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2"/>
  </p:notesMasterIdLst>
  <p:sldIdLst>
    <p:sldId id="256" r:id="rId2"/>
    <p:sldId id="257" r:id="rId3"/>
    <p:sldId id="258" r:id="rId4"/>
    <p:sldId id="259" r:id="rId5"/>
    <p:sldId id="260" r:id="rId6"/>
    <p:sldId id="261" r:id="rId7"/>
    <p:sldId id="262" r:id="rId8"/>
    <p:sldId id="266" r:id="rId9"/>
    <p:sldId id="265" r:id="rId10"/>
    <p:sldId id="264" r:id="rId11"/>
    <p:sldId id="271" r:id="rId12"/>
    <p:sldId id="302" r:id="rId13"/>
    <p:sldId id="332" r:id="rId14"/>
    <p:sldId id="303" r:id="rId15"/>
    <p:sldId id="270" r:id="rId16"/>
    <p:sldId id="300" r:id="rId17"/>
    <p:sldId id="273" r:id="rId18"/>
    <p:sldId id="286" r:id="rId19"/>
    <p:sldId id="326" r:id="rId20"/>
    <p:sldId id="304" r:id="rId21"/>
    <p:sldId id="287" r:id="rId22"/>
    <p:sldId id="319" r:id="rId23"/>
    <p:sldId id="306" r:id="rId24"/>
    <p:sldId id="311" r:id="rId25"/>
    <p:sldId id="309" r:id="rId26"/>
    <p:sldId id="288" r:id="rId27"/>
    <p:sldId id="289" r:id="rId28"/>
    <p:sldId id="322" r:id="rId29"/>
    <p:sldId id="321" r:id="rId30"/>
    <p:sldId id="320" r:id="rId31"/>
    <p:sldId id="323" r:id="rId32"/>
    <p:sldId id="324" r:id="rId33"/>
    <p:sldId id="328" r:id="rId34"/>
    <p:sldId id="327" r:id="rId35"/>
    <p:sldId id="290" r:id="rId36"/>
    <p:sldId id="329" r:id="rId37"/>
    <p:sldId id="313" r:id="rId38"/>
    <p:sldId id="331" r:id="rId39"/>
    <p:sldId id="291" r:id="rId40"/>
    <p:sldId id="292" r:id="rId41"/>
    <p:sldId id="293" r:id="rId42"/>
    <p:sldId id="330" r:id="rId43"/>
    <p:sldId id="294" r:id="rId44"/>
    <p:sldId id="295" r:id="rId45"/>
    <p:sldId id="297" r:id="rId46"/>
    <p:sldId id="315" r:id="rId47"/>
    <p:sldId id="298" r:id="rId48"/>
    <p:sldId id="314" r:id="rId49"/>
    <p:sldId id="316" r:id="rId50"/>
    <p:sldId id="317" r:id="rId5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103" d="100"/>
          <a:sy n="103" d="100"/>
        </p:scale>
        <p:origin x="-2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262EB-5E8F-974F-857E-3327E1A1FEB4}" type="datetimeFigureOut">
              <a:rPr lang="en-US" smtClean="0"/>
              <a:pPr/>
              <a:t>4/7/2011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1CB25-0FB0-BD4A-B5A8-9D129B5482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1" name="직사각형 20"/>
          <p:cNvSpPr/>
          <p:nvPr/>
        </p:nvSpPr>
        <p:spPr>
          <a:xfrm>
            <a:off x="428596" y="6"/>
            <a:ext cx="8286808"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ctrTitle"/>
          </p:nvPr>
        </p:nvSpPr>
        <p:spPr>
          <a:xfrm>
            <a:off x="714348" y="2143116"/>
            <a:ext cx="7643866" cy="1500198"/>
          </a:xfrm>
        </p:spPr>
        <p:txBody>
          <a:bodyPr anchor="ctr"/>
          <a:lstStyle>
            <a:lvl1pPr algn="ctr">
              <a:defRPr>
                <a:solidFill>
                  <a:schemeClr val="tx1"/>
                </a:solidFill>
              </a:defRPr>
            </a:lvl1pPr>
          </a:lstStyle>
          <a:p>
            <a:r>
              <a:rPr kumimoji="0" lang="ko-KR" altLang="en-US" smtClean="0"/>
              <a:t>마스터 제목 스타일 편집</a:t>
            </a:r>
            <a:endParaRPr kumimoji="0" lang="en-US"/>
          </a:p>
        </p:txBody>
      </p:sp>
      <p:sp>
        <p:nvSpPr>
          <p:cNvPr id="3" name="부제목 2"/>
          <p:cNvSpPr>
            <a:spLocks noGrp="1"/>
          </p:cNvSpPr>
          <p:nvPr>
            <p:ph type="subTitle" idx="1"/>
          </p:nvPr>
        </p:nvSpPr>
        <p:spPr>
          <a:xfrm>
            <a:off x="785786" y="3786190"/>
            <a:ext cx="7500990" cy="857256"/>
          </a:xfrm>
        </p:spPr>
        <p:txBody>
          <a:bodyPr anchor="t"/>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ko-KR" altLang="en-US" smtClean="0"/>
              <a:t>마스터 부제목 스타일 편집</a:t>
            </a:r>
            <a:endParaRPr kumimoji="0" lang="en-US"/>
          </a:p>
        </p:txBody>
      </p:sp>
      <p:sp>
        <p:nvSpPr>
          <p:cNvPr id="4" name="날짜 개체 틀 3"/>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680A12A-8E99-4ACA-8C39-ED0BC75C94EE}"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nchor="b"/>
          <a:lstStyle>
            <a:lvl1pPr>
              <a:defRPr b="0"/>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1500175"/>
            <a:ext cx="8229600" cy="4625989"/>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680A12A-8E99-4ACA-8C39-ED0BC75C94EE}" type="slidenum">
              <a:rPr lang="ko-KR" altLang="en-US" smtClean="0"/>
              <a:pPr/>
              <a:t>‹#›</a:t>
            </a:fld>
            <a:endParaRPr lang="ko-KR" altLang="en-US"/>
          </a:p>
        </p:txBody>
      </p:sp>
      <p:cxnSp>
        <p:nvCxnSpPr>
          <p:cNvPr id="8" name="직선 연결선 7"/>
          <p:cNvCxnSpPr/>
          <p:nvPr/>
        </p:nvCxnSpPr>
        <p:spPr>
          <a:xfrm>
            <a:off x="455646" y="1428736"/>
            <a:ext cx="8215370" cy="1588"/>
          </a:xfrm>
          <a:prstGeom prst="line">
            <a:avLst/>
          </a:prstGeom>
          <a:noFill/>
          <a:ln w="28575" cap="sq" cmpd="sng" algn="ctr">
            <a:solidFill>
              <a:srgbClr val="E49458"/>
            </a:solidFill>
            <a:prstDash val="solid"/>
          </a:ln>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rgbClr val="E49458">
                <a:tint val="100000"/>
                <a:shade val="100000"/>
                <a:hueMod val="100000"/>
                <a:satMod val="100000"/>
              </a:srgbClr>
            </a:contourClr>
          </a:sp3d>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7" name="직사각형 6"/>
          <p:cNvSpPr/>
          <p:nvPr/>
        </p:nvSpPr>
        <p:spPr>
          <a:xfrm>
            <a:off x="7643834" y="-15949"/>
            <a:ext cx="1500166"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세로 제목 1"/>
          <p:cNvSpPr>
            <a:spLocks noGrp="1"/>
          </p:cNvSpPr>
          <p:nvPr>
            <p:ph type="title" orient="vert"/>
          </p:nvPr>
        </p:nvSpPr>
        <p:spPr>
          <a:xfrm>
            <a:off x="7643834" y="285728"/>
            <a:ext cx="1214446" cy="6286546"/>
          </a:xfrm>
          <a:noFill/>
        </p:spPr>
        <p:txBody>
          <a:bodyPr vert="eaVert" anchor="b"/>
          <a:lstStyle>
            <a:lvl1pPr algn="ctr">
              <a:defRPr b="0"/>
            </a:lvl1p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571481"/>
            <a:ext cx="7115196" cy="5715044"/>
          </a:xfrm>
        </p:spPr>
        <p:txBody>
          <a:bodyPr vert="eaVert"/>
          <a:lstStyle>
            <a:lvl1pPr>
              <a:defRPr sz="2800"/>
            </a:lvl1pPr>
            <a:lvl2pPr>
              <a:defRPr sz="2400"/>
            </a:lvl2pPr>
            <a:lvl3pPr>
              <a:defRPr sz="2000"/>
            </a:lvl3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680A12A-8E99-4ACA-8C39-ED0BC75C94EE}"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bg>
      <p:bgRef idx="1003">
        <a:schemeClr val="bg1"/>
      </p:bgRef>
    </p:bg>
    <p:spTree>
      <p:nvGrpSpPr>
        <p:cNvPr id="1" name=""/>
        <p:cNvGrpSpPr/>
        <p:nvPr/>
      </p:nvGrpSpPr>
      <p:grpSpPr>
        <a:xfrm>
          <a:off x="0" y="0"/>
          <a:ext cx="0" cy="0"/>
          <a:chOff x="0" y="0"/>
          <a:chExt cx="0" cy="0"/>
        </a:xfrm>
      </p:grpSpPr>
      <p:sp>
        <p:nvSpPr>
          <p:cNvPr id="11" name="직사각형 10"/>
          <p:cNvSpPr/>
          <p:nvPr/>
        </p:nvSpPr>
        <p:spPr>
          <a:xfrm>
            <a:off x="0" y="1"/>
            <a:ext cx="285720" cy="6858000"/>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3" name="내용 개체 틀 2"/>
          <p:cNvSpPr>
            <a:spLocks noGrp="1"/>
          </p:cNvSpPr>
          <p:nvPr>
            <p:ph idx="1"/>
          </p:nvPr>
        </p:nvSpPr>
        <p:spPr/>
        <p:txBody>
          <a:bodyPr/>
          <a:lstStyle>
            <a:lvl1pPr>
              <a:buSzPct val="70000"/>
              <a:buFont typeface="Wingdings"/>
              <a:buChar char=""/>
              <a:defRPr/>
            </a:lvl1pPr>
            <a:lvl2pPr>
              <a:buSzPct val="120000"/>
              <a:defRPr/>
            </a:lvl2pPr>
            <a:lvl3pPr>
              <a:buSzPct val="120000"/>
              <a:defRPr/>
            </a:lvl3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680A12A-8E99-4ACA-8C39-ED0BC75C94EE}" type="slidenum">
              <a:rPr lang="ko-KR" altLang="en-US" smtClean="0"/>
              <a:pPr/>
              <a:t>‹#›</a:t>
            </a:fld>
            <a:endParaRPr lang="ko-KR" altLang="en-US"/>
          </a:p>
        </p:txBody>
      </p:sp>
      <p:sp>
        <p:nvSpPr>
          <p:cNvPr id="2" name="제목 1"/>
          <p:cNvSpPr>
            <a:spLocks noGrp="1"/>
          </p:cNvSpPr>
          <p:nvPr>
            <p:ph type="title"/>
          </p:nvPr>
        </p:nvSpPr>
        <p:spPr>
          <a:xfrm>
            <a:off x="303475" y="285728"/>
            <a:ext cx="8554805" cy="939784"/>
          </a:xfrm>
        </p:spPr>
        <p:txBody>
          <a:bodyPr/>
          <a:lstStyle>
            <a:lvl1pPr>
              <a:defRPr b="0"/>
            </a:lvl1pPr>
          </a:lstStyle>
          <a:p>
            <a:r>
              <a:rPr kumimoji="0" lang="ko-KR" altLang="en-US" smtClean="0"/>
              <a:t>마스터 제목 스타일 편집</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9"/>
            <a:ext cx="456478" cy="6857999"/>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3071810"/>
            <a:ext cx="7715304" cy="1504952"/>
          </a:xfrm>
        </p:spPr>
        <p:txBody>
          <a:bodyPr anchor="ctr"/>
          <a:lstStyle>
            <a:lvl1pPr algn="l">
              <a:defRPr sz="4000" b="0" cap="all">
                <a:effectLst>
                  <a:outerShdw blurRad="44450" dist="25400" dir="2700000" algn="tl" rotWithShape="0">
                    <a:schemeClr val="bg1">
                      <a:alpha val="51000"/>
                    </a:schemeClr>
                  </a:outerShdw>
                </a:effectLst>
              </a:defRPr>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500034" y="4500570"/>
            <a:ext cx="7715304" cy="1643064"/>
          </a:xfrm>
        </p:spPr>
        <p:txBody>
          <a:bodyPr anchor="t"/>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680A12A-8E99-4ACA-8C39-ED0BC75C94EE}" type="slidenum">
              <a:rPr lang="ko-KR" altLang="en-US" smtClean="0"/>
              <a:pPr/>
              <a:t>‹#›</a:t>
            </a:fld>
            <a:endParaRPr lang="ko-KR" altLang="en-US"/>
          </a:p>
        </p:txBody>
      </p:sp>
      <p:cxnSp>
        <p:nvCxnSpPr>
          <p:cNvPr id="16" name="직선 연결선 15"/>
          <p:cNvCxnSpPr/>
          <p:nvPr/>
        </p:nvCxnSpPr>
        <p:spPr>
          <a:xfrm>
            <a:off x="500034" y="4429132"/>
            <a:ext cx="7715304"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날짜 개체 틀 7"/>
          <p:cNvSpPr>
            <a:spLocks noGrp="1"/>
          </p:cNvSpPr>
          <p:nvPr>
            <p:ph type="dt" sz="half" idx="13"/>
          </p:nvPr>
        </p:nvSpPr>
        <p:spPr/>
        <p:txBody>
          <a:bodyPr/>
          <a:lstStyle/>
          <a:p>
            <a:fld id="{3D528AA6-920F-4576-B5B7-07459BA17CB6}" type="datetimeFigureOut">
              <a:rPr lang="ko-KR" altLang="en-US" smtClean="0"/>
              <a:pPr/>
              <a:t>2011-04-07</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8" name="직사각형 7"/>
          <p:cNvSpPr/>
          <p:nvPr/>
        </p:nvSpPr>
        <p:spPr>
          <a:xfrm>
            <a:off x="0" y="285728"/>
            <a:ext cx="9144032" cy="1143010"/>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p:txBody>
          <a:bodyPr/>
          <a:lstStyle>
            <a:lvl1pPr>
              <a:defRPr b="0"/>
            </a:lvl1pPr>
          </a:lstStyle>
          <a:p>
            <a:r>
              <a:rPr kumimoji="0" lang="ko-KR" altLang="en-US" smtClean="0"/>
              <a:t>마스터 제목 스타일 편집</a:t>
            </a:r>
            <a:endParaRPr kumimoji="0" lang="en-US"/>
          </a:p>
        </p:txBody>
      </p:sp>
      <p:sp>
        <p:nvSpPr>
          <p:cNvPr id="3" name="내용 개체 틀 2"/>
          <p:cNvSpPr>
            <a:spLocks noGrp="1"/>
          </p:cNvSpPr>
          <p:nvPr>
            <p:ph sz="half" idx="1"/>
          </p:nvPr>
        </p:nvSpPr>
        <p:spPr bwMode="invGray">
          <a:xfrm>
            <a:off x="785782" y="1643050"/>
            <a:ext cx="3786218" cy="4429156"/>
          </a:xfrm>
          <a:prstGeom prst="roundRect">
            <a:avLst>
              <a:gd name="adj" fmla="val 5345"/>
            </a:avLst>
          </a:prstGeom>
          <a:solidFill>
            <a:schemeClr val="tx2">
              <a:tint val="50000"/>
              <a:alpha val="50000"/>
            </a:schemeClr>
          </a:solidFill>
          <a:effectLst/>
          <a:scene3d>
            <a:camera prst="orthographicFront"/>
            <a:lightRig rig="threePt" dir="t"/>
          </a:scene3d>
          <a:sp3d contourW="12700">
            <a:bevelT/>
            <a:contourClr>
              <a:schemeClr val="bg2"/>
            </a:contourClr>
          </a:sp3d>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내용 개체 틀 3"/>
          <p:cNvSpPr>
            <a:spLocks noGrp="1"/>
          </p:cNvSpPr>
          <p:nvPr>
            <p:ph sz="half" idx="2"/>
          </p:nvPr>
        </p:nvSpPr>
        <p:spPr bwMode="invGray">
          <a:xfrm>
            <a:off x="4714876" y="1643050"/>
            <a:ext cx="3785616" cy="4429156"/>
          </a:xfrm>
          <a:prstGeom prst="roundRect">
            <a:avLst>
              <a:gd name="adj" fmla="val 6980"/>
            </a:avLst>
          </a:prstGeom>
          <a:solidFill>
            <a:schemeClr val="tx2">
              <a:tint val="75000"/>
              <a:alpha val="50000"/>
            </a:schemeClr>
          </a:solidFill>
          <a:effectLst/>
          <a:scene3d>
            <a:camera prst="orthographicFront"/>
            <a:lightRig rig="threePt" dir="t"/>
          </a:scene3d>
          <a:sp3d contourW="12700">
            <a:bevelT/>
            <a:contourClr>
              <a:schemeClr val="bg2"/>
            </a:contourClr>
          </a:sp3d>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680A12A-8E99-4ACA-8C39-ED0BC75C94EE}"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b="0"/>
            </a:lvl1pPr>
          </a:lstStyle>
          <a:p>
            <a:r>
              <a:rPr kumimoji="0" lang="ko-KR" altLang="en-US" smtClean="0"/>
              <a:t>마스터 제목 스타일 편집</a:t>
            </a:r>
            <a:endParaRPr kumimoji="0" lang="en-US"/>
          </a:p>
        </p:txBody>
      </p:sp>
      <p:sp>
        <p:nvSpPr>
          <p:cNvPr id="7" name="날짜 개체 틀 6"/>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680A12A-8E99-4ACA-8C39-ED0BC75C94EE}" type="slidenum">
              <a:rPr lang="ko-KR" altLang="en-US" smtClean="0"/>
              <a:pPr/>
              <a:t>‹#›</a:t>
            </a:fld>
            <a:endParaRPr lang="ko-KR" altLang="en-US"/>
          </a:p>
        </p:txBody>
      </p:sp>
      <p:sp>
        <p:nvSpPr>
          <p:cNvPr id="10" name="내용 개체 틀 9"/>
          <p:cNvSpPr>
            <a:spLocks noGrp="1"/>
          </p:cNvSpPr>
          <p:nvPr>
            <p:ph sz="half" idx="2"/>
          </p:nvPr>
        </p:nvSpPr>
        <p:spPr bwMode="invGray">
          <a:xfrm>
            <a:off x="500038" y="1500174"/>
            <a:ext cx="4000529" cy="3786214"/>
          </a:xfrm>
          <a:prstGeom prst="roundRect">
            <a:avLst>
              <a:gd name="adj" fmla="val 5345"/>
            </a:avLst>
          </a:prstGeom>
          <a:gradFill flip="none" rotWithShape="1">
            <a:gsLst>
              <a:gs pos="0">
                <a:schemeClr val="accent1">
                  <a:shade val="75000"/>
                  <a:alpha val="50000"/>
                </a:schemeClr>
              </a:gs>
              <a:gs pos="100000">
                <a:schemeClr val="accent1">
                  <a:shade val="75000"/>
                  <a:tint val="20000"/>
                  <a:alpha val="50000"/>
                </a:schemeClr>
              </a:gs>
            </a:gsLst>
            <a:lin ang="13500000" scaled="1"/>
            <a:tileRect/>
          </a:gradFill>
          <a:effectLst/>
          <a:scene3d>
            <a:camera prst="orthographicFront"/>
            <a:lightRig rig="glow" dir="t">
              <a:rot lat="0" lon="0" rev="4800000"/>
            </a:lightRig>
          </a:scene3d>
          <a:sp3d extrusionH="12700" contourW="12700" prstMaterial="powder">
            <a:bevelT h="12700"/>
            <a:bevelB h="50800"/>
            <a:contourClr>
              <a:schemeClr val="bg2"/>
            </a:contourClr>
          </a:sp3d>
        </p:spPr>
        <p:txBody>
          <a:bodyPr/>
          <a:lstStyle>
            <a:lvl1pPr>
              <a:defRPr sz="2800">
                <a:solidFill>
                  <a:schemeClr val="tx1">
                    <a:tint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3" name="텍스트 개체 틀 2"/>
          <p:cNvSpPr>
            <a:spLocks noGrp="1"/>
          </p:cNvSpPr>
          <p:nvPr>
            <p:ph type="body" idx="1"/>
          </p:nvPr>
        </p:nvSpPr>
        <p:spPr bwMode="ltGray">
          <a:xfrm>
            <a:off x="500038" y="5429264"/>
            <a:ext cx="4005072" cy="714380"/>
          </a:xfrm>
          <a:prstGeom prst="roundRect">
            <a:avLst>
              <a:gd name="adj" fmla="val 16667"/>
            </a:avLst>
          </a:prstGeom>
          <a:noFill/>
          <a:ln>
            <a:noFill/>
          </a:ln>
          <a:effectLst/>
        </p:spPr>
        <p:txBody>
          <a:bodyPr anchor="ctr"/>
          <a:lstStyle>
            <a:lvl1pPr marL="0" indent="0" algn="ctr">
              <a:buNone/>
              <a:defRPr sz="2400" b="0">
                <a:solidFill>
                  <a:schemeClr val="tx1"/>
                </a:solidFill>
              </a:defRPr>
            </a:lvl1pPr>
            <a:lvl2pPr marL="457200" indent="0" algn="ctr">
              <a:buNone/>
              <a:defRPr sz="2000" b="0">
                <a:solidFill>
                  <a:schemeClr val="tx1"/>
                </a:solidFill>
              </a:defRPr>
            </a:lvl2pPr>
            <a:lvl3pPr marL="914400" indent="0" algn="ctr">
              <a:buNone/>
              <a:defRPr sz="1800" b="0">
                <a:solidFill>
                  <a:schemeClr val="tx1"/>
                </a:solidFill>
              </a:defRPr>
            </a:lvl3pPr>
            <a:lvl4pPr marL="1371600" indent="0" algn="ctr">
              <a:buNone/>
              <a:defRPr sz="1600" b="0">
                <a:solidFill>
                  <a:schemeClr val="tx1"/>
                </a:solidFill>
              </a:defRPr>
            </a:lvl4pPr>
            <a:lvl5pPr marL="1828800" indent="0" algn="ctr">
              <a:buNone/>
              <a:defRPr sz="1600" b="0">
                <a:solidFill>
                  <a:schemeClr val="tx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12" name="내용 개체 틀 11"/>
          <p:cNvSpPr>
            <a:spLocks noGrp="1"/>
          </p:cNvSpPr>
          <p:nvPr>
            <p:ph sz="half" idx="4"/>
          </p:nvPr>
        </p:nvSpPr>
        <p:spPr bwMode="invGray">
          <a:xfrm>
            <a:off x="4716932" y="1500174"/>
            <a:ext cx="4000529" cy="3786214"/>
          </a:xfrm>
          <a:prstGeom prst="roundRect">
            <a:avLst>
              <a:gd name="adj" fmla="val 5345"/>
            </a:avLst>
          </a:prstGeom>
          <a:gradFill flip="none" rotWithShape="1">
            <a:gsLst>
              <a:gs pos="0">
                <a:schemeClr val="accent2">
                  <a:shade val="75000"/>
                  <a:alpha val="50000"/>
                </a:schemeClr>
              </a:gs>
              <a:gs pos="100000">
                <a:schemeClr val="accent2">
                  <a:tint val="20000"/>
                  <a:alpha val="50000"/>
                </a:schemeClr>
              </a:gs>
            </a:gsLst>
            <a:lin ang="13500000" scaled="1"/>
            <a:tileRect/>
          </a:gradFill>
          <a:effectLst/>
          <a:scene3d>
            <a:camera prst="orthographicFront"/>
            <a:lightRig rig="glow" dir="t">
              <a:rot lat="0" lon="0" rev="4800000"/>
            </a:lightRig>
          </a:scene3d>
          <a:sp3d extrusionH="12700" contourW="12700" prstMaterial="powder">
            <a:bevelT h="12700"/>
            <a:bevelB h="50800"/>
            <a:contourClr>
              <a:schemeClr val="bg2"/>
            </a:contourClr>
          </a:sp3d>
        </p:spPr>
        <p:txBody>
          <a:bodyPr/>
          <a:lstStyle>
            <a:lvl1pPr>
              <a:defRPr sz="2800">
                <a:solidFill>
                  <a:schemeClr val="tx1">
                    <a:tint val="9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텍스트 개체 틀 4"/>
          <p:cNvSpPr>
            <a:spLocks noGrp="1"/>
          </p:cNvSpPr>
          <p:nvPr>
            <p:ph type="body" sz="quarter" idx="3"/>
          </p:nvPr>
        </p:nvSpPr>
        <p:spPr bwMode="ltGray">
          <a:xfrm>
            <a:off x="4714876" y="5429264"/>
            <a:ext cx="4000528" cy="714380"/>
          </a:xfrm>
          <a:prstGeom prst="roundRect">
            <a:avLst>
              <a:gd name="adj" fmla="val 16667"/>
            </a:avLst>
          </a:prstGeom>
          <a:noFill/>
          <a:ln>
            <a:noFill/>
          </a:ln>
          <a:effectLst/>
        </p:spPr>
        <p:txBody>
          <a:bodyPr anchor="ctr"/>
          <a:lstStyle>
            <a:lvl1pPr marL="0" indent="0" algn="ctr">
              <a:buNone/>
              <a:defRPr sz="2400" b="0">
                <a:solidFill>
                  <a:schemeClr val="tx1"/>
                </a:solidFill>
              </a:defRPr>
            </a:lvl1pPr>
            <a:lvl2pPr marL="457200" indent="0" algn="ctr">
              <a:buNone/>
              <a:defRPr sz="2000" b="0">
                <a:solidFill>
                  <a:schemeClr val="tx1"/>
                </a:solidFill>
              </a:defRPr>
            </a:lvl2pPr>
            <a:lvl3pPr marL="914400" indent="0" algn="ctr">
              <a:buNone/>
              <a:defRPr sz="1800" b="0">
                <a:solidFill>
                  <a:schemeClr val="tx1"/>
                </a:solidFill>
              </a:defRPr>
            </a:lvl3pPr>
            <a:lvl4pPr marL="1371600" indent="0" algn="ctr">
              <a:buNone/>
              <a:defRPr sz="1600" b="0">
                <a:solidFill>
                  <a:schemeClr val="tx1"/>
                </a:solidFill>
              </a:defRPr>
            </a:lvl4pPr>
            <a:lvl5pPr marL="1828800" indent="0" algn="ctr">
              <a:buNone/>
              <a:defRPr sz="1600" b="0">
                <a:solidFill>
                  <a:schemeClr val="tx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ko-KR" altLang="en-US" smtClean="0"/>
              <a:t>마스터 텍스트 스타일을 편집합니다</a:t>
            </a:r>
          </a:p>
        </p:txBody>
      </p:sp>
      <p:sp>
        <p:nvSpPr>
          <p:cNvPr id="11" name="직사각형 10"/>
          <p:cNvSpPr/>
          <p:nvPr/>
        </p:nvSpPr>
        <p:spPr>
          <a:xfrm>
            <a:off x="0"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13" name="직사각형 12"/>
          <p:cNvSpPr/>
          <p:nvPr/>
        </p:nvSpPr>
        <p:spPr>
          <a:xfrm>
            <a:off x="8859915"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6" name="직사각형 5"/>
          <p:cNvSpPr/>
          <p:nvPr/>
        </p:nvSpPr>
        <p:spPr>
          <a:xfrm>
            <a:off x="428596" y="6"/>
            <a:ext cx="8286808"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428604"/>
            <a:ext cx="8186766" cy="1143000"/>
          </a:xfrm>
        </p:spPr>
        <p:txBody>
          <a:bodyPr/>
          <a:lstStyle>
            <a:lvl1pPr algn="l">
              <a:defRPr b="0"/>
            </a:lvl1p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680A12A-8E99-4ACA-8C39-ED0BC75C94EE}"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680A12A-8E99-4ACA-8C39-ED0BC75C94EE}"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bg>
      <p:bgRef idx="1002">
        <a:schemeClr val="bg1"/>
      </p:bgRef>
    </p:bg>
    <p:spTree>
      <p:nvGrpSpPr>
        <p:cNvPr id="1" name=""/>
        <p:cNvGrpSpPr/>
        <p:nvPr/>
      </p:nvGrpSpPr>
      <p:grpSpPr>
        <a:xfrm>
          <a:off x="0" y="0"/>
          <a:ext cx="0" cy="0"/>
          <a:chOff x="0" y="0"/>
          <a:chExt cx="0" cy="0"/>
        </a:xfrm>
      </p:grpSpPr>
      <p:sp>
        <p:nvSpPr>
          <p:cNvPr id="12" name="직사각형 11"/>
          <p:cNvSpPr/>
          <p:nvPr/>
        </p:nvSpPr>
        <p:spPr bwMode="invGray">
          <a:xfrm>
            <a:off x="285720" y="263808"/>
            <a:ext cx="8858280" cy="664862"/>
          </a:xfrm>
          <a:prstGeom prst="rect">
            <a:avLst/>
          </a:prstGeom>
          <a:solidFill>
            <a:schemeClr val="tx1">
              <a:tint val="95000"/>
              <a:alpha val="69804"/>
            </a:scheme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bwMode="invGray">
          <a:xfrm>
            <a:off x="500034" y="285728"/>
            <a:ext cx="8143932" cy="642942"/>
          </a:xfrm>
          <a:noFill/>
        </p:spPr>
        <p:txBody>
          <a:bodyPr anchor="b">
            <a:noAutofit/>
          </a:bodyPr>
          <a:lstStyle>
            <a:lvl1pPr algn="l">
              <a:defRPr sz="2800" b="1">
                <a:ln w="9525" cmpd="sng">
                  <a:noFill/>
                </a:ln>
                <a:solidFill>
                  <a:schemeClr val="bg1"/>
                </a:solidFill>
                <a:effectLst>
                  <a:outerShdw blurRad="44450" dist="25400" dir="2700000" algn="tl" rotWithShape="0">
                    <a:schemeClr val="tx1">
                      <a:alpha val="51000"/>
                    </a:schemeClr>
                  </a:outerShdw>
                </a:effectLst>
              </a:defRPr>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500034" y="1006230"/>
            <a:ext cx="2214578" cy="5351729"/>
          </a:xfrm>
        </p:spPr>
        <p:txBody>
          <a:bodyPr/>
          <a:lstStyle>
            <a:lvl1pPr marL="0" indent="0">
              <a:buNone/>
              <a:defRPr sz="1600"/>
            </a:lvl1pPr>
            <a:lvl2pPr marL="457200" indent="0">
              <a:buNone/>
              <a:defRPr sz="14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680A12A-8E99-4ACA-8C39-ED0BC75C94EE}" type="slidenum">
              <a:rPr lang="ko-KR" altLang="en-US" smtClean="0"/>
              <a:pPr/>
              <a:t>‹#›</a:t>
            </a:fld>
            <a:endParaRPr lang="ko-KR" altLang="en-US"/>
          </a:p>
        </p:txBody>
      </p:sp>
      <p:sp>
        <p:nvSpPr>
          <p:cNvPr id="15" name="내용 개체 틀 14"/>
          <p:cNvSpPr>
            <a:spLocks noGrp="1"/>
          </p:cNvSpPr>
          <p:nvPr>
            <p:ph sz="quarter" idx="1"/>
          </p:nvPr>
        </p:nvSpPr>
        <p:spPr>
          <a:xfrm>
            <a:off x="2786064" y="1000108"/>
            <a:ext cx="5857875" cy="5357830"/>
          </a:xfrm>
        </p:spPr>
        <p:txBody>
          <a:bodyPr/>
          <a:lstStyle>
            <a:lvl1pPr>
              <a:defRPr sz="2800"/>
            </a:lvl1pPr>
            <a:lvl2pPr>
              <a:defRPr sz="2600"/>
            </a:lvl2pPr>
            <a:lvl3pPr>
              <a:defRPr sz="2400"/>
            </a:lvl3pPr>
            <a:lvl4pPr>
              <a:defRPr sz="2000"/>
            </a:lvl4pPr>
            <a:lvl5pPr>
              <a:defRPr sz="1800"/>
            </a:lvl5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9" name="직사각형 8"/>
          <p:cNvSpPr/>
          <p:nvPr/>
        </p:nvSpPr>
        <p:spPr>
          <a:xfrm>
            <a:off x="0" y="4"/>
            <a:ext cx="285720" cy="6857997"/>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9" name="직사각형 8"/>
          <p:cNvSpPr/>
          <p:nvPr/>
        </p:nvSpPr>
        <p:spPr>
          <a:xfrm>
            <a:off x="0" y="3571876"/>
            <a:ext cx="9144000" cy="3286126"/>
          </a:xfrm>
          <a:prstGeom prst="rect">
            <a:avLst/>
          </a:prstGeom>
          <a:solidFill>
            <a:srgbClr val="FFFFFF">
              <a:alpha val="30196"/>
            </a:srgbClr>
          </a:solidFill>
          <a:ln w="15875" cap="sq"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1"/>
          <p:cNvSpPr>
            <a:spLocks noGrp="1"/>
          </p:cNvSpPr>
          <p:nvPr>
            <p:ph type="title"/>
          </p:nvPr>
        </p:nvSpPr>
        <p:spPr>
          <a:xfrm>
            <a:off x="500034" y="3571876"/>
            <a:ext cx="3286148" cy="1138242"/>
          </a:xfrm>
        </p:spPr>
        <p:txBody>
          <a:bodyPr anchor="b"/>
          <a:lstStyle>
            <a:lvl1pPr algn="l">
              <a:defRPr sz="2000" b="1"/>
            </a:lvl1pPr>
          </a:lstStyle>
          <a:p>
            <a:r>
              <a:rPr kumimoji="0" lang="ko-KR" altLang="en-US" smtClean="0"/>
              <a:t>마스터 제목 스타일 편집</a:t>
            </a:r>
            <a:endParaRPr kumimoji="0" lang="en-US"/>
          </a:p>
        </p:txBody>
      </p:sp>
      <p:sp>
        <p:nvSpPr>
          <p:cNvPr id="4" name="텍스트 개체 틀 3"/>
          <p:cNvSpPr>
            <a:spLocks noGrp="1"/>
          </p:cNvSpPr>
          <p:nvPr>
            <p:ph type="body" sz="half" idx="2"/>
          </p:nvPr>
        </p:nvSpPr>
        <p:spPr>
          <a:xfrm>
            <a:off x="500034" y="4714884"/>
            <a:ext cx="3286148" cy="1143008"/>
          </a:xfrm>
        </p:spPr>
        <p:txBody>
          <a:bodyPr/>
          <a:lstStyle>
            <a:lvl1pPr marL="0" indent="0">
              <a:buNone/>
              <a:defRPr sz="1600"/>
            </a:lvl1pPr>
            <a:lvl2pPr marL="457200" indent="0">
              <a:buNone/>
              <a:defRPr sz="1400"/>
            </a:lvl2pPr>
            <a:lvl3pPr marL="914400" indent="0">
              <a:buNone/>
              <a:defRPr sz="1400"/>
            </a:lvl3pPr>
            <a:lvl4pPr marL="1371600" indent="0">
              <a:buNone/>
              <a:defRPr sz="1200"/>
            </a:lvl4pPr>
            <a:lvl5pPr marL="1828800" indent="0">
              <a:buNone/>
              <a:defRPr sz="12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5" name="날짜 개체 틀 4"/>
          <p:cNvSpPr>
            <a:spLocks noGrp="1"/>
          </p:cNvSpPr>
          <p:nvPr>
            <p:ph type="dt" sz="half" idx="10"/>
          </p:nvPr>
        </p:nvSpPr>
        <p:spPr/>
        <p:txBody>
          <a:bodyPr/>
          <a:lstStyle/>
          <a:p>
            <a:fld id="{3D528AA6-920F-4576-B5B7-07459BA17CB6}" type="datetimeFigureOut">
              <a:rPr lang="ko-KR" altLang="en-US" smtClean="0"/>
              <a:pPr/>
              <a:t>2011-04-07</a:t>
            </a:fld>
            <a:endParaRPr lang="ko-KR" altLang="en-US"/>
          </a:p>
        </p:txBody>
      </p:sp>
      <p:sp>
        <p:nvSpPr>
          <p:cNvPr id="6" name="바닥글 개체 틀 5"/>
          <p:cNvSpPr>
            <a:spLocks noGrp="1"/>
          </p:cNvSpPr>
          <p:nvPr>
            <p:ph type="ftr" sz="quarter" idx="11"/>
          </p:nvPr>
        </p:nvSpPr>
        <p:spPr>
          <a:xfrm>
            <a:off x="3124200" y="6572272"/>
            <a:ext cx="2895600" cy="297750"/>
          </a:xfrm>
        </p:spPr>
        <p:txBody>
          <a:bodyPr/>
          <a:lstStyle/>
          <a:p>
            <a:endParaRPr lang="ko-KR" altLang="en-US"/>
          </a:p>
        </p:txBody>
      </p:sp>
      <p:sp>
        <p:nvSpPr>
          <p:cNvPr id="7" name="슬라이드 번호 개체 틀 6"/>
          <p:cNvSpPr>
            <a:spLocks noGrp="1"/>
          </p:cNvSpPr>
          <p:nvPr>
            <p:ph type="sldNum" sz="quarter" idx="12"/>
          </p:nvPr>
        </p:nvSpPr>
        <p:spPr/>
        <p:txBody>
          <a:bodyPr/>
          <a:lstStyle/>
          <a:p>
            <a:fld id="{5680A12A-8E99-4ACA-8C39-ED0BC75C94EE}" type="slidenum">
              <a:rPr lang="ko-KR" altLang="en-US" smtClean="0"/>
              <a:pPr/>
              <a:t>‹#›</a:t>
            </a:fld>
            <a:endParaRPr lang="ko-KR" altLang="en-US"/>
          </a:p>
        </p:txBody>
      </p:sp>
      <p:sp>
        <p:nvSpPr>
          <p:cNvPr id="8" name="그림 개체 틀 7"/>
          <p:cNvSpPr>
            <a:spLocks noGrp="1"/>
          </p:cNvSpPr>
          <p:nvPr>
            <p:ph type="pic" idx="1"/>
          </p:nvPr>
        </p:nvSpPr>
        <p:spPr>
          <a:xfrm>
            <a:off x="4000496" y="1071546"/>
            <a:ext cx="4214842" cy="4714908"/>
          </a:xfrm>
          <a:solidFill>
            <a:schemeClr val="tx2"/>
          </a:solidFill>
          <a:ln w="152400" cap="rnd">
            <a:solidFill>
              <a:srgbClr val="FFFFFF"/>
            </a:solidFill>
            <a:round/>
          </a:ln>
          <a:effectLst>
            <a:outerShdw blurRad="50800" dist="50800" dir="2700000" algn="tl" rotWithShape="0">
              <a:srgbClr val="000000">
                <a:alpha val="43137"/>
              </a:srgbClr>
            </a:outerShdw>
          </a:effectLst>
          <a:scene3d>
            <a:camera prst="orthographicFront"/>
            <a:lightRig rig="twoPt" dir="t">
              <a:rot lat="0" lon="0" rev="10800000"/>
            </a:lightRig>
          </a:scene3d>
          <a:sp3d contourW="6350">
            <a:bevelT w="50800" h="16510"/>
            <a:contourClr>
              <a:srgbClr val="C0C0C0"/>
            </a:contourClr>
          </a:sp3d>
        </p:spPr>
        <p:txBody>
          <a:bodyPr/>
          <a:lstStyle>
            <a:lvl1pPr marL="0" indent="0">
              <a:buNone/>
              <a:defRPr sz="3200">
                <a:solidFill>
                  <a:schemeClr val="tx2">
                    <a:tint val="10000"/>
                  </a:schemeClr>
                </a:solidFill>
                <a:effectLst>
                  <a:outerShdw blurRad="50800" dist="50800" dir="5400000" algn="tl" rotWithShape="0">
                    <a:srgbClr val="000000">
                      <a:alpha val="58000"/>
                    </a:srgbClr>
                  </a:outerShdw>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ko-KR" altLang="en-US" smtClean="0"/>
              <a:t>그림을 추가하려면 아이콘을 클릭하십시오</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직사각형 27"/>
          <p:cNvSpPr/>
          <p:nvPr/>
        </p:nvSpPr>
        <p:spPr>
          <a:xfrm>
            <a:off x="0" y="6572272"/>
            <a:ext cx="9144000" cy="285728"/>
          </a:xfrm>
          <a:prstGeom prst="rect">
            <a:avLst/>
          </a:prstGeom>
          <a:ln w="158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8" name="직사각형 7"/>
          <p:cNvSpPr/>
          <p:nvPr/>
        </p:nvSpPr>
        <p:spPr>
          <a:xfrm>
            <a:off x="0" y="2380"/>
            <a:ext cx="9144000" cy="283348"/>
          </a:xfrm>
          <a:prstGeom prst="rect">
            <a:avLst/>
          </a:prstGeom>
          <a:solidFill>
            <a:schemeClr val="accent4"/>
          </a:solidFill>
          <a:ln w="158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ko-KR" altLang="en-US"/>
          </a:p>
        </p:txBody>
      </p:sp>
      <p:sp>
        <p:nvSpPr>
          <p:cNvPr id="2" name="제목 개체 틀 1"/>
          <p:cNvSpPr>
            <a:spLocks noGrp="1"/>
          </p:cNvSpPr>
          <p:nvPr>
            <p:ph type="title"/>
          </p:nvPr>
        </p:nvSpPr>
        <p:spPr>
          <a:xfrm>
            <a:off x="312353" y="274638"/>
            <a:ext cx="8545927" cy="1143000"/>
          </a:xfrm>
          <a:prstGeom prst="rect">
            <a:avLst/>
          </a:prstGeom>
        </p:spPr>
        <p:txBody>
          <a:bodyPr vert="horz" rtlCol="0" anchor="ctr">
            <a:normAutofit/>
          </a:body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4" name="날짜 개체 틀 3"/>
          <p:cNvSpPr>
            <a:spLocks noGrp="1"/>
          </p:cNvSpPr>
          <p:nvPr>
            <p:ph type="dt" sz="half" idx="2"/>
          </p:nvPr>
        </p:nvSpPr>
        <p:spPr>
          <a:xfrm>
            <a:off x="457200" y="6572272"/>
            <a:ext cx="2133600" cy="285752"/>
          </a:xfrm>
          <a:prstGeom prst="rect">
            <a:avLst/>
          </a:prstGeom>
        </p:spPr>
        <p:txBody>
          <a:bodyPr vert="horz" rtlCol="0" anchor="ctr"/>
          <a:lstStyle>
            <a:lvl1pPr algn="l" eaLnBrk="1" latinLnBrk="0" hangingPunct="1">
              <a:defRPr kumimoji="0" sz="1200">
                <a:solidFill>
                  <a:schemeClr val="tx1"/>
                </a:solidFill>
              </a:defRPr>
            </a:lvl1pPr>
          </a:lstStyle>
          <a:p>
            <a:fld id="{3D528AA6-920F-4576-B5B7-07459BA17CB6}" type="datetimeFigureOut">
              <a:rPr lang="ko-KR" altLang="en-US" smtClean="0"/>
              <a:pPr/>
              <a:t>2011-04-07</a:t>
            </a:fld>
            <a:endParaRPr lang="ko-KR" altLang="en-US"/>
          </a:p>
        </p:txBody>
      </p:sp>
      <p:sp>
        <p:nvSpPr>
          <p:cNvPr id="5" name="바닥글 개체 틀 4"/>
          <p:cNvSpPr>
            <a:spLocks noGrp="1"/>
          </p:cNvSpPr>
          <p:nvPr>
            <p:ph type="ftr" sz="quarter" idx="3"/>
          </p:nvPr>
        </p:nvSpPr>
        <p:spPr>
          <a:xfrm>
            <a:off x="3124200" y="6572272"/>
            <a:ext cx="2895600" cy="285752"/>
          </a:xfrm>
          <a:prstGeom prst="rect">
            <a:avLst/>
          </a:prstGeom>
        </p:spPr>
        <p:txBody>
          <a:bodyPr vert="horz" rtlCol="0" anchor="ctr"/>
          <a:lstStyle>
            <a:lvl1pPr algn="ctr" eaLnBrk="1" latinLnBrk="0" hangingPunct="1">
              <a:defRPr kumimoji="0" sz="1200">
                <a:solidFill>
                  <a:schemeClr val="tx1"/>
                </a:solidFill>
              </a:defRPr>
            </a:lvl1pPr>
          </a:lstStyle>
          <a:p>
            <a:endParaRPr lang="ko-KR" altLang="en-US"/>
          </a:p>
        </p:txBody>
      </p:sp>
      <p:sp>
        <p:nvSpPr>
          <p:cNvPr id="6" name="슬라이드 번호 개체 틀 5"/>
          <p:cNvSpPr>
            <a:spLocks noGrp="1"/>
          </p:cNvSpPr>
          <p:nvPr>
            <p:ph type="sldNum" sz="quarter" idx="4"/>
          </p:nvPr>
        </p:nvSpPr>
        <p:spPr>
          <a:xfrm>
            <a:off x="6553200" y="6572272"/>
            <a:ext cx="2133600" cy="285752"/>
          </a:xfrm>
          <a:prstGeom prst="rect">
            <a:avLst/>
          </a:prstGeom>
        </p:spPr>
        <p:txBody>
          <a:bodyPr vert="horz" rtlCol="0" anchor="ctr"/>
          <a:lstStyle>
            <a:lvl1pPr algn="r" eaLnBrk="1" latinLnBrk="0" hangingPunct="1">
              <a:defRPr kumimoji="0" sz="1200">
                <a:solidFill>
                  <a:schemeClr val="tx1"/>
                </a:solidFill>
              </a:defRPr>
            </a:lvl1pPr>
          </a:lstStyle>
          <a:p>
            <a:fld id="{5680A12A-8E99-4ACA-8C39-ED0BC75C94EE}"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1" hangingPunct="1">
        <a:spcBef>
          <a:spcPct val="0"/>
        </a:spcBef>
        <a:buNone/>
        <a:defRPr kumimoji="0" sz="4400" b="0" kern="1200" spc="100" dirty="0">
          <a:ln w="18000">
            <a:noFill/>
            <a:prstDash val="solid"/>
          </a:ln>
          <a:solidFill>
            <a:schemeClr val="tx1"/>
          </a:solidFill>
          <a:effectLst>
            <a:outerShdw blurRad="44450" dist="25400" dir="2700000" algn="tl" rotWithShape="0">
              <a:schemeClr val="bg1">
                <a:alpha val="51000"/>
              </a:schemeClr>
            </a:outerShdw>
          </a:effectLst>
          <a:latin typeface="+mj-lt"/>
          <a:ea typeface="+mj-ea"/>
          <a:cs typeface="+mj-cs"/>
        </a:defRPr>
      </a:lvl1pPr>
      <a:lvl2pPr eaLnBrk="1" latinLnBrk="1" hangingPunct="1">
        <a:defRPr kumimoji="0">
          <a:solidFill>
            <a:schemeClr val="tx2"/>
          </a:solidFill>
        </a:defRPr>
      </a:lvl2pPr>
      <a:lvl3pPr eaLnBrk="1" latinLnBrk="1" hangingPunct="1">
        <a:defRPr kumimoji="0">
          <a:solidFill>
            <a:schemeClr val="tx2"/>
          </a:solidFill>
        </a:defRPr>
      </a:lvl3pPr>
      <a:lvl4pPr eaLnBrk="1" latinLnBrk="1" hangingPunct="1">
        <a:defRPr kumimoji="0">
          <a:solidFill>
            <a:schemeClr val="tx2"/>
          </a:solidFill>
        </a:defRPr>
      </a:lvl4pPr>
      <a:lvl5pPr eaLnBrk="1" latinLnBrk="1" hangingPunct="1">
        <a:defRPr kumimoji="0">
          <a:solidFill>
            <a:schemeClr val="tx2"/>
          </a:solidFill>
        </a:defRPr>
      </a:lvl5pPr>
      <a:lvl6pPr eaLnBrk="1" latinLnBrk="1" hangingPunct="1">
        <a:defRPr kumimoji="0">
          <a:solidFill>
            <a:schemeClr val="tx2"/>
          </a:solidFill>
        </a:defRPr>
      </a:lvl6pPr>
      <a:lvl7pPr eaLnBrk="1" latinLnBrk="1" hangingPunct="1">
        <a:defRPr kumimoji="0">
          <a:solidFill>
            <a:schemeClr val="tx2"/>
          </a:solidFill>
        </a:defRPr>
      </a:lvl7pPr>
      <a:lvl8pPr eaLnBrk="1" latinLnBrk="1" hangingPunct="1">
        <a:defRPr kumimoji="0">
          <a:solidFill>
            <a:schemeClr val="tx2"/>
          </a:solidFill>
        </a:defRPr>
      </a:lvl8pPr>
      <a:lvl9pPr eaLnBrk="1" latinLnBrk="1" hangingPunct="1">
        <a:defRPr kumimoji="0">
          <a:solidFill>
            <a:schemeClr val="tx2"/>
          </a:solidFill>
        </a:defRPr>
      </a:lvl9pPr>
    </p:titleStyle>
    <p:bodyStyle>
      <a:lvl1pPr marL="342900" indent="-342900" algn="l" rtl="0" eaLnBrk="1" latinLnBrk="1" hangingPunct="1">
        <a:spcBef>
          <a:spcPct val="20000"/>
        </a:spcBef>
        <a:buFont typeface="Arial"/>
        <a:buChar char="•"/>
        <a:defRPr kumimoji="0" sz="3200" kern="1200">
          <a:solidFill>
            <a:schemeClr val="tx2"/>
          </a:solidFill>
          <a:latin typeface="+mn-lt"/>
          <a:ea typeface="+mn-ea"/>
          <a:cs typeface="+mn-cs"/>
        </a:defRPr>
      </a:lvl1pPr>
      <a:lvl2pPr marL="742950" indent="-285750" algn="l" rtl="0" eaLnBrk="1" latinLnBrk="1" hangingPunct="1">
        <a:spcBef>
          <a:spcPct val="20000"/>
        </a:spcBef>
        <a:buClr>
          <a:schemeClr val="accent1">
            <a:shade val="75000"/>
          </a:schemeClr>
        </a:buClr>
        <a:buFont typeface="Arial"/>
        <a:buChar char="•"/>
        <a:defRPr kumimoji="0" sz="2800" kern="1200">
          <a:solidFill>
            <a:schemeClr val="tx1"/>
          </a:solidFill>
          <a:latin typeface="+mn-lt"/>
          <a:ea typeface="+mn-ea"/>
          <a:cs typeface="+mn-cs"/>
        </a:defRPr>
      </a:lvl2pPr>
      <a:lvl3pPr marL="1143000" indent="-228600" algn="l" rtl="0" eaLnBrk="1" latinLnBrk="1" hangingPunct="1">
        <a:spcBef>
          <a:spcPct val="20000"/>
        </a:spcBef>
        <a:buClr>
          <a:schemeClr val="tx2"/>
        </a:buClr>
        <a:buFont typeface="Arial"/>
        <a:buChar char="•"/>
        <a:defRPr kumimoji="0" sz="2600" kern="1200">
          <a:solidFill>
            <a:schemeClr val="tx1"/>
          </a:solidFill>
          <a:latin typeface="+mn-lt"/>
          <a:ea typeface="+mn-ea"/>
          <a:cs typeface="+mn-cs"/>
        </a:defRPr>
      </a:lvl3pPr>
      <a:lvl4pPr marL="1600200" indent="-228600" algn="l" rtl="0" eaLnBrk="1" latinLnBrk="1" hangingPunct="1">
        <a:spcBef>
          <a:spcPct val="20000"/>
        </a:spcBef>
        <a:buClr>
          <a:schemeClr val="accent1">
            <a:shade val="75000"/>
          </a:schemeClr>
        </a:buClr>
        <a:buFont typeface="Arial"/>
        <a:buChar char="•"/>
        <a:defRPr kumimoji="0" sz="2400" kern="1200">
          <a:solidFill>
            <a:schemeClr val="tx1"/>
          </a:solidFill>
          <a:latin typeface="+mn-lt"/>
          <a:ea typeface="+mn-ea"/>
          <a:cs typeface="+mn-cs"/>
        </a:defRPr>
      </a:lvl4pPr>
      <a:lvl5pPr marL="2057400" indent="-228600" algn="l" rtl="0" eaLnBrk="1" latinLnBrk="1" hangingPunct="1">
        <a:spcBef>
          <a:spcPct val="20000"/>
        </a:spcBef>
        <a:buClr>
          <a:schemeClr val="tx2"/>
        </a:buClr>
        <a:buFont typeface="Arial"/>
        <a:buChar char="•"/>
        <a:defRPr kumimoji="0" sz="2000" kern="1200">
          <a:solidFill>
            <a:schemeClr val="tx1"/>
          </a:solidFill>
          <a:latin typeface="+mn-lt"/>
          <a:ea typeface="+mn-ea"/>
          <a:cs typeface="+mn-cs"/>
        </a:defRPr>
      </a:lvl5pPr>
      <a:lvl6pPr marL="2514600" indent="-228600" algn="l" rtl="0" eaLnBrk="1" latinLnBrk="1" hangingPunct="1">
        <a:spcBef>
          <a:spcPct val="20000"/>
        </a:spcBef>
        <a:buClr>
          <a:schemeClr val="accent1"/>
        </a:buClr>
        <a:buFont typeface="Arial"/>
        <a:buChar char="•"/>
        <a:defRPr kumimoji="0" sz="1800" kern="1200">
          <a:solidFill>
            <a:schemeClr val="tx1"/>
          </a:solidFill>
          <a:latin typeface="+mn-lt"/>
          <a:ea typeface="+mn-ea"/>
          <a:cs typeface="+mn-cs"/>
        </a:defRPr>
      </a:lvl6pPr>
      <a:lvl7pPr marL="2971800" indent="-228600" algn="l" rtl="0" eaLnBrk="1" latinLnBrk="1" hangingPunct="1">
        <a:spcBef>
          <a:spcPct val="20000"/>
        </a:spcBef>
        <a:buClr>
          <a:schemeClr val="tx2"/>
        </a:buClr>
        <a:buFont typeface="Arial"/>
        <a:buChar char="•"/>
        <a:defRPr kumimoji="0" sz="1600" kern="1200">
          <a:solidFill>
            <a:schemeClr val="tx1"/>
          </a:solidFill>
          <a:latin typeface="+mn-lt"/>
          <a:ea typeface="+mn-ea"/>
          <a:cs typeface="+mn-cs"/>
        </a:defRPr>
      </a:lvl7pPr>
      <a:lvl8pPr marL="3429000" indent="-228600" algn="l" rtl="0" eaLnBrk="1" latinLnBrk="1" hangingPunct="1">
        <a:spcBef>
          <a:spcPct val="20000"/>
        </a:spcBef>
        <a:buClr>
          <a:schemeClr val="accent1"/>
        </a:buClr>
        <a:buFont typeface="Arial"/>
        <a:buChar char="•"/>
        <a:defRPr kumimoji="0" sz="1400" kern="1200">
          <a:solidFill>
            <a:schemeClr val="tx1"/>
          </a:solidFill>
          <a:latin typeface="+mn-lt"/>
          <a:ea typeface="+mn-ea"/>
          <a:cs typeface="+mn-cs"/>
        </a:defRPr>
      </a:lvl8pPr>
      <a:lvl9pPr marL="3886200" indent="-228600" algn="l" rtl="0" eaLnBrk="1" latinLnBrk="1" hangingPunct="1">
        <a:spcBef>
          <a:spcPct val="20000"/>
        </a:spcBef>
        <a:buClr>
          <a:schemeClr val="tx2"/>
        </a:buClr>
        <a:buFont typeface="Arial"/>
        <a:buChar char="•"/>
        <a:defRPr kumimoji="0" sz="1400" kern="120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700809"/>
            <a:ext cx="7774632" cy="1899642"/>
          </a:xfrm>
        </p:spPr>
        <p:txBody>
          <a:bodyPr>
            <a:normAutofit/>
          </a:bodyPr>
          <a:lstStyle/>
          <a:p>
            <a:r>
              <a:rPr lang="en-US" altLang="ko-KR" sz="3600" b="1" dirty="0"/>
              <a:t>Regulation NMS and </a:t>
            </a:r>
            <a:r>
              <a:rPr lang="en-US" altLang="ko-KR" sz="3600" b="1" dirty="0" smtClean="0"/>
              <a:t/>
            </a:r>
            <a:br>
              <a:rPr lang="en-US" altLang="ko-KR" sz="3600" b="1" dirty="0" smtClean="0"/>
            </a:br>
            <a:r>
              <a:rPr lang="en-US" altLang="ko-KR" sz="3600" b="1" dirty="0" smtClean="0"/>
              <a:t>Market </a:t>
            </a:r>
            <a:r>
              <a:rPr lang="en-US" altLang="ko-KR" sz="3600" b="1" dirty="0"/>
              <a:t>Quality</a:t>
            </a:r>
            <a:r>
              <a:rPr lang="ko-KR" altLang="ko-KR" dirty="0" smtClean="0"/>
              <a:t/>
            </a:r>
            <a:br>
              <a:rPr lang="ko-KR" altLang="ko-KR" dirty="0" smtClean="0"/>
            </a:br>
            <a:endParaRPr lang="ko-KR" altLang="en-US" dirty="0"/>
          </a:p>
        </p:txBody>
      </p:sp>
      <p:sp>
        <p:nvSpPr>
          <p:cNvPr id="3" name="부제목 2"/>
          <p:cNvSpPr>
            <a:spLocks noGrp="1"/>
          </p:cNvSpPr>
          <p:nvPr>
            <p:ph type="subTitle" idx="1"/>
          </p:nvPr>
        </p:nvSpPr>
        <p:spPr/>
        <p:txBody>
          <a:bodyPr>
            <a:noAutofit/>
          </a:bodyPr>
          <a:lstStyle/>
          <a:p>
            <a:r>
              <a:rPr lang="en-US" altLang="ko-KR" sz="2000" b="1" dirty="0" err="1"/>
              <a:t>Kee</a:t>
            </a:r>
            <a:r>
              <a:rPr lang="en-US" altLang="ko-KR" sz="2000" b="1" dirty="0"/>
              <a:t> H. </a:t>
            </a:r>
            <a:r>
              <a:rPr lang="en-US" altLang="ko-KR" sz="2000" b="1" dirty="0" err="1" smtClean="0"/>
              <a:t>Chung</a:t>
            </a:r>
            <a:r>
              <a:rPr lang="en-US" altLang="ko-KR" sz="2000" b="1" baseline="30000" dirty="0" err="1" smtClean="0"/>
              <a:t>a</a:t>
            </a:r>
            <a:r>
              <a:rPr lang="en-US" altLang="ko-KR" sz="2000" b="1" baseline="30000" dirty="0" smtClean="0"/>
              <a:t> </a:t>
            </a:r>
            <a:r>
              <a:rPr lang="en-US" altLang="ko-KR" sz="2000" b="1" dirty="0"/>
              <a:t>and </a:t>
            </a:r>
            <a:r>
              <a:rPr lang="en-US" altLang="ko-KR" sz="2000" b="1" dirty="0" err="1"/>
              <a:t>Chairat</a:t>
            </a:r>
            <a:r>
              <a:rPr lang="en-US" altLang="ko-KR" sz="2000" b="1" dirty="0"/>
              <a:t> </a:t>
            </a:r>
            <a:r>
              <a:rPr lang="en-US" altLang="ko-KR" sz="2000" b="1" dirty="0" err="1"/>
              <a:t>Chuwonganant</a:t>
            </a:r>
            <a:r>
              <a:rPr lang="en-US" altLang="ko-KR" sz="2000" b="1" baseline="30000" dirty="0" err="1"/>
              <a:t>b</a:t>
            </a:r>
            <a:endParaRPr lang="ko-KR" altLang="ko-KR" sz="2000" dirty="0"/>
          </a:p>
          <a:p>
            <a:r>
              <a:rPr lang="en-US" altLang="ko-KR" sz="2000" i="1" dirty="0"/>
              <a:t> </a:t>
            </a:r>
            <a:endParaRPr lang="ko-KR" altLang="ko-KR" sz="2000" dirty="0"/>
          </a:p>
          <a:p>
            <a:r>
              <a:rPr lang="en-US" altLang="ko-KR" sz="2000" i="1" baseline="30000" dirty="0"/>
              <a:t>a</a:t>
            </a:r>
            <a:r>
              <a:rPr lang="en-US" altLang="ko-KR" sz="2000" i="1" dirty="0"/>
              <a:t> </a:t>
            </a:r>
            <a:r>
              <a:rPr lang="en-US" altLang="ko-KR" sz="1800" i="1" dirty="0"/>
              <a:t>State University of New York (SUNY) at Buffalo, Buffalo, NY 14260, USA</a:t>
            </a:r>
            <a:endParaRPr lang="ko-KR" altLang="ko-KR" sz="1800" dirty="0"/>
          </a:p>
          <a:p>
            <a:r>
              <a:rPr lang="en-US" altLang="ko-KR" sz="1800" i="1" baseline="30000" dirty="0"/>
              <a:t>b</a:t>
            </a:r>
            <a:r>
              <a:rPr lang="en-US" altLang="ko-KR" sz="1800" i="1" dirty="0"/>
              <a:t> Kansas State University, Manhattan, KS 66506, USA</a:t>
            </a:r>
            <a:endParaRPr lang="ko-KR" altLang="ko-KR"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95536" y="1340768"/>
            <a:ext cx="8640960" cy="5184576"/>
          </a:xfrm>
        </p:spPr>
        <p:txBody>
          <a:bodyPr>
            <a:normAutofit fontScale="85000" lnSpcReduction="10000"/>
          </a:bodyPr>
          <a:lstStyle/>
          <a:p>
            <a:r>
              <a:rPr lang="en-US" altLang="ko-KR" dirty="0" smtClean="0"/>
              <a:t>Compare </a:t>
            </a:r>
            <a:r>
              <a:rPr lang="en-US" altLang="ko-KR" dirty="0"/>
              <a:t>various measures of liquidity and market quality between the pre- and post-</a:t>
            </a:r>
            <a:r>
              <a:rPr lang="en-US" altLang="ko-KR" dirty="0" err="1"/>
              <a:t>Reg</a:t>
            </a:r>
            <a:r>
              <a:rPr lang="en-US" altLang="ko-KR" dirty="0"/>
              <a:t> NMS periods, after controlling for changes in stock </a:t>
            </a:r>
            <a:r>
              <a:rPr lang="en-US" altLang="ko-KR" dirty="0" smtClean="0"/>
              <a:t>attributes. </a:t>
            </a:r>
          </a:p>
          <a:p>
            <a:r>
              <a:rPr lang="en-US" altLang="ko-KR" dirty="0" smtClean="0"/>
              <a:t>We </a:t>
            </a:r>
            <a:r>
              <a:rPr lang="en-US" altLang="ko-KR" dirty="0" smtClean="0"/>
              <a:t>also employ a difference-in-difference approach using the control group of stocks that are similar to the test sample </a:t>
            </a:r>
            <a:r>
              <a:rPr lang="en-US" altLang="ko-KR" dirty="0" smtClean="0"/>
              <a:t>to </a:t>
            </a:r>
            <a:r>
              <a:rPr lang="en-US" altLang="ko-KR" dirty="0"/>
              <a:t>measure the net effect of </a:t>
            </a:r>
            <a:r>
              <a:rPr lang="en-US" altLang="ko-KR" dirty="0" err="1"/>
              <a:t>Reg</a:t>
            </a:r>
            <a:r>
              <a:rPr lang="en-US" altLang="ko-KR" dirty="0"/>
              <a:t> NMS on liquidity and market quality after controlling for the effect of the credit market crisis and other market-wide </a:t>
            </a:r>
            <a:r>
              <a:rPr lang="en-US" altLang="ko-KR" dirty="0" smtClean="0"/>
              <a:t>changes.</a:t>
            </a:r>
          </a:p>
          <a:p>
            <a:r>
              <a:rPr lang="en-US" altLang="ko-KR" dirty="0" smtClean="0"/>
              <a:t>We </a:t>
            </a:r>
            <a:r>
              <a:rPr lang="en-US" altLang="ko-KR" dirty="0"/>
              <a:t>analyze the changes in execution speed and probability and how these changes affected market shares of different venues.</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dirty="0" smtClean="0"/>
              <a:t>What </a:t>
            </a:r>
            <a:r>
              <a:rPr lang="en-US" altLang="ko-KR" dirty="0" smtClean="0"/>
              <a:t>We Do</a:t>
            </a:r>
            <a:endParaRPr lang="ko-KR"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85000" lnSpcReduction="20000"/>
          </a:bodyPr>
          <a:lstStyle/>
          <a:p>
            <a:r>
              <a:rPr lang="en-US" altLang="ko-KR" dirty="0" smtClean="0"/>
              <a:t>Both AR and OPR were first implemented on July 9, 2007 for a pilot sample of 250 NMS stocks (i.e., 100 NYSE stocks, 100 NASDAQ stocks, and 50 AMEX stocks).</a:t>
            </a:r>
          </a:p>
          <a:p>
            <a:r>
              <a:rPr lang="en-US" altLang="ko-KR" dirty="0" smtClean="0"/>
              <a:t>The full industry compliance of the rules began on August 20, 2007 and was completed on October 8, 2007.</a:t>
            </a:r>
          </a:p>
          <a:p>
            <a:r>
              <a:rPr lang="en-US" altLang="ko-KR" dirty="0" smtClean="0"/>
              <a:t>After omitting stocks with incomplete data, our final study sample consists of 98 NYSE, 48 AMEX, and 96 NASDAQ stocks for the pilot group and 2,343 NYSE, 837 AMEX, and 2,757 NASDAQ stocks for the main group.</a:t>
            </a:r>
            <a:endParaRPr lang="ko-KR" altLang="ko-KR" dirty="0" smtClean="0"/>
          </a:p>
          <a:p>
            <a:endParaRPr lang="ko-KR" altLang="en-US" dirty="0"/>
          </a:p>
        </p:txBody>
      </p:sp>
      <p:sp>
        <p:nvSpPr>
          <p:cNvPr id="2" name="제목 1"/>
          <p:cNvSpPr>
            <a:spLocks noGrp="1"/>
          </p:cNvSpPr>
          <p:nvPr>
            <p:ph type="title"/>
          </p:nvPr>
        </p:nvSpPr>
        <p:spPr/>
        <p:txBody>
          <a:bodyPr>
            <a:normAutofit/>
          </a:bodyPr>
          <a:lstStyle/>
          <a:p>
            <a:r>
              <a:rPr lang="en-US" altLang="ko-KR" dirty="0" smtClean="0"/>
              <a:t>Dates and Data</a:t>
            </a:r>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dirty="0" smtClean="0"/>
              <a:t>We use 30 trading days before July 9, 2007 (i.e., May 24, 2007 to July 6, 2007) as the pre-NMS period </a:t>
            </a:r>
          </a:p>
          <a:p>
            <a:r>
              <a:rPr lang="en-US" altLang="ko-KR" dirty="0" smtClean="0"/>
              <a:t>We use 30 trading days from July 9, 2007 (i.e., July 9, 2007 to August 17, 2007) as the post-NMS period (see Figure 1).</a:t>
            </a:r>
            <a:endParaRPr lang="ko-KR" altLang="en-US" dirty="0"/>
          </a:p>
        </p:txBody>
      </p:sp>
      <p:sp>
        <p:nvSpPr>
          <p:cNvPr id="2" name="제목 1"/>
          <p:cNvSpPr>
            <a:spLocks noGrp="1"/>
          </p:cNvSpPr>
          <p:nvPr>
            <p:ph type="title"/>
          </p:nvPr>
        </p:nvSpPr>
        <p:spPr/>
        <p:txBody>
          <a:bodyPr/>
          <a:lstStyle/>
          <a:p>
            <a:r>
              <a:rPr lang="en-US" altLang="ko-KR" dirty="0" smtClean="0"/>
              <a:t>Study </a:t>
            </a:r>
            <a:r>
              <a:rPr lang="en-US" altLang="ko-KR" dirty="0" smtClean="0"/>
              <a:t>Periods for Pilot Group</a:t>
            </a:r>
            <a:endParaRPr lang="ko-KR"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smtClean="0"/>
              <a:t>We </a:t>
            </a:r>
            <a:r>
              <a:rPr lang="en-US" altLang="ko-KR" dirty="0" smtClean="0"/>
              <a:t>use 30 trading days before August 20, 2007 (i.e., July 9, 2007 to August 17, 2007) as the pre-NMS </a:t>
            </a:r>
            <a:r>
              <a:rPr lang="en-US" altLang="ko-KR" dirty="0" smtClean="0"/>
              <a:t>period.</a:t>
            </a:r>
          </a:p>
          <a:p>
            <a:r>
              <a:rPr lang="en-US" altLang="ko-KR" dirty="0" smtClean="0"/>
              <a:t>We use 30 </a:t>
            </a:r>
            <a:r>
              <a:rPr lang="en-US" altLang="ko-KR" dirty="0" smtClean="0"/>
              <a:t>trading days from August 20, 2007 (i.e., August 20, 2007 to October 1, 2007) as the post-NMS period.</a:t>
            </a:r>
            <a:endParaRPr lang="ko-KR" altLang="en-US" dirty="0"/>
          </a:p>
        </p:txBody>
      </p:sp>
      <p:sp>
        <p:nvSpPr>
          <p:cNvPr id="3" name="제목 2"/>
          <p:cNvSpPr>
            <a:spLocks noGrp="1"/>
          </p:cNvSpPr>
          <p:nvPr>
            <p:ph type="title"/>
          </p:nvPr>
        </p:nvSpPr>
        <p:spPr/>
        <p:txBody>
          <a:bodyPr>
            <a:normAutofit/>
          </a:bodyPr>
          <a:lstStyle/>
          <a:p>
            <a:r>
              <a:rPr lang="en-US" altLang="ko-KR" dirty="0" smtClean="0"/>
              <a:t>Study Periods for </a:t>
            </a:r>
            <a:r>
              <a:rPr lang="en-US" altLang="ko-KR" dirty="0" smtClean="0"/>
              <a:t>Main Group</a:t>
            </a:r>
            <a:endParaRPr lang="ko-KR"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tretch>
            <a:fillRect/>
          </a:stretch>
        </p:blipFill>
        <p:spPr bwMode="auto">
          <a:xfrm>
            <a:off x="1332103" y="1600200"/>
            <a:ext cx="6479794" cy="45259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1340768"/>
            <a:ext cx="8435280" cy="4997152"/>
          </a:xfrm>
        </p:spPr>
        <p:txBody>
          <a:bodyPr>
            <a:normAutofit fontScale="70000" lnSpcReduction="20000"/>
          </a:bodyPr>
          <a:lstStyle/>
          <a:p>
            <a:pPr>
              <a:buNone/>
            </a:pPr>
            <a:r>
              <a:rPr lang="en-US" altLang="ko-KR" dirty="0"/>
              <a:t> </a:t>
            </a:r>
            <a:endParaRPr lang="ko-KR" altLang="ko-KR" dirty="0"/>
          </a:p>
          <a:p>
            <a:pPr>
              <a:buNone/>
            </a:pPr>
            <a:r>
              <a:rPr lang="en-US" altLang="ko-KR" dirty="0"/>
              <a:t>         </a:t>
            </a:r>
            <a:r>
              <a:rPr lang="en-US" altLang="ko-KR" dirty="0" smtClean="0"/>
              <a:t> Quoted </a:t>
            </a:r>
            <a:r>
              <a:rPr lang="en-US" altLang="ko-KR" dirty="0"/>
              <a:t>dollar </a:t>
            </a:r>
            <a:r>
              <a:rPr lang="en-US" altLang="ko-KR" dirty="0" err="1"/>
              <a:t>spread</a:t>
            </a:r>
            <a:r>
              <a:rPr lang="en-US" altLang="ko-KR" baseline="-25000" dirty="0" err="1"/>
              <a:t>i,t</a:t>
            </a:r>
            <a:r>
              <a:rPr lang="en-US" altLang="ko-KR" dirty="0"/>
              <a:t> = </a:t>
            </a:r>
            <a:r>
              <a:rPr lang="en-US" altLang="ko-KR" dirty="0" err="1"/>
              <a:t>Ask</a:t>
            </a:r>
            <a:r>
              <a:rPr lang="en-US" altLang="ko-KR" baseline="-25000" dirty="0" err="1"/>
              <a:t>i,t</a:t>
            </a:r>
            <a:r>
              <a:rPr lang="en-US" altLang="ko-KR" dirty="0"/>
              <a:t> – </a:t>
            </a:r>
            <a:r>
              <a:rPr lang="en-US" altLang="ko-KR" dirty="0" err="1"/>
              <a:t>Bid</a:t>
            </a:r>
            <a:r>
              <a:rPr lang="en-US" altLang="ko-KR" baseline="-25000" dirty="0" err="1"/>
              <a:t>i,t</a:t>
            </a:r>
            <a:r>
              <a:rPr lang="en-US" altLang="ko-KR" dirty="0"/>
              <a:t>; 			 </a:t>
            </a:r>
            <a:endParaRPr lang="ko-KR" altLang="ko-KR" dirty="0"/>
          </a:p>
          <a:p>
            <a:pPr>
              <a:buNone/>
            </a:pPr>
            <a:r>
              <a:rPr lang="en-US" altLang="ko-KR" dirty="0"/>
              <a:t> </a:t>
            </a:r>
            <a:r>
              <a:rPr lang="en-US" altLang="ko-KR" dirty="0" smtClean="0"/>
              <a:t>		</a:t>
            </a:r>
          </a:p>
          <a:p>
            <a:pPr>
              <a:buNone/>
            </a:pPr>
            <a:r>
              <a:rPr lang="en-US" altLang="ko-KR" dirty="0"/>
              <a:t> </a:t>
            </a:r>
            <a:r>
              <a:rPr lang="en-US" altLang="ko-KR" dirty="0" smtClean="0"/>
              <a:t>        </a:t>
            </a:r>
            <a:r>
              <a:rPr lang="en-US" altLang="ko-KR" dirty="0" smtClean="0"/>
              <a:t> Quoted </a:t>
            </a:r>
            <a:r>
              <a:rPr lang="en-US" altLang="ko-KR" dirty="0"/>
              <a:t>percentage </a:t>
            </a:r>
            <a:r>
              <a:rPr lang="en-US" altLang="ko-KR" dirty="0" err="1"/>
              <a:t>spread</a:t>
            </a:r>
            <a:r>
              <a:rPr lang="en-US" altLang="ko-KR" baseline="-25000" dirty="0" err="1"/>
              <a:t>i,t</a:t>
            </a:r>
            <a:r>
              <a:rPr lang="en-US" altLang="ko-KR" baseline="-25000" dirty="0"/>
              <a:t> </a:t>
            </a:r>
            <a:r>
              <a:rPr lang="en-US" altLang="ko-KR" dirty="0"/>
              <a:t>= (</a:t>
            </a:r>
            <a:r>
              <a:rPr lang="en-US" altLang="ko-KR" dirty="0" err="1"/>
              <a:t>Ask</a:t>
            </a:r>
            <a:r>
              <a:rPr lang="en-US" altLang="ko-KR" baseline="-25000" dirty="0" err="1"/>
              <a:t>i,t</a:t>
            </a:r>
            <a:r>
              <a:rPr lang="en-US" altLang="ko-KR" dirty="0"/>
              <a:t> – </a:t>
            </a:r>
            <a:r>
              <a:rPr lang="en-US" altLang="ko-KR" dirty="0" err="1"/>
              <a:t>Bid</a:t>
            </a:r>
            <a:r>
              <a:rPr lang="en-US" altLang="ko-KR" baseline="-25000" dirty="0" err="1"/>
              <a:t>i,t</a:t>
            </a:r>
            <a:r>
              <a:rPr lang="en-US" altLang="ko-KR" dirty="0"/>
              <a:t>) / </a:t>
            </a:r>
            <a:r>
              <a:rPr lang="en-US" altLang="ko-KR" dirty="0" err="1"/>
              <a:t>M</a:t>
            </a:r>
            <a:r>
              <a:rPr lang="en-US" altLang="ko-KR" baseline="-25000" dirty="0" err="1"/>
              <a:t>i,t</a:t>
            </a:r>
            <a:r>
              <a:rPr lang="en-US" altLang="ko-KR" dirty="0"/>
              <a:t>; 		</a:t>
            </a:r>
            <a:endParaRPr lang="ko-KR" altLang="ko-KR" dirty="0"/>
          </a:p>
          <a:p>
            <a:pPr>
              <a:buNone/>
            </a:pPr>
            <a:r>
              <a:rPr lang="en-US" altLang="ko-KR" dirty="0"/>
              <a:t> </a:t>
            </a:r>
            <a:r>
              <a:rPr lang="en-US" altLang="ko-KR" dirty="0" smtClean="0"/>
              <a:t> </a:t>
            </a:r>
            <a:r>
              <a:rPr lang="en-US" altLang="ko-KR" dirty="0"/>
              <a:t>	      </a:t>
            </a:r>
            <a:endParaRPr lang="en-US" altLang="ko-KR" dirty="0" smtClean="0"/>
          </a:p>
          <a:p>
            <a:pPr>
              <a:buNone/>
            </a:pPr>
            <a:r>
              <a:rPr lang="en-US" altLang="ko-KR" dirty="0" smtClean="0"/>
              <a:t> </a:t>
            </a:r>
            <a:r>
              <a:rPr lang="en-US" altLang="ko-KR" dirty="0" smtClean="0"/>
              <a:t>         </a:t>
            </a:r>
            <a:r>
              <a:rPr lang="en-US" altLang="ko-KR" dirty="0" smtClean="0"/>
              <a:t>Effective </a:t>
            </a:r>
            <a:r>
              <a:rPr lang="en-US" altLang="ko-KR" dirty="0"/>
              <a:t>dollar </a:t>
            </a:r>
            <a:r>
              <a:rPr lang="en-US" altLang="ko-KR" dirty="0" err="1"/>
              <a:t>spread</a:t>
            </a:r>
            <a:r>
              <a:rPr lang="en-US" altLang="ko-KR" baseline="-25000" dirty="0" err="1"/>
              <a:t>i,t</a:t>
            </a:r>
            <a:r>
              <a:rPr lang="en-US" altLang="ko-KR" dirty="0"/>
              <a:t> = 2D</a:t>
            </a:r>
            <a:r>
              <a:rPr lang="en-US" altLang="ko-KR" baseline="-25000" dirty="0"/>
              <a:t>i,t</a:t>
            </a:r>
            <a:r>
              <a:rPr lang="en-US" altLang="ko-KR" dirty="0"/>
              <a:t>(</a:t>
            </a:r>
            <a:r>
              <a:rPr lang="en-US" altLang="ko-KR" dirty="0" err="1"/>
              <a:t>P</a:t>
            </a:r>
            <a:r>
              <a:rPr lang="en-US" altLang="ko-KR" baseline="-25000" dirty="0" err="1"/>
              <a:t>i,t</a:t>
            </a:r>
            <a:r>
              <a:rPr lang="en-US" altLang="ko-KR" dirty="0"/>
              <a:t> – </a:t>
            </a:r>
            <a:r>
              <a:rPr lang="en-US" altLang="ko-KR" dirty="0" err="1"/>
              <a:t>M</a:t>
            </a:r>
            <a:r>
              <a:rPr lang="en-US" altLang="ko-KR" baseline="-25000" dirty="0" err="1"/>
              <a:t>i,t</a:t>
            </a:r>
            <a:r>
              <a:rPr lang="en-US" altLang="ko-KR" dirty="0"/>
              <a:t>);	</a:t>
            </a:r>
            <a:endParaRPr lang="ko-KR" altLang="ko-KR" dirty="0"/>
          </a:p>
          <a:p>
            <a:pPr>
              <a:buNone/>
            </a:pPr>
            <a:r>
              <a:rPr lang="en-US" altLang="ko-KR" dirty="0"/>
              <a:t> </a:t>
            </a:r>
            <a:endParaRPr lang="ko-KR" altLang="ko-KR" dirty="0"/>
          </a:p>
          <a:p>
            <a:pPr>
              <a:buNone/>
            </a:pPr>
            <a:r>
              <a:rPr lang="en-US" altLang="ko-KR" dirty="0"/>
              <a:t>    	</a:t>
            </a:r>
            <a:r>
              <a:rPr lang="en-US" altLang="ko-KR" dirty="0" smtClean="0"/>
              <a:t>     Effective </a:t>
            </a:r>
            <a:r>
              <a:rPr lang="en-US" altLang="ko-KR" dirty="0"/>
              <a:t>percentage </a:t>
            </a:r>
            <a:r>
              <a:rPr lang="en-US" altLang="ko-KR" dirty="0" err="1"/>
              <a:t>spread</a:t>
            </a:r>
            <a:r>
              <a:rPr lang="en-US" altLang="ko-KR" baseline="-25000" dirty="0" err="1"/>
              <a:t>i,t</a:t>
            </a:r>
            <a:r>
              <a:rPr lang="en-US" altLang="ko-KR" baseline="-25000" dirty="0"/>
              <a:t> </a:t>
            </a:r>
            <a:r>
              <a:rPr lang="en-US" altLang="ko-KR" dirty="0"/>
              <a:t>= 2D</a:t>
            </a:r>
            <a:r>
              <a:rPr lang="en-US" altLang="ko-KR" baseline="-25000" dirty="0"/>
              <a:t>i,t</a:t>
            </a:r>
            <a:r>
              <a:rPr lang="en-US" altLang="ko-KR" dirty="0"/>
              <a:t>(</a:t>
            </a:r>
            <a:r>
              <a:rPr lang="en-US" altLang="ko-KR" dirty="0" err="1"/>
              <a:t>P</a:t>
            </a:r>
            <a:r>
              <a:rPr lang="en-US" altLang="ko-KR" baseline="-25000" dirty="0" err="1"/>
              <a:t>i,t</a:t>
            </a:r>
            <a:r>
              <a:rPr lang="en-US" altLang="ko-KR" dirty="0"/>
              <a:t> – </a:t>
            </a:r>
            <a:r>
              <a:rPr lang="en-US" altLang="ko-KR" dirty="0" err="1"/>
              <a:t>M</a:t>
            </a:r>
            <a:r>
              <a:rPr lang="en-US" altLang="ko-KR" baseline="-25000" dirty="0" err="1"/>
              <a:t>i,t</a:t>
            </a:r>
            <a:r>
              <a:rPr lang="en-US" altLang="ko-KR" dirty="0"/>
              <a:t>) / </a:t>
            </a:r>
            <a:r>
              <a:rPr lang="en-US" altLang="ko-KR" dirty="0" err="1"/>
              <a:t>M</a:t>
            </a:r>
            <a:r>
              <a:rPr lang="en-US" altLang="ko-KR" baseline="-25000" dirty="0" err="1"/>
              <a:t>i,t</a:t>
            </a:r>
            <a:r>
              <a:rPr lang="en-US" altLang="ko-KR" dirty="0"/>
              <a:t>;	</a:t>
            </a:r>
            <a:endParaRPr lang="ko-KR" altLang="ko-KR" dirty="0"/>
          </a:p>
          <a:p>
            <a:pPr>
              <a:buNone/>
            </a:pPr>
            <a:r>
              <a:rPr lang="en-US" altLang="ko-KR" dirty="0"/>
              <a:t>			</a:t>
            </a:r>
            <a:endParaRPr lang="ko-KR" altLang="ko-KR" dirty="0"/>
          </a:p>
          <a:p>
            <a:pPr>
              <a:buNone/>
            </a:pPr>
            <a:r>
              <a:rPr lang="en-US" altLang="ko-KR" dirty="0" smtClean="0"/>
              <a:t>         </a:t>
            </a:r>
            <a:r>
              <a:rPr lang="en-US" altLang="ko-KR" dirty="0" smtClean="0"/>
              <a:t> Market </a:t>
            </a:r>
            <a:r>
              <a:rPr lang="en-US" altLang="ko-KR" dirty="0"/>
              <a:t>quality </a:t>
            </a:r>
            <a:r>
              <a:rPr lang="en-US" altLang="ko-KR" dirty="0" err="1"/>
              <a:t>index</a:t>
            </a:r>
            <a:r>
              <a:rPr lang="en-US" altLang="ko-KR" baseline="-25000" dirty="0" err="1"/>
              <a:t>i,t</a:t>
            </a:r>
            <a:r>
              <a:rPr lang="en-US" altLang="ko-KR" dirty="0"/>
              <a:t> </a:t>
            </a:r>
            <a:r>
              <a:rPr lang="en-US" altLang="ko-KR" dirty="0" smtClean="0"/>
              <a:t>=  </a:t>
            </a:r>
          </a:p>
          <a:p>
            <a:pPr>
              <a:buNone/>
            </a:pPr>
            <a:r>
              <a:rPr lang="en-US" altLang="ko-KR" dirty="0"/>
              <a:t> </a:t>
            </a:r>
            <a:r>
              <a:rPr lang="en-US" altLang="ko-KR" dirty="0" smtClean="0"/>
              <a:t>    </a:t>
            </a:r>
          </a:p>
          <a:p>
            <a:pPr>
              <a:buNone/>
            </a:pPr>
            <a:r>
              <a:rPr lang="en-US" altLang="ko-KR" dirty="0"/>
              <a:t> </a:t>
            </a:r>
            <a:r>
              <a:rPr lang="en-US" altLang="ko-KR" dirty="0" smtClean="0"/>
              <a:t>             </a:t>
            </a:r>
            <a:r>
              <a:rPr lang="en-US" altLang="ko-KR" dirty="0" smtClean="0"/>
              <a:t>     </a:t>
            </a:r>
            <a:r>
              <a:rPr lang="en-US" altLang="ko-KR" dirty="0" smtClean="0"/>
              <a:t>½ </a:t>
            </a:r>
            <a:r>
              <a:rPr lang="en-US" altLang="ko-KR" dirty="0"/>
              <a:t>(Bid </a:t>
            </a:r>
            <a:r>
              <a:rPr lang="en-US" altLang="ko-KR" dirty="0" err="1"/>
              <a:t>size</a:t>
            </a:r>
            <a:r>
              <a:rPr lang="en-US" altLang="ko-KR" baseline="-25000" dirty="0" err="1"/>
              <a:t>i,t</a:t>
            </a:r>
            <a:r>
              <a:rPr lang="en-US" altLang="ko-KR" dirty="0"/>
              <a:t> + Ask </a:t>
            </a:r>
            <a:r>
              <a:rPr lang="en-US" altLang="ko-KR" dirty="0" err="1"/>
              <a:t>size</a:t>
            </a:r>
            <a:r>
              <a:rPr lang="en-US" altLang="ko-KR" baseline="-25000" dirty="0" err="1"/>
              <a:t>i,t</a:t>
            </a:r>
            <a:r>
              <a:rPr lang="en-US" altLang="ko-KR" dirty="0"/>
              <a:t>) / [(</a:t>
            </a:r>
            <a:r>
              <a:rPr lang="en-US" altLang="ko-KR" dirty="0" err="1"/>
              <a:t>Ask</a:t>
            </a:r>
            <a:r>
              <a:rPr lang="en-US" altLang="ko-KR" baseline="-25000" dirty="0" err="1"/>
              <a:t>i,t</a:t>
            </a:r>
            <a:r>
              <a:rPr lang="en-US" altLang="ko-KR" dirty="0"/>
              <a:t> – </a:t>
            </a:r>
            <a:r>
              <a:rPr lang="en-US" altLang="ko-KR" dirty="0" err="1"/>
              <a:t>Bid</a:t>
            </a:r>
            <a:r>
              <a:rPr lang="en-US" altLang="ko-KR" baseline="-25000" dirty="0" err="1"/>
              <a:t>i,t</a:t>
            </a:r>
            <a:r>
              <a:rPr lang="en-US" altLang="ko-KR" dirty="0"/>
              <a:t>) / </a:t>
            </a:r>
            <a:r>
              <a:rPr lang="en-US" altLang="ko-KR" dirty="0" err="1"/>
              <a:t>M</a:t>
            </a:r>
            <a:r>
              <a:rPr lang="en-US" altLang="ko-KR" baseline="-25000" dirty="0" err="1"/>
              <a:t>i,t</a:t>
            </a:r>
            <a:r>
              <a:rPr lang="en-US" altLang="ko-KR" dirty="0"/>
              <a:t>,];	</a:t>
            </a:r>
            <a:endParaRPr lang="en-US" altLang="ko-KR" dirty="0" smtClean="0"/>
          </a:p>
          <a:p>
            <a:pPr>
              <a:buNone/>
            </a:pPr>
            <a:r>
              <a:rPr lang="en-US" altLang="ko-KR" dirty="0"/>
              <a:t> </a:t>
            </a:r>
            <a:endParaRPr lang="ko-KR" altLang="ko-KR" dirty="0"/>
          </a:p>
          <a:p>
            <a:pPr>
              <a:buNone/>
            </a:pPr>
            <a:r>
              <a:rPr lang="en-US" altLang="ko-KR" dirty="0" smtClean="0"/>
              <a:t>         </a:t>
            </a:r>
            <a:r>
              <a:rPr lang="en-US" altLang="ko-KR" dirty="0" smtClean="0"/>
              <a:t> Price </a:t>
            </a:r>
            <a:r>
              <a:rPr lang="en-US" altLang="ko-KR" dirty="0" err="1"/>
              <a:t>impact</a:t>
            </a:r>
            <a:r>
              <a:rPr lang="en-US" altLang="ko-KR" baseline="-25000" dirty="0" err="1"/>
              <a:t>i,t</a:t>
            </a:r>
            <a:r>
              <a:rPr lang="en-US" altLang="ko-KR" dirty="0"/>
              <a:t> = </a:t>
            </a:r>
            <a:r>
              <a:rPr lang="en-US" altLang="ko-KR" dirty="0" err="1"/>
              <a:t>D</a:t>
            </a:r>
            <a:r>
              <a:rPr lang="en-US" altLang="ko-KR" baseline="-25000" dirty="0" err="1"/>
              <a:t>i,t</a:t>
            </a:r>
            <a:r>
              <a:rPr lang="en-US" altLang="ko-KR" dirty="0"/>
              <a:t>(M</a:t>
            </a:r>
            <a:r>
              <a:rPr lang="en-US" altLang="ko-KR" baseline="-25000" dirty="0"/>
              <a:t>i,t+5</a:t>
            </a:r>
            <a:r>
              <a:rPr lang="en-US" altLang="ko-KR" dirty="0"/>
              <a:t> – </a:t>
            </a:r>
            <a:r>
              <a:rPr lang="en-US" altLang="ko-KR" dirty="0" err="1"/>
              <a:t>M</a:t>
            </a:r>
            <a:r>
              <a:rPr lang="en-US" altLang="ko-KR" baseline="-25000" dirty="0" err="1"/>
              <a:t>i,t</a:t>
            </a:r>
            <a:r>
              <a:rPr lang="en-US" altLang="ko-KR" dirty="0" smtClean="0"/>
              <a:t>); </a:t>
            </a:r>
            <a:endParaRPr lang="ko-KR" altLang="ko-KR" dirty="0"/>
          </a:p>
        </p:txBody>
      </p:sp>
      <p:sp>
        <p:nvSpPr>
          <p:cNvPr id="2" name="제목 1"/>
          <p:cNvSpPr>
            <a:spLocks noGrp="1"/>
          </p:cNvSpPr>
          <p:nvPr>
            <p:ph type="title"/>
          </p:nvPr>
        </p:nvSpPr>
        <p:spPr/>
        <p:txBody>
          <a:bodyPr/>
          <a:lstStyle/>
          <a:p>
            <a:r>
              <a:rPr lang="en-US" altLang="ko-KR" dirty="0" smtClean="0"/>
              <a:t>Market Quality Measures</a:t>
            </a:r>
            <a:endParaRPr lang="ko-KR"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63688" y="116632"/>
            <a:ext cx="5616624" cy="6418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10000"/>
          </a:bodyPr>
          <a:lstStyle/>
          <a:p>
            <a:pPr>
              <a:buNone/>
            </a:pPr>
            <a:r>
              <a:rPr lang="en-US" altLang="ko-KR" dirty="0"/>
              <a:t> </a:t>
            </a:r>
            <a:endParaRPr lang="ko-KR" altLang="ko-KR" sz="2600" dirty="0"/>
          </a:p>
          <a:p>
            <a:pPr>
              <a:buNone/>
            </a:pPr>
            <a:r>
              <a:rPr lang="en-US" altLang="ko-KR" sz="2600" dirty="0"/>
              <a:t> </a:t>
            </a:r>
            <a:r>
              <a:rPr lang="en-US" altLang="ko-KR" sz="2600" dirty="0" smtClean="0"/>
              <a:t>	</a:t>
            </a:r>
            <a:r>
              <a:rPr lang="en-US" altLang="ko-KR" sz="2600" dirty="0" err="1" smtClean="0"/>
              <a:t>VAR</a:t>
            </a:r>
            <a:r>
              <a:rPr lang="en-US" altLang="ko-KR" sz="2600" baseline="-25000" dirty="0" err="1" smtClean="0"/>
              <a:t>i</a:t>
            </a:r>
            <a:r>
              <a:rPr lang="en-US" altLang="ko-KR" sz="2600" dirty="0" smtClean="0"/>
              <a:t> = the </a:t>
            </a:r>
            <a:r>
              <a:rPr lang="en-US" altLang="ko-KR" sz="2600" dirty="0"/>
              <a:t>quoted spread, effective spread, dollar </a:t>
            </a:r>
            <a:r>
              <a:rPr lang="en-US" altLang="ko-KR" sz="2600" dirty="0" smtClean="0"/>
              <a:t>   	    depth</a:t>
            </a:r>
            <a:r>
              <a:rPr lang="en-US" altLang="ko-KR" sz="2600" dirty="0"/>
              <a:t>, or market quality index of stock </a:t>
            </a:r>
            <a:r>
              <a:rPr lang="en-US" altLang="ko-KR" sz="2600" dirty="0" err="1"/>
              <a:t>i</a:t>
            </a:r>
            <a:r>
              <a:rPr lang="en-US" altLang="ko-KR" sz="2600" dirty="0" smtClean="0"/>
              <a:t>;</a:t>
            </a:r>
          </a:p>
          <a:p>
            <a:pPr>
              <a:buNone/>
            </a:pPr>
            <a:r>
              <a:rPr lang="en-US" altLang="ko-KR" sz="2600" dirty="0" smtClean="0"/>
              <a:t> </a:t>
            </a:r>
          </a:p>
          <a:p>
            <a:pPr>
              <a:buNone/>
            </a:pPr>
            <a:r>
              <a:rPr lang="en-US" altLang="ko-KR" sz="2600" dirty="0"/>
              <a:t>	</a:t>
            </a:r>
            <a:r>
              <a:rPr lang="en-US" altLang="ko-KR" sz="2600" dirty="0" err="1" smtClean="0"/>
              <a:t>X</a:t>
            </a:r>
            <a:r>
              <a:rPr lang="en-US" altLang="ko-KR" sz="2600" baseline="-25000" dirty="0" err="1" smtClean="0"/>
              <a:t>k</a:t>
            </a:r>
            <a:r>
              <a:rPr lang="en-US" altLang="ko-KR" sz="2600" dirty="0" smtClean="0"/>
              <a:t> </a:t>
            </a:r>
            <a:r>
              <a:rPr lang="en-US" altLang="ko-KR" sz="2600" dirty="0"/>
              <a:t>( k = 1 through 4) </a:t>
            </a:r>
            <a:r>
              <a:rPr lang="en-US" altLang="ko-KR" sz="2600" dirty="0" smtClean="0"/>
              <a:t>= one </a:t>
            </a:r>
            <a:r>
              <a:rPr lang="en-US" altLang="ko-KR" sz="2600" dirty="0"/>
              <a:t>of the four stock </a:t>
            </a:r>
            <a:r>
              <a:rPr lang="en-US" altLang="ko-KR" sz="2600" dirty="0" smtClean="0"/>
              <a:t> 		     attributes </a:t>
            </a:r>
            <a:r>
              <a:rPr lang="en-US" altLang="ko-KR" sz="2600" dirty="0"/>
              <a:t>(i.e., share price, dollar trading </a:t>
            </a:r>
            <a:r>
              <a:rPr lang="en-US" altLang="ko-KR" sz="2600" dirty="0" smtClean="0"/>
              <a:t> 	   	     volume</a:t>
            </a:r>
            <a:r>
              <a:rPr lang="en-US" altLang="ko-KR" sz="2600" dirty="0"/>
              <a:t>, return volatility, and return); </a:t>
            </a:r>
            <a:endParaRPr lang="en-US" altLang="ko-KR" sz="2600" dirty="0" smtClean="0"/>
          </a:p>
          <a:p>
            <a:pPr>
              <a:buNone/>
            </a:pPr>
            <a:endParaRPr lang="en-US" altLang="ko-KR" sz="2600" dirty="0" smtClean="0"/>
          </a:p>
          <a:p>
            <a:pPr>
              <a:buNone/>
            </a:pPr>
            <a:r>
              <a:rPr lang="en-US" altLang="ko-KR" sz="2600" dirty="0">
                <a:sym typeface="Symbol"/>
              </a:rPr>
              <a:t>	</a:t>
            </a:r>
            <a:r>
              <a:rPr lang="en-US" altLang="ko-KR" sz="2600" dirty="0" smtClean="0">
                <a:sym typeface="Symbol"/>
              </a:rPr>
              <a:t></a:t>
            </a:r>
            <a:r>
              <a:rPr lang="en-US" altLang="ko-KR" sz="2600" dirty="0"/>
              <a:t>s </a:t>
            </a:r>
            <a:r>
              <a:rPr lang="en-US" altLang="ko-KR" sz="2600" dirty="0" smtClean="0"/>
              <a:t>= </a:t>
            </a:r>
            <a:r>
              <a:rPr lang="en-US" altLang="ko-KR" sz="2600" dirty="0"/>
              <a:t>the regression coefficients</a:t>
            </a:r>
            <a:r>
              <a:rPr lang="en-US" altLang="ko-KR" sz="2600" dirty="0" smtClean="0"/>
              <a:t>;</a:t>
            </a:r>
          </a:p>
          <a:p>
            <a:pPr>
              <a:buNone/>
            </a:pPr>
            <a:r>
              <a:rPr lang="en-US" altLang="ko-KR" sz="2600" dirty="0" smtClean="0"/>
              <a:t> </a:t>
            </a:r>
          </a:p>
          <a:p>
            <a:pPr>
              <a:buNone/>
            </a:pPr>
            <a:r>
              <a:rPr lang="en-US" altLang="ko-KR" sz="2600" dirty="0"/>
              <a:t>	</a:t>
            </a:r>
            <a:r>
              <a:rPr lang="en-US" altLang="ko-KR" sz="2600" dirty="0" smtClean="0">
                <a:sym typeface="Symbol"/>
              </a:rPr>
              <a:t></a:t>
            </a:r>
            <a:r>
              <a:rPr lang="en-US" altLang="ko-KR" sz="2600" baseline="-25000" dirty="0" err="1"/>
              <a:t>i</a:t>
            </a:r>
            <a:r>
              <a:rPr lang="en-US" altLang="ko-KR" sz="2600" dirty="0"/>
              <a:t> </a:t>
            </a:r>
            <a:r>
              <a:rPr lang="en-US" altLang="ko-KR" sz="2600" dirty="0" smtClean="0"/>
              <a:t>= </a:t>
            </a:r>
            <a:r>
              <a:rPr lang="en-US" altLang="ko-KR" sz="2600" dirty="0"/>
              <a:t>the error term. </a:t>
            </a:r>
            <a:endParaRPr lang="en-US" altLang="ko-KR" sz="2600" dirty="0" smtClean="0"/>
          </a:p>
          <a:p>
            <a:endParaRPr lang="ko-KR" altLang="en-US" dirty="0"/>
          </a:p>
        </p:txBody>
      </p:sp>
      <p:sp>
        <p:nvSpPr>
          <p:cNvPr id="2" name="제목 1"/>
          <p:cNvSpPr>
            <a:spLocks noGrp="1"/>
          </p:cNvSpPr>
          <p:nvPr>
            <p:ph type="title"/>
          </p:nvPr>
        </p:nvSpPr>
        <p:spPr>
          <a:xfrm>
            <a:off x="467544" y="476672"/>
            <a:ext cx="8280920" cy="1296144"/>
          </a:xfrm>
        </p:spPr>
        <p:txBody>
          <a:bodyPr>
            <a:normAutofit/>
          </a:bodyPr>
          <a:lstStyle/>
          <a:p>
            <a:r>
              <a:rPr lang="en-US" altLang="ko-KR" sz="2800" dirty="0" err="1" smtClean="0"/>
              <a:t>VAR</a:t>
            </a:r>
            <a:r>
              <a:rPr lang="en-US" altLang="ko-KR" sz="2800" baseline="-25000" dirty="0" err="1" smtClean="0"/>
              <a:t>i</a:t>
            </a:r>
            <a:r>
              <a:rPr lang="en-US" altLang="ko-KR" sz="2800" baseline="30000" dirty="0" err="1" smtClean="0"/>
              <a:t>post</a:t>
            </a:r>
            <a:r>
              <a:rPr lang="en-US" altLang="ko-KR" sz="2800" dirty="0" smtClean="0"/>
              <a:t> </a:t>
            </a:r>
            <a:r>
              <a:rPr lang="en-US" altLang="ko-KR" sz="2800" dirty="0" smtClean="0"/>
              <a:t>– </a:t>
            </a:r>
            <a:r>
              <a:rPr lang="en-US" altLang="ko-KR" sz="2800" dirty="0" err="1" smtClean="0"/>
              <a:t>VAR</a:t>
            </a:r>
            <a:r>
              <a:rPr lang="en-US" altLang="ko-KR" sz="2800" baseline="-25000" dirty="0" err="1" smtClean="0"/>
              <a:t>i</a:t>
            </a:r>
            <a:r>
              <a:rPr lang="en-US" altLang="ko-KR" sz="2800" baseline="30000" dirty="0" err="1" smtClean="0"/>
              <a:t>pre</a:t>
            </a:r>
            <a:r>
              <a:rPr lang="en-US" altLang="ko-KR" sz="2800" baseline="-25000" dirty="0" smtClean="0"/>
              <a:t> </a:t>
            </a:r>
            <a:r>
              <a:rPr lang="en-US" altLang="ko-KR" sz="2800" dirty="0" smtClean="0"/>
              <a:t>= </a:t>
            </a:r>
            <a:r>
              <a:rPr lang="en-US" altLang="ko-KR" sz="2800" dirty="0" smtClean="0">
                <a:sym typeface="Symbol"/>
              </a:rPr>
              <a:t></a:t>
            </a:r>
            <a:r>
              <a:rPr lang="en-US" altLang="ko-KR" sz="2800" baseline="-25000" dirty="0" smtClean="0"/>
              <a:t>0</a:t>
            </a:r>
            <a:r>
              <a:rPr lang="en-US" altLang="ko-KR" sz="2800" dirty="0" smtClean="0"/>
              <a:t> + </a:t>
            </a:r>
            <a:r>
              <a:rPr lang="en-US" altLang="ko-KR" sz="2800" dirty="0" smtClean="0">
                <a:sym typeface="Symbol"/>
              </a:rPr>
              <a:t></a:t>
            </a:r>
            <a:r>
              <a:rPr lang="en-US" altLang="ko-KR" sz="2800" baseline="-25000" dirty="0" smtClean="0"/>
              <a:t>k </a:t>
            </a:r>
            <a:r>
              <a:rPr lang="en-US" altLang="ko-KR" sz="2800" dirty="0" smtClean="0"/>
              <a:t>(</a:t>
            </a:r>
            <a:r>
              <a:rPr lang="en-US" altLang="ko-KR" sz="2800" dirty="0" err="1" smtClean="0"/>
              <a:t>X</a:t>
            </a:r>
            <a:r>
              <a:rPr lang="en-US" altLang="ko-KR" sz="2800" baseline="-25000" dirty="0" err="1" smtClean="0"/>
              <a:t>ki</a:t>
            </a:r>
            <a:r>
              <a:rPr lang="en-US" altLang="ko-KR" sz="2800" baseline="30000" dirty="0" err="1" smtClean="0"/>
              <a:t>post</a:t>
            </a:r>
            <a:r>
              <a:rPr lang="en-US" altLang="ko-KR" sz="2800" dirty="0" smtClean="0"/>
              <a:t> – </a:t>
            </a:r>
            <a:r>
              <a:rPr lang="en-US" altLang="ko-KR" sz="2800" dirty="0" err="1" smtClean="0"/>
              <a:t>X</a:t>
            </a:r>
            <a:r>
              <a:rPr lang="en-US" altLang="ko-KR" sz="2800" baseline="-25000" dirty="0" err="1" smtClean="0"/>
              <a:t>ki</a:t>
            </a:r>
            <a:r>
              <a:rPr lang="en-US" altLang="ko-KR" sz="2800" baseline="30000" dirty="0" err="1" smtClean="0"/>
              <a:t>pre</a:t>
            </a:r>
            <a:r>
              <a:rPr lang="en-US" altLang="ko-KR" sz="2800" dirty="0" smtClean="0"/>
              <a:t>) + </a:t>
            </a:r>
            <a:r>
              <a:rPr lang="en-US" altLang="ko-KR" sz="2800" dirty="0" smtClean="0">
                <a:sym typeface="Symbol"/>
              </a:rPr>
              <a:t></a:t>
            </a:r>
            <a:r>
              <a:rPr lang="en-US" altLang="ko-KR" sz="2800" baseline="-25000" dirty="0" err="1" smtClean="0"/>
              <a:t>i</a:t>
            </a:r>
            <a:r>
              <a:rPr lang="en-US" altLang="ko-KR" sz="2800" dirty="0" smtClean="0"/>
              <a:t>;	</a:t>
            </a:r>
            <a:endParaRPr lang="ko-KR" alt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195736" y="332656"/>
            <a:ext cx="4680520" cy="641357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395536" y="1268760"/>
            <a:ext cx="8496944" cy="5112568"/>
          </a:xfrm>
        </p:spPr>
        <p:txBody>
          <a:bodyPr>
            <a:normAutofit fontScale="85000" lnSpcReduction="20000"/>
          </a:bodyPr>
          <a:lstStyle/>
          <a:p>
            <a:r>
              <a:rPr lang="en-US" altLang="ko-KR" dirty="0" smtClean="0"/>
              <a:t>U.S credit markets experienced a significant deterioration in the prices of mortgage-related products in 2007. Major credit rating agencies </a:t>
            </a:r>
            <a:r>
              <a:rPr lang="en-US" altLang="ko-KR" dirty="0" smtClean="0"/>
              <a:t>downgraded </a:t>
            </a:r>
            <a:r>
              <a:rPr lang="en-US" altLang="ko-KR" dirty="0" smtClean="0"/>
              <a:t>a number of mortgage tranches in June and July of 2007, which led to a significant increase in risk premiums in the bond market. </a:t>
            </a:r>
          </a:p>
          <a:p>
            <a:r>
              <a:rPr lang="en-US" altLang="ko-KR" dirty="0" smtClean="0"/>
              <a:t>NMS </a:t>
            </a:r>
            <a:r>
              <a:rPr lang="en-US" altLang="ko-KR" dirty="0" smtClean="0"/>
              <a:t>became effective in the middle of the so‐called “quant meltdown</a:t>
            </a:r>
            <a:r>
              <a:rPr lang="en-US" altLang="ko-KR" dirty="0" smtClean="0"/>
              <a:t>.” </a:t>
            </a:r>
          </a:p>
          <a:p>
            <a:r>
              <a:rPr lang="en-US" altLang="ko-KR" dirty="0" smtClean="0"/>
              <a:t>To </a:t>
            </a:r>
            <a:r>
              <a:rPr lang="en-US" altLang="ko-KR" dirty="0" smtClean="0"/>
              <a:t>the extent that liquidity depends on the financial condition of liquidity </a:t>
            </a:r>
            <a:r>
              <a:rPr lang="en-US" altLang="ko-KR" dirty="0" smtClean="0"/>
              <a:t>suppliers, </a:t>
            </a:r>
            <a:r>
              <a:rPr lang="en-US" altLang="ko-KR" dirty="0" smtClean="0"/>
              <a:t>this event could have first‐order effects on market liquidity.  </a:t>
            </a:r>
            <a:endParaRPr lang="en-US" altLang="ko-KR" dirty="0" smtClean="0"/>
          </a:p>
          <a:p>
            <a:r>
              <a:rPr lang="en-US" altLang="ko-KR" dirty="0" smtClean="0"/>
              <a:t>Other </a:t>
            </a:r>
            <a:r>
              <a:rPr lang="en-US" altLang="ko-KR" dirty="0" smtClean="0"/>
              <a:t>market-wide confounding events include the repeal of the uptick rule on July 6, 2007</a:t>
            </a:r>
            <a:r>
              <a:rPr lang="en-US" altLang="ko-KR" dirty="0" smtClean="0"/>
              <a:t>.</a:t>
            </a:r>
            <a:endParaRPr lang="ko-KR" altLang="en-US" dirty="0"/>
          </a:p>
        </p:txBody>
      </p:sp>
      <p:sp>
        <p:nvSpPr>
          <p:cNvPr id="3" name="제목 2"/>
          <p:cNvSpPr>
            <a:spLocks noGrp="1"/>
          </p:cNvSpPr>
          <p:nvPr>
            <p:ph type="title"/>
          </p:nvPr>
        </p:nvSpPr>
        <p:spPr/>
        <p:txBody>
          <a:bodyPr/>
          <a:lstStyle/>
          <a:p>
            <a:r>
              <a:rPr lang="en-US" altLang="ko-KR" dirty="0" smtClean="0"/>
              <a:t>Control for Concurrent Events</a:t>
            </a:r>
            <a:endParaRPr lang="ko-KR"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1772816"/>
            <a:ext cx="8568952" cy="4176464"/>
          </a:xfrm>
        </p:spPr>
        <p:txBody>
          <a:bodyPr>
            <a:normAutofit/>
          </a:bodyPr>
          <a:lstStyle/>
          <a:p>
            <a:r>
              <a:rPr lang="en-US" altLang="ko-KR" dirty="0" smtClean="0"/>
              <a:t>Regulation NMS (</a:t>
            </a:r>
            <a:r>
              <a:rPr lang="en-US" altLang="ko-KR" dirty="0" err="1" smtClean="0"/>
              <a:t>Reg</a:t>
            </a:r>
            <a:r>
              <a:rPr lang="en-US" altLang="ko-KR" dirty="0" smtClean="0"/>
              <a:t> NMS) is</a:t>
            </a:r>
            <a:r>
              <a:rPr lang="ko-KR" altLang="en-US" dirty="0" smtClean="0"/>
              <a:t> </a:t>
            </a:r>
            <a:r>
              <a:rPr lang="en-US" altLang="ko-KR" dirty="0" smtClean="0"/>
              <a:t>arguably one of the most comprehensive and controversial regulatory changes in the U.S. financial markets in 30 years.</a:t>
            </a:r>
            <a:endParaRPr lang="ko-KR" altLang="en-US" dirty="0" smtClean="0"/>
          </a:p>
          <a:p>
            <a:r>
              <a:rPr lang="en-US" altLang="ko-KR" dirty="0" smtClean="0"/>
              <a:t>We </a:t>
            </a:r>
            <a:r>
              <a:rPr lang="en-US" altLang="ko-KR" dirty="0"/>
              <a:t>examine the impact of </a:t>
            </a:r>
            <a:r>
              <a:rPr lang="en-US" altLang="ko-KR" dirty="0" smtClean="0"/>
              <a:t>Regulation NMS (</a:t>
            </a:r>
            <a:r>
              <a:rPr lang="en-US" altLang="ko-KR" dirty="0" err="1" smtClean="0"/>
              <a:t>Reg</a:t>
            </a:r>
            <a:r>
              <a:rPr lang="en-US" altLang="ko-KR" dirty="0" smtClean="0"/>
              <a:t> NMS) on </a:t>
            </a:r>
            <a:r>
              <a:rPr lang="en-US" altLang="ko-KR" dirty="0"/>
              <a:t>various dimensions of market quality using data before and after its </a:t>
            </a:r>
            <a:r>
              <a:rPr lang="en-US" altLang="ko-KR" dirty="0" smtClean="0"/>
              <a:t>implementation.</a:t>
            </a:r>
          </a:p>
        </p:txBody>
      </p:sp>
      <p:sp>
        <p:nvSpPr>
          <p:cNvPr id="2" name="제목 1"/>
          <p:cNvSpPr>
            <a:spLocks noGrp="1"/>
          </p:cNvSpPr>
          <p:nvPr>
            <p:ph type="title"/>
          </p:nvPr>
        </p:nvSpPr>
        <p:spPr>
          <a:xfrm>
            <a:off x="251520" y="620688"/>
            <a:ext cx="8554805" cy="939784"/>
          </a:xfrm>
        </p:spPr>
        <p:txBody>
          <a:bodyPr/>
          <a:lstStyle/>
          <a:p>
            <a:r>
              <a:rPr lang="en-US" altLang="ko-KR" dirty="0" smtClean="0"/>
              <a:t>Purpose of the study</a:t>
            </a:r>
            <a:endParaRPr lang="ko-KR"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268761"/>
            <a:ext cx="8291264" cy="4896544"/>
          </a:xfrm>
        </p:spPr>
        <p:txBody>
          <a:bodyPr>
            <a:normAutofit fontScale="70000" lnSpcReduction="20000"/>
          </a:bodyPr>
          <a:lstStyle/>
          <a:p>
            <a:r>
              <a:rPr lang="en-US" altLang="ko-KR" dirty="0" smtClean="0"/>
              <a:t>We calculate Composite Match Score (CMS) of each pilot stock against each and every stock with the same two-digit SIC code in the main implementation group:</a:t>
            </a:r>
          </a:p>
          <a:p>
            <a:pPr>
              <a:buNone/>
            </a:pPr>
            <a:endParaRPr lang="en-US" altLang="ko-KR" dirty="0" smtClean="0"/>
          </a:p>
          <a:p>
            <a:pPr>
              <a:buNone/>
            </a:pPr>
            <a:r>
              <a:rPr lang="en-US" altLang="ko-KR" dirty="0" smtClean="0"/>
              <a:t>         CMS = </a:t>
            </a:r>
            <a:r>
              <a:rPr lang="en-US" altLang="ko-KR" dirty="0" smtClean="0">
                <a:sym typeface="Symbol"/>
              </a:rPr>
              <a:t></a:t>
            </a:r>
            <a:r>
              <a:rPr lang="en-US" altLang="ko-KR" dirty="0" smtClean="0"/>
              <a:t>[(</a:t>
            </a:r>
            <a:r>
              <a:rPr lang="en-US" altLang="ko-KR" dirty="0" err="1" smtClean="0"/>
              <a:t>X</a:t>
            </a:r>
            <a:r>
              <a:rPr lang="en-US" altLang="ko-KR" baseline="-25000" dirty="0" err="1" smtClean="0"/>
              <a:t>k</a:t>
            </a:r>
            <a:r>
              <a:rPr lang="en-US" altLang="ko-KR" baseline="30000" dirty="0" err="1" smtClean="0"/>
              <a:t>pilot</a:t>
            </a:r>
            <a:r>
              <a:rPr lang="en-US" altLang="ko-KR" dirty="0" smtClean="0"/>
              <a:t> - </a:t>
            </a:r>
            <a:r>
              <a:rPr lang="en-US" altLang="ko-KR" dirty="0" err="1" smtClean="0"/>
              <a:t>X</a:t>
            </a:r>
            <a:r>
              <a:rPr lang="en-US" altLang="ko-KR" baseline="-25000" dirty="0" err="1" smtClean="0"/>
              <a:t>k</a:t>
            </a:r>
            <a:r>
              <a:rPr lang="en-US" altLang="ko-KR" baseline="30000" dirty="0" err="1" smtClean="0"/>
              <a:t>main</a:t>
            </a:r>
            <a:r>
              <a:rPr lang="en-US" altLang="ko-KR" dirty="0" smtClean="0"/>
              <a:t>)/{(</a:t>
            </a:r>
            <a:r>
              <a:rPr lang="en-US" altLang="ko-KR" dirty="0" err="1" smtClean="0"/>
              <a:t>X</a:t>
            </a:r>
            <a:r>
              <a:rPr lang="en-US" altLang="ko-KR" baseline="-25000" dirty="0" err="1" smtClean="0"/>
              <a:t>k</a:t>
            </a:r>
            <a:r>
              <a:rPr lang="en-US" altLang="ko-KR" baseline="30000" dirty="0" err="1" smtClean="0"/>
              <a:t>pilot</a:t>
            </a:r>
            <a:r>
              <a:rPr lang="en-US" altLang="ko-KR" dirty="0" smtClean="0"/>
              <a:t> + </a:t>
            </a:r>
            <a:r>
              <a:rPr lang="en-US" altLang="ko-KR" dirty="0" err="1" smtClean="0"/>
              <a:t>X</a:t>
            </a:r>
            <a:r>
              <a:rPr lang="en-US" altLang="ko-KR" baseline="-25000" dirty="0" err="1" smtClean="0"/>
              <a:t>k</a:t>
            </a:r>
            <a:r>
              <a:rPr lang="en-US" altLang="ko-KR" baseline="30000" dirty="0" err="1" smtClean="0"/>
              <a:t>main</a:t>
            </a:r>
            <a:r>
              <a:rPr lang="en-US" altLang="ko-KR" dirty="0" smtClean="0"/>
              <a:t>)/2}]</a:t>
            </a:r>
            <a:r>
              <a:rPr lang="en-US" altLang="ko-KR" baseline="30000" dirty="0" smtClean="0"/>
              <a:t>2</a:t>
            </a:r>
            <a:r>
              <a:rPr lang="en-US" altLang="ko-KR" dirty="0" smtClean="0"/>
              <a:t>,  </a:t>
            </a:r>
          </a:p>
          <a:p>
            <a:pPr>
              <a:buNone/>
            </a:pPr>
            <a:endParaRPr lang="en-US" altLang="ko-KR" dirty="0" smtClean="0"/>
          </a:p>
          <a:p>
            <a:pPr>
              <a:buNone/>
            </a:pPr>
            <a:r>
              <a:rPr lang="en-US" altLang="ko-KR" dirty="0" smtClean="0"/>
              <a:t>	</a:t>
            </a:r>
            <a:r>
              <a:rPr lang="en-US" altLang="ko-KR" dirty="0" err="1" smtClean="0"/>
              <a:t>X</a:t>
            </a:r>
            <a:r>
              <a:rPr lang="en-US" altLang="ko-KR" baseline="-25000" dirty="0" err="1" smtClean="0"/>
              <a:t>k</a:t>
            </a:r>
            <a:r>
              <a:rPr lang="en-US" altLang="ko-KR" dirty="0" smtClean="0"/>
              <a:t> = one of the four stock attributes and </a:t>
            </a:r>
            <a:r>
              <a:rPr lang="en-US" altLang="ko-KR" dirty="0" smtClean="0">
                <a:sym typeface="Symbol"/>
              </a:rPr>
              <a:t></a:t>
            </a:r>
            <a:r>
              <a:rPr lang="en-US" altLang="ko-KR" dirty="0" smtClean="0"/>
              <a:t> denotes the summation over </a:t>
            </a:r>
            <a:r>
              <a:rPr lang="en-US" altLang="ko-KR" i="1" dirty="0" smtClean="0"/>
              <a:t>k</a:t>
            </a:r>
            <a:r>
              <a:rPr lang="en-US" altLang="ko-KR" dirty="0" smtClean="0"/>
              <a:t> = 1 to 4</a:t>
            </a:r>
          </a:p>
          <a:p>
            <a:pPr>
              <a:buNone/>
            </a:pPr>
            <a:r>
              <a:rPr lang="en-US" altLang="ko-KR" dirty="0" smtClean="0"/>
              <a:t>   </a:t>
            </a:r>
          </a:p>
          <a:p>
            <a:pPr>
              <a:buNone/>
            </a:pPr>
            <a:r>
              <a:rPr lang="en-US" altLang="ko-KR" dirty="0" smtClean="0"/>
              <a:t>   Then, for each pilot stock, we select the stock in the main group with the lowest score. </a:t>
            </a:r>
          </a:p>
          <a:p>
            <a:pPr>
              <a:buNone/>
            </a:pPr>
            <a:endParaRPr lang="en-US" altLang="ko-KR" dirty="0" smtClean="0"/>
          </a:p>
          <a:p>
            <a:pPr>
              <a:buNone/>
            </a:pPr>
            <a:r>
              <a:rPr lang="en-US" altLang="ko-KR" dirty="0" smtClean="0"/>
              <a:t>	This procedure results in 146 matching pairs of pilot and main NYSE/AMEX stocks and 96 pairs of pilot and main NASDAQ stocks.</a:t>
            </a:r>
            <a:endParaRPr lang="ko-KR" altLang="en-US" dirty="0"/>
          </a:p>
        </p:txBody>
      </p:sp>
      <p:sp>
        <p:nvSpPr>
          <p:cNvPr id="2" name="제목 1"/>
          <p:cNvSpPr>
            <a:spLocks noGrp="1"/>
          </p:cNvSpPr>
          <p:nvPr>
            <p:ph type="title"/>
          </p:nvPr>
        </p:nvSpPr>
        <p:spPr>
          <a:xfrm>
            <a:off x="457200" y="274638"/>
            <a:ext cx="8219256" cy="922114"/>
          </a:xfrm>
        </p:spPr>
        <p:txBody>
          <a:bodyPr/>
          <a:lstStyle/>
          <a:p>
            <a:r>
              <a:rPr lang="en-US" altLang="ko-KR" dirty="0" smtClean="0"/>
              <a:t>Matching samples</a:t>
            </a:r>
            <a:endParaRPr lang="ko-KR"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755576" y="548680"/>
            <a:ext cx="7776864" cy="571552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dirty="0" smtClean="0"/>
              <a:t>The residuals of a given firm may be correlated across days (time-series dependence) and/or the residuals of a given day may be correlated across different firms (cross-sectional dependence).</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dirty="0" smtClean="0"/>
              <a:t>Error Structure </a:t>
            </a:r>
            <a:endParaRPr lang="ko-KR"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57200" y="1600201"/>
            <a:ext cx="8363272" cy="4925143"/>
          </a:xfrm>
        </p:spPr>
        <p:txBody>
          <a:bodyPr>
            <a:normAutofit fontScale="85000" lnSpcReduction="10000"/>
          </a:bodyPr>
          <a:lstStyle/>
          <a:p>
            <a:pPr>
              <a:buNone/>
            </a:pPr>
            <a:r>
              <a:rPr lang="en-US" altLang="ko-KR" dirty="0" smtClean="0"/>
              <a:t> </a:t>
            </a:r>
            <a:endParaRPr lang="ko-KR" altLang="ko-KR" dirty="0" smtClean="0"/>
          </a:p>
          <a:p>
            <a:pPr>
              <a:buNone/>
            </a:pPr>
            <a:r>
              <a:rPr lang="en-US" altLang="ko-KR" dirty="0" smtClean="0"/>
              <a:t>     </a:t>
            </a:r>
            <a:r>
              <a:rPr lang="en-US" altLang="ko-KR" dirty="0" err="1" smtClean="0"/>
              <a:t>VAR</a:t>
            </a:r>
            <a:r>
              <a:rPr lang="en-US" altLang="ko-KR" baseline="-25000" dirty="0" err="1" smtClean="0"/>
              <a:t>i,t</a:t>
            </a:r>
            <a:r>
              <a:rPr lang="en-US" altLang="ko-KR" baseline="30000" dirty="0" err="1" smtClean="0"/>
              <a:t>pilot</a:t>
            </a:r>
            <a:r>
              <a:rPr lang="en-US" altLang="ko-KR" dirty="0" smtClean="0"/>
              <a:t> – </a:t>
            </a:r>
            <a:r>
              <a:rPr lang="en-US" altLang="ko-KR" dirty="0" err="1" smtClean="0"/>
              <a:t>VAR</a:t>
            </a:r>
            <a:r>
              <a:rPr lang="en-US" altLang="ko-KR" baseline="-25000" dirty="0" err="1" smtClean="0"/>
              <a:t>i,t</a:t>
            </a:r>
            <a:r>
              <a:rPr lang="en-US" altLang="ko-KR" baseline="30000" dirty="0" err="1" smtClean="0"/>
              <a:t>control</a:t>
            </a:r>
            <a:r>
              <a:rPr lang="en-US" altLang="ko-KR" baseline="-25000" dirty="0" smtClean="0"/>
              <a:t> </a:t>
            </a:r>
            <a:r>
              <a:rPr lang="en-US" altLang="ko-KR" dirty="0" smtClean="0"/>
              <a:t>= </a:t>
            </a:r>
            <a:r>
              <a:rPr lang="en-US" altLang="ko-KR" dirty="0" smtClean="0">
                <a:sym typeface="Symbol"/>
              </a:rPr>
              <a:t></a:t>
            </a:r>
            <a:r>
              <a:rPr lang="en-US" altLang="ko-KR" baseline="-25000" dirty="0" smtClean="0"/>
              <a:t>0 </a:t>
            </a:r>
            <a:r>
              <a:rPr lang="en-US" altLang="ko-KR" dirty="0" smtClean="0"/>
              <a:t>+ </a:t>
            </a:r>
            <a:r>
              <a:rPr lang="en-US" altLang="ko-KR" dirty="0" smtClean="0">
                <a:sym typeface="Symbol"/>
              </a:rPr>
              <a:t></a:t>
            </a:r>
            <a:r>
              <a:rPr lang="en-US" altLang="ko-KR" baseline="-25000" dirty="0" smtClean="0"/>
              <a:t>1</a:t>
            </a:r>
            <a:r>
              <a:rPr lang="en-US" altLang="ko-KR" dirty="0" smtClean="0"/>
              <a:t>D</a:t>
            </a:r>
            <a:r>
              <a:rPr lang="en-US" altLang="ko-KR" baseline="-25000" dirty="0" smtClean="0"/>
              <a:t>t</a:t>
            </a:r>
            <a:r>
              <a:rPr lang="en-US" altLang="ko-KR" baseline="30000" dirty="0" smtClean="0"/>
              <a:t>NMS</a:t>
            </a:r>
            <a:r>
              <a:rPr lang="en-US" altLang="ko-KR" dirty="0" smtClean="0"/>
              <a:t> </a:t>
            </a:r>
          </a:p>
          <a:p>
            <a:pPr>
              <a:buNone/>
            </a:pPr>
            <a:endParaRPr lang="en-US" altLang="ko-KR" dirty="0" smtClean="0"/>
          </a:p>
          <a:p>
            <a:pPr>
              <a:buNone/>
            </a:pPr>
            <a:r>
              <a:rPr lang="en-US" altLang="ko-KR" dirty="0" smtClean="0"/>
              <a:t>    + </a:t>
            </a:r>
            <a:r>
              <a:rPr lang="en-US" altLang="ko-KR" dirty="0" smtClean="0">
                <a:sym typeface="Symbol"/>
              </a:rPr>
              <a:t></a:t>
            </a:r>
            <a:r>
              <a:rPr lang="en-US" altLang="ko-KR" baseline="-25000" dirty="0" smtClean="0"/>
              <a:t>k </a:t>
            </a:r>
            <a:r>
              <a:rPr lang="en-US" altLang="ko-KR" dirty="0" smtClean="0"/>
              <a:t>(</a:t>
            </a:r>
            <a:r>
              <a:rPr lang="en-US" altLang="ko-KR" dirty="0" err="1" smtClean="0"/>
              <a:t>X</a:t>
            </a:r>
            <a:r>
              <a:rPr lang="en-US" altLang="ko-KR" baseline="-25000" dirty="0" err="1" smtClean="0"/>
              <a:t>i,t,k</a:t>
            </a:r>
            <a:r>
              <a:rPr lang="en-US" altLang="ko-KR" baseline="30000" dirty="0" err="1" smtClean="0"/>
              <a:t>pilot</a:t>
            </a:r>
            <a:r>
              <a:rPr lang="en-US" altLang="ko-KR" dirty="0" smtClean="0"/>
              <a:t> – </a:t>
            </a:r>
            <a:r>
              <a:rPr lang="en-US" altLang="ko-KR" dirty="0" err="1" smtClean="0"/>
              <a:t>X</a:t>
            </a:r>
            <a:r>
              <a:rPr lang="en-US" altLang="ko-KR" baseline="-25000" dirty="0" err="1" smtClean="0"/>
              <a:t>i,t,k</a:t>
            </a:r>
            <a:r>
              <a:rPr lang="en-US" altLang="ko-KR" baseline="30000" dirty="0" err="1" smtClean="0"/>
              <a:t>control</a:t>
            </a:r>
            <a:r>
              <a:rPr lang="en-US" altLang="ko-KR" dirty="0" smtClean="0"/>
              <a:t>) + </a:t>
            </a:r>
            <a:r>
              <a:rPr lang="en-US" altLang="ko-KR" dirty="0" err="1" smtClean="0"/>
              <a:t>λ</a:t>
            </a:r>
            <a:r>
              <a:rPr lang="en-US" altLang="ko-KR" baseline="-25000" dirty="0" err="1" smtClean="0"/>
              <a:t>i</a:t>
            </a:r>
            <a:r>
              <a:rPr lang="en-US" altLang="ko-KR" dirty="0" smtClean="0"/>
              <a:t> + </a:t>
            </a:r>
            <a:r>
              <a:rPr lang="en-US" altLang="ko-KR" dirty="0" err="1" smtClean="0"/>
              <a:t>θ</a:t>
            </a:r>
            <a:r>
              <a:rPr lang="en-US" altLang="ko-KR" baseline="-25000" dirty="0" err="1" smtClean="0"/>
              <a:t>t</a:t>
            </a:r>
            <a:r>
              <a:rPr lang="en-US" altLang="ko-KR" dirty="0" smtClean="0"/>
              <a:t> + </a:t>
            </a:r>
            <a:r>
              <a:rPr lang="en-US" altLang="ko-KR" dirty="0" smtClean="0">
                <a:sym typeface="Symbol"/>
              </a:rPr>
              <a:t></a:t>
            </a:r>
            <a:r>
              <a:rPr lang="en-US" altLang="ko-KR" baseline="-25000" dirty="0" err="1" smtClean="0"/>
              <a:t>i,t</a:t>
            </a:r>
            <a:r>
              <a:rPr lang="en-US" altLang="ko-KR" dirty="0" smtClean="0"/>
              <a:t>;           </a:t>
            </a:r>
            <a:endParaRPr lang="ko-KR" altLang="ko-KR" dirty="0" smtClean="0"/>
          </a:p>
          <a:p>
            <a:pPr>
              <a:buNone/>
            </a:pPr>
            <a:r>
              <a:rPr lang="en-US" altLang="ko-KR" dirty="0" smtClean="0"/>
              <a:t> </a:t>
            </a:r>
            <a:endParaRPr lang="ko-KR" altLang="ko-KR" dirty="0" smtClean="0"/>
          </a:p>
          <a:p>
            <a:pPr>
              <a:buNone/>
            </a:pPr>
            <a:r>
              <a:rPr lang="en-US" altLang="ko-KR" dirty="0" smtClean="0"/>
              <a:t>	</a:t>
            </a:r>
            <a:r>
              <a:rPr lang="en-US" altLang="ko-KR" dirty="0" err="1" smtClean="0"/>
              <a:t>VAR</a:t>
            </a:r>
            <a:r>
              <a:rPr lang="en-US" altLang="ko-KR" baseline="-25000" dirty="0" err="1" smtClean="0"/>
              <a:t>i,t</a:t>
            </a:r>
            <a:r>
              <a:rPr lang="en-US" altLang="ko-KR" dirty="0" smtClean="0"/>
              <a:t> = each market quality measure</a:t>
            </a:r>
          </a:p>
          <a:p>
            <a:pPr>
              <a:buNone/>
            </a:pPr>
            <a:r>
              <a:rPr lang="en-US" altLang="ko-KR" dirty="0" smtClean="0"/>
              <a:t>   </a:t>
            </a:r>
            <a:r>
              <a:rPr lang="en-US" altLang="ko-KR" dirty="0" err="1" smtClean="0"/>
              <a:t>D</a:t>
            </a:r>
            <a:r>
              <a:rPr lang="en-US" altLang="ko-KR" baseline="-25000" dirty="0" err="1" smtClean="0"/>
              <a:t>t</a:t>
            </a:r>
            <a:r>
              <a:rPr lang="en-US" altLang="ko-KR" baseline="30000" dirty="0" err="1" smtClean="0"/>
              <a:t>NMS</a:t>
            </a:r>
            <a:r>
              <a:rPr lang="en-US" altLang="ko-KR" dirty="0" smtClean="0"/>
              <a:t> = an indicator variable for post-NMS days </a:t>
            </a:r>
          </a:p>
          <a:p>
            <a:pPr>
              <a:buNone/>
            </a:pPr>
            <a:r>
              <a:rPr lang="en-US" altLang="ko-KR" dirty="0" smtClean="0"/>
              <a:t>   </a:t>
            </a:r>
            <a:r>
              <a:rPr lang="en-US" altLang="ko-KR" dirty="0" err="1" smtClean="0"/>
              <a:t>X</a:t>
            </a:r>
            <a:r>
              <a:rPr lang="en-US" altLang="ko-KR" baseline="-25000" dirty="0" err="1" smtClean="0"/>
              <a:t>i,t,k</a:t>
            </a:r>
            <a:r>
              <a:rPr lang="en-US" altLang="ko-KR" dirty="0" smtClean="0"/>
              <a:t> = stock attributes</a:t>
            </a:r>
          </a:p>
          <a:p>
            <a:pPr>
              <a:buNone/>
            </a:pPr>
            <a:r>
              <a:rPr lang="en-US" altLang="ko-KR" dirty="0" smtClean="0"/>
              <a:t>	</a:t>
            </a:r>
            <a:r>
              <a:rPr lang="en-US" altLang="ko-KR" dirty="0" err="1" smtClean="0"/>
              <a:t>λ</a:t>
            </a:r>
            <a:r>
              <a:rPr lang="en-US" altLang="ko-KR" baseline="-25000" dirty="0" err="1" smtClean="0"/>
              <a:t>i</a:t>
            </a:r>
            <a:r>
              <a:rPr lang="en-US" altLang="ko-KR" baseline="-25000" dirty="0" smtClean="0"/>
              <a:t>  </a:t>
            </a:r>
            <a:r>
              <a:rPr lang="en-US" altLang="ko-KR" dirty="0" smtClean="0"/>
              <a:t>= a matched pair fixed effect and </a:t>
            </a:r>
          </a:p>
          <a:p>
            <a:pPr>
              <a:buNone/>
            </a:pPr>
            <a:r>
              <a:rPr lang="en-US" altLang="ko-KR" dirty="0" smtClean="0"/>
              <a:t>	</a:t>
            </a:r>
            <a:r>
              <a:rPr lang="el-GR" altLang="ko-KR" dirty="0" smtClean="0"/>
              <a:t>Θ</a:t>
            </a:r>
            <a:r>
              <a:rPr lang="en-US" altLang="ko-KR" baseline="-25000" dirty="0" smtClean="0"/>
              <a:t>t </a:t>
            </a:r>
            <a:r>
              <a:rPr lang="en-US" altLang="ko-KR" dirty="0" smtClean="0"/>
              <a:t>= dummy variables for each trading day </a:t>
            </a:r>
          </a:p>
          <a:p>
            <a:pPr>
              <a:buNone/>
            </a:pPr>
            <a:endParaRPr lang="ko-KR" altLang="en-US" dirty="0"/>
          </a:p>
        </p:txBody>
      </p:sp>
      <p:sp>
        <p:nvSpPr>
          <p:cNvPr id="2" name="제목 1"/>
          <p:cNvSpPr>
            <a:spLocks noGrp="1"/>
          </p:cNvSpPr>
          <p:nvPr>
            <p:ph type="title"/>
          </p:nvPr>
        </p:nvSpPr>
        <p:spPr>
          <a:xfrm>
            <a:off x="323528" y="476672"/>
            <a:ext cx="8554805" cy="939784"/>
          </a:xfrm>
        </p:spPr>
        <p:txBody>
          <a:bodyPr>
            <a:normAutofit fontScale="90000"/>
          </a:bodyPr>
          <a:lstStyle/>
          <a:p>
            <a:r>
              <a:rPr lang="en-US" altLang="ko-KR" dirty="0" smtClean="0"/>
              <a:t>Difference in Difference Regression </a:t>
            </a:r>
            <a:r>
              <a:rPr lang="en-US" altLang="ko-KR" dirty="0" smtClean="0"/>
              <a:t>– Pilot</a:t>
            </a:r>
            <a:r>
              <a:rPr lang="ko-KR" altLang="en-US" dirty="0" smtClean="0"/>
              <a:t> </a:t>
            </a:r>
            <a:r>
              <a:rPr lang="en-US" altLang="ko-KR" dirty="0" smtClean="0"/>
              <a:t>sample</a:t>
            </a:r>
            <a:endParaRPr lang="ko-KR"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a:buNone/>
            </a:pPr>
            <a:r>
              <a:rPr lang="en-US" altLang="ko-KR" dirty="0" smtClean="0"/>
              <a:t> </a:t>
            </a:r>
            <a:endParaRPr lang="ko-KR" altLang="ko-KR" dirty="0" smtClean="0"/>
          </a:p>
          <a:p>
            <a:pPr>
              <a:buNone/>
            </a:pPr>
            <a:r>
              <a:rPr lang="en-US" altLang="ko-KR" dirty="0" smtClean="0"/>
              <a:t>   </a:t>
            </a:r>
            <a:r>
              <a:rPr lang="en-US" altLang="ko-KR" dirty="0" err="1" smtClean="0"/>
              <a:t>VAR</a:t>
            </a:r>
            <a:r>
              <a:rPr lang="en-US" altLang="ko-KR" baseline="-25000" dirty="0" err="1" smtClean="0"/>
              <a:t>i,t</a:t>
            </a:r>
            <a:r>
              <a:rPr lang="en-US" altLang="ko-KR" baseline="30000" dirty="0" err="1" smtClean="0"/>
              <a:t>main</a:t>
            </a:r>
            <a:r>
              <a:rPr lang="en-US" altLang="ko-KR" dirty="0" smtClean="0"/>
              <a:t> – </a:t>
            </a:r>
            <a:r>
              <a:rPr lang="en-US" altLang="ko-KR" dirty="0" err="1" smtClean="0"/>
              <a:t>VAR</a:t>
            </a:r>
            <a:r>
              <a:rPr lang="en-US" altLang="ko-KR" baseline="-25000" dirty="0" err="1" smtClean="0"/>
              <a:t>i,t</a:t>
            </a:r>
            <a:r>
              <a:rPr lang="en-US" altLang="ko-KR" baseline="30000" dirty="0" err="1" smtClean="0"/>
              <a:t>control</a:t>
            </a:r>
            <a:r>
              <a:rPr lang="en-US" altLang="ko-KR" baseline="-25000" dirty="0" smtClean="0"/>
              <a:t> </a:t>
            </a:r>
            <a:r>
              <a:rPr lang="en-US" altLang="ko-KR" dirty="0" smtClean="0"/>
              <a:t>= </a:t>
            </a:r>
            <a:r>
              <a:rPr lang="en-US" altLang="ko-KR" dirty="0" smtClean="0">
                <a:sym typeface="Symbol"/>
              </a:rPr>
              <a:t></a:t>
            </a:r>
            <a:r>
              <a:rPr lang="en-US" altLang="ko-KR" baseline="-25000" dirty="0" smtClean="0"/>
              <a:t>0 </a:t>
            </a:r>
            <a:r>
              <a:rPr lang="en-US" altLang="ko-KR" dirty="0" smtClean="0"/>
              <a:t>+ </a:t>
            </a:r>
            <a:r>
              <a:rPr lang="en-US" altLang="ko-KR" dirty="0" smtClean="0">
                <a:sym typeface="Symbol"/>
              </a:rPr>
              <a:t></a:t>
            </a:r>
            <a:r>
              <a:rPr lang="en-US" altLang="ko-KR" baseline="-25000" dirty="0" smtClean="0"/>
              <a:t>1</a:t>
            </a:r>
            <a:r>
              <a:rPr lang="en-US" altLang="ko-KR" dirty="0" smtClean="0"/>
              <a:t>D</a:t>
            </a:r>
            <a:r>
              <a:rPr lang="en-US" altLang="ko-KR" baseline="-25000" dirty="0" smtClean="0"/>
              <a:t>t</a:t>
            </a:r>
            <a:r>
              <a:rPr lang="en-US" altLang="ko-KR" baseline="30000" dirty="0" smtClean="0"/>
              <a:t>NMS</a:t>
            </a:r>
            <a:r>
              <a:rPr lang="en-US" altLang="ko-KR" dirty="0" smtClean="0"/>
              <a:t> </a:t>
            </a:r>
          </a:p>
          <a:p>
            <a:pPr>
              <a:buNone/>
            </a:pPr>
            <a:endParaRPr lang="en-US" altLang="ko-KR" dirty="0" smtClean="0"/>
          </a:p>
          <a:p>
            <a:pPr>
              <a:buNone/>
            </a:pPr>
            <a:r>
              <a:rPr lang="en-US" altLang="ko-KR" dirty="0" smtClean="0"/>
              <a:t>+ </a:t>
            </a:r>
            <a:r>
              <a:rPr lang="en-US" altLang="ko-KR" dirty="0" smtClean="0">
                <a:sym typeface="Symbol"/>
              </a:rPr>
              <a:t></a:t>
            </a:r>
            <a:r>
              <a:rPr lang="en-US" altLang="ko-KR" baseline="-25000" dirty="0" smtClean="0"/>
              <a:t>k </a:t>
            </a:r>
            <a:r>
              <a:rPr lang="en-US" altLang="ko-KR" dirty="0" smtClean="0"/>
              <a:t>(</a:t>
            </a:r>
            <a:r>
              <a:rPr lang="en-US" altLang="ko-KR" dirty="0" err="1" smtClean="0"/>
              <a:t>X</a:t>
            </a:r>
            <a:r>
              <a:rPr lang="en-US" altLang="ko-KR" baseline="-25000" dirty="0" err="1" smtClean="0"/>
              <a:t>i,t,k</a:t>
            </a:r>
            <a:r>
              <a:rPr lang="en-US" altLang="ko-KR" baseline="30000" dirty="0" err="1" smtClean="0"/>
              <a:t>main</a:t>
            </a:r>
            <a:r>
              <a:rPr lang="en-US" altLang="ko-KR" dirty="0" smtClean="0"/>
              <a:t> – </a:t>
            </a:r>
            <a:r>
              <a:rPr lang="en-US" altLang="ko-KR" dirty="0" err="1" smtClean="0"/>
              <a:t>X</a:t>
            </a:r>
            <a:r>
              <a:rPr lang="en-US" altLang="ko-KR" baseline="-25000" dirty="0" err="1" smtClean="0"/>
              <a:t>i,t,k</a:t>
            </a:r>
            <a:r>
              <a:rPr lang="en-US" altLang="ko-KR" baseline="30000" dirty="0" err="1" smtClean="0"/>
              <a:t>control</a:t>
            </a:r>
            <a:r>
              <a:rPr lang="en-US" altLang="ko-KR" dirty="0" smtClean="0"/>
              <a:t>) + </a:t>
            </a:r>
            <a:r>
              <a:rPr lang="en-US" altLang="ko-KR" dirty="0" err="1" smtClean="0"/>
              <a:t>λ</a:t>
            </a:r>
            <a:r>
              <a:rPr lang="en-US" altLang="ko-KR" baseline="-25000" dirty="0" err="1" smtClean="0"/>
              <a:t>i</a:t>
            </a:r>
            <a:r>
              <a:rPr lang="en-US" altLang="ko-KR" dirty="0" smtClean="0"/>
              <a:t> + </a:t>
            </a:r>
            <a:r>
              <a:rPr lang="en-US" altLang="ko-KR" dirty="0" err="1" smtClean="0"/>
              <a:t>θ</a:t>
            </a:r>
            <a:r>
              <a:rPr lang="en-US" altLang="ko-KR" baseline="-25000" dirty="0" err="1" smtClean="0"/>
              <a:t>t</a:t>
            </a:r>
            <a:r>
              <a:rPr lang="en-US" altLang="ko-KR" dirty="0" smtClean="0"/>
              <a:t> + </a:t>
            </a:r>
            <a:r>
              <a:rPr lang="en-US" altLang="ko-KR" dirty="0" smtClean="0">
                <a:sym typeface="Symbol"/>
              </a:rPr>
              <a:t></a:t>
            </a:r>
            <a:r>
              <a:rPr lang="en-US" altLang="ko-KR" baseline="-25000" dirty="0" err="1" smtClean="0"/>
              <a:t>i,t</a:t>
            </a:r>
            <a:r>
              <a:rPr lang="en-US" altLang="ko-KR" dirty="0" smtClean="0"/>
              <a:t>; </a:t>
            </a:r>
            <a:endParaRPr lang="ko-KR" altLang="en-US" dirty="0"/>
          </a:p>
        </p:txBody>
      </p:sp>
      <p:sp>
        <p:nvSpPr>
          <p:cNvPr id="2" name="제목 1"/>
          <p:cNvSpPr>
            <a:spLocks noGrp="1"/>
          </p:cNvSpPr>
          <p:nvPr>
            <p:ph type="title"/>
          </p:nvPr>
        </p:nvSpPr>
        <p:spPr>
          <a:xfrm>
            <a:off x="323528" y="548680"/>
            <a:ext cx="8554805" cy="939784"/>
          </a:xfrm>
        </p:spPr>
        <p:txBody>
          <a:bodyPr>
            <a:normAutofit fontScale="90000"/>
          </a:bodyPr>
          <a:lstStyle/>
          <a:p>
            <a:r>
              <a:rPr lang="en-US" altLang="ko-KR" dirty="0" smtClean="0"/>
              <a:t>Difference in Difference Regression – </a:t>
            </a:r>
            <a:r>
              <a:rPr lang="en-US" altLang="ko-KR" dirty="0" smtClean="0"/>
              <a:t>M</a:t>
            </a:r>
            <a:r>
              <a:rPr lang="en-US" altLang="ko-KR" dirty="0" smtClean="0"/>
              <a:t>ain </a:t>
            </a:r>
            <a:r>
              <a:rPr lang="en-US" altLang="ko-KR" dirty="0" smtClean="0"/>
              <a:t>sample</a:t>
            </a:r>
            <a:endParaRPr lang="ko-KR"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lnSpcReduction="10000"/>
          </a:bodyPr>
          <a:lstStyle/>
          <a:p>
            <a:pPr>
              <a:buNone/>
            </a:pPr>
            <a:r>
              <a:rPr lang="en-US" altLang="ko-KR" dirty="0" smtClean="0"/>
              <a:t>To assess the sensitivity of our results, we also employ the following three methods:</a:t>
            </a:r>
          </a:p>
          <a:p>
            <a:pPr>
              <a:buNone/>
            </a:pPr>
            <a:r>
              <a:rPr lang="en-US" altLang="ko-KR" dirty="0" smtClean="0"/>
              <a:t> (</a:t>
            </a:r>
            <a:r>
              <a:rPr lang="en-US" altLang="ko-KR" dirty="0" err="1" smtClean="0"/>
              <a:t>i</a:t>
            </a:r>
            <a:r>
              <a:rPr lang="en-US" altLang="ko-KR" dirty="0" smtClean="0"/>
              <a:t>) drop </a:t>
            </a:r>
            <a:r>
              <a:rPr lang="en-US" altLang="ko-KR" dirty="0" err="1" smtClean="0"/>
              <a:t>θ</a:t>
            </a:r>
            <a:r>
              <a:rPr lang="en-US" altLang="ko-KR" baseline="-25000" dirty="0" err="1" smtClean="0"/>
              <a:t>t</a:t>
            </a:r>
            <a:r>
              <a:rPr lang="en-US" altLang="ko-KR" dirty="0" smtClean="0"/>
              <a:t> from regression model and use standard errors clustered by firm;</a:t>
            </a:r>
          </a:p>
          <a:p>
            <a:pPr>
              <a:buNone/>
            </a:pPr>
            <a:r>
              <a:rPr lang="en-US" altLang="ko-KR" dirty="0" smtClean="0"/>
              <a:t> (ii) drop </a:t>
            </a:r>
            <a:r>
              <a:rPr lang="en-US" altLang="ko-KR" dirty="0" err="1" smtClean="0"/>
              <a:t>λ</a:t>
            </a:r>
            <a:r>
              <a:rPr lang="en-US" altLang="ko-KR" baseline="-25000" dirty="0" err="1" smtClean="0"/>
              <a:t>i</a:t>
            </a:r>
            <a:r>
              <a:rPr lang="en-US" altLang="ko-KR" dirty="0" smtClean="0"/>
              <a:t> from regression model and use standard errors clustered by time; and </a:t>
            </a:r>
          </a:p>
          <a:p>
            <a:pPr>
              <a:buNone/>
            </a:pPr>
            <a:r>
              <a:rPr lang="en-US" altLang="ko-KR" dirty="0" smtClean="0"/>
              <a:t>(iii) drop both </a:t>
            </a:r>
            <a:r>
              <a:rPr lang="en-US" altLang="ko-KR" dirty="0" err="1" smtClean="0"/>
              <a:t>θ</a:t>
            </a:r>
            <a:r>
              <a:rPr lang="en-US" altLang="ko-KR" baseline="-25000" dirty="0" err="1" smtClean="0"/>
              <a:t>t</a:t>
            </a:r>
            <a:r>
              <a:rPr lang="en-US" altLang="ko-KR" dirty="0" smtClean="0"/>
              <a:t> and </a:t>
            </a:r>
            <a:r>
              <a:rPr lang="en-US" altLang="ko-KR" dirty="0" err="1" smtClean="0"/>
              <a:t>λ</a:t>
            </a:r>
            <a:r>
              <a:rPr lang="en-US" altLang="ko-KR" baseline="-25000" dirty="0" err="1" smtClean="0"/>
              <a:t>i</a:t>
            </a:r>
            <a:r>
              <a:rPr lang="en-US" altLang="ko-KR" dirty="0" smtClean="0"/>
              <a:t> from regression model and use standard errors clustered by firm and time. </a:t>
            </a:r>
          </a:p>
          <a:p>
            <a:endParaRPr lang="ko-KR" altLang="en-US" dirty="0"/>
          </a:p>
        </p:txBody>
      </p:sp>
      <p:sp>
        <p:nvSpPr>
          <p:cNvPr id="2" name="제목 1"/>
          <p:cNvSpPr>
            <a:spLocks noGrp="1"/>
          </p:cNvSpPr>
          <p:nvPr>
            <p:ph type="title"/>
          </p:nvPr>
        </p:nvSpPr>
        <p:spPr/>
        <p:txBody>
          <a:bodyPr/>
          <a:lstStyle/>
          <a:p>
            <a:r>
              <a:rPr lang="en-US" altLang="ko-KR" dirty="0" smtClean="0"/>
              <a:t>Different Estimation </a:t>
            </a:r>
            <a:endParaRPr lang="ko-KR"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187624" y="332656"/>
            <a:ext cx="6840760" cy="592989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611560" y="764704"/>
            <a:ext cx="8168486" cy="43924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67544" y="1268760"/>
            <a:ext cx="8424936" cy="5256584"/>
          </a:xfrm>
        </p:spPr>
        <p:txBody>
          <a:bodyPr>
            <a:normAutofit fontScale="77500" lnSpcReduction="20000"/>
          </a:bodyPr>
          <a:lstStyle/>
          <a:p>
            <a:r>
              <a:rPr lang="en-US" altLang="ko-KR" dirty="0" err="1" smtClean="0"/>
              <a:t>Benveniste</a:t>
            </a:r>
            <a:r>
              <a:rPr lang="en-US" altLang="ko-KR" dirty="0" smtClean="0"/>
              <a:t>, Marcus, and Wilhelm (1992) show that a specialist who actively differentiates between informed and uninformed traders through his long-term relationship with brokers can achieve </a:t>
            </a:r>
            <a:r>
              <a:rPr lang="en-US" altLang="ko-KR" dirty="0" err="1" smtClean="0"/>
              <a:t>equilibria</a:t>
            </a:r>
            <a:r>
              <a:rPr lang="en-US" altLang="ko-KR" dirty="0" smtClean="0"/>
              <a:t> that Pareto-dominate a pooling equilibrium in which he does not differentiate between the two types of traders</a:t>
            </a:r>
            <a:r>
              <a:rPr lang="en-US" altLang="ko-KR" dirty="0" smtClean="0"/>
              <a:t>.</a:t>
            </a:r>
          </a:p>
          <a:p>
            <a:r>
              <a:rPr lang="en-US" altLang="ko-KR" dirty="0" err="1" smtClean="0"/>
              <a:t>Hendershott</a:t>
            </a:r>
            <a:r>
              <a:rPr lang="en-US" altLang="ko-KR" dirty="0" smtClean="0"/>
              <a:t> </a:t>
            </a:r>
            <a:r>
              <a:rPr lang="en-US" altLang="ko-KR" dirty="0" smtClean="0"/>
              <a:t>and Moulton (2009) suggest that the decrease in floor trading brought on by the Hybrid market reduces human intermediation and thus increases adverse selection costs</a:t>
            </a:r>
            <a:r>
              <a:rPr lang="en-US" altLang="ko-KR" dirty="0" smtClean="0"/>
              <a:t>.</a:t>
            </a:r>
          </a:p>
          <a:p>
            <a:r>
              <a:rPr lang="en-US" altLang="ko-KR" dirty="0" smtClean="0"/>
              <a:t>The lower liquidity after </a:t>
            </a:r>
            <a:r>
              <a:rPr lang="en-US" altLang="ko-KR" dirty="0" err="1" smtClean="0"/>
              <a:t>Reg</a:t>
            </a:r>
            <a:r>
              <a:rPr lang="en-US" altLang="ko-KR" dirty="0" smtClean="0"/>
              <a:t> NMS may be attributed, at least in part, to the reduced role of the specialist (and floor brokers) in handling information asymmetry problems as more traders bypass superior specialist quotes on the NYSE for speedier trades on an automated system.</a:t>
            </a:r>
            <a:endParaRPr lang="ko-KR" altLang="ko-KR" dirty="0" smtClean="0"/>
          </a:p>
          <a:p>
            <a:endParaRPr lang="ko-KR" altLang="en-US" dirty="0"/>
          </a:p>
        </p:txBody>
      </p:sp>
      <p:sp>
        <p:nvSpPr>
          <p:cNvPr id="3" name="제목 2"/>
          <p:cNvSpPr>
            <a:spLocks noGrp="1"/>
          </p:cNvSpPr>
          <p:nvPr>
            <p:ph type="title"/>
          </p:nvPr>
        </p:nvSpPr>
        <p:spPr/>
        <p:txBody>
          <a:bodyPr/>
          <a:lstStyle/>
          <a:p>
            <a:r>
              <a:rPr lang="en-US" altLang="ko-KR" dirty="0" smtClean="0"/>
              <a:t>Interpretation/Explanation (1)</a:t>
            </a:r>
            <a:endParaRPr lang="ko-KR"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fontScale="92500" lnSpcReduction="10000"/>
          </a:bodyPr>
          <a:lstStyle/>
          <a:p>
            <a:r>
              <a:rPr lang="en-US" altLang="ko-KR" dirty="0" smtClean="0"/>
              <a:t>Many market observers believe that </a:t>
            </a:r>
            <a:r>
              <a:rPr lang="en-US" altLang="ko-KR" dirty="0" err="1" smtClean="0"/>
              <a:t>Reg</a:t>
            </a:r>
            <a:r>
              <a:rPr lang="en-US" altLang="ko-KR" dirty="0" smtClean="0"/>
              <a:t> NMS caused the explosion of high-frequency traders (HFT) who take advantage of other traders’ intention to buy or sell. HFT use computer programs to detect the footprints of larger players and trade off of the order flow for small gains</a:t>
            </a:r>
            <a:r>
              <a:rPr lang="en-US" altLang="ko-KR" dirty="0" smtClean="0"/>
              <a:t>. </a:t>
            </a:r>
            <a:endParaRPr lang="ko-KR" altLang="ko-KR" dirty="0" smtClean="0"/>
          </a:p>
          <a:p>
            <a:r>
              <a:rPr lang="en-US" altLang="ko-KR" dirty="0" smtClean="0"/>
              <a:t>OPR </a:t>
            </a:r>
            <a:r>
              <a:rPr lang="en-US" altLang="ko-KR" dirty="0" smtClean="0"/>
              <a:t>prohibits institutional investors from accessing large amounts of liquidity at prices slightly worse than the inside quote</a:t>
            </a:r>
            <a:r>
              <a:rPr lang="en-US" altLang="ko-KR" dirty="0" smtClean="0"/>
              <a:t>.</a:t>
            </a:r>
          </a:p>
          <a:p>
            <a:endParaRPr lang="ko-KR" altLang="ko-KR" dirty="0" smtClean="0"/>
          </a:p>
          <a:p>
            <a:endParaRPr lang="ko-KR" altLang="en-US" dirty="0"/>
          </a:p>
        </p:txBody>
      </p:sp>
      <p:sp>
        <p:nvSpPr>
          <p:cNvPr id="3" name="제목 2"/>
          <p:cNvSpPr>
            <a:spLocks noGrp="1"/>
          </p:cNvSpPr>
          <p:nvPr>
            <p:ph type="title"/>
          </p:nvPr>
        </p:nvSpPr>
        <p:spPr/>
        <p:txBody>
          <a:bodyPr/>
          <a:lstStyle/>
          <a:p>
            <a:r>
              <a:rPr lang="en-US" altLang="ko-KR" dirty="0" smtClean="0"/>
              <a:t>Interpretation/Explanation (2)</a:t>
            </a:r>
            <a:endParaRPr lang="ko-KR"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23528" y="1268760"/>
            <a:ext cx="8640960" cy="5256584"/>
          </a:xfrm>
        </p:spPr>
        <p:txBody>
          <a:bodyPr/>
          <a:lstStyle/>
          <a:p>
            <a:r>
              <a:rPr lang="en-US" altLang="ko-KR" dirty="0" smtClean="0"/>
              <a:t>We </a:t>
            </a:r>
            <a:r>
              <a:rPr lang="en-US" altLang="ko-KR" dirty="0"/>
              <a:t>analyze the effects of the two new rules, the Order Protection Rule and the Access Rule, on </a:t>
            </a:r>
            <a:endParaRPr lang="en-US" altLang="ko-KR" dirty="0" smtClean="0"/>
          </a:p>
          <a:p>
            <a:pPr lvl="1"/>
            <a:r>
              <a:rPr lang="en-US" altLang="ko-KR" dirty="0" smtClean="0"/>
              <a:t>execution cost</a:t>
            </a:r>
          </a:p>
          <a:p>
            <a:pPr lvl="1"/>
            <a:r>
              <a:rPr lang="en-US" altLang="ko-KR" dirty="0" smtClean="0"/>
              <a:t>execution </a:t>
            </a:r>
            <a:r>
              <a:rPr lang="en-US" altLang="ko-KR" dirty="0"/>
              <a:t>speed and </a:t>
            </a:r>
            <a:r>
              <a:rPr lang="en-US" altLang="ko-KR" dirty="0" smtClean="0"/>
              <a:t>execution probability</a:t>
            </a:r>
          </a:p>
          <a:p>
            <a:pPr lvl="1"/>
            <a:r>
              <a:rPr lang="en-US" altLang="ko-KR" dirty="0" smtClean="0"/>
              <a:t>price impact</a:t>
            </a:r>
          </a:p>
          <a:p>
            <a:pPr lvl="1"/>
            <a:r>
              <a:rPr lang="en-US" altLang="ko-KR" dirty="0" smtClean="0"/>
              <a:t>price improvement</a:t>
            </a:r>
          </a:p>
          <a:p>
            <a:pPr lvl="1"/>
            <a:r>
              <a:rPr lang="en-US" altLang="ko-KR" dirty="0" smtClean="0"/>
              <a:t>the </a:t>
            </a:r>
            <a:r>
              <a:rPr lang="en-US" altLang="ko-KR" dirty="0"/>
              <a:t>efficiency of price </a:t>
            </a:r>
            <a:r>
              <a:rPr lang="en-US" altLang="ko-KR" dirty="0" smtClean="0"/>
              <a:t>discovery </a:t>
            </a:r>
            <a:endParaRPr lang="ko-KR" altLang="en-US" dirty="0"/>
          </a:p>
        </p:txBody>
      </p:sp>
      <p:sp>
        <p:nvSpPr>
          <p:cNvPr id="2" name="제목 1"/>
          <p:cNvSpPr>
            <a:spLocks noGrp="1"/>
          </p:cNvSpPr>
          <p:nvPr>
            <p:ph type="title"/>
          </p:nvPr>
        </p:nvSpPr>
        <p:spPr/>
        <p:txBody>
          <a:bodyPr/>
          <a:lstStyle/>
          <a:p>
            <a:r>
              <a:rPr lang="en-US" altLang="ko-KR" dirty="0" smtClean="0"/>
              <a:t>In </a:t>
            </a:r>
            <a:r>
              <a:rPr lang="en-US" altLang="ko-KR" dirty="0" smtClean="0"/>
              <a:t>Particular</a:t>
            </a:r>
            <a:r>
              <a:rPr lang="en-US" altLang="ko-KR" dirty="0" smtClean="0"/>
              <a:t>,</a:t>
            </a:r>
            <a:endParaRPr lang="ko-KR"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a:bodyPr>
          <a:lstStyle/>
          <a:p>
            <a:r>
              <a:rPr lang="en-US" altLang="ko-KR" dirty="0" smtClean="0"/>
              <a:t>The lower liquidity after </a:t>
            </a:r>
            <a:r>
              <a:rPr lang="en-US" altLang="ko-KR" dirty="0" err="1" smtClean="0"/>
              <a:t>Reg</a:t>
            </a:r>
            <a:r>
              <a:rPr lang="en-US" altLang="ko-KR" dirty="0" smtClean="0"/>
              <a:t> NMS may also be explained by the reduced role of NYSE specialists and floor brokers as the liquidity providers of last </a:t>
            </a:r>
            <a:r>
              <a:rPr lang="en-US" altLang="ko-KR" dirty="0" smtClean="0"/>
              <a:t>resort.</a:t>
            </a:r>
          </a:p>
          <a:p>
            <a:r>
              <a:rPr lang="en-US" altLang="ko-KR" dirty="0" smtClean="0"/>
              <a:t>During </a:t>
            </a:r>
            <a:r>
              <a:rPr lang="en-US" altLang="ko-KR" dirty="0" smtClean="0"/>
              <a:t>the Flash Crash (on May 6, </a:t>
            </a:r>
            <a:r>
              <a:rPr lang="en-US" altLang="ko-KR" dirty="0" smtClean="0"/>
              <a:t>2010), </a:t>
            </a:r>
            <a:r>
              <a:rPr lang="en-US" altLang="ko-KR" dirty="0" smtClean="0"/>
              <a:t>several major HFT firms shut down their systems to protect themselves and thus did not provide any liquidity to the market.</a:t>
            </a:r>
            <a:endParaRPr lang="ko-KR" altLang="ko-KR" dirty="0" smtClean="0"/>
          </a:p>
          <a:p>
            <a:endParaRPr lang="ko-KR" altLang="ko-KR" dirty="0" smtClean="0"/>
          </a:p>
        </p:txBody>
      </p:sp>
      <p:sp>
        <p:nvSpPr>
          <p:cNvPr id="3" name="제목 2"/>
          <p:cNvSpPr>
            <a:spLocks noGrp="1"/>
          </p:cNvSpPr>
          <p:nvPr>
            <p:ph type="title"/>
          </p:nvPr>
        </p:nvSpPr>
        <p:spPr/>
        <p:txBody>
          <a:bodyPr/>
          <a:lstStyle/>
          <a:p>
            <a:r>
              <a:rPr lang="en-US" altLang="ko-KR" dirty="0" smtClean="0"/>
              <a:t>Interpretation/Explanation (3)</a:t>
            </a:r>
            <a:endParaRPr lang="ko-KR"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a:bodyPr>
          <a:lstStyle/>
          <a:p>
            <a:r>
              <a:rPr lang="en-US" altLang="ko-KR" dirty="0" smtClean="0"/>
              <a:t>To </a:t>
            </a:r>
            <a:r>
              <a:rPr lang="en-US" altLang="ko-KR" dirty="0" smtClean="0"/>
              <a:t>the extent trading centers need to recoup the initial investment and other recurring costs, liquidity providers who are affiliated with these trading centers may have to quote larger spreads than they did prior to the implementation of </a:t>
            </a:r>
            <a:r>
              <a:rPr lang="en-US" altLang="ko-KR" dirty="0" err="1" smtClean="0"/>
              <a:t>Reg</a:t>
            </a:r>
            <a:r>
              <a:rPr lang="en-US" altLang="ko-KR" dirty="0" smtClean="0"/>
              <a:t> NMS because of the larger order processing component of the spread. </a:t>
            </a:r>
            <a:endParaRPr lang="ko-KR" altLang="ko-KR" dirty="0" smtClean="0"/>
          </a:p>
          <a:p>
            <a:endParaRPr lang="ko-KR" altLang="en-US" dirty="0"/>
          </a:p>
        </p:txBody>
      </p:sp>
      <p:sp>
        <p:nvSpPr>
          <p:cNvPr id="3" name="제목 2"/>
          <p:cNvSpPr>
            <a:spLocks noGrp="1"/>
          </p:cNvSpPr>
          <p:nvPr>
            <p:ph type="title"/>
          </p:nvPr>
        </p:nvSpPr>
        <p:spPr/>
        <p:txBody>
          <a:bodyPr/>
          <a:lstStyle/>
          <a:p>
            <a:r>
              <a:rPr lang="en-US" altLang="ko-KR" dirty="0" smtClean="0"/>
              <a:t>Interpretation/Explanation </a:t>
            </a:r>
            <a:r>
              <a:rPr lang="en-US" altLang="ko-KR" dirty="0" smtClean="0"/>
              <a:t>(4)</a:t>
            </a:r>
            <a:endParaRPr lang="ko-KR"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395536" y="1124744"/>
            <a:ext cx="8640960" cy="5472608"/>
          </a:xfrm>
        </p:spPr>
        <p:txBody>
          <a:bodyPr>
            <a:normAutofit fontScale="77500" lnSpcReduction="20000"/>
          </a:bodyPr>
          <a:lstStyle/>
          <a:p>
            <a:r>
              <a:rPr lang="en-US" altLang="ko-KR" dirty="0" smtClean="0"/>
              <a:t>Another possible explanation for the increased spread and reduced depth may be the newly imposed upper limit (i.e., $0.003) on access fees by AR. </a:t>
            </a:r>
            <a:endParaRPr lang="en-US" altLang="ko-KR" dirty="0" smtClean="0"/>
          </a:p>
          <a:p>
            <a:r>
              <a:rPr lang="en-US" altLang="ko-KR" dirty="0" smtClean="0"/>
              <a:t>Access </a:t>
            </a:r>
            <a:r>
              <a:rPr lang="en-US" altLang="ko-KR" dirty="0" smtClean="0"/>
              <a:t>fees are likely to be greater when markets pay larger rebates to liquidity providers. For example, a number of ECN trading centers charge access fees to incoming orders that execute against their displayed quotations and they pass a substantial portion of the access fee on to limit order customers as rebates for supplying the </a:t>
            </a:r>
            <a:r>
              <a:rPr lang="en-US" altLang="ko-KR" dirty="0" smtClean="0"/>
              <a:t>liquidity. </a:t>
            </a:r>
          </a:p>
          <a:p>
            <a:r>
              <a:rPr lang="en-US" altLang="ko-KR" dirty="0" smtClean="0"/>
              <a:t>To </a:t>
            </a:r>
            <a:r>
              <a:rPr lang="en-US" altLang="ko-KR" dirty="0" smtClean="0"/>
              <a:t>the extent that AR decreased the access fee and consequently reduced the rebate to liquidity providers, they might have increased spreads and reduced depths to recoup the reduced revenues from the rebate. Hence, the increase in spreads and the decrease in depths may be attributed, at least in part, to the newly imposed cap on access fees.</a:t>
            </a:r>
            <a:endParaRPr lang="ko-KR" altLang="en-US" dirty="0"/>
          </a:p>
        </p:txBody>
      </p:sp>
      <p:sp>
        <p:nvSpPr>
          <p:cNvPr id="3" name="제목 2"/>
          <p:cNvSpPr>
            <a:spLocks noGrp="1"/>
          </p:cNvSpPr>
          <p:nvPr>
            <p:ph type="title"/>
          </p:nvPr>
        </p:nvSpPr>
        <p:spPr/>
        <p:txBody>
          <a:bodyPr/>
          <a:lstStyle/>
          <a:p>
            <a:r>
              <a:rPr lang="en-US" altLang="ko-KR" dirty="0" smtClean="0"/>
              <a:t>Interpretation/Explanation </a:t>
            </a:r>
            <a:r>
              <a:rPr lang="en-US" altLang="ko-KR" dirty="0" smtClean="0"/>
              <a:t>(5)</a:t>
            </a:r>
            <a:endParaRPr lang="ko-KR"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lnSpcReduction="10000"/>
          </a:bodyPr>
          <a:lstStyle/>
          <a:p>
            <a:r>
              <a:rPr lang="en-US" altLang="ko-KR" dirty="0" smtClean="0"/>
              <a:t>One of the intended purposes of </a:t>
            </a:r>
            <a:r>
              <a:rPr lang="en-US" altLang="ko-KR" dirty="0" err="1" smtClean="0"/>
              <a:t>Reg</a:t>
            </a:r>
            <a:r>
              <a:rPr lang="en-US" altLang="ko-KR" dirty="0" smtClean="0"/>
              <a:t> NMS is to raise the information efficiency of asset price by integrating all equity trades into a common computerized trading </a:t>
            </a:r>
            <a:r>
              <a:rPr lang="en-US" altLang="ko-KR" dirty="0" smtClean="0"/>
              <a:t>system</a:t>
            </a:r>
          </a:p>
          <a:p>
            <a:r>
              <a:rPr lang="en-US" altLang="ko-KR" dirty="0" smtClean="0"/>
              <a:t>SEC </a:t>
            </a:r>
            <a:r>
              <a:rPr lang="en-US" altLang="ko-KR" dirty="0" smtClean="0"/>
              <a:t>believes that OPR will promote market efficiency by more effectively integrating trading centers into a common trading system.</a:t>
            </a:r>
            <a:endParaRPr lang="ko-KR" altLang="ko-KR" dirty="0" smtClean="0"/>
          </a:p>
          <a:p>
            <a:endParaRPr lang="ko-KR" altLang="en-US" dirty="0"/>
          </a:p>
        </p:txBody>
      </p:sp>
      <p:sp>
        <p:nvSpPr>
          <p:cNvPr id="3" name="제목 2"/>
          <p:cNvSpPr>
            <a:spLocks noGrp="1"/>
          </p:cNvSpPr>
          <p:nvPr>
            <p:ph type="title"/>
          </p:nvPr>
        </p:nvSpPr>
        <p:spPr/>
        <p:txBody>
          <a:bodyPr/>
          <a:lstStyle/>
          <a:p>
            <a:r>
              <a:rPr lang="en-US" altLang="ko-KR" dirty="0" smtClean="0"/>
              <a:t>Market Efficiency/Pricing Error</a:t>
            </a:r>
            <a:endParaRPr lang="ko-KR"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fontScale="85000" lnSpcReduction="10000"/>
          </a:bodyPr>
          <a:lstStyle/>
          <a:p>
            <a:r>
              <a:rPr lang="en-US" altLang="ko-KR" dirty="0" smtClean="0"/>
              <a:t>Hasbrouck (1993) decomposes security transaction prices into a random-walk and stationary components and identifies the random-walk component as the efficient </a:t>
            </a:r>
            <a:r>
              <a:rPr lang="en-US" altLang="ko-KR" dirty="0" smtClean="0"/>
              <a:t>price.</a:t>
            </a:r>
          </a:p>
          <a:p>
            <a:r>
              <a:rPr lang="en-US" altLang="ko-KR" dirty="0" smtClean="0"/>
              <a:t>Hasbrouck suggests the dispersion of the pricing error (which measures how closely actual transaction prices track random walk) as a reasonable measure of market quality.</a:t>
            </a:r>
            <a:r>
              <a:rPr lang="ko-KR" altLang="ko-KR" dirty="0" smtClean="0"/>
              <a:t> </a:t>
            </a:r>
            <a:endParaRPr lang="en-US" altLang="ko-KR" dirty="0" smtClean="0"/>
          </a:p>
          <a:p>
            <a:r>
              <a:rPr lang="en-US" altLang="ko-KR" dirty="0" smtClean="0"/>
              <a:t>Because the pricing error has zero mean, its volatility measures the magnitude of the pricing error as well.</a:t>
            </a:r>
            <a:endParaRPr lang="en-US" altLang="ko-KR" dirty="0" smtClean="0"/>
          </a:p>
          <a:p>
            <a:endParaRPr lang="ko-KR" altLang="ko-KR" dirty="0" smtClean="0"/>
          </a:p>
          <a:p>
            <a:endParaRPr lang="ko-KR" altLang="en-US" dirty="0"/>
          </a:p>
        </p:txBody>
      </p:sp>
      <p:sp>
        <p:nvSpPr>
          <p:cNvPr id="3" name="제목 2"/>
          <p:cNvSpPr>
            <a:spLocks noGrp="1"/>
          </p:cNvSpPr>
          <p:nvPr>
            <p:ph type="title"/>
          </p:nvPr>
        </p:nvSpPr>
        <p:spPr/>
        <p:txBody>
          <a:bodyPr/>
          <a:lstStyle/>
          <a:p>
            <a:r>
              <a:rPr lang="en-US" altLang="ko-KR" dirty="0" smtClean="0"/>
              <a:t>Empirical Measure</a:t>
            </a:r>
            <a:endParaRPr lang="ko-KR"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187624" y="476672"/>
            <a:ext cx="6840760" cy="621224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normAutofit fontScale="85000" lnSpcReduction="20000"/>
          </a:bodyPr>
          <a:lstStyle/>
          <a:p>
            <a:r>
              <a:rPr lang="en-US" altLang="ko-KR" dirty="0" smtClean="0"/>
              <a:t>The lower pricing efficiency in the post-NMS period may be attributed to the reduced role of specialists and floor brokers as information intermediaries and/or the reduced incentive to collect information due to the increased opportunistic trading by high-frequency traders</a:t>
            </a:r>
            <a:r>
              <a:rPr lang="en-US" altLang="ko-KR" dirty="0" smtClean="0"/>
              <a:t>.</a:t>
            </a:r>
          </a:p>
          <a:p>
            <a:r>
              <a:rPr lang="en-US" altLang="ko-KR" dirty="0" smtClean="0"/>
              <a:t>Front </a:t>
            </a:r>
            <a:r>
              <a:rPr lang="en-US" altLang="ko-KR" dirty="0" smtClean="0"/>
              <a:t>running decreases the profits that informed traders make and thus those who can trade profitably will invest less in information collection than they would if front runners did not front run their trades. Front running of informed trades therefore drives informed traders from the market, making prices less informative.</a:t>
            </a:r>
            <a:endParaRPr lang="ko-KR" altLang="ko-KR" dirty="0" smtClean="0"/>
          </a:p>
          <a:p>
            <a:endParaRPr lang="ko-KR" altLang="en-US" dirty="0"/>
          </a:p>
        </p:txBody>
      </p:sp>
      <p:sp>
        <p:nvSpPr>
          <p:cNvPr id="3" name="제목 2"/>
          <p:cNvSpPr>
            <a:spLocks noGrp="1"/>
          </p:cNvSpPr>
          <p:nvPr>
            <p:ph type="title"/>
          </p:nvPr>
        </p:nvSpPr>
        <p:spPr/>
        <p:txBody>
          <a:bodyPr/>
          <a:lstStyle/>
          <a:p>
            <a:r>
              <a:rPr lang="en-US" altLang="ko-KR" dirty="0" smtClean="0"/>
              <a:t>Interpretation/Explanation</a:t>
            </a:r>
            <a:endParaRPr lang="ko-KR"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85000" lnSpcReduction="20000"/>
          </a:bodyPr>
          <a:lstStyle/>
          <a:p>
            <a:r>
              <a:rPr lang="en-US" altLang="ko-KR" dirty="0" smtClean="0"/>
              <a:t>The Securities and Exchange Commission (SEC) adopted Rule 605 on November 15, 2000 to improve public disclosure of execution quality. Under Rule 605, market centers are required to make the monthly disclosure of execution quality for each stock.</a:t>
            </a:r>
          </a:p>
          <a:p>
            <a:endParaRPr lang="en-US" altLang="ko-KR" dirty="0" smtClean="0"/>
          </a:p>
          <a:p>
            <a:r>
              <a:rPr lang="en-US" altLang="ko-KR" dirty="0" smtClean="0"/>
              <a:t>We collect the Rule 605 data from the website of Transaction Auditing Group. The pre- and post-NMS periods for the 605 execution quality data are May/June 2007 and September/October 2007, respectively.</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dirty="0" smtClean="0"/>
              <a:t>Rule 605 Data</a:t>
            </a:r>
            <a:endParaRPr lang="ko-KR"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67544" y="1340768"/>
            <a:ext cx="8496944" cy="5184576"/>
          </a:xfrm>
        </p:spPr>
        <p:txBody>
          <a:bodyPr>
            <a:normAutofit fontScale="85000" lnSpcReduction="20000"/>
          </a:bodyPr>
          <a:lstStyle/>
          <a:p>
            <a:r>
              <a:rPr lang="en-US" altLang="ko-KR" dirty="0" smtClean="0"/>
              <a:t>the </a:t>
            </a:r>
            <a:r>
              <a:rPr lang="en-US" altLang="ko-KR" dirty="0" smtClean="0"/>
              <a:t>effective dollar spread for executions of covered </a:t>
            </a:r>
            <a:r>
              <a:rPr lang="en-US" altLang="ko-KR" dirty="0" smtClean="0"/>
              <a:t>orders</a:t>
            </a:r>
          </a:p>
          <a:p>
            <a:r>
              <a:rPr lang="en-US" altLang="ko-KR" dirty="0" smtClean="0"/>
              <a:t>the </a:t>
            </a:r>
            <a:r>
              <a:rPr lang="en-US" altLang="ko-KR" dirty="0" smtClean="0"/>
              <a:t>price impact for executions of covered </a:t>
            </a:r>
            <a:r>
              <a:rPr lang="en-US" altLang="ko-KR" dirty="0" smtClean="0"/>
              <a:t>orders</a:t>
            </a:r>
          </a:p>
          <a:p>
            <a:r>
              <a:rPr lang="en-US" altLang="ko-KR" dirty="0" smtClean="0"/>
              <a:t>the </a:t>
            </a:r>
            <a:r>
              <a:rPr lang="en-US" altLang="ko-KR" dirty="0" smtClean="0"/>
              <a:t>proportion of shares that are executed at the quote, with price improvement, and outside the </a:t>
            </a:r>
            <a:r>
              <a:rPr lang="en-US" altLang="ko-KR" dirty="0" smtClean="0"/>
              <a:t>quote</a:t>
            </a:r>
          </a:p>
          <a:p>
            <a:r>
              <a:rPr lang="en-US" altLang="ko-KR" dirty="0" smtClean="0"/>
              <a:t>the </a:t>
            </a:r>
            <a:r>
              <a:rPr lang="en-US" altLang="ko-KR" dirty="0" smtClean="0"/>
              <a:t>share-weighted average duration of time in seconds from the time of order receipts to the time of order execution for shares executed at the quote, with price improvement, and outside the </a:t>
            </a:r>
            <a:r>
              <a:rPr lang="en-US" altLang="ko-KR" dirty="0" smtClean="0"/>
              <a:t>quote</a:t>
            </a:r>
          </a:p>
          <a:p>
            <a:r>
              <a:rPr lang="en-US" altLang="ko-KR" dirty="0" smtClean="0"/>
              <a:t>the </a:t>
            </a:r>
            <a:r>
              <a:rPr lang="en-US" altLang="ko-KR" dirty="0" smtClean="0"/>
              <a:t>proportion of shares that are executed at the receiving market center (Fill rate), executed at other venues (Away rate), and cancelled prior to execution (Cancelled</a:t>
            </a:r>
            <a:r>
              <a:rPr lang="en-US" altLang="ko-KR" dirty="0" smtClean="0"/>
              <a:t>)</a:t>
            </a:r>
            <a:endParaRPr lang="ko-KR" altLang="en-US" dirty="0"/>
          </a:p>
        </p:txBody>
      </p:sp>
      <p:sp>
        <p:nvSpPr>
          <p:cNvPr id="3" name="제목 2"/>
          <p:cNvSpPr>
            <a:spLocks noGrp="1"/>
          </p:cNvSpPr>
          <p:nvPr>
            <p:ph type="title"/>
          </p:nvPr>
        </p:nvSpPr>
        <p:spPr/>
        <p:txBody>
          <a:bodyPr>
            <a:normAutofit fontScale="90000"/>
          </a:bodyPr>
          <a:lstStyle/>
          <a:p>
            <a:r>
              <a:rPr lang="en-US" altLang="ko-KR" dirty="0" smtClean="0"/>
              <a:t>Rule 605 </a:t>
            </a:r>
            <a:r>
              <a:rPr lang="en-US" altLang="ko-KR" dirty="0" smtClean="0"/>
              <a:t>Market Quality Measures</a:t>
            </a:r>
            <a:endParaRPr lang="ko-KR"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1475656" y="546509"/>
            <a:ext cx="6336704" cy="631149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1340768"/>
            <a:ext cx="8352928" cy="5184576"/>
          </a:xfrm>
        </p:spPr>
        <p:txBody>
          <a:bodyPr>
            <a:normAutofit fontScale="92500" lnSpcReduction="10000"/>
          </a:bodyPr>
          <a:lstStyle/>
          <a:p>
            <a:r>
              <a:rPr lang="en-US" altLang="ko-KR" dirty="0" smtClean="0"/>
              <a:t>The </a:t>
            </a:r>
            <a:r>
              <a:rPr lang="en-US" altLang="ko-KR" dirty="0" smtClean="0"/>
              <a:t>Order Protection Rule (OPR) requires </a:t>
            </a:r>
            <a:r>
              <a:rPr lang="en-US" altLang="ko-KR" dirty="0" smtClean="0">
                <a:solidFill>
                  <a:schemeClr val="tx1"/>
                </a:solidFill>
              </a:rPr>
              <a:t>“trading </a:t>
            </a:r>
            <a:r>
              <a:rPr lang="en-US" altLang="ko-KR" dirty="0" smtClean="0">
                <a:solidFill>
                  <a:schemeClr val="tx1"/>
                </a:solidFill>
              </a:rPr>
              <a:t>centers to establish, maintain, and enforce written policies and procedures reasonably designed to prevent the execution of trades at prices inferior to protected quotations displayed by other trading centers, subject to an </a:t>
            </a:r>
            <a:r>
              <a:rPr lang="en-US" altLang="ko-KR" dirty="0" smtClean="0">
                <a:solidFill>
                  <a:schemeClr val="tx1"/>
                </a:solidFill>
              </a:rPr>
              <a:t>applicable exception</a:t>
            </a:r>
            <a:r>
              <a:rPr lang="en-US" altLang="ko-KR" dirty="0" smtClean="0">
                <a:solidFill>
                  <a:schemeClr val="tx1"/>
                </a:solidFill>
              </a:rPr>
              <a:t>.”</a:t>
            </a:r>
            <a:endParaRPr lang="en-US" altLang="ko-KR" dirty="0" smtClean="0">
              <a:solidFill>
                <a:schemeClr val="tx1"/>
              </a:solidFill>
            </a:endParaRPr>
          </a:p>
          <a:p>
            <a:r>
              <a:rPr lang="en-US" altLang="ko-KR" dirty="0"/>
              <a:t>OPR differentiates markets into fast and slow</a:t>
            </a:r>
            <a:r>
              <a:rPr lang="en-US" altLang="ko-KR" dirty="0" smtClean="0"/>
              <a:t>.</a:t>
            </a:r>
          </a:p>
          <a:p>
            <a:r>
              <a:rPr lang="en-US" altLang="ko-KR" dirty="0"/>
              <a:t>The primary purpose of OPR is to provide protection against trade-</a:t>
            </a:r>
            <a:r>
              <a:rPr lang="en-US" altLang="ko-KR" dirty="0" err="1"/>
              <a:t>throughs</a:t>
            </a:r>
            <a:r>
              <a:rPr lang="en-US" altLang="ko-KR" dirty="0"/>
              <a:t> for all NMS securities.</a:t>
            </a:r>
            <a:endParaRPr lang="ko-KR" altLang="en-US" dirty="0"/>
          </a:p>
        </p:txBody>
      </p:sp>
      <p:sp>
        <p:nvSpPr>
          <p:cNvPr id="2" name="제목 1"/>
          <p:cNvSpPr>
            <a:spLocks noGrp="1"/>
          </p:cNvSpPr>
          <p:nvPr>
            <p:ph type="title"/>
          </p:nvPr>
        </p:nvSpPr>
        <p:spPr/>
        <p:txBody>
          <a:bodyPr/>
          <a:lstStyle/>
          <a:p>
            <a:r>
              <a:rPr lang="en-US" altLang="ko-KR" dirty="0" smtClean="0"/>
              <a:t>Order Protection Rule (OPR)</a:t>
            </a:r>
            <a:endParaRPr lang="ko-KR"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979712" y="332656"/>
            <a:ext cx="4824536" cy="630558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1115616" y="548680"/>
            <a:ext cx="6984776" cy="5955441"/>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57200" y="1600200"/>
            <a:ext cx="8507288" cy="4997152"/>
          </a:xfrm>
        </p:spPr>
        <p:txBody>
          <a:bodyPr>
            <a:normAutofit fontScale="77500" lnSpcReduction="20000"/>
          </a:bodyPr>
          <a:lstStyle/>
          <a:p>
            <a:r>
              <a:rPr lang="en-US" altLang="ko-KR" dirty="0" smtClean="0"/>
              <a:t>NASDAQ </a:t>
            </a:r>
            <a:r>
              <a:rPr lang="en-US" altLang="ko-KR" dirty="0" smtClean="0"/>
              <a:t>provided better executions than the NYSE in terms of smaller effective spreads, smaller price impact, higher proportion of trades that received price improvement, lower proportion of trades that are executed outside the quote, faster execution speed, higher fill rates, and lower order cancellation rates in the post-NMS period</a:t>
            </a:r>
            <a:r>
              <a:rPr lang="en-US" altLang="ko-KR" dirty="0" smtClean="0"/>
              <a:t>.</a:t>
            </a:r>
          </a:p>
          <a:p>
            <a:r>
              <a:rPr lang="en-US" altLang="ko-KR" dirty="0" smtClean="0"/>
              <a:t>NASDAQ </a:t>
            </a:r>
            <a:r>
              <a:rPr lang="en-US" altLang="ko-KR" dirty="0" smtClean="0"/>
              <a:t>also provided better executions in the post-NMS period than in the pre-NMS period in these market quality metrics, except for higher order cancellation </a:t>
            </a:r>
            <a:r>
              <a:rPr lang="en-US" altLang="ko-KR" dirty="0" smtClean="0"/>
              <a:t>rates.</a:t>
            </a:r>
          </a:p>
          <a:p>
            <a:r>
              <a:rPr lang="en-US" altLang="ko-KR" dirty="0" smtClean="0"/>
              <a:t>Based on these considerations, we conjecture that </a:t>
            </a:r>
            <a:r>
              <a:rPr lang="en-US" altLang="ko-KR" dirty="0" err="1" smtClean="0"/>
              <a:t>Reg</a:t>
            </a:r>
            <a:r>
              <a:rPr lang="en-US" altLang="ko-KR" dirty="0" smtClean="0"/>
              <a:t> NMS leads to an increase in the market share of NASDAQ and a decrease in the market share of the NYSE/AMEX</a:t>
            </a:r>
            <a:r>
              <a:rPr lang="en-US" altLang="ko-KR" dirty="0" smtClean="0"/>
              <a:t>.</a:t>
            </a:r>
            <a:endParaRPr lang="ko-KR" altLang="en-US" dirty="0"/>
          </a:p>
        </p:txBody>
      </p:sp>
      <p:sp>
        <p:nvSpPr>
          <p:cNvPr id="3" name="제목 2"/>
          <p:cNvSpPr>
            <a:spLocks noGrp="1"/>
          </p:cNvSpPr>
          <p:nvPr>
            <p:ph type="title"/>
          </p:nvPr>
        </p:nvSpPr>
        <p:spPr/>
        <p:txBody>
          <a:bodyPr>
            <a:noAutofit/>
          </a:bodyPr>
          <a:lstStyle/>
          <a:p>
            <a:r>
              <a:rPr lang="en-US" altLang="ko-KR" sz="3200" dirty="0" smtClean="0"/>
              <a:t>Execution quality of NYSE/AMEX stocks on the NYSE/AMEX and </a:t>
            </a:r>
            <a:r>
              <a:rPr lang="en-US" altLang="ko-KR" sz="3200" dirty="0" smtClean="0"/>
              <a:t>NASDAQ</a:t>
            </a:r>
            <a:endParaRPr lang="ko-KR" alt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611560" y="548680"/>
            <a:ext cx="7973270" cy="4896544"/>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467543" y="764704"/>
            <a:ext cx="8599095" cy="43204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10000"/>
          </a:bodyPr>
          <a:lstStyle/>
          <a:p>
            <a:r>
              <a:rPr lang="en-US" altLang="ko-KR" dirty="0" smtClean="0"/>
              <a:t>The effects of </a:t>
            </a:r>
            <a:r>
              <a:rPr lang="en-US" altLang="ko-KR" dirty="0" err="1" smtClean="0"/>
              <a:t>Reg</a:t>
            </a:r>
            <a:r>
              <a:rPr lang="en-US" altLang="ko-KR" dirty="0" smtClean="0"/>
              <a:t> NMS on market quality are qualitatively identical between the pilot and main implementation groups of stocks. </a:t>
            </a:r>
          </a:p>
          <a:p>
            <a:r>
              <a:rPr lang="en-US" altLang="ko-KR" dirty="0" smtClean="0"/>
              <a:t>Both the quoted and effective spreads increased and the quoted dollar depth decreased significantly after the implementation of </a:t>
            </a:r>
            <a:r>
              <a:rPr lang="en-US" altLang="ko-KR" dirty="0" err="1" smtClean="0"/>
              <a:t>Reg</a:t>
            </a:r>
            <a:r>
              <a:rPr lang="en-US" altLang="ko-KR" dirty="0" smtClean="0"/>
              <a:t> NMS. </a:t>
            </a:r>
          </a:p>
          <a:p>
            <a:r>
              <a:rPr lang="en-US" altLang="ko-KR" dirty="0" smtClean="0"/>
              <a:t>We also find a higher price impact of trades and greater transitory price movements (i.e., pricing error) in the post </a:t>
            </a:r>
            <a:r>
              <a:rPr lang="en-US" altLang="ko-KR" dirty="0" err="1" smtClean="0"/>
              <a:t>Reg</a:t>
            </a:r>
            <a:r>
              <a:rPr lang="en-US" altLang="ko-KR" dirty="0" smtClean="0"/>
              <a:t> NMS period. </a:t>
            </a:r>
          </a:p>
          <a:p>
            <a:endParaRPr lang="ko-KR" altLang="en-US" dirty="0"/>
          </a:p>
        </p:txBody>
      </p:sp>
      <p:sp>
        <p:nvSpPr>
          <p:cNvPr id="2" name="제목 1"/>
          <p:cNvSpPr>
            <a:spLocks noGrp="1"/>
          </p:cNvSpPr>
          <p:nvPr>
            <p:ph type="title"/>
          </p:nvPr>
        </p:nvSpPr>
        <p:spPr/>
        <p:txBody>
          <a:bodyPr>
            <a:normAutofit/>
          </a:bodyPr>
          <a:lstStyle/>
          <a:p>
            <a:r>
              <a:rPr lang="en-US" altLang="ko-KR" dirty="0" smtClean="0"/>
              <a:t>Summary and Conclusion (1)</a:t>
            </a:r>
            <a:endParaRPr lang="ko-KR"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dirty="0" smtClean="0"/>
              <a:t>Overall, </a:t>
            </a:r>
            <a:r>
              <a:rPr lang="en-US" altLang="ko-KR" dirty="0" err="1" smtClean="0"/>
              <a:t>Reg</a:t>
            </a:r>
            <a:r>
              <a:rPr lang="en-US" altLang="ko-KR" dirty="0" smtClean="0"/>
              <a:t> NMS resulted in greater trading costs, smaller market depths, and lower market efficiency. </a:t>
            </a:r>
          </a:p>
          <a:p>
            <a:r>
              <a:rPr lang="en-US" altLang="ko-KR" dirty="0" smtClean="0"/>
              <a:t>We also find evidence of slower execution speed, lower order fill rates, and higher order cancelation rates for the majority trades after the implementation of </a:t>
            </a:r>
            <a:r>
              <a:rPr lang="en-US" altLang="ko-KR" dirty="0" err="1" smtClean="0"/>
              <a:t>Reg</a:t>
            </a:r>
            <a:r>
              <a:rPr lang="en-US" altLang="ko-KR" dirty="0" smtClean="0"/>
              <a:t> NMS. </a:t>
            </a:r>
            <a:endParaRPr lang="ko-KR" altLang="ko-KR" dirty="0" smtClean="0"/>
          </a:p>
          <a:p>
            <a:endParaRPr lang="ko-KR" altLang="en-US" dirty="0"/>
          </a:p>
        </p:txBody>
      </p:sp>
      <p:sp>
        <p:nvSpPr>
          <p:cNvPr id="2" name="제목 1"/>
          <p:cNvSpPr>
            <a:spLocks noGrp="1"/>
          </p:cNvSpPr>
          <p:nvPr>
            <p:ph type="title"/>
          </p:nvPr>
        </p:nvSpPr>
        <p:spPr/>
        <p:txBody>
          <a:bodyPr>
            <a:normAutofit/>
          </a:bodyPr>
          <a:lstStyle/>
          <a:p>
            <a:r>
              <a:rPr lang="en-US" altLang="ko-KR" dirty="0" smtClean="0"/>
              <a:t>Summary and Conclusion (2)</a:t>
            </a:r>
            <a:endParaRPr lang="ko-KR"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85000" lnSpcReduction="20000"/>
          </a:bodyPr>
          <a:lstStyle/>
          <a:p>
            <a:r>
              <a:rPr lang="en-US" altLang="ko-KR" dirty="0" smtClean="0"/>
              <a:t>NASDAQ exhibits better execution quality in terms of both faster execution speeds and higher execution probability than the NYSE/AMEX. </a:t>
            </a:r>
          </a:p>
          <a:p>
            <a:r>
              <a:rPr lang="en-US" altLang="ko-KR" dirty="0" smtClean="0"/>
              <a:t>NASDAQ gained additional market shares from the NYSE/AMEX and other trading venues, indicating that the NASDAQ stock market benefited most from </a:t>
            </a:r>
            <a:r>
              <a:rPr lang="en-US" altLang="ko-KR" dirty="0" err="1" smtClean="0"/>
              <a:t>Reg</a:t>
            </a:r>
            <a:r>
              <a:rPr lang="en-US" altLang="ko-KR" dirty="0" smtClean="0"/>
              <a:t> NMS.</a:t>
            </a:r>
          </a:p>
          <a:p>
            <a:r>
              <a:rPr lang="en-US" altLang="ko-KR" dirty="0" smtClean="0"/>
              <a:t> These results are consistent with our expectation that traders are more likely to send orders to the market (i.e., NASDAQ) that offers a fast and high probability of execution in the post-NMS period than in the pre-NMS period.  </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dirty="0" smtClean="0"/>
              <a:t>Summary and Conclusion (3)</a:t>
            </a:r>
            <a:endParaRPr lang="ko-KR"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a:bodyPr>
          <a:lstStyle/>
          <a:p>
            <a:r>
              <a:rPr lang="en-US" altLang="ko-KR" dirty="0" smtClean="0"/>
              <a:t>Recently market observers suggest that the SEC should rethink and revise </a:t>
            </a:r>
            <a:r>
              <a:rPr lang="en-US" altLang="ko-KR" dirty="0" err="1" smtClean="0"/>
              <a:t>Reg</a:t>
            </a:r>
            <a:r>
              <a:rPr lang="en-US" altLang="ko-KR" dirty="0" smtClean="0"/>
              <a:t> NMS because it led to an increase in high-frequency trading and a deterioration of market liquidity and execution quality. Our empirical results are generally consistent with these observations. </a:t>
            </a:r>
            <a:endParaRPr lang="ko-KR" altLang="en-US" dirty="0"/>
          </a:p>
        </p:txBody>
      </p:sp>
      <p:sp>
        <p:nvSpPr>
          <p:cNvPr id="2" name="제목 1"/>
          <p:cNvSpPr>
            <a:spLocks noGrp="1"/>
          </p:cNvSpPr>
          <p:nvPr>
            <p:ph type="title"/>
          </p:nvPr>
        </p:nvSpPr>
        <p:spPr/>
        <p:txBody>
          <a:bodyPr/>
          <a:lstStyle/>
          <a:p>
            <a:r>
              <a:rPr lang="en-US" altLang="ko-KR" dirty="0" smtClean="0"/>
              <a:t>Summary and Conclusion (4)</a:t>
            </a:r>
            <a:endParaRPr lang="ko-KR"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dirty="0" smtClean="0"/>
              <a:t>Our results also support the view of those who opposed </a:t>
            </a:r>
            <a:r>
              <a:rPr lang="en-US" altLang="ko-KR" dirty="0" err="1" smtClean="0"/>
              <a:t>Reg</a:t>
            </a:r>
            <a:r>
              <a:rPr lang="en-US" altLang="ko-KR" dirty="0" smtClean="0"/>
              <a:t> NMS that OPR will reduce market liquidity because it reduces the role of NYSE specialists and floor brokers as the liquidity providers of last resort and as information intermediaries.      </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dirty="0" smtClean="0"/>
              <a:t>Summary and Conclusion (5)</a:t>
            </a:r>
            <a:endParaRPr lang="ko-KR"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95536" y="1268760"/>
            <a:ext cx="8496944" cy="5184576"/>
          </a:xfrm>
        </p:spPr>
        <p:txBody>
          <a:bodyPr>
            <a:normAutofit fontScale="92500" lnSpcReduction="10000"/>
          </a:bodyPr>
          <a:lstStyle/>
          <a:p>
            <a:r>
              <a:rPr lang="en-US" altLang="ko-KR" dirty="0"/>
              <a:t>OPR is prompted in large part by the SEC’s concern that the increased fragmentation of trading and quoting </a:t>
            </a:r>
            <a:r>
              <a:rPr lang="en-US" altLang="ko-KR" dirty="0" smtClean="0"/>
              <a:t>across </a:t>
            </a:r>
            <a:r>
              <a:rPr lang="en-US" altLang="ko-KR" dirty="0"/>
              <a:t>venues may reduce liquidity</a:t>
            </a:r>
            <a:r>
              <a:rPr lang="en-US" altLang="ko-KR" dirty="0" smtClean="0"/>
              <a:t>.</a:t>
            </a:r>
          </a:p>
          <a:p>
            <a:r>
              <a:rPr lang="en-US" altLang="ko-KR" dirty="0" smtClean="0"/>
              <a:t>SEC </a:t>
            </a:r>
            <a:r>
              <a:rPr lang="en-US" altLang="ko-KR" dirty="0"/>
              <a:t>fears that brokers executing trades in one market may trade-through better quotes in other markets, reducing the incentive to post the best possible quotes</a:t>
            </a:r>
            <a:r>
              <a:rPr lang="en-US" altLang="ko-KR" dirty="0" smtClean="0"/>
              <a:t>.</a:t>
            </a:r>
          </a:p>
          <a:p>
            <a:r>
              <a:rPr lang="en-US" altLang="ko-KR" dirty="0" smtClean="0"/>
              <a:t>If </a:t>
            </a:r>
            <a:r>
              <a:rPr lang="en-US" altLang="ko-KR" dirty="0"/>
              <a:t>they get traded through frequently, liquidity providers may be less willing to supply liquidity, reducing overall market liquidity.</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dirty="0" smtClean="0"/>
              <a:t>Order Protection Rule (OPR)</a:t>
            </a:r>
            <a:endParaRPr lang="ko-KR"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algn="ctr">
              <a:buNone/>
            </a:pPr>
            <a:endParaRPr lang="en-US" altLang="ko-KR" sz="4400" dirty="0" smtClean="0"/>
          </a:p>
          <a:p>
            <a:pPr algn="ctr">
              <a:buNone/>
            </a:pPr>
            <a:endParaRPr lang="en-US" altLang="ko-KR" sz="4400" dirty="0" smtClean="0"/>
          </a:p>
          <a:p>
            <a:pPr algn="ctr">
              <a:buNone/>
            </a:pPr>
            <a:r>
              <a:rPr lang="en-US" altLang="ko-KR" sz="4400" dirty="0" smtClean="0">
                <a:solidFill>
                  <a:srgbClr val="FF0000"/>
                </a:solidFill>
              </a:rPr>
              <a:t>SEC may need to </a:t>
            </a:r>
            <a:endParaRPr lang="en-US" altLang="ko-KR" sz="4400" dirty="0" smtClean="0">
              <a:solidFill>
                <a:srgbClr val="FF0000"/>
              </a:solidFill>
            </a:endParaRPr>
          </a:p>
          <a:p>
            <a:pPr algn="ctr">
              <a:buNone/>
            </a:pPr>
            <a:r>
              <a:rPr lang="en-US" altLang="ko-KR" sz="4400" dirty="0" smtClean="0">
                <a:solidFill>
                  <a:srgbClr val="FF0000"/>
                </a:solidFill>
              </a:rPr>
              <a:t>revisit </a:t>
            </a:r>
            <a:r>
              <a:rPr lang="en-US" altLang="ko-KR" sz="4400" dirty="0" smtClean="0">
                <a:solidFill>
                  <a:srgbClr val="FF0000"/>
                </a:solidFill>
              </a:rPr>
              <a:t>and revise </a:t>
            </a:r>
            <a:r>
              <a:rPr lang="en-US" altLang="ko-KR" sz="4400" dirty="0" err="1" smtClean="0">
                <a:solidFill>
                  <a:srgbClr val="FF0000"/>
                </a:solidFill>
              </a:rPr>
              <a:t>Reg</a:t>
            </a:r>
            <a:r>
              <a:rPr lang="en-US" altLang="ko-KR" sz="4400" dirty="0" smtClean="0">
                <a:solidFill>
                  <a:srgbClr val="FF0000"/>
                </a:solidFill>
              </a:rPr>
              <a:t> NMS</a:t>
            </a:r>
            <a:r>
              <a:rPr lang="en-US" altLang="ko-KR" sz="4400" dirty="0" smtClean="0">
                <a:solidFill>
                  <a:srgbClr val="FF0000"/>
                </a:solidFill>
              </a:rPr>
              <a:t>!!!</a:t>
            </a:r>
            <a:endParaRPr lang="ko-KR" altLang="en-US" sz="4400" dirty="0" smtClean="0">
              <a:solidFill>
                <a:srgbClr val="FF0000"/>
              </a:solidFill>
            </a:endParaRPr>
          </a:p>
          <a:p>
            <a:endParaRPr lang="ko-KR" altLang="en-US" dirty="0"/>
          </a:p>
        </p:txBody>
      </p:sp>
      <p:sp>
        <p:nvSpPr>
          <p:cNvPr id="2" name="제목 1"/>
          <p:cNvSpPr>
            <a:spLocks noGrp="1"/>
          </p:cNvSpPr>
          <p:nvPr>
            <p:ph type="title"/>
          </p:nvPr>
        </p:nvSpPr>
        <p:spPr>
          <a:xfrm>
            <a:off x="467544" y="548680"/>
            <a:ext cx="8291264" cy="1858218"/>
          </a:xfrm>
        </p:spPr>
        <p:txBody>
          <a:bodyPr>
            <a:noAutofit/>
          </a:bodyPr>
          <a:lstStyle/>
          <a:p>
            <a:r>
              <a:rPr lang="en-US" altLang="ko-KR" sz="6000" dirty="0" smtClean="0"/>
              <a:t>Conclusion</a:t>
            </a:r>
            <a:endParaRPr lang="ko-KR" altLang="en-US" sz="6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95536" y="1268760"/>
            <a:ext cx="8568952" cy="5112568"/>
          </a:xfrm>
        </p:spPr>
        <p:txBody>
          <a:bodyPr>
            <a:normAutofit fontScale="92500" lnSpcReduction="20000"/>
          </a:bodyPr>
          <a:lstStyle/>
          <a:p>
            <a:r>
              <a:rPr lang="en-US" altLang="ko-KR" dirty="0"/>
              <a:t>The Access Rule (AR) requires fair and non-discriminatory access to quotations displayed by Self Regulatory Organization (SRO) trading centers through private linkages. </a:t>
            </a:r>
            <a:endParaRPr lang="en-US" altLang="ko-KR" dirty="0" smtClean="0"/>
          </a:p>
          <a:p>
            <a:r>
              <a:rPr lang="en-US" altLang="ko-KR" dirty="0" smtClean="0"/>
              <a:t>AR </a:t>
            </a:r>
            <a:r>
              <a:rPr lang="en-US" altLang="ko-KR" dirty="0"/>
              <a:t>complements OPR because it helps protect the best displayed quotes against trade-through by allowing broker-dealers and trading centers to access those quotes easily and cheaply. </a:t>
            </a:r>
            <a:endParaRPr lang="en-US" altLang="ko-KR" dirty="0" smtClean="0"/>
          </a:p>
          <a:p>
            <a:r>
              <a:rPr lang="en-US" altLang="ko-KR" dirty="0" smtClean="0"/>
              <a:t>AR </a:t>
            </a:r>
            <a:r>
              <a:rPr lang="en-US" altLang="ko-KR" dirty="0"/>
              <a:t>also increases the accuracy of displayed quotations by establishing an upper bound on the cost (i.e., the access fee) of accessing such </a:t>
            </a:r>
            <a:r>
              <a:rPr lang="en-US" altLang="ko-KR" dirty="0" smtClean="0"/>
              <a:t>quotations.</a:t>
            </a:r>
            <a:endParaRPr lang="ko-KR" altLang="en-US" dirty="0"/>
          </a:p>
        </p:txBody>
      </p:sp>
      <p:sp>
        <p:nvSpPr>
          <p:cNvPr id="2" name="제목 1"/>
          <p:cNvSpPr>
            <a:spLocks noGrp="1"/>
          </p:cNvSpPr>
          <p:nvPr>
            <p:ph type="title"/>
          </p:nvPr>
        </p:nvSpPr>
        <p:spPr/>
        <p:txBody>
          <a:bodyPr/>
          <a:lstStyle/>
          <a:p>
            <a:r>
              <a:rPr lang="en-US" altLang="ko-KR" dirty="0" smtClean="0"/>
              <a:t>Access Rule (AR)</a:t>
            </a:r>
            <a:endParaRPr lang="ko-KR"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67544" y="1412776"/>
            <a:ext cx="8496944" cy="5112568"/>
          </a:xfrm>
        </p:spPr>
        <p:txBody>
          <a:bodyPr>
            <a:normAutofit fontScale="92500" lnSpcReduction="10000"/>
          </a:bodyPr>
          <a:lstStyle/>
          <a:p>
            <a:r>
              <a:rPr lang="en-US" altLang="ko-KR" dirty="0" smtClean="0"/>
              <a:t>The SEC believes that the protection of public limit orders provided by OPR would help reward liquidity suppliers, encourages competition among traders, and thus increases market liquidity and reduces trading costs. </a:t>
            </a:r>
          </a:p>
          <a:p>
            <a:r>
              <a:rPr lang="en-US" altLang="ko-KR" dirty="0" smtClean="0"/>
              <a:t>The SEC also believes that strong </a:t>
            </a:r>
            <a:r>
              <a:rPr lang="en-US" altLang="ko-KR" dirty="0" err="1" smtClean="0"/>
              <a:t>intermarket</a:t>
            </a:r>
            <a:r>
              <a:rPr lang="en-US" altLang="ko-KR" dirty="0" smtClean="0"/>
              <a:t> price protection offers greater assurance that investors who submit market orders receive the best available prices.</a:t>
            </a:r>
          </a:p>
          <a:p>
            <a:r>
              <a:rPr lang="en-US" altLang="ko-KR" dirty="0" smtClean="0"/>
              <a:t>The 3-2 SEC vote result shows the divisiveness in the member opinion. </a:t>
            </a:r>
            <a:endParaRPr lang="en-US" altLang="ko-KR" dirty="0" smtClean="0"/>
          </a:p>
          <a:p>
            <a:endParaRPr lang="ko-KR" altLang="en-US" dirty="0"/>
          </a:p>
        </p:txBody>
      </p:sp>
      <p:sp>
        <p:nvSpPr>
          <p:cNvPr id="2" name="제목 1"/>
          <p:cNvSpPr>
            <a:spLocks noGrp="1"/>
          </p:cNvSpPr>
          <p:nvPr>
            <p:ph type="title"/>
          </p:nvPr>
        </p:nvSpPr>
        <p:spPr>
          <a:xfrm>
            <a:off x="323528" y="476672"/>
            <a:ext cx="8554805" cy="939784"/>
          </a:xfrm>
        </p:spPr>
        <p:txBody>
          <a:bodyPr/>
          <a:lstStyle/>
          <a:p>
            <a:r>
              <a:rPr lang="en-US" altLang="ko-KR" dirty="0" smtClean="0"/>
              <a:t>SEC’s View</a:t>
            </a:r>
            <a:endParaRPr lang="ko-KR"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normAutofit fontScale="92500" lnSpcReduction="20000"/>
          </a:bodyPr>
          <a:lstStyle/>
          <a:p>
            <a:r>
              <a:rPr lang="en-US" altLang="ko-KR" dirty="0" err="1" smtClean="0"/>
              <a:t>Blume</a:t>
            </a:r>
            <a:r>
              <a:rPr lang="en-US" altLang="ko-KR" dirty="0" smtClean="0"/>
              <a:t> </a:t>
            </a:r>
            <a:r>
              <a:rPr lang="en-US" altLang="ko-KR" dirty="0"/>
              <a:t>(2002, 2007) and O’Hara (2004) hold that </a:t>
            </a:r>
            <a:r>
              <a:rPr lang="en-US" altLang="ko-KR" dirty="0" err="1"/>
              <a:t>Reg</a:t>
            </a:r>
            <a:r>
              <a:rPr lang="en-US" altLang="ko-KR" dirty="0"/>
              <a:t> NMS does not properly recognize the diversity and differential needs of traders. </a:t>
            </a:r>
            <a:endParaRPr lang="en-US" altLang="ko-KR" dirty="0" smtClean="0"/>
          </a:p>
          <a:p>
            <a:r>
              <a:rPr lang="en-US" altLang="ko-KR" dirty="0" smtClean="0"/>
              <a:t>O’Hara </a:t>
            </a:r>
            <a:r>
              <a:rPr lang="en-US" altLang="ko-KR" dirty="0"/>
              <a:t>(2004) suggests that OPR would lead to a deterioration of liquidity because some traders may bypass better quotes on the NYSE for speedier trades on an automated system</a:t>
            </a:r>
            <a:r>
              <a:rPr lang="en-US" altLang="ko-KR" dirty="0" smtClean="0"/>
              <a:t>.</a:t>
            </a:r>
          </a:p>
          <a:p>
            <a:r>
              <a:rPr lang="en-US" altLang="ko-KR" dirty="0" smtClean="0"/>
              <a:t>OPR prohibits institutional investors from accessing large amounts of liquidity at prices slightly worse than the inside quote</a:t>
            </a:r>
            <a:r>
              <a:rPr lang="en-US" altLang="ko-KR" dirty="0" smtClean="0"/>
              <a:t>.</a:t>
            </a:r>
            <a:endParaRPr lang="en-US" altLang="ko-KR" dirty="0" smtClean="0"/>
          </a:p>
          <a:p>
            <a:endParaRPr lang="ko-KR" altLang="en-US" dirty="0"/>
          </a:p>
        </p:txBody>
      </p:sp>
      <p:sp>
        <p:nvSpPr>
          <p:cNvPr id="2" name="제목 1"/>
          <p:cNvSpPr>
            <a:spLocks noGrp="1"/>
          </p:cNvSpPr>
          <p:nvPr>
            <p:ph type="title"/>
          </p:nvPr>
        </p:nvSpPr>
        <p:spPr/>
        <p:txBody>
          <a:bodyPr/>
          <a:lstStyle/>
          <a:p>
            <a:r>
              <a:rPr lang="en-US" altLang="ko-KR" dirty="0" smtClean="0"/>
              <a:t>Others </a:t>
            </a:r>
            <a:r>
              <a:rPr lang="en-US" altLang="ko-KR" dirty="0" smtClean="0"/>
              <a:t>Disagree</a:t>
            </a:r>
            <a:endParaRPr lang="ko-KR"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r>
              <a:rPr lang="en-US" altLang="ko-KR" dirty="0" smtClean="0"/>
              <a:t>Supporters of AR believe that it is desirable to put a limit on access fees because it levels the playing field across trading centers.</a:t>
            </a:r>
          </a:p>
          <a:p>
            <a:r>
              <a:rPr lang="en-US" altLang="ko-KR" dirty="0" smtClean="0"/>
              <a:t>Opponents argue that competition alone would be sufficient to address high fees that distort quoted prices.</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dirty="0" smtClean="0"/>
              <a:t>Access Rule (AR)</a:t>
            </a:r>
            <a:endParaRPr lang="ko-KR"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고구려 벽화">
  <a:themeElements>
    <a:clrScheme name="고구려 벽화">
      <a:dk1>
        <a:sysClr val="windowText" lastClr="000000"/>
      </a:dk1>
      <a:lt1>
        <a:sysClr val="window" lastClr="FFFFFF"/>
      </a:lt1>
      <a:dk2>
        <a:srgbClr val="433021"/>
      </a:dk2>
      <a:lt2>
        <a:srgbClr val="E8D8CA"/>
      </a:lt2>
      <a:accent1>
        <a:srgbClr val="E49458"/>
      </a:accent1>
      <a:accent2>
        <a:srgbClr val="74AD8D"/>
      </a:accent2>
      <a:accent3>
        <a:srgbClr val="D4AC30"/>
      </a:accent3>
      <a:accent4>
        <a:srgbClr val="7BA5BE"/>
      </a:accent4>
      <a:accent5>
        <a:srgbClr val="E4A098"/>
      </a:accent5>
      <a:accent6>
        <a:srgbClr val="70B4B7"/>
      </a:accent6>
      <a:hlink>
        <a:srgbClr val="008685"/>
      </a:hlink>
      <a:folHlink>
        <a:srgbClr val="EA5A23"/>
      </a:folHlink>
    </a:clrScheme>
    <a:fontScheme name="고구려 벽화">
      <a:majorFont>
        <a:latin typeface="Georgia"/>
        <a:ea typeface=""/>
        <a:cs typeface=""/>
        <a:font script="Cyrl" typeface="Times New Roman"/>
        <a:font script="Grek" typeface="Times New Roman"/>
        <a:font script="Jpan" typeface="ＭＳ Ｐゴシック"/>
        <a:font script="Hang" typeface="HY견명조"/>
        <a:font script="Hans" typeface="宋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eorgia"/>
        <a:ea typeface=""/>
        <a:cs typeface=""/>
        <a:font script="Cyrl" typeface="Times New Roman"/>
        <a:font script="Grek" typeface="Times New Roman"/>
        <a:font script="Jpan" typeface="ＭＳ Ｐゴシック"/>
        <a:font script="Hang" typeface="HY견명조"/>
        <a:font script="Hans" typeface="宋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고구려 벽화">
      <a:fillStyleLst>
        <a:solidFill>
          <a:schemeClr val="phClr">
            <a:tint val="100000"/>
            <a:shade val="100000"/>
            <a:hueMod val="100000"/>
            <a:satMod val="100000"/>
          </a:schemeClr>
        </a:solidFill>
        <a:gradFill rotWithShape="1">
          <a:gsLst>
            <a:gs pos="18000">
              <a:schemeClr val="phClr">
                <a:tint val="20000"/>
                <a:shade val="100000"/>
                <a:hueMod val="100000"/>
                <a:satMod val="100000"/>
              </a:schemeClr>
            </a:gs>
            <a:gs pos="87000">
              <a:schemeClr val="phClr">
                <a:tint val="100000"/>
                <a:shade val="100000"/>
                <a:hueMod val="100000"/>
                <a:satMod val="100000"/>
              </a:schemeClr>
            </a:gs>
          </a:gsLst>
          <a:lin ang="2700000" scaled="1"/>
        </a:gradFill>
        <a:gradFill rotWithShape="1">
          <a:gsLst>
            <a:gs pos="0">
              <a:schemeClr val="phClr">
                <a:tint val="95000"/>
                <a:shade val="100000"/>
                <a:hueMod val="100000"/>
                <a:satMod val="100000"/>
              </a:schemeClr>
            </a:gs>
            <a:gs pos="100000">
              <a:schemeClr val="phClr">
                <a:tint val="100000"/>
                <a:shade val="95000"/>
                <a:hueMod val="100000"/>
                <a:satMod val="100000"/>
              </a:schemeClr>
            </a:gs>
          </a:gsLst>
          <a:lin ang="0" scaled="1"/>
        </a:gradFill>
      </a:fillStyleLst>
      <a:lnStyleLst>
        <a:ln w="6350" cap="flat" cmpd="sng" algn="ctr">
          <a:solidFill>
            <a:schemeClr val="phClr"/>
          </a:solidFill>
          <a:prstDash val="solid"/>
        </a:ln>
        <a:ln w="15875" cap="flat" cmpd="sng" algn="ctr">
          <a:solidFill>
            <a:schemeClr val="phClr"/>
          </a:solidFill>
          <a:prstDash val="solid"/>
        </a:ln>
        <a:ln w="28575" cap="flat" cmpd="sng" algn="ctr">
          <a:solidFill>
            <a:schemeClr val="phClr"/>
          </a:solidFill>
          <a:prstDash val="solid"/>
        </a:ln>
      </a:lnStyleLst>
      <a:effectStyleLst>
        <a:effectStyle>
          <a:effectLst>
            <a:outerShdw dir="5400000" algn="tl">
              <a:srgbClr val="EBE9ED">
                <a:alpha val="0"/>
              </a:srgbClr>
            </a:outerShdw>
          </a:effectLst>
        </a:effectStyle>
        <a:effectStyle>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chemeClr val="phClr">
                <a:tint val="100000"/>
                <a:shade val="100000"/>
                <a:hueMod val="100000"/>
                <a:satMod val="100000"/>
              </a:schemeClr>
            </a:contourClr>
          </a:sp3d>
        </a:effectStyle>
        <a:effectStyle>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a:effectStyle>
      </a:effectStyleLst>
      <a:bgFillStyleLst>
        <a:solidFill>
          <a:schemeClr val="phClr">
            <a:tint val="100000"/>
            <a:shade val="100000"/>
            <a:hueMod val="100000"/>
            <a:satMod val="100000"/>
          </a:schemeClr>
        </a:solidFill>
        <a:gradFill rotWithShape="1">
          <a:gsLst>
            <a:gs pos="0">
              <a:schemeClr val="phClr">
                <a:tint val="95000"/>
                <a:shade val="100000"/>
                <a:hueMod val="100000"/>
                <a:satMod val="100000"/>
              </a:schemeClr>
            </a:gs>
            <a:gs pos="60000">
              <a:schemeClr val="phClr">
                <a:tint val="100000"/>
                <a:shade val="55000"/>
                <a:hueMod val="100000"/>
                <a:satMod val="100000"/>
              </a:schemeClr>
            </a:gs>
          </a:gsLst>
          <a:path path="circle">
            <a:fillToRect l="50000" t="90000" r="50000" b="10000"/>
          </a:path>
        </a:gradFill>
        <a:blipFill>
          <a:blip xmlns:r="http://schemas.openxmlformats.org/officeDocument/2006/relationships" r:embed="rId1">
            <a:duotone>
              <a:schemeClr val="phClr">
                <a:tint val="100000"/>
                <a:shade val="70000"/>
                <a:hueMod val="100000"/>
                <a:satMod val="100000"/>
              </a:schemeClr>
              <a:schemeClr val="phClr">
                <a:tint val="3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Hunting</Template>
  <TotalTime>1407</TotalTime>
  <Words>2522</Words>
  <Application>Microsoft Office PowerPoint</Application>
  <PresentationFormat>화면 슬라이드 쇼(4:3)</PresentationFormat>
  <Paragraphs>174</Paragraphs>
  <Slides>50</Slides>
  <Notes>0</Notes>
  <HiddenSlides>0</HiddenSlides>
  <MMClips>0</MMClips>
  <ScaleCrop>false</ScaleCrop>
  <HeadingPairs>
    <vt:vector size="4" baseType="variant">
      <vt:variant>
        <vt:lpstr>테마</vt:lpstr>
      </vt:variant>
      <vt:variant>
        <vt:i4>1</vt:i4>
      </vt:variant>
      <vt:variant>
        <vt:lpstr>슬라이드 제목</vt:lpstr>
      </vt:variant>
      <vt:variant>
        <vt:i4>50</vt:i4>
      </vt:variant>
    </vt:vector>
  </HeadingPairs>
  <TitlesOfParts>
    <vt:vector size="51" baseType="lpstr">
      <vt:lpstr>고구려 벽화</vt:lpstr>
      <vt:lpstr>Regulation NMS and  Market Quality </vt:lpstr>
      <vt:lpstr>Purpose of the study</vt:lpstr>
      <vt:lpstr>In Particular,</vt:lpstr>
      <vt:lpstr>Order Protection Rule (OPR)</vt:lpstr>
      <vt:lpstr>Order Protection Rule (OPR)</vt:lpstr>
      <vt:lpstr>Access Rule (AR)</vt:lpstr>
      <vt:lpstr>SEC’s View</vt:lpstr>
      <vt:lpstr>Others Disagree</vt:lpstr>
      <vt:lpstr>Access Rule (AR)</vt:lpstr>
      <vt:lpstr>What We Do</vt:lpstr>
      <vt:lpstr>Dates and Data</vt:lpstr>
      <vt:lpstr>Study Periods for Pilot Group</vt:lpstr>
      <vt:lpstr>Study Periods for Main Group</vt:lpstr>
      <vt:lpstr>슬라이드 14</vt:lpstr>
      <vt:lpstr>Market Quality Measures</vt:lpstr>
      <vt:lpstr>슬라이드 16</vt:lpstr>
      <vt:lpstr>VARipost – VARipre = 0 + k (Xkipost – Xkipre) + i; </vt:lpstr>
      <vt:lpstr>슬라이드 18</vt:lpstr>
      <vt:lpstr>Control for Concurrent Events</vt:lpstr>
      <vt:lpstr>Matching samples</vt:lpstr>
      <vt:lpstr>슬라이드 21</vt:lpstr>
      <vt:lpstr>Error Structure </vt:lpstr>
      <vt:lpstr>Difference in Difference Regression – Pilot sample</vt:lpstr>
      <vt:lpstr>Difference in Difference Regression – Main sample</vt:lpstr>
      <vt:lpstr>Different Estimation </vt:lpstr>
      <vt:lpstr>슬라이드 26</vt:lpstr>
      <vt:lpstr>슬라이드 27</vt:lpstr>
      <vt:lpstr>Interpretation/Explanation (1)</vt:lpstr>
      <vt:lpstr>Interpretation/Explanation (2)</vt:lpstr>
      <vt:lpstr>Interpretation/Explanation (3)</vt:lpstr>
      <vt:lpstr>Interpretation/Explanation (4)</vt:lpstr>
      <vt:lpstr>Interpretation/Explanation (5)</vt:lpstr>
      <vt:lpstr>Market Efficiency/Pricing Error</vt:lpstr>
      <vt:lpstr>Empirical Measure</vt:lpstr>
      <vt:lpstr>슬라이드 35</vt:lpstr>
      <vt:lpstr>Interpretation/Explanation</vt:lpstr>
      <vt:lpstr>Rule 605 Data</vt:lpstr>
      <vt:lpstr>Rule 605 Market Quality Measures</vt:lpstr>
      <vt:lpstr>슬라이드 39</vt:lpstr>
      <vt:lpstr>슬라이드 40</vt:lpstr>
      <vt:lpstr>슬라이드 41</vt:lpstr>
      <vt:lpstr>Execution quality of NYSE/AMEX stocks on the NYSE/AMEX and NASDAQ</vt:lpstr>
      <vt:lpstr>슬라이드 43</vt:lpstr>
      <vt:lpstr>슬라이드 44</vt:lpstr>
      <vt:lpstr>Summary and Conclusion (1)</vt:lpstr>
      <vt:lpstr>Summary and Conclusion (2)</vt:lpstr>
      <vt:lpstr>Summary and Conclusion (3)</vt:lpstr>
      <vt:lpstr>Summary and Conclusion (4)</vt:lpstr>
      <vt:lpstr>Summary and Conclusion (5)</vt:lpstr>
      <vt:lpstr>Conclusion</vt:lpstr>
    </vt:vector>
  </TitlesOfParts>
  <Company>연세대학교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NMS and  Market Quality </dc:title>
  <dc:creator>상남경영원</dc:creator>
  <cp:lastModifiedBy>상남경영원</cp:lastModifiedBy>
  <cp:revision>35</cp:revision>
  <dcterms:created xsi:type="dcterms:W3CDTF">2011-04-04T10:55:03Z</dcterms:created>
  <dcterms:modified xsi:type="dcterms:W3CDTF">2011-04-07T06:55:26Z</dcterms:modified>
</cp:coreProperties>
</file>