
<file path=[Content_Types].xml><?xml version="1.0" encoding="utf-8"?>
<Types xmlns="http://schemas.openxmlformats.org/package/2006/content-types">
  <Default Extension="bin" ContentType="application/vnd.openxmlformats-officedocument.oleObject"/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5"/>
  </p:notesMasterIdLst>
  <p:sldIdLst>
    <p:sldId id="377" r:id="rId2"/>
    <p:sldId id="376" r:id="rId3"/>
    <p:sldId id="282" r:id="rId4"/>
    <p:sldId id="280" r:id="rId5"/>
    <p:sldId id="283" r:id="rId6"/>
    <p:sldId id="284" r:id="rId7"/>
    <p:sldId id="340" r:id="rId8"/>
    <p:sldId id="287" r:id="rId9"/>
    <p:sldId id="288" r:id="rId10"/>
    <p:sldId id="290" r:id="rId11"/>
    <p:sldId id="291" r:id="rId12"/>
    <p:sldId id="292" r:id="rId13"/>
    <p:sldId id="302" r:id="rId14"/>
    <p:sldId id="265" r:id="rId15"/>
    <p:sldId id="268" r:id="rId16"/>
    <p:sldId id="267" r:id="rId17"/>
    <p:sldId id="346" r:id="rId18"/>
    <p:sldId id="293" r:id="rId19"/>
    <p:sldId id="349" r:id="rId20"/>
    <p:sldId id="294" r:id="rId21"/>
    <p:sldId id="297" r:id="rId22"/>
    <p:sldId id="298" r:id="rId23"/>
    <p:sldId id="29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0559" autoAdjust="0"/>
  </p:normalViewPr>
  <p:slideViewPr>
    <p:cSldViewPr>
      <p:cViewPr varScale="1">
        <p:scale>
          <a:sx n="104" d="100"/>
          <a:sy n="104" d="100"/>
        </p:scale>
        <p:origin x="242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EECD7-0D51-444A-A315-28A0D29C1638}" type="datetimeFigureOut">
              <a:rPr lang="en-US" smtClean="0"/>
              <a:t>7/21/22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97DC47-0248-415A-8CD1-C760AE44B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997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97DC47-0248-415A-8CD1-C760AE44BC7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525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1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2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1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7/21/22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30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4" y="274641"/>
            <a:ext cx="1777471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1444295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444295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7/21/22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3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7/21/22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3" y="6407945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3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7" y="5001994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0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7" y="5001994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0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9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7/21/22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3" y="6407945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5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Word_Document5.docx"/><Relationship Id="rId3" Type="http://schemas.openxmlformats.org/officeDocument/2006/relationships/image" Target="../media/image4.emf"/><Relationship Id="rId7" Type="http://schemas.openxmlformats.org/officeDocument/2006/relationships/image" Target="../media/image6.emf"/><Relationship Id="rId2" Type="http://schemas.openxmlformats.org/officeDocument/2006/relationships/package" Target="../embeddings/Microsoft_Word_Document2.docx"/><Relationship Id="rId1" Type="http://schemas.openxmlformats.org/officeDocument/2006/relationships/slideLayout" Target="../slideLayouts/slideLayout2.xml"/><Relationship Id="rId6" Type="http://schemas.openxmlformats.org/officeDocument/2006/relationships/package" Target="../embeddings/Microsoft_Word_Document4.docx"/><Relationship Id="rId5" Type="http://schemas.openxmlformats.org/officeDocument/2006/relationships/image" Target="../media/image5.emf"/><Relationship Id="rId4" Type="http://schemas.openxmlformats.org/officeDocument/2006/relationships/package" Target="../embeddings/Microsoft_Word_Document3.docx"/><Relationship Id="rId9" Type="http://schemas.openxmlformats.org/officeDocument/2006/relationships/image" Target="../media/image7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emf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package" Target="../embeddings/Microsoft_Word_Document6.docx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emf"/><Relationship Id="rId4" Type="http://schemas.openxmlformats.org/officeDocument/2006/relationships/package" Target="../embeddings/Microsoft_Word_Document7.docx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7" Type="http://schemas.openxmlformats.org/officeDocument/2006/relationships/image" Target="../media/image18.emf"/><Relationship Id="rId2" Type="http://schemas.openxmlformats.org/officeDocument/2006/relationships/package" Target="../embeddings/Microsoft_Word_Document8.docx"/><Relationship Id="rId1" Type="http://schemas.openxmlformats.org/officeDocument/2006/relationships/slideLayout" Target="../slideLayouts/slideLayout2.xml"/><Relationship Id="rId6" Type="http://schemas.openxmlformats.org/officeDocument/2006/relationships/package" Target="../embeddings/Microsoft_Word_Document10.docx"/><Relationship Id="rId5" Type="http://schemas.openxmlformats.org/officeDocument/2006/relationships/image" Target="../media/image17.emf"/><Relationship Id="rId4" Type="http://schemas.openxmlformats.org/officeDocument/2006/relationships/package" Target="../embeddings/Microsoft_Word_Document9.docx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9.emf"/><Relationship Id="rId7" Type="http://schemas.openxmlformats.org/officeDocument/2006/relationships/image" Target="../media/image21.emf"/><Relationship Id="rId2" Type="http://schemas.openxmlformats.org/officeDocument/2006/relationships/package" Target="../embeddings/Microsoft_Word_Document11.docx"/><Relationship Id="rId1" Type="http://schemas.openxmlformats.org/officeDocument/2006/relationships/slideLayout" Target="../slideLayouts/slideLayout2.xml"/><Relationship Id="rId6" Type="http://schemas.openxmlformats.org/officeDocument/2006/relationships/package" Target="../embeddings/Microsoft_Word_Document13.docx"/><Relationship Id="rId5" Type="http://schemas.openxmlformats.org/officeDocument/2006/relationships/image" Target="../media/image20.emf"/><Relationship Id="rId4" Type="http://schemas.openxmlformats.org/officeDocument/2006/relationships/package" Target="../embeddings/Microsoft_Word_Document12.docx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pple.com/newsroom/2021/10/apple-reports-fourth-quarter-result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Document1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029228"/>
            <a:ext cx="87630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The investor inattention hypothesis </a:t>
            </a:r>
            <a:r>
              <a:rPr lang="en-US" dirty="0"/>
              <a:t>predicts that the market response to earnings announcement is muted on days of investor inattention (</a:t>
            </a:r>
            <a:r>
              <a:rPr lang="en-US" dirty="0" err="1"/>
              <a:t>Hirshleifer</a:t>
            </a:r>
            <a:r>
              <a:rPr lang="en-US" dirty="0"/>
              <a:t> et al., 2009; </a:t>
            </a:r>
            <a:r>
              <a:rPr lang="en-US" dirty="0" err="1"/>
              <a:t>Hirshleifer</a:t>
            </a:r>
            <a:r>
              <a:rPr lang="en-US" dirty="0"/>
              <a:t> et al., 2011).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The transaction cost hypothesis </a:t>
            </a:r>
            <a:r>
              <a:rPr lang="en-US" dirty="0"/>
              <a:t>posits that trading costs deter informed traders from aggressively arbitraging pricing errors at the time of earnings announcements (</a:t>
            </a:r>
            <a:r>
              <a:rPr lang="en-US" dirty="0" err="1"/>
              <a:t>Bhushan</a:t>
            </a:r>
            <a:r>
              <a:rPr lang="en-US" dirty="0"/>
              <a:t>, 1994; </a:t>
            </a:r>
            <a:r>
              <a:rPr lang="en-US" dirty="0" err="1"/>
              <a:t>Ke</a:t>
            </a:r>
            <a:r>
              <a:rPr lang="en-US" dirty="0"/>
              <a:t> and </a:t>
            </a:r>
            <a:r>
              <a:rPr lang="en-US" dirty="0" err="1"/>
              <a:t>Ramlingegowda</a:t>
            </a:r>
            <a:r>
              <a:rPr lang="en-US" dirty="0"/>
              <a:t>, 2005; </a:t>
            </a:r>
            <a:r>
              <a:rPr lang="en-US" dirty="0" err="1"/>
              <a:t>Sadka</a:t>
            </a:r>
            <a:r>
              <a:rPr lang="en-US" dirty="0"/>
              <a:t>, 2006; Ng et al., 2008; Chordia et al., 2009). 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The information risk hypothesis </a:t>
            </a:r>
            <a:r>
              <a:rPr lang="en-US" dirty="0"/>
              <a:t>explains that information risk or information uncertainty deters investors from reacting fully to the information in earnings announcements (Mendenhall, 2004; Zhang, 2006; </a:t>
            </a:r>
            <a:r>
              <a:rPr lang="en-US" dirty="0" err="1"/>
              <a:t>Garfinkel</a:t>
            </a:r>
            <a:r>
              <a:rPr lang="en-US" dirty="0"/>
              <a:t> and </a:t>
            </a:r>
            <a:r>
              <a:rPr lang="en-US" dirty="0" err="1"/>
              <a:t>Sokobin</a:t>
            </a:r>
            <a:r>
              <a:rPr lang="en-US" dirty="0"/>
              <a:t>, 2006; Francis et al., 2007, Zhang, </a:t>
            </a:r>
            <a:r>
              <a:rPr lang="en-US" dirty="0" err="1"/>
              <a:t>Cai</a:t>
            </a:r>
            <a:r>
              <a:rPr lang="en-US" dirty="0"/>
              <a:t>, and </a:t>
            </a:r>
            <a:r>
              <a:rPr lang="en-US" dirty="0" err="1"/>
              <a:t>Keasey</a:t>
            </a:r>
            <a:r>
              <a:rPr lang="en-US" dirty="0"/>
              <a:t>, 2013).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19100" y="16933"/>
            <a:ext cx="8229600" cy="1020762"/>
          </a:xfrm>
        </p:spPr>
        <p:txBody>
          <a:bodyPr/>
          <a:lstStyle/>
          <a:p>
            <a:pPr algn="ctr"/>
            <a:r>
              <a:rPr lang="en-US" dirty="0"/>
              <a:t>Prior research</a:t>
            </a:r>
          </a:p>
        </p:txBody>
      </p:sp>
    </p:spTree>
    <p:extLst>
      <p:ext uri="{BB962C8B-B14F-4D97-AF65-F5344CB8AC3E}">
        <p14:creationId xmlns:p14="http://schemas.microsoft.com/office/powerpoint/2010/main" val="1017204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Two types of information about earnings surprise</a:t>
            </a:r>
          </a:p>
          <a:p>
            <a:pPr marL="393192" lvl="1" indent="0">
              <a:buNone/>
            </a:pPr>
            <a:r>
              <a:rPr lang="en-US" dirty="0"/>
              <a:t>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Timeline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Model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914400" y="4495801"/>
          <a:ext cx="6858000" cy="20290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3196106" imgH="950526" progId="Word.Document.12">
                  <p:embed/>
                </p:oleObj>
              </mc:Choice>
              <mc:Fallback>
                <p:oleObj name="Document" r:id="rId2" imgW="3196106" imgH="950526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495801"/>
                        <a:ext cx="6858000" cy="20290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2590800" y="2362201"/>
          <a:ext cx="1676400" cy="7931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617288" imgH="376107" progId="Word.Document.12">
                  <p:embed/>
                </p:oleObj>
              </mc:Choice>
              <mc:Fallback>
                <p:oleObj name="Document" r:id="rId4" imgW="617288" imgH="376107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362201"/>
                        <a:ext cx="1676400" cy="7931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004554"/>
              </p:ext>
            </p:extLst>
          </p:nvPr>
        </p:nvGraphicFramePr>
        <p:xfrm>
          <a:off x="4876801" y="2362201"/>
          <a:ext cx="1399444" cy="762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6" imgW="605756" imgH="329679" progId="Word.Document.12">
                  <p:embed/>
                </p:oleObj>
              </mc:Choice>
              <mc:Fallback>
                <p:oleObj name="Document" r:id="rId6" imgW="605756" imgH="329679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1" y="2362201"/>
                        <a:ext cx="1399444" cy="7620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1749533"/>
              </p:ext>
            </p:extLst>
          </p:nvPr>
        </p:nvGraphicFramePr>
        <p:xfrm>
          <a:off x="841375" y="2903539"/>
          <a:ext cx="7924800" cy="1493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8" imgW="4108262" imgH="774529" progId="Word.Document.12">
                  <p:embed/>
                </p:oleObj>
              </mc:Choice>
              <mc:Fallback>
                <p:oleObj name="Document" r:id="rId8" imgW="4108262" imgH="774529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375" y="2903539"/>
                        <a:ext cx="7924800" cy="1493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9039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632620"/>
            <a:ext cx="8382000" cy="5387181"/>
          </a:xfrm>
        </p:spPr>
        <p:txBody>
          <a:bodyPr/>
          <a:lstStyle/>
          <a:p>
            <a:r>
              <a:rPr lang="en-US" dirty="0"/>
              <a:t>One may interpret     and     as two imperfect understandings (or knowledge) in period 2 on the pricing implication of the announced earnings, and    as earnings surprise constructed as if it were precision-weighted knowledge: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-130805"/>
            <a:ext cx="46358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PMingLiU" pitchFamily="18" charset="-120"/>
                <a:cs typeface="Times New Roman" pitchFamily="18" charset="0"/>
              </a:rPr>
              <a:t>and  </a:t>
            </a:r>
            <a:endParaRPr kumimoji="0" lang="en-US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0763009"/>
              </p:ext>
            </p:extLst>
          </p:nvPr>
        </p:nvGraphicFramePr>
        <p:xfrm>
          <a:off x="2362201" y="3733801"/>
          <a:ext cx="4191001" cy="12537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3440" imgH="393480" progId="Equation.3">
                  <p:embed/>
                </p:oleObj>
              </mc:Choice>
              <mc:Fallback>
                <p:oleObj name="Equation" r:id="rId2" imgW="133344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1" y="3733801"/>
                        <a:ext cx="4191001" cy="125377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5309" y="604978"/>
            <a:ext cx="362859" cy="527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3627" y="602994"/>
            <a:ext cx="395516" cy="467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367" y="1828800"/>
            <a:ext cx="280072" cy="504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21806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382000" cy="4767072"/>
          </a:xfrm>
        </p:spPr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r>
              <a:rPr lang="en-US" dirty="0"/>
              <a:t>Let </a:t>
            </a:r>
          </a:p>
          <a:p>
            <a:pPr marL="109728" indent="0">
              <a:buNone/>
            </a:pPr>
            <a:endParaRPr lang="en-US" i="1" dirty="0"/>
          </a:p>
          <a:p>
            <a:pPr marL="109728" indent="0">
              <a:buNone/>
            </a:pPr>
            <a:r>
              <a:rPr lang="en-US" i="1" dirty="0"/>
              <a:t>IEA</a:t>
            </a:r>
            <a:r>
              <a:rPr lang="en-US" dirty="0"/>
              <a:t> = the information contained in a firm’s earnings</a:t>
            </a:r>
          </a:p>
          <a:p>
            <a:pPr marL="109728" indent="0">
              <a:buNone/>
            </a:pPr>
            <a:r>
              <a:rPr lang="en-US" dirty="0"/>
              <a:t>         report</a:t>
            </a:r>
          </a:p>
          <a:p>
            <a:pPr marL="109728" indent="0">
              <a:buNone/>
            </a:pPr>
            <a:r>
              <a:rPr lang="en-US" i="1" dirty="0"/>
              <a:t>IEF</a:t>
            </a:r>
            <a:r>
              <a:rPr lang="en-US" dirty="0"/>
              <a:t> = the information contained in earnings forecast </a:t>
            </a:r>
          </a:p>
          <a:p>
            <a:endParaRPr lang="en-US" dirty="0"/>
          </a:p>
          <a:p>
            <a:pPr marL="109728" indent="0">
              <a:buNone/>
            </a:pPr>
            <a:r>
              <a:rPr lang="en-US" dirty="0"/>
              <a:t>     = a composite measure of </a:t>
            </a:r>
            <a:r>
              <a:rPr lang="en-US" i="1" dirty="0"/>
              <a:t>earnings surprise </a:t>
            </a:r>
            <a:r>
              <a:rPr lang="en-US" dirty="0"/>
              <a:t>(i.e.,</a:t>
            </a:r>
          </a:p>
          <a:p>
            <a:pPr marL="109728" indent="0">
              <a:buNone/>
            </a:pPr>
            <a:r>
              <a:rPr lang="en-US" dirty="0"/>
              <a:t>         actual – predicted) that is implied by all the</a:t>
            </a:r>
          </a:p>
          <a:p>
            <a:pPr marL="109728" indent="0">
              <a:buNone/>
            </a:pPr>
            <a:r>
              <a:rPr lang="en-US" dirty="0"/>
              <a:t>         information contained in both </a:t>
            </a:r>
            <a:r>
              <a:rPr lang="en-US" i="1" dirty="0"/>
              <a:t>IEA</a:t>
            </a:r>
            <a:r>
              <a:rPr lang="en-US" dirty="0"/>
              <a:t> and </a:t>
            </a:r>
            <a:r>
              <a:rPr lang="en-US" i="1" dirty="0"/>
              <a:t>IEF</a:t>
            </a:r>
            <a:r>
              <a:rPr lang="en-US" dirty="0"/>
              <a:t> </a:t>
            </a:r>
          </a:p>
          <a:p>
            <a:endParaRPr lang="en-US" dirty="0"/>
          </a:p>
          <a:p>
            <a:pPr marL="109728" indent="0">
              <a:buNone/>
            </a:pPr>
            <a:r>
              <a:rPr lang="en-US" dirty="0"/>
              <a:t>The liquidity demander extracts information    and    from </a:t>
            </a:r>
            <a:r>
              <a:rPr lang="en-US" i="1" dirty="0"/>
              <a:t>IEA</a:t>
            </a:r>
            <a:r>
              <a:rPr lang="en-US" dirty="0"/>
              <a:t> and </a:t>
            </a:r>
            <a:r>
              <a:rPr lang="en-US" i="1" dirty="0"/>
              <a:t>IEF</a:t>
            </a:r>
            <a:r>
              <a:rPr lang="en-US" dirty="0"/>
              <a:t> and utilizes them in trading, while the liquidity provider extracts only information    because of their inferior information processing skills.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Interpretation of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58" y="3276600"/>
            <a:ext cx="296191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6905" y="381000"/>
            <a:ext cx="447641" cy="806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005" y="4736933"/>
            <a:ext cx="362859" cy="527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2946" y="4736933"/>
            <a:ext cx="346655" cy="410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6311" y="5264622"/>
            <a:ext cx="365124" cy="530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2447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5124313"/>
              </p:ext>
            </p:extLst>
          </p:nvPr>
        </p:nvGraphicFramePr>
        <p:xfrm>
          <a:off x="1219200" y="2362200"/>
          <a:ext cx="6400800" cy="2087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43940">
                <a:tc>
                  <a:txBody>
                    <a:bodyPr/>
                    <a:lstStyle/>
                    <a:p>
                      <a:r>
                        <a:rPr lang="en-US" sz="1800" b="0" dirty="0">
                          <a:solidFill>
                            <a:srgbClr val="FF0000"/>
                          </a:solidFill>
                        </a:rPr>
                        <a:t>                    </a:t>
                      </a:r>
                    </a:p>
                    <a:p>
                      <a:r>
                        <a:rPr lang="en-US" sz="1800" b="0" dirty="0">
                          <a:solidFill>
                            <a:srgbClr val="FF0000"/>
                          </a:solidFill>
                        </a:rPr>
                        <a:t>                     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b="0" dirty="0">
                        <a:solidFill>
                          <a:srgbClr val="00B0F0"/>
                        </a:solidFill>
                      </a:endParaRPr>
                    </a:p>
                    <a:p>
                      <a:r>
                        <a:rPr lang="en-US" sz="1800" b="0" dirty="0">
                          <a:solidFill>
                            <a:srgbClr val="00B0F0"/>
                          </a:solidFill>
                        </a:rPr>
                        <a:t>                    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3940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                     </a:t>
                      </a:r>
                    </a:p>
                    <a:p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                     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00B0F0"/>
                          </a:solidFill>
                        </a:rPr>
                        <a:t>                   </a:t>
                      </a:r>
                    </a:p>
                    <a:p>
                      <a:r>
                        <a:rPr lang="en-US" sz="1800" b="1" dirty="0">
                          <a:solidFill>
                            <a:srgbClr val="00B0F0"/>
                          </a:solidFill>
                        </a:rPr>
                        <a:t>                    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498506"/>
              </p:ext>
            </p:extLst>
          </p:nvPr>
        </p:nvGraphicFramePr>
        <p:xfrm>
          <a:off x="1219200" y="1981200"/>
          <a:ext cx="6400800" cy="365760"/>
        </p:xfrm>
        <a:graphic>
          <a:graphicData uri="http://schemas.openxmlformats.org/drawingml/2006/table">
            <a:tbl>
              <a:tblPr/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IEA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IEF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3326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Information asymmetry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Information content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Definition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990600" y="1981200"/>
          <a:ext cx="1969861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620891" imgH="576938" progId="Word.Document.12">
                  <p:embed/>
                </p:oleObj>
              </mc:Choice>
              <mc:Fallback>
                <p:oleObj name="Document" r:id="rId2" imgW="620891" imgH="576938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981200"/>
                        <a:ext cx="1969861" cy="182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066800" y="4114801"/>
          <a:ext cx="5105400" cy="2114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1582678" imgH="655399" progId="Word.Document.12">
                  <p:embed/>
                </p:oleObj>
              </mc:Choice>
              <mc:Fallback>
                <p:oleObj name="Document" r:id="rId4" imgW="1582678" imgH="655399" progId="Word.Document.12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114801"/>
                        <a:ext cx="5105400" cy="21148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Liquidity demander submit order      to liquidity provider based on his available information</a:t>
            </a:r>
          </a:p>
          <a:p>
            <a:r>
              <a:rPr lang="en-US" dirty="0"/>
              <a:t>Utilitarian trader also submit order    based on his random needs</a:t>
            </a:r>
          </a:p>
          <a:p>
            <a:r>
              <a:rPr lang="en-US" dirty="0"/>
              <a:t>Two orders are batched together and liquidity provider only observes the </a:t>
            </a:r>
            <a:r>
              <a:rPr lang="en-US" i="1" dirty="0"/>
              <a:t>order imbalance</a:t>
            </a:r>
          </a:p>
          <a:p>
            <a:endParaRPr lang="en-US" i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Model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477000" y="1447801"/>
          <a:ext cx="457200" cy="8554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140538" imgH="368549" progId="Word.Document.12">
                  <p:embed/>
                </p:oleObj>
              </mc:Choice>
              <mc:Fallback>
                <p:oleObj name="Document" r:id="rId2" imgW="140538" imgH="368549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1447801"/>
                        <a:ext cx="457200" cy="8554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705600" y="2743199"/>
          <a:ext cx="304800" cy="910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124683" imgH="374308" progId="Word.Document.12">
                  <p:embed/>
                </p:oleObj>
              </mc:Choice>
              <mc:Fallback>
                <p:oleObj name="Document" r:id="rId4" imgW="124683" imgH="374308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2743199"/>
                        <a:ext cx="304800" cy="9105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838200" y="4648201"/>
          <a:ext cx="1447800" cy="837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6" imgW="636747" imgH="368549" progId="Word.Document.12">
                  <p:embed/>
                </p:oleObj>
              </mc:Choice>
              <mc:Fallback>
                <p:oleObj name="Document" r:id="rId6" imgW="636747" imgH="368549" progId="Word.Document.12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648201"/>
                        <a:ext cx="1447800" cy="8376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Liquidity provider conjectures that liquidity demander’s order      is a linear function of two information signals in the form of    </a:t>
            </a:r>
          </a:p>
          <a:p>
            <a:pPr>
              <a:buNone/>
            </a:pPr>
            <a:r>
              <a:rPr lang="en-US" dirty="0"/>
              <a:t>                  and set the price as the expectation of      conditional on the available information at the time. That is,                          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/>
              <a:t>Pricing Decision of Liquidity Provider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9852534"/>
              </p:ext>
            </p:extLst>
          </p:nvPr>
        </p:nvGraphicFramePr>
        <p:xfrm>
          <a:off x="4038600" y="1828800"/>
          <a:ext cx="304800" cy="7945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140538" imgH="368549" progId="Word.Document.12">
                  <p:embed/>
                </p:oleObj>
              </mc:Choice>
              <mc:Fallback>
                <p:oleObj name="Document" r:id="rId2" imgW="140538" imgH="368549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828800"/>
                        <a:ext cx="304800" cy="7945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914400" y="2743199"/>
          <a:ext cx="1600200" cy="8443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745574" imgH="393743" progId="Word.Document.12">
                  <p:embed/>
                </p:oleObj>
              </mc:Choice>
              <mc:Fallback>
                <p:oleObj name="Document" r:id="rId4" imgW="745574" imgH="393743" progId="Word.Document.12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743199"/>
                        <a:ext cx="1600200" cy="84436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447800" y="3200401"/>
          <a:ext cx="304800" cy="802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6" imgW="124683" imgH="329679" progId="Word.Document.12">
                  <p:embed/>
                </p:oleObj>
              </mc:Choice>
              <mc:Fallback>
                <p:oleObj name="Document" r:id="rId6" imgW="124683" imgH="329679" progId="Word.Document.12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200401"/>
                        <a:ext cx="304800" cy="802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505200"/>
            <a:ext cx="2819400" cy="609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077200" cy="3776471"/>
          </a:xfrm>
        </p:spPr>
        <p:txBody>
          <a:bodyPr/>
          <a:lstStyle/>
          <a:p>
            <a:r>
              <a:rPr lang="en-US" dirty="0"/>
              <a:t>The liquidity demander decides his order based on a conjecture that the price chosen by the liquidity provider is a linear function of the information available to the liquidity provider at the time. That is, we can express the liquidity demander’s conjecture as  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Order Decision of Liquidity Demander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419600"/>
            <a:ext cx="2362200" cy="68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63387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Main Analytical Result 1</a:t>
            </a:r>
          </a:p>
        </p:txBody>
      </p:sp>
      <p:pic>
        <p:nvPicPr>
          <p:cNvPr id="12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295400"/>
            <a:ext cx="8827477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514600" y="3429000"/>
            <a:ext cx="3886200" cy="221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b="0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PMingLiU" pitchFamily="18" charset="-120"/>
                <a:cs typeface="Times New Roman" pitchFamily="18" charset="0"/>
              </a:rPr>
              <a:t>Observations</a:t>
            </a:r>
            <a:r>
              <a:rPr kumimoji="0" lang="en-US" altLang="ko-K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PMingLiU" pitchFamily="18" charset="-120"/>
                <a:cs typeface="Times New Roman" pitchFamily="18" charset="0"/>
              </a:rPr>
              <a:t>:</a:t>
            </a: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ko-KR" dirty="0">
              <a:solidFill>
                <a:srgbClr val="000000"/>
              </a:solidFill>
              <a:latin typeface="+mj-lt"/>
              <a:ea typeface="PMingLiU" pitchFamily="18" charset="-120"/>
              <a:cs typeface="Times New Roman" pitchFamily="18" charset="0"/>
            </a:endParaRPr>
          </a:p>
          <a:p>
            <a:pPr indent="4572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+mj-lt"/>
              </a:rPr>
              <a:t>If </a:t>
            </a:r>
            <a:r>
              <a:rPr lang="en-US" i="1" dirty="0">
                <a:latin typeface="+mj-lt"/>
              </a:rPr>
              <a:t>θ </a:t>
            </a:r>
            <a:r>
              <a:rPr lang="en-US" dirty="0">
                <a:latin typeface="+mj-lt"/>
              </a:rPr>
              <a:t>= 0, </a:t>
            </a:r>
            <a:r>
              <a:rPr lang="en-US" i="1" dirty="0">
                <a:latin typeface="+mj-lt"/>
              </a:rPr>
              <a:t>ERC</a:t>
            </a:r>
            <a:r>
              <a:rPr lang="en-US" dirty="0">
                <a:latin typeface="+mj-lt"/>
              </a:rPr>
              <a:t> = </a:t>
            </a:r>
            <a:r>
              <a:rPr lang="en-US" i="1" dirty="0">
                <a:latin typeface="+mj-lt"/>
              </a:rPr>
              <a:t>k</a:t>
            </a:r>
            <a:r>
              <a:rPr lang="en-US" dirty="0">
                <a:latin typeface="+mj-lt"/>
              </a:rPr>
              <a:t>. </a:t>
            </a:r>
          </a:p>
          <a:p>
            <a:pPr indent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+mj-lt"/>
            </a:endParaRPr>
          </a:p>
          <a:p>
            <a:pPr indent="4572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+mj-lt"/>
              </a:rPr>
              <a:t>If </a:t>
            </a:r>
            <a:r>
              <a:rPr lang="en-US" i="1" dirty="0">
                <a:latin typeface="+mj-lt"/>
              </a:rPr>
              <a:t>θ </a:t>
            </a:r>
            <a:r>
              <a:rPr lang="en-US" dirty="0">
                <a:latin typeface="+mj-lt"/>
              </a:rPr>
              <a:t>&gt; 0, </a:t>
            </a:r>
            <a:r>
              <a:rPr lang="en-US" i="1" dirty="0">
                <a:latin typeface="+mj-lt"/>
              </a:rPr>
              <a:t>ERC</a:t>
            </a:r>
            <a:r>
              <a:rPr lang="en-US" dirty="0">
                <a:latin typeface="+mj-lt"/>
              </a:rPr>
              <a:t> &lt; </a:t>
            </a:r>
            <a:r>
              <a:rPr lang="en-US" i="1" dirty="0">
                <a:latin typeface="+mj-lt"/>
              </a:rPr>
              <a:t>k</a:t>
            </a:r>
            <a:r>
              <a:rPr lang="en-US" dirty="0">
                <a:latin typeface="+mj-lt"/>
              </a:rPr>
              <a:t>. </a:t>
            </a:r>
          </a:p>
          <a:p>
            <a:pPr indent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+mj-lt"/>
            </a:endParaRPr>
          </a:p>
          <a:p>
            <a:pPr indent="4572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+mj-lt"/>
              </a:rPr>
              <a:t>If </a:t>
            </a:r>
            <a:r>
              <a:rPr lang="en-US" i="1" dirty="0">
                <a:latin typeface="+mj-lt"/>
              </a:rPr>
              <a:t>θ </a:t>
            </a:r>
            <a:r>
              <a:rPr lang="en-US" dirty="0">
                <a:latin typeface="+mj-lt"/>
              </a:rPr>
              <a:t>= 1, </a:t>
            </a:r>
            <a:r>
              <a:rPr lang="en-US" i="1" dirty="0">
                <a:latin typeface="+mj-lt"/>
              </a:rPr>
              <a:t>ERC</a:t>
            </a:r>
            <a:r>
              <a:rPr lang="en-US" dirty="0">
                <a:latin typeface="+mj-lt"/>
              </a:rPr>
              <a:t>  = </a:t>
            </a:r>
            <a:r>
              <a:rPr lang="en-US" i="1" dirty="0">
                <a:latin typeface="+mj-lt"/>
              </a:rPr>
              <a:t>k</a:t>
            </a:r>
            <a:r>
              <a:rPr lang="en-US" dirty="0">
                <a:latin typeface="+mj-lt"/>
              </a:rPr>
              <a:t>/2.</a:t>
            </a:r>
            <a:endParaRPr kumimoji="0" lang="en-US" altLang="ko-KR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</p:txBody>
      </p:sp>
      <p:pic>
        <p:nvPicPr>
          <p:cNvPr id="61441" name="Picture 5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61925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.</a:t>
            </a:r>
            <a:endParaRPr kumimoji="0" lang="en-US" altLang="ko-K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6045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295400"/>
            <a:ext cx="83058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Price </a:t>
            </a:r>
            <a:r>
              <a:rPr lang="en-US" dirty="0">
                <a:solidFill>
                  <a:srgbClr val="FF0000"/>
                </a:solidFill>
              </a:rPr>
              <a:t>fully</a:t>
            </a:r>
            <a:r>
              <a:rPr lang="en-US" dirty="0"/>
              <a:t> and instantly impounds the noisy earnings information </a:t>
            </a:r>
            <a:r>
              <a:rPr lang="en-US" dirty="0">
                <a:solidFill>
                  <a:srgbClr val="FF0000"/>
                </a:solidFill>
              </a:rPr>
              <a:t>used by both the liquidity demander and the liquidity provider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The superior (but noisy) earnings information used only by the liquidity demander </a:t>
            </a:r>
            <a:r>
              <a:rPr lang="en-US" dirty="0"/>
              <a:t>gets into price only </a:t>
            </a:r>
            <a:r>
              <a:rPr lang="en-US" i="1" dirty="0"/>
              <a:t>partially </a:t>
            </a:r>
            <a:r>
              <a:rPr lang="en-US" dirty="0"/>
              <a:t>because (1) the liquidity demander trades strategically and (2) the liquidity provider cannot </a:t>
            </a:r>
            <a:r>
              <a:rPr lang="en-US" i="1" dirty="0"/>
              <a:t>perfectly</a:t>
            </a:r>
            <a:r>
              <a:rPr lang="en-US" dirty="0"/>
              <a:t> infer the superior earnings information from the total order received.</a:t>
            </a:r>
          </a:p>
          <a:p>
            <a:pPr marL="109728" indent="0">
              <a:buNone/>
            </a:pPr>
            <a:r>
              <a:rPr lang="en-US" dirty="0"/>
              <a:t> </a:t>
            </a:r>
          </a:p>
          <a:p>
            <a:r>
              <a:rPr lang="en-US" dirty="0"/>
              <a:t>When </a:t>
            </a:r>
            <a:r>
              <a:rPr lang="el-GR" i="1" dirty="0"/>
              <a:t>θ</a:t>
            </a:r>
            <a:r>
              <a:rPr lang="en-US" dirty="0"/>
              <a:t> is larger, a larger portion of earnings information gets into price through the liquidity demander’s order, and thus a smaller portion of earnings information gets into price at the time of announcement (i.e., a smaller </a:t>
            </a:r>
            <a:r>
              <a:rPr lang="en-US" i="1" dirty="0"/>
              <a:t>ERC</a:t>
            </a:r>
            <a:r>
              <a:rPr lang="en-US" dirty="0"/>
              <a:t> ) and a larger portion gets into price during the post-earnings announcement period (i.e., a larger </a:t>
            </a:r>
            <a:r>
              <a:rPr lang="en-US" i="1" dirty="0"/>
              <a:t>PEAD</a:t>
            </a:r>
            <a:r>
              <a:rPr lang="en-US" dirty="0"/>
              <a:t>).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944562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Intuition</a:t>
            </a:r>
          </a:p>
        </p:txBody>
      </p:sp>
    </p:spTree>
    <p:extLst>
      <p:ext uri="{BB962C8B-B14F-4D97-AF65-F5344CB8AC3E}">
        <p14:creationId xmlns:p14="http://schemas.microsoft.com/office/powerpoint/2010/main" val="884680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4005071"/>
          </a:xfrm>
        </p:spPr>
        <p:txBody>
          <a:bodyPr/>
          <a:lstStyle/>
          <a:p>
            <a:r>
              <a:rPr lang="en-US" dirty="0"/>
              <a:t>We analyze how </a:t>
            </a:r>
            <a:r>
              <a:rPr lang="en-US" dirty="0">
                <a:solidFill>
                  <a:srgbClr val="FF0000"/>
                </a:solidFill>
              </a:rPr>
              <a:t>strategic informed trading </a:t>
            </a:r>
            <a:r>
              <a:rPr lang="en-US" dirty="0"/>
              <a:t>that arises from the information asymmetry between the liquidity demander and the liquidity provider affects both the immediate market reaction to earnings announcements and the post-earnings announcement drift (</a:t>
            </a:r>
            <a:r>
              <a:rPr lang="en-US" i="1" dirty="0"/>
              <a:t>PEAD</a:t>
            </a:r>
            <a:r>
              <a:rPr lang="en-US" dirty="0"/>
              <a:t>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we do</a:t>
            </a:r>
          </a:p>
        </p:txBody>
      </p:sp>
    </p:spTree>
    <p:extLst>
      <p:ext uri="{BB962C8B-B14F-4D97-AF65-F5344CB8AC3E}">
        <p14:creationId xmlns:p14="http://schemas.microsoft.com/office/powerpoint/2010/main" val="4684505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Main Analytical Result 2</a:t>
            </a:r>
          </a:p>
        </p:txBody>
      </p:sp>
      <p:pic>
        <p:nvPicPr>
          <p:cNvPr id="215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676400"/>
            <a:ext cx="8865871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743200" y="3886200"/>
            <a:ext cx="3886200" cy="221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b="0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PMingLiU" pitchFamily="18" charset="-120"/>
                <a:cs typeface="Times New Roman" pitchFamily="18" charset="0"/>
              </a:rPr>
              <a:t>Observations</a:t>
            </a:r>
            <a:r>
              <a:rPr kumimoji="0" lang="en-US" altLang="ko-K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PMingLiU" pitchFamily="18" charset="-120"/>
                <a:cs typeface="Times New Roman" pitchFamily="18" charset="0"/>
              </a:rPr>
              <a:t>:</a:t>
            </a: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ko-KR" dirty="0">
              <a:solidFill>
                <a:srgbClr val="000000"/>
              </a:solidFill>
              <a:latin typeface="+mj-lt"/>
              <a:ea typeface="PMingLiU" pitchFamily="18" charset="-120"/>
              <a:cs typeface="Times New Roman" pitchFamily="18" charset="0"/>
            </a:endParaRPr>
          </a:p>
          <a:p>
            <a:pPr indent="4572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+mj-lt"/>
              </a:rPr>
              <a:t>If </a:t>
            </a:r>
            <a:r>
              <a:rPr lang="en-US" i="1" dirty="0">
                <a:latin typeface="+mj-lt"/>
              </a:rPr>
              <a:t>θ </a:t>
            </a:r>
            <a:r>
              <a:rPr lang="en-US" dirty="0">
                <a:latin typeface="+mj-lt"/>
              </a:rPr>
              <a:t>= 0, </a:t>
            </a:r>
            <a:r>
              <a:rPr lang="en-US" i="1" dirty="0">
                <a:latin typeface="+mj-lt"/>
              </a:rPr>
              <a:t>PEAD</a:t>
            </a:r>
            <a:r>
              <a:rPr lang="en-US" dirty="0">
                <a:latin typeface="+mj-lt"/>
              </a:rPr>
              <a:t> = 0. </a:t>
            </a:r>
          </a:p>
          <a:p>
            <a:pPr indent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+mj-lt"/>
            </a:endParaRPr>
          </a:p>
          <a:p>
            <a:pPr indent="4572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+mj-lt"/>
              </a:rPr>
              <a:t>If </a:t>
            </a:r>
            <a:r>
              <a:rPr lang="en-US" i="1" dirty="0">
                <a:latin typeface="+mj-lt"/>
              </a:rPr>
              <a:t>θ </a:t>
            </a:r>
            <a:r>
              <a:rPr lang="en-US" dirty="0">
                <a:latin typeface="+mj-lt"/>
              </a:rPr>
              <a:t>&gt; 0, </a:t>
            </a:r>
            <a:r>
              <a:rPr lang="en-US" i="1" dirty="0">
                <a:latin typeface="+mj-lt"/>
              </a:rPr>
              <a:t>PEAD</a:t>
            </a:r>
            <a:r>
              <a:rPr lang="en-US" dirty="0">
                <a:latin typeface="+mj-lt"/>
              </a:rPr>
              <a:t> &gt; 0. </a:t>
            </a:r>
          </a:p>
          <a:p>
            <a:pPr indent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+mj-lt"/>
            </a:endParaRPr>
          </a:p>
          <a:p>
            <a:pPr indent="4572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+mj-lt"/>
              </a:rPr>
              <a:t>If </a:t>
            </a:r>
            <a:r>
              <a:rPr lang="en-US" i="1" dirty="0">
                <a:latin typeface="+mj-lt"/>
              </a:rPr>
              <a:t>θ </a:t>
            </a:r>
            <a:r>
              <a:rPr lang="en-US" dirty="0">
                <a:latin typeface="+mj-lt"/>
              </a:rPr>
              <a:t>= 1, </a:t>
            </a:r>
            <a:r>
              <a:rPr lang="en-US" i="1" dirty="0">
                <a:latin typeface="+mj-lt"/>
              </a:rPr>
              <a:t>PEAD</a:t>
            </a:r>
            <a:r>
              <a:rPr lang="en-US" dirty="0">
                <a:latin typeface="+mj-lt"/>
              </a:rPr>
              <a:t> = </a:t>
            </a:r>
            <a:r>
              <a:rPr lang="en-US" i="1" dirty="0">
                <a:latin typeface="+mj-lt"/>
              </a:rPr>
              <a:t>k</a:t>
            </a:r>
            <a:r>
              <a:rPr lang="en-US" dirty="0">
                <a:latin typeface="+mj-lt"/>
              </a:rPr>
              <a:t>/2.</a:t>
            </a:r>
            <a:endParaRPr kumimoji="0" lang="en-US" altLang="ko-KR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PMingLiU" pitchFamily="18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6804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Main Analytical Result 3</a:t>
            </a:r>
          </a:p>
        </p:txBody>
      </p:sp>
      <p:pic>
        <p:nvPicPr>
          <p:cNvPr id="245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2" y="2438400"/>
            <a:ext cx="8739399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32770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305800" cy="1905000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Underreaction as a function of information asymmetry and information content</a:t>
            </a:r>
          </a:p>
        </p:txBody>
      </p:sp>
      <p:pic>
        <p:nvPicPr>
          <p:cNvPr id="25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819720"/>
            <a:ext cx="6553200" cy="502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23006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305800" cy="121920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464646"/>
                </a:solidFill>
              </a:rPr>
              <a:t>Main Analytical Result 4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04800" y="4038600"/>
            <a:ext cx="8686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/>
              <a:t>Intuition</a:t>
            </a:r>
          </a:p>
          <a:p>
            <a:endParaRPr lang="en-US" dirty="0"/>
          </a:p>
          <a:p>
            <a:r>
              <a:rPr lang="en-US" dirty="0"/>
              <a:t>As information asymmetry (</a:t>
            </a:r>
            <a:r>
              <a:rPr lang="el-GR" dirty="0"/>
              <a:t>θ</a:t>
            </a:r>
            <a:r>
              <a:rPr lang="en-US" dirty="0"/>
              <a:t>) increases, more earnings information gets into price through the liquidity demander’s order and thus </a:t>
            </a:r>
            <a:r>
              <a:rPr lang="el-GR" dirty="0"/>
              <a:t>ρ</a:t>
            </a:r>
            <a:r>
              <a:rPr lang="en-US" baseline="30000" dirty="0"/>
              <a:t>2</a:t>
            </a:r>
            <a:r>
              <a:rPr lang="en-US" dirty="0"/>
              <a:t> increases. Hence, </a:t>
            </a:r>
            <a:r>
              <a:rPr lang="el-GR" dirty="0">
                <a:solidFill>
                  <a:srgbClr val="FF0000"/>
                </a:solidFill>
              </a:rPr>
              <a:t>ρ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 measures the degree of underreaction. </a:t>
            </a:r>
            <a:r>
              <a:rPr lang="el-GR" dirty="0">
                <a:solidFill>
                  <a:srgbClr val="FF0000"/>
                </a:solidFill>
              </a:rPr>
              <a:t>ρ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 is an empirical metric that relates the degree of underreaction to both information asymmetry and information content</a:t>
            </a:r>
            <a:r>
              <a:rPr lang="en-US" dirty="0"/>
              <a:t>.</a:t>
            </a:r>
          </a:p>
        </p:txBody>
      </p:sp>
      <p:pic>
        <p:nvPicPr>
          <p:cNvPr id="624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694" y="1371600"/>
            <a:ext cx="8839202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4990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Prior studies do not provide an analytical framework for </a:t>
            </a:r>
            <a:r>
              <a:rPr lang="en-US" dirty="0">
                <a:solidFill>
                  <a:srgbClr val="FF0000"/>
                </a:solidFill>
              </a:rPr>
              <a:t>measuring the extent of market underreaction </a:t>
            </a:r>
            <a:r>
              <a:rPr lang="en-US" dirty="0"/>
              <a:t>during the earnings announcement period.</a:t>
            </a:r>
          </a:p>
          <a:p>
            <a:r>
              <a:rPr lang="en-US" dirty="0"/>
              <a:t>Our study contributes to the literature by developing </a:t>
            </a:r>
            <a:r>
              <a:rPr lang="en-US" dirty="0">
                <a:solidFill>
                  <a:srgbClr val="FF0000"/>
                </a:solidFill>
              </a:rPr>
              <a:t>a theory-based empirical metric of the strategic informed trading-driven underreaction</a:t>
            </a:r>
            <a:r>
              <a:rPr lang="en-US" dirty="0"/>
              <a:t> that can be used </a:t>
            </a:r>
            <a:r>
              <a:rPr lang="en-US" dirty="0">
                <a:solidFill>
                  <a:srgbClr val="FF0000"/>
                </a:solidFill>
              </a:rPr>
              <a:t>to predict the size of the post-earnings announcement drift.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Motivation </a:t>
            </a:r>
          </a:p>
        </p:txBody>
      </p:sp>
    </p:spTree>
    <p:extLst>
      <p:ext uri="{BB962C8B-B14F-4D97-AF65-F5344CB8AC3E}">
        <p14:creationId xmlns:p14="http://schemas.microsoft.com/office/powerpoint/2010/main" val="3528503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2954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Main Analytical Result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752601"/>
            <a:ext cx="8305800" cy="4254691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The market reaction to earnings announcements (ERC) and post-earnings announcement drift (PEAD) depend on both the information content of earnings and the information asymmetry between traders.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          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                </a:t>
            </a:r>
            <a:r>
              <a:rPr lang="en-US" dirty="0">
                <a:solidFill>
                  <a:srgbClr val="FF0000"/>
                </a:solidFill>
              </a:rPr>
              <a:t>ERC = k(1- </a:t>
            </a:r>
            <a:r>
              <a:rPr lang="el-GR" dirty="0">
                <a:solidFill>
                  <a:srgbClr val="FF0000"/>
                </a:solidFill>
              </a:rPr>
              <a:t>ρ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) and PEAD = k</a:t>
            </a:r>
            <a:r>
              <a:rPr lang="el-GR" dirty="0">
                <a:solidFill>
                  <a:srgbClr val="FF0000"/>
                </a:solidFill>
              </a:rPr>
              <a:t> ρ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aseline="30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aseline="30000" dirty="0">
                <a:solidFill>
                  <a:schemeClr val="tx1"/>
                </a:solidFill>
              </a:rPr>
              <a:t>      </a:t>
            </a:r>
            <a:r>
              <a:rPr lang="en-US" dirty="0">
                <a:solidFill>
                  <a:schemeClr val="tx1"/>
                </a:solidFill>
              </a:rPr>
              <a:t>where k = information content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           </a:t>
            </a:r>
            <a:r>
              <a:rPr lang="el-GR" dirty="0">
                <a:solidFill>
                  <a:schemeClr val="tx1"/>
                </a:solidFill>
              </a:rPr>
              <a:t>ρ</a:t>
            </a:r>
            <a:r>
              <a:rPr lang="en-US" dirty="0">
                <a:solidFill>
                  <a:schemeClr val="tx1"/>
                </a:solidFill>
              </a:rPr>
              <a:t> = correlation coefficient between order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                    imbalance and earnings surprise </a:t>
            </a:r>
          </a:p>
        </p:txBody>
      </p:sp>
    </p:spTree>
    <p:extLst>
      <p:ext uri="{BB962C8B-B14F-4D97-AF65-F5344CB8AC3E}">
        <p14:creationId xmlns:p14="http://schemas.microsoft.com/office/powerpoint/2010/main" val="1114193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 market participants have </a:t>
            </a:r>
            <a:r>
              <a:rPr lang="en-US" dirty="0">
                <a:solidFill>
                  <a:srgbClr val="FF0000"/>
                </a:solidFill>
              </a:rPr>
              <a:t>better information processing skills</a:t>
            </a:r>
            <a:r>
              <a:rPr lang="en-US" dirty="0"/>
              <a:t> than others, which gives rise to </a:t>
            </a:r>
            <a:r>
              <a:rPr lang="en-US" dirty="0">
                <a:solidFill>
                  <a:srgbClr val="FF0000"/>
                </a:solidFill>
              </a:rPr>
              <a:t>information asymmetry </a:t>
            </a:r>
            <a:r>
              <a:rPr lang="en-US" dirty="0"/>
              <a:t>between market participants. </a:t>
            </a:r>
          </a:p>
          <a:p>
            <a:endParaRPr lang="en-US" dirty="0"/>
          </a:p>
          <a:p>
            <a:r>
              <a:rPr lang="en-US" dirty="0"/>
              <a:t>The market participants who possess better information processing skills have an information advantage and </a:t>
            </a:r>
            <a:r>
              <a:rPr lang="en-US" dirty="0">
                <a:solidFill>
                  <a:srgbClr val="FF0000"/>
                </a:solidFill>
              </a:rPr>
              <a:t>exploit the advantage through strategic trading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Assumptions of the Model</a:t>
            </a:r>
          </a:p>
        </p:txBody>
      </p:sp>
    </p:spTree>
    <p:extLst>
      <p:ext uri="{BB962C8B-B14F-4D97-AF65-F5344CB8AC3E}">
        <p14:creationId xmlns:p14="http://schemas.microsoft.com/office/powerpoint/2010/main" val="1650705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382000" cy="5867400"/>
          </a:xfrm>
        </p:spPr>
        <p:txBody>
          <a:bodyPr>
            <a:normAutofit/>
          </a:bodyPr>
          <a:lstStyle/>
          <a:p>
            <a:r>
              <a:rPr lang="en-US" dirty="0"/>
              <a:t>We invoke the assumption that some market participants better utilize earnings information than others from the fact that:</a:t>
            </a:r>
          </a:p>
          <a:p>
            <a:endParaRPr lang="en-US" dirty="0"/>
          </a:p>
          <a:p>
            <a:pPr marL="109728" indent="0">
              <a:buNone/>
            </a:pPr>
            <a:r>
              <a:rPr lang="en-US" dirty="0"/>
              <a:t>	(a) a typical </a:t>
            </a:r>
            <a:r>
              <a:rPr lang="en-US" dirty="0">
                <a:solidFill>
                  <a:srgbClr val="FF0000"/>
                </a:solidFill>
              </a:rPr>
              <a:t>earnings announcement </a:t>
            </a:r>
            <a:r>
              <a:rPr lang="en-US" dirty="0"/>
              <a:t>	contains a large amount of information and 	data that are subject to different 	interpretations; and</a:t>
            </a:r>
          </a:p>
          <a:p>
            <a:pPr marL="109728" indent="0">
              <a:buNone/>
            </a:pPr>
            <a:r>
              <a:rPr lang="en-US" dirty="0"/>
              <a:t> </a:t>
            </a:r>
          </a:p>
          <a:p>
            <a:pPr marL="109728" indent="0">
              <a:buNone/>
            </a:pPr>
            <a:r>
              <a:rPr lang="en-US" dirty="0"/>
              <a:t>	(b) there are multiple sources of </a:t>
            </a:r>
            <a:r>
              <a:rPr lang="en-US" dirty="0">
                <a:solidFill>
                  <a:srgbClr val="FF0000"/>
                </a:solidFill>
              </a:rPr>
              <a:t>earnings 	forecasts</a:t>
            </a:r>
            <a:r>
              <a:rPr lang="en-US" dirty="0"/>
              <a:t> with different information. </a:t>
            </a:r>
          </a:p>
        </p:txBody>
      </p:sp>
    </p:spTree>
    <p:extLst>
      <p:ext uri="{BB962C8B-B14F-4D97-AF65-F5344CB8AC3E}">
        <p14:creationId xmlns:p14="http://schemas.microsoft.com/office/powerpoint/2010/main" val="3061735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Apple’s financial results for its 2021fourth quarter available at the following website:</a:t>
            </a:r>
          </a:p>
          <a:p>
            <a:r>
              <a:rPr lang="en-US" dirty="0"/>
              <a:t> </a:t>
            </a:r>
            <a:r>
              <a:rPr lang="en-US" dirty="0">
                <a:hlinkClick r:id="rId3"/>
              </a:rPr>
              <a:t>https://www.apple.com/newsroom/2021/10/apple-reports-fourth-quarter-results/</a:t>
            </a:r>
            <a:endParaRPr lang="en-US" dirty="0"/>
          </a:p>
          <a:p>
            <a:endParaRPr lang="en-US" dirty="0"/>
          </a:p>
          <a:p>
            <a:r>
              <a:rPr lang="en-US" dirty="0"/>
              <a:t>There were more than 30 analysts providing earnings forecasts for Apple in the fourth quarter of 2021.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An Example</a:t>
            </a:r>
          </a:p>
        </p:txBody>
      </p:sp>
    </p:spTree>
    <p:extLst>
      <p:ext uri="{BB962C8B-B14F-4D97-AF65-F5344CB8AC3E}">
        <p14:creationId xmlns:p14="http://schemas.microsoft.com/office/powerpoint/2010/main" val="276487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86000"/>
            <a:ext cx="8305800" cy="3276600"/>
          </a:xfrm>
        </p:spPr>
        <p:txBody>
          <a:bodyPr>
            <a:normAutofit/>
          </a:bodyPr>
          <a:lstStyle/>
          <a:p>
            <a:r>
              <a:rPr lang="en-US" dirty="0"/>
              <a:t>Kim and </a:t>
            </a:r>
            <a:r>
              <a:rPr lang="en-US" dirty="0" err="1"/>
              <a:t>Verrecchia</a:t>
            </a:r>
            <a:r>
              <a:rPr lang="en-US" dirty="0"/>
              <a:t> (1994)</a:t>
            </a:r>
          </a:p>
          <a:p>
            <a:r>
              <a:rPr lang="en-US" dirty="0" err="1"/>
              <a:t>Kaniel</a:t>
            </a:r>
            <a:r>
              <a:rPr lang="en-US" dirty="0"/>
              <a:t>, Liu, Saar, and Titman (2012) </a:t>
            </a:r>
          </a:p>
          <a:p>
            <a:r>
              <a:rPr lang="en-US" dirty="0"/>
              <a:t>Incorporate stylized facts into our analytical model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630362"/>
          </a:xfrm>
        </p:spPr>
        <p:txBody>
          <a:bodyPr/>
          <a:lstStyle/>
          <a:p>
            <a:pPr algn="ctr"/>
            <a:r>
              <a:rPr lang="en-US" dirty="0"/>
              <a:t>Prior Research</a:t>
            </a:r>
          </a:p>
        </p:txBody>
      </p:sp>
    </p:spTree>
    <p:extLst>
      <p:ext uri="{BB962C8B-B14F-4D97-AF65-F5344CB8AC3E}">
        <p14:creationId xmlns:p14="http://schemas.microsoft.com/office/powerpoint/2010/main" val="1146613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Liquidity provider </a:t>
            </a:r>
            <a:r>
              <a:rPr lang="en-US" dirty="0"/>
              <a:t>posts price quotes based on the noisy earnings information that is shared by both the liquidity provider and the liquidity demander at the time of earnings announcement.</a:t>
            </a:r>
          </a:p>
          <a:p>
            <a:r>
              <a:rPr lang="en-US" dirty="0">
                <a:solidFill>
                  <a:srgbClr val="FF0000"/>
                </a:solidFill>
              </a:rPr>
              <a:t>Liquidity demander </a:t>
            </a:r>
            <a:r>
              <a:rPr lang="en-US" dirty="0"/>
              <a:t>trades based on the noisy earnings information that is used only by the liquidity demander at the time of earnings announcements.</a:t>
            </a:r>
          </a:p>
          <a:p>
            <a:r>
              <a:rPr lang="en-US" dirty="0">
                <a:solidFill>
                  <a:srgbClr val="FF0000"/>
                </a:solidFill>
              </a:rPr>
              <a:t>Utilitarian trader </a:t>
            </a:r>
            <a:r>
              <a:rPr lang="en-US" dirty="0"/>
              <a:t>trades for non-informational reasons.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Traders in the Model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2007054"/>
              </p:ext>
            </p:extLst>
          </p:nvPr>
        </p:nvGraphicFramePr>
        <p:xfrm>
          <a:off x="3657600" y="2895601"/>
          <a:ext cx="1524000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620891" imgH="355593" progId="Word.Document.12">
                  <p:embed/>
                </p:oleObj>
              </mc:Choice>
              <mc:Fallback>
                <p:oleObj name="Document" r:id="rId2" imgW="620891" imgH="355593" progId="Word.Document.1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895601"/>
                        <a:ext cx="1524000" cy="87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0475865"/>
              </p:ext>
            </p:extLst>
          </p:nvPr>
        </p:nvGraphicFramePr>
        <p:xfrm>
          <a:off x="3810000" y="4495800"/>
          <a:ext cx="144780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605756" imgH="343356" progId="Word.Document.12">
                  <p:embed/>
                </p:oleObj>
              </mc:Choice>
              <mc:Fallback>
                <p:oleObj name="Document" r:id="rId4" imgW="605756" imgH="343356" progId="Word.Document.1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495800"/>
                        <a:ext cx="1447800" cy="81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916232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5540</TotalTime>
  <Words>1110</Words>
  <Application>Microsoft Macintosh PowerPoint</Application>
  <PresentationFormat>On-screen Show (4:3)</PresentationFormat>
  <Paragraphs>120</Paragraphs>
  <Slides>23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4" baseType="lpstr">
      <vt:lpstr>Arial</vt:lpstr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Concourse</vt:lpstr>
      <vt:lpstr>Document</vt:lpstr>
      <vt:lpstr>Equation</vt:lpstr>
      <vt:lpstr>Prior research</vt:lpstr>
      <vt:lpstr>What we do</vt:lpstr>
      <vt:lpstr>Motivation </vt:lpstr>
      <vt:lpstr>Main Analytical Result</vt:lpstr>
      <vt:lpstr>Key Assumptions of the Model</vt:lpstr>
      <vt:lpstr>PowerPoint Presentation</vt:lpstr>
      <vt:lpstr>An Example</vt:lpstr>
      <vt:lpstr>Prior Research</vt:lpstr>
      <vt:lpstr>Traders in the Model</vt:lpstr>
      <vt:lpstr>Model</vt:lpstr>
      <vt:lpstr>PowerPoint Presentation</vt:lpstr>
      <vt:lpstr>Interpretation of</vt:lpstr>
      <vt:lpstr>PowerPoint Presentation</vt:lpstr>
      <vt:lpstr>Definition</vt:lpstr>
      <vt:lpstr>Model</vt:lpstr>
      <vt:lpstr>Pricing Decision of Liquidity Provider</vt:lpstr>
      <vt:lpstr>Order Decision of Liquidity Demander</vt:lpstr>
      <vt:lpstr>Main Analytical Result 1</vt:lpstr>
      <vt:lpstr>Intuition</vt:lpstr>
      <vt:lpstr>Main Analytical Result 2</vt:lpstr>
      <vt:lpstr>Main Analytical Result 3</vt:lpstr>
      <vt:lpstr>Underreaction as a function of information asymmetry and information content</vt:lpstr>
      <vt:lpstr>Main Analytical Result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asymmetry, information content, and the market reaction to earnings announcements</dc:title>
  <dc:creator>SFY</dc:creator>
  <cp:lastModifiedBy>Kee Chung</cp:lastModifiedBy>
  <cp:revision>92</cp:revision>
  <dcterms:created xsi:type="dcterms:W3CDTF">2006-08-16T00:00:00Z</dcterms:created>
  <dcterms:modified xsi:type="dcterms:W3CDTF">2022-07-21T12:44:43Z</dcterms:modified>
</cp:coreProperties>
</file>