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72" r:id="rId4"/>
    <p:sldId id="258" r:id="rId5"/>
    <p:sldId id="271" r:id="rId6"/>
    <p:sldId id="260" r:id="rId7"/>
    <p:sldId id="261" r:id="rId8"/>
    <p:sldId id="270" r:id="rId9"/>
    <p:sldId id="262" r:id="rId10"/>
    <p:sldId id="263" r:id="rId11"/>
    <p:sldId id="264" r:id="rId12"/>
    <p:sldId id="265" r:id="rId13"/>
    <p:sldId id="266" r:id="rId14"/>
    <p:sldId id="267" r:id="rId15"/>
    <p:sldId id="268"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1A38DB-FF9A-4484-AE80-1CB12B4EBD2A}" type="datetimeFigureOut">
              <a:rPr lang="en-US" smtClean="0"/>
              <a:pPr/>
              <a:t>7/9/2010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DEAF70-01BE-472A-B97D-349625551EF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DEAF70-01BE-472A-B97D-349625551EF6}"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7/9/2010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Competition on the </a:t>
            </a:r>
            <a:r>
              <a:rPr lang="en-US" dirty="0" err="1" smtClean="0"/>
              <a:t>Nasdaq</a:t>
            </a:r>
            <a:r>
              <a:rPr lang="en-US" dirty="0" smtClean="0"/>
              <a:t> and the Impact of Recent Market Reforms</a:t>
            </a:r>
            <a:endParaRPr lang="en-US" dirty="0"/>
          </a:p>
        </p:txBody>
      </p:sp>
      <p:sp>
        <p:nvSpPr>
          <p:cNvPr id="3" name="Subtitle 2"/>
          <p:cNvSpPr>
            <a:spLocks noGrp="1"/>
          </p:cNvSpPr>
          <p:nvPr>
            <p:ph type="subTitle" idx="1"/>
          </p:nvPr>
        </p:nvSpPr>
        <p:spPr/>
        <p:txBody>
          <a:bodyPr/>
          <a:lstStyle/>
          <a:p>
            <a:r>
              <a:rPr lang="en-US" dirty="0" smtClean="0"/>
              <a:t>James P. Weston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p:cNvPicPr>
            <a:picLocks noGrp="1" noChangeAspect="1" noChangeArrowheads="1"/>
          </p:cNvPicPr>
          <p:nvPr>
            <p:ph idx="1"/>
          </p:nvPr>
        </p:nvPicPr>
        <p:blipFill>
          <a:blip r:embed="rId3" cstate="print"/>
          <a:srcRect/>
          <a:stretch>
            <a:fillRect/>
          </a:stretch>
        </p:blipFill>
        <p:spPr bwMode="auto">
          <a:xfrm>
            <a:off x="-1" y="0"/>
            <a:ext cx="9039225" cy="66294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p:cNvPicPr>
            <a:picLocks noGrp="1" noChangeAspect="1" noChangeArrowheads="1"/>
          </p:cNvPicPr>
          <p:nvPr>
            <p:ph idx="1"/>
          </p:nvPr>
        </p:nvPicPr>
        <p:blipFill>
          <a:blip r:embed="rId3" cstate="print"/>
          <a:srcRect/>
          <a:stretch>
            <a:fillRect/>
          </a:stretch>
        </p:blipFill>
        <p:spPr bwMode="auto">
          <a:xfrm>
            <a:off x="0" y="0"/>
            <a:ext cx="9097880" cy="59436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146" name="Picture 2"/>
          <p:cNvPicPr>
            <a:picLocks noGrp="1" noChangeAspect="1" noChangeArrowheads="1"/>
          </p:cNvPicPr>
          <p:nvPr>
            <p:ph idx="1"/>
          </p:nvPr>
        </p:nvPicPr>
        <p:blipFill>
          <a:blip r:embed="rId3" cstate="print"/>
          <a:srcRect/>
          <a:stretch>
            <a:fillRect/>
          </a:stretch>
        </p:blipFill>
        <p:spPr bwMode="auto">
          <a:xfrm>
            <a:off x="0" y="0"/>
            <a:ext cx="9069072" cy="66294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170" name="Picture 2"/>
          <p:cNvPicPr>
            <a:picLocks noGrp="1" noChangeAspect="1" noChangeArrowheads="1"/>
          </p:cNvPicPr>
          <p:nvPr>
            <p:ph idx="1"/>
          </p:nvPr>
        </p:nvPicPr>
        <p:blipFill>
          <a:blip r:embed="rId3" cstate="print"/>
          <a:srcRect/>
          <a:stretch>
            <a:fillRect/>
          </a:stretch>
        </p:blipFill>
        <p:spPr bwMode="auto">
          <a:xfrm>
            <a:off x="228600" y="0"/>
            <a:ext cx="8667471" cy="63246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8194" name="Picture 2"/>
          <p:cNvPicPr>
            <a:picLocks noGrp="1" noChangeAspect="1" noChangeArrowheads="1"/>
          </p:cNvPicPr>
          <p:nvPr>
            <p:ph idx="1"/>
          </p:nvPr>
        </p:nvPicPr>
        <p:blipFill>
          <a:blip r:embed="rId3" cstate="print"/>
          <a:srcRect/>
          <a:stretch>
            <a:fillRect/>
          </a:stretch>
        </p:blipFill>
        <p:spPr bwMode="auto">
          <a:xfrm>
            <a:off x="0" y="0"/>
            <a:ext cx="9033833" cy="5562600"/>
          </a:xfrm>
          <a:prstGeom prst="rect">
            <a:avLst/>
          </a:prstGeom>
          <a:noFill/>
          <a:ln w="9525">
            <a:noFill/>
            <a:miter lim="800000"/>
            <a:headEnd/>
            <a:tailEnd/>
          </a:ln>
        </p:spPr>
      </p:pic>
      <p:sp>
        <p:nvSpPr>
          <p:cNvPr id="4" name="Rounded Rectangle 3"/>
          <p:cNvSpPr/>
          <p:nvPr/>
        </p:nvSpPr>
        <p:spPr>
          <a:xfrm>
            <a:off x="7315200" y="2209800"/>
            <a:ext cx="10668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9218" name="Picture 2"/>
          <p:cNvPicPr>
            <a:picLocks noGrp="1" noChangeAspect="1" noChangeArrowheads="1"/>
          </p:cNvPicPr>
          <p:nvPr>
            <p:ph idx="1"/>
          </p:nvPr>
        </p:nvPicPr>
        <p:blipFill>
          <a:blip r:embed="rId3" cstate="print"/>
          <a:srcRect/>
          <a:stretch>
            <a:fillRect/>
          </a:stretch>
        </p:blipFill>
        <p:spPr bwMode="auto">
          <a:xfrm>
            <a:off x="-1" y="0"/>
            <a:ext cx="8992583" cy="55626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lnSpcReduction="10000"/>
          </a:bodyPr>
          <a:lstStyle/>
          <a:p>
            <a:r>
              <a:rPr lang="en-US" dirty="0" smtClean="0"/>
              <a:t>Dealers’ rents (economic profits) decrease after the new order-handling rules</a:t>
            </a:r>
          </a:p>
          <a:p>
            <a:r>
              <a:rPr lang="en-US" dirty="0" smtClean="0"/>
              <a:t>The difference between NYSE and </a:t>
            </a:r>
            <a:r>
              <a:rPr lang="en-US" dirty="0" err="1" smtClean="0"/>
              <a:t>Nasdaq</a:t>
            </a:r>
            <a:r>
              <a:rPr lang="en-US" dirty="0" smtClean="0"/>
              <a:t> spreads have greatly diminished with the new rules</a:t>
            </a:r>
          </a:p>
          <a:p>
            <a:r>
              <a:rPr lang="en-US" dirty="0" smtClean="0"/>
              <a:t>Reforms have resulted in an exit from the industry of market making</a:t>
            </a:r>
          </a:p>
          <a:p>
            <a:r>
              <a:rPr lang="en-US" dirty="0" smtClean="0"/>
              <a:t>Reforms have improved competition on the </a:t>
            </a:r>
            <a:r>
              <a:rPr lang="en-US" dirty="0" err="1" smtClean="0"/>
              <a:t>Nasdaq</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Order-Handling Rules</a:t>
            </a:r>
            <a:endParaRPr lang="en-US" dirty="0"/>
          </a:p>
        </p:txBody>
      </p:sp>
      <p:sp>
        <p:nvSpPr>
          <p:cNvPr id="3" name="Content Placeholder 2"/>
          <p:cNvSpPr>
            <a:spLocks noGrp="1"/>
          </p:cNvSpPr>
          <p:nvPr>
            <p:ph idx="1"/>
          </p:nvPr>
        </p:nvSpPr>
        <p:spPr/>
        <p:txBody>
          <a:bodyPr/>
          <a:lstStyle/>
          <a:p>
            <a:r>
              <a:rPr lang="en-US" dirty="0" smtClean="0"/>
              <a:t>Permits public limit orders to compete directly with dealer quotes</a:t>
            </a:r>
          </a:p>
          <a:p>
            <a:r>
              <a:rPr lang="en-US" dirty="0" smtClean="0"/>
              <a:t>Quotations on proprietary trading systems made public</a:t>
            </a:r>
          </a:p>
          <a:p>
            <a:pPr lvl="1"/>
            <a:r>
              <a:rPr lang="en-US" dirty="0" smtClean="0"/>
              <a:t>ECNs, like INSTINET, are used mostly by dealers to trade with each other anonymously. Quotes on these networks were allegedly often narrower than public quotes. The new SEC rules force greater public access to these proprietary systems.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Dealers’ rent component of the spread</a:t>
            </a:r>
          </a:p>
          <a:p>
            <a:r>
              <a:rPr lang="en-US" dirty="0" smtClean="0"/>
              <a:t>Difference between </a:t>
            </a:r>
            <a:r>
              <a:rPr lang="en-US" dirty="0" err="1" smtClean="0"/>
              <a:t>Nasdaq</a:t>
            </a:r>
            <a:r>
              <a:rPr lang="en-US" dirty="0" smtClean="0"/>
              <a:t> spread and NYSE spread</a:t>
            </a:r>
          </a:p>
          <a:p>
            <a:r>
              <a:rPr lang="en-US" dirty="0" smtClean="0"/>
              <a:t>Greater competition leads to exit of market maker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Component of spread and the effect of new regulation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Order-processing costs</a:t>
            </a:r>
          </a:p>
          <a:p>
            <a:pPr lvl="1"/>
            <a:r>
              <a:rPr lang="en-US" dirty="0" smtClean="0"/>
              <a:t>No effect</a:t>
            </a:r>
          </a:p>
          <a:p>
            <a:r>
              <a:rPr lang="en-US" dirty="0" smtClean="0"/>
              <a:t>Inventory-holding costs</a:t>
            </a:r>
          </a:p>
          <a:p>
            <a:pPr lvl="1"/>
            <a:r>
              <a:rPr lang="en-US" dirty="0" smtClean="0"/>
              <a:t>More difficult to adjust quotes for inventory purposes</a:t>
            </a:r>
          </a:p>
          <a:p>
            <a:r>
              <a:rPr lang="en-US" dirty="0" smtClean="0"/>
              <a:t>Adverse-information costs</a:t>
            </a:r>
          </a:p>
          <a:p>
            <a:pPr lvl="1"/>
            <a:r>
              <a:rPr lang="en-US" dirty="0" smtClean="0"/>
              <a:t>No effect. Since adverse-information costs depend on proportion of informed trading and frequency of information events</a:t>
            </a:r>
          </a:p>
          <a:p>
            <a:r>
              <a:rPr lang="en-US" dirty="0" smtClean="0"/>
              <a:t>Market maker rents</a:t>
            </a:r>
          </a:p>
          <a:p>
            <a:pPr lvl="1"/>
            <a:r>
              <a:rPr lang="en-US" dirty="0" smtClean="0"/>
              <a:t>If new regulation leads to greater competition, then rents will decrease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data</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Nasdaq</a:t>
            </a:r>
            <a:r>
              <a:rPr lang="en-US" dirty="0" smtClean="0"/>
              <a:t> began implementing new rules in a number of phases</a:t>
            </a:r>
          </a:p>
          <a:p>
            <a:pPr lvl="1"/>
            <a:r>
              <a:rPr lang="en-US" dirty="0" smtClean="0"/>
              <a:t>First </a:t>
            </a:r>
            <a:r>
              <a:rPr lang="en-US" dirty="0" smtClean="0"/>
              <a:t>phase took effect on Jan. 20 and affected 50 stocks</a:t>
            </a:r>
          </a:p>
          <a:p>
            <a:pPr lvl="1"/>
            <a:r>
              <a:rPr lang="en-US" dirty="0" smtClean="0"/>
              <a:t>Second phase took effect on February 10 and affected 50 stocks</a:t>
            </a:r>
          </a:p>
          <a:p>
            <a:r>
              <a:rPr lang="en-US" dirty="0" smtClean="0"/>
              <a:t>Require 90 days before and 90 days after the new regulation, and require that no stock split during the period</a:t>
            </a:r>
          </a:p>
          <a:p>
            <a:r>
              <a:rPr lang="en-US" dirty="0" smtClean="0"/>
              <a:t>88 stocks left in the sample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1828800" y="1752600"/>
            <a:ext cx="5172075" cy="876300"/>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1104900" y="3043238"/>
            <a:ext cx="6934200" cy="771525"/>
          </a:xfrm>
          <a:prstGeom prst="rect">
            <a:avLst/>
          </a:prstGeom>
          <a:noFill/>
          <a:ln w="9525">
            <a:noFill/>
            <a:miter lim="800000"/>
            <a:headEnd/>
            <a:tailEnd/>
          </a:ln>
        </p:spPr>
      </p:pic>
      <p:pic>
        <p:nvPicPr>
          <p:cNvPr id="1028" name="Picture 4"/>
          <p:cNvPicPr>
            <a:picLocks noChangeAspect="1" noChangeArrowheads="1"/>
          </p:cNvPicPr>
          <p:nvPr/>
        </p:nvPicPr>
        <p:blipFill>
          <a:blip r:embed="rId5" cstate="print"/>
          <a:srcRect/>
          <a:stretch>
            <a:fillRect/>
          </a:stretch>
        </p:blipFill>
        <p:spPr bwMode="auto">
          <a:xfrm>
            <a:off x="1066800" y="4114800"/>
            <a:ext cx="7172325" cy="11906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2050" name="Picture 2"/>
          <p:cNvPicPr>
            <a:picLocks noGrp="1" noChangeAspect="1" noChangeArrowheads="1"/>
          </p:cNvPicPr>
          <p:nvPr>
            <p:ph idx="1"/>
          </p:nvPr>
        </p:nvPicPr>
        <p:blipFill>
          <a:blip r:embed="rId3" cstate="print"/>
          <a:srcRect/>
          <a:stretch>
            <a:fillRect/>
          </a:stretch>
        </p:blipFill>
        <p:spPr bwMode="auto">
          <a:xfrm>
            <a:off x="609600" y="0"/>
            <a:ext cx="7620000" cy="6398474"/>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42" name="Picture 2"/>
          <p:cNvPicPr>
            <a:picLocks noGrp="1" noChangeAspect="1" noChangeArrowheads="1"/>
          </p:cNvPicPr>
          <p:nvPr>
            <p:ph idx="1"/>
          </p:nvPr>
        </p:nvPicPr>
        <p:blipFill>
          <a:blip r:embed="rId3" cstate="print"/>
          <a:srcRect/>
          <a:stretch>
            <a:fillRect/>
          </a:stretch>
        </p:blipFill>
        <p:spPr bwMode="auto">
          <a:xfrm>
            <a:off x="609600" y="1828800"/>
            <a:ext cx="7586420" cy="838200"/>
          </a:xfrm>
          <a:prstGeom prst="rect">
            <a:avLst/>
          </a:prstGeom>
          <a:noFill/>
          <a:ln w="9525">
            <a:noFill/>
            <a:miter lim="800000"/>
            <a:headEnd/>
            <a:tailEnd/>
          </a:ln>
        </p:spPr>
      </p:pic>
      <p:pic>
        <p:nvPicPr>
          <p:cNvPr id="10243" name="Picture 3"/>
          <p:cNvPicPr>
            <a:picLocks noChangeAspect="1" noChangeArrowheads="1"/>
          </p:cNvPicPr>
          <p:nvPr/>
        </p:nvPicPr>
        <p:blipFill>
          <a:blip r:embed="rId4" cstate="print"/>
          <a:srcRect/>
          <a:stretch>
            <a:fillRect/>
          </a:stretch>
        </p:blipFill>
        <p:spPr bwMode="auto">
          <a:xfrm>
            <a:off x="1905000" y="3124200"/>
            <a:ext cx="4847771" cy="12192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p:cNvPicPr>
            <a:picLocks noGrp="1" noChangeAspect="1" noChangeArrowheads="1"/>
          </p:cNvPicPr>
          <p:nvPr>
            <p:ph idx="1"/>
          </p:nvPr>
        </p:nvPicPr>
        <p:blipFill>
          <a:blip r:embed="rId3" cstate="print"/>
          <a:srcRect/>
          <a:stretch>
            <a:fillRect/>
          </a:stretch>
        </p:blipFill>
        <p:spPr bwMode="auto">
          <a:xfrm>
            <a:off x="381000" y="228600"/>
            <a:ext cx="8416431" cy="56388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282</Words>
  <Application>Microsoft Office PowerPoint</Application>
  <PresentationFormat>On-screen Show (4:3)</PresentationFormat>
  <Paragraphs>46</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Competition on the Nasdaq and the Impact of Recent Market Reforms</vt:lpstr>
      <vt:lpstr>New Order-Handling Rules</vt:lpstr>
      <vt:lpstr>Outline</vt:lpstr>
      <vt:lpstr>Component of spread and the effect of new regulation</vt:lpstr>
      <vt:lpstr>Sample data</vt:lpstr>
      <vt:lpstr>Slide 6</vt:lpstr>
      <vt:lpstr>Slide 7</vt:lpstr>
      <vt:lpstr>Slide 8</vt:lpstr>
      <vt:lpstr>Slide 9</vt:lpstr>
      <vt:lpstr>Slide 10</vt:lpstr>
      <vt:lpstr>Slide 11</vt:lpstr>
      <vt:lpstr>Slide 12</vt:lpstr>
      <vt:lpstr>Slide 13</vt:lpstr>
      <vt:lpstr>Slide 14</vt:lpstr>
      <vt:lpstr>Slide 15</vt:lpstr>
      <vt:lpstr>Conclusion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Competition on the Nasdaq and the Impact of Recent Market Reforms</dc:title>
  <dc:creator>SFY</dc:creator>
  <cp:lastModifiedBy>SFY</cp:lastModifiedBy>
  <cp:revision>3</cp:revision>
  <dcterms:created xsi:type="dcterms:W3CDTF">2006-08-16T00:00:00Z</dcterms:created>
  <dcterms:modified xsi:type="dcterms:W3CDTF">2010-07-10T05:20:36Z</dcterms:modified>
</cp:coreProperties>
</file>