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0A172-7647-4EBD-BD1F-C8C75F01C51A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4A4D60-2A2C-45EF-B2F2-FDBE517A26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A4D60-2A2C-45EF-B2F2-FDBE517A26F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Entry, Exit, Market Makers, and the Bid-Ask Spread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Sunil </a:t>
            </a:r>
            <a:r>
              <a:rPr lang="en-US" dirty="0" err="1" smtClean="0"/>
              <a:t>Wahal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14400"/>
            <a:ext cx="886848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9" y="152399"/>
            <a:ext cx="8915401" cy="5105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0"/>
            <a:ext cx="730008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Probability of entry and exit is affected by trading intensity, volatility, and quoted spread</a:t>
            </a:r>
          </a:p>
          <a:p>
            <a:r>
              <a:rPr lang="en-US" dirty="0" smtClean="0"/>
              <a:t>Entry (exit) is associated with spread </a:t>
            </a:r>
            <a:r>
              <a:rPr lang="en-US" dirty="0" smtClean="0"/>
              <a:t>decline </a:t>
            </a:r>
            <a:r>
              <a:rPr lang="en-US" dirty="0" smtClean="0"/>
              <a:t>(</a:t>
            </a:r>
            <a:r>
              <a:rPr lang="en-US" dirty="0" smtClean="0"/>
              <a:t>increase) </a:t>
            </a:r>
            <a:r>
              <a:rPr lang="en-US" dirty="0" smtClean="0"/>
              <a:t>after controlling for trading intensity and </a:t>
            </a:r>
            <a:r>
              <a:rPr lang="en-US" dirty="0" smtClean="0"/>
              <a:t>volatility</a:t>
            </a:r>
          </a:p>
          <a:p>
            <a:pPr lvl="1"/>
            <a:r>
              <a:rPr lang="en-US" dirty="0" smtClean="0"/>
              <a:t>Larger scale of entry (exit) is associated with larger decline (increase)</a:t>
            </a:r>
            <a:endParaRPr lang="en-US" dirty="0" smtClean="0"/>
          </a:p>
          <a:p>
            <a:r>
              <a:rPr lang="en-US" dirty="0" smtClean="0"/>
              <a:t>Spread changes are larger in magnitude for issues with few market makers</a:t>
            </a:r>
          </a:p>
          <a:p>
            <a:r>
              <a:rPr lang="en-US" dirty="0" smtClean="0"/>
              <a:t>The results are consistent with the competitive model of </a:t>
            </a:r>
            <a:r>
              <a:rPr lang="en-US" smtClean="0"/>
              <a:t>dealer </a:t>
            </a:r>
            <a:r>
              <a:rPr lang="en-US" smtClean="0"/>
              <a:t>pricing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main objective is to understand the relation between competition of dealer market and entry (exit) of market makers</a:t>
            </a:r>
          </a:p>
          <a:p>
            <a:r>
              <a:rPr lang="en-US" dirty="0" smtClean="0"/>
              <a:t>Source of competition</a:t>
            </a:r>
          </a:p>
          <a:p>
            <a:pPr lvl="1"/>
            <a:r>
              <a:rPr lang="en-US" dirty="0" smtClean="0"/>
              <a:t>Instinet, other exchanges, SOES, institutions</a:t>
            </a:r>
          </a:p>
          <a:p>
            <a:r>
              <a:rPr lang="en-US" dirty="0" smtClean="0"/>
              <a:t>End-of-day quoted spread as a measure of competition</a:t>
            </a:r>
          </a:p>
          <a:p>
            <a:pPr lvl="1"/>
            <a:r>
              <a:rPr lang="en-US" dirty="0" smtClean="0"/>
              <a:t>Pro and con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D</a:t>
            </a:r>
            <a:r>
              <a:rPr lang="en-US" dirty="0" smtClean="0"/>
              <a:t>eterminants of </a:t>
            </a:r>
            <a:r>
              <a:rPr lang="en-US" dirty="0" smtClean="0"/>
              <a:t>entry and exit of market markers for stocks on NNM</a:t>
            </a:r>
          </a:p>
          <a:p>
            <a:pPr lvl="1"/>
            <a:r>
              <a:rPr lang="en-US" dirty="0" smtClean="0"/>
              <a:t>trading volume, number of trade, </a:t>
            </a:r>
            <a:r>
              <a:rPr lang="en-US" dirty="0" smtClean="0"/>
              <a:t>volatility, quoted </a:t>
            </a:r>
            <a:r>
              <a:rPr lang="en-US" dirty="0" smtClean="0"/>
              <a:t>spread, price, market cap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5569 NNM </a:t>
            </a:r>
            <a:r>
              <a:rPr lang="en-US" dirty="0" smtClean="0"/>
              <a:t>stocks </a:t>
            </a:r>
            <a:r>
              <a:rPr lang="en-US" dirty="0" smtClean="0"/>
              <a:t>between 1982 and </a:t>
            </a:r>
            <a:r>
              <a:rPr lang="en-US" dirty="0" smtClean="0"/>
              <a:t>1993</a:t>
            </a:r>
          </a:p>
          <a:p>
            <a:r>
              <a:rPr lang="en-US" dirty="0" smtClean="0"/>
              <a:t>Calculate daily trading volume, number of trades volatility, spread for each stocks using data period in which number of market makers remain unchanged</a:t>
            </a:r>
          </a:p>
          <a:p>
            <a:r>
              <a:rPr lang="en-US" dirty="0" smtClean="0"/>
              <a:t>Sample sorted into quintile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733800"/>
            <a:ext cx="628565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304800"/>
            <a:ext cx="9144001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0"/>
            <a:ext cx="7703496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28600"/>
            <a:ext cx="6945167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0"/>
            <a:ext cx="77842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52400"/>
            <a:ext cx="9080449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1066800" y="1676400"/>
            <a:ext cx="76200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66800" y="3886200"/>
            <a:ext cx="76200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07467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ounded Rectangle 3"/>
          <p:cNvSpPr/>
          <p:nvPr/>
        </p:nvSpPr>
        <p:spPr>
          <a:xfrm>
            <a:off x="1066800" y="1676400"/>
            <a:ext cx="78486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66800" y="3962400"/>
            <a:ext cx="7848600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211</Words>
  <Application>Microsoft Office PowerPoint</Application>
  <PresentationFormat>On-screen Show (4:3)</PresentationFormat>
  <Paragraphs>38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Entry, Exit, Market Makers, and the Bid-Ask Spread</vt:lpstr>
      <vt:lpstr>Background</vt:lpstr>
      <vt:lpstr>Sample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Entry, Exit, Market Makers, and the Bid-Ask Spread</dc:title>
  <dc:creator>SFY</dc:creator>
  <cp:lastModifiedBy>SFY</cp:lastModifiedBy>
  <cp:revision>2</cp:revision>
  <dcterms:created xsi:type="dcterms:W3CDTF">2006-08-16T00:00:00Z</dcterms:created>
  <dcterms:modified xsi:type="dcterms:W3CDTF">2010-07-10T05:00:19Z</dcterms:modified>
</cp:coreProperties>
</file>