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44" r:id="rId1"/>
  </p:sldMasterIdLst>
  <p:notesMasterIdLst>
    <p:notesMasterId r:id="rId16"/>
  </p:notesMasterIdLst>
  <p:sldIdLst>
    <p:sldId id="256" r:id="rId2"/>
    <p:sldId id="257" r:id="rId3"/>
    <p:sldId id="258" r:id="rId4"/>
    <p:sldId id="270" r:id="rId5"/>
    <p:sldId id="260" r:id="rId6"/>
    <p:sldId id="262" r:id="rId7"/>
    <p:sldId id="261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70547" autoAdjust="0"/>
  </p:normalViewPr>
  <p:slideViewPr>
    <p:cSldViewPr>
      <p:cViewPr varScale="1">
        <p:scale>
          <a:sx n="51" d="100"/>
          <a:sy n="51" d="100"/>
        </p:scale>
        <p:origin x="-17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A3D40AF-EB85-463C-B1AF-5E2559D47DD5}" type="datetimeFigureOut">
              <a:rPr lang="en-US" smtClean="0"/>
              <a:pPr/>
              <a:t>2/17/2009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BF82B0-3FF4-40F8-8FDA-F8801D38113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BF82B0-3FF4-40F8-8FDA-F8801D38113A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BF82B0-3FF4-40F8-8FDA-F8801D38113A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BF82B0-3FF4-40F8-8FDA-F8801D38113A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BF82B0-3FF4-40F8-8FDA-F8801D38113A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BF82B0-3FF4-40F8-8FDA-F8801D38113A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BF82B0-3FF4-40F8-8FDA-F8801D38113A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BF82B0-3FF4-40F8-8FDA-F8801D38113A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BF82B0-3FF4-40F8-8FDA-F8801D38113A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BF82B0-3FF4-40F8-8FDA-F8801D38113A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BF82B0-3FF4-40F8-8FDA-F8801D38113A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BF82B0-3FF4-40F8-8FDA-F8801D38113A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BF82B0-3FF4-40F8-8FDA-F8801D38113A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BF82B0-3FF4-40F8-8FDA-F8801D38113A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BF82B0-3FF4-40F8-8FDA-F8801D38113A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840BE-3EB4-4038-9C86-AA8A79F4D2DB}" type="datetimeFigureOut">
              <a:rPr lang="en-US" smtClean="0"/>
              <a:pPr/>
              <a:t>2/17/2009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36B1E-37C8-4748-94DA-9710D4D6C01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840BE-3EB4-4038-9C86-AA8A79F4D2DB}" type="datetimeFigureOut">
              <a:rPr lang="en-US" smtClean="0"/>
              <a:pPr/>
              <a:t>2/17/2009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36B1E-37C8-4748-94DA-9710D4D6C01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840BE-3EB4-4038-9C86-AA8A79F4D2DB}" type="datetimeFigureOut">
              <a:rPr lang="en-US" smtClean="0"/>
              <a:pPr/>
              <a:t>2/17/2009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36B1E-37C8-4748-94DA-9710D4D6C01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840BE-3EB4-4038-9C86-AA8A79F4D2DB}" type="datetimeFigureOut">
              <a:rPr lang="en-US" smtClean="0"/>
              <a:pPr/>
              <a:t>2/17/2009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36B1E-37C8-4748-94DA-9710D4D6C01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840BE-3EB4-4038-9C86-AA8A79F4D2DB}" type="datetimeFigureOut">
              <a:rPr lang="en-US" smtClean="0"/>
              <a:pPr/>
              <a:t>2/17/2009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36B1E-37C8-4748-94DA-9710D4D6C01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840BE-3EB4-4038-9C86-AA8A79F4D2DB}" type="datetimeFigureOut">
              <a:rPr lang="en-US" smtClean="0"/>
              <a:pPr/>
              <a:t>2/17/2009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36B1E-37C8-4748-94DA-9710D4D6C01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840BE-3EB4-4038-9C86-AA8A79F4D2DB}" type="datetimeFigureOut">
              <a:rPr lang="en-US" smtClean="0"/>
              <a:pPr/>
              <a:t>2/17/2009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36B1E-37C8-4748-94DA-9710D4D6C01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840BE-3EB4-4038-9C86-AA8A79F4D2DB}" type="datetimeFigureOut">
              <a:rPr lang="en-US" smtClean="0"/>
              <a:pPr/>
              <a:t>2/17/2009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36B1E-37C8-4748-94DA-9710D4D6C01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840BE-3EB4-4038-9C86-AA8A79F4D2DB}" type="datetimeFigureOut">
              <a:rPr lang="en-US" smtClean="0"/>
              <a:pPr/>
              <a:t>2/17/2009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36B1E-37C8-4748-94DA-9710D4D6C01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840BE-3EB4-4038-9C86-AA8A79F4D2DB}" type="datetimeFigureOut">
              <a:rPr lang="en-US" smtClean="0"/>
              <a:pPr/>
              <a:t>2/17/2009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36B1E-37C8-4748-94DA-9710D4D6C01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840BE-3EB4-4038-9C86-AA8A79F4D2DB}" type="datetimeFigureOut">
              <a:rPr lang="en-US" smtClean="0"/>
              <a:pPr/>
              <a:t>2/17/2009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F436B1E-37C8-4748-94DA-9710D4D6C0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48840BE-3EB4-4038-9C86-AA8A79F4D2DB}" type="datetimeFigureOut">
              <a:rPr lang="en-US" smtClean="0"/>
              <a:pPr/>
              <a:t>2/17/2009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F436B1E-37C8-4748-94DA-9710D4D6C01C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5" r:id="rId1"/>
    <p:sldLayoutId id="2147484046" r:id="rId2"/>
    <p:sldLayoutId id="2147484047" r:id="rId3"/>
    <p:sldLayoutId id="2147484048" r:id="rId4"/>
    <p:sldLayoutId id="2147484049" r:id="rId5"/>
    <p:sldLayoutId id="2147484050" r:id="rId6"/>
    <p:sldLayoutId id="2147484051" r:id="rId7"/>
    <p:sldLayoutId id="2147484052" r:id="rId8"/>
    <p:sldLayoutId id="2147484053" r:id="rId9"/>
    <p:sldLayoutId id="2147484054" r:id="rId10"/>
    <p:sldLayoutId id="214748405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The cost of Transacting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Harold Demsetz</a:t>
            </a:r>
          </a:p>
          <a:p>
            <a:r>
              <a:rPr lang="en-US" dirty="0" smtClean="0"/>
              <a:t>The Quarterly Journal of Economics 1968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Variables and 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Variables</a:t>
            </a:r>
          </a:p>
          <a:p>
            <a:pPr lvl="1"/>
            <a:r>
              <a:rPr lang="en-US" dirty="0" smtClean="0"/>
              <a:t>S=the ask-bid spread measured in dollars per share</a:t>
            </a:r>
          </a:p>
          <a:p>
            <a:pPr lvl="1"/>
            <a:r>
              <a:rPr lang="en-US" dirty="0" smtClean="0"/>
              <a:t>T=the number of transactions per day </a:t>
            </a:r>
          </a:p>
          <a:p>
            <a:pPr lvl="1"/>
            <a:r>
              <a:rPr lang="en-US" dirty="0" smtClean="0"/>
              <a:t>P=the price of per share</a:t>
            </a:r>
          </a:p>
          <a:p>
            <a:pPr lvl="1"/>
            <a:r>
              <a:rPr lang="en-US" dirty="0" smtClean="0"/>
              <a:t>N=the number of shareholders </a:t>
            </a:r>
          </a:p>
          <a:p>
            <a:pPr lvl="1"/>
            <a:r>
              <a:rPr lang="en-US" dirty="0" smtClean="0"/>
              <a:t>M=the number of markets on which the security is listed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Data</a:t>
            </a:r>
          </a:p>
          <a:p>
            <a:pPr lvl="1"/>
            <a:r>
              <a:rPr lang="en-US" dirty="0" smtClean="0"/>
              <a:t>200 securities listed on the NYSE</a:t>
            </a:r>
          </a:p>
          <a:p>
            <a:pPr lvl="1"/>
            <a:r>
              <a:rPr lang="en-US" dirty="0" smtClean="0"/>
              <a:t>Jan. 5 and Feb 28, 1965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Regressions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Regression equations</a:t>
            </a:r>
          </a:p>
          <a:p>
            <a:pPr lvl="1"/>
            <a:r>
              <a:rPr lang="en-US" dirty="0" smtClean="0"/>
              <a:t>S=f(T, P, M)</a:t>
            </a:r>
          </a:p>
          <a:p>
            <a:pPr lvl="1"/>
            <a:r>
              <a:rPr lang="en-US" dirty="0" smtClean="0"/>
              <a:t>S=g(N, P, M)</a:t>
            </a:r>
          </a:p>
          <a:p>
            <a:pPr lvl="1"/>
            <a:r>
              <a:rPr lang="en-US" dirty="0" smtClean="0"/>
              <a:t>T=h(N)</a:t>
            </a:r>
          </a:p>
          <a:p>
            <a:r>
              <a:rPr lang="en-US" dirty="0" smtClean="0"/>
              <a:t>Expected sign</a:t>
            </a:r>
          </a:p>
          <a:p>
            <a:pPr lvl="1"/>
            <a:r>
              <a:rPr lang="en-US" dirty="0" smtClean="0"/>
              <a:t>(1) S</a:t>
            </a:r>
            <a:r>
              <a:rPr lang="en-US" baseline="-25000" dirty="0" smtClean="0"/>
              <a:t>T</a:t>
            </a:r>
            <a:r>
              <a:rPr lang="en-US" dirty="0" smtClean="0"/>
              <a:t>&lt;0, (2) S</a:t>
            </a:r>
            <a:r>
              <a:rPr lang="en-US" baseline="-25000" dirty="0" smtClean="0"/>
              <a:t>TT</a:t>
            </a:r>
            <a:r>
              <a:rPr lang="en-US" dirty="0" smtClean="0"/>
              <a:t>&gt;0, (3) S</a:t>
            </a:r>
            <a:r>
              <a:rPr lang="en-US" baseline="-25000" dirty="0" smtClean="0"/>
              <a:t>P</a:t>
            </a:r>
            <a:r>
              <a:rPr lang="en-US" dirty="0" smtClean="0"/>
              <a:t>&gt;0, (4)S</a:t>
            </a:r>
            <a:r>
              <a:rPr lang="en-US" baseline="-25000" dirty="0" smtClean="0"/>
              <a:t>N</a:t>
            </a:r>
            <a:r>
              <a:rPr lang="en-US" dirty="0" smtClean="0"/>
              <a:t>&lt;0, (5)S</a:t>
            </a:r>
            <a:r>
              <a:rPr lang="en-US" baseline="-25000" dirty="0" smtClean="0"/>
              <a:t>NN</a:t>
            </a:r>
            <a:r>
              <a:rPr lang="en-US" dirty="0" smtClean="0"/>
              <a:t>&gt;0</a:t>
            </a:r>
          </a:p>
          <a:p>
            <a:pPr lvl="1"/>
            <a:r>
              <a:rPr lang="en-US" dirty="0" smtClean="0"/>
              <a:t>6) S</a:t>
            </a:r>
            <a:r>
              <a:rPr lang="en-US" baseline="-25000" dirty="0" smtClean="0"/>
              <a:t>PP</a:t>
            </a:r>
            <a:r>
              <a:rPr lang="en-US" dirty="0" smtClean="0"/>
              <a:t>&lt;=0, (7) S</a:t>
            </a:r>
            <a:r>
              <a:rPr lang="en-US" baseline="-25000" dirty="0" smtClean="0"/>
              <a:t>M</a:t>
            </a:r>
            <a:r>
              <a:rPr lang="en-US" dirty="0" smtClean="0"/>
              <a:t>&lt;=0</a:t>
            </a:r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Statistical results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All coefficients take on the expected signs and all except the M coefficient are highly significant</a:t>
            </a:r>
            <a:endParaRPr lang="en-US" dirty="0"/>
          </a:p>
        </p:txBody>
      </p:sp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28662" y="3143248"/>
            <a:ext cx="6744444" cy="1871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9" name="Picture 5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500034" y="3571876"/>
            <a:ext cx="8043890" cy="25191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Statistical results</a:t>
            </a:r>
            <a:endParaRPr lang="en-US" dirty="0"/>
          </a:p>
        </p:txBody>
      </p:sp>
      <p:sp>
        <p:nvSpPr>
          <p:cNvPr id="8" name="Content Placeholder 6"/>
          <p:cNvSpPr txBox="1">
            <a:spLocks/>
          </p:cNvSpPr>
          <p:nvPr/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Transaction rate is</a:t>
            </a:r>
            <a:r>
              <a:rPr kumimoji="0" lang="en-US" sz="26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determined primarily by the number of shareholders</a:t>
            </a:r>
            <a:endParaRPr kumimoji="0" lang="en-US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cost of exchanging a security declines as trading activity increases</a:t>
            </a:r>
          </a:p>
          <a:p>
            <a:pPr lvl="1"/>
            <a:r>
              <a:rPr lang="en-US" dirty="0" smtClean="0"/>
              <a:t>Centralized and organized exchanges would lower the transacting costs</a:t>
            </a:r>
          </a:p>
          <a:p>
            <a:pPr lvl="1"/>
            <a:r>
              <a:rPr lang="en-US" dirty="0" smtClean="0"/>
              <a:t>The markups required to market additional shares will be less for larger companies than for smaller companies (</a:t>
            </a:r>
            <a:r>
              <a:rPr lang="en-US" dirty="0" smtClean="0">
                <a:sym typeface="Wingdings" pitchFamily="2" charset="2"/>
              </a:rPr>
              <a:t> differences in borrowing rates)</a:t>
            </a:r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dirty="0" smtClean="0"/>
              <a:t>This paper…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Studies the cost of transacting on the NYSE </a:t>
            </a:r>
          </a:p>
          <a:p>
            <a:pPr lvl="1"/>
            <a:r>
              <a:rPr lang="en-US" dirty="0" smtClean="0"/>
              <a:t>Examines the presence of scale economies in transacting </a:t>
            </a:r>
          </a:p>
          <a:p>
            <a:pPr lvl="2"/>
            <a:r>
              <a:rPr lang="en-US" dirty="0" smtClean="0"/>
              <a:t>Also investigates the effects of competing markets on the transacting costs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smtClean="0"/>
              <a:t>The definition and measurement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Transaction cost is defined narrowly as the cost of using the NYSE to accomplish a quick exchange of stock for money</a:t>
            </a:r>
          </a:p>
          <a:p>
            <a:pPr lvl="1"/>
            <a:r>
              <a:rPr lang="en-US" dirty="0" smtClean="0"/>
              <a:t>Brokerage fees and ask-bid spread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The ask-bid spread is the markup that is paid for predictable immediacy of exchange </a:t>
            </a:r>
          </a:p>
          <a:p>
            <a:pPr lvl="1"/>
            <a:r>
              <a:rPr lang="en-US" dirty="0" smtClean="0"/>
              <a:t>The price of immediacy</a:t>
            </a:r>
          </a:p>
          <a:p>
            <a:pPr lvl="1"/>
            <a:r>
              <a:rPr lang="en-US" dirty="0" smtClean="0"/>
              <a:t>“Waiting costs would seem to dominate the determination of spread” (p41)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Ask-bid spread and trading volume (Figure 1)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Inactive and active security (</a:t>
            </a:r>
            <a:r>
              <a:rPr lang="en-US" dirty="0" err="1" smtClean="0"/>
              <a:t>i</a:t>
            </a:r>
            <a:r>
              <a:rPr lang="en-US" dirty="0" smtClean="0"/>
              <a:t>, a)</a:t>
            </a:r>
          </a:p>
          <a:p>
            <a:pPr>
              <a:buNone/>
            </a:pPr>
            <a:endParaRPr lang="en-US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3" cstate="print"/>
          <a:stretch>
            <a:fillRect/>
          </a:stretch>
        </p:blipFill>
        <p:spPr bwMode="auto">
          <a:xfrm>
            <a:off x="1500299" y="2643181"/>
            <a:ext cx="6143402" cy="36813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The determinants of the ask-bid spread(1)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time rate of transactions </a:t>
            </a:r>
          </a:p>
          <a:p>
            <a:pPr lvl="1"/>
            <a:r>
              <a:rPr lang="en-US" i="1" u="sng" dirty="0" smtClean="0">
                <a:sym typeface="Wingdings" pitchFamily="2" charset="2"/>
              </a:rPr>
              <a:t>Scale economies in a particular security</a:t>
            </a:r>
            <a:r>
              <a:rPr lang="en-US" dirty="0" smtClean="0">
                <a:sym typeface="Wingdings" pitchFamily="2" charset="2"/>
              </a:rPr>
              <a:t>: </a:t>
            </a:r>
          </a:p>
          <a:p>
            <a:pPr lvl="1">
              <a:buNone/>
            </a:pPr>
            <a:r>
              <a:rPr lang="en-US" dirty="0" smtClean="0">
                <a:sym typeface="Wingdings" pitchFamily="2" charset="2"/>
              </a:rPr>
              <a:t>    </a:t>
            </a:r>
            <a:r>
              <a:rPr lang="en-US" dirty="0" smtClean="0"/>
              <a:t>The greater the frequency of transacting, the lower will be the cost of waiting, and therefore the lower will be the spreads</a:t>
            </a:r>
          </a:p>
          <a:p>
            <a:pPr lvl="1">
              <a:buNone/>
            </a:pPr>
            <a:endParaRPr lang="en-US" dirty="0" smtClean="0"/>
          </a:p>
          <a:p>
            <a:pPr lvl="1"/>
            <a:r>
              <a:rPr lang="en-US" i="1" u="sng" dirty="0" smtClean="0">
                <a:sym typeface="Wingdings" pitchFamily="2" charset="2"/>
              </a:rPr>
              <a:t>Scale economies with respect to the individual trader’s transaction(?):</a:t>
            </a:r>
            <a:r>
              <a:rPr lang="en-US" dirty="0" smtClean="0">
                <a:sym typeface="Wingdings" pitchFamily="2" charset="2"/>
              </a:rPr>
              <a:t> Individual trader’s marginal cost of transacting will decrease as the rate at which he transacts increases (conflicting evidence)</a:t>
            </a:r>
            <a:endParaRPr lang="en-US" i="1" u="sng" dirty="0" smtClean="0">
              <a:sym typeface="Wingdings" pitchFamily="2" charset="2"/>
            </a:endParaRPr>
          </a:p>
          <a:p>
            <a:pPr lvl="1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The determinants of the ask-bid spread(2)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28802"/>
            <a:ext cx="8229600" cy="438912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Competition</a:t>
            </a:r>
          </a:p>
          <a:p>
            <a:pPr lvl="1"/>
            <a:r>
              <a:rPr lang="en-US" dirty="0" smtClean="0"/>
              <a:t> keep the observed spreads close to underlying costs</a:t>
            </a:r>
          </a:p>
          <a:p>
            <a:pPr lvl="1"/>
            <a:r>
              <a:rPr lang="en-US" dirty="0" smtClean="0"/>
              <a:t>Types of competition</a:t>
            </a:r>
          </a:p>
          <a:p>
            <a:pPr lvl="2"/>
            <a:r>
              <a:rPr lang="en-US" dirty="0" smtClean="0"/>
              <a:t>1) Rivalry for the specialist’s job, 2) competing markets, 3) outsiders who submit limit orders, 4) floor traders who bypass the specialists, 5) other specialists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Alternative interpretation on the relationship between the spread and the number of competing markets</a:t>
            </a:r>
          </a:p>
          <a:p>
            <a:pPr lvl="1"/>
            <a:r>
              <a:rPr lang="en-US" dirty="0" smtClean="0"/>
              <a:t>Securities listed on more exchanges may tend to be more actively traded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Table 1</a:t>
            </a:r>
            <a:endParaRPr lang="en-US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 bwMode="auto">
          <a:xfrm>
            <a:off x="1259042" y="1935163"/>
            <a:ext cx="6625915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The determinants of the ask-bid spread(3)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 security’s price</a:t>
            </a:r>
          </a:p>
          <a:p>
            <a:pPr lvl="1"/>
            <a:r>
              <a:rPr lang="en-US" dirty="0" smtClean="0"/>
              <a:t>Spread per share will increase in proportion to an increase in the price per share so as to equalize the cost of transacting per dollar exchanged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Otherwise, those who submit limit orders will find it profitable to narrow spreads on those securities for which spread per dollar exchanged is larger</a:t>
            </a:r>
          </a:p>
          <a:p>
            <a:pPr lvl="1"/>
            <a:endParaRPr lang="en-US" dirty="0" smtClean="0"/>
          </a:p>
          <a:p>
            <a:pPr lvl="2">
              <a:buFont typeface="Wingdings" pitchFamily="2" charset="2"/>
              <a:buChar char="v"/>
            </a:pPr>
            <a:r>
              <a:rPr lang="en-US" dirty="0" smtClean="0"/>
              <a:t>It might not be strictly proportionate because of disproportionate brokerage commission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The determination of the transaction rate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Short-run transaction rate </a:t>
            </a:r>
          </a:p>
          <a:p>
            <a:pPr lvl="1"/>
            <a:r>
              <a:rPr lang="en-US" dirty="0" smtClean="0"/>
              <a:t>Short-lived rumor, an accidental convergence of trading in the stock or the overall market activity </a:t>
            </a:r>
          </a:p>
          <a:p>
            <a:pPr lvl="1"/>
            <a:r>
              <a:rPr lang="en-US" dirty="0" smtClean="0"/>
              <a:t>Measured as the number of transactions per day based on data for two (nonadjacent days of trading)</a:t>
            </a:r>
          </a:p>
          <a:p>
            <a:endParaRPr lang="en-US" dirty="0" smtClean="0"/>
          </a:p>
          <a:p>
            <a:r>
              <a:rPr lang="en-US" dirty="0" smtClean="0"/>
              <a:t>Long-run transaction rate</a:t>
            </a:r>
          </a:p>
          <a:p>
            <a:pPr lvl="1"/>
            <a:r>
              <a:rPr lang="en-US" dirty="0" smtClean="0"/>
              <a:t>The number of persons presently owning shares will be positively related to the number of market participants</a:t>
            </a:r>
          </a:p>
          <a:p>
            <a:pPr lvl="1"/>
            <a:r>
              <a:rPr lang="en-US" dirty="0" smtClean="0"/>
              <a:t>Measured as the number of shareholders</a:t>
            </a:r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872</TotalTime>
  <Words>613</Words>
  <Application>Microsoft Office PowerPoint</Application>
  <PresentationFormat>On-screen Show (4:3)</PresentationFormat>
  <Paragraphs>87</Paragraphs>
  <Slides>14</Slides>
  <Notes>14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Flow</vt:lpstr>
      <vt:lpstr>The cost of Transacting</vt:lpstr>
      <vt:lpstr>This paper…</vt:lpstr>
      <vt:lpstr>The definition and measurement </vt:lpstr>
      <vt:lpstr>Ask-bid spread and trading volume (Figure 1)</vt:lpstr>
      <vt:lpstr>The determinants of the ask-bid spread(1)</vt:lpstr>
      <vt:lpstr>The determinants of the ask-bid spread(2)</vt:lpstr>
      <vt:lpstr>Table 1</vt:lpstr>
      <vt:lpstr>The determinants of the ask-bid spread(3)</vt:lpstr>
      <vt:lpstr>The determination of the transaction rate</vt:lpstr>
      <vt:lpstr>Variables and data</vt:lpstr>
      <vt:lpstr>Regressions </vt:lpstr>
      <vt:lpstr>Statistical results</vt:lpstr>
      <vt:lpstr>Statistical results</vt:lpstr>
      <vt:lpstr>Summary </vt:lpstr>
    </vt:vector>
  </TitlesOfParts>
  <Company>University at Buffalo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cost of Transacting</dc:title>
  <cp:lastModifiedBy>Youngjoo</cp:lastModifiedBy>
  <cp:revision>82</cp:revision>
  <dcterms:created xsi:type="dcterms:W3CDTF">2009-02-08T17:18:48Z</dcterms:created>
  <dcterms:modified xsi:type="dcterms:W3CDTF">2009-02-17T22:05:48Z</dcterms:modified>
</cp:coreProperties>
</file>