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6"/>
  </p:notesMasterIdLst>
  <p:sldIdLst>
    <p:sldId id="352" r:id="rId2"/>
    <p:sldId id="257" r:id="rId3"/>
    <p:sldId id="258" r:id="rId4"/>
    <p:sldId id="259" r:id="rId5"/>
    <p:sldId id="260" r:id="rId6"/>
    <p:sldId id="270" r:id="rId7"/>
    <p:sldId id="261" r:id="rId8"/>
    <p:sldId id="262" r:id="rId9"/>
    <p:sldId id="263" r:id="rId10"/>
    <p:sldId id="264" r:id="rId11"/>
    <p:sldId id="265" r:id="rId12"/>
    <p:sldId id="266" r:id="rId13"/>
    <p:sldId id="267" r:id="rId14"/>
    <p:sldId id="268" r:id="rId15"/>
    <p:sldId id="269" r:id="rId16"/>
    <p:sldId id="284" r:id="rId17"/>
    <p:sldId id="271" r:id="rId18"/>
    <p:sldId id="272" r:id="rId19"/>
    <p:sldId id="273" r:id="rId20"/>
    <p:sldId id="274" r:id="rId21"/>
    <p:sldId id="275" r:id="rId22"/>
    <p:sldId id="277" r:id="rId23"/>
    <p:sldId id="279" r:id="rId24"/>
    <p:sldId id="280" r:id="rId25"/>
    <p:sldId id="278" r:id="rId26"/>
    <p:sldId id="281" r:id="rId27"/>
    <p:sldId id="282" r:id="rId28"/>
    <p:sldId id="283" r:id="rId29"/>
    <p:sldId id="354" r:id="rId30"/>
    <p:sldId id="358" r:id="rId31"/>
    <p:sldId id="359" r:id="rId32"/>
    <p:sldId id="355" r:id="rId33"/>
    <p:sldId id="360" r:id="rId34"/>
    <p:sldId id="361" r:id="rId35"/>
    <p:sldId id="362" r:id="rId36"/>
    <p:sldId id="364" r:id="rId37"/>
    <p:sldId id="363" r:id="rId38"/>
    <p:sldId id="365" r:id="rId39"/>
    <p:sldId id="285" r:id="rId40"/>
    <p:sldId id="286" r:id="rId41"/>
    <p:sldId id="287" r:id="rId42"/>
    <p:sldId id="288" r:id="rId43"/>
    <p:sldId id="289" r:id="rId44"/>
    <p:sldId id="290" r:id="rId45"/>
    <p:sldId id="291" r:id="rId46"/>
    <p:sldId id="292" r:id="rId47"/>
    <p:sldId id="293" r:id="rId48"/>
    <p:sldId id="294" r:id="rId49"/>
    <p:sldId id="295" r:id="rId50"/>
    <p:sldId id="296" r:id="rId51"/>
    <p:sldId id="297" r:id="rId52"/>
    <p:sldId id="298" r:id="rId53"/>
    <p:sldId id="299" r:id="rId54"/>
    <p:sldId id="300" r:id="rId55"/>
    <p:sldId id="301" r:id="rId56"/>
    <p:sldId id="302" r:id="rId57"/>
    <p:sldId id="353" r:id="rId58"/>
    <p:sldId id="311" r:id="rId59"/>
    <p:sldId id="312" r:id="rId60"/>
    <p:sldId id="313" r:id="rId61"/>
    <p:sldId id="314" r:id="rId62"/>
    <p:sldId id="315" r:id="rId63"/>
    <p:sldId id="316" r:id="rId64"/>
    <p:sldId id="317" r:id="rId65"/>
    <p:sldId id="318" r:id="rId66"/>
    <p:sldId id="319" r:id="rId67"/>
    <p:sldId id="367" r:id="rId68"/>
    <p:sldId id="368" r:id="rId69"/>
    <p:sldId id="369" r:id="rId70"/>
    <p:sldId id="320" r:id="rId71"/>
    <p:sldId id="321" r:id="rId72"/>
    <p:sldId id="322" r:id="rId73"/>
    <p:sldId id="323" r:id="rId74"/>
    <p:sldId id="324" r:id="rId75"/>
    <p:sldId id="326" r:id="rId76"/>
    <p:sldId id="327" r:id="rId77"/>
    <p:sldId id="328" r:id="rId78"/>
    <p:sldId id="329" r:id="rId79"/>
    <p:sldId id="330" r:id="rId80"/>
    <p:sldId id="331" r:id="rId81"/>
    <p:sldId id="332" r:id="rId82"/>
    <p:sldId id="333" r:id="rId83"/>
    <p:sldId id="334" r:id="rId84"/>
    <p:sldId id="335" r:id="rId85"/>
    <p:sldId id="370" r:id="rId86"/>
    <p:sldId id="336" r:id="rId87"/>
    <p:sldId id="337" r:id="rId88"/>
    <p:sldId id="338" r:id="rId89"/>
    <p:sldId id="339" r:id="rId90"/>
    <p:sldId id="340" r:id="rId91"/>
    <p:sldId id="341" r:id="rId92"/>
    <p:sldId id="342" r:id="rId93"/>
    <p:sldId id="371" r:id="rId94"/>
    <p:sldId id="372" r:id="rId95"/>
    <p:sldId id="343" r:id="rId96"/>
    <p:sldId id="344" r:id="rId97"/>
    <p:sldId id="345" r:id="rId98"/>
    <p:sldId id="346" r:id="rId99"/>
    <p:sldId id="347" r:id="rId100"/>
    <p:sldId id="348" r:id="rId101"/>
    <p:sldId id="366" r:id="rId102"/>
    <p:sldId id="349" r:id="rId103"/>
    <p:sldId id="350" r:id="rId104"/>
    <p:sldId id="351" r:id="rId10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5" d="100"/>
          <a:sy n="85" d="100"/>
        </p:scale>
        <p:origin x="13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presProps" Target="presProps.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viewProps" Target="viewProp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heme" Target="theme/theme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2018DC-49AA-4FAA-9D4D-698D8E8865A9}" type="datetimeFigureOut">
              <a:rPr lang="en-US" smtClean="0"/>
              <a:t>2/13/2018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2996E2-659F-4F14-AA98-DD181CE52162}" type="slidenum">
              <a:rPr lang="en-US" smtClean="0"/>
              <a:t>‹#›</a:t>
            </a:fld>
            <a:endParaRPr lang="en-US"/>
          </a:p>
        </p:txBody>
      </p:sp>
    </p:spTree>
    <p:extLst>
      <p:ext uri="{BB962C8B-B14F-4D97-AF65-F5344CB8AC3E}">
        <p14:creationId xmlns:p14="http://schemas.microsoft.com/office/powerpoint/2010/main" val="1274528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1122363"/>
            <a:ext cx="9144000" cy="2387600"/>
          </a:xfrm>
        </p:spPr>
        <p:txBody>
          <a:bodyPr anchor="b"/>
          <a:lstStyle>
            <a:lvl1pPr algn="ctr">
              <a:defRPr sz="6000"/>
            </a:lvl1pPr>
          </a:lstStyle>
          <a:p>
            <a:r>
              <a:rPr lang="en-US" dirty="0" err="1" smtClean="0"/>
              <a:t>Carnap’s</a:t>
            </a:r>
            <a:r>
              <a:rPr lang="en-US" dirty="0" smtClean="0"/>
              <a:t> Contexts</a:t>
            </a:r>
            <a:endParaRPr lang="en-US" dirty="0"/>
          </a:p>
        </p:txBody>
      </p:sp>
      <p:sp>
        <p:nvSpPr>
          <p:cNvPr id="3" name="Subtitle 2"/>
          <p:cNvSpPr>
            <a:spLocks noGrp="1"/>
          </p:cNvSpPr>
          <p:nvPr>
            <p:ph type="subTitle" idx="1" hasCustomPrompt="1"/>
          </p:nvPr>
        </p:nvSpPr>
        <p:spPr>
          <a:xfrm>
            <a:off x="1524000" y="3602038"/>
            <a:ext cx="9144000" cy="1655762"/>
          </a:xfrm>
        </p:spPr>
        <p:txBody>
          <a:bodyPr>
            <a:normAutofit/>
          </a:bodyPr>
          <a:lstStyle>
            <a:lvl1pPr marL="0" indent="0" algn="ctr">
              <a:buNone/>
              <a:defRPr sz="3200" i="1"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Comte, Heidegger, </a:t>
            </a:r>
            <a:r>
              <a:rPr lang="en-US" dirty="0" err="1" smtClean="0"/>
              <a:t>Nietsche</a:t>
            </a:r>
            <a:endParaRPr lang="en-US" dirty="0" smtClean="0"/>
          </a:p>
          <a:p>
            <a:r>
              <a:rPr lang="en-US" dirty="0" smtClean="0"/>
              <a:t>Barry Allen</a:t>
            </a:r>
            <a:endParaRPr lang="en-US" dirty="0"/>
          </a:p>
        </p:txBody>
      </p:sp>
      <p:sp>
        <p:nvSpPr>
          <p:cNvPr id="4" name="Date Placeholder 3"/>
          <p:cNvSpPr>
            <a:spLocks noGrp="1"/>
          </p:cNvSpPr>
          <p:nvPr>
            <p:ph type="dt" sz="half" idx="10"/>
          </p:nvPr>
        </p:nvSpPr>
        <p:spPr/>
        <p:txBody>
          <a:bodyPr/>
          <a:lstStyle/>
          <a:p>
            <a:fld id="{5BE1D28E-C088-4DBF-BF38-E95AEF30C39E}" type="datetime1">
              <a:rPr lang="en-US" smtClean="0"/>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1A63AB-69D9-47A7-A6C9-E66D04BEAA53}" type="slidenum">
              <a:rPr lang="en-US" smtClean="0"/>
              <a:t>‹#›</a:t>
            </a:fld>
            <a:endParaRPr lang="en-US"/>
          </a:p>
        </p:txBody>
      </p:sp>
    </p:spTree>
    <p:extLst>
      <p:ext uri="{BB962C8B-B14F-4D97-AF65-F5344CB8AC3E}">
        <p14:creationId xmlns:p14="http://schemas.microsoft.com/office/powerpoint/2010/main" val="966896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AFC1E3-9803-49C6-A5D2-2223088D2F46}" type="datetime1">
              <a:rPr lang="en-US" smtClean="0"/>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1A63AB-69D9-47A7-A6C9-E66D04BEAA53}" type="slidenum">
              <a:rPr lang="en-US" smtClean="0"/>
              <a:t>‹#›</a:t>
            </a:fld>
            <a:endParaRPr lang="en-US"/>
          </a:p>
        </p:txBody>
      </p:sp>
    </p:spTree>
    <p:extLst>
      <p:ext uri="{BB962C8B-B14F-4D97-AF65-F5344CB8AC3E}">
        <p14:creationId xmlns:p14="http://schemas.microsoft.com/office/powerpoint/2010/main" val="2001945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526E89-5994-456C-ABEC-DF48B65827D3}" type="datetime1">
              <a:rPr lang="en-US" smtClean="0"/>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1A63AB-69D9-47A7-A6C9-E66D04BEAA53}" type="slidenum">
              <a:rPr lang="en-US" smtClean="0"/>
              <a:t>‹#›</a:t>
            </a:fld>
            <a:endParaRPr lang="en-US"/>
          </a:p>
        </p:txBody>
      </p:sp>
    </p:spTree>
    <p:extLst>
      <p:ext uri="{BB962C8B-B14F-4D97-AF65-F5344CB8AC3E}">
        <p14:creationId xmlns:p14="http://schemas.microsoft.com/office/powerpoint/2010/main" val="485995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3200"/>
            </a:lvl1pPr>
            <a:lvl2pPr>
              <a:defRPr sz="2800"/>
            </a:lvl2pPr>
            <a:lvl3pPr>
              <a:defRPr sz="2400"/>
            </a:lvl3pPr>
            <a:lvl4pPr>
              <a:defRPr sz="2000"/>
            </a:lvl4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C56C746-2BF0-432D-A2B0-BD2444B1A42D}" type="datetime1">
              <a:rPr lang="en-US" smtClean="0"/>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1A63AB-69D9-47A7-A6C9-E66D04BEAA53}" type="slidenum">
              <a:rPr lang="en-US" smtClean="0"/>
              <a:t>‹#›</a:t>
            </a:fld>
            <a:endParaRPr lang="en-US"/>
          </a:p>
        </p:txBody>
      </p:sp>
    </p:spTree>
    <p:extLst>
      <p:ext uri="{BB962C8B-B14F-4D97-AF65-F5344CB8AC3E}">
        <p14:creationId xmlns:p14="http://schemas.microsoft.com/office/powerpoint/2010/main" val="2380747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73EF4EE-56F7-41CE-A2E2-5F519EF60815}" type="datetime1">
              <a:rPr lang="en-US" smtClean="0"/>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1A63AB-69D9-47A7-A6C9-E66D04BEAA53}" type="slidenum">
              <a:rPr lang="en-US" smtClean="0"/>
              <a:t>‹#›</a:t>
            </a:fld>
            <a:endParaRPr lang="en-US"/>
          </a:p>
        </p:txBody>
      </p:sp>
    </p:spTree>
    <p:extLst>
      <p:ext uri="{BB962C8B-B14F-4D97-AF65-F5344CB8AC3E}">
        <p14:creationId xmlns:p14="http://schemas.microsoft.com/office/powerpoint/2010/main" val="3712493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92CF00-6D84-4D22-99C4-4D3DC90AB707}" type="datetime1">
              <a:rPr lang="en-US" smtClean="0"/>
              <a:t>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1A63AB-69D9-47A7-A6C9-E66D04BEAA53}" type="slidenum">
              <a:rPr lang="en-US" smtClean="0"/>
              <a:t>‹#›</a:t>
            </a:fld>
            <a:endParaRPr lang="en-US"/>
          </a:p>
        </p:txBody>
      </p:sp>
    </p:spTree>
    <p:extLst>
      <p:ext uri="{BB962C8B-B14F-4D97-AF65-F5344CB8AC3E}">
        <p14:creationId xmlns:p14="http://schemas.microsoft.com/office/powerpoint/2010/main" val="3897058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073CFD0-6F77-48C9-AD67-5DA798C54A69}" type="datetime1">
              <a:rPr lang="en-US" smtClean="0"/>
              <a:t>2/13/2018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1A63AB-69D9-47A7-A6C9-E66D04BEAA53}" type="slidenum">
              <a:rPr lang="en-US" smtClean="0"/>
              <a:t>‹#›</a:t>
            </a:fld>
            <a:endParaRPr lang="en-US"/>
          </a:p>
        </p:txBody>
      </p:sp>
    </p:spTree>
    <p:extLst>
      <p:ext uri="{BB962C8B-B14F-4D97-AF65-F5344CB8AC3E}">
        <p14:creationId xmlns:p14="http://schemas.microsoft.com/office/powerpoint/2010/main" val="4074005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E633BD-6606-4391-B433-CDD5E61BA2C9}" type="datetime1">
              <a:rPr lang="en-US" smtClean="0"/>
              <a:t>2/13/2018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1A63AB-69D9-47A7-A6C9-E66D04BEAA53}" type="slidenum">
              <a:rPr lang="en-US" smtClean="0"/>
              <a:t>‹#›</a:t>
            </a:fld>
            <a:endParaRPr lang="en-US"/>
          </a:p>
        </p:txBody>
      </p:sp>
    </p:spTree>
    <p:extLst>
      <p:ext uri="{BB962C8B-B14F-4D97-AF65-F5344CB8AC3E}">
        <p14:creationId xmlns:p14="http://schemas.microsoft.com/office/powerpoint/2010/main" val="3078799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EF261C-D099-40FC-9EE2-6782DC8C5BAD}" type="datetime1">
              <a:rPr lang="en-US" smtClean="0"/>
              <a:t>2/13/2018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1A63AB-69D9-47A7-A6C9-E66D04BEAA53}" type="slidenum">
              <a:rPr lang="en-US" smtClean="0"/>
              <a:t>‹#›</a:t>
            </a:fld>
            <a:endParaRPr lang="en-US"/>
          </a:p>
        </p:txBody>
      </p:sp>
    </p:spTree>
    <p:extLst>
      <p:ext uri="{BB962C8B-B14F-4D97-AF65-F5344CB8AC3E}">
        <p14:creationId xmlns:p14="http://schemas.microsoft.com/office/powerpoint/2010/main" val="456341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79ADFCD-0C6E-4E60-8760-6504B6A7EB48}" type="datetime1">
              <a:rPr lang="en-US" smtClean="0"/>
              <a:t>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1A63AB-69D9-47A7-A6C9-E66D04BEAA53}" type="slidenum">
              <a:rPr lang="en-US" smtClean="0"/>
              <a:t>‹#›</a:t>
            </a:fld>
            <a:endParaRPr lang="en-US"/>
          </a:p>
        </p:txBody>
      </p:sp>
    </p:spTree>
    <p:extLst>
      <p:ext uri="{BB962C8B-B14F-4D97-AF65-F5344CB8AC3E}">
        <p14:creationId xmlns:p14="http://schemas.microsoft.com/office/powerpoint/2010/main" val="1952956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804600A-F225-4D77-BD0A-730A3F50B45B}" type="datetime1">
              <a:rPr lang="en-US" smtClean="0"/>
              <a:t>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1A63AB-69D9-47A7-A6C9-E66D04BEAA53}" type="slidenum">
              <a:rPr lang="en-US" smtClean="0"/>
              <a:t>‹#›</a:t>
            </a:fld>
            <a:endParaRPr lang="en-US"/>
          </a:p>
        </p:txBody>
      </p:sp>
    </p:spTree>
    <p:extLst>
      <p:ext uri="{BB962C8B-B14F-4D97-AF65-F5344CB8AC3E}">
        <p14:creationId xmlns:p14="http://schemas.microsoft.com/office/powerpoint/2010/main" val="1966304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F1F479-DEA4-4CA2-9F5D-8C9F9F325262}" type="datetime1">
              <a:rPr lang="en-US" smtClean="0"/>
              <a:t>2/13/2018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1A63AB-69D9-47A7-A6C9-E66D04BEAA53}" type="slidenum">
              <a:rPr lang="en-US" smtClean="0"/>
              <a:t>‹#›</a:t>
            </a:fld>
            <a:endParaRPr lang="en-US"/>
          </a:p>
        </p:txBody>
      </p:sp>
    </p:spTree>
    <p:extLst>
      <p:ext uri="{BB962C8B-B14F-4D97-AF65-F5344CB8AC3E}">
        <p14:creationId xmlns:p14="http://schemas.microsoft.com/office/powerpoint/2010/main" val="12344955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hyperlink" Target="https://en.wikipedia.org/wiki/On_the_Genealogy_of_Morality" TargetMode="External"/><Relationship Id="rId2" Type="http://schemas.openxmlformats.org/officeDocument/2006/relationships/hyperlink" Target="https://en.wikipedia.org/wiki/Friedrich_Nietzsche" TargetMode="Externa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Carnap’s</a:t>
            </a:r>
            <a:r>
              <a:rPr lang="en-US" dirty="0" smtClean="0"/>
              <a:t> Contexts</a:t>
            </a:r>
            <a:endParaRPr lang="en-US" dirty="0"/>
          </a:p>
        </p:txBody>
      </p:sp>
      <p:sp>
        <p:nvSpPr>
          <p:cNvPr id="3" name="Subtitle 2"/>
          <p:cNvSpPr>
            <a:spLocks noGrp="1"/>
          </p:cNvSpPr>
          <p:nvPr>
            <p:ph type="subTitle" idx="1"/>
          </p:nvPr>
        </p:nvSpPr>
        <p:spPr/>
        <p:txBody>
          <a:bodyPr>
            <a:normAutofit fontScale="85000" lnSpcReduction="20000"/>
          </a:bodyPr>
          <a:lstStyle/>
          <a:p>
            <a:r>
              <a:rPr lang="en-US" dirty="0" smtClean="0"/>
              <a:t>Nietzsche’s Lying Truth,</a:t>
            </a:r>
          </a:p>
          <a:p>
            <a:r>
              <a:rPr lang="en-US" dirty="0" smtClean="0"/>
              <a:t>Heidegger’s Speaking Language,</a:t>
            </a:r>
          </a:p>
          <a:p>
            <a:r>
              <a:rPr lang="en-US" dirty="0" smtClean="0"/>
              <a:t>And Philosophy</a:t>
            </a:r>
          </a:p>
          <a:p>
            <a:r>
              <a:rPr lang="en-US" i="1" dirty="0" smtClean="0"/>
              <a:t>--</a:t>
            </a:r>
            <a:r>
              <a:rPr lang="en-US" i="1" smtClean="0"/>
              <a:t>Barry Allen</a:t>
            </a:r>
            <a:endParaRPr lang="en-US" i="1" dirty="0"/>
          </a:p>
        </p:txBody>
      </p:sp>
      <p:sp>
        <p:nvSpPr>
          <p:cNvPr id="4" name="Slide Number Placeholder 3"/>
          <p:cNvSpPr>
            <a:spLocks noGrp="1"/>
          </p:cNvSpPr>
          <p:nvPr>
            <p:ph type="sldNum" sz="quarter" idx="12"/>
          </p:nvPr>
        </p:nvSpPr>
        <p:spPr/>
        <p:txBody>
          <a:bodyPr/>
          <a:lstStyle/>
          <a:p>
            <a:fld id="{821A63AB-69D9-47A7-A6C9-E66D04BEAA53}" type="slidenum">
              <a:rPr lang="en-US" smtClean="0"/>
              <a:t>1</a:t>
            </a:fld>
            <a:endParaRPr lang="en-US"/>
          </a:p>
        </p:txBody>
      </p:sp>
    </p:spTree>
    <p:extLst>
      <p:ext uri="{BB962C8B-B14F-4D97-AF65-F5344CB8AC3E}">
        <p14:creationId xmlns:p14="http://schemas.microsoft.com/office/powerpoint/2010/main" val="35268793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Carnap’s</a:t>
            </a:r>
            <a:r>
              <a:rPr lang="en-US" dirty="0" smtClean="0"/>
              <a:t> foundationalism</a:t>
            </a:r>
            <a:endParaRPr lang="en-US" dirty="0"/>
          </a:p>
        </p:txBody>
      </p:sp>
      <p:sp>
        <p:nvSpPr>
          <p:cNvPr id="3" name="Content Placeholder 2"/>
          <p:cNvSpPr>
            <a:spLocks noGrp="1"/>
          </p:cNvSpPr>
          <p:nvPr>
            <p:ph idx="1"/>
          </p:nvPr>
        </p:nvSpPr>
        <p:spPr/>
        <p:txBody>
          <a:bodyPr>
            <a:normAutofit/>
          </a:bodyPr>
          <a:lstStyle/>
          <a:p>
            <a:r>
              <a:rPr lang="en-US" dirty="0" err="1" smtClean="0"/>
              <a:t>Carnap</a:t>
            </a:r>
            <a:r>
              <a:rPr lang="en-US" dirty="0" smtClean="0"/>
              <a:t> is not a </a:t>
            </a:r>
            <a:r>
              <a:rPr lang="en-US" dirty="0" err="1" smtClean="0"/>
              <a:t>foundationalist</a:t>
            </a:r>
            <a:endParaRPr lang="en-US" dirty="0" smtClean="0"/>
          </a:p>
          <a:p>
            <a:pPr lvl="1"/>
            <a:r>
              <a:rPr lang="en-US" dirty="0"/>
              <a:t>i</a:t>
            </a:r>
            <a:r>
              <a:rPr lang="en-US" dirty="0" smtClean="0"/>
              <a:t>n the sense that there is an </a:t>
            </a:r>
            <a:r>
              <a:rPr lang="en-US" i="1" dirty="0" smtClean="0"/>
              <a:t>a priori </a:t>
            </a:r>
            <a:r>
              <a:rPr lang="en-US" dirty="0" smtClean="0"/>
              <a:t>ground of rational knowledge</a:t>
            </a:r>
          </a:p>
          <a:p>
            <a:pPr lvl="2"/>
            <a:r>
              <a:rPr lang="en-US" dirty="0" smtClean="0"/>
              <a:t>E.g., epistemology as the foundation for science </a:t>
            </a:r>
          </a:p>
          <a:p>
            <a:pPr lvl="2"/>
            <a:r>
              <a:rPr lang="en-US" dirty="0" smtClean="0"/>
              <a:t>[as in Kant]</a:t>
            </a:r>
          </a:p>
          <a:p>
            <a:r>
              <a:rPr lang="en-US" dirty="0" err="1" smtClean="0"/>
              <a:t>Carnap</a:t>
            </a:r>
            <a:r>
              <a:rPr lang="en-US" dirty="0" smtClean="0"/>
              <a:t> is a </a:t>
            </a:r>
            <a:r>
              <a:rPr lang="en-US" dirty="0" err="1" smtClean="0"/>
              <a:t>foundationalist</a:t>
            </a:r>
            <a:r>
              <a:rPr lang="en-US" dirty="0" smtClean="0"/>
              <a:t> </a:t>
            </a:r>
          </a:p>
          <a:p>
            <a:pPr lvl="1"/>
            <a:r>
              <a:rPr lang="en-US" dirty="0" smtClean="0"/>
              <a:t>in taking science as the foundational for philosophy</a:t>
            </a:r>
          </a:p>
          <a:p>
            <a:pPr lvl="1"/>
            <a:r>
              <a:rPr lang="en-US" dirty="0" smtClean="0"/>
              <a:t>What has the right to be called philosophy is what is strictly adjusted to science</a:t>
            </a:r>
          </a:p>
        </p:txBody>
      </p:sp>
      <p:sp>
        <p:nvSpPr>
          <p:cNvPr id="4" name="Slide Number Placeholder 3"/>
          <p:cNvSpPr>
            <a:spLocks noGrp="1"/>
          </p:cNvSpPr>
          <p:nvPr>
            <p:ph type="sldNum" sz="quarter" idx="12"/>
          </p:nvPr>
        </p:nvSpPr>
        <p:spPr/>
        <p:txBody>
          <a:bodyPr/>
          <a:lstStyle/>
          <a:p>
            <a:fld id="{821A63AB-69D9-47A7-A6C9-E66D04BEAA53}" type="slidenum">
              <a:rPr lang="en-US" smtClean="0"/>
              <a:t>10</a:t>
            </a:fld>
            <a:endParaRPr lang="en-US"/>
          </a:p>
        </p:txBody>
      </p:sp>
    </p:spTree>
    <p:extLst>
      <p:ext uri="{BB962C8B-B14F-4D97-AF65-F5344CB8AC3E}">
        <p14:creationId xmlns:p14="http://schemas.microsoft.com/office/powerpoint/2010/main" val="280978693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Does language even have an order?</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Contrary to </a:t>
            </a:r>
            <a:r>
              <a:rPr lang="en-US" dirty="0" err="1" smtClean="0"/>
              <a:t>Carnap</a:t>
            </a:r>
            <a:r>
              <a:rPr lang="en-US" dirty="0" smtClean="0"/>
              <a:t> and early Wittgenstein</a:t>
            </a:r>
          </a:p>
          <a:p>
            <a:pPr lvl="1"/>
            <a:r>
              <a:rPr lang="en-US" dirty="0"/>
              <a:t>l</a:t>
            </a:r>
            <a:r>
              <a:rPr lang="en-US" dirty="0" smtClean="0"/>
              <a:t>anguage has no compulsive, closed, formal, total, rule-bound order</a:t>
            </a:r>
          </a:p>
          <a:p>
            <a:pPr lvl="1"/>
            <a:r>
              <a:rPr lang="en-US" dirty="0" smtClean="0"/>
              <a:t>“There is no such thing as a language, not if language is anything like what many philosophers and linguists have supposed … [no] clearly defined shared structure which language-users acquire and then apply to cases.” (Donald Davidson)</a:t>
            </a:r>
          </a:p>
          <a:p>
            <a:r>
              <a:rPr lang="en-US" dirty="0" smtClean="0"/>
              <a:t>[NB: Allen cites Davidson as the anti-logical positivist, and so anti-analytical. </a:t>
            </a:r>
          </a:p>
          <a:p>
            <a:pPr lvl="1"/>
            <a:r>
              <a:rPr lang="en-US" dirty="0" smtClean="0"/>
              <a:t>But for others in our text, Davidson is the representative analytical philosopher]</a:t>
            </a:r>
          </a:p>
          <a:p>
            <a:r>
              <a:rPr lang="en-US" dirty="0" smtClean="0"/>
              <a:t>Thought may have an unseen order of its own</a:t>
            </a:r>
          </a:p>
          <a:p>
            <a:pPr lvl="1"/>
            <a:r>
              <a:rPr lang="en-US" dirty="0"/>
              <a:t>b</a:t>
            </a:r>
            <a:r>
              <a:rPr lang="en-US" dirty="0" smtClean="0"/>
              <a:t>ut it is not that of language (if language even has an order)</a:t>
            </a:r>
          </a:p>
        </p:txBody>
      </p:sp>
      <p:sp>
        <p:nvSpPr>
          <p:cNvPr id="4" name="Slide Number Placeholder 3"/>
          <p:cNvSpPr>
            <a:spLocks noGrp="1"/>
          </p:cNvSpPr>
          <p:nvPr>
            <p:ph type="sldNum" sz="quarter" idx="12"/>
          </p:nvPr>
        </p:nvSpPr>
        <p:spPr/>
        <p:txBody>
          <a:bodyPr/>
          <a:lstStyle/>
          <a:p>
            <a:fld id="{821A63AB-69D9-47A7-A6C9-E66D04BEAA53}" type="slidenum">
              <a:rPr lang="en-US" smtClean="0"/>
              <a:t>100</a:t>
            </a:fld>
            <a:endParaRPr lang="en-US"/>
          </a:p>
        </p:txBody>
      </p:sp>
    </p:spTree>
    <p:extLst>
      <p:ext uri="{BB962C8B-B14F-4D97-AF65-F5344CB8AC3E}">
        <p14:creationId xmlns:p14="http://schemas.microsoft.com/office/powerpoint/2010/main" val="2890976553"/>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Thought and preconceived order</a:t>
            </a:r>
            <a:endParaRPr lang="en-US" dirty="0"/>
          </a:p>
        </p:txBody>
      </p:sp>
      <p:sp>
        <p:nvSpPr>
          <p:cNvPr id="3" name="Content Placeholder 2"/>
          <p:cNvSpPr>
            <a:spLocks noGrp="1"/>
          </p:cNvSpPr>
          <p:nvPr>
            <p:ph idx="1"/>
          </p:nvPr>
        </p:nvSpPr>
        <p:spPr/>
        <p:txBody>
          <a:bodyPr/>
          <a:lstStyle/>
          <a:p>
            <a:r>
              <a:rPr lang="en-US" dirty="0"/>
              <a:t>To subordinate thought to any preconceived order </a:t>
            </a:r>
          </a:p>
          <a:p>
            <a:pPr lvl="1"/>
            <a:r>
              <a:rPr lang="en-US" dirty="0"/>
              <a:t>e.g., “the verification theory of meaning”</a:t>
            </a:r>
          </a:p>
          <a:p>
            <a:r>
              <a:rPr lang="en-US" dirty="0"/>
              <a:t>is to subvert it</a:t>
            </a:r>
          </a:p>
          <a:p>
            <a:pPr lvl="1"/>
            <a:r>
              <a:rPr lang="en-US" dirty="0"/>
              <a:t>to replace it with something else</a:t>
            </a:r>
          </a:p>
          <a:p>
            <a:pPr lvl="1"/>
            <a:r>
              <a:rPr lang="en-US" dirty="0"/>
              <a:t>with the virtues of the Last Men, </a:t>
            </a:r>
          </a:p>
          <a:p>
            <a:pPr lvl="1"/>
            <a:r>
              <a:rPr lang="en-US" dirty="0"/>
              <a:t>not those of philosophers (or should it be poets?)</a:t>
            </a:r>
          </a:p>
          <a:p>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101</a:t>
            </a:fld>
            <a:endParaRPr lang="en-US"/>
          </a:p>
        </p:txBody>
      </p:sp>
    </p:spTree>
    <p:extLst>
      <p:ext uri="{BB962C8B-B14F-4D97-AF65-F5344CB8AC3E}">
        <p14:creationId xmlns:p14="http://schemas.microsoft.com/office/powerpoint/2010/main" val="17534050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Nietzsche’s poetry</a:t>
            </a:r>
            <a:endParaRPr lang="en-US" dirty="0"/>
          </a:p>
        </p:txBody>
      </p:sp>
      <p:sp>
        <p:nvSpPr>
          <p:cNvPr id="3" name="Content Placeholder 2"/>
          <p:cNvSpPr>
            <a:spLocks noGrp="1"/>
          </p:cNvSpPr>
          <p:nvPr>
            <p:ph idx="1"/>
          </p:nvPr>
        </p:nvSpPr>
        <p:spPr/>
        <p:txBody>
          <a:bodyPr>
            <a:normAutofit lnSpcReduction="10000"/>
          </a:bodyPr>
          <a:lstStyle/>
          <a:p>
            <a:r>
              <a:rPr lang="en-US" dirty="0" err="1" smtClean="0"/>
              <a:t>Carnap</a:t>
            </a:r>
            <a:r>
              <a:rPr lang="en-US" dirty="0" smtClean="0"/>
              <a:t> was right to call Nietzsche’s philosophy poetry</a:t>
            </a:r>
          </a:p>
          <a:p>
            <a:pPr lvl="1"/>
            <a:r>
              <a:rPr lang="en-US" dirty="0" smtClean="0"/>
              <a:t>not because it expresses a private feeling</a:t>
            </a:r>
          </a:p>
          <a:p>
            <a:pPr lvl="1"/>
            <a:r>
              <a:rPr lang="en-US" dirty="0" smtClean="0"/>
              <a:t>But because he thinks creatively (</a:t>
            </a:r>
            <a:r>
              <a:rPr lang="en-US" i="1" dirty="0" err="1" smtClean="0"/>
              <a:t>poiesis</a:t>
            </a:r>
            <a:r>
              <a:rPr lang="en-US" dirty="0" smtClean="0"/>
              <a:t>)</a:t>
            </a:r>
          </a:p>
          <a:p>
            <a:pPr lvl="1"/>
            <a:r>
              <a:rPr lang="en-US" dirty="0" smtClean="0"/>
              <a:t>Thanks to the freedom gained by saying No to the Platonic/Christian subordination of thought to a “duty to truth”</a:t>
            </a:r>
          </a:p>
          <a:p>
            <a:r>
              <a:rPr lang="en-US" dirty="0" smtClean="0"/>
              <a:t>Heidegger’s thought becomes “poetic” </a:t>
            </a:r>
          </a:p>
          <a:p>
            <a:pPr lvl="1"/>
            <a:r>
              <a:rPr lang="en-US" dirty="0" smtClean="0"/>
              <a:t>In refusing to subordinate its concerns to beings, the ontic truth about beings</a:t>
            </a:r>
          </a:p>
          <a:p>
            <a:pPr lvl="1"/>
            <a:r>
              <a:rPr lang="en-US" dirty="0" smtClean="0"/>
              <a:t>And dwelling (experimentally, poetically) on the </a:t>
            </a:r>
            <a:r>
              <a:rPr lang="en-US" i="1" dirty="0" smtClean="0"/>
              <a:t>to be </a:t>
            </a:r>
            <a:r>
              <a:rPr lang="en-US" dirty="0" smtClean="0"/>
              <a:t>of what there is</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102</a:t>
            </a:fld>
            <a:endParaRPr lang="en-US"/>
          </a:p>
        </p:txBody>
      </p:sp>
    </p:spTree>
    <p:extLst>
      <p:ext uri="{BB962C8B-B14F-4D97-AF65-F5344CB8AC3E}">
        <p14:creationId xmlns:p14="http://schemas.microsoft.com/office/powerpoint/2010/main" val="1192629870"/>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 we thinking now?</a:t>
            </a:r>
            <a:endParaRPr lang="en-US" dirty="0"/>
          </a:p>
        </p:txBody>
      </p:sp>
      <p:sp>
        <p:nvSpPr>
          <p:cNvPr id="3" name="Content Placeholder 2"/>
          <p:cNvSpPr>
            <a:spLocks noGrp="1"/>
          </p:cNvSpPr>
          <p:nvPr>
            <p:ph idx="1"/>
          </p:nvPr>
        </p:nvSpPr>
        <p:spPr/>
        <p:txBody>
          <a:bodyPr/>
          <a:lstStyle/>
          <a:p>
            <a:r>
              <a:rPr lang="en-US" dirty="0" smtClean="0"/>
              <a:t>Such </a:t>
            </a:r>
            <a:r>
              <a:rPr lang="en-US" dirty="0" err="1" smtClean="0"/>
              <a:t>poiesis</a:t>
            </a:r>
            <a:r>
              <a:rPr lang="en-US" dirty="0" smtClean="0"/>
              <a:t> is experimental</a:t>
            </a:r>
          </a:p>
          <a:p>
            <a:pPr lvl="1"/>
            <a:r>
              <a:rPr lang="en-US" dirty="0"/>
              <a:t>n</a:t>
            </a:r>
            <a:r>
              <a:rPr lang="en-US" dirty="0" smtClean="0"/>
              <a:t>ot because it tests a carefully framed hypothesis</a:t>
            </a:r>
          </a:p>
          <a:p>
            <a:pPr lvl="1"/>
            <a:r>
              <a:rPr lang="en-US" dirty="0"/>
              <a:t>b</a:t>
            </a:r>
            <a:r>
              <a:rPr lang="en-US" dirty="0" smtClean="0"/>
              <a:t>ut because no one can say where it might lead</a:t>
            </a:r>
          </a:p>
          <a:p>
            <a:r>
              <a:rPr lang="en-US" dirty="0" smtClean="0"/>
              <a:t>Like art, thought is something we can do</a:t>
            </a:r>
          </a:p>
          <a:p>
            <a:pPr lvl="1"/>
            <a:r>
              <a:rPr lang="en-US" dirty="0"/>
              <a:t>b</a:t>
            </a:r>
            <a:r>
              <a:rPr lang="en-US" dirty="0" smtClean="0"/>
              <a:t>ecause we have done it in the past</a:t>
            </a:r>
          </a:p>
          <a:p>
            <a:pPr lvl="1"/>
            <a:r>
              <a:rPr lang="en-US" dirty="0" smtClean="0"/>
              <a:t>But whether art or thinking is happening now is seldom easy to say</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103</a:t>
            </a:fld>
            <a:endParaRPr lang="en-US"/>
          </a:p>
        </p:txBody>
      </p:sp>
    </p:spTree>
    <p:extLst>
      <p:ext uri="{BB962C8B-B14F-4D97-AF65-F5344CB8AC3E}">
        <p14:creationId xmlns:p14="http://schemas.microsoft.com/office/powerpoint/2010/main" val="2047135847"/>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Allen’s purpose: did he succeed?</a:t>
            </a:r>
            <a:endParaRPr lang="en-US" dirty="0"/>
          </a:p>
        </p:txBody>
      </p:sp>
      <p:sp>
        <p:nvSpPr>
          <p:cNvPr id="3" name="Content Placeholder 2"/>
          <p:cNvSpPr>
            <a:spLocks noGrp="1"/>
          </p:cNvSpPr>
          <p:nvPr>
            <p:ph idx="1"/>
          </p:nvPr>
        </p:nvSpPr>
        <p:spPr/>
        <p:txBody>
          <a:bodyPr/>
          <a:lstStyle/>
          <a:p>
            <a:r>
              <a:rPr lang="en-US" dirty="0" smtClean="0"/>
              <a:t>And so Allen sets </a:t>
            </a:r>
            <a:r>
              <a:rPr lang="en-US" dirty="0" err="1" smtClean="0"/>
              <a:t>Carnap</a:t>
            </a:r>
            <a:r>
              <a:rPr lang="en-US" dirty="0" smtClean="0"/>
              <a:t> in context in </a:t>
            </a:r>
            <a:r>
              <a:rPr lang="en-US" dirty="0"/>
              <a:t>relation to </a:t>
            </a:r>
            <a:endParaRPr lang="en-US" dirty="0" smtClean="0"/>
          </a:p>
          <a:p>
            <a:pPr lvl="1"/>
            <a:r>
              <a:rPr lang="en-US" dirty="0" smtClean="0"/>
              <a:t>Comte’s positivism</a:t>
            </a:r>
          </a:p>
          <a:p>
            <a:pPr lvl="1"/>
            <a:r>
              <a:rPr lang="en-US" dirty="0" err="1" smtClean="0"/>
              <a:t>Carnap’s</a:t>
            </a:r>
            <a:r>
              <a:rPr lang="en-US" dirty="0" smtClean="0"/>
              <a:t> “appalling” polemic against Heidegger</a:t>
            </a:r>
          </a:p>
          <a:p>
            <a:pPr lvl="1"/>
            <a:r>
              <a:rPr lang="en-US" dirty="0"/>
              <a:t>a</a:t>
            </a:r>
            <a:r>
              <a:rPr lang="en-US" dirty="0" smtClean="0"/>
              <a:t>nd </a:t>
            </a:r>
            <a:r>
              <a:rPr lang="en-US" dirty="0" err="1" smtClean="0"/>
              <a:t>Carnap’s</a:t>
            </a:r>
            <a:r>
              <a:rPr lang="en-US" dirty="0" smtClean="0"/>
              <a:t> inept attempt to say something intelligent about Nietzsche</a:t>
            </a:r>
          </a:p>
          <a:p>
            <a:r>
              <a:rPr lang="en-US" dirty="0"/>
              <a:t>i</a:t>
            </a:r>
            <a:r>
              <a:rPr lang="en-US" dirty="0" smtClean="0"/>
              <a:t>n order to expose the intellectual limitations </a:t>
            </a:r>
          </a:p>
          <a:p>
            <a:pPr lvl="1"/>
            <a:r>
              <a:rPr lang="en-US" dirty="0" smtClean="0"/>
              <a:t>of his approach to philosophy</a:t>
            </a:r>
          </a:p>
          <a:p>
            <a:pPr lvl="1"/>
            <a:r>
              <a:rPr lang="en-US" dirty="0"/>
              <a:t>a</a:t>
            </a:r>
            <a:r>
              <a:rPr lang="en-US" dirty="0" smtClean="0"/>
              <a:t>s the “</a:t>
            </a:r>
            <a:r>
              <a:rPr lang="en-US" dirty="0" err="1" smtClean="0"/>
              <a:t>ur</a:t>
            </a:r>
            <a:r>
              <a:rPr lang="en-US" dirty="0" smtClean="0"/>
              <a:t>-form” of the whole “analytic” movement</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104</a:t>
            </a:fld>
            <a:endParaRPr lang="en-US"/>
          </a:p>
        </p:txBody>
      </p:sp>
    </p:spTree>
    <p:extLst>
      <p:ext uri="{BB962C8B-B14F-4D97-AF65-F5344CB8AC3E}">
        <p14:creationId xmlns:p14="http://schemas.microsoft.com/office/powerpoint/2010/main" val="3428205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is philosophy different from poetry?</a:t>
            </a:r>
            <a:endParaRPr lang="en-US" dirty="0"/>
          </a:p>
        </p:txBody>
      </p:sp>
      <p:sp>
        <p:nvSpPr>
          <p:cNvPr id="3" name="Content Placeholder 2"/>
          <p:cNvSpPr>
            <a:spLocks noGrp="1"/>
          </p:cNvSpPr>
          <p:nvPr>
            <p:ph idx="1"/>
          </p:nvPr>
        </p:nvSpPr>
        <p:spPr/>
        <p:txBody>
          <a:bodyPr>
            <a:normAutofit lnSpcReduction="10000"/>
          </a:bodyPr>
          <a:lstStyle/>
          <a:p>
            <a:r>
              <a:rPr lang="en-US" dirty="0"/>
              <a:t>Poetry is ok, even though it does not adjust to science</a:t>
            </a:r>
          </a:p>
          <a:p>
            <a:pPr lvl="1"/>
            <a:r>
              <a:rPr lang="en-US" dirty="0"/>
              <a:t>Metaphysics is bad poetry</a:t>
            </a:r>
          </a:p>
          <a:p>
            <a:pPr lvl="1"/>
            <a:r>
              <a:rPr lang="en-US" dirty="0"/>
              <a:t>“Metaphysicians are musicians without musical ability</a:t>
            </a:r>
            <a:r>
              <a:rPr lang="en-US" dirty="0" smtClean="0"/>
              <a:t>”</a:t>
            </a:r>
          </a:p>
          <a:p>
            <a:r>
              <a:rPr lang="en-US" dirty="0" smtClean="0"/>
              <a:t>Philosophers are really poets</a:t>
            </a:r>
          </a:p>
          <a:p>
            <a:pPr lvl="1"/>
            <a:r>
              <a:rPr lang="en-US" dirty="0" smtClean="0"/>
              <a:t>But they think they have a cognitive goal</a:t>
            </a:r>
          </a:p>
          <a:p>
            <a:pPr lvl="1"/>
            <a:r>
              <a:rPr lang="en-US" dirty="0"/>
              <a:t>w</a:t>
            </a:r>
            <a:r>
              <a:rPr lang="en-US" dirty="0" smtClean="0"/>
              <a:t>hen they are really only expressing their feelings about life, as poets do</a:t>
            </a:r>
          </a:p>
          <a:p>
            <a:r>
              <a:rPr lang="en-US" dirty="0" smtClean="0"/>
              <a:t>True poets don’t make this mistake</a:t>
            </a:r>
          </a:p>
          <a:p>
            <a:pPr lvl="1"/>
            <a:r>
              <a:rPr lang="en-US" dirty="0" smtClean="0"/>
              <a:t>They do not confuse art with theory</a:t>
            </a:r>
          </a:p>
          <a:p>
            <a:pPr lvl="1"/>
            <a:r>
              <a:rPr lang="en-US" dirty="0"/>
              <a:t>o</a:t>
            </a:r>
            <a:r>
              <a:rPr lang="en-US" dirty="0" smtClean="0"/>
              <a:t>r expression with cognition</a:t>
            </a:r>
          </a:p>
          <a:p>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11</a:t>
            </a:fld>
            <a:endParaRPr lang="en-US"/>
          </a:p>
        </p:txBody>
      </p:sp>
    </p:spTree>
    <p:extLst>
      <p:ext uri="{BB962C8B-B14F-4D97-AF65-F5344CB8AC3E}">
        <p14:creationId xmlns:p14="http://schemas.microsoft.com/office/powerpoint/2010/main" val="33318786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Philosophy injures truth</a:t>
            </a:r>
            <a:endParaRPr lang="en-US" dirty="0"/>
          </a:p>
        </p:txBody>
      </p:sp>
      <p:sp>
        <p:nvSpPr>
          <p:cNvPr id="3" name="Content Placeholder 2"/>
          <p:cNvSpPr>
            <a:spLocks noGrp="1"/>
          </p:cNvSpPr>
          <p:nvPr>
            <p:ph idx="1"/>
          </p:nvPr>
        </p:nvSpPr>
        <p:spPr/>
        <p:txBody>
          <a:bodyPr/>
          <a:lstStyle/>
          <a:p>
            <a:r>
              <a:rPr lang="en-US" dirty="0"/>
              <a:t>That is the sin of traditional philosophy</a:t>
            </a:r>
          </a:p>
          <a:p>
            <a:pPr lvl="1"/>
            <a:r>
              <a:rPr lang="en-US" dirty="0" smtClean="0"/>
              <a:t>Not just </a:t>
            </a:r>
            <a:r>
              <a:rPr lang="en-US" dirty="0"/>
              <a:t>that it is cognitively meaningless (like poetry)</a:t>
            </a:r>
          </a:p>
          <a:p>
            <a:pPr lvl="1"/>
            <a:r>
              <a:rPr lang="en-US" dirty="0"/>
              <a:t>But that it is confused and deluded about itself</a:t>
            </a:r>
          </a:p>
          <a:p>
            <a:r>
              <a:rPr lang="en-US" dirty="0"/>
              <a:t>And so it does injury to truth</a:t>
            </a:r>
          </a:p>
          <a:p>
            <a:pPr lvl="1"/>
            <a:r>
              <a:rPr lang="en-US" dirty="0"/>
              <a:t>w</a:t>
            </a:r>
            <a:r>
              <a:rPr lang="en-US" dirty="0" smtClean="0"/>
              <a:t>hich </a:t>
            </a:r>
            <a:r>
              <a:rPr lang="en-US" dirty="0"/>
              <a:t>it purports to cherish</a:t>
            </a:r>
          </a:p>
          <a:p>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12</a:t>
            </a:fld>
            <a:endParaRPr lang="en-US"/>
          </a:p>
        </p:txBody>
      </p:sp>
    </p:spTree>
    <p:extLst>
      <p:ext uri="{BB962C8B-B14F-4D97-AF65-F5344CB8AC3E}">
        <p14:creationId xmlns:p14="http://schemas.microsoft.com/office/powerpoint/2010/main" val="768513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task at present</a:t>
            </a:r>
            <a:endParaRPr lang="en-US" dirty="0"/>
          </a:p>
        </p:txBody>
      </p:sp>
      <p:sp>
        <p:nvSpPr>
          <p:cNvPr id="3" name="Content Placeholder 2"/>
          <p:cNvSpPr>
            <a:spLocks noGrp="1"/>
          </p:cNvSpPr>
          <p:nvPr>
            <p:ph idx="1"/>
          </p:nvPr>
        </p:nvSpPr>
        <p:spPr/>
        <p:txBody>
          <a:bodyPr/>
          <a:lstStyle/>
          <a:p>
            <a:r>
              <a:rPr lang="en-US" dirty="0" smtClean="0"/>
              <a:t>There ought to be laws against this use of language</a:t>
            </a:r>
          </a:p>
          <a:p>
            <a:pPr lvl="1"/>
            <a:r>
              <a:rPr lang="en-US" dirty="0" smtClean="0"/>
              <a:t>And there will be once a clear logical syntax has been developed, “the great task… that at present occupies the logicians.”</a:t>
            </a:r>
          </a:p>
          <a:p>
            <a:r>
              <a:rPr lang="en-US" dirty="0" smtClean="0"/>
              <a:t>In a properly planned language</a:t>
            </a:r>
          </a:p>
          <a:p>
            <a:pPr lvl="1"/>
            <a:r>
              <a:rPr lang="en-US" dirty="0"/>
              <a:t>i</a:t>
            </a:r>
            <a:r>
              <a:rPr lang="en-US" dirty="0" smtClean="0"/>
              <a:t>t would be impossible to make a metaphysical statement</a:t>
            </a:r>
          </a:p>
        </p:txBody>
      </p:sp>
      <p:sp>
        <p:nvSpPr>
          <p:cNvPr id="4" name="Slide Number Placeholder 3"/>
          <p:cNvSpPr>
            <a:spLocks noGrp="1"/>
          </p:cNvSpPr>
          <p:nvPr>
            <p:ph type="sldNum" sz="quarter" idx="12"/>
          </p:nvPr>
        </p:nvSpPr>
        <p:spPr/>
        <p:txBody>
          <a:bodyPr/>
          <a:lstStyle/>
          <a:p>
            <a:fld id="{821A63AB-69D9-47A7-A6C9-E66D04BEAA53}" type="slidenum">
              <a:rPr lang="en-US" smtClean="0"/>
              <a:t>13</a:t>
            </a:fld>
            <a:endParaRPr lang="en-US"/>
          </a:p>
        </p:txBody>
      </p:sp>
    </p:spTree>
    <p:extLst>
      <p:ext uri="{BB962C8B-B14F-4D97-AF65-F5344CB8AC3E}">
        <p14:creationId xmlns:p14="http://schemas.microsoft.com/office/powerpoint/2010/main" val="2854672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purpose of Newspeak</a:t>
            </a:r>
            <a:endParaRPr lang="en-US" dirty="0"/>
          </a:p>
        </p:txBody>
      </p:sp>
      <p:sp>
        <p:nvSpPr>
          <p:cNvPr id="3" name="Content Placeholder 2"/>
          <p:cNvSpPr>
            <a:spLocks noGrp="1"/>
          </p:cNvSpPr>
          <p:nvPr>
            <p:ph idx="1"/>
          </p:nvPr>
        </p:nvSpPr>
        <p:spPr/>
        <p:txBody>
          <a:bodyPr/>
          <a:lstStyle/>
          <a:p>
            <a:r>
              <a:rPr lang="en-US" dirty="0"/>
              <a:t>Such “language planning” resembles Orwell’s 1984</a:t>
            </a:r>
          </a:p>
          <a:p>
            <a:pPr lvl="1"/>
            <a:r>
              <a:rPr lang="en-US" dirty="0"/>
              <a:t>“in Newspeak it was seldom possible to follow a heretical thought further </a:t>
            </a:r>
            <a:r>
              <a:rPr lang="en-US" dirty="0" smtClean="0"/>
              <a:t>than </a:t>
            </a:r>
            <a:r>
              <a:rPr lang="en-US" dirty="0"/>
              <a:t>the perception that it was heretical: beyond that point the necessary words were nonexistent</a:t>
            </a:r>
            <a:r>
              <a:rPr lang="en-US" dirty="0" smtClean="0"/>
              <a:t>….</a:t>
            </a:r>
          </a:p>
          <a:p>
            <a:pPr lvl="1"/>
            <a:r>
              <a:rPr lang="en-US" dirty="0" smtClean="0"/>
              <a:t>It would have been possible, for example to say ‘Big Brother is </a:t>
            </a:r>
            <a:r>
              <a:rPr lang="en-US" dirty="0" err="1" smtClean="0"/>
              <a:t>ungood</a:t>
            </a:r>
            <a:r>
              <a:rPr lang="en-US" dirty="0" smtClean="0"/>
              <a:t>.’ But this statement, which to an orthodox ear merely conveyed a self-evident absurdity, could not have been sustained by reasoned argument because the necessary words were not available.”</a:t>
            </a:r>
          </a:p>
        </p:txBody>
      </p:sp>
      <p:sp>
        <p:nvSpPr>
          <p:cNvPr id="4" name="Slide Number Placeholder 3"/>
          <p:cNvSpPr>
            <a:spLocks noGrp="1"/>
          </p:cNvSpPr>
          <p:nvPr>
            <p:ph type="sldNum" sz="quarter" idx="12"/>
          </p:nvPr>
        </p:nvSpPr>
        <p:spPr/>
        <p:txBody>
          <a:bodyPr/>
          <a:lstStyle/>
          <a:p>
            <a:fld id="{821A63AB-69D9-47A7-A6C9-E66D04BEAA53}" type="slidenum">
              <a:rPr lang="en-US" smtClean="0"/>
              <a:t>14</a:t>
            </a:fld>
            <a:endParaRPr lang="en-US"/>
          </a:p>
        </p:txBody>
      </p:sp>
    </p:spTree>
    <p:extLst>
      <p:ext uri="{BB962C8B-B14F-4D97-AF65-F5344CB8AC3E}">
        <p14:creationId xmlns:p14="http://schemas.microsoft.com/office/powerpoint/2010/main" val="40065585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problem with our language as it is</a:t>
            </a:r>
            <a:endParaRPr lang="en-US" dirty="0"/>
          </a:p>
        </p:txBody>
      </p:sp>
      <p:sp>
        <p:nvSpPr>
          <p:cNvPr id="3" name="Content Placeholder 2"/>
          <p:cNvSpPr>
            <a:spLocks noGrp="1"/>
          </p:cNvSpPr>
          <p:nvPr>
            <p:ph idx="1"/>
          </p:nvPr>
        </p:nvSpPr>
        <p:spPr/>
        <p:txBody>
          <a:bodyPr>
            <a:normAutofit fontScale="85000" lnSpcReduction="20000"/>
          </a:bodyPr>
          <a:lstStyle/>
          <a:p>
            <a:r>
              <a:rPr lang="en-US" dirty="0"/>
              <a:t>Right-thinking </a:t>
            </a:r>
            <a:r>
              <a:rPr lang="en-US" dirty="0" err="1"/>
              <a:t>Ingsoc</a:t>
            </a:r>
            <a:r>
              <a:rPr lang="en-US" dirty="0"/>
              <a:t> </a:t>
            </a:r>
            <a:r>
              <a:rPr lang="en-US" dirty="0" smtClean="0"/>
              <a:t>[Newspeak for English Socialist] party </a:t>
            </a:r>
            <a:r>
              <a:rPr lang="en-US" dirty="0"/>
              <a:t>members were as offended as </a:t>
            </a:r>
            <a:r>
              <a:rPr lang="en-US" dirty="0" err="1"/>
              <a:t>Carnap</a:t>
            </a:r>
            <a:r>
              <a:rPr lang="en-US" dirty="0"/>
              <a:t> by the unruliness of language</a:t>
            </a:r>
          </a:p>
          <a:p>
            <a:pPr lvl="1"/>
            <a:r>
              <a:rPr lang="en-US" dirty="0"/>
              <a:t>a</a:t>
            </a:r>
            <a:r>
              <a:rPr lang="en-US" dirty="0" smtClean="0"/>
              <a:t>llowing for “It is the right of the people to alter or abolish Government” (Jefferson)</a:t>
            </a:r>
          </a:p>
          <a:p>
            <a:pPr lvl="1"/>
            <a:r>
              <a:rPr lang="en-US" dirty="0" smtClean="0"/>
              <a:t>Or, “Das </a:t>
            </a:r>
            <a:r>
              <a:rPr lang="en-US" dirty="0" err="1" smtClean="0"/>
              <a:t>Nichts</a:t>
            </a:r>
            <a:r>
              <a:rPr lang="en-US" dirty="0" smtClean="0"/>
              <a:t> </a:t>
            </a:r>
            <a:r>
              <a:rPr lang="en-US" dirty="0" err="1" smtClean="0"/>
              <a:t>nichtet</a:t>
            </a:r>
            <a:r>
              <a:rPr lang="en-US" dirty="0" smtClean="0"/>
              <a:t>” (“The nothing nothings”)—Heidegger </a:t>
            </a:r>
          </a:p>
          <a:p>
            <a:r>
              <a:rPr lang="en-US" dirty="0" smtClean="0"/>
              <a:t>Language as it is (historical-grammatical syntax) makes no objections to such statements</a:t>
            </a:r>
          </a:p>
          <a:p>
            <a:pPr lvl="1"/>
            <a:r>
              <a:rPr lang="en-US" dirty="0" smtClean="0"/>
              <a:t>“metaphysics could not even be expressed in a logically constructed language. This is the great philosophical importance of the task, which at present occupies the logicians, of building a logical syntax.”</a:t>
            </a:r>
          </a:p>
          <a:p>
            <a:pPr lvl="1"/>
            <a:r>
              <a:rPr lang="en-US" dirty="0" smtClean="0"/>
              <a:t>To institute this new regime in discourse ought to be the great work and goal of philosophy</a:t>
            </a:r>
          </a:p>
          <a:p>
            <a:r>
              <a:rPr lang="en-US" dirty="0" smtClean="0"/>
              <a:t>This project is the only one that is serious about truth</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15</a:t>
            </a:fld>
            <a:endParaRPr lang="en-US"/>
          </a:p>
        </p:txBody>
      </p:sp>
    </p:spTree>
    <p:extLst>
      <p:ext uri="{BB962C8B-B14F-4D97-AF65-F5344CB8AC3E}">
        <p14:creationId xmlns:p14="http://schemas.microsoft.com/office/powerpoint/2010/main" val="27890326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Positivism</a:t>
            </a:r>
            <a:endParaRPr lang="en-US" dirty="0"/>
          </a:p>
        </p:txBody>
      </p:sp>
      <p:sp>
        <p:nvSpPr>
          <p:cNvPr id="5" name="Subtitle 4"/>
          <p:cNvSpPr>
            <a:spLocks noGrp="1"/>
          </p:cNvSpPr>
          <p:nvPr>
            <p:ph type="subTitle" idx="1"/>
          </p:nvPr>
        </p:nvSpPr>
        <p:spPr/>
        <p:txBody>
          <a:bodyPr/>
          <a:lstStyle/>
          <a:p>
            <a:r>
              <a:rPr lang="en-US" dirty="0"/>
              <a:t>From Comte to </a:t>
            </a:r>
            <a:r>
              <a:rPr lang="en-US" dirty="0" err="1"/>
              <a:t>Carnap</a:t>
            </a:r>
            <a:endParaRPr lang="en-US" dirty="0"/>
          </a:p>
        </p:txBody>
      </p:sp>
      <p:sp>
        <p:nvSpPr>
          <p:cNvPr id="2" name="Slide Number Placeholder 1"/>
          <p:cNvSpPr>
            <a:spLocks noGrp="1"/>
          </p:cNvSpPr>
          <p:nvPr>
            <p:ph type="sldNum" sz="quarter" idx="12"/>
          </p:nvPr>
        </p:nvSpPr>
        <p:spPr/>
        <p:txBody>
          <a:bodyPr/>
          <a:lstStyle/>
          <a:p>
            <a:fld id="{821A63AB-69D9-47A7-A6C9-E66D04BEAA53}" type="slidenum">
              <a:rPr lang="en-US" smtClean="0"/>
              <a:t>16</a:t>
            </a:fld>
            <a:endParaRPr lang="en-US"/>
          </a:p>
        </p:txBody>
      </p:sp>
    </p:spTree>
    <p:extLst>
      <p:ext uri="{BB962C8B-B14F-4D97-AF65-F5344CB8AC3E}">
        <p14:creationId xmlns:p14="http://schemas.microsoft.com/office/powerpoint/2010/main" val="8137193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Elements of Comte’s positivism</a:t>
            </a:r>
            <a:endParaRPr lang="en-US" dirty="0"/>
          </a:p>
        </p:txBody>
      </p:sp>
      <p:sp>
        <p:nvSpPr>
          <p:cNvPr id="3" name="Content Placeholder 2"/>
          <p:cNvSpPr>
            <a:spLocks noGrp="1"/>
          </p:cNvSpPr>
          <p:nvPr>
            <p:ph idx="1"/>
          </p:nvPr>
        </p:nvSpPr>
        <p:spPr/>
        <p:txBody>
          <a:bodyPr/>
          <a:lstStyle/>
          <a:p>
            <a:r>
              <a:rPr lang="en-US" dirty="0" smtClean="0"/>
              <a:t>1) Phenomenalism</a:t>
            </a:r>
          </a:p>
          <a:p>
            <a:pPr lvl="1"/>
            <a:r>
              <a:rPr lang="en-US" dirty="0" smtClean="0"/>
              <a:t>No difference between phenomena and essence</a:t>
            </a:r>
          </a:p>
          <a:p>
            <a:pPr lvl="1"/>
            <a:r>
              <a:rPr lang="en-US" dirty="0" smtClean="0"/>
              <a:t>We are entitled to record only what is manifest in experience</a:t>
            </a:r>
          </a:p>
          <a:p>
            <a:pPr lvl="2"/>
            <a:r>
              <a:rPr lang="en-US" dirty="0" err="1" smtClean="0"/>
              <a:t>Neurath</a:t>
            </a:r>
            <a:r>
              <a:rPr lang="en-US" dirty="0" smtClean="0"/>
              <a:t> thinks this consists of physical things</a:t>
            </a:r>
          </a:p>
          <a:p>
            <a:r>
              <a:rPr lang="en-US" dirty="0" smtClean="0"/>
              <a:t>2) Nominalism</a:t>
            </a:r>
          </a:p>
          <a:p>
            <a:pPr lvl="1"/>
            <a:r>
              <a:rPr lang="en-US" dirty="0" smtClean="0"/>
              <a:t>The abstractions and generalizations of science are not mirrors of objective reality</a:t>
            </a:r>
          </a:p>
          <a:p>
            <a:pPr lvl="1"/>
            <a:r>
              <a:rPr lang="en-US" dirty="0"/>
              <a:t>b</a:t>
            </a:r>
            <a:r>
              <a:rPr lang="en-US" dirty="0" smtClean="0"/>
              <a:t>ut tools, methods of ordering, calculating, recording</a:t>
            </a:r>
          </a:p>
          <a:p>
            <a:pPr lvl="1"/>
            <a:r>
              <a:rPr lang="en-US" dirty="0"/>
              <a:t>j</a:t>
            </a:r>
            <a:r>
              <a:rPr lang="en-US" dirty="0" smtClean="0"/>
              <a:t>ustified pragmatically</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17</a:t>
            </a:fld>
            <a:endParaRPr lang="en-US"/>
          </a:p>
        </p:txBody>
      </p:sp>
    </p:spTree>
    <p:extLst>
      <p:ext uri="{BB962C8B-B14F-4D97-AF65-F5344CB8AC3E}">
        <p14:creationId xmlns:p14="http://schemas.microsoft.com/office/powerpoint/2010/main" val="1503305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Value judgments are meaningless</a:t>
            </a:r>
            <a:endParaRPr lang="en-US" dirty="0"/>
          </a:p>
        </p:txBody>
      </p:sp>
      <p:sp>
        <p:nvSpPr>
          <p:cNvPr id="3" name="Content Placeholder 2"/>
          <p:cNvSpPr>
            <a:spLocks noGrp="1"/>
          </p:cNvSpPr>
          <p:nvPr>
            <p:ph idx="1"/>
          </p:nvPr>
        </p:nvSpPr>
        <p:spPr/>
        <p:txBody>
          <a:bodyPr/>
          <a:lstStyle/>
          <a:p>
            <a:r>
              <a:rPr lang="en-US" dirty="0" smtClean="0"/>
              <a:t>3) </a:t>
            </a:r>
            <a:r>
              <a:rPr lang="en-US" dirty="0" err="1" smtClean="0"/>
              <a:t>Noncognitivism</a:t>
            </a:r>
            <a:r>
              <a:rPr lang="en-US" dirty="0" smtClean="0"/>
              <a:t> re value judgments</a:t>
            </a:r>
          </a:p>
          <a:p>
            <a:pPr lvl="1"/>
            <a:r>
              <a:rPr lang="en-US" dirty="0" smtClean="0"/>
              <a:t>Values cannot be known</a:t>
            </a:r>
          </a:p>
          <a:p>
            <a:pPr lvl="1"/>
            <a:r>
              <a:rPr lang="en-US" dirty="0" smtClean="0"/>
              <a:t>“It is altogether impossible to make a statement that expresses a value judgment.” (</a:t>
            </a:r>
            <a:r>
              <a:rPr lang="en-US" dirty="0" err="1" smtClean="0"/>
              <a:t>Carnap</a:t>
            </a:r>
            <a:r>
              <a:rPr lang="en-US" dirty="0" smtClean="0"/>
              <a:t>)</a:t>
            </a:r>
          </a:p>
          <a:p>
            <a:r>
              <a:rPr lang="en-US" dirty="0" smtClean="0"/>
              <a:t>4) Unity of Science</a:t>
            </a:r>
          </a:p>
          <a:p>
            <a:pPr lvl="1"/>
            <a:r>
              <a:rPr lang="en-US" dirty="0" smtClean="0"/>
              <a:t>The method of acquiring knowledge is the same in all sciences</a:t>
            </a:r>
          </a:p>
          <a:p>
            <a:pPr lvl="1"/>
            <a:r>
              <a:rPr lang="en-US" dirty="0" smtClean="0"/>
              <a:t>Present differences among the sciences will be eliminated</a:t>
            </a:r>
          </a:p>
          <a:p>
            <a:pPr lvl="1"/>
            <a:r>
              <a:rPr lang="en-US" dirty="0" smtClean="0"/>
              <a:t>And there will be only one science speaking a unified language</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18</a:t>
            </a:fld>
            <a:endParaRPr lang="en-US"/>
          </a:p>
        </p:txBody>
      </p:sp>
    </p:spTree>
    <p:extLst>
      <p:ext uri="{BB962C8B-B14F-4D97-AF65-F5344CB8AC3E}">
        <p14:creationId xmlns:p14="http://schemas.microsoft.com/office/powerpoint/2010/main" val="35064509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basis of science: utility, not evidence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What is peculiar to 20</a:t>
            </a:r>
            <a:r>
              <a:rPr lang="en-US" baseline="30000" dirty="0" smtClean="0"/>
              <a:t>th</a:t>
            </a:r>
            <a:r>
              <a:rPr lang="en-US" dirty="0" smtClean="0"/>
              <a:t> c. logical positivists</a:t>
            </a:r>
          </a:p>
          <a:p>
            <a:pPr lvl="1"/>
            <a:r>
              <a:rPr lang="en-US" dirty="0" err="1" smtClean="0"/>
              <a:t>Carnap</a:t>
            </a:r>
            <a:r>
              <a:rPr lang="en-US" dirty="0" smtClean="0"/>
              <a:t>, </a:t>
            </a:r>
            <a:r>
              <a:rPr lang="en-US" dirty="0" err="1" smtClean="0"/>
              <a:t>Neurath</a:t>
            </a:r>
            <a:r>
              <a:rPr lang="en-US" dirty="0" smtClean="0"/>
              <a:t>, Feigl, </a:t>
            </a:r>
            <a:r>
              <a:rPr lang="en-US" dirty="0" err="1" smtClean="0"/>
              <a:t>Reichenbach</a:t>
            </a:r>
            <a:r>
              <a:rPr lang="en-US" dirty="0" smtClean="0"/>
              <a:t>, Hempel </a:t>
            </a:r>
          </a:p>
          <a:p>
            <a:r>
              <a:rPr lang="en-US" dirty="0"/>
              <a:t>c</a:t>
            </a:r>
            <a:r>
              <a:rPr lang="en-US" dirty="0" smtClean="0"/>
              <a:t>omes from technical ideas of scientific thinkers in the later 19</a:t>
            </a:r>
            <a:r>
              <a:rPr lang="en-US" baseline="30000" dirty="0" smtClean="0"/>
              <a:t>th</a:t>
            </a:r>
            <a:r>
              <a:rPr lang="en-US" dirty="0" smtClean="0"/>
              <a:t> c.</a:t>
            </a:r>
          </a:p>
          <a:p>
            <a:pPr lvl="1"/>
            <a:r>
              <a:rPr lang="en-US" dirty="0" smtClean="0"/>
              <a:t>Poincare, </a:t>
            </a:r>
            <a:r>
              <a:rPr lang="en-US" dirty="0" err="1" smtClean="0"/>
              <a:t>Duhem</a:t>
            </a:r>
            <a:r>
              <a:rPr lang="en-US" dirty="0" smtClean="0"/>
              <a:t>, and Mach</a:t>
            </a:r>
          </a:p>
          <a:p>
            <a:r>
              <a:rPr lang="en-US" dirty="0" smtClean="0"/>
              <a:t>1) Propositions of science are accepted through convenience, usefulness, or aesthetic appeal</a:t>
            </a:r>
          </a:p>
          <a:p>
            <a:pPr lvl="1"/>
            <a:r>
              <a:rPr lang="en-US" dirty="0"/>
              <a:t>n</a:t>
            </a:r>
            <a:r>
              <a:rPr lang="en-US" dirty="0" smtClean="0"/>
              <a:t>ot compelling evidence </a:t>
            </a:r>
          </a:p>
          <a:p>
            <a:r>
              <a:rPr lang="en-US" dirty="0" smtClean="0"/>
              <a:t>2) There is no pure experience or facts or knowledge that is independent of theoretical propositions</a:t>
            </a:r>
          </a:p>
          <a:p>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19</a:t>
            </a:fld>
            <a:endParaRPr lang="en-US"/>
          </a:p>
        </p:txBody>
      </p:sp>
    </p:spTree>
    <p:extLst>
      <p:ext uri="{BB962C8B-B14F-4D97-AF65-F5344CB8AC3E}">
        <p14:creationId xmlns:p14="http://schemas.microsoft.com/office/powerpoint/2010/main" val="1039691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Essential backgrounds </a:t>
            </a:r>
            <a:endParaRPr lang="en-US" dirty="0"/>
          </a:p>
        </p:txBody>
      </p:sp>
      <p:sp>
        <p:nvSpPr>
          <p:cNvPr id="3" name="Content Placeholder 2"/>
          <p:cNvSpPr>
            <a:spLocks noGrp="1"/>
          </p:cNvSpPr>
          <p:nvPr>
            <p:ph idx="1"/>
          </p:nvPr>
        </p:nvSpPr>
        <p:spPr/>
        <p:txBody>
          <a:bodyPr>
            <a:normAutofit lnSpcReduction="10000"/>
          </a:bodyPr>
          <a:lstStyle/>
          <a:p>
            <a:r>
              <a:rPr lang="en-US" dirty="0" err="1" smtClean="0"/>
              <a:t>Auguste</a:t>
            </a:r>
            <a:r>
              <a:rPr lang="en-US" dirty="0" smtClean="0"/>
              <a:t> Comte </a:t>
            </a:r>
            <a:r>
              <a:rPr lang="en-US" dirty="0"/>
              <a:t>(1798–1857</a:t>
            </a:r>
            <a:r>
              <a:rPr lang="en-US" dirty="0" smtClean="0"/>
              <a:t>) provides context for understanding Rudolf </a:t>
            </a:r>
            <a:r>
              <a:rPr lang="en-US" dirty="0" err="1" smtClean="0"/>
              <a:t>Carnap</a:t>
            </a:r>
            <a:r>
              <a:rPr lang="en-US" dirty="0" smtClean="0"/>
              <a:t> (1891-1970)</a:t>
            </a:r>
          </a:p>
          <a:p>
            <a:pPr lvl="1"/>
            <a:r>
              <a:rPr lang="en-US" dirty="0"/>
              <a:t>b</a:t>
            </a:r>
            <a:r>
              <a:rPr lang="en-US" dirty="0" smtClean="0"/>
              <a:t>ecause Comte practically invented “philosophy of science”</a:t>
            </a:r>
          </a:p>
          <a:p>
            <a:pPr lvl="1"/>
            <a:r>
              <a:rPr lang="en-US" dirty="0"/>
              <a:t>w</a:t>
            </a:r>
            <a:r>
              <a:rPr lang="en-US" dirty="0" smtClean="0"/>
              <a:t>hich is essential background for </a:t>
            </a:r>
            <a:r>
              <a:rPr lang="en-US" dirty="0" err="1" smtClean="0"/>
              <a:t>Carnap’s</a:t>
            </a:r>
            <a:r>
              <a:rPr lang="en-US" dirty="0" smtClean="0"/>
              <a:t> “logical positivism”</a:t>
            </a:r>
          </a:p>
          <a:p>
            <a:pPr lvl="1"/>
            <a:r>
              <a:rPr lang="en-US" dirty="0" smtClean="0"/>
              <a:t>which is essential background for the development of analytical philosophy</a:t>
            </a:r>
          </a:p>
          <a:p>
            <a:r>
              <a:rPr lang="en-US" dirty="0" err="1" smtClean="0"/>
              <a:t>Carnap</a:t>
            </a:r>
            <a:r>
              <a:rPr lang="en-US" dirty="0" smtClean="0"/>
              <a:t> does not mention Comte, but does critique both Heidegger and Nietzsche</a:t>
            </a:r>
          </a:p>
          <a:p>
            <a:pPr lvl="1"/>
            <a:r>
              <a:rPr lang="en-US" dirty="0" smtClean="0"/>
              <a:t>=two further contexts for understanding </a:t>
            </a:r>
            <a:r>
              <a:rPr lang="en-US" dirty="0" err="1" smtClean="0"/>
              <a:t>Carnap</a:t>
            </a:r>
            <a:endParaRPr lang="en-US" dirty="0" smtClean="0"/>
          </a:p>
          <a:p>
            <a:pPr lvl="1"/>
            <a:r>
              <a:rPr lang="en-US" dirty="0"/>
              <a:t>a</a:t>
            </a:r>
            <a:r>
              <a:rPr lang="en-US" dirty="0" smtClean="0"/>
              <a:t>nd hence, analytical philosophy</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2</a:t>
            </a:fld>
            <a:endParaRPr lang="en-US"/>
          </a:p>
        </p:txBody>
      </p:sp>
    </p:spTree>
    <p:extLst>
      <p:ext uri="{BB962C8B-B14F-4D97-AF65-F5344CB8AC3E}">
        <p14:creationId xmlns:p14="http://schemas.microsoft.com/office/powerpoint/2010/main" val="17556042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Scientific statements are verified by agreement with other scientific statements</a:t>
            </a:r>
            <a:endParaRPr lang="en-US" dirty="0"/>
          </a:p>
        </p:txBody>
      </p:sp>
      <p:sp>
        <p:nvSpPr>
          <p:cNvPr id="3" name="Content Placeholder 2"/>
          <p:cNvSpPr>
            <a:spLocks noGrp="1"/>
          </p:cNvSpPr>
          <p:nvPr>
            <p:ph idx="1"/>
          </p:nvPr>
        </p:nvSpPr>
        <p:spPr/>
        <p:txBody>
          <a:bodyPr/>
          <a:lstStyle/>
          <a:p>
            <a:r>
              <a:rPr lang="en-US" dirty="0" smtClean="0"/>
              <a:t>Hypotheses are verified by other hypotheses</a:t>
            </a:r>
          </a:p>
          <a:p>
            <a:pPr lvl="1"/>
            <a:r>
              <a:rPr lang="en-US" dirty="0" smtClean="0"/>
              <a:t>“Statements are always compared with statements, certainly not with some ‘reality,’ nor with ‘things.’” (</a:t>
            </a:r>
            <a:r>
              <a:rPr lang="en-US" dirty="0" err="1" smtClean="0"/>
              <a:t>Neurath</a:t>
            </a:r>
            <a:r>
              <a:rPr lang="en-US" dirty="0" smtClean="0"/>
              <a:t>)</a:t>
            </a:r>
          </a:p>
          <a:p>
            <a:r>
              <a:rPr lang="en-US" dirty="0" smtClean="0"/>
              <a:t>Theory choices in science are not determined by experiments or induction</a:t>
            </a:r>
          </a:p>
          <a:p>
            <a:pPr lvl="1"/>
            <a:r>
              <a:rPr lang="en-US" dirty="0"/>
              <a:t>b</a:t>
            </a:r>
            <a:r>
              <a:rPr lang="en-US" dirty="0" smtClean="0"/>
              <a:t>ut by convention, coherence, convenience</a:t>
            </a:r>
          </a:p>
          <a:p>
            <a:pPr lvl="1"/>
            <a:r>
              <a:rPr lang="en-US" dirty="0" smtClean="0"/>
              <a:t>“If a statement is made it is to be confronted with the totality of existing statements. If it agrees with them, it is joined to them. … There can be no other concept of ‘truth’ for science.” (</a:t>
            </a:r>
            <a:r>
              <a:rPr lang="en-US" dirty="0" err="1" smtClean="0"/>
              <a:t>Neurath</a:t>
            </a:r>
            <a:r>
              <a:rPr lang="en-US" dirty="0" smtClean="0"/>
              <a:t>)</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20</a:t>
            </a:fld>
            <a:endParaRPr lang="en-US"/>
          </a:p>
        </p:txBody>
      </p:sp>
    </p:spTree>
    <p:extLst>
      <p:ext uri="{BB962C8B-B14F-4D97-AF65-F5344CB8AC3E}">
        <p14:creationId xmlns:p14="http://schemas.microsoft.com/office/powerpoint/2010/main" val="10924249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Corporate rationality</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Comte is enthusiastic about ideas that are presupposed or taken for granted in the later thinkers</a:t>
            </a:r>
          </a:p>
          <a:p>
            <a:r>
              <a:rPr lang="en-US" dirty="0"/>
              <a:t>Not experimental individualism </a:t>
            </a:r>
          </a:p>
          <a:p>
            <a:pPr lvl="1"/>
            <a:r>
              <a:rPr lang="en-US" dirty="0"/>
              <a:t>Not what knowledge does for individuals</a:t>
            </a:r>
          </a:p>
          <a:p>
            <a:pPr lvl="1"/>
            <a:r>
              <a:rPr lang="en-US" dirty="0" smtClean="0"/>
              <a:t>E.g., happiness</a:t>
            </a:r>
            <a:r>
              <a:rPr lang="en-US" dirty="0"/>
              <a:t>, enlightenment, empowerment</a:t>
            </a:r>
          </a:p>
          <a:p>
            <a:r>
              <a:rPr lang="en-US" dirty="0" smtClean="0"/>
              <a:t>But corporate rationality: </a:t>
            </a:r>
          </a:p>
          <a:p>
            <a:pPr lvl="1"/>
            <a:r>
              <a:rPr lang="en-US" dirty="0"/>
              <a:t>K</a:t>
            </a:r>
            <a:r>
              <a:rPr lang="en-US" dirty="0" smtClean="0"/>
              <a:t>nowledge is a corporate enterprise producing a corporate product</a:t>
            </a:r>
          </a:p>
          <a:p>
            <a:pPr lvl="1"/>
            <a:r>
              <a:rPr lang="en-US" dirty="0"/>
              <a:t>g</a:t>
            </a:r>
            <a:r>
              <a:rPr lang="en-US" dirty="0" smtClean="0"/>
              <a:t>overned by rules that can and should be corporately instituted and enforced</a:t>
            </a:r>
          </a:p>
          <a:p>
            <a:pPr lvl="1"/>
            <a:r>
              <a:rPr lang="en-US" dirty="0"/>
              <a:t>f</a:t>
            </a:r>
            <a:r>
              <a:rPr lang="en-US" dirty="0" smtClean="0"/>
              <a:t>or the corporate good (progress, unity of science)</a:t>
            </a:r>
          </a:p>
          <a:p>
            <a:r>
              <a:rPr lang="en-US" dirty="0" smtClean="0"/>
              <a:t>To know is to reduce something to already known parts (</a:t>
            </a:r>
            <a:r>
              <a:rPr lang="en-US" dirty="0" err="1" smtClean="0"/>
              <a:t>Schlick</a:t>
            </a:r>
            <a:r>
              <a:rPr lang="en-US" dirty="0" smtClean="0"/>
              <a:t>, </a:t>
            </a:r>
            <a:r>
              <a:rPr lang="en-US" dirty="0" err="1" smtClean="0"/>
              <a:t>Neurath</a:t>
            </a:r>
            <a:r>
              <a:rPr lang="en-US" dirty="0" smtClean="0"/>
              <a:t>)</a:t>
            </a:r>
          </a:p>
        </p:txBody>
      </p:sp>
      <p:sp>
        <p:nvSpPr>
          <p:cNvPr id="4" name="Slide Number Placeholder 3"/>
          <p:cNvSpPr>
            <a:spLocks noGrp="1"/>
          </p:cNvSpPr>
          <p:nvPr>
            <p:ph type="sldNum" sz="quarter" idx="12"/>
          </p:nvPr>
        </p:nvSpPr>
        <p:spPr/>
        <p:txBody>
          <a:bodyPr/>
          <a:lstStyle/>
          <a:p>
            <a:fld id="{821A63AB-69D9-47A7-A6C9-E66D04BEAA53}" type="slidenum">
              <a:rPr lang="en-US" smtClean="0"/>
              <a:t>21</a:t>
            </a:fld>
            <a:endParaRPr lang="en-US"/>
          </a:p>
        </p:txBody>
      </p:sp>
    </p:spTree>
    <p:extLst>
      <p:ext uri="{BB962C8B-B14F-4D97-AF65-F5344CB8AC3E}">
        <p14:creationId xmlns:p14="http://schemas.microsoft.com/office/powerpoint/2010/main" val="14309960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Ontological relativity</a:t>
            </a:r>
            <a:endParaRPr lang="en-US" dirty="0"/>
          </a:p>
        </p:txBody>
      </p:sp>
      <p:sp>
        <p:nvSpPr>
          <p:cNvPr id="3" name="Content Placeholder 2"/>
          <p:cNvSpPr>
            <a:spLocks noGrp="1"/>
          </p:cNvSpPr>
          <p:nvPr>
            <p:ph idx="1"/>
          </p:nvPr>
        </p:nvSpPr>
        <p:spPr/>
        <p:txBody>
          <a:bodyPr>
            <a:normAutofit lnSpcReduction="10000"/>
          </a:bodyPr>
          <a:lstStyle/>
          <a:p>
            <a:r>
              <a:rPr lang="en-US" dirty="0"/>
              <a:t>A theory of knowledge can only be the logic of science</a:t>
            </a:r>
          </a:p>
          <a:p>
            <a:pPr lvl="1"/>
            <a:r>
              <a:rPr lang="en-US" dirty="0"/>
              <a:t>“in the Vienna Circle mathematics and the empirical sciences were taken as models representing knowledge at its best, most systematized form, toward which all philosophical work on problems of knowledge should be oriented.” (</a:t>
            </a:r>
            <a:r>
              <a:rPr lang="en-US" dirty="0" err="1" smtClean="0"/>
              <a:t>Carnap</a:t>
            </a:r>
            <a:r>
              <a:rPr lang="en-US" dirty="0" smtClean="0"/>
              <a:t>)</a:t>
            </a:r>
            <a:endParaRPr lang="en-US" dirty="0" smtClean="0">
              <a:sym typeface="Wingdings" panose="05000000000000000000" pitchFamily="2" charset="2"/>
            </a:endParaRPr>
          </a:p>
          <a:p>
            <a:r>
              <a:rPr lang="en-US" dirty="0" smtClean="0">
                <a:sym typeface="Wingdings" panose="05000000000000000000" pitchFamily="2" charset="2"/>
              </a:rPr>
              <a:t> </a:t>
            </a:r>
            <a:r>
              <a:rPr lang="en-US" dirty="0">
                <a:sym typeface="Wingdings" panose="05000000000000000000" pitchFamily="2" charset="2"/>
              </a:rPr>
              <a:t>“To be is to be the value of a variable.” (Quine)</a:t>
            </a:r>
          </a:p>
          <a:p>
            <a:pPr lvl="1"/>
            <a:r>
              <a:rPr lang="en-US" dirty="0">
                <a:sym typeface="Wingdings" panose="05000000000000000000" pitchFamily="2" charset="2"/>
              </a:rPr>
              <a:t>To be, to exist = to be posited by the language of a unified science</a:t>
            </a:r>
          </a:p>
          <a:p>
            <a:pPr lvl="1"/>
            <a:r>
              <a:rPr lang="en-US" dirty="0">
                <a:sym typeface="Wingdings" panose="05000000000000000000" pitchFamily="2" charset="2"/>
              </a:rPr>
              <a:t>i.e. to be counted (“quantified over”) in a “rational reconstruction” of science</a:t>
            </a:r>
          </a:p>
          <a:p>
            <a:pPr lvl="1"/>
            <a:r>
              <a:rPr lang="en-US" dirty="0">
                <a:sym typeface="Wingdings" panose="05000000000000000000" pitchFamily="2" charset="2"/>
              </a:rPr>
              <a:t>=Quine’s “ontological relativity” </a:t>
            </a:r>
            <a:r>
              <a:rPr lang="en-US" dirty="0" smtClean="0">
                <a:sym typeface="Wingdings" panose="05000000000000000000" pitchFamily="2" charset="2"/>
              </a:rPr>
              <a:t>thesis</a:t>
            </a:r>
            <a:endParaRPr lang="en-US" dirty="0">
              <a:sym typeface="Wingdings" panose="05000000000000000000" pitchFamily="2" charset="2"/>
            </a:endParaRPr>
          </a:p>
        </p:txBody>
      </p:sp>
      <p:sp>
        <p:nvSpPr>
          <p:cNvPr id="4" name="Slide Number Placeholder 3"/>
          <p:cNvSpPr>
            <a:spLocks noGrp="1"/>
          </p:cNvSpPr>
          <p:nvPr>
            <p:ph type="sldNum" sz="quarter" idx="12"/>
          </p:nvPr>
        </p:nvSpPr>
        <p:spPr/>
        <p:txBody>
          <a:bodyPr/>
          <a:lstStyle/>
          <a:p>
            <a:fld id="{821A63AB-69D9-47A7-A6C9-E66D04BEAA53}" type="slidenum">
              <a:rPr lang="en-US" smtClean="0"/>
              <a:t>22</a:t>
            </a:fld>
            <a:endParaRPr lang="en-US"/>
          </a:p>
        </p:txBody>
      </p:sp>
    </p:spTree>
    <p:extLst>
      <p:ext uri="{BB962C8B-B14F-4D97-AF65-F5344CB8AC3E}">
        <p14:creationId xmlns:p14="http://schemas.microsoft.com/office/powerpoint/2010/main" val="30677552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 truth but order is the goal</a:t>
            </a:r>
            <a:endParaRPr lang="en-US" dirty="0"/>
          </a:p>
        </p:txBody>
      </p:sp>
      <p:sp>
        <p:nvSpPr>
          <p:cNvPr id="3" name="Content Placeholder 2"/>
          <p:cNvSpPr>
            <a:spLocks noGrp="1"/>
          </p:cNvSpPr>
          <p:nvPr>
            <p:ph idx="1"/>
          </p:nvPr>
        </p:nvSpPr>
        <p:spPr/>
        <p:txBody>
          <a:bodyPr>
            <a:normAutofit fontScale="92500" lnSpcReduction="10000"/>
          </a:bodyPr>
          <a:lstStyle/>
          <a:p>
            <a:r>
              <a:rPr lang="en-US" dirty="0">
                <a:sym typeface="Wingdings" panose="05000000000000000000" pitchFamily="2" charset="2"/>
              </a:rPr>
              <a:t>The criterion of what is, of </a:t>
            </a:r>
            <a:r>
              <a:rPr lang="en-US" dirty="0" smtClean="0">
                <a:sym typeface="Wingdings" panose="05000000000000000000" pitchFamily="2" charset="2"/>
              </a:rPr>
              <a:t>being, </a:t>
            </a:r>
            <a:r>
              <a:rPr lang="en-US" dirty="0">
                <a:sym typeface="Wingdings" panose="05000000000000000000" pitchFamily="2" charset="2"/>
              </a:rPr>
              <a:t>is a regimented theoretical corpus</a:t>
            </a:r>
          </a:p>
          <a:p>
            <a:pPr lvl="1"/>
            <a:r>
              <a:rPr lang="en-US" dirty="0">
                <a:sym typeface="Wingdings" panose="05000000000000000000" pitchFamily="2" charset="2"/>
              </a:rPr>
              <a:t>“Everything is relative; this is the only absolute principle.” (Comte)</a:t>
            </a:r>
            <a:endParaRPr lang="en-US" dirty="0"/>
          </a:p>
          <a:p>
            <a:pPr lvl="1"/>
            <a:r>
              <a:rPr lang="en-US" dirty="0" smtClean="0"/>
              <a:t>Going from the absolute to the relative is the best way “of attaining to political conceptions that can gradually secure a unanimous and permanent assent.”</a:t>
            </a:r>
          </a:p>
          <a:p>
            <a:r>
              <a:rPr lang="en-US" dirty="0" smtClean="0"/>
              <a:t>The most important fruit of science</a:t>
            </a:r>
          </a:p>
          <a:p>
            <a:pPr lvl="1"/>
            <a:r>
              <a:rPr lang="en-US" dirty="0" smtClean="0"/>
              <a:t>Not technology or truth</a:t>
            </a:r>
          </a:p>
          <a:p>
            <a:pPr lvl="1"/>
            <a:r>
              <a:rPr lang="en-US" dirty="0" smtClean="0"/>
              <a:t>But order without the threat of violence</a:t>
            </a:r>
          </a:p>
          <a:p>
            <a:pPr lvl="1"/>
            <a:r>
              <a:rPr lang="en-US" dirty="0" smtClean="0"/>
              <a:t>i.e., the positive state, a state of “entire intellectual consistency”</a:t>
            </a:r>
          </a:p>
          <a:p>
            <a:pPr lvl="1"/>
            <a:r>
              <a:rPr lang="en-US" dirty="0" smtClean="0"/>
              <a:t>=Orwell’s </a:t>
            </a:r>
            <a:r>
              <a:rPr lang="en-US" dirty="0" err="1" smtClean="0"/>
              <a:t>Ingsoc</a:t>
            </a:r>
            <a:endParaRPr lang="en-US" dirty="0"/>
          </a:p>
          <a:p>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23</a:t>
            </a:fld>
            <a:endParaRPr lang="en-US"/>
          </a:p>
        </p:txBody>
      </p:sp>
    </p:spTree>
    <p:extLst>
      <p:ext uri="{BB962C8B-B14F-4D97-AF65-F5344CB8AC3E}">
        <p14:creationId xmlns:p14="http://schemas.microsoft.com/office/powerpoint/2010/main" val="39851161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Science replaces theology</a:t>
            </a:r>
            <a:endParaRPr lang="en-US" dirty="0"/>
          </a:p>
        </p:txBody>
      </p:sp>
      <p:sp>
        <p:nvSpPr>
          <p:cNvPr id="3" name="Content Placeholder 2"/>
          <p:cNvSpPr>
            <a:spLocks noGrp="1"/>
          </p:cNvSpPr>
          <p:nvPr>
            <p:ph idx="1"/>
          </p:nvPr>
        </p:nvSpPr>
        <p:spPr/>
        <p:txBody>
          <a:bodyPr>
            <a:normAutofit lnSpcReduction="10000"/>
          </a:bodyPr>
          <a:lstStyle/>
          <a:p>
            <a:r>
              <a:rPr lang="en-US" dirty="0" smtClean="0"/>
              <a:t>The supreme purpose of a positivist philosophy:</a:t>
            </a:r>
          </a:p>
          <a:p>
            <a:pPr lvl="1"/>
            <a:r>
              <a:rPr lang="en-US" dirty="0"/>
              <a:t>t</a:t>
            </a:r>
            <a:r>
              <a:rPr lang="en-US" dirty="0" smtClean="0"/>
              <a:t>o bring science and its order to problems of social government</a:t>
            </a:r>
          </a:p>
          <a:p>
            <a:pPr lvl="1"/>
            <a:r>
              <a:rPr lang="en-US" dirty="0" smtClean="0"/>
              <a:t>“reconstructing society” in a better, scientific order</a:t>
            </a:r>
          </a:p>
          <a:p>
            <a:r>
              <a:rPr lang="en-US" dirty="0" smtClean="0"/>
              <a:t>Positivism combines</a:t>
            </a:r>
          </a:p>
          <a:p>
            <a:pPr lvl="1"/>
            <a:r>
              <a:rPr lang="en-US" dirty="0" smtClean="0"/>
              <a:t>Truth with usefulness</a:t>
            </a:r>
          </a:p>
          <a:p>
            <a:pPr lvl="1"/>
            <a:r>
              <a:rPr lang="en-US" dirty="0" smtClean="0"/>
              <a:t>Certainty with precision,</a:t>
            </a:r>
          </a:p>
          <a:p>
            <a:pPr lvl="1"/>
            <a:r>
              <a:rPr lang="en-US" dirty="0" smtClean="0"/>
              <a:t>Relativity (no absolute principles) with social purpose</a:t>
            </a:r>
          </a:p>
          <a:p>
            <a:r>
              <a:rPr lang="en-US" dirty="0" smtClean="0"/>
              <a:t>“To </a:t>
            </a:r>
            <a:r>
              <a:rPr lang="en-US" dirty="0" err="1" smtClean="0"/>
              <a:t>supercede</a:t>
            </a:r>
            <a:r>
              <a:rPr lang="en-US" dirty="0" smtClean="0"/>
              <a:t> theology in the spiritual direction of the human race.” </a:t>
            </a:r>
          </a:p>
          <a:p>
            <a:pPr lvl="1"/>
            <a:r>
              <a:rPr lang="en-US" dirty="0"/>
              <a:t>Comte places sociology at the top of the hierarchy of the </a:t>
            </a:r>
            <a:r>
              <a:rPr lang="en-US" dirty="0" smtClean="0"/>
              <a:t>sciences</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24</a:t>
            </a:fld>
            <a:endParaRPr lang="en-US"/>
          </a:p>
        </p:txBody>
      </p:sp>
    </p:spTree>
    <p:extLst>
      <p:ext uri="{BB962C8B-B14F-4D97-AF65-F5344CB8AC3E}">
        <p14:creationId xmlns:p14="http://schemas.microsoft.com/office/powerpoint/2010/main" val="1459780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 unified constructional system</a:t>
            </a:r>
            <a:endParaRPr lang="en-US" dirty="0"/>
          </a:p>
        </p:txBody>
      </p:sp>
      <p:sp>
        <p:nvSpPr>
          <p:cNvPr id="3" name="Content Placeholder 2"/>
          <p:cNvSpPr>
            <a:spLocks noGrp="1"/>
          </p:cNvSpPr>
          <p:nvPr>
            <p:ph idx="1"/>
          </p:nvPr>
        </p:nvSpPr>
        <p:spPr/>
        <p:txBody>
          <a:bodyPr/>
          <a:lstStyle/>
          <a:p>
            <a:r>
              <a:rPr lang="en-US" dirty="0" err="1" smtClean="0"/>
              <a:t>Carnap’s</a:t>
            </a:r>
            <a:r>
              <a:rPr lang="en-US" dirty="0" smtClean="0"/>
              <a:t> “Logical Construction of the World” </a:t>
            </a:r>
          </a:p>
          <a:p>
            <a:pPr lvl="1"/>
            <a:r>
              <a:rPr lang="en-US" dirty="0" smtClean="0"/>
              <a:t>The culmination of the “constructional system of concepts” is a “logical syntax of science” </a:t>
            </a:r>
          </a:p>
          <a:p>
            <a:pPr lvl="1"/>
            <a:r>
              <a:rPr lang="en-US" dirty="0" smtClean="0"/>
              <a:t>“By placing the objects of science in one unified constructional system, the different ‘sciences’ are at the same time recognized as branches of the one science and are themselves brought into a system.”</a:t>
            </a:r>
          </a:p>
        </p:txBody>
      </p:sp>
      <p:sp>
        <p:nvSpPr>
          <p:cNvPr id="4" name="Slide Number Placeholder 3"/>
          <p:cNvSpPr>
            <a:spLocks noGrp="1"/>
          </p:cNvSpPr>
          <p:nvPr>
            <p:ph type="sldNum" sz="quarter" idx="12"/>
          </p:nvPr>
        </p:nvSpPr>
        <p:spPr/>
        <p:txBody>
          <a:bodyPr/>
          <a:lstStyle/>
          <a:p>
            <a:fld id="{821A63AB-69D9-47A7-A6C9-E66D04BEAA53}" type="slidenum">
              <a:rPr lang="en-US" smtClean="0"/>
              <a:t>25</a:t>
            </a:fld>
            <a:endParaRPr lang="en-US"/>
          </a:p>
        </p:txBody>
      </p:sp>
    </p:spTree>
    <p:extLst>
      <p:ext uri="{BB962C8B-B14F-4D97-AF65-F5344CB8AC3E}">
        <p14:creationId xmlns:p14="http://schemas.microsoft.com/office/powerpoint/2010/main" val="30646947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is this important? To destroy capitalism!</a:t>
            </a:r>
            <a:endParaRPr lang="en-US" dirty="0"/>
          </a:p>
        </p:txBody>
      </p:sp>
      <p:sp>
        <p:nvSpPr>
          <p:cNvPr id="3" name="Content Placeholder 2"/>
          <p:cNvSpPr>
            <a:spLocks noGrp="1"/>
          </p:cNvSpPr>
          <p:nvPr>
            <p:ph idx="1"/>
          </p:nvPr>
        </p:nvSpPr>
        <p:spPr/>
        <p:txBody>
          <a:bodyPr/>
          <a:lstStyle/>
          <a:p>
            <a:r>
              <a:rPr lang="en-US" dirty="0"/>
              <a:t>But why is </a:t>
            </a:r>
            <a:r>
              <a:rPr lang="en-US" dirty="0" smtClean="0"/>
              <a:t>proving the </a:t>
            </a:r>
            <a:r>
              <a:rPr lang="en-US" i="1" dirty="0" smtClean="0"/>
              <a:t>a priori </a:t>
            </a:r>
            <a:r>
              <a:rPr lang="en-US" dirty="0" smtClean="0"/>
              <a:t>unity of the sciences </a:t>
            </a:r>
            <a:r>
              <a:rPr lang="en-US" dirty="0"/>
              <a:t>important?</a:t>
            </a:r>
          </a:p>
          <a:p>
            <a:r>
              <a:rPr lang="en-US" dirty="0" err="1"/>
              <a:t>Carnap</a:t>
            </a:r>
            <a:r>
              <a:rPr lang="en-US" dirty="0"/>
              <a:t> is reticent, but </a:t>
            </a:r>
            <a:r>
              <a:rPr lang="en-US" dirty="0" err="1"/>
              <a:t>Neurath</a:t>
            </a:r>
            <a:r>
              <a:rPr lang="en-US" dirty="0"/>
              <a:t> is </a:t>
            </a:r>
            <a:r>
              <a:rPr lang="en-US" dirty="0" smtClean="0"/>
              <a:t>outspoken: </a:t>
            </a:r>
          </a:p>
          <a:p>
            <a:pPr lvl="1"/>
            <a:r>
              <a:rPr lang="en-US" dirty="0" smtClean="0"/>
              <a:t>“The fight against metaphysics and theology [means] the destruction of the bourgeois world-order.”</a:t>
            </a:r>
          </a:p>
          <a:p>
            <a:pPr lvl="1"/>
            <a:r>
              <a:rPr lang="en-US" dirty="0" smtClean="0"/>
              <a:t>“Scientific attitude and solidarity go together”</a:t>
            </a:r>
          </a:p>
          <a:p>
            <a:pPr lvl="1"/>
            <a:r>
              <a:rPr lang="en-US" dirty="0" smtClean="0"/>
              <a:t>“Whoever joins the proletariat can say with justification that he joins love and reason.”</a:t>
            </a:r>
            <a:endParaRPr lang="en-US" dirty="0"/>
          </a:p>
          <a:p>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26</a:t>
            </a:fld>
            <a:endParaRPr lang="en-US"/>
          </a:p>
        </p:txBody>
      </p:sp>
    </p:spTree>
    <p:extLst>
      <p:ext uri="{BB962C8B-B14F-4D97-AF65-F5344CB8AC3E}">
        <p14:creationId xmlns:p14="http://schemas.microsoft.com/office/powerpoint/2010/main" val="22432201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a more rational social order</a:t>
            </a:r>
            <a:endParaRPr lang="en-US" dirty="0"/>
          </a:p>
        </p:txBody>
      </p:sp>
      <p:sp>
        <p:nvSpPr>
          <p:cNvPr id="3" name="Content Placeholder 2"/>
          <p:cNvSpPr>
            <a:spLocks noGrp="1"/>
          </p:cNvSpPr>
          <p:nvPr>
            <p:ph idx="1"/>
          </p:nvPr>
        </p:nvSpPr>
        <p:spPr/>
        <p:txBody>
          <a:bodyPr>
            <a:normAutofit fontScale="92500"/>
          </a:bodyPr>
          <a:lstStyle/>
          <a:p>
            <a:r>
              <a:rPr lang="en-US" dirty="0" err="1" smtClean="0"/>
              <a:t>Carnap</a:t>
            </a:r>
            <a:r>
              <a:rPr lang="en-US" dirty="0" smtClean="0"/>
              <a:t> is more modest:</a:t>
            </a:r>
          </a:p>
          <a:p>
            <a:pPr lvl="1"/>
            <a:r>
              <a:rPr lang="en-US" dirty="0" smtClean="0"/>
              <a:t>“The acceptance of a </a:t>
            </a:r>
            <a:r>
              <a:rPr lang="en-US" dirty="0" err="1" smtClean="0"/>
              <a:t>physicalistic</a:t>
            </a:r>
            <a:r>
              <a:rPr lang="en-US" dirty="0" smtClean="0"/>
              <a:t> language might possibly have a positive correlation with social progress”</a:t>
            </a:r>
          </a:p>
          <a:p>
            <a:pPr lvl="1"/>
            <a:r>
              <a:rPr lang="en-US" dirty="0" smtClean="0"/>
              <a:t>“</a:t>
            </a:r>
            <a:r>
              <a:rPr lang="en-US" dirty="0" err="1" smtClean="0"/>
              <a:t>Neurath</a:t>
            </a:r>
            <a:r>
              <a:rPr lang="en-US" dirty="0" smtClean="0"/>
              <a:t> and I have criticized the existing order of society as unreasonable and have demanded that it should be reformed on the basis of scientific insights and careful planning.”</a:t>
            </a:r>
          </a:p>
          <a:p>
            <a:pPr lvl="1"/>
            <a:r>
              <a:rPr lang="en-US" dirty="0" smtClean="0"/>
              <a:t>Although “the theoretical theses of logical empiricism” are “neutral with respect to possible forms of the organization of society and economics” </a:t>
            </a:r>
          </a:p>
          <a:p>
            <a:pPr lvl="1"/>
            <a:r>
              <a:rPr lang="en-US" dirty="0" smtClean="0"/>
              <a:t>“these theoretical theses have an indirect social effect”—progress toward “the development of more reasonable forms of social order.”</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27</a:t>
            </a:fld>
            <a:endParaRPr lang="en-US"/>
          </a:p>
        </p:txBody>
      </p:sp>
    </p:spTree>
    <p:extLst>
      <p:ext uri="{BB962C8B-B14F-4D97-AF65-F5344CB8AC3E}">
        <p14:creationId xmlns:p14="http://schemas.microsoft.com/office/powerpoint/2010/main" val="32708223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They overlook the most important part of science</a:t>
            </a:r>
            <a:endParaRPr lang="en-US" dirty="0"/>
          </a:p>
        </p:txBody>
      </p:sp>
      <p:sp>
        <p:nvSpPr>
          <p:cNvPr id="3" name="Content Placeholder 2"/>
          <p:cNvSpPr>
            <a:spLocks noGrp="1"/>
          </p:cNvSpPr>
          <p:nvPr>
            <p:ph idx="1"/>
          </p:nvPr>
        </p:nvSpPr>
        <p:spPr/>
        <p:txBody>
          <a:bodyPr>
            <a:normAutofit fontScale="92500" lnSpcReduction="10000"/>
          </a:bodyPr>
          <a:lstStyle/>
          <a:p>
            <a:r>
              <a:rPr lang="en-US" dirty="0"/>
              <a:t>Positivists pretend to respect science</a:t>
            </a:r>
          </a:p>
          <a:p>
            <a:pPr lvl="1"/>
            <a:r>
              <a:rPr lang="en-US" dirty="0"/>
              <a:t>f</a:t>
            </a:r>
            <a:r>
              <a:rPr lang="en-US" dirty="0" smtClean="0"/>
              <a:t>rom Bacon to Bentham to Condorcet and Comte</a:t>
            </a:r>
          </a:p>
          <a:p>
            <a:pPr lvl="1"/>
            <a:r>
              <a:rPr lang="en-US" dirty="0" smtClean="0"/>
              <a:t>to </a:t>
            </a:r>
            <a:r>
              <a:rPr lang="en-US" dirty="0" err="1" smtClean="0"/>
              <a:t>Carnap</a:t>
            </a:r>
            <a:r>
              <a:rPr lang="en-US" dirty="0" smtClean="0"/>
              <a:t> and Quine</a:t>
            </a:r>
          </a:p>
          <a:p>
            <a:r>
              <a:rPr lang="en-US" dirty="0" smtClean="0"/>
              <a:t>What they really respect is order</a:t>
            </a:r>
          </a:p>
          <a:p>
            <a:pPr lvl="1"/>
            <a:r>
              <a:rPr lang="en-US" dirty="0"/>
              <a:t>w</a:t>
            </a:r>
            <a:r>
              <a:rPr lang="en-US" dirty="0" smtClean="0"/>
              <a:t>hich science advances</a:t>
            </a:r>
          </a:p>
          <a:p>
            <a:pPr lvl="1"/>
            <a:r>
              <a:rPr lang="en-US" dirty="0"/>
              <a:t>u</a:t>
            </a:r>
            <a:r>
              <a:rPr lang="en-US" dirty="0" smtClean="0"/>
              <a:t>nder their good book-keeping</a:t>
            </a:r>
          </a:p>
          <a:p>
            <a:r>
              <a:rPr lang="en-US" dirty="0" smtClean="0"/>
              <a:t>They overlook the most important part of science</a:t>
            </a:r>
          </a:p>
          <a:p>
            <a:pPr lvl="1"/>
            <a:r>
              <a:rPr lang="en-US" dirty="0"/>
              <a:t>h</a:t>
            </a:r>
            <a:r>
              <a:rPr lang="en-US" dirty="0" smtClean="0"/>
              <a:t>ow it actually works</a:t>
            </a:r>
          </a:p>
          <a:p>
            <a:r>
              <a:rPr lang="en-US" dirty="0" smtClean="0"/>
              <a:t>What they fix on</a:t>
            </a:r>
            <a:r>
              <a:rPr lang="en-US" dirty="0"/>
              <a:t> </a:t>
            </a:r>
            <a:r>
              <a:rPr lang="en-US" dirty="0" smtClean="0"/>
              <a:t>turns out to be sterile </a:t>
            </a:r>
          </a:p>
          <a:p>
            <a:pPr lvl="1"/>
            <a:r>
              <a:rPr lang="en-US" dirty="0" smtClean="0"/>
              <a:t>semantics, logic, methodology</a:t>
            </a:r>
          </a:p>
        </p:txBody>
      </p:sp>
      <p:sp>
        <p:nvSpPr>
          <p:cNvPr id="4" name="Slide Number Placeholder 3"/>
          <p:cNvSpPr>
            <a:spLocks noGrp="1"/>
          </p:cNvSpPr>
          <p:nvPr>
            <p:ph type="sldNum" sz="quarter" idx="12"/>
          </p:nvPr>
        </p:nvSpPr>
        <p:spPr/>
        <p:txBody>
          <a:bodyPr/>
          <a:lstStyle/>
          <a:p>
            <a:fld id="{821A63AB-69D9-47A7-A6C9-E66D04BEAA53}" type="slidenum">
              <a:rPr lang="en-US" smtClean="0"/>
              <a:t>28</a:t>
            </a:fld>
            <a:endParaRPr lang="en-US"/>
          </a:p>
        </p:txBody>
      </p:sp>
    </p:spTree>
    <p:extLst>
      <p:ext uri="{BB962C8B-B14F-4D97-AF65-F5344CB8AC3E}">
        <p14:creationId xmlns:p14="http://schemas.microsoft.com/office/powerpoint/2010/main" val="36890892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Comment: Kant </a:t>
            </a:r>
            <a:r>
              <a:rPr lang="en-US" dirty="0"/>
              <a:t>and Hegel</a:t>
            </a:r>
            <a:br>
              <a:rPr lang="en-US" dirty="0"/>
            </a:br>
            <a:endParaRPr lang="en-US" dirty="0"/>
          </a:p>
        </p:txBody>
      </p:sp>
      <p:sp>
        <p:nvSpPr>
          <p:cNvPr id="6" name="Subtitle 5"/>
          <p:cNvSpPr>
            <a:spLocks noGrp="1"/>
          </p:cNvSpPr>
          <p:nvPr>
            <p:ph type="subTitle" idx="1"/>
          </p:nvPr>
        </p:nvSpPr>
        <p:spPr/>
        <p:txBody>
          <a:bodyPr/>
          <a:lstStyle/>
          <a:p>
            <a:r>
              <a:rPr lang="en-US" dirty="0" smtClean="0"/>
              <a:t>In </a:t>
            </a:r>
            <a:r>
              <a:rPr lang="en-US" dirty="0" err="1" smtClean="0"/>
              <a:t>Rorty</a:t>
            </a:r>
            <a:r>
              <a:rPr lang="en-US" dirty="0" smtClean="0"/>
              <a:t> and Allen</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29</a:t>
            </a:fld>
            <a:endParaRPr lang="en-US"/>
          </a:p>
        </p:txBody>
      </p:sp>
    </p:spTree>
    <p:extLst>
      <p:ext uri="{BB962C8B-B14F-4D97-AF65-F5344CB8AC3E}">
        <p14:creationId xmlns:p14="http://schemas.microsoft.com/office/powerpoint/2010/main" val="264404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Metaphilosophical</a:t>
            </a:r>
            <a:r>
              <a:rPr lang="en-US" dirty="0" smtClean="0"/>
              <a:t> myths</a:t>
            </a:r>
            <a:endParaRPr lang="en-US" dirty="0"/>
          </a:p>
        </p:txBody>
      </p:sp>
      <p:sp>
        <p:nvSpPr>
          <p:cNvPr id="3" name="Content Placeholder 2"/>
          <p:cNvSpPr>
            <a:spLocks noGrp="1"/>
          </p:cNvSpPr>
          <p:nvPr>
            <p:ph idx="1"/>
          </p:nvPr>
        </p:nvSpPr>
        <p:spPr/>
        <p:txBody>
          <a:bodyPr>
            <a:normAutofit fontScale="92500"/>
          </a:bodyPr>
          <a:lstStyle/>
          <a:p>
            <a:r>
              <a:rPr lang="en-US" dirty="0" err="1" smtClean="0"/>
              <a:t>Carnap’s</a:t>
            </a:r>
            <a:r>
              <a:rPr lang="en-US" dirty="0" smtClean="0"/>
              <a:t> </a:t>
            </a:r>
            <a:r>
              <a:rPr lang="en-US" i="1" dirty="0" err="1" smtClean="0"/>
              <a:t>Uberwinding</a:t>
            </a:r>
            <a:r>
              <a:rPr lang="en-US" i="1" dirty="0" smtClean="0"/>
              <a:t> der </a:t>
            </a:r>
            <a:r>
              <a:rPr lang="en-US" i="1" dirty="0" err="1" smtClean="0"/>
              <a:t>Metaphysik</a:t>
            </a:r>
            <a:r>
              <a:rPr lang="en-US" i="1" dirty="0" smtClean="0"/>
              <a:t> </a:t>
            </a:r>
            <a:r>
              <a:rPr lang="en-US" i="1" dirty="0" err="1" smtClean="0"/>
              <a:t>durch</a:t>
            </a:r>
            <a:r>
              <a:rPr lang="en-US" i="1" dirty="0" smtClean="0"/>
              <a:t> </a:t>
            </a:r>
            <a:r>
              <a:rPr lang="en-US" i="1" dirty="0" err="1" smtClean="0"/>
              <a:t>Logische</a:t>
            </a:r>
            <a:r>
              <a:rPr lang="en-US" i="1" dirty="0" smtClean="0"/>
              <a:t> </a:t>
            </a:r>
            <a:r>
              <a:rPr lang="en-US" i="1" dirty="0" err="1" smtClean="0"/>
              <a:t>Analyse</a:t>
            </a:r>
            <a:r>
              <a:rPr lang="en-US" i="1" dirty="0" smtClean="0"/>
              <a:t> der </a:t>
            </a:r>
            <a:r>
              <a:rPr lang="en-US" i="1" dirty="0" err="1" smtClean="0"/>
              <a:t>Sprache</a:t>
            </a:r>
            <a:r>
              <a:rPr lang="en-US" i="1" dirty="0" smtClean="0"/>
              <a:t>. </a:t>
            </a:r>
            <a:r>
              <a:rPr lang="en-US" dirty="0" smtClean="0"/>
              <a:t>“Elimination [Overcoming] of Metaphysics through the Logical Analysis of Language” (1931)</a:t>
            </a:r>
          </a:p>
          <a:p>
            <a:pPr lvl="1"/>
            <a:r>
              <a:rPr lang="en-US" dirty="0" smtClean="0"/>
              <a:t>foundational </a:t>
            </a:r>
            <a:r>
              <a:rPr lang="en-US" dirty="0" err="1" smtClean="0"/>
              <a:t>metaphilosophical</a:t>
            </a:r>
            <a:r>
              <a:rPr lang="en-US" dirty="0" smtClean="0"/>
              <a:t> text for analytic philosophy</a:t>
            </a:r>
          </a:p>
          <a:p>
            <a:r>
              <a:rPr lang="en-US" dirty="0" err="1" smtClean="0"/>
              <a:t>Carnap’s</a:t>
            </a:r>
            <a:r>
              <a:rPr lang="en-US" dirty="0" smtClean="0"/>
              <a:t> </a:t>
            </a:r>
            <a:r>
              <a:rPr lang="en-US" dirty="0" err="1" smtClean="0"/>
              <a:t>misreadings</a:t>
            </a:r>
            <a:r>
              <a:rPr lang="en-US" dirty="0" smtClean="0"/>
              <a:t> of Heidegger and Nietzsche </a:t>
            </a:r>
          </a:p>
          <a:p>
            <a:pPr lvl="1"/>
            <a:r>
              <a:rPr lang="en-US" dirty="0" smtClean="0">
                <a:sym typeface="Wingdings" panose="05000000000000000000" pitchFamily="2" charset="2"/>
              </a:rPr>
              <a:t> the </a:t>
            </a:r>
            <a:r>
              <a:rPr lang="en-US" dirty="0" err="1" smtClean="0">
                <a:sym typeface="Wingdings" panose="05000000000000000000" pitchFamily="2" charset="2"/>
              </a:rPr>
              <a:t>metaphilosophical</a:t>
            </a:r>
            <a:r>
              <a:rPr lang="en-US" dirty="0" smtClean="0">
                <a:sym typeface="Wingdings" panose="05000000000000000000" pitchFamily="2" charset="2"/>
              </a:rPr>
              <a:t> myth of a wooly “Continental” tradition</a:t>
            </a:r>
          </a:p>
          <a:p>
            <a:pPr lvl="1"/>
            <a:r>
              <a:rPr lang="en-US" dirty="0" smtClean="0">
                <a:sym typeface="Wingdings" panose="05000000000000000000" pitchFamily="2" charset="2"/>
              </a:rPr>
              <a:t>opposed to the austere precision of “analysis” which is better, more serious, intellectually clearer and cleaner</a:t>
            </a:r>
          </a:p>
          <a:p>
            <a:pPr lvl="1"/>
            <a:r>
              <a:rPr lang="en-US" dirty="0" smtClean="0">
                <a:sym typeface="Wingdings" panose="05000000000000000000" pitchFamily="2" charset="2"/>
              </a:rPr>
              <a:t> D.M. Armstrong: it is a matter of “intellectual hygiene” not to read Derrida or Foucault (cites </a:t>
            </a:r>
            <a:r>
              <a:rPr lang="en-US" dirty="0" err="1" smtClean="0">
                <a:sym typeface="Wingdings" panose="05000000000000000000" pitchFamily="2" charset="2"/>
              </a:rPr>
              <a:t>Rorty</a:t>
            </a:r>
            <a:r>
              <a:rPr lang="en-US" dirty="0" smtClean="0">
                <a:sym typeface="Wingdings" panose="05000000000000000000" pitchFamily="2" charset="2"/>
              </a:rPr>
              <a:t>)</a:t>
            </a:r>
            <a:endParaRPr lang="en-US" dirty="0" smtClean="0"/>
          </a:p>
          <a:p>
            <a:pPr lvl="1"/>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3</a:t>
            </a:fld>
            <a:endParaRPr lang="en-US"/>
          </a:p>
        </p:txBody>
      </p:sp>
    </p:spTree>
    <p:extLst>
      <p:ext uri="{BB962C8B-B14F-4D97-AF65-F5344CB8AC3E}">
        <p14:creationId xmlns:p14="http://schemas.microsoft.com/office/powerpoint/2010/main" val="31574719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Rorty</a:t>
            </a:r>
            <a:r>
              <a:rPr lang="en-US" dirty="0" smtClean="0"/>
              <a:t>: The sequence Descartes to Kant</a:t>
            </a:r>
            <a:endParaRPr lang="en-US" dirty="0"/>
          </a:p>
        </p:txBody>
      </p:sp>
      <p:sp>
        <p:nvSpPr>
          <p:cNvPr id="3" name="Content Placeholder 2"/>
          <p:cNvSpPr>
            <a:spLocks noGrp="1"/>
          </p:cNvSpPr>
          <p:nvPr>
            <p:ph idx="1"/>
          </p:nvPr>
        </p:nvSpPr>
        <p:spPr/>
        <p:txBody>
          <a:bodyPr>
            <a:normAutofit lnSpcReduction="10000"/>
          </a:bodyPr>
          <a:lstStyle/>
          <a:p>
            <a:r>
              <a:rPr lang="en-US" dirty="0"/>
              <a:t>Skipping Hegel means stopping with Kant</a:t>
            </a:r>
          </a:p>
          <a:p>
            <a:pPr lvl="1"/>
            <a:r>
              <a:rPr lang="en-US" dirty="0"/>
              <a:t>w</a:t>
            </a:r>
            <a:r>
              <a:rPr lang="en-US" dirty="0" smtClean="0"/>
              <a:t>ith Kant’s idea that there are permanent structures of thought</a:t>
            </a:r>
          </a:p>
          <a:p>
            <a:pPr lvl="2"/>
            <a:r>
              <a:rPr lang="en-US" dirty="0"/>
              <a:t>o</a:t>
            </a:r>
            <a:r>
              <a:rPr lang="en-US" dirty="0" smtClean="0"/>
              <a:t>r consciousness, or rationality, or language, or something</a:t>
            </a:r>
          </a:p>
          <a:p>
            <a:pPr lvl="1"/>
            <a:r>
              <a:rPr lang="en-US" dirty="0"/>
              <a:t>w</a:t>
            </a:r>
            <a:r>
              <a:rPr lang="en-US" dirty="0" smtClean="0"/>
              <a:t>hich philosophers can reveal</a:t>
            </a:r>
          </a:p>
          <a:p>
            <a:pPr lvl="2"/>
            <a:r>
              <a:rPr lang="en-US" dirty="0" smtClean="0"/>
              <a:t>And about which the vulgar can be confused</a:t>
            </a:r>
          </a:p>
          <a:p>
            <a:r>
              <a:rPr lang="en-US" dirty="0" smtClean="0"/>
              <a:t>Hence, for </a:t>
            </a:r>
            <a:r>
              <a:rPr lang="en-US" dirty="0" err="1" smtClean="0"/>
              <a:t>analyticals</a:t>
            </a:r>
            <a:r>
              <a:rPr lang="en-US" dirty="0" smtClean="0"/>
              <a:t>, proper philosophy is </a:t>
            </a:r>
          </a:p>
          <a:p>
            <a:pPr lvl="1"/>
            <a:r>
              <a:rPr lang="en-US" dirty="0" smtClean="0"/>
              <a:t>the sequence Descartes-to-Kant</a:t>
            </a:r>
          </a:p>
          <a:p>
            <a:r>
              <a:rPr lang="en-US" dirty="0"/>
              <a:t>The sequence Hegel-Nietzsche-Heidegger is an unfortunate departure from the true path</a:t>
            </a:r>
          </a:p>
          <a:p>
            <a:pPr lvl="1"/>
            <a:r>
              <a:rPr lang="en-US" dirty="0"/>
              <a:t>and can be safely neglected</a:t>
            </a:r>
          </a:p>
          <a:p>
            <a:endParaRPr lang="en-US" dirty="0" smtClean="0"/>
          </a:p>
          <a:p>
            <a:endParaRPr lang="en-US" dirty="0"/>
          </a:p>
        </p:txBody>
      </p:sp>
    </p:spTree>
    <p:extLst>
      <p:ext uri="{BB962C8B-B14F-4D97-AF65-F5344CB8AC3E}">
        <p14:creationId xmlns:p14="http://schemas.microsoft.com/office/powerpoint/2010/main" val="2735109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Rorty</a:t>
            </a:r>
            <a:r>
              <a:rPr lang="en-US" dirty="0" smtClean="0"/>
              <a:t>: The sequence Hegel </a:t>
            </a:r>
            <a:r>
              <a:rPr lang="en-US" dirty="0"/>
              <a:t>to Nietzsche to Heidegger</a:t>
            </a:r>
          </a:p>
        </p:txBody>
      </p:sp>
      <p:sp>
        <p:nvSpPr>
          <p:cNvPr id="3" name="Content Placeholder 2"/>
          <p:cNvSpPr>
            <a:spLocks noGrp="1"/>
          </p:cNvSpPr>
          <p:nvPr>
            <p:ph idx="1"/>
          </p:nvPr>
        </p:nvSpPr>
        <p:spPr/>
        <p:txBody>
          <a:bodyPr>
            <a:normAutofit/>
          </a:bodyPr>
          <a:lstStyle/>
          <a:p>
            <a:r>
              <a:rPr lang="en-US" dirty="0" smtClean="0"/>
              <a:t>Philosophers who spend a lot of time with this sequence are sympathetic to Hegel’s idea: </a:t>
            </a:r>
          </a:p>
          <a:p>
            <a:pPr lvl="1"/>
            <a:r>
              <a:rPr lang="en-US" dirty="0" smtClean="0"/>
              <a:t>“philosophy is its time held in thought”</a:t>
            </a:r>
          </a:p>
          <a:p>
            <a:pPr lvl="1"/>
            <a:r>
              <a:rPr lang="en-US" dirty="0" smtClean="0"/>
              <a:t>[i.e., “historicism”: philosophy is embedded in history, not independent of it—i.e., it does </a:t>
            </a:r>
            <a:r>
              <a:rPr lang="en-US" u="sng" dirty="0" smtClean="0"/>
              <a:t>not</a:t>
            </a:r>
            <a:r>
              <a:rPr lang="en-US" dirty="0" smtClean="0"/>
              <a:t> transcend history]</a:t>
            </a:r>
          </a:p>
          <a:p>
            <a:r>
              <a:rPr lang="en-US" dirty="0" smtClean="0"/>
              <a:t>They are sympathetic to the idea that philosophy makes progress</a:t>
            </a:r>
          </a:p>
          <a:p>
            <a:pPr lvl="1"/>
            <a:r>
              <a:rPr lang="en-US" dirty="0"/>
              <a:t>n</a:t>
            </a:r>
            <a:r>
              <a:rPr lang="en-US" dirty="0" smtClean="0"/>
              <a:t>ot by solving problems: i.e., getting it right, finally</a:t>
            </a:r>
          </a:p>
          <a:p>
            <a:pPr lvl="1"/>
            <a:r>
              <a:rPr lang="en-US" dirty="0"/>
              <a:t>b</a:t>
            </a:r>
            <a:r>
              <a:rPr lang="en-US" dirty="0" smtClean="0"/>
              <a:t>ut by replacing old problems with new ones</a:t>
            </a:r>
          </a:p>
          <a:p>
            <a:endParaRPr lang="en-US" dirty="0"/>
          </a:p>
          <a:p>
            <a:endParaRPr lang="en-US" dirty="0"/>
          </a:p>
        </p:txBody>
      </p:sp>
    </p:spTree>
    <p:extLst>
      <p:ext uri="{BB962C8B-B14F-4D97-AF65-F5344CB8AC3E}">
        <p14:creationId xmlns:p14="http://schemas.microsoft.com/office/powerpoint/2010/main" val="41410797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Kant and Hegel</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Kant: All human beings, at all times, understand the world in certain ways</a:t>
            </a:r>
          </a:p>
          <a:p>
            <a:pPr lvl="1"/>
            <a:r>
              <a:rPr lang="en-US" dirty="0" smtClean="0"/>
              <a:t>i.e., in accord with certain fundamental categories of thought</a:t>
            </a:r>
          </a:p>
          <a:p>
            <a:pPr lvl="1"/>
            <a:r>
              <a:rPr lang="en-US" dirty="0" smtClean="0"/>
              <a:t>E.g., substance and property, time and space, cause and effect</a:t>
            </a:r>
          </a:p>
          <a:p>
            <a:r>
              <a:rPr lang="en-US" dirty="0" smtClean="0"/>
              <a:t>Hegel: Kant’s idea incorporates a fundamental way of thinking of the early modern world—i.e., a focus on subjectivity</a:t>
            </a:r>
          </a:p>
          <a:p>
            <a:pPr lvl="1"/>
            <a:r>
              <a:rPr lang="en-US" dirty="0" smtClean="0"/>
              <a:t>It is a stage in the evolution of human history, that Hegel is now going beyond or </a:t>
            </a:r>
            <a:r>
              <a:rPr lang="en-US" i="1" dirty="0" smtClean="0"/>
              <a:t>transcending</a:t>
            </a:r>
          </a:p>
          <a:p>
            <a:r>
              <a:rPr lang="en-US" dirty="0" smtClean="0"/>
              <a:t>Our ways of understanding the world are not fixed once and for all but evolve historically</a:t>
            </a:r>
          </a:p>
          <a:p>
            <a:pPr lvl="1"/>
            <a:r>
              <a:rPr lang="en-US" dirty="0" smtClean="0"/>
              <a:t>According to concepts that are more comprehensive and profound</a:t>
            </a:r>
          </a:p>
          <a:p>
            <a:pPr lvl="1"/>
            <a:r>
              <a:rPr lang="en-US" dirty="0" smtClean="0"/>
              <a:t>Human history thus has a deep conceptual structure which </a:t>
            </a:r>
            <a:r>
              <a:rPr lang="en-US" i="1" dirty="0" smtClean="0"/>
              <a:t>develops</a:t>
            </a:r>
            <a:r>
              <a:rPr lang="en-US" dirty="0" smtClean="0"/>
              <a:t> in a way that philosophy can comprehend.</a:t>
            </a:r>
          </a:p>
        </p:txBody>
      </p:sp>
      <p:sp>
        <p:nvSpPr>
          <p:cNvPr id="4" name="Slide Number Placeholder 3"/>
          <p:cNvSpPr>
            <a:spLocks noGrp="1"/>
          </p:cNvSpPr>
          <p:nvPr>
            <p:ph type="sldNum" sz="quarter" idx="12"/>
          </p:nvPr>
        </p:nvSpPr>
        <p:spPr/>
        <p:txBody>
          <a:bodyPr/>
          <a:lstStyle/>
          <a:p>
            <a:fld id="{821A63AB-69D9-47A7-A6C9-E66D04BEAA53}" type="slidenum">
              <a:rPr lang="en-US" smtClean="0"/>
              <a:t>32</a:t>
            </a:fld>
            <a:endParaRPr lang="en-US"/>
          </a:p>
        </p:txBody>
      </p:sp>
    </p:spTree>
    <p:extLst>
      <p:ext uri="{BB962C8B-B14F-4D97-AF65-F5344CB8AC3E}">
        <p14:creationId xmlns:p14="http://schemas.microsoft.com/office/powerpoint/2010/main" val="22194370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Rorty’s</a:t>
            </a:r>
            <a:r>
              <a:rPr lang="en-US" dirty="0" smtClean="0"/>
              <a:t> interpretation of analytic/Continental</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Analytical philosophers stop with Kant, because they see the task of philosophy solve problems that have been with philosophy from the beginning</a:t>
            </a:r>
          </a:p>
          <a:p>
            <a:pPr lvl="1"/>
            <a:r>
              <a:rPr lang="en-US" dirty="0" smtClean="0"/>
              <a:t>I.e.,</a:t>
            </a:r>
            <a:r>
              <a:rPr lang="en-US" dirty="0"/>
              <a:t> </a:t>
            </a:r>
            <a:r>
              <a:rPr lang="en-US" dirty="0" smtClean="0"/>
              <a:t>for them philosophy is ahistorical</a:t>
            </a:r>
          </a:p>
          <a:p>
            <a:pPr lvl="1"/>
            <a:r>
              <a:rPr lang="en-US" dirty="0" smtClean="0"/>
              <a:t>They aim to “get it right” finally</a:t>
            </a:r>
          </a:p>
          <a:p>
            <a:r>
              <a:rPr lang="en-US" dirty="0" smtClean="0"/>
              <a:t>Continental philosophers are sympathetic to Hegel’s historicism</a:t>
            </a:r>
          </a:p>
          <a:p>
            <a:pPr lvl="1"/>
            <a:r>
              <a:rPr lang="en-US" dirty="0" smtClean="0"/>
              <a:t>There are no ultimate, historically transcendent objects for philosophers to consider</a:t>
            </a:r>
          </a:p>
          <a:p>
            <a:pPr lvl="1"/>
            <a:r>
              <a:rPr lang="en-US" dirty="0" smtClean="0"/>
              <a:t>But philosophy is a series of conversations, based on particular events of history, like the American and French revolutions</a:t>
            </a:r>
          </a:p>
          <a:p>
            <a:pPr lvl="1"/>
            <a:r>
              <a:rPr lang="en-US" dirty="0" smtClean="0"/>
              <a:t>Philosophy therefore does not transcend history, but is “its time held in thought”</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33</a:t>
            </a:fld>
            <a:endParaRPr lang="en-US"/>
          </a:p>
        </p:txBody>
      </p:sp>
    </p:spTree>
    <p:extLst>
      <p:ext uri="{BB962C8B-B14F-4D97-AF65-F5344CB8AC3E}">
        <p14:creationId xmlns:p14="http://schemas.microsoft.com/office/powerpoint/2010/main" val="4490429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Allen’s interpretation of analytic philosophy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Analytic philosophy is a further development of 19</a:t>
            </a:r>
            <a:r>
              <a:rPr lang="en-US" baseline="30000" dirty="0" smtClean="0"/>
              <a:t>th</a:t>
            </a:r>
            <a:r>
              <a:rPr lang="en-US" dirty="0" smtClean="0"/>
              <a:t> century positivism, through 20</a:t>
            </a:r>
            <a:r>
              <a:rPr lang="en-US" baseline="30000" dirty="0" smtClean="0"/>
              <a:t>th</a:t>
            </a:r>
            <a:r>
              <a:rPr lang="en-US" dirty="0" smtClean="0"/>
              <a:t> c. logical positivism</a:t>
            </a:r>
          </a:p>
          <a:p>
            <a:pPr lvl="1"/>
            <a:r>
              <a:rPr lang="en-US" dirty="0" smtClean="0"/>
              <a:t>Key philosophers: Comte, </a:t>
            </a:r>
            <a:r>
              <a:rPr lang="en-US" dirty="0" err="1" smtClean="0"/>
              <a:t>Carnap</a:t>
            </a:r>
            <a:r>
              <a:rPr lang="en-US" dirty="0" smtClean="0"/>
              <a:t>, Quine (see Matthews: Heidegger and Quine, but also </a:t>
            </a:r>
            <a:r>
              <a:rPr lang="en-US" dirty="0" err="1" smtClean="0"/>
              <a:t>Rorty</a:t>
            </a:r>
            <a:r>
              <a:rPr lang="en-US" dirty="0" smtClean="0"/>
              <a:t> on Quine)</a:t>
            </a:r>
          </a:p>
          <a:p>
            <a:r>
              <a:rPr lang="en-US" dirty="0" smtClean="0"/>
              <a:t>Positivism: science is not about objective truth about the world</a:t>
            </a:r>
          </a:p>
          <a:p>
            <a:pPr lvl="1"/>
            <a:r>
              <a:rPr lang="en-US" dirty="0" smtClean="0"/>
              <a:t>But about empirical data </a:t>
            </a:r>
          </a:p>
          <a:p>
            <a:pPr lvl="1"/>
            <a:r>
              <a:rPr lang="en-US" dirty="0" smtClean="0"/>
              <a:t>Organized in terms of theories</a:t>
            </a:r>
          </a:p>
          <a:p>
            <a:r>
              <a:rPr lang="en-US" dirty="0" smtClean="0"/>
              <a:t>The theories are accepted by other scientists, who are the authorities in their particular areas</a:t>
            </a:r>
          </a:p>
          <a:p>
            <a:pPr lvl="1"/>
            <a:r>
              <a:rPr lang="en-US" dirty="0" smtClean="0"/>
              <a:t>Recall </a:t>
            </a:r>
            <a:r>
              <a:rPr lang="en-US" dirty="0" err="1" smtClean="0"/>
              <a:t>Rorty</a:t>
            </a:r>
            <a:r>
              <a:rPr lang="en-US" dirty="0" smtClean="0"/>
              <a:t> on expert cultures: other scientists in the field know what their objects are and how to solve problems</a:t>
            </a:r>
          </a:p>
        </p:txBody>
      </p:sp>
      <p:sp>
        <p:nvSpPr>
          <p:cNvPr id="4" name="Slide Number Placeholder 3"/>
          <p:cNvSpPr>
            <a:spLocks noGrp="1"/>
          </p:cNvSpPr>
          <p:nvPr>
            <p:ph type="sldNum" sz="quarter" idx="12"/>
          </p:nvPr>
        </p:nvSpPr>
        <p:spPr/>
        <p:txBody>
          <a:bodyPr/>
          <a:lstStyle/>
          <a:p>
            <a:fld id="{821A63AB-69D9-47A7-A6C9-E66D04BEAA53}" type="slidenum">
              <a:rPr lang="en-US" smtClean="0"/>
              <a:t>34</a:t>
            </a:fld>
            <a:endParaRPr lang="en-US"/>
          </a:p>
        </p:txBody>
      </p:sp>
    </p:spTree>
    <p:extLst>
      <p:ext uri="{BB962C8B-B14F-4D97-AF65-F5344CB8AC3E}">
        <p14:creationId xmlns:p14="http://schemas.microsoft.com/office/powerpoint/2010/main" val="10934295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Neo-Kantian, neo-Hegelianism</a:t>
            </a:r>
            <a:endParaRPr lang="en-US" dirty="0"/>
          </a:p>
        </p:txBody>
      </p:sp>
      <p:sp>
        <p:nvSpPr>
          <p:cNvPr id="3" name="Content Placeholder 2"/>
          <p:cNvSpPr>
            <a:spLocks noGrp="1"/>
          </p:cNvSpPr>
          <p:nvPr>
            <p:ph idx="1"/>
          </p:nvPr>
        </p:nvSpPr>
        <p:spPr/>
        <p:txBody>
          <a:bodyPr/>
          <a:lstStyle/>
          <a:p>
            <a:r>
              <a:rPr lang="en-US" dirty="0"/>
              <a:t>There is thus an </a:t>
            </a:r>
            <a:r>
              <a:rPr lang="en-US" i="1" dirty="0"/>
              <a:t>a priori </a:t>
            </a:r>
            <a:r>
              <a:rPr lang="en-US" dirty="0"/>
              <a:t>component </a:t>
            </a:r>
            <a:r>
              <a:rPr lang="en-US" dirty="0" smtClean="0"/>
              <a:t>in science, </a:t>
            </a:r>
            <a:r>
              <a:rPr lang="en-US" dirty="0"/>
              <a:t>as in Kant, </a:t>
            </a:r>
            <a:endParaRPr lang="en-US" dirty="0" smtClean="0"/>
          </a:p>
          <a:p>
            <a:pPr lvl="1"/>
            <a:r>
              <a:rPr lang="en-US" dirty="0" smtClean="0"/>
              <a:t>because </a:t>
            </a:r>
            <a:r>
              <a:rPr lang="en-US" dirty="0"/>
              <a:t>all phenomenal data must be incorporated into the existing theoretical framework</a:t>
            </a:r>
          </a:p>
          <a:p>
            <a:pPr lvl="1"/>
            <a:r>
              <a:rPr lang="en-US" dirty="0"/>
              <a:t>which is accepted by other </a:t>
            </a:r>
            <a:r>
              <a:rPr lang="en-US" dirty="0" smtClean="0"/>
              <a:t>scientists</a:t>
            </a:r>
          </a:p>
          <a:p>
            <a:r>
              <a:rPr lang="en-US" dirty="0" smtClean="0"/>
              <a:t>But this </a:t>
            </a:r>
            <a:r>
              <a:rPr lang="en-US" i="1" dirty="0" smtClean="0"/>
              <a:t>a priori </a:t>
            </a:r>
            <a:r>
              <a:rPr lang="en-US" dirty="0" smtClean="0"/>
              <a:t>component is fluid, not fixed once and for all</a:t>
            </a:r>
          </a:p>
          <a:p>
            <a:pPr lvl="1"/>
            <a:r>
              <a:rPr lang="en-US" dirty="0" smtClean="0"/>
              <a:t>It changes with changes in the history of the science</a:t>
            </a:r>
          </a:p>
          <a:p>
            <a:r>
              <a:rPr lang="en-US" dirty="0" smtClean="0">
                <a:sym typeface="Wingdings" panose="05000000000000000000" pitchFamily="2" charset="2"/>
              </a:rPr>
              <a:t> neo-Kantian neo-Hegelianism </a:t>
            </a:r>
          </a:p>
          <a:p>
            <a:pPr lvl="1"/>
            <a:r>
              <a:rPr lang="en-US" dirty="0" smtClean="0">
                <a:sym typeface="Wingdings" panose="05000000000000000000" pitchFamily="2" charset="2"/>
              </a:rPr>
              <a:t>Kant’s a priori</a:t>
            </a:r>
          </a:p>
          <a:p>
            <a:pPr lvl="1"/>
            <a:r>
              <a:rPr lang="en-US" dirty="0" smtClean="0">
                <a:sym typeface="Wingdings" panose="05000000000000000000" pitchFamily="2" charset="2"/>
              </a:rPr>
              <a:t>Hegel’s historical orientation</a:t>
            </a:r>
            <a:endParaRPr lang="en-US" dirty="0" smtClean="0"/>
          </a:p>
          <a:p>
            <a:endParaRPr lang="en-US" dirty="0"/>
          </a:p>
          <a:p>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35</a:t>
            </a:fld>
            <a:endParaRPr lang="en-US"/>
          </a:p>
        </p:txBody>
      </p:sp>
    </p:spTree>
    <p:extLst>
      <p:ext uri="{BB962C8B-B14F-4D97-AF65-F5344CB8AC3E}">
        <p14:creationId xmlns:p14="http://schemas.microsoft.com/office/powerpoint/2010/main" val="33969993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problem for </a:t>
            </a:r>
            <a:r>
              <a:rPr lang="en-US" dirty="0" err="1" smtClean="0"/>
              <a:t>Rorty’s</a:t>
            </a:r>
            <a:r>
              <a:rPr lang="en-US" dirty="0" smtClean="0"/>
              <a:t> interpretation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issue for </a:t>
            </a:r>
            <a:r>
              <a:rPr lang="en-US" dirty="0" err="1" smtClean="0"/>
              <a:t>Rorty’s</a:t>
            </a:r>
            <a:r>
              <a:rPr lang="en-US" dirty="0" smtClean="0"/>
              <a:t> neo-Hegelians</a:t>
            </a:r>
          </a:p>
          <a:p>
            <a:pPr lvl="1"/>
            <a:r>
              <a:rPr lang="en-US" dirty="0" smtClean="0"/>
              <a:t>Does the sequence of ideas that summarize historical periods constitute philosophical and historical </a:t>
            </a:r>
            <a:r>
              <a:rPr lang="en-US" i="1" dirty="0" smtClean="0"/>
              <a:t>progress</a:t>
            </a:r>
            <a:r>
              <a:rPr lang="en-US" dirty="0" smtClean="0"/>
              <a:t>?</a:t>
            </a:r>
          </a:p>
          <a:p>
            <a:pPr lvl="2"/>
            <a:r>
              <a:rPr lang="en-US" dirty="0" smtClean="0"/>
              <a:t>Is philosophy, and human history, going somewhere?</a:t>
            </a:r>
          </a:p>
          <a:p>
            <a:pPr lvl="2"/>
            <a:r>
              <a:rPr lang="en-US" dirty="0" smtClean="0"/>
              <a:t>As Hegel argued</a:t>
            </a:r>
          </a:p>
          <a:p>
            <a:pPr lvl="1"/>
            <a:r>
              <a:rPr lang="en-US" dirty="0" smtClean="0"/>
              <a:t>Or does history, and philosophy, lurch from one set of ideas to another? </a:t>
            </a:r>
          </a:p>
          <a:p>
            <a:pPr lvl="2"/>
            <a:r>
              <a:rPr lang="en-US" dirty="0" smtClean="0"/>
              <a:t>Not only without getting it right, but without getting anything </a:t>
            </a:r>
            <a:r>
              <a:rPr lang="en-US" i="1" dirty="0" smtClean="0"/>
              <a:t>more</a:t>
            </a:r>
            <a:r>
              <a:rPr lang="en-US" dirty="0" smtClean="0"/>
              <a:t> right than anyone before them</a:t>
            </a:r>
          </a:p>
          <a:p>
            <a:pPr lvl="2"/>
            <a:r>
              <a:rPr lang="en-US" dirty="0" smtClean="0"/>
              <a:t>It’s just a series of </a:t>
            </a:r>
            <a:r>
              <a:rPr lang="en-US" i="1" dirty="0" smtClean="0"/>
              <a:t>different</a:t>
            </a:r>
            <a:r>
              <a:rPr lang="en-US" dirty="0" smtClean="0"/>
              <a:t> ideas (Derrida’s </a:t>
            </a:r>
            <a:r>
              <a:rPr lang="en-US" i="1" dirty="0" err="1" smtClean="0"/>
              <a:t>differance</a:t>
            </a:r>
            <a:r>
              <a:rPr lang="en-US" dirty="0" smtClean="0"/>
              <a:t>)</a:t>
            </a:r>
          </a:p>
          <a:p>
            <a:r>
              <a:rPr lang="en-US" dirty="0" smtClean="0"/>
              <a:t>The term “historicism” rather than “historical” implies the latter understanding</a:t>
            </a:r>
          </a:p>
          <a:p>
            <a:pPr lvl="1"/>
            <a:endParaRPr lang="en-US" dirty="0" smtClean="0"/>
          </a:p>
          <a:p>
            <a:pPr lvl="1"/>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36</a:t>
            </a:fld>
            <a:endParaRPr lang="en-US"/>
          </a:p>
        </p:txBody>
      </p:sp>
    </p:spTree>
    <p:extLst>
      <p:ext uri="{BB962C8B-B14F-4D97-AF65-F5344CB8AC3E}">
        <p14:creationId xmlns:p14="http://schemas.microsoft.com/office/powerpoint/2010/main" val="35745217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Allen on </a:t>
            </a:r>
            <a:r>
              <a:rPr lang="en-US" dirty="0" err="1" smtClean="0"/>
              <a:t>Rorty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Allen considers </a:t>
            </a:r>
            <a:r>
              <a:rPr lang="en-US" dirty="0" err="1" smtClean="0"/>
              <a:t>Rorty</a:t>
            </a:r>
            <a:r>
              <a:rPr lang="en-US" dirty="0" smtClean="0"/>
              <a:t> to be an analytic philosopher </a:t>
            </a:r>
          </a:p>
          <a:p>
            <a:r>
              <a:rPr lang="en-US" dirty="0" err="1" smtClean="0"/>
              <a:t>Rorty</a:t>
            </a:r>
            <a:r>
              <a:rPr lang="en-US" dirty="0" smtClean="0"/>
              <a:t> holds ideas similar to that of the positivists</a:t>
            </a:r>
          </a:p>
          <a:p>
            <a:pPr lvl="1"/>
            <a:r>
              <a:rPr lang="en-US" dirty="0"/>
              <a:t>P</a:t>
            </a:r>
            <a:r>
              <a:rPr lang="en-US" dirty="0" smtClean="0"/>
              <a:t>hilosophical knowledge does not solve problems once and for all</a:t>
            </a:r>
          </a:p>
          <a:p>
            <a:pPr lvl="1"/>
            <a:r>
              <a:rPr lang="en-US" dirty="0" smtClean="0"/>
              <a:t>But changes historically as the culture (of science) changes</a:t>
            </a:r>
          </a:p>
          <a:p>
            <a:r>
              <a:rPr lang="en-US" dirty="0" err="1" smtClean="0"/>
              <a:t>Rorty</a:t>
            </a:r>
            <a:r>
              <a:rPr lang="en-US" dirty="0" smtClean="0"/>
              <a:t> says this about philosophers, not scientists with their “expert cultures”</a:t>
            </a:r>
          </a:p>
          <a:p>
            <a:pPr lvl="1"/>
            <a:r>
              <a:rPr lang="en-US" dirty="0" smtClean="0"/>
              <a:t>But what he says about philosophers can also be said about scientists</a:t>
            </a:r>
          </a:p>
          <a:p>
            <a:pPr lvl="1"/>
            <a:r>
              <a:rPr lang="en-US" dirty="0" smtClean="0"/>
              <a:t>The ideas accepted by a certain group of authorities (including philosophers) change from time to time in relation to events in the world</a:t>
            </a:r>
          </a:p>
          <a:p>
            <a:pPr lvl="1"/>
            <a:r>
              <a:rPr lang="en-US" dirty="0" smtClean="0"/>
              <a:t>This is true for analytic philosophers too, but they don’t know this</a:t>
            </a:r>
          </a:p>
          <a:p>
            <a:pPr lvl="1"/>
            <a:r>
              <a:rPr lang="en-US" dirty="0" smtClean="0"/>
              <a:t>Although some of them do: Wittgenstein, Quine, </a:t>
            </a:r>
            <a:r>
              <a:rPr lang="en-US" dirty="0" err="1" smtClean="0"/>
              <a:t>Rorty</a:t>
            </a:r>
            <a:r>
              <a:rPr lang="en-US" dirty="0" smtClean="0"/>
              <a:t>, </a:t>
            </a:r>
            <a:r>
              <a:rPr lang="en-US" dirty="0" err="1" smtClean="0"/>
              <a:t>Bramdon</a:t>
            </a:r>
            <a:r>
              <a:rPr lang="en-US" dirty="0" smtClean="0"/>
              <a:t> … </a:t>
            </a:r>
          </a:p>
          <a:p>
            <a:pPr lvl="1"/>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37</a:t>
            </a:fld>
            <a:endParaRPr lang="en-US"/>
          </a:p>
        </p:txBody>
      </p:sp>
    </p:spTree>
    <p:extLst>
      <p:ext uri="{BB962C8B-B14F-4D97-AF65-F5344CB8AC3E}">
        <p14:creationId xmlns:p14="http://schemas.microsoft.com/office/powerpoint/2010/main" val="40037116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Recall </a:t>
            </a:r>
            <a:r>
              <a:rPr lang="en-US" dirty="0" err="1" smtClean="0"/>
              <a:t>Rorty</a:t>
            </a:r>
            <a:r>
              <a:rPr lang="en-US" dirty="0" smtClean="0"/>
              <a:t>: Was Wittgenstein right?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Was Wittgenstein right?</a:t>
            </a:r>
          </a:p>
          <a:p>
            <a:pPr lvl="1"/>
            <a:r>
              <a:rPr lang="en-US" dirty="0"/>
              <a:t>t</a:t>
            </a:r>
            <a:r>
              <a:rPr lang="en-US" dirty="0" smtClean="0"/>
              <a:t>o give up on a systematic theory of meaning which he defended in his early work</a:t>
            </a:r>
          </a:p>
          <a:p>
            <a:r>
              <a:rPr lang="en-US" dirty="0" smtClean="0"/>
              <a:t>Was Quine right?</a:t>
            </a:r>
          </a:p>
          <a:p>
            <a:pPr lvl="1"/>
            <a:r>
              <a:rPr lang="en-US" dirty="0"/>
              <a:t>t</a:t>
            </a:r>
            <a:r>
              <a:rPr lang="en-US" dirty="0" smtClean="0"/>
              <a:t>o hold that the notion of “meaning” is a holdover from Aristotelian essentialism</a:t>
            </a:r>
          </a:p>
          <a:p>
            <a:r>
              <a:rPr lang="en-US" dirty="0" smtClean="0"/>
              <a:t>If they were right </a:t>
            </a:r>
          </a:p>
          <a:p>
            <a:pPr lvl="1"/>
            <a:r>
              <a:rPr lang="en-US" dirty="0"/>
              <a:t>a</a:t>
            </a:r>
            <a:r>
              <a:rPr lang="en-US" dirty="0" smtClean="0"/>
              <a:t>nd there is no such thing as a meaning different from the uses of words</a:t>
            </a:r>
          </a:p>
          <a:p>
            <a:pPr lvl="1"/>
            <a:r>
              <a:rPr lang="en-US" dirty="0" smtClean="0"/>
              <a:t>how preserve the notion that “intellectual clarity” can be the goal of philosophy?</a:t>
            </a:r>
            <a:endParaRPr lang="en-US" dirty="0"/>
          </a:p>
        </p:txBody>
      </p:sp>
    </p:spTree>
    <p:extLst>
      <p:ext uri="{BB962C8B-B14F-4D97-AF65-F5344CB8AC3E}">
        <p14:creationId xmlns:p14="http://schemas.microsoft.com/office/powerpoint/2010/main" val="32967774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smtClean="0"/>
              <a:t>Eliminating Metaphysics</a:t>
            </a:r>
            <a:endParaRPr lang="en-US" dirty="0"/>
          </a:p>
        </p:txBody>
      </p:sp>
      <p:sp>
        <p:nvSpPr>
          <p:cNvPr id="7" name="Subtitle 6"/>
          <p:cNvSpPr>
            <a:spLocks noGrp="1"/>
          </p:cNvSpPr>
          <p:nvPr>
            <p:ph type="subTitle" idx="1"/>
          </p:nvPr>
        </p:nvSpPr>
        <p:spPr/>
        <p:txBody>
          <a:bodyPr/>
          <a:lstStyle/>
          <a:p>
            <a:r>
              <a:rPr lang="en-US" dirty="0" err="1" smtClean="0"/>
              <a:t>Carnap</a:t>
            </a:r>
            <a:r>
              <a:rPr lang="en-US" dirty="0" smtClean="0"/>
              <a:t> and Heidegger</a:t>
            </a:r>
            <a:endParaRPr lang="en-US" dirty="0"/>
          </a:p>
        </p:txBody>
      </p:sp>
      <p:sp>
        <p:nvSpPr>
          <p:cNvPr id="2" name="Slide Number Placeholder 1"/>
          <p:cNvSpPr>
            <a:spLocks noGrp="1"/>
          </p:cNvSpPr>
          <p:nvPr>
            <p:ph type="sldNum" sz="quarter" idx="12"/>
          </p:nvPr>
        </p:nvSpPr>
        <p:spPr/>
        <p:txBody>
          <a:bodyPr/>
          <a:lstStyle/>
          <a:p>
            <a:fld id="{821A63AB-69D9-47A7-A6C9-E66D04BEAA53}" type="slidenum">
              <a:rPr lang="en-US" smtClean="0"/>
              <a:t>39</a:t>
            </a:fld>
            <a:endParaRPr lang="en-US"/>
          </a:p>
        </p:txBody>
      </p:sp>
    </p:spTree>
    <p:extLst>
      <p:ext uri="{BB962C8B-B14F-4D97-AF65-F5344CB8AC3E}">
        <p14:creationId xmlns:p14="http://schemas.microsoft.com/office/powerpoint/2010/main" val="3551812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Philosophy that refuses to be philosophical</a:t>
            </a:r>
            <a:endParaRPr lang="en-US" dirty="0"/>
          </a:p>
        </p:txBody>
      </p:sp>
      <p:sp>
        <p:nvSpPr>
          <p:cNvPr id="3" name="Content Placeholder 2"/>
          <p:cNvSpPr>
            <a:spLocks noGrp="1"/>
          </p:cNvSpPr>
          <p:nvPr>
            <p:ph idx="1"/>
          </p:nvPr>
        </p:nvSpPr>
        <p:spPr/>
        <p:txBody>
          <a:bodyPr/>
          <a:lstStyle/>
          <a:p>
            <a:r>
              <a:rPr lang="en-US" dirty="0" smtClean="0"/>
              <a:t>It’s not odd to refuse to be philosophical</a:t>
            </a:r>
          </a:p>
          <a:p>
            <a:pPr lvl="1"/>
            <a:r>
              <a:rPr lang="en-US" dirty="0" smtClean="0"/>
              <a:t>Most people do this</a:t>
            </a:r>
          </a:p>
          <a:p>
            <a:r>
              <a:rPr lang="en-US" dirty="0" smtClean="0"/>
              <a:t>But it is odd to refuse to be philosophical</a:t>
            </a:r>
          </a:p>
          <a:p>
            <a:pPr lvl="1"/>
            <a:r>
              <a:rPr lang="en-US" dirty="0"/>
              <a:t>w</a:t>
            </a:r>
            <a:r>
              <a:rPr lang="en-US" dirty="0" smtClean="0"/>
              <a:t>hile calling this refusal the only really justified method in philosophy</a:t>
            </a:r>
          </a:p>
          <a:p>
            <a:pPr lvl="1"/>
            <a:r>
              <a:rPr lang="en-US" dirty="0"/>
              <a:t>a</a:t>
            </a:r>
            <a:r>
              <a:rPr lang="en-US" dirty="0" smtClean="0"/>
              <a:t>s Wittgenstein argues, followed by </a:t>
            </a:r>
            <a:r>
              <a:rPr lang="en-US" dirty="0" err="1" smtClean="0"/>
              <a:t>Rorty</a:t>
            </a:r>
            <a:r>
              <a:rPr lang="en-US" dirty="0" smtClean="0"/>
              <a:t> [!]</a:t>
            </a:r>
          </a:p>
          <a:p>
            <a:r>
              <a:rPr lang="en-US" dirty="0" smtClean="0"/>
              <a:t>But </a:t>
            </a:r>
            <a:r>
              <a:rPr lang="en-US" dirty="0" err="1" smtClean="0"/>
              <a:t>Carnap</a:t>
            </a:r>
            <a:r>
              <a:rPr lang="en-US" dirty="0" smtClean="0"/>
              <a:t> says the same thing: </a:t>
            </a:r>
          </a:p>
          <a:p>
            <a:pPr lvl="1"/>
            <a:r>
              <a:rPr lang="en-US" dirty="0" smtClean="0"/>
              <a:t>the best philosophy is no philosophy at all </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4</a:t>
            </a:fld>
            <a:endParaRPr lang="en-US"/>
          </a:p>
        </p:txBody>
      </p:sp>
    </p:spTree>
    <p:extLst>
      <p:ext uri="{BB962C8B-B14F-4D97-AF65-F5344CB8AC3E}">
        <p14:creationId xmlns:p14="http://schemas.microsoft.com/office/powerpoint/2010/main" val="9954539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Heidegger too is against metaphysics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Both Comte and </a:t>
            </a:r>
            <a:r>
              <a:rPr lang="en-US" dirty="0" err="1" smtClean="0"/>
              <a:t>Carnap</a:t>
            </a:r>
            <a:r>
              <a:rPr lang="en-US" dirty="0" smtClean="0"/>
              <a:t> are opponents of metaphysics</a:t>
            </a:r>
          </a:p>
          <a:p>
            <a:pPr lvl="1"/>
            <a:r>
              <a:rPr lang="en-US" dirty="0" smtClean="0"/>
              <a:t>But so is Heidegger, whom </a:t>
            </a:r>
            <a:r>
              <a:rPr lang="en-US" dirty="0" err="1" smtClean="0"/>
              <a:t>Carnap</a:t>
            </a:r>
            <a:r>
              <a:rPr lang="en-US" dirty="0" smtClean="0"/>
              <a:t> takes to be the arch metaphysician</a:t>
            </a:r>
          </a:p>
          <a:p>
            <a:r>
              <a:rPr lang="en-US" dirty="0" err="1" smtClean="0"/>
              <a:t>Carnap’s</a:t>
            </a:r>
            <a:r>
              <a:rPr lang="en-US" dirty="0" smtClean="0"/>
              <a:t> </a:t>
            </a:r>
            <a:r>
              <a:rPr lang="en-US" i="1" dirty="0" err="1" smtClean="0"/>
              <a:t>Uberwinding</a:t>
            </a:r>
            <a:r>
              <a:rPr lang="en-US" i="1" dirty="0" smtClean="0"/>
              <a:t> </a:t>
            </a:r>
            <a:r>
              <a:rPr lang="en-US" i="1" dirty="0"/>
              <a:t>der </a:t>
            </a:r>
            <a:r>
              <a:rPr lang="en-US" i="1" dirty="0" err="1" smtClean="0"/>
              <a:t>Metaphysik</a:t>
            </a:r>
            <a:r>
              <a:rPr lang="en-US" i="1" dirty="0" smtClean="0"/>
              <a:t> (1931) </a:t>
            </a:r>
            <a:r>
              <a:rPr lang="en-US" dirty="0" smtClean="0"/>
              <a:t>parallels Heidegger’s </a:t>
            </a:r>
            <a:r>
              <a:rPr lang="en-US" i="1" dirty="0" smtClean="0"/>
              <a:t>The End of Metaphysics</a:t>
            </a:r>
            <a:r>
              <a:rPr lang="en-US" dirty="0" smtClean="0"/>
              <a:t>, which dates from 1934. </a:t>
            </a:r>
          </a:p>
          <a:p>
            <a:pPr lvl="1"/>
            <a:r>
              <a:rPr lang="en-US" dirty="0" smtClean="0"/>
              <a:t>Heidegger seems to be responding to </a:t>
            </a:r>
            <a:r>
              <a:rPr lang="en-US" dirty="0" err="1" smtClean="0"/>
              <a:t>Carnap’s</a:t>
            </a:r>
            <a:r>
              <a:rPr lang="en-US" dirty="0" smtClean="0"/>
              <a:t> “overcoming” and positivism more generally</a:t>
            </a:r>
          </a:p>
          <a:p>
            <a:pPr lvl="1"/>
            <a:r>
              <a:rPr lang="en-US" dirty="0"/>
              <a:t>a</a:t>
            </a:r>
            <a:r>
              <a:rPr lang="en-US" dirty="0" smtClean="0"/>
              <a:t>s an example of both Russian Communism and the “type of thinking in America” (in his “Introduction to Metaphysics” lectures of 1935)</a:t>
            </a:r>
          </a:p>
          <a:p>
            <a:pPr lvl="2"/>
            <a:r>
              <a:rPr lang="en-US" dirty="0" smtClean="0"/>
              <a:t>suppressed from the published version in 1953 to play down Heidegger’s pro-Nazi ideas</a:t>
            </a:r>
          </a:p>
          <a:p>
            <a:r>
              <a:rPr lang="en-US" dirty="0" smtClean="0"/>
              <a:t>Allen: Heidegger’s </a:t>
            </a:r>
            <a:r>
              <a:rPr lang="en-US" dirty="0"/>
              <a:t>unverifiable discourse was </a:t>
            </a:r>
            <a:r>
              <a:rPr lang="en-US" dirty="0" smtClean="0"/>
              <a:t>a more </a:t>
            </a:r>
            <a:r>
              <a:rPr lang="en-US" dirty="0"/>
              <a:t>insightful and effective criticism of metaphysics </a:t>
            </a:r>
          </a:p>
          <a:p>
            <a:pPr lvl="1"/>
            <a:r>
              <a:rPr lang="en-US" dirty="0" smtClean="0"/>
              <a:t>than </a:t>
            </a:r>
            <a:r>
              <a:rPr lang="en-US" dirty="0"/>
              <a:t>that of any positivist</a:t>
            </a:r>
          </a:p>
          <a:p>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40</a:t>
            </a:fld>
            <a:endParaRPr lang="en-US"/>
          </a:p>
        </p:txBody>
      </p:sp>
    </p:spTree>
    <p:extLst>
      <p:ext uri="{BB962C8B-B14F-4D97-AF65-F5344CB8AC3E}">
        <p14:creationId xmlns:p14="http://schemas.microsoft.com/office/powerpoint/2010/main" val="33308078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danger of language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Comte writes the obituary of metaphysics</a:t>
            </a:r>
          </a:p>
          <a:p>
            <a:pPr lvl="1"/>
            <a:r>
              <a:rPr lang="en-US" dirty="0" smtClean="0"/>
              <a:t>With his law of the stages of history: </a:t>
            </a:r>
          </a:p>
          <a:p>
            <a:pPr lvl="1"/>
            <a:r>
              <a:rPr lang="en-US" dirty="0" smtClean="0"/>
              <a:t>Theology </a:t>
            </a:r>
            <a:r>
              <a:rPr lang="en-US" dirty="0" smtClean="0">
                <a:sym typeface="Wingdings" panose="05000000000000000000" pitchFamily="2" charset="2"/>
              </a:rPr>
              <a:t></a:t>
            </a:r>
            <a:r>
              <a:rPr lang="en-US" dirty="0" smtClean="0"/>
              <a:t> Metaphysics </a:t>
            </a:r>
            <a:r>
              <a:rPr lang="en-US" dirty="0" smtClean="0">
                <a:sym typeface="Wingdings" panose="05000000000000000000" pitchFamily="2" charset="2"/>
              </a:rPr>
              <a:t></a:t>
            </a:r>
            <a:r>
              <a:rPr lang="en-US" dirty="0" smtClean="0"/>
              <a:t> Science </a:t>
            </a:r>
          </a:p>
          <a:p>
            <a:r>
              <a:rPr lang="en-US" dirty="0" err="1" smtClean="0"/>
              <a:t>Carnap</a:t>
            </a:r>
            <a:r>
              <a:rPr lang="en-US" dirty="0" smtClean="0"/>
              <a:t> and the logical positivists see metaphysics as a danger inherent in language</a:t>
            </a:r>
          </a:p>
          <a:p>
            <a:pPr lvl="1"/>
            <a:r>
              <a:rPr lang="en-US" dirty="0"/>
              <a:t>w</a:t>
            </a:r>
            <a:r>
              <a:rPr lang="en-US" dirty="0" smtClean="0"/>
              <a:t>here the possibility of meaningless confusions must be guarded against</a:t>
            </a:r>
          </a:p>
          <a:p>
            <a:r>
              <a:rPr lang="en-US" dirty="0" smtClean="0"/>
              <a:t>Traditional philosophy is rife with this confusion</a:t>
            </a:r>
          </a:p>
          <a:p>
            <a:pPr lvl="1"/>
            <a:r>
              <a:rPr lang="en-US" dirty="0" smtClean="0"/>
              <a:t>But the logical positivists didn’t read much philosophy at all</a:t>
            </a:r>
          </a:p>
          <a:p>
            <a:pPr lvl="1"/>
            <a:r>
              <a:rPr lang="en-US" dirty="0" smtClean="0"/>
              <a:t>Wittgenstein joked that he was a professor of philosophy who never read Aristotle</a:t>
            </a:r>
          </a:p>
          <a:p>
            <a:pPr lvl="1"/>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41</a:t>
            </a:fld>
            <a:endParaRPr lang="en-US"/>
          </a:p>
        </p:txBody>
      </p:sp>
    </p:spTree>
    <p:extLst>
      <p:ext uri="{BB962C8B-B14F-4D97-AF65-F5344CB8AC3E}">
        <p14:creationId xmlns:p14="http://schemas.microsoft.com/office/powerpoint/2010/main" val="35050000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Confusion about being</a:t>
            </a:r>
            <a:endParaRPr lang="en-US" dirty="0"/>
          </a:p>
        </p:txBody>
      </p:sp>
      <p:sp>
        <p:nvSpPr>
          <p:cNvPr id="3" name="Content Placeholder 2"/>
          <p:cNvSpPr>
            <a:spLocks noGrp="1"/>
          </p:cNvSpPr>
          <p:nvPr>
            <p:ph idx="1"/>
          </p:nvPr>
        </p:nvSpPr>
        <p:spPr/>
        <p:txBody>
          <a:bodyPr>
            <a:normAutofit/>
          </a:bodyPr>
          <a:lstStyle/>
          <a:p>
            <a:r>
              <a:rPr lang="en-US" dirty="0" smtClean="0"/>
              <a:t>In his </a:t>
            </a:r>
            <a:r>
              <a:rPr lang="en-US" i="1" dirty="0" err="1" smtClean="0"/>
              <a:t>Uberwindung</a:t>
            </a:r>
            <a:r>
              <a:rPr lang="en-US" dirty="0" smtClean="0"/>
              <a:t>, </a:t>
            </a:r>
            <a:r>
              <a:rPr lang="en-US" dirty="0" err="1" smtClean="0"/>
              <a:t>Carnap</a:t>
            </a:r>
            <a:r>
              <a:rPr lang="en-US" dirty="0" smtClean="0"/>
              <a:t> discusses the “dangerous” circumstance that </a:t>
            </a:r>
          </a:p>
          <a:p>
            <a:pPr lvl="1"/>
            <a:r>
              <a:rPr lang="en-US" dirty="0" smtClean="0"/>
              <a:t>“our language expresses existence by a verb (‘to be’ or ‘to exist’)”</a:t>
            </a:r>
          </a:p>
          <a:p>
            <a:pPr lvl="1"/>
            <a:r>
              <a:rPr lang="en-US" dirty="0" smtClean="0"/>
              <a:t>Metaphysicians (not named) confuse </a:t>
            </a:r>
            <a:r>
              <a:rPr lang="en-US" i="1" dirty="0" smtClean="0"/>
              <a:t>to be </a:t>
            </a:r>
            <a:r>
              <a:rPr lang="en-US" dirty="0" smtClean="0"/>
              <a:t>in predication and in existence</a:t>
            </a:r>
          </a:p>
          <a:p>
            <a:pPr lvl="1"/>
            <a:r>
              <a:rPr lang="en-US" dirty="0" smtClean="0"/>
              <a:t>Only modern logicians (</a:t>
            </a:r>
            <a:r>
              <a:rPr lang="en-US" dirty="0" err="1" smtClean="0"/>
              <a:t>Frege</a:t>
            </a:r>
            <a:r>
              <a:rPr lang="en-US" dirty="0" smtClean="0"/>
              <a:t>, Russell) expose the ambiguity and thereby take down most if not all traditional ontology</a:t>
            </a:r>
          </a:p>
        </p:txBody>
      </p:sp>
      <p:sp>
        <p:nvSpPr>
          <p:cNvPr id="4" name="Slide Number Placeholder 3"/>
          <p:cNvSpPr>
            <a:spLocks noGrp="1"/>
          </p:cNvSpPr>
          <p:nvPr>
            <p:ph type="sldNum" sz="quarter" idx="12"/>
          </p:nvPr>
        </p:nvSpPr>
        <p:spPr/>
        <p:txBody>
          <a:bodyPr/>
          <a:lstStyle/>
          <a:p>
            <a:fld id="{821A63AB-69D9-47A7-A6C9-E66D04BEAA53}" type="slidenum">
              <a:rPr lang="en-US" smtClean="0"/>
              <a:t>42</a:t>
            </a:fld>
            <a:endParaRPr lang="en-US"/>
          </a:p>
        </p:txBody>
      </p:sp>
    </p:spTree>
    <p:extLst>
      <p:ext uri="{BB962C8B-B14F-4D97-AF65-F5344CB8AC3E}">
        <p14:creationId xmlns:p14="http://schemas.microsoft.com/office/powerpoint/2010/main" val="151667606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Clearing up ambiguity through logic?</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a:t>Carnap</a:t>
            </a:r>
            <a:r>
              <a:rPr lang="en-US" dirty="0"/>
              <a:t> says that the ambiguity is in the language itself</a:t>
            </a:r>
          </a:p>
          <a:p>
            <a:pPr lvl="1"/>
            <a:r>
              <a:rPr lang="en-US" dirty="0"/>
              <a:t>But the logical systems really construct the appearance of different “senses” or “uses” of a word</a:t>
            </a:r>
          </a:p>
          <a:p>
            <a:pPr lvl="1"/>
            <a:r>
              <a:rPr lang="en-US" dirty="0" smtClean="0"/>
              <a:t>1) </a:t>
            </a:r>
            <a:r>
              <a:rPr lang="en-US" dirty="0" err="1" smtClean="0"/>
              <a:t>Carnap</a:t>
            </a:r>
            <a:r>
              <a:rPr lang="en-US" dirty="0" smtClean="0"/>
              <a:t> </a:t>
            </a:r>
            <a:r>
              <a:rPr lang="en-US" i="1" dirty="0" smtClean="0"/>
              <a:t>is</a:t>
            </a:r>
            <a:r>
              <a:rPr lang="en-US" dirty="0" smtClean="0"/>
              <a:t> male </a:t>
            </a:r>
            <a:r>
              <a:rPr lang="en-US" dirty="0" smtClean="0">
                <a:sym typeface="Wingdings" panose="05000000000000000000" pitchFamily="2" charset="2"/>
              </a:rPr>
              <a:t></a:t>
            </a:r>
            <a:r>
              <a:rPr lang="en-US" dirty="0" smtClean="0"/>
              <a:t> Mc</a:t>
            </a:r>
          </a:p>
          <a:p>
            <a:pPr lvl="1"/>
            <a:r>
              <a:rPr lang="en-US" dirty="0" smtClean="0"/>
              <a:t>2) Rudolf </a:t>
            </a:r>
            <a:r>
              <a:rPr lang="en-US" i="1" dirty="0" smtClean="0"/>
              <a:t>is</a:t>
            </a:r>
            <a:r>
              <a:rPr lang="en-US" dirty="0" smtClean="0"/>
              <a:t> </a:t>
            </a:r>
            <a:r>
              <a:rPr lang="en-US" dirty="0" err="1" smtClean="0"/>
              <a:t>Carnap</a:t>
            </a:r>
            <a:r>
              <a:rPr lang="en-US" dirty="0" smtClean="0"/>
              <a:t> </a:t>
            </a:r>
            <a:r>
              <a:rPr lang="en-US" dirty="0" smtClean="0">
                <a:sym typeface="Wingdings" panose="05000000000000000000" pitchFamily="2" charset="2"/>
              </a:rPr>
              <a:t></a:t>
            </a:r>
            <a:r>
              <a:rPr lang="en-US" dirty="0" smtClean="0"/>
              <a:t> r = c</a:t>
            </a:r>
          </a:p>
          <a:p>
            <a:pPr lvl="1"/>
            <a:r>
              <a:rPr lang="en-US" dirty="0" smtClean="0"/>
              <a:t>3) </a:t>
            </a:r>
            <a:r>
              <a:rPr lang="en-US" dirty="0" err="1" smtClean="0"/>
              <a:t>Carnap</a:t>
            </a:r>
            <a:r>
              <a:rPr lang="en-US" dirty="0" smtClean="0"/>
              <a:t> </a:t>
            </a:r>
            <a:r>
              <a:rPr lang="en-US" i="1" dirty="0" smtClean="0"/>
              <a:t>is</a:t>
            </a:r>
            <a:r>
              <a:rPr lang="en-US" dirty="0" smtClean="0"/>
              <a:t> a being </a:t>
            </a:r>
            <a:r>
              <a:rPr lang="en-US" dirty="0" smtClean="0">
                <a:sym typeface="Wingdings" panose="05000000000000000000" pitchFamily="2" charset="2"/>
              </a:rPr>
              <a:t> ⱻ(x) … x = c …</a:t>
            </a:r>
          </a:p>
          <a:p>
            <a:r>
              <a:rPr lang="en-US" dirty="0" smtClean="0">
                <a:sym typeface="Wingdings" panose="05000000000000000000" pitchFamily="2" charset="2"/>
              </a:rPr>
              <a:t>Allen: the impression that there is ambiguity or different meanings </a:t>
            </a:r>
          </a:p>
          <a:p>
            <a:pPr lvl="1"/>
            <a:r>
              <a:rPr lang="en-US" dirty="0" smtClean="0">
                <a:sym typeface="Wingdings" panose="05000000000000000000" pitchFamily="2" charset="2"/>
              </a:rPr>
              <a:t>arises out of this demand for a translation in the new logic into different notations, with their advantages and disadvantages</a:t>
            </a:r>
          </a:p>
          <a:p>
            <a:pPr lvl="1"/>
            <a:r>
              <a:rPr lang="en-US" dirty="0" smtClean="0">
                <a:sym typeface="Wingdings" panose="05000000000000000000" pitchFamily="2" charset="2"/>
              </a:rPr>
              <a:t>This is not a “logic of language” that is already there</a:t>
            </a:r>
          </a:p>
        </p:txBody>
      </p:sp>
      <p:sp>
        <p:nvSpPr>
          <p:cNvPr id="4" name="Slide Number Placeholder 3"/>
          <p:cNvSpPr>
            <a:spLocks noGrp="1"/>
          </p:cNvSpPr>
          <p:nvPr>
            <p:ph type="sldNum" sz="quarter" idx="12"/>
          </p:nvPr>
        </p:nvSpPr>
        <p:spPr/>
        <p:txBody>
          <a:bodyPr/>
          <a:lstStyle/>
          <a:p>
            <a:fld id="{821A63AB-69D9-47A7-A6C9-E66D04BEAA53}" type="slidenum">
              <a:rPr lang="en-US" smtClean="0"/>
              <a:t>43</a:t>
            </a:fld>
            <a:endParaRPr lang="en-US"/>
          </a:p>
        </p:txBody>
      </p:sp>
    </p:spTree>
    <p:extLst>
      <p:ext uri="{BB962C8B-B14F-4D97-AF65-F5344CB8AC3E}">
        <p14:creationId xmlns:p14="http://schemas.microsoft.com/office/powerpoint/2010/main" val="176923072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 that is required are rules of syntax, </a:t>
            </a:r>
            <a:br>
              <a:rPr lang="en-US" dirty="0" smtClean="0"/>
            </a:br>
            <a:r>
              <a:rPr lang="en-US" dirty="0" smtClean="0"/>
              <a:t>not arguments of philosophy </a:t>
            </a:r>
            <a:endParaRPr lang="en-US" dirty="0"/>
          </a:p>
        </p:txBody>
      </p:sp>
      <p:sp>
        <p:nvSpPr>
          <p:cNvPr id="3" name="Content Placeholder 2"/>
          <p:cNvSpPr>
            <a:spLocks noGrp="1"/>
          </p:cNvSpPr>
          <p:nvPr>
            <p:ph idx="1"/>
          </p:nvPr>
        </p:nvSpPr>
        <p:spPr/>
        <p:txBody>
          <a:bodyPr>
            <a:normAutofit lnSpcReduction="10000"/>
          </a:bodyPr>
          <a:lstStyle/>
          <a:p>
            <a:r>
              <a:rPr lang="en-US" dirty="0" err="1" smtClean="0"/>
              <a:t>Carnap</a:t>
            </a:r>
            <a:r>
              <a:rPr lang="en-US" dirty="0" smtClean="0"/>
              <a:t> writes of the work “which at present occupies the logicians, of building a logical syntax”</a:t>
            </a:r>
          </a:p>
          <a:p>
            <a:pPr lvl="1"/>
            <a:r>
              <a:rPr lang="en-US" dirty="0" smtClean="0"/>
              <a:t>in terms of which any use of language can be evaluated as “meaningful” or as an unverifiable “</a:t>
            </a:r>
            <a:r>
              <a:rPr lang="en-US" dirty="0" err="1" smtClean="0"/>
              <a:t>pseudostatement</a:t>
            </a:r>
            <a:r>
              <a:rPr lang="en-US" dirty="0" smtClean="0"/>
              <a:t>”</a:t>
            </a:r>
          </a:p>
          <a:p>
            <a:r>
              <a:rPr lang="en-US" dirty="0" err="1" smtClean="0"/>
              <a:t>Carnap’s</a:t>
            </a:r>
            <a:r>
              <a:rPr lang="en-US" dirty="0" smtClean="0"/>
              <a:t> “principle of tolerance” seems to argue against this:</a:t>
            </a:r>
          </a:p>
          <a:p>
            <a:pPr lvl="1"/>
            <a:r>
              <a:rPr lang="en-US" dirty="0" smtClean="0"/>
              <a:t>“It is not our business to set up prohibitions, but to arrive at conventions … In logic there are no morals. Everyone is at liberty to build up his own logic, i.e., his own form of language, as he wishes. </a:t>
            </a:r>
          </a:p>
          <a:p>
            <a:pPr lvl="1"/>
            <a:r>
              <a:rPr lang="en-US" dirty="0" smtClean="0"/>
              <a:t>“All that is required is that … he must state his methods clearly, and give syntactic rules instead of philosophical arguments.”</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44</a:t>
            </a:fld>
            <a:endParaRPr lang="en-US"/>
          </a:p>
        </p:txBody>
      </p:sp>
    </p:spTree>
    <p:extLst>
      <p:ext uri="{BB962C8B-B14F-4D97-AF65-F5344CB8AC3E}">
        <p14:creationId xmlns:p14="http://schemas.microsoft.com/office/powerpoint/2010/main" val="13175433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Overarching </a:t>
            </a:r>
            <a:r>
              <a:rPr lang="en-US" dirty="0" err="1" smtClean="0"/>
              <a:t>metalevel</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r>
              <a:rPr lang="en-US" dirty="0" err="1" smtClean="0"/>
              <a:t>Carnap</a:t>
            </a:r>
            <a:r>
              <a:rPr lang="en-US" dirty="0" smtClean="0"/>
              <a:t> argues for an over-arching </a:t>
            </a:r>
            <a:r>
              <a:rPr lang="en-US" dirty="0" err="1" smtClean="0"/>
              <a:t>metalevel</a:t>
            </a:r>
            <a:r>
              <a:rPr lang="en-US" dirty="0" smtClean="0"/>
              <a:t> for examining a system or set of conventions</a:t>
            </a:r>
          </a:p>
          <a:p>
            <a:pPr lvl="1"/>
            <a:r>
              <a:rPr lang="en-US" dirty="0" smtClean="0"/>
              <a:t>The ultimate failure of logical positivism is that there is “no philosophically neutral </a:t>
            </a:r>
            <a:r>
              <a:rPr lang="en-US" dirty="0" err="1" smtClean="0"/>
              <a:t>metaperspective</a:t>
            </a:r>
            <a:r>
              <a:rPr lang="en-US" dirty="0" smtClean="0"/>
              <a:t>” (Friedman)</a:t>
            </a:r>
          </a:p>
          <a:p>
            <a:r>
              <a:rPr lang="en-US" dirty="0" smtClean="0"/>
              <a:t>The requirement that the use of language be governed by fully explicit conventions or rules or </a:t>
            </a:r>
            <a:r>
              <a:rPr lang="en-US" i="1" dirty="0" err="1" smtClean="0"/>
              <a:t>techne</a:t>
            </a:r>
            <a:r>
              <a:rPr lang="en-US" dirty="0" smtClean="0"/>
              <a:t> or </a:t>
            </a:r>
            <a:r>
              <a:rPr lang="en-US" i="1" dirty="0" smtClean="0"/>
              <a:t>logic </a:t>
            </a:r>
          </a:p>
          <a:p>
            <a:r>
              <a:rPr lang="en-US" dirty="0" smtClean="0"/>
              <a:t>is empty of significance, since</a:t>
            </a:r>
          </a:p>
          <a:p>
            <a:pPr lvl="1"/>
            <a:r>
              <a:rPr lang="en-US" dirty="0" smtClean="0"/>
              <a:t>for </a:t>
            </a:r>
            <a:r>
              <a:rPr lang="en-US" i="1" dirty="0" smtClean="0"/>
              <a:t>any</a:t>
            </a:r>
            <a:r>
              <a:rPr lang="en-US" dirty="0" smtClean="0"/>
              <a:t> usage there is a rule</a:t>
            </a:r>
          </a:p>
          <a:p>
            <a:pPr lvl="1"/>
            <a:r>
              <a:rPr lang="en-US" dirty="0"/>
              <a:t>f</a:t>
            </a:r>
            <a:r>
              <a:rPr lang="en-US" dirty="0" smtClean="0"/>
              <a:t>or </a:t>
            </a:r>
            <a:r>
              <a:rPr lang="en-US" i="1" dirty="0" smtClean="0"/>
              <a:t>any</a:t>
            </a:r>
            <a:r>
              <a:rPr lang="en-US" dirty="0" smtClean="0"/>
              <a:t> inference there is a logic</a:t>
            </a:r>
          </a:p>
          <a:p>
            <a:pPr lvl="1"/>
            <a:r>
              <a:rPr lang="en-US" dirty="0"/>
              <a:t>a</a:t>
            </a:r>
            <a:r>
              <a:rPr lang="en-US" dirty="0" smtClean="0"/>
              <a:t>nd </a:t>
            </a:r>
            <a:r>
              <a:rPr lang="en-US" i="1" dirty="0" smtClean="0"/>
              <a:t>anything</a:t>
            </a:r>
            <a:r>
              <a:rPr lang="en-US" dirty="0" smtClean="0"/>
              <a:t> I stipulate is consistent with anything I go on to do</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45</a:t>
            </a:fld>
            <a:endParaRPr lang="en-US"/>
          </a:p>
        </p:txBody>
      </p:sp>
    </p:spTree>
    <p:extLst>
      <p:ext uri="{BB962C8B-B14F-4D97-AF65-F5344CB8AC3E}">
        <p14:creationId xmlns:p14="http://schemas.microsoft.com/office/powerpoint/2010/main" val="331550856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Logical structures presuppose choices</a:t>
            </a:r>
            <a:endParaRPr lang="en-US" dirty="0"/>
          </a:p>
        </p:txBody>
      </p:sp>
      <p:sp>
        <p:nvSpPr>
          <p:cNvPr id="3" name="Content Placeholder 2"/>
          <p:cNvSpPr>
            <a:spLocks noGrp="1"/>
          </p:cNvSpPr>
          <p:nvPr>
            <p:ph idx="1"/>
          </p:nvPr>
        </p:nvSpPr>
        <p:spPr/>
        <p:txBody>
          <a:bodyPr>
            <a:normAutofit lnSpcReduction="10000"/>
          </a:bodyPr>
          <a:lstStyle/>
          <a:p>
            <a:r>
              <a:rPr lang="en-US" dirty="0" smtClean="0"/>
              <a:t>Every logical structure is relative to a set of choices and judgments</a:t>
            </a:r>
          </a:p>
          <a:p>
            <a:pPr lvl="1"/>
            <a:r>
              <a:rPr lang="en-US" dirty="0"/>
              <a:t>t</a:t>
            </a:r>
            <a:r>
              <a:rPr lang="en-US" dirty="0" smtClean="0"/>
              <a:t>hat have to be lived as a second nature</a:t>
            </a:r>
          </a:p>
          <a:p>
            <a:pPr lvl="1"/>
            <a:r>
              <a:rPr lang="en-US" dirty="0"/>
              <a:t>e</a:t>
            </a:r>
            <a:r>
              <a:rPr lang="en-US" dirty="0" smtClean="0"/>
              <a:t>nforced as a matter of habit and practice</a:t>
            </a:r>
          </a:p>
          <a:p>
            <a:pPr lvl="1"/>
            <a:r>
              <a:rPr lang="en-US" dirty="0"/>
              <a:t>a</a:t>
            </a:r>
            <a:r>
              <a:rPr lang="en-US" dirty="0" smtClean="0"/>
              <a:t>nd which </a:t>
            </a:r>
            <a:r>
              <a:rPr lang="en-US" i="1" dirty="0" smtClean="0"/>
              <a:t>define</a:t>
            </a:r>
            <a:r>
              <a:rPr lang="en-US" dirty="0" smtClean="0"/>
              <a:t> consistency or logic or syntactic rules</a:t>
            </a:r>
          </a:p>
          <a:p>
            <a:pPr lvl="1"/>
            <a:r>
              <a:rPr lang="en-US" dirty="0"/>
              <a:t>a</a:t>
            </a:r>
            <a:r>
              <a:rPr lang="en-US" dirty="0" smtClean="0"/>
              <a:t>nd so cannot be governed by them</a:t>
            </a:r>
          </a:p>
          <a:p>
            <a:r>
              <a:rPr lang="en-US" dirty="0" smtClean="0"/>
              <a:t>Hence the </a:t>
            </a:r>
            <a:r>
              <a:rPr lang="en-US" dirty="0"/>
              <a:t>principle of tolerance must tolerate anything at </a:t>
            </a:r>
            <a:r>
              <a:rPr lang="en-US" dirty="0" smtClean="0"/>
              <a:t>all</a:t>
            </a:r>
          </a:p>
          <a:p>
            <a:pPr lvl="1"/>
            <a:r>
              <a:rPr lang="en-US" dirty="0" smtClean="0"/>
              <a:t>Wittgenstein, who argued this, remarks that “it seems to abolish logic” (see footnote 31)</a:t>
            </a:r>
          </a:p>
          <a:p>
            <a:pPr lvl="1"/>
            <a:r>
              <a:rPr lang="en-US" dirty="0" smtClean="0"/>
              <a:t>Allen: But nothing could abolish logic “rightly understood”</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46</a:t>
            </a:fld>
            <a:endParaRPr lang="en-US"/>
          </a:p>
        </p:txBody>
      </p:sp>
    </p:spTree>
    <p:extLst>
      <p:ext uri="{BB962C8B-B14F-4D97-AF65-F5344CB8AC3E}">
        <p14:creationId xmlns:p14="http://schemas.microsoft.com/office/powerpoint/2010/main" val="288670938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myth of Continental philosophy</a:t>
            </a:r>
            <a:endParaRPr lang="en-US" dirty="0"/>
          </a:p>
        </p:txBody>
      </p:sp>
      <p:sp>
        <p:nvSpPr>
          <p:cNvPr id="3" name="Content Placeholder 2"/>
          <p:cNvSpPr>
            <a:spLocks noGrp="1"/>
          </p:cNvSpPr>
          <p:nvPr>
            <p:ph idx="1"/>
          </p:nvPr>
        </p:nvSpPr>
        <p:spPr/>
        <p:txBody>
          <a:bodyPr/>
          <a:lstStyle/>
          <a:p>
            <a:r>
              <a:rPr lang="en-US" dirty="0" smtClean="0"/>
              <a:t>The logical positivists invented the myth of “Continental philosophy”</a:t>
            </a:r>
          </a:p>
          <a:p>
            <a:pPr lvl="1"/>
            <a:r>
              <a:rPr lang="en-US" dirty="0"/>
              <a:t>t</a:t>
            </a:r>
            <a:r>
              <a:rPr lang="en-US" dirty="0" smtClean="0"/>
              <a:t>his wooly, confused way of thinking </a:t>
            </a:r>
          </a:p>
          <a:p>
            <a:pPr lvl="1"/>
            <a:r>
              <a:rPr lang="en-US" dirty="0"/>
              <a:t>t</a:t>
            </a:r>
            <a:r>
              <a:rPr lang="en-US" dirty="0" smtClean="0"/>
              <a:t>hat has to be discredited before science rules philosophy</a:t>
            </a:r>
          </a:p>
          <a:p>
            <a:r>
              <a:rPr lang="en-US" dirty="0" smtClean="0"/>
              <a:t>They invented this “tradition”</a:t>
            </a:r>
          </a:p>
          <a:p>
            <a:pPr lvl="1"/>
            <a:r>
              <a:rPr lang="en-US" dirty="0"/>
              <a:t>w</a:t>
            </a:r>
            <a:r>
              <a:rPr lang="en-US" dirty="0" smtClean="0"/>
              <a:t>hich takes seriously one or more of these Germans:</a:t>
            </a:r>
          </a:p>
          <a:p>
            <a:pPr lvl="1"/>
            <a:r>
              <a:rPr lang="en-US" dirty="0" smtClean="0"/>
              <a:t>Hegel, Nietzsche, or Heidegger</a:t>
            </a:r>
          </a:p>
          <a:p>
            <a:r>
              <a:rPr lang="en-US" dirty="0"/>
              <a:t>d</a:t>
            </a:r>
            <a:r>
              <a:rPr lang="en-US" dirty="0" smtClean="0"/>
              <a:t>isliked for their style and politics</a:t>
            </a:r>
          </a:p>
          <a:p>
            <a:pPr lvl="1"/>
            <a:r>
              <a:rPr lang="en-US" dirty="0"/>
              <a:t>a</a:t>
            </a:r>
            <a:r>
              <a:rPr lang="en-US" dirty="0" smtClean="0"/>
              <a:t>s much as for their philosophical ideas</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47</a:t>
            </a:fld>
            <a:endParaRPr lang="en-US"/>
          </a:p>
        </p:txBody>
      </p:sp>
    </p:spTree>
    <p:extLst>
      <p:ext uri="{BB962C8B-B14F-4D97-AF65-F5344CB8AC3E}">
        <p14:creationId xmlns:p14="http://schemas.microsoft.com/office/powerpoint/2010/main" val="420804506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Carnap’s</a:t>
            </a:r>
            <a:r>
              <a:rPr lang="en-US" dirty="0" smtClean="0"/>
              <a:t> threefold attack</a:t>
            </a:r>
            <a:endParaRPr lang="en-US" dirty="0"/>
          </a:p>
        </p:txBody>
      </p:sp>
      <p:sp>
        <p:nvSpPr>
          <p:cNvPr id="3" name="Content Placeholder 2"/>
          <p:cNvSpPr>
            <a:spLocks noGrp="1"/>
          </p:cNvSpPr>
          <p:nvPr>
            <p:ph idx="1"/>
          </p:nvPr>
        </p:nvSpPr>
        <p:spPr/>
        <p:txBody>
          <a:bodyPr/>
          <a:lstStyle/>
          <a:p>
            <a:r>
              <a:rPr lang="en-US" dirty="0" smtClean="0"/>
              <a:t>In his paper, “Elimination of Metaphysics”</a:t>
            </a:r>
          </a:p>
          <a:p>
            <a:pPr lvl="1"/>
            <a:r>
              <a:rPr lang="en-US" dirty="0" err="1" smtClean="0"/>
              <a:t>Carnap</a:t>
            </a:r>
            <a:r>
              <a:rPr lang="en-US" dirty="0" smtClean="0"/>
              <a:t> swipes at Hegel, </a:t>
            </a:r>
          </a:p>
          <a:p>
            <a:pPr lvl="1"/>
            <a:r>
              <a:rPr lang="en-US" dirty="0" smtClean="0"/>
              <a:t>ironically commends Nietzsche for abandoning philosophy for poetry</a:t>
            </a:r>
          </a:p>
          <a:p>
            <a:pPr lvl="1"/>
            <a:r>
              <a:rPr lang="en-US" dirty="0" smtClean="0"/>
              <a:t>but focuses on Heidegger’s alleged confusions about language</a:t>
            </a:r>
          </a:p>
          <a:p>
            <a:r>
              <a:rPr lang="en-US" dirty="0" err="1" smtClean="0"/>
              <a:t>Carnap</a:t>
            </a:r>
            <a:r>
              <a:rPr lang="en-US" dirty="0" smtClean="0"/>
              <a:t> does not understand Heidegger</a:t>
            </a:r>
          </a:p>
          <a:p>
            <a:pPr lvl="1"/>
            <a:r>
              <a:rPr lang="en-US" dirty="0" smtClean="0"/>
              <a:t>Allen: Making this clear does not mean that he, Allen, himself supports Heidegger</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48</a:t>
            </a:fld>
            <a:endParaRPr lang="en-US"/>
          </a:p>
        </p:txBody>
      </p:sp>
    </p:spTree>
    <p:extLst>
      <p:ext uri="{BB962C8B-B14F-4D97-AF65-F5344CB8AC3E}">
        <p14:creationId xmlns:p14="http://schemas.microsoft.com/office/powerpoint/2010/main" val="80119280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“Gross logical errors”</a:t>
            </a:r>
            <a:endParaRPr lang="en-US" dirty="0"/>
          </a:p>
        </p:txBody>
      </p:sp>
      <p:sp>
        <p:nvSpPr>
          <p:cNvPr id="3" name="Content Placeholder 2"/>
          <p:cNvSpPr>
            <a:spLocks noGrp="1"/>
          </p:cNvSpPr>
          <p:nvPr>
            <p:ph idx="1"/>
          </p:nvPr>
        </p:nvSpPr>
        <p:spPr/>
        <p:txBody>
          <a:bodyPr/>
          <a:lstStyle/>
          <a:p>
            <a:r>
              <a:rPr lang="en-US" dirty="0" err="1" smtClean="0"/>
              <a:t>Carnap</a:t>
            </a:r>
            <a:r>
              <a:rPr lang="en-US" dirty="0" smtClean="0"/>
              <a:t> cites Heidegger’s paper “What is Metaphysics?” (1929) </a:t>
            </a:r>
          </a:p>
          <a:p>
            <a:pPr lvl="1"/>
            <a:r>
              <a:rPr lang="en-US" dirty="0" smtClean="0"/>
              <a:t>“The nothing is prior to the not and negation”</a:t>
            </a:r>
          </a:p>
          <a:p>
            <a:pPr lvl="1"/>
            <a:r>
              <a:rPr lang="en-US" dirty="0" smtClean="0"/>
              <a:t>“The nothing itself nots” (</a:t>
            </a:r>
            <a:r>
              <a:rPr lang="en-US" i="1" dirty="0" smtClean="0"/>
              <a:t>Das </a:t>
            </a:r>
            <a:r>
              <a:rPr lang="en-US" i="1" dirty="0" err="1" smtClean="0"/>
              <a:t>Nichts</a:t>
            </a:r>
            <a:r>
              <a:rPr lang="en-US" i="1" dirty="0" smtClean="0"/>
              <a:t> </a:t>
            </a:r>
            <a:r>
              <a:rPr lang="en-US" i="1" dirty="0" err="1" smtClean="0"/>
              <a:t>selbst</a:t>
            </a:r>
            <a:r>
              <a:rPr lang="en-US" i="1" dirty="0" smtClean="0"/>
              <a:t> </a:t>
            </a:r>
            <a:r>
              <a:rPr lang="en-US" i="1" dirty="0" err="1" smtClean="0"/>
              <a:t>nichtet</a:t>
            </a:r>
            <a:r>
              <a:rPr lang="en-US" dirty="0" smtClean="0"/>
              <a:t>)</a:t>
            </a:r>
          </a:p>
          <a:p>
            <a:r>
              <a:rPr lang="en-US" dirty="0" smtClean="0"/>
              <a:t>He wants to expose “the gross logical errors,” </a:t>
            </a:r>
          </a:p>
          <a:p>
            <a:pPr lvl="1"/>
            <a:r>
              <a:rPr lang="en-US" dirty="0" smtClean="0"/>
              <a:t>especially “the mistake of employing the word ‘nothing’ as a noun.”</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49</a:t>
            </a:fld>
            <a:endParaRPr lang="en-US"/>
          </a:p>
        </p:txBody>
      </p:sp>
    </p:spTree>
    <p:extLst>
      <p:ext uri="{BB962C8B-B14F-4D97-AF65-F5344CB8AC3E}">
        <p14:creationId xmlns:p14="http://schemas.microsoft.com/office/powerpoint/2010/main" val="1888192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Philosophy </a:t>
            </a:r>
            <a:r>
              <a:rPr lang="en-US" dirty="0" smtClean="0">
                <a:sym typeface="Wingdings" panose="05000000000000000000" pitchFamily="2" charset="2"/>
              </a:rPr>
              <a:t></a:t>
            </a:r>
            <a:r>
              <a:rPr lang="en-US" dirty="0" smtClean="0"/>
              <a:t> science</a:t>
            </a:r>
            <a:endParaRPr lang="en-US" dirty="0"/>
          </a:p>
        </p:txBody>
      </p:sp>
      <p:sp>
        <p:nvSpPr>
          <p:cNvPr id="3" name="Content Placeholder 2"/>
          <p:cNvSpPr>
            <a:spLocks noGrp="1"/>
          </p:cNvSpPr>
          <p:nvPr>
            <p:ph idx="1"/>
          </p:nvPr>
        </p:nvSpPr>
        <p:spPr/>
        <p:txBody>
          <a:bodyPr>
            <a:normAutofit/>
          </a:bodyPr>
          <a:lstStyle/>
          <a:p>
            <a:r>
              <a:rPr lang="en-US" dirty="0" smtClean="0"/>
              <a:t>“All philosophical problems are questions of the syntax of the language of science…. </a:t>
            </a:r>
          </a:p>
          <a:p>
            <a:r>
              <a:rPr lang="en-US" dirty="0" smtClean="0"/>
              <a:t>All theorems of philosophy take on an exact, discussable form only when we formulate them as assertions or proposals of the syntax of the language of science.” (</a:t>
            </a:r>
            <a:r>
              <a:rPr lang="en-US" dirty="0" err="1" smtClean="0"/>
              <a:t>Carnap</a:t>
            </a:r>
            <a:r>
              <a:rPr lang="en-US" dirty="0" smtClean="0"/>
              <a:t>, 1934)</a:t>
            </a:r>
          </a:p>
        </p:txBody>
      </p:sp>
      <p:sp>
        <p:nvSpPr>
          <p:cNvPr id="4" name="Slide Number Placeholder 3"/>
          <p:cNvSpPr>
            <a:spLocks noGrp="1"/>
          </p:cNvSpPr>
          <p:nvPr>
            <p:ph type="sldNum" sz="quarter" idx="12"/>
          </p:nvPr>
        </p:nvSpPr>
        <p:spPr/>
        <p:txBody>
          <a:bodyPr/>
          <a:lstStyle/>
          <a:p>
            <a:fld id="{821A63AB-69D9-47A7-A6C9-E66D04BEAA53}" type="slidenum">
              <a:rPr lang="en-US" smtClean="0"/>
              <a:t>5</a:t>
            </a:fld>
            <a:endParaRPr lang="en-US"/>
          </a:p>
        </p:txBody>
      </p:sp>
    </p:spTree>
    <p:extLst>
      <p:ext uri="{BB962C8B-B14F-4D97-AF65-F5344CB8AC3E}">
        <p14:creationId xmlns:p14="http://schemas.microsoft.com/office/powerpoint/2010/main" val="343385992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ontological difference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Heidegger is playing on words</a:t>
            </a:r>
          </a:p>
          <a:p>
            <a:pPr lvl="1"/>
            <a:r>
              <a:rPr lang="en-US" dirty="0" smtClean="0"/>
              <a:t>“nothing” is what he also calls “being”</a:t>
            </a:r>
          </a:p>
          <a:p>
            <a:r>
              <a:rPr lang="en-US" dirty="0" smtClean="0"/>
              <a:t>He distinguishes “being” from “beings”</a:t>
            </a:r>
          </a:p>
          <a:p>
            <a:pPr lvl="1"/>
            <a:r>
              <a:rPr lang="en-US" dirty="0" smtClean="0"/>
              <a:t>= “the ontological difference”</a:t>
            </a:r>
          </a:p>
          <a:p>
            <a:r>
              <a:rPr lang="en-US" dirty="0" smtClean="0"/>
              <a:t>Being (das Sein) is not </a:t>
            </a:r>
            <a:r>
              <a:rPr lang="en-US" u="sng" dirty="0" smtClean="0"/>
              <a:t>a</a:t>
            </a:r>
            <a:r>
              <a:rPr lang="en-US" dirty="0" smtClean="0"/>
              <a:t> being, not “something that is”</a:t>
            </a:r>
          </a:p>
          <a:p>
            <a:pPr lvl="1"/>
            <a:r>
              <a:rPr lang="en-US" i="1" dirty="0" smtClean="0"/>
              <a:t>Not</a:t>
            </a:r>
            <a:r>
              <a:rPr lang="en-US" dirty="0" smtClean="0"/>
              <a:t> an entity</a:t>
            </a:r>
          </a:p>
          <a:p>
            <a:pPr lvl="1"/>
            <a:r>
              <a:rPr lang="en-US" i="1" dirty="0" smtClean="0"/>
              <a:t>Not</a:t>
            </a:r>
            <a:r>
              <a:rPr lang="en-US" dirty="0" smtClean="0"/>
              <a:t> the value of a variable</a:t>
            </a:r>
          </a:p>
          <a:p>
            <a:r>
              <a:rPr lang="en-US" dirty="0" smtClean="0"/>
              <a:t>It is the </a:t>
            </a:r>
            <a:r>
              <a:rPr lang="en-US" i="1" dirty="0" smtClean="0"/>
              <a:t>be-</a:t>
            </a:r>
            <a:r>
              <a:rPr lang="en-US" i="1" dirty="0" err="1" smtClean="0"/>
              <a:t>ing</a:t>
            </a:r>
            <a:r>
              <a:rPr lang="en-US" dirty="0" smtClean="0"/>
              <a:t>, the </a:t>
            </a:r>
            <a:r>
              <a:rPr lang="en-US" i="1" dirty="0" smtClean="0"/>
              <a:t>to be</a:t>
            </a:r>
            <a:r>
              <a:rPr lang="en-US" dirty="0" smtClean="0"/>
              <a:t>, of whatever is</a:t>
            </a:r>
          </a:p>
          <a:p>
            <a:pPr lvl="1"/>
            <a:r>
              <a:rPr lang="en-US" dirty="0" smtClean="0"/>
              <a:t>The </a:t>
            </a:r>
            <a:r>
              <a:rPr lang="en-US" i="1" dirty="0" smtClean="0"/>
              <a:t>not-a-thing</a:t>
            </a:r>
            <a:r>
              <a:rPr lang="en-US" dirty="0" smtClean="0"/>
              <a:t> or </a:t>
            </a:r>
            <a:r>
              <a:rPr lang="en-US" i="1" dirty="0" smtClean="0"/>
              <a:t>no-thing</a:t>
            </a:r>
            <a:r>
              <a:rPr lang="en-US" dirty="0" smtClean="0"/>
              <a:t> </a:t>
            </a:r>
          </a:p>
          <a:p>
            <a:pPr lvl="1"/>
            <a:r>
              <a:rPr lang="en-US" dirty="0" smtClean="0"/>
              <a:t>that distinguishes what is and what is not</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50</a:t>
            </a:fld>
            <a:endParaRPr lang="en-US"/>
          </a:p>
        </p:txBody>
      </p:sp>
    </p:spTree>
    <p:extLst>
      <p:ext uri="{BB962C8B-B14F-4D97-AF65-F5344CB8AC3E}">
        <p14:creationId xmlns:p14="http://schemas.microsoft.com/office/powerpoint/2010/main" val="203942991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Presencing</a:t>
            </a:r>
            <a:r>
              <a:rPr lang="en-US" dirty="0" smtClean="0"/>
              <a:t>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This </a:t>
            </a:r>
            <a:r>
              <a:rPr lang="en-US" i="1" dirty="0" smtClean="0"/>
              <a:t>be-</a:t>
            </a:r>
            <a:r>
              <a:rPr lang="en-US" i="1" dirty="0" err="1" smtClean="0"/>
              <a:t>ing</a:t>
            </a:r>
            <a:r>
              <a:rPr lang="en-US" dirty="0" smtClean="0"/>
              <a:t> or </a:t>
            </a:r>
            <a:r>
              <a:rPr lang="en-US" i="1" dirty="0" smtClean="0"/>
              <a:t>to be </a:t>
            </a:r>
            <a:r>
              <a:rPr lang="en-US" dirty="0" smtClean="0"/>
              <a:t>is not a </a:t>
            </a:r>
            <a:r>
              <a:rPr lang="en-US" i="1" dirty="0" smtClean="0"/>
              <a:t>what</a:t>
            </a:r>
            <a:r>
              <a:rPr lang="en-US" dirty="0" smtClean="0"/>
              <a:t>, an entity</a:t>
            </a:r>
          </a:p>
          <a:p>
            <a:pPr lvl="1"/>
            <a:r>
              <a:rPr lang="en-US" dirty="0"/>
              <a:t>Aquinas: existence is not essence</a:t>
            </a:r>
          </a:p>
          <a:p>
            <a:pPr lvl="1"/>
            <a:r>
              <a:rPr lang="en-US" dirty="0" smtClean="0"/>
              <a:t>Kant: existence is not a real predicate</a:t>
            </a:r>
          </a:p>
          <a:p>
            <a:r>
              <a:rPr lang="en-US" dirty="0" smtClean="0">
                <a:sym typeface="Wingdings" panose="05000000000000000000" pitchFamily="2" charset="2"/>
              </a:rPr>
              <a:t> </a:t>
            </a:r>
            <a:r>
              <a:rPr lang="en-US" i="1" dirty="0" smtClean="0"/>
              <a:t>Das </a:t>
            </a:r>
            <a:r>
              <a:rPr lang="en-US" i="1" dirty="0" err="1" smtClean="0"/>
              <a:t>Nichts</a:t>
            </a:r>
            <a:r>
              <a:rPr lang="en-US" i="1" dirty="0" smtClean="0"/>
              <a:t> </a:t>
            </a:r>
            <a:r>
              <a:rPr lang="en-US" dirty="0" smtClean="0"/>
              <a:t>– the </a:t>
            </a:r>
            <a:r>
              <a:rPr lang="en-US" i="1" dirty="0" smtClean="0"/>
              <a:t>not-a-being</a:t>
            </a:r>
            <a:r>
              <a:rPr lang="en-US" dirty="0" smtClean="0"/>
              <a:t> becomes a word for the </a:t>
            </a:r>
            <a:r>
              <a:rPr lang="en-US" i="1" dirty="0" smtClean="0"/>
              <a:t>to-be</a:t>
            </a:r>
            <a:r>
              <a:rPr lang="en-US" dirty="0" smtClean="0"/>
              <a:t> of what is</a:t>
            </a:r>
          </a:p>
          <a:p>
            <a:pPr lvl="1"/>
            <a:r>
              <a:rPr lang="en-US" dirty="0" smtClean="0"/>
              <a:t>Finding words for the ontological difference drives Heidegger’s strongest poetry: the world worlds, the nothing nothings, </a:t>
            </a:r>
            <a:r>
              <a:rPr lang="en-US" dirty="0" err="1" smtClean="0"/>
              <a:t>etc</a:t>
            </a:r>
            <a:endParaRPr lang="en-US" dirty="0" smtClean="0"/>
          </a:p>
          <a:p>
            <a:r>
              <a:rPr lang="en-US" dirty="0" smtClean="0"/>
              <a:t>Turning a noun into a verb and jamming them together: </a:t>
            </a:r>
          </a:p>
          <a:p>
            <a:pPr lvl="1"/>
            <a:r>
              <a:rPr lang="en-US" dirty="0" smtClean="0"/>
              <a:t>a poetic way of addressing something that is neither a thing (noun) nor an event (verb)</a:t>
            </a:r>
          </a:p>
          <a:p>
            <a:pPr lvl="1"/>
            <a:r>
              <a:rPr lang="en-US" dirty="0"/>
              <a:t>i</a:t>
            </a:r>
            <a:r>
              <a:rPr lang="en-US" dirty="0" smtClean="0"/>
              <a:t>n which both participate as </a:t>
            </a:r>
            <a:r>
              <a:rPr lang="en-US" i="1" dirty="0" err="1" smtClean="0"/>
              <a:t>presencing</a:t>
            </a:r>
            <a:r>
              <a:rPr lang="en-US" dirty="0" smtClean="0"/>
              <a:t> or </a:t>
            </a:r>
            <a:r>
              <a:rPr lang="en-US" i="1" dirty="0" smtClean="0"/>
              <a:t>happening to be there</a:t>
            </a:r>
            <a:endParaRPr lang="en-US" i="1" dirty="0"/>
          </a:p>
        </p:txBody>
      </p:sp>
      <p:sp>
        <p:nvSpPr>
          <p:cNvPr id="4" name="Slide Number Placeholder 3"/>
          <p:cNvSpPr>
            <a:spLocks noGrp="1"/>
          </p:cNvSpPr>
          <p:nvPr>
            <p:ph type="sldNum" sz="quarter" idx="12"/>
          </p:nvPr>
        </p:nvSpPr>
        <p:spPr/>
        <p:txBody>
          <a:bodyPr/>
          <a:lstStyle/>
          <a:p>
            <a:fld id="{821A63AB-69D9-47A7-A6C9-E66D04BEAA53}" type="slidenum">
              <a:rPr lang="en-US" smtClean="0"/>
              <a:t>51</a:t>
            </a:fld>
            <a:endParaRPr lang="en-US"/>
          </a:p>
        </p:txBody>
      </p:sp>
    </p:spTree>
    <p:extLst>
      <p:ext uri="{BB962C8B-B14F-4D97-AF65-F5344CB8AC3E}">
        <p14:creationId xmlns:p14="http://schemas.microsoft.com/office/powerpoint/2010/main" val="180532935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Being as a clearing in which things show up</a:t>
            </a:r>
            <a:endParaRPr lang="en-US" dirty="0"/>
          </a:p>
        </p:txBody>
      </p:sp>
      <p:sp>
        <p:nvSpPr>
          <p:cNvPr id="3" name="Content Placeholder 2"/>
          <p:cNvSpPr>
            <a:spLocks noGrp="1"/>
          </p:cNvSpPr>
          <p:nvPr>
            <p:ph idx="1"/>
          </p:nvPr>
        </p:nvSpPr>
        <p:spPr/>
        <p:txBody>
          <a:bodyPr/>
          <a:lstStyle/>
          <a:p>
            <a:r>
              <a:rPr lang="en-US" dirty="0" smtClean="0"/>
              <a:t>Hence “the nothing nots” or “the nothing is prior to negation”</a:t>
            </a:r>
          </a:p>
          <a:p>
            <a:pPr lvl="1"/>
            <a:r>
              <a:rPr lang="en-US" dirty="0" smtClean="0"/>
              <a:t>1) there is an ontological difference between being and beings</a:t>
            </a:r>
          </a:p>
          <a:p>
            <a:pPr lvl="1"/>
            <a:r>
              <a:rPr lang="en-US" dirty="0" smtClean="0"/>
              <a:t>2) “being” in its difference from “beings” is prior to beings in the sense of the “lighting” or “clearing” where beings show up (or fail to do so) and have their being</a:t>
            </a:r>
          </a:p>
          <a:p>
            <a:r>
              <a:rPr lang="en-US" dirty="0" smtClean="0"/>
              <a:t>“The Nothing” (being as ontologically different), not </a:t>
            </a:r>
            <a:r>
              <a:rPr lang="en-US" u="sng" dirty="0" smtClean="0"/>
              <a:t>a</a:t>
            </a:r>
            <a:r>
              <a:rPr lang="en-US" dirty="0" smtClean="0"/>
              <a:t> being, “nots,” i.e., opens the ground for all that is not-a-being</a:t>
            </a:r>
          </a:p>
          <a:p>
            <a:pPr lvl="1"/>
            <a:r>
              <a:rPr lang="en-US" dirty="0"/>
              <a:t>g</a:t>
            </a:r>
            <a:r>
              <a:rPr lang="en-US" dirty="0" smtClean="0"/>
              <a:t>ranting the presence of what is and the absence of what is not </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52</a:t>
            </a:fld>
            <a:endParaRPr lang="en-US"/>
          </a:p>
        </p:txBody>
      </p:sp>
    </p:spTree>
    <p:extLst>
      <p:ext uri="{BB962C8B-B14F-4D97-AF65-F5344CB8AC3E}">
        <p14:creationId xmlns:p14="http://schemas.microsoft.com/office/powerpoint/2010/main" val="189788126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Grammar conceals the ontological difference</a:t>
            </a:r>
            <a:endParaRPr lang="en-US" dirty="0"/>
          </a:p>
        </p:txBody>
      </p:sp>
      <p:sp>
        <p:nvSpPr>
          <p:cNvPr id="3" name="Content Placeholder 2"/>
          <p:cNvSpPr>
            <a:spLocks noGrp="1"/>
          </p:cNvSpPr>
          <p:nvPr>
            <p:ph idx="1"/>
          </p:nvPr>
        </p:nvSpPr>
        <p:spPr/>
        <p:txBody>
          <a:bodyPr>
            <a:normAutofit fontScale="92500"/>
          </a:bodyPr>
          <a:lstStyle/>
          <a:p>
            <a:r>
              <a:rPr lang="en-US" dirty="0" smtClean="0"/>
              <a:t>Heidegger is aware of his unusual expressions:</a:t>
            </a:r>
          </a:p>
          <a:p>
            <a:pPr lvl="1"/>
            <a:r>
              <a:rPr lang="en-US" dirty="0" smtClean="0"/>
              <a:t>“With regard to the awkwardness and inelegance of expression in the following analyses, we may remark that it is one thing to report narratively about beings, and another to grasp beings in their being. For the latter task not only most of the words are lacking but above all the ‘grammar.’” (Heidegger, </a:t>
            </a:r>
            <a:r>
              <a:rPr lang="en-US" i="1" dirty="0" smtClean="0"/>
              <a:t>Being and Time</a:t>
            </a:r>
            <a:r>
              <a:rPr lang="en-US" dirty="0" smtClean="0"/>
              <a:t>)</a:t>
            </a:r>
          </a:p>
          <a:p>
            <a:r>
              <a:rPr lang="en-US" dirty="0" smtClean="0"/>
              <a:t>= Grammar or syntax above all fails to reflect, or conceals, the ontological difference</a:t>
            </a:r>
          </a:p>
          <a:p>
            <a:r>
              <a:rPr lang="en-US" dirty="0" err="1" smtClean="0"/>
              <a:t>Carnap’s</a:t>
            </a:r>
            <a:r>
              <a:rPr lang="en-US" dirty="0" smtClean="0"/>
              <a:t> argument that Heidegger does not respect grammar therefore misses the main thrust of Heidegger’s position</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53</a:t>
            </a:fld>
            <a:endParaRPr lang="en-US"/>
          </a:p>
        </p:txBody>
      </p:sp>
    </p:spTree>
    <p:extLst>
      <p:ext uri="{BB962C8B-B14F-4D97-AF65-F5344CB8AC3E}">
        <p14:creationId xmlns:p14="http://schemas.microsoft.com/office/powerpoint/2010/main" val="140263328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Heidegger’s main idea is ignored</a:t>
            </a:r>
            <a:endParaRPr lang="en-US" dirty="0"/>
          </a:p>
        </p:txBody>
      </p:sp>
      <p:sp>
        <p:nvSpPr>
          <p:cNvPr id="3" name="Content Placeholder 2"/>
          <p:cNvSpPr>
            <a:spLocks noGrp="1"/>
          </p:cNvSpPr>
          <p:nvPr>
            <p:ph idx="1"/>
          </p:nvPr>
        </p:nvSpPr>
        <p:spPr/>
        <p:txBody>
          <a:bodyPr/>
          <a:lstStyle/>
          <a:p>
            <a:r>
              <a:rPr lang="en-US" dirty="0" err="1" smtClean="0"/>
              <a:t>Carnap</a:t>
            </a:r>
            <a:r>
              <a:rPr lang="en-US" dirty="0" smtClean="0"/>
              <a:t> has no idea of the basic issue here: the ontological difference</a:t>
            </a:r>
          </a:p>
          <a:p>
            <a:pPr lvl="1"/>
            <a:r>
              <a:rPr lang="en-US" dirty="0"/>
              <a:t>w</a:t>
            </a:r>
            <a:r>
              <a:rPr lang="en-US" dirty="0" smtClean="0"/>
              <a:t>hich Heidegger in the essay </a:t>
            </a:r>
            <a:r>
              <a:rPr lang="en-US" dirty="0" err="1" smtClean="0"/>
              <a:t>Carnap</a:t>
            </a:r>
            <a:r>
              <a:rPr lang="en-US" dirty="0" smtClean="0"/>
              <a:t> reads presupposes as understood by the reader</a:t>
            </a:r>
          </a:p>
          <a:p>
            <a:pPr lvl="1"/>
            <a:r>
              <a:rPr lang="en-US" dirty="0" smtClean="0"/>
              <a:t>Whatever one may think of this issue, it has nothing to do with the “gross error” of using “nothing” as a noun</a:t>
            </a:r>
          </a:p>
        </p:txBody>
      </p:sp>
      <p:sp>
        <p:nvSpPr>
          <p:cNvPr id="4" name="Slide Number Placeholder 3"/>
          <p:cNvSpPr>
            <a:spLocks noGrp="1"/>
          </p:cNvSpPr>
          <p:nvPr>
            <p:ph type="sldNum" sz="quarter" idx="12"/>
          </p:nvPr>
        </p:nvSpPr>
        <p:spPr/>
        <p:txBody>
          <a:bodyPr/>
          <a:lstStyle/>
          <a:p>
            <a:fld id="{821A63AB-69D9-47A7-A6C9-E66D04BEAA53}" type="slidenum">
              <a:rPr lang="en-US" smtClean="0"/>
              <a:t>54</a:t>
            </a:fld>
            <a:endParaRPr lang="en-US"/>
          </a:p>
        </p:txBody>
      </p:sp>
    </p:spTree>
    <p:extLst>
      <p:ext uri="{BB962C8B-B14F-4D97-AF65-F5344CB8AC3E}">
        <p14:creationId xmlns:p14="http://schemas.microsoft.com/office/powerpoint/2010/main" val="120231295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Carnap</a:t>
            </a:r>
            <a:r>
              <a:rPr lang="en-US" dirty="0" smtClean="0"/>
              <a:t> is clueless about Heidegger’s thought</a:t>
            </a:r>
            <a:endParaRPr lang="en-US" dirty="0"/>
          </a:p>
        </p:txBody>
      </p:sp>
      <p:sp>
        <p:nvSpPr>
          <p:cNvPr id="3" name="Content Placeholder 2"/>
          <p:cNvSpPr>
            <a:spLocks noGrp="1"/>
          </p:cNvSpPr>
          <p:nvPr>
            <p:ph idx="1"/>
          </p:nvPr>
        </p:nvSpPr>
        <p:spPr/>
        <p:txBody>
          <a:bodyPr>
            <a:normAutofit/>
          </a:bodyPr>
          <a:lstStyle/>
          <a:p>
            <a:r>
              <a:rPr lang="en-US" dirty="0"/>
              <a:t>Because “being” is not an entity, not </a:t>
            </a:r>
            <a:r>
              <a:rPr lang="en-US" u="sng" dirty="0"/>
              <a:t>a</a:t>
            </a:r>
            <a:r>
              <a:rPr lang="en-US" dirty="0"/>
              <a:t> being</a:t>
            </a:r>
          </a:p>
          <a:p>
            <a:pPr lvl="1"/>
            <a:r>
              <a:rPr lang="en-US" dirty="0"/>
              <a:t>Heidegger refers to it as the no-being, the not-a-thing that is different from </a:t>
            </a:r>
            <a:r>
              <a:rPr lang="en-US" dirty="0" smtClean="0"/>
              <a:t>beings</a:t>
            </a:r>
          </a:p>
          <a:p>
            <a:r>
              <a:rPr lang="en-US" dirty="0" smtClean="0"/>
              <a:t>This cannot be defended by the logical syntax of science</a:t>
            </a:r>
          </a:p>
          <a:p>
            <a:pPr lvl="1"/>
            <a:r>
              <a:rPr lang="en-US" dirty="0" smtClean="0"/>
              <a:t>Or even by standards of decent prose</a:t>
            </a:r>
          </a:p>
          <a:p>
            <a:r>
              <a:rPr lang="en-US" dirty="0" smtClean="0"/>
              <a:t>But this is what Heidegger is doing</a:t>
            </a:r>
          </a:p>
          <a:p>
            <a:pPr lvl="1"/>
            <a:r>
              <a:rPr lang="en-US" dirty="0" smtClean="0"/>
              <a:t>And of this </a:t>
            </a:r>
            <a:r>
              <a:rPr lang="en-US" dirty="0" err="1" smtClean="0"/>
              <a:t>Carnap</a:t>
            </a:r>
            <a:r>
              <a:rPr lang="en-US" dirty="0" smtClean="0"/>
              <a:t> has no clue</a:t>
            </a:r>
          </a:p>
          <a:p>
            <a:pPr lvl="1"/>
            <a:r>
              <a:rPr lang="en-US" dirty="0" smtClean="0"/>
              <a:t>If he did, he wouldn’t say that Heidegger treats “nothing” as a noun</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55</a:t>
            </a:fld>
            <a:endParaRPr lang="en-US"/>
          </a:p>
        </p:txBody>
      </p:sp>
    </p:spTree>
    <p:extLst>
      <p:ext uri="{BB962C8B-B14F-4D97-AF65-F5344CB8AC3E}">
        <p14:creationId xmlns:p14="http://schemas.microsoft.com/office/powerpoint/2010/main" val="181413974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motif of Western philosophy: the ever deepening oblivion of Being</a:t>
            </a:r>
            <a:endParaRPr lang="en-US" dirty="0"/>
          </a:p>
        </p:txBody>
      </p:sp>
      <p:sp>
        <p:nvSpPr>
          <p:cNvPr id="3" name="Content Placeholder 2"/>
          <p:cNvSpPr>
            <a:spLocks noGrp="1"/>
          </p:cNvSpPr>
          <p:nvPr>
            <p:ph idx="1"/>
          </p:nvPr>
        </p:nvSpPr>
        <p:spPr/>
        <p:txBody>
          <a:bodyPr>
            <a:normAutofit/>
          </a:bodyPr>
          <a:lstStyle/>
          <a:p>
            <a:r>
              <a:rPr lang="en-US" dirty="0" smtClean="0"/>
              <a:t>There are two sources of the anti-metaphysical strain in 20</a:t>
            </a:r>
            <a:r>
              <a:rPr lang="en-US" baseline="30000" dirty="0" smtClean="0"/>
              <a:t>th</a:t>
            </a:r>
            <a:r>
              <a:rPr lang="en-US" dirty="0" smtClean="0"/>
              <a:t> century philosophy</a:t>
            </a:r>
          </a:p>
          <a:p>
            <a:pPr lvl="1"/>
            <a:r>
              <a:rPr lang="en-US" dirty="0" smtClean="0"/>
              <a:t>Heidegger</a:t>
            </a:r>
          </a:p>
          <a:p>
            <a:pPr lvl="2"/>
            <a:r>
              <a:rPr lang="en-US" dirty="0" smtClean="0"/>
              <a:t>The source of philosophical hermeneutics</a:t>
            </a:r>
          </a:p>
          <a:p>
            <a:pPr lvl="1"/>
            <a:r>
              <a:rPr lang="en-US" dirty="0" smtClean="0"/>
              <a:t>And logical positivism</a:t>
            </a:r>
          </a:p>
          <a:p>
            <a:pPr lvl="2"/>
            <a:r>
              <a:rPr lang="en-US" dirty="0" smtClean="0"/>
              <a:t>The source of much of analytical philosophy</a:t>
            </a:r>
          </a:p>
        </p:txBody>
      </p:sp>
      <p:sp>
        <p:nvSpPr>
          <p:cNvPr id="4" name="Slide Number Placeholder 3"/>
          <p:cNvSpPr>
            <a:spLocks noGrp="1"/>
          </p:cNvSpPr>
          <p:nvPr>
            <p:ph type="sldNum" sz="quarter" idx="12"/>
          </p:nvPr>
        </p:nvSpPr>
        <p:spPr/>
        <p:txBody>
          <a:bodyPr/>
          <a:lstStyle/>
          <a:p>
            <a:fld id="{821A63AB-69D9-47A7-A6C9-E66D04BEAA53}" type="slidenum">
              <a:rPr lang="en-US" smtClean="0"/>
              <a:t>56</a:t>
            </a:fld>
            <a:endParaRPr lang="en-US"/>
          </a:p>
        </p:txBody>
      </p:sp>
    </p:spTree>
    <p:extLst>
      <p:ext uri="{BB962C8B-B14F-4D97-AF65-F5344CB8AC3E}">
        <p14:creationId xmlns:p14="http://schemas.microsoft.com/office/powerpoint/2010/main" val="359141372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sequence Plato to Hegel to Nietzsche</a:t>
            </a:r>
            <a:endParaRPr lang="en-US" dirty="0"/>
          </a:p>
        </p:txBody>
      </p:sp>
      <p:sp>
        <p:nvSpPr>
          <p:cNvPr id="3" name="Content Placeholder 2"/>
          <p:cNvSpPr>
            <a:spLocks noGrp="1"/>
          </p:cNvSpPr>
          <p:nvPr>
            <p:ph idx="1"/>
          </p:nvPr>
        </p:nvSpPr>
        <p:spPr/>
        <p:txBody>
          <a:bodyPr>
            <a:normAutofit fontScale="92500" lnSpcReduction="10000"/>
          </a:bodyPr>
          <a:lstStyle/>
          <a:p>
            <a:r>
              <a:rPr lang="en-US" dirty="0"/>
              <a:t>Heidegger sees the motif of western philosophy from Plato to Hegel and Nietzsche</a:t>
            </a:r>
          </a:p>
          <a:p>
            <a:pPr lvl="1"/>
            <a:r>
              <a:rPr lang="en-US" dirty="0"/>
              <a:t>as an ever-deepening oblivion of the ontological difference</a:t>
            </a:r>
          </a:p>
          <a:p>
            <a:r>
              <a:rPr lang="en-US" dirty="0"/>
              <a:t>expressed in the quintessentially metaphysical project </a:t>
            </a:r>
          </a:p>
          <a:p>
            <a:pPr lvl="1"/>
            <a:r>
              <a:rPr lang="en-US" dirty="0"/>
              <a:t>of deriving all being from the presence of the highest being, that which most truly is</a:t>
            </a:r>
          </a:p>
          <a:p>
            <a:pPr lvl="1"/>
            <a:r>
              <a:rPr lang="en-US" dirty="0"/>
              <a:t>called by different names: </a:t>
            </a:r>
            <a:r>
              <a:rPr lang="en-US" dirty="0" err="1"/>
              <a:t>Ousia</a:t>
            </a:r>
            <a:r>
              <a:rPr lang="en-US" dirty="0"/>
              <a:t> </a:t>
            </a:r>
            <a:r>
              <a:rPr lang="en-US" dirty="0" smtClean="0"/>
              <a:t>or substance (Aristotle), Idea (Plato), God (Aquinas), Perception (Hume), Spirit (Hegel), Will (Nietzsche)</a:t>
            </a:r>
          </a:p>
          <a:p>
            <a:pPr lvl="1"/>
            <a:r>
              <a:rPr lang="en-US" dirty="0" smtClean="0"/>
              <a:t>[Also Matter (Hobbes), Matter and Spirit (Descartes, Locke), Spirit (Leibniz, Hegel), and also the unknowable Thing in Itself or </a:t>
            </a:r>
            <a:r>
              <a:rPr lang="en-US" dirty="0" err="1" smtClean="0"/>
              <a:t>Noumenon</a:t>
            </a:r>
            <a:r>
              <a:rPr lang="en-US" dirty="0" smtClean="0"/>
              <a:t> (Kant)]</a:t>
            </a:r>
            <a:endParaRPr lang="en-US" dirty="0"/>
          </a:p>
          <a:p>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57</a:t>
            </a:fld>
            <a:endParaRPr lang="en-US"/>
          </a:p>
        </p:txBody>
      </p:sp>
    </p:spTree>
    <p:extLst>
      <p:ext uri="{BB962C8B-B14F-4D97-AF65-F5344CB8AC3E}">
        <p14:creationId xmlns:p14="http://schemas.microsoft.com/office/powerpoint/2010/main" val="269211822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Truthfulness</a:t>
            </a:r>
            <a:endParaRPr lang="en-US" dirty="0"/>
          </a:p>
        </p:txBody>
      </p:sp>
      <p:sp>
        <p:nvSpPr>
          <p:cNvPr id="5" name="Subtitle 4"/>
          <p:cNvSpPr>
            <a:spLocks noGrp="1"/>
          </p:cNvSpPr>
          <p:nvPr>
            <p:ph type="subTitle" idx="1"/>
          </p:nvPr>
        </p:nvSpPr>
        <p:spPr/>
        <p:txBody>
          <a:bodyPr/>
          <a:lstStyle/>
          <a:p>
            <a:r>
              <a:rPr lang="en-US" dirty="0" err="1" smtClean="0"/>
              <a:t>Carnap</a:t>
            </a:r>
            <a:r>
              <a:rPr lang="en-US" dirty="0" smtClean="0"/>
              <a:t> and Nietzsche</a:t>
            </a:r>
            <a:endParaRPr lang="en-US" dirty="0"/>
          </a:p>
        </p:txBody>
      </p:sp>
      <p:sp>
        <p:nvSpPr>
          <p:cNvPr id="2" name="Slide Number Placeholder 1"/>
          <p:cNvSpPr>
            <a:spLocks noGrp="1"/>
          </p:cNvSpPr>
          <p:nvPr>
            <p:ph type="sldNum" sz="quarter" idx="12"/>
          </p:nvPr>
        </p:nvSpPr>
        <p:spPr/>
        <p:txBody>
          <a:bodyPr/>
          <a:lstStyle/>
          <a:p>
            <a:fld id="{821A63AB-69D9-47A7-A6C9-E66D04BEAA53}" type="slidenum">
              <a:rPr lang="en-US" smtClean="0"/>
              <a:t>58</a:t>
            </a:fld>
            <a:endParaRPr lang="en-US"/>
          </a:p>
        </p:txBody>
      </p:sp>
    </p:spTree>
    <p:extLst>
      <p:ext uri="{BB962C8B-B14F-4D97-AF65-F5344CB8AC3E}">
        <p14:creationId xmlns:p14="http://schemas.microsoft.com/office/powerpoint/2010/main" val="59184455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new religion of positivism</a:t>
            </a:r>
            <a:endParaRPr lang="en-US" dirty="0"/>
          </a:p>
        </p:txBody>
      </p:sp>
      <p:sp>
        <p:nvSpPr>
          <p:cNvPr id="3" name="Content Placeholder 2"/>
          <p:cNvSpPr>
            <a:spLocks noGrp="1"/>
          </p:cNvSpPr>
          <p:nvPr>
            <p:ph idx="1"/>
          </p:nvPr>
        </p:nvSpPr>
        <p:spPr/>
        <p:txBody>
          <a:bodyPr/>
          <a:lstStyle/>
          <a:p>
            <a:r>
              <a:rPr lang="en-US" dirty="0" smtClean="0"/>
              <a:t>Comte said that the positivist is the priest of a new religion, </a:t>
            </a:r>
          </a:p>
          <a:p>
            <a:pPr lvl="1"/>
            <a:r>
              <a:rPr lang="en-US" dirty="0" smtClean="0"/>
              <a:t>the Church of Humanity.</a:t>
            </a:r>
          </a:p>
          <a:p>
            <a:r>
              <a:rPr lang="en-US" dirty="0" err="1" smtClean="0"/>
              <a:t>Carnap</a:t>
            </a:r>
            <a:r>
              <a:rPr lang="en-US" dirty="0" smtClean="0"/>
              <a:t> and Quine are more discrete but remain priestly</a:t>
            </a:r>
          </a:p>
          <a:p>
            <a:pPr lvl="1"/>
            <a:r>
              <a:rPr lang="en-US" dirty="0" smtClean="0"/>
              <a:t>In teaching that people are naïve and wrong in thinking that their experience counts for something</a:t>
            </a:r>
          </a:p>
          <a:p>
            <a:pPr lvl="1"/>
            <a:r>
              <a:rPr lang="en-US" dirty="0" smtClean="0"/>
              <a:t>And that scholars manipulating formalisms have the last word on reality, meaning, and truth</a:t>
            </a:r>
          </a:p>
          <a:p>
            <a:r>
              <a:rPr lang="en-US" dirty="0" smtClean="0">
                <a:sym typeface="Wingdings" panose="05000000000000000000" pitchFamily="2" charset="2"/>
              </a:rPr>
              <a:t> logical positivism evades “the death of God” (Nietzsche)</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59</a:t>
            </a:fld>
            <a:endParaRPr lang="en-US"/>
          </a:p>
        </p:txBody>
      </p:sp>
    </p:spTree>
    <p:extLst>
      <p:ext uri="{BB962C8B-B14F-4D97-AF65-F5344CB8AC3E}">
        <p14:creationId xmlns:p14="http://schemas.microsoft.com/office/powerpoint/2010/main" val="2865609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Say only what can be said</a:t>
            </a:r>
            <a:endParaRPr lang="en-US" dirty="0"/>
          </a:p>
        </p:txBody>
      </p:sp>
      <p:sp>
        <p:nvSpPr>
          <p:cNvPr id="3" name="Content Placeholder 2"/>
          <p:cNvSpPr>
            <a:spLocks noGrp="1"/>
          </p:cNvSpPr>
          <p:nvPr>
            <p:ph idx="1"/>
          </p:nvPr>
        </p:nvSpPr>
        <p:spPr/>
        <p:txBody>
          <a:bodyPr>
            <a:normAutofit fontScale="92500"/>
          </a:bodyPr>
          <a:lstStyle/>
          <a:p>
            <a:r>
              <a:rPr lang="en-US" dirty="0"/>
              <a:t>Wittgenstein (</a:t>
            </a:r>
            <a:r>
              <a:rPr lang="en-US" i="1" dirty="0" err="1" smtClean="0"/>
              <a:t>Tractatus</a:t>
            </a:r>
            <a:r>
              <a:rPr lang="en-US" i="1" dirty="0" smtClean="0"/>
              <a:t> </a:t>
            </a:r>
            <a:r>
              <a:rPr lang="en-US" i="1" dirty="0" err="1" smtClean="0"/>
              <a:t>Logico-Philosophicus</a:t>
            </a:r>
            <a:r>
              <a:rPr lang="en-US" dirty="0" smtClean="0"/>
              <a:t>, </a:t>
            </a:r>
            <a:r>
              <a:rPr lang="en-US" dirty="0"/>
              <a:t>1921): “The correct method in philosophy would really be the following: To say nothing except what can be said, that is, propositions of natural science—that is, something that has nothing to do with philosophy—and then, whenever someone else wanted to say something metaphysical, to demonstrate to him that he had failed to give a meaning to </a:t>
            </a:r>
            <a:r>
              <a:rPr lang="en-US" dirty="0" smtClean="0"/>
              <a:t>certain </a:t>
            </a:r>
            <a:r>
              <a:rPr lang="en-US" dirty="0"/>
              <a:t>signs in his propositions. Although it would not be satisfying to the other person—he would not have the feeling that we were teaching him philosophy—this method would be the only strictly correct one.”</a:t>
            </a:r>
          </a:p>
          <a:p>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6</a:t>
            </a:fld>
            <a:endParaRPr lang="en-US"/>
          </a:p>
        </p:txBody>
      </p:sp>
    </p:spTree>
    <p:extLst>
      <p:ext uri="{BB962C8B-B14F-4D97-AF65-F5344CB8AC3E}">
        <p14:creationId xmlns:p14="http://schemas.microsoft.com/office/powerpoint/2010/main" val="348961181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pale atheist”</a:t>
            </a:r>
            <a:endParaRPr lang="en-US" dirty="0"/>
          </a:p>
        </p:txBody>
      </p:sp>
      <p:sp>
        <p:nvSpPr>
          <p:cNvPr id="3" name="Content Placeholder 2"/>
          <p:cNvSpPr>
            <a:spLocks noGrp="1"/>
          </p:cNvSpPr>
          <p:nvPr>
            <p:ph idx="1"/>
          </p:nvPr>
        </p:nvSpPr>
        <p:spPr/>
        <p:txBody>
          <a:bodyPr/>
          <a:lstStyle/>
          <a:p>
            <a:r>
              <a:rPr lang="en-US" dirty="0" smtClean="0"/>
              <a:t>In the </a:t>
            </a:r>
            <a:r>
              <a:rPr lang="en-US" i="1" dirty="0" smtClean="0"/>
              <a:t>Genealogy of Morals </a:t>
            </a:r>
            <a:r>
              <a:rPr lang="en-US" dirty="0" smtClean="0"/>
              <a:t>Nietzsche describes “the pale atheist”</a:t>
            </a:r>
          </a:p>
          <a:p>
            <a:pPr lvl="1"/>
            <a:r>
              <a:rPr lang="en-US" dirty="0"/>
              <a:t>f</a:t>
            </a:r>
            <a:r>
              <a:rPr lang="en-US" dirty="0" smtClean="0"/>
              <a:t>ocused on “intellectual cleanliness”</a:t>
            </a:r>
          </a:p>
          <a:p>
            <a:pPr lvl="1"/>
            <a:r>
              <a:rPr lang="en-US" dirty="0" smtClean="0"/>
              <a:t>“hard, obstinate, heroic spirits,” </a:t>
            </a:r>
          </a:p>
          <a:p>
            <a:pPr lvl="1"/>
            <a:r>
              <a:rPr lang="en-US" dirty="0" smtClean="0"/>
              <a:t>“the last idealists of knowledge, in whom alone the intellectual conscience dwells and is incarnate today”</a:t>
            </a:r>
          </a:p>
          <a:p>
            <a:r>
              <a:rPr lang="en-US" dirty="0" smtClean="0"/>
              <a:t>I.e., he is talking about the positivists and logical positivists</a:t>
            </a:r>
          </a:p>
          <a:p>
            <a:pPr lvl="1"/>
            <a:r>
              <a:rPr lang="en-US" dirty="0" smtClean="0"/>
              <a:t>These idealists of truth have brought about the death of God</a:t>
            </a:r>
          </a:p>
          <a:p>
            <a:pPr lvl="1"/>
            <a:r>
              <a:rPr lang="en-US" dirty="0" smtClean="0"/>
              <a:t>But they fail to understand what they have done</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60</a:t>
            </a:fld>
            <a:endParaRPr lang="en-US"/>
          </a:p>
        </p:txBody>
      </p:sp>
    </p:spTree>
    <p:extLst>
      <p:ext uri="{BB962C8B-B14F-4D97-AF65-F5344CB8AC3E}">
        <p14:creationId xmlns:p14="http://schemas.microsoft.com/office/powerpoint/2010/main" val="265337446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sacrifice yourself for the truth?</a:t>
            </a:r>
            <a:endParaRPr lang="en-US" dirty="0"/>
          </a:p>
        </p:txBody>
      </p:sp>
      <p:sp>
        <p:nvSpPr>
          <p:cNvPr id="3" name="Content Placeholder 2"/>
          <p:cNvSpPr>
            <a:spLocks noGrp="1"/>
          </p:cNvSpPr>
          <p:nvPr>
            <p:ph idx="1"/>
          </p:nvPr>
        </p:nvSpPr>
        <p:spPr/>
        <p:txBody>
          <a:bodyPr/>
          <a:lstStyle/>
          <a:p>
            <a:r>
              <a:rPr lang="en-US" dirty="0" smtClean="0"/>
              <a:t>One of </a:t>
            </a:r>
            <a:r>
              <a:rPr lang="en-US" dirty="0" err="1" smtClean="0"/>
              <a:t>Nietzche’s</a:t>
            </a:r>
            <a:r>
              <a:rPr lang="en-US" dirty="0" smtClean="0"/>
              <a:t> best ideas: he sees the same mentality and the same game in</a:t>
            </a:r>
          </a:p>
          <a:p>
            <a:pPr lvl="1"/>
            <a:r>
              <a:rPr lang="en-US" dirty="0"/>
              <a:t>t</a:t>
            </a:r>
            <a:r>
              <a:rPr lang="en-US" dirty="0" smtClean="0"/>
              <a:t>he </a:t>
            </a:r>
            <a:r>
              <a:rPr lang="en-US" dirty="0"/>
              <a:t>acetic, priestly </a:t>
            </a:r>
            <a:r>
              <a:rPr lang="en-US" dirty="0" smtClean="0"/>
              <a:t>theist, </a:t>
            </a:r>
          </a:p>
          <a:p>
            <a:pPr lvl="2"/>
            <a:r>
              <a:rPr lang="en-US" dirty="0" smtClean="0"/>
              <a:t>the “poor in spirit”</a:t>
            </a:r>
            <a:endParaRPr lang="en-US" dirty="0"/>
          </a:p>
          <a:p>
            <a:pPr lvl="1"/>
            <a:r>
              <a:rPr lang="en-US" dirty="0"/>
              <a:t>a</a:t>
            </a:r>
            <a:r>
              <a:rPr lang="en-US" dirty="0" smtClean="0"/>
              <a:t>nd the modern, Enlightenment atheist </a:t>
            </a:r>
          </a:p>
          <a:p>
            <a:pPr lvl="2"/>
            <a:r>
              <a:rPr lang="en-US" dirty="0"/>
              <a:t>a</a:t>
            </a:r>
            <a:r>
              <a:rPr lang="en-US" dirty="0" smtClean="0"/>
              <a:t>lso other-worldly, self-denying</a:t>
            </a:r>
          </a:p>
          <a:p>
            <a:r>
              <a:rPr lang="en-US" dirty="0" smtClean="0"/>
              <a:t>Philosophers love the truth more than themselves for the same reason priests are celibate</a:t>
            </a:r>
          </a:p>
          <a:p>
            <a:pPr lvl="1"/>
            <a:r>
              <a:rPr lang="en-US" dirty="0"/>
              <a:t>b</a:t>
            </a:r>
            <a:r>
              <a:rPr lang="en-US" dirty="0" smtClean="0"/>
              <a:t>ecause it makes people take them seriously</a:t>
            </a:r>
          </a:p>
        </p:txBody>
      </p:sp>
      <p:sp>
        <p:nvSpPr>
          <p:cNvPr id="4" name="Slide Number Placeholder 3"/>
          <p:cNvSpPr>
            <a:spLocks noGrp="1"/>
          </p:cNvSpPr>
          <p:nvPr>
            <p:ph type="sldNum" sz="quarter" idx="12"/>
          </p:nvPr>
        </p:nvSpPr>
        <p:spPr/>
        <p:txBody>
          <a:bodyPr/>
          <a:lstStyle/>
          <a:p>
            <a:fld id="{821A63AB-69D9-47A7-A6C9-E66D04BEAA53}" type="slidenum">
              <a:rPr lang="en-US" smtClean="0"/>
              <a:t>61</a:t>
            </a:fld>
            <a:endParaRPr lang="en-US"/>
          </a:p>
        </p:txBody>
      </p:sp>
    </p:spTree>
    <p:extLst>
      <p:ext uri="{BB962C8B-B14F-4D97-AF65-F5344CB8AC3E}">
        <p14:creationId xmlns:p14="http://schemas.microsoft.com/office/powerpoint/2010/main" val="314174870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 they attack belief in God?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What constrains these atheists with their “unconditional </a:t>
            </a:r>
            <a:r>
              <a:rPr lang="en-US" dirty="0"/>
              <a:t>will to truth”</a:t>
            </a:r>
          </a:p>
          <a:p>
            <a:pPr lvl="1"/>
            <a:r>
              <a:rPr lang="en-US" dirty="0" smtClean="0"/>
              <a:t>“</a:t>
            </a:r>
            <a:r>
              <a:rPr lang="en-US" dirty="0"/>
              <a:t>faith in a metaphysical value</a:t>
            </a:r>
            <a:r>
              <a:rPr lang="en-US" dirty="0" smtClean="0"/>
              <a:t>...</a:t>
            </a:r>
          </a:p>
          <a:p>
            <a:pPr lvl="1"/>
            <a:r>
              <a:rPr lang="en-US" dirty="0"/>
              <a:t>a</a:t>
            </a:r>
            <a:r>
              <a:rPr lang="en-US" dirty="0" smtClean="0"/>
              <a:t> </a:t>
            </a:r>
            <a:r>
              <a:rPr lang="en-US" dirty="0"/>
              <a:t>faith millennia old, the Christian faith, which was also Plato’s, that God is truth, and that truth is divine</a:t>
            </a:r>
            <a:r>
              <a:rPr lang="en-US" dirty="0" smtClean="0"/>
              <a:t>”</a:t>
            </a:r>
          </a:p>
          <a:p>
            <a:r>
              <a:rPr lang="en-US" dirty="0" smtClean="0"/>
              <a:t>Nietzsche’s historical sequence: </a:t>
            </a:r>
          </a:p>
          <a:p>
            <a:pPr lvl="1"/>
            <a:r>
              <a:rPr lang="en-US" dirty="0" smtClean="0"/>
              <a:t>Plato </a:t>
            </a:r>
            <a:r>
              <a:rPr lang="en-US" dirty="0" smtClean="0">
                <a:sym typeface="Wingdings" panose="05000000000000000000" pitchFamily="2" charset="2"/>
              </a:rPr>
              <a:t> Christianity  Positivism</a:t>
            </a:r>
            <a:endParaRPr lang="en-US" dirty="0" smtClean="0"/>
          </a:p>
          <a:p>
            <a:r>
              <a:rPr lang="en-US" dirty="0" smtClean="0"/>
              <a:t>If they attack belief in God</a:t>
            </a:r>
          </a:p>
          <a:p>
            <a:pPr lvl="1"/>
            <a:r>
              <a:rPr lang="en-US" dirty="0"/>
              <a:t>i</a:t>
            </a:r>
            <a:r>
              <a:rPr lang="en-US" dirty="0" smtClean="0"/>
              <a:t>t is because, they believe, </a:t>
            </a:r>
            <a:r>
              <a:rPr lang="en-US" i="1" dirty="0" smtClean="0"/>
              <a:t>it is not true</a:t>
            </a:r>
          </a:p>
          <a:p>
            <a:r>
              <a:rPr lang="en-US" dirty="0" smtClean="0"/>
              <a:t>Any value it might have for life</a:t>
            </a:r>
          </a:p>
          <a:p>
            <a:pPr lvl="1"/>
            <a:r>
              <a:rPr lang="en-US" dirty="0"/>
              <a:t>m</a:t>
            </a:r>
            <a:r>
              <a:rPr lang="en-US" dirty="0" smtClean="0"/>
              <a:t>ust be sacrificed on the altar of truth</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62</a:t>
            </a:fld>
            <a:endParaRPr lang="en-US"/>
          </a:p>
        </p:txBody>
      </p:sp>
    </p:spTree>
    <p:extLst>
      <p:ext uri="{BB962C8B-B14F-4D97-AF65-F5344CB8AC3E}">
        <p14:creationId xmlns:p14="http://schemas.microsoft.com/office/powerpoint/2010/main" val="253092568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will to truth as a problem</a:t>
            </a:r>
            <a:endParaRPr lang="en-US" dirty="0"/>
          </a:p>
        </p:txBody>
      </p:sp>
      <p:sp>
        <p:nvSpPr>
          <p:cNvPr id="3" name="Content Placeholder 2"/>
          <p:cNvSpPr>
            <a:spLocks noGrp="1"/>
          </p:cNvSpPr>
          <p:nvPr>
            <p:ph idx="1"/>
          </p:nvPr>
        </p:nvSpPr>
        <p:spPr/>
        <p:txBody>
          <a:bodyPr/>
          <a:lstStyle/>
          <a:p>
            <a:r>
              <a:rPr lang="en-US" dirty="0" smtClean="0"/>
              <a:t>“Christianity as a dogma was destroyed by its own morality.”</a:t>
            </a:r>
          </a:p>
          <a:p>
            <a:pPr lvl="1"/>
            <a:r>
              <a:rPr lang="en-US" dirty="0" smtClean="0"/>
              <a:t>The dogma of God</a:t>
            </a:r>
          </a:p>
          <a:p>
            <a:pPr lvl="1"/>
            <a:r>
              <a:rPr lang="en-US" dirty="0" smtClean="0"/>
              <a:t>V. the morality of the unconditional duty to truth</a:t>
            </a:r>
          </a:p>
          <a:p>
            <a:r>
              <a:rPr lang="en-US" dirty="0" smtClean="0"/>
              <a:t>This dutiful asceticism of truth</a:t>
            </a:r>
          </a:p>
          <a:p>
            <a:pPr lvl="1"/>
            <a:r>
              <a:rPr lang="en-US" dirty="0" smtClean="0"/>
              <a:t>= remnant Christianity</a:t>
            </a:r>
          </a:p>
          <a:p>
            <a:pPr lvl="1"/>
            <a:r>
              <a:rPr lang="en-US" dirty="0" smtClean="0"/>
              <a:t>= abiding Platonism</a:t>
            </a:r>
          </a:p>
          <a:p>
            <a:r>
              <a:rPr lang="en-US" dirty="0" smtClean="0"/>
              <a:t>The next step is to ask: “what is the meaning of all will to truth?”</a:t>
            </a:r>
          </a:p>
          <a:p>
            <a:pPr lvl="1"/>
            <a:r>
              <a:rPr lang="en-US" dirty="0" smtClean="0"/>
              <a:t>= the will to truth becomes a problem</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63</a:t>
            </a:fld>
            <a:endParaRPr lang="en-US"/>
          </a:p>
        </p:txBody>
      </p:sp>
    </p:spTree>
    <p:extLst>
      <p:ext uri="{BB962C8B-B14F-4D97-AF65-F5344CB8AC3E}">
        <p14:creationId xmlns:p14="http://schemas.microsoft.com/office/powerpoint/2010/main" val="208504671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Every philosophy has a hole in it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Nietzsche cares for truth more than </a:t>
            </a:r>
            <a:r>
              <a:rPr lang="en-US" dirty="0" err="1" smtClean="0"/>
              <a:t>Carnap</a:t>
            </a:r>
            <a:r>
              <a:rPr lang="en-US" dirty="0" smtClean="0"/>
              <a:t> does</a:t>
            </a:r>
          </a:p>
          <a:p>
            <a:pPr lvl="1"/>
            <a:r>
              <a:rPr lang="en-US" dirty="0" smtClean="0"/>
              <a:t>For all </a:t>
            </a:r>
            <a:r>
              <a:rPr lang="en-US" dirty="0" err="1" smtClean="0"/>
              <a:t>Carnap’s</a:t>
            </a:r>
            <a:r>
              <a:rPr lang="en-US" dirty="0" smtClean="0"/>
              <a:t> work goes against any effort to frame a philosophical question about the value of truth</a:t>
            </a:r>
          </a:p>
          <a:p>
            <a:pPr lvl="1"/>
            <a:r>
              <a:rPr lang="en-US" dirty="0" err="1" smtClean="0"/>
              <a:t>Carnap</a:t>
            </a:r>
            <a:r>
              <a:rPr lang="en-US" dirty="0" smtClean="0"/>
              <a:t> avoids asking </a:t>
            </a:r>
            <a:r>
              <a:rPr lang="en-US" i="1" dirty="0" smtClean="0"/>
              <a:t>what good does all this serve?</a:t>
            </a:r>
          </a:p>
          <a:p>
            <a:pPr lvl="1"/>
            <a:r>
              <a:rPr lang="en-US" dirty="0" smtClean="0"/>
              <a:t>[Recall </a:t>
            </a:r>
            <a:r>
              <a:rPr lang="en-US" i="1" dirty="0" smtClean="0"/>
              <a:t>Allen’s</a:t>
            </a:r>
            <a:r>
              <a:rPr lang="en-US" dirty="0" smtClean="0"/>
              <a:t> answer, citing Orwell’s </a:t>
            </a:r>
            <a:r>
              <a:rPr lang="en-US" i="1" dirty="0" smtClean="0"/>
              <a:t>1984</a:t>
            </a:r>
            <a:r>
              <a:rPr lang="en-US" dirty="0" smtClean="0"/>
              <a:t>: it establishes order in society, based on the authority of experts]</a:t>
            </a:r>
          </a:p>
          <a:p>
            <a:r>
              <a:rPr lang="en-US" dirty="0" smtClean="0"/>
              <a:t>This is the dogmatism behind the idealism of the idealists of knowledge</a:t>
            </a:r>
          </a:p>
          <a:p>
            <a:pPr lvl="1"/>
            <a:r>
              <a:rPr lang="en-US" dirty="0" smtClean="0"/>
              <a:t>“both the early and the latest philosophers” fail to see “how much the will to truth … requires justification.”</a:t>
            </a:r>
          </a:p>
          <a:p>
            <a:pPr lvl="1"/>
            <a:r>
              <a:rPr lang="en-US" dirty="0"/>
              <a:t>= “the lacuna in every philosophy”</a:t>
            </a:r>
          </a:p>
          <a:p>
            <a:pPr lvl="1"/>
            <a:r>
              <a:rPr lang="en-US" dirty="0" smtClean="0"/>
              <a:t>Truth “is not permitted to be a problem at all.”</a:t>
            </a:r>
          </a:p>
        </p:txBody>
      </p:sp>
      <p:sp>
        <p:nvSpPr>
          <p:cNvPr id="4" name="Slide Number Placeholder 3"/>
          <p:cNvSpPr>
            <a:spLocks noGrp="1"/>
          </p:cNvSpPr>
          <p:nvPr>
            <p:ph type="sldNum" sz="quarter" idx="12"/>
          </p:nvPr>
        </p:nvSpPr>
        <p:spPr/>
        <p:txBody>
          <a:bodyPr/>
          <a:lstStyle/>
          <a:p>
            <a:fld id="{821A63AB-69D9-47A7-A6C9-E66D04BEAA53}" type="slidenum">
              <a:rPr lang="en-US" smtClean="0"/>
              <a:t>64</a:t>
            </a:fld>
            <a:endParaRPr lang="en-US"/>
          </a:p>
        </p:txBody>
      </p:sp>
    </p:spTree>
    <p:extLst>
      <p:ext uri="{BB962C8B-B14F-4D97-AF65-F5344CB8AC3E}">
        <p14:creationId xmlns:p14="http://schemas.microsoft.com/office/powerpoint/2010/main" val="296545950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not eliminate poetry too?</a:t>
            </a:r>
            <a:endParaRPr lang="en-US" dirty="0"/>
          </a:p>
        </p:txBody>
      </p:sp>
      <p:sp>
        <p:nvSpPr>
          <p:cNvPr id="3" name="Content Placeholder 2"/>
          <p:cNvSpPr>
            <a:spLocks noGrp="1"/>
          </p:cNvSpPr>
          <p:nvPr>
            <p:ph idx="1"/>
          </p:nvPr>
        </p:nvSpPr>
        <p:spPr/>
        <p:txBody>
          <a:bodyPr>
            <a:normAutofit/>
          </a:bodyPr>
          <a:lstStyle/>
          <a:p>
            <a:r>
              <a:rPr lang="en-US" dirty="0" smtClean="0"/>
              <a:t>Consider the unproblematic value of truth in </a:t>
            </a:r>
            <a:r>
              <a:rPr lang="en-US" dirty="0" err="1" smtClean="0"/>
              <a:t>Carnap’s</a:t>
            </a:r>
            <a:r>
              <a:rPr lang="en-US" dirty="0" smtClean="0"/>
              <a:t> polemic against metaphysics</a:t>
            </a:r>
          </a:p>
          <a:p>
            <a:pPr lvl="1"/>
            <a:r>
              <a:rPr lang="en-US" dirty="0" smtClean="0"/>
              <a:t>Q: Why does he want to “eliminate” it?</a:t>
            </a:r>
          </a:p>
          <a:p>
            <a:pPr lvl="1"/>
            <a:r>
              <a:rPr lang="en-US" dirty="0" smtClean="0"/>
              <a:t>A: Its language is unverifiable</a:t>
            </a:r>
          </a:p>
          <a:p>
            <a:r>
              <a:rPr lang="en-US" dirty="0" smtClean="0"/>
              <a:t>But so is the language of poetry</a:t>
            </a:r>
          </a:p>
          <a:p>
            <a:pPr lvl="1"/>
            <a:r>
              <a:rPr lang="en-US" dirty="0" smtClean="0"/>
              <a:t>And </a:t>
            </a:r>
            <a:r>
              <a:rPr lang="en-US" dirty="0" err="1" smtClean="0"/>
              <a:t>Carnap</a:t>
            </a:r>
            <a:r>
              <a:rPr lang="en-US" dirty="0" smtClean="0"/>
              <a:t> doesn’t want to eliminate that</a:t>
            </a:r>
          </a:p>
        </p:txBody>
      </p:sp>
      <p:sp>
        <p:nvSpPr>
          <p:cNvPr id="4" name="Slide Number Placeholder 3"/>
          <p:cNvSpPr>
            <a:spLocks noGrp="1"/>
          </p:cNvSpPr>
          <p:nvPr>
            <p:ph type="sldNum" sz="quarter" idx="12"/>
          </p:nvPr>
        </p:nvSpPr>
        <p:spPr/>
        <p:txBody>
          <a:bodyPr/>
          <a:lstStyle/>
          <a:p>
            <a:fld id="{821A63AB-69D9-47A7-A6C9-E66D04BEAA53}" type="slidenum">
              <a:rPr lang="en-US" smtClean="0"/>
              <a:t>65</a:t>
            </a:fld>
            <a:endParaRPr lang="en-US"/>
          </a:p>
        </p:txBody>
      </p:sp>
    </p:spTree>
    <p:extLst>
      <p:ext uri="{BB962C8B-B14F-4D97-AF65-F5344CB8AC3E}">
        <p14:creationId xmlns:p14="http://schemas.microsoft.com/office/powerpoint/2010/main" val="267812010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Metaphysics only expresses feelings</a:t>
            </a:r>
            <a:endParaRPr lang="en-US" dirty="0"/>
          </a:p>
        </p:txBody>
      </p:sp>
      <p:sp>
        <p:nvSpPr>
          <p:cNvPr id="3" name="Content Placeholder 2"/>
          <p:cNvSpPr>
            <a:spLocks noGrp="1"/>
          </p:cNvSpPr>
          <p:nvPr>
            <p:ph idx="1"/>
          </p:nvPr>
        </p:nvSpPr>
        <p:spPr/>
        <p:txBody>
          <a:bodyPr/>
          <a:lstStyle/>
          <a:p>
            <a:r>
              <a:rPr lang="en-US" dirty="0" err="1" smtClean="0"/>
              <a:t>Carnap</a:t>
            </a:r>
            <a:r>
              <a:rPr lang="en-US" dirty="0" smtClean="0"/>
              <a:t>: “The metaphysician </a:t>
            </a:r>
            <a:r>
              <a:rPr lang="en-US" dirty="0"/>
              <a:t>believes he travels in territory in which truth and falsehood are at stake. In reality, however, he has not asserted anything, but only expressed something, like an artist</a:t>
            </a:r>
            <a:r>
              <a:rPr lang="en-US" dirty="0" smtClean="0"/>
              <a:t>.”</a:t>
            </a:r>
          </a:p>
          <a:p>
            <a:pPr lvl="1"/>
            <a:r>
              <a:rPr lang="en-US" dirty="0" smtClean="0"/>
              <a:t>I.e., metaphysics is like poetry or art</a:t>
            </a:r>
          </a:p>
          <a:p>
            <a:pPr lvl="1"/>
            <a:r>
              <a:rPr lang="en-US" dirty="0" smtClean="0"/>
              <a:t>It expresses feelings, but does not assert truth</a:t>
            </a:r>
          </a:p>
          <a:p>
            <a:r>
              <a:rPr lang="en-US" dirty="0" smtClean="0"/>
              <a:t>But metaphysicians claim to be asserting truth, not expressing feelings</a:t>
            </a:r>
          </a:p>
          <a:p>
            <a:pPr lvl="1"/>
            <a:r>
              <a:rPr lang="en-US" dirty="0"/>
              <a:t>w</a:t>
            </a:r>
            <a:r>
              <a:rPr lang="en-US" dirty="0" smtClean="0"/>
              <a:t>hereas poets do not make this claim</a:t>
            </a:r>
            <a:endParaRPr lang="en-US" dirty="0"/>
          </a:p>
          <a:p>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66</a:t>
            </a:fld>
            <a:endParaRPr lang="en-US"/>
          </a:p>
        </p:txBody>
      </p:sp>
    </p:spTree>
    <p:extLst>
      <p:ext uri="{BB962C8B-B14F-4D97-AF65-F5344CB8AC3E}">
        <p14:creationId xmlns:p14="http://schemas.microsoft.com/office/powerpoint/2010/main" val="176848946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a:t>
            </a:r>
            <a:r>
              <a:rPr lang="en-US" dirty="0" smtClean="0"/>
              <a:t>Wordsworth poem, 1806</a:t>
            </a:r>
            <a:endParaRPr lang="en-US" dirty="0"/>
          </a:p>
        </p:txBody>
      </p:sp>
      <p:sp>
        <p:nvSpPr>
          <p:cNvPr id="7" name="Content Placeholder 6"/>
          <p:cNvSpPr>
            <a:spLocks noGrp="1"/>
          </p:cNvSpPr>
          <p:nvPr>
            <p:ph idx="1"/>
          </p:nvPr>
        </p:nvSpPr>
        <p:spPr/>
        <p:txBody>
          <a:bodyPr>
            <a:normAutofit/>
          </a:bodyPr>
          <a:lstStyle/>
          <a:p>
            <a:r>
              <a:rPr lang="en-US" dirty="0"/>
              <a:t>THE world is too much with us; late and soon,</a:t>
            </a:r>
          </a:p>
          <a:p>
            <a:r>
              <a:rPr lang="en-US" dirty="0"/>
              <a:t>Getting and spending, we lay waste our powers:</a:t>
            </a:r>
          </a:p>
          <a:p>
            <a:r>
              <a:rPr lang="en-US" dirty="0"/>
              <a:t>Little we see in Nature that is ours;</a:t>
            </a:r>
          </a:p>
          <a:p>
            <a:r>
              <a:rPr lang="en-US" dirty="0"/>
              <a:t>We have given our hearts away, a sordid boon!</a:t>
            </a:r>
          </a:p>
          <a:p>
            <a:r>
              <a:rPr lang="en-US" dirty="0"/>
              <a:t>The Sea that bares her bosom to the moon;</a:t>
            </a:r>
          </a:p>
          <a:p>
            <a:r>
              <a:rPr lang="en-US" dirty="0"/>
              <a:t>The winds that will be howling at all hours,</a:t>
            </a:r>
          </a:p>
          <a:p>
            <a:r>
              <a:rPr lang="en-US" dirty="0"/>
              <a:t>And are up-gathered now like sleeping flowers;</a:t>
            </a:r>
          </a:p>
          <a:p>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67</a:t>
            </a:fld>
            <a:endParaRPr lang="en-US"/>
          </a:p>
        </p:txBody>
      </p:sp>
    </p:spTree>
    <p:extLst>
      <p:ext uri="{BB962C8B-B14F-4D97-AF65-F5344CB8AC3E}">
        <p14:creationId xmlns:p14="http://schemas.microsoft.com/office/powerpoint/2010/main" val="51804235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For this, for everything, we are out of tune;</a:t>
            </a:r>
          </a:p>
          <a:p>
            <a:r>
              <a:rPr lang="en-US" dirty="0"/>
              <a:t>It moves us not.--Great God! I'd rather be</a:t>
            </a:r>
          </a:p>
          <a:p>
            <a:r>
              <a:rPr lang="en-US" dirty="0"/>
              <a:t>A Pagan suckled in a creed outworn;                         10</a:t>
            </a:r>
          </a:p>
          <a:p>
            <a:r>
              <a:rPr lang="en-US" dirty="0"/>
              <a:t>So might I, standing on this pleasant lea,</a:t>
            </a:r>
          </a:p>
          <a:p>
            <a:r>
              <a:rPr lang="en-US" dirty="0"/>
              <a:t>Have glimpses that would make me less forlorn;</a:t>
            </a:r>
          </a:p>
          <a:p>
            <a:r>
              <a:rPr lang="en-US" dirty="0"/>
              <a:t>Have sight of Proteus rising from the sea;</a:t>
            </a:r>
          </a:p>
          <a:p>
            <a:r>
              <a:rPr lang="en-US" dirty="0"/>
              <a:t>Or hear old Triton blow his wreathed horn.</a:t>
            </a:r>
          </a:p>
          <a:p>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68</a:t>
            </a:fld>
            <a:endParaRPr lang="en-US"/>
          </a:p>
        </p:txBody>
      </p:sp>
    </p:spTree>
    <p:extLst>
      <p:ext uri="{BB962C8B-B14F-4D97-AF65-F5344CB8AC3E}">
        <p14:creationId xmlns:p14="http://schemas.microsoft.com/office/powerpoint/2010/main" val="34751714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[Meaning and feeling]</a:t>
            </a:r>
            <a:endParaRPr lang="en-US" dirty="0"/>
          </a:p>
        </p:txBody>
      </p:sp>
      <p:sp>
        <p:nvSpPr>
          <p:cNvPr id="3" name="Content Placeholder 2"/>
          <p:cNvSpPr>
            <a:spLocks noGrp="1"/>
          </p:cNvSpPr>
          <p:nvPr>
            <p:ph idx="1"/>
          </p:nvPr>
        </p:nvSpPr>
        <p:spPr/>
        <p:txBody>
          <a:bodyPr/>
          <a:lstStyle/>
          <a:p>
            <a:r>
              <a:rPr lang="en-US" dirty="0" smtClean="0"/>
              <a:t>Meaning of poem</a:t>
            </a:r>
          </a:p>
          <a:p>
            <a:pPr lvl="1"/>
            <a:r>
              <a:rPr lang="en-US" dirty="0" smtClean="0"/>
              <a:t>We are alienated from Nature due to our commercial, industrial society</a:t>
            </a:r>
          </a:p>
          <a:p>
            <a:pPr lvl="1"/>
            <a:r>
              <a:rPr lang="en-US" dirty="0" smtClean="0"/>
              <a:t>The Greeks with their Gods of Nature were in tune with the natural world</a:t>
            </a:r>
          </a:p>
          <a:p>
            <a:r>
              <a:rPr lang="en-US" dirty="0" smtClean="0"/>
              <a:t>= “historicism”!</a:t>
            </a:r>
          </a:p>
          <a:p>
            <a:r>
              <a:rPr lang="en-US" dirty="0" smtClean="0"/>
              <a:t>A feeling is expressed: regret, anger, forlornness</a:t>
            </a:r>
          </a:p>
          <a:p>
            <a:pPr lvl="1"/>
            <a:r>
              <a:rPr lang="en-US" dirty="0" smtClean="0"/>
              <a:t>But in relation to what is supposed to be a truth</a:t>
            </a:r>
          </a:p>
          <a:p>
            <a:r>
              <a:rPr lang="en-US" dirty="0" smtClean="0"/>
              <a:t>The poet’s feelings are secondary to the truth expressed</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69</a:t>
            </a:fld>
            <a:endParaRPr lang="en-US"/>
          </a:p>
        </p:txBody>
      </p:sp>
    </p:spTree>
    <p:extLst>
      <p:ext uri="{BB962C8B-B14F-4D97-AF65-F5344CB8AC3E}">
        <p14:creationId xmlns:p14="http://schemas.microsoft.com/office/powerpoint/2010/main" val="2894293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Philosophy as therapy </a:t>
            </a:r>
            <a:br>
              <a:rPr lang="en-US" dirty="0" smtClean="0"/>
            </a:br>
            <a:r>
              <a:rPr lang="en-US" dirty="0" smtClean="0"/>
              <a:t>to cure one of philosophy</a:t>
            </a:r>
            <a:endParaRPr lang="en-US" dirty="0"/>
          </a:p>
        </p:txBody>
      </p:sp>
      <p:sp>
        <p:nvSpPr>
          <p:cNvPr id="3" name="Content Placeholder 2"/>
          <p:cNvSpPr>
            <a:spLocks noGrp="1"/>
          </p:cNvSpPr>
          <p:nvPr>
            <p:ph idx="1"/>
          </p:nvPr>
        </p:nvSpPr>
        <p:spPr/>
        <p:txBody>
          <a:bodyPr>
            <a:normAutofit/>
          </a:bodyPr>
          <a:lstStyle/>
          <a:p>
            <a:r>
              <a:rPr lang="en-US" dirty="0" smtClean="0"/>
              <a:t>The later Wittgenstein of the </a:t>
            </a:r>
            <a:r>
              <a:rPr lang="en-US" i="1" dirty="0" smtClean="0"/>
              <a:t>Philosophical Investigations </a:t>
            </a:r>
            <a:r>
              <a:rPr lang="en-US" dirty="0" smtClean="0"/>
              <a:t>(1953) continues this line of thought </a:t>
            </a:r>
          </a:p>
          <a:p>
            <a:pPr lvl="1"/>
            <a:r>
              <a:rPr lang="en-US" dirty="0"/>
              <a:t>a</a:t>
            </a:r>
            <a:r>
              <a:rPr lang="en-US" dirty="0" smtClean="0"/>
              <a:t>rguing the true philosophy is therapy for pseudo-philosophy</a:t>
            </a:r>
          </a:p>
          <a:p>
            <a:pPr lvl="1"/>
            <a:r>
              <a:rPr lang="en-US" dirty="0" smtClean="0"/>
              <a:t>clearing up grammatical confusions</a:t>
            </a:r>
          </a:p>
          <a:p>
            <a:pPr lvl="2"/>
            <a:r>
              <a:rPr lang="en-US" dirty="0" smtClean="0"/>
              <a:t>“language gone on holiday”</a:t>
            </a:r>
          </a:p>
          <a:p>
            <a:pPr lvl="1"/>
            <a:r>
              <a:rPr lang="en-US" dirty="0"/>
              <a:t>w</a:t>
            </a:r>
            <a:r>
              <a:rPr lang="en-US" dirty="0" smtClean="0"/>
              <a:t>ords that seem to make sense but we have no clear idea of how to use them</a:t>
            </a:r>
          </a:p>
          <a:p>
            <a:pPr lvl="2"/>
            <a:r>
              <a:rPr lang="en-US" dirty="0" smtClean="0"/>
              <a:t>E.g., “space is infinite,” “there are simples”</a:t>
            </a:r>
          </a:p>
        </p:txBody>
      </p:sp>
      <p:sp>
        <p:nvSpPr>
          <p:cNvPr id="4" name="Slide Number Placeholder 3"/>
          <p:cNvSpPr>
            <a:spLocks noGrp="1"/>
          </p:cNvSpPr>
          <p:nvPr>
            <p:ph type="sldNum" sz="quarter" idx="12"/>
          </p:nvPr>
        </p:nvSpPr>
        <p:spPr/>
        <p:txBody>
          <a:bodyPr/>
          <a:lstStyle/>
          <a:p>
            <a:fld id="{821A63AB-69D9-47A7-A6C9-E66D04BEAA53}" type="slidenum">
              <a:rPr lang="en-US" smtClean="0"/>
              <a:t>7</a:t>
            </a:fld>
            <a:endParaRPr lang="en-US"/>
          </a:p>
        </p:txBody>
      </p:sp>
    </p:spTree>
    <p:extLst>
      <p:ext uri="{BB962C8B-B14F-4D97-AF65-F5344CB8AC3E}">
        <p14:creationId xmlns:p14="http://schemas.microsoft.com/office/powerpoint/2010/main" val="133506942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Poets honestly tell lies</a:t>
            </a:r>
            <a:endParaRPr lang="en-US" dirty="0"/>
          </a:p>
        </p:txBody>
      </p:sp>
      <p:sp>
        <p:nvSpPr>
          <p:cNvPr id="3" name="Content Placeholder 2"/>
          <p:cNvSpPr>
            <a:spLocks noGrp="1"/>
          </p:cNvSpPr>
          <p:nvPr>
            <p:ph idx="1"/>
          </p:nvPr>
        </p:nvSpPr>
        <p:spPr/>
        <p:txBody>
          <a:bodyPr>
            <a:normAutofit lnSpcReduction="10000"/>
          </a:bodyPr>
          <a:lstStyle/>
          <a:p>
            <a:r>
              <a:rPr lang="en-US" dirty="0" smtClean="0"/>
              <a:t>Plato condemns poetry for taking their images as truth</a:t>
            </a:r>
          </a:p>
          <a:p>
            <a:r>
              <a:rPr lang="en-US" dirty="0" err="1" smtClean="0"/>
              <a:t>Carnap</a:t>
            </a:r>
            <a:r>
              <a:rPr lang="en-US" dirty="0" smtClean="0"/>
              <a:t> reverses this judgment: </a:t>
            </a:r>
          </a:p>
          <a:p>
            <a:pPr lvl="1"/>
            <a:r>
              <a:rPr lang="en-US" dirty="0" smtClean="0"/>
              <a:t>poets are wiser than philosophers </a:t>
            </a:r>
          </a:p>
          <a:p>
            <a:pPr lvl="1"/>
            <a:r>
              <a:rPr lang="en-US" dirty="0" smtClean="0"/>
              <a:t>because they do not claim that their poetry is true</a:t>
            </a:r>
          </a:p>
          <a:p>
            <a:r>
              <a:rPr lang="en-US" dirty="0" smtClean="0"/>
              <a:t>Everyone knows that poets lie</a:t>
            </a:r>
          </a:p>
          <a:p>
            <a:pPr lvl="1"/>
            <a:r>
              <a:rPr lang="en-US" dirty="0" smtClean="0"/>
              <a:t>But metaphysical lies claim to be true</a:t>
            </a:r>
          </a:p>
          <a:p>
            <a:r>
              <a:rPr lang="en-US" dirty="0" smtClean="0"/>
              <a:t>Philosophers argue, they refute one another, as if truth were at stake</a:t>
            </a:r>
          </a:p>
          <a:p>
            <a:pPr lvl="1"/>
            <a:r>
              <a:rPr lang="en-US" dirty="0" smtClean="0"/>
              <a:t>But one poet does not try to refute another one</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70</a:t>
            </a:fld>
            <a:endParaRPr lang="en-US"/>
          </a:p>
        </p:txBody>
      </p:sp>
    </p:spTree>
    <p:extLst>
      <p:ext uri="{BB962C8B-B14F-4D97-AF65-F5344CB8AC3E}">
        <p14:creationId xmlns:p14="http://schemas.microsoft.com/office/powerpoint/2010/main" val="332234889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Metaphysics = Complicated blurts</a:t>
            </a:r>
            <a:endParaRPr lang="en-US" dirty="0"/>
          </a:p>
        </p:txBody>
      </p:sp>
      <p:sp>
        <p:nvSpPr>
          <p:cNvPr id="3" name="Content Placeholder 2"/>
          <p:cNvSpPr>
            <a:spLocks noGrp="1"/>
          </p:cNvSpPr>
          <p:nvPr>
            <p:ph idx="1"/>
          </p:nvPr>
        </p:nvSpPr>
        <p:spPr/>
        <p:txBody>
          <a:bodyPr/>
          <a:lstStyle/>
          <a:p>
            <a:r>
              <a:rPr lang="en-US" dirty="0" smtClean="0"/>
              <a:t>Metaphysical </a:t>
            </a:r>
            <a:r>
              <a:rPr lang="en-US" dirty="0" err="1" smtClean="0"/>
              <a:t>pseudostatements</a:t>
            </a:r>
            <a:r>
              <a:rPr lang="en-US" dirty="0"/>
              <a:t> </a:t>
            </a:r>
            <a:r>
              <a:rPr lang="en-US" dirty="0" smtClean="0"/>
              <a:t>(= poetry that pretends to have cognitive value)</a:t>
            </a:r>
          </a:p>
          <a:p>
            <a:pPr lvl="1"/>
            <a:r>
              <a:rPr lang="en-US" dirty="0" smtClean="0"/>
              <a:t>Heidegger says “the nothing nots” </a:t>
            </a:r>
          </a:p>
          <a:p>
            <a:pPr lvl="1"/>
            <a:r>
              <a:rPr lang="en-US" dirty="0" smtClean="0"/>
              <a:t>Kant says morality is pure practical reason</a:t>
            </a:r>
          </a:p>
          <a:p>
            <a:pPr lvl="1"/>
            <a:r>
              <a:rPr lang="en-US" dirty="0" smtClean="0"/>
              <a:t>Aristotle says that the primary meaning of </a:t>
            </a:r>
            <a:r>
              <a:rPr lang="en-US" i="1" dirty="0" smtClean="0"/>
              <a:t>to be </a:t>
            </a:r>
            <a:r>
              <a:rPr lang="en-US" dirty="0" smtClean="0"/>
              <a:t>is substance</a:t>
            </a:r>
          </a:p>
          <a:p>
            <a:r>
              <a:rPr lang="en-US" dirty="0" smtClean="0"/>
              <a:t>There is no right or wrong here</a:t>
            </a:r>
          </a:p>
          <a:p>
            <a:pPr lvl="1"/>
            <a:r>
              <a:rPr lang="en-US" dirty="0" smtClean="0"/>
              <a:t>just complicated verbal blurts</a:t>
            </a:r>
          </a:p>
          <a:p>
            <a:pPr lvl="1"/>
            <a:r>
              <a:rPr lang="en-US" dirty="0" smtClean="0"/>
              <a:t>= personal, emotional expressions of a feeling or attitude to life</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71</a:t>
            </a:fld>
            <a:endParaRPr lang="en-US"/>
          </a:p>
        </p:txBody>
      </p:sp>
    </p:spTree>
    <p:extLst>
      <p:ext uri="{BB962C8B-B14F-4D97-AF65-F5344CB8AC3E}">
        <p14:creationId xmlns:p14="http://schemas.microsoft.com/office/powerpoint/2010/main" val="283170200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Nietzsche’s open poetry</a:t>
            </a:r>
            <a:endParaRPr lang="en-US" dirty="0"/>
          </a:p>
        </p:txBody>
      </p:sp>
      <p:sp>
        <p:nvSpPr>
          <p:cNvPr id="3" name="Content Placeholder 2"/>
          <p:cNvSpPr>
            <a:spLocks noGrp="1"/>
          </p:cNvSpPr>
          <p:nvPr>
            <p:ph idx="1"/>
          </p:nvPr>
        </p:nvSpPr>
        <p:spPr/>
        <p:txBody>
          <a:bodyPr/>
          <a:lstStyle/>
          <a:p>
            <a:r>
              <a:rPr lang="en-US" dirty="0" smtClean="0"/>
              <a:t>But </a:t>
            </a:r>
            <a:r>
              <a:rPr lang="en-US" dirty="0" err="1" smtClean="0"/>
              <a:t>Carnap</a:t>
            </a:r>
            <a:r>
              <a:rPr lang="en-US" dirty="0" smtClean="0"/>
              <a:t> says that Nietzsche at least admits this</a:t>
            </a:r>
          </a:p>
          <a:p>
            <a:pPr lvl="1"/>
            <a:r>
              <a:rPr lang="en-US" i="1" dirty="0"/>
              <a:t>Thus Spoke </a:t>
            </a:r>
            <a:r>
              <a:rPr lang="en-US" i="1" dirty="0" smtClean="0"/>
              <a:t>Zarathustra</a:t>
            </a:r>
            <a:r>
              <a:rPr lang="en-US" dirty="0" smtClean="0"/>
              <a:t> is openly, obviously poetry</a:t>
            </a:r>
          </a:p>
          <a:p>
            <a:r>
              <a:rPr lang="en-US" dirty="0" smtClean="0"/>
              <a:t>It is Nietzsche’s expression of his own feelings about life </a:t>
            </a:r>
          </a:p>
          <a:p>
            <a:pPr lvl="1"/>
            <a:r>
              <a:rPr lang="en-US" dirty="0" smtClean="0"/>
              <a:t>And so there is no question about whether it is true or not</a:t>
            </a:r>
          </a:p>
          <a:p>
            <a:pPr lvl="1"/>
            <a:r>
              <a:rPr lang="en-US" dirty="0" smtClean="0"/>
              <a:t>You like it or you don’t—it’s a private feeling</a:t>
            </a:r>
          </a:p>
          <a:p>
            <a:r>
              <a:rPr lang="en-US" dirty="0" smtClean="0"/>
              <a:t>Allen: Let’s look at Nietzsche’s “poetry”</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72</a:t>
            </a:fld>
            <a:endParaRPr lang="en-US"/>
          </a:p>
        </p:txBody>
      </p:sp>
    </p:spTree>
    <p:extLst>
      <p:ext uri="{BB962C8B-B14F-4D97-AF65-F5344CB8AC3E}">
        <p14:creationId xmlns:p14="http://schemas.microsoft.com/office/powerpoint/2010/main" val="232687102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Filthy waters of truth</a:t>
            </a:r>
            <a:endParaRPr lang="en-US" dirty="0"/>
          </a:p>
        </p:txBody>
      </p:sp>
      <p:sp>
        <p:nvSpPr>
          <p:cNvPr id="3" name="Content Placeholder 2"/>
          <p:cNvSpPr>
            <a:spLocks noGrp="1"/>
          </p:cNvSpPr>
          <p:nvPr>
            <p:ph idx="1"/>
          </p:nvPr>
        </p:nvSpPr>
        <p:spPr/>
        <p:txBody>
          <a:bodyPr>
            <a:normAutofit lnSpcReduction="10000"/>
          </a:bodyPr>
          <a:lstStyle/>
          <a:p>
            <a:r>
              <a:rPr lang="en-US" dirty="0" smtClean="0"/>
              <a:t>The Three Transformations of the spirit (in </a:t>
            </a:r>
            <a:r>
              <a:rPr lang="en-US" i="1" dirty="0" err="1" smtClean="0"/>
              <a:t>Zarthustra</a:t>
            </a:r>
            <a:r>
              <a:rPr lang="en-US" dirty="0" smtClean="0"/>
              <a:t>)</a:t>
            </a:r>
          </a:p>
          <a:p>
            <a:pPr lvl="1"/>
            <a:r>
              <a:rPr lang="en-US" dirty="0" smtClean="0"/>
              <a:t>Camel </a:t>
            </a:r>
            <a:r>
              <a:rPr lang="en-US" dirty="0" smtClean="0">
                <a:sym typeface="Wingdings" panose="05000000000000000000" pitchFamily="2" charset="2"/>
              </a:rPr>
              <a:t> lion  child</a:t>
            </a:r>
          </a:p>
          <a:p>
            <a:r>
              <a:rPr lang="en-US" dirty="0" smtClean="0">
                <a:sym typeface="Wingdings" panose="05000000000000000000" pitchFamily="2" charset="2"/>
              </a:rPr>
              <a:t>The spirit becomes a camel when it goes into the desert to prove itself, imposing difficulties on itself</a:t>
            </a:r>
          </a:p>
          <a:p>
            <a:pPr lvl="1"/>
            <a:r>
              <a:rPr lang="en-US" dirty="0" smtClean="0">
                <a:sym typeface="Wingdings" panose="05000000000000000000" pitchFamily="2" charset="2"/>
              </a:rPr>
              <a:t>i.e., Western asceticism  the pursuit of knowledge</a:t>
            </a:r>
          </a:p>
          <a:p>
            <a:pPr lvl="1"/>
            <a:r>
              <a:rPr lang="en-US" dirty="0" smtClean="0">
                <a:sym typeface="Wingdings" panose="05000000000000000000" pitchFamily="2" charset="2"/>
              </a:rPr>
              <a:t>“What is most difficult? Is it this: feeding on the acorns and grass of knowledge and, for the sake of the truth, suffering hunger in one’s soul?</a:t>
            </a:r>
          </a:p>
          <a:p>
            <a:pPr lvl="1"/>
            <a:r>
              <a:rPr lang="en-US" dirty="0" smtClean="0">
                <a:sym typeface="Wingdings" panose="05000000000000000000" pitchFamily="2" charset="2"/>
              </a:rPr>
              <a:t>“Or is it this: stepping into filthy waters when they are the waters of truth, and not repulsing cold frogs and hot toads”</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73</a:t>
            </a:fld>
            <a:endParaRPr lang="en-US"/>
          </a:p>
        </p:txBody>
      </p:sp>
    </p:spTree>
    <p:extLst>
      <p:ext uri="{BB962C8B-B14F-4D97-AF65-F5344CB8AC3E}">
        <p14:creationId xmlns:p14="http://schemas.microsoft.com/office/powerpoint/2010/main" val="113835644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Quine accuses </a:t>
            </a:r>
            <a:r>
              <a:rPr lang="en-US" dirty="0" err="1" smtClean="0"/>
              <a:t>Carnap</a:t>
            </a:r>
            <a:r>
              <a:rPr lang="en-US" dirty="0" smtClean="0"/>
              <a:t> of vice</a:t>
            </a:r>
            <a:endParaRPr lang="en-US" dirty="0"/>
          </a:p>
        </p:txBody>
      </p:sp>
      <p:sp>
        <p:nvSpPr>
          <p:cNvPr id="3" name="Content Placeholder 2"/>
          <p:cNvSpPr>
            <a:spLocks noGrp="1"/>
          </p:cNvSpPr>
          <p:nvPr>
            <p:ph idx="1"/>
          </p:nvPr>
        </p:nvSpPr>
        <p:spPr/>
        <p:txBody>
          <a:bodyPr>
            <a:normAutofit lnSpcReduction="10000"/>
          </a:bodyPr>
          <a:lstStyle/>
          <a:p>
            <a:r>
              <a:rPr lang="en-US" dirty="0" smtClean="0"/>
              <a:t>Speaking of dealing with repulsive reptiles in the cold waters of truth,</a:t>
            </a:r>
          </a:p>
          <a:p>
            <a:pPr lvl="1"/>
            <a:r>
              <a:rPr lang="en-US" dirty="0" smtClean="0"/>
              <a:t>Quine criticizes </a:t>
            </a:r>
            <a:r>
              <a:rPr lang="en-US" dirty="0" err="1" smtClean="0"/>
              <a:t>Carnap</a:t>
            </a:r>
            <a:r>
              <a:rPr lang="en-US" dirty="0" smtClean="0"/>
              <a:t> “for flirting with modal logic”</a:t>
            </a:r>
          </a:p>
          <a:p>
            <a:pPr lvl="2"/>
            <a:r>
              <a:rPr lang="en-US" dirty="0" smtClean="0"/>
              <a:t>Modal logic is too worldly for Quine, too close to the ordinary world that an ascetic love of truth compels us to renounce</a:t>
            </a:r>
          </a:p>
          <a:p>
            <a:pPr lvl="1"/>
            <a:r>
              <a:rPr lang="en-US" dirty="0" err="1" smtClean="0"/>
              <a:t>Carnap</a:t>
            </a:r>
            <a:r>
              <a:rPr lang="en-US" dirty="0" smtClean="0"/>
              <a:t> replies: “I do not indulge in this vice generally and thoroughly … Although we do not like to apply </a:t>
            </a:r>
            <a:r>
              <a:rPr lang="en-US" dirty="0" err="1" smtClean="0"/>
              <a:t>intensional</a:t>
            </a:r>
            <a:r>
              <a:rPr lang="en-US" dirty="0" smtClean="0"/>
              <a:t> languages, nevertheless I think we cannot help analyzing them. What would you think of an entomologist who refuses to investigate fleas and lice because he dislikes them?”</a:t>
            </a:r>
          </a:p>
          <a:p>
            <a:r>
              <a:rPr lang="en-US" dirty="0" smtClean="0"/>
              <a:t>[Clarifications: “modal logic,” “</a:t>
            </a:r>
            <a:r>
              <a:rPr lang="en-US" dirty="0" err="1" smtClean="0"/>
              <a:t>intensional</a:t>
            </a:r>
            <a:r>
              <a:rPr lang="en-US" dirty="0" smtClean="0"/>
              <a:t> languages”:</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74</a:t>
            </a:fld>
            <a:endParaRPr lang="en-US"/>
          </a:p>
        </p:txBody>
      </p:sp>
    </p:spTree>
    <p:extLst>
      <p:ext uri="{BB962C8B-B14F-4D97-AF65-F5344CB8AC3E}">
        <p14:creationId xmlns:p14="http://schemas.microsoft.com/office/powerpoint/2010/main" val="42721500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Modal logic and classical logic</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“Classic </a:t>
            </a:r>
            <a:r>
              <a:rPr lang="en-US" dirty="0"/>
              <a:t>logic is great for mathematics, but for the analysis of daily language and arguments, it lacks certain operators. There are many sentences that you can't express in classic logic that can be expressed in modal logic. Example: "I may get burned if I lie in the sun for too long". In classic logic, you can say: "I get burned if I lie in the sun for too long", but you can't express the </a:t>
            </a:r>
            <a:r>
              <a:rPr lang="en-US" i="1" dirty="0"/>
              <a:t>possibility</a:t>
            </a:r>
            <a:r>
              <a:rPr lang="en-US" dirty="0"/>
              <a:t> of getting burned. In classic logic, it's either true or false. In modal logic, you can also express the possibility or impossibility of a proposition being true or false</a:t>
            </a:r>
            <a:r>
              <a:rPr lang="en-US" dirty="0" smtClean="0"/>
              <a:t>.”</a:t>
            </a:r>
          </a:p>
          <a:p>
            <a:r>
              <a:rPr lang="en-US" dirty="0"/>
              <a:t>https://philosophy.stackexchange.com/questions/5929/what-is-modal-logic-for</a:t>
            </a:r>
          </a:p>
        </p:txBody>
      </p:sp>
      <p:sp>
        <p:nvSpPr>
          <p:cNvPr id="4" name="Slide Number Placeholder 3"/>
          <p:cNvSpPr>
            <a:spLocks noGrp="1"/>
          </p:cNvSpPr>
          <p:nvPr>
            <p:ph type="sldNum" sz="quarter" idx="12"/>
          </p:nvPr>
        </p:nvSpPr>
        <p:spPr/>
        <p:txBody>
          <a:bodyPr/>
          <a:lstStyle/>
          <a:p>
            <a:fld id="{821A63AB-69D9-47A7-A6C9-E66D04BEAA53}" type="slidenum">
              <a:rPr lang="en-US" smtClean="0"/>
              <a:t>75</a:t>
            </a:fld>
            <a:endParaRPr lang="en-US"/>
          </a:p>
        </p:txBody>
      </p:sp>
    </p:spTree>
    <p:extLst>
      <p:ext uri="{BB962C8B-B14F-4D97-AF65-F5344CB8AC3E}">
        <p14:creationId xmlns:p14="http://schemas.microsoft.com/office/powerpoint/2010/main" val="285962457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Intension and extension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“If </a:t>
            </a:r>
            <a:r>
              <a:rPr lang="en-US" dirty="0"/>
              <a:t>you are not skilled in colloquial astronomy, and I tell you that the morning star is the evening star, I have given you information—your knowledge has changed. If I tell you the morning star is the morning star, you might feel I was wasting your time. Yet in both cases I have told you the planet Venus was self-identical. There must be more to it than this. Naively, we might say the morning star and the evening star are the same in one way, and not the same in another. The two phrases, “morning star” and “evening star” may designate the same object, but they do not have the same meaning. Meanings, in this sense, are often called </a:t>
            </a:r>
            <a:r>
              <a:rPr lang="en-US" i="1" dirty="0"/>
              <a:t>intensions</a:t>
            </a:r>
            <a:r>
              <a:rPr lang="en-US" dirty="0"/>
              <a:t>, and things designated, </a:t>
            </a:r>
            <a:r>
              <a:rPr lang="en-US" i="1" dirty="0" smtClean="0"/>
              <a:t>extensions</a:t>
            </a:r>
            <a:r>
              <a:rPr lang="en-US" dirty="0" smtClean="0"/>
              <a:t>.”</a:t>
            </a:r>
          </a:p>
          <a:p>
            <a:r>
              <a:rPr lang="en-US" dirty="0"/>
              <a:t>https://plato.stanford.edu/entries/logic-intensional/#WhaAbo</a:t>
            </a:r>
          </a:p>
        </p:txBody>
      </p:sp>
      <p:sp>
        <p:nvSpPr>
          <p:cNvPr id="4" name="Slide Number Placeholder 3"/>
          <p:cNvSpPr>
            <a:spLocks noGrp="1"/>
          </p:cNvSpPr>
          <p:nvPr>
            <p:ph type="sldNum" sz="quarter" idx="12"/>
          </p:nvPr>
        </p:nvSpPr>
        <p:spPr/>
        <p:txBody>
          <a:bodyPr/>
          <a:lstStyle/>
          <a:p>
            <a:fld id="{821A63AB-69D9-47A7-A6C9-E66D04BEAA53}" type="slidenum">
              <a:rPr lang="en-US" smtClean="0"/>
              <a:t>76</a:t>
            </a:fld>
            <a:endParaRPr lang="en-US"/>
          </a:p>
        </p:txBody>
      </p:sp>
    </p:spTree>
    <p:extLst>
      <p:ext uri="{BB962C8B-B14F-4D97-AF65-F5344CB8AC3E}">
        <p14:creationId xmlns:p14="http://schemas.microsoft.com/office/powerpoint/2010/main" val="310514810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creative No</a:t>
            </a:r>
            <a:endParaRPr lang="en-US" dirty="0"/>
          </a:p>
        </p:txBody>
      </p:sp>
      <p:sp>
        <p:nvSpPr>
          <p:cNvPr id="3" name="Content Placeholder 2"/>
          <p:cNvSpPr>
            <a:spLocks noGrp="1"/>
          </p:cNvSpPr>
          <p:nvPr>
            <p:ph idx="1"/>
          </p:nvPr>
        </p:nvSpPr>
        <p:spPr/>
        <p:txBody>
          <a:bodyPr>
            <a:normAutofit lnSpcReduction="10000"/>
          </a:bodyPr>
          <a:lstStyle/>
          <a:p>
            <a:r>
              <a:rPr lang="en-US" dirty="0" smtClean="0"/>
              <a:t>The camel, carrying this burden of truth, goes into the desert</a:t>
            </a:r>
          </a:p>
          <a:p>
            <a:pPr lvl="1"/>
            <a:r>
              <a:rPr lang="en-US" dirty="0" smtClean="0"/>
              <a:t>And transforms into a lion stalking a dragon</a:t>
            </a:r>
          </a:p>
          <a:p>
            <a:pPr lvl="1"/>
            <a:r>
              <a:rPr lang="en-US" dirty="0" smtClean="0"/>
              <a:t>The plates of the dragon are gold and each is inscribed with “Thou shalt …”</a:t>
            </a:r>
          </a:p>
          <a:p>
            <a:r>
              <a:rPr lang="en-US" dirty="0" smtClean="0"/>
              <a:t>The triumph of spirit at this stage: the lion slays the dragon, uttering a creative No</a:t>
            </a:r>
          </a:p>
          <a:p>
            <a:pPr lvl="1"/>
            <a:r>
              <a:rPr lang="en-US" dirty="0"/>
              <a:t>t</a:t>
            </a:r>
            <a:r>
              <a:rPr lang="en-US" dirty="0" smtClean="0"/>
              <a:t>o what the world calls wisdom (what everybody knows) and morality (what everybody does)</a:t>
            </a:r>
          </a:p>
          <a:p>
            <a:pPr lvl="1"/>
            <a:r>
              <a:rPr lang="en-US" dirty="0"/>
              <a:t>c</a:t>
            </a:r>
            <a:r>
              <a:rPr lang="en-US" dirty="0" smtClean="0"/>
              <a:t>reating </a:t>
            </a:r>
            <a:r>
              <a:rPr lang="en-US" i="1" dirty="0" smtClean="0"/>
              <a:t>the freedom for freedom</a:t>
            </a:r>
            <a:r>
              <a:rPr lang="en-US" dirty="0" smtClean="0"/>
              <a:t/>
            </a:r>
            <a:br>
              <a:rPr lang="en-US" dirty="0" smtClean="0"/>
            </a:b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77</a:t>
            </a:fld>
            <a:endParaRPr lang="en-US"/>
          </a:p>
        </p:txBody>
      </p:sp>
    </p:spTree>
    <p:extLst>
      <p:ext uri="{BB962C8B-B14F-4D97-AF65-F5344CB8AC3E}">
        <p14:creationId xmlns:p14="http://schemas.microsoft.com/office/powerpoint/2010/main" val="42613356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creation of new values</a:t>
            </a:r>
            <a:endParaRPr lang="en-US" dirty="0"/>
          </a:p>
        </p:txBody>
      </p:sp>
      <p:sp>
        <p:nvSpPr>
          <p:cNvPr id="3" name="Content Placeholder 2"/>
          <p:cNvSpPr>
            <a:spLocks noGrp="1"/>
          </p:cNvSpPr>
          <p:nvPr>
            <p:ph idx="1"/>
          </p:nvPr>
        </p:nvSpPr>
        <p:spPr/>
        <p:txBody>
          <a:bodyPr/>
          <a:lstStyle/>
          <a:p>
            <a:r>
              <a:rPr lang="en-US" dirty="0" smtClean="0"/>
              <a:t>The lion’s creative No gives birth to the child’s creative Yes</a:t>
            </a:r>
          </a:p>
          <a:p>
            <a:pPr lvl="1"/>
            <a:r>
              <a:rPr lang="en-US" dirty="0" smtClean="0"/>
              <a:t>Only then does it become possible to create new values</a:t>
            </a:r>
          </a:p>
          <a:p>
            <a:pPr lvl="1"/>
            <a:r>
              <a:rPr lang="en-US" dirty="0"/>
              <a:t>n</a:t>
            </a:r>
            <a:r>
              <a:rPr lang="en-US" dirty="0" smtClean="0"/>
              <a:t>ew standards of accomplishment in art, knowledge, ethics, politics, life</a:t>
            </a:r>
          </a:p>
          <a:p>
            <a:r>
              <a:rPr lang="en-US" dirty="0" smtClean="0"/>
              <a:t>This is not about the expression of feelings but the creation of new values</a:t>
            </a:r>
          </a:p>
          <a:p>
            <a:r>
              <a:rPr lang="en-US" dirty="0" smtClean="0"/>
              <a:t>For this, the </a:t>
            </a:r>
            <a:r>
              <a:rPr lang="en-US" dirty="0"/>
              <a:t>traditional forms of poetry and philosophy are no longer serviceable </a:t>
            </a:r>
          </a:p>
          <a:p>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78</a:t>
            </a:fld>
            <a:endParaRPr lang="en-US"/>
          </a:p>
        </p:txBody>
      </p:sp>
    </p:spTree>
    <p:extLst>
      <p:ext uri="{BB962C8B-B14F-4D97-AF65-F5344CB8AC3E}">
        <p14:creationId xmlns:p14="http://schemas.microsoft.com/office/powerpoint/2010/main" val="421479767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Following the death of God</a:t>
            </a:r>
            <a:endParaRPr lang="en-US" dirty="0"/>
          </a:p>
        </p:txBody>
      </p:sp>
      <p:sp>
        <p:nvSpPr>
          <p:cNvPr id="3" name="Content Placeholder 2"/>
          <p:cNvSpPr>
            <a:spLocks noGrp="1"/>
          </p:cNvSpPr>
          <p:nvPr>
            <p:ph idx="1"/>
          </p:nvPr>
        </p:nvSpPr>
        <p:spPr/>
        <p:txBody>
          <a:bodyPr/>
          <a:lstStyle/>
          <a:p>
            <a:r>
              <a:rPr lang="en-US" dirty="0" smtClean="0"/>
              <a:t>After the death of God and traditional morality based on belief in God</a:t>
            </a:r>
            <a:endParaRPr lang="en-US" dirty="0"/>
          </a:p>
          <a:p>
            <a:pPr lvl="1"/>
            <a:r>
              <a:rPr lang="en-US" dirty="0"/>
              <a:t>b</a:t>
            </a:r>
            <a:r>
              <a:rPr lang="en-US" dirty="0" smtClean="0"/>
              <a:t>rought about by the Enlightenment priests the intellect</a:t>
            </a:r>
          </a:p>
          <a:p>
            <a:r>
              <a:rPr lang="en-US" dirty="0"/>
              <a:t>t</a:t>
            </a:r>
            <a:r>
              <a:rPr lang="en-US" dirty="0" smtClean="0"/>
              <a:t>here are various forms of </a:t>
            </a:r>
            <a:r>
              <a:rPr lang="en-US" i="1" dirty="0" smtClean="0"/>
              <a:t>resentment</a:t>
            </a:r>
            <a:r>
              <a:rPr lang="en-US" dirty="0" smtClean="0"/>
              <a:t> that must be unmasked</a:t>
            </a:r>
          </a:p>
          <a:p>
            <a:pPr lvl="1"/>
            <a:r>
              <a:rPr lang="en-US" dirty="0" smtClean="0"/>
              <a:t>Utilitarianism</a:t>
            </a:r>
          </a:p>
          <a:p>
            <a:pPr lvl="1"/>
            <a:r>
              <a:rPr lang="en-US" dirty="0" smtClean="0"/>
              <a:t>Democracy</a:t>
            </a:r>
          </a:p>
          <a:p>
            <a:pPr lvl="1"/>
            <a:r>
              <a:rPr lang="en-US" dirty="0" smtClean="0"/>
              <a:t>Socialism</a:t>
            </a:r>
          </a:p>
          <a:p>
            <a:pPr lvl="1"/>
            <a:r>
              <a:rPr lang="en-US" dirty="0" smtClean="0"/>
              <a:t>Feminism, </a:t>
            </a:r>
            <a:r>
              <a:rPr lang="en-US" dirty="0" err="1" smtClean="0"/>
              <a:t>etc</a:t>
            </a:r>
            <a:r>
              <a:rPr lang="en-US" dirty="0" smtClean="0"/>
              <a:t> </a:t>
            </a:r>
          </a:p>
          <a:p>
            <a:pPr lvl="1"/>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79</a:t>
            </a:fld>
            <a:endParaRPr lang="en-US"/>
          </a:p>
        </p:txBody>
      </p:sp>
    </p:spTree>
    <p:extLst>
      <p:ext uri="{BB962C8B-B14F-4D97-AF65-F5344CB8AC3E}">
        <p14:creationId xmlns:p14="http://schemas.microsoft.com/office/powerpoint/2010/main" val="4259778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Wittgenstein’s followers: </a:t>
            </a:r>
            <a:r>
              <a:rPr lang="en-US" dirty="0" err="1" smtClean="0"/>
              <a:t>Carnap</a:t>
            </a:r>
            <a:r>
              <a:rPr lang="en-US" dirty="0" smtClean="0"/>
              <a:t> and </a:t>
            </a:r>
            <a:r>
              <a:rPr lang="en-US" dirty="0" err="1" smtClean="0"/>
              <a:t>Rorty</a:t>
            </a:r>
            <a:endParaRPr lang="en-US" dirty="0"/>
          </a:p>
        </p:txBody>
      </p:sp>
      <p:sp>
        <p:nvSpPr>
          <p:cNvPr id="3" name="Content Placeholder 2"/>
          <p:cNvSpPr>
            <a:spLocks noGrp="1"/>
          </p:cNvSpPr>
          <p:nvPr>
            <p:ph idx="1"/>
          </p:nvPr>
        </p:nvSpPr>
        <p:spPr/>
        <p:txBody>
          <a:bodyPr/>
          <a:lstStyle/>
          <a:p>
            <a:r>
              <a:rPr lang="en-US" dirty="0" smtClean="0"/>
              <a:t>The phases of Wittgenstein’s thought are </a:t>
            </a:r>
            <a:r>
              <a:rPr lang="en-US" dirty="0"/>
              <a:t>essentially the same:</a:t>
            </a:r>
          </a:p>
          <a:p>
            <a:pPr lvl="1"/>
            <a:r>
              <a:rPr lang="en-US" dirty="0"/>
              <a:t>Only one method or purpose or discourse has the right to be called philosophy </a:t>
            </a:r>
          </a:p>
          <a:p>
            <a:r>
              <a:rPr lang="en-US" dirty="0" err="1" smtClean="0"/>
              <a:t>Carnap</a:t>
            </a:r>
            <a:r>
              <a:rPr lang="en-US" dirty="0" smtClean="0"/>
              <a:t> </a:t>
            </a:r>
            <a:r>
              <a:rPr lang="en-US" dirty="0"/>
              <a:t>takes his “</a:t>
            </a:r>
            <a:r>
              <a:rPr lang="en-US" dirty="0" err="1"/>
              <a:t>metaphilosophy</a:t>
            </a:r>
            <a:r>
              <a:rPr lang="en-US" dirty="0"/>
              <a:t>” from the first Wittgenstein</a:t>
            </a:r>
          </a:p>
          <a:p>
            <a:r>
              <a:rPr lang="en-US" dirty="0" err="1"/>
              <a:t>Rorty</a:t>
            </a:r>
            <a:r>
              <a:rPr lang="en-US" dirty="0"/>
              <a:t> from the </a:t>
            </a:r>
            <a:r>
              <a:rPr lang="en-US" dirty="0" smtClean="0"/>
              <a:t>second Wittgenstein</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8</a:t>
            </a:fld>
            <a:endParaRPr lang="en-US"/>
          </a:p>
        </p:txBody>
      </p:sp>
    </p:spTree>
    <p:extLst>
      <p:ext uri="{BB962C8B-B14F-4D97-AF65-F5344CB8AC3E}">
        <p14:creationId xmlns:p14="http://schemas.microsoft.com/office/powerpoint/2010/main" val="299842540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lamb’s </a:t>
            </a:r>
            <a:r>
              <a:rPr lang="en-US" i="1" dirty="0" err="1" smtClean="0"/>
              <a:t>Ressentiment</a:t>
            </a:r>
            <a:r>
              <a:rPr lang="en-US" i="1" dirty="0" smtClean="0"/>
              <a:t> </a:t>
            </a:r>
            <a:r>
              <a:rPr lang="en-US" dirty="0" smtClean="0"/>
              <a: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t>
            </a:r>
            <a:r>
              <a:rPr lang="en-US" dirty="0"/>
              <a:t>T)he problem with the other origin of the “good,” of the good man, as the person of </a:t>
            </a:r>
            <a:r>
              <a:rPr lang="en-US" i="1" dirty="0" err="1"/>
              <a:t>ressentiment</a:t>
            </a:r>
            <a:r>
              <a:rPr lang="en-US" dirty="0"/>
              <a:t> has thought it out for himself, demands some conclusion. It is not surprising that the lambs should bear a grudge against the great birds of prey, but that is no reason for blaming the great birds of prey for taking the little lambs. And when the lambs say among themselves, "These birds of prey are evil, and he who least resembles a bird of prey, who is rather its opposite, a lamb,—should he not be good?" then there is nothing to carp with in this ideal's establishment, though the birds of prey may regard it a little mockingly, and maybe say to themselves, "We bear no grudge against them, these good lambs, we even love them: nothing is tastier than a tender lamb</a:t>
            </a:r>
            <a:r>
              <a:rPr lang="en-US" dirty="0" smtClean="0"/>
              <a:t>.“</a:t>
            </a:r>
            <a:r>
              <a:rPr lang="en-US" dirty="0"/>
              <a:t/>
            </a:r>
            <a:br>
              <a:rPr lang="en-US" dirty="0"/>
            </a:br>
            <a:r>
              <a:rPr lang="en-US" dirty="0"/>
              <a:t>—</a:t>
            </a:r>
            <a:r>
              <a:rPr lang="en-US" dirty="0">
                <a:hlinkClick r:id="rId2" tooltip="Friedrich Nietzsche"/>
              </a:rPr>
              <a:t>Friedrich Nietzsche</a:t>
            </a:r>
            <a:r>
              <a:rPr lang="en-US" dirty="0"/>
              <a:t>, </a:t>
            </a:r>
            <a:r>
              <a:rPr lang="en-US" i="1" dirty="0">
                <a:hlinkClick r:id="rId3" tooltip="On the Genealogy of Morality"/>
              </a:rPr>
              <a:t>On the Genealogy of Morality</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80</a:t>
            </a:fld>
            <a:endParaRPr lang="en-US"/>
          </a:p>
        </p:txBody>
      </p:sp>
    </p:spTree>
    <p:extLst>
      <p:ext uri="{BB962C8B-B14F-4D97-AF65-F5344CB8AC3E}">
        <p14:creationId xmlns:p14="http://schemas.microsoft.com/office/powerpoint/2010/main" val="52928800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Carnap</a:t>
            </a:r>
            <a:r>
              <a:rPr lang="en-US" dirty="0" smtClean="0"/>
              <a:t> cannot slay the dragon</a:t>
            </a:r>
            <a:endParaRPr lang="en-US" dirty="0"/>
          </a:p>
        </p:txBody>
      </p:sp>
      <p:sp>
        <p:nvSpPr>
          <p:cNvPr id="3" name="Content Placeholder 2"/>
          <p:cNvSpPr>
            <a:spLocks noGrp="1"/>
          </p:cNvSpPr>
          <p:nvPr>
            <p:ph idx="1"/>
          </p:nvPr>
        </p:nvSpPr>
        <p:spPr/>
        <p:txBody>
          <a:bodyPr>
            <a:normAutofit fontScale="92500"/>
          </a:bodyPr>
          <a:lstStyle/>
          <a:p>
            <a:r>
              <a:rPr lang="en-US" dirty="0" smtClean="0"/>
              <a:t>Both </a:t>
            </a:r>
            <a:r>
              <a:rPr lang="en-US" dirty="0" err="1" smtClean="0"/>
              <a:t>Carnap</a:t>
            </a:r>
            <a:r>
              <a:rPr lang="en-US" dirty="0" smtClean="0"/>
              <a:t> and Nietzsche attack Metaphysics</a:t>
            </a:r>
          </a:p>
          <a:p>
            <a:pPr lvl="1"/>
            <a:r>
              <a:rPr lang="en-US" dirty="0" smtClean="0"/>
              <a:t>But </a:t>
            </a:r>
            <a:r>
              <a:rPr lang="en-US" dirty="0" err="1" smtClean="0"/>
              <a:t>Carnap</a:t>
            </a:r>
            <a:r>
              <a:rPr lang="en-US" dirty="0" smtClean="0"/>
              <a:t> never gets past the camel stage</a:t>
            </a:r>
          </a:p>
          <a:p>
            <a:pPr lvl="1"/>
            <a:r>
              <a:rPr lang="en-US" dirty="0" smtClean="0"/>
              <a:t>He is one of the atheists who laughs at the Madman who brings news of the death of God</a:t>
            </a:r>
          </a:p>
          <a:p>
            <a:pPr lvl="1"/>
            <a:r>
              <a:rPr lang="en-US" dirty="0"/>
              <a:t>b</a:t>
            </a:r>
            <a:r>
              <a:rPr lang="en-US" dirty="0" smtClean="0"/>
              <a:t>ut fails to understand what he has done as a result of his devotion to truth</a:t>
            </a:r>
          </a:p>
          <a:p>
            <a:r>
              <a:rPr lang="en-US" dirty="0" err="1" smtClean="0"/>
              <a:t>Carnap</a:t>
            </a:r>
            <a:r>
              <a:rPr lang="en-US" dirty="0" smtClean="0"/>
              <a:t> wanders through the desert of self-imposed asceticism</a:t>
            </a:r>
          </a:p>
          <a:p>
            <a:pPr lvl="1"/>
            <a:r>
              <a:rPr lang="en-US" dirty="0"/>
              <a:t>t</a:t>
            </a:r>
            <a:r>
              <a:rPr lang="en-US" dirty="0" smtClean="0"/>
              <a:t>ilting at windmills </a:t>
            </a:r>
            <a:r>
              <a:rPr lang="en-US" dirty="0"/>
              <a:t>(</a:t>
            </a:r>
            <a:r>
              <a:rPr lang="en-US" dirty="0" smtClean="0"/>
              <a:t>metaphysics and traditional philosophy) like Don Quixote</a:t>
            </a:r>
          </a:p>
          <a:p>
            <a:pPr lvl="1"/>
            <a:r>
              <a:rPr lang="en-US" dirty="0" smtClean="0"/>
              <a:t>But cannot find his way to the dragon: the question of the value of truth</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81</a:t>
            </a:fld>
            <a:endParaRPr lang="en-US"/>
          </a:p>
        </p:txBody>
      </p:sp>
    </p:spTree>
    <p:extLst>
      <p:ext uri="{BB962C8B-B14F-4D97-AF65-F5344CB8AC3E}">
        <p14:creationId xmlns:p14="http://schemas.microsoft.com/office/powerpoint/2010/main" val="112085291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Calling truth into question</a:t>
            </a:r>
            <a:endParaRPr lang="en-US" dirty="0"/>
          </a:p>
        </p:txBody>
      </p:sp>
      <p:sp>
        <p:nvSpPr>
          <p:cNvPr id="3" name="Content Placeholder 2"/>
          <p:cNvSpPr>
            <a:spLocks noGrp="1"/>
          </p:cNvSpPr>
          <p:nvPr>
            <p:ph idx="1"/>
          </p:nvPr>
        </p:nvSpPr>
        <p:spPr/>
        <p:txBody>
          <a:bodyPr>
            <a:normAutofit lnSpcReduction="10000"/>
          </a:bodyPr>
          <a:lstStyle/>
          <a:p>
            <a:r>
              <a:rPr lang="en-US" dirty="0" smtClean="0"/>
              <a:t>Nietzsche used the freedom he won (in philosophy/poetry) to say No to truth as a duty</a:t>
            </a:r>
          </a:p>
          <a:p>
            <a:pPr lvl="1"/>
            <a:r>
              <a:rPr lang="en-US" dirty="0" smtClean="0"/>
              <a:t>No doubt </a:t>
            </a:r>
            <a:r>
              <a:rPr lang="en-US" dirty="0" err="1" smtClean="0"/>
              <a:t>Carnap</a:t>
            </a:r>
            <a:r>
              <a:rPr lang="en-US" dirty="0" smtClean="0"/>
              <a:t> would be horrified at such freedom</a:t>
            </a:r>
          </a:p>
          <a:p>
            <a:r>
              <a:rPr lang="en-US" dirty="0" smtClean="0"/>
              <a:t>Logical positivism cannot create anything</a:t>
            </a:r>
          </a:p>
          <a:p>
            <a:pPr lvl="1"/>
            <a:r>
              <a:rPr lang="en-US" dirty="0"/>
              <a:t>b</a:t>
            </a:r>
            <a:r>
              <a:rPr lang="en-US" dirty="0" smtClean="0"/>
              <a:t>ecause it celebrates the totalitarianism of order and progress</a:t>
            </a:r>
          </a:p>
          <a:p>
            <a:r>
              <a:rPr lang="en-US" dirty="0" smtClean="0"/>
              <a:t>Nietzsche is the camel, the priest of truth, who finally said No to the supposed duty to truth:</a:t>
            </a:r>
          </a:p>
          <a:p>
            <a:pPr lvl="1"/>
            <a:r>
              <a:rPr lang="en-US" dirty="0" smtClean="0"/>
              <a:t>“The will to truth requires a critique—let us thus define our own task—the value of truth must for once be experimentally called into question.”</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82</a:t>
            </a:fld>
            <a:endParaRPr lang="en-US"/>
          </a:p>
        </p:txBody>
      </p:sp>
    </p:spTree>
    <p:extLst>
      <p:ext uri="{BB962C8B-B14F-4D97-AF65-F5344CB8AC3E}">
        <p14:creationId xmlns:p14="http://schemas.microsoft.com/office/powerpoint/2010/main" val="192134221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basis of science?</a:t>
            </a:r>
            <a:endParaRPr lang="en-US" dirty="0"/>
          </a:p>
        </p:txBody>
      </p:sp>
      <p:sp>
        <p:nvSpPr>
          <p:cNvPr id="3" name="Content Placeholder 2"/>
          <p:cNvSpPr>
            <a:spLocks noGrp="1"/>
          </p:cNvSpPr>
          <p:nvPr>
            <p:ph idx="1"/>
          </p:nvPr>
        </p:nvSpPr>
        <p:spPr/>
        <p:txBody>
          <a:bodyPr>
            <a:normAutofit lnSpcReduction="10000"/>
          </a:bodyPr>
          <a:lstStyle/>
          <a:p>
            <a:r>
              <a:rPr lang="en-US" dirty="0" smtClean="0"/>
              <a:t>How question truth experimentally?</a:t>
            </a:r>
          </a:p>
          <a:p>
            <a:pPr lvl="1"/>
            <a:r>
              <a:rPr lang="en-US" dirty="0" smtClean="0"/>
              <a:t>Through hypotheses regarding the genealogy of truth as a moral value</a:t>
            </a:r>
          </a:p>
          <a:p>
            <a:r>
              <a:rPr lang="en-US" dirty="0" smtClean="0"/>
              <a:t>“And science itself, our science—indeed, what is the significance of all science, viewed as a symptom of life? For what—worse, whence—all science? How now? Is the resolve to be so scientific about everything perhaps a kind of fear of, an escape from, pessimism? A subtle last resort against—</a:t>
            </a:r>
            <a:r>
              <a:rPr lang="en-US" i="1" dirty="0" smtClean="0"/>
              <a:t>truth</a:t>
            </a:r>
            <a:r>
              <a:rPr lang="en-US" dirty="0" smtClean="0"/>
              <a:t>? And, morally speaking, a sort of cowardice and falseness?” (Nietzsche)</a:t>
            </a:r>
          </a:p>
        </p:txBody>
      </p:sp>
      <p:sp>
        <p:nvSpPr>
          <p:cNvPr id="4" name="Slide Number Placeholder 3"/>
          <p:cNvSpPr>
            <a:spLocks noGrp="1"/>
          </p:cNvSpPr>
          <p:nvPr>
            <p:ph type="sldNum" sz="quarter" idx="12"/>
          </p:nvPr>
        </p:nvSpPr>
        <p:spPr/>
        <p:txBody>
          <a:bodyPr/>
          <a:lstStyle/>
          <a:p>
            <a:fld id="{821A63AB-69D9-47A7-A6C9-E66D04BEAA53}" type="slidenum">
              <a:rPr lang="en-US" smtClean="0"/>
              <a:t>83</a:t>
            </a:fld>
            <a:endParaRPr lang="en-US"/>
          </a:p>
        </p:txBody>
      </p:sp>
    </p:spTree>
    <p:extLst>
      <p:ext uri="{BB962C8B-B14F-4D97-AF65-F5344CB8AC3E}">
        <p14:creationId xmlns:p14="http://schemas.microsoft.com/office/powerpoint/2010/main" val="426324931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Nietzsche’s hypothesis re the slave morality</a:t>
            </a:r>
            <a:endParaRPr lang="en-US" dirty="0"/>
          </a:p>
        </p:txBody>
      </p:sp>
      <p:sp>
        <p:nvSpPr>
          <p:cNvPr id="3" name="Content Placeholder 2"/>
          <p:cNvSpPr>
            <a:spLocks noGrp="1"/>
          </p:cNvSpPr>
          <p:nvPr>
            <p:ph idx="1"/>
          </p:nvPr>
        </p:nvSpPr>
        <p:spPr/>
        <p:txBody>
          <a:bodyPr>
            <a:normAutofit lnSpcReduction="10000"/>
          </a:bodyPr>
          <a:lstStyle/>
          <a:p>
            <a:r>
              <a:rPr lang="en-US" dirty="0" smtClean="0"/>
              <a:t>Nietzsche’s hypotheses about the history of truth</a:t>
            </a:r>
          </a:p>
          <a:p>
            <a:r>
              <a:rPr lang="en-US" dirty="0" smtClean="0"/>
              <a:t>That they arose out of </a:t>
            </a:r>
            <a:r>
              <a:rPr lang="en-US" i="1" dirty="0" smtClean="0"/>
              <a:t>resentment</a:t>
            </a:r>
            <a:r>
              <a:rPr lang="en-US" dirty="0" smtClean="0"/>
              <a:t> of the slave against the master: </a:t>
            </a:r>
          </a:p>
          <a:p>
            <a:pPr lvl="1"/>
            <a:r>
              <a:rPr lang="en-US" dirty="0" smtClean="0"/>
              <a:t>The master </a:t>
            </a:r>
            <a:r>
              <a:rPr lang="en-US" dirty="0" err="1" smtClean="0"/>
              <a:t>exercizes</a:t>
            </a:r>
            <a:r>
              <a:rPr lang="en-US" dirty="0" smtClean="0"/>
              <a:t> mere power; we slaves are devoted to truth.</a:t>
            </a:r>
          </a:p>
          <a:p>
            <a:pPr lvl="1"/>
            <a:r>
              <a:rPr lang="en-US" dirty="0" smtClean="0"/>
              <a:t>But this belief is a subtle, indirect form of the exercise of power on the part of the slave!</a:t>
            </a:r>
          </a:p>
          <a:p>
            <a:r>
              <a:rPr lang="en-US" dirty="0" smtClean="0"/>
              <a:t>This is the deeper truth, that the priests of truth avoid with their scientific truths</a:t>
            </a:r>
          </a:p>
          <a:p>
            <a:pPr lvl="1"/>
            <a:r>
              <a:rPr lang="en-US" dirty="0" smtClean="0"/>
              <a:t>i.e., the truths of lambs rather than the truths of eagles</a:t>
            </a:r>
          </a:p>
          <a:p>
            <a:pPr lvl="1"/>
            <a:r>
              <a:rPr lang="en-US" dirty="0" smtClean="0"/>
              <a:t>The truths of slaves rather than the truths of masters</a:t>
            </a:r>
          </a:p>
          <a:p>
            <a:pPr lvl="1"/>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84</a:t>
            </a:fld>
            <a:endParaRPr lang="en-US"/>
          </a:p>
        </p:txBody>
      </p:sp>
    </p:spTree>
    <p:extLst>
      <p:ext uri="{BB962C8B-B14F-4D97-AF65-F5344CB8AC3E}">
        <p14:creationId xmlns:p14="http://schemas.microsoft.com/office/powerpoint/2010/main" val="238958642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 and value</a:t>
            </a:r>
            <a:endParaRPr lang="en-US" dirty="0"/>
          </a:p>
        </p:txBody>
      </p:sp>
      <p:sp>
        <p:nvSpPr>
          <p:cNvPr id="3" name="Content Placeholder 2"/>
          <p:cNvSpPr>
            <a:spLocks noGrp="1"/>
          </p:cNvSpPr>
          <p:nvPr>
            <p:ph idx="1"/>
          </p:nvPr>
        </p:nvSpPr>
        <p:spPr/>
        <p:txBody>
          <a:bodyPr>
            <a:normAutofit lnSpcReduction="10000"/>
          </a:bodyPr>
          <a:lstStyle/>
          <a:p>
            <a:r>
              <a:rPr lang="en-US" dirty="0" smtClean="0"/>
              <a:t>= truth as a cold logic of fact v. truth as life value</a:t>
            </a:r>
          </a:p>
          <a:p>
            <a:r>
              <a:rPr lang="en-US" dirty="0" err="1" smtClean="0"/>
              <a:t>Carnap</a:t>
            </a:r>
            <a:r>
              <a:rPr lang="en-US" dirty="0" smtClean="0"/>
              <a:t> </a:t>
            </a:r>
            <a:r>
              <a:rPr lang="en-US" dirty="0"/>
              <a:t>however couldn’t even argue this</a:t>
            </a:r>
          </a:p>
          <a:p>
            <a:pPr lvl="1"/>
            <a:r>
              <a:rPr lang="en-US" dirty="0"/>
              <a:t>because his position doesn’t allow him to talk about values</a:t>
            </a:r>
          </a:p>
          <a:p>
            <a:pPr lvl="1"/>
            <a:r>
              <a:rPr lang="en-US" dirty="0"/>
              <a:t>“the objective validity of a value or norm is … not empirically verifiable, nor deducible from empirical statements; hence it cannot be asserted (in a meaningful statement) at all</a:t>
            </a:r>
            <a:r>
              <a:rPr lang="en-US" dirty="0" smtClean="0"/>
              <a:t>”</a:t>
            </a:r>
          </a:p>
          <a:p>
            <a:pPr lvl="1"/>
            <a:r>
              <a:rPr lang="en-US" dirty="0" smtClean="0"/>
              <a:t>In his devotion to truth, he cannot then ask: what is the value of truth</a:t>
            </a:r>
            <a:endParaRPr lang="en-US" dirty="0"/>
          </a:p>
          <a:p>
            <a:r>
              <a:rPr lang="en-US" dirty="0"/>
              <a:t>All such concerns are abandoned for an austere, rigorous, technically </a:t>
            </a:r>
            <a:r>
              <a:rPr lang="en-US" u="sng" dirty="0"/>
              <a:t>true</a:t>
            </a:r>
            <a:r>
              <a:rPr lang="en-US" dirty="0"/>
              <a:t> philosophy</a:t>
            </a:r>
          </a:p>
          <a:p>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85</a:t>
            </a:fld>
            <a:endParaRPr lang="en-US"/>
          </a:p>
        </p:txBody>
      </p:sp>
    </p:spTree>
    <p:extLst>
      <p:ext uri="{BB962C8B-B14F-4D97-AF65-F5344CB8AC3E}">
        <p14:creationId xmlns:p14="http://schemas.microsoft.com/office/powerpoint/2010/main" val="61235965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Existential philosophy</a:t>
            </a:r>
            <a:endParaRPr lang="en-US" dirty="0"/>
          </a:p>
        </p:txBody>
      </p:sp>
      <p:sp>
        <p:nvSpPr>
          <p:cNvPr id="3" name="Content Placeholder 2"/>
          <p:cNvSpPr>
            <a:spLocks noGrp="1"/>
          </p:cNvSpPr>
          <p:nvPr>
            <p:ph idx="1"/>
          </p:nvPr>
        </p:nvSpPr>
        <p:spPr/>
        <p:txBody>
          <a:bodyPr>
            <a:normAutofit lnSpcReduction="10000"/>
          </a:bodyPr>
          <a:lstStyle/>
          <a:p>
            <a:r>
              <a:rPr lang="en-US" dirty="0" smtClean="0"/>
              <a:t>For </a:t>
            </a:r>
            <a:r>
              <a:rPr lang="en-US" dirty="0" err="1" smtClean="0"/>
              <a:t>Carnap</a:t>
            </a:r>
            <a:r>
              <a:rPr lang="en-US" dirty="0" smtClean="0"/>
              <a:t> philosophy is the logical syntax of science</a:t>
            </a:r>
          </a:p>
          <a:p>
            <a:r>
              <a:rPr lang="en-US" dirty="0" smtClean="0"/>
              <a:t>For Nietzsche the philosophy of science belongs to an existential philosophy of knowledge and truth</a:t>
            </a:r>
          </a:p>
          <a:p>
            <a:pPr lvl="1"/>
            <a:r>
              <a:rPr lang="en-US" dirty="0"/>
              <a:t>w</a:t>
            </a:r>
            <a:r>
              <a:rPr lang="en-US" dirty="0" smtClean="0"/>
              <a:t>hich situates science in relation to culture, history, ethics, aesthetics, </a:t>
            </a:r>
          </a:p>
          <a:p>
            <a:r>
              <a:rPr lang="en-US" dirty="0" smtClean="0"/>
              <a:t>asking</a:t>
            </a:r>
          </a:p>
          <a:p>
            <a:pPr lvl="1"/>
            <a:r>
              <a:rPr lang="en-US" dirty="0" smtClean="0"/>
              <a:t>What does science do for culture? </a:t>
            </a:r>
          </a:p>
          <a:p>
            <a:pPr lvl="1"/>
            <a:r>
              <a:rPr lang="en-US" dirty="0" smtClean="0"/>
              <a:t>What form of cultural life does it serve?</a:t>
            </a:r>
          </a:p>
          <a:p>
            <a:r>
              <a:rPr lang="en-US" dirty="0" smtClean="0"/>
              <a:t>Such questions are unthinkable for </a:t>
            </a:r>
            <a:r>
              <a:rPr lang="en-US" dirty="0" err="1" smtClean="0"/>
              <a:t>Carnap</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86</a:t>
            </a:fld>
            <a:endParaRPr lang="en-US"/>
          </a:p>
        </p:txBody>
      </p:sp>
    </p:spTree>
    <p:extLst>
      <p:ext uri="{BB962C8B-B14F-4D97-AF65-F5344CB8AC3E}">
        <p14:creationId xmlns:p14="http://schemas.microsoft.com/office/powerpoint/2010/main" val="27350714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Disengaging meaning from individuality</a:t>
            </a:r>
            <a:endParaRPr lang="en-US" dirty="0"/>
          </a:p>
        </p:txBody>
      </p:sp>
      <p:sp>
        <p:nvSpPr>
          <p:cNvPr id="3" name="Content Placeholder 2"/>
          <p:cNvSpPr>
            <a:spLocks noGrp="1"/>
          </p:cNvSpPr>
          <p:nvPr>
            <p:ph idx="1"/>
          </p:nvPr>
        </p:nvSpPr>
        <p:spPr/>
        <p:txBody>
          <a:bodyPr>
            <a:normAutofit/>
          </a:bodyPr>
          <a:lstStyle/>
          <a:p>
            <a:r>
              <a:rPr lang="en-US" dirty="0" err="1" smtClean="0"/>
              <a:t>Carnap</a:t>
            </a:r>
            <a:r>
              <a:rPr lang="en-US" dirty="0" smtClean="0"/>
              <a:t> conceives of scientific objectivity as disengaging  objective meaning entirely from “</a:t>
            </a:r>
            <a:r>
              <a:rPr lang="en-US" dirty="0" err="1" smtClean="0"/>
              <a:t>ostension</a:t>
            </a:r>
            <a:r>
              <a:rPr lang="en-US" dirty="0" smtClean="0"/>
              <a:t>”</a:t>
            </a:r>
          </a:p>
          <a:p>
            <a:pPr lvl="1"/>
            <a:r>
              <a:rPr lang="en-US" dirty="0" smtClean="0"/>
              <a:t>“Science wants to speak about what is objective, </a:t>
            </a:r>
          </a:p>
          <a:p>
            <a:pPr lvl="1"/>
            <a:r>
              <a:rPr lang="en-US" dirty="0" smtClean="0"/>
              <a:t>and whatever does not belong to structure but to the material </a:t>
            </a:r>
          </a:p>
          <a:p>
            <a:pPr lvl="2"/>
            <a:r>
              <a:rPr lang="en-US" dirty="0" smtClean="0"/>
              <a:t>(i.e., anything that can be pointed out in a concrete ostensive definition) </a:t>
            </a:r>
          </a:p>
          <a:p>
            <a:pPr lvl="1"/>
            <a:r>
              <a:rPr lang="en-US" dirty="0" smtClean="0"/>
              <a:t>is, in the final analysis, subjective.”</a:t>
            </a:r>
          </a:p>
          <a:p>
            <a:r>
              <a:rPr lang="en-US" dirty="0" smtClean="0"/>
              <a:t>i.e., anything that is irreducibly individual, that only an individual can accomplish</a:t>
            </a:r>
          </a:p>
          <a:p>
            <a:pPr lvl="1"/>
            <a:r>
              <a:rPr lang="en-US" dirty="0"/>
              <a:t>r</a:t>
            </a:r>
            <a:r>
              <a:rPr lang="en-US" dirty="0" smtClean="0"/>
              <a:t>ather than a corporation, a system, a formalism</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87</a:t>
            </a:fld>
            <a:endParaRPr lang="en-US"/>
          </a:p>
        </p:txBody>
      </p:sp>
    </p:spTree>
    <p:extLst>
      <p:ext uri="{BB962C8B-B14F-4D97-AF65-F5344CB8AC3E}">
        <p14:creationId xmlns:p14="http://schemas.microsoft.com/office/powerpoint/2010/main" val="26617808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Objectivity</a:t>
            </a:r>
            <a:endParaRPr lang="en-US" dirty="0"/>
          </a:p>
        </p:txBody>
      </p:sp>
      <p:sp>
        <p:nvSpPr>
          <p:cNvPr id="3" name="Content Placeholder 2"/>
          <p:cNvSpPr>
            <a:spLocks noGrp="1"/>
          </p:cNvSpPr>
          <p:nvPr>
            <p:ph idx="1"/>
          </p:nvPr>
        </p:nvSpPr>
        <p:spPr/>
        <p:txBody>
          <a:bodyPr>
            <a:normAutofit lnSpcReduction="10000"/>
          </a:bodyPr>
          <a:lstStyle/>
          <a:p>
            <a:r>
              <a:rPr lang="en-US" dirty="0" smtClean="0"/>
              <a:t>Objectivity flows </a:t>
            </a:r>
          </a:p>
          <a:p>
            <a:pPr lvl="1"/>
            <a:r>
              <a:rPr lang="en-US" dirty="0" smtClean="0"/>
              <a:t>not from individuals or their achievement, </a:t>
            </a:r>
          </a:p>
          <a:p>
            <a:pPr lvl="1"/>
            <a:r>
              <a:rPr lang="en-US" dirty="0" smtClean="0"/>
              <a:t>but from the position of a sentence or set of sentences in a logical corporation</a:t>
            </a:r>
          </a:p>
          <a:p>
            <a:pPr lvl="1"/>
            <a:r>
              <a:rPr lang="en-US" dirty="0" smtClean="0"/>
              <a:t>“The formation of a constructional system is the first [highest] aim of science” </a:t>
            </a:r>
          </a:p>
          <a:p>
            <a:r>
              <a:rPr lang="en-US" dirty="0" smtClean="0"/>
              <a:t>Ontological questions about “what there really is” are meaningless</a:t>
            </a:r>
          </a:p>
          <a:p>
            <a:pPr lvl="1"/>
            <a:r>
              <a:rPr lang="en-US" dirty="0" smtClean="0"/>
              <a:t>The scientific worker is a humble unit in a vast, impersonal enterprise where all are </a:t>
            </a:r>
            <a:r>
              <a:rPr lang="en-US" dirty="0"/>
              <a:t>e</a:t>
            </a:r>
            <a:r>
              <a:rPr lang="en-US" dirty="0" smtClean="0"/>
              <a:t>qual, each more or less the same.</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88</a:t>
            </a:fld>
            <a:endParaRPr lang="en-US"/>
          </a:p>
        </p:txBody>
      </p:sp>
    </p:spTree>
    <p:extLst>
      <p:ext uri="{BB962C8B-B14F-4D97-AF65-F5344CB8AC3E}">
        <p14:creationId xmlns:p14="http://schemas.microsoft.com/office/powerpoint/2010/main" val="334365277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Last Man</a:t>
            </a:r>
            <a:endParaRPr lang="en-US" dirty="0"/>
          </a:p>
        </p:txBody>
      </p:sp>
      <p:sp>
        <p:nvSpPr>
          <p:cNvPr id="3" name="Content Placeholder 2"/>
          <p:cNvSpPr>
            <a:spLocks noGrp="1"/>
          </p:cNvSpPr>
          <p:nvPr>
            <p:ph idx="1"/>
          </p:nvPr>
        </p:nvSpPr>
        <p:spPr/>
        <p:txBody>
          <a:bodyPr/>
          <a:lstStyle/>
          <a:p>
            <a:r>
              <a:rPr lang="en-US" dirty="0" smtClean="0"/>
              <a:t>= philosophy of science for Nietzsche’s Last Man</a:t>
            </a:r>
          </a:p>
          <a:p>
            <a:pPr lvl="1"/>
            <a:r>
              <a:rPr lang="en-US" dirty="0" smtClean="0"/>
              <a:t>“What is love? What is creation? What is longing? What is a star?” thus asks the last man, and he blinks … The earth has become small, and on it hops the last man, who makes everything small … ‘We have invented happiness,’ say the last men, and they blink. They have left the regions where it was hard to live, for one needs warmth. One still loves one’s neighbor and rubs against him, for one needs warmth … No shepherd and one herd! </a:t>
            </a:r>
            <a:r>
              <a:rPr lang="en-US" dirty="0"/>
              <a:t>E</a:t>
            </a:r>
            <a:r>
              <a:rPr lang="en-US" dirty="0" smtClean="0"/>
              <a:t>verybody wants the same, everybody is the same; whoever feels different goes voluntarily into a madhouse.”</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89</a:t>
            </a:fld>
            <a:endParaRPr lang="en-US"/>
          </a:p>
        </p:txBody>
      </p:sp>
    </p:spTree>
    <p:extLst>
      <p:ext uri="{BB962C8B-B14F-4D97-AF65-F5344CB8AC3E}">
        <p14:creationId xmlns:p14="http://schemas.microsoft.com/office/powerpoint/2010/main" val="131965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does </a:t>
            </a:r>
            <a:r>
              <a:rPr lang="en-US" dirty="0" err="1" smtClean="0"/>
              <a:t>Carnap</a:t>
            </a:r>
            <a:r>
              <a:rPr lang="en-US" dirty="0" smtClean="0"/>
              <a:t> care about this issue?</a:t>
            </a:r>
            <a:endParaRPr lang="en-US" dirty="0"/>
          </a:p>
        </p:txBody>
      </p:sp>
      <p:sp>
        <p:nvSpPr>
          <p:cNvPr id="3" name="Content Placeholder 2"/>
          <p:cNvSpPr>
            <a:spLocks noGrp="1"/>
          </p:cNvSpPr>
          <p:nvPr>
            <p:ph idx="1"/>
          </p:nvPr>
        </p:nvSpPr>
        <p:spPr/>
        <p:txBody>
          <a:bodyPr>
            <a:normAutofit lnSpcReduction="10000"/>
          </a:bodyPr>
          <a:lstStyle/>
          <a:p>
            <a:r>
              <a:rPr lang="en-US" dirty="0" smtClean="0"/>
              <a:t>Why care about this issue of </a:t>
            </a:r>
            <a:r>
              <a:rPr lang="en-US" dirty="0" err="1" smtClean="0"/>
              <a:t>metaphilosophy</a:t>
            </a:r>
            <a:r>
              <a:rPr lang="en-US" dirty="0" smtClean="0"/>
              <a:t>?</a:t>
            </a:r>
          </a:p>
          <a:p>
            <a:pPr lvl="1"/>
            <a:r>
              <a:rPr lang="en-US" dirty="0" smtClean="0"/>
              <a:t>Why does </a:t>
            </a:r>
            <a:r>
              <a:rPr lang="en-US" dirty="0" err="1" smtClean="0"/>
              <a:t>Carnap</a:t>
            </a:r>
            <a:r>
              <a:rPr lang="en-US" dirty="0" smtClean="0"/>
              <a:t> struggle over the fact that an unverifiable metaphysics continues to be written and discussed?</a:t>
            </a:r>
          </a:p>
          <a:p>
            <a:pPr lvl="1"/>
            <a:r>
              <a:rPr lang="en-US" dirty="0" smtClean="0"/>
              <a:t>Perhaps this is not his thing, but neither is travel literature</a:t>
            </a:r>
          </a:p>
          <a:p>
            <a:r>
              <a:rPr lang="en-US" dirty="0" smtClean="0"/>
              <a:t>Why not simply say that there are two ways of doing philosophy</a:t>
            </a:r>
          </a:p>
          <a:p>
            <a:pPr lvl="1"/>
            <a:r>
              <a:rPr lang="en-US" dirty="0" smtClean="0"/>
              <a:t>Philosophy1: involving the logical syntax of science</a:t>
            </a:r>
          </a:p>
          <a:p>
            <a:pPr lvl="1"/>
            <a:r>
              <a:rPr lang="en-US" dirty="0" smtClean="0"/>
              <a:t>Philosophy2: everything else</a:t>
            </a:r>
          </a:p>
          <a:p>
            <a:r>
              <a:rPr lang="en-US" dirty="0" smtClean="0"/>
              <a:t>Because something is seriously wrong about Philosophy2</a:t>
            </a:r>
          </a:p>
          <a:p>
            <a:pPr lvl="1"/>
            <a:r>
              <a:rPr lang="en-US" dirty="0" smtClean="0"/>
              <a:t>i.e., all philosophy before </a:t>
            </a:r>
            <a:r>
              <a:rPr lang="en-US" dirty="0" err="1" smtClean="0"/>
              <a:t>Carnap</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9</a:t>
            </a:fld>
            <a:endParaRPr lang="en-US"/>
          </a:p>
        </p:txBody>
      </p:sp>
    </p:spTree>
    <p:extLst>
      <p:ext uri="{BB962C8B-B14F-4D97-AF65-F5344CB8AC3E}">
        <p14:creationId xmlns:p14="http://schemas.microsoft.com/office/powerpoint/2010/main" val="346153829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positivist utopia</a:t>
            </a:r>
            <a:endParaRPr lang="en-US" dirty="0"/>
          </a:p>
        </p:txBody>
      </p:sp>
      <p:sp>
        <p:nvSpPr>
          <p:cNvPr id="3" name="Content Placeholder 2"/>
          <p:cNvSpPr>
            <a:spLocks noGrp="1"/>
          </p:cNvSpPr>
          <p:nvPr>
            <p:ph idx="1"/>
          </p:nvPr>
        </p:nvSpPr>
        <p:spPr/>
        <p:txBody>
          <a:bodyPr/>
          <a:lstStyle/>
          <a:p>
            <a:r>
              <a:rPr lang="en-US" dirty="0" smtClean="0"/>
              <a:t>=the positivist utopia</a:t>
            </a:r>
          </a:p>
          <a:p>
            <a:pPr lvl="1"/>
            <a:r>
              <a:rPr lang="en-US" dirty="0" smtClean="0"/>
              <a:t>Order reigns</a:t>
            </a:r>
          </a:p>
          <a:p>
            <a:pPr lvl="1"/>
            <a:r>
              <a:rPr lang="en-US" dirty="0" smtClean="0"/>
              <a:t>And individuals count for nothing</a:t>
            </a:r>
          </a:p>
          <a:p>
            <a:pPr lvl="1"/>
            <a:r>
              <a:rPr lang="en-US" dirty="0" smtClean="0"/>
              <a:t>Nothing grand is envisioned, nothing unruly tolerated</a:t>
            </a:r>
          </a:p>
          <a:p>
            <a:r>
              <a:rPr lang="en-US" dirty="0" smtClean="0"/>
              <a:t>Individuality, singularity, personality—</a:t>
            </a:r>
          </a:p>
          <a:p>
            <a:pPr lvl="1"/>
            <a:r>
              <a:rPr lang="en-US" dirty="0" smtClean="0"/>
              <a:t>contribute nothing to knowledge </a:t>
            </a:r>
          </a:p>
          <a:p>
            <a:pPr lvl="1"/>
            <a:r>
              <a:rPr lang="en-US" dirty="0" smtClean="0"/>
              <a:t>and are harmful to order and progress</a:t>
            </a:r>
          </a:p>
          <a:p>
            <a:pPr lvl="1"/>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90</a:t>
            </a:fld>
            <a:endParaRPr lang="en-US"/>
          </a:p>
        </p:txBody>
      </p:sp>
    </p:spTree>
    <p:extLst>
      <p:ext uri="{BB962C8B-B14F-4D97-AF65-F5344CB8AC3E}">
        <p14:creationId xmlns:p14="http://schemas.microsoft.com/office/powerpoint/2010/main" val="262081656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first positivist: Plato</a:t>
            </a:r>
            <a:endParaRPr lang="en-US" dirty="0"/>
          </a:p>
        </p:txBody>
      </p:sp>
      <p:sp>
        <p:nvSpPr>
          <p:cNvPr id="3" name="Content Placeholder 2"/>
          <p:cNvSpPr>
            <a:spLocks noGrp="1"/>
          </p:cNvSpPr>
          <p:nvPr>
            <p:ph idx="1"/>
          </p:nvPr>
        </p:nvSpPr>
        <p:spPr/>
        <p:txBody>
          <a:bodyPr>
            <a:normAutofit/>
          </a:bodyPr>
          <a:lstStyle/>
          <a:p>
            <a:r>
              <a:rPr lang="en-US" dirty="0" smtClean="0"/>
              <a:t>Plato as the first positivist with his passion for order</a:t>
            </a:r>
          </a:p>
          <a:p>
            <a:pPr lvl="1"/>
            <a:r>
              <a:rPr lang="en-US" dirty="0" smtClean="0"/>
              <a:t>Right order in the soul is the key to right order in the state</a:t>
            </a:r>
          </a:p>
          <a:p>
            <a:pPr lvl="1"/>
            <a:r>
              <a:rPr lang="en-US" dirty="0" smtClean="0"/>
              <a:t>Get order right (the right ideas or forms) and beauty, truth, justice will follow</a:t>
            </a:r>
          </a:p>
          <a:p>
            <a:r>
              <a:rPr lang="en-US" dirty="0" smtClean="0"/>
              <a:t>Plato is thinking of </a:t>
            </a:r>
            <a:r>
              <a:rPr lang="en-US" i="1" dirty="0" err="1" smtClean="0"/>
              <a:t>techne</a:t>
            </a:r>
            <a:r>
              <a:rPr lang="en-US" i="1" dirty="0" smtClean="0"/>
              <a:t>, </a:t>
            </a:r>
            <a:r>
              <a:rPr lang="en-US" dirty="0" smtClean="0"/>
              <a:t>the recipe for order </a:t>
            </a:r>
          </a:p>
          <a:p>
            <a:pPr lvl="1"/>
            <a:r>
              <a:rPr lang="en-US" dirty="0" smtClean="0">
                <a:sym typeface="Wingdings" panose="05000000000000000000" pitchFamily="2" charset="2"/>
              </a:rPr>
              <a:t> technical philosophy</a:t>
            </a:r>
          </a:p>
          <a:p>
            <a:pPr lvl="1"/>
            <a:r>
              <a:rPr lang="en-US" dirty="0" smtClean="0">
                <a:sym typeface="Wingdings" panose="05000000000000000000" pitchFamily="2" charset="2"/>
              </a:rPr>
              <a:t> technical philosophy of science </a:t>
            </a:r>
          </a:p>
          <a:p>
            <a:r>
              <a:rPr lang="en-US" dirty="0" smtClean="0">
                <a:sym typeface="Wingdings" panose="05000000000000000000" pitchFamily="2" charset="2"/>
              </a:rPr>
              <a:t>Technical aesthetics, technical moral theory: </a:t>
            </a:r>
          </a:p>
          <a:p>
            <a:pPr lvl="1"/>
            <a:r>
              <a:rPr lang="en-US" dirty="0" smtClean="0">
                <a:sym typeface="Wingdings" panose="05000000000000000000" pitchFamily="2" charset="2"/>
              </a:rPr>
              <a:t>reduce judgments of taste or duty to their rules of production</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91</a:t>
            </a:fld>
            <a:endParaRPr lang="en-US"/>
          </a:p>
        </p:txBody>
      </p:sp>
    </p:spTree>
    <p:extLst>
      <p:ext uri="{BB962C8B-B14F-4D97-AF65-F5344CB8AC3E}">
        <p14:creationId xmlns:p14="http://schemas.microsoft.com/office/powerpoint/2010/main" val="370063535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hidden meaning of the pursuit of truth: order</a:t>
            </a:r>
            <a:endParaRPr lang="en-US" dirty="0"/>
          </a:p>
        </p:txBody>
      </p:sp>
      <p:sp>
        <p:nvSpPr>
          <p:cNvPr id="3" name="Content Placeholder 2"/>
          <p:cNvSpPr>
            <a:spLocks noGrp="1"/>
          </p:cNvSpPr>
          <p:nvPr>
            <p:ph idx="1"/>
          </p:nvPr>
        </p:nvSpPr>
        <p:spPr/>
        <p:txBody>
          <a:bodyPr>
            <a:normAutofit lnSpcReduction="10000"/>
          </a:bodyPr>
          <a:lstStyle/>
          <a:p>
            <a:r>
              <a:rPr lang="en-US" dirty="0" smtClean="0"/>
              <a:t>Progress in science </a:t>
            </a:r>
          </a:p>
          <a:p>
            <a:pPr lvl="1"/>
            <a:r>
              <a:rPr lang="en-US" dirty="0" smtClean="0"/>
              <a:t>requires order: the rule, ideally, of one unified logical syntax</a:t>
            </a:r>
          </a:p>
          <a:p>
            <a:r>
              <a:rPr lang="en-US" dirty="0" smtClean="0"/>
              <a:t>Progress in philosophy</a:t>
            </a:r>
          </a:p>
          <a:p>
            <a:pPr lvl="1"/>
            <a:r>
              <a:rPr lang="en-US" dirty="0"/>
              <a:t>r</a:t>
            </a:r>
            <a:r>
              <a:rPr lang="en-US" dirty="0" smtClean="0"/>
              <a:t>equires order, reducing unruly questions to silence</a:t>
            </a:r>
          </a:p>
          <a:p>
            <a:r>
              <a:rPr lang="en-US" dirty="0" smtClean="0"/>
              <a:t>Truth has no verifiable meaning apart from order</a:t>
            </a:r>
          </a:p>
          <a:p>
            <a:pPr lvl="1"/>
            <a:r>
              <a:rPr lang="en-US" dirty="0" smtClean="0"/>
              <a:t>i.e. coherence within a system of science</a:t>
            </a:r>
          </a:p>
          <a:p>
            <a:r>
              <a:rPr lang="en-US" dirty="0" err="1" smtClean="0"/>
              <a:t>Carnap’s</a:t>
            </a:r>
            <a:r>
              <a:rPr lang="en-US" dirty="0" smtClean="0"/>
              <a:t> “unity of science” = Plato’s Form of the Good</a:t>
            </a:r>
          </a:p>
          <a:p>
            <a:pPr lvl="1"/>
            <a:r>
              <a:rPr lang="en-US" dirty="0"/>
              <a:t>t</a:t>
            </a:r>
            <a:r>
              <a:rPr lang="en-US" dirty="0" smtClean="0"/>
              <a:t>he ultimate system that produces the objectivity and truth of ideas</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92</a:t>
            </a:fld>
            <a:endParaRPr lang="en-US"/>
          </a:p>
        </p:txBody>
      </p:sp>
    </p:spTree>
    <p:extLst>
      <p:ext uri="{BB962C8B-B14F-4D97-AF65-F5344CB8AC3E}">
        <p14:creationId xmlns:p14="http://schemas.microsoft.com/office/powerpoint/2010/main" val="25705539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Plato a philosopher of </a:t>
            </a:r>
            <a:r>
              <a:rPr lang="en-US" i="1" dirty="0" err="1" smtClean="0"/>
              <a:t>techne</a:t>
            </a:r>
            <a:r>
              <a:rPr lang="en-US" dirty="0" smtClean="0"/>
              <a:t>?]</a:t>
            </a:r>
            <a:endParaRPr lang="en-US" dirty="0"/>
          </a:p>
        </p:txBody>
      </p:sp>
      <p:sp>
        <p:nvSpPr>
          <p:cNvPr id="3" name="Content Placeholder 2"/>
          <p:cNvSpPr>
            <a:spLocks noGrp="1"/>
          </p:cNvSpPr>
          <p:nvPr>
            <p:ph idx="1"/>
          </p:nvPr>
        </p:nvSpPr>
        <p:spPr/>
        <p:txBody>
          <a:bodyPr/>
          <a:lstStyle/>
          <a:p>
            <a:r>
              <a:rPr lang="en-US" dirty="0" smtClean="0">
                <a:sym typeface="Wingdings" panose="05000000000000000000" pitchFamily="2" charset="2"/>
              </a:rPr>
              <a:t>Is this valid re Plato?</a:t>
            </a:r>
          </a:p>
          <a:p>
            <a:pPr lvl="1"/>
            <a:r>
              <a:rPr lang="en-US" dirty="0" smtClean="0">
                <a:sym typeface="Wingdings" panose="05000000000000000000" pitchFamily="2" charset="2"/>
              </a:rPr>
              <a:t>Recall </a:t>
            </a:r>
            <a:r>
              <a:rPr lang="en-US" dirty="0">
                <a:sym typeface="Wingdings" panose="05000000000000000000" pitchFamily="2" charset="2"/>
              </a:rPr>
              <a:t>Socrates and Phaedrus, </a:t>
            </a:r>
            <a:r>
              <a:rPr lang="en-US" dirty="0" err="1">
                <a:sym typeface="Wingdings" panose="05000000000000000000" pitchFamily="2" charset="2"/>
              </a:rPr>
              <a:t>Rorty</a:t>
            </a:r>
            <a:r>
              <a:rPr lang="en-US" dirty="0">
                <a:sym typeface="Wingdings" panose="05000000000000000000" pitchFamily="2" charset="2"/>
              </a:rPr>
              <a:t> slides </a:t>
            </a:r>
            <a:r>
              <a:rPr lang="en-US" dirty="0" smtClean="0">
                <a:sym typeface="Wingdings" panose="05000000000000000000" pitchFamily="2" charset="2"/>
              </a:rPr>
              <a:t>48-50 </a:t>
            </a:r>
          </a:p>
          <a:p>
            <a:pPr lvl="1"/>
            <a:r>
              <a:rPr lang="en-US" dirty="0" smtClean="0">
                <a:sym typeface="Wingdings" panose="05000000000000000000" pitchFamily="2" charset="2"/>
              </a:rPr>
              <a:t>Two principles: uniting similar objects under one definition; dividing objects by their “natural joints”</a:t>
            </a:r>
          </a:p>
          <a:p>
            <a:pPr lvl="1"/>
            <a:r>
              <a:rPr lang="en-US" dirty="0" smtClean="0">
                <a:sym typeface="Wingdings" panose="05000000000000000000" pitchFamily="2" charset="2"/>
              </a:rPr>
              <a:t>= analysis and synthesis!</a:t>
            </a:r>
          </a:p>
          <a:p>
            <a:r>
              <a:rPr lang="en-US" dirty="0" smtClean="0">
                <a:sym typeface="Wingdings" panose="05000000000000000000" pitchFamily="2" charset="2"/>
              </a:rPr>
              <a:t>See </a:t>
            </a:r>
            <a:r>
              <a:rPr lang="en-US" i="1" dirty="0">
                <a:sym typeface="Wingdings" panose="05000000000000000000" pitchFamily="2" charset="2"/>
              </a:rPr>
              <a:t>Phaedrus</a:t>
            </a:r>
            <a:r>
              <a:rPr lang="en-US" dirty="0">
                <a:sym typeface="Wingdings" panose="05000000000000000000" pitchFamily="2" charset="2"/>
              </a:rPr>
              <a:t> on the </a:t>
            </a:r>
            <a:r>
              <a:rPr lang="en-US" dirty="0" smtClean="0">
                <a:sym typeface="Wingdings" panose="05000000000000000000" pitchFamily="2" charset="2"/>
              </a:rPr>
              <a:t>Chariot analogy</a:t>
            </a:r>
          </a:p>
          <a:p>
            <a:pPr lvl="1"/>
            <a:r>
              <a:rPr lang="en-US" dirty="0" smtClean="0">
                <a:sym typeface="Wingdings" panose="05000000000000000000" pitchFamily="2" charset="2"/>
              </a:rPr>
              <a:t>Order involves a struggle against disorder</a:t>
            </a:r>
            <a:endParaRPr lang="en-US" dirty="0">
              <a:sym typeface="Wingdings" panose="05000000000000000000" pitchFamily="2" charset="2"/>
            </a:endParaRPr>
          </a:p>
          <a:p>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93</a:t>
            </a:fld>
            <a:endParaRPr lang="en-US"/>
          </a:p>
        </p:txBody>
      </p:sp>
    </p:spTree>
    <p:extLst>
      <p:ext uri="{BB962C8B-B14F-4D97-AF65-F5344CB8AC3E}">
        <p14:creationId xmlns:p14="http://schemas.microsoft.com/office/powerpoint/2010/main" val="109972786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21A63AB-69D9-47A7-A6C9-E66D04BEAA53}" type="slidenum">
              <a:rPr lang="en-US" smtClean="0"/>
              <a:t>94</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8500" y="1619250"/>
            <a:ext cx="5715000" cy="3619500"/>
          </a:xfrm>
          <a:prstGeom prst="rect">
            <a:avLst/>
          </a:prstGeom>
        </p:spPr>
      </p:pic>
    </p:spTree>
    <p:extLst>
      <p:ext uri="{BB962C8B-B14F-4D97-AF65-F5344CB8AC3E}">
        <p14:creationId xmlns:p14="http://schemas.microsoft.com/office/powerpoint/2010/main" val="32948029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Carnap</a:t>
            </a:r>
            <a:r>
              <a:rPr lang="en-US" dirty="0" smtClean="0"/>
              <a:t> and Hegel</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reality of anything is nothing else than the possibility of its being placed in a certain system.” </a:t>
            </a:r>
          </a:p>
          <a:p>
            <a:pPr lvl="1"/>
            <a:r>
              <a:rPr lang="en-US" dirty="0" smtClean="0"/>
              <a:t>That’s </a:t>
            </a:r>
            <a:r>
              <a:rPr lang="en-US" dirty="0" err="1" smtClean="0"/>
              <a:t>Carnap</a:t>
            </a:r>
            <a:r>
              <a:rPr lang="en-US" dirty="0" smtClean="0"/>
              <a:t>, but Hegel could have said the same thing</a:t>
            </a:r>
          </a:p>
          <a:p>
            <a:pPr lvl="1"/>
            <a:r>
              <a:rPr lang="en-US" dirty="0" smtClean="0"/>
              <a:t>[Recall Prado on analysis and synthesis. Logical positivists, like Hegel, are </a:t>
            </a:r>
            <a:r>
              <a:rPr lang="en-US" dirty="0" err="1" smtClean="0"/>
              <a:t>synthetical</a:t>
            </a:r>
            <a:r>
              <a:rPr lang="en-US" dirty="0" smtClean="0"/>
              <a:t>, not analytical, philosophers]</a:t>
            </a:r>
          </a:p>
          <a:p>
            <a:r>
              <a:rPr lang="en-US" dirty="0" smtClean="0"/>
              <a:t>Logic </a:t>
            </a:r>
            <a:r>
              <a:rPr lang="en-US" i="1" dirty="0" smtClean="0"/>
              <a:t>is </a:t>
            </a:r>
            <a:r>
              <a:rPr lang="en-US" dirty="0" smtClean="0"/>
              <a:t>ontology</a:t>
            </a:r>
          </a:p>
          <a:p>
            <a:pPr lvl="1"/>
            <a:r>
              <a:rPr lang="en-US" dirty="0" smtClean="0"/>
              <a:t>To be is to be the value of a variable</a:t>
            </a:r>
          </a:p>
          <a:p>
            <a:pPr lvl="1"/>
            <a:r>
              <a:rPr lang="en-US" dirty="0" smtClean="0"/>
              <a:t>[Recall Heidegger on the forgetting of the ontological difference]</a:t>
            </a:r>
          </a:p>
          <a:p>
            <a:r>
              <a:rPr lang="en-US" dirty="0" smtClean="0"/>
              <a:t>There is no order but Order</a:t>
            </a:r>
          </a:p>
          <a:p>
            <a:pPr lvl="1"/>
            <a:r>
              <a:rPr lang="en-US" dirty="0" smtClean="0"/>
              <a:t>Comte: “a fanatic on the score of searching for a definitive, once and for all order.”</a:t>
            </a:r>
          </a:p>
          <a:p>
            <a:pPr lvl="1"/>
            <a:r>
              <a:rPr lang="en-US" dirty="0" err="1" smtClean="0"/>
              <a:t>Neurath</a:t>
            </a:r>
            <a:r>
              <a:rPr lang="en-US" dirty="0" smtClean="0"/>
              <a:t>: “it is essential that one kind of </a:t>
            </a:r>
            <a:r>
              <a:rPr lang="en-US" i="1" dirty="0" smtClean="0"/>
              <a:t>order</a:t>
            </a:r>
            <a:r>
              <a:rPr lang="en-US" dirty="0" smtClean="0"/>
              <a:t> is the foundation for all the laws, whichever science is concerned, geology, chemistry or sociology.”</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95</a:t>
            </a:fld>
            <a:endParaRPr lang="en-US"/>
          </a:p>
        </p:txBody>
      </p:sp>
    </p:spTree>
    <p:extLst>
      <p:ext uri="{BB962C8B-B14F-4D97-AF65-F5344CB8AC3E}">
        <p14:creationId xmlns:p14="http://schemas.microsoft.com/office/powerpoint/2010/main" val="186512225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Genealogy subverts the will to order</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But historical-philosophical research, </a:t>
            </a:r>
          </a:p>
          <a:p>
            <a:pPr lvl="1"/>
            <a:r>
              <a:rPr lang="en-US" dirty="0" smtClean="0"/>
              <a:t>Called “genealogy” by Nietzsche and Foucault</a:t>
            </a:r>
          </a:p>
          <a:p>
            <a:r>
              <a:rPr lang="en-US" dirty="0"/>
              <a:t>s</a:t>
            </a:r>
            <a:r>
              <a:rPr lang="en-US" dirty="0" smtClean="0"/>
              <a:t>ubverts this rationalist “will to order”</a:t>
            </a:r>
          </a:p>
          <a:p>
            <a:pPr lvl="1"/>
            <a:r>
              <a:rPr lang="en-US" dirty="0"/>
              <a:t>d</a:t>
            </a:r>
            <a:r>
              <a:rPr lang="en-US" dirty="0" smtClean="0"/>
              <a:t>iscrediting the notion that there is one right order</a:t>
            </a:r>
          </a:p>
          <a:p>
            <a:r>
              <a:rPr lang="en-US" dirty="0" smtClean="0"/>
              <a:t>Foucault: Genealogy should undermine assumptions (like those of positivism) </a:t>
            </a:r>
          </a:p>
          <a:p>
            <a:pPr lvl="1"/>
            <a:r>
              <a:rPr lang="en-US" dirty="0" smtClean="0"/>
              <a:t>that “inscribe knowledge in the hierarchical order of power associated with science.” </a:t>
            </a:r>
          </a:p>
          <a:p>
            <a:pPr lvl="1"/>
            <a:r>
              <a:rPr lang="en-US" dirty="0" smtClean="0"/>
              <a:t>“A genealogy should be seen as a kind of attempt to emancipate historical [</a:t>
            </a:r>
            <a:r>
              <a:rPr lang="en-US" dirty="0" err="1" smtClean="0"/>
              <a:t>knowings</a:t>
            </a:r>
            <a:r>
              <a:rPr lang="en-US" dirty="0" smtClean="0"/>
              <a:t>] from that subjugation, to render them, that is, capable of opposition and of struggle against the coercion of a theoretical, unitary, formal, and scientific discourse.” (#58)</a:t>
            </a:r>
            <a:endParaRPr lang="en-US" dirty="0"/>
          </a:p>
          <a:p>
            <a:pPr lvl="1"/>
            <a:endParaRPr lang="en-US" dirty="0" smtClean="0"/>
          </a:p>
          <a:p>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96</a:t>
            </a:fld>
            <a:endParaRPr lang="en-US"/>
          </a:p>
        </p:txBody>
      </p:sp>
    </p:spTree>
    <p:extLst>
      <p:ext uri="{BB962C8B-B14F-4D97-AF65-F5344CB8AC3E}">
        <p14:creationId xmlns:p14="http://schemas.microsoft.com/office/powerpoint/2010/main" val="53205466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Don’t we need order to live?</a:t>
            </a:r>
            <a:endParaRPr lang="en-US" dirty="0"/>
          </a:p>
        </p:txBody>
      </p:sp>
      <p:sp>
        <p:nvSpPr>
          <p:cNvPr id="3" name="Content Placeholder 2"/>
          <p:cNvSpPr>
            <a:spLocks noGrp="1"/>
          </p:cNvSpPr>
          <p:nvPr>
            <p:ph idx="1"/>
          </p:nvPr>
        </p:nvSpPr>
        <p:spPr/>
        <p:txBody>
          <a:bodyPr/>
          <a:lstStyle/>
          <a:p>
            <a:r>
              <a:rPr lang="en-US" dirty="0" smtClean="0"/>
              <a:t>Order, control, and predictability</a:t>
            </a:r>
          </a:p>
          <a:p>
            <a:pPr lvl="1"/>
            <a:r>
              <a:rPr lang="en-US" dirty="0" smtClean="0"/>
              <a:t>by-products of knowledge</a:t>
            </a:r>
          </a:p>
          <a:p>
            <a:pPr lvl="1"/>
            <a:r>
              <a:rPr lang="en-US" dirty="0"/>
              <a:t>c</a:t>
            </a:r>
            <a:r>
              <a:rPr lang="en-US" dirty="0" smtClean="0"/>
              <a:t>ontribute to the practicality of its pursuit</a:t>
            </a:r>
          </a:p>
          <a:p>
            <a:r>
              <a:rPr lang="en-US" dirty="0" smtClean="0"/>
              <a:t>But they are not what drives knowledge forward</a:t>
            </a:r>
          </a:p>
          <a:p>
            <a:pPr lvl="1"/>
            <a:r>
              <a:rPr lang="en-US" dirty="0"/>
              <a:t>e</a:t>
            </a:r>
            <a:r>
              <a:rPr lang="en-US" dirty="0" smtClean="0"/>
              <a:t>specially where it is experimental and inventive</a:t>
            </a:r>
          </a:p>
          <a:p>
            <a:r>
              <a:rPr lang="en-US" dirty="0" smtClean="0"/>
              <a:t>We need some level of order to live</a:t>
            </a:r>
          </a:p>
          <a:p>
            <a:pPr lvl="1"/>
            <a:r>
              <a:rPr lang="en-US" dirty="0" smtClean="0"/>
              <a:t>But there are many working orders</a:t>
            </a:r>
          </a:p>
          <a:p>
            <a:pPr lvl="1"/>
            <a:r>
              <a:rPr lang="en-US" dirty="0" smtClean="0"/>
              <a:t>And new ones are invented all the time</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97</a:t>
            </a:fld>
            <a:endParaRPr lang="en-US"/>
          </a:p>
        </p:txBody>
      </p:sp>
    </p:spTree>
    <p:extLst>
      <p:ext uri="{BB962C8B-B14F-4D97-AF65-F5344CB8AC3E}">
        <p14:creationId xmlns:p14="http://schemas.microsoft.com/office/powerpoint/2010/main" val="321510809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 can’t be ordered</a:t>
            </a:r>
            <a:endParaRPr lang="en-US" dirty="0"/>
          </a:p>
        </p:txBody>
      </p:sp>
      <p:sp>
        <p:nvSpPr>
          <p:cNvPr id="3" name="Content Placeholder 2"/>
          <p:cNvSpPr>
            <a:spLocks noGrp="1"/>
          </p:cNvSpPr>
          <p:nvPr>
            <p:ph idx="1"/>
          </p:nvPr>
        </p:nvSpPr>
        <p:spPr/>
        <p:txBody>
          <a:bodyPr/>
          <a:lstStyle/>
          <a:p>
            <a:r>
              <a:rPr lang="en-US" dirty="0" smtClean="0"/>
              <a:t>Nor must all we do be work</a:t>
            </a:r>
          </a:p>
          <a:p>
            <a:pPr lvl="1"/>
            <a:r>
              <a:rPr lang="en-US" dirty="0" smtClean="0"/>
              <a:t>Something worthwhile need not be something that works</a:t>
            </a:r>
          </a:p>
          <a:p>
            <a:r>
              <a:rPr lang="en-US" dirty="0" smtClean="0"/>
              <a:t>We need some degree of order to act</a:t>
            </a:r>
          </a:p>
          <a:p>
            <a:pPr lvl="1"/>
            <a:r>
              <a:rPr lang="en-US" dirty="0" smtClean="0"/>
              <a:t>But action cannot be ordered</a:t>
            </a:r>
          </a:p>
          <a:p>
            <a:r>
              <a:rPr lang="en-US" dirty="0" smtClean="0"/>
              <a:t>It is not action as soon as it is ordered, </a:t>
            </a:r>
          </a:p>
          <a:p>
            <a:pPr lvl="1"/>
            <a:r>
              <a:rPr lang="en-US" dirty="0" smtClean="0"/>
              <a:t>as soon as order, however perfect, is imposed rather than chosen</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98</a:t>
            </a:fld>
            <a:endParaRPr lang="en-US"/>
          </a:p>
        </p:txBody>
      </p:sp>
    </p:spTree>
    <p:extLst>
      <p:ext uri="{BB962C8B-B14F-4D97-AF65-F5344CB8AC3E}">
        <p14:creationId xmlns:p14="http://schemas.microsoft.com/office/powerpoint/2010/main" val="372067459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thinking?</a:t>
            </a:r>
            <a:endParaRPr lang="en-US" dirty="0"/>
          </a:p>
        </p:txBody>
      </p:sp>
      <p:sp>
        <p:nvSpPr>
          <p:cNvPr id="3" name="Content Placeholder 2"/>
          <p:cNvSpPr>
            <a:spLocks noGrp="1"/>
          </p:cNvSpPr>
          <p:nvPr>
            <p:ph idx="1"/>
          </p:nvPr>
        </p:nvSpPr>
        <p:spPr/>
        <p:txBody>
          <a:bodyPr/>
          <a:lstStyle/>
          <a:p>
            <a:r>
              <a:rPr lang="en-US" dirty="0" smtClean="0"/>
              <a:t>Do we need order to think?</a:t>
            </a:r>
          </a:p>
          <a:p>
            <a:pPr lvl="1"/>
            <a:r>
              <a:rPr lang="en-US" dirty="0" smtClean="0"/>
              <a:t>Thinking is different from work, from action, from problem solving, </a:t>
            </a:r>
          </a:p>
          <a:p>
            <a:pPr lvl="1"/>
            <a:r>
              <a:rPr lang="en-US" dirty="0" smtClean="0"/>
              <a:t>And closer to art, poetry</a:t>
            </a:r>
          </a:p>
          <a:p>
            <a:r>
              <a:rPr lang="en-US" dirty="0" smtClean="0"/>
              <a:t>Don’t thinking and poetry require the order of language?</a:t>
            </a:r>
          </a:p>
          <a:p>
            <a:r>
              <a:rPr lang="en-US" dirty="0" smtClean="0"/>
              <a:t>But poetry creates new language</a:t>
            </a:r>
          </a:p>
          <a:p>
            <a:pPr lvl="1"/>
            <a:r>
              <a:rPr lang="en-US" dirty="0"/>
              <a:t>d</a:t>
            </a:r>
            <a:r>
              <a:rPr lang="en-US" dirty="0" smtClean="0"/>
              <a:t>oes things with language that were not foretold in the underlying rules</a:t>
            </a:r>
          </a:p>
          <a:p>
            <a:pPr lvl="1"/>
            <a:r>
              <a:rPr lang="en-US" dirty="0"/>
              <a:t>i</a:t>
            </a:r>
            <a:r>
              <a:rPr lang="en-US" dirty="0" smtClean="0"/>
              <a:t>nvents new possibilities of expression and meaning</a:t>
            </a:r>
            <a:endParaRPr lang="en-US" dirty="0"/>
          </a:p>
        </p:txBody>
      </p:sp>
      <p:sp>
        <p:nvSpPr>
          <p:cNvPr id="4" name="Slide Number Placeholder 3"/>
          <p:cNvSpPr>
            <a:spLocks noGrp="1"/>
          </p:cNvSpPr>
          <p:nvPr>
            <p:ph type="sldNum" sz="quarter" idx="12"/>
          </p:nvPr>
        </p:nvSpPr>
        <p:spPr/>
        <p:txBody>
          <a:bodyPr/>
          <a:lstStyle/>
          <a:p>
            <a:fld id="{821A63AB-69D9-47A7-A6C9-E66D04BEAA53}" type="slidenum">
              <a:rPr lang="en-US" smtClean="0"/>
              <a:t>99</a:t>
            </a:fld>
            <a:endParaRPr lang="en-US"/>
          </a:p>
        </p:txBody>
      </p:sp>
    </p:spTree>
    <p:extLst>
      <p:ext uri="{BB962C8B-B14F-4D97-AF65-F5344CB8AC3E}">
        <p14:creationId xmlns:p14="http://schemas.microsoft.com/office/powerpoint/2010/main" val="17517369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A715E755-62A4-46C4-9FCF-570CE4C34B87}" vid="{20513BEE-E833-433B-B3C3-45CF60977C4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James template</Template>
  <TotalTime>1304</TotalTime>
  <Words>8386</Words>
  <Application>Microsoft Office PowerPoint</Application>
  <PresentationFormat>Widescreen</PresentationFormat>
  <Paragraphs>834</Paragraphs>
  <Slides>104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104</vt:i4>
      </vt:variant>
    </vt:vector>
  </HeadingPairs>
  <TitlesOfParts>
    <vt:vector size="109" baseType="lpstr">
      <vt:lpstr>Arial</vt:lpstr>
      <vt:lpstr>Calibri</vt:lpstr>
      <vt:lpstr>Calibri Light</vt:lpstr>
      <vt:lpstr>Wingdings</vt:lpstr>
      <vt:lpstr>Office Theme</vt:lpstr>
      <vt:lpstr>Carnap’s Contexts</vt:lpstr>
      <vt:lpstr>Essential backgrounds </vt:lpstr>
      <vt:lpstr>Metaphilosophical myths</vt:lpstr>
      <vt:lpstr>Philosophy that refuses to be philosophical</vt:lpstr>
      <vt:lpstr>Philosophy  science</vt:lpstr>
      <vt:lpstr>Say only what can be said</vt:lpstr>
      <vt:lpstr>Philosophy as therapy  to cure one of philosophy</vt:lpstr>
      <vt:lpstr>Wittgenstein’s followers: Carnap and Rorty</vt:lpstr>
      <vt:lpstr>Why does Carnap care about this issue?</vt:lpstr>
      <vt:lpstr>Carnap’s foundationalism</vt:lpstr>
      <vt:lpstr>How is philosophy different from poetry?</vt:lpstr>
      <vt:lpstr>Philosophy injures truth</vt:lpstr>
      <vt:lpstr>The great task at present</vt:lpstr>
      <vt:lpstr>The purpose of Newspeak</vt:lpstr>
      <vt:lpstr>The problem with our language as it is</vt:lpstr>
      <vt:lpstr>Positivism</vt:lpstr>
      <vt:lpstr>Elements of Comte’s positivism</vt:lpstr>
      <vt:lpstr>Value judgments are meaningless</vt:lpstr>
      <vt:lpstr>The basis of science: utility, not evidence</vt:lpstr>
      <vt:lpstr>Scientific statements are verified by agreement with other scientific statements</vt:lpstr>
      <vt:lpstr>Corporate rationality</vt:lpstr>
      <vt:lpstr>Ontological relativity</vt:lpstr>
      <vt:lpstr>Not truth but order is the goal</vt:lpstr>
      <vt:lpstr>Science replaces theology</vt:lpstr>
      <vt:lpstr>One unified constructional system</vt:lpstr>
      <vt:lpstr>Why is this important? To destroy capitalism!</vt:lpstr>
      <vt:lpstr>For a more rational social order</vt:lpstr>
      <vt:lpstr>They overlook the most important part of science</vt:lpstr>
      <vt:lpstr>Comment: Kant and Hegel </vt:lpstr>
      <vt:lpstr>Rorty: The sequence Descartes to Kant</vt:lpstr>
      <vt:lpstr>Rorty: The sequence Hegel to Nietzsche to Heidegger</vt:lpstr>
      <vt:lpstr>Kant and Hegel</vt:lpstr>
      <vt:lpstr>Rorty’s interpretation of analytic/Continental</vt:lpstr>
      <vt:lpstr>Allen’s interpretation of analytic philosophy</vt:lpstr>
      <vt:lpstr>Neo-Kantian, neo-Hegelianism</vt:lpstr>
      <vt:lpstr>A problem for Rorty’s interpretation</vt:lpstr>
      <vt:lpstr>Allen on Rorty</vt:lpstr>
      <vt:lpstr>Recall Rorty: Was Wittgenstein right?</vt:lpstr>
      <vt:lpstr>Eliminating Metaphysics</vt:lpstr>
      <vt:lpstr>Heidegger too is against metaphysics</vt:lpstr>
      <vt:lpstr>The danger of language</vt:lpstr>
      <vt:lpstr>Confusion about being</vt:lpstr>
      <vt:lpstr>Clearing up ambiguity through logic?</vt:lpstr>
      <vt:lpstr>All that is required are rules of syntax,  not arguments of philosophy </vt:lpstr>
      <vt:lpstr>Overarching metalevel?</vt:lpstr>
      <vt:lpstr>Logical structures presuppose choices</vt:lpstr>
      <vt:lpstr>The myth of Continental philosophy</vt:lpstr>
      <vt:lpstr>Carnap’s threefold attack</vt:lpstr>
      <vt:lpstr>“Gross logical errors”</vt:lpstr>
      <vt:lpstr>The ontological difference</vt:lpstr>
      <vt:lpstr>Presencing </vt:lpstr>
      <vt:lpstr>Being as a clearing in which things show up</vt:lpstr>
      <vt:lpstr>Grammar conceals the ontological difference</vt:lpstr>
      <vt:lpstr>Heidegger’s main idea is ignored</vt:lpstr>
      <vt:lpstr>Carnap is clueless about Heidegger’s thought</vt:lpstr>
      <vt:lpstr>The motif of Western philosophy: the ever deepening oblivion of Being</vt:lpstr>
      <vt:lpstr>The sequence Plato to Hegel to Nietzsche</vt:lpstr>
      <vt:lpstr>Truthfulness</vt:lpstr>
      <vt:lpstr>The new religion of positivism</vt:lpstr>
      <vt:lpstr>“The pale atheist”</vt:lpstr>
      <vt:lpstr>Why sacrifice yourself for the truth?</vt:lpstr>
      <vt:lpstr>Why do they attack belief in God?</vt:lpstr>
      <vt:lpstr>The will to truth as a problem</vt:lpstr>
      <vt:lpstr>Every philosophy has a hole in it</vt:lpstr>
      <vt:lpstr>Why not eliminate poetry too?</vt:lpstr>
      <vt:lpstr>Metaphysics only expresses feelings</vt:lpstr>
      <vt:lpstr>[Wordsworth poem, 1806</vt:lpstr>
      <vt:lpstr>PowerPoint Presentation</vt:lpstr>
      <vt:lpstr>[Meaning and feeling]</vt:lpstr>
      <vt:lpstr>Poets honestly tell lies</vt:lpstr>
      <vt:lpstr>Metaphysics = Complicated blurts</vt:lpstr>
      <vt:lpstr>Nietzsche’s open poetry</vt:lpstr>
      <vt:lpstr>Filthy waters of truth</vt:lpstr>
      <vt:lpstr>Quine accuses Carnap of vice</vt:lpstr>
      <vt:lpstr>Modal logic and classical logic</vt:lpstr>
      <vt:lpstr>Intension and extension</vt:lpstr>
      <vt:lpstr>The creative No</vt:lpstr>
      <vt:lpstr>The creation of new values</vt:lpstr>
      <vt:lpstr>Following the death of God</vt:lpstr>
      <vt:lpstr>[The lamb’s Ressentiment ]</vt:lpstr>
      <vt:lpstr>Carnap cannot slay the dragon</vt:lpstr>
      <vt:lpstr>Calling truth into question</vt:lpstr>
      <vt:lpstr>What is the basis of science?</vt:lpstr>
      <vt:lpstr>Nietzsche’s hypothesis re the slave morality</vt:lpstr>
      <vt:lpstr>Fact and value</vt:lpstr>
      <vt:lpstr>Existential philosophy</vt:lpstr>
      <vt:lpstr>Disengaging meaning from individuality</vt:lpstr>
      <vt:lpstr>Objectivity</vt:lpstr>
      <vt:lpstr>The Last Man</vt:lpstr>
      <vt:lpstr>The positivist utopia</vt:lpstr>
      <vt:lpstr>The first positivist: Plato</vt:lpstr>
      <vt:lpstr>The hidden meaning of the pursuit of truth: order</vt:lpstr>
      <vt:lpstr>[Is Plato a philosopher of techne?]</vt:lpstr>
      <vt:lpstr>PowerPoint Presentation</vt:lpstr>
      <vt:lpstr>Carnap and Hegel</vt:lpstr>
      <vt:lpstr>Genealogy subverts the will to order</vt:lpstr>
      <vt:lpstr>Don’t we need order to live?</vt:lpstr>
      <vt:lpstr>Action can’t be ordered</vt:lpstr>
      <vt:lpstr>What is thinking?</vt:lpstr>
      <vt:lpstr>Does language even have an order?</vt:lpstr>
      <vt:lpstr>Thought and preconceived order</vt:lpstr>
      <vt:lpstr>Nietzsche’s poetry</vt:lpstr>
      <vt:lpstr>Are we thinking now?</vt:lpstr>
      <vt:lpstr>Allen’s purpose: did he succeed?</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Lawler, James</dc:creator>
  <cp:lastModifiedBy>Lawler, James</cp:lastModifiedBy>
  <cp:revision>118</cp:revision>
  <dcterms:created xsi:type="dcterms:W3CDTF">2017-08-04T21:48:08Z</dcterms:created>
  <dcterms:modified xsi:type="dcterms:W3CDTF">2018-02-13T15:03:13Z</dcterms:modified>
</cp:coreProperties>
</file>