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474" r:id="rId22"/>
    <p:sldId id="277" r:id="rId23"/>
    <p:sldId id="275" r:id="rId24"/>
    <p:sldId id="547" r:id="rId25"/>
    <p:sldId id="512" r:id="rId26"/>
    <p:sldId id="278" r:id="rId27"/>
    <p:sldId id="511" r:id="rId28"/>
    <p:sldId id="475" r:id="rId29"/>
    <p:sldId id="476" r:id="rId30"/>
    <p:sldId id="477" r:id="rId31"/>
    <p:sldId id="483" r:id="rId32"/>
    <p:sldId id="478" r:id="rId33"/>
    <p:sldId id="479" r:id="rId34"/>
    <p:sldId id="481" r:id="rId35"/>
    <p:sldId id="519" r:id="rId36"/>
    <p:sldId id="484" r:id="rId37"/>
    <p:sldId id="482" r:id="rId38"/>
    <p:sldId id="513" r:id="rId39"/>
    <p:sldId id="514" r:id="rId40"/>
    <p:sldId id="516" r:id="rId41"/>
    <p:sldId id="515" r:id="rId42"/>
    <p:sldId id="517" r:id="rId43"/>
    <p:sldId id="486" r:id="rId44"/>
    <p:sldId id="485" r:id="rId45"/>
    <p:sldId id="518" r:id="rId46"/>
    <p:sldId id="523" r:id="rId47"/>
    <p:sldId id="524" r:id="rId48"/>
    <p:sldId id="525" r:id="rId49"/>
    <p:sldId id="526" r:id="rId50"/>
    <p:sldId id="527" r:id="rId51"/>
    <p:sldId id="279" r:id="rId52"/>
    <p:sldId id="280" r:id="rId53"/>
    <p:sldId id="281" r:id="rId54"/>
    <p:sldId id="282" r:id="rId55"/>
    <p:sldId id="283" r:id="rId56"/>
    <p:sldId id="284" r:id="rId57"/>
    <p:sldId id="289" r:id="rId58"/>
    <p:sldId id="285" r:id="rId59"/>
    <p:sldId id="286" r:id="rId60"/>
    <p:sldId id="287" r:id="rId61"/>
    <p:sldId id="292" r:id="rId62"/>
    <p:sldId id="548" r:id="rId63"/>
    <p:sldId id="290" r:id="rId64"/>
    <p:sldId id="291" r:id="rId65"/>
    <p:sldId id="293" r:id="rId66"/>
    <p:sldId id="294" r:id="rId67"/>
    <p:sldId id="295" r:id="rId68"/>
    <p:sldId id="296" r:id="rId69"/>
    <p:sldId id="297" r:id="rId70"/>
    <p:sldId id="298" r:id="rId71"/>
    <p:sldId id="299" r:id="rId72"/>
    <p:sldId id="300" r:id="rId73"/>
    <p:sldId id="487" r:id="rId74"/>
    <p:sldId id="301" r:id="rId75"/>
    <p:sldId id="302" r:id="rId76"/>
    <p:sldId id="303" r:id="rId77"/>
    <p:sldId id="304" r:id="rId78"/>
    <p:sldId id="493" r:id="rId79"/>
    <p:sldId id="305" r:id="rId80"/>
    <p:sldId id="488" r:id="rId81"/>
    <p:sldId id="489" r:id="rId82"/>
    <p:sldId id="490" r:id="rId83"/>
    <p:sldId id="492" r:id="rId84"/>
    <p:sldId id="491" r:id="rId85"/>
    <p:sldId id="307" r:id="rId86"/>
    <p:sldId id="308" r:id="rId87"/>
    <p:sldId id="521" r:id="rId88"/>
    <p:sldId id="309" r:id="rId89"/>
    <p:sldId id="310" r:id="rId90"/>
    <p:sldId id="522" r:id="rId91"/>
    <p:sldId id="311" r:id="rId92"/>
    <p:sldId id="312" r:id="rId93"/>
    <p:sldId id="313" r:id="rId94"/>
    <p:sldId id="314" r:id="rId95"/>
    <p:sldId id="315" r:id="rId96"/>
    <p:sldId id="528" r:id="rId97"/>
    <p:sldId id="316" r:id="rId98"/>
    <p:sldId id="317" r:id="rId99"/>
    <p:sldId id="318" r:id="rId100"/>
    <p:sldId id="319" r:id="rId101"/>
    <p:sldId id="320" r:id="rId102"/>
    <p:sldId id="321" r:id="rId103"/>
    <p:sldId id="322" r:id="rId104"/>
    <p:sldId id="323" r:id="rId105"/>
    <p:sldId id="324" r:id="rId106"/>
    <p:sldId id="325" r:id="rId107"/>
    <p:sldId id="326" r:id="rId108"/>
    <p:sldId id="327" r:id="rId109"/>
    <p:sldId id="328" r:id="rId110"/>
    <p:sldId id="329" r:id="rId111"/>
    <p:sldId id="330" r:id="rId112"/>
    <p:sldId id="495" r:id="rId113"/>
    <p:sldId id="331" r:id="rId114"/>
    <p:sldId id="332" r:id="rId115"/>
    <p:sldId id="333" r:id="rId116"/>
    <p:sldId id="334" r:id="rId117"/>
    <p:sldId id="549" r:id="rId118"/>
    <p:sldId id="550" r:id="rId119"/>
    <p:sldId id="336" r:id="rId120"/>
    <p:sldId id="335" r:id="rId121"/>
    <p:sldId id="337" r:id="rId122"/>
    <p:sldId id="529" r:id="rId123"/>
    <p:sldId id="504" r:id="rId124"/>
    <p:sldId id="338" r:id="rId125"/>
    <p:sldId id="339" r:id="rId126"/>
    <p:sldId id="340" r:id="rId127"/>
    <p:sldId id="551" r:id="rId128"/>
    <p:sldId id="341" r:id="rId129"/>
    <p:sldId id="342" r:id="rId130"/>
    <p:sldId id="343" r:id="rId131"/>
    <p:sldId id="344" r:id="rId132"/>
    <p:sldId id="345" r:id="rId133"/>
    <p:sldId id="346" r:id="rId134"/>
    <p:sldId id="347" r:id="rId135"/>
    <p:sldId id="348" r:id="rId136"/>
    <p:sldId id="349" r:id="rId137"/>
    <p:sldId id="384" r:id="rId138"/>
    <p:sldId id="385" r:id="rId139"/>
    <p:sldId id="386" r:id="rId140"/>
    <p:sldId id="350" r:id="rId141"/>
    <p:sldId id="351" r:id="rId142"/>
    <p:sldId id="358" r:id="rId143"/>
    <p:sldId id="552" r:id="rId144"/>
    <p:sldId id="530" r:id="rId145"/>
    <p:sldId id="352" r:id="rId146"/>
    <p:sldId id="354" r:id="rId147"/>
    <p:sldId id="353" r:id="rId148"/>
    <p:sldId id="562" r:id="rId149"/>
    <p:sldId id="553" r:id="rId150"/>
    <p:sldId id="563" r:id="rId151"/>
    <p:sldId id="554" r:id="rId152"/>
    <p:sldId id="565" r:id="rId153"/>
    <p:sldId id="555" r:id="rId154"/>
    <p:sldId id="566" r:id="rId155"/>
    <p:sldId id="569" r:id="rId156"/>
    <p:sldId id="556" r:id="rId157"/>
    <p:sldId id="558" r:id="rId158"/>
    <p:sldId id="560" r:id="rId159"/>
    <p:sldId id="557" r:id="rId160"/>
    <p:sldId id="567" r:id="rId161"/>
    <p:sldId id="564" r:id="rId162"/>
    <p:sldId id="559" r:id="rId163"/>
    <p:sldId id="568" r:id="rId164"/>
    <p:sldId id="561" r:id="rId165"/>
    <p:sldId id="503" r:id="rId166"/>
    <p:sldId id="570" r:id="rId167"/>
    <p:sldId id="355" r:id="rId168"/>
    <p:sldId id="356" r:id="rId169"/>
    <p:sldId id="357" r:id="rId170"/>
    <p:sldId id="496" r:id="rId171"/>
    <p:sldId id="497" r:id="rId172"/>
    <p:sldId id="498" r:id="rId173"/>
    <p:sldId id="499" r:id="rId174"/>
    <p:sldId id="500" r:id="rId175"/>
    <p:sldId id="501" r:id="rId176"/>
    <p:sldId id="502" r:id="rId177"/>
    <p:sldId id="359" r:id="rId178"/>
    <p:sldId id="360" r:id="rId179"/>
    <p:sldId id="361" r:id="rId180"/>
    <p:sldId id="571" r:id="rId181"/>
    <p:sldId id="362" r:id="rId182"/>
    <p:sldId id="363" r:id="rId183"/>
    <p:sldId id="364" r:id="rId184"/>
    <p:sldId id="365" r:id="rId185"/>
    <p:sldId id="366" r:id="rId186"/>
    <p:sldId id="367" r:id="rId187"/>
    <p:sldId id="368" r:id="rId188"/>
    <p:sldId id="370" r:id="rId189"/>
    <p:sldId id="505" r:id="rId190"/>
    <p:sldId id="371" r:id="rId191"/>
    <p:sldId id="373" r:id="rId192"/>
    <p:sldId id="372" r:id="rId193"/>
    <p:sldId id="369" r:id="rId194"/>
    <p:sldId id="374" r:id="rId195"/>
    <p:sldId id="375" r:id="rId196"/>
    <p:sldId id="376" r:id="rId197"/>
    <p:sldId id="377" r:id="rId198"/>
    <p:sldId id="378" r:id="rId199"/>
    <p:sldId id="379" r:id="rId200"/>
    <p:sldId id="380" r:id="rId201"/>
    <p:sldId id="381" r:id="rId202"/>
    <p:sldId id="382" r:id="rId203"/>
    <p:sldId id="383" r:id="rId204"/>
    <p:sldId id="387" r:id="rId205"/>
    <p:sldId id="388" r:id="rId206"/>
    <p:sldId id="389" r:id="rId207"/>
    <p:sldId id="535" r:id="rId208"/>
    <p:sldId id="536" r:id="rId209"/>
    <p:sldId id="390" r:id="rId210"/>
    <p:sldId id="391" r:id="rId211"/>
    <p:sldId id="392" r:id="rId212"/>
    <p:sldId id="572" r:id="rId213"/>
    <p:sldId id="393" r:id="rId214"/>
    <p:sldId id="394" r:id="rId215"/>
    <p:sldId id="574" r:id="rId216"/>
    <p:sldId id="395" r:id="rId217"/>
    <p:sldId id="396" r:id="rId218"/>
    <p:sldId id="506" r:id="rId219"/>
    <p:sldId id="397" r:id="rId220"/>
    <p:sldId id="398" r:id="rId221"/>
    <p:sldId id="399" r:id="rId222"/>
    <p:sldId id="400" r:id="rId223"/>
    <p:sldId id="531" r:id="rId224"/>
    <p:sldId id="401" r:id="rId225"/>
    <p:sldId id="402" r:id="rId226"/>
    <p:sldId id="575" r:id="rId227"/>
    <p:sldId id="403" r:id="rId228"/>
    <p:sldId id="404" r:id="rId229"/>
    <p:sldId id="405" r:id="rId230"/>
    <p:sldId id="406" r:id="rId231"/>
    <p:sldId id="407" r:id="rId232"/>
    <p:sldId id="537" r:id="rId233"/>
    <p:sldId id="538" r:id="rId234"/>
    <p:sldId id="576" r:id="rId235"/>
    <p:sldId id="532" r:id="rId236"/>
    <p:sldId id="408" r:id="rId237"/>
    <p:sldId id="409" r:id="rId238"/>
    <p:sldId id="410" r:id="rId239"/>
    <p:sldId id="411" r:id="rId240"/>
    <p:sldId id="414" r:id="rId241"/>
    <p:sldId id="539" r:id="rId242"/>
    <p:sldId id="573" r:id="rId243"/>
    <p:sldId id="412" r:id="rId244"/>
    <p:sldId id="533" r:id="rId245"/>
    <p:sldId id="413" r:id="rId246"/>
    <p:sldId id="540" r:id="rId247"/>
    <p:sldId id="415" r:id="rId248"/>
    <p:sldId id="416" r:id="rId249"/>
    <p:sldId id="417" r:id="rId250"/>
    <p:sldId id="541" r:id="rId251"/>
    <p:sldId id="542" r:id="rId252"/>
    <p:sldId id="418" r:id="rId253"/>
    <p:sldId id="419" r:id="rId254"/>
    <p:sldId id="577" r:id="rId255"/>
    <p:sldId id="420" r:id="rId256"/>
    <p:sldId id="578" r:id="rId257"/>
    <p:sldId id="421" r:id="rId258"/>
    <p:sldId id="422" r:id="rId259"/>
    <p:sldId id="507" r:id="rId260"/>
    <p:sldId id="508" r:id="rId261"/>
    <p:sldId id="510" r:id="rId262"/>
    <p:sldId id="423" r:id="rId263"/>
    <p:sldId id="424" r:id="rId264"/>
    <p:sldId id="425" r:id="rId265"/>
    <p:sldId id="426" r:id="rId266"/>
    <p:sldId id="427" r:id="rId267"/>
    <p:sldId id="428" r:id="rId268"/>
    <p:sldId id="429" r:id="rId269"/>
    <p:sldId id="430" r:id="rId270"/>
    <p:sldId id="543" r:id="rId271"/>
    <p:sldId id="431" r:id="rId272"/>
    <p:sldId id="432" r:id="rId273"/>
    <p:sldId id="433" r:id="rId274"/>
    <p:sldId id="434" r:id="rId275"/>
    <p:sldId id="435" r:id="rId276"/>
    <p:sldId id="436" r:id="rId277"/>
    <p:sldId id="437" r:id="rId278"/>
    <p:sldId id="438" r:id="rId279"/>
    <p:sldId id="439" r:id="rId280"/>
    <p:sldId id="443" r:id="rId281"/>
    <p:sldId id="440" r:id="rId282"/>
    <p:sldId id="441" r:id="rId283"/>
    <p:sldId id="442" r:id="rId284"/>
    <p:sldId id="444" r:id="rId285"/>
    <p:sldId id="445" r:id="rId286"/>
    <p:sldId id="446" r:id="rId287"/>
    <p:sldId id="447" r:id="rId288"/>
    <p:sldId id="448" r:id="rId289"/>
    <p:sldId id="544" r:id="rId290"/>
    <p:sldId id="449" r:id="rId291"/>
    <p:sldId id="450" r:id="rId292"/>
    <p:sldId id="451" r:id="rId293"/>
    <p:sldId id="452" r:id="rId294"/>
    <p:sldId id="453" r:id="rId295"/>
    <p:sldId id="454" r:id="rId296"/>
    <p:sldId id="456" r:id="rId297"/>
    <p:sldId id="457" r:id="rId298"/>
    <p:sldId id="455" r:id="rId299"/>
    <p:sldId id="458" r:id="rId300"/>
    <p:sldId id="459" r:id="rId301"/>
    <p:sldId id="545" r:id="rId302"/>
    <p:sldId id="460" r:id="rId303"/>
    <p:sldId id="463" r:id="rId304"/>
    <p:sldId id="461" r:id="rId305"/>
    <p:sldId id="462" r:id="rId306"/>
    <p:sldId id="464" r:id="rId307"/>
    <p:sldId id="465" r:id="rId308"/>
    <p:sldId id="466" r:id="rId309"/>
    <p:sldId id="546" r:id="rId310"/>
    <p:sldId id="467" r:id="rId311"/>
    <p:sldId id="468" r:id="rId312"/>
    <p:sldId id="469" r:id="rId313"/>
    <p:sldId id="470" r:id="rId314"/>
    <p:sldId id="471" r:id="rId315"/>
    <p:sldId id="472" r:id="rId316"/>
    <p:sldId id="473" r:id="rId3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1" autoAdjust="0"/>
  </p:normalViewPr>
  <p:slideViewPr>
    <p:cSldViewPr>
      <p:cViewPr varScale="1">
        <p:scale>
          <a:sx n="85" d="100"/>
          <a:sy n="85" d="100"/>
        </p:scale>
        <p:origin x="9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notesMaster" Target="notesMasters/notesMaster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viewProps" Target="viewProp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theme" Target="theme/theme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0C550-1432-446B-BF2B-2742C7382422}" type="datetimeFigureOut">
              <a:rPr lang="en-US" smtClean="0"/>
              <a:t>4/25/2019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E258F-52C5-4C0E-8F2B-6D9683A496DF}" type="slidenum">
              <a:rPr lang="en-US" smtClean="0"/>
              <a:t>‹#›</a:t>
            </a:fld>
            <a:endParaRPr lang="en-US"/>
          </a:p>
        </p:txBody>
      </p:sp>
    </p:spTree>
    <p:extLst>
      <p:ext uri="{BB962C8B-B14F-4D97-AF65-F5344CB8AC3E}">
        <p14:creationId xmlns:p14="http://schemas.microsoft.com/office/powerpoint/2010/main" val="208898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F0B38D-D5D2-45CE-ADF3-9E421E31A3AB}" type="slidenum">
              <a:rPr lang="en-US" altLang="en-US" sz="1200"/>
              <a:pPr/>
              <a:t>38</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3772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CB8631-708C-4636-82D8-33CC4F5665CF}" type="slidenum">
              <a:rPr lang="en-US" altLang="en-US" sz="1200"/>
              <a:pPr/>
              <a:t>41</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8059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E258F-52C5-4C0E-8F2B-6D9683A496DF}" type="slidenum">
              <a:rPr lang="en-US" smtClean="0"/>
              <a:t>123</a:t>
            </a:fld>
            <a:endParaRPr lang="en-US"/>
          </a:p>
        </p:txBody>
      </p:sp>
    </p:spTree>
    <p:extLst>
      <p:ext uri="{BB962C8B-B14F-4D97-AF65-F5344CB8AC3E}">
        <p14:creationId xmlns:p14="http://schemas.microsoft.com/office/powerpoint/2010/main" val="203747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01E3B0-3C49-4752-9126-40457BD2DA57}" type="datetime1">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02E8F-9D1E-4980-8ADB-098DC22DB888}" type="slidenum">
              <a:rPr lang="en-US" smtClean="0"/>
              <a:t>‹#›</a:t>
            </a:fld>
            <a:endParaRPr lang="en-US"/>
          </a:p>
        </p:txBody>
      </p:sp>
    </p:spTree>
    <p:extLst>
      <p:ext uri="{BB962C8B-B14F-4D97-AF65-F5344CB8AC3E}">
        <p14:creationId xmlns:p14="http://schemas.microsoft.com/office/powerpoint/2010/main" val="366754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B8EE5-D9A3-4558-AEEB-4430B2EEFDF4}" type="datetime1">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02E8F-9D1E-4980-8ADB-098DC22DB888}" type="slidenum">
              <a:rPr lang="en-US" smtClean="0"/>
              <a:t>‹#›</a:t>
            </a:fld>
            <a:endParaRPr lang="en-US"/>
          </a:p>
        </p:txBody>
      </p:sp>
    </p:spTree>
    <p:extLst>
      <p:ext uri="{BB962C8B-B14F-4D97-AF65-F5344CB8AC3E}">
        <p14:creationId xmlns:p14="http://schemas.microsoft.com/office/powerpoint/2010/main" val="190075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E6381-69A7-49C6-B897-B7E4A264FDBD}" type="datetime1">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02E8F-9D1E-4980-8ADB-098DC22DB888}" type="slidenum">
              <a:rPr lang="en-US" smtClean="0"/>
              <a:t>‹#›</a:t>
            </a:fld>
            <a:endParaRPr lang="en-US"/>
          </a:p>
        </p:txBody>
      </p:sp>
    </p:spTree>
    <p:extLst>
      <p:ext uri="{BB962C8B-B14F-4D97-AF65-F5344CB8AC3E}">
        <p14:creationId xmlns:p14="http://schemas.microsoft.com/office/powerpoint/2010/main" val="170974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7CD15-C3ED-4021-B6FA-5C99A264A63C}" type="datetime1">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02E8F-9D1E-4980-8ADB-098DC22DB888}" type="slidenum">
              <a:rPr lang="en-US" smtClean="0"/>
              <a:t>‹#›</a:t>
            </a:fld>
            <a:endParaRPr lang="en-US"/>
          </a:p>
        </p:txBody>
      </p:sp>
    </p:spTree>
    <p:extLst>
      <p:ext uri="{BB962C8B-B14F-4D97-AF65-F5344CB8AC3E}">
        <p14:creationId xmlns:p14="http://schemas.microsoft.com/office/powerpoint/2010/main" val="141009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A4E46C-C6D2-40E5-85EB-BE75881F7394}" type="datetime1">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02E8F-9D1E-4980-8ADB-098DC22DB888}" type="slidenum">
              <a:rPr lang="en-US" smtClean="0"/>
              <a:t>‹#›</a:t>
            </a:fld>
            <a:endParaRPr lang="en-US"/>
          </a:p>
        </p:txBody>
      </p:sp>
    </p:spTree>
    <p:extLst>
      <p:ext uri="{BB962C8B-B14F-4D97-AF65-F5344CB8AC3E}">
        <p14:creationId xmlns:p14="http://schemas.microsoft.com/office/powerpoint/2010/main" val="324067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3A9A65-EEBF-4189-B2AA-986782112C72}" type="datetime1">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02E8F-9D1E-4980-8ADB-098DC22DB888}" type="slidenum">
              <a:rPr lang="en-US" smtClean="0"/>
              <a:t>‹#›</a:t>
            </a:fld>
            <a:endParaRPr lang="en-US"/>
          </a:p>
        </p:txBody>
      </p:sp>
    </p:spTree>
    <p:extLst>
      <p:ext uri="{BB962C8B-B14F-4D97-AF65-F5344CB8AC3E}">
        <p14:creationId xmlns:p14="http://schemas.microsoft.com/office/powerpoint/2010/main" val="150401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1077D-2599-45C7-B165-F1AC6275B981}" type="datetime1">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02E8F-9D1E-4980-8ADB-098DC22DB888}" type="slidenum">
              <a:rPr lang="en-US" smtClean="0"/>
              <a:t>‹#›</a:t>
            </a:fld>
            <a:endParaRPr lang="en-US"/>
          </a:p>
        </p:txBody>
      </p:sp>
    </p:spTree>
    <p:extLst>
      <p:ext uri="{BB962C8B-B14F-4D97-AF65-F5344CB8AC3E}">
        <p14:creationId xmlns:p14="http://schemas.microsoft.com/office/powerpoint/2010/main" val="233181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C84025-1BBD-4F33-B285-E803EB181233}" type="datetime1">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02E8F-9D1E-4980-8ADB-098DC22DB888}" type="slidenum">
              <a:rPr lang="en-US" smtClean="0"/>
              <a:t>‹#›</a:t>
            </a:fld>
            <a:endParaRPr lang="en-US"/>
          </a:p>
        </p:txBody>
      </p:sp>
    </p:spTree>
    <p:extLst>
      <p:ext uri="{BB962C8B-B14F-4D97-AF65-F5344CB8AC3E}">
        <p14:creationId xmlns:p14="http://schemas.microsoft.com/office/powerpoint/2010/main" val="109421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DAC6B-0082-4542-AB56-519765B3143A}" type="datetime1">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02E8F-9D1E-4980-8ADB-098DC22DB888}" type="slidenum">
              <a:rPr lang="en-US" smtClean="0"/>
              <a:t>‹#›</a:t>
            </a:fld>
            <a:endParaRPr lang="en-US"/>
          </a:p>
        </p:txBody>
      </p:sp>
    </p:spTree>
    <p:extLst>
      <p:ext uri="{BB962C8B-B14F-4D97-AF65-F5344CB8AC3E}">
        <p14:creationId xmlns:p14="http://schemas.microsoft.com/office/powerpoint/2010/main" val="39132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98F43-6A41-4185-B4CA-8B162CE93EFD}" type="datetime1">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02E8F-9D1E-4980-8ADB-098DC22DB888}" type="slidenum">
              <a:rPr lang="en-US" smtClean="0"/>
              <a:t>‹#›</a:t>
            </a:fld>
            <a:endParaRPr lang="en-US"/>
          </a:p>
        </p:txBody>
      </p:sp>
    </p:spTree>
    <p:extLst>
      <p:ext uri="{BB962C8B-B14F-4D97-AF65-F5344CB8AC3E}">
        <p14:creationId xmlns:p14="http://schemas.microsoft.com/office/powerpoint/2010/main" val="64296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BB8C8-DDB8-492F-97D3-71066B72DF77}" type="datetime1">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02E8F-9D1E-4980-8ADB-098DC22DB888}" type="slidenum">
              <a:rPr lang="en-US" smtClean="0"/>
              <a:t>‹#›</a:t>
            </a:fld>
            <a:endParaRPr lang="en-US"/>
          </a:p>
        </p:txBody>
      </p:sp>
    </p:spTree>
    <p:extLst>
      <p:ext uri="{BB962C8B-B14F-4D97-AF65-F5344CB8AC3E}">
        <p14:creationId xmlns:p14="http://schemas.microsoft.com/office/powerpoint/2010/main" val="184048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4A2F8-FF49-46FF-9712-816B4B28F0F4}" type="datetime1">
              <a:rPr lang="en-US" smtClean="0"/>
              <a:t>4/25/2019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02E8F-9D1E-4980-8ADB-098DC22DB888}" type="slidenum">
              <a:rPr lang="en-US" smtClean="0"/>
              <a:t>‹#›</a:t>
            </a:fld>
            <a:endParaRPr lang="en-US"/>
          </a:p>
        </p:txBody>
      </p:sp>
    </p:spTree>
    <p:extLst>
      <p:ext uri="{BB962C8B-B14F-4D97-AF65-F5344CB8AC3E}">
        <p14:creationId xmlns:p14="http://schemas.microsoft.com/office/powerpoint/2010/main" val="112508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hydra.perseus.tufts.edu/cgi-bin/text?vers=greek&amp;lookup=plat.+sym.+210b&amp;display=SMK"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huhnware.com/images/tree.gif"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cna.org/isaac/mind.gif" TargetMode="Externa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mtClean="0"/>
              <a:t>3 Greece</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a:t>
            </a:fld>
            <a:endParaRPr lang="en-US"/>
          </a:p>
        </p:txBody>
      </p:sp>
    </p:spTree>
    <p:extLst>
      <p:ext uri="{BB962C8B-B14F-4D97-AF65-F5344CB8AC3E}">
        <p14:creationId xmlns:p14="http://schemas.microsoft.com/office/powerpoint/2010/main" val="348426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692696"/>
            <a:ext cx="6120680" cy="584775"/>
          </a:xfrm>
          <a:prstGeom prst="rect">
            <a:avLst/>
          </a:prstGeom>
          <a:noFill/>
        </p:spPr>
        <p:txBody>
          <a:bodyPr wrap="square" rtlCol="0">
            <a:spAutoFit/>
          </a:bodyPr>
          <a:lstStyle/>
          <a:p>
            <a:pPr algn="ctr"/>
            <a:r>
              <a:rPr lang="en-CA" sz="3200" dirty="0" smtClean="0"/>
              <a:t>Achilles and the tortoise</a:t>
            </a:r>
            <a:endParaRPr lang="en-US"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10995"/>
            <a:ext cx="4104455" cy="309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C02E8F-9D1E-4980-8ADB-098DC22DB888}" type="slidenum">
              <a:rPr lang="en-US" smtClean="0"/>
              <a:t>10</a:t>
            </a:fld>
            <a:endParaRPr lang="en-US"/>
          </a:p>
        </p:txBody>
      </p:sp>
    </p:spTree>
    <p:extLst>
      <p:ext uri="{BB962C8B-B14F-4D97-AF65-F5344CB8AC3E}">
        <p14:creationId xmlns:p14="http://schemas.microsoft.com/office/powerpoint/2010/main" val="271726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We so have vague, implicit knowledge</a:t>
            </a:r>
            <a:endParaRPr lang="en-US" dirty="0"/>
          </a:p>
        </p:txBody>
      </p:sp>
      <p:sp>
        <p:nvSpPr>
          <p:cNvPr id="3" name="Content Placeholder 2"/>
          <p:cNvSpPr>
            <a:spLocks noGrp="1"/>
          </p:cNvSpPr>
          <p:nvPr>
            <p:ph idx="1"/>
          </p:nvPr>
        </p:nvSpPr>
        <p:spPr/>
        <p:txBody>
          <a:bodyPr>
            <a:normAutofit lnSpcReduction="10000"/>
          </a:bodyPr>
          <a:lstStyle/>
          <a:p>
            <a:r>
              <a:rPr lang="en-CA" dirty="0" smtClean="0"/>
              <a:t>But this doesn’t mean that Socrates agrees with the skeptics and relativists </a:t>
            </a:r>
          </a:p>
          <a:p>
            <a:pPr lvl="1"/>
            <a:r>
              <a:rPr lang="en-CA" dirty="0" smtClean="0"/>
              <a:t>those who criticized the very possibility of knowing the truth</a:t>
            </a:r>
          </a:p>
          <a:p>
            <a:r>
              <a:rPr lang="en-CA" dirty="0" smtClean="0"/>
              <a:t>He assumed that people do have a knowledge of virtue, of justice, of piety, etc.</a:t>
            </a:r>
          </a:p>
          <a:p>
            <a:pPr lvl="1"/>
            <a:r>
              <a:rPr lang="en-CA" dirty="0" smtClean="0"/>
              <a:t>But it is implicit, vague</a:t>
            </a:r>
          </a:p>
          <a:p>
            <a:pPr lvl="1"/>
            <a:r>
              <a:rPr lang="en-CA" dirty="0" smtClean="0"/>
              <a:t>How else could they realize that their formulations are mistaken?</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100</a:t>
            </a:fld>
            <a:endParaRPr lang="en-US"/>
          </a:p>
        </p:txBody>
      </p:sp>
    </p:spTree>
    <p:extLst>
      <p:ext uri="{BB962C8B-B14F-4D97-AF65-F5344CB8AC3E}">
        <p14:creationId xmlns:p14="http://schemas.microsoft.com/office/powerpoint/2010/main" val="41689112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piety obeying the gods?</a:t>
            </a:r>
            <a:endParaRPr lang="en-US" dirty="0"/>
          </a:p>
        </p:txBody>
      </p:sp>
      <p:sp>
        <p:nvSpPr>
          <p:cNvPr id="3" name="Content Placeholder 2"/>
          <p:cNvSpPr>
            <a:spLocks noGrp="1"/>
          </p:cNvSpPr>
          <p:nvPr>
            <p:ph idx="1"/>
          </p:nvPr>
        </p:nvSpPr>
        <p:spPr/>
        <p:txBody>
          <a:bodyPr>
            <a:normAutofit fontScale="85000" lnSpcReduction="10000"/>
          </a:bodyPr>
          <a:lstStyle/>
          <a:p>
            <a:r>
              <a:rPr lang="en-CA" dirty="0"/>
              <a:t>E.g. Euthyphro says that piety is </a:t>
            </a:r>
            <a:r>
              <a:rPr lang="en-CA" dirty="0" smtClean="0"/>
              <a:t>obedience to the will of the gods</a:t>
            </a:r>
          </a:p>
          <a:p>
            <a:pPr lvl="1"/>
            <a:r>
              <a:rPr lang="en-CA" dirty="0" smtClean="0"/>
              <a:t>But is something good because the gods say it is good</a:t>
            </a:r>
          </a:p>
          <a:p>
            <a:pPr lvl="1"/>
            <a:r>
              <a:rPr lang="en-CA" dirty="0" smtClean="0"/>
              <a:t>Or, do the gods say it is good, because it really is good?</a:t>
            </a:r>
          </a:p>
          <a:p>
            <a:pPr lvl="1"/>
            <a:r>
              <a:rPr lang="en-CA" dirty="0" smtClean="0"/>
              <a:t>(And so we should be able to find out the truth for ourselves)</a:t>
            </a:r>
          </a:p>
          <a:p>
            <a:r>
              <a:rPr lang="en-CA" dirty="0" smtClean="0"/>
              <a:t>Somehow we know that the first definition is wrong</a:t>
            </a:r>
          </a:p>
          <a:p>
            <a:pPr lvl="1"/>
            <a:r>
              <a:rPr lang="en-CA" dirty="0" smtClean="0"/>
              <a:t>If the gods were to command that we kill innocent individuals, this would not make murder right</a:t>
            </a:r>
          </a:p>
          <a:p>
            <a:pPr lvl="1"/>
            <a:r>
              <a:rPr lang="en-CA" dirty="0" smtClean="0"/>
              <a:t>So we do have some kind of knowledge</a:t>
            </a:r>
          </a:p>
          <a:p>
            <a:pPr lvl="1"/>
            <a:r>
              <a:rPr lang="en-CA" dirty="0" smtClean="0"/>
              <a:t>But it is imperfect, incomplete </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101</a:t>
            </a:fld>
            <a:endParaRPr lang="en-US"/>
          </a:p>
        </p:txBody>
      </p:sp>
    </p:spTree>
    <p:extLst>
      <p:ext uri="{BB962C8B-B14F-4D97-AF65-F5344CB8AC3E}">
        <p14:creationId xmlns:p14="http://schemas.microsoft.com/office/powerpoint/2010/main" val="10375135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Instances are not the general idea</a:t>
            </a:r>
            <a:endParaRPr lang="en-US" dirty="0"/>
          </a:p>
        </p:txBody>
      </p:sp>
      <p:sp>
        <p:nvSpPr>
          <p:cNvPr id="3" name="Content Placeholder 2"/>
          <p:cNvSpPr>
            <a:spLocks noGrp="1"/>
          </p:cNvSpPr>
          <p:nvPr>
            <p:ph idx="1"/>
          </p:nvPr>
        </p:nvSpPr>
        <p:spPr/>
        <p:txBody>
          <a:bodyPr/>
          <a:lstStyle/>
          <a:p>
            <a:r>
              <a:rPr lang="en-CA" dirty="0" smtClean="0"/>
              <a:t>We need a convincing definition of what piety, justice, etc. is</a:t>
            </a:r>
          </a:p>
          <a:p>
            <a:pPr lvl="1"/>
            <a:r>
              <a:rPr lang="en-CA" dirty="0"/>
              <a:t>Euthyphro says that piety is what I am doing now: prosecuting my father in court </a:t>
            </a:r>
            <a:endParaRPr lang="en-CA" dirty="0" smtClean="0"/>
          </a:p>
          <a:p>
            <a:pPr lvl="2"/>
            <a:r>
              <a:rPr lang="en-CA" dirty="0" smtClean="0"/>
              <a:t>Remember Confucius and the Governor of She</a:t>
            </a:r>
          </a:p>
          <a:p>
            <a:pPr lvl="1"/>
            <a:r>
              <a:rPr lang="en-CA" dirty="0" smtClean="0"/>
              <a:t>But </a:t>
            </a:r>
            <a:r>
              <a:rPr lang="en-CA" dirty="0"/>
              <a:t>piety itself is the general </a:t>
            </a:r>
            <a:r>
              <a:rPr lang="en-CA" dirty="0" smtClean="0"/>
              <a:t>idea that explains why this would be an example of it</a:t>
            </a:r>
            <a:endParaRPr lang="en-US" dirty="0"/>
          </a:p>
          <a:p>
            <a:pPr lvl="1"/>
            <a:r>
              <a:rPr lang="en-CA" dirty="0" smtClean="0"/>
              <a:t>What is needed: An explicit grasp of the standard of why something is recognized to be pious</a:t>
            </a:r>
          </a:p>
        </p:txBody>
      </p:sp>
      <p:sp>
        <p:nvSpPr>
          <p:cNvPr id="4" name="Slide Number Placeholder 3"/>
          <p:cNvSpPr>
            <a:spLocks noGrp="1"/>
          </p:cNvSpPr>
          <p:nvPr>
            <p:ph type="sldNum" sz="quarter" idx="12"/>
          </p:nvPr>
        </p:nvSpPr>
        <p:spPr/>
        <p:txBody>
          <a:bodyPr/>
          <a:lstStyle/>
          <a:p>
            <a:fld id="{BBC02E8F-9D1E-4980-8ADB-098DC22DB888}" type="slidenum">
              <a:rPr lang="en-US" smtClean="0"/>
              <a:t>102</a:t>
            </a:fld>
            <a:endParaRPr lang="en-US"/>
          </a:p>
        </p:txBody>
      </p:sp>
    </p:spTree>
    <p:extLst>
      <p:ext uri="{BB962C8B-B14F-4D97-AF65-F5344CB8AC3E}">
        <p14:creationId xmlns:p14="http://schemas.microsoft.com/office/powerpoint/2010/main" val="30770901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When is it wrong to keep a promise?</a:t>
            </a:r>
            <a:endParaRPr lang="en-US" dirty="0"/>
          </a:p>
        </p:txBody>
      </p:sp>
      <p:sp>
        <p:nvSpPr>
          <p:cNvPr id="3" name="Content Placeholder 2"/>
          <p:cNvSpPr>
            <a:spLocks noGrp="1"/>
          </p:cNvSpPr>
          <p:nvPr>
            <p:ph idx="1"/>
          </p:nvPr>
        </p:nvSpPr>
        <p:spPr/>
        <p:txBody>
          <a:bodyPr>
            <a:normAutofit/>
          </a:bodyPr>
          <a:lstStyle/>
          <a:p>
            <a:r>
              <a:rPr lang="en-CA" dirty="0" smtClean="0"/>
              <a:t>One cannot grasp the general standard by generalizing from particular instances</a:t>
            </a:r>
          </a:p>
          <a:p>
            <a:pPr lvl="1"/>
            <a:r>
              <a:rPr lang="en-CA" dirty="0" smtClean="0"/>
              <a:t>Keeping promises may sometimes be an act of justice</a:t>
            </a:r>
          </a:p>
          <a:p>
            <a:pPr lvl="1"/>
            <a:r>
              <a:rPr lang="en-CA" dirty="0" smtClean="0"/>
              <a:t>But promise-keeping is not always just, </a:t>
            </a:r>
          </a:p>
          <a:p>
            <a:pPr lvl="2"/>
            <a:r>
              <a:rPr lang="en-CA" dirty="0" smtClean="0"/>
              <a:t>E.g., you promise to keep safe the weapons of a friend</a:t>
            </a:r>
          </a:p>
          <a:p>
            <a:pPr lvl="2"/>
            <a:r>
              <a:rPr lang="en-CA" dirty="0" smtClean="0"/>
              <a:t>But then the friend goes insane</a:t>
            </a:r>
          </a:p>
          <a:p>
            <a:pPr lvl="2"/>
            <a:r>
              <a:rPr lang="en-CA" dirty="0" smtClean="0"/>
              <a:t>Should you return the weapons to the friend then? (</a:t>
            </a:r>
            <a:r>
              <a:rPr lang="en-CA" i="1" dirty="0" smtClean="0"/>
              <a:t>Republic</a:t>
            </a:r>
            <a:r>
              <a:rPr lang="en-CA" dirty="0" smtClean="0"/>
              <a:t> I, 331c)</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103</a:t>
            </a:fld>
            <a:endParaRPr lang="en-US"/>
          </a:p>
        </p:txBody>
      </p:sp>
    </p:spTree>
    <p:extLst>
      <p:ext uri="{BB962C8B-B14F-4D97-AF65-F5344CB8AC3E}">
        <p14:creationId xmlns:p14="http://schemas.microsoft.com/office/powerpoint/2010/main" val="10300531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Standards enable us to judge a messy world</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Standards by which we judge the world cannot be derived from observations of the world</a:t>
            </a:r>
          </a:p>
          <a:p>
            <a:pPr lvl="1"/>
            <a:r>
              <a:rPr lang="en-CA" dirty="0" smtClean="0"/>
              <a:t>We say that two sticks are equal</a:t>
            </a:r>
          </a:p>
          <a:p>
            <a:pPr lvl="1"/>
            <a:r>
              <a:rPr lang="en-CA" dirty="0" smtClean="0"/>
              <a:t>But “These equal things are not the same as absolute equality” (</a:t>
            </a:r>
            <a:r>
              <a:rPr lang="en-CA" dirty="0" err="1" smtClean="0"/>
              <a:t>Phaedo</a:t>
            </a:r>
            <a:r>
              <a:rPr lang="en-CA" dirty="0"/>
              <a:t> </a:t>
            </a:r>
            <a:r>
              <a:rPr lang="en-CA" dirty="0" smtClean="0"/>
              <a:t>74)</a:t>
            </a:r>
          </a:p>
          <a:p>
            <a:r>
              <a:rPr lang="en-CA" dirty="0" smtClean="0"/>
              <a:t>We judge they are equal </a:t>
            </a:r>
          </a:p>
          <a:p>
            <a:pPr lvl="1"/>
            <a:r>
              <a:rPr lang="en-CA" dirty="0" smtClean="0"/>
              <a:t>because of an absolute standard </a:t>
            </a:r>
          </a:p>
          <a:p>
            <a:pPr lvl="1"/>
            <a:r>
              <a:rPr lang="en-CA" dirty="0" smtClean="0"/>
              <a:t>that may never be encountered in the world</a:t>
            </a:r>
          </a:p>
          <a:p>
            <a:r>
              <a:rPr lang="en-CA" dirty="0" smtClean="0"/>
              <a:t>In our messy world, nothing is absolutely beautiful</a:t>
            </a:r>
          </a:p>
          <a:p>
            <a:pPr lvl="1"/>
            <a:r>
              <a:rPr lang="en-CA" dirty="0" smtClean="0"/>
              <a:t>And yet we have an idea of absolute beauty </a:t>
            </a:r>
          </a:p>
          <a:p>
            <a:pPr lvl="1"/>
            <a:r>
              <a:rPr lang="en-CA" dirty="0"/>
              <a:t>b</a:t>
            </a:r>
            <a:r>
              <a:rPr lang="en-CA" dirty="0" smtClean="0"/>
              <a:t>y which we judge that something is approximately or partially or sort of beautiful</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104</a:t>
            </a:fld>
            <a:endParaRPr lang="en-US"/>
          </a:p>
        </p:txBody>
      </p:sp>
    </p:spTree>
    <p:extLst>
      <p:ext uri="{BB962C8B-B14F-4D97-AF65-F5344CB8AC3E}">
        <p14:creationId xmlns:p14="http://schemas.microsoft.com/office/powerpoint/2010/main" val="31682231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Practical importance of this knowledge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Such knowledge is not a mere academic exercise</a:t>
            </a:r>
          </a:p>
          <a:p>
            <a:pPr lvl="1"/>
            <a:r>
              <a:rPr lang="en-CA" dirty="0" smtClean="0"/>
              <a:t>Euthyphro is taking his father to court for manslaughter </a:t>
            </a:r>
          </a:p>
          <a:p>
            <a:pPr lvl="1"/>
            <a:r>
              <a:rPr lang="en-CA" dirty="0" smtClean="0"/>
              <a:t>Is that really an expression of piety?</a:t>
            </a:r>
          </a:p>
          <a:p>
            <a:r>
              <a:rPr lang="en-CA" dirty="0" smtClean="0"/>
              <a:t>Virtues must be beneficial to the individual who practices them</a:t>
            </a:r>
          </a:p>
          <a:p>
            <a:pPr lvl="1"/>
            <a:r>
              <a:rPr lang="en-CA" dirty="0"/>
              <a:t>b</a:t>
            </a:r>
            <a:r>
              <a:rPr lang="en-CA" dirty="0" smtClean="0"/>
              <a:t>ecause no one willingly does anything that will harm him</a:t>
            </a:r>
          </a:p>
          <a:p>
            <a:pPr lvl="1"/>
            <a:r>
              <a:rPr lang="en-CA" dirty="0" smtClean="0"/>
              <a:t>So it is crucial to have a clear knowledge of these matters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105</a:t>
            </a:fld>
            <a:endParaRPr lang="en-US"/>
          </a:p>
        </p:txBody>
      </p:sp>
    </p:spTree>
    <p:extLst>
      <p:ext uri="{BB962C8B-B14F-4D97-AF65-F5344CB8AC3E}">
        <p14:creationId xmlns:p14="http://schemas.microsoft.com/office/powerpoint/2010/main" val="18504826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Philosophy: </a:t>
            </a:r>
            <a:r>
              <a:rPr lang="en-CA" smtClean="0"/>
              <a:t>a love of, </a:t>
            </a:r>
            <a:br>
              <a:rPr lang="en-CA" smtClean="0"/>
            </a:br>
            <a:r>
              <a:rPr lang="en-CA" smtClean="0"/>
              <a:t>and so a search for, </a:t>
            </a:r>
            <a:r>
              <a:rPr lang="en-CA" dirty="0" smtClean="0"/>
              <a:t>wisdom</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“Virtue is a sort of wisdom” </a:t>
            </a:r>
          </a:p>
          <a:p>
            <a:pPr lvl="1"/>
            <a:r>
              <a:rPr lang="en-CA" dirty="0" smtClean="0"/>
              <a:t>But it cannot be that only a few are disposed to it</a:t>
            </a:r>
          </a:p>
          <a:p>
            <a:pPr lvl="1"/>
            <a:r>
              <a:rPr lang="en-CA" dirty="0" smtClean="0"/>
              <a:t>“no man is so surrounded and lapped about by fortune with the so-called good things of life that he is completely out of reach of philosophy” (Plutarch, reporting on Socrates’ belief)</a:t>
            </a:r>
          </a:p>
          <a:p>
            <a:r>
              <a:rPr lang="en-CA" dirty="0" smtClean="0"/>
              <a:t>Wisdom is not piecemeal knowledge of the virtues</a:t>
            </a:r>
          </a:p>
          <a:p>
            <a:pPr lvl="1"/>
            <a:r>
              <a:rPr lang="en-CA" dirty="0" smtClean="0"/>
              <a:t>A virtue is an integral part of a good life</a:t>
            </a:r>
          </a:p>
          <a:p>
            <a:pPr lvl="1"/>
            <a:r>
              <a:rPr lang="en-CA" dirty="0" smtClean="0">
                <a:sym typeface="Wingdings" panose="05000000000000000000" pitchFamily="2" charset="2"/>
              </a:rPr>
              <a:t></a:t>
            </a:r>
            <a:r>
              <a:rPr lang="en-CA" dirty="0" smtClean="0"/>
              <a:t>a holistic vision that recognizes “the unity of the virtues”</a:t>
            </a:r>
          </a:p>
          <a:p>
            <a:r>
              <a:rPr lang="en-CA" dirty="0" smtClean="0"/>
              <a:t>But Socrates does not claim to have this positive wisdom</a:t>
            </a:r>
          </a:p>
          <a:p>
            <a:pPr lvl="1"/>
            <a:r>
              <a:rPr lang="en-CA" dirty="0"/>
              <a:t>n</a:t>
            </a:r>
            <a:r>
              <a:rPr lang="en-CA" dirty="0" smtClean="0"/>
              <a:t>or to know how to achieve it</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106</a:t>
            </a:fld>
            <a:endParaRPr lang="en-US"/>
          </a:p>
        </p:txBody>
      </p:sp>
    </p:spTree>
    <p:extLst>
      <p:ext uri="{BB962C8B-B14F-4D97-AF65-F5344CB8AC3E}">
        <p14:creationId xmlns:p14="http://schemas.microsoft.com/office/powerpoint/2010/main" val="36557108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Plato’s Bio</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Plato (427-347)</a:t>
            </a:r>
          </a:p>
          <a:p>
            <a:pPr lvl="1"/>
            <a:r>
              <a:rPr lang="en-CA" dirty="0" smtClean="0"/>
              <a:t>An aristocrat, follower of the plebeian Socrates</a:t>
            </a:r>
          </a:p>
          <a:p>
            <a:pPr lvl="1"/>
            <a:r>
              <a:rPr lang="en-CA" dirty="0" smtClean="0"/>
              <a:t>He was related to the rulers of Athens after the defeat in 404 by Sparta: “the thirty Tyrants”</a:t>
            </a:r>
          </a:p>
          <a:p>
            <a:pPr lvl="1"/>
            <a:r>
              <a:rPr lang="en-CA" dirty="0" smtClean="0"/>
              <a:t>He left Athens after Socrates, his teacher, was executed</a:t>
            </a:r>
          </a:p>
          <a:p>
            <a:pPr lvl="1"/>
            <a:r>
              <a:rPr lang="en-CA" dirty="0" smtClean="0"/>
              <a:t>He was tutor and advisor in the palace of the King of Sicily—enslaved, and then ransomed</a:t>
            </a:r>
          </a:p>
          <a:p>
            <a:pPr lvl="1"/>
            <a:r>
              <a:rPr lang="en-CA" dirty="0" smtClean="0"/>
              <a:t>He founded his Academy in Athens</a:t>
            </a:r>
          </a:p>
          <a:p>
            <a:pPr lvl="1"/>
            <a:r>
              <a:rPr lang="en-CA" dirty="0" smtClean="0"/>
              <a:t>Like Socrates, he was a strong and passionate individual, but in control of his passions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107</a:t>
            </a:fld>
            <a:endParaRPr lang="en-US"/>
          </a:p>
        </p:txBody>
      </p:sp>
    </p:spTree>
    <p:extLst>
      <p:ext uri="{BB962C8B-B14F-4D97-AF65-F5344CB8AC3E}">
        <p14:creationId xmlns:p14="http://schemas.microsoft.com/office/powerpoint/2010/main" val="18591679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Footnotes to Plato</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All Western philosophy : footnotes to Plato</a:t>
            </a:r>
          </a:p>
          <a:p>
            <a:pPr lvl="1"/>
            <a:r>
              <a:rPr lang="en-CA" dirty="0" smtClean="0"/>
              <a:t>“</a:t>
            </a:r>
            <a:r>
              <a:rPr lang="en-CA" dirty="0"/>
              <a:t>The safest general characterization of the European philosophical tradition is that it consists of a series of footnotes to Plato</a:t>
            </a:r>
            <a:r>
              <a:rPr lang="en-CA" dirty="0" smtClean="0"/>
              <a:t>.” (</a:t>
            </a:r>
            <a:r>
              <a:rPr lang="en-CA" dirty="0"/>
              <a:t>A. N. Whitehead: </a:t>
            </a:r>
            <a:r>
              <a:rPr lang="en-CA" i="1" dirty="0" smtClean="0"/>
              <a:t>Process and Reality</a:t>
            </a:r>
            <a:r>
              <a:rPr lang="en-CA" dirty="0" smtClean="0"/>
              <a:t>, 1929)</a:t>
            </a:r>
          </a:p>
          <a:p>
            <a:r>
              <a:rPr lang="en-CA" dirty="0" smtClean="0"/>
              <a:t>1) Plato raised most of the issues of Western philosophy: knowledge, reality, truth, good, beauty, government</a:t>
            </a:r>
          </a:p>
          <a:p>
            <a:r>
              <a:rPr lang="en-CA" dirty="0" smtClean="0"/>
              <a:t>2) His are the first surviving extended, interesting works of philosophy</a:t>
            </a:r>
          </a:p>
          <a:p>
            <a:r>
              <a:rPr lang="en-CA" dirty="0" smtClean="0"/>
              <a:t>3) His thought is the paradigm of an “other-worldly” or spiritual tendency in philosophy</a:t>
            </a:r>
          </a:p>
          <a:p>
            <a:pPr lvl="1"/>
            <a:r>
              <a:rPr lang="en-CA" dirty="0" smtClean="0"/>
              <a:t>Much of 20</a:t>
            </a:r>
            <a:r>
              <a:rPr lang="en-CA" baseline="30000" dirty="0" smtClean="0"/>
              <a:t>th</a:t>
            </a:r>
            <a:r>
              <a:rPr lang="en-CA" dirty="0" smtClean="0"/>
              <a:t> century Western philosophy fights against this “Platonism”</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108</a:t>
            </a:fld>
            <a:endParaRPr lang="en-US"/>
          </a:p>
        </p:txBody>
      </p:sp>
    </p:spTree>
    <p:extLst>
      <p:ext uri="{BB962C8B-B14F-4D97-AF65-F5344CB8AC3E}">
        <p14:creationId xmlns:p14="http://schemas.microsoft.com/office/powerpoint/2010/main" val="25406519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Pato</a:t>
            </a:r>
            <a:r>
              <a:rPr lang="en-CA" dirty="0" smtClean="0"/>
              <a:t> and </a:t>
            </a:r>
            <a:r>
              <a:rPr lang="en-CA" dirty="0" err="1" smtClean="0"/>
              <a:t>Lato</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Plato’s thought however is not easily grasped</a:t>
            </a:r>
          </a:p>
          <a:p>
            <a:pPr lvl="1"/>
            <a:r>
              <a:rPr lang="en-CA" dirty="0" smtClean="0"/>
              <a:t>Very different views are expressed in different books, e.g., the </a:t>
            </a:r>
            <a:r>
              <a:rPr lang="en-CA" i="1" dirty="0" smtClean="0"/>
              <a:t>Republic</a:t>
            </a:r>
            <a:r>
              <a:rPr lang="en-CA" dirty="0" smtClean="0"/>
              <a:t> and the later </a:t>
            </a:r>
            <a:r>
              <a:rPr lang="en-CA" i="1" dirty="0" smtClean="0"/>
              <a:t>Laws</a:t>
            </a:r>
          </a:p>
          <a:p>
            <a:r>
              <a:rPr lang="en-CA" dirty="0" smtClean="0"/>
              <a:t>Plato </a:t>
            </a:r>
            <a:r>
              <a:rPr lang="en-CA" dirty="0" smtClean="0">
                <a:sym typeface="Wingdings" panose="05000000000000000000" pitchFamily="2" charset="2"/>
              </a:rPr>
              <a:t> </a:t>
            </a:r>
            <a:r>
              <a:rPr lang="en-CA" dirty="0" err="1" smtClean="0">
                <a:sym typeface="Wingdings" panose="05000000000000000000" pitchFamily="2" charset="2"/>
              </a:rPr>
              <a:t>Pato</a:t>
            </a:r>
            <a:r>
              <a:rPr lang="en-CA" dirty="0" smtClean="0">
                <a:sym typeface="Wingdings" panose="05000000000000000000" pitchFamily="2" charset="2"/>
              </a:rPr>
              <a:t> and </a:t>
            </a:r>
            <a:r>
              <a:rPr lang="en-CA" dirty="0" err="1" smtClean="0">
                <a:sym typeface="Wingdings" panose="05000000000000000000" pitchFamily="2" charset="2"/>
              </a:rPr>
              <a:t>Lato</a:t>
            </a:r>
            <a:endParaRPr lang="en-CA" dirty="0" smtClean="0">
              <a:sym typeface="Wingdings" panose="05000000000000000000" pitchFamily="2" charset="2"/>
            </a:endParaRPr>
          </a:p>
          <a:p>
            <a:pPr lvl="1"/>
            <a:r>
              <a:rPr lang="en-CA" dirty="0" err="1" smtClean="0">
                <a:sym typeface="Wingdings" panose="05000000000000000000" pitchFamily="2" charset="2"/>
              </a:rPr>
              <a:t>Pato</a:t>
            </a:r>
            <a:r>
              <a:rPr lang="en-CA" dirty="0" smtClean="0">
                <a:sym typeface="Wingdings" panose="05000000000000000000" pitchFamily="2" charset="2"/>
              </a:rPr>
              <a:t>: a mystic who is aware of a higher, spiritual world—would be at home in a Zen Buddhist monastery</a:t>
            </a:r>
          </a:p>
          <a:p>
            <a:pPr lvl="1"/>
            <a:r>
              <a:rPr lang="en-CA" dirty="0" err="1" smtClean="0">
                <a:sym typeface="Wingdings" panose="05000000000000000000" pitchFamily="2" charset="2"/>
              </a:rPr>
              <a:t>Lato</a:t>
            </a:r>
            <a:r>
              <a:rPr lang="en-CA" dirty="0" smtClean="0">
                <a:sym typeface="Wingdings" panose="05000000000000000000" pitchFamily="2" charset="2"/>
              </a:rPr>
              <a:t>: a hard-headed analyst, seeking rational solutions to problems—at home in Harvard </a:t>
            </a:r>
          </a:p>
          <a:p>
            <a:r>
              <a:rPr lang="en-CA" dirty="0" smtClean="0">
                <a:sym typeface="Wingdings" panose="05000000000000000000" pitchFamily="2" charset="2"/>
              </a:rPr>
              <a:t>Cooper: The following only highlights some of the themes </a:t>
            </a:r>
          </a:p>
          <a:p>
            <a:pPr lvl="1"/>
            <a:r>
              <a:rPr lang="en-CA" dirty="0" smtClean="0">
                <a:sym typeface="Wingdings" panose="05000000000000000000" pitchFamily="2" charset="2"/>
              </a:rPr>
              <a:t>from one author’s perspective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109</a:t>
            </a:fld>
            <a:endParaRPr lang="en-US"/>
          </a:p>
        </p:txBody>
      </p:sp>
    </p:spTree>
    <p:extLst>
      <p:ext uri="{BB962C8B-B14F-4D97-AF65-F5344CB8AC3E}">
        <p14:creationId xmlns:p14="http://schemas.microsoft.com/office/powerpoint/2010/main" val="224872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Impossibility of motion</a:t>
            </a:r>
            <a:endParaRPr lang="en-US" dirty="0"/>
          </a:p>
        </p:txBody>
      </p:sp>
      <p:sp>
        <p:nvSpPr>
          <p:cNvPr id="3" name="Content Placeholder 2"/>
          <p:cNvSpPr>
            <a:spLocks noGrp="1"/>
          </p:cNvSpPr>
          <p:nvPr>
            <p:ph idx="1"/>
          </p:nvPr>
        </p:nvSpPr>
        <p:spPr/>
        <p:txBody>
          <a:bodyPr>
            <a:normAutofit fontScale="92500"/>
          </a:bodyPr>
          <a:lstStyle/>
          <a:p>
            <a:r>
              <a:rPr lang="en-CA" dirty="0" smtClean="0"/>
              <a:t>More generally, movement is impossible</a:t>
            </a:r>
          </a:p>
          <a:p>
            <a:pPr lvl="1"/>
            <a:r>
              <a:rPr lang="en-CA" dirty="0" smtClean="0"/>
              <a:t>Because to go from point A to point B</a:t>
            </a:r>
          </a:p>
          <a:p>
            <a:pPr lvl="1"/>
            <a:r>
              <a:rPr lang="en-CA" dirty="0" smtClean="0"/>
              <a:t>one must first get half way between A and B (point C)</a:t>
            </a:r>
          </a:p>
          <a:p>
            <a:pPr lvl="1"/>
            <a:r>
              <a:rPr lang="en-CA" dirty="0" smtClean="0"/>
              <a:t>But then to get to point C, one must first go halfway from A to C, i.e., point D</a:t>
            </a:r>
          </a:p>
          <a:p>
            <a:pPr lvl="1"/>
            <a:r>
              <a:rPr lang="en-CA" dirty="0" smtClean="0"/>
              <a:t>This division of points continues infinitely</a:t>
            </a:r>
          </a:p>
          <a:p>
            <a:pPr lvl="1"/>
            <a:r>
              <a:rPr lang="en-CA" dirty="0" smtClean="0"/>
              <a:t>And so there can be no movement</a:t>
            </a:r>
          </a:p>
          <a:p>
            <a:r>
              <a:rPr lang="en-CA" dirty="0" smtClean="0"/>
              <a:t>And so Parmenides is right: there is only one unchanging being, indivisible being</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11</a:t>
            </a:fld>
            <a:endParaRPr lang="en-US"/>
          </a:p>
        </p:txBody>
      </p:sp>
    </p:spTree>
    <p:extLst>
      <p:ext uri="{BB962C8B-B14F-4D97-AF65-F5344CB8AC3E}">
        <p14:creationId xmlns:p14="http://schemas.microsoft.com/office/powerpoint/2010/main" val="41683366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Forms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Recall Socrates: we have some kind of implicit knowledge</a:t>
            </a:r>
          </a:p>
          <a:p>
            <a:pPr lvl="1"/>
            <a:r>
              <a:rPr lang="en-CA" dirty="0" smtClean="0"/>
              <a:t>Otherwise how would we know that something is more beautiful than something else? </a:t>
            </a:r>
          </a:p>
          <a:p>
            <a:pPr lvl="1"/>
            <a:r>
              <a:rPr lang="en-CA" dirty="0" smtClean="0"/>
              <a:t>But this is vague, incomplete</a:t>
            </a:r>
          </a:p>
          <a:p>
            <a:r>
              <a:rPr lang="en-CA" dirty="0" smtClean="0"/>
              <a:t>Plato: we are already acquainted with the Forms of things, like the form of equality</a:t>
            </a:r>
          </a:p>
          <a:p>
            <a:pPr lvl="1"/>
            <a:r>
              <a:rPr lang="en-CA" dirty="0" smtClean="0"/>
              <a:t>“Before we began to … use our … senses we must somewhere have acquired the knowledge that there is such a thing as absolute equality; otherwise we could never have realized … that all equal objects of sense … are only imperfect copies.” (</a:t>
            </a:r>
            <a:r>
              <a:rPr lang="en-CA" dirty="0" err="1" smtClean="0"/>
              <a:t>Phaedo</a:t>
            </a:r>
            <a:r>
              <a:rPr lang="en-CA" dirty="0" smtClean="0"/>
              <a:t>, 74)</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110</a:t>
            </a:fld>
            <a:endParaRPr lang="en-US"/>
          </a:p>
        </p:txBody>
      </p:sp>
    </p:spTree>
    <p:extLst>
      <p:ext uri="{BB962C8B-B14F-4D97-AF65-F5344CB8AC3E}">
        <p14:creationId xmlns:p14="http://schemas.microsoft.com/office/powerpoint/2010/main" val="187733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Before we were born …</a:t>
            </a:r>
            <a:endParaRPr lang="en-US" dirty="0"/>
          </a:p>
        </p:txBody>
      </p:sp>
      <p:sp>
        <p:nvSpPr>
          <p:cNvPr id="3" name="Content Placeholder 2"/>
          <p:cNvSpPr>
            <a:spLocks noGrp="1"/>
          </p:cNvSpPr>
          <p:nvPr>
            <p:ph idx="1"/>
          </p:nvPr>
        </p:nvSpPr>
        <p:spPr/>
        <p:txBody>
          <a:bodyPr>
            <a:normAutofit lnSpcReduction="10000"/>
          </a:bodyPr>
          <a:lstStyle/>
          <a:p>
            <a:r>
              <a:rPr lang="en-CA" dirty="0" smtClean="0"/>
              <a:t>The Forms or Ideas</a:t>
            </a:r>
          </a:p>
          <a:p>
            <a:pPr lvl="1"/>
            <a:r>
              <a:rPr lang="en-CA" dirty="0"/>
              <a:t>h</a:t>
            </a:r>
            <a:r>
              <a:rPr lang="en-CA" dirty="0" smtClean="0"/>
              <a:t>ave their own higher grade of reality</a:t>
            </a:r>
          </a:p>
          <a:p>
            <a:pPr lvl="1"/>
            <a:r>
              <a:rPr lang="en-CA" dirty="0" smtClean="0"/>
              <a:t>Objects of our experience are copies of them</a:t>
            </a:r>
          </a:p>
          <a:p>
            <a:r>
              <a:rPr lang="en-CA" dirty="0" smtClean="0"/>
              <a:t>We encountered the Ideas in the Elysian Fields before we were born</a:t>
            </a:r>
          </a:p>
          <a:p>
            <a:pPr lvl="1"/>
            <a:r>
              <a:rPr lang="en-CA" dirty="0" smtClean="0"/>
              <a:t>“A reality without color or shape, intangible but utterly real.” (Phaedrus, 247)</a:t>
            </a:r>
          </a:p>
          <a:p>
            <a:pPr lvl="1"/>
            <a:r>
              <a:rPr lang="en-CA" dirty="0" smtClean="0"/>
              <a:t>The Near Death Experience of the soldier </a:t>
            </a:r>
            <a:r>
              <a:rPr lang="en-CA" dirty="0" err="1" smtClean="0"/>
              <a:t>Er</a:t>
            </a:r>
            <a:r>
              <a:rPr lang="en-CA" dirty="0" smtClean="0"/>
              <a:t> (Republic, Book X)</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111</a:t>
            </a:fld>
            <a:endParaRPr lang="en-US"/>
          </a:p>
        </p:txBody>
      </p:sp>
    </p:spTree>
    <p:extLst>
      <p:ext uri="{BB962C8B-B14F-4D97-AF65-F5344CB8AC3E}">
        <p14:creationId xmlns:p14="http://schemas.microsoft.com/office/powerpoint/2010/main" val="15295816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NDE of the Soldier Er</a:t>
            </a:r>
          </a:p>
        </p:txBody>
      </p:sp>
      <p:sp>
        <p:nvSpPr>
          <p:cNvPr id="10243" name="Rectangle 3"/>
          <p:cNvSpPr>
            <a:spLocks noGrp="1" noChangeArrowheads="1"/>
          </p:cNvSpPr>
          <p:nvPr>
            <p:ph idx="1"/>
          </p:nvPr>
        </p:nvSpPr>
        <p:spPr/>
        <p:txBody>
          <a:bodyPr/>
          <a:lstStyle/>
          <a:p>
            <a:pPr eaLnBrk="1" hangingPunct="1"/>
            <a:r>
              <a:rPr lang="en-US" altLang="en-US" dirty="0" err="1" smtClean="0"/>
              <a:t>Er’s</a:t>
            </a:r>
            <a:r>
              <a:rPr lang="en-US" altLang="en-US" dirty="0" smtClean="0"/>
              <a:t> voyage to the Elysian Fields</a:t>
            </a:r>
          </a:p>
          <a:p>
            <a:pPr eaLnBrk="1" hangingPunct="1"/>
            <a:r>
              <a:rPr lang="en-US" altLang="en-US" dirty="0" smtClean="0"/>
              <a:t>Next life lottery</a:t>
            </a:r>
          </a:p>
          <a:p>
            <a:pPr eaLnBrk="1" hangingPunct="1"/>
            <a:r>
              <a:rPr lang="en-US" altLang="en-US" dirty="0" smtClean="0"/>
              <a:t>Odysseus’ choice</a:t>
            </a:r>
          </a:p>
          <a:p>
            <a:pPr eaLnBrk="1" hangingPunct="1"/>
            <a:r>
              <a:rPr lang="en-US" altLang="en-US" dirty="0" smtClean="0"/>
              <a:t>Q: What is the purpose of my existence? Why was I born to my parents? </a:t>
            </a:r>
          </a:p>
          <a:p>
            <a:pPr eaLnBrk="1" hangingPunct="1"/>
            <a:r>
              <a:rPr lang="en-US" altLang="en-US" dirty="0" smtClean="0"/>
              <a:t>A: We choose our own lives</a:t>
            </a:r>
          </a:p>
          <a:p>
            <a:pPr eaLnBrk="1" hangingPunct="1"/>
            <a:r>
              <a:rPr lang="en-US" altLang="en-US" dirty="0" smtClean="0">
                <a:sym typeface="Wingdings" panose="05000000000000000000" pitchFamily="2" charset="2"/>
              </a:rPr>
              <a:t> Athens is a republic</a:t>
            </a:r>
          </a:p>
          <a:p>
            <a:pPr lvl="1"/>
            <a:r>
              <a:rPr lang="en-US" altLang="en-US" dirty="0" smtClean="0">
                <a:sym typeface="Wingdings" panose="05000000000000000000" pitchFamily="2" charset="2"/>
              </a:rPr>
              <a:t>Citizens make their own laws</a:t>
            </a:r>
            <a:endParaRPr lang="en-US" altLang="en-US" dirty="0" smtClean="0"/>
          </a:p>
          <a:p>
            <a:pPr eaLnBrk="1" hangingPunct="1"/>
            <a:endParaRPr lang="en-US" altLang="en-US" dirty="0" smtClean="0"/>
          </a:p>
        </p:txBody>
      </p:sp>
      <p:sp>
        <p:nvSpPr>
          <p:cNvPr id="2" name="Slide Number Placeholder 1"/>
          <p:cNvSpPr>
            <a:spLocks noGrp="1"/>
          </p:cNvSpPr>
          <p:nvPr>
            <p:ph type="sldNum" sz="quarter" idx="12"/>
          </p:nvPr>
        </p:nvSpPr>
        <p:spPr/>
        <p:txBody>
          <a:bodyPr/>
          <a:lstStyle/>
          <a:p>
            <a:fld id="{BBC02E8F-9D1E-4980-8ADB-098DC22DB888}" type="slidenum">
              <a:rPr lang="en-US" smtClean="0"/>
              <a:t>112</a:t>
            </a:fld>
            <a:endParaRPr lang="en-US"/>
          </a:p>
        </p:txBody>
      </p:sp>
    </p:spTree>
    <p:extLst>
      <p:ext uri="{BB962C8B-B14F-4D97-AF65-F5344CB8AC3E}">
        <p14:creationId xmlns:p14="http://schemas.microsoft.com/office/powerpoint/2010/main" val="29402078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does something become more beautiful?</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Reasons for this theory:</a:t>
            </a:r>
          </a:p>
          <a:p>
            <a:pPr lvl="1"/>
            <a:r>
              <a:rPr lang="en-CA" dirty="0" smtClean="0"/>
              <a:t>1) How does something become more beautiful</a:t>
            </a:r>
          </a:p>
          <a:p>
            <a:pPr lvl="2"/>
            <a:r>
              <a:rPr lang="en-CA" dirty="0" smtClean="0"/>
              <a:t>Not because of physical changes</a:t>
            </a:r>
          </a:p>
          <a:p>
            <a:pPr lvl="2"/>
            <a:r>
              <a:rPr lang="en-CA" dirty="0" smtClean="0"/>
              <a:t>because these do not explain why the changes go in the direction of the beautiful</a:t>
            </a:r>
          </a:p>
          <a:p>
            <a:pPr lvl="2"/>
            <a:r>
              <a:rPr lang="en-CA" dirty="0" smtClean="0"/>
              <a:t>What makes an object beautiful is “the association with it of absolute beauty”</a:t>
            </a:r>
          </a:p>
          <a:p>
            <a:pPr lvl="1"/>
            <a:r>
              <a:rPr lang="en-CA" dirty="0" smtClean="0"/>
              <a:t>2) Not everything has such a standard to which it tends</a:t>
            </a:r>
          </a:p>
          <a:p>
            <a:pPr lvl="2"/>
            <a:r>
              <a:rPr lang="en-CA" dirty="0" smtClean="0"/>
              <a:t>E.g., hair and mud do not have such forms</a:t>
            </a:r>
          </a:p>
          <a:p>
            <a:pPr lvl="2"/>
            <a:r>
              <a:rPr lang="en-CA" dirty="0" smtClean="0"/>
              <a:t>And so Plato is not saying that Forms provide words with their meaning, for then every term we use would have a Form</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113</a:t>
            </a:fld>
            <a:endParaRPr lang="en-US"/>
          </a:p>
        </p:txBody>
      </p:sp>
    </p:spTree>
    <p:extLst>
      <p:ext uri="{BB962C8B-B14F-4D97-AF65-F5344CB8AC3E}">
        <p14:creationId xmlns:p14="http://schemas.microsoft.com/office/powerpoint/2010/main" val="23051215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Eternal and unchanging</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3) Forms have greater reality than the things of sensible experience</a:t>
            </a:r>
          </a:p>
          <a:p>
            <a:pPr lvl="1"/>
            <a:r>
              <a:rPr lang="en-CA" dirty="0" smtClean="0"/>
              <a:t>They are eternal and unchanging</a:t>
            </a:r>
          </a:p>
          <a:p>
            <a:pPr lvl="1"/>
            <a:r>
              <a:rPr lang="en-CA" dirty="0" smtClean="0"/>
              <a:t>Someone becomes beautiful, and then their physical beauty fades</a:t>
            </a:r>
            <a:endParaRPr lang="en-US" dirty="0" smtClean="0"/>
          </a:p>
          <a:p>
            <a:pPr lvl="1"/>
            <a:r>
              <a:rPr lang="en-CA" dirty="0" smtClean="0"/>
              <a:t>But Beauty itself does not do this</a:t>
            </a:r>
          </a:p>
          <a:p>
            <a:r>
              <a:rPr lang="en-CA" dirty="0" smtClean="0"/>
              <a:t>4) Forms are primary</a:t>
            </a:r>
          </a:p>
          <a:p>
            <a:pPr lvl="1"/>
            <a:r>
              <a:rPr lang="en-CA" dirty="0" smtClean="0"/>
              <a:t>They exist before the things of sensible experience</a:t>
            </a:r>
          </a:p>
          <a:p>
            <a:pPr lvl="1"/>
            <a:r>
              <a:rPr lang="en-CA" dirty="0"/>
              <a:t>w</a:t>
            </a:r>
            <a:r>
              <a:rPr lang="en-CA" dirty="0" smtClean="0"/>
              <a:t>hich are what they are because they participate in the Forms</a:t>
            </a:r>
          </a:p>
        </p:txBody>
      </p:sp>
      <p:sp>
        <p:nvSpPr>
          <p:cNvPr id="4" name="Slide Number Placeholder 3"/>
          <p:cNvSpPr>
            <a:spLocks noGrp="1"/>
          </p:cNvSpPr>
          <p:nvPr>
            <p:ph type="sldNum" sz="quarter" idx="12"/>
          </p:nvPr>
        </p:nvSpPr>
        <p:spPr/>
        <p:txBody>
          <a:bodyPr/>
          <a:lstStyle/>
          <a:p>
            <a:fld id="{BBC02E8F-9D1E-4980-8ADB-098DC22DB888}" type="slidenum">
              <a:rPr lang="en-US" smtClean="0"/>
              <a:t>114</a:t>
            </a:fld>
            <a:endParaRPr lang="en-US"/>
          </a:p>
        </p:txBody>
      </p:sp>
    </p:spTree>
    <p:extLst>
      <p:ext uri="{BB962C8B-B14F-4D97-AF65-F5344CB8AC3E}">
        <p14:creationId xmlns:p14="http://schemas.microsoft.com/office/powerpoint/2010/main" val="12455017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matter of the world</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In the beginning, a formless “</a:t>
            </a:r>
            <a:r>
              <a:rPr lang="en-CA" dirty="0" err="1" smtClean="0"/>
              <a:t>tohu-bohu</a:t>
            </a:r>
            <a:r>
              <a:rPr lang="en-CA" dirty="0" smtClean="0"/>
              <a:t>”</a:t>
            </a:r>
          </a:p>
          <a:p>
            <a:pPr lvl="1"/>
            <a:r>
              <a:rPr lang="en-US" b="1" dirty="0" err="1"/>
              <a:t>Tohu</a:t>
            </a:r>
            <a:r>
              <a:rPr lang="en-US" b="1" dirty="0"/>
              <a:t> </a:t>
            </a:r>
            <a:r>
              <a:rPr lang="en-US" b="1" dirty="0" err="1"/>
              <a:t>wa</a:t>
            </a:r>
            <a:r>
              <a:rPr lang="en-US" b="1" dirty="0"/>
              <a:t> </a:t>
            </a:r>
            <a:r>
              <a:rPr lang="en-US" b="1" dirty="0" err="1"/>
              <a:t>bohu</a:t>
            </a:r>
            <a:r>
              <a:rPr lang="en-US" dirty="0"/>
              <a:t> (</a:t>
            </a:r>
            <a:r>
              <a:rPr lang="he-IL" dirty="0"/>
              <a:t>תֹ֙הוּ֙ וָבֹ֔הוּ) </a:t>
            </a:r>
            <a:r>
              <a:rPr lang="en-US" dirty="0"/>
              <a:t>is a Biblical Hebrew phrase found in the Book of Genesis 1:2 that describes the condition of the earth before God said, "Let there be light" (Gen. 1:3). </a:t>
            </a:r>
            <a:endParaRPr lang="en-US" dirty="0" smtClean="0"/>
          </a:p>
          <a:p>
            <a:pPr lvl="1"/>
            <a:r>
              <a:rPr lang="en-US" dirty="0" smtClean="0"/>
              <a:t>“Now </a:t>
            </a:r>
            <a:r>
              <a:rPr lang="en-US" dirty="0"/>
              <a:t>the earth was formless and empty, darkness was over the surface of the deep, and the Spirit of God was hovering over the waters</a:t>
            </a:r>
            <a:r>
              <a:rPr lang="en-US" dirty="0" smtClean="0"/>
              <a:t>.”</a:t>
            </a:r>
            <a:endParaRPr lang="en-US" dirty="0"/>
          </a:p>
          <a:p>
            <a:pPr lvl="1"/>
            <a:r>
              <a:rPr lang="en-CA" dirty="0"/>
              <a:t>v</a:t>
            </a:r>
            <a:r>
              <a:rPr lang="en-CA" dirty="0" smtClean="0"/>
              <a:t>ariously translated </a:t>
            </a:r>
            <a:r>
              <a:rPr lang="en-CA" dirty="0"/>
              <a:t>as "waste and void," "formless and empty," or "chaos and desolation</a:t>
            </a:r>
            <a:r>
              <a:rPr lang="en-CA" dirty="0" smtClean="0"/>
              <a:t>.“</a:t>
            </a:r>
          </a:p>
          <a:p>
            <a:r>
              <a:rPr lang="en-CA" dirty="0" smtClean="0"/>
              <a:t>Into this “receptacle” the Demiurge, a divine Craftsman, </a:t>
            </a:r>
          </a:p>
          <a:p>
            <a:pPr lvl="1"/>
            <a:r>
              <a:rPr lang="en-CA" dirty="0" smtClean="0"/>
              <a:t>forms the world out of this formless matter by copying the Forms that exist independently</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115</a:t>
            </a:fld>
            <a:endParaRPr lang="en-US"/>
          </a:p>
        </p:txBody>
      </p:sp>
    </p:spTree>
    <p:extLst>
      <p:ext uri="{BB962C8B-B14F-4D97-AF65-F5344CB8AC3E}">
        <p14:creationId xmlns:p14="http://schemas.microsoft.com/office/powerpoint/2010/main" val="29216625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Reality and illusion</a:t>
            </a:r>
            <a:endParaRPr lang="en-US" dirty="0"/>
          </a:p>
        </p:txBody>
      </p:sp>
      <p:sp>
        <p:nvSpPr>
          <p:cNvPr id="3" name="Content Placeholder 2"/>
          <p:cNvSpPr>
            <a:spLocks noGrp="1"/>
          </p:cNvSpPr>
          <p:nvPr>
            <p:ph idx="1"/>
          </p:nvPr>
        </p:nvSpPr>
        <p:spPr/>
        <p:txBody>
          <a:bodyPr>
            <a:normAutofit lnSpcReduction="10000"/>
          </a:bodyPr>
          <a:lstStyle/>
          <a:p>
            <a:r>
              <a:rPr lang="en-CA" dirty="0" smtClean="0"/>
              <a:t>Hence the empirical world is real, not an illusion</a:t>
            </a:r>
          </a:p>
          <a:p>
            <a:pPr lvl="1"/>
            <a:r>
              <a:rPr lang="en-CA" dirty="0" smtClean="0"/>
              <a:t>But if we don’t recognize its source in the ideal Forms we would be under an illusion</a:t>
            </a:r>
          </a:p>
          <a:p>
            <a:r>
              <a:rPr lang="en-CA" dirty="0" smtClean="0"/>
              <a:t>E.g., Narcissus sees his image in the water, mistaking it for real</a:t>
            </a:r>
          </a:p>
          <a:p>
            <a:pPr lvl="1"/>
            <a:r>
              <a:rPr lang="en-CA" dirty="0" smtClean="0"/>
              <a:t>He is real compared to this image</a:t>
            </a:r>
          </a:p>
          <a:p>
            <a:pPr lvl="1"/>
            <a:r>
              <a:rPr lang="en-CA" dirty="0" smtClean="0"/>
              <a:t>But the reality of sensible things is an image of the Forms, shaping the formless matter, into the sensible things</a:t>
            </a:r>
          </a:p>
        </p:txBody>
      </p:sp>
      <p:sp>
        <p:nvSpPr>
          <p:cNvPr id="4" name="Slide Number Placeholder 3"/>
          <p:cNvSpPr>
            <a:spLocks noGrp="1"/>
          </p:cNvSpPr>
          <p:nvPr>
            <p:ph type="sldNum" sz="quarter" idx="12"/>
          </p:nvPr>
        </p:nvSpPr>
        <p:spPr/>
        <p:txBody>
          <a:bodyPr/>
          <a:lstStyle/>
          <a:p>
            <a:fld id="{BBC02E8F-9D1E-4980-8ADB-098DC22DB888}" type="slidenum">
              <a:rPr lang="en-US" smtClean="0"/>
              <a:t>116</a:t>
            </a:fld>
            <a:endParaRPr lang="en-US"/>
          </a:p>
        </p:txBody>
      </p:sp>
    </p:spTree>
    <p:extLst>
      <p:ext uri="{BB962C8B-B14F-4D97-AF65-F5344CB8AC3E}">
        <p14:creationId xmlns:p14="http://schemas.microsoft.com/office/powerpoint/2010/main" val="30530273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philosophy</a:t>
            </a:r>
            <a:endParaRPr lang="en-US" dirty="0"/>
          </a:p>
        </p:txBody>
      </p:sp>
      <p:sp>
        <p:nvSpPr>
          <p:cNvPr id="3" name="Content Placeholder 2"/>
          <p:cNvSpPr>
            <a:spLocks noGrp="1"/>
          </p:cNvSpPr>
          <p:nvPr>
            <p:ph idx="1"/>
          </p:nvPr>
        </p:nvSpPr>
        <p:spPr/>
        <p:txBody>
          <a:bodyPr>
            <a:normAutofit/>
          </a:bodyPr>
          <a:lstStyle/>
          <a:p>
            <a:r>
              <a:rPr lang="en-US" dirty="0" smtClean="0"/>
              <a:t>1) Zeno’s paradox</a:t>
            </a:r>
          </a:p>
          <a:p>
            <a:pPr lvl="1"/>
            <a:r>
              <a:rPr lang="en-US" dirty="0" smtClean="0"/>
              <a:t>Applies mathematics to sensible reality: </a:t>
            </a:r>
          </a:p>
          <a:p>
            <a:pPr lvl="1"/>
            <a:r>
              <a:rPr lang="en-US" dirty="0" smtClean="0">
                <a:sym typeface="Wingdings" panose="05000000000000000000" pitchFamily="2" charset="2"/>
              </a:rPr>
              <a:t> </a:t>
            </a:r>
            <a:r>
              <a:rPr lang="en-US" dirty="0" smtClean="0"/>
              <a:t>sensible reality is incomprehensible </a:t>
            </a:r>
          </a:p>
          <a:p>
            <a:r>
              <a:rPr lang="en-US" dirty="0" smtClean="0"/>
              <a:t>2) Atomist solution to Zeno:</a:t>
            </a:r>
          </a:p>
          <a:p>
            <a:pPr lvl="1"/>
            <a:r>
              <a:rPr lang="en-US" dirty="0" smtClean="0"/>
              <a:t>It is necessary to stop dividing: Reality/Matter is ultimately atoms separated by void</a:t>
            </a:r>
          </a:p>
        </p:txBody>
      </p:sp>
      <p:sp>
        <p:nvSpPr>
          <p:cNvPr id="4" name="Slide Number Placeholder 3"/>
          <p:cNvSpPr>
            <a:spLocks noGrp="1"/>
          </p:cNvSpPr>
          <p:nvPr>
            <p:ph type="sldNum" sz="quarter" idx="12"/>
          </p:nvPr>
        </p:nvSpPr>
        <p:spPr/>
        <p:txBody>
          <a:bodyPr/>
          <a:lstStyle/>
          <a:p>
            <a:fld id="{BBC02E8F-9D1E-4980-8ADB-098DC22DB888}" type="slidenum">
              <a:rPr lang="en-US" smtClean="0"/>
              <a:t>117</a:t>
            </a:fld>
            <a:endParaRPr lang="en-US"/>
          </a:p>
        </p:txBody>
      </p:sp>
    </p:spTree>
    <p:extLst>
      <p:ext uri="{BB962C8B-B14F-4D97-AF65-F5344CB8AC3E}">
        <p14:creationId xmlns:p14="http://schemas.microsoft.com/office/powerpoint/2010/main" val="4225696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 back to Zeno?</a:t>
            </a:r>
            <a:endParaRPr lang="en-US" dirty="0"/>
          </a:p>
        </p:txBody>
      </p:sp>
      <p:sp>
        <p:nvSpPr>
          <p:cNvPr id="3" name="Content Placeholder 2"/>
          <p:cNvSpPr>
            <a:spLocks noGrp="1"/>
          </p:cNvSpPr>
          <p:nvPr>
            <p:ph idx="1"/>
          </p:nvPr>
        </p:nvSpPr>
        <p:spPr/>
        <p:txBody>
          <a:bodyPr>
            <a:normAutofit fontScale="92500" lnSpcReduction="20000"/>
          </a:bodyPr>
          <a:lstStyle/>
          <a:p>
            <a:r>
              <a:rPr lang="en-US" dirty="0"/>
              <a:t>3) Plato: Matter is pure formlessness: </a:t>
            </a:r>
            <a:endParaRPr lang="en-US" dirty="0" smtClean="0"/>
          </a:p>
          <a:p>
            <a:pPr lvl="1"/>
            <a:r>
              <a:rPr lang="en-CA" dirty="0" smtClean="0"/>
              <a:t>When </a:t>
            </a:r>
            <a:r>
              <a:rPr lang="en-CA" dirty="0"/>
              <a:t>we say “This is …” “This” will be “in the process of change while making the assertion” (</a:t>
            </a:r>
            <a:r>
              <a:rPr lang="en-CA" i="1" dirty="0" err="1"/>
              <a:t>Timaeus</a:t>
            </a:r>
            <a:r>
              <a:rPr lang="en-CA" dirty="0"/>
              <a:t>, 50)</a:t>
            </a:r>
          </a:p>
          <a:p>
            <a:pPr lvl="1"/>
            <a:r>
              <a:rPr lang="en-CA" dirty="0"/>
              <a:t>All definite being is the result of </a:t>
            </a:r>
            <a:r>
              <a:rPr lang="en-CA" dirty="0" err="1"/>
              <a:t>supersensible</a:t>
            </a:r>
            <a:r>
              <a:rPr lang="en-CA" dirty="0"/>
              <a:t> Forms that shape </a:t>
            </a:r>
            <a:r>
              <a:rPr lang="en-CA" dirty="0" smtClean="0"/>
              <a:t>formless matter </a:t>
            </a:r>
            <a:r>
              <a:rPr lang="en-CA" dirty="0"/>
              <a:t>into definite beings</a:t>
            </a:r>
          </a:p>
          <a:p>
            <a:pPr lvl="1"/>
            <a:r>
              <a:rPr lang="en-US" dirty="0"/>
              <a:t>Sensible reality cannot be grasped through ideal forms of mathematics</a:t>
            </a:r>
            <a:endParaRPr lang="en-CA" dirty="0"/>
          </a:p>
          <a:p>
            <a:r>
              <a:rPr lang="en-CA" dirty="0"/>
              <a:t>But </a:t>
            </a:r>
            <a:r>
              <a:rPr lang="en-CA" dirty="0" smtClean="0"/>
              <a:t>sensible reality is not </a:t>
            </a:r>
            <a:r>
              <a:rPr lang="en-CA" dirty="0"/>
              <a:t>completely </a:t>
            </a:r>
            <a:r>
              <a:rPr lang="en-CA" dirty="0" smtClean="0"/>
              <a:t>unreal</a:t>
            </a:r>
          </a:p>
          <a:p>
            <a:pPr lvl="1"/>
            <a:r>
              <a:rPr lang="en-CA" dirty="0" smtClean="0"/>
              <a:t>Process of knowledge: </a:t>
            </a:r>
            <a:r>
              <a:rPr lang="en-CA" dirty="0" smtClean="0">
                <a:sym typeface="Wingdings" panose="05000000000000000000" pitchFamily="2" charset="2"/>
              </a:rPr>
              <a:t>sensible reality  immaterial Forms</a:t>
            </a:r>
          </a:p>
          <a:p>
            <a:pPr lvl="1"/>
            <a:r>
              <a:rPr lang="en-CA" dirty="0" smtClean="0">
                <a:sym typeface="Wingdings" panose="05000000000000000000" pitchFamily="2" charset="2"/>
              </a:rPr>
              <a:t>Process of reality: immaterial Forms  formless matter  sensible reality</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118</a:t>
            </a:fld>
            <a:endParaRPr lang="en-US"/>
          </a:p>
        </p:txBody>
      </p:sp>
    </p:spTree>
    <p:extLst>
      <p:ext uri="{BB962C8B-B14F-4D97-AF65-F5344CB8AC3E}">
        <p14:creationId xmlns:p14="http://schemas.microsoft.com/office/powerpoint/2010/main" val="908415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Being and non-being</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Ordinary things “hover” between being and non-being</a:t>
            </a:r>
          </a:p>
          <a:p>
            <a:pPr lvl="1"/>
            <a:r>
              <a:rPr lang="en-CA" dirty="0" smtClean="0"/>
              <a:t>They are not objects of true knowledge (</a:t>
            </a:r>
            <a:r>
              <a:rPr lang="en-CA" i="1" dirty="0" err="1" smtClean="0"/>
              <a:t>epistéme</a:t>
            </a:r>
            <a:r>
              <a:rPr lang="en-CA" dirty="0" smtClean="0"/>
              <a:t>)</a:t>
            </a:r>
          </a:p>
          <a:p>
            <a:pPr lvl="1"/>
            <a:r>
              <a:rPr lang="en-CA" dirty="0" smtClean="0"/>
              <a:t>But only of “opinions”</a:t>
            </a:r>
          </a:p>
          <a:p>
            <a:r>
              <a:rPr lang="en-CA" dirty="0" smtClean="0"/>
              <a:t>Sensible things are constantly changing or in flux</a:t>
            </a:r>
          </a:p>
          <a:p>
            <a:pPr lvl="1"/>
            <a:r>
              <a:rPr lang="en-CA" dirty="0" smtClean="0"/>
              <a:t>as Heraclitus said</a:t>
            </a:r>
          </a:p>
          <a:p>
            <a:pPr lvl="1"/>
            <a:r>
              <a:rPr lang="en-CA" dirty="0" smtClean="0"/>
              <a:t>When we say “This is …” “This” will be “in the process of change while making the assertion” (</a:t>
            </a:r>
            <a:r>
              <a:rPr lang="en-CA" i="1" dirty="0" err="1" smtClean="0"/>
              <a:t>Timaeus</a:t>
            </a:r>
            <a:r>
              <a:rPr lang="en-CA" dirty="0" smtClean="0"/>
              <a:t>, 50)</a:t>
            </a:r>
          </a:p>
          <a:p>
            <a:pPr lvl="1"/>
            <a:r>
              <a:rPr lang="en-CA" dirty="0" smtClean="0"/>
              <a:t>It is the Forms through which they pass that don’t change</a:t>
            </a:r>
          </a:p>
          <a:p>
            <a:r>
              <a:rPr lang="en-CA" dirty="0" smtClean="0"/>
              <a:t>Sensible things display opposite features</a:t>
            </a:r>
          </a:p>
          <a:p>
            <a:pPr lvl="1"/>
            <a:r>
              <a:rPr lang="en-CA" dirty="0" smtClean="0"/>
              <a:t>Large relative to one perspective</a:t>
            </a:r>
          </a:p>
          <a:p>
            <a:pPr lvl="1"/>
            <a:r>
              <a:rPr lang="en-CA" dirty="0" smtClean="0"/>
              <a:t>Small relative to another</a:t>
            </a:r>
          </a:p>
          <a:p>
            <a:pPr lvl="1"/>
            <a:r>
              <a:rPr lang="en-CA" dirty="0" smtClean="0"/>
              <a:t>Only the Form of largeness is absolutely large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119</a:t>
            </a:fld>
            <a:endParaRPr lang="en-US"/>
          </a:p>
        </p:txBody>
      </p:sp>
    </p:spTree>
    <p:extLst>
      <p:ext uri="{BB962C8B-B14F-4D97-AF65-F5344CB8AC3E}">
        <p14:creationId xmlns:p14="http://schemas.microsoft.com/office/powerpoint/2010/main" val="231496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500188"/>
            <a:ext cx="405765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C02E8F-9D1E-4980-8ADB-098DC22DB888}" type="slidenum">
              <a:rPr lang="en-US" smtClean="0"/>
              <a:t>12</a:t>
            </a:fld>
            <a:endParaRPr lang="en-US"/>
          </a:p>
        </p:txBody>
      </p:sp>
    </p:spTree>
    <p:extLst>
      <p:ext uri="{BB962C8B-B14F-4D97-AF65-F5344CB8AC3E}">
        <p14:creationId xmlns:p14="http://schemas.microsoft.com/office/powerpoint/2010/main" val="38116665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 are Cave dwellers </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When we are in the illusion of mistaking the sensible world for the true reality, </a:t>
            </a:r>
          </a:p>
          <a:p>
            <a:pPr lvl="1"/>
            <a:r>
              <a:rPr lang="en-CA" dirty="0" smtClean="0"/>
              <a:t>we are like </a:t>
            </a:r>
            <a:r>
              <a:rPr lang="en-CA" dirty="0"/>
              <a:t>the dwellers in </a:t>
            </a:r>
            <a:r>
              <a:rPr lang="en-CA" dirty="0" smtClean="0"/>
              <a:t>a </a:t>
            </a:r>
            <a:r>
              <a:rPr lang="en-CA" dirty="0"/>
              <a:t>Cave who lived all their lives watching shadows cast on a screen </a:t>
            </a:r>
          </a:p>
          <a:p>
            <a:pPr lvl="1"/>
            <a:r>
              <a:rPr lang="en-CA" dirty="0" smtClean="0"/>
              <a:t>by </a:t>
            </a:r>
            <a:r>
              <a:rPr lang="en-CA" dirty="0"/>
              <a:t>objects passing in front of a fire</a:t>
            </a:r>
          </a:p>
          <a:p>
            <a:r>
              <a:rPr lang="en-CA" dirty="0" smtClean="0"/>
              <a:t>They don’t know why the images they see are as they are</a:t>
            </a:r>
          </a:p>
          <a:p>
            <a:pPr lvl="1"/>
            <a:r>
              <a:rPr lang="en-CA" dirty="0" smtClean="0"/>
              <a:t>They don’t know “how it was best for that thing to be”</a:t>
            </a:r>
          </a:p>
          <a:p>
            <a:pPr lvl="1"/>
            <a:r>
              <a:rPr lang="en-CA" dirty="0" smtClean="0"/>
              <a:t>E.g., we don’t know what it is to be a human being until we know the standard or ideal of human existence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120</a:t>
            </a:fld>
            <a:endParaRPr lang="en-US"/>
          </a:p>
        </p:txBody>
      </p:sp>
    </p:spTree>
    <p:extLst>
      <p:ext uri="{BB962C8B-B14F-4D97-AF65-F5344CB8AC3E}">
        <p14:creationId xmlns:p14="http://schemas.microsoft.com/office/powerpoint/2010/main" val="10577013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lato cav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8286750" cy="47148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BC02E8F-9D1E-4980-8ADB-098DC22DB888}" type="slidenum">
              <a:rPr lang="en-US" smtClean="0"/>
              <a:t>121</a:t>
            </a:fld>
            <a:endParaRPr lang="en-US"/>
          </a:p>
        </p:txBody>
      </p:sp>
    </p:spTree>
    <p:extLst>
      <p:ext uri="{BB962C8B-B14F-4D97-AF65-F5344CB8AC3E}">
        <p14:creationId xmlns:p14="http://schemas.microsoft.com/office/powerpoint/2010/main" val="5734964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painful process</a:t>
            </a:r>
            <a:endParaRPr lang="en-US" dirty="0"/>
          </a:p>
        </p:txBody>
      </p:sp>
      <p:sp>
        <p:nvSpPr>
          <p:cNvPr id="3" name="Content Placeholder 2"/>
          <p:cNvSpPr>
            <a:spLocks noGrp="1"/>
          </p:cNvSpPr>
          <p:nvPr>
            <p:ph idx="1"/>
          </p:nvPr>
        </p:nvSpPr>
        <p:spPr/>
        <p:txBody>
          <a:bodyPr>
            <a:normAutofit/>
          </a:bodyPr>
          <a:lstStyle/>
          <a:p>
            <a:r>
              <a:rPr lang="en-US" dirty="0"/>
              <a:t>SOCRATES: Whenever any of them was unchained and was forced to stand up suddenly, to </a:t>
            </a:r>
            <a:r>
              <a:rPr lang="en-US" dirty="0" smtClean="0"/>
              <a:t>turn around</a:t>
            </a:r>
            <a:r>
              <a:rPr lang="en-US" dirty="0"/>
              <a:t>, to walk, and to look up toward the light, in each case the person would be able to do this only </a:t>
            </a:r>
            <a:r>
              <a:rPr lang="en-US" dirty="0" smtClean="0"/>
              <a:t>with pain </a:t>
            </a:r>
            <a:r>
              <a:rPr lang="en-US" dirty="0"/>
              <a:t>and because of the flickering brightness would be unable to look at those things whose shadows </a:t>
            </a:r>
            <a:r>
              <a:rPr lang="en-US" dirty="0" smtClean="0"/>
              <a:t>he previously </a:t>
            </a:r>
            <a:r>
              <a:rPr lang="en-US" dirty="0"/>
              <a:t>saw. </a:t>
            </a:r>
          </a:p>
        </p:txBody>
      </p:sp>
      <p:sp>
        <p:nvSpPr>
          <p:cNvPr id="4" name="Slide Number Placeholder 3"/>
          <p:cNvSpPr>
            <a:spLocks noGrp="1"/>
          </p:cNvSpPr>
          <p:nvPr>
            <p:ph type="sldNum" sz="quarter" idx="12"/>
          </p:nvPr>
        </p:nvSpPr>
        <p:spPr/>
        <p:txBody>
          <a:bodyPr/>
          <a:lstStyle/>
          <a:p>
            <a:fld id="{BBC02E8F-9D1E-4980-8ADB-098DC22DB888}" type="slidenum">
              <a:rPr lang="en-US" smtClean="0"/>
              <a:t>122</a:t>
            </a:fld>
            <a:endParaRPr lang="en-US"/>
          </a:p>
        </p:txBody>
      </p:sp>
    </p:spTree>
    <p:extLst>
      <p:ext uri="{BB962C8B-B14F-4D97-AF65-F5344CB8AC3E}">
        <p14:creationId xmlns:p14="http://schemas.microsoft.com/office/powerpoint/2010/main" val="36183981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1560" y="1709519"/>
            <a:ext cx="8902808" cy="3672408"/>
          </a:xfrm>
          <a:prstGeom prst="rect">
            <a:avLst/>
          </a:prstGeom>
        </p:spPr>
      </p:pic>
      <p:sp>
        <p:nvSpPr>
          <p:cNvPr id="6" name="TextBox 5"/>
          <p:cNvSpPr txBox="1"/>
          <p:nvPr/>
        </p:nvSpPr>
        <p:spPr>
          <a:xfrm>
            <a:off x="1187624" y="686163"/>
            <a:ext cx="6912768" cy="584775"/>
          </a:xfrm>
          <a:prstGeom prst="rect">
            <a:avLst/>
          </a:prstGeom>
          <a:noFill/>
        </p:spPr>
        <p:txBody>
          <a:bodyPr wrap="square" rtlCol="0">
            <a:spAutoFit/>
          </a:bodyPr>
          <a:lstStyle/>
          <a:p>
            <a:r>
              <a:rPr lang="en-US" sz="3200" dirty="0" smtClean="0"/>
              <a:t>Neo: Why do my eyes hurt?</a:t>
            </a:r>
            <a:endParaRPr lang="en-US" sz="3200" dirty="0"/>
          </a:p>
        </p:txBody>
      </p:sp>
      <p:sp>
        <p:nvSpPr>
          <p:cNvPr id="7" name="TextBox 6"/>
          <p:cNvSpPr txBox="1"/>
          <p:nvPr/>
        </p:nvSpPr>
        <p:spPr>
          <a:xfrm>
            <a:off x="1187624" y="6063962"/>
            <a:ext cx="8064896" cy="584775"/>
          </a:xfrm>
          <a:prstGeom prst="rect">
            <a:avLst/>
          </a:prstGeom>
          <a:noFill/>
        </p:spPr>
        <p:txBody>
          <a:bodyPr wrap="square" rtlCol="0">
            <a:spAutoFit/>
          </a:bodyPr>
          <a:lstStyle/>
          <a:p>
            <a:r>
              <a:rPr lang="en-US" sz="3200" dirty="0" smtClean="0"/>
              <a:t>Morpheus: Because you’ve never used them. </a:t>
            </a:r>
            <a:endParaRPr lang="en-US" sz="3200" dirty="0"/>
          </a:p>
        </p:txBody>
      </p:sp>
      <p:sp>
        <p:nvSpPr>
          <p:cNvPr id="2" name="Slide Number Placeholder 1"/>
          <p:cNvSpPr>
            <a:spLocks noGrp="1"/>
          </p:cNvSpPr>
          <p:nvPr>
            <p:ph type="sldNum" sz="quarter" idx="12"/>
          </p:nvPr>
        </p:nvSpPr>
        <p:spPr/>
        <p:txBody>
          <a:bodyPr/>
          <a:lstStyle/>
          <a:p>
            <a:fld id="{BBC02E8F-9D1E-4980-8ADB-098DC22DB888}" type="slidenum">
              <a:rPr lang="en-US" smtClean="0"/>
              <a:t>123</a:t>
            </a:fld>
            <a:endParaRPr lang="en-US"/>
          </a:p>
        </p:txBody>
      </p:sp>
    </p:spTree>
    <p:extLst>
      <p:ext uri="{BB962C8B-B14F-4D97-AF65-F5344CB8AC3E}">
        <p14:creationId xmlns:p14="http://schemas.microsoft.com/office/powerpoint/2010/main" val="16036898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Good is in the whole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 highest form: the Form of the Good</a:t>
            </a:r>
          </a:p>
          <a:p>
            <a:pPr lvl="1"/>
            <a:r>
              <a:rPr lang="en-CA" dirty="0" smtClean="0"/>
              <a:t>The “source not only of the intelligibility of the objects of knowledge, but also of their being and reality”</a:t>
            </a:r>
          </a:p>
          <a:p>
            <a:pPr lvl="1"/>
            <a:r>
              <a:rPr lang="en-CA" dirty="0" smtClean="0"/>
              <a:t>The Form of the Good explains how each of the particular Forms contributes to the whole</a:t>
            </a:r>
          </a:p>
          <a:p>
            <a:r>
              <a:rPr lang="en-CA" dirty="0" smtClean="0"/>
              <a:t>The philosopher: </a:t>
            </a:r>
          </a:p>
          <a:p>
            <a:pPr lvl="1"/>
            <a:r>
              <a:rPr lang="en-CA" dirty="0" smtClean="0"/>
              <a:t>rises up from the cave to see the world of sunlight</a:t>
            </a:r>
          </a:p>
          <a:p>
            <a:pPr lvl="1"/>
            <a:r>
              <a:rPr lang="en-CA" dirty="0" smtClean="0"/>
              <a:t>And then returns to the cave to teach others about the nature of reality</a:t>
            </a:r>
          </a:p>
          <a:p>
            <a:pPr lvl="1"/>
            <a:r>
              <a:rPr lang="en-CA" dirty="0" smtClean="0"/>
              <a:t>And they kill him for it!</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124</a:t>
            </a:fld>
            <a:endParaRPr lang="en-US"/>
          </a:p>
        </p:txBody>
      </p:sp>
    </p:spTree>
    <p:extLst>
      <p:ext uri="{BB962C8B-B14F-4D97-AF65-F5344CB8AC3E}">
        <p14:creationId xmlns:p14="http://schemas.microsoft.com/office/powerpoint/2010/main" val="18493441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Plato’s reply to scientism</a:t>
            </a:r>
            <a:endParaRPr lang="en-US" dirty="0"/>
          </a:p>
        </p:txBody>
      </p:sp>
      <p:sp>
        <p:nvSpPr>
          <p:cNvPr id="3" name="Content Placeholder 2"/>
          <p:cNvSpPr>
            <a:spLocks noGrp="1"/>
          </p:cNvSpPr>
          <p:nvPr>
            <p:ph idx="1"/>
          </p:nvPr>
        </p:nvSpPr>
        <p:spPr/>
        <p:txBody>
          <a:bodyPr>
            <a:normAutofit/>
          </a:bodyPr>
          <a:lstStyle/>
          <a:p>
            <a:r>
              <a:rPr lang="en-CA" dirty="0" smtClean="0"/>
              <a:t>Plato’s reply to atomism and relativism:</a:t>
            </a:r>
          </a:p>
          <a:p>
            <a:r>
              <a:rPr lang="en-CA" dirty="0" smtClean="0"/>
              <a:t>1) Yes, judgments about the sensible world are relative to the perceivers</a:t>
            </a:r>
          </a:p>
          <a:p>
            <a:r>
              <a:rPr lang="en-CA" dirty="0" smtClean="0"/>
              <a:t>2) Yes, sense experience cannot give knowledge of reality</a:t>
            </a:r>
          </a:p>
          <a:p>
            <a:r>
              <a:rPr lang="en-CA" dirty="0" smtClean="0"/>
              <a:t>3) No, reality is not a conglomeration of atoms; matter is the formless stuff out of which the world is formed</a:t>
            </a:r>
          </a:p>
        </p:txBody>
      </p:sp>
      <p:sp>
        <p:nvSpPr>
          <p:cNvPr id="4" name="Slide Number Placeholder 3"/>
          <p:cNvSpPr>
            <a:spLocks noGrp="1"/>
          </p:cNvSpPr>
          <p:nvPr>
            <p:ph type="sldNum" sz="quarter" idx="12"/>
          </p:nvPr>
        </p:nvSpPr>
        <p:spPr/>
        <p:txBody>
          <a:bodyPr/>
          <a:lstStyle/>
          <a:p>
            <a:fld id="{BBC02E8F-9D1E-4980-8ADB-098DC22DB888}" type="slidenum">
              <a:rPr lang="en-US" smtClean="0"/>
              <a:t>125</a:t>
            </a:fld>
            <a:endParaRPr lang="en-US"/>
          </a:p>
        </p:txBody>
      </p:sp>
    </p:spTree>
    <p:extLst>
      <p:ext uri="{BB962C8B-B14F-4D97-AF65-F5344CB8AC3E}">
        <p14:creationId xmlns:p14="http://schemas.microsoft.com/office/powerpoint/2010/main" val="2264469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Forms</a:t>
            </a:r>
            <a:endParaRPr lang="en-US" dirty="0"/>
          </a:p>
        </p:txBody>
      </p:sp>
      <p:sp>
        <p:nvSpPr>
          <p:cNvPr id="3" name="Content Placeholder 2"/>
          <p:cNvSpPr>
            <a:spLocks noGrp="1"/>
          </p:cNvSpPr>
          <p:nvPr>
            <p:ph idx="1"/>
          </p:nvPr>
        </p:nvSpPr>
        <p:spPr/>
        <p:txBody>
          <a:bodyPr>
            <a:normAutofit/>
          </a:bodyPr>
          <a:lstStyle/>
          <a:p>
            <a:r>
              <a:rPr lang="en-CA" dirty="0"/>
              <a:t>4) </a:t>
            </a:r>
            <a:r>
              <a:rPr lang="en-CA" dirty="0" smtClean="0"/>
              <a:t>The </a:t>
            </a:r>
            <a:r>
              <a:rPr lang="en-CA" dirty="0"/>
              <a:t>sensible world is a combination of formless stuff and the Forms </a:t>
            </a:r>
            <a:endParaRPr lang="en-CA" dirty="0" smtClean="0"/>
          </a:p>
          <a:p>
            <a:r>
              <a:rPr lang="en-CA" dirty="0" smtClean="0"/>
              <a:t>5) The Forms also provide </a:t>
            </a:r>
            <a:r>
              <a:rPr lang="en-CA" dirty="0"/>
              <a:t>the standards </a:t>
            </a:r>
            <a:r>
              <a:rPr lang="en-CA" dirty="0" smtClean="0"/>
              <a:t>toward </a:t>
            </a:r>
            <a:r>
              <a:rPr lang="en-CA" dirty="0"/>
              <a:t>which things move</a:t>
            </a:r>
          </a:p>
          <a:p>
            <a:r>
              <a:rPr lang="en-CA" dirty="0"/>
              <a:t>6</a:t>
            </a:r>
            <a:r>
              <a:rPr lang="en-CA" dirty="0" smtClean="0"/>
              <a:t>) The Forms </a:t>
            </a:r>
            <a:r>
              <a:rPr lang="en-CA" dirty="0"/>
              <a:t>have their own eternal and changeless being </a:t>
            </a:r>
            <a:r>
              <a:rPr lang="en-CA" dirty="0" smtClean="0"/>
              <a:t>as </a:t>
            </a:r>
            <a:r>
              <a:rPr lang="en-CA" dirty="0"/>
              <a:t>a higher </a:t>
            </a:r>
            <a:r>
              <a:rPr lang="en-CA" dirty="0" smtClean="0"/>
              <a:t>reality than sensible things</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126</a:t>
            </a:fld>
            <a:endParaRPr lang="en-US"/>
          </a:p>
        </p:txBody>
      </p:sp>
    </p:spTree>
    <p:extLst>
      <p:ext uri="{BB962C8B-B14F-4D97-AF65-F5344CB8AC3E}">
        <p14:creationId xmlns:p14="http://schemas.microsoft.com/office/powerpoint/2010/main" val="37831433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purpose and value to life</a:t>
            </a:r>
            <a:endParaRPr lang="en-US" dirty="0"/>
          </a:p>
        </p:txBody>
      </p:sp>
      <p:sp>
        <p:nvSpPr>
          <p:cNvPr id="3" name="Content Placeholder 2"/>
          <p:cNvSpPr>
            <a:spLocks noGrp="1"/>
          </p:cNvSpPr>
          <p:nvPr>
            <p:ph idx="1"/>
          </p:nvPr>
        </p:nvSpPr>
        <p:spPr/>
        <p:txBody>
          <a:bodyPr/>
          <a:lstStyle/>
          <a:p>
            <a:r>
              <a:rPr lang="en-CA" dirty="0"/>
              <a:t>7) No, the world of sensible experience is not devoid of purpose and value</a:t>
            </a:r>
          </a:p>
          <a:p>
            <a:pPr lvl="1"/>
            <a:r>
              <a:rPr lang="en-CA" dirty="0"/>
              <a:t>It is in fact “the fairest of creations”</a:t>
            </a:r>
          </a:p>
          <a:p>
            <a:pPr lvl="1"/>
            <a:r>
              <a:rPr lang="en-CA" dirty="0"/>
              <a:t>It is a copy of these ideal exemplars, the Forms</a:t>
            </a:r>
          </a:p>
          <a:p>
            <a:pPr lvl="1"/>
            <a:r>
              <a:rPr lang="en-CA" dirty="0"/>
              <a:t>And of the highest Form, which is that of the Good</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127</a:t>
            </a:fld>
            <a:endParaRPr lang="en-US"/>
          </a:p>
        </p:txBody>
      </p:sp>
    </p:spTree>
    <p:extLst>
      <p:ext uri="{BB962C8B-B14F-4D97-AF65-F5344CB8AC3E}">
        <p14:creationId xmlns:p14="http://schemas.microsoft.com/office/powerpoint/2010/main" val="4640568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then are we?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 true philosophers gain full, explicit knowledge of the Forms</a:t>
            </a:r>
          </a:p>
          <a:p>
            <a:pPr lvl="1"/>
            <a:r>
              <a:rPr lang="en-CA" dirty="0" smtClean="0"/>
              <a:t>The rest of us only dimly “recollect” them</a:t>
            </a:r>
          </a:p>
          <a:p>
            <a:r>
              <a:rPr lang="en-CA" dirty="0" smtClean="0"/>
              <a:t>How is this attainment of true knowledge possible?</a:t>
            </a:r>
          </a:p>
          <a:p>
            <a:pPr lvl="1"/>
            <a:r>
              <a:rPr lang="en-CA" dirty="0" smtClean="0"/>
              <a:t>1) What kind of beings are we?</a:t>
            </a:r>
          </a:p>
          <a:p>
            <a:pPr lvl="1"/>
            <a:r>
              <a:rPr lang="en-CA" dirty="0" smtClean="0"/>
              <a:t>2) What kind of relation do we have with the Forms?</a:t>
            </a:r>
          </a:p>
          <a:p>
            <a:pPr lvl="1"/>
            <a:r>
              <a:rPr lang="en-CA" dirty="0" smtClean="0"/>
              <a:t>3) How, practically, can we prepare for this attainment? </a:t>
            </a:r>
          </a:p>
          <a:p>
            <a:r>
              <a:rPr lang="en-CA" dirty="0" smtClean="0">
                <a:sym typeface="Wingdings" panose="05000000000000000000" pitchFamily="2" charset="2"/>
              </a:rPr>
              <a:t></a:t>
            </a:r>
            <a:r>
              <a:rPr lang="en-CA" dirty="0" smtClean="0"/>
              <a:t>Theory of education</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128</a:t>
            </a:fld>
            <a:endParaRPr lang="en-US"/>
          </a:p>
        </p:txBody>
      </p:sp>
    </p:spTree>
    <p:extLst>
      <p:ext uri="{BB962C8B-B14F-4D97-AF65-F5344CB8AC3E}">
        <p14:creationId xmlns:p14="http://schemas.microsoft.com/office/powerpoint/2010/main" val="6597036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Reincarnation</a:t>
            </a:r>
            <a:endParaRPr lang="en-US" dirty="0"/>
          </a:p>
        </p:txBody>
      </p:sp>
      <p:sp>
        <p:nvSpPr>
          <p:cNvPr id="3" name="Content Placeholder 2"/>
          <p:cNvSpPr>
            <a:spLocks noGrp="1"/>
          </p:cNvSpPr>
          <p:nvPr>
            <p:ph idx="1"/>
          </p:nvPr>
        </p:nvSpPr>
        <p:spPr/>
        <p:txBody>
          <a:bodyPr>
            <a:normAutofit lnSpcReduction="10000"/>
          </a:bodyPr>
          <a:lstStyle/>
          <a:p>
            <a:r>
              <a:rPr lang="en-CA" dirty="0" smtClean="0"/>
              <a:t>1) We must possess immaterial souls</a:t>
            </a:r>
          </a:p>
          <a:p>
            <a:pPr lvl="1"/>
            <a:r>
              <a:rPr lang="en-CA" dirty="0"/>
              <a:t>b</a:t>
            </a:r>
            <a:r>
              <a:rPr lang="en-CA" dirty="0" smtClean="0"/>
              <a:t>ecause the Forms are immaterial, and we can know them</a:t>
            </a:r>
          </a:p>
          <a:p>
            <a:pPr lvl="2"/>
            <a:r>
              <a:rPr lang="en-CA" dirty="0" smtClean="0"/>
              <a:t>“The theory that our soul exists even before it enters the body surely stands or falls with the soul’s possession of the ultimate standard of reality.” (</a:t>
            </a:r>
            <a:r>
              <a:rPr lang="en-CA" dirty="0" err="1" smtClean="0"/>
              <a:t>Phaedo</a:t>
            </a:r>
            <a:r>
              <a:rPr lang="en-CA" dirty="0" smtClean="0"/>
              <a:t> 92)</a:t>
            </a:r>
          </a:p>
          <a:p>
            <a:r>
              <a:rPr lang="en-CA" dirty="0" smtClean="0">
                <a:sym typeface="Wingdings" panose="05000000000000000000" pitchFamily="2" charset="2"/>
              </a:rPr>
              <a:t></a:t>
            </a:r>
            <a:r>
              <a:rPr lang="en-CA" dirty="0" smtClean="0"/>
              <a:t> Theory of reincarnation</a:t>
            </a:r>
          </a:p>
          <a:p>
            <a:pPr lvl="1"/>
            <a:r>
              <a:rPr lang="en-CA" dirty="0"/>
              <a:t>a</a:t>
            </a:r>
            <a:r>
              <a:rPr lang="en-CA" dirty="0" smtClean="0"/>
              <a:t>lso found in Pythagoras</a:t>
            </a:r>
          </a:p>
          <a:p>
            <a:pPr lvl="1"/>
            <a:r>
              <a:rPr lang="en-CA" dirty="0"/>
              <a:t>p</a:t>
            </a:r>
            <a:r>
              <a:rPr lang="en-CA" dirty="0" smtClean="0"/>
              <a:t>robably imported from the East (India)</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129</a:t>
            </a:fld>
            <a:endParaRPr lang="en-US"/>
          </a:p>
        </p:txBody>
      </p:sp>
    </p:spTree>
    <p:extLst>
      <p:ext uri="{BB962C8B-B14F-4D97-AF65-F5344CB8AC3E}">
        <p14:creationId xmlns:p14="http://schemas.microsoft.com/office/powerpoint/2010/main" val="3398886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Divided city-states</a:t>
            </a:r>
            <a:endParaRPr lang="en-US" dirty="0"/>
          </a:p>
        </p:txBody>
      </p:sp>
      <p:sp>
        <p:nvSpPr>
          <p:cNvPr id="3" name="Content Placeholder 2"/>
          <p:cNvSpPr>
            <a:spLocks noGrp="1"/>
          </p:cNvSpPr>
          <p:nvPr>
            <p:ph idx="1"/>
          </p:nvPr>
        </p:nvSpPr>
        <p:spPr/>
        <p:txBody>
          <a:bodyPr>
            <a:normAutofit lnSpcReduction="10000"/>
          </a:bodyPr>
          <a:lstStyle/>
          <a:p>
            <a:r>
              <a:rPr lang="en-CA" dirty="0" smtClean="0"/>
              <a:t>How explain “the glory that was Greece”? </a:t>
            </a:r>
          </a:p>
          <a:p>
            <a:pPr lvl="1"/>
            <a:r>
              <a:rPr lang="en-CA" dirty="0" smtClean="0"/>
              <a:t>(Edgar Allen Poe, “To Helene”)</a:t>
            </a:r>
          </a:p>
          <a:p>
            <a:r>
              <a:rPr lang="en-CA" dirty="0" smtClean="0"/>
              <a:t>A warlike, crude, divided people</a:t>
            </a:r>
          </a:p>
          <a:p>
            <a:pPr lvl="1"/>
            <a:r>
              <a:rPr lang="en-CA" dirty="0" smtClean="0"/>
              <a:t>No priestly caste to constrain thought </a:t>
            </a:r>
          </a:p>
          <a:p>
            <a:pPr lvl="2"/>
            <a:r>
              <a:rPr lang="en-CA" dirty="0" smtClean="0"/>
              <a:t>(e.g., the Brahmins of India)</a:t>
            </a:r>
          </a:p>
          <a:p>
            <a:pPr lvl="1"/>
            <a:r>
              <a:rPr lang="en-CA" dirty="0" smtClean="0"/>
              <a:t>A chaotic polytheism with little intellectual substance </a:t>
            </a:r>
          </a:p>
          <a:p>
            <a:pPr lvl="2"/>
            <a:r>
              <a:rPr lang="en-CA" dirty="0" smtClean="0"/>
              <a:t>Contrary to the Upanishads of India</a:t>
            </a:r>
          </a:p>
          <a:p>
            <a:pPr lvl="1"/>
            <a:r>
              <a:rPr lang="en-CA" dirty="0" smtClean="0"/>
              <a:t>Divided, small city-states (city state: polis </a:t>
            </a:r>
            <a:r>
              <a:rPr lang="en-CA" dirty="0" smtClean="0">
                <a:sym typeface="Wingdings" panose="05000000000000000000" pitchFamily="2" charset="2"/>
              </a:rPr>
              <a:t> politics)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13</a:t>
            </a:fld>
            <a:endParaRPr lang="en-US"/>
          </a:p>
        </p:txBody>
      </p:sp>
    </p:spTree>
    <p:extLst>
      <p:ext uri="{BB962C8B-B14F-4D97-AF65-F5344CB8AC3E}">
        <p14:creationId xmlns:p14="http://schemas.microsoft.com/office/powerpoint/2010/main" val="14926675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parts of the soul</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Plato’s dualism of body and soul</a:t>
            </a:r>
          </a:p>
          <a:p>
            <a:pPr lvl="1"/>
            <a:r>
              <a:rPr lang="en-CA" dirty="0" smtClean="0"/>
              <a:t>But the soul may be “permeated by the corporeal” or “fastened to it with a rivet” </a:t>
            </a:r>
          </a:p>
          <a:p>
            <a:r>
              <a:rPr lang="en-CA" dirty="0" smtClean="0"/>
              <a:t>The soul has parts</a:t>
            </a:r>
          </a:p>
          <a:p>
            <a:pPr lvl="1"/>
            <a:r>
              <a:rPr lang="en-CA" dirty="0"/>
              <a:t>s</a:t>
            </a:r>
            <a:r>
              <a:rPr lang="en-CA" dirty="0" smtClean="0"/>
              <a:t>ome of which are weighted down by the body</a:t>
            </a:r>
          </a:p>
          <a:p>
            <a:r>
              <a:rPr lang="en-CA" dirty="0" smtClean="0"/>
              <a:t>The soul is like a charioteer driving two horses</a:t>
            </a:r>
          </a:p>
          <a:p>
            <a:pPr lvl="1"/>
            <a:r>
              <a:rPr lang="en-CA" dirty="0" smtClean="0"/>
              <a:t>The driver = the rational part</a:t>
            </a:r>
          </a:p>
          <a:p>
            <a:pPr lvl="1"/>
            <a:r>
              <a:rPr lang="en-CA" dirty="0" smtClean="0"/>
              <a:t>One horse = appetite, desires</a:t>
            </a:r>
          </a:p>
          <a:p>
            <a:pPr lvl="1"/>
            <a:r>
              <a:rPr lang="en-CA" dirty="0" smtClean="0"/>
              <a:t>One horse = the spirited part: pugnaciousness, indignation, courage in defense of honor</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130</a:t>
            </a:fld>
            <a:endParaRPr lang="en-US"/>
          </a:p>
        </p:txBody>
      </p:sp>
    </p:spTree>
    <p:extLst>
      <p:ext uri="{BB962C8B-B14F-4D97-AF65-F5344CB8AC3E}">
        <p14:creationId xmlns:p14="http://schemas.microsoft.com/office/powerpoint/2010/main" val="31401792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Justice</a:t>
            </a:r>
            <a:endParaRPr lang="en-US" dirty="0"/>
          </a:p>
        </p:txBody>
      </p:sp>
      <p:sp>
        <p:nvSpPr>
          <p:cNvPr id="3" name="Content Placeholder 2"/>
          <p:cNvSpPr>
            <a:spLocks noGrp="1"/>
          </p:cNvSpPr>
          <p:nvPr>
            <p:ph idx="1"/>
          </p:nvPr>
        </p:nvSpPr>
        <p:spPr/>
        <p:txBody>
          <a:bodyPr/>
          <a:lstStyle/>
          <a:p>
            <a:r>
              <a:rPr lang="en-CA" dirty="0" smtClean="0"/>
              <a:t>The just person: </a:t>
            </a:r>
          </a:p>
          <a:p>
            <a:pPr lvl="1"/>
            <a:r>
              <a:rPr lang="en-CA" dirty="0" smtClean="0"/>
              <a:t>the one whose reason keeps the other parts in the proper place, </a:t>
            </a:r>
          </a:p>
          <a:p>
            <a:pPr lvl="1"/>
            <a:r>
              <a:rPr lang="en-CA" dirty="0" smtClean="0"/>
              <a:t>so there is no civil war between them</a:t>
            </a:r>
          </a:p>
          <a:p>
            <a:r>
              <a:rPr lang="en-CA" dirty="0" smtClean="0"/>
              <a:t>When Socrates drinks the hemlock, he knows that his rational part will survive the “prison” of the body</a:t>
            </a:r>
          </a:p>
          <a:p>
            <a:pPr lvl="1"/>
            <a:r>
              <a:rPr lang="en-CA" dirty="0" smtClean="0"/>
              <a:t>This is his true self</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131</a:t>
            </a:fld>
            <a:endParaRPr lang="en-US"/>
          </a:p>
        </p:txBody>
      </p:sp>
    </p:spTree>
    <p:extLst>
      <p:ext uri="{BB962C8B-B14F-4D97-AF65-F5344CB8AC3E}">
        <p14:creationId xmlns:p14="http://schemas.microsoft.com/office/powerpoint/2010/main" val="41301039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choice</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Why should we identify ourselves with the rational part of the soul?</a:t>
            </a:r>
          </a:p>
          <a:p>
            <a:r>
              <a:rPr lang="en-CA" dirty="0" smtClean="0"/>
              <a:t>1) Mastery over desires and impulses</a:t>
            </a:r>
          </a:p>
          <a:p>
            <a:pPr lvl="1"/>
            <a:r>
              <a:rPr lang="en-CA" dirty="0" smtClean="0"/>
              <a:t>Without order pleasures cancel each other: </a:t>
            </a:r>
          </a:p>
          <a:p>
            <a:pPr lvl="2"/>
            <a:r>
              <a:rPr lang="en-CA" dirty="0" smtClean="0"/>
              <a:t>the pleasure of math doesn’t mix well with the pleasure of alcohol</a:t>
            </a:r>
          </a:p>
          <a:p>
            <a:pPr lvl="1"/>
            <a:r>
              <a:rPr lang="en-CA" dirty="0" smtClean="0"/>
              <a:t>We must choose between</a:t>
            </a:r>
          </a:p>
          <a:p>
            <a:pPr lvl="2"/>
            <a:r>
              <a:rPr lang="en-CA" dirty="0" smtClean="0"/>
              <a:t>being mastered by pleasures and impulses, and so acting beneath oneself</a:t>
            </a:r>
          </a:p>
          <a:p>
            <a:pPr lvl="2"/>
            <a:r>
              <a:rPr lang="en-CA" dirty="0"/>
              <a:t>a</a:t>
            </a:r>
            <a:r>
              <a:rPr lang="en-CA" dirty="0" smtClean="0"/>
              <a:t>nd being one’s own master</a:t>
            </a:r>
          </a:p>
          <a:p>
            <a:pPr lvl="1"/>
            <a:r>
              <a:rPr lang="en-CA" dirty="0" smtClean="0"/>
              <a:t>The rational part that is the part that should be in control, and so the part with which the just person identifies </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132</a:t>
            </a:fld>
            <a:endParaRPr lang="en-US"/>
          </a:p>
        </p:txBody>
      </p:sp>
    </p:spTree>
    <p:extLst>
      <p:ext uri="{BB962C8B-B14F-4D97-AF65-F5344CB8AC3E}">
        <p14:creationId xmlns:p14="http://schemas.microsoft.com/office/powerpoint/2010/main" val="559631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Kinship with the Forms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2) Kinship with the Forms</a:t>
            </a:r>
          </a:p>
          <a:p>
            <a:pPr lvl="1"/>
            <a:r>
              <a:rPr lang="en-CA" dirty="0" smtClean="0"/>
              <a:t>It is the rational part that is “akin to reality … and unites with it” (Republic 490)</a:t>
            </a:r>
          </a:p>
          <a:p>
            <a:pPr lvl="1"/>
            <a:r>
              <a:rPr lang="en-CA" dirty="0" smtClean="0"/>
              <a:t>Like the Forms, the rational soul is eternal, immaterial, invisible, and good</a:t>
            </a:r>
          </a:p>
          <a:p>
            <a:r>
              <a:rPr lang="en-CA" dirty="0" smtClean="0"/>
              <a:t>Arguments:</a:t>
            </a:r>
          </a:p>
          <a:p>
            <a:pPr lvl="1"/>
            <a:r>
              <a:rPr lang="en-CA" dirty="0" smtClean="0"/>
              <a:t>1) Mathematical truths are eternal</a:t>
            </a:r>
          </a:p>
          <a:p>
            <a:pPr lvl="1"/>
            <a:r>
              <a:rPr lang="en-CA" dirty="0" smtClean="0"/>
              <a:t>2) and we are able to grasp them by our reason</a:t>
            </a:r>
          </a:p>
          <a:p>
            <a:pPr lvl="1"/>
            <a:r>
              <a:rPr lang="en-CA" dirty="0" smtClean="0"/>
              <a:t>3) Our reason must be like that which it knows, and so it too must be eternal</a:t>
            </a:r>
          </a:p>
          <a:p>
            <a:pPr lvl="1"/>
            <a:r>
              <a:rPr lang="en-CA" dirty="0" smtClean="0"/>
              <a:t>1) Beauty too is eternal … (repeat above)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133</a:t>
            </a:fld>
            <a:endParaRPr lang="en-US"/>
          </a:p>
        </p:txBody>
      </p:sp>
    </p:spTree>
    <p:extLst>
      <p:ext uri="{BB962C8B-B14F-4D97-AF65-F5344CB8AC3E}">
        <p14:creationId xmlns:p14="http://schemas.microsoft.com/office/powerpoint/2010/main" val="40749692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Plato’s response to the naturalists</a:t>
            </a:r>
            <a:br>
              <a:rPr lang="en-CA" dirty="0"/>
            </a:br>
            <a:endParaRPr lang="en-US" dirty="0"/>
          </a:p>
        </p:txBody>
      </p:sp>
      <p:sp>
        <p:nvSpPr>
          <p:cNvPr id="3" name="Content Placeholder 2"/>
          <p:cNvSpPr>
            <a:spLocks noGrp="1"/>
          </p:cNvSpPr>
          <p:nvPr>
            <p:ph idx="1"/>
          </p:nvPr>
        </p:nvSpPr>
        <p:spPr/>
        <p:txBody>
          <a:bodyPr>
            <a:normAutofit lnSpcReduction="10000"/>
          </a:bodyPr>
          <a:lstStyle/>
          <a:p>
            <a:r>
              <a:rPr lang="en-CA" dirty="0" smtClean="0"/>
              <a:t>Naturalists say we are integral parts of the world </a:t>
            </a:r>
          </a:p>
          <a:p>
            <a:pPr lvl="1"/>
            <a:r>
              <a:rPr lang="en-CA" dirty="0" smtClean="0"/>
              <a:t>because our souls are made of same material atoms as everything else</a:t>
            </a:r>
          </a:p>
          <a:p>
            <a:r>
              <a:rPr lang="en-CA" dirty="0" smtClean="0">
                <a:sym typeface="Wingdings" panose="05000000000000000000" pitchFamily="2" charset="2"/>
              </a:rPr>
              <a:t>Plato: We </a:t>
            </a:r>
            <a:r>
              <a:rPr lang="en-CA" i="1" dirty="0" smtClean="0">
                <a:sym typeface="Wingdings" panose="05000000000000000000" pitchFamily="2" charset="2"/>
              </a:rPr>
              <a:t>are</a:t>
            </a:r>
            <a:r>
              <a:rPr lang="en-CA" dirty="0" smtClean="0">
                <a:sym typeface="Wingdings" panose="05000000000000000000" pitchFamily="2" charset="2"/>
              </a:rPr>
              <a:t> integral parts of the world </a:t>
            </a:r>
          </a:p>
          <a:p>
            <a:pPr lvl="1"/>
            <a:r>
              <a:rPr lang="en-CA" dirty="0" smtClean="0">
                <a:sym typeface="Wingdings" panose="05000000000000000000" pitchFamily="2" charset="2"/>
              </a:rPr>
              <a:t>because our souls are akin to the Forms </a:t>
            </a:r>
          </a:p>
          <a:p>
            <a:pPr lvl="1"/>
            <a:r>
              <a:rPr lang="en-CA" dirty="0">
                <a:sym typeface="Wingdings" panose="05000000000000000000" pitchFamily="2" charset="2"/>
              </a:rPr>
              <a:t>w</a:t>
            </a:r>
            <a:r>
              <a:rPr lang="en-CA" dirty="0" smtClean="0">
                <a:sym typeface="Wingdings" panose="05000000000000000000" pitchFamily="2" charset="2"/>
              </a:rPr>
              <a:t>hich form or shape the material stuff out of which things are created, </a:t>
            </a:r>
          </a:p>
          <a:p>
            <a:pPr lvl="1"/>
            <a:r>
              <a:rPr lang="en-CA" dirty="0" smtClean="0">
                <a:sym typeface="Wingdings" panose="05000000000000000000" pitchFamily="2" charset="2"/>
              </a:rPr>
              <a:t>and supply their standards, goals, and purposes</a:t>
            </a:r>
            <a:endParaRPr lang="en-CA" dirty="0" smtClean="0"/>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134</a:t>
            </a:fld>
            <a:endParaRPr lang="en-US"/>
          </a:p>
        </p:txBody>
      </p:sp>
    </p:spTree>
    <p:extLst>
      <p:ext uri="{BB962C8B-B14F-4D97-AF65-F5344CB8AC3E}">
        <p14:creationId xmlns:p14="http://schemas.microsoft.com/office/powerpoint/2010/main" val="42304828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way of the philosopher</a:t>
            </a:r>
            <a:endParaRPr lang="en-US" dirty="0"/>
          </a:p>
        </p:txBody>
      </p:sp>
      <p:sp>
        <p:nvSpPr>
          <p:cNvPr id="3" name="Content Placeholder 2"/>
          <p:cNvSpPr>
            <a:spLocks noGrp="1"/>
          </p:cNvSpPr>
          <p:nvPr>
            <p:ph idx="1"/>
          </p:nvPr>
        </p:nvSpPr>
        <p:spPr/>
        <p:txBody>
          <a:bodyPr>
            <a:normAutofit lnSpcReduction="10000"/>
          </a:bodyPr>
          <a:lstStyle/>
          <a:p>
            <a:r>
              <a:rPr lang="en-CA" dirty="0" smtClean="0"/>
              <a:t>What then is the way of the philosopher?</a:t>
            </a:r>
          </a:p>
          <a:p>
            <a:pPr lvl="1"/>
            <a:r>
              <a:rPr lang="en-CA" dirty="0"/>
              <a:t>“the philosopher’s occupation consists precisely in the freeing … of the soul from the body” (</a:t>
            </a:r>
            <a:r>
              <a:rPr lang="en-CA" i="1" dirty="0" err="1"/>
              <a:t>Phaedo</a:t>
            </a:r>
            <a:r>
              <a:rPr lang="en-CA" dirty="0"/>
              <a:t> 67)</a:t>
            </a:r>
            <a:endParaRPr lang="en-US" dirty="0"/>
          </a:p>
          <a:p>
            <a:pPr lvl="1"/>
            <a:r>
              <a:rPr lang="en-CA" dirty="0" smtClean="0">
                <a:sym typeface="Wingdings" panose="05000000000000000000" pitchFamily="2" charset="2"/>
              </a:rPr>
              <a:t></a:t>
            </a:r>
            <a:r>
              <a:rPr lang="en-CA" dirty="0" smtClean="0"/>
              <a:t>Solitary detachment of the Yogi? </a:t>
            </a:r>
          </a:p>
          <a:p>
            <a:r>
              <a:rPr lang="en-CA" dirty="0" smtClean="0"/>
              <a:t>No, to become a philosopher requires </a:t>
            </a:r>
          </a:p>
          <a:p>
            <a:pPr lvl="1"/>
            <a:r>
              <a:rPr lang="en-CA" dirty="0" smtClean="0"/>
              <a:t>a good society, a good education, and loving relationships</a:t>
            </a:r>
          </a:p>
          <a:p>
            <a:pPr lvl="1"/>
            <a:r>
              <a:rPr lang="en-CA" dirty="0" smtClean="0"/>
              <a:t>Hence the goals of philosophy are political, educational, and erotic</a:t>
            </a:r>
          </a:p>
        </p:txBody>
      </p:sp>
      <p:sp>
        <p:nvSpPr>
          <p:cNvPr id="4" name="Slide Number Placeholder 3"/>
          <p:cNvSpPr>
            <a:spLocks noGrp="1"/>
          </p:cNvSpPr>
          <p:nvPr>
            <p:ph type="sldNum" sz="quarter" idx="12"/>
          </p:nvPr>
        </p:nvSpPr>
        <p:spPr/>
        <p:txBody>
          <a:bodyPr/>
          <a:lstStyle/>
          <a:p>
            <a:fld id="{BBC02E8F-9D1E-4980-8ADB-098DC22DB888}" type="slidenum">
              <a:rPr lang="en-US" smtClean="0"/>
              <a:t>135</a:t>
            </a:fld>
            <a:endParaRPr lang="en-US"/>
          </a:p>
        </p:txBody>
      </p:sp>
    </p:spTree>
    <p:extLst>
      <p:ext uri="{BB962C8B-B14F-4D97-AF65-F5344CB8AC3E}">
        <p14:creationId xmlns:p14="http://schemas.microsoft.com/office/powerpoint/2010/main" val="22681748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Three classes, three virtues, </a:t>
            </a:r>
            <a:br>
              <a:rPr lang="en-CA" dirty="0" smtClean="0"/>
            </a:br>
            <a:r>
              <a:rPr lang="en-CA" dirty="0" smtClean="0"/>
              <a:t>three parts of the soul</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Goal of </a:t>
            </a:r>
            <a:r>
              <a:rPr lang="en-CA" i="1" dirty="0"/>
              <a:t>T</a:t>
            </a:r>
            <a:r>
              <a:rPr lang="en-CA" i="1" dirty="0" smtClean="0"/>
              <a:t>he Republic:</a:t>
            </a:r>
          </a:p>
          <a:p>
            <a:pPr lvl="1"/>
            <a:r>
              <a:rPr lang="en-CA" dirty="0" smtClean="0"/>
              <a:t>to determine the nature of the just soul</a:t>
            </a:r>
          </a:p>
          <a:p>
            <a:pPr lvl="1"/>
            <a:r>
              <a:rPr lang="en-CA" dirty="0"/>
              <a:t>b</a:t>
            </a:r>
            <a:r>
              <a:rPr lang="en-CA" dirty="0" smtClean="0"/>
              <a:t>y first finding justice writ large in society</a:t>
            </a:r>
          </a:p>
          <a:p>
            <a:r>
              <a:rPr lang="en-CA" dirty="0" smtClean="0"/>
              <a:t>The just state is one in which each of the major classes of society practices its own specific virtue</a:t>
            </a:r>
          </a:p>
          <a:p>
            <a:pPr lvl="1"/>
            <a:r>
              <a:rPr lang="en-CA" dirty="0" smtClean="0"/>
              <a:t>The guardians, and philosopher-kings, practice wisdom</a:t>
            </a:r>
          </a:p>
          <a:p>
            <a:pPr lvl="2"/>
            <a:r>
              <a:rPr lang="en-CA" dirty="0"/>
              <a:t>a</a:t>
            </a:r>
            <a:r>
              <a:rPr lang="en-CA" dirty="0" smtClean="0"/>
              <a:t>s the rational part of the soul rules over the other parts</a:t>
            </a:r>
          </a:p>
          <a:p>
            <a:pPr lvl="1"/>
            <a:r>
              <a:rPr lang="en-CA" dirty="0" smtClean="0"/>
              <a:t>The auxiliaries or soldiers practice courage</a:t>
            </a:r>
          </a:p>
          <a:p>
            <a:pPr lvl="2"/>
            <a:r>
              <a:rPr lang="en-CA" dirty="0" smtClean="0"/>
              <a:t>the spirited part </a:t>
            </a:r>
          </a:p>
          <a:p>
            <a:pPr lvl="1"/>
            <a:r>
              <a:rPr lang="en-CA" dirty="0" smtClean="0"/>
              <a:t>And the workers practice discipline or temperance</a:t>
            </a:r>
          </a:p>
          <a:p>
            <a:pPr lvl="2"/>
            <a:r>
              <a:rPr lang="en-CA" dirty="0"/>
              <a:t>t</a:t>
            </a:r>
            <a:r>
              <a:rPr lang="en-CA" dirty="0" smtClean="0"/>
              <a:t>he appetites or desires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136</a:t>
            </a:fld>
            <a:endParaRPr lang="en-US"/>
          </a:p>
        </p:txBody>
      </p:sp>
    </p:spTree>
    <p:extLst>
      <p:ext uri="{BB962C8B-B14F-4D97-AF65-F5344CB8AC3E}">
        <p14:creationId xmlns:p14="http://schemas.microsoft.com/office/powerpoint/2010/main" val="33825267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Social Divisions in Hinduism and Platonism</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Plato’s three classes:</a:t>
            </a:r>
          </a:p>
          <a:p>
            <a:pPr lvl="1"/>
            <a:r>
              <a:rPr lang="en-CA" dirty="0" smtClean="0"/>
              <a:t>Guardians, rulers—philosopher kings</a:t>
            </a:r>
          </a:p>
          <a:p>
            <a:pPr lvl="1"/>
            <a:r>
              <a:rPr lang="en-CA" dirty="0" smtClean="0"/>
              <a:t>Auxiliaries, soldiers, who defend the state</a:t>
            </a:r>
          </a:p>
          <a:p>
            <a:pPr lvl="1"/>
            <a:r>
              <a:rPr lang="en-CA" dirty="0" smtClean="0"/>
              <a:t>Workers</a:t>
            </a:r>
          </a:p>
          <a:p>
            <a:r>
              <a:rPr lang="en-CA" dirty="0" smtClean="0"/>
              <a:t>India’s four classes</a:t>
            </a:r>
          </a:p>
          <a:p>
            <a:pPr lvl="1"/>
            <a:r>
              <a:rPr lang="en-CA" dirty="0" smtClean="0"/>
              <a:t>Brahmins – the priests, the wise</a:t>
            </a:r>
          </a:p>
          <a:p>
            <a:pPr lvl="1"/>
            <a:r>
              <a:rPr lang="en-CA" dirty="0" smtClean="0"/>
              <a:t>Kshatriyas – the military rulers of the state</a:t>
            </a:r>
          </a:p>
          <a:p>
            <a:pPr lvl="1"/>
            <a:r>
              <a:rPr lang="en-CA" dirty="0" err="1" smtClean="0"/>
              <a:t>Vaishyas</a:t>
            </a:r>
            <a:r>
              <a:rPr lang="en-CA" dirty="0" smtClean="0"/>
              <a:t> – the merchants</a:t>
            </a:r>
          </a:p>
          <a:p>
            <a:pPr lvl="1"/>
            <a:r>
              <a:rPr lang="en-CA" dirty="0" smtClean="0"/>
              <a:t>Sudras – the workers</a:t>
            </a:r>
          </a:p>
          <a:p>
            <a:r>
              <a:rPr lang="en-CA" dirty="0" smtClean="0"/>
              <a:t>Difference? </a:t>
            </a:r>
          </a:p>
          <a:p>
            <a:pPr lvl="1"/>
            <a:r>
              <a:rPr lang="en-CA" dirty="0" smtClean="0"/>
              <a:t>No merchants in Plato’s division!</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137</a:t>
            </a:fld>
            <a:endParaRPr lang="en-US"/>
          </a:p>
        </p:txBody>
      </p:sp>
    </p:spTree>
    <p:extLst>
      <p:ext uri="{BB962C8B-B14F-4D97-AF65-F5344CB8AC3E}">
        <p14:creationId xmlns:p14="http://schemas.microsoft.com/office/powerpoint/2010/main" val="16878093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Grp="1" noChangeArrowheads="1"/>
          </p:cNvSpPr>
          <p:nvPr>
            <p:ph type="title"/>
          </p:nvPr>
        </p:nvSpPr>
        <p:spPr/>
        <p:txBody>
          <a:bodyPr/>
          <a:lstStyle/>
          <a:p>
            <a:pPr eaLnBrk="1" hangingPunct="1"/>
            <a:r>
              <a:rPr lang="en-US" altLang="en-US" smtClean="0"/>
              <a:t>Plato on merchants, theives, etc. </a:t>
            </a:r>
          </a:p>
        </p:txBody>
      </p:sp>
      <p:sp>
        <p:nvSpPr>
          <p:cNvPr id="71683" name="Rectangle 3"/>
          <p:cNvSpPr>
            <a:spLocks noGrp="1" noChangeArrowheads="1"/>
          </p:cNvSpPr>
          <p:nvPr>
            <p:ph idx="1"/>
          </p:nvPr>
        </p:nvSpPr>
        <p:spPr/>
        <p:txBody>
          <a:bodyPr/>
          <a:lstStyle/>
          <a:p>
            <a:pPr eaLnBrk="1" hangingPunct="1"/>
            <a:r>
              <a:rPr lang="en-US" altLang="en-US" sz="2800" dirty="0" smtClean="0"/>
              <a:t>The insatiability of the pursuit of wealth, the Stranger says in Plato’s </a:t>
            </a:r>
            <a:r>
              <a:rPr lang="en-US" altLang="en-US" sz="2800" i="1" dirty="0" smtClean="0"/>
              <a:t>Laws</a:t>
            </a:r>
            <a:r>
              <a:rPr lang="en-US" altLang="en-US" sz="2800" dirty="0" smtClean="0"/>
              <a:t>, “makes the orderly and temperate part of mankind into merchants, and captains of ships, and servants, and converts the valiant sort into thieves and burglars, and robbers of temples, and violent, tyrannical persons . . .” </a:t>
            </a:r>
          </a:p>
          <a:p>
            <a:pPr eaLnBrk="1" hangingPunct="1"/>
            <a:r>
              <a:rPr lang="en-US" altLang="en-US" sz="2800" dirty="0" smtClean="0"/>
              <a:t>All of whom, he says, are unfortunate, for “Must not they be truly unfortunate whose souls are compelled to pass through life always hungering?” </a:t>
            </a:r>
          </a:p>
        </p:txBody>
      </p:sp>
      <p:sp>
        <p:nvSpPr>
          <p:cNvPr id="4" name="Slide Number Placeholder 5"/>
          <p:cNvSpPr>
            <a:spLocks noGrp="1"/>
          </p:cNvSpPr>
          <p:nvPr>
            <p:ph type="sldNum" sz="quarter" idx="12"/>
          </p:nvPr>
        </p:nvSpPr>
        <p:spPr/>
        <p:txBody>
          <a:bodyPr/>
          <a:lstStyle/>
          <a:p>
            <a:pPr>
              <a:defRPr/>
            </a:pPr>
            <a:fld id="{C8E4DA2D-EE1C-4417-9C59-5F0A80D747F2}" type="slidenum">
              <a:rPr lang="en-US"/>
              <a:pPr>
                <a:defRPr/>
              </a:pPr>
              <a:t>138</a:t>
            </a:fld>
            <a:endParaRPr lang="en-US"/>
          </a:p>
        </p:txBody>
      </p:sp>
    </p:spTree>
    <p:extLst>
      <p:ext uri="{BB962C8B-B14F-4D97-AF65-F5344CB8AC3E}">
        <p14:creationId xmlns:p14="http://schemas.microsoft.com/office/powerpoint/2010/main" val="275671776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threat of the merchants</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The merchants are absent in Plato’s </a:t>
            </a:r>
            <a:r>
              <a:rPr lang="en-CA" i="1" dirty="0" smtClean="0"/>
              <a:t>Republic</a:t>
            </a:r>
            <a:r>
              <a:rPr lang="en-CA" dirty="0" smtClean="0"/>
              <a:t>, </a:t>
            </a:r>
          </a:p>
          <a:p>
            <a:pPr lvl="1"/>
            <a:r>
              <a:rPr lang="en-CA" dirty="0" smtClean="0"/>
              <a:t>in the ideal state</a:t>
            </a:r>
          </a:p>
          <a:p>
            <a:pPr lvl="1"/>
            <a:r>
              <a:rPr lang="en-CA" dirty="0" smtClean="0"/>
              <a:t>But not in reality</a:t>
            </a:r>
          </a:p>
          <a:p>
            <a:r>
              <a:rPr lang="en-CA" dirty="0" smtClean="0"/>
              <a:t>In reality, the merchants are disruptive of social order</a:t>
            </a:r>
          </a:p>
          <a:p>
            <a:pPr lvl="1"/>
            <a:r>
              <a:rPr lang="en-CA" dirty="0"/>
              <a:t>a</a:t>
            </a:r>
            <a:r>
              <a:rPr lang="en-CA" dirty="0" smtClean="0"/>
              <a:t>lways hungering, always wanting more</a:t>
            </a:r>
          </a:p>
          <a:p>
            <a:pPr lvl="1"/>
            <a:r>
              <a:rPr lang="en-CA" dirty="0"/>
              <a:t>n</a:t>
            </a:r>
            <a:r>
              <a:rPr lang="en-CA" dirty="0" smtClean="0"/>
              <a:t>ever content with the existing order</a:t>
            </a:r>
          </a:p>
          <a:p>
            <a:pPr lvl="1"/>
            <a:r>
              <a:rPr lang="en-CA" dirty="0"/>
              <a:t>a</a:t>
            </a:r>
            <a:r>
              <a:rPr lang="en-CA" dirty="0" smtClean="0"/>
              <a:t>nd so a threat to the stability of society</a:t>
            </a:r>
          </a:p>
          <a:p>
            <a:r>
              <a:rPr lang="en-CA" dirty="0" smtClean="0"/>
              <a:t>Hence: Greece is threatened by merchants, but not India</a:t>
            </a:r>
          </a:p>
          <a:p>
            <a:pPr lvl="1"/>
            <a:r>
              <a:rPr lang="en-CA" dirty="0" smtClean="0"/>
              <a:t>In India, merchants are subject to caste rules that forbid carrying weapons (the prerogative of the Kshatriya caste)</a:t>
            </a:r>
          </a:p>
          <a:p>
            <a:pPr lvl="1"/>
            <a:r>
              <a:rPr lang="en-CA" dirty="0" smtClean="0">
                <a:sym typeface="Wingdings" panose="05000000000000000000" pitchFamily="2" charset="2"/>
              </a:rPr>
              <a:t></a:t>
            </a:r>
            <a:r>
              <a:rPr lang="en-CA" dirty="0" smtClean="0"/>
              <a:t>In modern Europe, the armed merchants take power!</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139</a:t>
            </a:fld>
            <a:endParaRPr lang="en-US"/>
          </a:p>
        </p:txBody>
      </p:sp>
    </p:spTree>
    <p:extLst>
      <p:ext uri="{BB962C8B-B14F-4D97-AF65-F5344CB8AC3E}">
        <p14:creationId xmlns:p14="http://schemas.microsoft.com/office/powerpoint/2010/main" val="101408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Factors of unity</a:t>
            </a:r>
            <a:endParaRPr lang="en-US" dirty="0"/>
          </a:p>
        </p:txBody>
      </p:sp>
      <p:sp>
        <p:nvSpPr>
          <p:cNvPr id="3" name="Content Placeholder 2"/>
          <p:cNvSpPr>
            <a:spLocks noGrp="1"/>
          </p:cNvSpPr>
          <p:nvPr>
            <p:ph idx="1"/>
          </p:nvPr>
        </p:nvSpPr>
        <p:spPr/>
        <p:txBody>
          <a:bodyPr>
            <a:normAutofit fontScale="92500"/>
          </a:bodyPr>
          <a:lstStyle/>
          <a:p>
            <a:r>
              <a:rPr lang="en-CA" dirty="0" smtClean="0"/>
              <a:t>An efficient alphabetical language, common to all the Greeks</a:t>
            </a:r>
          </a:p>
          <a:p>
            <a:pPr lvl="1"/>
            <a:r>
              <a:rPr lang="en-CA" dirty="0" smtClean="0"/>
              <a:t>Hence a large community for the exchange of ideas</a:t>
            </a:r>
          </a:p>
          <a:p>
            <a:pPr lvl="1"/>
            <a:r>
              <a:rPr lang="en-CA" dirty="0" smtClean="0"/>
              <a:t>Recall: alphabet </a:t>
            </a:r>
            <a:r>
              <a:rPr lang="en-CA" dirty="0" smtClean="0">
                <a:sym typeface="Wingdings" panose="05000000000000000000" pitchFamily="2" charset="2"/>
              </a:rPr>
              <a:t> </a:t>
            </a:r>
            <a:r>
              <a:rPr lang="en-CA" dirty="0" smtClean="0"/>
              <a:t>democracy</a:t>
            </a:r>
          </a:p>
          <a:p>
            <a:r>
              <a:rPr lang="en-CA" dirty="0" smtClean="0"/>
              <a:t>Frequent </a:t>
            </a:r>
            <a:r>
              <a:rPr lang="en-CA" dirty="0" err="1" smtClean="0"/>
              <a:t>pan-Hellenic</a:t>
            </a:r>
            <a:r>
              <a:rPr lang="en-CA" dirty="0" smtClean="0"/>
              <a:t> gatherings</a:t>
            </a:r>
          </a:p>
          <a:p>
            <a:pPr lvl="1"/>
            <a:r>
              <a:rPr lang="en-CA" dirty="0" smtClean="0"/>
              <a:t>Like the Olympic games</a:t>
            </a:r>
          </a:p>
          <a:p>
            <a:pPr lvl="1"/>
            <a:r>
              <a:rPr lang="en-CA" dirty="0" smtClean="0"/>
              <a:t>But also competitive theater performances</a:t>
            </a:r>
          </a:p>
          <a:p>
            <a:pPr lvl="1"/>
            <a:r>
              <a:rPr lang="en-CA" dirty="0" smtClean="0">
                <a:sym typeface="Wingdings" panose="05000000000000000000" pitchFamily="2" charset="2"/>
              </a:rPr>
              <a:t> competitive debate between philosophers, and so the dialog form of expressing philosophy seen in Plato</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14</a:t>
            </a:fld>
            <a:endParaRPr lang="en-US"/>
          </a:p>
        </p:txBody>
      </p:sp>
    </p:spTree>
    <p:extLst>
      <p:ext uri="{BB962C8B-B14F-4D97-AF65-F5344CB8AC3E}">
        <p14:creationId xmlns:p14="http://schemas.microsoft.com/office/powerpoint/2010/main" val="17428629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just state is a precondition for philosophy</a:t>
            </a:r>
            <a:endParaRPr lang="en-US" dirty="0"/>
          </a:p>
        </p:txBody>
      </p:sp>
      <p:sp>
        <p:nvSpPr>
          <p:cNvPr id="3" name="Content Placeholder 2"/>
          <p:cNvSpPr>
            <a:spLocks noGrp="1"/>
          </p:cNvSpPr>
          <p:nvPr>
            <p:ph idx="1"/>
          </p:nvPr>
        </p:nvSpPr>
        <p:spPr/>
        <p:txBody>
          <a:bodyPr>
            <a:normAutofit/>
          </a:bodyPr>
          <a:lstStyle/>
          <a:p>
            <a:r>
              <a:rPr lang="en-CA" dirty="0" smtClean="0"/>
              <a:t>But the just state is not only a </a:t>
            </a:r>
            <a:r>
              <a:rPr lang="en-CA" u="sng" dirty="0" smtClean="0"/>
              <a:t>metaphor</a:t>
            </a:r>
            <a:r>
              <a:rPr lang="en-CA" dirty="0" smtClean="0"/>
              <a:t> for the just soul</a:t>
            </a:r>
          </a:p>
          <a:p>
            <a:pPr lvl="1"/>
            <a:r>
              <a:rPr lang="en-CA" dirty="0" smtClean="0"/>
              <a:t>It is a </a:t>
            </a:r>
            <a:r>
              <a:rPr lang="en-CA" u="sng" dirty="0" smtClean="0"/>
              <a:t>precondition</a:t>
            </a:r>
            <a:r>
              <a:rPr lang="en-CA" dirty="0" smtClean="0"/>
              <a:t> for forming just souls</a:t>
            </a:r>
          </a:p>
          <a:p>
            <a:pPr lvl="1"/>
            <a:r>
              <a:rPr lang="en-CA" dirty="0" smtClean="0"/>
              <a:t>Budding philosophers are not self-sufficient</a:t>
            </a:r>
          </a:p>
          <a:p>
            <a:r>
              <a:rPr lang="en-CA" dirty="0" smtClean="0"/>
              <a:t>Philosophy cannot flourish </a:t>
            </a:r>
          </a:p>
          <a:p>
            <a:pPr lvl="1"/>
            <a:r>
              <a:rPr lang="en-CA" dirty="0" smtClean="0"/>
              <a:t>in societies that are unstable, </a:t>
            </a:r>
          </a:p>
          <a:p>
            <a:pPr lvl="1"/>
            <a:r>
              <a:rPr lang="en-CA" dirty="0" smtClean="0"/>
              <a:t>and individual men are divided by competition for wealth, power, and women</a:t>
            </a:r>
          </a:p>
        </p:txBody>
      </p:sp>
      <p:sp>
        <p:nvSpPr>
          <p:cNvPr id="4" name="Slide Number Placeholder 3"/>
          <p:cNvSpPr>
            <a:spLocks noGrp="1"/>
          </p:cNvSpPr>
          <p:nvPr>
            <p:ph type="sldNum" sz="quarter" idx="12"/>
          </p:nvPr>
        </p:nvSpPr>
        <p:spPr/>
        <p:txBody>
          <a:bodyPr/>
          <a:lstStyle/>
          <a:p>
            <a:fld id="{BBC02E8F-9D1E-4980-8ADB-098DC22DB888}" type="slidenum">
              <a:rPr lang="en-US" smtClean="0"/>
              <a:t>140</a:t>
            </a:fld>
            <a:endParaRPr lang="en-US"/>
          </a:p>
        </p:txBody>
      </p:sp>
    </p:spTree>
    <p:extLst>
      <p:ext uri="{BB962C8B-B14F-4D97-AF65-F5344CB8AC3E}">
        <p14:creationId xmlns:p14="http://schemas.microsoft.com/office/powerpoint/2010/main" val="15753150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Equality of men and women</a:t>
            </a:r>
            <a:endParaRPr lang="en-US" dirty="0"/>
          </a:p>
        </p:txBody>
      </p:sp>
      <p:sp>
        <p:nvSpPr>
          <p:cNvPr id="3" name="Content Placeholder 2"/>
          <p:cNvSpPr>
            <a:spLocks noGrp="1"/>
          </p:cNvSpPr>
          <p:nvPr>
            <p:ph idx="1"/>
          </p:nvPr>
        </p:nvSpPr>
        <p:spPr/>
        <p:txBody>
          <a:bodyPr>
            <a:normAutofit fontScale="92500" lnSpcReduction="10000"/>
          </a:bodyPr>
          <a:lstStyle/>
          <a:p>
            <a:r>
              <a:rPr lang="en-CA" dirty="0"/>
              <a:t>Hence, in the just society </a:t>
            </a:r>
          </a:p>
          <a:p>
            <a:pPr lvl="1"/>
            <a:r>
              <a:rPr lang="en-CA" dirty="0" smtClean="0"/>
              <a:t>1) the guardians or ruling class are </a:t>
            </a:r>
            <a:r>
              <a:rPr lang="en-CA" dirty="0"/>
              <a:t>forbidden gold and </a:t>
            </a:r>
            <a:r>
              <a:rPr lang="en-CA" dirty="0" smtClean="0"/>
              <a:t>silver</a:t>
            </a:r>
          </a:p>
          <a:p>
            <a:pPr lvl="1"/>
            <a:r>
              <a:rPr lang="en-CA" dirty="0" smtClean="0"/>
              <a:t>2) and </a:t>
            </a:r>
            <a:r>
              <a:rPr lang="en-CA" dirty="0"/>
              <a:t>their children are raised in common </a:t>
            </a:r>
          </a:p>
          <a:p>
            <a:r>
              <a:rPr lang="en-CA" dirty="0"/>
              <a:t>Men and women </a:t>
            </a:r>
            <a:r>
              <a:rPr lang="en-CA" dirty="0" smtClean="0"/>
              <a:t>guardians are equal</a:t>
            </a:r>
            <a:endParaRPr lang="en-CA" dirty="0"/>
          </a:p>
          <a:p>
            <a:pPr lvl="1"/>
            <a:r>
              <a:rPr lang="en-CA" dirty="0"/>
              <a:t>This was a revolutionary proposal in ancient Greece which strictly segregated most women in the private realm of the home outside of public life</a:t>
            </a:r>
          </a:p>
          <a:p>
            <a:r>
              <a:rPr lang="en-CA" dirty="0" smtClean="0"/>
              <a:t>The rulers therefore </a:t>
            </a:r>
            <a:r>
              <a:rPr lang="en-CA" dirty="0"/>
              <a:t>cannot engage in political life for their own private </a:t>
            </a:r>
            <a:r>
              <a:rPr lang="en-CA" dirty="0" smtClean="0"/>
              <a:t>purposes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141</a:t>
            </a:fld>
            <a:endParaRPr lang="en-US"/>
          </a:p>
        </p:txBody>
      </p:sp>
    </p:spTree>
    <p:extLst>
      <p:ext uri="{BB962C8B-B14F-4D97-AF65-F5344CB8AC3E}">
        <p14:creationId xmlns:p14="http://schemas.microsoft.com/office/powerpoint/2010/main" val="116380962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Comrades, not wives</a:t>
            </a:r>
            <a:endParaRPr lang="en-US" dirty="0"/>
          </a:p>
        </p:txBody>
      </p:sp>
      <p:sp>
        <p:nvSpPr>
          <p:cNvPr id="3" name="Content Placeholder 2"/>
          <p:cNvSpPr>
            <a:spLocks noGrp="1"/>
          </p:cNvSpPr>
          <p:nvPr>
            <p:ph idx="1"/>
          </p:nvPr>
        </p:nvSpPr>
        <p:spPr/>
        <p:txBody>
          <a:bodyPr>
            <a:normAutofit fontScale="85000" lnSpcReduction="20000"/>
          </a:bodyPr>
          <a:lstStyle/>
          <a:p>
            <a:r>
              <a:rPr lang="en-CA" dirty="0"/>
              <a:t>“Since the function of a wife in Athenian society was confined to the private sphere, female guardians are not in the conventional sense wives of their male counterparts. Rather they are comrades whose shared social role includes temporary sexual liaisons, the function of which is the perpetuation of the guardian class, itself required for the continued existence of the ideal state.”</a:t>
            </a:r>
          </a:p>
          <a:p>
            <a:pPr lvl="1"/>
            <a:r>
              <a:rPr lang="en-CA" dirty="0"/>
              <a:t> </a:t>
            </a:r>
            <a:r>
              <a:rPr lang="en-CA" i="1" dirty="0"/>
              <a:t>The Role Of Women In Plato’s Republic</a:t>
            </a:r>
            <a:r>
              <a:rPr lang="en-CA" dirty="0"/>
              <a:t>, C. C. W. </a:t>
            </a:r>
            <a:r>
              <a:rPr lang="en-CA" dirty="0" smtClean="0"/>
              <a:t>Taylor (Oxford University Press, 2012) </a:t>
            </a:r>
          </a:p>
          <a:p>
            <a:r>
              <a:rPr lang="en-CA" dirty="0" smtClean="0">
                <a:sym typeface="Wingdings" panose="05000000000000000000" pitchFamily="2" charset="2"/>
              </a:rPr>
              <a:t></a:t>
            </a:r>
            <a:r>
              <a:rPr lang="en-CA" dirty="0" smtClean="0"/>
              <a:t>Further, deeper, subordination/incorporation of the family in the State</a:t>
            </a:r>
            <a:endParaRPr lang="en-CA"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142</a:t>
            </a:fld>
            <a:endParaRPr lang="en-US"/>
          </a:p>
        </p:txBody>
      </p:sp>
    </p:spTree>
    <p:extLst>
      <p:ext uri="{BB962C8B-B14F-4D97-AF65-F5344CB8AC3E}">
        <p14:creationId xmlns:p14="http://schemas.microsoft.com/office/powerpoint/2010/main" val="1717112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The Laws are your true parents</a:t>
            </a:r>
            <a:endParaRPr lang="en-CA" altLang="en-US" smtClean="0"/>
          </a:p>
        </p:txBody>
      </p:sp>
      <p:sp>
        <p:nvSpPr>
          <p:cNvPr id="36867" name="Rectangle 3"/>
          <p:cNvSpPr>
            <a:spLocks noGrp="1" noChangeArrowheads="1"/>
          </p:cNvSpPr>
          <p:nvPr>
            <p:ph idx="1"/>
          </p:nvPr>
        </p:nvSpPr>
        <p:spPr/>
        <p:txBody>
          <a:bodyPr/>
          <a:lstStyle/>
          <a:p>
            <a:pPr eaLnBrk="1" hangingPunct="1"/>
            <a:r>
              <a:rPr lang="en-US" altLang="en-US" sz="2800" dirty="0" smtClean="0">
                <a:cs typeface="Times New Roman" panose="02020603050405020304" pitchFamily="18" charset="0"/>
              </a:rPr>
              <a:t>“Are we not, first, your parents? Through us your father took your mother and </a:t>
            </a:r>
            <a:r>
              <a:rPr lang="en-US" altLang="en-US" sz="2800" dirty="0" err="1" smtClean="0">
                <a:cs typeface="Times New Roman" panose="02020603050405020304" pitchFamily="18" charset="0"/>
              </a:rPr>
              <a:t>bagat</a:t>
            </a:r>
            <a:r>
              <a:rPr lang="en-US" altLang="en-US" sz="2800" dirty="0" smtClean="0">
                <a:cs typeface="Times New Roman" panose="02020603050405020304" pitchFamily="18" charset="0"/>
              </a:rPr>
              <a:t> you. Tell us, have you any fault with those of us that are the laws of marriage? “I have none,” I should reply. “Or have you any fault to find with those of us that regulate the nurture and education of the child, which you, like others, received? Did we not do well in bidding your father educate you in music and gymnastics?” (Plato’s </a:t>
            </a:r>
            <a:r>
              <a:rPr lang="en-US" altLang="en-US" sz="2800" i="1" dirty="0" smtClean="0">
                <a:cs typeface="Times New Roman" panose="02020603050405020304" pitchFamily="18" charset="0"/>
              </a:rPr>
              <a:t>Crito</a:t>
            </a:r>
            <a:r>
              <a:rPr lang="en-US" altLang="en-US" sz="2800" dirty="0" smtClean="0">
                <a:cs typeface="Times New Roman" panose="02020603050405020304" pitchFamily="18" charset="0"/>
              </a:rPr>
              <a:t>)</a:t>
            </a:r>
            <a:endParaRPr lang="en-CA" altLang="en-US" sz="2800" dirty="0" smtClean="0"/>
          </a:p>
        </p:txBody>
      </p:sp>
      <p:sp>
        <p:nvSpPr>
          <p:cNvPr id="36868"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AB4133-9EB9-4812-A064-E15D07AFB461}" type="slidenum">
              <a:rPr lang="en-CA" altLang="en-US">
                <a:solidFill>
                  <a:srgbClr val="898989"/>
                </a:solidFill>
              </a:rPr>
              <a:pPr eaLnBrk="1" hangingPunct="1"/>
              <a:t>143</a:t>
            </a:fld>
            <a:endParaRPr lang="en-CA" altLang="en-US">
              <a:solidFill>
                <a:srgbClr val="898989"/>
              </a:solidFill>
            </a:endParaRPr>
          </a:p>
        </p:txBody>
      </p:sp>
    </p:spTree>
    <p:extLst>
      <p:ext uri="{BB962C8B-B14F-4D97-AF65-F5344CB8AC3E}">
        <p14:creationId xmlns:p14="http://schemas.microsoft.com/office/powerpoint/2010/main" val="351401479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Philosopher King</a:t>
            </a:r>
            <a:endParaRPr lang="en-US" dirty="0"/>
          </a:p>
        </p:txBody>
      </p:sp>
      <p:sp>
        <p:nvSpPr>
          <p:cNvPr id="3" name="Content Placeholder 2"/>
          <p:cNvSpPr>
            <a:spLocks noGrp="1"/>
          </p:cNvSpPr>
          <p:nvPr>
            <p:ph idx="1"/>
          </p:nvPr>
        </p:nvSpPr>
        <p:spPr/>
        <p:txBody>
          <a:bodyPr>
            <a:normAutofit lnSpcReduction="10000"/>
          </a:bodyPr>
          <a:lstStyle/>
          <a:p>
            <a:r>
              <a:rPr lang="en-US" dirty="0" smtClean="0"/>
              <a:t>Greece breaks from its kinship past</a:t>
            </a:r>
          </a:p>
          <a:p>
            <a:pPr lvl="1"/>
            <a:r>
              <a:rPr lang="en-US" dirty="0" smtClean="0"/>
              <a:t>Seen in the tragedies of Oedipus and Antigone</a:t>
            </a:r>
          </a:p>
          <a:p>
            <a:r>
              <a:rPr lang="en-US" dirty="0" smtClean="0"/>
              <a:t>Greece establishes the law-based state</a:t>
            </a:r>
          </a:p>
          <a:p>
            <a:pPr lvl="1"/>
            <a:r>
              <a:rPr lang="en-US" dirty="0" smtClean="0"/>
              <a:t>Republic: Citizens determine the laws </a:t>
            </a:r>
          </a:p>
          <a:p>
            <a:r>
              <a:rPr lang="en-US" dirty="0" smtClean="0"/>
              <a:t>Plato: these citizens unjustly killed Socrates</a:t>
            </a:r>
          </a:p>
          <a:p>
            <a:pPr lvl="1"/>
            <a:r>
              <a:rPr lang="en-US" dirty="0" smtClean="0"/>
              <a:t>Hence an ideal state should be ruled by a philosopher, not by ordinary citizens</a:t>
            </a:r>
          </a:p>
          <a:p>
            <a:pPr lvl="1"/>
            <a:r>
              <a:rPr lang="en-US" dirty="0" smtClean="0"/>
              <a:t>Women should be part of the state, equal to men</a:t>
            </a:r>
          </a:p>
          <a:p>
            <a:pPr lvl="1"/>
            <a:r>
              <a:rPr lang="en-US" dirty="0" smtClean="0"/>
              <a:t>And Merchants should be outlawed</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144</a:t>
            </a:fld>
            <a:endParaRPr lang="en-US"/>
          </a:p>
        </p:txBody>
      </p:sp>
    </p:spTree>
    <p:extLst>
      <p:ext uri="{BB962C8B-B14F-4D97-AF65-F5344CB8AC3E}">
        <p14:creationId xmlns:p14="http://schemas.microsoft.com/office/powerpoint/2010/main" val="5996991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Return to the cave</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The allegory of the cave has two parts</a:t>
            </a:r>
          </a:p>
          <a:p>
            <a:pPr lvl="1"/>
            <a:r>
              <a:rPr lang="en-CA" dirty="0" smtClean="0"/>
              <a:t>1) the philosopher rises up to the sunlight of truth</a:t>
            </a:r>
          </a:p>
          <a:p>
            <a:pPr lvl="1"/>
            <a:r>
              <a:rPr lang="en-CA" dirty="0" smtClean="0"/>
              <a:t>2) and then returns to the cave to educate others regarding this truth and higher reality</a:t>
            </a:r>
          </a:p>
          <a:p>
            <a:r>
              <a:rPr lang="en-CA" dirty="0" smtClean="0"/>
              <a:t>This is the duty of the philosopher</a:t>
            </a:r>
          </a:p>
          <a:p>
            <a:pPr lvl="1"/>
            <a:r>
              <a:rPr lang="en-CA" dirty="0" smtClean="0"/>
              <a:t>1) because he owes his privileged education to the State</a:t>
            </a:r>
          </a:p>
          <a:p>
            <a:pPr lvl="1"/>
            <a:r>
              <a:rPr lang="en-CA" dirty="0" smtClean="0"/>
              <a:t>2) because one who knows the Forms will love them and so desire that the everyday world will approximate to these forms as much as possible</a:t>
            </a:r>
          </a:p>
          <a:p>
            <a:r>
              <a:rPr lang="en-CA" dirty="0" smtClean="0"/>
              <a:t>I.e., as he knows what Justice is he will want to contribute to the institution of justice on earth</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145</a:t>
            </a:fld>
            <a:endParaRPr lang="en-US"/>
          </a:p>
        </p:txBody>
      </p:sp>
    </p:spTree>
    <p:extLst>
      <p:ext uri="{BB962C8B-B14F-4D97-AF65-F5344CB8AC3E}">
        <p14:creationId xmlns:p14="http://schemas.microsoft.com/office/powerpoint/2010/main" val="28669907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Educational curriculum</a:t>
            </a:r>
            <a:endParaRPr lang="en-US" dirty="0"/>
          </a:p>
        </p:txBody>
      </p:sp>
      <p:sp>
        <p:nvSpPr>
          <p:cNvPr id="3" name="Content Placeholder 2"/>
          <p:cNvSpPr>
            <a:spLocks noGrp="1"/>
          </p:cNvSpPr>
          <p:nvPr>
            <p:ph idx="1"/>
          </p:nvPr>
        </p:nvSpPr>
        <p:spPr/>
        <p:txBody>
          <a:bodyPr>
            <a:normAutofit fontScale="85000" lnSpcReduction="20000"/>
          </a:bodyPr>
          <a:lstStyle/>
          <a:p>
            <a:r>
              <a:rPr lang="en-CA" dirty="0"/>
              <a:t>Turning the mind “from darkness to light”: </a:t>
            </a:r>
          </a:p>
          <a:p>
            <a:pPr lvl="1"/>
            <a:r>
              <a:rPr lang="en-CA" dirty="0"/>
              <a:t>“the mind … must be turned away from the world of change until … its eye can bear to look straight at … the brightest of all realities … the good.”</a:t>
            </a:r>
            <a:endParaRPr lang="en-US" dirty="0"/>
          </a:p>
          <a:p>
            <a:r>
              <a:rPr lang="en-CA" dirty="0" smtClean="0"/>
              <a:t>1) Through character training leading to mental and physical self-discipline</a:t>
            </a:r>
          </a:p>
          <a:p>
            <a:pPr lvl="1"/>
            <a:r>
              <a:rPr lang="en-CA" dirty="0"/>
              <a:t>t</a:t>
            </a:r>
            <a:r>
              <a:rPr lang="en-CA" dirty="0" smtClean="0"/>
              <a:t>o resist the call of sensuous pleasure and fashionable opinions</a:t>
            </a:r>
          </a:p>
          <a:p>
            <a:r>
              <a:rPr lang="en-CA" dirty="0" smtClean="0"/>
              <a:t>2) Acquiring intellectual disciplines</a:t>
            </a:r>
          </a:p>
          <a:p>
            <a:pPr lvl="1"/>
            <a:r>
              <a:rPr lang="en-CA" dirty="0" smtClean="0"/>
              <a:t>Mathematics and philosophy</a:t>
            </a:r>
          </a:p>
          <a:p>
            <a:pPr lvl="1"/>
            <a:r>
              <a:rPr lang="en-CA" dirty="0"/>
              <a:t>w</a:t>
            </a:r>
            <a:r>
              <a:rPr lang="en-CA" dirty="0" smtClean="0"/>
              <a:t>hose ideal and conceptual objects are remote from those of the darker world of the senses</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146</a:t>
            </a:fld>
            <a:endParaRPr lang="en-US"/>
          </a:p>
        </p:txBody>
      </p:sp>
    </p:spTree>
    <p:extLst>
      <p:ext uri="{BB962C8B-B14F-4D97-AF65-F5344CB8AC3E}">
        <p14:creationId xmlns:p14="http://schemas.microsoft.com/office/powerpoint/2010/main" val="30733119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Socratic method</a:t>
            </a:r>
            <a:endParaRPr lang="en-US" dirty="0"/>
          </a:p>
        </p:txBody>
      </p:sp>
      <p:sp>
        <p:nvSpPr>
          <p:cNvPr id="3" name="Content Placeholder 2"/>
          <p:cNvSpPr>
            <a:spLocks noGrp="1"/>
          </p:cNvSpPr>
          <p:nvPr>
            <p:ph idx="1"/>
          </p:nvPr>
        </p:nvSpPr>
        <p:spPr/>
        <p:txBody>
          <a:bodyPr>
            <a:normAutofit fontScale="85000" lnSpcReduction="10000"/>
          </a:bodyPr>
          <a:lstStyle/>
          <a:p>
            <a:r>
              <a:rPr lang="en-CA" dirty="0"/>
              <a:t>The philosopher must be </a:t>
            </a:r>
            <a:r>
              <a:rPr lang="en-CA" dirty="0" smtClean="0"/>
              <a:t>educated, but not </a:t>
            </a:r>
            <a:r>
              <a:rPr lang="en-CA" dirty="0"/>
              <a:t>by stuffing heads with knowledge</a:t>
            </a:r>
          </a:p>
          <a:p>
            <a:pPr lvl="1"/>
            <a:r>
              <a:rPr lang="en-CA" dirty="0"/>
              <a:t>“We must reject the conception of education professed by those who say that they can put into the mind knowledge that was not there before”</a:t>
            </a:r>
          </a:p>
          <a:p>
            <a:pPr lvl="1"/>
            <a:r>
              <a:rPr lang="en-CA" dirty="0">
                <a:sym typeface="Wingdings" panose="05000000000000000000" pitchFamily="2" charset="2"/>
              </a:rPr>
              <a:t></a:t>
            </a:r>
            <a:r>
              <a:rPr lang="en-CA" dirty="0"/>
              <a:t>the “Socratic method” of </a:t>
            </a:r>
            <a:r>
              <a:rPr lang="en-CA" dirty="0" smtClean="0"/>
              <a:t>teaching</a:t>
            </a:r>
          </a:p>
          <a:p>
            <a:r>
              <a:rPr lang="en-CA" dirty="0" smtClean="0"/>
              <a:t>In the </a:t>
            </a:r>
            <a:r>
              <a:rPr lang="en-CA" i="1" dirty="0" err="1" smtClean="0"/>
              <a:t>Meno</a:t>
            </a:r>
            <a:r>
              <a:rPr lang="en-CA" dirty="0" smtClean="0"/>
              <a:t>, Socrates takes an uneducated slave boy</a:t>
            </a:r>
          </a:p>
          <a:p>
            <a:pPr lvl="1"/>
            <a:r>
              <a:rPr lang="en-CA" dirty="0"/>
              <a:t>a</a:t>
            </a:r>
            <a:r>
              <a:rPr lang="en-CA" dirty="0" smtClean="0"/>
              <a:t>nd shows that he can “recollect” geometric truth</a:t>
            </a:r>
          </a:p>
          <a:p>
            <a:pPr lvl="1"/>
            <a:r>
              <a:rPr lang="en-CA" dirty="0"/>
              <a:t>s</a:t>
            </a:r>
            <a:r>
              <a:rPr lang="en-CA" dirty="0" smtClean="0"/>
              <a:t>imply by answering questions raised to him, and so by thinking for himself</a:t>
            </a:r>
          </a:p>
          <a:p>
            <a:pPr lvl="1"/>
            <a:r>
              <a:rPr lang="en-CA" dirty="0"/>
              <a:t>https://www.youtube.com/watch?v=95GjK0p582g</a:t>
            </a:r>
            <a:endParaRPr lang="en-CA" dirty="0" smtClean="0"/>
          </a:p>
        </p:txBody>
      </p:sp>
      <p:sp>
        <p:nvSpPr>
          <p:cNvPr id="4" name="Slide Number Placeholder 3"/>
          <p:cNvSpPr>
            <a:spLocks noGrp="1"/>
          </p:cNvSpPr>
          <p:nvPr>
            <p:ph type="sldNum" sz="quarter" idx="12"/>
          </p:nvPr>
        </p:nvSpPr>
        <p:spPr/>
        <p:txBody>
          <a:bodyPr/>
          <a:lstStyle/>
          <a:p>
            <a:fld id="{BBC02E8F-9D1E-4980-8ADB-098DC22DB888}" type="slidenum">
              <a:rPr lang="en-US" smtClean="0"/>
              <a:t>147</a:t>
            </a:fld>
            <a:endParaRPr lang="en-US"/>
          </a:p>
        </p:txBody>
      </p:sp>
    </p:spTree>
    <p:extLst>
      <p:ext uri="{BB962C8B-B14F-4D97-AF65-F5344CB8AC3E}">
        <p14:creationId xmlns:p14="http://schemas.microsoft.com/office/powerpoint/2010/main" val="28902534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double the size of a square?</a:t>
            </a:r>
            <a:endParaRPr lang="en-US" dirty="0"/>
          </a:p>
        </p:txBody>
      </p:sp>
      <p:sp>
        <p:nvSpPr>
          <p:cNvPr id="3" name="Content Placeholder 2"/>
          <p:cNvSpPr>
            <a:spLocks noGrp="1"/>
          </p:cNvSpPr>
          <p:nvPr>
            <p:ph idx="1"/>
          </p:nvPr>
        </p:nvSpPr>
        <p:spPr/>
        <p:txBody>
          <a:bodyPr>
            <a:normAutofit lnSpcReduction="10000"/>
          </a:bodyPr>
          <a:lstStyle/>
          <a:p>
            <a:r>
              <a:rPr lang="en-US" dirty="0" smtClean="0"/>
              <a:t>Socrates: here is a square, two foot on the side. What should I do to make a square that is twice as large?</a:t>
            </a:r>
          </a:p>
          <a:p>
            <a:r>
              <a:rPr lang="en-US" dirty="0" smtClean="0"/>
              <a:t>Boy: double the side</a:t>
            </a:r>
          </a:p>
          <a:p>
            <a:r>
              <a:rPr lang="en-US" dirty="0" smtClean="0"/>
              <a:t>Socrates does this as in the following illustration</a:t>
            </a:r>
          </a:p>
          <a:p>
            <a:r>
              <a:rPr lang="en-US" dirty="0" smtClean="0"/>
              <a:t>S: Is that double the size?</a:t>
            </a:r>
          </a:p>
          <a:p>
            <a:r>
              <a:rPr lang="en-US" dirty="0" smtClean="0"/>
              <a:t>B: No, it is four times the size of the first square.</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148</a:t>
            </a:fld>
            <a:endParaRPr lang="en-US"/>
          </a:p>
        </p:txBody>
      </p:sp>
    </p:spTree>
    <p:extLst>
      <p:ext uri="{BB962C8B-B14F-4D97-AF65-F5344CB8AC3E}">
        <p14:creationId xmlns:p14="http://schemas.microsoft.com/office/powerpoint/2010/main" val="122138772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C02E8F-9D1E-4980-8ADB-098DC22DB888}" type="slidenum">
              <a:rPr lang="en-US" smtClean="0"/>
              <a:t>149</a:t>
            </a:fld>
            <a:endParaRPr lang="en-US"/>
          </a:p>
        </p:txBody>
      </p:sp>
      <p:pic>
        <p:nvPicPr>
          <p:cNvPr id="7" name="Picture 6"/>
          <p:cNvPicPr>
            <a:picLocks noChangeAspect="1"/>
          </p:cNvPicPr>
          <p:nvPr/>
        </p:nvPicPr>
        <p:blipFill>
          <a:blip r:embed="rId2"/>
          <a:stretch>
            <a:fillRect/>
          </a:stretch>
        </p:blipFill>
        <p:spPr>
          <a:xfrm>
            <a:off x="-1933575" y="-228600"/>
            <a:ext cx="13011150" cy="7315200"/>
          </a:xfrm>
          <a:prstGeom prst="rect">
            <a:avLst/>
          </a:prstGeom>
        </p:spPr>
      </p:pic>
    </p:spTree>
    <p:extLst>
      <p:ext uri="{BB962C8B-B14F-4D97-AF65-F5344CB8AC3E}">
        <p14:creationId xmlns:p14="http://schemas.microsoft.com/office/powerpoint/2010/main" val="1245792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Individualism</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Greek individualism</a:t>
            </a:r>
          </a:p>
          <a:p>
            <a:pPr lvl="1"/>
            <a:r>
              <a:rPr lang="en-CA" dirty="0" smtClean="0"/>
              <a:t>Lacking in other civilizations at the time</a:t>
            </a:r>
          </a:p>
          <a:p>
            <a:pPr lvl="1"/>
            <a:r>
              <a:rPr lang="en-CA" dirty="0" smtClean="0"/>
              <a:t>Oracle of Delphi: “know thyself”</a:t>
            </a:r>
          </a:p>
          <a:p>
            <a:r>
              <a:rPr lang="en-CA" dirty="0" smtClean="0"/>
              <a:t>The urge for self-sufficient individual understanding is not found in India and China</a:t>
            </a:r>
          </a:p>
          <a:p>
            <a:pPr lvl="1"/>
            <a:r>
              <a:rPr lang="en-CA" dirty="0"/>
              <a:t>China: the individual is part of a larger whole </a:t>
            </a:r>
            <a:endParaRPr lang="en-US" dirty="0"/>
          </a:p>
          <a:p>
            <a:pPr lvl="1"/>
            <a:r>
              <a:rPr lang="en-CA" dirty="0" smtClean="0"/>
              <a:t>India: the goal is anti-individualistic</a:t>
            </a:r>
          </a:p>
          <a:p>
            <a:pPr lvl="2"/>
            <a:r>
              <a:rPr lang="en-CA" dirty="0" smtClean="0"/>
              <a:t>Atman is Brahman</a:t>
            </a:r>
          </a:p>
          <a:p>
            <a:pPr lvl="2"/>
            <a:r>
              <a:rPr lang="en-CA" dirty="0" smtClean="0"/>
              <a:t>Buddhist </a:t>
            </a:r>
            <a:r>
              <a:rPr lang="en-CA" dirty="0" err="1" smtClean="0"/>
              <a:t>anatman</a:t>
            </a:r>
            <a:endParaRPr lang="en-CA" dirty="0" smtClean="0"/>
          </a:p>
          <a:p>
            <a:r>
              <a:rPr lang="en-CA" dirty="0" smtClean="0"/>
              <a:t>Recall: China and India are neo-kinship societies</a:t>
            </a:r>
          </a:p>
          <a:p>
            <a:pPr lvl="1"/>
            <a:r>
              <a:rPr lang="en-CA" dirty="0" smtClean="0"/>
              <a:t>But not Greece!</a:t>
            </a:r>
          </a:p>
        </p:txBody>
      </p:sp>
      <p:sp>
        <p:nvSpPr>
          <p:cNvPr id="4" name="Slide Number Placeholder 3"/>
          <p:cNvSpPr>
            <a:spLocks noGrp="1"/>
          </p:cNvSpPr>
          <p:nvPr>
            <p:ph type="sldNum" sz="quarter" idx="12"/>
          </p:nvPr>
        </p:nvSpPr>
        <p:spPr/>
        <p:txBody>
          <a:bodyPr/>
          <a:lstStyle/>
          <a:p>
            <a:fld id="{BBC02E8F-9D1E-4980-8ADB-098DC22DB888}" type="slidenum">
              <a:rPr lang="en-US" smtClean="0"/>
              <a:t>15</a:t>
            </a:fld>
            <a:endParaRPr lang="en-US"/>
          </a:p>
        </p:txBody>
      </p:sp>
    </p:spTree>
    <p:extLst>
      <p:ext uri="{BB962C8B-B14F-4D97-AF65-F5344CB8AC3E}">
        <p14:creationId xmlns:p14="http://schemas.microsoft.com/office/powerpoint/2010/main" val="25107408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2 and 4 is 3!</a:t>
            </a:r>
            <a:endParaRPr lang="en-US" dirty="0"/>
          </a:p>
        </p:txBody>
      </p:sp>
      <p:sp>
        <p:nvSpPr>
          <p:cNvPr id="3" name="Content Placeholder 2"/>
          <p:cNvSpPr>
            <a:spLocks noGrp="1"/>
          </p:cNvSpPr>
          <p:nvPr>
            <p:ph idx="1"/>
          </p:nvPr>
        </p:nvSpPr>
        <p:spPr/>
        <p:txBody>
          <a:bodyPr/>
          <a:lstStyle/>
          <a:p>
            <a:r>
              <a:rPr lang="en-US" dirty="0"/>
              <a:t>S: What would be the right length of the side, then? Greater than two, but less than four?</a:t>
            </a:r>
          </a:p>
          <a:p>
            <a:r>
              <a:rPr lang="en-US" dirty="0"/>
              <a:t>B: Right. It would be 3.</a:t>
            </a:r>
          </a:p>
          <a:p>
            <a:r>
              <a:rPr lang="en-US" dirty="0"/>
              <a:t>S: Draws a three sided square, and the boy recognizes that his answer cannot be right.</a:t>
            </a:r>
          </a:p>
          <a:p>
            <a:r>
              <a:rPr lang="en-US" dirty="0"/>
              <a:t>S: what then is the answer?</a:t>
            </a:r>
          </a:p>
          <a:p>
            <a:r>
              <a:rPr lang="en-US" dirty="0"/>
              <a:t>B: (perplexed): I don’t know.</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150</a:t>
            </a:fld>
            <a:endParaRPr lang="en-US"/>
          </a:p>
        </p:txBody>
      </p:sp>
    </p:spTree>
    <p:extLst>
      <p:ext uri="{BB962C8B-B14F-4D97-AF65-F5344CB8AC3E}">
        <p14:creationId xmlns:p14="http://schemas.microsoft.com/office/powerpoint/2010/main" val="368855259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boy is at a loss</a:t>
            </a:r>
            <a:endParaRPr lang="en-US" dirty="0"/>
          </a:p>
        </p:txBody>
      </p:sp>
      <p:sp>
        <p:nvSpPr>
          <p:cNvPr id="3" name="Content Placeholder 2"/>
          <p:cNvSpPr>
            <a:spLocks noGrp="1"/>
          </p:cNvSpPr>
          <p:nvPr>
            <p:ph idx="1"/>
          </p:nvPr>
        </p:nvSpPr>
        <p:spPr/>
        <p:txBody>
          <a:bodyPr>
            <a:normAutofit fontScale="92500" lnSpcReduction="10000"/>
          </a:bodyPr>
          <a:lstStyle/>
          <a:p>
            <a:r>
              <a:rPr lang="en-US" sz="3400" dirty="0"/>
              <a:t>S: You realize, </a:t>
            </a:r>
            <a:r>
              <a:rPr lang="en-US" sz="3400" dirty="0" err="1"/>
              <a:t>Meno</a:t>
            </a:r>
            <a:r>
              <a:rPr lang="en-US" sz="3400" dirty="0"/>
              <a:t>, what point he has reached in his recollection. At first he did </a:t>
            </a:r>
            <a:r>
              <a:rPr lang="en-US" sz="3400" dirty="0" smtClean="0"/>
              <a:t>not know </a:t>
            </a:r>
            <a:r>
              <a:rPr lang="en-US" sz="3400" dirty="0"/>
              <a:t>what the basic line of the eight-foot area square was; even now he does not </a:t>
            </a:r>
            <a:r>
              <a:rPr lang="en-US" sz="3400" dirty="0" smtClean="0"/>
              <a:t>yet know</a:t>
            </a:r>
            <a:r>
              <a:rPr lang="en-US" sz="3400" dirty="0"/>
              <a:t>, but then he thought he knew. He answered confidently, as if he knew, and </a:t>
            </a:r>
            <a:r>
              <a:rPr lang="en-US" sz="3400" dirty="0" smtClean="0"/>
              <a:t>he did </a:t>
            </a:r>
            <a:r>
              <a:rPr lang="en-US" sz="3400" dirty="0"/>
              <a:t>not think he was at a loss, but now he thinks he is at a loss; and so, although he </a:t>
            </a:r>
            <a:r>
              <a:rPr lang="en-US" sz="3400" dirty="0" smtClean="0"/>
              <a:t>does not </a:t>
            </a:r>
            <a:r>
              <a:rPr lang="en-US" sz="3400" dirty="0"/>
              <a:t>know, neither does he think he knows.</a:t>
            </a:r>
          </a:p>
          <a:p>
            <a:r>
              <a:rPr lang="en-US" sz="3400" dirty="0"/>
              <a:t>M: That is true.</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151</a:t>
            </a:fld>
            <a:endParaRPr lang="en-US"/>
          </a:p>
        </p:txBody>
      </p:sp>
    </p:spTree>
    <p:extLst>
      <p:ext uri="{BB962C8B-B14F-4D97-AF65-F5344CB8AC3E}">
        <p14:creationId xmlns:p14="http://schemas.microsoft.com/office/powerpoint/2010/main" val="123650678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he now better off?</a:t>
            </a:r>
            <a:endParaRPr lang="en-US" dirty="0"/>
          </a:p>
        </p:txBody>
      </p:sp>
      <p:sp>
        <p:nvSpPr>
          <p:cNvPr id="3" name="Content Placeholder 2"/>
          <p:cNvSpPr>
            <a:spLocks noGrp="1"/>
          </p:cNvSpPr>
          <p:nvPr>
            <p:ph idx="1"/>
          </p:nvPr>
        </p:nvSpPr>
        <p:spPr/>
        <p:txBody>
          <a:bodyPr/>
          <a:lstStyle/>
          <a:p>
            <a:r>
              <a:rPr lang="en-US" dirty="0"/>
              <a:t>S: So he is better off now with regard to this matter he does not understand?</a:t>
            </a:r>
          </a:p>
          <a:p>
            <a:r>
              <a:rPr lang="en-US" dirty="0"/>
              <a:t>M: I have to agree with that.</a:t>
            </a:r>
          </a:p>
          <a:p>
            <a:r>
              <a:rPr lang="en-US" dirty="0"/>
              <a:t>S: Have we done him any harm by making him perplexed and paralyzed, like a couple</a:t>
            </a:r>
          </a:p>
          <a:p>
            <a:r>
              <a:rPr lang="en-US" dirty="0"/>
              <a:t>of stingrays?</a:t>
            </a:r>
          </a:p>
          <a:p>
            <a:r>
              <a:rPr lang="en-US" dirty="0"/>
              <a:t>M: I don’t think so.</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152</a:t>
            </a:fld>
            <a:endParaRPr lang="en-US"/>
          </a:p>
        </p:txBody>
      </p:sp>
    </p:spTree>
    <p:extLst>
      <p:ext uri="{BB962C8B-B14F-4D97-AF65-F5344CB8AC3E}">
        <p14:creationId xmlns:p14="http://schemas.microsoft.com/office/powerpoint/2010/main" val="37623012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things really are </a:t>
            </a:r>
            <a:endParaRPr lang="en-US" dirty="0"/>
          </a:p>
        </p:txBody>
      </p:sp>
      <p:sp>
        <p:nvSpPr>
          <p:cNvPr id="3" name="Content Placeholder 2"/>
          <p:cNvSpPr>
            <a:spLocks noGrp="1"/>
          </p:cNvSpPr>
          <p:nvPr>
            <p:ph idx="1"/>
          </p:nvPr>
        </p:nvSpPr>
        <p:spPr/>
        <p:txBody>
          <a:bodyPr>
            <a:normAutofit lnSpcReduction="10000"/>
          </a:bodyPr>
          <a:lstStyle/>
          <a:p>
            <a:r>
              <a:rPr lang="en-US" dirty="0"/>
              <a:t>S: In fact, we have probably achieved something relevant to the discovery of the </a:t>
            </a:r>
            <a:r>
              <a:rPr lang="en-US" dirty="0" smtClean="0"/>
              <a:t>way things </a:t>
            </a:r>
            <a:r>
              <a:rPr lang="en-US" dirty="0"/>
              <a:t>really are. For now, not knowing, he would be glad to find out, whereas </a:t>
            </a:r>
            <a:r>
              <a:rPr lang="en-US" dirty="0" smtClean="0"/>
              <a:t>before he </a:t>
            </a:r>
            <a:r>
              <a:rPr lang="en-US" dirty="0"/>
              <a:t>thought he could easily make many fine speeches to large audiences concerning </a:t>
            </a:r>
            <a:r>
              <a:rPr lang="en-US" dirty="0" smtClean="0"/>
              <a:t>the square </a:t>
            </a:r>
            <a:r>
              <a:rPr lang="en-US" dirty="0"/>
              <a:t>of double area, and how it must have a base twice as long.</a:t>
            </a:r>
          </a:p>
          <a:p>
            <a:r>
              <a:rPr lang="en-US" dirty="0"/>
              <a:t>M: So it seems</a:t>
            </a:r>
            <a:r>
              <a:rPr lang="en-US" dirty="0" smtClean="0"/>
              <a:t>.</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153</a:t>
            </a:fld>
            <a:endParaRPr lang="en-US"/>
          </a:p>
        </p:txBody>
      </p:sp>
    </p:spTree>
    <p:extLst>
      <p:ext uri="{BB962C8B-B14F-4D97-AF65-F5344CB8AC3E}">
        <p14:creationId xmlns:p14="http://schemas.microsoft.com/office/powerpoint/2010/main" val="273997644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 of philosophy: paralysis</a:t>
            </a:r>
            <a:endParaRPr lang="en-US" dirty="0"/>
          </a:p>
        </p:txBody>
      </p:sp>
      <p:sp>
        <p:nvSpPr>
          <p:cNvPr id="3" name="Content Placeholder 2"/>
          <p:cNvSpPr>
            <a:spLocks noGrp="1"/>
          </p:cNvSpPr>
          <p:nvPr>
            <p:ph idx="1"/>
          </p:nvPr>
        </p:nvSpPr>
        <p:spPr/>
        <p:txBody>
          <a:bodyPr/>
          <a:lstStyle/>
          <a:p>
            <a:r>
              <a:rPr lang="en-US" dirty="0"/>
              <a:t>S: Do you think that before now he would have tried to find out that which he </a:t>
            </a:r>
            <a:r>
              <a:rPr lang="en-US" i="1" dirty="0"/>
              <a:t>thought </a:t>
            </a:r>
            <a:r>
              <a:rPr lang="en-US" dirty="0"/>
              <a:t>he knew, but did not – before he descended into perplexity and realized he did not know but </a:t>
            </a:r>
            <a:r>
              <a:rPr lang="en-US" i="1" dirty="0"/>
              <a:t>wanted </a:t>
            </a:r>
            <a:r>
              <a:rPr lang="en-US" dirty="0"/>
              <a:t>to know?</a:t>
            </a:r>
          </a:p>
          <a:p>
            <a:r>
              <a:rPr lang="en-US" dirty="0"/>
              <a:t>M: I do not think so, Socrates.</a:t>
            </a:r>
          </a:p>
          <a:p>
            <a:r>
              <a:rPr lang="en-US" dirty="0"/>
              <a:t>S: Has he then </a:t>
            </a:r>
            <a:r>
              <a:rPr lang="en-US" i="1" dirty="0"/>
              <a:t>benefited </a:t>
            </a:r>
            <a:r>
              <a:rPr lang="en-US" dirty="0"/>
              <a:t>from his paralysis?</a:t>
            </a:r>
          </a:p>
          <a:p>
            <a:r>
              <a:rPr lang="en-US" dirty="0"/>
              <a:t>M: I think so.</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154</a:t>
            </a:fld>
            <a:endParaRPr lang="en-US"/>
          </a:p>
        </p:txBody>
      </p:sp>
    </p:spTree>
    <p:extLst>
      <p:ext uri="{BB962C8B-B14F-4D97-AF65-F5344CB8AC3E}">
        <p14:creationId xmlns:p14="http://schemas.microsoft.com/office/powerpoint/2010/main" val="94480466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to the problem</a:t>
            </a:r>
            <a:endParaRPr lang="en-US" dirty="0"/>
          </a:p>
        </p:txBody>
      </p:sp>
      <p:sp>
        <p:nvSpPr>
          <p:cNvPr id="3" name="Content Placeholder 2"/>
          <p:cNvSpPr>
            <a:spLocks noGrp="1"/>
          </p:cNvSpPr>
          <p:nvPr>
            <p:ph idx="1"/>
          </p:nvPr>
        </p:nvSpPr>
        <p:spPr/>
        <p:txBody>
          <a:bodyPr>
            <a:normAutofit/>
          </a:bodyPr>
          <a:lstStyle/>
          <a:p>
            <a:r>
              <a:rPr lang="en-US" dirty="0" smtClean="0"/>
              <a:t>Socrates then proceeds to divide the first square in half </a:t>
            </a:r>
          </a:p>
          <a:p>
            <a:pPr lvl="1"/>
            <a:r>
              <a:rPr lang="en-US" dirty="0" smtClean="0"/>
              <a:t>by drawing the diagonal from one corner to the other</a:t>
            </a:r>
          </a:p>
          <a:p>
            <a:pPr lvl="1"/>
            <a:r>
              <a:rPr lang="en-US" dirty="0" smtClean="0"/>
              <a:t>The square based on that diagonal would then be twice the size of the first square. </a:t>
            </a:r>
          </a:p>
          <a:p>
            <a:r>
              <a:rPr lang="en-US" dirty="0" smtClean="0"/>
              <a:t>Does the boy </a:t>
            </a:r>
            <a:r>
              <a:rPr lang="en-US" u="sng" dirty="0" smtClean="0"/>
              <a:t>learn</a:t>
            </a:r>
            <a:r>
              <a:rPr lang="en-US" dirty="0" smtClean="0"/>
              <a:t> this as new information?</a:t>
            </a:r>
          </a:p>
          <a:p>
            <a:r>
              <a:rPr lang="en-US" dirty="0"/>
              <a:t>O</a:t>
            </a:r>
            <a:r>
              <a:rPr lang="en-US" dirty="0" smtClean="0"/>
              <a:t>r does he </a:t>
            </a:r>
            <a:r>
              <a:rPr lang="en-US" u="sng" dirty="0" smtClean="0"/>
              <a:t>recognize</a:t>
            </a:r>
            <a:r>
              <a:rPr lang="en-US" dirty="0" smtClean="0"/>
              <a:t> this truth?</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155</a:t>
            </a:fld>
            <a:endParaRPr lang="en-US"/>
          </a:p>
        </p:txBody>
      </p:sp>
    </p:spTree>
    <p:extLst>
      <p:ext uri="{BB962C8B-B14F-4D97-AF65-F5344CB8AC3E}">
        <p14:creationId xmlns:p14="http://schemas.microsoft.com/office/powerpoint/2010/main" val="137112124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C02E8F-9D1E-4980-8ADB-098DC22DB888}" type="slidenum">
              <a:rPr lang="en-US" smtClean="0"/>
              <a:t>156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94722177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opinions</a:t>
            </a:r>
            <a:endParaRPr lang="en-US" dirty="0"/>
          </a:p>
        </p:txBody>
      </p:sp>
      <p:sp>
        <p:nvSpPr>
          <p:cNvPr id="3" name="Content Placeholder 2"/>
          <p:cNvSpPr>
            <a:spLocks noGrp="1"/>
          </p:cNvSpPr>
          <p:nvPr>
            <p:ph idx="1"/>
          </p:nvPr>
        </p:nvSpPr>
        <p:spPr/>
        <p:txBody>
          <a:bodyPr>
            <a:noAutofit/>
          </a:bodyPr>
          <a:lstStyle/>
          <a:p>
            <a:r>
              <a:rPr lang="en-US" sz="2600" dirty="0"/>
              <a:t>S: What do you think, </a:t>
            </a:r>
            <a:r>
              <a:rPr lang="en-US" sz="2600" dirty="0" err="1"/>
              <a:t>Meno</a:t>
            </a:r>
            <a:r>
              <a:rPr lang="en-US" sz="2600" dirty="0"/>
              <a:t>? In giving his answers, has he expressed any opinion </a:t>
            </a:r>
            <a:r>
              <a:rPr lang="en-US" sz="2600" dirty="0" smtClean="0"/>
              <a:t>that was </a:t>
            </a:r>
            <a:r>
              <a:rPr lang="en-US" sz="2600" dirty="0"/>
              <a:t>not his own?</a:t>
            </a:r>
          </a:p>
          <a:p>
            <a:r>
              <a:rPr lang="en-US" sz="2600" dirty="0"/>
              <a:t>M: No, they were all his own.</a:t>
            </a:r>
          </a:p>
          <a:p>
            <a:r>
              <a:rPr lang="en-US" sz="2600" dirty="0"/>
              <a:t>S: And yet, as we said a short time ago, he did not know?</a:t>
            </a:r>
          </a:p>
          <a:p>
            <a:r>
              <a:rPr lang="en-US" sz="2600" dirty="0"/>
              <a:t>M: That is true,</a:t>
            </a:r>
          </a:p>
          <a:p>
            <a:r>
              <a:rPr lang="en-US" sz="2600" dirty="0"/>
              <a:t>S: So these opinions were in him all along, were they not?</a:t>
            </a:r>
          </a:p>
          <a:p>
            <a:r>
              <a:rPr lang="en-US" sz="2600" dirty="0"/>
              <a:t>M: Yes.</a:t>
            </a:r>
          </a:p>
          <a:p>
            <a:r>
              <a:rPr lang="en-US" sz="2600" dirty="0"/>
              <a:t>S: So the man who does not know has within himself true opinions about the things </a:t>
            </a:r>
            <a:r>
              <a:rPr lang="en-US" sz="2600" dirty="0" smtClean="0"/>
              <a:t>he does </a:t>
            </a:r>
            <a:r>
              <a:rPr lang="en-US" sz="2600" dirty="0"/>
              <a:t>not know?</a:t>
            </a:r>
          </a:p>
          <a:p>
            <a:r>
              <a:rPr lang="en-US" sz="2600" dirty="0"/>
              <a:t>M: So it appears</a:t>
            </a:r>
            <a:r>
              <a:rPr lang="en-US" sz="2600" dirty="0" smtClean="0"/>
              <a:t>.</a:t>
            </a:r>
            <a:endParaRPr lang="en-US" sz="2600" dirty="0"/>
          </a:p>
        </p:txBody>
      </p:sp>
      <p:sp>
        <p:nvSpPr>
          <p:cNvPr id="4" name="Slide Number Placeholder 3"/>
          <p:cNvSpPr>
            <a:spLocks noGrp="1"/>
          </p:cNvSpPr>
          <p:nvPr>
            <p:ph type="sldNum" sz="quarter" idx="12"/>
          </p:nvPr>
        </p:nvSpPr>
        <p:spPr/>
        <p:txBody>
          <a:bodyPr/>
          <a:lstStyle/>
          <a:p>
            <a:fld id="{BBC02E8F-9D1E-4980-8ADB-098DC22DB888}" type="slidenum">
              <a:rPr lang="en-US" smtClean="0"/>
              <a:t>157</a:t>
            </a:fld>
            <a:endParaRPr lang="en-US"/>
          </a:p>
        </p:txBody>
      </p:sp>
    </p:spTree>
    <p:extLst>
      <p:ext uri="{BB962C8B-B14F-4D97-AF65-F5344CB8AC3E}">
        <p14:creationId xmlns:p14="http://schemas.microsoft.com/office/powerpoint/2010/main" val="319682990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Stirring up true opinions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S: These opinions have so far just been stirred up, as in a dream, but if he </a:t>
            </a:r>
            <a:r>
              <a:rPr lang="en-US" dirty="0" smtClean="0"/>
              <a:t>were repeatedly </a:t>
            </a:r>
            <a:r>
              <a:rPr lang="en-US" dirty="0"/>
              <a:t>asked these sorts of questions in various ways, you know that in the end </a:t>
            </a:r>
            <a:r>
              <a:rPr lang="en-US" dirty="0" smtClean="0"/>
              <a:t>his knowledge </a:t>
            </a:r>
            <a:r>
              <a:rPr lang="en-US" dirty="0"/>
              <a:t>about these things would be as perfect as anyone's</a:t>
            </a:r>
            <a:r>
              <a:rPr lang="en-US" dirty="0" smtClean="0"/>
              <a:t>.</a:t>
            </a:r>
          </a:p>
          <a:p>
            <a:r>
              <a:rPr lang="en-US" dirty="0" smtClean="0"/>
              <a:t>M</a:t>
            </a:r>
            <a:r>
              <a:rPr lang="en-US" dirty="0"/>
              <a:t>: It is likely.</a:t>
            </a:r>
          </a:p>
          <a:p>
            <a:r>
              <a:rPr lang="en-US" dirty="0"/>
              <a:t>S: And he will know it all without having been taught, only questioned, by </a:t>
            </a:r>
            <a:r>
              <a:rPr lang="en-US" dirty="0" smtClean="0"/>
              <a:t>finding knowledge </a:t>
            </a:r>
            <a:r>
              <a:rPr lang="en-US" dirty="0"/>
              <a:t>within himself?</a:t>
            </a:r>
          </a:p>
          <a:p>
            <a:r>
              <a:rPr lang="en-US" dirty="0"/>
              <a:t>M: Yes.</a:t>
            </a:r>
          </a:p>
          <a:p>
            <a:pPr marL="0" indent="0">
              <a:buNone/>
            </a:pP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158</a:t>
            </a:fld>
            <a:endParaRPr lang="en-US"/>
          </a:p>
        </p:txBody>
      </p:sp>
    </p:spTree>
    <p:extLst>
      <p:ext uri="{BB962C8B-B14F-4D97-AF65-F5344CB8AC3E}">
        <p14:creationId xmlns:p14="http://schemas.microsoft.com/office/powerpoint/2010/main" val="338677883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Recollection</a:t>
            </a:r>
            <a:endParaRPr lang="en-US" dirty="0"/>
          </a:p>
        </p:txBody>
      </p:sp>
      <p:sp>
        <p:nvSpPr>
          <p:cNvPr id="3" name="Content Placeholder 2"/>
          <p:cNvSpPr>
            <a:spLocks noGrp="1"/>
          </p:cNvSpPr>
          <p:nvPr>
            <p:ph idx="1"/>
          </p:nvPr>
        </p:nvSpPr>
        <p:spPr/>
        <p:txBody>
          <a:bodyPr>
            <a:normAutofit/>
          </a:bodyPr>
          <a:lstStyle/>
          <a:p>
            <a:pPr lvl="0"/>
            <a:r>
              <a:rPr lang="en-US" dirty="0">
                <a:solidFill>
                  <a:prstClr val="black"/>
                </a:solidFill>
              </a:rPr>
              <a:t>S: And isn’t finding knowledge within oneself recollection?</a:t>
            </a:r>
          </a:p>
          <a:p>
            <a:pPr lvl="0"/>
            <a:r>
              <a:rPr lang="en-US" dirty="0">
                <a:solidFill>
                  <a:prstClr val="black"/>
                </a:solidFill>
              </a:rPr>
              <a:t>M: Certainly.</a:t>
            </a:r>
          </a:p>
          <a:p>
            <a:pPr lvl="0"/>
            <a:r>
              <a:rPr lang="en-US" dirty="0">
                <a:solidFill>
                  <a:prstClr val="black"/>
                </a:solidFill>
              </a:rPr>
              <a:t>S: Must he not either have at some time acquired the knowledge he now possesses, </a:t>
            </a:r>
            <a:r>
              <a:rPr lang="en-US" dirty="0" smtClean="0">
                <a:solidFill>
                  <a:prstClr val="black"/>
                </a:solidFill>
              </a:rPr>
              <a:t>or else </a:t>
            </a:r>
            <a:r>
              <a:rPr lang="en-US" dirty="0">
                <a:solidFill>
                  <a:prstClr val="black"/>
                </a:solidFill>
              </a:rPr>
              <a:t>have always possessed it?</a:t>
            </a:r>
          </a:p>
          <a:p>
            <a:pPr lvl="0"/>
            <a:r>
              <a:rPr lang="en-US" dirty="0">
                <a:solidFill>
                  <a:prstClr val="black"/>
                </a:solidFill>
              </a:rPr>
              <a:t>M: Yes.</a:t>
            </a:r>
          </a:p>
          <a:p>
            <a:pPr lvl="0"/>
            <a:endParaRPr lang="en-US" sz="8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159</a:t>
            </a:fld>
            <a:endParaRPr lang="en-US"/>
          </a:p>
        </p:txBody>
      </p:sp>
    </p:spTree>
    <p:extLst>
      <p:ext uri="{BB962C8B-B14F-4D97-AF65-F5344CB8AC3E}">
        <p14:creationId xmlns:p14="http://schemas.microsoft.com/office/powerpoint/2010/main" val="411018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Was it the Muse?</a:t>
            </a:r>
            <a:endParaRPr lang="en-US" dirty="0"/>
          </a:p>
        </p:txBody>
      </p:sp>
      <p:sp>
        <p:nvSpPr>
          <p:cNvPr id="3" name="Content Placeholder 2"/>
          <p:cNvSpPr>
            <a:spLocks noGrp="1"/>
          </p:cNvSpPr>
          <p:nvPr>
            <p:ph idx="1"/>
          </p:nvPr>
        </p:nvSpPr>
        <p:spPr/>
        <p:txBody>
          <a:bodyPr>
            <a:normAutofit lnSpcReduction="10000"/>
          </a:bodyPr>
          <a:lstStyle/>
          <a:p>
            <a:r>
              <a:rPr lang="en-CA" dirty="0" smtClean="0"/>
              <a:t>“The Muse gave the Greeks genius.” (Horace)</a:t>
            </a:r>
          </a:p>
          <a:p>
            <a:pPr lvl="1"/>
            <a:r>
              <a:rPr lang="en-CA" dirty="0" smtClean="0"/>
              <a:t>Is there a better explanation? </a:t>
            </a:r>
          </a:p>
          <a:p>
            <a:pPr lvl="1"/>
            <a:r>
              <a:rPr lang="en-CA" dirty="0" smtClean="0"/>
              <a:t>What inspired 14000 Greeks to attend these theater contests by Sophocles or Aeschylus? </a:t>
            </a:r>
          </a:p>
          <a:p>
            <a:pPr lvl="1"/>
            <a:r>
              <a:rPr lang="en-CA" dirty="0" smtClean="0"/>
              <a:t>What inspired 4 centuries of intensive philosophizing? </a:t>
            </a:r>
          </a:p>
          <a:p>
            <a:pPr lvl="1"/>
            <a:r>
              <a:rPr lang="en-CA" dirty="0" smtClean="0"/>
              <a:t>Inadequacy of referring to language to explain this</a:t>
            </a:r>
          </a:p>
          <a:p>
            <a:r>
              <a:rPr lang="en-CA" dirty="0" smtClean="0"/>
              <a:t>But the Greeks had a further inspiring source in the poetry of Homer</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16</a:t>
            </a:fld>
            <a:endParaRPr lang="en-US"/>
          </a:p>
        </p:txBody>
      </p:sp>
    </p:spTree>
    <p:extLst>
      <p:ext uri="{BB962C8B-B14F-4D97-AF65-F5344CB8AC3E}">
        <p14:creationId xmlns:p14="http://schemas.microsoft.com/office/powerpoint/2010/main" val="373367180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prstClr val="black"/>
                </a:solidFill>
              </a:rPr>
              <a:t>S: If he always had it, he would always have known. If he acquired it, he cannot have done so in his present life. Unless someone has been teaching him some geometry? Because he will do as well with all of geometry, and all other knowledge. Has someone taught him everything? You should know, especially as he has been born and brought up in your house.</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160</a:t>
            </a:fld>
            <a:endParaRPr lang="en-US"/>
          </a:p>
        </p:txBody>
      </p:sp>
    </p:spTree>
    <p:extLst>
      <p:ext uri="{BB962C8B-B14F-4D97-AF65-F5344CB8AC3E}">
        <p14:creationId xmlns:p14="http://schemas.microsoft.com/office/powerpoint/2010/main" val="23163192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he was born </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solidFill>
                  <a:prstClr val="black"/>
                </a:solidFill>
              </a:rPr>
              <a:t>M: But I know that no one has taught him.</a:t>
            </a:r>
          </a:p>
          <a:p>
            <a:pPr lvl="0"/>
            <a:r>
              <a:rPr lang="en-US" dirty="0">
                <a:solidFill>
                  <a:prstClr val="black"/>
                </a:solidFill>
              </a:rPr>
              <a:t>S: Yet he has these opinions, or doesn't he?</a:t>
            </a:r>
          </a:p>
          <a:p>
            <a:pPr lvl="0"/>
            <a:r>
              <a:rPr lang="en-US" dirty="0">
                <a:solidFill>
                  <a:prstClr val="black"/>
                </a:solidFill>
              </a:rPr>
              <a:t>M: It seems undeniable, Socrates.</a:t>
            </a:r>
          </a:p>
          <a:p>
            <a:pPr lvl="0"/>
            <a:r>
              <a:rPr lang="en-US" dirty="0">
                <a:solidFill>
                  <a:prstClr val="black"/>
                </a:solidFill>
              </a:rPr>
              <a:t>S: If he has not acquired them in his present life, isn’t it clear that he had them and learned them at some other time?</a:t>
            </a:r>
          </a:p>
          <a:p>
            <a:pPr lvl="0"/>
            <a:r>
              <a:rPr lang="en-US" dirty="0">
                <a:solidFill>
                  <a:prstClr val="black"/>
                </a:solidFill>
              </a:rPr>
              <a:t>M: It seems so.</a:t>
            </a:r>
          </a:p>
          <a:p>
            <a:pPr lvl="0"/>
            <a:r>
              <a:rPr lang="en-US" dirty="0">
                <a:solidFill>
                  <a:prstClr val="black"/>
                </a:solidFill>
              </a:rPr>
              <a:t>S: Then that must have been the time before he was a human being?</a:t>
            </a:r>
          </a:p>
          <a:p>
            <a:pPr lvl="0"/>
            <a:r>
              <a:rPr lang="en-US" dirty="0">
                <a:solidFill>
                  <a:prstClr val="black"/>
                </a:solidFill>
              </a:rPr>
              <a:t>M: Yes.</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161</a:t>
            </a:fld>
            <a:endParaRPr lang="en-US"/>
          </a:p>
        </p:txBody>
      </p:sp>
    </p:spTree>
    <p:extLst>
      <p:ext uri="{BB962C8B-B14F-4D97-AF65-F5344CB8AC3E}">
        <p14:creationId xmlns:p14="http://schemas.microsoft.com/office/powerpoint/2010/main" val="14903132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not always human</a:t>
            </a:r>
            <a:endParaRPr lang="en-US" dirty="0"/>
          </a:p>
        </p:txBody>
      </p:sp>
      <p:sp>
        <p:nvSpPr>
          <p:cNvPr id="3" name="Content Placeholder 2"/>
          <p:cNvSpPr>
            <a:spLocks noGrp="1"/>
          </p:cNvSpPr>
          <p:nvPr>
            <p:ph idx="1"/>
          </p:nvPr>
        </p:nvSpPr>
        <p:spPr/>
        <p:txBody>
          <a:bodyPr>
            <a:normAutofit lnSpcReduction="10000"/>
          </a:bodyPr>
          <a:lstStyle/>
          <a:p>
            <a:pPr lvl="0"/>
            <a:r>
              <a:rPr lang="en-US" dirty="0">
                <a:solidFill>
                  <a:prstClr val="black"/>
                </a:solidFill>
              </a:rPr>
              <a:t>S: If, then, there must exist in him – both while he is and while he is not a human </a:t>
            </a:r>
            <a:r>
              <a:rPr lang="en-US" dirty="0" smtClean="0">
                <a:solidFill>
                  <a:prstClr val="black"/>
                </a:solidFill>
              </a:rPr>
              <a:t>being – </a:t>
            </a:r>
            <a:r>
              <a:rPr lang="en-US" dirty="0">
                <a:solidFill>
                  <a:prstClr val="black"/>
                </a:solidFill>
              </a:rPr>
              <a:t>true opinions which can be stirred up into knowledge by questioning, won’t it have </a:t>
            </a:r>
            <a:r>
              <a:rPr lang="en-US" dirty="0" smtClean="0">
                <a:solidFill>
                  <a:prstClr val="black"/>
                </a:solidFill>
              </a:rPr>
              <a:t>to be </a:t>
            </a:r>
            <a:r>
              <a:rPr lang="en-US" dirty="0">
                <a:solidFill>
                  <a:prstClr val="black"/>
                </a:solidFill>
              </a:rPr>
              <a:t>the case that his soul had in it all this knowledge, all along? For it’s clear </a:t>
            </a:r>
            <a:r>
              <a:rPr lang="en-US" dirty="0" smtClean="0">
                <a:solidFill>
                  <a:prstClr val="black"/>
                </a:solidFill>
              </a:rPr>
              <a:t>that throughout </a:t>
            </a:r>
            <a:r>
              <a:rPr lang="en-US" dirty="0">
                <a:solidFill>
                  <a:prstClr val="black"/>
                </a:solidFill>
              </a:rPr>
              <a:t>all time he either was or was not a human being.</a:t>
            </a:r>
          </a:p>
          <a:p>
            <a:pPr lvl="0"/>
            <a:r>
              <a:rPr lang="en-US" dirty="0">
                <a:solidFill>
                  <a:prstClr val="black"/>
                </a:solidFill>
              </a:rPr>
              <a:t>M: So it would seem.</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162</a:t>
            </a:fld>
            <a:endParaRPr lang="en-US"/>
          </a:p>
        </p:txBody>
      </p:sp>
    </p:spTree>
    <p:extLst>
      <p:ext uri="{BB962C8B-B14F-4D97-AF65-F5344CB8AC3E}">
        <p14:creationId xmlns:p14="http://schemas.microsoft.com/office/powerpoint/2010/main" val="28819427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The </a:t>
            </a:r>
            <a:r>
              <a:rPr lang="en-US" dirty="0">
                <a:solidFill>
                  <a:prstClr val="black"/>
                </a:solidFill>
              </a:rPr>
              <a:t>soul must be immortal</a:t>
            </a:r>
            <a:endParaRPr lang="en-US" dirty="0"/>
          </a:p>
        </p:txBody>
      </p:sp>
      <p:sp>
        <p:nvSpPr>
          <p:cNvPr id="3" name="Content Placeholder 2"/>
          <p:cNvSpPr>
            <a:spLocks noGrp="1"/>
          </p:cNvSpPr>
          <p:nvPr>
            <p:ph idx="1"/>
          </p:nvPr>
        </p:nvSpPr>
        <p:spPr/>
        <p:txBody>
          <a:bodyPr/>
          <a:lstStyle/>
          <a:p>
            <a:pPr lvl="0"/>
            <a:r>
              <a:rPr lang="en-US" dirty="0">
                <a:solidFill>
                  <a:prstClr val="black"/>
                </a:solidFill>
              </a:rPr>
              <a:t>S: And if the truth about reality is always in our soul, the soul must be immortal. And therefore you should take heart and seek out and recollect what you do not presently know - that is, what you cannot presently remember?</a:t>
            </a:r>
          </a:p>
          <a:p>
            <a:pPr lvl="0"/>
            <a:r>
              <a:rPr lang="en-US" dirty="0">
                <a:solidFill>
                  <a:prstClr val="black"/>
                </a:solidFill>
              </a:rPr>
              <a:t>M: I think that what you say is right, Socrates, but I don’t know how.</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163</a:t>
            </a:fld>
            <a:endParaRPr lang="en-US"/>
          </a:p>
        </p:txBody>
      </p:sp>
    </p:spTree>
    <p:extLst>
      <p:ext uri="{BB962C8B-B14F-4D97-AF65-F5344CB8AC3E}">
        <p14:creationId xmlns:p14="http://schemas.microsoft.com/office/powerpoint/2010/main" val="76532238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Believe we can be better</a:t>
            </a:r>
            <a:endParaRPr lang="en-US" dirty="0"/>
          </a:p>
        </p:txBody>
      </p:sp>
      <p:sp>
        <p:nvSpPr>
          <p:cNvPr id="3" name="Content Placeholder 2"/>
          <p:cNvSpPr>
            <a:spLocks noGrp="1"/>
          </p:cNvSpPr>
          <p:nvPr>
            <p:ph idx="1"/>
          </p:nvPr>
        </p:nvSpPr>
        <p:spPr/>
        <p:txBody>
          <a:bodyPr>
            <a:normAutofit/>
          </a:bodyPr>
          <a:lstStyle/>
          <a:p>
            <a:r>
              <a:rPr lang="en-US" dirty="0">
                <a:solidFill>
                  <a:prstClr val="black"/>
                </a:solidFill>
              </a:rPr>
              <a:t>S: I think so too, </a:t>
            </a:r>
            <a:r>
              <a:rPr lang="en-US" dirty="0" err="1">
                <a:solidFill>
                  <a:prstClr val="black"/>
                </a:solidFill>
              </a:rPr>
              <a:t>Meno</a:t>
            </a:r>
            <a:r>
              <a:rPr lang="en-US" dirty="0">
                <a:solidFill>
                  <a:prstClr val="black"/>
                </a:solidFill>
              </a:rPr>
              <a:t>. I would not swear that my argument is right down to the last word, but I would fight to the last breath, both in word and deed, that we will be better men – brave instead of lazy – if we will </a:t>
            </a:r>
            <a:r>
              <a:rPr lang="en-US" i="1" dirty="0">
                <a:solidFill>
                  <a:prstClr val="black"/>
                </a:solidFill>
              </a:rPr>
              <a:t>believe </a:t>
            </a:r>
            <a:r>
              <a:rPr lang="en-US" dirty="0">
                <a:solidFill>
                  <a:prstClr val="black"/>
                </a:solidFill>
              </a:rPr>
              <a:t>we must search for the things we do not know; if we will </a:t>
            </a:r>
            <a:r>
              <a:rPr lang="en-US" i="1" dirty="0">
                <a:solidFill>
                  <a:prstClr val="black"/>
                </a:solidFill>
              </a:rPr>
              <a:t>refuse </a:t>
            </a:r>
            <a:r>
              <a:rPr lang="en-US" dirty="0">
                <a:solidFill>
                  <a:prstClr val="black"/>
                </a:solidFill>
              </a:rPr>
              <a:t>to believe it is not possible to find out what we do not know and </a:t>
            </a:r>
            <a:r>
              <a:rPr lang="en-US" dirty="0" smtClean="0">
                <a:solidFill>
                  <a:prstClr val="black"/>
                </a:solidFill>
              </a:rPr>
              <a:t>[refuse to believe</a:t>
            </a:r>
            <a:r>
              <a:rPr lang="en-US" dirty="0">
                <a:solidFill>
                  <a:prstClr val="black"/>
                </a:solidFill>
              </a:rPr>
              <a:t>] that there is no point in looking.</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164</a:t>
            </a:fld>
            <a:endParaRPr lang="en-US"/>
          </a:p>
        </p:txBody>
      </p:sp>
    </p:spTree>
    <p:extLst>
      <p:ext uri="{BB962C8B-B14F-4D97-AF65-F5344CB8AC3E}">
        <p14:creationId xmlns:p14="http://schemas.microsoft.com/office/powerpoint/2010/main" val="62999491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Slaves, like women, </a:t>
            </a:r>
            <a:br>
              <a:rPr lang="en-US" dirty="0" smtClean="0"/>
            </a:br>
            <a:r>
              <a:rPr lang="en-US" dirty="0" smtClean="0"/>
              <a:t>are equal to free men</a:t>
            </a:r>
            <a:endParaRPr lang="en-US" dirty="0"/>
          </a:p>
        </p:txBody>
      </p:sp>
      <p:sp>
        <p:nvSpPr>
          <p:cNvPr id="3" name="Content Placeholder 2"/>
          <p:cNvSpPr>
            <a:spLocks noGrp="1"/>
          </p:cNvSpPr>
          <p:nvPr>
            <p:ph idx="1"/>
          </p:nvPr>
        </p:nvSpPr>
        <p:spPr/>
        <p:txBody>
          <a:bodyPr>
            <a:normAutofit fontScale="92500" lnSpcReduction="10000"/>
          </a:bodyPr>
          <a:lstStyle/>
          <a:p>
            <a:r>
              <a:rPr lang="en-CA" dirty="0"/>
              <a:t>How was he able to do this? </a:t>
            </a:r>
          </a:p>
          <a:p>
            <a:pPr lvl="1"/>
            <a:r>
              <a:rPr lang="en-CA" dirty="0"/>
              <a:t>He already had the truth in himself, </a:t>
            </a:r>
            <a:endParaRPr lang="en-CA" dirty="0" smtClean="0"/>
          </a:p>
          <a:p>
            <a:pPr lvl="1"/>
            <a:r>
              <a:rPr lang="en-CA" dirty="0" smtClean="0"/>
              <a:t>He </a:t>
            </a:r>
            <a:r>
              <a:rPr lang="en-CA" dirty="0"/>
              <a:t>has a rational soul that knows the forms</a:t>
            </a:r>
          </a:p>
          <a:p>
            <a:pPr lvl="1"/>
            <a:r>
              <a:rPr lang="en-CA" dirty="0" smtClean="0"/>
              <a:t>Which he experienced before being born: </a:t>
            </a:r>
          </a:p>
          <a:p>
            <a:pPr lvl="1"/>
            <a:r>
              <a:rPr lang="en-CA" dirty="0" smtClean="0"/>
              <a:t>He needs </a:t>
            </a:r>
            <a:r>
              <a:rPr lang="en-CA" dirty="0"/>
              <a:t>only to be reminded of </a:t>
            </a:r>
            <a:r>
              <a:rPr lang="en-CA" dirty="0" smtClean="0"/>
              <a:t>it: stirred up by questioning</a:t>
            </a:r>
          </a:p>
          <a:p>
            <a:pPr lvl="1"/>
            <a:r>
              <a:rPr lang="en-CA" dirty="0" smtClean="0">
                <a:sym typeface="Wingdings" panose="05000000000000000000" pitchFamily="2" charset="2"/>
              </a:rPr>
              <a:t> waking up from a dream</a:t>
            </a:r>
            <a:endParaRPr lang="en-CA" dirty="0"/>
          </a:p>
          <a:p>
            <a:r>
              <a:rPr lang="en-CA" dirty="0"/>
              <a:t>Another radical idea of Plato’s: </a:t>
            </a:r>
            <a:endParaRPr lang="en-CA" dirty="0" smtClean="0"/>
          </a:p>
          <a:p>
            <a:pPr lvl="1"/>
            <a:r>
              <a:rPr lang="en-CA" dirty="0" smtClean="0"/>
              <a:t>slaves (and women) are </a:t>
            </a:r>
            <a:r>
              <a:rPr lang="en-CA" dirty="0"/>
              <a:t>fundamentally equal to free men </a:t>
            </a:r>
            <a:endParaRPr lang="en-CA" dirty="0" smtClean="0"/>
          </a:p>
          <a:p>
            <a:pPr lvl="1"/>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165</a:t>
            </a:fld>
            <a:endParaRPr lang="en-US"/>
          </a:p>
        </p:txBody>
      </p:sp>
    </p:spTree>
    <p:extLst>
      <p:ext uri="{BB962C8B-B14F-4D97-AF65-F5344CB8AC3E}">
        <p14:creationId xmlns:p14="http://schemas.microsoft.com/office/powerpoint/2010/main" val="10599167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stages of education</a:t>
            </a:r>
            <a:endParaRPr lang="en-US" dirty="0"/>
          </a:p>
        </p:txBody>
      </p:sp>
      <p:sp>
        <p:nvSpPr>
          <p:cNvPr id="3" name="Content Placeholder 2"/>
          <p:cNvSpPr>
            <a:spLocks noGrp="1"/>
          </p:cNvSpPr>
          <p:nvPr>
            <p:ph idx="1"/>
          </p:nvPr>
        </p:nvSpPr>
        <p:spPr/>
        <p:txBody>
          <a:bodyPr>
            <a:normAutofit lnSpcReduction="10000"/>
          </a:bodyPr>
          <a:lstStyle/>
          <a:p>
            <a:r>
              <a:rPr lang="en-CA" dirty="0"/>
              <a:t>1) Through character training leading to mental and physical self-discipline</a:t>
            </a:r>
          </a:p>
          <a:p>
            <a:pPr lvl="1"/>
            <a:r>
              <a:rPr lang="en-CA" dirty="0"/>
              <a:t>to resist the call of sensuous pleasure and fashionable opinions</a:t>
            </a:r>
          </a:p>
          <a:p>
            <a:r>
              <a:rPr lang="en-CA" dirty="0"/>
              <a:t>2) Acquiring intellectual disciplines</a:t>
            </a:r>
          </a:p>
          <a:p>
            <a:pPr lvl="1"/>
            <a:r>
              <a:rPr lang="en-CA" dirty="0"/>
              <a:t>Mathematics and philosophy</a:t>
            </a:r>
          </a:p>
          <a:p>
            <a:pPr lvl="1"/>
            <a:r>
              <a:rPr lang="en-CA" dirty="0"/>
              <a:t>whose ideal and conceptual objects are remote from those of the darker world of the senses</a:t>
            </a:r>
          </a:p>
          <a:p>
            <a:r>
              <a:rPr lang="en-US" dirty="0" smtClean="0"/>
              <a:t>3) </a:t>
            </a:r>
            <a:r>
              <a:rPr lang="en-US" dirty="0" smtClean="0">
                <a:sym typeface="Wingdings" panose="05000000000000000000" pitchFamily="2" charset="2"/>
              </a:rPr>
              <a:t></a:t>
            </a:r>
            <a:r>
              <a:rPr lang="en-US" dirty="0" smtClean="0"/>
              <a:t>Through love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166</a:t>
            </a:fld>
            <a:endParaRPr lang="en-US"/>
          </a:p>
        </p:txBody>
      </p:sp>
    </p:spTree>
    <p:extLst>
      <p:ext uri="{BB962C8B-B14F-4D97-AF65-F5344CB8AC3E}">
        <p14:creationId xmlns:p14="http://schemas.microsoft.com/office/powerpoint/2010/main" val="395700418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Love is educational</a:t>
            </a:r>
            <a:endParaRPr lang="en-US" dirty="0"/>
          </a:p>
        </p:txBody>
      </p:sp>
      <p:sp>
        <p:nvSpPr>
          <p:cNvPr id="3" name="Content Placeholder 2"/>
          <p:cNvSpPr>
            <a:spLocks noGrp="1"/>
          </p:cNvSpPr>
          <p:nvPr>
            <p:ph idx="1"/>
          </p:nvPr>
        </p:nvSpPr>
        <p:spPr/>
        <p:txBody>
          <a:bodyPr>
            <a:normAutofit/>
          </a:bodyPr>
          <a:lstStyle/>
          <a:p>
            <a:r>
              <a:rPr lang="en-CA" dirty="0" smtClean="0"/>
              <a:t>3) Through love</a:t>
            </a:r>
          </a:p>
          <a:p>
            <a:pPr lvl="1"/>
            <a:r>
              <a:rPr lang="en-CA" dirty="0" err="1" smtClean="0"/>
              <a:t>Diotema</a:t>
            </a:r>
            <a:r>
              <a:rPr lang="en-CA" dirty="0" smtClean="0"/>
              <a:t>, a priestess, tells Socrates that the “supreme knowledge” begins with “a man’s love for boys”</a:t>
            </a:r>
          </a:p>
          <a:p>
            <a:pPr lvl="2"/>
            <a:r>
              <a:rPr lang="en-CA" dirty="0" smtClean="0"/>
              <a:t>Women in Greece were confined to the home, and did not participate in the segregated education in the gymnasium</a:t>
            </a:r>
          </a:p>
          <a:p>
            <a:pPr lvl="1"/>
            <a:r>
              <a:rPr lang="en-CA" dirty="0" smtClean="0"/>
              <a:t>Plato moves in his later dialogues to emphasizing this role of </a:t>
            </a:r>
            <a:r>
              <a:rPr lang="en-CA" dirty="0" err="1" smtClean="0"/>
              <a:t>eros</a:t>
            </a:r>
            <a:r>
              <a:rPr lang="en-CA" dirty="0" smtClean="0"/>
              <a:t>, perhaps because of a love-affair of his own</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167</a:t>
            </a:fld>
            <a:endParaRPr lang="en-US"/>
          </a:p>
        </p:txBody>
      </p:sp>
    </p:spTree>
    <p:extLst>
      <p:ext uri="{BB962C8B-B14F-4D97-AF65-F5344CB8AC3E}">
        <p14:creationId xmlns:p14="http://schemas.microsoft.com/office/powerpoint/2010/main" val="85152958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Love is the starting point of philosophy</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This is not the </a:t>
            </a:r>
            <a:r>
              <a:rPr lang="en-CA" i="1" dirty="0" smtClean="0"/>
              <a:t>Kama-sutra</a:t>
            </a:r>
          </a:p>
          <a:p>
            <a:pPr lvl="1"/>
            <a:r>
              <a:rPr lang="en-CA" dirty="0" smtClean="0"/>
              <a:t>“Platonic love” is chaste</a:t>
            </a:r>
          </a:p>
          <a:p>
            <a:pPr lvl="1"/>
            <a:r>
              <a:rPr lang="en-CA" dirty="0" smtClean="0"/>
              <a:t>The lover desires that the young man he loves grow in wisdom, come closer to the Form of the Good</a:t>
            </a:r>
          </a:p>
          <a:p>
            <a:r>
              <a:rPr lang="en-CA" dirty="0" smtClean="0"/>
              <a:t>Beauty is like the Good, </a:t>
            </a:r>
          </a:p>
          <a:p>
            <a:pPr lvl="1"/>
            <a:r>
              <a:rPr lang="en-CA" dirty="0" smtClean="0"/>
              <a:t>A harmony of many forms and not only physical ones</a:t>
            </a:r>
          </a:p>
          <a:p>
            <a:r>
              <a:rPr lang="en-CA" dirty="0" smtClean="0"/>
              <a:t>Hence the soul rises from </a:t>
            </a:r>
          </a:p>
          <a:p>
            <a:pPr lvl="1"/>
            <a:r>
              <a:rPr lang="en-CA" dirty="0" smtClean="0"/>
              <a:t>“one instance of physical beauty to all, </a:t>
            </a:r>
          </a:p>
          <a:p>
            <a:pPr lvl="1"/>
            <a:r>
              <a:rPr lang="en-CA" dirty="0" smtClean="0"/>
              <a:t>then from physical beauty to moral beauty”</a:t>
            </a:r>
          </a:p>
          <a:p>
            <a:pPr lvl="1"/>
            <a:r>
              <a:rPr lang="en-CA" dirty="0" smtClean="0"/>
              <a:t>“from moral beauty to the beauty of knowledge, until</a:t>
            </a:r>
          </a:p>
          <a:p>
            <a:pPr lvl="1"/>
            <a:r>
              <a:rPr lang="en-CA" dirty="0" smtClean="0"/>
              <a:t>one arrives at the supreme knowledge of absolute beauty.”</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168</a:t>
            </a:fld>
            <a:endParaRPr lang="en-US"/>
          </a:p>
        </p:txBody>
      </p:sp>
    </p:spTree>
    <p:extLst>
      <p:ext uri="{BB962C8B-B14F-4D97-AF65-F5344CB8AC3E}">
        <p14:creationId xmlns:p14="http://schemas.microsoft.com/office/powerpoint/2010/main" val="40855791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 are not strangers here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Hence emancipation from the visible world does not imply </a:t>
            </a:r>
          </a:p>
          <a:p>
            <a:pPr lvl="1"/>
            <a:r>
              <a:rPr lang="en-CA" dirty="0" smtClean="0"/>
              <a:t>that we are strangers here</a:t>
            </a:r>
          </a:p>
          <a:p>
            <a:pPr lvl="1"/>
            <a:r>
              <a:rPr lang="en-CA" dirty="0"/>
              <a:t>t</a:t>
            </a:r>
            <a:r>
              <a:rPr lang="en-CA" dirty="0" smtClean="0"/>
              <a:t>hat we should detach from the world </a:t>
            </a:r>
          </a:p>
          <a:p>
            <a:r>
              <a:rPr lang="en-CA" dirty="0" smtClean="0"/>
              <a:t>We can love the visible world because it is a copy of the intelligible one</a:t>
            </a:r>
          </a:p>
          <a:p>
            <a:pPr lvl="1"/>
            <a:r>
              <a:rPr lang="en-CA" dirty="0"/>
              <a:t>t</a:t>
            </a:r>
            <a:r>
              <a:rPr lang="en-CA" dirty="0" smtClean="0"/>
              <a:t>he higher reality</a:t>
            </a:r>
          </a:p>
          <a:p>
            <a:r>
              <a:rPr lang="en-CA" dirty="0" smtClean="0"/>
              <a:t>And the way to this higher reality passes through engagement with our fellow human beings</a:t>
            </a:r>
          </a:p>
          <a:p>
            <a:pPr lvl="1"/>
            <a:r>
              <a:rPr lang="en-CA" dirty="0"/>
              <a:t>a</a:t>
            </a:r>
            <a:r>
              <a:rPr lang="en-CA" dirty="0" smtClean="0"/>
              <a:t>s participants in a political system</a:t>
            </a:r>
          </a:p>
          <a:p>
            <a:pPr lvl="1"/>
            <a:r>
              <a:rPr lang="en-CA" dirty="0"/>
              <a:t>i</a:t>
            </a:r>
            <a:r>
              <a:rPr lang="en-CA" dirty="0" smtClean="0"/>
              <a:t>n an educational enterprise</a:t>
            </a:r>
          </a:p>
          <a:p>
            <a:pPr lvl="1"/>
            <a:r>
              <a:rPr lang="en-CA" dirty="0"/>
              <a:t>a</a:t>
            </a:r>
            <a:r>
              <a:rPr lang="en-CA" dirty="0" smtClean="0"/>
              <a:t>nd in the adventures of the heart</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169</a:t>
            </a:fld>
            <a:endParaRPr lang="en-US"/>
          </a:p>
        </p:txBody>
      </p:sp>
    </p:spTree>
    <p:extLst>
      <p:ext uri="{BB962C8B-B14F-4D97-AF65-F5344CB8AC3E}">
        <p14:creationId xmlns:p14="http://schemas.microsoft.com/office/powerpoint/2010/main" val="8081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Heritage of the first philosophers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Aristotle called the thinkers of the early sixth century “the first philosophers”</a:t>
            </a:r>
          </a:p>
          <a:p>
            <a:pPr lvl="1"/>
            <a:r>
              <a:rPr lang="en-CA" dirty="0" smtClean="0"/>
              <a:t>But they inherited previous thought: ideas about the world, gods, and human beings that all educated Greeks understood</a:t>
            </a:r>
          </a:p>
          <a:p>
            <a:pPr lvl="1"/>
            <a:r>
              <a:rPr lang="en-CA" dirty="0" smtClean="0"/>
              <a:t>The works of the great 8</a:t>
            </a:r>
            <a:r>
              <a:rPr lang="en-CA" baseline="30000" dirty="0" smtClean="0"/>
              <a:t>th</a:t>
            </a:r>
            <a:r>
              <a:rPr lang="en-CA" dirty="0" smtClean="0"/>
              <a:t> c. BCE poet, Homer</a:t>
            </a:r>
          </a:p>
          <a:p>
            <a:r>
              <a:rPr lang="en-CA" dirty="0" smtClean="0"/>
              <a:t>This is the earliest articulation of ideas that would form the background of Greek thought</a:t>
            </a:r>
          </a:p>
          <a:p>
            <a:pPr lvl="1"/>
            <a:r>
              <a:rPr lang="en-CA" dirty="0"/>
              <a:t>r</a:t>
            </a:r>
            <a:r>
              <a:rPr lang="en-CA" dirty="0" smtClean="0"/>
              <a:t>elating events of the Bronze Age civilization that existed 4 centuries earlier</a:t>
            </a:r>
          </a:p>
          <a:p>
            <a:pPr lvl="1"/>
            <a:r>
              <a:rPr lang="en-CA" dirty="0" smtClean="0"/>
              <a:t>The war with Troy (</a:t>
            </a:r>
            <a:r>
              <a:rPr lang="en-CA" i="1" dirty="0" smtClean="0"/>
              <a:t>Iliad</a:t>
            </a:r>
            <a:r>
              <a:rPr lang="en-CA" dirty="0" smtClean="0"/>
              <a:t>) and the adventures of a returning general in that war (</a:t>
            </a:r>
            <a:r>
              <a:rPr lang="en-CA" i="1" dirty="0" smtClean="0"/>
              <a:t>Odyssey</a:t>
            </a:r>
            <a:r>
              <a:rPr lang="en-CA" dirty="0" smtClean="0"/>
              <a:t>)</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17</a:t>
            </a:fld>
            <a:endParaRPr lang="en-US"/>
          </a:p>
        </p:txBody>
      </p:sp>
    </p:spTree>
    <p:extLst>
      <p:ext uri="{BB962C8B-B14F-4D97-AF65-F5344CB8AC3E}">
        <p14:creationId xmlns:p14="http://schemas.microsoft.com/office/powerpoint/2010/main" val="71637792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CA" altLang="en-US" smtClean="0"/>
              <a:t>Who taught whom? </a:t>
            </a:r>
          </a:p>
        </p:txBody>
      </p:sp>
      <p:sp>
        <p:nvSpPr>
          <p:cNvPr id="9219" name="Rectangle 3"/>
          <p:cNvSpPr>
            <a:spLocks noGrp="1" noChangeArrowheads="1"/>
          </p:cNvSpPr>
          <p:nvPr>
            <p:ph idx="1"/>
          </p:nvPr>
        </p:nvSpPr>
        <p:spPr/>
        <p:txBody>
          <a:bodyPr/>
          <a:lstStyle/>
          <a:p>
            <a:pPr eaLnBrk="1" hangingPunct="1">
              <a:lnSpc>
                <a:spcPct val="90000"/>
              </a:lnSpc>
            </a:pPr>
            <a:r>
              <a:rPr lang="en-US" altLang="en-US" dirty="0" smtClean="0">
                <a:cs typeface="Times New Roman" panose="02020603050405020304" pitchFamily="18" charset="0"/>
              </a:rPr>
              <a:t>? &gt; Socrates &gt; Plato &gt; Aristotle &gt; Stoics (Epictetus) &gt; </a:t>
            </a:r>
          </a:p>
          <a:p>
            <a:pPr eaLnBrk="1" hangingPunct="1">
              <a:lnSpc>
                <a:spcPct val="90000"/>
              </a:lnSpc>
            </a:pPr>
            <a:r>
              <a:rPr lang="en-US" altLang="en-US" dirty="0" smtClean="0">
                <a:cs typeface="Times New Roman" panose="02020603050405020304" pitchFamily="18" charset="0"/>
              </a:rPr>
              <a:t>What gender were they?</a:t>
            </a:r>
          </a:p>
          <a:p>
            <a:pPr eaLnBrk="1" hangingPunct="1">
              <a:lnSpc>
                <a:spcPct val="90000"/>
              </a:lnSpc>
            </a:pPr>
            <a:r>
              <a:rPr lang="en-US" altLang="en-US" dirty="0" smtClean="0">
                <a:cs typeface="Times New Roman" panose="02020603050405020304" pitchFamily="18" charset="0"/>
              </a:rPr>
              <a:t>Who taught Socrates?</a:t>
            </a:r>
          </a:p>
          <a:p>
            <a:pPr eaLnBrk="1" hangingPunct="1">
              <a:lnSpc>
                <a:spcPct val="90000"/>
              </a:lnSpc>
            </a:pPr>
            <a:endParaRPr lang="en-CA" altLang="en-US" dirty="0" smtClean="0">
              <a:cs typeface="Times New Roman" panose="02020603050405020304" pitchFamily="18" charset="0"/>
            </a:endParaRPr>
          </a:p>
        </p:txBody>
      </p:sp>
      <p:sp>
        <p:nvSpPr>
          <p:cNvPr id="4100"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2037A8-1ED3-4A63-96EC-511CEA99A088}" type="slidenum">
              <a:rPr lang="en-CA" altLang="en-US">
                <a:solidFill>
                  <a:srgbClr val="898989"/>
                </a:solidFill>
              </a:rPr>
              <a:pPr eaLnBrk="1" hangingPunct="1"/>
              <a:t>170</a:t>
            </a:fld>
            <a:endParaRPr lang="en-CA" altLang="en-US">
              <a:solidFill>
                <a:srgbClr val="898989"/>
              </a:solidFill>
            </a:endParaRPr>
          </a:p>
        </p:txBody>
      </p:sp>
    </p:spTree>
    <p:extLst>
      <p:ext uri="{BB962C8B-B14F-4D97-AF65-F5344CB8AC3E}">
        <p14:creationId xmlns:p14="http://schemas.microsoft.com/office/powerpoint/2010/main" val="33950403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1) Who was Socrates’ teacher?</a:t>
            </a:r>
          </a:p>
        </p:txBody>
      </p:sp>
      <p:sp>
        <p:nvSpPr>
          <p:cNvPr id="10243" name="Rectangle 3"/>
          <p:cNvSpPr>
            <a:spLocks noGrp="1" noChangeArrowheads="1"/>
          </p:cNvSpPr>
          <p:nvPr>
            <p:ph idx="1"/>
          </p:nvPr>
        </p:nvSpPr>
        <p:spPr/>
        <p:txBody>
          <a:bodyPr/>
          <a:lstStyle/>
          <a:p>
            <a:pPr eaLnBrk="1" hangingPunct="1"/>
            <a:r>
              <a:rPr lang="en-US" altLang="en-US" dirty="0" smtClean="0">
                <a:cs typeface="Times New Roman" panose="02020603050405020304" pitchFamily="18" charset="0"/>
              </a:rPr>
              <a:t>Socrates: “</a:t>
            </a:r>
            <a:r>
              <a:rPr lang="en-US" altLang="en-US" dirty="0" err="1" smtClean="0">
                <a:cs typeface="Times New Roman" panose="02020603050405020304" pitchFamily="18" charset="0"/>
              </a:rPr>
              <a:t>Diotema</a:t>
            </a:r>
            <a:r>
              <a:rPr lang="en-CA" altLang="en-US" dirty="0" smtClean="0">
                <a:cs typeface="Times New Roman" panose="02020603050405020304" pitchFamily="18" charset="0"/>
              </a:rPr>
              <a:t> of </a:t>
            </a:r>
            <a:r>
              <a:rPr lang="en-CA" altLang="en-US" dirty="0" err="1" smtClean="0">
                <a:cs typeface="Times New Roman" panose="02020603050405020304" pitchFamily="18" charset="0"/>
              </a:rPr>
              <a:t>Mantineia</a:t>
            </a:r>
            <a:r>
              <a:rPr lang="en-CA" altLang="en-US" dirty="0" smtClean="0">
                <a:cs typeface="Times New Roman" panose="02020603050405020304" pitchFamily="18" charset="0"/>
              </a:rPr>
              <a:t>, a woman wise in this and in many other kinds of knowledge, who in the days of old, when the Athenians offered sacrifice before the coming of the plague, delayed the disease ten years. She was my instructress in the art of love</a:t>
            </a:r>
            <a:r>
              <a:rPr lang="en-US" altLang="en-US" dirty="0" smtClean="0">
                <a:cs typeface="Times New Roman" panose="02020603050405020304" pitchFamily="18" charset="0"/>
              </a:rPr>
              <a:t> . . .”</a:t>
            </a:r>
          </a:p>
        </p:txBody>
      </p:sp>
      <p:sp>
        <p:nvSpPr>
          <p:cNvPr id="512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7AFDC4-E538-40AF-9574-83ADA3A5A1E4}" type="slidenum">
              <a:rPr lang="en-CA" altLang="en-US">
                <a:solidFill>
                  <a:srgbClr val="898989"/>
                </a:solidFill>
              </a:rPr>
              <a:pPr eaLnBrk="1" hangingPunct="1"/>
              <a:t>171</a:t>
            </a:fld>
            <a:endParaRPr lang="en-CA" altLang="en-US">
              <a:solidFill>
                <a:srgbClr val="898989"/>
              </a:solidFill>
            </a:endParaRPr>
          </a:p>
        </p:txBody>
      </p:sp>
    </p:spTree>
    <p:extLst>
      <p:ext uri="{BB962C8B-B14F-4D97-AF65-F5344CB8AC3E}">
        <p14:creationId xmlns:p14="http://schemas.microsoft.com/office/powerpoint/2010/main" val="119214140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Diotema’s Philosophy 101</a:t>
            </a:r>
          </a:p>
        </p:txBody>
      </p:sp>
      <p:sp>
        <p:nvSpPr>
          <p:cNvPr id="11267" name="Rectangle 3"/>
          <p:cNvSpPr>
            <a:spLocks noGrp="1" noChangeArrowheads="1"/>
          </p:cNvSpPr>
          <p:nvPr>
            <p:ph idx="1"/>
          </p:nvPr>
        </p:nvSpPr>
        <p:spPr/>
        <p:txBody>
          <a:bodyPr/>
          <a:lstStyle/>
          <a:p>
            <a:pPr eaLnBrk="1" hangingPunct="1"/>
            <a:r>
              <a:rPr lang="en-US" altLang="en-US" dirty="0" err="1" smtClean="0">
                <a:cs typeface="Times New Roman" panose="02020603050405020304" pitchFamily="18" charset="0"/>
              </a:rPr>
              <a:t>Diotema</a:t>
            </a:r>
            <a:r>
              <a:rPr lang="en-US" altLang="en-US" dirty="0" smtClean="0">
                <a:cs typeface="Times New Roman" panose="02020603050405020304" pitchFamily="18" charset="0"/>
              </a:rPr>
              <a:t>: “</a:t>
            </a:r>
            <a:r>
              <a:rPr lang="en-CA" altLang="en-US" dirty="0" smtClean="0">
                <a:cs typeface="Times New Roman" panose="02020603050405020304" pitchFamily="18" charset="0"/>
              </a:rPr>
              <a:t>For he who would proceed aright in this matter should begin in youth to visit beautiful forms; and first, if he be guided by his instructor aright, to love one such form only -- out of that he should create fair thoughts; </a:t>
            </a:r>
            <a:endParaRPr lang="en-US" altLang="en-US" dirty="0" smtClean="0"/>
          </a:p>
        </p:txBody>
      </p:sp>
      <p:sp>
        <p:nvSpPr>
          <p:cNvPr id="6148"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4413BF-8E31-4443-BB8A-8249D0917F88}" type="slidenum">
              <a:rPr lang="en-CA" altLang="en-US">
                <a:solidFill>
                  <a:srgbClr val="898989"/>
                </a:solidFill>
              </a:rPr>
              <a:pPr eaLnBrk="1" hangingPunct="1"/>
              <a:t>172</a:t>
            </a:fld>
            <a:endParaRPr lang="en-CA" altLang="en-US">
              <a:solidFill>
                <a:srgbClr val="898989"/>
              </a:solidFill>
            </a:endParaRPr>
          </a:p>
        </p:txBody>
      </p:sp>
    </p:spTree>
    <p:extLst>
      <p:ext uri="{BB962C8B-B14F-4D97-AF65-F5344CB8AC3E}">
        <p14:creationId xmlns:p14="http://schemas.microsoft.com/office/powerpoint/2010/main" val="298992933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Upper division philosophy</a:t>
            </a:r>
          </a:p>
        </p:txBody>
      </p:sp>
      <p:sp>
        <p:nvSpPr>
          <p:cNvPr id="12291" name="Rectangle 3"/>
          <p:cNvSpPr>
            <a:spLocks noGrp="1" noChangeArrowheads="1"/>
          </p:cNvSpPr>
          <p:nvPr>
            <p:ph idx="1"/>
          </p:nvPr>
        </p:nvSpPr>
        <p:spPr/>
        <p:txBody>
          <a:bodyPr/>
          <a:lstStyle/>
          <a:p>
            <a:pPr eaLnBrk="1" hangingPunct="1"/>
            <a:r>
              <a:rPr lang="en-CA" altLang="en-US" smtClean="0">
                <a:cs typeface="Times New Roman" panose="02020603050405020304" pitchFamily="18" charset="0"/>
              </a:rPr>
              <a:t>[</a:t>
            </a:r>
            <a:r>
              <a:rPr lang="en-CA" altLang="en-US" smtClean="0">
                <a:cs typeface="Times New Roman" panose="02020603050405020304" pitchFamily="18" charset="0"/>
                <a:hlinkClick r:id="rId2"/>
              </a:rPr>
              <a:t>210b</a:t>
            </a:r>
            <a:r>
              <a:rPr lang="en-CA" altLang="en-US" smtClean="0">
                <a:cs typeface="Times New Roman" panose="02020603050405020304" pitchFamily="18" charset="0"/>
              </a:rPr>
              <a:t>] “and soon he will of himself perceive that the beauty of one form is akin to the beauty of another; and then if beauty of form in general is his pursuit, how foolish would he be not to recognize that the beauty in every form is one and the same! </a:t>
            </a:r>
            <a:endParaRPr lang="en-US" altLang="en-US" smtClean="0"/>
          </a:p>
          <a:p>
            <a:pPr eaLnBrk="1" hangingPunct="1"/>
            <a:endParaRPr lang="en-US" altLang="en-US" smtClean="0"/>
          </a:p>
        </p:txBody>
      </p:sp>
      <p:sp>
        <p:nvSpPr>
          <p:cNvPr id="7172"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F1419F-47B6-458F-B995-3BCA32F0B82F}" type="slidenum">
              <a:rPr lang="en-CA" altLang="en-US">
                <a:solidFill>
                  <a:srgbClr val="898989"/>
                </a:solidFill>
              </a:rPr>
              <a:pPr eaLnBrk="1" hangingPunct="1"/>
              <a:t>173</a:t>
            </a:fld>
            <a:endParaRPr lang="en-CA" altLang="en-US">
              <a:solidFill>
                <a:srgbClr val="898989"/>
              </a:solidFill>
            </a:endParaRPr>
          </a:p>
        </p:txBody>
      </p:sp>
    </p:spTree>
    <p:extLst>
      <p:ext uri="{BB962C8B-B14F-4D97-AF65-F5344CB8AC3E}">
        <p14:creationId xmlns:p14="http://schemas.microsoft.com/office/powerpoint/2010/main" val="174799625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smtClean="0"/>
              <a:t>How to overcome violence of love</a:t>
            </a:r>
          </a:p>
        </p:txBody>
      </p:sp>
      <p:sp>
        <p:nvSpPr>
          <p:cNvPr id="13315" name="Rectangle 3"/>
          <p:cNvSpPr>
            <a:spLocks noGrp="1" noChangeArrowheads="1"/>
          </p:cNvSpPr>
          <p:nvPr>
            <p:ph idx="1"/>
          </p:nvPr>
        </p:nvSpPr>
        <p:spPr/>
        <p:txBody>
          <a:bodyPr/>
          <a:lstStyle/>
          <a:p>
            <a:pPr eaLnBrk="1" hangingPunct="1">
              <a:lnSpc>
                <a:spcPct val="90000"/>
              </a:lnSpc>
            </a:pPr>
            <a:r>
              <a:rPr lang="en-CA" altLang="en-US" smtClean="0">
                <a:cs typeface="Times New Roman" panose="02020603050405020304" pitchFamily="18" charset="0"/>
              </a:rPr>
              <a:t>“And when he perceives this he will abate his violent love of the one, which he will despise and deem a small thing, and will become a lover of all beautiful forms; in the next stage he will consider that the beauty of the mind is more honourable than the beauty of the outward form.... </a:t>
            </a:r>
          </a:p>
        </p:txBody>
      </p:sp>
      <p:sp>
        <p:nvSpPr>
          <p:cNvPr id="8196"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46FA6E-8A08-41B1-BBFE-83BF7269F98F}" type="slidenum">
              <a:rPr lang="en-CA" altLang="en-US">
                <a:solidFill>
                  <a:srgbClr val="898989"/>
                </a:solidFill>
              </a:rPr>
              <a:pPr eaLnBrk="1" hangingPunct="1"/>
              <a:t>174</a:t>
            </a:fld>
            <a:endParaRPr lang="en-CA" altLang="en-US">
              <a:solidFill>
                <a:srgbClr val="898989"/>
              </a:solidFill>
            </a:endParaRPr>
          </a:p>
        </p:txBody>
      </p:sp>
    </p:spTree>
    <p:extLst>
      <p:ext uri="{BB962C8B-B14F-4D97-AF65-F5344CB8AC3E}">
        <p14:creationId xmlns:p14="http://schemas.microsoft.com/office/powerpoint/2010/main" val="271257717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Love of the laws</a:t>
            </a:r>
          </a:p>
        </p:txBody>
      </p:sp>
      <p:sp>
        <p:nvSpPr>
          <p:cNvPr id="14339" name="Rectangle 3"/>
          <p:cNvSpPr>
            <a:spLocks noGrp="1" noChangeArrowheads="1"/>
          </p:cNvSpPr>
          <p:nvPr>
            <p:ph idx="1"/>
          </p:nvPr>
        </p:nvSpPr>
        <p:spPr/>
        <p:txBody>
          <a:bodyPr/>
          <a:lstStyle/>
          <a:p>
            <a:pPr eaLnBrk="1" hangingPunct="1">
              <a:lnSpc>
                <a:spcPct val="90000"/>
              </a:lnSpc>
            </a:pPr>
            <a:r>
              <a:rPr lang="en-CA" altLang="en-US" smtClean="0">
                <a:cs typeface="Times New Roman" panose="02020603050405020304" pitchFamily="18" charset="0"/>
              </a:rPr>
              <a:t>“So that if a virtuous soul have but a little comeliness, he will be content to love and tend him, and will search out and bring to the birth thoughts which may improve the young, until he is compelled to contemplate and see the beauty of institutions and laws, and to understand that the beauty of them all is of one family, and that personal beauty is a trifle; </a:t>
            </a:r>
            <a:endParaRPr lang="en-US" altLang="en-US" smtClean="0"/>
          </a:p>
        </p:txBody>
      </p:sp>
      <p:sp>
        <p:nvSpPr>
          <p:cNvPr id="9220"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803B79-E71E-46EA-BA53-790234A7565C}" type="slidenum">
              <a:rPr lang="en-CA" altLang="en-US">
                <a:solidFill>
                  <a:srgbClr val="898989"/>
                </a:solidFill>
              </a:rPr>
              <a:pPr eaLnBrk="1" hangingPunct="1"/>
              <a:t>175</a:t>
            </a:fld>
            <a:endParaRPr lang="en-CA" altLang="en-US">
              <a:solidFill>
                <a:srgbClr val="898989"/>
              </a:solidFill>
            </a:endParaRPr>
          </a:p>
        </p:txBody>
      </p:sp>
    </p:spTree>
    <p:extLst>
      <p:ext uri="{BB962C8B-B14F-4D97-AF65-F5344CB8AC3E}">
        <p14:creationId xmlns:p14="http://schemas.microsoft.com/office/powerpoint/2010/main" val="20341494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The sea of beauty</a:t>
            </a:r>
          </a:p>
        </p:txBody>
      </p:sp>
      <p:sp>
        <p:nvSpPr>
          <p:cNvPr id="15363" name="Rectangle 3"/>
          <p:cNvSpPr>
            <a:spLocks noGrp="1" noChangeArrowheads="1"/>
          </p:cNvSpPr>
          <p:nvPr>
            <p:ph idx="1"/>
          </p:nvPr>
        </p:nvSpPr>
        <p:spPr/>
        <p:txBody>
          <a:bodyPr>
            <a:normAutofit lnSpcReduction="10000"/>
          </a:bodyPr>
          <a:lstStyle/>
          <a:p>
            <a:pPr eaLnBrk="1" hangingPunct="1">
              <a:lnSpc>
                <a:spcPct val="80000"/>
              </a:lnSpc>
            </a:pPr>
            <a:r>
              <a:rPr lang="en-CA" altLang="en-US" dirty="0" smtClean="0">
                <a:cs typeface="Times New Roman" panose="02020603050405020304" pitchFamily="18" charset="0"/>
              </a:rPr>
              <a:t>“and after laws and institutions he will go on to the sciences, that he may see their beauty, being not like a servant in love with the beauty of one youth or man or institution, himself a slave mean and narrow-minded, but drawing towards and contemplating the vast sea of beauty, he will create many fair and noble thoughts and notions in boundless love of wisdom; until on that shore he grows and waxes strong, and at last the vision is revealed to him of a single science, which is the science of beauty everywhere. </a:t>
            </a:r>
            <a:r>
              <a:rPr lang="en-US" altLang="en-US" dirty="0" smtClean="0">
                <a:cs typeface="Times New Roman" panose="02020603050405020304" pitchFamily="18" charset="0"/>
              </a:rPr>
              <a:t>. . .</a:t>
            </a:r>
            <a:endParaRPr lang="en-US" altLang="en-US" dirty="0" smtClean="0"/>
          </a:p>
        </p:txBody>
      </p:sp>
      <p:sp>
        <p:nvSpPr>
          <p:cNvPr id="1024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145C7A-E9A9-4354-825A-99AE622F1B55}" type="slidenum">
              <a:rPr lang="en-CA" altLang="en-US">
                <a:solidFill>
                  <a:srgbClr val="898989"/>
                </a:solidFill>
              </a:rPr>
              <a:pPr eaLnBrk="1" hangingPunct="1"/>
              <a:t>176</a:t>
            </a:fld>
            <a:endParaRPr lang="en-CA" altLang="en-US">
              <a:solidFill>
                <a:srgbClr val="898989"/>
              </a:solidFill>
            </a:endParaRPr>
          </a:p>
        </p:txBody>
      </p:sp>
    </p:spTree>
    <p:extLst>
      <p:ext uri="{BB962C8B-B14F-4D97-AF65-F5344CB8AC3E}">
        <p14:creationId xmlns:p14="http://schemas.microsoft.com/office/powerpoint/2010/main" val="45037014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4 Aristotle</a:t>
            </a:r>
            <a:endParaRPr lang="en-US"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BBC02E8F-9D1E-4980-8ADB-098DC22DB888}" type="slidenum">
              <a:rPr lang="en-US" smtClean="0"/>
              <a:t>177</a:t>
            </a:fld>
            <a:endParaRPr lang="en-US"/>
          </a:p>
        </p:txBody>
      </p:sp>
    </p:spTree>
    <p:extLst>
      <p:ext uri="{BB962C8B-B14F-4D97-AF65-F5344CB8AC3E}">
        <p14:creationId xmlns:p14="http://schemas.microsoft.com/office/powerpoint/2010/main" val="132543900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Philosopher and the Scientist</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Aristotle (384-322 BCE): the most notable thinker of the West</a:t>
            </a:r>
          </a:p>
          <a:p>
            <a:pPr lvl="1"/>
            <a:r>
              <a:rPr lang="en-CA" dirty="0" smtClean="0"/>
              <a:t>Goes beyond philosophy</a:t>
            </a:r>
          </a:p>
          <a:p>
            <a:pPr lvl="1"/>
            <a:r>
              <a:rPr lang="en-CA" dirty="0" smtClean="0"/>
              <a:t>He invented logic, biology, zoology, physics, rhetoric, poetics, political science</a:t>
            </a:r>
          </a:p>
          <a:p>
            <a:pPr lvl="1"/>
            <a:r>
              <a:rPr lang="en-CA" dirty="0" smtClean="0"/>
              <a:t>In the Middle Ages he was not only The Philosopher, but The Scientist</a:t>
            </a:r>
          </a:p>
          <a:p>
            <a:r>
              <a:rPr lang="en-CA" dirty="0"/>
              <a:t>Modern science arose in relation to Aristotle</a:t>
            </a:r>
          </a:p>
          <a:p>
            <a:pPr lvl="1"/>
            <a:r>
              <a:rPr lang="en-CA" dirty="0"/>
              <a:t>The heliocentric astronomy of Copernicus opposed the geocentric astronomy of Aristotle </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178</a:t>
            </a:fld>
            <a:endParaRPr lang="en-US"/>
          </a:p>
        </p:txBody>
      </p:sp>
    </p:spTree>
    <p:extLst>
      <p:ext uri="{BB962C8B-B14F-4D97-AF65-F5344CB8AC3E}">
        <p14:creationId xmlns:p14="http://schemas.microsoft.com/office/powerpoint/2010/main" val="102405703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Student and Teacher</a:t>
            </a:r>
            <a:endParaRPr lang="en-US" dirty="0"/>
          </a:p>
        </p:txBody>
      </p:sp>
      <p:sp>
        <p:nvSpPr>
          <p:cNvPr id="3" name="Content Placeholder 2"/>
          <p:cNvSpPr>
            <a:spLocks noGrp="1"/>
          </p:cNvSpPr>
          <p:nvPr>
            <p:ph idx="1"/>
          </p:nvPr>
        </p:nvSpPr>
        <p:spPr/>
        <p:txBody>
          <a:bodyPr>
            <a:normAutofit lnSpcReduction="10000"/>
          </a:bodyPr>
          <a:lstStyle/>
          <a:p>
            <a:r>
              <a:rPr lang="en-CA" dirty="0" smtClean="0"/>
              <a:t>Only a fifth of his writings have survived</a:t>
            </a:r>
          </a:p>
          <a:p>
            <a:pPr lvl="1"/>
            <a:r>
              <a:rPr lang="en-CA" dirty="0"/>
              <a:t>m</a:t>
            </a:r>
            <a:r>
              <a:rPr lang="en-CA" dirty="0" smtClean="0"/>
              <a:t>ainly lecture notes to his students at the Lyceum in Athens</a:t>
            </a:r>
          </a:p>
          <a:p>
            <a:r>
              <a:rPr lang="en-CA" dirty="0" smtClean="0"/>
              <a:t>He was a student of Plato’s Academy</a:t>
            </a:r>
          </a:p>
          <a:p>
            <a:r>
              <a:rPr lang="en-CA" dirty="0"/>
              <a:t>He was the teacher of Alexander the Great, the Macedonian who conquered Greece </a:t>
            </a:r>
          </a:p>
          <a:p>
            <a:pPr lvl="1"/>
            <a:r>
              <a:rPr lang="en-CA" dirty="0"/>
              <a:t>f</a:t>
            </a:r>
            <a:r>
              <a:rPr lang="en-CA" dirty="0" smtClean="0"/>
              <a:t>rom the rising power of Macedon</a:t>
            </a:r>
          </a:p>
          <a:p>
            <a:pPr lvl="1"/>
            <a:r>
              <a:rPr lang="en-CA" dirty="0"/>
              <a:t>w</a:t>
            </a:r>
            <a:r>
              <a:rPr lang="en-CA" dirty="0" smtClean="0"/>
              <a:t>ho set off to conquer the world from Egypt to the edge of India</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179</a:t>
            </a:fld>
            <a:endParaRPr lang="en-US"/>
          </a:p>
        </p:txBody>
      </p:sp>
    </p:spTree>
    <p:extLst>
      <p:ext uri="{BB962C8B-B14F-4D97-AF65-F5344CB8AC3E}">
        <p14:creationId xmlns:p14="http://schemas.microsoft.com/office/powerpoint/2010/main" val="312962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Whom to blame?</a:t>
            </a:r>
            <a:endParaRPr lang="en-US" dirty="0"/>
          </a:p>
        </p:txBody>
      </p:sp>
      <p:sp>
        <p:nvSpPr>
          <p:cNvPr id="3" name="Content Placeholder 2"/>
          <p:cNvSpPr>
            <a:spLocks noGrp="1"/>
          </p:cNvSpPr>
          <p:nvPr>
            <p:ph idx="1"/>
          </p:nvPr>
        </p:nvSpPr>
        <p:spPr/>
        <p:txBody>
          <a:bodyPr>
            <a:normAutofit/>
          </a:bodyPr>
          <a:lstStyle/>
          <a:p>
            <a:r>
              <a:rPr lang="en-CA" dirty="0" smtClean="0"/>
              <a:t>Not just a coherent story of events</a:t>
            </a:r>
          </a:p>
          <a:p>
            <a:pPr lvl="1"/>
            <a:r>
              <a:rPr lang="en-CA" dirty="0"/>
              <a:t>b</a:t>
            </a:r>
            <a:r>
              <a:rPr lang="en-CA" dirty="0" smtClean="0"/>
              <a:t>ut reflection on their meaning</a:t>
            </a:r>
          </a:p>
          <a:p>
            <a:r>
              <a:rPr lang="en-CA" dirty="0" smtClean="0"/>
              <a:t>Why do things happen the way they do?</a:t>
            </a:r>
          </a:p>
          <a:p>
            <a:pPr lvl="1"/>
            <a:r>
              <a:rPr lang="en-CA" dirty="0" smtClean="0"/>
              <a:t>1) The God Zeus blames human beings: it is “their own wickedness”; </a:t>
            </a:r>
          </a:p>
          <a:p>
            <a:pPr lvl="1"/>
            <a:r>
              <a:rPr lang="en-CA" dirty="0" smtClean="0"/>
              <a:t>2) But people blame the gods: it is “a lamentable thing … that men should blame the gods … as the course of their troubles”</a:t>
            </a:r>
          </a:p>
          <a:p>
            <a:pPr lvl="1"/>
            <a:r>
              <a:rPr lang="en-CA" dirty="0" smtClean="0"/>
              <a:t>3) not the gods in general, but Zeus in particular</a:t>
            </a:r>
          </a:p>
        </p:txBody>
      </p:sp>
      <p:sp>
        <p:nvSpPr>
          <p:cNvPr id="4" name="Slide Number Placeholder 3"/>
          <p:cNvSpPr>
            <a:spLocks noGrp="1"/>
          </p:cNvSpPr>
          <p:nvPr>
            <p:ph type="sldNum" sz="quarter" idx="12"/>
          </p:nvPr>
        </p:nvSpPr>
        <p:spPr/>
        <p:txBody>
          <a:bodyPr/>
          <a:lstStyle/>
          <a:p>
            <a:fld id="{BBC02E8F-9D1E-4980-8ADB-098DC22DB888}" type="slidenum">
              <a:rPr lang="en-US" smtClean="0"/>
              <a:t>18</a:t>
            </a:fld>
            <a:endParaRPr lang="en-US"/>
          </a:p>
        </p:txBody>
      </p:sp>
    </p:spTree>
    <p:extLst>
      <p:ext uri="{BB962C8B-B14F-4D97-AF65-F5344CB8AC3E}">
        <p14:creationId xmlns:p14="http://schemas.microsoft.com/office/powerpoint/2010/main" val="258184238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C02E8F-9D1E-4980-8ADB-098DC22DB888}" type="slidenum">
              <a:rPr lang="en-US" smtClean="0"/>
              <a:t>180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1845"/>
            <a:ext cx="9144000" cy="5074309"/>
          </a:xfrm>
          <a:prstGeom prst="rect">
            <a:avLst/>
          </a:prstGeom>
        </p:spPr>
      </p:pic>
    </p:spTree>
    <p:extLst>
      <p:ext uri="{BB962C8B-B14F-4D97-AF65-F5344CB8AC3E}">
        <p14:creationId xmlns:p14="http://schemas.microsoft.com/office/powerpoint/2010/main" val="14088446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Change of Philosophical Climate</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Change of climate from Plato to Aristotle</a:t>
            </a:r>
          </a:p>
          <a:p>
            <a:pPr lvl="1"/>
            <a:r>
              <a:rPr lang="en-CA" dirty="0" smtClean="0"/>
              <a:t>Depicted in Raphael’s The School of Athens</a:t>
            </a:r>
          </a:p>
          <a:p>
            <a:pPr lvl="1"/>
            <a:r>
              <a:rPr lang="en-CA" dirty="0" smtClean="0"/>
              <a:t>Plato points upward to the Forms, but Aristotle …?</a:t>
            </a:r>
          </a:p>
          <a:p>
            <a:pPr lvl="2"/>
            <a:r>
              <a:rPr lang="en-CA" dirty="0" smtClean="0"/>
              <a:t>Does he point “towards the ground” (Cooper) or forward?</a:t>
            </a:r>
          </a:p>
          <a:p>
            <a:r>
              <a:rPr lang="en-CA" dirty="0" smtClean="0"/>
              <a:t>Recent scholarship:</a:t>
            </a:r>
          </a:p>
          <a:p>
            <a:pPr lvl="1"/>
            <a:r>
              <a:rPr lang="en-CA" dirty="0" smtClean="0"/>
              <a:t>Aristotle moved “from otherworldliness towards … a conviction that the ‘form’ and meaning of the world is … embedded in its ‘matter’.”</a:t>
            </a:r>
          </a:p>
          <a:p>
            <a:r>
              <a:rPr lang="en-CA" dirty="0" smtClean="0"/>
              <a:t>But this is an exaggeration, neglecting themes that are no longer fashionable</a:t>
            </a:r>
          </a:p>
          <a:p>
            <a:pPr lvl="1"/>
            <a:r>
              <a:rPr lang="en-CA" dirty="0" smtClean="0"/>
              <a:t>Current philosophy focuses on Aristotle’s idea of the good life</a:t>
            </a:r>
          </a:p>
          <a:p>
            <a:pPr lvl="1"/>
            <a:r>
              <a:rPr lang="en-CA" dirty="0" smtClean="0"/>
              <a:t>But Aristotle himself said that “the highest form of activity” is divinely inspired contemplation</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181</a:t>
            </a:fld>
            <a:endParaRPr lang="en-US"/>
          </a:p>
        </p:txBody>
      </p:sp>
    </p:spTree>
    <p:extLst>
      <p:ext uri="{BB962C8B-B14F-4D97-AF65-F5344CB8AC3E}">
        <p14:creationId xmlns:p14="http://schemas.microsoft.com/office/powerpoint/2010/main" val="321592912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24346"/>
            <a:ext cx="4824536" cy="632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C02E8F-9D1E-4980-8ADB-098DC22DB888}" type="slidenum">
              <a:rPr lang="en-US" smtClean="0"/>
              <a:t>182</a:t>
            </a:fld>
            <a:endParaRPr lang="en-US"/>
          </a:p>
        </p:txBody>
      </p:sp>
    </p:spTree>
    <p:extLst>
      <p:ext uri="{BB962C8B-B14F-4D97-AF65-F5344CB8AC3E}">
        <p14:creationId xmlns:p14="http://schemas.microsoft.com/office/powerpoint/2010/main" val="79691878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Between the extremes </a:t>
            </a:r>
            <a:br>
              <a:rPr lang="en-CA" dirty="0" smtClean="0"/>
            </a:br>
            <a:r>
              <a:rPr lang="en-CA" dirty="0" smtClean="0"/>
              <a:t>of Naturalism and Platonism</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Aristotle can be situated between the extremes of Plato and the naturalists</a:t>
            </a:r>
          </a:p>
          <a:p>
            <a:pPr lvl="1"/>
            <a:r>
              <a:rPr lang="en-CA" dirty="0" smtClean="0"/>
              <a:t>“All men by nature desire to know.” Understanding is our true goal</a:t>
            </a:r>
          </a:p>
          <a:p>
            <a:r>
              <a:rPr lang="en-CA" dirty="0" smtClean="0"/>
              <a:t>Plato’s error: </a:t>
            </a:r>
          </a:p>
          <a:p>
            <a:pPr lvl="1"/>
            <a:r>
              <a:rPr lang="en-CA" dirty="0" smtClean="0"/>
              <a:t>to understand the world we have to go beyond it</a:t>
            </a:r>
          </a:p>
          <a:p>
            <a:r>
              <a:rPr lang="en-CA" dirty="0" smtClean="0"/>
              <a:t>The error of the naturalists</a:t>
            </a:r>
          </a:p>
          <a:p>
            <a:pPr lvl="1"/>
            <a:r>
              <a:rPr lang="en-CA" dirty="0" smtClean="0"/>
              <a:t>There are no objective purposes in nature and humanity</a:t>
            </a:r>
          </a:p>
          <a:p>
            <a:pPr lvl="1"/>
            <a:r>
              <a:rPr lang="en-CA" dirty="0" smtClean="0"/>
              <a:t>And so the good life cannot be one of enquiry and discovery</a:t>
            </a:r>
          </a:p>
          <a:p>
            <a:r>
              <a:rPr lang="en-CA" dirty="0" smtClean="0"/>
              <a:t>And so both Plato and the naturalists preclude the attainment of our natural desire to know </a:t>
            </a:r>
            <a:r>
              <a:rPr lang="en-CA" i="1" dirty="0" smtClean="0"/>
              <a:t>within </a:t>
            </a:r>
            <a:r>
              <a:rPr lang="en-CA" i="1" dirty="0"/>
              <a:t>this </a:t>
            </a:r>
            <a:r>
              <a:rPr lang="en-CA" i="1" dirty="0" smtClean="0"/>
              <a:t>sensible world </a:t>
            </a:r>
            <a:endParaRPr lang="en-US" i="1" dirty="0"/>
          </a:p>
        </p:txBody>
      </p:sp>
      <p:sp>
        <p:nvSpPr>
          <p:cNvPr id="4" name="Slide Number Placeholder 3"/>
          <p:cNvSpPr>
            <a:spLocks noGrp="1"/>
          </p:cNvSpPr>
          <p:nvPr>
            <p:ph type="sldNum" sz="quarter" idx="12"/>
          </p:nvPr>
        </p:nvSpPr>
        <p:spPr/>
        <p:txBody>
          <a:bodyPr/>
          <a:lstStyle/>
          <a:p>
            <a:fld id="{BBC02E8F-9D1E-4980-8ADB-098DC22DB888}" type="slidenum">
              <a:rPr lang="en-US" smtClean="0"/>
              <a:t>183</a:t>
            </a:fld>
            <a:endParaRPr lang="en-US"/>
          </a:p>
        </p:txBody>
      </p:sp>
    </p:spTree>
    <p:extLst>
      <p:ext uri="{BB962C8B-B14F-4D97-AF65-F5344CB8AC3E}">
        <p14:creationId xmlns:p14="http://schemas.microsoft.com/office/powerpoint/2010/main" val="297093170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questions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Two large questions</a:t>
            </a:r>
          </a:p>
          <a:p>
            <a:pPr lvl="1"/>
            <a:r>
              <a:rPr lang="en-CA" dirty="0" smtClean="0"/>
              <a:t>1) Explanations of that which occurs “always or for the most part”</a:t>
            </a:r>
          </a:p>
          <a:p>
            <a:pPr lvl="2"/>
            <a:r>
              <a:rPr lang="en-CA" dirty="0" smtClean="0"/>
              <a:t>A plant’s growth</a:t>
            </a:r>
          </a:p>
          <a:p>
            <a:pPr lvl="2"/>
            <a:r>
              <a:rPr lang="en-CA" dirty="0" smtClean="0"/>
              <a:t>The building of a house</a:t>
            </a:r>
          </a:p>
          <a:p>
            <a:pPr lvl="1"/>
            <a:r>
              <a:rPr lang="en-CA" dirty="0" smtClean="0"/>
              <a:t>2) What are the most basic entities or “primary substances” on which everything else depends</a:t>
            </a:r>
          </a:p>
          <a:p>
            <a:r>
              <a:rPr lang="en-CA" dirty="0" smtClean="0"/>
              <a:t>The two come to the same answer:</a:t>
            </a:r>
          </a:p>
          <a:p>
            <a:pPr lvl="1"/>
            <a:r>
              <a:rPr lang="en-CA" dirty="0" smtClean="0"/>
              <a:t>To know what is there fundamentally (2</a:t>
            </a:r>
            <a:r>
              <a:rPr lang="en-CA" baseline="30000" dirty="0" smtClean="0"/>
              <a:t>nd</a:t>
            </a:r>
            <a:r>
              <a:rPr lang="en-CA" dirty="0" smtClean="0"/>
              <a:t> question)</a:t>
            </a:r>
          </a:p>
          <a:p>
            <a:pPr lvl="1"/>
            <a:r>
              <a:rPr lang="en-CA" dirty="0"/>
              <a:t>i</a:t>
            </a:r>
            <a:r>
              <a:rPr lang="en-CA" dirty="0" smtClean="0"/>
              <a:t>s to know what explains why things happen as they do (1</a:t>
            </a:r>
            <a:r>
              <a:rPr lang="en-CA" baseline="30000" dirty="0" smtClean="0"/>
              <a:t>st</a:t>
            </a:r>
            <a:r>
              <a:rPr lang="en-CA" dirty="0" smtClean="0"/>
              <a:t> question)</a:t>
            </a:r>
          </a:p>
          <a:p>
            <a:pPr lvl="2"/>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184</a:t>
            </a:fld>
            <a:endParaRPr lang="en-US"/>
          </a:p>
        </p:txBody>
      </p:sp>
    </p:spTree>
    <p:extLst>
      <p:ext uri="{BB962C8B-B14F-4D97-AF65-F5344CB8AC3E}">
        <p14:creationId xmlns:p14="http://schemas.microsoft.com/office/powerpoint/2010/main" val="7525799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change?</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Change: </a:t>
            </a:r>
          </a:p>
          <a:p>
            <a:pPr lvl="1"/>
            <a:r>
              <a:rPr lang="en-CA" dirty="0" smtClean="0"/>
              <a:t>Something coming into being and passing away</a:t>
            </a:r>
          </a:p>
          <a:p>
            <a:pPr lvl="1"/>
            <a:r>
              <a:rPr lang="en-CA" dirty="0" smtClean="0"/>
              <a:t>And something persisting for a time in an unchanged state</a:t>
            </a:r>
          </a:p>
          <a:p>
            <a:r>
              <a:rPr lang="en-CA" dirty="0" smtClean="0"/>
              <a:t>Change is “the actualization of what is potentially.” This replies</a:t>
            </a:r>
          </a:p>
          <a:p>
            <a:pPr lvl="1"/>
            <a:r>
              <a:rPr lang="en-CA" dirty="0"/>
              <a:t>t</a:t>
            </a:r>
            <a:r>
              <a:rPr lang="en-CA" dirty="0" smtClean="0"/>
              <a:t>o Parmenides, who denies that change ever occurs</a:t>
            </a:r>
          </a:p>
          <a:p>
            <a:pPr lvl="1"/>
            <a:r>
              <a:rPr lang="en-CA" dirty="0"/>
              <a:t>t</a:t>
            </a:r>
            <a:r>
              <a:rPr lang="en-CA" dirty="0" smtClean="0"/>
              <a:t>o Heraclitus, for whom nothing lasts long enough to say that “it” changes</a:t>
            </a:r>
          </a:p>
          <a:p>
            <a:pPr lvl="1"/>
            <a:r>
              <a:rPr lang="en-CA" dirty="0"/>
              <a:t>t</a:t>
            </a:r>
            <a:r>
              <a:rPr lang="en-CA" dirty="0" smtClean="0"/>
              <a:t>o the atomists, for whom all change is a rearrangement of the same atoms,</a:t>
            </a:r>
          </a:p>
          <a:p>
            <a:pPr lvl="2"/>
            <a:r>
              <a:rPr lang="en-CA" dirty="0" smtClean="0"/>
              <a:t>And so nothing new ever happens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185</a:t>
            </a:fld>
            <a:endParaRPr lang="en-US"/>
          </a:p>
        </p:txBody>
      </p:sp>
    </p:spTree>
    <p:extLst>
      <p:ext uri="{BB962C8B-B14F-4D97-AF65-F5344CB8AC3E}">
        <p14:creationId xmlns:p14="http://schemas.microsoft.com/office/powerpoint/2010/main" val="41924102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potential to actual</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 fact: a being, e.g., a dog, that changes</a:t>
            </a:r>
          </a:p>
          <a:p>
            <a:pPr lvl="1"/>
            <a:r>
              <a:rPr lang="en-CA" dirty="0" smtClean="0"/>
              <a:t>The dog must in some sense remain the same while changing</a:t>
            </a:r>
          </a:p>
          <a:p>
            <a:pPr lvl="2"/>
            <a:r>
              <a:rPr lang="en-CA" dirty="0"/>
              <a:t>o</a:t>
            </a:r>
            <a:r>
              <a:rPr lang="en-CA" dirty="0" smtClean="0"/>
              <a:t>therwise it is not </a:t>
            </a:r>
            <a:r>
              <a:rPr lang="en-CA" i="1" dirty="0" smtClean="0"/>
              <a:t>that dog </a:t>
            </a:r>
            <a:r>
              <a:rPr lang="en-CA" dirty="0" smtClean="0"/>
              <a:t>that changes</a:t>
            </a:r>
          </a:p>
          <a:p>
            <a:pPr lvl="1"/>
            <a:r>
              <a:rPr lang="en-CA" dirty="0" smtClean="0"/>
              <a:t>But if the dog remains the same in every sense</a:t>
            </a:r>
          </a:p>
          <a:p>
            <a:pPr lvl="2"/>
            <a:r>
              <a:rPr lang="en-CA" dirty="0"/>
              <a:t>t</a:t>
            </a:r>
            <a:r>
              <a:rPr lang="en-CA" dirty="0" smtClean="0"/>
              <a:t>hen the dog has not changed</a:t>
            </a:r>
          </a:p>
          <a:p>
            <a:r>
              <a:rPr lang="en-CA" dirty="0" smtClean="0"/>
              <a:t>Solution: the dog </a:t>
            </a:r>
            <a:r>
              <a:rPr lang="en-CA" i="1" dirty="0" smtClean="0"/>
              <a:t>actually</a:t>
            </a:r>
            <a:r>
              <a:rPr lang="en-CA" dirty="0" smtClean="0"/>
              <a:t> becomes what it is </a:t>
            </a:r>
            <a:r>
              <a:rPr lang="en-CA" i="1" dirty="0" smtClean="0"/>
              <a:t>potentially</a:t>
            </a:r>
          </a:p>
          <a:p>
            <a:pPr lvl="1"/>
            <a:r>
              <a:rPr lang="en-CA" dirty="0" smtClean="0"/>
              <a:t>That which remains the same = the potentiality</a:t>
            </a:r>
          </a:p>
          <a:p>
            <a:pPr lvl="1"/>
            <a:r>
              <a:rPr lang="en-CA" dirty="0" smtClean="0"/>
              <a:t>That which changes = the actualization of the potential</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186</a:t>
            </a:fld>
            <a:endParaRPr lang="en-US"/>
          </a:p>
        </p:txBody>
      </p:sp>
    </p:spTree>
    <p:extLst>
      <p:ext uri="{BB962C8B-B14F-4D97-AF65-F5344CB8AC3E}">
        <p14:creationId xmlns:p14="http://schemas.microsoft.com/office/powerpoint/2010/main" val="233252972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four causes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Why was Pavarotti's last note a high C?</a:t>
            </a:r>
          </a:p>
          <a:p>
            <a:r>
              <a:rPr lang="en-CA" dirty="0" smtClean="0"/>
              <a:t>1) “According to one way of speaking, that out of which … a thing comes to be is called a cause [</a:t>
            </a:r>
            <a:r>
              <a:rPr lang="en-CA" i="1" dirty="0" err="1" smtClean="0"/>
              <a:t>aitia</a:t>
            </a:r>
            <a:r>
              <a:rPr lang="en-CA" dirty="0" smtClean="0"/>
              <a:t>, on account of what]”</a:t>
            </a:r>
          </a:p>
          <a:p>
            <a:pPr lvl="1"/>
            <a:r>
              <a:rPr lang="en-CA" dirty="0" smtClean="0"/>
              <a:t>= “material cause”: because when air is set vibrating …</a:t>
            </a:r>
          </a:p>
          <a:p>
            <a:r>
              <a:rPr lang="en-CA" dirty="0" smtClean="0"/>
              <a:t>2) “According to another, the form … is a cause …--thus the cause of an octave is the ratio of two to one”</a:t>
            </a:r>
          </a:p>
          <a:p>
            <a:pPr lvl="1"/>
            <a:r>
              <a:rPr lang="en-CA" dirty="0" smtClean="0"/>
              <a:t>= “formal cause”: because it was in a certain ratio to middle C</a:t>
            </a:r>
          </a:p>
        </p:txBody>
      </p:sp>
      <p:sp>
        <p:nvSpPr>
          <p:cNvPr id="4" name="Slide Number Placeholder 3"/>
          <p:cNvSpPr>
            <a:spLocks noGrp="1"/>
          </p:cNvSpPr>
          <p:nvPr>
            <p:ph type="sldNum" sz="quarter" idx="12"/>
          </p:nvPr>
        </p:nvSpPr>
        <p:spPr/>
        <p:txBody>
          <a:bodyPr/>
          <a:lstStyle/>
          <a:p>
            <a:fld id="{BBC02E8F-9D1E-4980-8ADB-098DC22DB888}" type="slidenum">
              <a:rPr lang="en-US" smtClean="0"/>
              <a:t>187</a:t>
            </a:fld>
            <a:endParaRPr lang="en-US"/>
          </a:p>
        </p:txBody>
      </p:sp>
    </p:spTree>
    <p:extLst>
      <p:ext uri="{BB962C8B-B14F-4D97-AF65-F5344CB8AC3E}">
        <p14:creationId xmlns:p14="http://schemas.microsoft.com/office/powerpoint/2010/main" val="25128296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CA" dirty="0"/>
              <a:t>3) “Again, there is the primary source of change … for example, the father is a cause of the child”</a:t>
            </a:r>
          </a:p>
          <a:p>
            <a:pPr lvl="1"/>
            <a:r>
              <a:rPr lang="en-CA" dirty="0"/>
              <a:t>= “efficient cause”: because Pavarotti was trying to produce it</a:t>
            </a:r>
          </a:p>
          <a:p>
            <a:r>
              <a:rPr lang="en-CA" dirty="0"/>
              <a:t>4) “And again, a thing may be a cause as the end. That is what something is for, as health might be what a walk is for.”</a:t>
            </a:r>
          </a:p>
          <a:p>
            <a:pPr lvl="1"/>
            <a:r>
              <a:rPr lang="en-CA" dirty="0"/>
              <a:t>= “final cause”: because it was a fitting climax to the aria</a:t>
            </a:r>
          </a:p>
          <a:p>
            <a:r>
              <a:rPr lang="en-CA" dirty="0"/>
              <a:t>Each answer is appropriate in its context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188</a:t>
            </a:fld>
            <a:endParaRPr lang="en-US"/>
          </a:p>
        </p:txBody>
      </p:sp>
    </p:spTree>
    <p:extLst>
      <p:ext uri="{BB962C8B-B14F-4D97-AF65-F5344CB8AC3E}">
        <p14:creationId xmlns:p14="http://schemas.microsoft.com/office/powerpoint/2010/main" val="16775815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a:t>
            </a:r>
            <a:endParaRPr lang="en-US" dirty="0"/>
          </a:p>
        </p:txBody>
      </p:sp>
      <p:sp>
        <p:nvSpPr>
          <p:cNvPr id="3" name="Content Placeholder 2"/>
          <p:cNvSpPr>
            <a:spLocks noGrp="1"/>
          </p:cNvSpPr>
          <p:nvPr>
            <p:ph idx="1"/>
          </p:nvPr>
        </p:nvSpPr>
        <p:spPr/>
        <p:txBody>
          <a:bodyPr>
            <a:normAutofit/>
          </a:bodyPr>
          <a:lstStyle/>
          <a:p>
            <a:r>
              <a:rPr lang="en-US" dirty="0" smtClean="0"/>
              <a:t>The theory of four causes is a simplification of Aristotle’s thought </a:t>
            </a:r>
          </a:p>
          <a:p>
            <a:pPr lvl="1"/>
            <a:r>
              <a:rPr lang="en-US" dirty="0" smtClean="0"/>
              <a:t>The material cause fundamentally doesn’t explain anything</a:t>
            </a:r>
          </a:p>
          <a:p>
            <a:pPr lvl="1"/>
            <a:r>
              <a:rPr lang="en-US" dirty="0" smtClean="0"/>
              <a:t>The other three causes “coincide”: </a:t>
            </a:r>
          </a:p>
          <a:p>
            <a:pPr lvl="1"/>
            <a:r>
              <a:rPr lang="en-US" dirty="0" smtClean="0"/>
              <a:t>“What a thing is [its form] and what it is for, are one and the same, and that from which the change originates is the same in form as these” (</a:t>
            </a:r>
            <a:r>
              <a:rPr lang="en-US" i="1" dirty="0" smtClean="0"/>
              <a:t>Physics</a:t>
            </a:r>
            <a:r>
              <a:rPr lang="en-US" dirty="0" smtClean="0"/>
              <a:t> 198)</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189</a:t>
            </a:fld>
            <a:endParaRPr lang="en-US"/>
          </a:p>
        </p:txBody>
      </p:sp>
    </p:spTree>
    <p:extLst>
      <p:ext uri="{BB962C8B-B14F-4D97-AF65-F5344CB8AC3E}">
        <p14:creationId xmlns:p14="http://schemas.microsoft.com/office/powerpoint/2010/main" val="134162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Need something deeper than ordinary observation</a:t>
            </a:r>
            <a:endParaRPr lang="en-US" dirty="0"/>
          </a:p>
        </p:txBody>
      </p:sp>
      <p:sp>
        <p:nvSpPr>
          <p:cNvPr id="3" name="Content Placeholder 2"/>
          <p:cNvSpPr>
            <a:spLocks noGrp="1"/>
          </p:cNvSpPr>
          <p:nvPr>
            <p:ph idx="1"/>
          </p:nvPr>
        </p:nvSpPr>
        <p:spPr/>
        <p:txBody>
          <a:bodyPr>
            <a:normAutofit lnSpcReduction="10000"/>
          </a:bodyPr>
          <a:lstStyle/>
          <a:p>
            <a:pPr lvl="1"/>
            <a:r>
              <a:rPr lang="en-CA" dirty="0"/>
              <a:t>4) not the gods, but destiny or Fate</a:t>
            </a:r>
          </a:p>
          <a:p>
            <a:pPr lvl="2"/>
            <a:r>
              <a:rPr lang="en-CA" dirty="0"/>
              <a:t>Ghost of Patroclus, killed by Hector, blames “the dreadful fate that must have been my lot at birth”</a:t>
            </a:r>
          </a:p>
          <a:p>
            <a:pPr lvl="1"/>
            <a:r>
              <a:rPr lang="en-CA" dirty="0"/>
              <a:t>5) The forces of nature: as trees lose their leaves and put on fresh ones “in the same way one generation flourishes and another nears its end</a:t>
            </a:r>
            <a:r>
              <a:rPr lang="en-CA" dirty="0" smtClean="0"/>
              <a:t>”</a:t>
            </a:r>
          </a:p>
          <a:p>
            <a:r>
              <a:rPr lang="en-CA" dirty="0" smtClean="0"/>
              <a:t>Hence: a variety of explanations</a:t>
            </a:r>
          </a:p>
          <a:p>
            <a:pPr lvl="1"/>
            <a:r>
              <a:rPr lang="en-CA" dirty="0" smtClean="0"/>
              <a:t>But there is something in common with all of them: The explanations of ordinary life are insufficient</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19</a:t>
            </a:fld>
            <a:endParaRPr lang="en-US"/>
          </a:p>
        </p:txBody>
      </p:sp>
    </p:spTree>
    <p:extLst>
      <p:ext uri="{BB962C8B-B14F-4D97-AF65-F5344CB8AC3E}">
        <p14:creationId xmlns:p14="http://schemas.microsoft.com/office/powerpoint/2010/main" val="83161240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Matter doesn’t explain anything</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 “material” cause is not explanatory</a:t>
            </a:r>
            <a:endParaRPr lang="en-CA" dirty="0"/>
          </a:p>
          <a:p>
            <a:pPr lvl="1"/>
            <a:r>
              <a:rPr lang="en-CA" dirty="0" smtClean="0"/>
              <a:t>The dog’s carnivorous nature requires it having material parts, like teeth  </a:t>
            </a:r>
          </a:p>
          <a:p>
            <a:pPr lvl="1"/>
            <a:r>
              <a:rPr lang="en-CA" dirty="0" smtClean="0"/>
              <a:t>But it is the form or function of the parts, not their material, that is explanatory</a:t>
            </a:r>
          </a:p>
          <a:p>
            <a:r>
              <a:rPr lang="en-CA" dirty="0" smtClean="0"/>
              <a:t>The ultimate stuff, the “prime matter” </a:t>
            </a:r>
          </a:p>
          <a:p>
            <a:pPr lvl="1"/>
            <a:r>
              <a:rPr lang="en-CA" dirty="0" smtClean="0"/>
              <a:t>is “recognized by abstract thought” </a:t>
            </a:r>
          </a:p>
          <a:p>
            <a:pPr lvl="1"/>
            <a:r>
              <a:rPr lang="en-CA" dirty="0" smtClean="0"/>
              <a:t>It </a:t>
            </a:r>
            <a:r>
              <a:rPr lang="en-CA" dirty="0"/>
              <a:t>somehow supports the form and function</a:t>
            </a:r>
          </a:p>
          <a:p>
            <a:pPr lvl="1"/>
            <a:r>
              <a:rPr lang="en-CA" dirty="0" smtClean="0"/>
              <a:t>but this “somehow” and the prime matter itself are inherently unintelligible to us</a:t>
            </a:r>
          </a:p>
        </p:txBody>
      </p:sp>
      <p:sp>
        <p:nvSpPr>
          <p:cNvPr id="4" name="Slide Number Placeholder 3"/>
          <p:cNvSpPr>
            <a:spLocks noGrp="1"/>
          </p:cNvSpPr>
          <p:nvPr>
            <p:ph type="sldNum" sz="quarter" idx="12"/>
          </p:nvPr>
        </p:nvSpPr>
        <p:spPr/>
        <p:txBody>
          <a:bodyPr/>
          <a:lstStyle/>
          <a:p>
            <a:fld id="{BBC02E8F-9D1E-4980-8ADB-098DC22DB888}" type="slidenum">
              <a:rPr lang="en-US" smtClean="0"/>
              <a:t>190</a:t>
            </a:fld>
            <a:endParaRPr lang="en-US"/>
          </a:p>
        </p:txBody>
      </p:sp>
    </p:spTree>
    <p:extLst>
      <p:ext uri="{BB962C8B-B14F-4D97-AF65-F5344CB8AC3E}">
        <p14:creationId xmlns:p14="http://schemas.microsoft.com/office/powerpoint/2010/main" val="15426107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 is not material</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Aristotle’s </a:t>
            </a:r>
            <a:r>
              <a:rPr lang="en-CA" dirty="0"/>
              <a:t>reply to those who say that there is nothing but </a:t>
            </a:r>
            <a:r>
              <a:rPr lang="en-CA" dirty="0" smtClean="0"/>
              <a:t>matter</a:t>
            </a:r>
          </a:p>
          <a:p>
            <a:pPr lvl="1"/>
            <a:r>
              <a:rPr lang="en-CA" dirty="0" smtClean="0"/>
              <a:t>There is something non-material: form</a:t>
            </a:r>
          </a:p>
          <a:p>
            <a:pPr lvl="1"/>
            <a:r>
              <a:rPr lang="en-CA" dirty="0" smtClean="0"/>
              <a:t>And pure, formless matter does not explain anything</a:t>
            </a:r>
          </a:p>
          <a:p>
            <a:r>
              <a:rPr lang="en-CA" dirty="0" smtClean="0"/>
              <a:t>Recall: </a:t>
            </a:r>
          </a:p>
          <a:p>
            <a:pPr lvl="1"/>
            <a:r>
              <a:rPr lang="en-CA" dirty="0" smtClean="0"/>
              <a:t>Q: what is there in common between the living tree and the dead one?</a:t>
            </a:r>
          </a:p>
          <a:p>
            <a:pPr lvl="1"/>
            <a:r>
              <a:rPr lang="en-CA" dirty="0" smtClean="0"/>
              <a:t>A: their matter (not their different forms)</a:t>
            </a:r>
          </a:p>
          <a:p>
            <a:pPr lvl="1"/>
            <a:r>
              <a:rPr lang="en-CA" dirty="0" smtClean="0"/>
              <a:t>But it is the form that makes them what they are as distinct beings</a:t>
            </a:r>
          </a:p>
          <a:p>
            <a:r>
              <a:rPr lang="en-CA" dirty="0" smtClean="0"/>
              <a:t>So far, Aristotle agrees with Plato</a:t>
            </a:r>
          </a:p>
          <a:p>
            <a:pPr lvl="1"/>
            <a:r>
              <a:rPr lang="en-CA" dirty="0"/>
              <a:t>a</a:t>
            </a:r>
            <a:r>
              <a:rPr lang="en-CA" dirty="0" smtClean="0"/>
              <a:t>gainst the naturalists</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191</a:t>
            </a:fld>
            <a:endParaRPr lang="en-US"/>
          </a:p>
        </p:txBody>
      </p:sp>
    </p:spTree>
    <p:extLst>
      <p:ext uri="{BB962C8B-B14F-4D97-AF65-F5344CB8AC3E}">
        <p14:creationId xmlns:p14="http://schemas.microsoft.com/office/powerpoint/2010/main" val="113310862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form is an end/goal</a:t>
            </a:r>
            <a:endParaRPr lang="en-US" dirty="0"/>
          </a:p>
        </p:txBody>
      </p:sp>
      <p:sp>
        <p:nvSpPr>
          <p:cNvPr id="3" name="Content Placeholder 2"/>
          <p:cNvSpPr>
            <a:spLocks noGrp="1"/>
          </p:cNvSpPr>
          <p:nvPr>
            <p:ph idx="1"/>
          </p:nvPr>
        </p:nvSpPr>
        <p:spPr/>
        <p:txBody>
          <a:bodyPr>
            <a:normAutofit/>
          </a:bodyPr>
          <a:lstStyle/>
          <a:p>
            <a:r>
              <a:rPr lang="en-CA" dirty="0" smtClean="0"/>
              <a:t>The </a:t>
            </a:r>
            <a:r>
              <a:rPr lang="en-CA" dirty="0"/>
              <a:t>other three “coincide”</a:t>
            </a:r>
          </a:p>
          <a:p>
            <a:pPr lvl="1"/>
            <a:r>
              <a:rPr lang="en-CA" dirty="0" smtClean="0"/>
              <a:t>Two stages of the explanation:</a:t>
            </a:r>
          </a:p>
          <a:p>
            <a:r>
              <a:rPr lang="en-CA" dirty="0" smtClean="0"/>
              <a:t>1) “A thing’s form … is an end … the cause as that for which”</a:t>
            </a:r>
          </a:p>
          <a:p>
            <a:pPr lvl="1"/>
            <a:r>
              <a:rPr lang="en-CA" dirty="0" smtClean="0"/>
              <a:t>The form of a house = to be a shelter, a home</a:t>
            </a:r>
          </a:p>
          <a:p>
            <a:pPr lvl="1"/>
            <a:r>
              <a:rPr lang="en-CA" dirty="0" smtClean="0"/>
              <a:t>The changes it undergoes in building, when it is only potentially a house, must be understood in relation to what it will actually become</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192</a:t>
            </a:fld>
            <a:endParaRPr lang="en-US"/>
          </a:p>
        </p:txBody>
      </p:sp>
    </p:spTree>
    <p:extLst>
      <p:ext uri="{BB962C8B-B14F-4D97-AF65-F5344CB8AC3E}">
        <p14:creationId xmlns:p14="http://schemas.microsoft.com/office/powerpoint/2010/main" val="52983052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efficient cause also has an end</a:t>
            </a:r>
            <a:endParaRPr lang="en-US" dirty="0"/>
          </a:p>
        </p:txBody>
      </p:sp>
      <p:sp>
        <p:nvSpPr>
          <p:cNvPr id="3" name="Content Placeholder 2"/>
          <p:cNvSpPr>
            <a:spLocks noGrp="1"/>
          </p:cNvSpPr>
          <p:nvPr>
            <p:ph idx="1"/>
          </p:nvPr>
        </p:nvSpPr>
        <p:spPr/>
        <p:txBody>
          <a:bodyPr>
            <a:normAutofit/>
          </a:bodyPr>
          <a:lstStyle/>
          <a:p>
            <a:r>
              <a:rPr lang="en-CA" dirty="0"/>
              <a:t>2) “The primary source (efficient cause) is also this end</a:t>
            </a:r>
            <a:endParaRPr lang="en-US" dirty="0"/>
          </a:p>
          <a:p>
            <a:pPr lvl="1"/>
            <a:r>
              <a:rPr lang="en-CA" dirty="0" smtClean="0"/>
              <a:t>The persons who make the house enter the explanation, not as independent individuals, but in relation to the end</a:t>
            </a:r>
          </a:p>
          <a:p>
            <a:pPr lvl="1"/>
            <a:r>
              <a:rPr lang="en-CA" dirty="0" smtClean="0"/>
              <a:t>i.e., as </a:t>
            </a:r>
            <a:r>
              <a:rPr lang="en-CA" i="1" dirty="0" smtClean="0"/>
              <a:t>builders</a:t>
            </a:r>
          </a:p>
          <a:p>
            <a:pPr lvl="1"/>
            <a:r>
              <a:rPr lang="en-CA" dirty="0"/>
              <a:t>a</a:t>
            </a:r>
            <a:r>
              <a:rPr lang="en-CA" dirty="0" smtClean="0"/>
              <a:t>s having </a:t>
            </a:r>
            <a:r>
              <a:rPr lang="en-CA" dirty="0"/>
              <a:t>in </a:t>
            </a:r>
            <a:r>
              <a:rPr lang="en-CA" dirty="0" smtClean="0"/>
              <a:t>mind the form as potential</a:t>
            </a:r>
          </a:p>
          <a:p>
            <a:pPr lvl="1"/>
            <a:r>
              <a:rPr lang="en-CA" dirty="0"/>
              <a:t>a</a:t>
            </a:r>
            <a:r>
              <a:rPr lang="en-CA" dirty="0" smtClean="0"/>
              <a:t>s they actualize this potential in the final goal, the building that functions as a shelter and home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193</a:t>
            </a:fld>
            <a:endParaRPr lang="en-US"/>
          </a:p>
        </p:txBody>
      </p:sp>
    </p:spTree>
    <p:extLst>
      <p:ext uri="{BB962C8B-B14F-4D97-AF65-F5344CB8AC3E}">
        <p14:creationId xmlns:p14="http://schemas.microsoft.com/office/powerpoint/2010/main" val="26205027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natural world too is teleological</a:t>
            </a:r>
            <a:endParaRPr lang="en-US" dirty="0"/>
          </a:p>
        </p:txBody>
      </p:sp>
      <p:sp>
        <p:nvSpPr>
          <p:cNvPr id="3" name="Content Placeholder 2"/>
          <p:cNvSpPr>
            <a:spLocks noGrp="1"/>
          </p:cNvSpPr>
          <p:nvPr>
            <p:ph idx="1"/>
          </p:nvPr>
        </p:nvSpPr>
        <p:spPr/>
        <p:txBody>
          <a:bodyPr/>
          <a:lstStyle/>
          <a:p>
            <a:r>
              <a:rPr lang="en-CA" dirty="0" smtClean="0"/>
              <a:t>Aristotle generalizes: “nature is for something” too</a:t>
            </a:r>
          </a:p>
          <a:p>
            <a:pPr lvl="1"/>
            <a:r>
              <a:rPr lang="en-CA" dirty="0" smtClean="0"/>
              <a:t>Ducks develop web feet in order to swim</a:t>
            </a:r>
          </a:p>
          <a:p>
            <a:pPr lvl="1"/>
            <a:r>
              <a:rPr lang="en-CA" dirty="0" smtClean="0"/>
              <a:t>Swimming belongs to the duck’s end (</a:t>
            </a:r>
            <a:r>
              <a:rPr lang="en-CA" i="1" dirty="0" smtClean="0"/>
              <a:t>telos</a:t>
            </a:r>
            <a:r>
              <a:rPr lang="en-CA" dirty="0" smtClean="0"/>
              <a:t>)</a:t>
            </a:r>
          </a:p>
          <a:p>
            <a:r>
              <a:rPr lang="en-CA" dirty="0" smtClean="0"/>
              <a:t>Plants and animals develop from seeds</a:t>
            </a:r>
          </a:p>
          <a:p>
            <a:pPr lvl="1"/>
            <a:r>
              <a:rPr lang="en-CA" dirty="0"/>
              <a:t>w</a:t>
            </a:r>
            <a:r>
              <a:rPr lang="en-CA" dirty="0" smtClean="0"/>
              <a:t>hich contain the potential form that is manifested in the actualized form</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194</a:t>
            </a:fld>
            <a:endParaRPr lang="en-US"/>
          </a:p>
        </p:txBody>
      </p:sp>
    </p:spTree>
    <p:extLst>
      <p:ext uri="{BB962C8B-B14F-4D97-AF65-F5344CB8AC3E}">
        <p14:creationId xmlns:p14="http://schemas.microsoft.com/office/powerpoint/2010/main" val="242001749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Artifacts and nature</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Differences between artifacts and natural beings</a:t>
            </a:r>
          </a:p>
          <a:p>
            <a:r>
              <a:rPr lang="en-CA" dirty="0" smtClean="0"/>
              <a:t>In relation to the telos (end)</a:t>
            </a:r>
          </a:p>
          <a:p>
            <a:pPr lvl="1"/>
            <a:r>
              <a:rPr lang="en-CA" dirty="0" smtClean="0"/>
              <a:t>The pile of bricks grows into the house for the sake of the people who will live in it: the end of the house is external to it</a:t>
            </a:r>
          </a:p>
          <a:p>
            <a:pPr lvl="1"/>
            <a:r>
              <a:rPr lang="en-CA" dirty="0" smtClean="0"/>
              <a:t>Plants and animals have their end or purpose in themselves</a:t>
            </a:r>
          </a:p>
          <a:p>
            <a:r>
              <a:rPr lang="en-CA" dirty="0" smtClean="0"/>
              <a:t>In relation to the maker</a:t>
            </a:r>
          </a:p>
          <a:p>
            <a:pPr lvl="1"/>
            <a:r>
              <a:rPr lang="en-CA" dirty="0" smtClean="0"/>
              <a:t>The home is produced by conscious planning</a:t>
            </a:r>
          </a:p>
          <a:p>
            <a:pPr lvl="1"/>
            <a:r>
              <a:rPr lang="en-CA" dirty="0" smtClean="0"/>
              <a:t>Plants and animals have their principle of change within themselves</a:t>
            </a:r>
          </a:p>
        </p:txBody>
      </p:sp>
      <p:sp>
        <p:nvSpPr>
          <p:cNvPr id="4" name="Slide Number Placeholder 3"/>
          <p:cNvSpPr>
            <a:spLocks noGrp="1"/>
          </p:cNvSpPr>
          <p:nvPr>
            <p:ph type="sldNum" sz="quarter" idx="12"/>
          </p:nvPr>
        </p:nvSpPr>
        <p:spPr/>
        <p:txBody>
          <a:bodyPr/>
          <a:lstStyle/>
          <a:p>
            <a:fld id="{BBC02E8F-9D1E-4980-8ADB-098DC22DB888}" type="slidenum">
              <a:rPr lang="en-US" smtClean="0"/>
              <a:t>195</a:t>
            </a:fld>
            <a:endParaRPr lang="en-US"/>
          </a:p>
        </p:txBody>
      </p:sp>
    </p:spTree>
    <p:extLst>
      <p:ext uri="{BB962C8B-B14F-4D97-AF65-F5344CB8AC3E}">
        <p14:creationId xmlns:p14="http://schemas.microsoft.com/office/powerpoint/2010/main" val="141532055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t>
            </a:r>
            <a:r>
              <a:rPr lang="en-CA" smtClean="0"/>
              <a:t>fleas are for</a:t>
            </a:r>
            <a:endParaRPr lang="en-US" dirty="0"/>
          </a:p>
        </p:txBody>
      </p:sp>
      <p:sp>
        <p:nvSpPr>
          <p:cNvPr id="3" name="Content Placeholder 2"/>
          <p:cNvSpPr>
            <a:spLocks noGrp="1"/>
          </p:cNvSpPr>
          <p:nvPr>
            <p:ph idx="1"/>
          </p:nvPr>
        </p:nvSpPr>
        <p:spPr/>
        <p:txBody>
          <a:bodyPr>
            <a:normAutofit lnSpcReduction="10000"/>
          </a:bodyPr>
          <a:lstStyle/>
          <a:p>
            <a:r>
              <a:rPr lang="en-CA" dirty="0" smtClean="0"/>
              <a:t>Against designer teleology</a:t>
            </a:r>
          </a:p>
          <a:p>
            <a:pPr lvl="1"/>
            <a:r>
              <a:rPr lang="en-CA" dirty="0"/>
              <a:t>Aristotle’s ducks are not like </a:t>
            </a:r>
            <a:r>
              <a:rPr lang="en-CA" dirty="0" err="1"/>
              <a:t>Chrysippus</a:t>
            </a:r>
            <a:r>
              <a:rPr lang="en-CA" dirty="0"/>
              <a:t>’ </a:t>
            </a:r>
            <a:r>
              <a:rPr lang="pl-PL" dirty="0"/>
              <a:t>(c. 279 – c. 206 BCE)</a:t>
            </a:r>
            <a:r>
              <a:rPr lang="en-CA" dirty="0"/>
              <a:t> fleas (See Stoicism), </a:t>
            </a:r>
            <a:endParaRPr lang="en-CA" dirty="0" smtClean="0"/>
          </a:p>
          <a:p>
            <a:pPr lvl="1"/>
            <a:r>
              <a:rPr lang="en-CA" dirty="0" smtClean="0"/>
              <a:t>put </a:t>
            </a:r>
            <a:r>
              <a:rPr lang="en-CA" dirty="0"/>
              <a:t>on earth for the purpose of waking us from our lazy </a:t>
            </a:r>
            <a:r>
              <a:rPr lang="en-CA" dirty="0" smtClean="0"/>
              <a:t>slumbers (external end)</a:t>
            </a:r>
            <a:endParaRPr lang="en-US" dirty="0"/>
          </a:p>
          <a:p>
            <a:r>
              <a:rPr lang="en-CA" dirty="0" smtClean="0"/>
              <a:t>Against naturalistic evolutionism </a:t>
            </a:r>
          </a:p>
          <a:p>
            <a:pPr lvl="1"/>
            <a:r>
              <a:rPr lang="en-CA" dirty="0"/>
              <a:t>s</a:t>
            </a:r>
            <a:r>
              <a:rPr lang="en-CA" dirty="0" smtClean="0"/>
              <a:t>pecies cannot be as they are </a:t>
            </a:r>
          </a:p>
          <a:p>
            <a:pPr lvl="1"/>
            <a:r>
              <a:rPr lang="en-CA" dirty="0"/>
              <a:t>e</a:t>
            </a:r>
            <a:r>
              <a:rPr lang="en-CA" dirty="0" smtClean="0"/>
              <a:t>ither by an “automatic,” mechanical process</a:t>
            </a:r>
          </a:p>
          <a:p>
            <a:pPr lvl="1"/>
            <a:r>
              <a:rPr lang="en-CA" dirty="0"/>
              <a:t>o</a:t>
            </a:r>
            <a:r>
              <a:rPr lang="en-CA" dirty="0" smtClean="0"/>
              <a:t>r as the “outcome of luck or coincidence” </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196</a:t>
            </a:fld>
            <a:endParaRPr lang="en-US"/>
          </a:p>
        </p:txBody>
      </p:sp>
    </p:spTree>
    <p:extLst>
      <p:ext uri="{BB962C8B-B14F-4D97-AF65-F5344CB8AC3E}">
        <p14:creationId xmlns:p14="http://schemas.microsoft.com/office/powerpoint/2010/main" val="133993023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Aristotle versus Plato</a:t>
            </a:r>
            <a:endParaRPr lang="en-US" dirty="0"/>
          </a:p>
        </p:txBody>
      </p:sp>
      <p:sp>
        <p:nvSpPr>
          <p:cNvPr id="3" name="Content Placeholder 2"/>
          <p:cNvSpPr>
            <a:spLocks noGrp="1"/>
          </p:cNvSpPr>
          <p:nvPr>
            <p:ph idx="1"/>
          </p:nvPr>
        </p:nvSpPr>
        <p:spPr/>
        <p:txBody>
          <a:bodyPr>
            <a:normAutofit lnSpcReduction="10000"/>
          </a:bodyPr>
          <a:lstStyle/>
          <a:p>
            <a:r>
              <a:rPr lang="en-CA" dirty="0" smtClean="0"/>
              <a:t>The Form or Telos in Plato is outside of the sensible things of experience</a:t>
            </a:r>
          </a:p>
          <a:p>
            <a:pPr lvl="1"/>
            <a:r>
              <a:rPr lang="en-CA" dirty="0"/>
              <a:t>w</a:t>
            </a:r>
            <a:r>
              <a:rPr lang="en-CA" dirty="0" smtClean="0"/>
              <a:t>hich are copies or reflected images of them</a:t>
            </a:r>
          </a:p>
          <a:p>
            <a:r>
              <a:rPr lang="en-CA" dirty="0" smtClean="0"/>
              <a:t>But Aristotle finds the Forms (exclusively) </a:t>
            </a:r>
            <a:r>
              <a:rPr lang="en-CA" i="1" dirty="0" smtClean="0"/>
              <a:t>in the things themselves</a:t>
            </a:r>
          </a:p>
          <a:p>
            <a:pPr lvl="1"/>
            <a:r>
              <a:rPr lang="en-CA" dirty="0" smtClean="0"/>
              <a:t>The Form or Telos of the duck is to swim in water</a:t>
            </a:r>
          </a:p>
          <a:p>
            <a:pPr lvl="1"/>
            <a:r>
              <a:rPr lang="en-CA" dirty="0" smtClean="0"/>
              <a:t>Ducks are water birds</a:t>
            </a:r>
          </a:p>
          <a:p>
            <a:pPr lvl="1"/>
            <a:r>
              <a:rPr lang="en-CA" dirty="0" smtClean="0"/>
              <a:t>Their webbed feet and their wings reflect this teleology </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197</a:t>
            </a:fld>
            <a:endParaRPr lang="en-US"/>
          </a:p>
        </p:txBody>
      </p:sp>
    </p:spTree>
    <p:extLst>
      <p:ext uri="{BB962C8B-B14F-4D97-AF65-F5344CB8AC3E}">
        <p14:creationId xmlns:p14="http://schemas.microsoft.com/office/powerpoint/2010/main" val="40047344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Ancient science </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Recall: Modern </a:t>
            </a:r>
            <a:r>
              <a:rPr lang="en-CA" dirty="0"/>
              <a:t>science </a:t>
            </a:r>
            <a:r>
              <a:rPr lang="en-CA" dirty="0" smtClean="0"/>
              <a:t>arose </a:t>
            </a:r>
            <a:r>
              <a:rPr lang="en-CA" dirty="0"/>
              <a:t>in relation to Aristotle</a:t>
            </a:r>
          </a:p>
          <a:p>
            <a:pPr lvl="1"/>
            <a:r>
              <a:rPr lang="en-CA" dirty="0"/>
              <a:t>The heliocentric astronomy of Copernicus opposed the geocentric astronomy of Aristotle </a:t>
            </a:r>
            <a:endParaRPr lang="en-CA" dirty="0" smtClean="0"/>
          </a:p>
          <a:p>
            <a:pPr lvl="1"/>
            <a:r>
              <a:rPr lang="en-CA" dirty="0" smtClean="0"/>
              <a:t>But it is also opposed to the way things appear in ordinary experience</a:t>
            </a:r>
            <a:endParaRPr lang="en-US" dirty="0"/>
          </a:p>
          <a:p>
            <a:r>
              <a:rPr lang="en-CA" dirty="0" smtClean="0"/>
              <a:t>Aristotle: he sees the sun come up in the morning in the East, and then go overhead to set in the West</a:t>
            </a:r>
          </a:p>
          <a:p>
            <a:pPr lvl="1"/>
            <a:r>
              <a:rPr lang="en-CA" dirty="0" smtClean="0"/>
              <a:t>And concludes: The sun circles around the earth, like the moon and stars in the night sky</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198</a:t>
            </a:fld>
            <a:endParaRPr lang="en-US"/>
          </a:p>
        </p:txBody>
      </p:sp>
    </p:spTree>
    <p:extLst>
      <p:ext uri="{BB962C8B-B14F-4D97-AF65-F5344CB8AC3E}">
        <p14:creationId xmlns:p14="http://schemas.microsoft.com/office/powerpoint/2010/main" val="37373460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Aristotle’s physics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Aristotle’s physics:</a:t>
            </a:r>
          </a:p>
          <a:p>
            <a:pPr lvl="1"/>
            <a:r>
              <a:rPr lang="en-CA" dirty="0" smtClean="0"/>
              <a:t>Why do stones fall down? Why does fire go up?</a:t>
            </a:r>
          </a:p>
          <a:p>
            <a:pPr lvl="1"/>
            <a:r>
              <a:rPr lang="en-CA" dirty="0" smtClean="0"/>
              <a:t>Because it is nature/form/telos of the stone, and other bodies whose element is earthy, to go down</a:t>
            </a:r>
          </a:p>
          <a:p>
            <a:pPr lvl="1"/>
            <a:r>
              <a:rPr lang="en-CA" dirty="0" smtClean="0"/>
              <a:t>Because it is the nature of fire to go up, and of water to seek its level</a:t>
            </a:r>
          </a:p>
          <a:p>
            <a:r>
              <a:rPr lang="en-CA" dirty="0" smtClean="0"/>
              <a:t>Recall, the four elements: earth, air, water, fire</a:t>
            </a:r>
          </a:p>
          <a:p>
            <a:pPr lvl="1"/>
            <a:r>
              <a:rPr lang="en-CA" dirty="0" smtClean="0"/>
              <a:t>Aristotle adds a fifth one: ether, the “quintessence” (= fifth essence)</a:t>
            </a:r>
          </a:p>
          <a:p>
            <a:pPr lvl="1"/>
            <a:r>
              <a:rPr lang="en-CA" dirty="0" smtClean="0"/>
              <a:t>It is the nature/form/telos of heavenly bodies to move in circles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199</a:t>
            </a:fld>
            <a:endParaRPr lang="en-US"/>
          </a:p>
        </p:txBody>
      </p:sp>
    </p:spTree>
    <p:extLst>
      <p:ext uri="{BB962C8B-B14F-4D97-AF65-F5344CB8AC3E}">
        <p14:creationId xmlns:p14="http://schemas.microsoft.com/office/powerpoint/2010/main" val="7190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1 Legacies</a:t>
            </a:r>
            <a:endParaRPr lang="en-US"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BBC02E8F-9D1E-4980-8ADB-098DC22DB888}" type="slidenum">
              <a:rPr lang="en-US" smtClean="0"/>
              <a:t>2</a:t>
            </a:fld>
            <a:endParaRPr lang="en-US"/>
          </a:p>
        </p:txBody>
      </p:sp>
    </p:spTree>
    <p:extLst>
      <p:ext uri="{BB962C8B-B14F-4D97-AF65-F5344CB8AC3E}">
        <p14:creationId xmlns:p14="http://schemas.microsoft.com/office/powerpoint/2010/main" val="2092181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Divine sequence of events</a:t>
            </a:r>
            <a:endParaRPr lang="en-US" dirty="0"/>
          </a:p>
        </p:txBody>
      </p:sp>
      <p:sp>
        <p:nvSpPr>
          <p:cNvPr id="3" name="Content Placeholder 2"/>
          <p:cNvSpPr>
            <a:spLocks noGrp="1"/>
          </p:cNvSpPr>
          <p:nvPr>
            <p:ph idx="1"/>
          </p:nvPr>
        </p:nvSpPr>
        <p:spPr/>
        <p:txBody>
          <a:bodyPr>
            <a:normAutofit/>
          </a:bodyPr>
          <a:lstStyle/>
          <a:p>
            <a:r>
              <a:rPr lang="en-CA" dirty="0" smtClean="0"/>
              <a:t>1) The explanations of ordinary life</a:t>
            </a:r>
            <a:r>
              <a:rPr lang="en-US" dirty="0" smtClean="0"/>
              <a:t> do not touch </a:t>
            </a:r>
            <a:r>
              <a:rPr lang="en-US" i="1" dirty="0" smtClean="0"/>
              <a:t>the necessity </a:t>
            </a:r>
            <a:r>
              <a:rPr lang="en-US" dirty="0" smtClean="0"/>
              <a:t>of these profound events dealing with life and death</a:t>
            </a:r>
          </a:p>
          <a:p>
            <a:pPr lvl="1"/>
            <a:r>
              <a:rPr lang="en-CA" dirty="0" smtClean="0"/>
              <a:t>Q1: Why did Patroclus die?</a:t>
            </a:r>
          </a:p>
          <a:p>
            <a:pPr lvl="1"/>
            <a:r>
              <a:rPr lang="en-CA" dirty="0" smtClean="0"/>
              <a:t>A1: He was stunned and his spear shattered, and so Hector could kill him</a:t>
            </a:r>
          </a:p>
          <a:p>
            <a:pPr lvl="1"/>
            <a:r>
              <a:rPr lang="en-CA" dirty="0" smtClean="0"/>
              <a:t>Q2: But why did Hector show up at this bad time for </a:t>
            </a:r>
            <a:r>
              <a:rPr lang="en-CA" dirty="0" err="1" smtClean="0"/>
              <a:t>Patroclus</a:t>
            </a:r>
            <a:r>
              <a:rPr lang="en-CA" dirty="0" smtClean="0"/>
              <a:t>?</a:t>
            </a:r>
          </a:p>
        </p:txBody>
      </p:sp>
      <p:sp>
        <p:nvSpPr>
          <p:cNvPr id="4" name="Slide Number Placeholder 3"/>
          <p:cNvSpPr>
            <a:spLocks noGrp="1"/>
          </p:cNvSpPr>
          <p:nvPr>
            <p:ph type="sldNum" sz="quarter" idx="12"/>
          </p:nvPr>
        </p:nvSpPr>
        <p:spPr/>
        <p:txBody>
          <a:bodyPr/>
          <a:lstStyle/>
          <a:p>
            <a:fld id="{BBC02E8F-9D1E-4980-8ADB-098DC22DB888}" type="slidenum">
              <a:rPr lang="en-US" smtClean="0"/>
              <a:t>20</a:t>
            </a:fld>
            <a:endParaRPr lang="en-US"/>
          </a:p>
        </p:txBody>
      </p:sp>
    </p:spTree>
    <p:extLst>
      <p:ext uri="{BB962C8B-B14F-4D97-AF65-F5344CB8AC3E}">
        <p14:creationId xmlns:p14="http://schemas.microsoft.com/office/powerpoint/2010/main" val="57968987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is the basic substance of things?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Recall: Two </a:t>
            </a:r>
            <a:r>
              <a:rPr lang="en-CA" dirty="0"/>
              <a:t>large questions</a:t>
            </a:r>
          </a:p>
          <a:p>
            <a:pPr lvl="1"/>
            <a:r>
              <a:rPr lang="en-CA" dirty="0"/>
              <a:t>1) Explanations of that which occurs “always or for the most part”</a:t>
            </a:r>
          </a:p>
          <a:p>
            <a:pPr lvl="2"/>
            <a:r>
              <a:rPr lang="en-CA" dirty="0"/>
              <a:t>A plant’s growth</a:t>
            </a:r>
          </a:p>
          <a:p>
            <a:pPr lvl="2"/>
            <a:r>
              <a:rPr lang="en-CA" dirty="0"/>
              <a:t>The building of a </a:t>
            </a:r>
            <a:r>
              <a:rPr lang="en-CA" dirty="0" smtClean="0"/>
              <a:t>house</a:t>
            </a:r>
          </a:p>
          <a:p>
            <a:pPr lvl="1"/>
            <a:r>
              <a:rPr lang="en-CA" dirty="0" smtClean="0"/>
              <a:t>Answer: the Form/telos of the thing</a:t>
            </a:r>
            <a:endParaRPr lang="en-CA" dirty="0"/>
          </a:p>
          <a:p>
            <a:pPr lvl="1"/>
            <a:r>
              <a:rPr lang="en-CA" dirty="0" smtClean="0">
                <a:sym typeface="Wingdings" panose="05000000000000000000" pitchFamily="2" charset="2"/>
              </a:rPr>
              <a:t></a:t>
            </a:r>
            <a:r>
              <a:rPr lang="en-CA" dirty="0" smtClean="0"/>
              <a:t>2</a:t>
            </a:r>
            <a:r>
              <a:rPr lang="en-CA" dirty="0"/>
              <a:t>) What are the most basic entities or “primary substances” on which everything else </a:t>
            </a:r>
            <a:r>
              <a:rPr lang="en-CA" dirty="0" smtClean="0"/>
              <a:t>depends</a:t>
            </a:r>
          </a:p>
          <a:p>
            <a:r>
              <a:rPr lang="en-CA" dirty="0" smtClean="0"/>
              <a:t>“Substance” translates </a:t>
            </a:r>
            <a:r>
              <a:rPr lang="en-CA" i="1" dirty="0" err="1" smtClean="0"/>
              <a:t>ousia</a:t>
            </a:r>
            <a:r>
              <a:rPr lang="en-CA" i="1" dirty="0" smtClean="0"/>
              <a:t> </a:t>
            </a:r>
            <a:r>
              <a:rPr lang="en-CA" dirty="0" smtClean="0"/>
              <a:t>(being)</a:t>
            </a:r>
          </a:p>
          <a:p>
            <a:pPr lvl="1"/>
            <a:r>
              <a:rPr lang="en-CA" dirty="0" smtClean="0"/>
              <a:t>It is not some kind of stuff out of which things are made, i.e., matter, which doesn’t explain anything</a:t>
            </a:r>
          </a:p>
          <a:p>
            <a:pPr lvl="1"/>
            <a:r>
              <a:rPr lang="en-CA" dirty="0" smtClean="0"/>
              <a:t>But the substance of things </a:t>
            </a:r>
            <a:r>
              <a:rPr lang="en-CA" u="sng" dirty="0" smtClean="0"/>
              <a:t>is</a:t>
            </a:r>
            <a:r>
              <a:rPr lang="en-CA" dirty="0" smtClean="0"/>
              <a:t> explanatory</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200</a:t>
            </a:fld>
            <a:endParaRPr lang="en-US"/>
          </a:p>
        </p:txBody>
      </p:sp>
    </p:spTree>
    <p:extLst>
      <p:ext uri="{BB962C8B-B14F-4D97-AF65-F5344CB8AC3E}">
        <p14:creationId xmlns:p14="http://schemas.microsoft.com/office/powerpoint/2010/main" val="203167255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substance is independent</a:t>
            </a:r>
            <a:endParaRPr lang="en-US" dirty="0"/>
          </a:p>
        </p:txBody>
      </p:sp>
      <p:sp>
        <p:nvSpPr>
          <p:cNvPr id="3" name="Content Placeholder 2"/>
          <p:cNvSpPr>
            <a:spLocks noGrp="1"/>
          </p:cNvSpPr>
          <p:nvPr>
            <p:ph idx="1"/>
          </p:nvPr>
        </p:nvSpPr>
        <p:spPr/>
        <p:txBody>
          <a:bodyPr>
            <a:normAutofit lnSpcReduction="10000"/>
          </a:bodyPr>
          <a:lstStyle/>
          <a:p>
            <a:r>
              <a:rPr lang="en-CA" dirty="0" smtClean="0"/>
              <a:t>1</a:t>
            </a:r>
            <a:r>
              <a:rPr lang="en-CA" baseline="30000" dirty="0" smtClean="0"/>
              <a:t>st</a:t>
            </a:r>
            <a:r>
              <a:rPr lang="en-CA" dirty="0" smtClean="0"/>
              <a:t> Aristotle gives a grammatical criterion</a:t>
            </a:r>
          </a:p>
          <a:p>
            <a:pPr lvl="1"/>
            <a:r>
              <a:rPr lang="en-CA" dirty="0" smtClean="0"/>
              <a:t>“That which is called a substance … primarily … is that which is said of a subject”</a:t>
            </a:r>
          </a:p>
          <a:p>
            <a:pPr lvl="1"/>
            <a:r>
              <a:rPr lang="en-CA" dirty="0" smtClean="0"/>
              <a:t>E.g., “X is red” = red </a:t>
            </a:r>
            <a:r>
              <a:rPr lang="en-CA" i="1" dirty="0" smtClean="0"/>
              <a:t>depends on </a:t>
            </a:r>
            <a:r>
              <a:rPr lang="en-CA" dirty="0" smtClean="0"/>
              <a:t>X</a:t>
            </a:r>
          </a:p>
          <a:p>
            <a:pPr lvl="2"/>
            <a:r>
              <a:rPr lang="en-CA" dirty="0" smtClean="0"/>
              <a:t>Red is a </a:t>
            </a:r>
            <a:r>
              <a:rPr lang="en-CA" i="1" dirty="0" smtClean="0"/>
              <a:t>property</a:t>
            </a:r>
            <a:r>
              <a:rPr lang="en-CA" dirty="0" smtClean="0"/>
              <a:t> of X, the substance that has it</a:t>
            </a:r>
          </a:p>
          <a:p>
            <a:pPr lvl="1"/>
            <a:r>
              <a:rPr lang="en-CA" dirty="0" smtClean="0"/>
              <a:t>Hence, “if the primary substances did not exist it would be impossible for any of the other things to exist” </a:t>
            </a:r>
          </a:p>
          <a:p>
            <a:pPr lvl="2"/>
            <a:r>
              <a:rPr lang="en-CA" dirty="0" smtClean="0"/>
              <a:t>My smile depends on my face</a:t>
            </a:r>
          </a:p>
          <a:p>
            <a:pPr lvl="2"/>
            <a:r>
              <a:rPr lang="en-CA" dirty="0"/>
              <a:t>w</a:t>
            </a:r>
            <a:r>
              <a:rPr lang="en-CA" dirty="0" smtClean="0"/>
              <a:t>hich depends on me</a:t>
            </a:r>
          </a:p>
        </p:txBody>
      </p:sp>
      <p:sp>
        <p:nvSpPr>
          <p:cNvPr id="4" name="Slide Number Placeholder 3"/>
          <p:cNvSpPr>
            <a:spLocks noGrp="1"/>
          </p:cNvSpPr>
          <p:nvPr>
            <p:ph type="sldNum" sz="quarter" idx="12"/>
          </p:nvPr>
        </p:nvSpPr>
        <p:spPr/>
        <p:txBody>
          <a:bodyPr/>
          <a:lstStyle/>
          <a:p>
            <a:fld id="{BBC02E8F-9D1E-4980-8ADB-098DC22DB888}" type="slidenum">
              <a:rPr lang="en-US" smtClean="0"/>
              <a:t>201</a:t>
            </a:fld>
            <a:endParaRPr lang="en-US"/>
          </a:p>
        </p:txBody>
      </p:sp>
    </p:spTree>
    <p:extLst>
      <p:ext uri="{BB962C8B-B14F-4D97-AF65-F5344CB8AC3E}">
        <p14:creationId xmlns:p14="http://schemas.microsoft.com/office/powerpoint/2010/main" val="43575890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Substances are knowable</a:t>
            </a:r>
            <a:endParaRPr lang="en-US" dirty="0"/>
          </a:p>
        </p:txBody>
      </p:sp>
      <p:sp>
        <p:nvSpPr>
          <p:cNvPr id="3" name="Content Placeholder 2"/>
          <p:cNvSpPr>
            <a:spLocks noGrp="1"/>
          </p:cNvSpPr>
          <p:nvPr>
            <p:ph idx="1"/>
          </p:nvPr>
        </p:nvSpPr>
        <p:spPr/>
        <p:txBody>
          <a:bodyPr>
            <a:normAutofit/>
          </a:bodyPr>
          <a:lstStyle/>
          <a:p>
            <a:r>
              <a:rPr lang="en-CA" dirty="0"/>
              <a:t>Hence, substances are </a:t>
            </a:r>
          </a:p>
          <a:p>
            <a:pPr lvl="1"/>
            <a:r>
              <a:rPr lang="en-CA" dirty="0"/>
              <a:t>1) independent</a:t>
            </a:r>
          </a:p>
          <a:p>
            <a:pPr lvl="1"/>
            <a:r>
              <a:rPr lang="en-CA" dirty="0"/>
              <a:t>2) And, they are definite</a:t>
            </a:r>
          </a:p>
          <a:p>
            <a:pPr lvl="2"/>
            <a:r>
              <a:rPr lang="en-CA" dirty="0"/>
              <a:t>c</a:t>
            </a:r>
            <a:r>
              <a:rPr lang="en-CA" dirty="0" smtClean="0"/>
              <a:t>apable </a:t>
            </a:r>
            <a:r>
              <a:rPr lang="en-CA" dirty="0"/>
              <a:t>of being defined and understood</a:t>
            </a:r>
          </a:p>
          <a:p>
            <a:pPr lvl="2"/>
            <a:r>
              <a:rPr lang="en-CA" dirty="0" smtClean="0"/>
              <a:t>unlike matter</a:t>
            </a:r>
          </a:p>
          <a:p>
            <a:r>
              <a:rPr lang="en-CA" dirty="0" smtClean="0"/>
              <a:t>Nothing would be knowable unless substances were</a:t>
            </a:r>
          </a:p>
          <a:p>
            <a:pPr lvl="1"/>
            <a:r>
              <a:rPr lang="en-CA" dirty="0" smtClean="0"/>
              <a:t>And some things </a:t>
            </a:r>
            <a:r>
              <a:rPr lang="en-CA" u="sng" dirty="0" smtClean="0"/>
              <a:t>are</a:t>
            </a:r>
            <a:r>
              <a:rPr lang="en-CA" dirty="0" smtClean="0"/>
              <a:t> knowable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202</a:t>
            </a:fld>
            <a:endParaRPr lang="en-US"/>
          </a:p>
        </p:txBody>
      </p:sp>
    </p:spTree>
    <p:extLst>
      <p:ext uri="{BB962C8B-B14F-4D97-AF65-F5344CB8AC3E}">
        <p14:creationId xmlns:p14="http://schemas.microsoft.com/office/powerpoint/2010/main" val="22876846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 individuals substances</a:t>
            </a:r>
            <a:r>
              <a:rPr lang="en-CA" dirty="0"/>
              <a:t>? </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Aristotle’s early answer to “what things are substances”: </a:t>
            </a:r>
          </a:p>
          <a:p>
            <a:r>
              <a:rPr lang="en-CA" dirty="0" smtClean="0"/>
              <a:t>1) Individuals, e.g., this man or this horse</a:t>
            </a:r>
          </a:p>
          <a:p>
            <a:pPr lvl="1"/>
            <a:r>
              <a:rPr lang="en-CA" dirty="0" smtClean="0"/>
              <a:t>= Common sense</a:t>
            </a:r>
          </a:p>
          <a:p>
            <a:r>
              <a:rPr lang="en-CA" dirty="0" smtClean="0"/>
              <a:t>2) But an individual horse is composed of form and matter</a:t>
            </a:r>
          </a:p>
          <a:p>
            <a:pPr lvl="1"/>
            <a:r>
              <a:rPr lang="en-CA" dirty="0" smtClean="0"/>
              <a:t>And so depends on these components</a:t>
            </a:r>
          </a:p>
          <a:p>
            <a:pPr lvl="1"/>
            <a:r>
              <a:rPr lang="en-CA" dirty="0" smtClean="0">
                <a:sym typeface="Wingdings" panose="05000000000000000000" pitchFamily="2" charset="2"/>
              </a:rPr>
              <a:t></a:t>
            </a:r>
            <a:r>
              <a:rPr lang="en-CA" dirty="0" smtClean="0"/>
              <a:t>The individual horse is not independent, not a substance</a:t>
            </a:r>
          </a:p>
          <a:p>
            <a:r>
              <a:rPr lang="en-CA" dirty="0" smtClean="0"/>
              <a:t>Also, the individual horse cannot be defined, and so is unknowable</a:t>
            </a:r>
          </a:p>
          <a:p>
            <a:pPr lvl="1"/>
            <a:r>
              <a:rPr lang="en-CA" dirty="0" smtClean="0"/>
              <a:t>It contains myriads of particular features</a:t>
            </a:r>
          </a:p>
          <a:p>
            <a:pPr lvl="1"/>
            <a:r>
              <a:rPr lang="en-CA" dirty="0" smtClean="0"/>
              <a:t>Its matter is unknowable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203</a:t>
            </a:fld>
            <a:endParaRPr lang="en-US"/>
          </a:p>
        </p:txBody>
      </p:sp>
    </p:spTree>
    <p:extLst>
      <p:ext uri="{BB962C8B-B14F-4D97-AF65-F5344CB8AC3E}">
        <p14:creationId xmlns:p14="http://schemas.microsoft.com/office/powerpoint/2010/main" val="86476844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 the forms substances?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3) Are forms themselves substances? </a:t>
            </a:r>
          </a:p>
          <a:p>
            <a:pPr lvl="1"/>
            <a:r>
              <a:rPr lang="en-CA" dirty="0" smtClean="0"/>
              <a:t>They seem to be independent and knowable</a:t>
            </a:r>
          </a:p>
          <a:p>
            <a:r>
              <a:rPr lang="en-CA" dirty="0" smtClean="0"/>
              <a:t>But “man is a rational animal”</a:t>
            </a:r>
          </a:p>
          <a:p>
            <a:pPr lvl="1"/>
            <a:r>
              <a:rPr lang="en-CA" dirty="0" smtClean="0"/>
              <a:t>Rationality and </a:t>
            </a:r>
            <a:r>
              <a:rPr lang="en-CA" dirty="0" err="1" smtClean="0"/>
              <a:t>animality</a:t>
            </a:r>
            <a:r>
              <a:rPr lang="en-CA" dirty="0" smtClean="0"/>
              <a:t> are forms</a:t>
            </a:r>
          </a:p>
          <a:p>
            <a:pPr lvl="1"/>
            <a:r>
              <a:rPr lang="en-CA" dirty="0" smtClean="0"/>
              <a:t>But they are properties of man, and said about man, </a:t>
            </a:r>
          </a:p>
          <a:p>
            <a:pPr lvl="1"/>
            <a:r>
              <a:rPr lang="en-CA" dirty="0" smtClean="0"/>
              <a:t>and so are predicates and dependent on man</a:t>
            </a:r>
          </a:p>
          <a:p>
            <a:r>
              <a:rPr lang="en-CA" dirty="0" smtClean="0"/>
              <a:t>4) But “man” is </a:t>
            </a:r>
          </a:p>
          <a:p>
            <a:pPr lvl="1"/>
            <a:r>
              <a:rPr lang="en-CA" dirty="0"/>
              <a:t>n</a:t>
            </a:r>
            <a:r>
              <a:rPr lang="en-CA" dirty="0" smtClean="0"/>
              <a:t>ot independent, but a combination of forms (</a:t>
            </a:r>
            <a:r>
              <a:rPr lang="en-CA" dirty="0" err="1" smtClean="0"/>
              <a:t>animality</a:t>
            </a:r>
            <a:r>
              <a:rPr lang="en-CA" dirty="0" smtClean="0"/>
              <a:t> and rationality)</a:t>
            </a:r>
          </a:p>
          <a:p>
            <a:pPr lvl="1"/>
            <a:r>
              <a:rPr lang="en-CA" dirty="0" smtClean="0"/>
              <a:t>and individual men are unknowable as individuals, a combination of forms and unknowable matter </a:t>
            </a:r>
          </a:p>
        </p:txBody>
      </p:sp>
      <p:sp>
        <p:nvSpPr>
          <p:cNvPr id="4" name="Slide Number Placeholder 3"/>
          <p:cNvSpPr>
            <a:spLocks noGrp="1"/>
          </p:cNvSpPr>
          <p:nvPr>
            <p:ph type="sldNum" sz="quarter" idx="12"/>
          </p:nvPr>
        </p:nvSpPr>
        <p:spPr/>
        <p:txBody>
          <a:bodyPr/>
          <a:lstStyle/>
          <a:p>
            <a:fld id="{BBC02E8F-9D1E-4980-8ADB-098DC22DB888}" type="slidenum">
              <a:rPr lang="en-US" smtClean="0"/>
              <a:t>204</a:t>
            </a:fld>
            <a:endParaRPr lang="en-US"/>
          </a:p>
        </p:txBody>
      </p:sp>
    </p:spTree>
    <p:extLst>
      <p:ext uri="{BB962C8B-B14F-4D97-AF65-F5344CB8AC3E}">
        <p14:creationId xmlns:p14="http://schemas.microsoft.com/office/powerpoint/2010/main" val="82362511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Forms are dependent on individuals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5) A </a:t>
            </a:r>
            <a:r>
              <a:rPr lang="en-CA" dirty="0"/>
              <a:t>form is an end toward which</a:t>
            </a:r>
            <a:endParaRPr lang="en-CA" dirty="0" smtClean="0"/>
          </a:p>
          <a:p>
            <a:pPr lvl="1"/>
            <a:r>
              <a:rPr lang="en-CA" dirty="0" smtClean="0"/>
              <a:t>concrete </a:t>
            </a:r>
            <a:r>
              <a:rPr lang="en-CA" dirty="0"/>
              <a:t>things, like men and animals, </a:t>
            </a:r>
            <a:r>
              <a:rPr lang="en-CA" dirty="0" smtClean="0"/>
              <a:t>tend</a:t>
            </a:r>
          </a:p>
          <a:p>
            <a:pPr lvl="1"/>
            <a:r>
              <a:rPr lang="en-CA" dirty="0" smtClean="0"/>
              <a:t>It is a potential which becomes manifest in these things</a:t>
            </a:r>
          </a:p>
          <a:p>
            <a:r>
              <a:rPr lang="en-CA" dirty="0" smtClean="0"/>
              <a:t>So do not forms depend on the individual things in which they are embedded?</a:t>
            </a:r>
          </a:p>
          <a:p>
            <a:pPr lvl="1"/>
            <a:r>
              <a:rPr lang="en-CA" dirty="0"/>
              <a:t>Aristotle criticizes Plato’s </a:t>
            </a:r>
            <a:r>
              <a:rPr lang="en-CA" dirty="0" smtClean="0"/>
              <a:t>forms for </a:t>
            </a:r>
            <a:r>
              <a:rPr lang="en-CA" dirty="0"/>
              <a:t>being “apart from the individuals” </a:t>
            </a:r>
            <a:endParaRPr lang="en-CA" dirty="0" smtClean="0"/>
          </a:p>
          <a:p>
            <a:pPr lvl="1"/>
            <a:r>
              <a:rPr lang="en-CA" dirty="0" smtClean="0"/>
              <a:t>and </a:t>
            </a:r>
            <a:r>
              <a:rPr lang="en-CA" dirty="0"/>
              <a:t>so “useless” for explaining the “comings-to-be” of </a:t>
            </a:r>
            <a:r>
              <a:rPr lang="en-CA" dirty="0" smtClean="0"/>
              <a:t>things</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205</a:t>
            </a:fld>
            <a:endParaRPr lang="en-US"/>
          </a:p>
        </p:txBody>
      </p:sp>
    </p:spTree>
    <p:extLst>
      <p:ext uri="{BB962C8B-B14F-4D97-AF65-F5344CB8AC3E}">
        <p14:creationId xmlns:p14="http://schemas.microsoft.com/office/powerpoint/2010/main" val="35446883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Third Man argument</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Aristotle also criticizes Plato’s concept of Forms for generating an infinite regress</a:t>
            </a:r>
          </a:p>
          <a:p>
            <a:pPr lvl="1"/>
            <a:r>
              <a:rPr lang="en-CA" dirty="0" smtClean="0"/>
              <a:t>If the form of “man” is </a:t>
            </a:r>
          </a:p>
          <a:p>
            <a:pPr lvl="2"/>
            <a:r>
              <a:rPr lang="en-CA" dirty="0" smtClean="0"/>
              <a:t>what all men have in common (= Man 1)</a:t>
            </a:r>
          </a:p>
          <a:p>
            <a:pPr lvl="2"/>
            <a:r>
              <a:rPr lang="en-CA" dirty="0"/>
              <a:t>a</a:t>
            </a:r>
            <a:r>
              <a:rPr lang="en-CA" dirty="0" smtClean="0"/>
              <a:t>nd the ideal to which they tend (= Man 2) </a:t>
            </a:r>
          </a:p>
          <a:p>
            <a:pPr lvl="2"/>
            <a:r>
              <a:rPr lang="en-CA" dirty="0" smtClean="0"/>
              <a:t>These two “men” are different</a:t>
            </a:r>
          </a:p>
          <a:p>
            <a:pPr lvl="1"/>
            <a:r>
              <a:rPr lang="en-CA" dirty="0" smtClean="0"/>
              <a:t>But then there must be something in common between these two different forms (= Man 3)</a:t>
            </a:r>
          </a:p>
          <a:p>
            <a:pPr lvl="2"/>
            <a:r>
              <a:rPr lang="en-CA" dirty="0" smtClean="0"/>
              <a:t>But then this common “third man” must have an ideal toward which he/it tends (= Man 4), etc.</a:t>
            </a:r>
          </a:p>
          <a:p>
            <a:pPr lvl="2"/>
            <a:r>
              <a:rPr lang="en-CA" dirty="0" smtClean="0"/>
              <a:t>Endless, infinite, regress with no definite result</a:t>
            </a:r>
          </a:p>
          <a:p>
            <a:pPr lvl="2"/>
            <a:r>
              <a:rPr lang="en-CA" dirty="0" smtClean="0"/>
              <a:t>Hence, only one “man,” the form of this man, e.g., Socrates</a:t>
            </a:r>
          </a:p>
          <a:p>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206</a:t>
            </a:fld>
            <a:endParaRPr lang="en-US"/>
          </a:p>
        </p:txBody>
      </p:sp>
    </p:spTree>
    <p:extLst>
      <p:ext uri="{BB962C8B-B14F-4D97-AF65-F5344CB8AC3E}">
        <p14:creationId xmlns:p14="http://schemas.microsoft.com/office/powerpoint/2010/main" val="133954188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Recall: What is the basic substance of things?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Recall: Two </a:t>
            </a:r>
            <a:r>
              <a:rPr lang="en-CA" dirty="0"/>
              <a:t>large questions</a:t>
            </a:r>
          </a:p>
          <a:p>
            <a:pPr lvl="1"/>
            <a:r>
              <a:rPr lang="en-CA" dirty="0"/>
              <a:t>1) Explanations of that which occurs “always or for the most part”</a:t>
            </a:r>
          </a:p>
          <a:p>
            <a:pPr lvl="2"/>
            <a:r>
              <a:rPr lang="en-CA" dirty="0"/>
              <a:t>A plant’s growth</a:t>
            </a:r>
          </a:p>
          <a:p>
            <a:pPr lvl="2"/>
            <a:r>
              <a:rPr lang="en-CA" dirty="0"/>
              <a:t>The building of a </a:t>
            </a:r>
            <a:r>
              <a:rPr lang="en-CA" dirty="0" smtClean="0"/>
              <a:t>house</a:t>
            </a:r>
          </a:p>
          <a:p>
            <a:pPr lvl="1"/>
            <a:r>
              <a:rPr lang="en-CA" dirty="0" smtClean="0"/>
              <a:t>Answer: the Form/telos of the thing</a:t>
            </a:r>
            <a:endParaRPr lang="en-CA" dirty="0"/>
          </a:p>
          <a:p>
            <a:pPr lvl="1"/>
            <a:r>
              <a:rPr lang="en-CA" dirty="0" smtClean="0">
                <a:sym typeface="Wingdings" panose="05000000000000000000" pitchFamily="2" charset="2"/>
              </a:rPr>
              <a:t></a:t>
            </a:r>
            <a:r>
              <a:rPr lang="en-CA" dirty="0" smtClean="0"/>
              <a:t>2</a:t>
            </a:r>
            <a:r>
              <a:rPr lang="en-CA" dirty="0"/>
              <a:t>) What are the most basic entities or “primary substances” on which everything else </a:t>
            </a:r>
            <a:r>
              <a:rPr lang="en-CA" dirty="0" smtClean="0"/>
              <a:t>depends</a:t>
            </a:r>
          </a:p>
          <a:p>
            <a:r>
              <a:rPr lang="en-CA" dirty="0" smtClean="0"/>
              <a:t>“Substance” translates </a:t>
            </a:r>
            <a:r>
              <a:rPr lang="en-CA" i="1" dirty="0" err="1" smtClean="0"/>
              <a:t>ousia</a:t>
            </a:r>
            <a:r>
              <a:rPr lang="en-CA" i="1" dirty="0" smtClean="0"/>
              <a:t> </a:t>
            </a:r>
            <a:r>
              <a:rPr lang="en-CA" dirty="0" smtClean="0"/>
              <a:t>(being)</a:t>
            </a:r>
          </a:p>
          <a:p>
            <a:pPr lvl="1"/>
            <a:r>
              <a:rPr lang="en-CA" dirty="0" smtClean="0"/>
              <a:t>It is not some kind of stuff out of which things are made, i.e., matter, which doesn’t explain anything</a:t>
            </a:r>
          </a:p>
          <a:p>
            <a:pPr lvl="1"/>
            <a:r>
              <a:rPr lang="en-CA" dirty="0" smtClean="0"/>
              <a:t>But the substance of things </a:t>
            </a:r>
            <a:r>
              <a:rPr lang="en-CA" u="sng" dirty="0" smtClean="0"/>
              <a:t>is</a:t>
            </a:r>
            <a:r>
              <a:rPr lang="en-CA" dirty="0" smtClean="0"/>
              <a:t> explanatory</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207</a:t>
            </a:fld>
            <a:endParaRPr lang="en-US"/>
          </a:p>
        </p:txBody>
      </p:sp>
    </p:spTree>
    <p:extLst>
      <p:ext uri="{BB962C8B-B14F-4D97-AF65-F5344CB8AC3E}">
        <p14:creationId xmlns:p14="http://schemas.microsoft.com/office/powerpoint/2010/main" val="159631149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basic substances?</a:t>
            </a:r>
            <a:endParaRPr lang="en-US" dirty="0"/>
          </a:p>
        </p:txBody>
      </p:sp>
      <p:sp>
        <p:nvSpPr>
          <p:cNvPr id="3" name="Content Placeholder 2"/>
          <p:cNvSpPr>
            <a:spLocks noGrp="1"/>
          </p:cNvSpPr>
          <p:nvPr>
            <p:ph idx="1"/>
          </p:nvPr>
        </p:nvSpPr>
        <p:spPr/>
        <p:txBody>
          <a:bodyPr>
            <a:normAutofit lnSpcReduction="10000"/>
          </a:bodyPr>
          <a:lstStyle/>
          <a:p>
            <a:r>
              <a:rPr lang="en-US" dirty="0" smtClean="0"/>
              <a:t>Naturalists: atoms in the void</a:t>
            </a:r>
          </a:p>
          <a:p>
            <a:r>
              <a:rPr lang="en-US" dirty="0" smtClean="0"/>
              <a:t>Aristotle: Unfolding answers:</a:t>
            </a:r>
          </a:p>
          <a:p>
            <a:pPr lvl="1"/>
            <a:r>
              <a:rPr lang="en-US" dirty="0" smtClean="0"/>
              <a:t>1) Matter is unintelligible, a formless stuff</a:t>
            </a:r>
          </a:p>
          <a:p>
            <a:pPr lvl="1"/>
            <a:r>
              <a:rPr lang="en-US" dirty="0"/>
              <a:t>2</a:t>
            </a:r>
            <a:r>
              <a:rPr lang="en-US" dirty="0" smtClean="0"/>
              <a:t>) individuals are composed of form and matter </a:t>
            </a:r>
          </a:p>
          <a:p>
            <a:pPr lvl="2"/>
            <a:r>
              <a:rPr lang="en-US" dirty="0" smtClean="0"/>
              <a:t>And so are not themselves independent substances</a:t>
            </a:r>
          </a:p>
          <a:p>
            <a:pPr lvl="1"/>
            <a:r>
              <a:rPr lang="en-US" dirty="0"/>
              <a:t>3</a:t>
            </a:r>
            <a:r>
              <a:rPr lang="en-US" dirty="0" smtClean="0"/>
              <a:t>) the forms themselves of ordinary entities are complex</a:t>
            </a:r>
          </a:p>
          <a:p>
            <a:pPr lvl="2"/>
            <a:r>
              <a:rPr lang="en-US" dirty="0" smtClean="0"/>
              <a:t>Man is a combination of forms: vegetative, animal, rational</a:t>
            </a:r>
          </a:p>
          <a:p>
            <a:pPr lvl="2"/>
            <a:r>
              <a:rPr lang="en-US" dirty="0" smtClean="0"/>
              <a:t>What is independent or basic here?</a:t>
            </a:r>
          </a:p>
        </p:txBody>
      </p:sp>
      <p:sp>
        <p:nvSpPr>
          <p:cNvPr id="4" name="Slide Number Placeholder 3"/>
          <p:cNvSpPr>
            <a:spLocks noGrp="1"/>
          </p:cNvSpPr>
          <p:nvPr>
            <p:ph type="sldNum" sz="quarter" idx="12"/>
          </p:nvPr>
        </p:nvSpPr>
        <p:spPr/>
        <p:txBody>
          <a:bodyPr/>
          <a:lstStyle/>
          <a:p>
            <a:fld id="{BBC02E8F-9D1E-4980-8ADB-098DC22DB888}" type="slidenum">
              <a:rPr lang="en-US" smtClean="0"/>
              <a:t>208</a:t>
            </a:fld>
            <a:endParaRPr lang="en-US"/>
          </a:p>
        </p:txBody>
      </p:sp>
    </p:spTree>
    <p:extLst>
      <p:ext uri="{BB962C8B-B14F-4D97-AF65-F5344CB8AC3E}">
        <p14:creationId xmlns:p14="http://schemas.microsoft.com/office/powerpoint/2010/main" val="167538959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Immaterial forms</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And yet, Aristotle holds that there are some Forms that are </a:t>
            </a:r>
          </a:p>
          <a:p>
            <a:pPr lvl="1"/>
            <a:r>
              <a:rPr lang="en-CA" dirty="0"/>
              <a:t>c</a:t>
            </a:r>
            <a:r>
              <a:rPr lang="en-CA" dirty="0" smtClean="0"/>
              <a:t>hangeless and eternal</a:t>
            </a:r>
          </a:p>
          <a:p>
            <a:pPr lvl="1"/>
            <a:r>
              <a:rPr lang="en-CA" dirty="0"/>
              <a:t>a</a:t>
            </a:r>
            <a:r>
              <a:rPr lang="en-CA" dirty="0" smtClean="0"/>
              <a:t>nd without matter</a:t>
            </a:r>
          </a:p>
          <a:p>
            <a:r>
              <a:rPr lang="en-CA" dirty="0" smtClean="0"/>
              <a:t>And they are prior</a:t>
            </a:r>
          </a:p>
          <a:p>
            <a:pPr lvl="1"/>
            <a:r>
              <a:rPr lang="en-CA" dirty="0" smtClean="0"/>
              <a:t>The study of them is “primary philosophy”</a:t>
            </a:r>
          </a:p>
          <a:p>
            <a:pPr lvl="1"/>
            <a:r>
              <a:rPr lang="en-CA" dirty="0"/>
              <a:t>w</a:t>
            </a:r>
            <a:r>
              <a:rPr lang="en-CA" dirty="0" smtClean="0"/>
              <a:t>hich is the study of substance (</a:t>
            </a:r>
            <a:r>
              <a:rPr lang="en-CA" i="1" dirty="0" err="1" smtClean="0"/>
              <a:t>ousia</a:t>
            </a:r>
            <a:r>
              <a:rPr lang="en-CA" dirty="0" smtClean="0"/>
              <a:t>, being)</a:t>
            </a:r>
          </a:p>
          <a:p>
            <a:r>
              <a:rPr lang="en-CA" i="1" dirty="0" smtClean="0"/>
              <a:t>Embedded</a:t>
            </a:r>
            <a:r>
              <a:rPr lang="en-CA" dirty="0" smtClean="0"/>
              <a:t> forms, like duck or man, are “honorary substances”</a:t>
            </a:r>
          </a:p>
          <a:p>
            <a:pPr lvl="1"/>
            <a:r>
              <a:rPr lang="en-CA" dirty="0"/>
              <a:t>o</a:t>
            </a:r>
            <a:r>
              <a:rPr lang="en-CA" dirty="0" smtClean="0"/>
              <a:t>n analogy with prior, matter-free substance</a:t>
            </a:r>
          </a:p>
          <a:p>
            <a:r>
              <a:rPr lang="en-CA" dirty="0" smtClean="0"/>
              <a:t>Another name for primary philosophy is theology</a:t>
            </a:r>
          </a:p>
        </p:txBody>
      </p:sp>
      <p:sp>
        <p:nvSpPr>
          <p:cNvPr id="4" name="Slide Number Placeholder 3"/>
          <p:cNvSpPr>
            <a:spLocks noGrp="1"/>
          </p:cNvSpPr>
          <p:nvPr>
            <p:ph type="sldNum" sz="quarter" idx="12"/>
          </p:nvPr>
        </p:nvSpPr>
        <p:spPr/>
        <p:txBody>
          <a:bodyPr/>
          <a:lstStyle/>
          <a:p>
            <a:fld id="{BBC02E8F-9D1E-4980-8ADB-098DC22DB888}" type="slidenum">
              <a:rPr lang="en-US" smtClean="0"/>
              <a:t>209</a:t>
            </a:fld>
            <a:endParaRPr lang="en-US"/>
          </a:p>
        </p:txBody>
      </p:sp>
    </p:spTree>
    <p:extLst>
      <p:ext uri="{BB962C8B-B14F-4D97-AF65-F5344CB8AC3E}">
        <p14:creationId xmlns:p14="http://schemas.microsoft.com/office/powerpoint/2010/main" val="1015786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Immortal truths</a:t>
            </a:r>
            <a:endParaRPr lang="en-US" dirty="0"/>
          </a:p>
        </p:txBody>
      </p:sp>
      <p:sp>
        <p:nvSpPr>
          <p:cNvPr id="3" name="Content Placeholder 2"/>
          <p:cNvSpPr>
            <a:spLocks noGrp="1"/>
          </p:cNvSpPr>
          <p:nvPr>
            <p:ph idx="1"/>
          </p:nvPr>
        </p:nvSpPr>
        <p:spPr/>
        <p:txBody>
          <a:bodyPr>
            <a:normAutofit lnSpcReduction="10000"/>
          </a:bodyPr>
          <a:lstStyle/>
          <a:p>
            <a:r>
              <a:rPr lang="en-CA" dirty="0"/>
              <a:t>The chorus in Aeschylus’ </a:t>
            </a:r>
            <a:r>
              <a:rPr lang="en-CA" i="1" dirty="0"/>
              <a:t>Agamemnon</a:t>
            </a:r>
            <a:r>
              <a:rPr lang="en-CA" dirty="0"/>
              <a:t>: </a:t>
            </a:r>
          </a:p>
          <a:p>
            <a:pPr lvl="1"/>
            <a:r>
              <a:rPr lang="en-CA" dirty="0"/>
              <a:t>“sure that always events and causes hold sequence divinely ordered, and next by last controlled</a:t>
            </a:r>
            <a:r>
              <a:rPr lang="en-CA" dirty="0" smtClean="0"/>
              <a:t>”</a:t>
            </a:r>
          </a:p>
          <a:p>
            <a:pPr lvl="1"/>
            <a:r>
              <a:rPr lang="en-CA" dirty="0" smtClean="0"/>
              <a:t>= chain of causes going back to a self-sufficient cause, a god</a:t>
            </a:r>
            <a:endParaRPr lang="en-CA" dirty="0"/>
          </a:p>
          <a:p>
            <a:r>
              <a:rPr lang="en-CA" dirty="0"/>
              <a:t>Chorus in Euripides’ Bacchae:</a:t>
            </a:r>
          </a:p>
          <a:p>
            <a:pPr lvl="1"/>
            <a:r>
              <a:rPr lang="en-CA" dirty="0" smtClean="0"/>
              <a:t>“Truths </a:t>
            </a:r>
            <a:r>
              <a:rPr lang="en-CA" dirty="0"/>
              <a:t>more than mortal … belong to the very nature [and] reign in our world, … fixed and strong”</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21</a:t>
            </a:fld>
            <a:endParaRPr lang="en-US"/>
          </a:p>
        </p:txBody>
      </p:sp>
    </p:spTree>
    <p:extLst>
      <p:ext uri="{BB962C8B-B14F-4D97-AF65-F5344CB8AC3E}">
        <p14:creationId xmlns:p14="http://schemas.microsoft.com/office/powerpoint/2010/main" val="409339548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soul of a flower</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Where find pure forms? </a:t>
            </a:r>
          </a:p>
          <a:p>
            <a:pPr lvl="1"/>
            <a:r>
              <a:rPr lang="en-CA" dirty="0" smtClean="0"/>
              <a:t>Examine </a:t>
            </a:r>
            <a:r>
              <a:rPr lang="en-CA" dirty="0"/>
              <a:t>the human soul</a:t>
            </a:r>
          </a:p>
          <a:p>
            <a:pPr lvl="1"/>
            <a:r>
              <a:rPr lang="en-CA" dirty="0"/>
              <a:t>a</a:t>
            </a:r>
            <a:r>
              <a:rPr lang="en-CA" dirty="0" smtClean="0"/>
              <a:t> </a:t>
            </a:r>
            <a:r>
              <a:rPr lang="en-CA" dirty="0"/>
              <a:t>special </a:t>
            </a:r>
            <a:r>
              <a:rPr lang="en-CA" dirty="0" smtClean="0"/>
              <a:t>kind of substance</a:t>
            </a:r>
          </a:p>
          <a:p>
            <a:r>
              <a:rPr lang="en-CA" dirty="0" smtClean="0"/>
              <a:t>A living being has both a body and a form</a:t>
            </a:r>
          </a:p>
          <a:p>
            <a:pPr lvl="1"/>
            <a:r>
              <a:rPr lang="en-CA" dirty="0"/>
              <a:t>a</a:t>
            </a:r>
            <a:r>
              <a:rPr lang="en-CA" dirty="0" smtClean="0"/>
              <a:t>n end to which its natural development tends</a:t>
            </a:r>
          </a:p>
          <a:p>
            <a:r>
              <a:rPr lang="en-CA" dirty="0" smtClean="0"/>
              <a:t>Form of living being = its soul</a:t>
            </a:r>
          </a:p>
          <a:p>
            <a:pPr lvl="1"/>
            <a:r>
              <a:rPr lang="en-CA" dirty="0" smtClean="0"/>
              <a:t>Soul is what gives life to a body</a:t>
            </a:r>
          </a:p>
          <a:p>
            <a:pPr lvl="1"/>
            <a:r>
              <a:rPr lang="en-CA" dirty="0" smtClean="0"/>
              <a:t>It is the form or end that gives life to the being</a:t>
            </a:r>
          </a:p>
          <a:p>
            <a:pPr lvl="1"/>
            <a:r>
              <a:rPr lang="en-CA" dirty="0" smtClean="0"/>
              <a:t>“the soul must then be substance qua form of a natural body which has life potentially”</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210</a:t>
            </a:fld>
            <a:endParaRPr lang="en-US"/>
          </a:p>
        </p:txBody>
      </p:sp>
    </p:spTree>
    <p:extLst>
      <p:ext uri="{BB962C8B-B14F-4D97-AF65-F5344CB8AC3E}">
        <p14:creationId xmlns:p14="http://schemas.microsoft.com/office/powerpoint/2010/main" val="376652879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eyes for?</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Soul is to body</a:t>
            </a:r>
          </a:p>
          <a:p>
            <a:pPr lvl="1"/>
            <a:r>
              <a:rPr lang="en-CA" dirty="0"/>
              <a:t>a</a:t>
            </a:r>
            <a:r>
              <a:rPr lang="en-CA" dirty="0" smtClean="0"/>
              <a:t>s sight is to the eye</a:t>
            </a:r>
          </a:p>
          <a:p>
            <a:pPr lvl="1"/>
            <a:r>
              <a:rPr lang="en-CA" dirty="0" smtClean="0"/>
              <a:t>Seeing is what makes an eye to be an eye</a:t>
            </a:r>
          </a:p>
          <a:p>
            <a:pPr lvl="2"/>
            <a:r>
              <a:rPr lang="en-CA" dirty="0"/>
              <a:t>w</a:t>
            </a:r>
            <a:r>
              <a:rPr lang="en-CA" dirty="0" smtClean="0"/>
              <a:t>hat the eye is for</a:t>
            </a:r>
          </a:p>
          <a:p>
            <a:pPr lvl="2"/>
            <a:r>
              <a:rPr lang="en-CA" dirty="0"/>
              <a:t>a</a:t>
            </a:r>
            <a:r>
              <a:rPr lang="en-CA" dirty="0" smtClean="0"/>
              <a:t>nd why it operates the way it does</a:t>
            </a:r>
          </a:p>
          <a:p>
            <a:r>
              <a:rPr lang="en-CA" dirty="0" smtClean="0"/>
              <a:t>Not: the physical eye causes sight, but the eye exists for the purpose of seeing </a:t>
            </a:r>
          </a:p>
          <a:p>
            <a:pPr lvl="1"/>
            <a:r>
              <a:rPr lang="en-CA" dirty="0"/>
              <a:t>S</a:t>
            </a:r>
            <a:r>
              <a:rPr lang="en-CA" dirty="0" smtClean="0"/>
              <a:t>ight “causes” the eye (final cause not efficient cause)</a:t>
            </a:r>
          </a:p>
          <a:p>
            <a:pPr lvl="1"/>
            <a:r>
              <a:rPr lang="en-CA" dirty="0" smtClean="0"/>
              <a:t>When we see a flower, we don’t see the eye, we see the flower through the eye</a:t>
            </a:r>
          </a:p>
        </p:txBody>
      </p:sp>
      <p:sp>
        <p:nvSpPr>
          <p:cNvPr id="4" name="Slide Number Placeholder 3"/>
          <p:cNvSpPr>
            <a:spLocks noGrp="1"/>
          </p:cNvSpPr>
          <p:nvPr>
            <p:ph type="sldNum" sz="quarter" idx="12"/>
          </p:nvPr>
        </p:nvSpPr>
        <p:spPr/>
        <p:txBody>
          <a:bodyPr/>
          <a:lstStyle/>
          <a:p>
            <a:fld id="{BBC02E8F-9D1E-4980-8ADB-098DC22DB888}" type="slidenum">
              <a:rPr lang="en-US" smtClean="0"/>
              <a:t>211</a:t>
            </a:fld>
            <a:endParaRPr lang="en-US"/>
          </a:p>
        </p:txBody>
      </p:sp>
    </p:spTree>
    <p:extLst>
      <p:ext uri="{BB962C8B-B14F-4D97-AF65-F5344CB8AC3E}">
        <p14:creationId xmlns:p14="http://schemas.microsoft.com/office/powerpoint/2010/main" val="107532365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soul is complex</a:t>
            </a:r>
            <a:endParaRPr lang="en-US" dirty="0"/>
          </a:p>
        </p:txBody>
      </p:sp>
      <p:sp>
        <p:nvSpPr>
          <p:cNvPr id="3" name="Content Placeholder 2"/>
          <p:cNvSpPr>
            <a:spLocks noGrp="1"/>
          </p:cNvSpPr>
          <p:nvPr>
            <p:ph idx="1"/>
          </p:nvPr>
        </p:nvSpPr>
        <p:spPr/>
        <p:txBody>
          <a:bodyPr/>
          <a:lstStyle/>
          <a:p>
            <a:r>
              <a:rPr lang="en-CA" dirty="0"/>
              <a:t>But in advanced organisms, like humans, souls have complex </a:t>
            </a:r>
            <a:r>
              <a:rPr lang="en-CA" dirty="0" smtClean="0"/>
              <a:t>functions, “</a:t>
            </a:r>
            <a:r>
              <a:rPr lang="en-CA" dirty="0"/>
              <a:t>a principle of various powers … the faculties of </a:t>
            </a:r>
            <a:endParaRPr lang="en-CA" dirty="0" smtClean="0"/>
          </a:p>
          <a:p>
            <a:pPr lvl="1"/>
            <a:r>
              <a:rPr lang="en-CA" dirty="0" smtClean="0"/>
              <a:t>nutrition</a:t>
            </a:r>
            <a:r>
              <a:rPr lang="en-CA" dirty="0"/>
              <a:t>, </a:t>
            </a:r>
            <a:endParaRPr lang="en-CA" dirty="0" smtClean="0"/>
          </a:p>
          <a:p>
            <a:pPr lvl="1"/>
            <a:r>
              <a:rPr lang="en-CA" dirty="0" smtClean="0"/>
              <a:t>perception</a:t>
            </a:r>
            <a:r>
              <a:rPr lang="en-CA" dirty="0"/>
              <a:t>, </a:t>
            </a:r>
            <a:endParaRPr lang="en-CA" dirty="0" smtClean="0"/>
          </a:p>
          <a:p>
            <a:pPr lvl="1"/>
            <a:r>
              <a:rPr lang="en-CA" dirty="0" smtClean="0"/>
              <a:t>thought</a:t>
            </a:r>
            <a:r>
              <a:rPr lang="en-CA" dirty="0"/>
              <a:t>, and … </a:t>
            </a:r>
            <a:endParaRPr lang="en-CA" dirty="0" smtClean="0"/>
          </a:p>
          <a:p>
            <a:pPr lvl="1"/>
            <a:r>
              <a:rPr lang="en-CA" dirty="0" smtClean="0"/>
              <a:t>movement</a:t>
            </a:r>
            <a:r>
              <a:rPr lang="en-CA" dirty="0"/>
              <a:t>”</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212</a:t>
            </a:fld>
            <a:endParaRPr lang="en-US"/>
          </a:p>
        </p:txBody>
      </p:sp>
    </p:spTree>
    <p:extLst>
      <p:ext uri="{BB962C8B-B14F-4D97-AF65-F5344CB8AC3E}">
        <p14:creationId xmlns:p14="http://schemas.microsoft.com/office/powerpoint/2010/main" val="59462157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simple to complex souls</a:t>
            </a:r>
            <a:endParaRPr lang="en-US" dirty="0"/>
          </a:p>
        </p:txBody>
      </p:sp>
      <p:sp>
        <p:nvSpPr>
          <p:cNvPr id="3" name="Content Placeholder 2"/>
          <p:cNvSpPr>
            <a:spLocks noGrp="1"/>
          </p:cNvSpPr>
          <p:nvPr>
            <p:ph idx="1"/>
          </p:nvPr>
        </p:nvSpPr>
        <p:spPr/>
        <p:txBody>
          <a:bodyPr>
            <a:normAutofit fontScale="92500" lnSpcReduction="10000"/>
          </a:bodyPr>
          <a:lstStyle/>
          <a:p>
            <a:r>
              <a:rPr lang="en-CA" dirty="0"/>
              <a:t>Hierarchy of souls</a:t>
            </a:r>
          </a:p>
          <a:p>
            <a:pPr lvl="1"/>
            <a:r>
              <a:rPr lang="en-CA" dirty="0"/>
              <a:t>In simple organisms, the soul is the faculty to use nutrients</a:t>
            </a:r>
          </a:p>
          <a:p>
            <a:pPr lvl="1"/>
            <a:r>
              <a:rPr lang="en-CA" dirty="0"/>
              <a:t>The human soul contains all the faculties of simpler organisms, plus that of intellectual thought</a:t>
            </a:r>
            <a:endParaRPr lang="en-US" dirty="0"/>
          </a:p>
          <a:p>
            <a:r>
              <a:rPr lang="en-CA" dirty="0" smtClean="0">
                <a:sym typeface="Wingdings" panose="05000000000000000000" pitchFamily="2" charset="2"/>
              </a:rPr>
              <a:t>Avoid the extremes:</a:t>
            </a:r>
          </a:p>
          <a:p>
            <a:pPr lvl="1"/>
            <a:r>
              <a:rPr lang="en-CA" dirty="0" smtClean="0">
                <a:sym typeface="Wingdings" panose="05000000000000000000" pitchFamily="2" charset="2"/>
              </a:rPr>
              <a:t>Materialism of Democritus</a:t>
            </a:r>
          </a:p>
          <a:p>
            <a:pPr lvl="2"/>
            <a:r>
              <a:rPr lang="en-CA" dirty="0" smtClean="0">
                <a:sym typeface="Wingdings" panose="05000000000000000000" pitchFamily="2" charset="2"/>
              </a:rPr>
              <a:t>Study the ultimate components to understand something </a:t>
            </a:r>
          </a:p>
          <a:p>
            <a:pPr lvl="1"/>
            <a:r>
              <a:rPr lang="en-CA" dirty="0" smtClean="0">
                <a:sym typeface="Wingdings" panose="05000000000000000000" pitchFamily="2" charset="2"/>
              </a:rPr>
              <a:t>Dualism of Plato</a:t>
            </a:r>
          </a:p>
          <a:p>
            <a:pPr lvl="2"/>
            <a:r>
              <a:rPr lang="en-CA" dirty="0" smtClean="0">
                <a:sym typeface="Wingdings" panose="05000000000000000000" pitchFamily="2" charset="2"/>
              </a:rPr>
              <a:t>Examine the ideal form as an independent reality apart from the sensible thing</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213</a:t>
            </a:fld>
            <a:endParaRPr lang="en-US"/>
          </a:p>
        </p:txBody>
      </p:sp>
    </p:spTree>
    <p:extLst>
      <p:ext uri="{BB962C8B-B14F-4D97-AF65-F5344CB8AC3E}">
        <p14:creationId xmlns:p14="http://schemas.microsoft.com/office/powerpoint/2010/main" val="311775669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wrong question</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They asked the wrong question</a:t>
            </a:r>
          </a:p>
          <a:p>
            <a:pPr lvl="1"/>
            <a:r>
              <a:rPr lang="en-CA" dirty="0" smtClean="0"/>
              <a:t>“we should not ask whether the soul and body are one” or two</a:t>
            </a:r>
          </a:p>
          <a:p>
            <a:pPr lvl="1"/>
            <a:r>
              <a:rPr lang="en-CA" dirty="0"/>
              <a:t>j</a:t>
            </a:r>
            <a:r>
              <a:rPr lang="en-CA" dirty="0" smtClean="0"/>
              <a:t>ust as we should not ask whether the body of the eye and its soul are one or two: </a:t>
            </a:r>
          </a:p>
          <a:p>
            <a:pPr lvl="1"/>
            <a:r>
              <a:rPr lang="en-CA" dirty="0" smtClean="0"/>
              <a:t>We don’t ask: Are the eye and seeing two things or one?</a:t>
            </a:r>
          </a:p>
          <a:p>
            <a:r>
              <a:rPr lang="en-CA" dirty="0" smtClean="0"/>
              <a:t>The soul is form or end,</a:t>
            </a:r>
          </a:p>
          <a:p>
            <a:pPr lvl="1"/>
            <a:r>
              <a:rPr lang="en-CA" dirty="0"/>
              <a:t>n</a:t>
            </a:r>
            <a:r>
              <a:rPr lang="en-CA" dirty="0" smtClean="0"/>
              <a:t>ot an object or thing that is either material or immaterial</a:t>
            </a:r>
          </a:p>
          <a:p>
            <a:r>
              <a:rPr lang="en-CA" dirty="0" smtClean="0"/>
              <a:t>Soul is neither distinct from the body nor a part of it</a:t>
            </a:r>
          </a:p>
          <a:p>
            <a:pPr lvl="1"/>
            <a:r>
              <a:rPr lang="en-CA" dirty="0"/>
              <a:t>b</a:t>
            </a:r>
            <a:r>
              <a:rPr lang="en-CA" dirty="0" smtClean="0"/>
              <a:t>ut a set of capacities</a:t>
            </a:r>
          </a:p>
          <a:p>
            <a:pPr lvl="1"/>
            <a:r>
              <a:rPr lang="en-CA" dirty="0" smtClean="0"/>
              <a:t>realized through physical activities</a:t>
            </a:r>
          </a:p>
          <a:p>
            <a:pPr lvl="1"/>
            <a:r>
              <a:rPr lang="en-CA" dirty="0" smtClean="0"/>
              <a:t>E.g., the physical eye is the means or instrument by which the animal sees something</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214</a:t>
            </a:fld>
            <a:endParaRPr lang="en-US"/>
          </a:p>
        </p:txBody>
      </p:sp>
    </p:spTree>
    <p:extLst>
      <p:ext uri="{BB962C8B-B14F-4D97-AF65-F5344CB8AC3E}">
        <p14:creationId xmlns:p14="http://schemas.microsoft.com/office/powerpoint/2010/main" val="23073634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Behaviorism</a:t>
            </a:r>
            <a:endParaRPr lang="en-US" dirty="0"/>
          </a:p>
        </p:txBody>
      </p:sp>
      <p:sp>
        <p:nvSpPr>
          <p:cNvPr id="3" name="Content Placeholder 2"/>
          <p:cNvSpPr>
            <a:spLocks noGrp="1"/>
          </p:cNvSpPr>
          <p:nvPr>
            <p:ph idx="1"/>
          </p:nvPr>
        </p:nvSpPr>
        <p:spPr/>
        <p:txBody>
          <a:bodyPr/>
          <a:lstStyle/>
          <a:p>
            <a:r>
              <a:rPr lang="en-CA" dirty="0"/>
              <a:t>Compare with modern behaviorism:</a:t>
            </a:r>
          </a:p>
          <a:p>
            <a:pPr lvl="1"/>
            <a:r>
              <a:rPr lang="en-CA" dirty="0"/>
              <a:t>“Thinking” is not some thing hidden inside the individual</a:t>
            </a:r>
          </a:p>
          <a:p>
            <a:pPr lvl="1"/>
            <a:r>
              <a:rPr lang="en-CA" dirty="0"/>
              <a:t>but simply the observable activity of a material being that engages in solving problems—and nothing more</a:t>
            </a:r>
          </a:p>
          <a:p>
            <a:pPr lvl="1"/>
            <a:r>
              <a:rPr lang="en-CA" dirty="0"/>
              <a:t>= Reduction of seeing to the </a:t>
            </a:r>
            <a:r>
              <a:rPr lang="en-CA" dirty="0" smtClean="0"/>
              <a:t>eye  </a:t>
            </a:r>
          </a:p>
          <a:p>
            <a:pPr lvl="1"/>
            <a:r>
              <a:rPr lang="en-CA" dirty="0" smtClean="0"/>
              <a:t>v </a:t>
            </a:r>
            <a:r>
              <a:rPr lang="en-CA" dirty="0"/>
              <a:t>Aristotle’s explanation of the physical eye by its purpose or </a:t>
            </a:r>
            <a:r>
              <a:rPr lang="en-CA" dirty="0" smtClean="0"/>
              <a:t>function of seeing</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215</a:t>
            </a:fld>
            <a:endParaRPr lang="en-US"/>
          </a:p>
        </p:txBody>
      </p:sp>
    </p:spTree>
    <p:extLst>
      <p:ext uri="{BB962C8B-B14F-4D97-AF65-F5344CB8AC3E}">
        <p14:creationId xmlns:p14="http://schemas.microsoft.com/office/powerpoint/2010/main" val="251300613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human mind is different</a:t>
            </a:r>
            <a:endParaRPr lang="en-US" dirty="0"/>
          </a:p>
        </p:txBody>
      </p:sp>
      <p:sp>
        <p:nvSpPr>
          <p:cNvPr id="3" name="Content Placeholder 2"/>
          <p:cNvSpPr>
            <a:spLocks noGrp="1"/>
          </p:cNvSpPr>
          <p:nvPr>
            <p:ph idx="1"/>
          </p:nvPr>
        </p:nvSpPr>
        <p:spPr/>
        <p:txBody>
          <a:bodyPr>
            <a:normAutofit/>
          </a:bodyPr>
          <a:lstStyle/>
          <a:p>
            <a:r>
              <a:rPr lang="en-CA" dirty="0" smtClean="0"/>
              <a:t>Aristotle says of “mind” that</a:t>
            </a:r>
          </a:p>
          <a:p>
            <a:pPr lvl="1"/>
            <a:r>
              <a:rPr lang="en-CA" dirty="0" smtClean="0"/>
              <a:t>“it is reasonable” that this “should not be mixed with body”, </a:t>
            </a:r>
          </a:p>
          <a:p>
            <a:pPr lvl="1"/>
            <a:r>
              <a:rPr lang="en-CA" dirty="0" smtClean="0"/>
              <a:t>and “it seems to be a different kind of soul that can exist separately”</a:t>
            </a:r>
          </a:p>
          <a:p>
            <a:r>
              <a:rPr lang="en-CA" dirty="0"/>
              <a:t>I.e., animal souls may be </a:t>
            </a:r>
            <a:r>
              <a:rPr lang="en-CA" dirty="0" smtClean="0"/>
              <a:t>functional forms </a:t>
            </a:r>
            <a:r>
              <a:rPr lang="en-CA" dirty="0"/>
              <a:t>of physical </a:t>
            </a:r>
            <a:r>
              <a:rPr lang="en-CA" dirty="0" smtClean="0"/>
              <a:t>activities </a:t>
            </a:r>
            <a:endParaRPr lang="en-CA" dirty="0"/>
          </a:p>
          <a:p>
            <a:pPr lvl="1"/>
            <a:r>
              <a:rPr lang="en-CA" dirty="0" smtClean="0"/>
              <a:t>but </a:t>
            </a:r>
            <a:r>
              <a:rPr lang="en-CA" dirty="0"/>
              <a:t>the human soul is more than </a:t>
            </a:r>
            <a:r>
              <a:rPr lang="en-CA" dirty="0" smtClean="0"/>
              <a:t>this</a:t>
            </a:r>
            <a:endParaRPr lang="en-CA" dirty="0"/>
          </a:p>
        </p:txBody>
      </p:sp>
      <p:sp>
        <p:nvSpPr>
          <p:cNvPr id="4" name="Slide Number Placeholder 3"/>
          <p:cNvSpPr>
            <a:spLocks noGrp="1"/>
          </p:cNvSpPr>
          <p:nvPr>
            <p:ph type="sldNum" sz="quarter" idx="12"/>
          </p:nvPr>
        </p:nvSpPr>
        <p:spPr/>
        <p:txBody>
          <a:bodyPr/>
          <a:lstStyle/>
          <a:p>
            <a:fld id="{BBC02E8F-9D1E-4980-8ADB-098DC22DB888}" type="slidenum">
              <a:rPr lang="en-US" smtClean="0"/>
              <a:t>216</a:t>
            </a:fld>
            <a:endParaRPr lang="en-US"/>
          </a:p>
        </p:txBody>
      </p:sp>
    </p:spTree>
    <p:extLst>
      <p:ext uri="{BB962C8B-B14F-4D97-AF65-F5344CB8AC3E}">
        <p14:creationId xmlns:p14="http://schemas.microsoft.com/office/powerpoint/2010/main" val="53316043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Sensing is different from eating</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1) Sensing takes in the form of an object without its matter</a:t>
            </a:r>
          </a:p>
          <a:p>
            <a:pPr lvl="1"/>
            <a:r>
              <a:rPr lang="en-CA" dirty="0" smtClean="0"/>
              <a:t>“The sense is that which can receive perceptible forms without their matter, as wax receives the imprint of the ring without the iron or gold”</a:t>
            </a:r>
          </a:p>
          <a:p>
            <a:r>
              <a:rPr lang="en-CA" dirty="0" smtClean="0"/>
              <a:t>E.g., I see the red flower, and take in the forms of the shape and color of the flower in myself </a:t>
            </a:r>
          </a:p>
          <a:p>
            <a:pPr lvl="1"/>
            <a:r>
              <a:rPr lang="en-CA" dirty="0" smtClean="0"/>
              <a:t>but not the matter of the flower</a:t>
            </a:r>
          </a:p>
          <a:p>
            <a:pPr lvl="1"/>
            <a:r>
              <a:rPr lang="en-CA" dirty="0"/>
              <a:t>u</a:t>
            </a:r>
            <a:r>
              <a:rPr lang="en-CA" dirty="0" smtClean="0"/>
              <a:t>nlike the function of nutrition, which takes in the matter of the thing that nourishes</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217</a:t>
            </a:fld>
            <a:endParaRPr lang="en-US"/>
          </a:p>
        </p:txBody>
      </p:sp>
    </p:spTree>
    <p:extLst>
      <p:ext uri="{BB962C8B-B14F-4D97-AF65-F5344CB8AC3E}">
        <p14:creationId xmlns:p14="http://schemas.microsoft.com/office/powerpoint/2010/main" val="206044228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p:txBody>
          <a:bodyPr/>
          <a:lstStyle/>
          <a:p>
            <a:pPr>
              <a:defRPr/>
            </a:pPr>
            <a:fld id="{03D3AE63-DB79-4EED-B19F-05DE4650E351}" type="slidenum">
              <a:rPr lang="en-US"/>
              <a:pPr>
                <a:defRPr/>
              </a:pPr>
              <a:t>218</a:t>
            </a:fld>
            <a:endParaRPr lang="en-US"/>
          </a:p>
        </p:txBody>
      </p:sp>
      <p:sp>
        <p:nvSpPr>
          <p:cNvPr id="8195" name="Rectangle 2"/>
          <p:cNvSpPr>
            <a:spLocks noGrp="1" noChangeArrowheads="1"/>
          </p:cNvSpPr>
          <p:nvPr>
            <p:ph type="title"/>
          </p:nvPr>
        </p:nvSpPr>
        <p:spPr/>
        <p:txBody>
          <a:bodyPr/>
          <a:lstStyle/>
          <a:p>
            <a:pPr eaLnBrk="1" hangingPunct="1"/>
            <a:r>
              <a:rPr lang="en-US" sz="2900" smtClean="0"/>
              <a:t>Perception: What do I see? </a:t>
            </a:r>
            <a:br>
              <a:rPr lang="en-US" sz="2900" smtClean="0"/>
            </a:br>
            <a:r>
              <a:rPr lang="en-US" sz="2900" smtClean="0"/>
              <a:t>Common sense realism (Aristotle)</a:t>
            </a:r>
          </a:p>
        </p:txBody>
      </p:sp>
      <p:pic>
        <p:nvPicPr>
          <p:cNvPr id="8196" name="Picture 3" descr="tre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29000"/>
            <a:ext cx="24765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min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114800"/>
            <a:ext cx="14287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tree">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90725" y="2382838"/>
            <a:ext cx="1095375" cy="1198562"/>
          </a:xfrm>
        </p:spPr>
      </p:pic>
      <p:sp>
        <p:nvSpPr>
          <p:cNvPr id="8199" name="Line 6"/>
          <p:cNvSpPr>
            <a:spLocks noChangeShapeType="1"/>
          </p:cNvSpPr>
          <p:nvPr/>
        </p:nvSpPr>
        <p:spPr bwMode="auto">
          <a:xfrm flipH="1">
            <a:off x="3581400" y="4038600"/>
            <a:ext cx="1524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Line 7"/>
          <p:cNvSpPr>
            <a:spLocks noChangeShapeType="1"/>
          </p:cNvSpPr>
          <p:nvPr/>
        </p:nvSpPr>
        <p:spPr bwMode="auto">
          <a:xfrm flipH="1" flipV="1">
            <a:off x="3429000" y="4876800"/>
            <a:ext cx="17526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1" name="Line 8"/>
          <p:cNvSpPr>
            <a:spLocks noChangeShapeType="1"/>
          </p:cNvSpPr>
          <p:nvPr/>
        </p:nvSpPr>
        <p:spPr bwMode="auto">
          <a:xfrm flipV="1">
            <a:off x="2514600" y="3733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2" name="Line 9"/>
          <p:cNvSpPr>
            <a:spLocks noChangeShapeType="1"/>
          </p:cNvSpPr>
          <p:nvPr/>
        </p:nvSpPr>
        <p:spPr bwMode="auto">
          <a:xfrm>
            <a:off x="3276600" y="3352800"/>
            <a:ext cx="1981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3" name="WordArt 10"/>
          <p:cNvSpPr>
            <a:spLocks noChangeArrowheads="1" noChangeShapeType="1" noTextEdit="1"/>
          </p:cNvSpPr>
          <p:nvPr/>
        </p:nvSpPr>
        <p:spPr bwMode="auto">
          <a:xfrm>
            <a:off x="457200" y="457200"/>
            <a:ext cx="352425" cy="6477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rgbClr val="FFFFFF"/>
              </a:solidFill>
              <a:latin typeface="Arial Black"/>
            </a:endParaRPr>
          </a:p>
        </p:txBody>
      </p:sp>
    </p:spTree>
    <p:extLst>
      <p:ext uri="{BB962C8B-B14F-4D97-AF65-F5344CB8AC3E}">
        <p14:creationId xmlns:p14="http://schemas.microsoft.com/office/powerpoint/2010/main" val="2581657404"/>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mind is not limited like the senses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2) The form/soul of the eye enables it to receive forms of shape and color</a:t>
            </a:r>
          </a:p>
          <a:p>
            <a:pPr lvl="1"/>
            <a:r>
              <a:rPr lang="en-CA" dirty="0"/>
              <a:t>b</a:t>
            </a:r>
            <a:r>
              <a:rPr lang="en-CA" dirty="0" smtClean="0"/>
              <a:t>ut not the forms of tastes or smells</a:t>
            </a:r>
          </a:p>
          <a:p>
            <a:pPr lvl="1"/>
            <a:r>
              <a:rPr lang="en-CA" dirty="0" smtClean="0"/>
              <a:t>These are perceived by/through different organs</a:t>
            </a:r>
          </a:p>
          <a:p>
            <a:r>
              <a:rPr lang="en-CA" dirty="0" smtClean="0"/>
              <a:t>3) If the activity of mind were like that of sensing</a:t>
            </a:r>
          </a:p>
          <a:p>
            <a:pPr lvl="1"/>
            <a:r>
              <a:rPr lang="en-CA" dirty="0" smtClean="0"/>
              <a:t>It would be exercised by a limited physical organ</a:t>
            </a:r>
          </a:p>
          <a:p>
            <a:pPr lvl="1"/>
            <a:r>
              <a:rPr lang="en-CA" dirty="0" smtClean="0"/>
              <a:t>And so it would be limited in what it could know</a:t>
            </a:r>
          </a:p>
          <a:p>
            <a:pPr lvl="1"/>
            <a:r>
              <a:rPr lang="en-CA" dirty="0" smtClean="0"/>
              <a:t>But it is not, because any form can be the object of thought</a:t>
            </a:r>
          </a:p>
          <a:p>
            <a:r>
              <a:rPr lang="en-CA" dirty="0" smtClean="0">
                <a:sym typeface="Wingdings" panose="05000000000000000000" pitchFamily="2" charset="2"/>
              </a:rPr>
              <a:t></a:t>
            </a:r>
            <a:r>
              <a:rPr lang="en-CA" dirty="0" smtClean="0"/>
              <a:t>And so the mind is not limited by any bodily organ</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219</a:t>
            </a:fld>
            <a:endParaRPr lang="en-US"/>
          </a:p>
        </p:txBody>
      </p:sp>
    </p:spTree>
    <p:extLst>
      <p:ext uri="{BB962C8B-B14F-4D97-AF65-F5344CB8AC3E}">
        <p14:creationId xmlns:p14="http://schemas.microsoft.com/office/powerpoint/2010/main" val="2038022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unseen world</a:t>
            </a:r>
            <a:endParaRPr lang="en-US" dirty="0"/>
          </a:p>
        </p:txBody>
      </p:sp>
      <p:sp>
        <p:nvSpPr>
          <p:cNvPr id="3" name="Content Placeholder 2"/>
          <p:cNvSpPr>
            <a:spLocks noGrp="1"/>
          </p:cNvSpPr>
          <p:nvPr>
            <p:ph idx="1"/>
          </p:nvPr>
        </p:nvSpPr>
        <p:spPr/>
        <p:txBody>
          <a:bodyPr/>
          <a:lstStyle/>
          <a:p>
            <a:r>
              <a:rPr lang="en-CA" dirty="0" smtClean="0"/>
              <a:t>2): corollary of 1)</a:t>
            </a:r>
          </a:p>
          <a:p>
            <a:pPr lvl="1"/>
            <a:r>
              <a:rPr lang="en-CA" dirty="0" smtClean="0"/>
              <a:t>Since ordinary observation is insufficient to explain the necessity of these events</a:t>
            </a:r>
          </a:p>
          <a:p>
            <a:pPr lvl="1"/>
            <a:r>
              <a:rPr lang="en-CA" dirty="0" smtClean="0"/>
              <a:t>There must be “the unseen world” (Euripides)</a:t>
            </a:r>
          </a:p>
          <a:p>
            <a:pPr lvl="2"/>
            <a:r>
              <a:rPr lang="en-CA" dirty="0" smtClean="0"/>
              <a:t>Of gods and their plans</a:t>
            </a:r>
          </a:p>
          <a:p>
            <a:pPr lvl="2"/>
            <a:r>
              <a:rPr lang="en-CA" dirty="0" smtClean="0"/>
              <a:t>Of invisible natural forces</a:t>
            </a:r>
          </a:p>
          <a:p>
            <a:pPr lvl="2"/>
            <a:r>
              <a:rPr lang="en-CA" dirty="0" smtClean="0"/>
              <a:t>Or the darker powers represented by the frenzy of Dionysus, god of wine and intoxication</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22</a:t>
            </a:fld>
            <a:endParaRPr lang="en-US"/>
          </a:p>
        </p:txBody>
      </p:sp>
    </p:spTree>
    <p:extLst>
      <p:ext uri="{BB962C8B-B14F-4D97-AF65-F5344CB8AC3E}">
        <p14:creationId xmlns:p14="http://schemas.microsoft.com/office/powerpoint/2010/main" val="410691675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Knowing is identity with the object</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Possible modern physicalist reply</a:t>
            </a:r>
          </a:p>
          <a:p>
            <a:pPr lvl="1"/>
            <a:r>
              <a:rPr lang="en-CA" dirty="0" smtClean="0"/>
              <a:t>The brain is such a complex physical organ capable of infinite versatility</a:t>
            </a:r>
          </a:p>
          <a:p>
            <a:pPr lvl="1"/>
            <a:r>
              <a:rPr lang="en-CA" dirty="0" smtClean="0"/>
              <a:t>i.e., the brain can be applied to any object</a:t>
            </a:r>
          </a:p>
          <a:p>
            <a:r>
              <a:rPr lang="en-CA" dirty="0" smtClean="0"/>
              <a:t>But Aristotle adds:</a:t>
            </a:r>
          </a:p>
          <a:p>
            <a:pPr lvl="1"/>
            <a:r>
              <a:rPr lang="en-CA" dirty="0" smtClean="0"/>
              <a:t>“Actual knowledge is identical with its object”</a:t>
            </a:r>
          </a:p>
          <a:p>
            <a:pPr lvl="1"/>
            <a:r>
              <a:rPr lang="en-CA" dirty="0" smtClean="0"/>
              <a:t>i.e., it </a:t>
            </a:r>
            <a:r>
              <a:rPr lang="en-CA" i="1" dirty="0" smtClean="0"/>
              <a:t>becomes</a:t>
            </a:r>
            <a:r>
              <a:rPr lang="en-CA" dirty="0" smtClean="0"/>
              <a:t> the form that it knows</a:t>
            </a:r>
          </a:p>
          <a:p>
            <a:pPr lvl="1"/>
            <a:r>
              <a:rPr lang="en-CA" dirty="0" smtClean="0"/>
              <a:t>And so it can’t be the physical brain itself, which does not become anything other than itself</a:t>
            </a:r>
          </a:p>
          <a:p>
            <a:pPr lvl="1"/>
            <a:r>
              <a:rPr lang="en-CA" dirty="0" smtClean="0"/>
              <a:t>Where in the brain scan is the red flower that I see? </a:t>
            </a:r>
          </a:p>
          <a:p>
            <a:r>
              <a:rPr lang="en-CA" dirty="0" smtClean="0"/>
              <a:t>The mind knows “intelligible forms”</a:t>
            </a:r>
          </a:p>
          <a:p>
            <a:pPr lvl="1"/>
            <a:r>
              <a:rPr lang="en-CA" dirty="0" smtClean="0"/>
              <a:t>A physical organ senses the warmth of the flesh</a:t>
            </a:r>
          </a:p>
          <a:p>
            <a:pPr lvl="1"/>
            <a:r>
              <a:rPr lang="en-CA" dirty="0" smtClean="0"/>
              <a:t>The mind grasps “what it is to be flesh”</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220</a:t>
            </a:fld>
            <a:endParaRPr lang="en-US"/>
          </a:p>
        </p:txBody>
      </p:sp>
    </p:spTree>
    <p:extLst>
      <p:ext uri="{BB962C8B-B14F-4D97-AF65-F5344CB8AC3E}">
        <p14:creationId xmlns:p14="http://schemas.microsoft.com/office/powerpoint/2010/main" val="232364041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Intelligible forms</a:t>
            </a:r>
            <a:endParaRPr lang="en-US" dirty="0"/>
          </a:p>
        </p:txBody>
      </p:sp>
      <p:sp>
        <p:nvSpPr>
          <p:cNvPr id="3" name="Content Placeholder 2"/>
          <p:cNvSpPr>
            <a:spLocks noGrp="1"/>
          </p:cNvSpPr>
          <p:nvPr>
            <p:ph idx="1"/>
          </p:nvPr>
        </p:nvSpPr>
        <p:spPr/>
        <p:txBody>
          <a:bodyPr>
            <a:normAutofit fontScale="92500"/>
          </a:bodyPr>
          <a:lstStyle/>
          <a:p>
            <a:r>
              <a:rPr lang="en-CA" dirty="0" smtClean="0"/>
              <a:t>1) The intelligible forms are non-material, giving us, for example,</a:t>
            </a:r>
          </a:p>
          <a:p>
            <a:pPr lvl="1"/>
            <a:r>
              <a:rPr lang="en-CA" dirty="0" smtClean="0"/>
              <a:t>what it means to be rational</a:t>
            </a:r>
          </a:p>
          <a:p>
            <a:pPr lvl="1"/>
            <a:r>
              <a:rPr lang="en-CA" dirty="0"/>
              <a:t>w</a:t>
            </a:r>
            <a:r>
              <a:rPr lang="en-CA" dirty="0" smtClean="0"/>
              <a:t>hy the hypotenuse of the right triangle must equal the sum of the squares of the sides</a:t>
            </a:r>
          </a:p>
          <a:p>
            <a:pPr lvl="1"/>
            <a:r>
              <a:rPr lang="en-CA" dirty="0"/>
              <a:t>w</a:t>
            </a:r>
            <a:r>
              <a:rPr lang="en-CA" dirty="0" smtClean="0"/>
              <a:t>hat beauty is in itself</a:t>
            </a:r>
          </a:p>
          <a:p>
            <a:r>
              <a:rPr lang="en-CA" dirty="0" smtClean="0"/>
              <a:t>2) These meanings are not material</a:t>
            </a:r>
          </a:p>
          <a:p>
            <a:pPr lvl="1"/>
            <a:r>
              <a:rPr lang="en-CA" dirty="0" smtClean="0"/>
              <a:t>The mind becomes one with these immaterial forms</a:t>
            </a:r>
          </a:p>
          <a:p>
            <a:r>
              <a:rPr lang="en-CA" dirty="0" smtClean="0"/>
              <a:t>3) and so the mind too must be immaterial</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221</a:t>
            </a:fld>
            <a:endParaRPr lang="en-US"/>
          </a:p>
        </p:txBody>
      </p:sp>
    </p:spTree>
    <p:extLst>
      <p:ext uri="{BB962C8B-B14F-4D97-AF65-F5344CB8AC3E}">
        <p14:creationId xmlns:p14="http://schemas.microsoft.com/office/powerpoint/2010/main" val="223000203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passive intellect</a:t>
            </a:r>
            <a:endParaRPr lang="en-US" dirty="0"/>
          </a:p>
        </p:txBody>
      </p:sp>
      <p:sp>
        <p:nvSpPr>
          <p:cNvPr id="3" name="Content Placeholder 2"/>
          <p:cNvSpPr>
            <a:spLocks noGrp="1"/>
          </p:cNvSpPr>
          <p:nvPr>
            <p:ph idx="1"/>
          </p:nvPr>
        </p:nvSpPr>
        <p:spPr/>
        <p:txBody>
          <a:bodyPr>
            <a:normAutofit/>
          </a:bodyPr>
          <a:lstStyle/>
          <a:p>
            <a:r>
              <a:rPr lang="en-CA" dirty="0" smtClean="0"/>
              <a:t>The mind is passive in relation to its object</a:t>
            </a:r>
          </a:p>
          <a:p>
            <a:pPr lvl="1"/>
            <a:r>
              <a:rPr lang="en-CA" dirty="0" smtClean="0"/>
              <a:t>It does not interfere with the object or impose anything of its own</a:t>
            </a:r>
          </a:p>
          <a:p>
            <a:pPr lvl="1"/>
            <a:r>
              <a:rPr lang="en-CA" dirty="0"/>
              <a:t>o</a:t>
            </a:r>
            <a:r>
              <a:rPr lang="en-CA" dirty="0" smtClean="0"/>
              <a:t>therwise it would not know the object as it is in itself</a:t>
            </a:r>
          </a:p>
          <a:p>
            <a:r>
              <a:rPr lang="en-CA" dirty="0" smtClean="0"/>
              <a:t>In itself it is “nothing”, not a thing,</a:t>
            </a:r>
          </a:p>
          <a:p>
            <a:pPr lvl="1"/>
            <a:r>
              <a:rPr lang="en-CA" dirty="0" smtClean="0"/>
              <a:t>but a </a:t>
            </a:r>
            <a:r>
              <a:rPr lang="en-CA" i="1" dirty="0" smtClean="0"/>
              <a:t>capacity</a:t>
            </a:r>
            <a:r>
              <a:rPr lang="en-CA" dirty="0" smtClean="0"/>
              <a:t> of identifying with the intelligible forms of things</a:t>
            </a:r>
          </a:p>
        </p:txBody>
      </p:sp>
      <p:sp>
        <p:nvSpPr>
          <p:cNvPr id="4" name="Slide Number Placeholder 3"/>
          <p:cNvSpPr>
            <a:spLocks noGrp="1"/>
          </p:cNvSpPr>
          <p:nvPr>
            <p:ph type="sldNum" sz="quarter" idx="12"/>
          </p:nvPr>
        </p:nvSpPr>
        <p:spPr/>
        <p:txBody>
          <a:bodyPr/>
          <a:lstStyle/>
          <a:p>
            <a:fld id="{BBC02E8F-9D1E-4980-8ADB-098DC22DB888}" type="slidenum">
              <a:rPr lang="en-US" smtClean="0"/>
              <a:t>222</a:t>
            </a:fld>
            <a:endParaRPr lang="en-US"/>
          </a:p>
        </p:txBody>
      </p:sp>
    </p:spTree>
    <p:extLst>
      <p:ext uri="{BB962C8B-B14F-4D97-AF65-F5344CB8AC3E}">
        <p14:creationId xmlns:p14="http://schemas.microsoft.com/office/powerpoint/2010/main" val="67296824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Active Intellect</a:t>
            </a:r>
            <a:endParaRPr lang="en-US" dirty="0"/>
          </a:p>
        </p:txBody>
      </p:sp>
      <p:sp>
        <p:nvSpPr>
          <p:cNvPr id="3" name="Content Placeholder 2"/>
          <p:cNvSpPr>
            <a:spLocks noGrp="1"/>
          </p:cNvSpPr>
          <p:nvPr>
            <p:ph idx="1"/>
          </p:nvPr>
        </p:nvSpPr>
        <p:spPr/>
        <p:txBody>
          <a:bodyPr>
            <a:normAutofit fontScale="92500" lnSpcReduction="10000"/>
          </a:bodyPr>
          <a:lstStyle/>
          <a:p>
            <a:r>
              <a:rPr lang="en-CA" dirty="0"/>
              <a:t>But knowing is also an activity of directing thought to an object</a:t>
            </a:r>
          </a:p>
          <a:p>
            <a:r>
              <a:rPr lang="en-CA" dirty="0"/>
              <a:t>There must therefore be another mind, an active intellect, </a:t>
            </a:r>
          </a:p>
          <a:p>
            <a:pPr lvl="1"/>
            <a:r>
              <a:rPr lang="en-CA" dirty="0"/>
              <a:t>that moves the passive mind to receive the intelligible forms</a:t>
            </a:r>
          </a:p>
          <a:p>
            <a:pPr lvl="1"/>
            <a:r>
              <a:rPr lang="en-CA" dirty="0"/>
              <a:t>And this is “distinct … and unmixed … </a:t>
            </a:r>
          </a:p>
          <a:p>
            <a:pPr lvl="1"/>
            <a:r>
              <a:rPr lang="en-CA" dirty="0"/>
              <a:t>In separation it is … immortal and eternal</a:t>
            </a:r>
            <a:r>
              <a:rPr lang="en-CA" dirty="0" smtClean="0"/>
              <a:t>”</a:t>
            </a:r>
          </a:p>
          <a:p>
            <a:r>
              <a:rPr lang="en-CA" dirty="0" smtClean="0">
                <a:sym typeface="Wingdings" panose="05000000000000000000" pitchFamily="2" charset="2"/>
              </a:rPr>
              <a:t></a:t>
            </a:r>
            <a:r>
              <a:rPr lang="en-CA" dirty="0" smtClean="0"/>
              <a:t>Immortality of the human soul in its highest form</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223</a:t>
            </a:fld>
            <a:endParaRPr lang="en-US"/>
          </a:p>
        </p:txBody>
      </p:sp>
    </p:spTree>
    <p:extLst>
      <p:ext uri="{BB962C8B-B14F-4D97-AF65-F5344CB8AC3E}">
        <p14:creationId xmlns:p14="http://schemas.microsoft.com/office/powerpoint/2010/main" val="176697199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potential to actual</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General argument for the Active Intellect: the potentials of things require an active form to realize the potentials</a:t>
            </a:r>
          </a:p>
          <a:p>
            <a:pPr lvl="1"/>
            <a:r>
              <a:rPr lang="en-CA" dirty="0" smtClean="0"/>
              <a:t>1) The body requires the soul to become “animated” in plants and animals,</a:t>
            </a:r>
          </a:p>
          <a:p>
            <a:pPr lvl="2"/>
            <a:r>
              <a:rPr lang="en-CA" dirty="0" smtClean="0"/>
              <a:t>The inorganic body is a potential that is actualized by the soul</a:t>
            </a:r>
          </a:p>
          <a:p>
            <a:pPr lvl="1"/>
            <a:r>
              <a:rPr lang="en-CA" dirty="0" smtClean="0"/>
              <a:t>2) Colors require light to become actual</a:t>
            </a:r>
          </a:p>
          <a:p>
            <a:pPr lvl="2"/>
            <a:r>
              <a:rPr lang="en-CA" dirty="0" smtClean="0"/>
              <a:t>The potential color of the object is actualized by light</a:t>
            </a:r>
          </a:p>
          <a:p>
            <a:pPr lvl="1"/>
            <a:r>
              <a:rPr lang="en-CA" dirty="0" smtClean="0"/>
              <a:t>3) </a:t>
            </a:r>
            <a:r>
              <a:rPr lang="en-CA" dirty="0" smtClean="0">
                <a:sym typeface="Wingdings" panose="05000000000000000000" pitchFamily="2" charset="2"/>
              </a:rPr>
              <a:t></a:t>
            </a:r>
            <a:r>
              <a:rPr lang="en-CA" dirty="0" smtClean="0"/>
              <a:t>The passive intellect—the potential to identify with intelligible forms—requires the active intellect to realize its potential </a:t>
            </a:r>
          </a:p>
        </p:txBody>
      </p:sp>
      <p:sp>
        <p:nvSpPr>
          <p:cNvPr id="4" name="Slide Number Placeholder 3"/>
          <p:cNvSpPr>
            <a:spLocks noGrp="1"/>
          </p:cNvSpPr>
          <p:nvPr>
            <p:ph type="sldNum" sz="quarter" idx="12"/>
          </p:nvPr>
        </p:nvSpPr>
        <p:spPr/>
        <p:txBody>
          <a:bodyPr/>
          <a:lstStyle/>
          <a:p>
            <a:fld id="{BBC02E8F-9D1E-4980-8ADB-098DC22DB888}" type="slidenum">
              <a:rPr lang="en-US" smtClean="0"/>
              <a:t>224</a:t>
            </a:fld>
            <a:endParaRPr lang="en-US"/>
          </a:p>
        </p:txBody>
      </p:sp>
    </p:spTree>
    <p:extLst>
      <p:ext uri="{BB962C8B-B14F-4D97-AF65-F5344CB8AC3E}">
        <p14:creationId xmlns:p14="http://schemas.microsoft.com/office/powerpoint/2010/main" val="282703594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Communitarian ethics</a:t>
            </a:r>
            <a:endParaRPr lang="en-US" dirty="0"/>
          </a:p>
        </p:txBody>
      </p:sp>
      <p:sp>
        <p:nvSpPr>
          <p:cNvPr id="3" name="Content Placeholder 2"/>
          <p:cNvSpPr>
            <a:spLocks noGrp="1"/>
          </p:cNvSpPr>
          <p:nvPr>
            <p:ph idx="1"/>
          </p:nvPr>
        </p:nvSpPr>
        <p:spPr/>
        <p:txBody>
          <a:bodyPr>
            <a:normAutofit fontScale="92500"/>
          </a:bodyPr>
          <a:lstStyle/>
          <a:p>
            <a:r>
              <a:rPr lang="en-CA" dirty="0">
                <a:sym typeface="Wingdings" panose="05000000000000000000" pitchFamily="2" charset="2"/>
              </a:rPr>
              <a:t>Next step: Implications for practical </a:t>
            </a:r>
            <a:r>
              <a:rPr lang="en-CA" dirty="0" smtClean="0">
                <a:sym typeface="Wingdings" panose="05000000000000000000" pitchFamily="2" charset="2"/>
              </a:rPr>
              <a:t>life</a:t>
            </a:r>
            <a:endParaRPr lang="en-CA" dirty="0" smtClean="0"/>
          </a:p>
          <a:p>
            <a:r>
              <a:rPr lang="en-CA" dirty="0" smtClean="0"/>
              <a:t>Aristotle’s </a:t>
            </a:r>
            <a:r>
              <a:rPr lang="en-CA" i="1" dirty="0" smtClean="0"/>
              <a:t>Nicomachean Ethics </a:t>
            </a:r>
            <a:r>
              <a:rPr lang="en-CA" dirty="0" smtClean="0"/>
              <a:t>appeals to those who argue that the proper moral perspective is:</a:t>
            </a:r>
          </a:p>
          <a:p>
            <a:pPr lvl="1"/>
            <a:r>
              <a:rPr lang="en-CA" i="1" dirty="0"/>
              <a:t>n</a:t>
            </a:r>
            <a:r>
              <a:rPr lang="en-CA" i="1" dirty="0" smtClean="0"/>
              <a:t>ot</a:t>
            </a:r>
            <a:r>
              <a:rPr lang="en-CA" dirty="0" smtClean="0"/>
              <a:t> cultivating a pure inner self</a:t>
            </a:r>
          </a:p>
          <a:p>
            <a:pPr lvl="1"/>
            <a:r>
              <a:rPr lang="en-CA" i="1" dirty="0"/>
              <a:t>n</a:t>
            </a:r>
            <a:r>
              <a:rPr lang="en-CA" i="1" dirty="0" smtClean="0"/>
              <a:t>ot</a:t>
            </a:r>
            <a:r>
              <a:rPr lang="en-CA" dirty="0" smtClean="0"/>
              <a:t> promoting the universal good of humanity</a:t>
            </a:r>
          </a:p>
          <a:p>
            <a:r>
              <a:rPr lang="en-CA" dirty="0"/>
              <a:t>b</a:t>
            </a:r>
            <a:r>
              <a:rPr lang="en-CA" dirty="0" smtClean="0"/>
              <a:t>ut living responsibly among one’s fellows</a:t>
            </a:r>
          </a:p>
          <a:p>
            <a:pPr lvl="1"/>
            <a:r>
              <a:rPr lang="en-CA" dirty="0" smtClean="0"/>
              <a:t>i.e., those people whose practices and traditions one shares</a:t>
            </a:r>
          </a:p>
          <a:p>
            <a:pPr lvl="1"/>
            <a:r>
              <a:rPr lang="en-CA" dirty="0" smtClean="0"/>
              <a:t>i.e., a “communitarian” ethical orientation</a:t>
            </a:r>
          </a:p>
        </p:txBody>
      </p:sp>
      <p:sp>
        <p:nvSpPr>
          <p:cNvPr id="4" name="Slide Number Placeholder 3"/>
          <p:cNvSpPr>
            <a:spLocks noGrp="1"/>
          </p:cNvSpPr>
          <p:nvPr>
            <p:ph type="sldNum" sz="quarter" idx="12"/>
          </p:nvPr>
        </p:nvSpPr>
        <p:spPr/>
        <p:txBody>
          <a:bodyPr/>
          <a:lstStyle/>
          <a:p>
            <a:fld id="{BBC02E8F-9D1E-4980-8ADB-098DC22DB888}" type="slidenum">
              <a:rPr lang="en-US" smtClean="0"/>
              <a:t>225</a:t>
            </a:fld>
            <a:endParaRPr lang="en-US"/>
          </a:p>
        </p:txBody>
      </p:sp>
    </p:spTree>
    <p:extLst>
      <p:ext uri="{BB962C8B-B14F-4D97-AF65-F5344CB8AC3E}">
        <p14:creationId xmlns:p14="http://schemas.microsoft.com/office/powerpoint/2010/main" val="158080873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Republican philosophy</a:t>
            </a:r>
            <a:endParaRPr lang="en-US" dirty="0"/>
          </a:p>
        </p:txBody>
      </p:sp>
      <p:sp>
        <p:nvSpPr>
          <p:cNvPr id="3" name="Content Placeholder 2"/>
          <p:cNvSpPr>
            <a:spLocks noGrp="1"/>
          </p:cNvSpPr>
          <p:nvPr>
            <p:ph idx="1"/>
          </p:nvPr>
        </p:nvSpPr>
        <p:spPr/>
        <p:txBody>
          <a:bodyPr/>
          <a:lstStyle/>
          <a:p>
            <a:r>
              <a:rPr lang="en-CA" dirty="0"/>
              <a:t>Recall: Aristotle and Plato are philosophers of the Greek republics</a:t>
            </a:r>
          </a:p>
          <a:p>
            <a:pPr lvl="1"/>
            <a:r>
              <a:rPr lang="en-CA" dirty="0"/>
              <a:t>The good life for a human </a:t>
            </a:r>
            <a:r>
              <a:rPr lang="en-CA" dirty="0" smtClean="0"/>
              <a:t>being involves being a </a:t>
            </a:r>
            <a:r>
              <a:rPr lang="en-CA" dirty="0"/>
              <a:t>good citizen of a republic</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226</a:t>
            </a:fld>
            <a:endParaRPr lang="en-US"/>
          </a:p>
        </p:txBody>
      </p:sp>
    </p:spTree>
    <p:extLst>
      <p:ext uri="{BB962C8B-B14F-4D97-AF65-F5344CB8AC3E}">
        <p14:creationId xmlns:p14="http://schemas.microsoft.com/office/powerpoint/2010/main" val="423396682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Eudaimonia</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Aristotle asks: “What is the highest of all practical goods”?</a:t>
            </a:r>
          </a:p>
          <a:p>
            <a:r>
              <a:rPr lang="en-CA" dirty="0" smtClean="0"/>
              <a:t>His answer: “Eudaimonia”: “living well” or “doing well” through certain deliberate actions</a:t>
            </a:r>
          </a:p>
          <a:p>
            <a:pPr lvl="1"/>
            <a:r>
              <a:rPr lang="en-CA" dirty="0" smtClean="0"/>
              <a:t>Not happiness directly (some psychological state in the individual)</a:t>
            </a:r>
          </a:p>
          <a:p>
            <a:pPr lvl="1"/>
            <a:r>
              <a:rPr lang="en-CA" dirty="0" smtClean="0"/>
              <a:t>Happiness is often the </a:t>
            </a:r>
            <a:r>
              <a:rPr lang="en-CA" i="1" dirty="0" smtClean="0"/>
              <a:t>result</a:t>
            </a:r>
            <a:r>
              <a:rPr lang="en-CA" dirty="0" smtClean="0"/>
              <a:t> of living well  </a:t>
            </a:r>
          </a:p>
          <a:p>
            <a:pPr lvl="1"/>
            <a:r>
              <a:rPr lang="en-CA" dirty="0" smtClean="0"/>
              <a:t>Children and animals cannot be “</a:t>
            </a:r>
            <a:r>
              <a:rPr lang="en-CA" dirty="0" err="1" smtClean="0"/>
              <a:t>eudaimon</a:t>
            </a:r>
            <a:r>
              <a:rPr lang="en-CA" dirty="0" smtClean="0"/>
              <a:t>”, although they can be happy</a:t>
            </a:r>
          </a:p>
          <a:p>
            <a:pPr lvl="2"/>
            <a:r>
              <a:rPr lang="en-CA" dirty="0" smtClean="0"/>
              <a:t>They do not engage in the mature, intelligent activities that constitute </a:t>
            </a:r>
            <a:r>
              <a:rPr lang="en-CA" i="1" dirty="0" err="1" smtClean="0"/>
              <a:t>eudaimonia</a:t>
            </a:r>
            <a:endParaRPr lang="en-US" i="1" dirty="0"/>
          </a:p>
        </p:txBody>
      </p:sp>
      <p:sp>
        <p:nvSpPr>
          <p:cNvPr id="4" name="Slide Number Placeholder 3"/>
          <p:cNvSpPr>
            <a:spLocks noGrp="1"/>
          </p:cNvSpPr>
          <p:nvPr>
            <p:ph type="sldNum" sz="quarter" idx="12"/>
          </p:nvPr>
        </p:nvSpPr>
        <p:spPr/>
        <p:txBody>
          <a:bodyPr/>
          <a:lstStyle/>
          <a:p>
            <a:fld id="{BBC02E8F-9D1E-4980-8ADB-098DC22DB888}" type="slidenum">
              <a:rPr lang="en-US" smtClean="0"/>
              <a:t>227</a:t>
            </a:fld>
            <a:endParaRPr lang="en-US"/>
          </a:p>
        </p:txBody>
      </p:sp>
    </p:spTree>
    <p:extLst>
      <p:ext uri="{BB962C8B-B14F-4D97-AF65-F5344CB8AC3E}">
        <p14:creationId xmlns:p14="http://schemas.microsoft.com/office/powerpoint/2010/main" val="69728292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Good Life</a:t>
            </a:r>
            <a:endParaRPr lang="en-US" dirty="0"/>
          </a:p>
        </p:txBody>
      </p:sp>
      <p:sp>
        <p:nvSpPr>
          <p:cNvPr id="3" name="Content Placeholder 2"/>
          <p:cNvSpPr>
            <a:spLocks noGrp="1"/>
          </p:cNvSpPr>
          <p:nvPr>
            <p:ph idx="1"/>
          </p:nvPr>
        </p:nvSpPr>
        <p:spPr/>
        <p:txBody>
          <a:bodyPr>
            <a:normAutofit lnSpcReduction="10000"/>
          </a:bodyPr>
          <a:lstStyle/>
          <a:p>
            <a:r>
              <a:rPr lang="en-CA" dirty="0" smtClean="0"/>
              <a:t>The good life </a:t>
            </a:r>
          </a:p>
          <a:p>
            <a:pPr lvl="1"/>
            <a:r>
              <a:rPr lang="en-CA" dirty="0"/>
              <a:t>not “hanging loose”</a:t>
            </a:r>
          </a:p>
          <a:p>
            <a:pPr lvl="1"/>
            <a:r>
              <a:rPr lang="en-CA" dirty="0"/>
              <a:t>not passive contentment</a:t>
            </a:r>
          </a:p>
          <a:p>
            <a:pPr lvl="1"/>
            <a:r>
              <a:rPr lang="en-CA" dirty="0"/>
              <a:t>b</a:t>
            </a:r>
            <a:r>
              <a:rPr lang="en-CA" dirty="0" smtClean="0"/>
              <a:t>ut a life in which individuals engage in purposeful, deliberate activities, </a:t>
            </a:r>
          </a:p>
          <a:p>
            <a:pPr lvl="2"/>
            <a:r>
              <a:rPr lang="en-CA" dirty="0" smtClean="0"/>
              <a:t>with the aim of performing them well</a:t>
            </a:r>
          </a:p>
          <a:p>
            <a:r>
              <a:rPr lang="en-CA" dirty="0" smtClean="0"/>
              <a:t>1) Which activities are these?</a:t>
            </a:r>
          </a:p>
          <a:p>
            <a:r>
              <a:rPr lang="en-CA" dirty="0" smtClean="0"/>
              <a:t>2) And what is the criterion of their excellence?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228</a:t>
            </a:fld>
            <a:endParaRPr lang="en-US"/>
          </a:p>
        </p:txBody>
      </p:sp>
    </p:spTree>
    <p:extLst>
      <p:ext uri="{BB962C8B-B14F-4D97-AF65-F5344CB8AC3E}">
        <p14:creationId xmlns:p14="http://schemas.microsoft.com/office/powerpoint/2010/main" val="66405286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Perfect virtue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We can only know if the eye is “doing well” </a:t>
            </a:r>
          </a:p>
          <a:p>
            <a:pPr lvl="1"/>
            <a:r>
              <a:rPr lang="en-CA" dirty="0" smtClean="0"/>
              <a:t>if we know its function, purpose or goal (telos): seeing</a:t>
            </a:r>
          </a:p>
          <a:p>
            <a:r>
              <a:rPr lang="en-CA" dirty="0" smtClean="0"/>
              <a:t>What is the function (ergon) or purpose (telos) of a human being? </a:t>
            </a:r>
          </a:p>
          <a:p>
            <a:pPr lvl="1"/>
            <a:r>
              <a:rPr lang="en-CA" dirty="0" smtClean="0">
                <a:sym typeface="Wingdings" panose="05000000000000000000" pitchFamily="2" charset="2"/>
              </a:rPr>
              <a:t> the form or essence of the human being, i.e., mind or intellect, and its capacity to reason</a:t>
            </a:r>
          </a:p>
          <a:p>
            <a:pPr lvl="1"/>
            <a:r>
              <a:rPr lang="en-CA" dirty="0" smtClean="0">
                <a:sym typeface="Wingdings" panose="05000000000000000000" pitchFamily="2" charset="2"/>
              </a:rPr>
              <a:t>“The function of man is an activity of the soul in accordance with … a rational principle”</a:t>
            </a:r>
          </a:p>
          <a:p>
            <a:r>
              <a:rPr lang="en-CA" dirty="0" smtClean="0">
                <a:sym typeface="Wingdings" panose="05000000000000000000" pitchFamily="2" charset="2"/>
              </a:rPr>
              <a:t>“Virtue” is the excellence of rational activities that are well conducted</a:t>
            </a:r>
          </a:p>
          <a:p>
            <a:r>
              <a:rPr lang="en-CA" dirty="0" smtClean="0">
                <a:sym typeface="Wingdings" panose="05000000000000000000" pitchFamily="2" charset="2"/>
              </a:rPr>
              <a:t>Hence, </a:t>
            </a:r>
            <a:r>
              <a:rPr lang="en-CA" dirty="0" err="1" smtClean="0">
                <a:sym typeface="Wingdings" panose="05000000000000000000" pitchFamily="2" charset="2"/>
              </a:rPr>
              <a:t>eudaimonia</a:t>
            </a:r>
            <a:r>
              <a:rPr lang="en-CA" dirty="0" smtClean="0">
                <a:sym typeface="Wingdings" panose="05000000000000000000" pitchFamily="2" charset="2"/>
              </a:rPr>
              <a:t> is </a:t>
            </a:r>
          </a:p>
          <a:p>
            <a:pPr lvl="1"/>
            <a:r>
              <a:rPr lang="en-CA" dirty="0" smtClean="0">
                <a:sym typeface="Wingdings" panose="05000000000000000000" pitchFamily="2" charset="2"/>
              </a:rPr>
              <a:t>“an activity of the soul in accordance with perfect virtue”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229</a:t>
            </a:fld>
            <a:endParaRPr lang="en-US"/>
          </a:p>
        </p:txBody>
      </p:sp>
    </p:spTree>
    <p:extLst>
      <p:ext uri="{BB962C8B-B14F-4D97-AF65-F5344CB8AC3E}">
        <p14:creationId xmlns:p14="http://schemas.microsoft.com/office/powerpoint/2010/main" val="963357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Justice</a:t>
            </a:r>
            <a:endParaRPr lang="en-US" dirty="0"/>
          </a:p>
        </p:txBody>
      </p:sp>
      <p:sp>
        <p:nvSpPr>
          <p:cNvPr id="3" name="Content Placeholder 2"/>
          <p:cNvSpPr>
            <a:spLocks noGrp="1"/>
          </p:cNvSpPr>
          <p:nvPr>
            <p:ph idx="1"/>
          </p:nvPr>
        </p:nvSpPr>
        <p:spPr/>
        <p:txBody>
          <a:bodyPr>
            <a:normAutofit/>
          </a:bodyPr>
          <a:lstStyle/>
          <a:p>
            <a:r>
              <a:rPr lang="en-CA" dirty="0" smtClean="0"/>
              <a:t>3) A deeper force is sometimes evoked: Justice</a:t>
            </a:r>
          </a:p>
          <a:p>
            <a:pPr lvl="1"/>
            <a:r>
              <a:rPr lang="en-CA" dirty="0" smtClean="0"/>
              <a:t>Not an ideal to achieve</a:t>
            </a:r>
          </a:p>
          <a:p>
            <a:pPr lvl="1"/>
            <a:r>
              <a:rPr lang="en-CA" dirty="0" smtClean="0"/>
              <a:t>But a cause of events—a process to which the world inexorably tends</a:t>
            </a:r>
          </a:p>
          <a:p>
            <a:pPr lvl="1"/>
            <a:r>
              <a:rPr lang="en-CA" dirty="0" smtClean="0"/>
              <a:t>It operates at a general level, revealing itself only in the end </a:t>
            </a:r>
          </a:p>
          <a:p>
            <a:pPr lvl="1"/>
            <a:r>
              <a:rPr lang="en-CA" dirty="0"/>
              <a:t>w</a:t>
            </a:r>
            <a:r>
              <a:rPr lang="en-CA" dirty="0" smtClean="0"/>
              <a:t>orking its way through irregularities, seeming accidents and random choices</a:t>
            </a:r>
          </a:p>
          <a:p>
            <a:pPr lvl="1"/>
            <a:endParaRPr lang="en-CA" dirty="0" smtClean="0"/>
          </a:p>
        </p:txBody>
      </p:sp>
      <p:sp>
        <p:nvSpPr>
          <p:cNvPr id="4" name="Slide Number Placeholder 3"/>
          <p:cNvSpPr>
            <a:spLocks noGrp="1"/>
          </p:cNvSpPr>
          <p:nvPr>
            <p:ph type="sldNum" sz="quarter" idx="12"/>
          </p:nvPr>
        </p:nvSpPr>
        <p:spPr/>
        <p:txBody>
          <a:bodyPr/>
          <a:lstStyle/>
          <a:p>
            <a:fld id="{BBC02E8F-9D1E-4980-8ADB-098DC22DB888}" type="slidenum">
              <a:rPr lang="en-US" smtClean="0"/>
              <a:t>23</a:t>
            </a:fld>
            <a:endParaRPr lang="en-US"/>
          </a:p>
        </p:txBody>
      </p:sp>
    </p:spTree>
    <p:extLst>
      <p:ext uri="{BB962C8B-B14F-4D97-AF65-F5344CB8AC3E}">
        <p14:creationId xmlns:p14="http://schemas.microsoft.com/office/powerpoint/2010/main" val="409594768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Having good character</a:t>
            </a:r>
            <a:endParaRPr lang="en-US" dirty="0"/>
          </a:p>
        </p:txBody>
      </p:sp>
      <p:sp>
        <p:nvSpPr>
          <p:cNvPr id="3" name="Content Placeholder 2"/>
          <p:cNvSpPr>
            <a:spLocks noGrp="1"/>
          </p:cNvSpPr>
          <p:nvPr>
            <p:ph idx="1"/>
          </p:nvPr>
        </p:nvSpPr>
        <p:spPr/>
        <p:txBody>
          <a:bodyPr>
            <a:normAutofit lnSpcReduction="10000"/>
          </a:bodyPr>
          <a:lstStyle/>
          <a:p>
            <a:r>
              <a:rPr lang="en-CA" dirty="0" smtClean="0"/>
              <a:t>Two classes of virtues</a:t>
            </a:r>
          </a:p>
          <a:p>
            <a:pPr lvl="1"/>
            <a:r>
              <a:rPr lang="en-CA" dirty="0" smtClean="0"/>
              <a:t>Intellectual ones</a:t>
            </a:r>
          </a:p>
          <a:p>
            <a:pPr lvl="1"/>
            <a:r>
              <a:rPr lang="en-CA" dirty="0" smtClean="0"/>
              <a:t>Ethical ones</a:t>
            </a:r>
          </a:p>
          <a:p>
            <a:pPr lvl="2"/>
            <a:r>
              <a:rPr lang="en-CA" dirty="0" smtClean="0"/>
              <a:t>Plato’s courage, temperance, justice</a:t>
            </a:r>
          </a:p>
          <a:p>
            <a:pPr lvl="2"/>
            <a:r>
              <a:rPr lang="en-CA" dirty="0" smtClean="0"/>
              <a:t>Also, friendship, proper ambition, righteous indignation, wit … </a:t>
            </a:r>
          </a:p>
          <a:p>
            <a:r>
              <a:rPr lang="en-CA" dirty="0" smtClean="0"/>
              <a:t>= Excellences of character</a:t>
            </a:r>
          </a:p>
          <a:p>
            <a:pPr lvl="1"/>
            <a:r>
              <a:rPr lang="en-CA" dirty="0" smtClean="0"/>
              <a:t>not our common idea of moral virtue as a disposition to fulfill our obligations to others, </a:t>
            </a:r>
          </a:p>
          <a:p>
            <a:pPr lvl="2"/>
            <a:r>
              <a:rPr lang="en-CA" dirty="0" smtClean="0"/>
              <a:t>such as keeping promises</a:t>
            </a:r>
          </a:p>
          <a:p>
            <a:pPr lvl="2"/>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230</a:t>
            </a:fld>
            <a:endParaRPr lang="en-US"/>
          </a:p>
        </p:txBody>
      </p:sp>
    </p:spTree>
    <p:extLst>
      <p:ext uri="{BB962C8B-B14F-4D97-AF65-F5344CB8AC3E}">
        <p14:creationId xmlns:p14="http://schemas.microsoft.com/office/powerpoint/2010/main" val="212569476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gentleman</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1) Which activities are these?</a:t>
            </a:r>
          </a:p>
          <a:p>
            <a:r>
              <a:rPr lang="en-CA" dirty="0" smtClean="0"/>
              <a:t>Virtues of individuals by themselves: e.g.  “</a:t>
            </a:r>
            <a:r>
              <a:rPr lang="en-CA" dirty="0" err="1" smtClean="0"/>
              <a:t>megalopsuchia</a:t>
            </a:r>
            <a:r>
              <a:rPr lang="en-CA" dirty="0" smtClean="0"/>
              <a:t>” (being great-souled)</a:t>
            </a:r>
          </a:p>
          <a:p>
            <a:pPr lvl="1"/>
            <a:r>
              <a:rPr lang="en-CA" dirty="0"/>
              <a:t>s</a:t>
            </a:r>
            <a:r>
              <a:rPr lang="en-CA" dirty="0" smtClean="0"/>
              <a:t>een in the man whose “gait is measured, … voice deep, … and speech unhurried”</a:t>
            </a:r>
          </a:p>
          <a:p>
            <a:pPr lvl="1"/>
            <a:r>
              <a:rPr lang="en-CA" dirty="0" smtClean="0"/>
              <a:t>i.e., a “gentleman” </a:t>
            </a:r>
          </a:p>
          <a:p>
            <a:pPr lvl="2"/>
            <a:r>
              <a:rPr lang="en-CA" dirty="0" smtClean="0"/>
              <a:t>Recall Confucius’ </a:t>
            </a:r>
            <a:r>
              <a:rPr lang="en-CA" dirty="0"/>
              <a:t>“</a:t>
            </a:r>
            <a:r>
              <a:rPr lang="en-CA" dirty="0" err="1"/>
              <a:t>chun</a:t>
            </a:r>
            <a:r>
              <a:rPr lang="en-CA" dirty="0"/>
              <a:t> </a:t>
            </a:r>
            <a:r>
              <a:rPr lang="en-CA" dirty="0" err="1"/>
              <a:t>tzu</a:t>
            </a:r>
            <a:r>
              <a:rPr lang="en-CA" dirty="0"/>
              <a:t>” – the “gentleman” or “superior person</a:t>
            </a:r>
            <a:r>
              <a:rPr lang="en-CA" dirty="0" smtClean="0"/>
              <a:t>”</a:t>
            </a:r>
          </a:p>
          <a:p>
            <a:pPr lvl="1"/>
            <a:r>
              <a:rPr lang="en-CA" dirty="0" smtClean="0"/>
              <a:t>Aristotle’s gentleman is an equal citizen of the republic, </a:t>
            </a:r>
          </a:p>
          <a:p>
            <a:pPr lvl="1"/>
            <a:r>
              <a:rPr lang="en-CA" dirty="0" smtClean="0"/>
              <a:t>not an advisor to the ruler</a:t>
            </a:r>
            <a:r>
              <a:rPr lang="en-CA" dirty="0" smtClean="0">
                <a:sym typeface="Wingdings" panose="05000000000000000000" pitchFamily="2" charset="2"/>
              </a:rPr>
              <a:t> Confucian bureaucracy</a:t>
            </a:r>
            <a:endParaRPr lang="en-CA" dirty="0" smtClean="0"/>
          </a:p>
        </p:txBody>
      </p:sp>
      <p:sp>
        <p:nvSpPr>
          <p:cNvPr id="4" name="Slide Number Placeholder 3"/>
          <p:cNvSpPr>
            <a:spLocks noGrp="1"/>
          </p:cNvSpPr>
          <p:nvPr>
            <p:ph type="sldNum" sz="quarter" idx="12"/>
          </p:nvPr>
        </p:nvSpPr>
        <p:spPr/>
        <p:txBody>
          <a:bodyPr/>
          <a:lstStyle/>
          <a:p>
            <a:fld id="{BBC02E8F-9D1E-4980-8ADB-098DC22DB888}" type="slidenum">
              <a:rPr lang="en-US" smtClean="0"/>
              <a:t>231</a:t>
            </a:fld>
            <a:endParaRPr lang="en-US"/>
          </a:p>
        </p:txBody>
      </p:sp>
    </p:spTree>
    <p:extLst>
      <p:ext uri="{BB962C8B-B14F-4D97-AF65-F5344CB8AC3E}">
        <p14:creationId xmlns:p14="http://schemas.microsoft.com/office/powerpoint/2010/main" val="245490601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non-citizens?</a:t>
            </a:r>
            <a:endParaRPr lang="en-US" dirty="0"/>
          </a:p>
        </p:txBody>
      </p:sp>
      <p:sp>
        <p:nvSpPr>
          <p:cNvPr id="3" name="Content Placeholder 2"/>
          <p:cNvSpPr>
            <a:spLocks noGrp="1"/>
          </p:cNvSpPr>
          <p:nvPr>
            <p:ph idx="1"/>
          </p:nvPr>
        </p:nvSpPr>
        <p:spPr/>
        <p:txBody>
          <a:bodyPr>
            <a:normAutofit fontScale="85000" lnSpcReduction="10000"/>
          </a:bodyPr>
          <a:lstStyle/>
          <a:p>
            <a:r>
              <a:rPr lang="en-CA" dirty="0"/>
              <a:t>What about non-citizens?</a:t>
            </a:r>
          </a:p>
          <a:p>
            <a:pPr lvl="1"/>
            <a:r>
              <a:rPr lang="en-CA" dirty="0"/>
              <a:t>Women and slaves—i.e. non-citizens—are not fully human</a:t>
            </a:r>
          </a:p>
          <a:p>
            <a:r>
              <a:rPr lang="en-US" dirty="0" smtClean="0"/>
              <a:t>What about “barbarians”?</a:t>
            </a:r>
          </a:p>
          <a:p>
            <a:pPr lvl="1"/>
            <a:r>
              <a:rPr lang="en-US" dirty="0" smtClean="0"/>
              <a:t>Other societies in which individuals are equal members of a tribe (i.e., kinship societies)</a:t>
            </a:r>
          </a:p>
          <a:p>
            <a:r>
              <a:rPr lang="en-US" dirty="0" smtClean="0"/>
              <a:t>Such societies are only immature stages of development</a:t>
            </a:r>
          </a:p>
          <a:p>
            <a:pPr lvl="1"/>
            <a:r>
              <a:rPr lang="en-US" dirty="0" smtClean="0"/>
              <a:t>To study the nature of a horse, look at the mature horse, not the pony</a:t>
            </a:r>
          </a:p>
          <a:p>
            <a:pPr lvl="1"/>
            <a:r>
              <a:rPr lang="en-US" dirty="0" smtClean="0"/>
              <a:t>To study the nature of man, look at the mature society, the republic, not immature ones, like those of the barbarians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232</a:t>
            </a:fld>
            <a:endParaRPr lang="en-US"/>
          </a:p>
        </p:txBody>
      </p:sp>
    </p:spTree>
    <p:extLst>
      <p:ext uri="{BB962C8B-B14F-4D97-AF65-F5344CB8AC3E}">
        <p14:creationId xmlns:p14="http://schemas.microsoft.com/office/powerpoint/2010/main" val="95941973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Aristotle’s method of reasoning</a:t>
            </a:r>
            <a:endParaRPr lang="en-US" dirty="0"/>
          </a:p>
        </p:txBody>
      </p:sp>
      <p:sp>
        <p:nvSpPr>
          <p:cNvPr id="3" name="Content Placeholder 2"/>
          <p:cNvSpPr>
            <a:spLocks noGrp="1"/>
          </p:cNvSpPr>
          <p:nvPr>
            <p:ph idx="1"/>
          </p:nvPr>
        </p:nvSpPr>
        <p:spPr/>
        <p:txBody>
          <a:bodyPr>
            <a:normAutofit/>
          </a:bodyPr>
          <a:lstStyle/>
          <a:p>
            <a:r>
              <a:rPr lang="en-US" dirty="0" smtClean="0"/>
              <a:t>Why does Aristotle come to such conclusions?</a:t>
            </a:r>
          </a:p>
          <a:p>
            <a:pPr lvl="1"/>
            <a:r>
              <a:rPr lang="en-US" dirty="0" smtClean="0"/>
              <a:t>Recall his physics</a:t>
            </a:r>
          </a:p>
          <a:p>
            <a:pPr lvl="2"/>
            <a:r>
              <a:rPr lang="en-US" dirty="0" smtClean="0"/>
              <a:t>“heavy” objects fall because it is the nature to fall</a:t>
            </a:r>
          </a:p>
          <a:p>
            <a:pPr lvl="2"/>
            <a:r>
              <a:rPr lang="en-US" dirty="0" smtClean="0"/>
              <a:t>Fire rises because it is their nature to rise</a:t>
            </a:r>
          </a:p>
          <a:p>
            <a:r>
              <a:rPr lang="en-US" dirty="0" smtClean="0"/>
              <a:t>Aristotle’s method:</a:t>
            </a:r>
          </a:p>
          <a:p>
            <a:pPr lvl="1"/>
            <a:r>
              <a:rPr lang="en-US" dirty="0" smtClean="0"/>
              <a:t>Observe the objects around us</a:t>
            </a:r>
          </a:p>
          <a:p>
            <a:pPr lvl="1"/>
            <a:r>
              <a:rPr lang="en-US" dirty="0" smtClean="0"/>
              <a:t>Explain their motions by their forms</a:t>
            </a:r>
          </a:p>
          <a:p>
            <a:pPr lvl="1"/>
            <a:r>
              <a:rPr lang="en-US" dirty="0" smtClean="0"/>
              <a:t>The sun and stars go around the earth because it is their nature to move in circles</a:t>
            </a:r>
          </a:p>
        </p:txBody>
      </p:sp>
      <p:sp>
        <p:nvSpPr>
          <p:cNvPr id="4" name="Slide Number Placeholder 3"/>
          <p:cNvSpPr>
            <a:spLocks noGrp="1"/>
          </p:cNvSpPr>
          <p:nvPr>
            <p:ph type="sldNum" sz="quarter" idx="12"/>
          </p:nvPr>
        </p:nvSpPr>
        <p:spPr/>
        <p:txBody>
          <a:bodyPr/>
          <a:lstStyle/>
          <a:p>
            <a:fld id="{BBC02E8F-9D1E-4980-8ADB-098DC22DB888}" type="slidenum">
              <a:rPr lang="en-US" smtClean="0"/>
              <a:t>233</a:t>
            </a:fld>
            <a:endParaRPr lang="en-US"/>
          </a:p>
        </p:txBody>
      </p:sp>
    </p:spTree>
    <p:extLst>
      <p:ext uri="{BB962C8B-B14F-4D97-AF65-F5344CB8AC3E}">
        <p14:creationId xmlns:p14="http://schemas.microsoft.com/office/powerpoint/2010/main" val="67471741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Slaves and women are naturally inferior to free males</a:t>
            </a:r>
            <a:endParaRPr lang="en-US" dirty="0"/>
          </a:p>
        </p:txBody>
      </p:sp>
      <p:sp>
        <p:nvSpPr>
          <p:cNvPr id="3" name="Content Placeholder 2"/>
          <p:cNvSpPr>
            <a:spLocks noGrp="1"/>
          </p:cNvSpPr>
          <p:nvPr>
            <p:ph idx="1"/>
          </p:nvPr>
        </p:nvSpPr>
        <p:spPr/>
        <p:txBody>
          <a:bodyPr>
            <a:normAutofit lnSpcReduction="10000"/>
          </a:bodyPr>
          <a:lstStyle/>
          <a:p>
            <a:r>
              <a:rPr lang="en-US" dirty="0">
                <a:sym typeface="Wingdings" panose="05000000000000000000" pitchFamily="2" charset="2"/>
              </a:rPr>
              <a:t> </a:t>
            </a:r>
            <a:r>
              <a:rPr lang="en-US" dirty="0"/>
              <a:t>Slaves and women serve free male citizens because it is their nature to do so, </a:t>
            </a:r>
          </a:p>
          <a:p>
            <a:pPr lvl="1"/>
            <a:r>
              <a:rPr lang="en-US" dirty="0"/>
              <a:t>and in fulfilling their nature they are happy (</a:t>
            </a:r>
            <a:r>
              <a:rPr lang="en-US" dirty="0" err="1"/>
              <a:t>eudaimon</a:t>
            </a:r>
            <a:r>
              <a:rPr lang="en-US" dirty="0"/>
              <a:t>) in their own </a:t>
            </a:r>
            <a:r>
              <a:rPr lang="en-US" dirty="0" smtClean="0"/>
              <a:t>ways</a:t>
            </a:r>
          </a:p>
          <a:p>
            <a:r>
              <a:rPr lang="en-US" dirty="0" smtClean="0"/>
              <a:t>Compare to Plato</a:t>
            </a:r>
          </a:p>
          <a:p>
            <a:pPr lvl="1"/>
            <a:r>
              <a:rPr lang="en-US" dirty="0" err="1" smtClean="0"/>
              <a:t>Meno’s</a:t>
            </a:r>
            <a:r>
              <a:rPr lang="en-US" dirty="0" smtClean="0"/>
              <a:t> slave boy can have the perfect knowledge of geometry</a:t>
            </a:r>
          </a:p>
          <a:p>
            <a:pPr lvl="1"/>
            <a:r>
              <a:rPr lang="en-US" dirty="0" smtClean="0"/>
              <a:t>Women are equal to men in the ideal state</a:t>
            </a:r>
          </a:p>
          <a:p>
            <a:pPr lvl="1"/>
            <a:r>
              <a:rPr lang="en-US" dirty="0" smtClean="0"/>
              <a:t>All freely choose their lives before they were born</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234</a:t>
            </a:fld>
            <a:endParaRPr lang="en-US"/>
          </a:p>
        </p:txBody>
      </p:sp>
    </p:spTree>
    <p:extLst>
      <p:ext uri="{BB962C8B-B14F-4D97-AF65-F5344CB8AC3E}">
        <p14:creationId xmlns:p14="http://schemas.microsoft.com/office/powerpoint/2010/main" val="350343935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Others are needed</a:t>
            </a:r>
            <a:endParaRPr lang="en-US" dirty="0"/>
          </a:p>
        </p:txBody>
      </p:sp>
      <p:sp>
        <p:nvSpPr>
          <p:cNvPr id="3" name="Content Placeholder 2"/>
          <p:cNvSpPr>
            <a:spLocks noGrp="1"/>
          </p:cNvSpPr>
          <p:nvPr>
            <p:ph idx="1"/>
          </p:nvPr>
        </p:nvSpPr>
        <p:spPr/>
        <p:txBody>
          <a:bodyPr>
            <a:normAutofit fontScale="92500" lnSpcReduction="10000"/>
          </a:bodyPr>
          <a:lstStyle/>
          <a:p>
            <a:r>
              <a:rPr lang="en-CA" dirty="0"/>
              <a:t>2) And what is the criterion of their excellence?</a:t>
            </a:r>
            <a:endParaRPr lang="en-US" dirty="0"/>
          </a:p>
          <a:p>
            <a:r>
              <a:rPr lang="en-CA" dirty="0" smtClean="0"/>
              <a:t>Virtues </a:t>
            </a:r>
            <a:r>
              <a:rPr lang="en-CA" dirty="0"/>
              <a:t>are not only matters that are within the capacity of an individual, but often require </a:t>
            </a:r>
          </a:p>
          <a:p>
            <a:pPr lvl="1"/>
            <a:r>
              <a:rPr lang="en-CA" dirty="0"/>
              <a:t>favorable circumstances, such as living in a good society</a:t>
            </a:r>
          </a:p>
          <a:p>
            <a:pPr lvl="1"/>
            <a:r>
              <a:rPr lang="en-CA" dirty="0"/>
              <a:t>and the help of other people, and so a capacity for friendship </a:t>
            </a:r>
          </a:p>
          <a:p>
            <a:r>
              <a:rPr lang="en-CA" dirty="0">
                <a:sym typeface="Wingdings" panose="05000000000000000000" pitchFamily="2" charset="2"/>
              </a:rPr>
              <a:t> </a:t>
            </a:r>
            <a:r>
              <a:rPr lang="en-CA" dirty="0"/>
              <a:t>“Man is a political animal”</a:t>
            </a:r>
          </a:p>
          <a:p>
            <a:pPr lvl="1"/>
            <a:r>
              <a:rPr lang="en-CA" dirty="0"/>
              <a:t>Human nature can only flourish in a </a:t>
            </a:r>
            <a:r>
              <a:rPr lang="en-CA" i="1" dirty="0"/>
              <a:t>polis</a:t>
            </a:r>
          </a:p>
          <a:p>
            <a:pPr lvl="1"/>
            <a:r>
              <a:rPr lang="en-CA" dirty="0"/>
              <a:t>And so requires the virtues of a citizen</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235</a:t>
            </a:fld>
            <a:endParaRPr lang="en-US"/>
          </a:p>
        </p:txBody>
      </p:sp>
    </p:spTree>
    <p:extLst>
      <p:ext uri="{BB962C8B-B14F-4D97-AF65-F5344CB8AC3E}">
        <p14:creationId xmlns:p14="http://schemas.microsoft.com/office/powerpoint/2010/main" val="28548171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Virtue requires reason</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Why is courage a </a:t>
            </a:r>
            <a:r>
              <a:rPr lang="en-CA" u="sng" dirty="0" smtClean="0"/>
              <a:t>rational</a:t>
            </a:r>
            <a:r>
              <a:rPr lang="en-CA" dirty="0" smtClean="0"/>
              <a:t> activity?</a:t>
            </a:r>
          </a:p>
          <a:p>
            <a:pPr lvl="1"/>
            <a:r>
              <a:rPr lang="en-CA" dirty="0" smtClean="0"/>
              <a:t>because reason is needed to find the “mean” between the extremes (vices) of rashness and cowardice</a:t>
            </a:r>
          </a:p>
          <a:p>
            <a:pPr lvl="1"/>
            <a:r>
              <a:rPr lang="en-CA" dirty="0" smtClean="0"/>
              <a:t>Under some circumstances, the mean requires great courage, risking one’s life</a:t>
            </a:r>
          </a:p>
          <a:p>
            <a:pPr lvl="2"/>
            <a:r>
              <a:rPr lang="en-CA" dirty="0"/>
              <a:t>b</a:t>
            </a:r>
            <a:r>
              <a:rPr lang="en-CA" dirty="0" smtClean="0"/>
              <a:t>ut not for a minor cause, where to risk nothing or everything is out of proportion</a:t>
            </a:r>
          </a:p>
          <a:p>
            <a:pPr lvl="2"/>
            <a:r>
              <a:rPr lang="en-CA" dirty="0"/>
              <a:t>a</a:t>
            </a:r>
            <a:r>
              <a:rPr lang="en-CA" dirty="0" smtClean="0"/>
              <a:t>nd so irrational</a:t>
            </a:r>
          </a:p>
          <a:p>
            <a:r>
              <a:rPr lang="en-CA" dirty="0" smtClean="0"/>
              <a:t>Both Aristotle and Confucius define virtue as knowledge of the mean between extremes in every activity</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236</a:t>
            </a:fld>
            <a:endParaRPr lang="en-US"/>
          </a:p>
        </p:txBody>
      </p:sp>
    </p:spTree>
    <p:extLst>
      <p:ext uri="{BB962C8B-B14F-4D97-AF65-F5344CB8AC3E}">
        <p14:creationId xmlns:p14="http://schemas.microsoft.com/office/powerpoint/2010/main" val="414925876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Aristotle ceases to be “modern”</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Aristotle seems “modern” until the last chapter of his ethics</a:t>
            </a:r>
            <a:r>
              <a:rPr lang="en-CA" dirty="0"/>
              <a:t> </a:t>
            </a:r>
            <a:r>
              <a:rPr lang="en-CA" dirty="0" smtClean="0"/>
              <a:t>(ignoring what he says about women, slaves, and “barbarians”)</a:t>
            </a:r>
          </a:p>
          <a:p>
            <a:pPr lvl="1"/>
            <a:r>
              <a:rPr lang="en-CA" dirty="0" smtClean="0"/>
              <a:t>where he turns from ethical virtues to the intellectual ones</a:t>
            </a:r>
          </a:p>
          <a:p>
            <a:pPr lvl="1"/>
            <a:r>
              <a:rPr lang="en-CA" dirty="0"/>
              <a:t>a</a:t>
            </a:r>
            <a:r>
              <a:rPr lang="en-CA" dirty="0" smtClean="0"/>
              <a:t>nd states that “contemplation is … the highest form of activity,” “perfect </a:t>
            </a:r>
            <a:r>
              <a:rPr lang="en-CA" dirty="0" err="1" smtClean="0"/>
              <a:t>eudaimonia</a:t>
            </a:r>
            <a:r>
              <a:rPr lang="en-CA" dirty="0" smtClean="0"/>
              <a:t>”</a:t>
            </a:r>
          </a:p>
          <a:p>
            <a:r>
              <a:rPr lang="en-CA" dirty="0" smtClean="0"/>
              <a:t>Is this the position of the yogi of India?</a:t>
            </a:r>
          </a:p>
          <a:p>
            <a:pPr lvl="1"/>
            <a:r>
              <a:rPr lang="en-CA" dirty="0"/>
              <a:t>w</a:t>
            </a:r>
            <a:r>
              <a:rPr lang="en-CA" dirty="0" smtClean="0"/>
              <a:t>here ethical life is merely a form of training for contemplation</a:t>
            </a:r>
          </a:p>
          <a:p>
            <a:pPr lvl="1"/>
            <a:r>
              <a:rPr lang="en-CA" dirty="0"/>
              <a:t>s</a:t>
            </a:r>
            <a:r>
              <a:rPr lang="en-CA" dirty="0" smtClean="0"/>
              <a:t>o that ultimately, friendship, citizenship, etc., are distractions from the highest goal</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237</a:t>
            </a:fld>
            <a:endParaRPr lang="en-US"/>
          </a:p>
        </p:txBody>
      </p:sp>
    </p:spTree>
    <p:extLst>
      <p:ext uri="{BB962C8B-B14F-4D97-AF65-F5344CB8AC3E}">
        <p14:creationId xmlns:p14="http://schemas.microsoft.com/office/powerpoint/2010/main" val="141083739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idea of God is everywhere in Aristotle</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What is contemplation?</a:t>
            </a:r>
          </a:p>
          <a:p>
            <a:pPr lvl="1"/>
            <a:r>
              <a:rPr lang="en-CA" dirty="0" smtClean="0"/>
              <a:t>“insight into things … divine”</a:t>
            </a:r>
          </a:p>
          <a:p>
            <a:pPr lvl="1"/>
            <a:r>
              <a:rPr lang="en-CA" dirty="0"/>
              <a:t>b</a:t>
            </a:r>
            <a:r>
              <a:rPr lang="en-CA" dirty="0" smtClean="0"/>
              <a:t>y that part of us that is “more divine than any other part of us”</a:t>
            </a:r>
          </a:p>
          <a:p>
            <a:r>
              <a:rPr lang="en-CA" dirty="0" smtClean="0"/>
              <a:t>The idea of God arises in all three discussions</a:t>
            </a:r>
          </a:p>
          <a:p>
            <a:pPr lvl="1"/>
            <a:r>
              <a:rPr lang="en-CA" dirty="0" smtClean="0"/>
              <a:t>Of substance</a:t>
            </a:r>
          </a:p>
          <a:p>
            <a:pPr lvl="2"/>
            <a:r>
              <a:rPr lang="en-CA" dirty="0" smtClean="0"/>
              <a:t>God is the only truly independent substance</a:t>
            </a:r>
          </a:p>
          <a:p>
            <a:pPr lvl="1"/>
            <a:r>
              <a:rPr lang="en-CA" dirty="0" smtClean="0"/>
              <a:t>Of the soul</a:t>
            </a:r>
          </a:p>
          <a:p>
            <a:pPr lvl="2"/>
            <a:r>
              <a:rPr lang="en-CA" dirty="0"/>
              <a:t>w</a:t>
            </a:r>
            <a:r>
              <a:rPr lang="en-CA" dirty="0" smtClean="0"/>
              <a:t>ith its divine part, the Active Intellect contemplating the divine</a:t>
            </a:r>
          </a:p>
          <a:p>
            <a:pPr lvl="1"/>
            <a:r>
              <a:rPr lang="en-CA" dirty="0" smtClean="0"/>
              <a:t>Of the virtues</a:t>
            </a:r>
          </a:p>
          <a:p>
            <a:pPr lvl="2"/>
            <a:r>
              <a:rPr lang="en-CA" dirty="0"/>
              <a:t>o</a:t>
            </a:r>
            <a:r>
              <a:rPr lang="en-CA" dirty="0" smtClean="0"/>
              <a:t>f which the highest is contemplation of God</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238</a:t>
            </a:fld>
            <a:endParaRPr lang="en-US"/>
          </a:p>
        </p:txBody>
      </p:sp>
    </p:spTree>
    <p:extLst>
      <p:ext uri="{BB962C8B-B14F-4D97-AF65-F5344CB8AC3E}">
        <p14:creationId xmlns:p14="http://schemas.microsoft.com/office/powerpoint/2010/main" val="297736881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must there be God?</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Argument for God’s existence</a:t>
            </a:r>
          </a:p>
          <a:p>
            <a:pPr lvl="1"/>
            <a:r>
              <a:rPr lang="en-CA" dirty="0" smtClean="0"/>
              <a:t>1) Movement </a:t>
            </a:r>
            <a:r>
              <a:rPr lang="en-CA" dirty="0"/>
              <a:t>is eternal </a:t>
            </a:r>
            <a:endParaRPr lang="en-CA" dirty="0" smtClean="0"/>
          </a:p>
          <a:p>
            <a:pPr lvl="2"/>
            <a:r>
              <a:rPr lang="en-CA" dirty="0" smtClean="0"/>
              <a:t>because at any moment, there is always a before and an after: “</a:t>
            </a:r>
            <a:r>
              <a:rPr lang="en-CA" dirty="0"/>
              <a:t>There could not be a before and an after </a:t>
            </a:r>
            <a:r>
              <a:rPr lang="en-CA" dirty="0" smtClean="0"/>
              <a:t>[only] if </a:t>
            </a:r>
            <a:r>
              <a:rPr lang="en-CA" dirty="0"/>
              <a:t>time did not exist</a:t>
            </a:r>
            <a:r>
              <a:rPr lang="en-CA" dirty="0" smtClean="0"/>
              <a:t>”</a:t>
            </a:r>
          </a:p>
          <a:p>
            <a:pPr lvl="1"/>
            <a:r>
              <a:rPr lang="en-CA" dirty="0" smtClean="0"/>
              <a:t>2) And so the question arises as to the purpose or telos, the Form of this universal movement itself</a:t>
            </a:r>
          </a:p>
          <a:p>
            <a:pPr lvl="2"/>
            <a:r>
              <a:rPr lang="en-CA" dirty="0" smtClean="0"/>
              <a:t>Not </a:t>
            </a:r>
            <a:r>
              <a:rPr lang="en-CA" i="1" dirty="0" smtClean="0"/>
              <a:t>the (efficient) cause </a:t>
            </a:r>
            <a:r>
              <a:rPr lang="en-CA" dirty="0" smtClean="0"/>
              <a:t>of this movement, </a:t>
            </a:r>
          </a:p>
          <a:p>
            <a:pPr lvl="3"/>
            <a:r>
              <a:rPr lang="en-CA" dirty="0" smtClean="0"/>
              <a:t>as </a:t>
            </a:r>
            <a:r>
              <a:rPr lang="en-CA" dirty="0"/>
              <a:t>the Indian </a:t>
            </a:r>
            <a:r>
              <a:rPr lang="en-CA" dirty="0" smtClean="0"/>
              <a:t>Nyaya/</a:t>
            </a:r>
            <a:r>
              <a:rPr lang="en-CA" dirty="0" err="1" smtClean="0"/>
              <a:t>Vaisheshika</a:t>
            </a:r>
            <a:r>
              <a:rPr lang="en-CA" dirty="0" smtClean="0"/>
              <a:t> theory argues</a:t>
            </a:r>
          </a:p>
          <a:p>
            <a:pPr lvl="2"/>
            <a:r>
              <a:rPr lang="en-CA" dirty="0" smtClean="0"/>
              <a:t>Aristotle wants to know where is it all going: to what </a:t>
            </a:r>
            <a:r>
              <a:rPr lang="en-CA" i="1" dirty="0" smtClean="0"/>
              <a:t>end</a:t>
            </a:r>
            <a:r>
              <a:rPr lang="en-CA" dirty="0" smtClean="0"/>
              <a:t> (telos) is all this movement (teleological approach)</a:t>
            </a:r>
          </a:p>
          <a:p>
            <a:pPr lvl="3"/>
            <a:r>
              <a:rPr lang="en-CA" dirty="0" smtClean="0"/>
              <a:t>As the Indian Samkhya/Yoga school argues</a:t>
            </a:r>
          </a:p>
        </p:txBody>
      </p:sp>
      <p:sp>
        <p:nvSpPr>
          <p:cNvPr id="4" name="Slide Number Placeholder 3"/>
          <p:cNvSpPr>
            <a:spLocks noGrp="1"/>
          </p:cNvSpPr>
          <p:nvPr>
            <p:ph type="sldNum" sz="quarter" idx="12"/>
          </p:nvPr>
        </p:nvSpPr>
        <p:spPr/>
        <p:txBody>
          <a:bodyPr/>
          <a:lstStyle/>
          <a:p>
            <a:fld id="{BBC02E8F-9D1E-4980-8ADB-098DC22DB888}" type="slidenum">
              <a:rPr lang="en-US" smtClean="0"/>
              <a:t>239</a:t>
            </a:fld>
            <a:endParaRPr lang="en-US"/>
          </a:p>
        </p:txBody>
      </p:sp>
    </p:spTree>
    <p:extLst>
      <p:ext uri="{BB962C8B-B14F-4D97-AF65-F5344CB8AC3E}">
        <p14:creationId xmlns:p14="http://schemas.microsoft.com/office/powerpoint/2010/main" val="3975532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crimes of Oedipus</a:t>
            </a:r>
            <a:endParaRPr lang="en-US" dirty="0"/>
          </a:p>
        </p:txBody>
      </p:sp>
      <p:sp>
        <p:nvSpPr>
          <p:cNvPr id="3" name="Content Placeholder 2"/>
          <p:cNvSpPr>
            <a:spLocks noGrp="1"/>
          </p:cNvSpPr>
          <p:nvPr>
            <p:ph idx="1"/>
          </p:nvPr>
        </p:nvSpPr>
        <p:spPr/>
        <p:txBody>
          <a:bodyPr/>
          <a:lstStyle/>
          <a:p>
            <a:r>
              <a:rPr lang="en-CA" dirty="0"/>
              <a:t>Fate is not blind</a:t>
            </a:r>
          </a:p>
          <a:p>
            <a:pPr lvl="1"/>
            <a:r>
              <a:rPr lang="en-CA" dirty="0"/>
              <a:t>“but weaves out the world’s design” so each can receive his/her just portion</a:t>
            </a:r>
          </a:p>
          <a:p>
            <a:pPr lvl="1"/>
            <a:r>
              <a:rPr lang="en-CA" dirty="0"/>
              <a:t>even if the individual seems innocent, as was Oedipus, </a:t>
            </a:r>
          </a:p>
          <a:p>
            <a:pPr lvl="1"/>
            <a:r>
              <a:rPr lang="en-CA" dirty="0"/>
              <a:t>who unknowingly killed his father and married his mother</a:t>
            </a:r>
          </a:p>
          <a:p>
            <a:pPr lvl="1"/>
            <a:r>
              <a:rPr lang="en-CA" dirty="0"/>
              <a:t>But he really did commit these terrible crimes against the laws of kinship</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24</a:t>
            </a:fld>
            <a:endParaRPr lang="en-US"/>
          </a:p>
        </p:txBody>
      </p:sp>
    </p:spTree>
    <p:extLst>
      <p:ext uri="{BB962C8B-B14F-4D97-AF65-F5344CB8AC3E}">
        <p14:creationId xmlns:p14="http://schemas.microsoft.com/office/powerpoint/2010/main" val="379505101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U</a:t>
            </a:r>
            <a:r>
              <a:rPr lang="en-US" dirty="0" smtClean="0"/>
              <a:t>nmoved Mover</a:t>
            </a:r>
            <a:endParaRPr lang="en-US" dirty="0"/>
          </a:p>
        </p:txBody>
      </p:sp>
      <p:sp>
        <p:nvSpPr>
          <p:cNvPr id="3" name="Content Placeholder 2"/>
          <p:cNvSpPr>
            <a:spLocks noGrp="1"/>
          </p:cNvSpPr>
          <p:nvPr>
            <p:ph idx="1"/>
          </p:nvPr>
        </p:nvSpPr>
        <p:spPr/>
        <p:txBody>
          <a:bodyPr>
            <a:normAutofit fontScale="92500" lnSpcReduction="10000"/>
          </a:bodyPr>
          <a:lstStyle/>
          <a:p>
            <a:pPr lvl="1"/>
            <a:r>
              <a:rPr lang="en-CA" dirty="0"/>
              <a:t>3) Ordinary substances can be destroyed, and so none of these can be the source of this eternal </a:t>
            </a:r>
            <a:r>
              <a:rPr lang="en-CA" dirty="0" smtClean="0"/>
              <a:t>movement</a:t>
            </a:r>
          </a:p>
          <a:p>
            <a:pPr lvl="1"/>
            <a:r>
              <a:rPr lang="en-CA" dirty="0" smtClean="0"/>
              <a:t>4) </a:t>
            </a:r>
            <a:r>
              <a:rPr lang="en-CA" dirty="0"/>
              <a:t>There must </a:t>
            </a:r>
            <a:r>
              <a:rPr lang="en-CA" dirty="0" smtClean="0"/>
              <a:t>therefore be </a:t>
            </a:r>
            <a:r>
              <a:rPr lang="en-CA" dirty="0"/>
              <a:t>an indestructible substance </a:t>
            </a:r>
            <a:r>
              <a:rPr lang="en-CA" dirty="0" smtClean="0"/>
              <a:t>that is </a:t>
            </a:r>
            <a:r>
              <a:rPr lang="en-CA" dirty="0"/>
              <a:t>the source of </a:t>
            </a:r>
            <a:r>
              <a:rPr lang="en-CA" dirty="0" smtClean="0"/>
              <a:t>the cosmic movement</a:t>
            </a:r>
          </a:p>
          <a:p>
            <a:pPr lvl="2"/>
            <a:r>
              <a:rPr lang="en-CA" dirty="0"/>
              <a:t>t</a:t>
            </a:r>
            <a:r>
              <a:rPr lang="en-CA" dirty="0" smtClean="0"/>
              <a:t>hat toward which it all moves</a:t>
            </a:r>
            <a:endParaRPr lang="en-CA" dirty="0"/>
          </a:p>
          <a:p>
            <a:pPr lvl="1"/>
            <a:r>
              <a:rPr lang="en-CA" dirty="0" smtClean="0"/>
              <a:t>5) As the source of all movement this substance cannot itself be moved</a:t>
            </a:r>
          </a:p>
          <a:p>
            <a:pPr lvl="2"/>
            <a:r>
              <a:rPr lang="en-CA" dirty="0" smtClean="0"/>
              <a:t>otherwise we would have to ask what is </a:t>
            </a:r>
            <a:r>
              <a:rPr lang="en-CA" u="sng" dirty="0" smtClean="0"/>
              <a:t>its</a:t>
            </a:r>
            <a:r>
              <a:rPr lang="en-CA" dirty="0" smtClean="0"/>
              <a:t> end</a:t>
            </a:r>
          </a:p>
          <a:p>
            <a:pPr lvl="1"/>
            <a:r>
              <a:rPr lang="en-CA" dirty="0" smtClean="0"/>
              <a:t>6) Since all material things can be destroyed, this substance, that on which everything in the world and in the heavens depends, must be immaterial</a:t>
            </a:r>
            <a:endParaRPr lang="en-US" dirty="0" smtClean="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240</a:t>
            </a:fld>
            <a:endParaRPr lang="en-US"/>
          </a:p>
        </p:txBody>
      </p:sp>
    </p:spTree>
    <p:extLst>
      <p:ext uri="{BB962C8B-B14F-4D97-AF65-F5344CB8AC3E}">
        <p14:creationId xmlns:p14="http://schemas.microsoft.com/office/powerpoint/2010/main" val="29049475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God exist?</a:t>
            </a:r>
            <a:endParaRPr lang="en-US" dirty="0"/>
          </a:p>
        </p:txBody>
      </p:sp>
      <p:sp>
        <p:nvSpPr>
          <p:cNvPr id="3" name="Content Placeholder 2"/>
          <p:cNvSpPr>
            <a:spLocks noGrp="1"/>
          </p:cNvSpPr>
          <p:nvPr>
            <p:ph idx="1"/>
          </p:nvPr>
        </p:nvSpPr>
        <p:spPr/>
        <p:txBody>
          <a:bodyPr>
            <a:normAutofit fontScale="92500" lnSpcReduction="10000"/>
          </a:bodyPr>
          <a:lstStyle/>
          <a:p>
            <a:r>
              <a:rPr lang="en-US" sz="3500" dirty="0" smtClean="0"/>
              <a:t>We observe the perfect movement of the heavenly bodies</a:t>
            </a:r>
          </a:p>
          <a:p>
            <a:pPr lvl="1"/>
            <a:r>
              <a:rPr lang="en-US" dirty="0" smtClean="0"/>
              <a:t>They move in circles, and a circle is a perfect form of </a:t>
            </a:r>
            <a:r>
              <a:rPr lang="en-US" dirty="0" smtClean="0"/>
              <a:t>motion (but it is still motion, still movement)</a:t>
            </a:r>
            <a:endParaRPr lang="en-US" dirty="0" smtClean="0"/>
          </a:p>
          <a:p>
            <a:pPr lvl="1"/>
            <a:r>
              <a:rPr lang="en-US" dirty="0"/>
              <a:t>w</a:t>
            </a:r>
            <a:r>
              <a:rPr lang="en-US" dirty="0" smtClean="0"/>
              <a:t>ithout beginning or end, eternally moving in its closed path—and so it is unmoved in itself as a whole</a:t>
            </a:r>
          </a:p>
          <a:p>
            <a:r>
              <a:rPr lang="en-US" sz="3500" dirty="0" smtClean="0"/>
              <a:t>Hence Aristotle associates the Gods with the heavens above</a:t>
            </a:r>
          </a:p>
          <a:p>
            <a:pPr lvl="1"/>
            <a:r>
              <a:rPr lang="en-US" dirty="0"/>
              <a:t>a</a:t>
            </a:r>
            <a:r>
              <a:rPr lang="en-US" dirty="0" smtClean="0"/>
              <a:t>s the purpose/goal/soul of the eternal movement of the stars</a:t>
            </a:r>
          </a:p>
        </p:txBody>
      </p:sp>
      <p:sp>
        <p:nvSpPr>
          <p:cNvPr id="4" name="Slide Number Placeholder 3"/>
          <p:cNvSpPr>
            <a:spLocks noGrp="1"/>
          </p:cNvSpPr>
          <p:nvPr>
            <p:ph type="sldNum" sz="quarter" idx="12"/>
          </p:nvPr>
        </p:nvSpPr>
        <p:spPr/>
        <p:txBody>
          <a:bodyPr/>
          <a:lstStyle/>
          <a:p>
            <a:fld id="{BBC02E8F-9D1E-4980-8ADB-098DC22DB888}" type="slidenum">
              <a:rPr lang="en-US" smtClean="0"/>
              <a:t>241</a:t>
            </a:fld>
            <a:endParaRPr lang="en-US"/>
          </a:p>
        </p:txBody>
      </p:sp>
    </p:spTree>
    <p:extLst>
      <p:ext uri="{BB962C8B-B14F-4D97-AF65-F5344CB8AC3E}">
        <p14:creationId xmlns:p14="http://schemas.microsoft.com/office/powerpoint/2010/main" val="28105031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earthly lives</a:t>
            </a:r>
            <a:endParaRPr lang="en-US" dirty="0"/>
          </a:p>
        </p:txBody>
      </p:sp>
      <p:sp>
        <p:nvSpPr>
          <p:cNvPr id="3" name="Content Placeholder 2"/>
          <p:cNvSpPr>
            <a:spLocks noGrp="1"/>
          </p:cNvSpPr>
          <p:nvPr>
            <p:ph idx="1"/>
          </p:nvPr>
        </p:nvSpPr>
        <p:spPr/>
        <p:txBody>
          <a:bodyPr>
            <a:normAutofit fontScale="92500" lnSpcReduction="10000"/>
          </a:bodyPr>
          <a:lstStyle/>
          <a:p>
            <a:r>
              <a:rPr lang="en-US" sz="3500" dirty="0"/>
              <a:t>The heavens are the bodies that imitate the divine most perfectly</a:t>
            </a:r>
          </a:p>
          <a:p>
            <a:pPr lvl="1"/>
            <a:r>
              <a:rPr lang="en-US" sz="3000" dirty="0"/>
              <a:t>God is the goal that is beyond them</a:t>
            </a:r>
          </a:p>
          <a:p>
            <a:r>
              <a:rPr lang="en-US" dirty="0" smtClean="0"/>
              <a:t>Our </a:t>
            </a:r>
            <a:r>
              <a:rPr lang="en-US" dirty="0"/>
              <a:t>earthly world is only an imperfect imitation of the heavenly perfection</a:t>
            </a:r>
          </a:p>
          <a:p>
            <a:pPr lvl="1"/>
            <a:r>
              <a:rPr lang="en-US" dirty="0"/>
              <a:t>which we strive to imitate in our lives</a:t>
            </a:r>
          </a:p>
          <a:p>
            <a:pPr lvl="1"/>
            <a:r>
              <a:rPr lang="en-US" dirty="0"/>
              <a:t>By finding the mean between the extremes in practical </a:t>
            </a:r>
            <a:r>
              <a:rPr lang="en-US" dirty="0" smtClean="0"/>
              <a:t>life</a:t>
            </a:r>
          </a:p>
          <a:p>
            <a:pPr lvl="1"/>
            <a:r>
              <a:rPr lang="en-US" dirty="0" smtClean="0"/>
              <a:t>And by contemplation of the divine perfection of the cosmos in which we live</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242</a:t>
            </a:fld>
            <a:endParaRPr lang="en-US"/>
          </a:p>
        </p:txBody>
      </p:sp>
    </p:spTree>
    <p:extLst>
      <p:ext uri="{BB962C8B-B14F-4D97-AF65-F5344CB8AC3E}">
        <p14:creationId xmlns:p14="http://schemas.microsoft.com/office/powerpoint/2010/main" val="186002421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does the Unmoved Mover move other things?</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Not by acting on some other substance</a:t>
            </a:r>
          </a:p>
          <a:p>
            <a:pPr lvl="1"/>
            <a:r>
              <a:rPr lang="en-CA" dirty="0"/>
              <a:t>f</a:t>
            </a:r>
            <a:r>
              <a:rPr lang="en-CA" dirty="0" smtClean="0"/>
              <a:t>or then it would be affected by what it acts on </a:t>
            </a:r>
          </a:p>
          <a:p>
            <a:pPr lvl="2"/>
            <a:r>
              <a:rPr lang="en-CA" dirty="0" smtClean="0"/>
              <a:t>Law of action and reaction: if I press on a stone, it presses back on me with equal force (Newton)</a:t>
            </a:r>
          </a:p>
          <a:p>
            <a:r>
              <a:rPr lang="en-CA" dirty="0" smtClean="0"/>
              <a:t>And so, the </a:t>
            </a:r>
            <a:r>
              <a:rPr lang="en-CA" dirty="0"/>
              <a:t>M</a:t>
            </a:r>
            <a:r>
              <a:rPr lang="en-CA" dirty="0" smtClean="0"/>
              <a:t>over “produces motion by being loved,” by being “the object of desire and … thought”</a:t>
            </a:r>
          </a:p>
          <a:p>
            <a:pPr lvl="1"/>
            <a:r>
              <a:rPr lang="en-CA" dirty="0" smtClean="0"/>
              <a:t>Aristotle replaces the deterministic causality of naturalism with a teleology of the cosmos that aims at a purely spiritual Form of all forms</a:t>
            </a:r>
          </a:p>
          <a:p>
            <a:r>
              <a:rPr lang="en-CA" dirty="0" smtClean="0"/>
              <a:t>i.e., Aristotle returns in the end to Plato. </a:t>
            </a:r>
          </a:p>
          <a:p>
            <a:pPr lvl="1"/>
            <a:r>
              <a:rPr lang="en-CA" dirty="0" smtClean="0"/>
              <a:t>Recall </a:t>
            </a:r>
            <a:r>
              <a:rPr lang="en-CA" dirty="0" err="1" smtClean="0"/>
              <a:t>Diotema’s</a:t>
            </a:r>
            <a:r>
              <a:rPr lang="en-CA" dirty="0" smtClean="0"/>
              <a:t> teaching in the </a:t>
            </a:r>
            <a:r>
              <a:rPr lang="en-CA" i="1" dirty="0" smtClean="0"/>
              <a:t>Symposium</a:t>
            </a:r>
          </a:p>
          <a:p>
            <a:pPr lvl="1"/>
            <a:endParaRPr lang="en-CA" dirty="0" smtClean="0"/>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243</a:t>
            </a:fld>
            <a:endParaRPr lang="en-US"/>
          </a:p>
        </p:txBody>
      </p:sp>
    </p:spTree>
    <p:extLst>
      <p:ext uri="{BB962C8B-B14F-4D97-AF65-F5344CB8AC3E}">
        <p14:creationId xmlns:p14="http://schemas.microsoft.com/office/powerpoint/2010/main" val="270708472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The sea of beauty</a:t>
            </a:r>
          </a:p>
        </p:txBody>
      </p:sp>
      <p:sp>
        <p:nvSpPr>
          <p:cNvPr id="15363" name="Rectangle 3"/>
          <p:cNvSpPr>
            <a:spLocks noGrp="1" noChangeArrowheads="1"/>
          </p:cNvSpPr>
          <p:nvPr>
            <p:ph idx="1"/>
          </p:nvPr>
        </p:nvSpPr>
        <p:spPr/>
        <p:txBody>
          <a:bodyPr>
            <a:normAutofit lnSpcReduction="10000"/>
          </a:bodyPr>
          <a:lstStyle/>
          <a:p>
            <a:pPr eaLnBrk="1" hangingPunct="1">
              <a:lnSpc>
                <a:spcPct val="80000"/>
              </a:lnSpc>
            </a:pPr>
            <a:r>
              <a:rPr lang="en-CA" altLang="en-US" dirty="0" smtClean="0">
                <a:cs typeface="Times New Roman" panose="02020603050405020304" pitchFamily="18" charset="0"/>
              </a:rPr>
              <a:t>“and after laws and institutions he will go on to the sciences, that he may see their beauty, being not like a servant in love with the beauty of one youth or man or institution, himself a slave mean and narrow-minded, but drawing towards and contemplating the vast sea of beauty, he will create many fair and noble thoughts and notions in boundless love of wisdom; until on that shore he grows and waxes strong, and at last the vision is revealed to him of a single science, which is the science of beauty everywhere. </a:t>
            </a:r>
            <a:r>
              <a:rPr lang="en-US" altLang="en-US" dirty="0" smtClean="0">
                <a:cs typeface="Times New Roman" panose="02020603050405020304" pitchFamily="18" charset="0"/>
              </a:rPr>
              <a:t>. . .</a:t>
            </a:r>
            <a:endParaRPr lang="en-US" altLang="en-US" dirty="0" smtClean="0"/>
          </a:p>
        </p:txBody>
      </p:sp>
      <p:sp>
        <p:nvSpPr>
          <p:cNvPr id="1024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145C7A-E9A9-4354-825A-99AE622F1B55}" type="slidenum">
              <a:rPr lang="en-CA" altLang="en-US">
                <a:solidFill>
                  <a:srgbClr val="898989"/>
                </a:solidFill>
              </a:rPr>
              <a:pPr eaLnBrk="1" hangingPunct="1"/>
              <a:t>244</a:t>
            </a:fld>
            <a:endParaRPr lang="en-CA" altLang="en-US">
              <a:solidFill>
                <a:srgbClr val="898989"/>
              </a:solidFill>
            </a:endParaRPr>
          </a:p>
        </p:txBody>
      </p:sp>
    </p:spTree>
    <p:extLst>
      <p:ext uri="{BB962C8B-B14F-4D97-AF65-F5344CB8AC3E}">
        <p14:creationId xmlns:p14="http://schemas.microsoft.com/office/powerpoint/2010/main" val="325694321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Homer was right!</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God or the Gods is/are good and intelligent</a:t>
            </a:r>
          </a:p>
          <a:p>
            <a:pPr lvl="1"/>
            <a:r>
              <a:rPr lang="en-CA" dirty="0" smtClean="0"/>
              <a:t>That which is </a:t>
            </a:r>
            <a:r>
              <a:rPr lang="en-CA" dirty="0"/>
              <a:t>the object of desire by intelligent beings </a:t>
            </a:r>
            <a:endParaRPr lang="en-CA" dirty="0" smtClean="0"/>
          </a:p>
          <a:p>
            <a:pPr lvl="1"/>
            <a:r>
              <a:rPr lang="en-CA" dirty="0" smtClean="0"/>
              <a:t>must </a:t>
            </a:r>
            <a:r>
              <a:rPr lang="en-CA" dirty="0"/>
              <a:t>be itself capable of thinking, and so not only good but intelligent</a:t>
            </a:r>
          </a:p>
          <a:p>
            <a:r>
              <a:rPr lang="en-CA" dirty="0" smtClean="0">
                <a:sym typeface="Wingdings" panose="05000000000000000000" pitchFamily="2" charset="2"/>
              </a:rPr>
              <a:t></a:t>
            </a:r>
            <a:r>
              <a:rPr lang="en-CA" dirty="0" smtClean="0"/>
              <a:t> </a:t>
            </a:r>
            <a:r>
              <a:rPr lang="en-CA" dirty="0"/>
              <a:t>eternal, immaterial, good and intelligent </a:t>
            </a:r>
            <a:r>
              <a:rPr lang="en-CA" dirty="0" smtClean="0"/>
              <a:t>Being (</a:t>
            </a:r>
            <a:r>
              <a:rPr lang="en-CA" dirty="0" err="1" smtClean="0"/>
              <a:t>Ousia</a:t>
            </a:r>
            <a:r>
              <a:rPr lang="en-CA" dirty="0" smtClean="0"/>
              <a:t>, Substance) surrounds our earthly lives</a:t>
            </a:r>
          </a:p>
          <a:p>
            <a:pPr lvl="1"/>
            <a:r>
              <a:rPr lang="en-CA" dirty="0" smtClean="0"/>
              <a:t>“Our </a:t>
            </a:r>
            <a:r>
              <a:rPr lang="en-CA" dirty="0"/>
              <a:t>forefathers” had many incredible myths, but they were right to suppose that “the divine encloses the whole of nature</a:t>
            </a:r>
            <a:r>
              <a:rPr lang="en-CA" dirty="0" smtClean="0"/>
              <a:t>”</a:t>
            </a:r>
          </a:p>
          <a:p>
            <a:r>
              <a:rPr lang="en-CA" dirty="0" smtClean="0"/>
              <a:t>Aristotle returns to Being of Parmenides</a:t>
            </a:r>
          </a:p>
          <a:p>
            <a:pPr lvl="1"/>
            <a:r>
              <a:rPr lang="en-CA" dirty="0" smtClean="0"/>
              <a:t>But the beings are not illusions: they strive to be like the perfection of Being that surrounds them</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245</a:t>
            </a:fld>
            <a:endParaRPr lang="en-US"/>
          </a:p>
        </p:txBody>
      </p:sp>
    </p:spTree>
    <p:extLst>
      <p:ext uri="{BB962C8B-B14F-4D97-AF65-F5344CB8AC3E}">
        <p14:creationId xmlns:p14="http://schemas.microsoft.com/office/powerpoint/2010/main" val="399053201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self-sufficient lives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 </a:t>
            </a:r>
            <a:r>
              <a:rPr lang="en-US" dirty="0"/>
              <a:t>is clear then that there is neither place, nor void, nor time, </a:t>
            </a:r>
            <a:r>
              <a:rPr lang="en-US" dirty="0" smtClean="0"/>
              <a:t>outside </a:t>
            </a:r>
            <a:r>
              <a:rPr lang="en-US" dirty="0"/>
              <a:t>the heaven. Hence whatever is there, is of such a nature as not to occupy any place, nor does time age it; nor is there any change in any of the things which lie beyond the outermost motion; they continue through their entire duration unalterable and unmodified, living the best and most self sufficient of lives… From [the fulfilment of the whole heaven] derive the being and life which other things, some more or less articulately but other feebly, enjoy</a:t>
            </a:r>
            <a:r>
              <a:rPr lang="en-US" dirty="0" smtClean="0"/>
              <a:t>."</a:t>
            </a:r>
            <a:endParaRPr lang="en-US" dirty="0"/>
          </a:p>
          <a:p>
            <a:r>
              <a:rPr lang="en-US" dirty="0"/>
              <a:t>    — Aristotle, De </a:t>
            </a:r>
            <a:r>
              <a:rPr lang="en-US" dirty="0" err="1"/>
              <a:t>Caelo</a:t>
            </a:r>
            <a:r>
              <a:rPr lang="en-US" dirty="0"/>
              <a:t>, I.9, 279 a17–30</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246</a:t>
            </a:fld>
            <a:endParaRPr lang="en-US"/>
          </a:p>
        </p:txBody>
      </p:sp>
    </p:spTree>
    <p:extLst>
      <p:ext uri="{BB962C8B-B14F-4D97-AF65-F5344CB8AC3E}">
        <p14:creationId xmlns:p14="http://schemas.microsoft.com/office/powerpoint/2010/main" val="249697087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God is within us</a:t>
            </a:r>
            <a:endParaRPr lang="en-US" dirty="0"/>
          </a:p>
        </p:txBody>
      </p:sp>
      <p:sp>
        <p:nvSpPr>
          <p:cNvPr id="3" name="Content Placeholder 2"/>
          <p:cNvSpPr>
            <a:spLocks noGrp="1"/>
          </p:cNvSpPr>
          <p:nvPr>
            <p:ph idx="1"/>
          </p:nvPr>
        </p:nvSpPr>
        <p:spPr/>
        <p:txBody>
          <a:bodyPr/>
          <a:lstStyle/>
          <a:p>
            <a:r>
              <a:rPr lang="en-CA" dirty="0" smtClean="0"/>
              <a:t>God is not simply beyond the earthly world</a:t>
            </a:r>
          </a:p>
          <a:p>
            <a:pPr lvl="1"/>
            <a:r>
              <a:rPr lang="en-CA" dirty="0" smtClean="0"/>
              <a:t>The soul of the human being has a divine part</a:t>
            </a:r>
          </a:p>
          <a:p>
            <a:pPr lvl="1"/>
            <a:r>
              <a:rPr lang="en-CA" dirty="0" smtClean="0"/>
              <a:t>The divine element in the human being that contemplates the divine end of the cosmos</a:t>
            </a:r>
          </a:p>
          <a:p>
            <a:r>
              <a:rPr lang="en-CA" dirty="0" smtClean="0"/>
              <a:t>This is “the true self” </a:t>
            </a:r>
          </a:p>
          <a:p>
            <a:pPr lvl="1"/>
            <a:r>
              <a:rPr lang="en-CA" dirty="0" smtClean="0"/>
              <a:t>The individual who does not engage in the contemplation of God has “chosen to live someone else’s life instead of his own”</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247</a:t>
            </a:fld>
            <a:endParaRPr lang="en-US"/>
          </a:p>
        </p:txBody>
      </p:sp>
    </p:spTree>
    <p:extLst>
      <p:ext uri="{BB962C8B-B14F-4D97-AF65-F5344CB8AC3E}">
        <p14:creationId xmlns:p14="http://schemas.microsoft.com/office/powerpoint/2010/main" val="34045584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intellectual light of the world</a:t>
            </a:r>
            <a:endParaRPr lang="en-US" dirty="0"/>
          </a:p>
        </p:txBody>
      </p:sp>
      <p:sp>
        <p:nvSpPr>
          <p:cNvPr id="3" name="Content Placeholder 2"/>
          <p:cNvSpPr>
            <a:spLocks noGrp="1"/>
          </p:cNvSpPr>
          <p:nvPr>
            <p:ph idx="1"/>
          </p:nvPr>
        </p:nvSpPr>
        <p:spPr/>
        <p:txBody>
          <a:bodyPr>
            <a:normAutofit lnSpcReduction="10000"/>
          </a:bodyPr>
          <a:lstStyle/>
          <a:p>
            <a:r>
              <a:rPr lang="en-CA" dirty="0" smtClean="0"/>
              <a:t>Colors are potentials of things </a:t>
            </a:r>
          </a:p>
          <a:p>
            <a:pPr lvl="1"/>
            <a:r>
              <a:rPr lang="en-CA" dirty="0" smtClean="0"/>
              <a:t>that are only actualized through light</a:t>
            </a:r>
          </a:p>
          <a:p>
            <a:pPr lvl="1"/>
            <a:r>
              <a:rPr lang="en-CA" dirty="0" smtClean="0"/>
              <a:t>And so we can see them only thanks to light</a:t>
            </a:r>
          </a:p>
          <a:p>
            <a:r>
              <a:rPr lang="en-CA" dirty="0" smtClean="0"/>
              <a:t>We could never understand the forms that are embedded in the things that they animate </a:t>
            </a:r>
          </a:p>
          <a:p>
            <a:pPr lvl="1"/>
            <a:r>
              <a:rPr lang="en-CA" dirty="0" smtClean="0"/>
              <a:t>without an intellectual light, the light we receive from contemplating God</a:t>
            </a:r>
          </a:p>
          <a:p>
            <a:pPr lvl="1"/>
            <a:r>
              <a:rPr lang="en-CA" dirty="0"/>
              <a:t>i</a:t>
            </a:r>
            <a:r>
              <a:rPr lang="en-CA" dirty="0" smtClean="0"/>
              <a:t>n which we participate through the divine part of the soul, the Active Intellect</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248</a:t>
            </a:fld>
            <a:endParaRPr lang="en-US"/>
          </a:p>
        </p:txBody>
      </p:sp>
    </p:spTree>
    <p:extLst>
      <p:ext uri="{BB962C8B-B14F-4D97-AF65-F5344CB8AC3E}">
        <p14:creationId xmlns:p14="http://schemas.microsoft.com/office/powerpoint/2010/main" val="322974173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Double status of the forms</a:t>
            </a:r>
            <a:endParaRPr lang="en-US" dirty="0"/>
          </a:p>
        </p:txBody>
      </p:sp>
      <p:sp>
        <p:nvSpPr>
          <p:cNvPr id="3" name="Content Placeholder 2"/>
          <p:cNvSpPr>
            <a:spLocks noGrp="1"/>
          </p:cNvSpPr>
          <p:nvPr>
            <p:ph idx="1"/>
          </p:nvPr>
        </p:nvSpPr>
        <p:spPr/>
        <p:txBody>
          <a:bodyPr>
            <a:normAutofit lnSpcReduction="10000"/>
          </a:bodyPr>
          <a:lstStyle/>
          <a:p>
            <a:r>
              <a:rPr lang="en-CA" dirty="0" smtClean="0"/>
              <a:t>Forms have a double status</a:t>
            </a:r>
          </a:p>
          <a:p>
            <a:pPr lvl="1"/>
            <a:r>
              <a:rPr lang="en-CA" dirty="0"/>
              <a:t>a</a:t>
            </a:r>
            <a:r>
              <a:rPr lang="en-CA" dirty="0" smtClean="0"/>
              <a:t>s embedded in the things whose development they explain</a:t>
            </a:r>
          </a:p>
          <a:p>
            <a:pPr lvl="1"/>
            <a:r>
              <a:rPr lang="en-CA" dirty="0"/>
              <a:t>a</a:t>
            </a:r>
            <a:r>
              <a:rPr lang="en-CA" dirty="0" smtClean="0"/>
              <a:t>nd as intelligible objects present to thought</a:t>
            </a:r>
          </a:p>
          <a:p>
            <a:r>
              <a:rPr lang="en-CA" dirty="0" smtClean="0"/>
              <a:t>And so taken one way the forms in things </a:t>
            </a:r>
          </a:p>
          <a:p>
            <a:pPr lvl="1"/>
            <a:r>
              <a:rPr lang="en-CA" dirty="0" smtClean="0"/>
              <a:t>are dependent on the matter in which they are embedded</a:t>
            </a:r>
          </a:p>
          <a:p>
            <a:r>
              <a:rPr lang="en-CA" dirty="0" smtClean="0"/>
              <a:t>But as intelligible objects present to thought </a:t>
            </a:r>
          </a:p>
          <a:p>
            <a:pPr lvl="1"/>
            <a:r>
              <a:rPr lang="en-CA" dirty="0" smtClean="0"/>
              <a:t>they are not dependent on matter</a:t>
            </a:r>
          </a:p>
        </p:txBody>
      </p:sp>
      <p:sp>
        <p:nvSpPr>
          <p:cNvPr id="4" name="Slide Number Placeholder 3"/>
          <p:cNvSpPr>
            <a:spLocks noGrp="1"/>
          </p:cNvSpPr>
          <p:nvPr>
            <p:ph type="sldNum" sz="quarter" idx="12"/>
          </p:nvPr>
        </p:nvSpPr>
        <p:spPr/>
        <p:txBody>
          <a:bodyPr/>
          <a:lstStyle/>
          <a:p>
            <a:fld id="{BBC02E8F-9D1E-4980-8ADB-098DC22DB888}" type="slidenum">
              <a:rPr lang="en-US" smtClean="0"/>
              <a:t>249</a:t>
            </a:fld>
            <a:endParaRPr lang="en-US"/>
          </a:p>
        </p:txBody>
      </p:sp>
    </p:spTree>
    <p:extLst>
      <p:ext uri="{BB962C8B-B14F-4D97-AF65-F5344CB8AC3E}">
        <p14:creationId xmlns:p14="http://schemas.microsoft.com/office/powerpoint/2010/main" val="2020961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karma?</a:t>
            </a:r>
            <a:endParaRPr lang="en-US" dirty="0"/>
          </a:p>
        </p:txBody>
      </p:sp>
      <p:sp>
        <p:nvSpPr>
          <p:cNvPr id="3" name="Content Placeholder 2"/>
          <p:cNvSpPr>
            <a:spLocks noGrp="1"/>
          </p:cNvSpPr>
          <p:nvPr>
            <p:ph idx="1"/>
          </p:nvPr>
        </p:nvSpPr>
        <p:spPr/>
        <p:txBody>
          <a:bodyPr/>
          <a:lstStyle/>
          <a:p>
            <a:r>
              <a:rPr lang="en-CA" dirty="0"/>
              <a:t>And so “there is a measure in all things” (Sophocles) </a:t>
            </a:r>
          </a:p>
          <a:p>
            <a:pPr lvl="1"/>
            <a:r>
              <a:rPr lang="en-CA" dirty="0"/>
              <a:t>and “Law eternal wields the rod”</a:t>
            </a:r>
          </a:p>
          <a:p>
            <a:r>
              <a:rPr lang="en-CA" dirty="0" smtClean="0"/>
              <a:t>Recall Karma</a:t>
            </a:r>
          </a:p>
          <a:p>
            <a:pPr lvl="1"/>
            <a:r>
              <a:rPr lang="en-CA" dirty="0" smtClean="0"/>
              <a:t>But in India: ultimately we cause our own fate by our actions</a:t>
            </a:r>
          </a:p>
          <a:p>
            <a:pPr lvl="1"/>
            <a:r>
              <a:rPr lang="en-CA" dirty="0" smtClean="0"/>
              <a:t>In Homer: individuals, including the gods, are subject to a Fate that rules over them</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25</a:t>
            </a:fld>
            <a:endParaRPr lang="en-US"/>
          </a:p>
        </p:txBody>
      </p:sp>
    </p:spTree>
    <p:extLst>
      <p:ext uri="{BB962C8B-B14F-4D97-AF65-F5344CB8AC3E}">
        <p14:creationId xmlns:p14="http://schemas.microsoft.com/office/powerpoint/2010/main" val="83419642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Man?</a:t>
            </a:r>
            <a:endParaRPr lang="en-US" dirty="0"/>
          </a:p>
        </p:txBody>
      </p:sp>
      <p:sp>
        <p:nvSpPr>
          <p:cNvPr id="3" name="Content Placeholder 2"/>
          <p:cNvSpPr>
            <a:spLocks noGrp="1"/>
          </p:cNvSpPr>
          <p:nvPr>
            <p:ph idx="1"/>
          </p:nvPr>
        </p:nvSpPr>
        <p:spPr/>
        <p:txBody>
          <a:bodyPr/>
          <a:lstStyle/>
          <a:p>
            <a:r>
              <a:rPr lang="en-CA" dirty="0" smtClean="0"/>
              <a:t>What </a:t>
            </a:r>
            <a:r>
              <a:rPr lang="en-CA" dirty="0"/>
              <a:t>about the 3</a:t>
            </a:r>
            <a:r>
              <a:rPr lang="en-CA" baseline="30000" dirty="0"/>
              <a:t>rd</a:t>
            </a:r>
            <a:r>
              <a:rPr lang="en-CA" dirty="0"/>
              <a:t> Man argument?</a:t>
            </a:r>
          </a:p>
          <a:p>
            <a:pPr lvl="1"/>
            <a:r>
              <a:rPr lang="en-US" dirty="0" smtClean="0"/>
              <a:t>Plato’s two forms </a:t>
            </a:r>
          </a:p>
          <a:p>
            <a:pPr lvl="2"/>
            <a:r>
              <a:rPr lang="en-US" dirty="0" smtClean="0"/>
              <a:t>One in the things</a:t>
            </a:r>
          </a:p>
          <a:p>
            <a:pPr lvl="2"/>
            <a:r>
              <a:rPr lang="en-US" dirty="0" smtClean="0"/>
              <a:t>And one existing outside of the things</a:t>
            </a:r>
          </a:p>
          <a:p>
            <a:pPr lvl="1"/>
            <a:r>
              <a:rPr lang="en-US" dirty="0" smtClean="0"/>
              <a:t>require a third form, which would be in common between the first two</a:t>
            </a:r>
          </a:p>
          <a:p>
            <a:pPr lvl="1"/>
            <a:r>
              <a:rPr lang="en-US" dirty="0" smtClean="0"/>
              <a:t>And this leads to an infinite regress</a:t>
            </a:r>
          </a:p>
        </p:txBody>
      </p:sp>
      <p:sp>
        <p:nvSpPr>
          <p:cNvPr id="4" name="Slide Number Placeholder 3"/>
          <p:cNvSpPr>
            <a:spLocks noGrp="1"/>
          </p:cNvSpPr>
          <p:nvPr>
            <p:ph type="sldNum" sz="quarter" idx="12"/>
          </p:nvPr>
        </p:nvSpPr>
        <p:spPr/>
        <p:txBody>
          <a:bodyPr/>
          <a:lstStyle/>
          <a:p>
            <a:fld id="{BBC02E8F-9D1E-4980-8ADB-098DC22DB888}" type="slidenum">
              <a:rPr lang="en-US" smtClean="0"/>
              <a:t>250</a:t>
            </a:fld>
            <a:endParaRPr lang="en-US"/>
          </a:p>
        </p:txBody>
      </p:sp>
    </p:spTree>
    <p:extLst>
      <p:ext uri="{BB962C8B-B14F-4D97-AF65-F5344CB8AC3E}">
        <p14:creationId xmlns:p14="http://schemas.microsoft.com/office/powerpoint/2010/main" val="227419984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one with God</a:t>
            </a:r>
            <a:endParaRPr lang="en-US" dirty="0"/>
          </a:p>
        </p:txBody>
      </p:sp>
      <p:sp>
        <p:nvSpPr>
          <p:cNvPr id="3" name="Content Placeholder 2"/>
          <p:cNvSpPr>
            <a:spLocks noGrp="1"/>
          </p:cNvSpPr>
          <p:nvPr>
            <p:ph idx="1"/>
          </p:nvPr>
        </p:nvSpPr>
        <p:spPr/>
        <p:txBody>
          <a:bodyPr>
            <a:normAutofit lnSpcReduction="10000"/>
          </a:bodyPr>
          <a:lstStyle/>
          <a:p>
            <a:r>
              <a:rPr lang="en-US" dirty="0"/>
              <a:t>But Aristotle has two forms too</a:t>
            </a:r>
          </a:p>
          <a:p>
            <a:pPr lvl="1"/>
            <a:r>
              <a:rPr lang="en-US" dirty="0"/>
              <a:t>God in us, and God outside of us</a:t>
            </a:r>
          </a:p>
          <a:p>
            <a:pPr lvl="1"/>
            <a:r>
              <a:rPr lang="en-US" dirty="0" smtClean="0"/>
              <a:t>Just as we have the form of the colored flower both inside us and outside of us</a:t>
            </a:r>
          </a:p>
          <a:p>
            <a:r>
              <a:rPr lang="en-US" dirty="0" smtClean="0"/>
              <a:t>But for Aristotle, these are not two separate things</a:t>
            </a:r>
          </a:p>
          <a:p>
            <a:pPr lvl="1"/>
            <a:r>
              <a:rPr lang="en-US" dirty="0" smtClean="0"/>
              <a:t>In seeing the red flower we become one with it, </a:t>
            </a:r>
          </a:p>
          <a:p>
            <a:pPr lvl="2"/>
            <a:r>
              <a:rPr lang="en-US" dirty="0" smtClean="0"/>
              <a:t>since it is </a:t>
            </a:r>
            <a:r>
              <a:rPr lang="en-US" i="1" dirty="0" smtClean="0"/>
              <a:t>the same form </a:t>
            </a:r>
            <a:r>
              <a:rPr lang="en-US" dirty="0" smtClean="0"/>
              <a:t>in us and outside of us</a:t>
            </a:r>
          </a:p>
          <a:p>
            <a:pPr lvl="1"/>
            <a:r>
              <a:rPr lang="en-US" dirty="0" smtClean="0"/>
              <a:t>And the same with our contemplation of God </a:t>
            </a:r>
          </a:p>
        </p:txBody>
      </p:sp>
      <p:sp>
        <p:nvSpPr>
          <p:cNvPr id="4" name="Slide Number Placeholder 3"/>
          <p:cNvSpPr>
            <a:spLocks noGrp="1"/>
          </p:cNvSpPr>
          <p:nvPr>
            <p:ph type="sldNum" sz="quarter" idx="12"/>
          </p:nvPr>
        </p:nvSpPr>
        <p:spPr/>
        <p:txBody>
          <a:bodyPr/>
          <a:lstStyle/>
          <a:p>
            <a:fld id="{BBC02E8F-9D1E-4980-8ADB-098DC22DB888}" type="slidenum">
              <a:rPr lang="en-US" smtClean="0"/>
              <a:t>251</a:t>
            </a:fld>
            <a:endParaRPr lang="en-US"/>
          </a:p>
        </p:txBody>
      </p:sp>
    </p:spTree>
    <p:extLst>
      <p:ext uri="{BB962C8B-B14F-4D97-AF65-F5344CB8AC3E}">
        <p14:creationId xmlns:p14="http://schemas.microsoft.com/office/powerpoint/2010/main" val="130947619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only true substance is God</a:t>
            </a:r>
            <a:endParaRPr lang="en-US" dirty="0"/>
          </a:p>
        </p:txBody>
      </p:sp>
      <p:sp>
        <p:nvSpPr>
          <p:cNvPr id="3" name="Content Placeholder 2"/>
          <p:cNvSpPr>
            <a:spLocks noGrp="1"/>
          </p:cNvSpPr>
          <p:nvPr>
            <p:ph idx="1"/>
          </p:nvPr>
        </p:nvSpPr>
        <p:spPr/>
        <p:txBody>
          <a:bodyPr>
            <a:normAutofit/>
          </a:bodyPr>
          <a:lstStyle/>
          <a:p>
            <a:r>
              <a:rPr lang="en-CA" dirty="0"/>
              <a:t>God’s mind, </a:t>
            </a:r>
            <a:endParaRPr lang="en-CA" dirty="0" smtClean="0"/>
          </a:p>
          <a:p>
            <a:pPr lvl="1"/>
            <a:r>
              <a:rPr lang="en-CA" dirty="0"/>
              <a:t>i</a:t>
            </a:r>
            <a:r>
              <a:rPr lang="en-CA" dirty="0" smtClean="0"/>
              <a:t>s the Active Intellect in </a:t>
            </a:r>
            <a:r>
              <a:rPr lang="en-CA" dirty="0"/>
              <a:t>which we participate, </a:t>
            </a:r>
            <a:endParaRPr lang="en-CA" dirty="0" smtClean="0"/>
          </a:p>
          <a:p>
            <a:pPr lvl="1"/>
            <a:r>
              <a:rPr lang="en-CA" dirty="0"/>
              <a:t>w</a:t>
            </a:r>
            <a:r>
              <a:rPr lang="en-CA" dirty="0" smtClean="0"/>
              <a:t>hich just </a:t>
            </a:r>
            <a:r>
              <a:rPr lang="en-CA" i="1" dirty="0"/>
              <a:t>is</a:t>
            </a:r>
            <a:r>
              <a:rPr lang="en-CA" dirty="0"/>
              <a:t> the forms made actually </a:t>
            </a:r>
            <a:r>
              <a:rPr lang="en-CA" dirty="0" smtClean="0"/>
              <a:t>intelligible</a:t>
            </a:r>
          </a:p>
          <a:p>
            <a:pPr lvl="1"/>
            <a:r>
              <a:rPr lang="en-CA" dirty="0"/>
              <a:t>a</a:t>
            </a:r>
            <a:r>
              <a:rPr lang="en-CA" dirty="0" smtClean="0"/>
              <a:t>nd depends on nothing outside of itself </a:t>
            </a:r>
          </a:p>
          <a:p>
            <a:r>
              <a:rPr lang="en-CA" dirty="0" smtClean="0"/>
              <a:t>The only truly independent substance is God</a:t>
            </a:r>
          </a:p>
          <a:p>
            <a:pPr lvl="1"/>
            <a:r>
              <a:rPr lang="en-CA" dirty="0" smtClean="0"/>
              <a:t>“In the end, Aristotle’s conception of the relation of the world to God is not dissimilar to Plato’s conception of the relation of the world to the forms.” (David Hamlyn)</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252</a:t>
            </a:fld>
            <a:endParaRPr lang="en-US"/>
          </a:p>
        </p:txBody>
      </p:sp>
    </p:spTree>
    <p:extLst>
      <p:ext uri="{BB962C8B-B14F-4D97-AF65-F5344CB8AC3E}">
        <p14:creationId xmlns:p14="http://schemas.microsoft.com/office/powerpoint/2010/main" val="73935711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Unlike Plato</a:t>
            </a:r>
            <a:endParaRPr lang="en-US" dirty="0"/>
          </a:p>
        </p:txBody>
      </p:sp>
      <p:sp>
        <p:nvSpPr>
          <p:cNvPr id="3" name="Content Placeholder 2"/>
          <p:cNvSpPr>
            <a:spLocks noGrp="1"/>
          </p:cNvSpPr>
          <p:nvPr>
            <p:ph idx="1"/>
          </p:nvPr>
        </p:nvSpPr>
        <p:spPr/>
        <p:txBody>
          <a:bodyPr>
            <a:normAutofit fontScale="92500"/>
          </a:bodyPr>
          <a:lstStyle/>
          <a:p>
            <a:r>
              <a:rPr lang="en-CA" dirty="0" smtClean="0"/>
              <a:t>Unlike Plato, </a:t>
            </a:r>
            <a:r>
              <a:rPr lang="en-CA" dirty="0"/>
              <a:t>A</a:t>
            </a:r>
            <a:r>
              <a:rPr lang="en-CA" dirty="0" smtClean="0"/>
              <a:t>ristotle does not denigrate the other parts of the soul</a:t>
            </a:r>
          </a:p>
          <a:p>
            <a:pPr lvl="1"/>
            <a:r>
              <a:rPr lang="en-CA" dirty="0"/>
              <a:t>t</a:t>
            </a:r>
            <a:r>
              <a:rPr lang="en-CA" dirty="0" smtClean="0"/>
              <a:t>he non-divine parts</a:t>
            </a:r>
          </a:p>
          <a:p>
            <a:pPr lvl="1"/>
            <a:r>
              <a:rPr lang="en-CA" dirty="0" smtClean="0"/>
              <a:t>Plato’s idea that the body is the “prison of the soul”</a:t>
            </a:r>
          </a:p>
          <a:p>
            <a:r>
              <a:rPr lang="en-CA" dirty="0" smtClean="0"/>
              <a:t>Aristotle puts us firmly in the natural world</a:t>
            </a:r>
          </a:p>
          <a:p>
            <a:pPr lvl="1"/>
            <a:r>
              <a:rPr lang="en-CA" dirty="0"/>
              <a:t>w</a:t>
            </a:r>
            <a:r>
              <a:rPr lang="en-CA" dirty="0" smtClean="0"/>
              <a:t>hich we must actively investigate to grasp the forms that are the principles or causes of the material things</a:t>
            </a:r>
          </a:p>
          <a:p>
            <a:pPr lvl="1"/>
            <a:r>
              <a:rPr lang="en-CA" dirty="0" smtClean="0"/>
              <a:t>(and not merely recollect what we already vaguely know)</a:t>
            </a:r>
          </a:p>
        </p:txBody>
      </p:sp>
      <p:sp>
        <p:nvSpPr>
          <p:cNvPr id="4" name="Slide Number Placeholder 3"/>
          <p:cNvSpPr>
            <a:spLocks noGrp="1"/>
          </p:cNvSpPr>
          <p:nvPr>
            <p:ph type="sldNum" sz="quarter" idx="12"/>
          </p:nvPr>
        </p:nvSpPr>
        <p:spPr/>
        <p:txBody>
          <a:bodyPr/>
          <a:lstStyle/>
          <a:p>
            <a:fld id="{BBC02E8F-9D1E-4980-8ADB-098DC22DB888}" type="slidenum">
              <a:rPr lang="en-US" smtClean="0"/>
              <a:t>253</a:t>
            </a:fld>
            <a:endParaRPr lang="en-US"/>
          </a:p>
        </p:txBody>
      </p:sp>
    </p:spTree>
    <p:extLst>
      <p:ext uri="{BB962C8B-B14F-4D97-AF65-F5344CB8AC3E}">
        <p14:creationId xmlns:p14="http://schemas.microsoft.com/office/powerpoint/2010/main" val="458446849"/>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paths to truth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is it that we can grasp the truth/form of things in the world?</a:t>
            </a:r>
          </a:p>
          <a:p>
            <a:r>
              <a:rPr lang="en-US" dirty="0"/>
              <a:t>Aristotle’s idea of Active/passive Intellect, </a:t>
            </a:r>
          </a:p>
          <a:p>
            <a:pPr lvl="1"/>
            <a:r>
              <a:rPr lang="en-US" dirty="0"/>
              <a:t>which is a God-like capacity within us </a:t>
            </a:r>
          </a:p>
          <a:p>
            <a:pPr lvl="1"/>
            <a:r>
              <a:rPr lang="en-US" dirty="0"/>
              <a:t>by which we  become one with the intelligible forms of the things in the world</a:t>
            </a:r>
          </a:p>
          <a:p>
            <a:pPr lvl="1"/>
            <a:r>
              <a:rPr lang="en-US" dirty="0"/>
              <a:t>and with the ultimate purpose of life which is the divine perfection to which all forms are aiming</a:t>
            </a:r>
          </a:p>
          <a:p>
            <a:r>
              <a:rPr lang="en-US" dirty="0" smtClean="0"/>
              <a:t>Plato’s recollection of ideas </a:t>
            </a:r>
          </a:p>
          <a:p>
            <a:pPr lvl="1"/>
            <a:r>
              <a:rPr lang="en-US" dirty="0" smtClean="0"/>
              <a:t>that we encountered in a previous life</a:t>
            </a:r>
          </a:p>
          <a:p>
            <a:pPr lvl="1"/>
            <a:r>
              <a:rPr lang="en-US" dirty="0" smtClean="0"/>
              <a:t>But in the Elysian Fields we directly encounter the Ideas</a:t>
            </a:r>
          </a:p>
          <a:p>
            <a:pPr lvl="1"/>
            <a:r>
              <a:rPr lang="en-US" dirty="0" smtClean="0"/>
              <a:t>And in Philosophical knowledge in this life</a:t>
            </a:r>
          </a:p>
        </p:txBody>
      </p:sp>
      <p:sp>
        <p:nvSpPr>
          <p:cNvPr id="4" name="Slide Number Placeholder 3"/>
          <p:cNvSpPr>
            <a:spLocks noGrp="1"/>
          </p:cNvSpPr>
          <p:nvPr>
            <p:ph type="sldNum" sz="quarter" idx="12"/>
          </p:nvPr>
        </p:nvSpPr>
        <p:spPr/>
        <p:txBody>
          <a:bodyPr/>
          <a:lstStyle/>
          <a:p>
            <a:fld id="{BBC02E8F-9D1E-4980-8ADB-098DC22DB888}" type="slidenum">
              <a:rPr lang="en-US" smtClean="0"/>
              <a:t>254</a:t>
            </a:fld>
            <a:endParaRPr lang="en-US"/>
          </a:p>
        </p:txBody>
      </p:sp>
    </p:spTree>
    <p:extLst>
      <p:ext uri="{BB962C8B-B14F-4D97-AF65-F5344CB8AC3E}">
        <p14:creationId xmlns:p14="http://schemas.microsoft.com/office/powerpoint/2010/main" val="262303150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 we at home in the world?</a:t>
            </a:r>
            <a:endParaRPr lang="en-US" dirty="0"/>
          </a:p>
        </p:txBody>
      </p:sp>
      <p:sp>
        <p:nvSpPr>
          <p:cNvPr id="3" name="Content Placeholder 2"/>
          <p:cNvSpPr>
            <a:spLocks noGrp="1"/>
          </p:cNvSpPr>
          <p:nvPr>
            <p:ph idx="1"/>
          </p:nvPr>
        </p:nvSpPr>
        <p:spPr/>
        <p:txBody>
          <a:bodyPr>
            <a:normAutofit fontScale="92500" lnSpcReduction="10000"/>
          </a:bodyPr>
          <a:lstStyle/>
          <a:p>
            <a:r>
              <a:rPr lang="en-CA" dirty="0"/>
              <a:t>We are doubly at home in the universe</a:t>
            </a:r>
          </a:p>
          <a:p>
            <a:pPr lvl="1"/>
            <a:r>
              <a:rPr lang="en-CA" dirty="0"/>
              <a:t>As earthly beings whose nature is continuous with the lower creatures</a:t>
            </a:r>
          </a:p>
          <a:p>
            <a:pPr lvl="1"/>
            <a:r>
              <a:rPr lang="en-CA" dirty="0"/>
              <a:t>As a participant in the active mind, the mind of God</a:t>
            </a:r>
          </a:p>
          <a:p>
            <a:r>
              <a:rPr lang="en-CA" dirty="0"/>
              <a:t>Or is this a contradiction at the heart of the human </a:t>
            </a:r>
            <a:r>
              <a:rPr lang="en-CA" dirty="0" smtClean="0"/>
              <a:t>being</a:t>
            </a:r>
            <a:r>
              <a:rPr lang="en-CA" dirty="0"/>
              <a:t> </a:t>
            </a:r>
            <a:r>
              <a:rPr lang="en-CA" dirty="0" smtClean="0"/>
              <a:t>(at the heart of Aristotle’s thought)?</a:t>
            </a:r>
          </a:p>
          <a:p>
            <a:pPr lvl="1"/>
            <a:r>
              <a:rPr lang="en-CA" dirty="0" smtClean="0"/>
              <a:t>the pursuit of ethical virtues of practical life (emphasized in contemporary philosophy)</a:t>
            </a:r>
          </a:p>
          <a:p>
            <a:pPr lvl="1"/>
            <a:r>
              <a:rPr lang="en-CA" dirty="0" smtClean="0"/>
              <a:t>the appeal of intellectual contemplation (emphasized by the medieval philosophers)</a:t>
            </a:r>
          </a:p>
        </p:txBody>
      </p:sp>
      <p:sp>
        <p:nvSpPr>
          <p:cNvPr id="4" name="Slide Number Placeholder 3"/>
          <p:cNvSpPr>
            <a:spLocks noGrp="1"/>
          </p:cNvSpPr>
          <p:nvPr>
            <p:ph type="sldNum" sz="quarter" idx="12"/>
          </p:nvPr>
        </p:nvSpPr>
        <p:spPr/>
        <p:txBody>
          <a:bodyPr/>
          <a:lstStyle/>
          <a:p>
            <a:fld id="{BBC02E8F-9D1E-4980-8ADB-098DC22DB888}" type="slidenum">
              <a:rPr lang="en-US" smtClean="0"/>
              <a:t>255</a:t>
            </a:fld>
            <a:endParaRPr lang="en-US"/>
          </a:p>
        </p:txBody>
      </p:sp>
    </p:spTree>
    <p:extLst>
      <p:ext uri="{BB962C8B-B14F-4D97-AF65-F5344CB8AC3E}">
        <p14:creationId xmlns:p14="http://schemas.microsoft.com/office/powerpoint/2010/main" val="329020742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 …</a:t>
            </a:r>
            <a:endParaRPr lang="en-US" dirty="0"/>
          </a:p>
        </p:txBody>
      </p:sp>
      <p:sp>
        <p:nvSpPr>
          <p:cNvPr id="3" name="Content Placeholder 2"/>
          <p:cNvSpPr>
            <a:spLocks noGrp="1"/>
          </p:cNvSpPr>
          <p:nvPr>
            <p:ph idx="1"/>
          </p:nvPr>
        </p:nvSpPr>
        <p:spPr/>
        <p:txBody>
          <a:bodyPr>
            <a:normAutofit lnSpcReduction="10000"/>
          </a:bodyPr>
          <a:lstStyle/>
          <a:p>
            <a:r>
              <a:rPr lang="en-US" dirty="0" smtClean="0"/>
              <a:t>Recall previous solutions to this problem:</a:t>
            </a:r>
          </a:p>
          <a:p>
            <a:pPr lvl="1"/>
            <a:r>
              <a:rPr lang="en-US" dirty="0" smtClean="0"/>
              <a:t>In </a:t>
            </a:r>
            <a:r>
              <a:rPr lang="en-US" dirty="0" err="1" smtClean="0"/>
              <a:t>Advaita</a:t>
            </a:r>
            <a:r>
              <a:rPr lang="en-US" dirty="0" smtClean="0"/>
              <a:t> Vedanta</a:t>
            </a:r>
          </a:p>
          <a:p>
            <a:pPr lvl="2"/>
            <a:r>
              <a:rPr lang="en-US" dirty="0" smtClean="0"/>
              <a:t>We contemplate the oneness of the soul with the divine (Atman is one with Brahman)</a:t>
            </a:r>
          </a:p>
          <a:p>
            <a:pPr lvl="2"/>
            <a:r>
              <a:rPr lang="en-US" dirty="0" smtClean="0"/>
              <a:t>And then we return to life in the practical world, but with a higher perspective: Maya </a:t>
            </a:r>
            <a:r>
              <a:rPr lang="en-US" dirty="0" smtClean="0">
                <a:sym typeface="Wingdings" panose="05000000000000000000" pitchFamily="2" charset="2"/>
              </a:rPr>
              <a:t> Lila</a:t>
            </a:r>
          </a:p>
          <a:p>
            <a:pPr lvl="1"/>
            <a:r>
              <a:rPr lang="en-US" dirty="0" smtClean="0">
                <a:sym typeface="Wingdings" panose="05000000000000000000" pitchFamily="2" charset="2"/>
              </a:rPr>
              <a:t>In Chinese philosophy</a:t>
            </a:r>
          </a:p>
          <a:p>
            <a:pPr lvl="2"/>
            <a:r>
              <a:rPr lang="en-US" dirty="0" smtClean="0">
                <a:sym typeface="Wingdings" panose="05000000000000000000" pitchFamily="2" charset="2"/>
              </a:rPr>
              <a:t>Confucian concern with life in this world</a:t>
            </a:r>
          </a:p>
          <a:p>
            <a:pPr lvl="2"/>
            <a:r>
              <a:rPr lang="en-US" dirty="0" smtClean="0">
                <a:sym typeface="Wingdings" panose="05000000000000000000" pitchFamily="2" charset="2"/>
              </a:rPr>
              <a:t>Taoist transcendence to the One behind the Two</a:t>
            </a:r>
          </a:p>
          <a:p>
            <a:pPr lvl="2"/>
            <a:r>
              <a:rPr lang="en-US" dirty="0" smtClean="0">
                <a:sym typeface="Wingdings" panose="05000000000000000000" pitchFamily="2" charset="2"/>
              </a:rPr>
              <a:t>Both approaches can be adopted by the individual</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256</a:t>
            </a:fld>
            <a:endParaRPr lang="en-US"/>
          </a:p>
        </p:txBody>
      </p:sp>
    </p:spTree>
    <p:extLst>
      <p:ext uri="{BB962C8B-B14F-4D97-AF65-F5344CB8AC3E}">
        <p14:creationId xmlns:p14="http://schemas.microsoft.com/office/powerpoint/2010/main" val="293162740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Epicureanism, Skepticism, </a:t>
            </a:r>
            <a:r>
              <a:rPr lang="en-CA" smtClean="0"/>
              <a:t>and Stoicism</a:t>
            </a:r>
            <a:endParaRPr lang="en-US"/>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BBC02E8F-9D1E-4980-8ADB-098DC22DB888}" type="slidenum">
              <a:rPr lang="en-US" smtClean="0"/>
              <a:t>257</a:t>
            </a:fld>
            <a:endParaRPr lang="en-US"/>
          </a:p>
        </p:txBody>
      </p:sp>
    </p:spTree>
    <p:extLst>
      <p:ext uri="{BB962C8B-B14F-4D97-AF65-F5344CB8AC3E}">
        <p14:creationId xmlns:p14="http://schemas.microsoft.com/office/powerpoint/2010/main" val="358827788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Hellenism</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Alexander the Great (356-323 BCE), Aristotle’s student, conquered Greece and created </a:t>
            </a:r>
            <a:r>
              <a:rPr lang="en-CA" dirty="0"/>
              <a:t>an empire</a:t>
            </a:r>
            <a:r>
              <a:rPr lang="en-CA" dirty="0" smtClean="0"/>
              <a:t>:</a:t>
            </a:r>
          </a:p>
          <a:p>
            <a:pPr lvl="1"/>
            <a:r>
              <a:rPr lang="en-CA" dirty="0" smtClean="0"/>
              <a:t>Athens </a:t>
            </a:r>
            <a:r>
              <a:rPr lang="en-CA" dirty="0"/>
              <a:t>was conquered by Rome in 146 BCE</a:t>
            </a:r>
          </a:p>
          <a:p>
            <a:pPr lvl="1"/>
            <a:r>
              <a:rPr lang="en-CA" dirty="0"/>
              <a:t>But “Greece took its brutish captor captive” (Horace)</a:t>
            </a:r>
          </a:p>
          <a:p>
            <a:r>
              <a:rPr lang="en-CA" dirty="0" smtClean="0">
                <a:sym typeface="Wingdings" panose="05000000000000000000" pitchFamily="2" charset="2"/>
              </a:rPr>
              <a:t> </a:t>
            </a:r>
            <a:r>
              <a:rPr lang="en-CA" dirty="0">
                <a:sym typeface="Wingdings" panose="05000000000000000000" pitchFamily="2" charset="2"/>
              </a:rPr>
              <a:t>“</a:t>
            </a:r>
            <a:r>
              <a:rPr lang="en-CA" dirty="0"/>
              <a:t>Hellenism”</a:t>
            </a:r>
          </a:p>
          <a:p>
            <a:pPr lvl="1"/>
            <a:r>
              <a:rPr lang="en-CA" dirty="0" smtClean="0"/>
              <a:t>From </a:t>
            </a:r>
            <a:r>
              <a:rPr lang="en-CA" dirty="0"/>
              <a:t>the death of Alexander the Great in 323 BCE</a:t>
            </a:r>
          </a:p>
          <a:p>
            <a:pPr lvl="1"/>
            <a:r>
              <a:rPr lang="en-CA" dirty="0"/>
              <a:t>to the defeat of Mark Antony and Egyptian Queen Cleopatra at the battle of Actium by Octavius Caesar in 31 BCE. </a:t>
            </a:r>
          </a:p>
          <a:p>
            <a:r>
              <a:rPr lang="en-CA" dirty="0" smtClean="0"/>
              <a:t>Octavius becomes Caesar Augustus, Emperor, in 27 BCE</a:t>
            </a:r>
          </a:p>
          <a:p>
            <a:pPr lvl="1"/>
            <a:r>
              <a:rPr lang="en-CA" dirty="0" smtClean="0"/>
              <a:t>=end of the </a:t>
            </a:r>
            <a:r>
              <a:rPr lang="en-CA" i="1" dirty="0" smtClean="0"/>
              <a:t>Roman</a:t>
            </a:r>
            <a:r>
              <a:rPr lang="en-CA" dirty="0" smtClean="0"/>
              <a:t> republic </a:t>
            </a:r>
          </a:p>
        </p:txBody>
      </p:sp>
      <p:sp>
        <p:nvSpPr>
          <p:cNvPr id="4" name="Slide Number Placeholder 3"/>
          <p:cNvSpPr>
            <a:spLocks noGrp="1"/>
          </p:cNvSpPr>
          <p:nvPr>
            <p:ph type="sldNum" sz="quarter" idx="12"/>
          </p:nvPr>
        </p:nvSpPr>
        <p:spPr/>
        <p:txBody>
          <a:bodyPr/>
          <a:lstStyle/>
          <a:p>
            <a:fld id="{BBC02E8F-9D1E-4980-8ADB-098DC22DB888}" type="slidenum">
              <a:rPr lang="en-US" smtClean="0"/>
              <a:t>258</a:t>
            </a:fld>
            <a:endParaRPr lang="en-US"/>
          </a:p>
        </p:txBody>
      </p:sp>
    </p:spTree>
    <p:extLst>
      <p:ext uri="{BB962C8B-B14F-4D97-AF65-F5344CB8AC3E}">
        <p14:creationId xmlns:p14="http://schemas.microsoft.com/office/powerpoint/2010/main" val="21469233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philosophy of Empire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conquest and enslavement of Greece by the Romans</a:t>
            </a:r>
          </a:p>
          <a:p>
            <a:pPr lvl="1"/>
            <a:r>
              <a:rPr lang="en-US" dirty="0"/>
              <a:t>m</a:t>
            </a:r>
            <a:r>
              <a:rPr lang="en-US" dirty="0" smtClean="0"/>
              <a:t>eans the end of the Greek republic</a:t>
            </a:r>
          </a:p>
          <a:p>
            <a:pPr lvl="1"/>
            <a:r>
              <a:rPr lang="en-US" dirty="0"/>
              <a:t>a</a:t>
            </a:r>
            <a:r>
              <a:rPr lang="en-US" dirty="0" smtClean="0"/>
              <a:t>nd so the end of the republican philosophies of Plato and Aristotle</a:t>
            </a:r>
          </a:p>
          <a:p>
            <a:r>
              <a:rPr lang="en-US" dirty="0" smtClean="0"/>
              <a:t>The Roman republic ends in 27 BCE</a:t>
            </a:r>
          </a:p>
          <a:p>
            <a:r>
              <a:rPr lang="en-US" dirty="0" smtClean="0"/>
              <a:t>Now the philosophy of Greece and Rome is in the position of Indian philosophy:</a:t>
            </a:r>
          </a:p>
          <a:p>
            <a:pPr lvl="1"/>
            <a:r>
              <a:rPr lang="en-US" dirty="0"/>
              <a:t>n</a:t>
            </a:r>
            <a:r>
              <a:rPr lang="en-US" dirty="0" smtClean="0"/>
              <a:t>eeding to reconcile the memory and idea of freedom</a:t>
            </a:r>
          </a:p>
          <a:p>
            <a:pPr lvl="1"/>
            <a:r>
              <a:rPr lang="en-US" dirty="0"/>
              <a:t>w</a:t>
            </a:r>
            <a:r>
              <a:rPr lang="en-US" dirty="0" smtClean="0"/>
              <a:t>ith the actual state of no longer being free citizens of a republic</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259</a:t>
            </a:fld>
            <a:endParaRPr lang="en-US"/>
          </a:p>
        </p:txBody>
      </p:sp>
    </p:spTree>
    <p:extLst>
      <p:ext uri="{BB962C8B-B14F-4D97-AF65-F5344CB8AC3E}">
        <p14:creationId xmlns:p14="http://schemas.microsoft.com/office/powerpoint/2010/main" val="3911189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Philosophers simplify and coordinate the Homeric approaches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 “first philosophers” inherited</a:t>
            </a:r>
          </a:p>
          <a:p>
            <a:pPr lvl="1"/>
            <a:r>
              <a:rPr lang="en-CA" dirty="0"/>
              <a:t>a</a:t>
            </a:r>
            <a:r>
              <a:rPr lang="en-CA" dirty="0" smtClean="0"/>
              <a:t> variety of different explanations</a:t>
            </a:r>
          </a:p>
          <a:p>
            <a:pPr lvl="1"/>
            <a:r>
              <a:rPr lang="en-CA" dirty="0"/>
              <a:t>a</a:t>
            </a:r>
            <a:r>
              <a:rPr lang="en-CA" dirty="0" smtClean="0"/>
              <a:t> complex set of convictions about the general shape of an adequate explanation</a:t>
            </a:r>
          </a:p>
          <a:p>
            <a:r>
              <a:rPr lang="en-CA" dirty="0" smtClean="0"/>
              <a:t>Explanations of events should show</a:t>
            </a:r>
          </a:p>
          <a:p>
            <a:pPr lvl="1"/>
            <a:r>
              <a:rPr lang="en-CA" dirty="0" smtClean="0"/>
              <a:t>1) their necessity</a:t>
            </a:r>
          </a:p>
          <a:p>
            <a:pPr lvl="1"/>
            <a:r>
              <a:rPr lang="en-CA" dirty="0" smtClean="0"/>
              <a:t>2) in terms of the processes of the “unseen world”</a:t>
            </a:r>
          </a:p>
          <a:p>
            <a:pPr lvl="1"/>
            <a:r>
              <a:rPr lang="en-CA" dirty="0" smtClean="0"/>
              <a:t>3) unfolding in accordance with an over-riding imperative of justice</a:t>
            </a:r>
          </a:p>
          <a:p>
            <a:r>
              <a:rPr lang="en-CA" dirty="0" smtClean="0"/>
              <a:t>Thereby simplifying and coordinating the Homeric variety of explanations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26</a:t>
            </a:fld>
            <a:endParaRPr lang="en-US"/>
          </a:p>
        </p:txBody>
      </p:sp>
    </p:spTree>
    <p:extLst>
      <p:ext uri="{BB962C8B-B14F-4D97-AF65-F5344CB8AC3E}">
        <p14:creationId xmlns:p14="http://schemas.microsoft.com/office/powerpoint/2010/main" val="357404986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artificial family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Recall the basic similarity and difference between the iron-age societies of India and Greece</a:t>
            </a:r>
          </a:p>
          <a:p>
            <a:pPr lvl="1"/>
            <a:r>
              <a:rPr lang="en-US" dirty="0" smtClean="0"/>
              <a:t>As iron-age societies, both experience republican governments, people freely ruling themselves </a:t>
            </a:r>
          </a:p>
          <a:p>
            <a:r>
              <a:rPr lang="en-US" dirty="0" smtClean="0"/>
              <a:t>But India remains a kinship society, </a:t>
            </a:r>
          </a:p>
          <a:p>
            <a:pPr lvl="1"/>
            <a:r>
              <a:rPr lang="en-US" dirty="0" smtClean="0"/>
              <a:t>with individuals as interconnected members of families</a:t>
            </a:r>
          </a:p>
          <a:p>
            <a:r>
              <a:rPr lang="en-US" dirty="0" smtClean="0"/>
              <a:t>while Greece and Rome reject kinship for the legal state </a:t>
            </a:r>
          </a:p>
          <a:p>
            <a:pPr lvl="1"/>
            <a:r>
              <a:rPr lang="en-US" dirty="0" smtClean="0"/>
              <a:t>that defines human beings as </a:t>
            </a:r>
            <a:r>
              <a:rPr lang="en-US" i="1" dirty="0" smtClean="0"/>
              <a:t>independent</a:t>
            </a:r>
            <a:r>
              <a:rPr lang="en-US" dirty="0" smtClean="0"/>
              <a:t> </a:t>
            </a:r>
            <a:r>
              <a:rPr lang="en-US" i="1" dirty="0" smtClean="0"/>
              <a:t>individuals</a:t>
            </a:r>
            <a:endParaRPr lang="en-US" dirty="0" smtClean="0"/>
          </a:p>
        </p:txBody>
      </p:sp>
      <p:sp>
        <p:nvSpPr>
          <p:cNvPr id="4" name="Slide Number Placeholder 3"/>
          <p:cNvSpPr>
            <a:spLocks noGrp="1"/>
          </p:cNvSpPr>
          <p:nvPr>
            <p:ph type="sldNum" sz="quarter" idx="12"/>
          </p:nvPr>
        </p:nvSpPr>
        <p:spPr/>
        <p:txBody>
          <a:bodyPr/>
          <a:lstStyle/>
          <a:p>
            <a:fld id="{BBC02E8F-9D1E-4980-8ADB-098DC22DB888}" type="slidenum">
              <a:rPr lang="en-US" smtClean="0"/>
              <a:t>260</a:t>
            </a:fld>
            <a:endParaRPr lang="en-US"/>
          </a:p>
        </p:txBody>
      </p:sp>
    </p:spTree>
    <p:extLst>
      <p:ext uri="{BB962C8B-B14F-4D97-AF65-F5344CB8AC3E}">
        <p14:creationId xmlns:p14="http://schemas.microsoft.com/office/powerpoint/2010/main" val="414723990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in chains</a:t>
            </a:r>
            <a:endParaRPr lang="en-US" dirty="0"/>
          </a:p>
        </p:txBody>
      </p:sp>
      <p:sp>
        <p:nvSpPr>
          <p:cNvPr id="3" name="Content Placeholder 2"/>
          <p:cNvSpPr>
            <a:spLocks noGrp="1"/>
          </p:cNvSpPr>
          <p:nvPr>
            <p:ph idx="1"/>
          </p:nvPr>
        </p:nvSpPr>
        <p:spPr/>
        <p:txBody>
          <a:bodyPr>
            <a:normAutofit fontScale="85000" lnSpcReduction="10000"/>
          </a:bodyPr>
          <a:lstStyle/>
          <a:p>
            <a:r>
              <a:rPr lang="en-US" dirty="0"/>
              <a:t>However, as long as Greece was a republic, an artificial substitute community was available: that of citizens who </a:t>
            </a:r>
            <a:r>
              <a:rPr lang="en-US" dirty="0" smtClean="0"/>
              <a:t>create </a:t>
            </a:r>
            <a:r>
              <a:rPr lang="en-US" dirty="0"/>
              <a:t>their state in common</a:t>
            </a:r>
          </a:p>
          <a:p>
            <a:pPr lvl="1"/>
            <a:r>
              <a:rPr lang="en-US" dirty="0"/>
              <a:t>Plato’s philosopher is concerned with </a:t>
            </a:r>
            <a:r>
              <a:rPr lang="en-US" i="1" dirty="0"/>
              <a:t>improving</a:t>
            </a:r>
            <a:r>
              <a:rPr lang="en-US" dirty="0"/>
              <a:t> the republic</a:t>
            </a:r>
          </a:p>
          <a:p>
            <a:pPr lvl="1"/>
            <a:r>
              <a:rPr lang="en-US" dirty="0"/>
              <a:t>Aristotle’s “communitarian” ethics stresses life in interdependence with </a:t>
            </a:r>
            <a:r>
              <a:rPr lang="en-US" dirty="0" smtClean="0"/>
              <a:t>others</a:t>
            </a:r>
          </a:p>
          <a:p>
            <a:r>
              <a:rPr lang="en-US" i="1" dirty="0" smtClean="0"/>
              <a:t>Now</a:t>
            </a:r>
            <a:r>
              <a:rPr lang="en-US" dirty="0" smtClean="0"/>
              <a:t> Greek philosophy becomes radically individualistic</a:t>
            </a:r>
          </a:p>
          <a:p>
            <a:pPr lvl="1"/>
            <a:r>
              <a:rPr lang="en-US" dirty="0" smtClean="0"/>
              <a:t>It is up to the individual to save himself by himself</a:t>
            </a:r>
          </a:p>
          <a:p>
            <a:r>
              <a:rPr lang="en-US" dirty="0" smtClean="0">
                <a:sym typeface="Wingdings" panose="05000000000000000000" pitchFamily="2" charset="2"/>
              </a:rPr>
              <a:t> Stoicism: individuals can be free even when they are in chains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261</a:t>
            </a:fld>
            <a:endParaRPr lang="en-US"/>
          </a:p>
        </p:txBody>
      </p:sp>
    </p:spTree>
    <p:extLst>
      <p:ext uri="{BB962C8B-B14F-4D97-AF65-F5344CB8AC3E}">
        <p14:creationId xmlns:p14="http://schemas.microsoft.com/office/powerpoint/2010/main" val="117865859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Leaving Plato and Aristotle behind</a:t>
            </a:r>
            <a:endParaRPr lang="en-US" dirty="0"/>
          </a:p>
        </p:txBody>
      </p:sp>
      <p:sp>
        <p:nvSpPr>
          <p:cNvPr id="3" name="Content Placeholder 2"/>
          <p:cNvSpPr>
            <a:spLocks noGrp="1"/>
          </p:cNvSpPr>
          <p:nvPr>
            <p:ph idx="1"/>
          </p:nvPr>
        </p:nvSpPr>
        <p:spPr/>
        <p:txBody>
          <a:bodyPr/>
          <a:lstStyle/>
          <a:p>
            <a:r>
              <a:rPr lang="en-CA" dirty="0" smtClean="0"/>
              <a:t>The philosophies of this time, therefore, are not those of Plato and Aristotle: </a:t>
            </a:r>
          </a:p>
          <a:p>
            <a:pPr lvl="1"/>
            <a:r>
              <a:rPr lang="en-CA" dirty="0" smtClean="0"/>
              <a:t>Sceptics:</a:t>
            </a:r>
          </a:p>
          <a:p>
            <a:pPr lvl="2"/>
            <a:r>
              <a:rPr lang="en-CA" dirty="0"/>
              <a:t>w</a:t>
            </a:r>
            <a:r>
              <a:rPr lang="en-CA" dirty="0" smtClean="0"/>
              <a:t>ho had no metaphysical ideas of their own</a:t>
            </a:r>
          </a:p>
          <a:p>
            <a:pPr lvl="2"/>
            <a:r>
              <a:rPr lang="en-CA" dirty="0" smtClean="0"/>
              <a:t>But criticized anyone else who did</a:t>
            </a:r>
          </a:p>
          <a:p>
            <a:pPr lvl="1"/>
            <a:r>
              <a:rPr lang="en-CA" dirty="0" smtClean="0"/>
              <a:t>Also “Cynics”, the “dog sect” </a:t>
            </a:r>
          </a:p>
          <a:p>
            <a:pPr lvl="2"/>
            <a:r>
              <a:rPr lang="en-CA" dirty="0" smtClean="0"/>
              <a:t>(because they imitated the “shameless” bathroom habits of dogs in public)</a:t>
            </a:r>
          </a:p>
          <a:p>
            <a:pPr lvl="1"/>
            <a:r>
              <a:rPr lang="en-CA" dirty="0" smtClean="0"/>
              <a:t>But mainly Epicureans and Stoics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262</a:t>
            </a:fld>
            <a:endParaRPr lang="en-US"/>
          </a:p>
        </p:txBody>
      </p:sp>
    </p:spTree>
    <p:extLst>
      <p:ext uri="{BB962C8B-B14F-4D97-AF65-F5344CB8AC3E}">
        <p14:creationId xmlns:p14="http://schemas.microsoft.com/office/powerpoint/2010/main" val="21175214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 to naturalism</a:t>
            </a:r>
            <a:endParaRPr lang="en-US" dirty="0"/>
          </a:p>
        </p:txBody>
      </p:sp>
      <p:sp>
        <p:nvSpPr>
          <p:cNvPr id="3" name="Content Placeholder 2"/>
          <p:cNvSpPr>
            <a:spLocks noGrp="1"/>
          </p:cNvSpPr>
          <p:nvPr>
            <p:ph idx="1"/>
          </p:nvPr>
        </p:nvSpPr>
        <p:spPr/>
        <p:txBody>
          <a:bodyPr/>
          <a:lstStyle/>
          <a:p>
            <a:r>
              <a:rPr lang="en-CA" dirty="0" smtClean="0">
                <a:sym typeface="Wingdings" panose="05000000000000000000" pitchFamily="2" charset="2"/>
              </a:rPr>
              <a:t>Empiricist and materialist approaches</a:t>
            </a:r>
          </a:p>
          <a:p>
            <a:pPr lvl="1"/>
            <a:r>
              <a:rPr lang="en-CA" dirty="0" smtClean="0">
                <a:sym typeface="Wingdings" panose="05000000000000000000" pitchFamily="2" charset="2"/>
              </a:rPr>
              <a:t>= back to the naturalism of Democritus criticized by Plato and Aristotle</a:t>
            </a:r>
          </a:p>
          <a:p>
            <a:r>
              <a:rPr lang="en-CA" dirty="0" smtClean="0">
                <a:sym typeface="Wingdings" panose="05000000000000000000" pitchFamily="2" charset="2"/>
              </a:rPr>
              <a:t>Practical approaches: philosophies for living</a:t>
            </a:r>
          </a:p>
          <a:p>
            <a:pPr lvl="1"/>
            <a:r>
              <a:rPr lang="en-CA" dirty="0" smtClean="0">
                <a:sym typeface="Wingdings" panose="05000000000000000000" pitchFamily="2" charset="2"/>
              </a:rPr>
              <a:t>supported by metaphysical theories of the nature of reality</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263</a:t>
            </a:fld>
            <a:endParaRPr lang="en-US"/>
          </a:p>
        </p:txBody>
      </p:sp>
    </p:spTree>
    <p:extLst>
      <p:ext uri="{BB962C8B-B14F-4D97-AF65-F5344CB8AC3E}">
        <p14:creationId xmlns:p14="http://schemas.microsoft.com/office/powerpoint/2010/main" val="425985854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original epicure</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An “epicure” </a:t>
            </a:r>
          </a:p>
          <a:p>
            <a:pPr lvl="1"/>
            <a:r>
              <a:rPr lang="en-CA" i="1" dirty="0"/>
              <a:t>1</a:t>
            </a:r>
            <a:r>
              <a:rPr lang="en-CA" dirty="0"/>
              <a:t> </a:t>
            </a:r>
            <a:r>
              <a:rPr lang="en-CA" i="1" dirty="0"/>
              <a:t>archaic</a:t>
            </a:r>
            <a:r>
              <a:rPr lang="en-CA" dirty="0"/>
              <a:t> :  one devoted to sensual pleasure :  sybarite</a:t>
            </a:r>
          </a:p>
          <a:p>
            <a:pPr lvl="1"/>
            <a:r>
              <a:rPr lang="en-CA" i="1" dirty="0"/>
              <a:t>2</a:t>
            </a:r>
            <a:r>
              <a:rPr lang="en-CA" dirty="0"/>
              <a:t> :  one with sensitive and discriminating tastes especially in food or </a:t>
            </a:r>
            <a:r>
              <a:rPr lang="en-CA" dirty="0" smtClean="0"/>
              <a:t>wine</a:t>
            </a:r>
          </a:p>
          <a:p>
            <a:r>
              <a:rPr lang="en-CA" dirty="0" smtClean="0"/>
              <a:t>But Epicurus (341-271 BCE) himself was </a:t>
            </a:r>
          </a:p>
          <a:p>
            <a:pPr lvl="1"/>
            <a:r>
              <a:rPr lang="en-CA" dirty="0" smtClean="0"/>
              <a:t>“content with water and simple bread” and for special treats, “a little pot of cheese”</a:t>
            </a:r>
          </a:p>
          <a:p>
            <a:r>
              <a:rPr lang="en-CA" dirty="0" smtClean="0"/>
              <a:t>His “Garden” in Athens</a:t>
            </a:r>
          </a:p>
          <a:p>
            <a:pPr lvl="1"/>
            <a:r>
              <a:rPr lang="en-CA" dirty="0" smtClean="0"/>
              <a:t>A place for men and women to live simple lives together</a:t>
            </a:r>
          </a:p>
          <a:p>
            <a:pPr lvl="1"/>
            <a:r>
              <a:rPr lang="en-CA" dirty="0" smtClean="0"/>
              <a:t>His Roman follower Lucretius (c 95-55 BCE) said he “had a claim to be called a god”)</a:t>
            </a:r>
            <a:endParaRPr lang="en-CA" dirty="0"/>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264</a:t>
            </a:fld>
            <a:endParaRPr lang="en-US"/>
          </a:p>
        </p:txBody>
      </p:sp>
    </p:spTree>
    <p:extLst>
      <p:ext uri="{BB962C8B-B14F-4D97-AF65-F5344CB8AC3E}">
        <p14:creationId xmlns:p14="http://schemas.microsoft.com/office/powerpoint/2010/main" val="8535413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goal of pleasure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Recall Aristotle’s “</a:t>
            </a:r>
            <a:r>
              <a:rPr lang="en-CA" dirty="0" err="1" smtClean="0"/>
              <a:t>eudaimonia</a:t>
            </a:r>
            <a:r>
              <a:rPr lang="en-CA" dirty="0" smtClean="0"/>
              <a:t>” – living well</a:t>
            </a:r>
          </a:p>
          <a:p>
            <a:pPr lvl="1"/>
            <a:r>
              <a:rPr lang="en-CA" dirty="0"/>
              <a:t>n</a:t>
            </a:r>
            <a:r>
              <a:rPr lang="en-CA" dirty="0" smtClean="0"/>
              <a:t>ot pleasure per se, a psychological state within the individual</a:t>
            </a:r>
          </a:p>
          <a:p>
            <a:pPr lvl="1"/>
            <a:r>
              <a:rPr lang="en-CA" dirty="0" err="1" smtClean="0"/>
              <a:t>Eudaimonia</a:t>
            </a:r>
            <a:r>
              <a:rPr lang="en-CA" dirty="0" smtClean="0"/>
              <a:t> for Aristotle: the rational activity of a “political animal”</a:t>
            </a:r>
          </a:p>
          <a:p>
            <a:pPr lvl="1"/>
            <a:r>
              <a:rPr lang="en-CA" dirty="0" smtClean="0"/>
              <a:t>Happiness is a </a:t>
            </a:r>
            <a:r>
              <a:rPr lang="en-CA" i="1" dirty="0" smtClean="0"/>
              <a:t>consequence</a:t>
            </a:r>
            <a:r>
              <a:rPr lang="en-CA" dirty="0" smtClean="0"/>
              <a:t> of living well, not its </a:t>
            </a:r>
            <a:r>
              <a:rPr lang="en-CA" i="1" dirty="0" smtClean="0"/>
              <a:t>goal</a:t>
            </a:r>
          </a:p>
          <a:p>
            <a:r>
              <a:rPr lang="en-CA" dirty="0" smtClean="0"/>
              <a:t>But the Epicureans directly pursued pleasure</a:t>
            </a:r>
          </a:p>
          <a:p>
            <a:pPr lvl="1"/>
            <a:r>
              <a:rPr lang="en-CA" dirty="0" smtClean="0"/>
              <a:t>“Pleasure is the starting-point and goal of living blessedly”</a:t>
            </a:r>
          </a:p>
          <a:p>
            <a:pPr lvl="2"/>
            <a:r>
              <a:rPr lang="en-CA" dirty="0" smtClean="0"/>
              <a:t>From his lengthy poem, </a:t>
            </a:r>
            <a:r>
              <a:rPr lang="en-CA" i="1" dirty="0" smtClean="0"/>
              <a:t>On the Nature of the Universe</a:t>
            </a:r>
          </a:p>
          <a:p>
            <a:pPr lvl="2"/>
            <a:r>
              <a:rPr lang="en-CA" dirty="0" smtClean="0"/>
              <a:t>Lucretius wrote </a:t>
            </a:r>
            <a:r>
              <a:rPr lang="en-CA" i="1" dirty="0" smtClean="0"/>
              <a:t>On the Nature of Things</a:t>
            </a:r>
            <a:endParaRPr lang="en-CA" dirty="0" smtClean="0"/>
          </a:p>
          <a:p>
            <a:pPr lvl="1"/>
            <a:r>
              <a:rPr lang="en-CA" dirty="0" smtClean="0"/>
              <a:t>But “pleasure” may be misleading</a:t>
            </a:r>
          </a:p>
          <a:p>
            <a:pPr lvl="2"/>
            <a:r>
              <a:rPr lang="en-CA" dirty="0" smtClean="0"/>
              <a:t>“It is not drinking bouts and continuous partying and enjoying boys and women … which produce the pleasant life”</a:t>
            </a:r>
          </a:p>
          <a:p>
            <a:endParaRPr lang="en-CA" dirty="0" smtClean="0"/>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265</a:t>
            </a:fld>
            <a:endParaRPr lang="en-US"/>
          </a:p>
        </p:txBody>
      </p:sp>
    </p:spTree>
    <p:extLst>
      <p:ext uri="{BB962C8B-B14F-4D97-AF65-F5344CB8AC3E}">
        <p14:creationId xmlns:p14="http://schemas.microsoft.com/office/powerpoint/2010/main" val="18140824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Ataraxia</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True goal: “</a:t>
            </a:r>
            <a:r>
              <a:rPr lang="en-CA" i="1" dirty="0" err="1" smtClean="0"/>
              <a:t>ataraxia</a:t>
            </a:r>
            <a:r>
              <a:rPr lang="en-CA" dirty="0" smtClean="0"/>
              <a:t>” “a state of serene calmness” or tranquillity (or indifference)</a:t>
            </a:r>
          </a:p>
          <a:p>
            <a:pPr lvl="1"/>
            <a:r>
              <a:rPr lang="en-CA" dirty="0" smtClean="0"/>
              <a:t>“health of the body and freedom of the soul from disturbance” (</a:t>
            </a:r>
            <a:r>
              <a:rPr lang="en-CA" i="1" dirty="0" err="1" smtClean="0"/>
              <a:t>ataraxia</a:t>
            </a:r>
            <a:r>
              <a:rPr lang="en-CA" dirty="0" smtClean="0"/>
              <a:t>)</a:t>
            </a:r>
          </a:p>
          <a:p>
            <a:r>
              <a:rPr lang="en-CA" dirty="0" smtClean="0"/>
              <a:t>Pleasure is only the starting point</a:t>
            </a:r>
          </a:p>
          <a:p>
            <a:pPr lvl="1"/>
            <a:r>
              <a:rPr lang="en-CA" dirty="0" smtClean="0"/>
              <a:t>Understood negatively: “we do everything for the sake of being neither in pain nor in terror”</a:t>
            </a:r>
          </a:p>
          <a:p>
            <a:pPr lvl="1"/>
            <a:r>
              <a:rPr lang="en-CA" dirty="0" smtClean="0"/>
              <a:t>Pleasure is the aim of natural and necessary desires</a:t>
            </a:r>
          </a:p>
          <a:p>
            <a:r>
              <a:rPr lang="en-CA" dirty="0"/>
              <a:t>Avoid or strictly limit unnecessary pleasures</a:t>
            </a:r>
            <a:endParaRPr lang="en-US" dirty="0"/>
          </a:p>
          <a:p>
            <a:pPr lvl="1"/>
            <a:r>
              <a:rPr lang="en-CA" dirty="0"/>
              <a:t>Rich food, sex … </a:t>
            </a:r>
          </a:p>
          <a:p>
            <a:pPr lvl="1"/>
            <a:r>
              <a:rPr lang="en-CA" dirty="0"/>
              <a:t>Not bad in themselves, but they “bring troubles many times greater than the pleasures</a:t>
            </a:r>
            <a:r>
              <a:rPr lang="en-CA" dirty="0" smtClean="0"/>
              <a:t>”</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266</a:t>
            </a:fld>
            <a:endParaRPr lang="en-US"/>
          </a:p>
        </p:txBody>
      </p:sp>
    </p:spTree>
    <p:extLst>
      <p:ext uri="{BB962C8B-B14F-4D97-AF65-F5344CB8AC3E}">
        <p14:creationId xmlns:p14="http://schemas.microsoft.com/office/powerpoint/2010/main" val="364523995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problem: false beliefs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Epicurus and Lucretius base their practical advice on a theory of nature</a:t>
            </a:r>
          </a:p>
          <a:p>
            <a:pPr lvl="1"/>
            <a:r>
              <a:rPr lang="en-CA" dirty="0" smtClean="0"/>
              <a:t>The desire for freedom from pain and worry has an objective basis</a:t>
            </a:r>
          </a:p>
          <a:p>
            <a:pPr lvl="1"/>
            <a:r>
              <a:rPr lang="en-CA" dirty="0" smtClean="0"/>
              <a:t>Nature is “clamoring” for this</a:t>
            </a:r>
          </a:p>
          <a:p>
            <a:r>
              <a:rPr lang="en-CA" dirty="0" smtClean="0"/>
              <a:t>But we have false beliefs about how to attain such a life</a:t>
            </a:r>
          </a:p>
          <a:p>
            <a:pPr lvl="1"/>
            <a:r>
              <a:rPr lang="en-CA" dirty="0" smtClean="0"/>
              <a:t>Only a correct theory of nature can help us</a:t>
            </a:r>
          </a:p>
          <a:p>
            <a:pPr lvl="1"/>
            <a:r>
              <a:rPr lang="en-CA" dirty="0" smtClean="0"/>
              <a:t>“This dread and darkness of mind cannot be dispelled by the sunbeams … but only by an understanding of the outward form and inner workings of nature” (Lucretius)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267</a:t>
            </a:fld>
            <a:endParaRPr lang="en-US"/>
          </a:p>
        </p:txBody>
      </p:sp>
    </p:spTree>
    <p:extLst>
      <p:ext uri="{BB962C8B-B14F-4D97-AF65-F5344CB8AC3E}">
        <p14:creationId xmlns:p14="http://schemas.microsoft.com/office/powerpoint/2010/main" val="375239354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Superstition</a:t>
            </a:r>
            <a:endParaRPr lang="en-US" dirty="0"/>
          </a:p>
        </p:txBody>
      </p:sp>
      <p:sp>
        <p:nvSpPr>
          <p:cNvPr id="3" name="Content Placeholder 2"/>
          <p:cNvSpPr>
            <a:spLocks noGrp="1"/>
          </p:cNvSpPr>
          <p:nvPr>
            <p:ph idx="1"/>
          </p:nvPr>
        </p:nvSpPr>
        <p:spPr/>
        <p:txBody>
          <a:bodyPr/>
          <a:lstStyle/>
          <a:p>
            <a:r>
              <a:rPr lang="en-CA" dirty="0" smtClean="0"/>
              <a:t>Main causes of our unhappiness: </a:t>
            </a:r>
          </a:p>
          <a:p>
            <a:r>
              <a:rPr lang="en-CA" dirty="0" smtClean="0"/>
              <a:t>1) “superstitions” </a:t>
            </a:r>
          </a:p>
          <a:p>
            <a:pPr lvl="1"/>
            <a:r>
              <a:rPr lang="en-CA" dirty="0" smtClean="0"/>
              <a:t>like “the eternal expectation and suspicion that something dreadful might happen such as the myths tell about”</a:t>
            </a:r>
          </a:p>
          <a:p>
            <a:pPr lvl="1"/>
            <a:r>
              <a:rPr lang="en-CA" dirty="0" smtClean="0"/>
              <a:t>Earthquakes, famines and other catastrophes are natural events</a:t>
            </a:r>
          </a:p>
          <a:p>
            <a:pPr lvl="1"/>
            <a:r>
              <a:rPr lang="en-CA" dirty="0"/>
              <a:t>n</a:t>
            </a:r>
            <a:r>
              <a:rPr lang="en-CA" dirty="0" smtClean="0"/>
              <a:t>ot caprices of the gods, who must then be appeased</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268</a:t>
            </a:fld>
            <a:endParaRPr lang="en-US"/>
          </a:p>
        </p:txBody>
      </p:sp>
    </p:spTree>
    <p:extLst>
      <p:ext uri="{BB962C8B-B14F-4D97-AF65-F5344CB8AC3E}">
        <p14:creationId xmlns:p14="http://schemas.microsoft.com/office/powerpoint/2010/main" val="173566622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Fear of death</a:t>
            </a:r>
            <a:endParaRPr lang="en-US" dirty="0"/>
          </a:p>
        </p:txBody>
      </p:sp>
      <p:sp>
        <p:nvSpPr>
          <p:cNvPr id="3" name="Content Placeholder 2"/>
          <p:cNvSpPr>
            <a:spLocks noGrp="1"/>
          </p:cNvSpPr>
          <p:nvPr>
            <p:ph idx="1"/>
          </p:nvPr>
        </p:nvSpPr>
        <p:spPr/>
        <p:txBody>
          <a:bodyPr>
            <a:normAutofit/>
          </a:bodyPr>
          <a:lstStyle/>
          <a:p>
            <a:r>
              <a:rPr lang="en-CA" dirty="0" smtClean="0"/>
              <a:t>2) Fear of death: i.e., of the afterlife</a:t>
            </a:r>
          </a:p>
          <a:p>
            <a:pPr lvl="1"/>
            <a:r>
              <a:rPr lang="en-CA" dirty="0" smtClean="0"/>
              <a:t>We are so obsessed with what will happen after we die that we fail to appreciate our life as it actually is</a:t>
            </a:r>
          </a:p>
          <a:p>
            <a:r>
              <a:rPr lang="en-CA" dirty="0" smtClean="0"/>
              <a:t>Antidote: naturalism (Democritus’ atomism)</a:t>
            </a:r>
          </a:p>
          <a:p>
            <a:pPr lvl="1"/>
            <a:r>
              <a:rPr lang="en-CA" dirty="0" smtClean="0"/>
              <a:t>The universe consists of atoms and void (empty space between them)</a:t>
            </a:r>
          </a:p>
        </p:txBody>
      </p:sp>
      <p:sp>
        <p:nvSpPr>
          <p:cNvPr id="4" name="Slide Number Placeholder 3"/>
          <p:cNvSpPr>
            <a:spLocks noGrp="1"/>
          </p:cNvSpPr>
          <p:nvPr>
            <p:ph type="sldNum" sz="quarter" idx="12"/>
          </p:nvPr>
        </p:nvSpPr>
        <p:spPr/>
        <p:txBody>
          <a:bodyPr/>
          <a:lstStyle/>
          <a:p>
            <a:fld id="{BBC02E8F-9D1E-4980-8ADB-098DC22DB888}" type="slidenum">
              <a:rPr lang="en-US" smtClean="0"/>
              <a:t>269</a:t>
            </a:fld>
            <a:endParaRPr lang="en-US"/>
          </a:p>
        </p:txBody>
      </p:sp>
    </p:spTree>
    <p:extLst>
      <p:ext uri="{BB962C8B-B14F-4D97-AF65-F5344CB8AC3E}">
        <p14:creationId xmlns:p14="http://schemas.microsoft.com/office/powerpoint/2010/main" val="4033525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Historical Context of Greece</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BC02E8F-9D1E-4980-8ADB-098DC22DB888}" type="slidenum">
              <a:rPr lang="en-US" smtClean="0"/>
              <a:t>27</a:t>
            </a:fld>
            <a:endParaRPr lang="en-US"/>
          </a:p>
        </p:txBody>
      </p:sp>
    </p:spTree>
    <p:extLst>
      <p:ext uri="{BB962C8B-B14F-4D97-AF65-F5344CB8AC3E}">
        <p14:creationId xmlns:p14="http://schemas.microsoft.com/office/powerpoint/2010/main" val="4209250750"/>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is nothing to us</a:t>
            </a:r>
            <a:endParaRPr lang="en-US" dirty="0"/>
          </a:p>
        </p:txBody>
      </p:sp>
      <p:sp>
        <p:nvSpPr>
          <p:cNvPr id="3" name="Content Placeholder 2"/>
          <p:cNvSpPr>
            <a:spLocks noGrp="1"/>
          </p:cNvSpPr>
          <p:nvPr>
            <p:ph idx="1"/>
          </p:nvPr>
        </p:nvSpPr>
        <p:spPr/>
        <p:txBody>
          <a:bodyPr/>
          <a:lstStyle/>
          <a:p>
            <a:r>
              <a:rPr lang="en-CA" dirty="0"/>
              <a:t>The soul is not something separate from matter, and so we do not survive death</a:t>
            </a:r>
          </a:p>
          <a:p>
            <a:pPr lvl="1"/>
            <a:r>
              <a:rPr lang="en-CA" dirty="0"/>
              <a:t>since we act on the material world and are acted on by it, we must be made of the same stuff</a:t>
            </a:r>
          </a:p>
          <a:p>
            <a:r>
              <a:rPr lang="en-CA" dirty="0"/>
              <a:t>So what is there to fear?</a:t>
            </a:r>
          </a:p>
          <a:p>
            <a:pPr lvl="1"/>
            <a:r>
              <a:rPr lang="en-CA" dirty="0"/>
              <a:t>“death … is nothing to us; since when we exist, death is not yet present, and when death is present, then we do not exist” (Epicurus)</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270</a:t>
            </a:fld>
            <a:endParaRPr lang="en-US"/>
          </a:p>
        </p:txBody>
      </p:sp>
    </p:spTree>
    <p:extLst>
      <p:ext uri="{BB962C8B-B14F-4D97-AF65-F5344CB8AC3E}">
        <p14:creationId xmlns:p14="http://schemas.microsoft.com/office/powerpoint/2010/main" val="345760827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gods don’t bother about us</a:t>
            </a:r>
            <a:endParaRPr lang="en-US" dirty="0"/>
          </a:p>
        </p:txBody>
      </p:sp>
      <p:sp>
        <p:nvSpPr>
          <p:cNvPr id="3" name="Content Placeholder 2"/>
          <p:cNvSpPr>
            <a:spLocks noGrp="1"/>
          </p:cNvSpPr>
          <p:nvPr>
            <p:ph idx="1"/>
          </p:nvPr>
        </p:nvSpPr>
        <p:spPr/>
        <p:txBody>
          <a:bodyPr/>
          <a:lstStyle/>
          <a:p>
            <a:r>
              <a:rPr lang="en-CA" dirty="0" smtClean="0"/>
              <a:t>What about the gods?</a:t>
            </a:r>
          </a:p>
          <a:p>
            <a:pPr lvl="1"/>
            <a:r>
              <a:rPr lang="en-CA" dirty="0" smtClean="0"/>
              <a:t>They exist</a:t>
            </a:r>
          </a:p>
          <a:p>
            <a:pPr lvl="2"/>
            <a:r>
              <a:rPr lang="en-CA" dirty="0" smtClean="0"/>
              <a:t>We know about them through dreams and other sources </a:t>
            </a:r>
          </a:p>
          <a:p>
            <a:pPr lvl="1"/>
            <a:r>
              <a:rPr lang="en-CA" dirty="0" smtClean="0"/>
              <a:t>Their lives are perfectly blissful</a:t>
            </a:r>
          </a:p>
          <a:p>
            <a:pPr lvl="2"/>
            <a:r>
              <a:rPr lang="en-CA" dirty="0" smtClean="0"/>
              <a:t>So why would they meddle in human life?</a:t>
            </a:r>
          </a:p>
          <a:p>
            <a:pPr lvl="1"/>
            <a:r>
              <a:rPr lang="en-CA" dirty="0" smtClean="0"/>
              <a:t>Besides, the human world is too imperfect to be something in which gods play a role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271</a:t>
            </a:fld>
            <a:endParaRPr lang="en-US"/>
          </a:p>
        </p:txBody>
      </p:sp>
    </p:spTree>
    <p:extLst>
      <p:ext uri="{BB962C8B-B14F-4D97-AF65-F5344CB8AC3E}">
        <p14:creationId xmlns:p14="http://schemas.microsoft.com/office/powerpoint/2010/main" val="353208146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swerving of the atoms</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Democritus argued that atoms move in straight lines</a:t>
            </a:r>
          </a:p>
          <a:p>
            <a:pPr lvl="1"/>
            <a:r>
              <a:rPr lang="en-CA" dirty="0"/>
              <a:t>d</a:t>
            </a:r>
            <a:r>
              <a:rPr lang="en-CA" dirty="0" smtClean="0"/>
              <a:t>ownward, like falling bodies</a:t>
            </a:r>
          </a:p>
          <a:p>
            <a:pPr lvl="1"/>
            <a:r>
              <a:rPr lang="en-CA" dirty="0" smtClean="0"/>
              <a:t>But then how would they ever intersect?</a:t>
            </a:r>
          </a:p>
          <a:p>
            <a:r>
              <a:rPr lang="en-CA" dirty="0" smtClean="0"/>
              <a:t>Epicurus corrects this view</a:t>
            </a:r>
          </a:p>
          <a:p>
            <a:pPr lvl="1"/>
            <a:r>
              <a:rPr lang="en-CA" dirty="0" smtClean="0"/>
              <a:t>Atoms don’t go straight but “swerve” (“</a:t>
            </a:r>
            <a:r>
              <a:rPr lang="en-CA" i="1" dirty="0" err="1" smtClean="0"/>
              <a:t>clinamen</a:t>
            </a:r>
            <a:r>
              <a:rPr lang="en-CA" i="1" dirty="0" smtClean="0"/>
              <a:t>”</a:t>
            </a:r>
            <a:r>
              <a:rPr lang="en-CA" dirty="0" smtClean="0"/>
              <a:t>)</a:t>
            </a:r>
          </a:p>
          <a:p>
            <a:r>
              <a:rPr lang="en-CA" dirty="0" smtClean="0">
                <a:sym typeface="Wingdings" panose="05000000000000000000" pitchFamily="2" charset="2"/>
              </a:rPr>
              <a:t></a:t>
            </a:r>
            <a:r>
              <a:rPr lang="en-CA" dirty="0" smtClean="0"/>
              <a:t>And so the universe is not deterministic </a:t>
            </a:r>
          </a:p>
          <a:p>
            <a:pPr lvl="1"/>
            <a:r>
              <a:rPr lang="en-CA" dirty="0" smtClean="0"/>
              <a:t>We have free will</a:t>
            </a:r>
          </a:p>
          <a:p>
            <a:pPr lvl="1"/>
            <a:r>
              <a:rPr lang="en-CA" dirty="0" smtClean="0"/>
              <a:t>“That the mind has no internal necessity to … compel it to suffer in helpless passivity … is due to the slight swerve of the atoms at no determinate time and place”</a:t>
            </a:r>
          </a:p>
          <a:p>
            <a:pPr lvl="1"/>
            <a:r>
              <a:rPr lang="en-CA" dirty="0" smtClean="0"/>
              <a:t>The arbitrary intervention of gods would be preferable to a strict determinism</a:t>
            </a:r>
          </a:p>
          <a:p>
            <a:r>
              <a:rPr lang="en-CA" dirty="0" smtClean="0">
                <a:sym typeface="Wingdings" panose="05000000000000000000" pitchFamily="2" charset="2"/>
              </a:rPr>
              <a:t></a:t>
            </a:r>
            <a:r>
              <a:rPr lang="en-CA" dirty="0" smtClean="0"/>
              <a:t>Heisenberg’s indeterminism in quantum mechanics</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272</a:t>
            </a:fld>
            <a:endParaRPr lang="en-US"/>
          </a:p>
        </p:txBody>
      </p:sp>
    </p:spTree>
    <p:extLst>
      <p:ext uri="{BB962C8B-B14F-4D97-AF65-F5344CB8AC3E}">
        <p14:creationId xmlns:p14="http://schemas.microsoft.com/office/powerpoint/2010/main" val="167330085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need for the virtues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Importance of the virtues</a:t>
            </a:r>
          </a:p>
          <a:p>
            <a:pPr lvl="1"/>
            <a:r>
              <a:rPr lang="en-CA" dirty="0" smtClean="0"/>
              <a:t>“natural adjuncts of the pleasant life”</a:t>
            </a:r>
          </a:p>
          <a:p>
            <a:pPr lvl="1"/>
            <a:r>
              <a:rPr lang="en-CA" dirty="0" smtClean="0"/>
              <a:t>Courage, temperance, justice, etc. are necessary for a life free of pain and anxiety</a:t>
            </a:r>
          </a:p>
          <a:p>
            <a:r>
              <a:rPr lang="en-CA" dirty="0" smtClean="0"/>
              <a:t>Why not steal, lie, harm others, when we can get away with it and benefit from it?</a:t>
            </a:r>
          </a:p>
          <a:p>
            <a:pPr lvl="1"/>
            <a:r>
              <a:rPr lang="en-CA" dirty="0" smtClean="0"/>
              <a:t>But violating moral norms brings fear and anxiety</a:t>
            </a:r>
          </a:p>
          <a:p>
            <a:pPr lvl="1"/>
            <a:r>
              <a:rPr lang="en-CA" dirty="0" smtClean="0"/>
              <a:t>“It is hard to commit injustice and escape detection, but to be confident of escaping detection is impossible.”</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273</a:t>
            </a:fld>
            <a:endParaRPr lang="en-US"/>
          </a:p>
        </p:txBody>
      </p:sp>
    </p:spTree>
    <p:extLst>
      <p:ext uri="{BB962C8B-B14F-4D97-AF65-F5344CB8AC3E}">
        <p14:creationId xmlns:p14="http://schemas.microsoft.com/office/powerpoint/2010/main" val="118308668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Social Contract</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Justice “is not a thing in its own right” but arises from “a pact about neither harming one another nor being harmed”</a:t>
            </a:r>
          </a:p>
          <a:p>
            <a:pPr lvl="1"/>
            <a:r>
              <a:rPr lang="en-CA" dirty="0" smtClean="0"/>
              <a:t>Recalls Hobbes’ (1588-1679) “Social Contract”: </a:t>
            </a:r>
          </a:p>
          <a:p>
            <a:pPr lvl="2"/>
            <a:r>
              <a:rPr lang="en-CA" dirty="0"/>
              <a:t>F</a:t>
            </a:r>
            <a:r>
              <a:rPr lang="en-CA" dirty="0" smtClean="0"/>
              <a:t>or the sake of the individual’s own happiness, </a:t>
            </a:r>
          </a:p>
          <a:p>
            <a:pPr lvl="2"/>
            <a:r>
              <a:rPr lang="en-CA" dirty="0"/>
              <a:t>e</a:t>
            </a:r>
            <a:r>
              <a:rPr lang="en-CA" dirty="0" smtClean="0"/>
              <a:t>ach agrees to live in harmony with one another, under the rule of a supreme State</a:t>
            </a:r>
          </a:p>
          <a:p>
            <a:pPr lvl="1"/>
            <a:r>
              <a:rPr lang="en-CA" dirty="0" smtClean="0"/>
              <a:t>Hobbes argues that it is fear of death and punishment from the State (and in the afterlife) that compels us to obey the contract</a:t>
            </a:r>
          </a:p>
          <a:p>
            <a:pPr lvl="1"/>
            <a:r>
              <a:rPr lang="en-CA" dirty="0" smtClean="0"/>
              <a:t>Epicurus however calls such motives irrational</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274</a:t>
            </a:fld>
            <a:endParaRPr lang="en-US"/>
          </a:p>
        </p:txBody>
      </p:sp>
    </p:spTree>
    <p:extLst>
      <p:ext uri="{BB962C8B-B14F-4D97-AF65-F5344CB8AC3E}">
        <p14:creationId xmlns:p14="http://schemas.microsoft.com/office/powerpoint/2010/main" val="401323588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we need most</a:t>
            </a:r>
            <a:r>
              <a:rPr lang="en-CA" smtClean="0"/>
              <a:t>: friends</a:t>
            </a:r>
            <a:endParaRPr lang="en-US"/>
          </a:p>
        </p:txBody>
      </p:sp>
      <p:sp>
        <p:nvSpPr>
          <p:cNvPr id="3" name="Content Placeholder 2"/>
          <p:cNvSpPr>
            <a:spLocks noGrp="1"/>
          </p:cNvSpPr>
          <p:nvPr>
            <p:ph idx="1"/>
          </p:nvPr>
        </p:nvSpPr>
        <p:spPr/>
        <p:txBody>
          <a:bodyPr>
            <a:normAutofit fontScale="85000" lnSpcReduction="10000"/>
          </a:bodyPr>
          <a:lstStyle/>
          <a:p>
            <a:r>
              <a:rPr lang="en-CA" dirty="0" smtClean="0"/>
              <a:t>For a good life, what we require most is friendship</a:t>
            </a:r>
          </a:p>
          <a:p>
            <a:pPr lvl="1"/>
            <a:r>
              <a:rPr lang="en-CA" dirty="0" smtClean="0"/>
              <a:t>like-minded people who will support us in our naturalistic outlook</a:t>
            </a:r>
          </a:p>
          <a:p>
            <a:pPr lvl="1"/>
            <a:r>
              <a:rPr lang="en-CA" dirty="0" smtClean="0"/>
              <a:t>NB: friends, not family</a:t>
            </a:r>
          </a:p>
          <a:p>
            <a:r>
              <a:rPr lang="en-CA" dirty="0" smtClean="0"/>
              <a:t>With such friends, we will “live as a god among men”</a:t>
            </a:r>
          </a:p>
          <a:p>
            <a:pPr lvl="1"/>
            <a:r>
              <a:rPr lang="en-CA" dirty="0"/>
              <a:t>c</a:t>
            </a:r>
            <a:r>
              <a:rPr lang="en-CA" dirty="0" smtClean="0"/>
              <a:t>onfident in the scheme of things, and self-sufficient</a:t>
            </a:r>
          </a:p>
          <a:p>
            <a:r>
              <a:rPr lang="en-CA" dirty="0" smtClean="0"/>
              <a:t>And so to such a person, nothing is “alien to himself”</a:t>
            </a:r>
          </a:p>
          <a:p>
            <a:pPr lvl="1"/>
            <a:r>
              <a:rPr lang="en-CA" dirty="0" smtClean="0"/>
              <a:t>The poet Terence</a:t>
            </a:r>
            <a:r>
              <a:rPr lang="en-CA" dirty="0"/>
              <a:t>: “I am human, and nothing of that which is human is alien to me</a:t>
            </a:r>
            <a:r>
              <a:rPr lang="en-CA" dirty="0" smtClean="0"/>
              <a:t>.“ </a:t>
            </a:r>
          </a:p>
          <a:p>
            <a:pPr lvl="1"/>
            <a:r>
              <a:rPr lang="en-CA" dirty="0" smtClean="0"/>
              <a:t>But for Epicurus, we are at home not just with humanity but with all of nature </a:t>
            </a:r>
            <a:endParaRPr lang="en-CA" dirty="0"/>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275</a:t>
            </a:fld>
            <a:endParaRPr lang="en-US"/>
          </a:p>
        </p:txBody>
      </p:sp>
    </p:spTree>
    <p:extLst>
      <p:ext uri="{BB962C8B-B14F-4D97-AF65-F5344CB8AC3E}">
        <p14:creationId xmlns:p14="http://schemas.microsoft.com/office/powerpoint/2010/main" val="31464497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Sceptical critique of Epicurean naturalism</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Recall problem with atomism</a:t>
            </a:r>
          </a:p>
          <a:p>
            <a:pPr lvl="1"/>
            <a:r>
              <a:rPr lang="en-CA" dirty="0" smtClean="0"/>
              <a:t>For atomism to be true, we must be able to trust the evidence of our senses </a:t>
            </a:r>
          </a:p>
          <a:p>
            <a:pPr lvl="1"/>
            <a:r>
              <a:rPr lang="en-CA" dirty="0" smtClean="0"/>
              <a:t>But if atomism is true, then the senses can’t be trusted</a:t>
            </a:r>
          </a:p>
          <a:p>
            <a:pPr lvl="2"/>
            <a:r>
              <a:rPr lang="en-CA" dirty="0" smtClean="0"/>
              <a:t>E.g., the color red that I see is not made up of atoms in empty space</a:t>
            </a:r>
          </a:p>
          <a:p>
            <a:pPr lvl="2"/>
            <a:r>
              <a:rPr lang="en-CA" dirty="0" smtClean="0"/>
              <a:t>The desk I see appears solid, not composed of atoms and empty space</a:t>
            </a:r>
          </a:p>
          <a:p>
            <a:r>
              <a:rPr lang="en-CA" dirty="0" smtClean="0"/>
              <a:t>Sceptical philosophers argue then that we should be sceptical of the philosophy of Epicurus</a:t>
            </a:r>
          </a:p>
          <a:p>
            <a:pPr lvl="1"/>
            <a:r>
              <a:rPr lang="en-CA" dirty="0"/>
              <a:t>o</a:t>
            </a:r>
            <a:r>
              <a:rPr lang="en-CA" dirty="0" smtClean="0"/>
              <a:t>r of any philosophy that claims to know the nature of reality</a:t>
            </a:r>
          </a:p>
        </p:txBody>
      </p:sp>
      <p:sp>
        <p:nvSpPr>
          <p:cNvPr id="4" name="Slide Number Placeholder 3"/>
          <p:cNvSpPr>
            <a:spLocks noGrp="1"/>
          </p:cNvSpPr>
          <p:nvPr>
            <p:ph type="sldNum" sz="quarter" idx="12"/>
          </p:nvPr>
        </p:nvSpPr>
        <p:spPr/>
        <p:txBody>
          <a:bodyPr/>
          <a:lstStyle/>
          <a:p>
            <a:fld id="{BBC02E8F-9D1E-4980-8ADB-098DC22DB888}" type="slidenum">
              <a:rPr lang="en-US" smtClean="0"/>
              <a:t>276</a:t>
            </a:fld>
            <a:endParaRPr lang="en-US"/>
          </a:p>
        </p:txBody>
      </p:sp>
    </p:spTree>
    <p:extLst>
      <p:ext uri="{BB962C8B-B14F-4D97-AF65-F5344CB8AC3E}">
        <p14:creationId xmlns:p14="http://schemas.microsoft.com/office/powerpoint/2010/main" val="17773333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Pyrrhonian</a:t>
            </a:r>
            <a:r>
              <a:rPr lang="en-CA" dirty="0" smtClean="0"/>
              <a:t> </a:t>
            </a:r>
            <a:r>
              <a:rPr lang="en-CA" dirty="0" err="1" smtClean="0"/>
              <a:t>ataraxia</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Major sceptic: </a:t>
            </a:r>
            <a:r>
              <a:rPr lang="en-CA" dirty="0" err="1" smtClean="0"/>
              <a:t>Pyrrho</a:t>
            </a:r>
            <a:r>
              <a:rPr lang="en-CA" dirty="0" smtClean="0"/>
              <a:t> (c. 365-270)</a:t>
            </a:r>
          </a:p>
          <a:p>
            <a:pPr lvl="1"/>
            <a:r>
              <a:rPr lang="en-CA" dirty="0" smtClean="0"/>
              <a:t>All we can validly say is how things </a:t>
            </a:r>
            <a:r>
              <a:rPr lang="en-CA" i="1" dirty="0" smtClean="0"/>
              <a:t>appear</a:t>
            </a:r>
            <a:r>
              <a:rPr lang="en-CA" dirty="0" smtClean="0"/>
              <a:t> to be</a:t>
            </a:r>
          </a:p>
          <a:p>
            <a:pPr lvl="1"/>
            <a:r>
              <a:rPr lang="en-CA" dirty="0"/>
              <a:t>n</a:t>
            </a:r>
            <a:r>
              <a:rPr lang="en-CA" dirty="0" smtClean="0"/>
              <a:t>ot how they really are</a:t>
            </a:r>
          </a:p>
          <a:p>
            <a:r>
              <a:rPr lang="en-CA" dirty="0" smtClean="0"/>
              <a:t>It is such scepticism that produces </a:t>
            </a:r>
            <a:r>
              <a:rPr lang="en-CA" dirty="0" err="1" smtClean="0"/>
              <a:t>ataraxia</a:t>
            </a:r>
            <a:r>
              <a:rPr lang="en-CA" dirty="0" smtClean="0"/>
              <a:t> (tranquillity)</a:t>
            </a:r>
          </a:p>
          <a:p>
            <a:pPr lvl="1"/>
            <a:r>
              <a:rPr lang="en-CA" dirty="0" smtClean="0"/>
              <a:t>It is only “through suspension of judgment” that “freedom from anxiety follows”</a:t>
            </a:r>
          </a:p>
          <a:p>
            <a:pPr lvl="1"/>
            <a:r>
              <a:rPr lang="en-CA" dirty="0" smtClean="0"/>
              <a:t>The search for knowledge leads to contradictory results and is never achieved</a:t>
            </a:r>
          </a:p>
          <a:p>
            <a:pPr lvl="2"/>
            <a:r>
              <a:rPr lang="en-CA" dirty="0" smtClean="0"/>
              <a:t>leaving us anxious and confused</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277</a:t>
            </a:fld>
            <a:endParaRPr lang="en-US"/>
          </a:p>
        </p:txBody>
      </p:sp>
    </p:spTree>
    <p:extLst>
      <p:ext uri="{BB962C8B-B14F-4D97-AF65-F5344CB8AC3E}">
        <p14:creationId xmlns:p14="http://schemas.microsoft.com/office/powerpoint/2010/main" val="127233328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Did </a:t>
            </a:r>
            <a:r>
              <a:rPr lang="en-CA" dirty="0" err="1" smtClean="0"/>
              <a:t>Pyrrho</a:t>
            </a:r>
            <a:r>
              <a:rPr lang="en-CA" dirty="0" smtClean="0"/>
              <a:t> really try to walk off a cliff?</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Sceptics of scepticism spread false rumors about </a:t>
            </a:r>
            <a:r>
              <a:rPr lang="en-CA" dirty="0" err="1" smtClean="0"/>
              <a:t>Pyrrho</a:t>
            </a:r>
            <a:r>
              <a:rPr lang="en-CA" dirty="0" smtClean="0"/>
              <a:t>:</a:t>
            </a:r>
          </a:p>
          <a:p>
            <a:pPr lvl="1"/>
            <a:r>
              <a:rPr lang="en-CA" dirty="0" smtClean="0"/>
              <a:t>E.g., that his friends had to save him for walking off a cliff </a:t>
            </a:r>
          </a:p>
          <a:p>
            <a:pPr lvl="1"/>
            <a:r>
              <a:rPr lang="en-CA" dirty="0"/>
              <a:t>b</a:t>
            </a:r>
            <a:r>
              <a:rPr lang="en-CA" dirty="0" smtClean="0"/>
              <a:t>ecause he didn’t trust his senses that there was an actual precipice there</a:t>
            </a:r>
          </a:p>
          <a:p>
            <a:r>
              <a:rPr lang="en-CA" dirty="0" smtClean="0"/>
              <a:t>But </a:t>
            </a:r>
            <a:r>
              <a:rPr lang="en-CA" dirty="0" err="1" smtClean="0"/>
              <a:t>Pyrrho’s</a:t>
            </a:r>
            <a:r>
              <a:rPr lang="en-CA" dirty="0" smtClean="0"/>
              <a:t> advice was to “follow appearances” and customary practice</a:t>
            </a:r>
          </a:p>
          <a:p>
            <a:pPr lvl="1"/>
            <a:r>
              <a:rPr lang="en-CA" dirty="0"/>
              <a:t>w</a:t>
            </a:r>
            <a:r>
              <a:rPr lang="en-CA" dirty="0" smtClean="0"/>
              <a:t>ithout claiming that one knows anything more about the appearances </a:t>
            </a:r>
          </a:p>
          <a:p>
            <a:pPr lvl="1"/>
            <a:r>
              <a:rPr lang="en-CA" dirty="0" smtClean="0"/>
              <a:t>E.g., that they are </a:t>
            </a:r>
            <a:r>
              <a:rPr lang="en-CA" i="1" dirty="0" smtClean="0"/>
              <a:t>really</a:t>
            </a:r>
            <a:r>
              <a:rPr lang="en-CA" dirty="0" smtClean="0"/>
              <a:t> made up of atoms and void (or that they are copies of ideas that we don’t see) </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278</a:t>
            </a:fld>
            <a:endParaRPr lang="en-US"/>
          </a:p>
        </p:txBody>
      </p:sp>
    </p:spTree>
    <p:extLst>
      <p:ext uri="{BB962C8B-B14F-4D97-AF65-F5344CB8AC3E}">
        <p14:creationId xmlns:p14="http://schemas.microsoft.com/office/powerpoint/2010/main" val="268695334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Fire animals</a:t>
            </a:r>
            <a:endParaRPr lang="en-US" dirty="0"/>
          </a:p>
        </p:txBody>
      </p:sp>
      <p:sp>
        <p:nvSpPr>
          <p:cNvPr id="3" name="Content Placeholder 2"/>
          <p:cNvSpPr>
            <a:spLocks noGrp="1"/>
          </p:cNvSpPr>
          <p:nvPr>
            <p:ph idx="1"/>
          </p:nvPr>
        </p:nvSpPr>
        <p:spPr/>
        <p:txBody>
          <a:bodyPr>
            <a:normAutofit/>
          </a:bodyPr>
          <a:lstStyle/>
          <a:p>
            <a:r>
              <a:rPr lang="en-CA" dirty="0" err="1" smtClean="0"/>
              <a:t>Pyrrhonian</a:t>
            </a:r>
            <a:r>
              <a:rPr lang="en-CA" dirty="0" smtClean="0"/>
              <a:t> follower </a:t>
            </a:r>
            <a:r>
              <a:rPr lang="en-CA" dirty="0" err="1" smtClean="0"/>
              <a:t>Aenesidemus</a:t>
            </a:r>
            <a:r>
              <a:rPr lang="en-CA" dirty="0" smtClean="0"/>
              <a:t> (1</a:t>
            </a:r>
            <a:r>
              <a:rPr lang="en-CA" baseline="30000" dirty="0" smtClean="0"/>
              <a:t>st</a:t>
            </a:r>
            <a:r>
              <a:rPr lang="en-CA" dirty="0" smtClean="0"/>
              <a:t> c BCE)”</a:t>
            </a:r>
          </a:p>
          <a:p>
            <a:r>
              <a:rPr lang="en-CA" dirty="0" smtClean="0"/>
              <a:t>We can “determine nothing,” and “Nothing exists in truth … Each thing is no more this than that.” </a:t>
            </a:r>
          </a:p>
          <a:p>
            <a:pPr lvl="1"/>
            <a:r>
              <a:rPr lang="en-CA" dirty="0" smtClean="0"/>
              <a:t>e.g., the claim that a certain action is just, or unjust</a:t>
            </a:r>
          </a:p>
          <a:p>
            <a:pPr lvl="1"/>
            <a:r>
              <a:rPr lang="en-CA" dirty="0" smtClean="0"/>
              <a:t>Or that fire necessarily destroys living organisms. </a:t>
            </a:r>
          </a:p>
          <a:p>
            <a:pPr lvl="2"/>
            <a:r>
              <a:rPr lang="en-CA" dirty="0" smtClean="0"/>
              <a:t>Counter example: reports that some animals live in fire!</a:t>
            </a:r>
          </a:p>
        </p:txBody>
      </p:sp>
      <p:sp>
        <p:nvSpPr>
          <p:cNvPr id="4" name="Slide Number Placeholder 3"/>
          <p:cNvSpPr>
            <a:spLocks noGrp="1"/>
          </p:cNvSpPr>
          <p:nvPr>
            <p:ph type="sldNum" sz="quarter" idx="12"/>
          </p:nvPr>
        </p:nvSpPr>
        <p:spPr/>
        <p:txBody>
          <a:bodyPr/>
          <a:lstStyle/>
          <a:p>
            <a:fld id="{BBC02E8F-9D1E-4980-8ADB-098DC22DB888}" type="slidenum">
              <a:rPr lang="en-US" smtClean="0"/>
              <a:t>279</a:t>
            </a:fld>
            <a:endParaRPr lang="en-US"/>
          </a:p>
        </p:txBody>
      </p:sp>
    </p:spTree>
    <p:extLst>
      <p:ext uri="{BB962C8B-B14F-4D97-AF65-F5344CB8AC3E}">
        <p14:creationId xmlns:p14="http://schemas.microsoft.com/office/powerpoint/2010/main" val="244744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t>
            </a:r>
            <a:r>
              <a:rPr lang="en-US" dirty="0"/>
              <a:t>Greek individualism</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ym typeface="Wingdings" panose="05000000000000000000" pitchFamily="2" charset="2"/>
              </a:rPr>
              <a:t>Variety of different philosophical positions in conflict with one another</a:t>
            </a:r>
          </a:p>
          <a:p>
            <a:pPr lvl="1"/>
            <a:r>
              <a:rPr lang="en-US" dirty="0" smtClean="0">
                <a:sym typeface="Wingdings" panose="05000000000000000000" pitchFamily="2" charset="2"/>
              </a:rPr>
              <a:t>Socrates debates with the authorities of his society</a:t>
            </a:r>
          </a:p>
          <a:p>
            <a:pPr lvl="1"/>
            <a:r>
              <a:rPr lang="en-US" dirty="0" smtClean="0">
                <a:sym typeface="Wingdings" panose="05000000000000000000" pitchFamily="2" charset="2"/>
              </a:rPr>
              <a:t>And is killed for it: accused of “corrupting the youth”</a:t>
            </a:r>
          </a:p>
          <a:p>
            <a:pPr lvl="1"/>
            <a:r>
              <a:rPr lang="en-US" dirty="0" smtClean="0">
                <a:sym typeface="Wingdings" panose="05000000000000000000" pitchFamily="2" charset="2"/>
              </a:rPr>
              <a:t>He teaches the youth to think for themselves, not to follow their parents, the tradition, the authorities</a:t>
            </a:r>
          </a:p>
          <a:p>
            <a:r>
              <a:rPr lang="en-US" dirty="0" smtClean="0">
                <a:sym typeface="Wingdings" panose="05000000000000000000" pitchFamily="2" charset="2"/>
              </a:rPr>
              <a:t>Compare with Confucius and the Governor of She</a:t>
            </a:r>
          </a:p>
          <a:p>
            <a:pPr lvl="1"/>
            <a:r>
              <a:rPr lang="en-US" dirty="0" smtClean="0">
                <a:sym typeface="Wingdings" panose="05000000000000000000" pitchFamily="2" charset="2"/>
              </a:rPr>
              <a:t>In my village, someone is called straight who covers up for his father</a:t>
            </a:r>
          </a:p>
          <a:p>
            <a:pPr lvl="1"/>
            <a:r>
              <a:rPr lang="en-US" dirty="0" smtClean="0">
                <a:sym typeface="Wingdings" panose="05000000000000000000" pitchFamily="2" charset="2"/>
              </a:rPr>
              <a:t>The family is primary, the (ideal) tradition is respected</a:t>
            </a:r>
          </a:p>
          <a:p>
            <a:r>
              <a:rPr lang="en-US" dirty="0" smtClean="0">
                <a:sym typeface="Wingdings" panose="05000000000000000000" pitchFamily="2" charset="2"/>
              </a:rPr>
              <a:t>India: the caste system is a kinship system</a:t>
            </a:r>
          </a:p>
        </p:txBody>
      </p:sp>
      <p:sp>
        <p:nvSpPr>
          <p:cNvPr id="4" name="Slide Number Placeholder 3"/>
          <p:cNvSpPr>
            <a:spLocks noGrp="1"/>
          </p:cNvSpPr>
          <p:nvPr>
            <p:ph type="sldNum" sz="quarter" idx="12"/>
          </p:nvPr>
        </p:nvSpPr>
        <p:spPr/>
        <p:txBody>
          <a:bodyPr/>
          <a:lstStyle/>
          <a:p>
            <a:fld id="{BBC02E8F-9D1E-4980-8ADB-098DC22DB888}" type="slidenum">
              <a:rPr lang="en-US" smtClean="0"/>
              <a:t>28</a:t>
            </a:fld>
            <a:endParaRPr lang="en-US"/>
          </a:p>
        </p:txBody>
      </p:sp>
    </p:spTree>
    <p:extLst>
      <p:ext uri="{BB962C8B-B14F-4D97-AF65-F5344CB8AC3E}">
        <p14:creationId xmlns:p14="http://schemas.microsoft.com/office/powerpoint/2010/main" val="668190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Undermining our claims to truth</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We </a:t>
            </a:r>
            <a:r>
              <a:rPr lang="en-CA" dirty="0"/>
              <a:t>can never rule out the possibility </a:t>
            </a:r>
            <a:endParaRPr lang="en-CA" dirty="0" smtClean="0"/>
          </a:p>
          <a:p>
            <a:pPr lvl="1"/>
            <a:r>
              <a:rPr lang="en-CA" dirty="0" smtClean="0"/>
              <a:t>that </a:t>
            </a:r>
            <a:r>
              <a:rPr lang="en-CA" dirty="0"/>
              <a:t>there is some factor that explains why we think such-and-such</a:t>
            </a:r>
          </a:p>
          <a:p>
            <a:pPr lvl="1"/>
            <a:r>
              <a:rPr lang="en-CA" dirty="0"/>
              <a:t>a</a:t>
            </a:r>
            <a:r>
              <a:rPr lang="en-CA" dirty="0" smtClean="0"/>
              <a:t> factor that undermines </a:t>
            </a:r>
            <a:r>
              <a:rPr lang="en-CA" dirty="0"/>
              <a:t>the claim that what we think is </a:t>
            </a:r>
            <a:r>
              <a:rPr lang="en-CA" dirty="0" smtClean="0"/>
              <a:t>true</a:t>
            </a:r>
          </a:p>
          <a:p>
            <a:r>
              <a:rPr lang="en-CA" dirty="0"/>
              <a:t>If we say that it is unjust to kill an innocent person</a:t>
            </a:r>
          </a:p>
          <a:p>
            <a:pPr lvl="1"/>
            <a:r>
              <a:rPr lang="en-CA" dirty="0" smtClean="0"/>
              <a:t>perhaps </a:t>
            </a:r>
            <a:r>
              <a:rPr lang="en-CA" dirty="0"/>
              <a:t>we are just following a social convention</a:t>
            </a:r>
          </a:p>
          <a:p>
            <a:r>
              <a:rPr lang="en-CA" dirty="0"/>
              <a:t>If we say that this a tree</a:t>
            </a:r>
          </a:p>
          <a:p>
            <a:pPr lvl="1"/>
            <a:r>
              <a:rPr lang="en-CA" dirty="0" smtClean="0"/>
              <a:t>perhaps </a:t>
            </a:r>
            <a:r>
              <a:rPr lang="en-CA" dirty="0"/>
              <a:t>we are having an hallucination, or a dream</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280</a:t>
            </a:fld>
            <a:endParaRPr lang="en-US"/>
          </a:p>
        </p:txBody>
      </p:sp>
    </p:spTree>
    <p:extLst>
      <p:ext uri="{BB962C8B-B14F-4D97-AF65-F5344CB8AC3E}">
        <p14:creationId xmlns:p14="http://schemas.microsoft.com/office/powerpoint/2010/main" val="201553764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scepticism itself true?</a:t>
            </a:r>
            <a:endParaRPr lang="en-US" dirty="0"/>
          </a:p>
        </p:txBody>
      </p:sp>
      <p:sp>
        <p:nvSpPr>
          <p:cNvPr id="3" name="Content Placeholder 2"/>
          <p:cNvSpPr>
            <a:spLocks noGrp="1"/>
          </p:cNvSpPr>
          <p:nvPr>
            <p:ph idx="1"/>
          </p:nvPr>
        </p:nvSpPr>
        <p:spPr/>
        <p:txBody>
          <a:bodyPr>
            <a:normAutofit lnSpcReduction="10000"/>
          </a:bodyPr>
          <a:lstStyle/>
          <a:p>
            <a:r>
              <a:rPr lang="en-CA" dirty="0" smtClean="0"/>
              <a:t>Epicurus replies:</a:t>
            </a:r>
          </a:p>
          <a:p>
            <a:pPr lvl="1"/>
            <a:r>
              <a:rPr lang="en-CA" dirty="0" smtClean="0"/>
              <a:t>“If you quarrel with all sense-perceptions, you will have nothing to refer to in judging [those] which you claim are false.”</a:t>
            </a:r>
          </a:p>
          <a:p>
            <a:pPr lvl="1"/>
            <a:r>
              <a:rPr lang="en-CA" dirty="0" smtClean="0"/>
              <a:t>But </a:t>
            </a:r>
            <a:r>
              <a:rPr lang="en-CA" dirty="0" err="1" smtClean="0"/>
              <a:t>Pyrrho</a:t>
            </a:r>
            <a:r>
              <a:rPr lang="en-CA" dirty="0" smtClean="0"/>
              <a:t> does not say our perceptions and beliefs are false</a:t>
            </a:r>
          </a:p>
          <a:p>
            <a:pPr lvl="2"/>
            <a:r>
              <a:rPr lang="en-CA" dirty="0" smtClean="0"/>
              <a:t>To say that there is no basis for claiming they are true is not to say they are false</a:t>
            </a:r>
          </a:p>
          <a:p>
            <a:pPr lvl="1"/>
            <a:r>
              <a:rPr lang="en-CA" dirty="0" smtClean="0"/>
              <a:t>And yet </a:t>
            </a:r>
            <a:r>
              <a:rPr lang="en-CA" dirty="0" err="1" smtClean="0"/>
              <a:t>Pyrrho</a:t>
            </a:r>
            <a:r>
              <a:rPr lang="en-CA" dirty="0" smtClean="0"/>
              <a:t> believes that “Nothing exists in truth” is a true statement!</a:t>
            </a:r>
          </a:p>
          <a:p>
            <a:pPr marL="457200" lvl="1" indent="0">
              <a:buNone/>
            </a:pPr>
            <a:endParaRPr lang="en-CA" dirty="0" smtClean="0"/>
          </a:p>
        </p:txBody>
      </p:sp>
      <p:sp>
        <p:nvSpPr>
          <p:cNvPr id="4" name="Slide Number Placeholder 3"/>
          <p:cNvSpPr>
            <a:spLocks noGrp="1"/>
          </p:cNvSpPr>
          <p:nvPr>
            <p:ph type="sldNum" sz="quarter" idx="12"/>
          </p:nvPr>
        </p:nvSpPr>
        <p:spPr/>
        <p:txBody>
          <a:bodyPr/>
          <a:lstStyle/>
          <a:p>
            <a:fld id="{BBC02E8F-9D1E-4980-8ADB-098DC22DB888}" type="slidenum">
              <a:rPr lang="en-US" smtClean="0"/>
              <a:t>281</a:t>
            </a:fld>
            <a:endParaRPr lang="en-US"/>
          </a:p>
        </p:txBody>
      </p:sp>
    </p:spTree>
    <p:extLst>
      <p:ext uri="{BB962C8B-B14F-4D97-AF65-F5344CB8AC3E}">
        <p14:creationId xmlns:p14="http://schemas.microsoft.com/office/powerpoint/2010/main" val="345951482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Moderate scepticism: </a:t>
            </a:r>
            <a:br>
              <a:rPr lang="en-CA" sz="3200" dirty="0" smtClean="0"/>
            </a:br>
            <a:r>
              <a:rPr lang="en-CA" sz="3200" dirty="0" smtClean="0"/>
              <a:t>Some beliefs are more reasonable than others</a:t>
            </a:r>
            <a:endParaRPr lang="en-US" sz="3200" dirty="0"/>
          </a:p>
        </p:txBody>
      </p:sp>
      <p:sp>
        <p:nvSpPr>
          <p:cNvPr id="3" name="Content Placeholder 2"/>
          <p:cNvSpPr>
            <a:spLocks noGrp="1"/>
          </p:cNvSpPr>
          <p:nvPr>
            <p:ph idx="1"/>
          </p:nvPr>
        </p:nvSpPr>
        <p:spPr/>
        <p:txBody>
          <a:bodyPr>
            <a:normAutofit fontScale="92500"/>
          </a:bodyPr>
          <a:lstStyle/>
          <a:p>
            <a:r>
              <a:rPr lang="en-CA" dirty="0" smtClean="0"/>
              <a:t>Less radical sceptics, </a:t>
            </a:r>
            <a:r>
              <a:rPr lang="en-CA" dirty="0" err="1" smtClean="0"/>
              <a:t>Arcesilaus</a:t>
            </a:r>
            <a:r>
              <a:rPr lang="en-CA" dirty="0" smtClean="0"/>
              <a:t> (316-242) and </a:t>
            </a:r>
            <a:r>
              <a:rPr lang="en-CA" dirty="0" err="1" smtClean="0"/>
              <a:t>Carneades</a:t>
            </a:r>
            <a:r>
              <a:rPr lang="en-CA" dirty="0" smtClean="0"/>
              <a:t> (214-c. 129)</a:t>
            </a:r>
          </a:p>
          <a:p>
            <a:pPr lvl="1"/>
            <a:r>
              <a:rPr lang="en-CA" dirty="0" smtClean="0"/>
              <a:t>There may not be absolute truth, but some beliefs are more reasonable or plausible than others</a:t>
            </a:r>
          </a:p>
          <a:p>
            <a:pPr lvl="1"/>
            <a:r>
              <a:rPr lang="en-CA" dirty="0" smtClean="0"/>
              <a:t>For example perceptions that follow one another in a chain are more likely to be true than those that don’t </a:t>
            </a:r>
          </a:p>
          <a:p>
            <a:pPr lvl="2"/>
            <a:r>
              <a:rPr lang="en-CA" dirty="0" smtClean="0"/>
              <a:t>I, along with other people, </a:t>
            </a:r>
            <a:r>
              <a:rPr lang="en-CA" dirty="0"/>
              <a:t>regularly </a:t>
            </a:r>
            <a:r>
              <a:rPr lang="en-CA" dirty="0" smtClean="0"/>
              <a:t>experience that when the sun comes up in the morning I/they feel warmer </a:t>
            </a:r>
          </a:p>
          <a:p>
            <a:pPr lvl="2"/>
            <a:r>
              <a:rPr lang="en-CA" dirty="0" smtClean="0">
                <a:sym typeface="Wingdings" panose="05000000000000000000" pitchFamily="2" charset="2"/>
              </a:rPr>
              <a:t> the sun is a hot body that causes the feeling of warmth</a:t>
            </a:r>
            <a:endParaRPr lang="en-CA" dirty="0" smtClean="0"/>
          </a:p>
        </p:txBody>
      </p:sp>
      <p:sp>
        <p:nvSpPr>
          <p:cNvPr id="4" name="Slide Number Placeholder 3"/>
          <p:cNvSpPr>
            <a:spLocks noGrp="1"/>
          </p:cNvSpPr>
          <p:nvPr>
            <p:ph type="sldNum" sz="quarter" idx="12"/>
          </p:nvPr>
        </p:nvSpPr>
        <p:spPr/>
        <p:txBody>
          <a:bodyPr/>
          <a:lstStyle/>
          <a:p>
            <a:fld id="{BBC02E8F-9D1E-4980-8ADB-098DC22DB888}" type="slidenum">
              <a:rPr lang="en-US" smtClean="0"/>
              <a:t>282</a:t>
            </a:fld>
            <a:endParaRPr lang="en-US"/>
          </a:p>
        </p:txBody>
      </p:sp>
    </p:spTree>
    <p:extLst>
      <p:ext uri="{BB962C8B-B14F-4D97-AF65-F5344CB8AC3E}">
        <p14:creationId xmlns:p14="http://schemas.microsoft.com/office/powerpoint/2010/main" val="414597242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Stoicism: main rival to Epicureanism</a:t>
            </a:r>
            <a:endParaRPr lang="en-US" dirty="0"/>
          </a:p>
        </p:txBody>
      </p:sp>
      <p:sp>
        <p:nvSpPr>
          <p:cNvPr id="3" name="Content Placeholder 2"/>
          <p:cNvSpPr>
            <a:spLocks noGrp="1"/>
          </p:cNvSpPr>
          <p:nvPr>
            <p:ph idx="1"/>
          </p:nvPr>
        </p:nvSpPr>
        <p:spPr/>
        <p:txBody>
          <a:bodyPr>
            <a:normAutofit fontScale="92500"/>
          </a:bodyPr>
          <a:lstStyle/>
          <a:p>
            <a:r>
              <a:rPr lang="en-CA" dirty="0" smtClean="0"/>
              <a:t>The Stoics: Zeno of </a:t>
            </a:r>
            <a:r>
              <a:rPr lang="en-CA" dirty="0" err="1" smtClean="0"/>
              <a:t>Citium</a:t>
            </a:r>
            <a:r>
              <a:rPr lang="en-CA" dirty="0" smtClean="0"/>
              <a:t> (344-262), Cleanthes (331-232) and </a:t>
            </a:r>
            <a:r>
              <a:rPr lang="en-CA" dirty="0" err="1" smtClean="0"/>
              <a:t>Chrysippus</a:t>
            </a:r>
            <a:r>
              <a:rPr lang="en-CA" dirty="0" smtClean="0"/>
              <a:t> (c 280-207)</a:t>
            </a:r>
          </a:p>
          <a:p>
            <a:pPr lvl="1"/>
            <a:r>
              <a:rPr lang="en-CA" dirty="0" smtClean="0"/>
              <a:t>Strong men, living long lives</a:t>
            </a:r>
          </a:p>
          <a:p>
            <a:pPr lvl="1"/>
            <a:r>
              <a:rPr lang="en-CA" dirty="0" smtClean="0"/>
              <a:t>The youngest, </a:t>
            </a:r>
            <a:r>
              <a:rPr lang="en-CA" dirty="0" err="1" smtClean="0"/>
              <a:t>Chrysippus</a:t>
            </a:r>
            <a:r>
              <a:rPr lang="en-CA" dirty="0" smtClean="0"/>
              <a:t>, died when only 73 from an overdose of wine (or was it from laughing at one of his own jokes?)</a:t>
            </a:r>
          </a:p>
          <a:p>
            <a:r>
              <a:rPr lang="en-CA" dirty="0" smtClean="0"/>
              <a:t>Stoicism: another approach to living heathy, trouble-free lives</a:t>
            </a:r>
          </a:p>
          <a:p>
            <a:pPr lvl="1"/>
            <a:r>
              <a:rPr lang="en-CA" dirty="0"/>
              <a:t>w</a:t>
            </a:r>
            <a:r>
              <a:rPr lang="en-CA" dirty="0" smtClean="0"/>
              <a:t>ith a theory of the </a:t>
            </a:r>
            <a:r>
              <a:rPr lang="en-CA" dirty="0"/>
              <a:t>universe </a:t>
            </a:r>
            <a:r>
              <a:rPr lang="en-CA" dirty="0" smtClean="0"/>
              <a:t>supporting this  </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283</a:t>
            </a:fld>
            <a:endParaRPr lang="en-US"/>
          </a:p>
        </p:txBody>
      </p:sp>
    </p:spTree>
    <p:extLst>
      <p:ext uri="{BB962C8B-B14F-4D97-AF65-F5344CB8AC3E}">
        <p14:creationId xmlns:p14="http://schemas.microsoft.com/office/powerpoint/2010/main" val="321866848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Similarities and differences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Like Epicureanism</a:t>
            </a:r>
          </a:p>
          <a:p>
            <a:pPr lvl="1"/>
            <a:r>
              <a:rPr lang="en-CA" dirty="0" smtClean="0"/>
              <a:t>Stoicism gives an account of the universe based on sense experience</a:t>
            </a:r>
          </a:p>
          <a:p>
            <a:pPr lvl="1"/>
            <a:r>
              <a:rPr lang="en-CA" dirty="0"/>
              <a:t>s</a:t>
            </a:r>
            <a:r>
              <a:rPr lang="en-CA" dirty="0" smtClean="0"/>
              <a:t>upporting virtuous lives</a:t>
            </a:r>
          </a:p>
          <a:p>
            <a:pPr lvl="1"/>
            <a:r>
              <a:rPr lang="en-CA" dirty="0"/>
              <a:t>a</a:t>
            </a:r>
            <a:r>
              <a:rPr lang="en-CA" dirty="0" smtClean="0"/>
              <a:t>iming at tranquillity, self-sufficiency, resignation to mortality</a:t>
            </a:r>
          </a:p>
          <a:p>
            <a:r>
              <a:rPr lang="en-CA" dirty="0" smtClean="0"/>
              <a:t>Differences:</a:t>
            </a:r>
          </a:p>
          <a:p>
            <a:pPr lvl="1"/>
            <a:r>
              <a:rPr lang="en-CA" dirty="0" smtClean="0"/>
              <a:t>1) Stoics are indifferent to pleasure</a:t>
            </a:r>
          </a:p>
          <a:p>
            <a:pPr lvl="1"/>
            <a:r>
              <a:rPr lang="en-CA" dirty="0" smtClean="0"/>
              <a:t>For the Stoics, virtue itself </a:t>
            </a:r>
            <a:r>
              <a:rPr lang="en-CA" i="1" dirty="0" smtClean="0"/>
              <a:t>is</a:t>
            </a:r>
            <a:r>
              <a:rPr lang="en-CA" dirty="0" smtClean="0"/>
              <a:t> the good life</a:t>
            </a:r>
          </a:p>
          <a:p>
            <a:pPr lvl="2"/>
            <a:r>
              <a:rPr lang="en-CA" dirty="0"/>
              <a:t>n</a:t>
            </a:r>
            <a:r>
              <a:rPr lang="en-CA" dirty="0" smtClean="0"/>
              <a:t>ot merely a </a:t>
            </a:r>
            <a:r>
              <a:rPr lang="en-CA" i="1" dirty="0" smtClean="0"/>
              <a:t>means</a:t>
            </a:r>
            <a:r>
              <a:rPr lang="en-CA" dirty="0" smtClean="0"/>
              <a:t> to the good life</a:t>
            </a:r>
          </a:p>
          <a:p>
            <a:pPr lvl="1"/>
            <a:r>
              <a:rPr lang="en-CA" dirty="0" smtClean="0"/>
              <a:t>2) Also: very different theories of nature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284</a:t>
            </a:fld>
            <a:endParaRPr lang="en-US"/>
          </a:p>
        </p:txBody>
      </p:sp>
    </p:spTree>
    <p:extLst>
      <p:ext uri="{BB962C8B-B14F-4D97-AF65-F5344CB8AC3E}">
        <p14:creationId xmlns:p14="http://schemas.microsoft.com/office/powerpoint/2010/main" val="43890361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 are parts of the whole cosmos</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Human beings are at home in the natural world</a:t>
            </a:r>
          </a:p>
          <a:p>
            <a:pPr lvl="1"/>
            <a:r>
              <a:rPr lang="en-CA" dirty="0"/>
              <a:t>n</a:t>
            </a:r>
            <a:r>
              <a:rPr lang="en-CA" dirty="0" smtClean="0"/>
              <a:t>ot merely because they are made of the same stuff</a:t>
            </a:r>
          </a:p>
          <a:p>
            <a:pPr lvl="1"/>
            <a:r>
              <a:rPr lang="en-CA" dirty="0"/>
              <a:t>b</a:t>
            </a:r>
            <a:r>
              <a:rPr lang="en-CA" dirty="0" smtClean="0"/>
              <a:t>ut as embodying the fundamental principle and purpose of the cosmos</a:t>
            </a:r>
          </a:p>
          <a:p>
            <a:r>
              <a:rPr lang="en-CA" dirty="0" smtClean="0"/>
              <a:t>Marcus Aurelius (121-80), a Roman Emperor, on the task of philosophy </a:t>
            </a:r>
          </a:p>
          <a:p>
            <a:pPr lvl="1"/>
            <a:r>
              <a:rPr lang="en-CA" dirty="0" smtClean="0"/>
              <a:t>1) “to consider well the nature of the universe and my own nature, together with the relation between them”</a:t>
            </a:r>
          </a:p>
          <a:p>
            <a:pPr lvl="1"/>
            <a:r>
              <a:rPr lang="en-CA" dirty="0" smtClean="0"/>
              <a:t>2) </a:t>
            </a:r>
            <a:r>
              <a:rPr lang="en-CA" dirty="0"/>
              <a:t>t</a:t>
            </a:r>
            <a:r>
              <a:rPr lang="en-CA" dirty="0" smtClean="0"/>
              <a:t>o establish “what kind of part I am of what kind of whole”</a:t>
            </a:r>
          </a:p>
          <a:p>
            <a:pPr lvl="1"/>
            <a:r>
              <a:rPr lang="en-CA" dirty="0" smtClean="0"/>
              <a:t>3) in such a way that “no mortal can hinder me from acting and speaking conformably to the being of which I am a part.”</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285</a:t>
            </a:fld>
            <a:endParaRPr lang="en-US"/>
          </a:p>
        </p:txBody>
      </p:sp>
    </p:spTree>
    <p:extLst>
      <p:ext uri="{BB962C8B-B14F-4D97-AF65-F5344CB8AC3E}">
        <p14:creationId xmlns:p14="http://schemas.microsoft.com/office/powerpoint/2010/main" val="398805285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Matter and Spirit</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 cosmos is a whole composed of two parts</a:t>
            </a:r>
          </a:p>
          <a:p>
            <a:pPr lvl="1"/>
            <a:r>
              <a:rPr lang="en-CA" dirty="0"/>
              <a:t>a</a:t>
            </a:r>
            <a:r>
              <a:rPr lang="en-CA" dirty="0" smtClean="0"/>
              <a:t> passive substance or mere matter</a:t>
            </a:r>
          </a:p>
          <a:p>
            <a:pPr lvl="1"/>
            <a:r>
              <a:rPr lang="en-CA" dirty="0"/>
              <a:t>a</a:t>
            </a:r>
            <a:r>
              <a:rPr lang="en-CA" dirty="0" smtClean="0"/>
              <a:t>n active material principle, </a:t>
            </a:r>
            <a:r>
              <a:rPr lang="en-CA" i="1" dirty="0" err="1" smtClean="0"/>
              <a:t>pneuma</a:t>
            </a:r>
            <a:r>
              <a:rPr lang="en-CA" dirty="0" smtClean="0"/>
              <a:t> (“breath” or “spirit”)</a:t>
            </a:r>
          </a:p>
          <a:p>
            <a:r>
              <a:rPr lang="en-CA" i="1" dirty="0" err="1" smtClean="0"/>
              <a:t>Pneuma</a:t>
            </a:r>
            <a:r>
              <a:rPr lang="en-CA" dirty="0" smtClean="0"/>
              <a:t> is a “</a:t>
            </a:r>
            <a:r>
              <a:rPr lang="en-CA" dirty="0" err="1" smtClean="0"/>
              <a:t>craftsmanlike</a:t>
            </a:r>
            <a:r>
              <a:rPr lang="en-CA" dirty="0" smtClean="0"/>
              <a:t> fire”</a:t>
            </a:r>
          </a:p>
          <a:p>
            <a:pPr lvl="1"/>
            <a:r>
              <a:rPr lang="en-CA" dirty="0"/>
              <a:t>a</a:t>
            </a:r>
            <a:r>
              <a:rPr lang="en-CA" dirty="0" smtClean="0"/>
              <a:t>n energy that “holds things together” and permeates everything</a:t>
            </a:r>
          </a:p>
          <a:p>
            <a:pPr lvl="2"/>
            <a:r>
              <a:rPr lang="en-CA" dirty="0"/>
              <a:t>e</a:t>
            </a:r>
            <a:r>
              <a:rPr lang="en-CA" dirty="0" smtClean="0"/>
              <a:t>xplaining the behavior of matter</a:t>
            </a:r>
          </a:p>
          <a:p>
            <a:pPr lvl="1"/>
            <a:r>
              <a:rPr lang="en-CA" dirty="0"/>
              <a:t>w</a:t>
            </a:r>
            <a:r>
              <a:rPr lang="en-CA" dirty="0" smtClean="0"/>
              <a:t>ith purpose, intelligence, and reason</a:t>
            </a:r>
          </a:p>
          <a:p>
            <a:r>
              <a:rPr lang="en-CA" dirty="0" smtClean="0"/>
              <a:t>(Recall “chi” in Chinese philosophy)</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286</a:t>
            </a:fld>
            <a:endParaRPr lang="en-US"/>
          </a:p>
        </p:txBody>
      </p:sp>
    </p:spTree>
    <p:extLst>
      <p:ext uri="{BB962C8B-B14F-4D97-AF65-F5344CB8AC3E}">
        <p14:creationId xmlns:p14="http://schemas.microsoft.com/office/powerpoint/2010/main" val="348980239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whole is God</a:t>
            </a:r>
            <a:endParaRPr lang="en-US" dirty="0"/>
          </a:p>
        </p:txBody>
      </p:sp>
      <p:sp>
        <p:nvSpPr>
          <p:cNvPr id="3" name="Content Placeholder 2"/>
          <p:cNvSpPr>
            <a:spLocks noGrp="1"/>
          </p:cNvSpPr>
          <p:nvPr>
            <p:ph idx="1"/>
          </p:nvPr>
        </p:nvSpPr>
        <p:spPr/>
        <p:txBody>
          <a:bodyPr>
            <a:normAutofit fontScale="92500" lnSpcReduction="10000"/>
          </a:bodyPr>
          <a:lstStyle/>
          <a:p>
            <a:r>
              <a:rPr lang="en-CA" i="1" dirty="0" err="1" smtClean="0"/>
              <a:t>Pneuma</a:t>
            </a:r>
            <a:r>
              <a:rPr lang="en-CA" dirty="0" smtClean="0"/>
              <a:t> is God or Fate</a:t>
            </a:r>
          </a:p>
          <a:p>
            <a:pPr lvl="1"/>
            <a:r>
              <a:rPr lang="en-CA" dirty="0" smtClean="0"/>
              <a:t>“an animal, immortal, rational, perfect … providentially looking after the cosmos”</a:t>
            </a:r>
          </a:p>
          <a:p>
            <a:pPr lvl="1"/>
            <a:r>
              <a:rPr lang="en-CA" dirty="0" smtClean="0"/>
              <a:t>“the rational principle according to which the cosmos is managed”</a:t>
            </a:r>
          </a:p>
          <a:p>
            <a:r>
              <a:rPr lang="en-CA" dirty="0" smtClean="0"/>
              <a:t>The </a:t>
            </a:r>
            <a:r>
              <a:rPr lang="en-CA" i="1" dirty="0" smtClean="0"/>
              <a:t>whole</a:t>
            </a:r>
            <a:r>
              <a:rPr lang="en-CA" dirty="0" smtClean="0"/>
              <a:t> of nature is rational—is God</a:t>
            </a:r>
          </a:p>
          <a:p>
            <a:pPr lvl="1"/>
            <a:r>
              <a:rPr lang="en-CA" dirty="0"/>
              <a:t>n</a:t>
            </a:r>
            <a:r>
              <a:rPr lang="en-CA" dirty="0" smtClean="0"/>
              <a:t>ot all of its parts—not stones, plants and animals</a:t>
            </a:r>
          </a:p>
          <a:p>
            <a:r>
              <a:rPr lang="en-CA" dirty="0" smtClean="0"/>
              <a:t>But some of its parts are rational: </a:t>
            </a:r>
          </a:p>
          <a:p>
            <a:pPr lvl="1"/>
            <a:r>
              <a:rPr lang="en-CA" dirty="0" smtClean="0"/>
              <a:t>human beings who can reflect and participate in the divine intelligence that governs the cosmos</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287</a:t>
            </a:fld>
            <a:endParaRPr lang="en-US"/>
          </a:p>
        </p:txBody>
      </p:sp>
    </p:spTree>
    <p:extLst>
      <p:ext uri="{BB962C8B-B14F-4D97-AF65-F5344CB8AC3E}">
        <p14:creationId xmlns:p14="http://schemas.microsoft.com/office/powerpoint/2010/main" val="322581064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Which is better, rational or irrational?</a:t>
            </a:r>
            <a:endParaRPr lang="en-US" dirty="0"/>
          </a:p>
        </p:txBody>
      </p:sp>
      <p:sp>
        <p:nvSpPr>
          <p:cNvPr id="3" name="Content Placeholder 2"/>
          <p:cNvSpPr>
            <a:spLocks noGrp="1"/>
          </p:cNvSpPr>
          <p:nvPr>
            <p:ph idx="1"/>
          </p:nvPr>
        </p:nvSpPr>
        <p:spPr/>
        <p:txBody>
          <a:bodyPr>
            <a:normAutofit/>
          </a:bodyPr>
          <a:lstStyle/>
          <a:p>
            <a:r>
              <a:rPr lang="en-CA" dirty="0" smtClean="0"/>
              <a:t>1) Why think that the cosmos is alive and rational? </a:t>
            </a:r>
          </a:p>
          <a:p>
            <a:pPr lvl="1"/>
            <a:r>
              <a:rPr lang="en-CA" dirty="0" smtClean="0"/>
              <a:t>“That which is rational is better than that which is not rational</a:t>
            </a:r>
          </a:p>
          <a:p>
            <a:pPr lvl="1"/>
            <a:r>
              <a:rPr lang="en-CA" dirty="0" smtClean="0"/>
              <a:t>But nothing is better than the cosmos;</a:t>
            </a:r>
          </a:p>
          <a:p>
            <a:pPr lvl="1"/>
            <a:r>
              <a:rPr lang="en-CA" dirty="0" smtClean="0"/>
              <a:t>Therefore the cosmos is rational.” </a:t>
            </a:r>
          </a:p>
          <a:p>
            <a:pPr lvl="2"/>
            <a:r>
              <a:rPr lang="en-CA" dirty="0" smtClean="0"/>
              <a:t>--Zeno of </a:t>
            </a:r>
            <a:r>
              <a:rPr lang="en-CA" dirty="0" err="1" smtClean="0"/>
              <a:t>Citium</a:t>
            </a:r>
            <a:r>
              <a:rPr lang="en-CA" dirty="0" smtClean="0"/>
              <a:t> (not Zeno of Elea who argued that motion is impossible)</a:t>
            </a:r>
          </a:p>
        </p:txBody>
      </p:sp>
      <p:sp>
        <p:nvSpPr>
          <p:cNvPr id="4" name="Slide Number Placeholder 3"/>
          <p:cNvSpPr>
            <a:spLocks noGrp="1"/>
          </p:cNvSpPr>
          <p:nvPr>
            <p:ph type="sldNum" sz="quarter" idx="12"/>
          </p:nvPr>
        </p:nvSpPr>
        <p:spPr/>
        <p:txBody>
          <a:bodyPr/>
          <a:lstStyle/>
          <a:p>
            <a:fld id="{BBC02E8F-9D1E-4980-8ADB-098DC22DB888}" type="slidenum">
              <a:rPr lang="en-US" smtClean="0"/>
              <a:t>288</a:t>
            </a:fld>
            <a:endParaRPr lang="en-US"/>
          </a:p>
        </p:txBody>
      </p:sp>
    </p:spTree>
    <p:extLst>
      <p:ext uri="{BB962C8B-B14F-4D97-AF65-F5344CB8AC3E}">
        <p14:creationId xmlns:p14="http://schemas.microsoft.com/office/powerpoint/2010/main" val="84477300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Would it be better for the stone to be rational?</a:t>
            </a:r>
            <a:endParaRPr lang="en-US" dirty="0"/>
          </a:p>
        </p:txBody>
      </p:sp>
      <p:sp>
        <p:nvSpPr>
          <p:cNvPr id="3" name="Content Placeholder 2"/>
          <p:cNvSpPr>
            <a:spLocks noGrp="1"/>
          </p:cNvSpPr>
          <p:nvPr>
            <p:ph idx="1"/>
          </p:nvPr>
        </p:nvSpPr>
        <p:spPr/>
        <p:txBody>
          <a:bodyPr/>
          <a:lstStyle/>
          <a:p>
            <a:r>
              <a:rPr lang="en-CA" dirty="0"/>
              <a:t>Possible objections:</a:t>
            </a:r>
          </a:p>
          <a:p>
            <a:r>
              <a:rPr lang="en-CA" dirty="0"/>
              <a:t>(</a:t>
            </a:r>
            <a:r>
              <a:rPr lang="en-CA" dirty="0" smtClean="0"/>
              <a:t>1</a:t>
            </a:r>
            <a:r>
              <a:rPr lang="en-CA" dirty="0"/>
              <a:t>) Granted that it is better for a being capable of rationality to be rational than to be irrational</a:t>
            </a:r>
          </a:p>
          <a:p>
            <a:pPr lvl="1"/>
            <a:r>
              <a:rPr lang="en-CA" dirty="0"/>
              <a:t>But is it better </a:t>
            </a:r>
            <a:r>
              <a:rPr lang="en-CA" i="1" dirty="0"/>
              <a:t>for a stone </a:t>
            </a:r>
            <a:r>
              <a:rPr lang="en-CA" dirty="0"/>
              <a:t>to be rational than irrational?</a:t>
            </a:r>
          </a:p>
          <a:p>
            <a:r>
              <a:rPr lang="en-CA" dirty="0" smtClean="0"/>
              <a:t>(2</a:t>
            </a:r>
            <a:r>
              <a:rPr lang="en-CA" dirty="0"/>
              <a:t>) And why suppose that the cosmos itself is capable of rationality?</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289</a:t>
            </a:fld>
            <a:endParaRPr lang="en-US"/>
          </a:p>
        </p:txBody>
      </p:sp>
    </p:spTree>
    <p:extLst>
      <p:ext uri="{BB962C8B-B14F-4D97-AF65-F5344CB8AC3E}">
        <p14:creationId xmlns:p14="http://schemas.microsoft.com/office/powerpoint/2010/main" val="179109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Oedipus murders his family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But Oedipus unknowingly kills his father and marries his mother</a:t>
            </a:r>
          </a:p>
          <a:p>
            <a:pPr lvl="1"/>
            <a:r>
              <a:rPr lang="en-US" dirty="0" smtClean="0"/>
              <a:t>Why? </a:t>
            </a:r>
          </a:p>
          <a:p>
            <a:pPr lvl="1"/>
            <a:r>
              <a:rPr lang="en-US" dirty="0" smtClean="0"/>
              <a:t>Homer: A terrible fate has taken hold of the Greek world</a:t>
            </a:r>
          </a:p>
          <a:p>
            <a:r>
              <a:rPr lang="en-US" dirty="0" smtClean="0"/>
              <a:t>Sophocles’ Antigone is killed by her uncle, the King—Creon, Oedipus’ brother—because she buries her brother</a:t>
            </a:r>
          </a:p>
          <a:p>
            <a:pPr lvl="1"/>
            <a:r>
              <a:rPr lang="en-US" dirty="0" smtClean="0"/>
              <a:t>She follows the laws of kinship, against the laws of the state, and is killed for it</a:t>
            </a:r>
          </a:p>
          <a:p>
            <a:pPr lvl="1"/>
            <a:r>
              <a:rPr lang="en-US" dirty="0" smtClean="0"/>
              <a:t>Hence in Greece, </a:t>
            </a:r>
            <a:r>
              <a:rPr lang="en-US" u="sng" dirty="0" smtClean="0"/>
              <a:t>legalism</a:t>
            </a:r>
            <a:r>
              <a:rPr lang="en-US" dirty="0" smtClean="0"/>
              <a:t> triumphs </a:t>
            </a:r>
          </a:p>
          <a:p>
            <a:pPr lvl="1"/>
            <a:r>
              <a:rPr lang="en-US" dirty="0" smtClean="0"/>
              <a:t>and the kinship order of earlier societies is destroyed</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29</a:t>
            </a:fld>
            <a:endParaRPr lang="en-US"/>
          </a:p>
        </p:txBody>
      </p:sp>
    </p:spTree>
    <p:extLst>
      <p:ext uri="{BB962C8B-B14F-4D97-AF65-F5344CB8AC3E}">
        <p14:creationId xmlns:p14="http://schemas.microsoft.com/office/powerpoint/2010/main" val="338799959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explain the order of the cosmos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2) “Argument from design”</a:t>
            </a:r>
          </a:p>
          <a:p>
            <a:pPr lvl="1"/>
            <a:r>
              <a:rPr lang="en-CA" dirty="0" smtClean="0"/>
              <a:t>Consider “the regularity of the motions … of the heaven, and the … orderly beauty of the sun, moon and … stars; </a:t>
            </a:r>
          </a:p>
          <a:p>
            <a:pPr lvl="1"/>
            <a:r>
              <a:rPr lang="en-CA" dirty="0" smtClean="0"/>
              <a:t>“just looking at them indicates … that these things are not the result of chance” </a:t>
            </a:r>
          </a:p>
          <a:p>
            <a:pPr lvl="1"/>
            <a:r>
              <a:rPr lang="en-CA" dirty="0" smtClean="0"/>
              <a:t>And so require “someone who is in charge and runs things”</a:t>
            </a:r>
          </a:p>
          <a:p>
            <a:r>
              <a:rPr lang="en-CA" dirty="0" smtClean="0"/>
              <a:t>If we see an orderly gymnasium, </a:t>
            </a:r>
          </a:p>
          <a:p>
            <a:pPr lvl="1"/>
            <a:r>
              <a:rPr lang="en-CA" dirty="0" smtClean="0"/>
              <a:t>we do not suppose that it happens by chance, </a:t>
            </a:r>
          </a:p>
          <a:p>
            <a:pPr lvl="1"/>
            <a:r>
              <a:rPr lang="en-CA" dirty="0" smtClean="0"/>
              <a:t>but that there is someone in charge who runs it</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290</a:t>
            </a:fld>
            <a:endParaRPr lang="en-US"/>
          </a:p>
        </p:txBody>
      </p:sp>
    </p:spTree>
    <p:extLst>
      <p:ext uri="{BB962C8B-B14F-4D97-AF65-F5344CB8AC3E}">
        <p14:creationId xmlns:p14="http://schemas.microsoft.com/office/powerpoint/2010/main" val="224358751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does reason come from?</a:t>
            </a:r>
            <a:endParaRPr lang="en-US" dirty="0"/>
          </a:p>
        </p:txBody>
      </p:sp>
      <p:sp>
        <p:nvSpPr>
          <p:cNvPr id="3" name="Content Placeholder 2"/>
          <p:cNvSpPr>
            <a:spLocks noGrp="1"/>
          </p:cNvSpPr>
          <p:nvPr>
            <p:ph idx="1"/>
          </p:nvPr>
        </p:nvSpPr>
        <p:spPr/>
        <p:txBody>
          <a:bodyPr>
            <a:normAutofit lnSpcReduction="10000"/>
          </a:bodyPr>
          <a:lstStyle/>
          <a:p>
            <a:r>
              <a:rPr lang="en-CA" dirty="0"/>
              <a:t>3</a:t>
            </a:r>
            <a:r>
              <a:rPr lang="en-CA" dirty="0" smtClean="0"/>
              <a:t>) </a:t>
            </a:r>
            <a:r>
              <a:rPr lang="en-CA" dirty="0"/>
              <a:t>“nothing which lacks life and reason can produce from itself something that is alive and rational”</a:t>
            </a:r>
          </a:p>
          <a:p>
            <a:pPr lvl="1"/>
            <a:r>
              <a:rPr lang="en-CA" dirty="0"/>
              <a:t>i.e., an irrational universe could not produce a rational human </a:t>
            </a:r>
            <a:r>
              <a:rPr lang="en-CA" dirty="0" smtClean="0"/>
              <a:t>being</a:t>
            </a:r>
          </a:p>
          <a:p>
            <a:pPr lvl="1"/>
            <a:r>
              <a:rPr lang="en-CA" dirty="0" smtClean="0"/>
              <a:t>E.g., could rational human beings come from an irrational stone?</a:t>
            </a:r>
          </a:p>
          <a:p>
            <a:r>
              <a:rPr lang="en-CA" dirty="0" smtClean="0"/>
              <a:t>Objection:</a:t>
            </a:r>
          </a:p>
          <a:p>
            <a:pPr lvl="1"/>
            <a:r>
              <a:rPr lang="en-CA" dirty="0" smtClean="0"/>
              <a:t>But a human being develops out of an irrational zygote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291</a:t>
            </a:fld>
            <a:endParaRPr lang="en-US"/>
          </a:p>
        </p:txBody>
      </p:sp>
    </p:spTree>
    <p:extLst>
      <p:ext uri="{BB962C8B-B14F-4D97-AF65-F5344CB8AC3E}">
        <p14:creationId xmlns:p14="http://schemas.microsoft.com/office/powerpoint/2010/main" val="420034102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Cosmic Team</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4) Reply: the cosmos is a whole, in which each thing plays its part</a:t>
            </a:r>
          </a:p>
          <a:p>
            <a:pPr lvl="1"/>
            <a:r>
              <a:rPr lang="en-CA" dirty="0" smtClean="0"/>
              <a:t>It is like a football team, not a mere aggregate, like the sum total of redheads in the world</a:t>
            </a:r>
          </a:p>
          <a:p>
            <a:r>
              <a:rPr lang="en-CA" dirty="0" smtClean="0"/>
              <a:t>The members of a team have crucial features through their participation in the team: </a:t>
            </a:r>
          </a:p>
          <a:p>
            <a:pPr lvl="1"/>
            <a:r>
              <a:rPr lang="en-CA" dirty="0" smtClean="0"/>
              <a:t>skill, determination to win, cooperation, etc.</a:t>
            </a:r>
          </a:p>
          <a:p>
            <a:pPr lvl="1"/>
            <a:r>
              <a:rPr lang="en-CA" dirty="0" smtClean="0"/>
              <a:t>The members have these features because of the whole of which they are parts</a:t>
            </a:r>
          </a:p>
          <a:p>
            <a:r>
              <a:rPr lang="en-CA" dirty="0" smtClean="0"/>
              <a:t>There are subordinate parts whose natures do not imply these features, but contribute to them</a:t>
            </a:r>
          </a:p>
          <a:p>
            <a:pPr lvl="1"/>
            <a:r>
              <a:rPr lang="en-CA" dirty="0" smtClean="0"/>
              <a:t>E.g., helmets, shoes, footballs, etc. </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292</a:t>
            </a:fld>
            <a:endParaRPr lang="en-US"/>
          </a:p>
        </p:txBody>
      </p:sp>
    </p:spTree>
    <p:extLst>
      <p:ext uri="{BB962C8B-B14F-4D97-AF65-F5344CB8AC3E}">
        <p14:creationId xmlns:p14="http://schemas.microsoft.com/office/powerpoint/2010/main" val="54049791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humans become rational?</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The cosmos is the whole</a:t>
            </a:r>
          </a:p>
          <a:p>
            <a:pPr lvl="1"/>
            <a:r>
              <a:rPr lang="en-CA" dirty="0" smtClean="0"/>
              <a:t>Human beings participate in it consciously</a:t>
            </a:r>
          </a:p>
          <a:p>
            <a:pPr lvl="1"/>
            <a:r>
              <a:rPr lang="en-CA" dirty="0" smtClean="0"/>
              <a:t>Subordinate beings do so, in a lower capacity</a:t>
            </a:r>
          </a:p>
          <a:p>
            <a:pPr lvl="2"/>
            <a:r>
              <a:rPr lang="en-CA" dirty="0" smtClean="0"/>
              <a:t>Stones, flowers, animals</a:t>
            </a:r>
          </a:p>
          <a:p>
            <a:r>
              <a:rPr lang="en-CA" dirty="0" smtClean="0"/>
              <a:t>And so the rational human being who participates consciously </a:t>
            </a:r>
          </a:p>
          <a:p>
            <a:pPr lvl="1"/>
            <a:r>
              <a:rPr lang="en-CA" dirty="0"/>
              <a:t>d</a:t>
            </a:r>
            <a:r>
              <a:rPr lang="en-CA" dirty="0" smtClean="0"/>
              <a:t>oes not do so because she develops from an unconscious animal (zygote or fertilized ovum)</a:t>
            </a:r>
          </a:p>
          <a:p>
            <a:pPr lvl="1"/>
            <a:r>
              <a:rPr lang="en-CA" dirty="0"/>
              <a:t>b</a:t>
            </a:r>
            <a:r>
              <a:rPr lang="en-CA" dirty="0" smtClean="0"/>
              <a:t>ut because she participates in the intelligence of the whole </a:t>
            </a:r>
          </a:p>
          <a:p>
            <a:pPr lvl="1"/>
            <a:r>
              <a:rPr lang="en-CA" dirty="0" smtClean="0"/>
              <a:t>through the form/</a:t>
            </a:r>
            <a:r>
              <a:rPr lang="en-CA" i="1" dirty="0" err="1" smtClean="0"/>
              <a:t>pneuma</a:t>
            </a:r>
            <a:r>
              <a:rPr lang="en-CA" dirty="0" smtClean="0"/>
              <a:t> of the cosmos that directs the animal/zygote/embryo/fetus matter to become a </a:t>
            </a:r>
            <a:r>
              <a:rPr lang="en-CA" i="1" dirty="0" smtClean="0"/>
              <a:t>rational</a:t>
            </a:r>
            <a:r>
              <a:rPr lang="en-CA" dirty="0" smtClean="0"/>
              <a:t> animal</a:t>
            </a:r>
          </a:p>
        </p:txBody>
      </p:sp>
      <p:sp>
        <p:nvSpPr>
          <p:cNvPr id="4" name="Slide Number Placeholder 3"/>
          <p:cNvSpPr>
            <a:spLocks noGrp="1"/>
          </p:cNvSpPr>
          <p:nvPr>
            <p:ph type="sldNum" sz="quarter" idx="12"/>
          </p:nvPr>
        </p:nvSpPr>
        <p:spPr/>
        <p:txBody>
          <a:bodyPr/>
          <a:lstStyle/>
          <a:p>
            <a:fld id="{BBC02E8F-9D1E-4980-8ADB-098DC22DB888}" type="slidenum">
              <a:rPr lang="en-US" smtClean="0"/>
              <a:t>293</a:t>
            </a:fld>
            <a:endParaRPr lang="en-US"/>
          </a:p>
        </p:txBody>
      </p:sp>
    </p:spTree>
    <p:extLst>
      <p:ext uri="{BB962C8B-B14F-4D97-AF65-F5344CB8AC3E}">
        <p14:creationId xmlns:p14="http://schemas.microsoft.com/office/powerpoint/2010/main" val="113529265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 to Plato?</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5) If the cosmos were not itself rational</a:t>
            </a:r>
          </a:p>
          <a:p>
            <a:pPr lvl="1"/>
            <a:r>
              <a:rPr lang="en-CA" dirty="0"/>
              <a:t>h</a:t>
            </a:r>
            <a:r>
              <a:rPr lang="en-CA" dirty="0" smtClean="0"/>
              <a:t>ow could we say that the purposes of human beings were rational?</a:t>
            </a:r>
          </a:p>
          <a:p>
            <a:r>
              <a:rPr lang="en-CA" dirty="0" smtClean="0"/>
              <a:t>Human purposes are based on knowing the cosmos</a:t>
            </a:r>
          </a:p>
          <a:p>
            <a:pPr lvl="1"/>
            <a:r>
              <a:rPr lang="en-CA" dirty="0" smtClean="0"/>
              <a:t>But if the cosmos were unintelligent, a chaos of blind matter</a:t>
            </a:r>
          </a:p>
          <a:p>
            <a:pPr lvl="1"/>
            <a:r>
              <a:rPr lang="en-CA" dirty="0"/>
              <a:t>t</a:t>
            </a:r>
            <a:r>
              <a:rPr lang="en-CA" dirty="0" smtClean="0"/>
              <a:t>hen human beings, who seek to know this in order to pursue their goals, would also be irrational</a:t>
            </a:r>
          </a:p>
          <a:p>
            <a:pPr lvl="1"/>
            <a:r>
              <a:rPr lang="en-CA" dirty="0" smtClean="0"/>
              <a:t>And so if we assume that we are rational beings, we must derive our reason from the rationality of the cosmos itself</a:t>
            </a:r>
          </a:p>
          <a:p>
            <a:r>
              <a:rPr lang="en-CA" dirty="0" smtClean="0">
                <a:sym typeface="Wingdings" panose="05000000000000000000" pitchFamily="2" charset="2"/>
              </a:rPr>
              <a:t></a:t>
            </a:r>
            <a:r>
              <a:rPr lang="en-CA" dirty="0" smtClean="0"/>
              <a:t>In our human intelligence, we participate in the divine reality that orders the world </a:t>
            </a:r>
            <a:endParaRPr lang="en-CA" dirty="0"/>
          </a:p>
          <a:p>
            <a:pPr lvl="1"/>
            <a:r>
              <a:rPr lang="en-CA" dirty="0" smtClean="0"/>
              <a:t>as Plato</a:t>
            </a:r>
            <a:r>
              <a:rPr lang="en-CA" dirty="0"/>
              <a:t> </a:t>
            </a:r>
            <a:r>
              <a:rPr lang="en-CA" dirty="0" smtClean="0"/>
              <a:t>and Aristotle also argued </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294</a:t>
            </a:fld>
            <a:endParaRPr lang="en-US"/>
          </a:p>
        </p:txBody>
      </p:sp>
    </p:spTree>
    <p:extLst>
      <p:ext uri="{BB962C8B-B14F-4D97-AF65-F5344CB8AC3E}">
        <p14:creationId xmlns:p14="http://schemas.microsoft.com/office/powerpoint/2010/main" val="493506316"/>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Evil </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Objection: If the universe is rational, divine, how explain evil?</a:t>
            </a:r>
          </a:p>
          <a:p>
            <a:pPr lvl="1"/>
            <a:r>
              <a:rPr lang="en-CA" dirty="0" smtClean="0"/>
              <a:t>Recall Epicurus on earthquakes, famines:</a:t>
            </a:r>
          </a:p>
          <a:p>
            <a:pPr lvl="1"/>
            <a:r>
              <a:rPr lang="en-CA" dirty="0" smtClean="0"/>
              <a:t>We should accept these as natural features of the cosmos, not actions of angry Gods</a:t>
            </a:r>
          </a:p>
          <a:p>
            <a:pPr lvl="1"/>
            <a:r>
              <a:rPr lang="en-CA" dirty="0" smtClean="0"/>
              <a:t>= Argument against the idea that an intelligence orders the world</a:t>
            </a:r>
          </a:p>
          <a:p>
            <a:r>
              <a:rPr lang="en-CA" dirty="0" smtClean="0"/>
              <a:t>Stoics respond</a:t>
            </a:r>
          </a:p>
          <a:p>
            <a:pPr lvl="1"/>
            <a:r>
              <a:rPr lang="en-CA" dirty="0" smtClean="0"/>
              <a:t>We have to look at the whole, not the parts</a:t>
            </a:r>
          </a:p>
          <a:p>
            <a:pPr lvl="1"/>
            <a:r>
              <a:rPr lang="en-CA" dirty="0" smtClean="0"/>
              <a:t>And assume that these events are necessary to the whole</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295</a:t>
            </a:fld>
            <a:endParaRPr lang="en-US"/>
          </a:p>
        </p:txBody>
      </p:sp>
    </p:spTree>
    <p:extLst>
      <p:ext uri="{BB962C8B-B14F-4D97-AF65-F5344CB8AC3E}">
        <p14:creationId xmlns:p14="http://schemas.microsoft.com/office/powerpoint/2010/main" val="312818538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Words to live by </a:t>
            </a:r>
            <a:endParaRPr lang="en-US" dirty="0"/>
          </a:p>
        </p:txBody>
      </p:sp>
      <p:sp>
        <p:nvSpPr>
          <p:cNvPr id="3" name="Content Placeholder 2"/>
          <p:cNvSpPr>
            <a:spLocks noGrp="1"/>
          </p:cNvSpPr>
          <p:nvPr>
            <p:ph idx="1"/>
          </p:nvPr>
        </p:nvSpPr>
        <p:spPr/>
        <p:txBody>
          <a:bodyPr>
            <a:normAutofit/>
          </a:bodyPr>
          <a:lstStyle/>
          <a:p>
            <a:r>
              <a:rPr lang="en-CA" dirty="0" smtClean="0"/>
              <a:t>“Even the most “terrible disaster … is not without its usefulness to the whole. For without it there would be no good.” (</a:t>
            </a:r>
            <a:r>
              <a:rPr lang="en-CA" dirty="0" err="1" smtClean="0"/>
              <a:t>Chrysippus</a:t>
            </a:r>
            <a:r>
              <a:rPr lang="en-CA" dirty="0" smtClean="0"/>
              <a:t>)</a:t>
            </a:r>
          </a:p>
          <a:p>
            <a:r>
              <a:rPr lang="en-CA" dirty="0" smtClean="0"/>
              <a:t>“to be vexed at anything that happens is a separation of ourselves from nature.” (Marcus Aurelius)</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296</a:t>
            </a:fld>
            <a:endParaRPr lang="en-US"/>
          </a:p>
        </p:txBody>
      </p:sp>
    </p:spTree>
    <p:extLst>
      <p:ext uri="{BB962C8B-B14F-4D97-AF65-F5344CB8AC3E}">
        <p14:creationId xmlns:p14="http://schemas.microsoft.com/office/powerpoint/2010/main" val="283322115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Objections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1) Shouldn’t </a:t>
            </a:r>
            <a:r>
              <a:rPr lang="en-CA" dirty="0"/>
              <a:t>I </a:t>
            </a:r>
            <a:r>
              <a:rPr lang="en-CA" dirty="0" smtClean="0"/>
              <a:t>rightly be </a:t>
            </a:r>
            <a:r>
              <a:rPr lang="en-CA" dirty="0"/>
              <a:t>vexed at being mugged? (Cooper)</a:t>
            </a:r>
          </a:p>
          <a:p>
            <a:pPr lvl="1"/>
            <a:r>
              <a:rPr lang="en-CA" dirty="0"/>
              <a:t>Should I accept the reply that this is a necessary part of the whole</a:t>
            </a:r>
            <a:r>
              <a:rPr lang="en-CA" dirty="0" smtClean="0"/>
              <a:t>?</a:t>
            </a:r>
          </a:p>
          <a:p>
            <a:r>
              <a:rPr lang="en-CA" dirty="0" smtClean="0"/>
              <a:t>2) And if everything happens in accordance with an intelligent Fate</a:t>
            </a:r>
          </a:p>
          <a:p>
            <a:pPr lvl="1"/>
            <a:r>
              <a:rPr lang="en-CA" dirty="0"/>
              <a:t>h</a:t>
            </a:r>
            <a:r>
              <a:rPr lang="en-CA" dirty="0" smtClean="0"/>
              <a:t>ow can we praise or blame human beings for their actions?</a:t>
            </a:r>
          </a:p>
          <a:p>
            <a:pPr lvl="1"/>
            <a:r>
              <a:rPr lang="en-CA" dirty="0" smtClean="0"/>
              <a:t>How can we attribute their actions to them in the first place?</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297</a:t>
            </a:fld>
            <a:endParaRPr lang="en-US"/>
          </a:p>
        </p:txBody>
      </p:sp>
    </p:spTree>
    <p:extLst>
      <p:ext uri="{BB962C8B-B14F-4D97-AF65-F5344CB8AC3E}">
        <p14:creationId xmlns:p14="http://schemas.microsoft.com/office/powerpoint/2010/main" val="417835888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Lazy Argument</a:t>
            </a:r>
            <a:endParaRPr lang="en-US" dirty="0"/>
          </a:p>
        </p:txBody>
      </p:sp>
      <p:sp>
        <p:nvSpPr>
          <p:cNvPr id="3" name="Content Placeholder 2"/>
          <p:cNvSpPr>
            <a:spLocks noGrp="1"/>
          </p:cNvSpPr>
          <p:nvPr>
            <p:ph idx="1"/>
          </p:nvPr>
        </p:nvSpPr>
        <p:spPr/>
        <p:txBody>
          <a:bodyPr>
            <a:normAutofit/>
          </a:bodyPr>
          <a:lstStyle/>
          <a:p>
            <a:r>
              <a:rPr lang="en-CA" dirty="0" smtClean="0"/>
              <a:t>1) </a:t>
            </a:r>
            <a:r>
              <a:rPr lang="en-CA" dirty="0" err="1" smtClean="0"/>
              <a:t>Chrysippus</a:t>
            </a:r>
            <a:r>
              <a:rPr lang="en-CA" dirty="0" smtClean="0"/>
              <a:t> replies to “the lazy argument”</a:t>
            </a:r>
          </a:p>
          <a:p>
            <a:pPr lvl="1"/>
            <a:r>
              <a:rPr lang="en-CA" dirty="0" smtClean="0"/>
              <a:t>Why call the doctor, when it is already fated/determined whether I will get better or not?</a:t>
            </a:r>
          </a:p>
          <a:p>
            <a:r>
              <a:rPr lang="en-CA" dirty="0" smtClean="0"/>
              <a:t>He replies: </a:t>
            </a:r>
          </a:p>
          <a:p>
            <a:pPr lvl="1"/>
            <a:r>
              <a:rPr lang="en-CA" dirty="0" smtClean="0"/>
              <a:t>Fate co-determines the two actions: </a:t>
            </a:r>
          </a:p>
          <a:p>
            <a:pPr lvl="1"/>
            <a:r>
              <a:rPr lang="en-CA" dirty="0" smtClean="0"/>
              <a:t>calling the doctor and getting better</a:t>
            </a:r>
          </a:p>
        </p:txBody>
      </p:sp>
      <p:sp>
        <p:nvSpPr>
          <p:cNvPr id="4" name="Slide Number Placeholder 3"/>
          <p:cNvSpPr>
            <a:spLocks noGrp="1"/>
          </p:cNvSpPr>
          <p:nvPr>
            <p:ph type="sldNum" sz="quarter" idx="12"/>
          </p:nvPr>
        </p:nvSpPr>
        <p:spPr/>
        <p:txBody>
          <a:bodyPr/>
          <a:lstStyle/>
          <a:p>
            <a:fld id="{BBC02E8F-9D1E-4980-8ADB-098DC22DB888}" type="slidenum">
              <a:rPr lang="en-US" smtClean="0"/>
              <a:t>298</a:t>
            </a:fld>
            <a:endParaRPr lang="en-US"/>
          </a:p>
        </p:txBody>
      </p:sp>
    </p:spTree>
    <p:extLst>
      <p:ext uri="{BB962C8B-B14F-4D97-AF65-F5344CB8AC3E}">
        <p14:creationId xmlns:p14="http://schemas.microsoft.com/office/powerpoint/2010/main" val="239224381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My inner nature too causes the action</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2) If </a:t>
            </a:r>
            <a:r>
              <a:rPr lang="en-CA" dirty="0"/>
              <a:t>the action is the result of deterministic processes</a:t>
            </a:r>
          </a:p>
          <a:p>
            <a:pPr lvl="1"/>
            <a:r>
              <a:rPr lang="en-CA" dirty="0" smtClean="0"/>
              <a:t>how </a:t>
            </a:r>
            <a:r>
              <a:rPr lang="en-CA" dirty="0"/>
              <a:t>can I be held responsible for my actions?</a:t>
            </a:r>
          </a:p>
          <a:p>
            <a:r>
              <a:rPr lang="en-CA" dirty="0" err="1" smtClean="0"/>
              <a:t>Chrysippus</a:t>
            </a:r>
            <a:r>
              <a:rPr lang="en-CA" dirty="0" smtClean="0"/>
              <a:t> </a:t>
            </a:r>
            <a:r>
              <a:rPr lang="en-CA" dirty="0"/>
              <a:t>replies: </a:t>
            </a:r>
            <a:endParaRPr lang="en-CA" dirty="0" smtClean="0"/>
          </a:p>
          <a:p>
            <a:pPr lvl="1"/>
            <a:r>
              <a:rPr lang="en-CA" dirty="0" smtClean="0"/>
              <a:t>A cylinder rolls when pushed because of its intrinsic features</a:t>
            </a:r>
          </a:p>
          <a:p>
            <a:pPr lvl="1"/>
            <a:r>
              <a:rPr lang="en-CA" dirty="0" err="1" smtClean="0"/>
              <a:t>I.e</a:t>
            </a:r>
            <a:r>
              <a:rPr lang="en-CA" dirty="0" smtClean="0"/>
              <a:t>, the outside cause works </a:t>
            </a:r>
            <a:r>
              <a:rPr lang="en-CA" i="1" dirty="0" smtClean="0"/>
              <a:t>together with </a:t>
            </a:r>
            <a:r>
              <a:rPr lang="en-CA" dirty="0" smtClean="0"/>
              <a:t>the inner nature of the thing acted upon</a:t>
            </a:r>
          </a:p>
          <a:p>
            <a:pPr lvl="2"/>
            <a:r>
              <a:rPr lang="en-CA" dirty="0" smtClean="0"/>
              <a:t>They co-determine the action</a:t>
            </a:r>
          </a:p>
          <a:p>
            <a:pPr lvl="1"/>
            <a:r>
              <a:rPr lang="en-CA" dirty="0" smtClean="0"/>
              <a:t>So when outside causes act on me, the outcome is co-determined by me, by my inner nature </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299</a:t>
            </a:fld>
            <a:endParaRPr lang="en-US"/>
          </a:p>
        </p:txBody>
      </p:sp>
    </p:spTree>
    <p:extLst>
      <p:ext uri="{BB962C8B-B14F-4D97-AF65-F5344CB8AC3E}">
        <p14:creationId xmlns:p14="http://schemas.microsoft.com/office/powerpoint/2010/main" val="212523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did the Greeks leave us?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 legacy of Greece to Western philosophy is Western philosophy.” (Bernard Williams)</a:t>
            </a:r>
          </a:p>
          <a:p>
            <a:r>
              <a:rPr lang="en-CA" dirty="0" smtClean="0"/>
              <a:t>1) i.e., Western philosophy doesn’t only </a:t>
            </a:r>
            <a:r>
              <a:rPr lang="en-CA" i="1" dirty="0" smtClean="0"/>
              <a:t>build</a:t>
            </a:r>
            <a:r>
              <a:rPr lang="en-CA" dirty="0" smtClean="0"/>
              <a:t> on Greek philosophy</a:t>
            </a:r>
          </a:p>
          <a:p>
            <a:r>
              <a:rPr lang="en-CA" dirty="0" smtClean="0"/>
              <a:t>2) The Greeks created the main sub-disciplines of Western philosophy</a:t>
            </a:r>
          </a:p>
          <a:p>
            <a:pPr lvl="1"/>
            <a:r>
              <a:rPr lang="en-CA" dirty="0" smtClean="0"/>
              <a:t>Ethics, metaphysics, logic, etc.</a:t>
            </a:r>
          </a:p>
          <a:p>
            <a:r>
              <a:rPr lang="en-CA" dirty="0" smtClean="0"/>
              <a:t>3) The Greeks raised the large questions </a:t>
            </a:r>
          </a:p>
          <a:p>
            <a:pPr lvl="1"/>
            <a:r>
              <a:rPr lang="en-CA" dirty="0" smtClean="0"/>
              <a:t>and supplied many of the important answers that are still being considered: i.e., those of Plato and Aristotle</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a:t>
            </a:fld>
            <a:endParaRPr lang="en-US"/>
          </a:p>
        </p:txBody>
      </p:sp>
    </p:spTree>
    <p:extLst>
      <p:ext uri="{BB962C8B-B14F-4D97-AF65-F5344CB8AC3E}">
        <p14:creationId xmlns:p14="http://schemas.microsoft.com/office/powerpoint/2010/main" val="2530877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warriors do not cry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Recall </a:t>
            </a:r>
            <a:r>
              <a:rPr lang="en-US" dirty="0" err="1" smtClean="0"/>
              <a:t>Arjuna</a:t>
            </a:r>
            <a:r>
              <a:rPr lang="en-US" dirty="0" smtClean="0"/>
              <a:t> on the battlefield</a:t>
            </a:r>
          </a:p>
          <a:p>
            <a:pPr lvl="1"/>
            <a:r>
              <a:rPr lang="en-US" dirty="0" smtClean="0"/>
              <a:t>He cries: he cannot kill his kin, </a:t>
            </a:r>
          </a:p>
          <a:p>
            <a:pPr lvl="1"/>
            <a:r>
              <a:rPr lang="en-US" dirty="0" smtClean="0"/>
              <a:t>and needs the support of philosophy to realize his duty as a warrior</a:t>
            </a:r>
          </a:p>
          <a:p>
            <a:r>
              <a:rPr lang="en-US" dirty="0" smtClean="0"/>
              <a:t>But in </a:t>
            </a:r>
            <a:r>
              <a:rPr lang="en-US" i="1" dirty="0" smtClean="0"/>
              <a:t>Antigone</a:t>
            </a:r>
            <a:r>
              <a:rPr lang="en-US" dirty="0" smtClean="0"/>
              <a:t> brother kills brother—and neither cries</a:t>
            </a:r>
          </a:p>
          <a:p>
            <a:pPr lvl="1"/>
            <a:r>
              <a:rPr lang="en-US" dirty="0" smtClean="0"/>
              <a:t>Eteocles and </a:t>
            </a:r>
            <a:r>
              <a:rPr lang="en-US" dirty="0" err="1" smtClean="0"/>
              <a:t>Polynices</a:t>
            </a:r>
            <a:r>
              <a:rPr lang="en-US" dirty="0" smtClean="0"/>
              <a:t>, sons of Oedipus, kill each other</a:t>
            </a:r>
          </a:p>
          <a:p>
            <a:pPr lvl="1"/>
            <a:r>
              <a:rPr lang="en-US" dirty="0" smtClean="0"/>
              <a:t>They do not confront one another as brothers, </a:t>
            </a:r>
          </a:p>
          <a:p>
            <a:pPr lvl="1"/>
            <a:r>
              <a:rPr lang="en-US" dirty="0" smtClean="0"/>
              <a:t>but as </a:t>
            </a:r>
            <a:r>
              <a:rPr lang="en-US" i="1" dirty="0" smtClean="0"/>
              <a:t>individuals</a:t>
            </a:r>
            <a:r>
              <a:rPr lang="en-US" dirty="0" smtClean="0"/>
              <a:t> with equal, but conflicting rights</a:t>
            </a:r>
          </a:p>
        </p:txBody>
      </p:sp>
      <p:sp>
        <p:nvSpPr>
          <p:cNvPr id="4" name="Slide Number Placeholder 3"/>
          <p:cNvSpPr>
            <a:spLocks noGrp="1"/>
          </p:cNvSpPr>
          <p:nvPr>
            <p:ph type="sldNum" sz="quarter" idx="12"/>
          </p:nvPr>
        </p:nvSpPr>
        <p:spPr/>
        <p:txBody>
          <a:bodyPr/>
          <a:lstStyle/>
          <a:p>
            <a:fld id="{BBC02E8F-9D1E-4980-8ADB-098DC22DB888}" type="slidenum">
              <a:rPr lang="en-US" smtClean="0"/>
              <a:t>30</a:t>
            </a:fld>
            <a:endParaRPr lang="en-US"/>
          </a:p>
        </p:txBody>
      </p:sp>
    </p:spTree>
    <p:extLst>
      <p:ext uri="{BB962C8B-B14F-4D97-AF65-F5344CB8AC3E}">
        <p14:creationId xmlns:p14="http://schemas.microsoft.com/office/powerpoint/2010/main" val="1827982601"/>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Compatibilism</a:t>
            </a:r>
            <a:endParaRPr lang="en-US" dirty="0"/>
          </a:p>
        </p:txBody>
      </p:sp>
      <p:sp>
        <p:nvSpPr>
          <p:cNvPr id="3" name="Content Placeholder 2"/>
          <p:cNvSpPr>
            <a:spLocks noGrp="1"/>
          </p:cNvSpPr>
          <p:nvPr>
            <p:ph idx="1"/>
          </p:nvPr>
        </p:nvSpPr>
        <p:spPr/>
        <p:txBody>
          <a:bodyPr>
            <a:normAutofit fontScale="92500"/>
          </a:bodyPr>
          <a:lstStyle/>
          <a:p>
            <a:r>
              <a:rPr lang="en-CA" dirty="0" smtClean="0"/>
              <a:t>Objection: But one’s inner nature is also determined by Fate, by the outside causes</a:t>
            </a:r>
          </a:p>
          <a:p>
            <a:pPr lvl="1"/>
            <a:r>
              <a:rPr lang="en-CA" dirty="0" smtClean="0"/>
              <a:t>True, but this nature is still </a:t>
            </a:r>
            <a:r>
              <a:rPr lang="en-CA" i="1" dirty="0" smtClean="0"/>
              <a:t>you</a:t>
            </a:r>
            <a:r>
              <a:rPr lang="en-CA" dirty="0" smtClean="0"/>
              <a:t>; it is who you are</a:t>
            </a:r>
          </a:p>
          <a:p>
            <a:pPr lvl="1"/>
            <a:r>
              <a:rPr lang="en-CA" dirty="0" smtClean="0"/>
              <a:t>And so </a:t>
            </a:r>
            <a:r>
              <a:rPr lang="en-CA" i="1" dirty="0" smtClean="0"/>
              <a:t>you</a:t>
            </a:r>
            <a:r>
              <a:rPr lang="en-CA" dirty="0" smtClean="0"/>
              <a:t> are still responsible for your actions</a:t>
            </a:r>
          </a:p>
          <a:p>
            <a:r>
              <a:rPr lang="en-CA" dirty="0" smtClean="0">
                <a:sym typeface="Wingdings" panose="05000000000000000000" pitchFamily="2" charset="2"/>
              </a:rPr>
              <a:t> determinism and freedom are “compatible”</a:t>
            </a:r>
          </a:p>
          <a:p>
            <a:r>
              <a:rPr lang="en-CA" dirty="0" smtClean="0">
                <a:sym typeface="Wingdings" panose="05000000000000000000" pitchFamily="2" charset="2"/>
              </a:rPr>
              <a:t>Hence it is appropriate to praise and blame people</a:t>
            </a:r>
          </a:p>
          <a:p>
            <a:pPr lvl="1"/>
            <a:r>
              <a:rPr lang="en-CA" dirty="0">
                <a:sym typeface="Wingdings" panose="05000000000000000000" pitchFamily="2" charset="2"/>
              </a:rPr>
              <a:t>e</a:t>
            </a:r>
            <a:r>
              <a:rPr lang="en-CA" dirty="0" smtClean="0">
                <a:sym typeface="Wingdings" panose="05000000000000000000" pitchFamily="2" charset="2"/>
              </a:rPr>
              <a:t>ven in a world governed by Fate (i.e., by the divine intelligence of the cosmos)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300</a:t>
            </a:fld>
            <a:endParaRPr lang="en-US"/>
          </a:p>
        </p:txBody>
      </p:sp>
    </p:spTree>
    <p:extLst>
      <p:ext uri="{BB962C8B-B14F-4D97-AF65-F5344CB8AC3E}">
        <p14:creationId xmlns:p14="http://schemas.microsoft.com/office/powerpoint/2010/main" val="265861424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Stoic equations</a:t>
            </a:r>
            <a:endParaRPr lang="en-US" dirty="0"/>
          </a:p>
        </p:txBody>
      </p:sp>
      <p:sp>
        <p:nvSpPr>
          <p:cNvPr id="3" name="Content Placeholder 2"/>
          <p:cNvSpPr>
            <a:spLocks noGrp="1"/>
          </p:cNvSpPr>
          <p:nvPr>
            <p:ph idx="1"/>
          </p:nvPr>
        </p:nvSpPr>
        <p:spPr/>
        <p:txBody>
          <a:bodyPr/>
          <a:lstStyle/>
          <a:p>
            <a:r>
              <a:rPr lang="en-US" dirty="0" smtClean="0"/>
              <a:t>Living according to virtue</a:t>
            </a:r>
          </a:p>
          <a:p>
            <a:r>
              <a:rPr lang="en-US" dirty="0" smtClean="0"/>
              <a:t>         = living consistently with nature</a:t>
            </a:r>
          </a:p>
          <a:p>
            <a:r>
              <a:rPr lang="en-US" dirty="0"/>
              <a:t> </a:t>
            </a:r>
            <a:r>
              <a:rPr lang="en-US" dirty="0" smtClean="0"/>
              <a:t>                   = right reason</a:t>
            </a:r>
          </a:p>
          <a:p>
            <a:r>
              <a:rPr lang="en-US" dirty="0"/>
              <a:t> </a:t>
            </a:r>
            <a:r>
              <a:rPr lang="en-US" dirty="0" smtClean="0"/>
              <a:t>                                 = being a God</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301</a:t>
            </a:fld>
            <a:endParaRPr lang="en-US"/>
          </a:p>
        </p:txBody>
      </p:sp>
    </p:spTree>
    <p:extLst>
      <p:ext uri="{BB962C8B-B14F-4D97-AF65-F5344CB8AC3E}">
        <p14:creationId xmlns:p14="http://schemas.microsoft.com/office/powerpoint/2010/main" val="219062480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Good Life is … </a:t>
            </a:r>
            <a:endParaRPr lang="en-US" dirty="0"/>
          </a:p>
        </p:txBody>
      </p:sp>
      <p:sp>
        <p:nvSpPr>
          <p:cNvPr id="3" name="Content Placeholder 2"/>
          <p:cNvSpPr>
            <a:spLocks noGrp="1"/>
          </p:cNvSpPr>
          <p:nvPr>
            <p:ph idx="1"/>
          </p:nvPr>
        </p:nvSpPr>
        <p:spPr/>
        <p:txBody>
          <a:bodyPr>
            <a:normAutofit/>
          </a:bodyPr>
          <a:lstStyle/>
          <a:p>
            <a:r>
              <a:rPr lang="en-CA" dirty="0" smtClean="0"/>
              <a:t>What actions then deserve praise, and what blame? I.e., what is the good life?</a:t>
            </a:r>
          </a:p>
          <a:p>
            <a:r>
              <a:rPr lang="en-CA" dirty="0" smtClean="0"/>
              <a:t>1) a life that benefits a person</a:t>
            </a:r>
          </a:p>
          <a:p>
            <a:r>
              <a:rPr lang="en-CA" dirty="0"/>
              <a:t>2</a:t>
            </a:r>
            <a:r>
              <a:rPr lang="en-CA" dirty="0" smtClean="0"/>
              <a:t>) which is a life based on virtue</a:t>
            </a:r>
          </a:p>
          <a:p>
            <a:pPr lvl="1"/>
            <a:r>
              <a:rPr lang="en-CA" dirty="0" smtClean="0"/>
              <a:t>“to live according to virtue …”</a:t>
            </a:r>
          </a:p>
          <a:p>
            <a:r>
              <a:rPr lang="en-CA" dirty="0" smtClean="0"/>
              <a:t>3) and virtue consists in living in accord with the cosmos</a:t>
            </a:r>
          </a:p>
          <a:p>
            <a:pPr lvl="1"/>
            <a:r>
              <a:rPr lang="en-CA" dirty="0" smtClean="0">
                <a:sym typeface="Wingdings" panose="05000000000000000000" pitchFamily="2" charset="2"/>
              </a:rPr>
              <a:t></a:t>
            </a:r>
            <a:r>
              <a:rPr lang="en-CA" dirty="0" smtClean="0"/>
              <a:t> “living consistently with nature …”</a:t>
            </a:r>
          </a:p>
        </p:txBody>
      </p:sp>
      <p:sp>
        <p:nvSpPr>
          <p:cNvPr id="4" name="Slide Number Placeholder 3"/>
          <p:cNvSpPr>
            <a:spLocks noGrp="1"/>
          </p:cNvSpPr>
          <p:nvPr>
            <p:ph type="sldNum" sz="quarter" idx="12"/>
          </p:nvPr>
        </p:nvSpPr>
        <p:spPr/>
        <p:txBody>
          <a:bodyPr/>
          <a:lstStyle/>
          <a:p>
            <a:fld id="{BBC02E8F-9D1E-4980-8ADB-098DC22DB888}" type="slidenum">
              <a:rPr lang="en-US" smtClean="0"/>
              <a:t>302</a:t>
            </a:fld>
            <a:endParaRPr lang="en-US"/>
          </a:p>
        </p:txBody>
      </p:sp>
    </p:spTree>
    <p:extLst>
      <p:ext uri="{BB962C8B-B14F-4D97-AF65-F5344CB8AC3E}">
        <p14:creationId xmlns:p14="http://schemas.microsoft.com/office/powerpoint/2010/main" val="193659152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CA" dirty="0"/>
              <a:t>4) which we do by living in accord with reason</a:t>
            </a:r>
          </a:p>
          <a:p>
            <a:pPr lvl="1"/>
            <a:r>
              <a:rPr lang="en-CA" dirty="0">
                <a:sym typeface="Wingdings" panose="05000000000000000000" pitchFamily="2" charset="2"/>
              </a:rPr>
              <a:t> “which is right reason …”</a:t>
            </a:r>
            <a:endParaRPr lang="en-CA" dirty="0"/>
          </a:p>
          <a:p>
            <a:r>
              <a:rPr lang="en-CA" dirty="0"/>
              <a:t>5) by which we participate in the divine intelligence  </a:t>
            </a:r>
          </a:p>
          <a:p>
            <a:pPr lvl="1"/>
            <a:r>
              <a:rPr lang="en-CA" dirty="0">
                <a:sym typeface="Wingdings" panose="05000000000000000000" pitchFamily="2" charset="2"/>
              </a:rPr>
              <a:t> “being the same as Zeus”</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303</a:t>
            </a:fld>
            <a:endParaRPr lang="en-US"/>
          </a:p>
        </p:txBody>
      </p:sp>
    </p:spTree>
    <p:extLst>
      <p:ext uri="{BB962C8B-B14F-4D97-AF65-F5344CB8AC3E}">
        <p14:creationId xmlns:p14="http://schemas.microsoft.com/office/powerpoint/2010/main" val="156141432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 to Aristotle?</a:t>
            </a:r>
            <a:endParaRPr lang="en-US" dirty="0"/>
          </a:p>
        </p:txBody>
      </p:sp>
      <p:sp>
        <p:nvSpPr>
          <p:cNvPr id="3" name="Content Placeholder 2"/>
          <p:cNvSpPr>
            <a:spLocks noGrp="1"/>
          </p:cNvSpPr>
          <p:nvPr>
            <p:ph idx="1"/>
          </p:nvPr>
        </p:nvSpPr>
        <p:spPr/>
        <p:txBody>
          <a:bodyPr>
            <a:normAutofit lnSpcReduction="10000"/>
          </a:bodyPr>
          <a:lstStyle/>
          <a:p>
            <a:r>
              <a:rPr lang="en-CA" dirty="0" smtClean="0"/>
              <a:t>Recalls Aristotle</a:t>
            </a:r>
          </a:p>
          <a:p>
            <a:r>
              <a:rPr lang="en-CA" dirty="0" smtClean="0"/>
              <a:t>“Eudaimonia” (flourishing) consists </a:t>
            </a:r>
          </a:p>
          <a:p>
            <a:pPr lvl="1"/>
            <a:r>
              <a:rPr lang="en-CA" dirty="0" smtClean="0"/>
              <a:t>in fulfilling distinctive human functions/purposes</a:t>
            </a:r>
          </a:p>
          <a:p>
            <a:pPr lvl="1"/>
            <a:r>
              <a:rPr lang="en-CA" dirty="0"/>
              <a:t>t</a:t>
            </a:r>
            <a:r>
              <a:rPr lang="en-CA" dirty="0" smtClean="0"/>
              <a:t>hrough the exercise of the virtues</a:t>
            </a:r>
          </a:p>
          <a:p>
            <a:pPr lvl="1"/>
            <a:r>
              <a:rPr lang="en-CA" dirty="0"/>
              <a:t>w</a:t>
            </a:r>
            <a:r>
              <a:rPr lang="en-CA" dirty="0" smtClean="0"/>
              <a:t>hich involve reason for grasping the mean between the extremes—doing what is appropriate under the circumstances</a:t>
            </a:r>
          </a:p>
          <a:p>
            <a:pPr lvl="1"/>
            <a:r>
              <a:rPr lang="en-CA" dirty="0" smtClean="0"/>
              <a:t>And reason derives its light from God, contemplated in the perfect movement of the heavenly spheres</a:t>
            </a:r>
          </a:p>
          <a:p>
            <a:pPr lvl="2"/>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304</a:t>
            </a:fld>
            <a:endParaRPr lang="en-US"/>
          </a:p>
        </p:txBody>
      </p:sp>
    </p:spTree>
    <p:extLst>
      <p:ext uri="{BB962C8B-B14F-4D97-AF65-F5344CB8AC3E}">
        <p14:creationId xmlns:p14="http://schemas.microsoft.com/office/powerpoint/2010/main" val="2188363787"/>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t>
            </a:r>
            <a:r>
              <a:rPr lang="en-CA" dirty="0" smtClean="0"/>
              <a:t>ut differently</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But Aristotle differs from the Stoics </a:t>
            </a:r>
          </a:p>
          <a:p>
            <a:r>
              <a:rPr lang="en-CA" dirty="0" smtClean="0"/>
              <a:t>1) Aristotle holds that </a:t>
            </a:r>
          </a:p>
          <a:p>
            <a:pPr lvl="1"/>
            <a:r>
              <a:rPr lang="en-CA" dirty="0" smtClean="0"/>
              <a:t>virtuous life, </a:t>
            </a:r>
            <a:r>
              <a:rPr lang="en-CA" i="1" dirty="0" err="1" smtClean="0"/>
              <a:t>eudaimonia</a:t>
            </a:r>
            <a:r>
              <a:rPr lang="en-CA" dirty="0"/>
              <a:t> </a:t>
            </a:r>
            <a:r>
              <a:rPr lang="en-CA" dirty="0" smtClean="0"/>
              <a:t>(happiness), depends on favorable circumstances such as health, wealth, respected station in life, </a:t>
            </a:r>
          </a:p>
          <a:p>
            <a:pPr lvl="1"/>
            <a:r>
              <a:rPr lang="en-CA" dirty="0" smtClean="0"/>
              <a:t>a well-organized republic </a:t>
            </a:r>
          </a:p>
          <a:p>
            <a:pPr lvl="1"/>
            <a:r>
              <a:rPr lang="en-CA" dirty="0" smtClean="0"/>
              <a:t>i.e., matters outside of our control </a:t>
            </a:r>
          </a:p>
          <a:p>
            <a:r>
              <a:rPr lang="en-CA" dirty="0" smtClean="0"/>
              <a:t>Stoics are “indifferent” to such matters</a:t>
            </a:r>
          </a:p>
          <a:p>
            <a:pPr lvl="1"/>
            <a:r>
              <a:rPr lang="en-CA" dirty="0" smtClean="0"/>
              <a:t>They are “neither good nor bad”</a:t>
            </a:r>
          </a:p>
          <a:p>
            <a:pPr lvl="1"/>
            <a:r>
              <a:rPr lang="en-CA" dirty="0" smtClean="0"/>
              <a:t>“neither benefit nor harm”</a:t>
            </a:r>
          </a:p>
          <a:p>
            <a:r>
              <a:rPr lang="en-CA" dirty="0" smtClean="0"/>
              <a:t>Recall: the republic has been replaced by empire</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305</a:t>
            </a:fld>
            <a:endParaRPr lang="en-US"/>
          </a:p>
        </p:txBody>
      </p:sp>
    </p:spTree>
    <p:extLst>
      <p:ext uri="{BB962C8B-B14F-4D97-AF65-F5344CB8AC3E}">
        <p14:creationId xmlns:p14="http://schemas.microsoft.com/office/powerpoint/2010/main" val="132297654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you be sick or poor, </a:t>
            </a:r>
            <a:br>
              <a:rPr lang="en-US" dirty="0" smtClean="0"/>
            </a:br>
            <a:r>
              <a:rPr lang="en-US" dirty="0" smtClean="0"/>
              <a:t>and still happy?</a:t>
            </a:r>
            <a:endParaRPr lang="en-US" dirty="0"/>
          </a:p>
        </p:txBody>
      </p:sp>
      <p:sp>
        <p:nvSpPr>
          <p:cNvPr id="3" name="Content Placeholder 2"/>
          <p:cNvSpPr>
            <a:spLocks noGrp="1"/>
          </p:cNvSpPr>
          <p:nvPr>
            <p:ph idx="1"/>
          </p:nvPr>
        </p:nvSpPr>
        <p:spPr/>
        <p:txBody>
          <a:bodyPr>
            <a:normAutofit fontScale="92500"/>
          </a:bodyPr>
          <a:lstStyle/>
          <a:p>
            <a:r>
              <a:rPr lang="en-CA" dirty="0"/>
              <a:t>2) </a:t>
            </a:r>
            <a:r>
              <a:rPr lang="en-CA" dirty="0" smtClean="0"/>
              <a:t>For Aristotle, </a:t>
            </a:r>
            <a:r>
              <a:rPr lang="en-CA" i="1" dirty="0" err="1" smtClean="0"/>
              <a:t>eudaimonia</a:t>
            </a:r>
            <a:r>
              <a:rPr lang="en-CA" dirty="0" smtClean="0"/>
              <a:t> depends in part on the success of one’s aims</a:t>
            </a:r>
          </a:p>
          <a:p>
            <a:pPr lvl="1"/>
            <a:r>
              <a:rPr lang="en-CA" dirty="0" smtClean="0"/>
              <a:t>A person who ends up sick and penniless cannot be </a:t>
            </a:r>
            <a:r>
              <a:rPr lang="en-CA" i="1" dirty="0" err="1" smtClean="0"/>
              <a:t>eudaimon</a:t>
            </a:r>
            <a:r>
              <a:rPr lang="en-CA" i="1" dirty="0" smtClean="0"/>
              <a:t> </a:t>
            </a:r>
          </a:p>
          <a:p>
            <a:r>
              <a:rPr lang="en-CA" dirty="0" smtClean="0"/>
              <a:t>But the Stoics hold that the worth of the action is not to be judged “by their ultimate completion”</a:t>
            </a:r>
          </a:p>
          <a:p>
            <a:pPr lvl="1"/>
            <a:r>
              <a:rPr lang="en-CA" dirty="0" smtClean="0"/>
              <a:t>Someone who ends up a prisoner has forfeited no “benefit”</a:t>
            </a:r>
          </a:p>
          <a:p>
            <a:pPr lvl="1"/>
            <a:r>
              <a:rPr lang="en-CA" dirty="0" smtClean="0"/>
              <a:t>Story of Epictetus and his master</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306</a:t>
            </a:fld>
            <a:endParaRPr lang="en-US"/>
          </a:p>
        </p:txBody>
      </p:sp>
    </p:spTree>
    <p:extLst>
      <p:ext uri="{BB962C8B-B14F-4D97-AF65-F5344CB8AC3E}">
        <p14:creationId xmlns:p14="http://schemas.microsoft.com/office/powerpoint/2010/main" val="420081951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Stoicism really possible?</a:t>
            </a:r>
            <a:endParaRPr lang="en-US" dirty="0"/>
          </a:p>
        </p:txBody>
      </p:sp>
      <p:sp>
        <p:nvSpPr>
          <p:cNvPr id="3" name="Content Placeholder 2"/>
          <p:cNvSpPr>
            <a:spLocks noGrp="1"/>
          </p:cNvSpPr>
          <p:nvPr>
            <p:ph idx="1"/>
          </p:nvPr>
        </p:nvSpPr>
        <p:spPr/>
        <p:txBody>
          <a:bodyPr>
            <a:normAutofit/>
          </a:bodyPr>
          <a:lstStyle/>
          <a:p>
            <a:r>
              <a:rPr lang="en-CA" dirty="0" smtClean="0"/>
              <a:t>Objection: the Stoic ideal of “indifference” (</a:t>
            </a:r>
            <a:r>
              <a:rPr lang="en-CA" dirty="0" err="1" smtClean="0"/>
              <a:t>ataraxia</a:t>
            </a:r>
            <a:r>
              <a:rPr lang="en-CA" dirty="0" smtClean="0"/>
              <a:t>) to almost everything we desire is </a:t>
            </a:r>
          </a:p>
          <a:p>
            <a:pPr lvl="1"/>
            <a:r>
              <a:rPr lang="en-CA" dirty="0" smtClean="0"/>
              <a:t>either absurd</a:t>
            </a:r>
          </a:p>
          <a:p>
            <a:pPr lvl="1"/>
            <a:r>
              <a:rPr lang="en-CA" dirty="0"/>
              <a:t>o</a:t>
            </a:r>
            <a:r>
              <a:rPr lang="en-CA" dirty="0" smtClean="0"/>
              <a:t>r impossibly demanding</a:t>
            </a:r>
          </a:p>
          <a:p>
            <a:r>
              <a:rPr lang="en-CA" dirty="0" smtClean="0"/>
              <a:t>E.g., Seneca recommends friendship</a:t>
            </a:r>
          </a:p>
          <a:p>
            <a:pPr lvl="1"/>
            <a:r>
              <a:rPr lang="en-CA" dirty="0"/>
              <a:t>i</a:t>
            </a:r>
            <a:r>
              <a:rPr lang="en-CA" dirty="0" smtClean="0"/>
              <a:t>n order for us to have people that we can help</a:t>
            </a:r>
          </a:p>
          <a:p>
            <a:r>
              <a:rPr lang="en-CA" dirty="0" smtClean="0"/>
              <a:t>Marcus Aurelius welcomes treason</a:t>
            </a:r>
          </a:p>
          <a:p>
            <a:pPr lvl="1"/>
            <a:r>
              <a:rPr lang="en-CA" dirty="0" smtClean="0"/>
              <a:t>so he can have someone to forgive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307</a:t>
            </a:fld>
            <a:endParaRPr lang="en-US"/>
          </a:p>
        </p:txBody>
      </p:sp>
    </p:spTree>
    <p:extLst>
      <p:ext uri="{BB962C8B-B14F-4D97-AF65-F5344CB8AC3E}">
        <p14:creationId xmlns:p14="http://schemas.microsoft.com/office/powerpoint/2010/main" val="148151070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Indifference to becoming ill</a:t>
            </a:r>
            <a:endParaRPr lang="en-US" dirty="0"/>
          </a:p>
        </p:txBody>
      </p:sp>
      <p:sp>
        <p:nvSpPr>
          <p:cNvPr id="3" name="Content Placeholder 2"/>
          <p:cNvSpPr>
            <a:spLocks noGrp="1"/>
          </p:cNvSpPr>
          <p:nvPr>
            <p:ph idx="1"/>
          </p:nvPr>
        </p:nvSpPr>
        <p:spPr/>
        <p:txBody>
          <a:bodyPr>
            <a:normAutofit fontScale="92500"/>
          </a:bodyPr>
          <a:lstStyle/>
          <a:p>
            <a:r>
              <a:rPr lang="en-CA" dirty="0" smtClean="0"/>
              <a:t>How understand “indifference” to health, beauty, status, etc.</a:t>
            </a:r>
          </a:p>
          <a:p>
            <a:r>
              <a:rPr lang="en-CA" dirty="0" smtClean="0"/>
              <a:t>I refuse to become upset when I become ill</a:t>
            </a:r>
          </a:p>
          <a:p>
            <a:pPr lvl="1"/>
            <a:r>
              <a:rPr lang="en-CA" dirty="0"/>
              <a:t>b</a:t>
            </a:r>
            <a:r>
              <a:rPr lang="en-CA" dirty="0" smtClean="0"/>
              <a:t>ecause I recognize that my illness has its proper place in the universal scheme of things</a:t>
            </a:r>
          </a:p>
          <a:p>
            <a:r>
              <a:rPr lang="en-CA" dirty="0" smtClean="0"/>
              <a:t>At the same time I don’t value health in the way someone does who does get upset when sick</a:t>
            </a:r>
          </a:p>
          <a:p>
            <a:pPr lvl="1"/>
            <a:r>
              <a:rPr lang="en-CA" dirty="0" smtClean="0"/>
              <a:t>The value we put on something normally corresponds to the distress we feel when we don’t have this</a:t>
            </a:r>
          </a:p>
        </p:txBody>
      </p:sp>
      <p:sp>
        <p:nvSpPr>
          <p:cNvPr id="4" name="Slide Number Placeholder 3"/>
          <p:cNvSpPr>
            <a:spLocks noGrp="1"/>
          </p:cNvSpPr>
          <p:nvPr>
            <p:ph type="sldNum" sz="quarter" idx="12"/>
          </p:nvPr>
        </p:nvSpPr>
        <p:spPr/>
        <p:txBody>
          <a:bodyPr/>
          <a:lstStyle/>
          <a:p>
            <a:fld id="{BBC02E8F-9D1E-4980-8ADB-098DC22DB888}" type="slidenum">
              <a:rPr lang="en-US" smtClean="0"/>
              <a:t>308</a:t>
            </a:fld>
            <a:endParaRPr lang="en-US"/>
          </a:p>
        </p:txBody>
      </p:sp>
    </p:spTree>
    <p:extLst>
      <p:ext uri="{BB962C8B-B14F-4D97-AF65-F5344CB8AC3E}">
        <p14:creationId xmlns:p14="http://schemas.microsoft.com/office/powerpoint/2010/main" val="70422992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t>
            </a:r>
            <a:r>
              <a:rPr lang="en-CA" dirty="0" smtClean="0"/>
              <a:t>hile trying </a:t>
            </a:r>
            <a:r>
              <a:rPr lang="en-CA" dirty="0"/>
              <a:t>to be </a:t>
            </a:r>
            <a:r>
              <a:rPr lang="en-CA" dirty="0" smtClean="0"/>
              <a:t>healthy</a:t>
            </a:r>
            <a:endParaRPr lang="en-US" dirty="0"/>
          </a:p>
        </p:txBody>
      </p:sp>
      <p:sp>
        <p:nvSpPr>
          <p:cNvPr id="3" name="Content Placeholder 2"/>
          <p:cNvSpPr>
            <a:spLocks noGrp="1"/>
          </p:cNvSpPr>
          <p:nvPr>
            <p:ph idx="1"/>
          </p:nvPr>
        </p:nvSpPr>
        <p:spPr/>
        <p:txBody>
          <a:bodyPr/>
          <a:lstStyle/>
          <a:p>
            <a:r>
              <a:rPr lang="en-CA" dirty="0"/>
              <a:t>But the goal of Stoicism is to avoid such distress as much as possible (</a:t>
            </a:r>
            <a:r>
              <a:rPr lang="en-CA" dirty="0" err="1"/>
              <a:t>ataraxia</a:t>
            </a:r>
            <a:r>
              <a:rPr lang="en-CA" dirty="0"/>
              <a:t>)</a:t>
            </a:r>
          </a:p>
          <a:p>
            <a:pPr lvl="1"/>
            <a:r>
              <a:rPr lang="en-CA" dirty="0"/>
              <a:t>And it is more difficult to be free of distress when ill than when healthy</a:t>
            </a:r>
          </a:p>
          <a:p>
            <a:pPr lvl="1"/>
            <a:r>
              <a:rPr lang="en-CA" dirty="0"/>
              <a:t>And so one should try to be </a:t>
            </a:r>
            <a:r>
              <a:rPr lang="en-CA" dirty="0" smtClean="0"/>
              <a:t>healthy</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309</a:t>
            </a:fld>
            <a:endParaRPr lang="en-US"/>
          </a:p>
        </p:txBody>
      </p:sp>
    </p:spTree>
    <p:extLst>
      <p:ext uri="{BB962C8B-B14F-4D97-AF65-F5344CB8AC3E}">
        <p14:creationId xmlns:p14="http://schemas.microsoft.com/office/powerpoint/2010/main" val="2309981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Antigone cries</a:t>
            </a:r>
            <a:endParaRPr lang="en-US" dirty="0"/>
          </a:p>
        </p:txBody>
      </p:sp>
      <p:sp>
        <p:nvSpPr>
          <p:cNvPr id="3" name="Content Placeholder 2"/>
          <p:cNvSpPr>
            <a:spLocks noGrp="1"/>
          </p:cNvSpPr>
          <p:nvPr>
            <p:ph idx="1"/>
          </p:nvPr>
        </p:nvSpPr>
        <p:spPr/>
        <p:txBody>
          <a:bodyPr>
            <a:normAutofit lnSpcReduction="10000"/>
          </a:bodyPr>
          <a:lstStyle/>
          <a:p>
            <a:r>
              <a:rPr lang="en-US" dirty="0"/>
              <a:t>Creon, their uncle, becomes king, </a:t>
            </a:r>
          </a:p>
          <a:p>
            <a:pPr lvl="1"/>
            <a:r>
              <a:rPr lang="en-US" dirty="0"/>
              <a:t>rules that Eteocles should be buried with honors</a:t>
            </a:r>
          </a:p>
          <a:p>
            <a:pPr lvl="1"/>
            <a:r>
              <a:rPr lang="en-US" dirty="0" smtClean="0"/>
              <a:t>but </a:t>
            </a:r>
            <a:r>
              <a:rPr lang="en-US" dirty="0" err="1"/>
              <a:t>Polynices</a:t>
            </a:r>
            <a:r>
              <a:rPr lang="en-US" dirty="0"/>
              <a:t> should be left to rot</a:t>
            </a:r>
          </a:p>
          <a:p>
            <a:r>
              <a:rPr lang="en-US" dirty="0"/>
              <a:t>Their sister, Antigone, </a:t>
            </a:r>
            <a:r>
              <a:rPr lang="en-US" dirty="0" smtClean="0"/>
              <a:t>illegally performs </a:t>
            </a:r>
            <a:r>
              <a:rPr lang="en-US" dirty="0"/>
              <a:t>her </a:t>
            </a:r>
            <a:r>
              <a:rPr lang="en-US" dirty="0" smtClean="0"/>
              <a:t>kinship duty </a:t>
            </a:r>
            <a:r>
              <a:rPr lang="en-US" dirty="0"/>
              <a:t>to her brother</a:t>
            </a:r>
          </a:p>
          <a:p>
            <a:pPr lvl="1"/>
            <a:r>
              <a:rPr lang="en-US" i="1" dirty="0"/>
              <a:t>She</a:t>
            </a:r>
            <a:r>
              <a:rPr lang="en-US" dirty="0"/>
              <a:t> cries. She defends her family</a:t>
            </a:r>
          </a:p>
          <a:p>
            <a:pPr lvl="1"/>
            <a:r>
              <a:rPr lang="en-US" dirty="0"/>
              <a:t>And is condemned to death by the </a:t>
            </a:r>
            <a:r>
              <a:rPr lang="en-US" dirty="0" smtClean="0"/>
              <a:t>King</a:t>
            </a:r>
          </a:p>
          <a:p>
            <a:pPr lvl="1"/>
            <a:r>
              <a:rPr lang="en-US" dirty="0" smtClean="0"/>
              <a:t>The king’s son, who loves Antigone, commits suicide</a:t>
            </a:r>
          </a:p>
          <a:p>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31</a:t>
            </a:fld>
            <a:endParaRPr lang="en-US"/>
          </a:p>
        </p:txBody>
      </p:sp>
    </p:spTree>
    <p:extLst>
      <p:ext uri="{BB962C8B-B14F-4D97-AF65-F5344CB8AC3E}">
        <p14:creationId xmlns:p14="http://schemas.microsoft.com/office/powerpoint/2010/main" val="399162366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Preferred </a:t>
            </a:r>
            <a:r>
              <a:rPr lang="en-CA" dirty="0" err="1" smtClean="0"/>
              <a:t>indifferents</a:t>
            </a:r>
            <a:endParaRPr lang="en-US" dirty="0"/>
          </a:p>
        </p:txBody>
      </p:sp>
      <p:sp>
        <p:nvSpPr>
          <p:cNvPr id="3" name="Content Placeholder 2"/>
          <p:cNvSpPr>
            <a:spLocks noGrp="1"/>
          </p:cNvSpPr>
          <p:nvPr>
            <p:ph idx="1"/>
          </p:nvPr>
        </p:nvSpPr>
        <p:spPr/>
        <p:txBody>
          <a:bodyPr>
            <a:normAutofit fontScale="92500"/>
          </a:bodyPr>
          <a:lstStyle/>
          <a:p>
            <a:r>
              <a:rPr lang="en-CA" dirty="0" smtClean="0"/>
              <a:t>But this implies that some things are “preferred” in relation to others</a:t>
            </a:r>
          </a:p>
          <a:p>
            <a:pPr lvl="1"/>
            <a:r>
              <a:rPr lang="en-CA" dirty="0" smtClean="0"/>
              <a:t>Health is preferred in relation to illness</a:t>
            </a:r>
          </a:p>
          <a:p>
            <a:pPr lvl="1"/>
            <a:r>
              <a:rPr lang="en-CA" dirty="0" smtClean="0"/>
              <a:t>“Of </a:t>
            </a:r>
            <a:r>
              <a:rPr lang="en-CA" dirty="0" err="1" smtClean="0"/>
              <a:t>indifferents</a:t>
            </a:r>
            <a:r>
              <a:rPr lang="en-CA" dirty="0" smtClean="0"/>
              <a:t> some are preferred … the preferred are those which have considerable value”</a:t>
            </a:r>
          </a:p>
          <a:p>
            <a:r>
              <a:rPr lang="en-CA" dirty="0" smtClean="0"/>
              <a:t>Objection: it seems only a verbal difference</a:t>
            </a:r>
          </a:p>
          <a:p>
            <a:pPr lvl="1"/>
            <a:r>
              <a:rPr lang="en-CA" dirty="0"/>
              <a:t>b</a:t>
            </a:r>
            <a:r>
              <a:rPr lang="en-CA" dirty="0" smtClean="0"/>
              <a:t>etween what most people call </a:t>
            </a:r>
            <a:r>
              <a:rPr lang="en-CA" i="1" dirty="0" smtClean="0"/>
              <a:t>good</a:t>
            </a:r>
            <a:r>
              <a:rPr lang="en-CA" dirty="0" smtClean="0"/>
              <a:t> and </a:t>
            </a:r>
            <a:r>
              <a:rPr lang="en-CA" i="1" dirty="0" smtClean="0"/>
              <a:t>beneficial</a:t>
            </a:r>
          </a:p>
          <a:p>
            <a:pPr lvl="1"/>
            <a:r>
              <a:rPr lang="en-CA" dirty="0"/>
              <a:t>a</a:t>
            </a:r>
            <a:r>
              <a:rPr lang="en-CA" dirty="0" smtClean="0"/>
              <a:t>nd what Stoics call </a:t>
            </a:r>
            <a:r>
              <a:rPr lang="en-CA" i="1" dirty="0" smtClean="0"/>
              <a:t>preferable</a:t>
            </a:r>
          </a:p>
        </p:txBody>
      </p:sp>
      <p:sp>
        <p:nvSpPr>
          <p:cNvPr id="4" name="Slide Number Placeholder 3"/>
          <p:cNvSpPr>
            <a:spLocks noGrp="1"/>
          </p:cNvSpPr>
          <p:nvPr>
            <p:ph type="sldNum" sz="quarter" idx="12"/>
          </p:nvPr>
        </p:nvSpPr>
        <p:spPr/>
        <p:txBody>
          <a:bodyPr/>
          <a:lstStyle/>
          <a:p>
            <a:fld id="{BBC02E8F-9D1E-4980-8ADB-098DC22DB888}" type="slidenum">
              <a:rPr lang="en-US" smtClean="0"/>
              <a:t>310</a:t>
            </a:fld>
            <a:endParaRPr lang="en-US"/>
          </a:p>
        </p:txBody>
      </p:sp>
    </p:spTree>
    <p:extLst>
      <p:ext uri="{BB962C8B-B14F-4D97-AF65-F5344CB8AC3E}">
        <p14:creationId xmlns:p14="http://schemas.microsoft.com/office/powerpoint/2010/main" val="341626009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But they aren’t good in themselves</a:t>
            </a:r>
            <a:endParaRPr lang="en-US" dirty="0"/>
          </a:p>
        </p:txBody>
      </p:sp>
      <p:sp>
        <p:nvSpPr>
          <p:cNvPr id="3" name="Content Placeholder 2"/>
          <p:cNvSpPr>
            <a:spLocks noGrp="1"/>
          </p:cNvSpPr>
          <p:nvPr>
            <p:ph idx="1"/>
          </p:nvPr>
        </p:nvSpPr>
        <p:spPr/>
        <p:txBody>
          <a:bodyPr>
            <a:normAutofit fontScale="92500"/>
          </a:bodyPr>
          <a:lstStyle/>
          <a:p>
            <a:r>
              <a:rPr lang="en-CA" dirty="0"/>
              <a:t>But Stoics don’t call the preferable things “good”</a:t>
            </a:r>
            <a:endParaRPr lang="en-US" dirty="0"/>
          </a:p>
          <a:p>
            <a:pPr lvl="1"/>
            <a:r>
              <a:rPr lang="en-CA" dirty="0"/>
              <a:t>b</a:t>
            </a:r>
            <a:r>
              <a:rPr lang="en-CA" dirty="0" smtClean="0"/>
              <a:t>ecause they can be misused</a:t>
            </a:r>
          </a:p>
          <a:p>
            <a:r>
              <a:rPr lang="en-CA" dirty="0" smtClean="0"/>
              <a:t>E.g., strength is preferable to weakness</a:t>
            </a:r>
          </a:p>
          <a:p>
            <a:pPr lvl="1"/>
            <a:r>
              <a:rPr lang="en-CA" dirty="0"/>
              <a:t>b</a:t>
            </a:r>
            <a:r>
              <a:rPr lang="en-CA" dirty="0" smtClean="0"/>
              <a:t>ut a strong mugger is worse than a weak one</a:t>
            </a:r>
          </a:p>
          <a:p>
            <a:pPr lvl="1"/>
            <a:r>
              <a:rPr lang="en-CA" dirty="0" smtClean="0"/>
              <a:t>A healthy killer kills more people than a sick one</a:t>
            </a:r>
          </a:p>
          <a:p>
            <a:r>
              <a:rPr lang="en-CA" dirty="0" smtClean="0"/>
              <a:t>Health, strength, wealth, etc. </a:t>
            </a:r>
          </a:p>
          <a:p>
            <a:pPr lvl="1"/>
            <a:r>
              <a:rPr lang="en-CA" dirty="0"/>
              <a:t>a</a:t>
            </a:r>
            <a:r>
              <a:rPr lang="en-CA" dirty="0" smtClean="0"/>
              <a:t>re not good in themselves</a:t>
            </a:r>
          </a:p>
          <a:p>
            <a:pPr lvl="1"/>
            <a:r>
              <a:rPr lang="en-CA" dirty="0"/>
              <a:t>b</a:t>
            </a:r>
            <a:r>
              <a:rPr lang="en-CA" dirty="0" smtClean="0"/>
              <a:t>ut only good relative to circumstances and use</a:t>
            </a:r>
          </a:p>
          <a:p>
            <a:pPr lvl="1"/>
            <a:r>
              <a:rPr lang="en-CA" dirty="0" smtClean="0"/>
              <a:t>They are “</a:t>
            </a:r>
            <a:r>
              <a:rPr lang="en-CA" i="1" dirty="0" smtClean="0"/>
              <a:t>prima facie</a:t>
            </a:r>
            <a:r>
              <a:rPr lang="en-CA" dirty="0" smtClean="0"/>
              <a:t>” (superficially) good</a:t>
            </a:r>
          </a:p>
        </p:txBody>
      </p:sp>
      <p:sp>
        <p:nvSpPr>
          <p:cNvPr id="4" name="Slide Number Placeholder 3"/>
          <p:cNvSpPr>
            <a:spLocks noGrp="1"/>
          </p:cNvSpPr>
          <p:nvPr>
            <p:ph type="sldNum" sz="quarter" idx="12"/>
          </p:nvPr>
        </p:nvSpPr>
        <p:spPr/>
        <p:txBody>
          <a:bodyPr/>
          <a:lstStyle/>
          <a:p>
            <a:fld id="{BBC02E8F-9D1E-4980-8ADB-098DC22DB888}" type="slidenum">
              <a:rPr lang="en-US" smtClean="0"/>
              <a:t>311</a:t>
            </a:fld>
            <a:endParaRPr lang="en-US"/>
          </a:p>
        </p:txBody>
      </p:sp>
    </p:spTree>
    <p:extLst>
      <p:ext uri="{BB962C8B-B14F-4D97-AF65-F5344CB8AC3E}">
        <p14:creationId xmlns:p14="http://schemas.microsoft.com/office/powerpoint/2010/main" val="3789348013"/>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true good is </a:t>
            </a:r>
            <a:br>
              <a:rPr lang="en-CA" dirty="0" smtClean="0"/>
            </a:br>
            <a:r>
              <a:rPr lang="en-CA" dirty="0" smtClean="0"/>
              <a:t>in our moral intention</a:t>
            </a:r>
            <a:endParaRPr lang="en-US" dirty="0"/>
          </a:p>
        </p:txBody>
      </p:sp>
      <p:sp>
        <p:nvSpPr>
          <p:cNvPr id="3" name="Content Placeholder 2"/>
          <p:cNvSpPr>
            <a:spLocks noGrp="1"/>
          </p:cNvSpPr>
          <p:nvPr>
            <p:ph idx="1"/>
          </p:nvPr>
        </p:nvSpPr>
        <p:spPr/>
        <p:txBody>
          <a:bodyPr>
            <a:normAutofit lnSpcReduction="10000"/>
          </a:bodyPr>
          <a:lstStyle/>
          <a:p>
            <a:r>
              <a:rPr lang="en-CA" dirty="0"/>
              <a:t>What then is the good in </a:t>
            </a:r>
            <a:r>
              <a:rPr lang="en-CA" dirty="0" smtClean="0"/>
              <a:t>itself?</a:t>
            </a:r>
          </a:p>
          <a:p>
            <a:pPr lvl="1"/>
            <a:r>
              <a:rPr lang="en-CA" dirty="0" smtClean="0"/>
              <a:t>That which is </a:t>
            </a:r>
            <a:r>
              <a:rPr lang="en-CA" dirty="0"/>
              <a:t>always good</a:t>
            </a:r>
          </a:p>
          <a:p>
            <a:pPr lvl="1"/>
            <a:r>
              <a:rPr lang="en-CA" dirty="0"/>
              <a:t>and cannot be </a:t>
            </a:r>
            <a:r>
              <a:rPr lang="en-CA" dirty="0" smtClean="0"/>
              <a:t>misused</a:t>
            </a:r>
          </a:p>
          <a:p>
            <a:pPr lvl="1"/>
            <a:r>
              <a:rPr lang="en-CA" dirty="0"/>
              <a:t>a</a:t>
            </a:r>
            <a:r>
              <a:rPr lang="en-CA" dirty="0" smtClean="0"/>
              <a:t>nd is not dependent on outside conditions</a:t>
            </a:r>
            <a:endParaRPr lang="en-US" dirty="0"/>
          </a:p>
          <a:p>
            <a:r>
              <a:rPr lang="en-CA" dirty="0" smtClean="0">
                <a:sym typeface="Wingdings" panose="05000000000000000000" pitchFamily="2" charset="2"/>
              </a:rPr>
              <a:t> a good that is found in the aims or intentions of the person him/herself</a:t>
            </a:r>
          </a:p>
          <a:p>
            <a:pPr lvl="1"/>
            <a:r>
              <a:rPr lang="en-CA" dirty="0">
                <a:sym typeface="Wingdings" panose="05000000000000000000" pitchFamily="2" charset="2"/>
              </a:rPr>
              <a:t>t</a:t>
            </a:r>
            <a:r>
              <a:rPr lang="en-CA" dirty="0" smtClean="0">
                <a:sym typeface="Wingdings" panose="05000000000000000000" pitchFamily="2" charset="2"/>
              </a:rPr>
              <a:t>hat cannot be affected by good or bad luck, by external conditions outside of our control</a:t>
            </a:r>
          </a:p>
          <a:p>
            <a:pPr lvl="1"/>
            <a:r>
              <a:rPr lang="en-CA" dirty="0" smtClean="0">
                <a:sym typeface="Wingdings" panose="05000000000000000000" pitchFamily="2" charset="2"/>
              </a:rPr>
              <a:t>i.e., the moral good</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312</a:t>
            </a:fld>
            <a:endParaRPr lang="en-US"/>
          </a:p>
        </p:txBody>
      </p:sp>
    </p:spTree>
    <p:extLst>
      <p:ext uri="{BB962C8B-B14F-4D97-AF65-F5344CB8AC3E}">
        <p14:creationId xmlns:p14="http://schemas.microsoft.com/office/powerpoint/2010/main" val="204204481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achieve self-worth?</a:t>
            </a:r>
            <a:endParaRPr lang="en-US" dirty="0"/>
          </a:p>
        </p:txBody>
      </p:sp>
      <p:sp>
        <p:nvSpPr>
          <p:cNvPr id="3" name="Content Placeholder 2"/>
          <p:cNvSpPr>
            <a:spLocks noGrp="1"/>
          </p:cNvSpPr>
          <p:nvPr>
            <p:ph idx="1"/>
          </p:nvPr>
        </p:nvSpPr>
        <p:spPr/>
        <p:txBody>
          <a:bodyPr>
            <a:normAutofit lnSpcReduction="10000"/>
          </a:bodyPr>
          <a:lstStyle/>
          <a:p>
            <a:r>
              <a:rPr lang="en-CA" dirty="0" smtClean="0"/>
              <a:t>Why not prove my self-worth by aiming at being healthy?</a:t>
            </a:r>
          </a:p>
          <a:p>
            <a:pPr lvl="1"/>
            <a:r>
              <a:rPr lang="en-CA" dirty="0" smtClean="0"/>
              <a:t>When external conditions intervene, and I contract a disease through no fault of my own</a:t>
            </a:r>
          </a:p>
          <a:p>
            <a:pPr lvl="1"/>
            <a:r>
              <a:rPr lang="en-CA" dirty="0"/>
              <a:t>t</a:t>
            </a:r>
            <a:r>
              <a:rPr lang="en-CA" dirty="0" smtClean="0"/>
              <a:t>hen I would not achieve my goal</a:t>
            </a:r>
          </a:p>
          <a:p>
            <a:pPr lvl="1"/>
            <a:r>
              <a:rPr lang="en-CA" dirty="0"/>
              <a:t>a</a:t>
            </a:r>
            <a:r>
              <a:rPr lang="en-CA" dirty="0" smtClean="0"/>
              <a:t>nd so would not be worthy (or </a:t>
            </a:r>
            <a:r>
              <a:rPr lang="en-CA" dirty="0" err="1" smtClean="0"/>
              <a:t>eudaimon</a:t>
            </a:r>
            <a:r>
              <a:rPr lang="en-CA" dirty="0" smtClean="0"/>
              <a:t>)</a:t>
            </a:r>
          </a:p>
          <a:p>
            <a:r>
              <a:rPr lang="en-CA" dirty="0" smtClean="0"/>
              <a:t>But being a good person should not depend on outside circumstances</a:t>
            </a:r>
          </a:p>
          <a:p>
            <a:pPr lvl="1"/>
            <a:r>
              <a:rPr lang="en-CA" dirty="0"/>
              <a:t>b</a:t>
            </a:r>
            <a:r>
              <a:rPr lang="en-CA" dirty="0" smtClean="0"/>
              <a:t>ut solely on the individual’s inner intentions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313</a:t>
            </a:fld>
            <a:endParaRPr lang="en-US"/>
          </a:p>
        </p:txBody>
      </p:sp>
    </p:spTree>
    <p:extLst>
      <p:ext uri="{BB962C8B-B14F-4D97-AF65-F5344CB8AC3E}">
        <p14:creationId xmlns:p14="http://schemas.microsoft.com/office/powerpoint/2010/main" val="360510971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it my fault I am sick?</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But consider the difference between </a:t>
            </a:r>
          </a:p>
          <a:p>
            <a:pPr lvl="1"/>
            <a:r>
              <a:rPr lang="en-CA" dirty="0"/>
              <a:t>w</a:t>
            </a:r>
            <a:r>
              <a:rPr lang="en-CA" dirty="0" smtClean="0"/>
              <a:t>anting to be healthy </a:t>
            </a:r>
            <a:r>
              <a:rPr lang="en-CA" i="1" dirty="0" smtClean="0"/>
              <a:t>per se </a:t>
            </a:r>
            <a:r>
              <a:rPr lang="en-CA" dirty="0" smtClean="0"/>
              <a:t>as one’s goal in life</a:t>
            </a:r>
          </a:p>
          <a:p>
            <a:pPr lvl="1"/>
            <a:r>
              <a:rPr lang="en-CA" dirty="0"/>
              <a:t>a</a:t>
            </a:r>
            <a:r>
              <a:rPr lang="en-CA" dirty="0" smtClean="0"/>
              <a:t>nd wanting to be rational about health</a:t>
            </a:r>
          </a:p>
          <a:p>
            <a:r>
              <a:rPr lang="en-CA" dirty="0" smtClean="0"/>
              <a:t>I do what is rationally appropriate for health</a:t>
            </a:r>
          </a:p>
          <a:p>
            <a:pPr lvl="1"/>
            <a:r>
              <a:rPr lang="en-CA" dirty="0" smtClean="0"/>
              <a:t>However, I still get a serious disease</a:t>
            </a:r>
          </a:p>
          <a:p>
            <a:pPr lvl="1"/>
            <a:r>
              <a:rPr lang="en-CA" dirty="0" smtClean="0"/>
              <a:t>I am not at fault</a:t>
            </a:r>
          </a:p>
          <a:p>
            <a:r>
              <a:rPr lang="en-CA" dirty="0" smtClean="0"/>
              <a:t>My worth as a person should be judged</a:t>
            </a:r>
          </a:p>
          <a:p>
            <a:pPr lvl="1"/>
            <a:r>
              <a:rPr lang="en-CA" dirty="0"/>
              <a:t>b</a:t>
            </a:r>
            <a:r>
              <a:rPr lang="en-CA" dirty="0" smtClean="0"/>
              <a:t>y what is entirely in my power: the exercise of my reason</a:t>
            </a:r>
          </a:p>
          <a:p>
            <a:pPr lvl="1"/>
            <a:r>
              <a:rPr lang="en-CA" dirty="0"/>
              <a:t>n</a:t>
            </a:r>
            <a:r>
              <a:rPr lang="en-CA" dirty="0" smtClean="0"/>
              <a:t>ot by chance circumstances outside of my control</a:t>
            </a:r>
          </a:p>
          <a:p>
            <a:pPr lvl="1"/>
            <a:endParaRPr lang="en-CA" dirty="0" smtClean="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314</a:t>
            </a:fld>
            <a:endParaRPr lang="en-US"/>
          </a:p>
        </p:txBody>
      </p:sp>
    </p:spTree>
    <p:extLst>
      <p:ext uri="{BB962C8B-B14F-4D97-AF65-F5344CB8AC3E}">
        <p14:creationId xmlns:p14="http://schemas.microsoft.com/office/powerpoint/2010/main" val="146495866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 we just be rational?</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Stages of rationality</a:t>
            </a:r>
          </a:p>
          <a:p>
            <a:pPr lvl="1"/>
            <a:r>
              <a:rPr lang="en-CA" dirty="0" smtClean="0"/>
              <a:t>1) Reason requires “raw materials” to work on (</a:t>
            </a:r>
            <a:r>
              <a:rPr lang="en-CA" dirty="0" err="1" smtClean="0"/>
              <a:t>Chrysippus</a:t>
            </a:r>
            <a:r>
              <a:rPr lang="en-CA" dirty="0" smtClean="0"/>
              <a:t>)</a:t>
            </a:r>
          </a:p>
          <a:p>
            <a:pPr lvl="2"/>
            <a:r>
              <a:rPr lang="en-CA" dirty="0" smtClean="0"/>
              <a:t>Be rational! (an empty slogan)</a:t>
            </a:r>
          </a:p>
          <a:p>
            <a:pPr lvl="2"/>
            <a:r>
              <a:rPr lang="en-CA" dirty="0" smtClean="0"/>
              <a:t>Be rational in the pursuit of health, friendship, beauty, pleasure, etc.—i.e., in relation to our natural preferences</a:t>
            </a:r>
          </a:p>
          <a:p>
            <a:pPr lvl="1"/>
            <a:r>
              <a:rPr lang="en-CA" dirty="0" smtClean="0"/>
              <a:t>2) As we mature we recognize that that these natural preferences are themselves rational</a:t>
            </a:r>
          </a:p>
          <a:p>
            <a:pPr lvl="2"/>
            <a:r>
              <a:rPr lang="en-CA" dirty="0" smtClean="0"/>
              <a:t>i.e., provided by an intelligent nature-as-a-whole</a:t>
            </a:r>
          </a:p>
          <a:p>
            <a:pPr lvl="1"/>
            <a:r>
              <a:rPr lang="en-CA" dirty="0" smtClean="0"/>
              <a:t>And so we can then pursue them </a:t>
            </a:r>
          </a:p>
          <a:p>
            <a:pPr lvl="2"/>
            <a:r>
              <a:rPr lang="en-CA" dirty="0" smtClean="0"/>
              <a:t>not on the basis of desire, </a:t>
            </a:r>
          </a:p>
          <a:p>
            <a:pPr lvl="2"/>
            <a:r>
              <a:rPr lang="en-CA" dirty="0" smtClean="0"/>
              <a:t>but because we appreciate the rationality of pursuing them</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315</a:t>
            </a:fld>
            <a:endParaRPr lang="en-US"/>
          </a:p>
        </p:txBody>
      </p:sp>
    </p:spTree>
    <p:extLst>
      <p:ext uri="{BB962C8B-B14F-4D97-AF65-F5344CB8AC3E}">
        <p14:creationId xmlns:p14="http://schemas.microsoft.com/office/powerpoint/2010/main" val="3657360608"/>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 of </a:t>
            </a:r>
            <a:r>
              <a:rPr lang="en-CA" smtClean="0"/>
              <a:t>moral reason</a:t>
            </a:r>
            <a:endParaRPr lang="en-US"/>
          </a:p>
        </p:txBody>
      </p:sp>
      <p:sp>
        <p:nvSpPr>
          <p:cNvPr id="3" name="Content Placeholder 2"/>
          <p:cNvSpPr>
            <a:spLocks noGrp="1"/>
          </p:cNvSpPr>
          <p:nvPr>
            <p:ph idx="1"/>
          </p:nvPr>
        </p:nvSpPr>
        <p:spPr/>
        <p:txBody>
          <a:bodyPr/>
          <a:lstStyle/>
          <a:p>
            <a:r>
              <a:rPr lang="en-CA" dirty="0" smtClean="0"/>
              <a:t>When we recognize that these natural preferences are</a:t>
            </a:r>
          </a:p>
          <a:p>
            <a:pPr lvl="1"/>
            <a:r>
              <a:rPr lang="en-CA" dirty="0" smtClean="0"/>
              <a:t>“in agreement with nature … for the first time we begin to … understand something which can truly be called good” (</a:t>
            </a:r>
            <a:r>
              <a:rPr lang="en-CA" dirty="0" err="1" smtClean="0"/>
              <a:t>Chrysippus</a:t>
            </a:r>
            <a:r>
              <a:rPr lang="en-CA" dirty="0" smtClean="0"/>
              <a:t>) </a:t>
            </a:r>
          </a:p>
          <a:p>
            <a:r>
              <a:rPr lang="en-CA" dirty="0" smtClean="0">
                <a:sym typeface="Wingdings" panose="05000000000000000000" pitchFamily="2" charset="2"/>
              </a:rPr>
              <a:t></a:t>
            </a:r>
            <a:r>
              <a:rPr lang="en-CA" dirty="0" smtClean="0"/>
              <a:t>We reach the age of moral reason</a:t>
            </a:r>
          </a:p>
        </p:txBody>
      </p:sp>
      <p:sp>
        <p:nvSpPr>
          <p:cNvPr id="4" name="Slide Number Placeholder 3"/>
          <p:cNvSpPr>
            <a:spLocks noGrp="1"/>
          </p:cNvSpPr>
          <p:nvPr>
            <p:ph type="sldNum" sz="quarter" idx="12"/>
          </p:nvPr>
        </p:nvSpPr>
        <p:spPr/>
        <p:txBody>
          <a:bodyPr/>
          <a:lstStyle/>
          <a:p>
            <a:fld id="{BBC02E8F-9D1E-4980-8ADB-098DC22DB888}" type="slidenum">
              <a:rPr lang="en-US" smtClean="0"/>
              <a:t>316</a:t>
            </a:fld>
            <a:endParaRPr lang="en-US"/>
          </a:p>
        </p:txBody>
      </p:sp>
    </p:spTree>
    <p:extLst>
      <p:ext uri="{BB962C8B-B14F-4D97-AF65-F5344CB8AC3E}">
        <p14:creationId xmlns:p14="http://schemas.microsoft.com/office/powerpoint/2010/main" val="1189618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Legalism in Greece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ym typeface="Wingdings" panose="05000000000000000000" pitchFamily="2" charset="2"/>
              </a:rPr>
              <a:t> Greece is </a:t>
            </a:r>
            <a:r>
              <a:rPr lang="en-US" u="sng" dirty="0" smtClean="0">
                <a:sym typeface="Wingdings" panose="05000000000000000000" pitchFamily="2" charset="2"/>
              </a:rPr>
              <a:t>not</a:t>
            </a:r>
            <a:r>
              <a:rPr lang="en-US" dirty="0" smtClean="0">
                <a:sym typeface="Wingdings" panose="05000000000000000000" pitchFamily="2" charset="2"/>
              </a:rPr>
              <a:t> a kinship society</a:t>
            </a:r>
          </a:p>
          <a:p>
            <a:pPr lvl="1"/>
            <a:r>
              <a:rPr lang="en-US" dirty="0" smtClean="0">
                <a:sym typeface="Wingdings" panose="05000000000000000000" pitchFamily="2" charset="2"/>
              </a:rPr>
              <a:t>The Greek state </a:t>
            </a:r>
            <a:r>
              <a:rPr lang="en-US" u="sng" dirty="0" smtClean="0">
                <a:sym typeface="Wingdings" panose="05000000000000000000" pitchFamily="2" charset="2"/>
              </a:rPr>
              <a:t>replaces</a:t>
            </a:r>
            <a:r>
              <a:rPr lang="en-US" dirty="0" smtClean="0">
                <a:sym typeface="Wingdings" panose="05000000000000000000" pitchFamily="2" charset="2"/>
              </a:rPr>
              <a:t> kinship with citizenship</a:t>
            </a:r>
          </a:p>
          <a:p>
            <a:pPr lvl="1"/>
            <a:r>
              <a:rPr lang="en-US" dirty="0" smtClean="0">
                <a:sym typeface="Wingdings" panose="05000000000000000000" pitchFamily="2" charset="2"/>
              </a:rPr>
              <a:t>And substitutes an order based on the laws of the state, </a:t>
            </a:r>
          </a:p>
          <a:p>
            <a:pPr lvl="1"/>
            <a:r>
              <a:rPr lang="en-US" dirty="0">
                <a:sym typeface="Wingdings" panose="05000000000000000000" pitchFamily="2" charset="2"/>
              </a:rPr>
              <a:t>r</a:t>
            </a:r>
            <a:r>
              <a:rPr lang="en-US" dirty="0" smtClean="0">
                <a:sym typeface="Wingdings" panose="05000000000000000000" pitchFamily="2" charset="2"/>
              </a:rPr>
              <a:t>eplacing, sometimes conflicting with, the kinship traditions</a:t>
            </a:r>
          </a:p>
          <a:p>
            <a:r>
              <a:rPr lang="en-US" dirty="0" smtClean="0">
                <a:sym typeface="Wingdings" panose="05000000000000000000" pitchFamily="2" charset="2"/>
              </a:rPr>
              <a:t>Hence in the West, we have famous monuments to legality</a:t>
            </a:r>
          </a:p>
          <a:p>
            <a:pPr lvl="1"/>
            <a:r>
              <a:rPr lang="en-US" dirty="0" smtClean="0">
                <a:sym typeface="Wingdings" panose="05000000000000000000" pitchFamily="2" charset="2"/>
              </a:rPr>
              <a:t>E.g., Hammurabi’s code in Mesopotamia </a:t>
            </a:r>
          </a:p>
          <a:p>
            <a:pPr lvl="1"/>
            <a:r>
              <a:rPr lang="en-US" dirty="0" smtClean="0">
                <a:sym typeface="Wingdings" panose="05000000000000000000" pitchFamily="2" charset="2"/>
              </a:rPr>
              <a:t>“The law is carved in stone”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32</a:t>
            </a:fld>
            <a:endParaRPr lang="en-US"/>
          </a:p>
        </p:txBody>
      </p:sp>
    </p:spTree>
    <p:extLst>
      <p:ext uri="{BB962C8B-B14F-4D97-AF65-F5344CB8AC3E}">
        <p14:creationId xmlns:p14="http://schemas.microsoft.com/office/powerpoint/2010/main" val="2603119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
        <p:nvSpPr>
          <p:cNvPr id="2" name="Slide Number Placeholder 1"/>
          <p:cNvSpPr>
            <a:spLocks noGrp="1"/>
          </p:cNvSpPr>
          <p:nvPr>
            <p:ph type="sldNum" sz="quarter" idx="12"/>
          </p:nvPr>
        </p:nvSpPr>
        <p:spPr/>
        <p:txBody>
          <a:bodyPr/>
          <a:lstStyle/>
          <a:p>
            <a:fld id="{BBC02E8F-9D1E-4980-8ADB-098DC22DB888}" type="slidenum">
              <a:rPr lang="en-US" smtClean="0"/>
              <a:t>33</a:t>
            </a:fld>
            <a:endParaRPr lang="en-US"/>
          </a:p>
        </p:txBody>
      </p:sp>
    </p:spTree>
    <p:extLst>
      <p:ext uri="{BB962C8B-B14F-4D97-AF65-F5344CB8AC3E}">
        <p14:creationId xmlns:p14="http://schemas.microsoft.com/office/powerpoint/2010/main" val="112601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paths to the first states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Two ways in which the early states were originally established</a:t>
            </a:r>
          </a:p>
          <a:p>
            <a:r>
              <a:rPr lang="en-US" dirty="0" smtClean="0"/>
              <a:t>1) One kinship group conquers another</a:t>
            </a:r>
          </a:p>
          <a:p>
            <a:pPr lvl="1"/>
            <a:r>
              <a:rPr lang="en-US" dirty="0" smtClean="0"/>
              <a:t>In China</a:t>
            </a:r>
          </a:p>
          <a:p>
            <a:pPr lvl="1"/>
            <a:r>
              <a:rPr lang="en-US" dirty="0" smtClean="0"/>
              <a:t>In India</a:t>
            </a:r>
          </a:p>
          <a:p>
            <a:r>
              <a:rPr lang="en-US" dirty="0" smtClean="0"/>
              <a:t>2) A warrior leader arises </a:t>
            </a:r>
            <a:r>
              <a:rPr lang="en-US" u="sng" dirty="0" smtClean="0"/>
              <a:t>from within </a:t>
            </a:r>
            <a:r>
              <a:rPr lang="en-US" dirty="0" smtClean="0"/>
              <a:t>a kinship group</a:t>
            </a:r>
          </a:p>
          <a:p>
            <a:pPr lvl="1"/>
            <a:r>
              <a:rPr lang="en-US" dirty="0" smtClean="0"/>
              <a:t>And takes power</a:t>
            </a:r>
          </a:p>
          <a:p>
            <a:pPr lvl="1"/>
            <a:r>
              <a:rPr lang="en-US" dirty="0" smtClean="0"/>
              <a:t>He must replace ancient kinship democracy </a:t>
            </a:r>
            <a:r>
              <a:rPr lang="en-US" dirty="0"/>
              <a:t>which does not allow for kings</a:t>
            </a:r>
            <a:endParaRPr lang="en-US" dirty="0" smtClean="0"/>
          </a:p>
          <a:p>
            <a:pPr lvl="1"/>
            <a:r>
              <a:rPr lang="en-US" dirty="0"/>
              <a:t>w</a:t>
            </a:r>
            <a:r>
              <a:rPr lang="en-US" dirty="0" smtClean="0"/>
              <a:t>ith a legal order—laws made by the king himself</a:t>
            </a:r>
          </a:p>
        </p:txBody>
      </p:sp>
      <p:sp>
        <p:nvSpPr>
          <p:cNvPr id="4" name="Slide Number Placeholder 3"/>
          <p:cNvSpPr>
            <a:spLocks noGrp="1"/>
          </p:cNvSpPr>
          <p:nvPr>
            <p:ph type="sldNum" sz="quarter" idx="12"/>
          </p:nvPr>
        </p:nvSpPr>
        <p:spPr/>
        <p:txBody>
          <a:bodyPr/>
          <a:lstStyle/>
          <a:p>
            <a:fld id="{BBC02E8F-9D1E-4980-8ADB-098DC22DB888}" type="slidenum">
              <a:rPr lang="en-US" smtClean="0"/>
              <a:t>34</a:t>
            </a:fld>
            <a:endParaRPr lang="en-US"/>
          </a:p>
        </p:txBody>
      </p:sp>
    </p:spTree>
    <p:extLst>
      <p:ext uri="{BB962C8B-B14F-4D97-AF65-F5344CB8AC3E}">
        <p14:creationId xmlns:p14="http://schemas.microsoft.com/office/powerpoint/2010/main" val="3085803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the Oedipal complex</a:t>
            </a:r>
            <a:endParaRPr lang="en-US" dirty="0"/>
          </a:p>
        </p:txBody>
      </p:sp>
      <p:sp>
        <p:nvSpPr>
          <p:cNvPr id="3" name="Content Placeholder 2"/>
          <p:cNvSpPr>
            <a:spLocks noGrp="1"/>
          </p:cNvSpPr>
          <p:nvPr>
            <p:ph idx="1"/>
          </p:nvPr>
        </p:nvSpPr>
        <p:spPr/>
        <p:txBody>
          <a:bodyPr>
            <a:normAutofit lnSpcReduction="10000"/>
          </a:bodyPr>
          <a:lstStyle/>
          <a:p>
            <a:r>
              <a:rPr lang="en-US" dirty="0" smtClean="0"/>
              <a:t>The ruler destroys the family</a:t>
            </a:r>
            <a:r>
              <a:rPr lang="en-US" dirty="0"/>
              <a:t>, like </a:t>
            </a:r>
            <a:r>
              <a:rPr lang="en-US" dirty="0" smtClean="0"/>
              <a:t>Oedipus, like Creon</a:t>
            </a:r>
            <a:endParaRPr lang="en-US" dirty="0"/>
          </a:p>
          <a:p>
            <a:pPr lvl="1"/>
            <a:r>
              <a:rPr lang="en-US" u="sng" dirty="0"/>
              <a:t>We</a:t>
            </a:r>
            <a:r>
              <a:rPr lang="en-US" dirty="0"/>
              <a:t> see the deep truth of Oedipus’ tragedy—why he kills his father and marries his mother</a:t>
            </a:r>
          </a:p>
          <a:p>
            <a:pPr lvl="1"/>
            <a:r>
              <a:rPr lang="en-US" dirty="0"/>
              <a:t>He </a:t>
            </a:r>
            <a:r>
              <a:rPr lang="en-US" dirty="0" smtClean="0"/>
              <a:t>participates </a:t>
            </a:r>
            <a:r>
              <a:rPr lang="en-US" dirty="0"/>
              <a:t>in the </a:t>
            </a:r>
            <a:r>
              <a:rPr lang="en-US" dirty="0" smtClean="0"/>
              <a:t>over-all Greek </a:t>
            </a:r>
            <a:r>
              <a:rPr lang="en-US" dirty="0"/>
              <a:t>sacrilege against the </a:t>
            </a:r>
            <a:r>
              <a:rPr lang="en-US" dirty="0" smtClean="0"/>
              <a:t>family</a:t>
            </a:r>
          </a:p>
          <a:p>
            <a:r>
              <a:rPr lang="en-US" dirty="0" smtClean="0"/>
              <a:t>Freud absolutized this “oedipal complex” as a general human trait</a:t>
            </a:r>
          </a:p>
          <a:p>
            <a:pPr lvl="1"/>
            <a:r>
              <a:rPr lang="en-US" dirty="0" smtClean="0"/>
              <a:t>But we see that it is an expression of Western society in particular, not human nature in general</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35</a:t>
            </a:fld>
            <a:endParaRPr lang="en-US"/>
          </a:p>
        </p:txBody>
      </p:sp>
    </p:spTree>
    <p:extLst>
      <p:ext uri="{BB962C8B-B14F-4D97-AF65-F5344CB8AC3E}">
        <p14:creationId xmlns:p14="http://schemas.microsoft.com/office/powerpoint/2010/main" val="2719150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paths of the iron age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Iron arises </a:t>
            </a:r>
            <a:r>
              <a:rPr lang="en-US" u="sng" dirty="0" smtClean="0"/>
              <a:t>within</a:t>
            </a:r>
            <a:r>
              <a:rPr lang="en-US" dirty="0" smtClean="0"/>
              <a:t> an established bronze age state</a:t>
            </a:r>
          </a:p>
          <a:p>
            <a:pPr lvl="1"/>
            <a:r>
              <a:rPr lang="en-US" dirty="0" smtClean="0"/>
              <a:t>As in China, which continues kinship (neo-kinship)</a:t>
            </a:r>
          </a:p>
          <a:p>
            <a:pPr lvl="1"/>
            <a:r>
              <a:rPr lang="en-US" dirty="0" smtClean="0"/>
              <a:t>As in Mesopotamia (Persian empire at the time of Greece) which rejects kinship</a:t>
            </a:r>
          </a:p>
          <a:p>
            <a:pPr lvl="2"/>
            <a:r>
              <a:rPr lang="en-US" dirty="0" smtClean="0">
                <a:sym typeface="Wingdings" panose="05000000000000000000" pitchFamily="2" charset="2"/>
              </a:rPr>
              <a:t> Aristocratic law of inequality, seen in Hammurabi’s code: one law for the rich, one for the poor</a:t>
            </a:r>
            <a:endParaRPr lang="en-US" dirty="0" smtClean="0"/>
          </a:p>
          <a:p>
            <a:r>
              <a:rPr lang="en-US" dirty="0" smtClean="0"/>
              <a:t>2) Iron arises </a:t>
            </a:r>
            <a:r>
              <a:rPr lang="en-US" u="sng" dirty="0" smtClean="0"/>
              <a:t>outside</a:t>
            </a:r>
            <a:r>
              <a:rPr lang="en-US" dirty="0" smtClean="0"/>
              <a:t> established states </a:t>
            </a:r>
          </a:p>
          <a:p>
            <a:pPr lvl="1"/>
            <a:r>
              <a:rPr lang="en-US" dirty="0" smtClean="0"/>
              <a:t>In India, which continues kinship with kinship republics</a:t>
            </a:r>
          </a:p>
          <a:p>
            <a:pPr lvl="1"/>
            <a:r>
              <a:rPr lang="en-US" dirty="0" smtClean="0"/>
              <a:t>In Greece, which rejects kinship, establishes republics based on a legal system, on citizenship</a:t>
            </a:r>
          </a:p>
          <a:p>
            <a:pPr lvl="2"/>
            <a:r>
              <a:rPr lang="en-US" dirty="0" smtClean="0">
                <a:sym typeface="Wingdings" panose="05000000000000000000" pitchFamily="2" charset="2"/>
              </a:rPr>
              <a:t></a:t>
            </a:r>
            <a:r>
              <a:rPr lang="en-US" dirty="0" smtClean="0"/>
              <a:t>Democratic law based on the equality of citizens (male, free) </a:t>
            </a:r>
          </a:p>
          <a:p>
            <a:pPr lvl="2"/>
            <a:r>
              <a:rPr lang="en-US" dirty="0" smtClean="0"/>
              <a:t>arises after the decline of the earlier bronze age epoch described by Homer</a:t>
            </a:r>
          </a:p>
        </p:txBody>
      </p:sp>
      <p:sp>
        <p:nvSpPr>
          <p:cNvPr id="4" name="Slide Number Placeholder 3"/>
          <p:cNvSpPr>
            <a:spLocks noGrp="1"/>
          </p:cNvSpPr>
          <p:nvPr>
            <p:ph type="sldNum" sz="quarter" idx="12"/>
          </p:nvPr>
        </p:nvSpPr>
        <p:spPr/>
        <p:txBody>
          <a:bodyPr/>
          <a:lstStyle/>
          <a:p>
            <a:fld id="{BBC02E8F-9D1E-4980-8ADB-098DC22DB888}" type="slidenum">
              <a:rPr lang="en-US" smtClean="0"/>
              <a:t>36</a:t>
            </a:fld>
            <a:endParaRPr lang="en-US"/>
          </a:p>
        </p:txBody>
      </p:sp>
    </p:spTree>
    <p:extLst>
      <p:ext uri="{BB962C8B-B14F-4D97-AF65-F5344CB8AC3E}">
        <p14:creationId xmlns:p14="http://schemas.microsoft.com/office/powerpoint/2010/main" val="4268463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citizens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Like India, Greece is an iron-age state</a:t>
            </a:r>
          </a:p>
          <a:p>
            <a:pPr lvl="1"/>
            <a:r>
              <a:rPr lang="en-US" dirty="0" smtClean="0"/>
              <a:t>And also establishes republics, like the Greek city-states</a:t>
            </a:r>
          </a:p>
          <a:p>
            <a:pPr lvl="1"/>
            <a:r>
              <a:rPr lang="en-US" dirty="0" smtClean="0"/>
              <a:t>People ruling themselves, contrary to the bronze age aristocracies of earlier times—such as China and Persia </a:t>
            </a:r>
          </a:p>
          <a:p>
            <a:r>
              <a:rPr lang="en-US" i="1" dirty="0" smtClean="0"/>
              <a:t>Unlike</a:t>
            </a:r>
            <a:r>
              <a:rPr lang="en-US" dirty="0" smtClean="0"/>
              <a:t> India, Greece rejects kinship</a:t>
            </a:r>
          </a:p>
          <a:p>
            <a:pPr lvl="1"/>
            <a:r>
              <a:rPr lang="en-US" dirty="0" smtClean="0"/>
              <a:t>And substitutes the legal order of free and equal male citizens</a:t>
            </a:r>
          </a:p>
          <a:p>
            <a:pPr lvl="1"/>
            <a:r>
              <a:rPr lang="en-US" dirty="0" smtClean="0"/>
              <a:t>i.e., </a:t>
            </a:r>
            <a:r>
              <a:rPr lang="en-US" i="1" dirty="0" smtClean="0"/>
              <a:t>individual men</a:t>
            </a:r>
            <a:r>
              <a:rPr lang="en-US" dirty="0" smtClean="0"/>
              <a:t> who are not bound by ties of kinship – the realm of women such as Antigone</a:t>
            </a:r>
          </a:p>
        </p:txBody>
      </p:sp>
      <p:sp>
        <p:nvSpPr>
          <p:cNvPr id="4" name="Slide Number Placeholder 3"/>
          <p:cNvSpPr>
            <a:spLocks noGrp="1"/>
          </p:cNvSpPr>
          <p:nvPr>
            <p:ph type="sldNum" sz="quarter" idx="12"/>
          </p:nvPr>
        </p:nvSpPr>
        <p:spPr/>
        <p:txBody>
          <a:bodyPr/>
          <a:lstStyle/>
          <a:p>
            <a:fld id="{BBC02E8F-9D1E-4980-8ADB-098DC22DB888}" type="slidenum">
              <a:rPr lang="en-US" smtClean="0"/>
              <a:t>37</a:t>
            </a:fld>
            <a:endParaRPr lang="en-US"/>
          </a:p>
        </p:txBody>
      </p:sp>
    </p:spTree>
    <p:extLst>
      <p:ext uri="{BB962C8B-B14F-4D97-AF65-F5344CB8AC3E}">
        <p14:creationId xmlns:p14="http://schemas.microsoft.com/office/powerpoint/2010/main" val="4255609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The People v. Gilgamesh</a:t>
            </a:r>
          </a:p>
        </p:txBody>
      </p:sp>
      <p:sp>
        <p:nvSpPr>
          <p:cNvPr id="4099" name="Rectangle 3"/>
          <p:cNvSpPr>
            <a:spLocks noGrp="1" noChangeArrowheads="1"/>
          </p:cNvSpPr>
          <p:nvPr>
            <p:ph idx="1"/>
          </p:nvPr>
        </p:nvSpPr>
        <p:spPr/>
        <p:txBody>
          <a:bodyPr/>
          <a:lstStyle/>
          <a:p>
            <a:pPr eaLnBrk="1" hangingPunct="1">
              <a:lnSpc>
                <a:spcPct val="90000"/>
              </a:lnSpc>
            </a:pPr>
            <a:r>
              <a:rPr lang="en-US" altLang="en-US" dirty="0" smtClean="0"/>
              <a:t>Gilgamesh does not leave a girl to her mother(?)</a:t>
            </a:r>
          </a:p>
          <a:p>
            <a:pPr eaLnBrk="1" hangingPunct="1">
              <a:lnSpc>
                <a:spcPct val="90000"/>
              </a:lnSpc>
            </a:pPr>
            <a:r>
              <a:rPr lang="en-US" altLang="en-US" dirty="0" smtClean="0"/>
              <a:t>The daughter of the warrior, the bride of the young man,</a:t>
            </a:r>
          </a:p>
          <a:p>
            <a:pPr eaLnBrk="1" hangingPunct="1">
              <a:lnSpc>
                <a:spcPct val="90000"/>
              </a:lnSpc>
            </a:pPr>
            <a:r>
              <a:rPr lang="en-US" altLang="en-US" dirty="0" smtClean="0"/>
              <a:t>the gods kept hearing their complaints, so</a:t>
            </a:r>
          </a:p>
          <a:p>
            <a:pPr eaLnBrk="1" hangingPunct="1">
              <a:lnSpc>
                <a:spcPct val="90000"/>
              </a:lnSpc>
            </a:pPr>
            <a:r>
              <a:rPr lang="en-US" altLang="en-US" dirty="0" smtClean="0"/>
              <a:t>the gods of the heavens implored the Lord of </a:t>
            </a:r>
            <a:r>
              <a:rPr lang="en-US" altLang="en-US" dirty="0" err="1" smtClean="0"/>
              <a:t>Uruk</a:t>
            </a:r>
            <a:r>
              <a:rPr lang="en-US" altLang="en-US" dirty="0" smtClean="0"/>
              <a:t> [</a:t>
            </a:r>
            <a:r>
              <a:rPr lang="en-US" altLang="en-US" dirty="0" err="1" smtClean="0"/>
              <a:t>Anu</a:t>
            </a:r>
            <a:r>
              <a:rPr lang="en-US" altLang="en-US" dirty="0" smtClean="0"/>
              <a:t>]</a:t>
            </a:r>
          </a:p>
        </p:txBody>
      </p:sp>
      <p:sp>
        <p:nvSpPr>
          <p:cNvPr id="410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395A175-A637-417F-980D-DADB76973372}" type="slidenum">
              <a:rPr lang="en-US" altLang="en-US" sz="1200">
                <a:solidFill>
                  <a:srgbClr val="898989"/>
                </a:solidFill>
                <a:latin typeface="Times New Roman" panose="02020603050405020304" pitchFamily="18" charset="0"/>
              </a:rPr>
              <a:pPr>
                <a:spcBef>
                  <a:spcPct val="0"/>
                </a:spcBef>
                <a:buFontTx/>
                <a:buNone/>
              </a:pPr>
              <a:t>38</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973535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dirty="0" smtClean="0"/>
          </a:p>
        </p:txBody>
      </p:sp>
      <p:sp>
        <p:nvSpPr>
          <p:cNvPr id="5123" name="Content Placeholder 2"/>
          <p:cNvSpPr>
            <a:spLocks noGrp="1"/>
          </p:cNvSpPr>
          <p:nvPr>
            <p:ph idx="1"/>
          </p:nvPr>
        </p:nvSpPr>
        <p:spPr/>
        <p:txBody>
          <a:bodyPr/>
          <a:lstStyle/>
          <a:p>
            <a:pPr eaLnBrk="1" hangingPunct="1">
              <a:lnSpc>
                <a:spcPct val="90000"/>
              </a:lnSpc>
            </a:pPr>
            <a:r>
              <a:rPr lang="en-US" altLang="en-US" dirty="0" smtClean="0"/>
              <a:t> "You have indeed brought into being a mighty wild bull, head raised!</a:t>
            </a:r>
          </a:p>
          <a:p>
            <a:pPr eaLnBrk="1" hangingPunct="1">
              <a:lnSpc>
                <a:spcPct val="90000"/>
              </a:lnSpc>
            </a:pPr>
            <a:r>
              <a:rPr lang="en-US" altLang="en-US" dirty="0" smtClean="0"/>
              <a:t>       "There is no rival who can raise a weapon against him.</a:t>
            </a:r>
          </a:p>
          <a:p>
            <a:pPr eaLnBrk="1" hangingPunct="1">
              <a:lnSpc>
                <a:spcPct val="90000"/>
              </a:lnSpc>
            </a:pPr>
            <a:r>
              <a:rPr lang="en-US" altLang="en-US" dirty="0" smtClean="0"/>
              <a:t>       "His fellows stand (at the alert), attentive to his (orders!)</a:t>
            </a:r>
          </a:p>
          <a:p>
            <a:pPr eaLnBrk="1" hangingPunct="1">
              <a:lnSpc>
                <a:spcPct val="90000"/>
              </a:lnSpc>
            </a:pPr>
            <a:r>
              <a:rPr lang="en-US" altLang="en-US" i="1" dirty="0" smtClean="0"/>
              <a:t>Epic of Gilgamesh </a:t>
            </a:r>
            <a:r>
              <a:rPr lang="en-US" altLang="en-US" dirty="0" smtClean="0"/>
              <a:t>(2100 BCE)</a:t>
            </a:r>
          </a:p>
          <a:p>
            <a:pPr lvl="1">
              <a:lnSpc>
                <a:spcPct val="90000"/>
              </a:lnSpc>
            </a:pPr>
            <a:r>
              <a:rPr lang="en-US" altLang="en-US" dirty="0" smtClean="0"/>
              <a:t>i.e., he is the head of the army</a:t>
            </a:r>
          </a:p>
          <a:p>
            <a:pPr lvl="1">
              <a:lnSpc>
                <a:spcPct val="90000"/>
              </a:lnSpc>
            </a:pPr>
            <a:r>
              <a:rPr lang="en-US" altLang="en-US" dirty="0" smtClean="0"/>
              <a:t>And the army is separate from the people</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6361F0-8146-494B-9B69-EEA65DB583D4}" type="slidenum">
              <a:rPr lang="en-US" altLang="en-US" sz="1200">
                <a:solidFill>
                  <a:srgbClr val="898989"/>
                </a:solidFill>
                <a:latin typeface="Times New Roman" panose="02020603050405020304" pitchFamily="18" charset="0"/>
              </a:rPr>
              <a:pPr>
                <a:spcBef>
                  <a:spcPct val="0"/>
                </a:spcBef>
                <a:buFontTx/>
                <a:buNone/>
              </a:pPr>
              <a:t>39</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23720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History of loss and rebirth (and loss again?)</a:t>
            </a:r>
            <a:endParaRPr lang="en-US" dirty="0"/>
          </a:p>
        </p:txBody>
      </p:sp>
      <p:sp>
        <p:nvSpPr>
          <p:cNvPr id="3" name="Content Placeholder 2"/>
          <p:cNvSpPr>
            <a:spLocks noGrp="1"/>
          </p:cNvSpPr>
          <p:nvPr>
            <p:ph idx="1"/>
          </p:nvPr>
        </p:nvSpPr>
        <p:spPr/>
        <p:txBody>
          <a:bodyPr>
            <a:normAutofit fontScale="92500"/>
          </a:bodyPr>
          <a:lstStyle/>
          <a:p>
            <a:r>
              <a:rPr lang="en-CA" dirty="0" smtClean="0"/>
              <a:t>1) European dark ages forgot the Greek heritage</a:t>
            </a:r>
          </a:p>
          <a:p>
            <a:r>
              <a:rPr lang="en-CA" dirty="0" smtClean="0"/>
              <a:t>2) It was recovered in late Middle Ages and Renaissance</a:t>
            </a:r>
          </a:p>
          <a:p>
            <a:pPr lvl="1"/>
            <a:r>
              <a:rPr lang="en-CA" dirty="0" smtClean="0"/>
              <a:t>By the 19</a:t>
            </a:r>
            <a:r>
              <a:rPr lang="en-CA" baseline="30000" dirty="0" smtClean="0"/>
              <a:t>th</a:t>
            </a:r>
            <a:r>
              <a:rPr lang="en-CA" dirty="0" smtClean="0"/>
              <a:t> century, study of Greek and Roman classics were central to the educational system</a:t>
            </a:r>
            <a:endParaRPr lang="en-US" dirty="0"/>
          </a:p>
          <a:p>
            <a:r>
              <a:rPr lang="en-CA" dirty="0" smtClean="0"/>
              <a:t>3) Today, this is no longer true</a:t>
            </a:r>
          </a:p>
          <a:p>
            <a:pPr lvl="1"/>
            <a:r>
              <a:rPr lang="en-CA" dirty="0" smtClean="0"/>
              <a:t>More “relevant” studies</a:t>
            </a:r>
          </a:p>
          <a:p>
            <a:r>
              <a:rPr lang="en-CA" dirty="0" smtClean="0">
                <a:sym typeface="Wingdings" panose="05000000000000000000" pitchFamily="2" charset="2"/>
              </a:rPr>
              <a:t></a:t>
            </a:r>
            <a:r>
              <a:rPr lang="en-CA" dirty="0" smtClean="0"/>
              <a:t>But the continued impact on the modern consciousness is undeniable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4</a:t>
            </a:fld>
            <a:endParaRPr lang="en-US"/>
          </a:p>
        </p:txBody>
      </p:sp>
    </p:spTree>
    <p:extLst>
      <p:ext uri="{BB962C8B-B14F-4D97-AF65-F5344CB8AC3E}">
        <p14:creationId xmlns:p14="http://schemas.microsoft.com/office/powerpoint/2010/main" val="2131337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 is a rapist</a:t>
            </a:r>
            <a:endParaRPr lang="en-US" dirty="0"/>
          </a:p>
        </p:txBody>
      </p:sp>
      <p:sp>
        <p:nvSpPr>
          <p:cNvPr id="3" name="Content Placeholder 2"/>
          <p:cNvSpPr>
            <a:spLocks noGrp="1"/>
          </p:cNvSpPr>
          <p:nvPr>
            <p:ph idx="1"/>
          </p:nvPr>
        </p:nvSpPr>
        <p:spPr/>
        <p:txBody>
          <a:bodyPr/>
          <a:lstStyle/>
          <a:p>
            <a:r>
              <a:rPr lang="en-US" dirty="0" smtClean="0"/>
              <a:t>The main complaint of the people:</a:t>
            </a:r>
          </a:p>
          <a:p>
            <a:pPr lvl="1"/>
            <a:r>
              <a:rPr lang="en-US" dirty="0" smtClean="0"/>
              <a:t>Gilgamesh claims his right to the women</a:t>
            </a:r>
          </a:p>
          <a:p>
            <a:pPr lvl="1"/>
            <a:r>
              <a:rPr lang="en-US" dirty="0" smtClean="0"/>
              <a:t>i.e., the king is a serial rapist</a:t>
            </a:r>
          </a:p>
          <a:p>
            <a:r>
              <a:rPr lang="en-US" dirty="0" smtClean="0"/>
              <a:t>The people call on the Gods to help them</a:t>
            </a:r>
          </a:p>
          <a:p>
            <a:pPr lvl="1"/>
            <a:r>
              <a:rPr lang="en-US" dirty="0"/>
              <a:t>a</a:t>
            </a:r>
            <a:r>
              <a:rPr lang="en-US" dirty="0" smtClean="0"/>
              <a:t>gainst the all-powerful king</a:t>
            </a:r>
          </a:p>
          <a:p>
            <a:pPr lvl="1"/>
            <a:r>
              <a:rPr lang="en-US" dirty="0"/>
              <a:t>w</a:t>
            </a:r>
            <a:r>
              <a:rPr lang="en-US" dirty="0" smtClean="0"/>
              <a:t>ho rejects the basic laws of kinship/marriage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40</a:t>
            </a:fld>
            <a:endParaRPr lang="en-US"/>
          </a:p>
        </p:txBody>
      </p:sp>
    </p:spTree>
    <p:extLst>
      <p:ext uri="{BB962C8B-B14F-4D97-AF65-F5344CB8AC3E}">
        <p14:creationId xmlns:p14="http://schemas.microsoft.com/office/powerpoint/2010/main" val="1445462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Separation of ruler and ruled</a:t>
            </a:r>
          </a:p>
        </p:txBody>
      </p:sp>
      <p:sp>
        <p:nvSpPr>
          <p:cNvPr id="6147" name="Rectangle 3"/>
          <p:cNvSpPr>
            <a:spLocks noGrp="1" noChangeArrowheads="1"/>
          </p:cNvSpPr>
          <p:nvPr>
            <p:ph idx="1"/>
          </p:nvPr>
        </p:nvSpPr>
        <p:spPr/>
        <p:txBody>
          <a:bodyPr>
            <a:normAutofit lnSpcReduction="10000"/>
          </a:bodyPr>
          <a:lstStyle/>
          <a:p>
            <a:pPr eaLnBrk="1" hangingPunct="1"/>
            <a:r>
              <a:rPr lang="en-US" altLang="en-US" dirty="0" smtClean="0"/>
              <a:t>1) Hunter-gatherers -- no kings</a:t>
            </a:r>
          </a:p>
          <a:p>
            <a:pPr eaLnBrk="1" hangingPunct="1"/>
            <a:r>
              <a:rPr lang="en-US" altLang="en-US" dirty="0" smtClean="0"/>
              <a:t>2) Early hoe agriculture -- warrior leaders kept in check by community (elders)</a:t>
            </a:r>
          </a:p>
          <a:p>
            <a:pPr lvl="1" eaLnBrk="1" hangingPunct="1"/>
            <a:r>
              <a:rPr lang="en-US" altLang="en-US" dirty="0" smtClean="0"/>
              <a:t>Who were the heads of the Iroquois nation? </a:t>
            </a:r>
          </a:p>
          <a:p>
            <a:pPr eaLnBrk="1" hangingPunct="1"/>
            <a:r>
              <a:rPr lang="en-US" altLang="en-US" dirty="0" smtClean="0"/>
              <a:t>3) Civilization (in the West): rulers as powers over the people</a:t>
            </a:r>
          </a:p>
          <a:p>
            <a:pPr lvl="1" eaLnBrk="1" hangingPunct="1"/>
            <a:r>
              <a:rPr lang="en-US" altLang="en-US" dirty="0" smtClean="0"/>
              <a:t>Religion: People are slaves of the gods</a:t>
            </a:r>
          </a:p>
          <a:p>
            <a:pPr lvl="1" eaLnBrk="1" hangingPunct="1"/>
            <a:r>
              <a:rPr lang="en-US" altLang="en-US" dirty="0" smtClean="0"/>
              <a:t>Versus earlier animism: “walking with God in the garden”</a:t>
            </a:r>
          </a:p>
        </p:txBody>
      </p:sp>
      <p:sp>
        <p:nvSpPr>
          <p:cNvPr id="61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DDA321-8444-4933-9DFF-AAAB46FA8442}" type="slidenum">
              <a:rPr lang="en-US" altLang="en-US" sz="1200">
                <a:solidFill>
                  <a:srgbClr val="898989"/>
                </a:solidFill>
                <a:latin typeface="Times New Roman" panose="02020603050405020304" pitchFamily="18" charset="0"/>
              </a:rPr>
              <a:pPr>
                <a:spcBef>
                  <a:spcPct val="0"/>
                </a:spcBef>
                <a:buFontTx/>
                <a:buNone/>
              </a:pPr>
              <a:t>41</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2214483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Ancestor worship in China</a:t>
            </a:r>
            <a:endParaRPr lang="en-CA" altLang="en-US" dirty="0" smtClean="0"/>
          </a:p>
        </p:txBody>
      </p:sp>
      <p:sp>
        <p:nvSpPr>
          <p:cNvPr id="9219" name="Content Placeholder 2"/>
          <p:cNvSpPr>
            <a:spLocks noGrp="1"/>
          </p:cNvSpPr>
          <p:nvPr>
            <p:ph idx="1"/>
          </p:nvPr>
        </p:nvSpPr>
        <p:spPr/>
        <p:txBody>
          <a:bodyPr>
            <a:normAutofit fontScale="92500" lnSpcReduction="20000"/>
          </a:bodyPr>
          <a:lstStyle/>
          <a:p>
            <a:pPr eaLnBrk="1" hangingPunct="1"/>
            <a:r>
              <a:rPr lang="en-US" altLang="en-US" dirty="0" smtClean="0"/>
              <a:t>Father of family is “priest”: </a:t>
            </a:r>
          </a:p>
          <a:p>
            <a:pPr lvl="1" eaLnBrk="1" hangingPunct="1"/>
            <a:r>
              <a:rPr lang="en-US" altLang="en-US" dirty="0" smtClean="0"/>
              <a:t>mediator with Heaven</a:t>
            </a:r>
          </a:p>
          <a:p>
            <a:pPr eaLnBrk="1" hangingPunct="1"/>
            <a:r>
              <a:rPr lang="en-US" altLang="en-US" dirty="0" smtClean="0"/>
              <a:t>The “gods” include great grandmother!</a:t>
            </a:r>
          </a:p>
          <a:p>
            <a:pPr lvl="1" eaLnBrk="1" hangingPunct="1"/>
            <a:r>
              <a:rPr lang="en-CA" altLang="en-US" dirty="0" smtClean="0"/>
              <a:t>i.e., not alien, arbitrary rulers, as in the West</a:t>
            </a:r>
            <a:endParaRPr lang="en-US" altLang="en-US" dirty="0" smtClean="0"/>
          </a:p>
          <a:p>
            <a:pPr eaLnBrk="1" hangingPunct="1"/>
            <a:r>
              <a:rPr lang="en-US" altLang="en-US" dirty="0" smtClean="0"/>
              <a:t>Religion = ritual exchange between living and spirits of the dead</a:t>
            </a:r>
          </a:p>
          <a:p>
            <a:pPr eaLnBrk="1" hangingPunct="1"/>
            <a:r>
              <a:rPr lang="en-CA" altLang="en-US" dirty="0" smtClean="0"/>
              <a:t>=&gt; a religion of kinship</a:t>
            </a:r>
          </a:p>
          <a:p>
            <a:pPr lvl="1" eaLnBrk="1" hangingPunct="1"/>
            <a:r>
              <a:rPr lang="en-CA" altLang="en-US" dirty="0" smtClean="0"/>
              <a:t>Also in nature: Heaven and the Earth as cosmic father and mother</a:t>
            </a:r>
          </a:p>
          <a:p>
            <a:r>
              <a:rPr lang="en-CA" altLang="en-US" dirty="0" smtClean="0"/>
              <a:t>The King must rule as a good father of his </a:t>
            </a:r>
            <a:r>
              <a:rPr lang="en-CA" altLang="en-US" dirty="0"/>
              <a:t>people </a:t>
            </a:r>
            <a:r>
              <a:rPr lang="en-CA" altLang="en-US" dirty="0" smtClean="0"/>
              <a:t>(or lose the “mandate </a:t>
            </a:r>
            <a:r>
              <a:rPr lang="en-CA" altLang="en-US" dirty="0"/>
              <a:t>of H</a:t>
            </a:r>
            <a:r>
              <a:rPr lang="en-CA" altLang="en-US" dirty="0" smtClean="0"/>
              <a:t>eaven”)</a:t>
            </a:r>
            <a:endParaRPr lang="en-US" altLang="en-US" dirty="0" smtClean="0"/>
          </a:p>
          <a:p>
            <a:endParaRPr lang="en-CA" altLang="en-US" dirty="0" smtClean="0"/>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DA2D7EC-B299-4723-8075-C1F444AC9A66}" type="slidenum">
              <a:rPr lang="en-CA" altLang="en-US" sz="1200">
                <a:solidFill>
                  <a:srgbClr val="898989"/>
                </a:solidFill>
              </a:rPr>
              <a:pPr eaLnBrk="1" hangingPunct="1"/>
              <a:t>42</a:t>
            </a:fld>
            <a:endParaRPr lang="en-CA" altLang="en-US" sz="1200">
              <a:solidFill>
                <a:srgbClr val="898989"/>
              </a:solidFill>
            </a:endParaRPr>
          </a:p>
        </p:txBody>
      </p:sp>
    </p:spTree>
    <p:extLst>
      <p:ext uri="{BB962C8B-B14F-4D97-AF65-F5344CB8AC3E}">
        <p14:creationId xmlns:p14="http://schemas.microsoft.com/office/powerpoint/2010/main" val="234430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Larger historical context: </a:t>
            </a:r>
            <a:r>
              <a:rPr lang="en-US" dirty="0" smtClean="0"/>
              <a:t/>
            </a:r>
            <a:br>
              <a:rPr lang="en-US" dirty="0" smtClean="0"/>
            </a:br>
            <a:r>
              <a:rPr lang="en-US" dirty="0" smtClean="0"/>
              <a:t>new elements in history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Alphabet</a:t>
            </a:r>
          </a:p>
          <a:p>
            <a:pPr lvl="1"/>
            <a:r>
              <a:rPr lang="en-US" dirty="0" smtClean="0"/>
              <a:t>Democratic mental technology</a:t>
            </a:r>
          </a:p>
          <a:p>
            <a:r>
              <a:rPr lang="en-US" dirty="0" smtClean="0"/>
              <a:t>2) Iron technology</a:t>
            </a:r>
          </a:p>
          <a:p>
            <a:pPr lvl="1"/>
            <a:r>
              <a:rPr lang="en-US" dirty="0" smtClean="0"/>
              <a:t>People can rule, defend themselves</a:t>
            </a:r>
          </a:p>
          <a:p>
            <a:pPr lvl="1"/>
            <a:r>
              <a:rPr lang="en-US" dirty="0" smtClean="0"/>
              <a:t>Especially where iron age societies arise outside of the old, bronze-age world</a:t>
            </a:r>
          </a:p>
          <a:p>
            <a:r>
              <a:rPr lang="en-US" dirty="0" smtClean="0"/>
              <a:t>3) Trade</a:t>
            </a:r>
          </a:p>
          <a:p>
            <a:pPr lvl="1"/>
            <a:r>
              <a:rPr lang="en-US" dirty="0" smtClean="0"/>
              <a:t>Two things that are very different on the surface</a:t>
            </a:r>
          </a:p>
          <a:p>
            <a:pPr lvl="1"/>
            <a:r>
              <a:rPr lang="en-US" dirty="0"/>
              <a:t>a</a:t>
            </a:r>
            <a:r>
              <a:rPr lang="en-US" dirty="0" smtClean="0"/>
              <a:t>re exchanged on the basis of equality</a:t>
            </a:r>
          </a:p>
          <a:p>
            <a:pPr lvl="1"/>
            <a:r>
              <a:rPr lang="en-US" dirty="0"/>
              <a:t>u</a:t>
            </a:r>
            <a:r>
              <a:rPr lang="en-US" dirty="0" smtClean="0"/>
              <a:t>sing rational thought</a:t>
            </a:r>
          </a:p>
          <a:p>
            <a:pPr lvl="1"/>
            <a:r>
              <a:rPr lang="en-US" dirty="0" smtClean="0">
                <a:sym typeface="Wingdings" panose="05000000000000000000" pitchFamily="2" charset="2"/>
              </a:rPr>
              <a:t> What is the truth lying under the surface?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43</a:t>
            </a:fld>
            <a:endParaRPr lang="en-US"/>
          </a:p>
        </p:txBody>
      </p:sp>
    </p:spTree>
    <p:extLst>
      <p:ext uri="{BB962C8B-B14F-4D97-AF65-F5344CB8AC3E}">
        <p14:creationId xmlns:p14="http://schemas.microsoft.com/office/powerpoint/2010/main" val="404608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Philosophical bargaining </a:t>
            </a:r>
            <a:br>
              <a:rPr lang="en-US" dirty="0" smtClean="0"/>
            </a:br>
            <a:r>
              <a:rPr lang="en-US" dirty="0" smtClean="0"/>
              <a:t>about the meaning of life</a:t>
            </a:r>
            <a:endParaRPr lang="en-US" dirty="0"/>
          </a:p>
        </p:txBody>
      </p:sp>
      <p:sp>
        <p:nvSpPr>
          <p:cNvPr id="3" name="Content Placeholder 2"/>
          <p:cNvSpPr>
            <a:spLocks noGrp="1"/>
          </p:cNvSpPr>
          <p:nvPr>
            <p:ph idx="1"/>
          </p:nvPr>
        </p:nvSpPr>
        <p:spPr/>
        <p:txBody>
          <a:bodyPr>
            <a:normAutofit fontScale="92500"/>
          </a:bodyPr>
          <a:lstStyle/>
          <a:p>
            <a:r>
              <a:rPr lang="en-US" dirty="0" smtClean="0"/>
              <a:t>Socrates debates with others in the market place, the </a:t>
            </a:r>
            <a:r>
              <a:rPr lang="en-US" dirty="0"/>
              <a:t>“</a:t>
            </a:r>
            <a:r>
              <a:rPr lang="en-US" dirty="0" smtClean="0"/>
              <a:t>agora”</a:t>
            </a:r>
          </a:p>
          <a:p>
            <a:pPr lvl="1"/>
            <a:r>
              <a:rPr lang="en-US" dirty="0"/>
              <a:t>where goods are exchanged according to rational measures</a:t>
            </a:r>
          </a:p>
          <a:p>
            <a:pPr lvl="1"/>
            <a:r>
              <a:rPr lang="en-US" dirty="0"/>
              <a:t>But also there is bargaining over prices: conflict, debate</a:t>
            </a:r>
          </a:p>
          <a:p>
            <a:pPr lvl="1"/>
            <a:r>
              <a:rPr lang="en-US" dirty="0" smtClean="0">
                <a:sym typeface="Wingdings" panose="05000000000000000000" pitchFamily="2" charset="2"/>
              </a:rPr>
              <a:t></a:t>
            </a:r>
            <a:r>
              <a:rPr lang="en-US" dirty="0" smtClean="0"/>
              <a:t>the public space where people got together to debate the issues of life, politics, as free citizens, using rational/mathematical methods of argumentation</a:t>
            </a:r>
          </a:p>
          <a:p>
            <a:pPr lvl="1"/>
            <a:r>
              <a:rPr lang="en-US" dirty="0" smtClean="0">
                <a:sym typeface="Wingdings" panose="05000000000000000000" pitchFamily="2" charset="2"/>
              </a:rPr>
              <a:t> Zeno’s paradoxes </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44</a:t>
            </a:fld>
            <a:endParaRPr lang="en-US"/>
          </a:p>
        </p:txBody>
      </p:sp>
    </p:spTree>
    <p:extLst>
      <p:ext uri="{BB962C8B-B14F-4D97-AF65-F5344CB8AC3E}">
        <p14:creationId xmlns:p14="http://schemas.microsoft.com/office/powerpoint/2010/main" val="3576909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beneath the surface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Homeric framework: </a:t>
            </a:r>
          </a:p>
          <a:p>
            <a:pPr lvl="1"/>
            <a:r>
              <a:rPr lang="en-US" dirty="0" smtClean="0"/>
              <a:t>What necessity underlies the relations on the surface of things? </a:t>
            </a:r>
          </a:p>
          <a:p>
            <a:r>
              <a:rPr lang="en-US" dirty="0" smtClean="0"/>
              <a:t>Greek </a:t>
            </a:r>
            <a:r>
              <a:rPr lang="en-US" dirty="0"/>
              <a:t>philosophy generalizes the mystery of mercantile exchange</a:t>
            </a:r>
          </a:p>
          <a:p>
            <a:pPr lvl="1"/>
            <a:r>
              <a:rPr lang="en-US" dirty="0"/>
              <a:t>There is the surface appearance of things and their relations</a:t>
            </a:r>
          </a:p>
          <a:p>
            <a:pPr lvl="1"/>
            <a:r>
              <a:rPr lang="en-US" dirty="0"/>
              <a:t>and the underlying truth that must be found out using one’s own reason</a:t>
            </a:r>
          </a:p>
          <a:p>
            <a:pPr lvl="1"/>
            <a:r>
              <a:rPr lang="en-US" dirty="0"/>
              <a:t>in debate with other individual thinkers</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45</a:t>
            </a:fld>
            <a:endParaRPr lang="en-US"/>
          </a:p>
        </p:txBody>
      </p:sp>
    </p:spTree>
    <p:extLst>
      <p:ext uri="{BB962C8B-B14F-4D97-AF65-F5344CB8AC3E}">
        <p14:creationId xmlns:p14="http://schemas.microsoft.com/office/powerpoint/2010/main" val="3329938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from kinship</a:t>
            </a:r>
            <a:endParaRPr lang="en-US" dirty="0"/>
          </a:p>
        </p:txBody>
      </p:sp>
      <p:sp>
        <p:nvSpPr>
          <p:cNvPr id="3" name="Content Placeholder 2"/>
          <p:cNvSpPr>
            <a:spLocks noGrp="1"/>
          </p:cNvSpPr>
          <p:nvPr>
            <p:ph idx="1"/>
          </p:nvPr>
        </p:nvSpPr>
        <p:spPr/>
        <p:txBody>
          <a:bodyPr>
            <a:normAutofit lnSpcReduction="10000"/>
          </a:bodyPr>
          <a:lstStyle/>
          <a:p>
            <a:r>
              <a:rPr lang="en-US" dirty="0" smtClean="0"/>
              <a:t>But the main historical difference of Greek thought from India, as well as China:</a:t>
            </a:r>
          </a:p>
          <a:p>
            <a:pPr lvl="1"/>
            <a:r>
              <a:rPr lang="en-US" dirty="0" smtClean="0"/>
              <a:t>The break from kinship relations</a:t>
            </a:r>
          </a:p>
          <a:p>
            <a:pPr lvl="1"/>
            <a:r>
              <a:rPr lang="en-US" dirty="0" smtClean="0"/>
              <a:t>Legalism: individuals are citizens of the state, before being family members</a:t>
            </a:r>
          </a:p>
          <a:p>
            <a:r>
              <a:rPr lang="en-US" dirty="0" smtClean="0"/>
              <a:t>In terms of consciousness:</a:t>
            </a:r>
          </a:p>
          <a:p>
            <a:pPr lvl="1"/>
            <a:r>
              <a:rPr lang="en-US" dirty="0" smtClean="0"/>
              <a:t>A deep sense of having violated a law of nature</a:t>
            </a:r>
          </a:p>
          <a:p>
            <a:pPr lvl="1"/>
            <a:r>
              <a:rPr lang="en-US" dirty="0" smtClean="0"/>
              <a:t>And so deserving punishment</a:t>
            </a:r>
          </a:p>
          <a:p>
            <a:pPr lvl="1"/>
            <a:r>
              <a:rPr lang="en-US" dirty="0" smtClean="0"/>
              <a:t>=Justice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46</a:t>
            </a:fld>
            <a:endParaRPr lang="en-US"/>
          </a:p>
        </p:txBody>
      </p:sp>
    </p:spTree>
    <p:extLst>
      <p:ext uri="{BB962C8B-B14F-4D97-AF65-F5344CB8AC3E}">
        <p14:creationId xmlns:p14="http://schemas.microsoft.com/office/powerpoint/2010/main" val="131458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Unnatural beginnings</a:t>
            </a:r>
            <a:endParaRPr lang="en-US" dirty="0"/>
          </a:p>
        </p:txBody>
      </p:sp>
      <p:sp>
        <p:nvSpPr>
          <p:cNvPr id="3" name="Content Placeholder 2"/>
          <p:cNvSpPr>
            <a:spLocks noGrp="1"/>
          </p:cNvSpPr>
          <p:nvPr>
            <p:ph idx="1"/>
          </p:nvPr>
        </p:nvSpPr>
        <p:spPr/>
        <p:txBody>
          <a:bodyPr>
            <a:normAutofit lnSpcReduction="10000"/>
          </a:bodyPr>
          <a:lstStyle/>
          <a:p>
            <a:r>
              <a:rPr lang="en-US" dirty="0" smtClean="0"/>
              <a:t>Recall: the people cried out to the gods to defend them against the king, Gilgamesh</a:t>
            </a:r>
          </a:p>
          <a:p>
            <a:pPr lvl="1"/>
            <a:r>
              <a:rPr lang="en-US" dirty="0"/>
              <a:t>w</a:t>
            </a:r>
            <a:r>
              <a:rPr lang="en-US" dirty="0" smtClean="0"/>
              <a:t>ho violates the women of the kingdom</a:t>
            </a:r>
          </a:p>
          <a:p>
            <a:r>
              <a:rPr lang="en-US" dirty="0" smtClean="0"/>
              <a:t>Greece?</a:t>
            </a:r>
          </a:p>
          <a:p>
            <a:pPr lvl="1"/>
            <a:r>
              <a:rPr lang="en-US" dirty="0" smtClean="0"/>
              <a:t>Oedipus kills his father and marries his mother</a:t>
            </a:r>
          </a:p>
          <a:p>
            <a:pPr lvl="1"/>
            <a:r>
              <a:rPr lang="en-US" dirty="0" smtClean="0"/>
              <a:t>His two sons kill each other</a:t>
            </a:r>
          </a:p>
          <a:p>
            <a:pPr lvl="1"/>
            <a:r>
              <a:rPr lang="en-US" dirty="0" smtClean="0"/>
              <a:t>Antigone, the daughter of Oedipus, is condemned to death by her uncle, the king, for burying her brother, in accord with the laws of kinship</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47</a:t>
            </a:fld>
            <a:endParaRPr lang="en-US"/>
          </a:p>
        </p:txBody>
      </p:sp>
    </p:spTree>
    <p:extLst>
      <p:ext uri="{BB962C8B-B14F-4D97-AF65-F5344CB8AC3E}">
        <p14:creationId xmlns:p14="http://schemas.microsoft.com/office/powerpoint/2010/main" val="3009611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Behind the Trojan war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Behind Homer’s epics there is the same evil story</a:t>
            </a:r>
          </a:p>
          <a:p>
            <a:pPr lvl="1"/>
            <a:r>
              <a:rPr lang="en-US" dirty="0"/>
              <a:t>Because </a:t>
            </a:r>
            <a:r>
              <a:rPr lang="en-US" dirty="0" smtClean="0"/>
              <a:t>the Greek King, Agamemnon, </a:t>
            </a:r>
            <a:r>
              <a:rPr lang="en-US" dirty="0"/>
              <a:t>killed the deer sacred to the Goddess Artemis she prevented his ships from sailing to Troy to avenge his crime against </a:t>
            </a:r>
            <a:r>
              <a:rPr lang="en-US" dirty="0" smtClean="0"/>
              <a:t>nature</a:t>
            </a:r>
          </a:p>
          <a:p>
            <a:pPr lvl="2"/>
            <a:r>
              <a:rPr lang="en-US" dirty="0" smtClean="0"/>
              <a:t>Killing the deer = violating nature</a:t>
            </a:r>
            <a:endParaRPr lang="en-US" dirty="0"/>
          </a:p>
          <a:p>
            <a:pPr lvl="1"/>
            <a:r>
              <a:rPr lang="en-US" dirty="0" smtClean="0"/>
              <a:t>Agamemnon kills his daughter, Iphigeneia, as the sacrifice that Artemis demands in compensation</a:t>
            </a:r>
          </a:p>
          <a:p>
            <a:pPr lvl="1"/>
            <a:r>
              <a:rPr lang="en-US" dirty="0" smtClean="0"/>
              <a:t>For </a:t>
            </a:r>
            <a:r>
              <a:rPr lang="en-US" dirty="0"/>
              <a:t>killing their </a:t>
            </a:r>
            <a:r>
              <a:rPr lang="en-US" dirty="0" smtClean="0"/>
              <a:t>daughter, Clytemnestra, his wife and Queen, kills him on his return</a:t>
            </a:r>
          </a:p>
          <a:p>
            <a:pPr lvl="1"/>
            <a:r>
              <a:rPr lang="en-US" dirty="0" smtClean="0"/>
              <a:t>His son, Orestes kills his mother for killing his father</a:t>
            </a:r>
          </a:p>
          <a:p>
            <a:pPr lvl="1"/>
            <a:r>
              <a:rPr lang="en-US" dirty="0" smtClean="0"/>
              <a:t>And he is pursued by the Furies, three female goddesses of vengeance </a:t>
            </a:r>
          </a:p>
          <a:p>
            <a:r>
              <a:rPr lang="en-US" dirty="0" smtClean="0">
                <a:sym typeface="Wingdings" panose="05000000000000000000" pitchFamily="2" charset="2"/>
              </a:rPr>
              <a:t></a:t>
            </a:r>
            <a:r>
              <a:rPr lang="en-US" dirty="0" smtClean="0"/>
              <a:t> Nature, the kinship order that is violated, the realm of women, will get revenge, justice</a:t>
            </a:r>
          </a:p>
        </p:txBody>
      </p:sp>
      <p:sp>
        <p:nvSpPr>
          <p:cNvPr id="4" name="Slide Number Placeholder 3"/>
          <p:cNvSpPr>
            <a:spLocks noGrp="1"/>
          </p:cNvSpPr>
          <p:nvPr>
            <p:ph type="sldNum" sz="quarter" idx="12"/>
          </p:nvPr>
        </p:nvSpPr>
        <p:spPr/>
        <p:txBody>
          <a:bodyPr/>
          <a:lstStyle/>
          <a:p>
            <a:fld id="{BBC02E8F-9D1E-4980-8ADB-098DC22DB888}" type="slidenum">
              <a:rPr lang="en-US" smtClean="0"/>
              <a:t>48</a:t>
            </a:fld>
            <a:endParaRPr lang="en-US"/>
          </a:p>
        </p:txBody>
      </p:sp>
    </p:spTree>
    <p:extLst>
      <p:ext uri="{BB962C8B-B14F-4D97-AF65-F5344CB8AC3E}">
        <p14:creationId xmlns:p14="http://schemas.microsoft.com/office/powerpoint/2010/main" val="4131252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Rape of the Sabine Women”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is the founding story of Rome, a culture that parallels that of Greece</a:t>
            </a:r>
          </a:p>
          <a:p>
            <a:pPr lvl="1"/>
            <a:r>
              <a:rPr lang="en-US" dirty="0" smtClean="0"/>
              <a:t>The founders: a group of men, with no women</a:t>
            </a:r>
          </a:p>
          <a:p>
            <a:pPr lvl="1"/>
            <a:r>
              <a:rPr lang="en-US" dirty="0" smtClean="0"/>
              <a:t>They invited the neighboring tribe, the Sabine men and women for a party—</a:t>
            </a:r>
          </a:p>
          <a:p>
            <a:pPr lvl="1"/>
            <a:r>
              <a:rPr lang="en-US" dirty="0" smtClean="0"/>
              <a:t>The Roman men then captured the Sabine women and drove off the Sabine men</a:t>
            </a:r>
          </a:p>
          <a:p>
            <a:pPr lvl="1"/>
            <a:r>
              <a:rPr lang="en-US" dirty="0" smtClean="0"/>
              <a:t>To prevent war with the </a:t>
            </a:r>
            <a:r>
              <a:rPr lang="en-US" dirty="0" err="1" smtClean="0"/>
              <a:t>Sabines</a:t>
            </a:r>
            <a:r>
              <a:rPr lang="en-US" dirty="0" smtClean="0"/>
              <a:t>, the Roman King offers to share rule with the Sabine king</a:t>
            </a:r>
          </a:p>
          <a:p>
            <a:r>
              <a:rPr lang="en-US" dirty="0" smtClean="0">
                <a:sym typeface="Wingdings" panose="05000000000000000000" pitchFamily="2" charset="2"/>
              </a:rPr>
              <a:t> Roman law transcends the difference between national/ethnic/kinship groups</a:t>
            </a:r>
          </a:p>
          <a:p>
            <a:pPr lvl="1"/>
            <a:r>
              <a:rPr lang="en-US" dirty="0" smtClean="0">
                <a:sym typeface="Wingdings" panose="05000000000000000000" pitchFamily="2" charset="2"/>
              </a:rPr>
              <a:t>St. Paul is accused of sacrilege against Jewish law; as a Roman citizen, he demands to be tried in Rome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49</a:t>
            </a:fld>
            <a:endParaRPr lang="en-US"/>
          </a:p>
        </p:txBody>
      </p:sp>
    </p:spTree>
    <p:extLst>
      <p:ext uri="{BB962C8B-B14F-4D97-AF65-F5344CB8AC3E}">
        <p14:creationId xmlns:p14="http://schemas.microsoft.com/office/powerpoint/2010/main" val="72716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Danger of anachronism</a:t>
            </a:r>
            <a:endParaRPr lang="en-US" dirty="0"/>
          </a:p>
        </p:txBody>
      </p:sp>
      <p:sp>
        <p:nvSpPr>
          <p:cNvPr id="3" name="Content Placeholder 2"/>
          <p:cNvSpPr>
            <a:spLocks noGrp="1"/>
          </p:cNvSpPr>
          <p:nvPr>
            <p:ph idx="1"/>
          </p:nvPr>
        </p:nvSpPr>
        <p:spPr/>
        <p:txBody>
          <a:bodyPr>
            <a:normAutofit/>
          </a:bodyPr>
          <a:lstStyle/>
          <a:p>
            <a:r>
              <a:rPr lang="en-CA" dirty="0" smtClean="0"/>
              <a:t>Because of this impact, there is the danger of anachronism</a:t>
            </a:r>
          </a:p>
          <a:p>
            <a:pPr lvl="1"/>
            <a:r>
              <a:rPr lang="en-CA" dirty="0" smtClean="0"/>
              <a:t>I.e., of seeing our worldview as identical with that of Greece</a:t>
            </a:r>
          </a:p>
          <a:p>
            <a:r>
              <a:rPr lang="en-CA" dirty="0" smtClean="0"/>
              <a:t>Today “philosophy” (“love of wisdom”) means a discipline distinct from the sciences</a:t>
            </a:r>
          </a:p>
          <a:p>
            <a:pPr lvl="1"/>
            <a:r>
              <a:rPr lang="en-CA" dirty="0" smtClean="0"/>
              <a:t>This was not the case for the Greeks</a:t>
            </a:r>
          </a:p>
          <a:p>
            <a:pPr lvl="1"/>
            <a:r>
              <a:rPr lang="en-CA" dirty="0" smtClean="0"/>
              <a:t>Greek philosophy examines the laws of all reality</a:t>
            </a:r>
          </a:p>
          <a:p>
            <a:endParaRPr lang="en-CA" dirty="0" smtClean="0"/>
          </a:p>
        </p:txBody>
      </p:sp>
      <p:sp>
        <p:nvSpPr>
          <p:cNvPr id="4" name="Slide Number Placeholder 3"/>
          <p:cNvSpPr>
            <a:spLocks noGrp="1"/>
          </p:cNvSpPr>
          <p:nvPr>
            <p:ph type="sldNum" sz="quarter" idx="12"/>
          </p:nvPr>
        </p:nvSpPr>
        <p:spPr/>
        <p:txBody>
          <a:bodyPr/>
          <a:lstStyle/>
          <a:p>
            <a:fld id="{BBC02E8F-9D1E-4980-8ADB-098DC22DB888}" type="slidenum">
              <a:rPr lang="en-US" smtClean="0"/>
              <a:t>5</a:t>
            </a:fld>
            <a:endParaRPr lang="en-US"/>
          </a:p>
        </p:txBody>
      </p:sp>
    </p:spTree>
    <p:extLst>
      <p:ext uri="{BB962C8B-B14F-4D97-AF65-F5344CB8AC3E}">
        <p14:creationId xmlns:p14="http://schemas.microsoft.com/office/powerpoint/2010/main" val="1361178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 against nature</a:t>
            </a:r>
            <a:endParaRPr lang="en-US" dirty="0"/>
          </a:p>
        </p:txBody>
      </p:sp>
      <p:sp>
        <p:nvSpPr>
          <p:cNvPr id="3" name="Content Placeholder 2"/>
          <p:cNvSpPr>
            <a:spLocks noGrp="1"/>
          </p:cNvSpPr>
          <p:nvPr>
            <p:ph idx="1"/>
          </p:nvPr>
        </p:nvSpPr>
        <p:spPr/>
        <p:txBody>
          <a:bodyPr>
            <a:normAutofit lnSpcReduction="10000"/>
          </a:bodyPr>
          <a:lstStyle/>
          <a:p>
            <a:r>
              <a:rPr lang="en-US" dirty="0" smtClean="0"/>
              <a:t>Outcome of the above?</a:t>
            </a:r>
          </a:p>
          <a:p>
            <a:pPr lvl="1"/>
            <a:r>
              <a:rPr lang="en-US" dirty="0" smtClean="0"/>
              <a:t>A deep sense of having violated nature—</a:t>
            </a:r>
          </a:p>
          <a:p>
            <a:r>
              <a:rPr lang="en-US" dirty="0" smtClean="0"/>
              <a:t>We recognize the cause in the break from the original kinship world </a:t>
            </a:r>
          </a:p>
          <a:p>
            <a:pPr lvl="1"/>
            <a:r>
              <a:rPr lang="en-US" dirty="0" smtClean="0"/>
              <a:t>with its animistic connection to nature</a:t>
            </a:r>
          </a:p>
          <a:p>
            <a:r>
              <a:rPr lang="en-US" dirty="0" smtClean="0">
                <a:sym typeface="Wingdings" panose="05000000000000000000" pitchFamily="2" charset="2"/>
              </a:rPr>
              <a:t></a:t>
            </a:r>
            <a:r>
              <a:rPr lang="en-US" dirty="0" smtClean="0"/>
              <a:t>A sense of being separate from the natural world </a:t>
            </a:r>
          </a:p>
          <a:p>
            <a:pPr lvl="1"/>
            <a:r>
              <a:rPr lang="en-US" dirty="0" smtClean="0"/>
              <a:t>because of crime against nature</a:t>
            </a:r>
          </a:p>
          <a:p>
            <a:pPr lvl="1"/>
            <a:r>
              <a:rPr lang="en-US" dirty="0"/>
              <a:t>t</a:t>
            </a:r>
            <a:r>
              <a:rPr lang="en-US" dirty="0" smtClean="0"/>
              <a:t>hat deserves punishment: Justice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50</a:t>
            </a:fld>
            <a:endParaRPr lang="en-US"/>
          </a:p>
        </p:txBody>
      </p:sp>
    </p:spTree>
    <p:extLst>
      <p:ext uri="{BB962C8B-B14F-4D97-AF65-F5344CB8AC3E}">
        <p14:creationId xmlns:p14="http://schemas.microsoft.com/office/powerpoint/2010/main" val="3960441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2 Naturalism and Relativism</a:t>
            </a:r>
            <a:endParaRPr lang="en-US" dirty="0"/>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fld id="{BBC02E8F-9D1E-4980-8ADB-098DC22DB888}" type="slidenum">
              <a:rPr lang="en-US" smtClean="0"/>
              <a:t>51</a:t>
            </a:fld>
            <a:endParaRPr lang="en-US"/>
          </a:p>
        </p:txBody>
      </p:sp>
    </p:spTree>
    <p:extLst>
      <p:ext uri="{BB962C8B-B14F-4D97-AF65-F5344CB8AC3E}">
        <p14:creationId xmlns:p14="http://schemas.microsoft.com/office/powerpoint/2010/main" val="1593570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Naturalists versus theologians</a:t>
            </a:r>
            <a:endParaRPr lang="en-US" dirty="0"/>
          </a:p>
        </p:txBody>
      </p:sp>
      <p:sp>
        <p:nvSpPr>
          <p:cNvPr id="3" name="Content Placeholder 2"/>
          <p:cNvSpPr>
            <a:spLocks noGrp="1"/>
          </p:cNvSpPr>
          <p:nvPr>
            <p:ph idx="1"/>
          </p:nvPr>
        </p:nvSpPr>
        <p:spPr/>
        <p:txBody>
          <a:bodyPr/>
          <a:lstStyle/>
          <a:p>
            <a:r>
              <a:rPr lang="en-CA" dirty="0" smtClean="0"/>
              <a:t>Aristotle called “the first philosophers” “naturalists” </a:t>
            </a:r>
          </a:p>
          <a:p>
            <a:pPr lvl="1"/>
            <a:r>
              <a:rPr lang="en-CA" dirty="0" smtClean="0"/>
              <a:t>(</a:t>
            </a:r>
            <a:r>
              <a:rPr lang="en-CA" i="1" dirty="0" err="1" smtClean="0"/>
              <a:t>phusiologoi</a:t>
            </a:r>
            <a:r>
              <a:rPr lang="en-CA" dirty="0" smtClean="0"/>
              <a:t>: knowers of the physical)</a:t>
            </a:r>
          </a:p>
          <a:p>
            <a:r>
              <a:rPr lang="en-CA" dirty="0" smtClean="0"/>
              <a:t>in contrast to “Hesiod and the theologians”</a:t>
            </a:r>
          </a:p>
          <a:p>
            <a:pPr lvl="1"/>
            <a:r>
              <a:rPr lang="en-CA" dirty="0"/>
              <a:t>w</a:t>
            </a:r>
            <a:r>
              <a:rPr lang="en-CA" dirty="0" smtClean="0"/>
              <a:t>ho “posited the gods as the principles” for explaining the course of events</a:t>
            </a:r>
          </a:p>
          <a:p>
            <a:pPr lvl="1"/>
            <a:r>
              <a:rPr lang="en-CA" dirty="0"/>
              <a:t>t</a:t>
            </a:r>
            <a:r>
              <a:rPr lang="en-CA" dirty="0" smtClean="0"/>
              <a:t>o whom “it is not worthy to pay serious attention” since they only engage in “mythical subtleties”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52</a:t>
            </a:fld>
            <a:endParaRPr lang="en-US"/>
          </a:p>
        </p:txBody>
      </p:sp>
    </p:spTree>
    <p:extLst>
      <p:ext uri="{BB962C8B-B14F-4D97-AF65-F5344CB8AC3E}">
        <p14:creationId xmlns:p14="http://schemas.microsoft.com/office/powerpoint/2010/main" val="4005310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Matter?</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Aristotle: They believed that “the principles in the form of matter were the only principles of all things”</a:t>
            </a:r>
          </a:p>
          <a:p>
            <a:pPr lvl="1"/>
            <a:r>
              <a:rPr lang="en-CA" dirty="0"/>
              <a:t>s</a:t>
            </a:r>
            <a:r>
              <a:rPr lang="en-CA" dirty="0" smtClean="0"/>
              <a:t>ince only something material could persist when things change their properties</a:t>
            </a:r>
          </a:p>
          <a:p>
            <a:r>
              <a:rPr lang="en-CA" dirty="0" smtClean="0"/>
              <a:t>E.g., what persists between the living tree and the dead one? </a:t>
            </a:r>
          </a:p>
          <a:p>
            <a:pPr lvl="1"/>
            <a:r>
              <a:rPr lang="en-CA" dirty="0" smtClean="0"/>
              <a:t>Neither the form that gives life, nor the form of the dead tree, but something in common between the two: </a:t>
            </a:r>
          </a:p>
          <a:p>
            <a:pPr lvl="1"/>
            <a:r>
              <a:rPr lang="en-CA" dirty="0" smtClean="0">
                <a:sym typeface="Wingdings" panose="05000000000000000000" pitchFamily="2" charset="2"/>
              </a:rPr>
              <a:t></a:t>
            </a:r>
            <a:r>
              <a:rPr lang="en-CA" dirty="0" smtClean="0"/>
              <a:t>Not the form, but the matter</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53</a:t>
            </a:fld>
            <a:endParaRPr lang="en-US"/>
          </a:p>
        </p:txBody>
      </p:sp>
    </p:spTree>
    <p:extLst>
      <p:ext uri="{BB962C8B-B14F-4D97-AF65-F5344CB8AC3E}">
        <p14:creationId xmlns:p14="http://schemas.microsoft.com/office/powerpoint/2010/main" val="1177316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best explanation?</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But Aristotle’s explanation may be anachronistic</a:t>
            </a:r>
          </a:p>
          <a:p>
            <a:pPr lvl="1"/>
            <a:r>
              <a:rPr lang="en-CA" dirty="0" smtClean="0"/>
              <a:t>Aristotle may have been reading his own theory back into the position of his predecessors</a:t>
            </a:r>
          </a:p>
          <a:p>
            <a:r>
              <a:rPr lang="en-CA" dirty="0" smtClean="0"/>
              <a:t>More likely: </a:t>
            </a:r>
          </a:p>
          <a:p>
            <a:pPr lvl="1"/>
            <a:r>
              <a:rPr lang="en-CA" dirty="0" smtClean="0"/>
              <a:t>They were seeking the most likely explanation for the events that occur around us</a:t>
            </a:r>
          </a:p>
          <a:p>
            <a:pPr lvl="1"/>
            <a:r>
              <a:rPr lang="en-CA" dirty="0"/>
              <a:t>l</a:t>
            </a:r>
            <a:r>
              <a:rPr lang="en-CA" dirty="0" smtClean="0"/>
              <a:t>ike our scientists today</a:t>
            </a:r>
          </a:p>
          <a:p>
            <a:r>
              <a:rPr lang="en-CA" dirty="0" smtClean="0"/>
              <a:t>They tried to explain events, e.g., earthquakes and rainbows </a:t>
            </a:r>
          </a:p>
          <a:p>
            <a:pPr lvl="1"/>
            <a:r>
              <a:rPr lang="en-CA" dirty="0"/>
              <a:t>b</a:t>
            </a:r>
            <a:r>
              <a:rPr lang="en-CA" dirty="0" smtClean="0"/>
              <a:t>ut not by appealing to the gods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54</a:t>
            </a:fld>
            <a:endParaRPr lang="en-US"/>
          </a:p>
        </p:txBody>
      </p:sp>
    </p:spTree>
    <p:extLst>
      <p:ext uri="{BB962C8B-B14F-4D97-AF65-F5344CB8AC3E}">
        <p14:creationId xmlns:p14="http://schemas.microsoft.com/office/powerpoint/2010/main" val="2457803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Unlike today’s hard-headed scientists</a:t>
            </a:r>
            <a:endParaRPr lang="en-US" dirty="0"/>
          </a:p>
        </p:txBody>
      </p:sp>
      <p:sp>
        <p:nvSpPr>
          <p:cNvPr id="3" name="Content Placeholder 2"/>
          <p:cNvSpPr>
            <a:spLocks noGrp="1"/>
          </p:cNvSpPr>
          <p:nvPr>
            <p:ph idx="1"/>
          </p:nvPr>
        </p:nvSpPr>
        <p:spPr/>
        <p:txBody>
          <a:bodyPr>
            <a:normAutofit lnSpcReduction="10000"/>
          </a:bodyPr>
          <a:lstStyle/>
          <a:p>
            <a:r>
              <a:rPr lang="en-CA" dirty="0" smtClean="0"/>
              <a:t>But unlike today’s scientists</a:t>
            </a:r>
          </a:p>
          <a:p>
            <a:pPr lvl="1"/>
            <a:r>
              <a:rPr lang="en-CA" dirty="0" smtClean="0"/>
              <a:t>they did not engage in experiment and controlled observation</a:t>
            </a:r>
          </a:p>
          <a:p>
            <a:r>
              <a:rPr lang="en-CA" dirty="0" smtClean="0"/>
              <a:t>This would be unnecessary for they were seers</a:t>
            </a:r>
          </a:p>
          <a:p>
            <a:pPr lvl="1"/>
            <a:r>
              <a:rPr lang="en-CA" dirty="0"/>
              <a:t>r</a:t>
            </a:r>
            <a:r>
              <a:rPr lang="en-CA" dirty="0" smtClean="0"/>
              <a:t>eceiving truth through inspiration</a:t>
            </a:r>
          </a:p>
          <a:p>
            <a:pPr lvl="1"/>
            <a:r>
              <a:rPr lang="en-CA" dirty="0"/>
              <a:t>l</a:t>
            </a:r>
            <a:r>
              <a:rPr lang="en-CA" dirty="0" smtClean="0"/>
              <a:t>ike the shamans of Siberia</a:t>
            </a:r>
          </a:p>
          <a:p>
            <a:pPr lvl="1"/>
            <a:r>
              <a:rPr lang="en-CA" dirty="0"/>
              <a:t>n</a:t>
            </a:r>
            <a:r>
              <a:rPr lang="en-CA" dirty="0" smtClean="0"/>
              <a:t>ot like the “hard-headed scientists” of today</a:t>
            </a:r>
          </a:p>
          <a:p>
            <a:r>
              <a:rPr lang="en-CA" dirty="0" smtClean="0"/>
              <a:t>Moreover, they sought the operation of justice in the world</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55</a:t>
            </a:fld>
            <a:endParaRPr lang="en-US"/>
          </a:p>
        </p:txBody>
      </p:sp>
    </p:spTree>
    <p:extLst>
      <p:ext uri="{BB962C8B-B14F-4D97-AF65-F5344CB8AC3E}">
        <p14:creationId xmlns:p14="http://schemas.microsoft.com/office/powerpoint/2010/main" val="1227280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Ionian</a:t>
            </a:r>
            <a:endParaRPr lang="en-US" dirty="0"/>
          </a:p>
        </p:txBody>
      </p:sp>
      <p:sp>
        <p:nvSpPr>
          <p:cNvPr id="3" name="Content Placeholder 2"/>
          <p:cNvSpPr>
            <a:spLocks noGrp="1"/>
          </p:cNvSpPr>
          <p:nvPr>
            <p:ph idx="1"/>
          </p:nvPr>
        </p:nvSpPr>
        <p:spPr/>
        <p:txBody>
          <a:bodyPr/>
          <a:lstStyle/>
          <a:p>
            <a:r>
              <a:rPr lang="en-CA" dirty="0" smtClean="0"/>
              <a:t>Ionian philosophers: Thales, Anaximander, and Heraclitus</a:t>
            </a:r>
          </a:p>
          <a:p>
            <a:pPr lvl="1"/>
            <a:r>
              <a:rPr lang="en-CA" dirty="0" smtClean="0"/>
              <a:t>Ionia, in Turkey: survival of the ancient Aegean Greek civilization</a:t>
            </a:r>
          </a:p>
          <a:p>
            <a:pPr lvl="1"/>
            <a:r>
              <a:rPr lang="en-CA" dirty="0" smtClean="0"/>
              <a:t>Over-run in Greece by Dorian invaders c. 1100 BCE</a:t>
            </a:r>
          </a:p>
          <a:p>
            <a:r>
              <a:rPr lang="en-CA" dirty="0" smtClean="0"/>
              <a:t>Thales of Miletus (c. 625-c. 545 BCE)</a:t>
            </a:r>
          </a:p>
          <a:p>
            <a:pPr lvl="1"/>
            <a:r>
              <a:rPr lang="en-CA" dirty="0" smtClean="0"/>
              <a:t>“the founder” of naturalism</a:t>
            </a:r>
          </a:p>
          <a:p>
            <a:pPr lvl="1"/>
            <a:r>
              <a:rPr lang="en-CA" dirty="0" smtClean="0"/>
              <a:t>The underlying principle of things is water</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56</a:t>
            </a:fld>
            <a:endParaRPr lang="en-US"/>
          </a:p>
        </p:txBody>
      </p:sp>
    </p:spTree>
    <p:extLst>
      <p:ext uri="{BB962C8B-B14F-4D97-AF65-F5344CB8AC3E}">
        <p14:creationId xmlns:p14="http://schemas.microsoft.com/office/powerpoint/2010/main" val="503979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823031"/>
            <a:ext cx="4752528" cy="521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BC02E8F-9D1E-4980-8ADB-098DC22DB888}" type="slidenum">
              <a:rPr lang="en-US" smtClean="0"/>
              <a:t>57</a:t>
            </a:fld>
            <a:endParaRPr lang="en-US"/>
          </a:p>
        </p:txBody>
      </p:sp>
    </p:spTree>
    <p:extLst>
      <p:ext uri="{BB962C8B-B14F-4D97-AF65-F5344CB8AC3E}">
        <p14:creationId xmlns:p14="http://schemas.microsoft.com/office/powerpoint/2010/main" val="384167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Water: the source of everything</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Aristotle: "That </a:t>
            </a:r>
            <a:r>
              <a:rPr lang="en-CA" dirty="0"/>
              <a:t>from which is everything that exists and from which it first becomes and into which it is rendered at last, its substance remaining under it, but transforming in qualities, that they say is the element and principle of things that are. …For it is necessary that there be some nature (</a:t>
            </a:r>
            <a:r>
              <a:rPr lang="en-CA" dirty="0" err="1"/>
              <a:t>φύσις</a:t>
            </a:r>
            <a:r>
              <a:rPr lang="en-CA" dirty="0"/>
              <a:t>), either one or more than one, from which become the other things of the object being saved... Thales the founder of this type of philosophy says that it is water."</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58</a:t>
            </a:fld>
            <a:endParaRPr lang="en-US"/>
          </a:p>
        </p:txBody>
      </p:sp>
    </p:spTree>
    <p:extLst>
      <p:ext uri="{BB962C8B-B14F-4D97-AF65-F5344CB8AC3E}">
        <p14:creationId xmlns:p14="http://schemas.microsoft.com/office/powerpoint/2010/main" val="961836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question?</a:t>
            </a:r>
            <a:endParaRPr lang="en-US" dirty="0"/>
          </a:p>
        </p:txBody>
      </p:sp>
      <p:sp>
        <p:nvSpPr>
          <p:cNvPr id="3" name="Content Placeholder 2"/>
          <p:cNvSpPr>
            <a:spLocks noGrp="1"/>
          </p:cNvSpPr>
          <p:nvPr>
            <p:ph idx="1"/>
          </p:nvPr>
        </p:nvSpPr>
        <p:spPr/>
        <p:txBody>
          <a:bodyPr/>
          <a:lstStyle/>
          <a:p>
            <a:r>
              <a:rPr lang="en-CA" dirty="0" smtClean="0"/>
              <a:t>Why did Thales think that? </a:t>
            </a:r>
          </a:p>
          <a:p>
            <a:pPr lvl="1"/>
            <a:r>
              <a:rPr lang="en-CA" dirty="0" smtClean="0"/>
              <a:t>Perhaps because water takes different forms, like steam and ice</a:t>
            </a:r>
          </a:p>
          <a:p>
            <a:pPr lvl="1"/>
            <a:r>
              <a:rPr lang="en-CA" dirty="0" smtClean="0"/>
              <a:t>Perhaps because water is so important to life</a:t>
            </a:r>
          </a:p>
          <a:p>
            <a:pPr lvl="1"/>
            <a:r>
              <a:rPr lang="en-CA" dirty="0" smtClean="0"/>
              <a:t>[Miletus is on the tip of a peninsula on the coast of the Aegean sea: surrounded by water!]</a:t>
            </a:r>
          </a:p>
          <a:p>
            <a:r>
              <a:rPr lang="en-CA" dirty="0" smtClean="0"/>
              <a:t>The main thing is his question, not his answer: </a:t>
            </a:r>
          </a:p>
          <a:p>
            <a:pPr lvl="1"/>
            <a:r>
              <a:rPr lang="en-CA" dirty="0" smtClean="0"/>
              <a:t>“What is the original source or substance of things?”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59</a:t>
            </a:fld>
            <a:endParaRPr lang="en-US"/>
          </a:p>
        </p:txBody>
      </p:sp>
    </p:spTree>
    <p:extLst>
      <p:ext uri="{BB962C8B-B14F-4D97-AF65-F5344CB8AC3E}">
        <p14:creationId xmlns:p14="http://schemas.microsoft.com/office/powerpoint/2010/main" val="137742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Tragic vision of life?</a:t>
            </a:r>
            <a:endParaRPr lang="en-US" dirty="0"/>
          </a:p>
        </p:txBody>
      </p:sp>
      <p:sp>
        <p:nvSpPr>
          <p:cNvPr id="3" name="Content Placeholder 2"/>
          <p:cNvSpPr>
            <a:spLocks noGrp="1"/>
          </p:cNvSpPr>
          <p:nvPr>
            <p:ph idx="1"/>
          </p:nvPr>
        </p:nvSpPr>
        <p:spPr/>
        <p:txBody>
          <a:bodyPr/>
          <a:lstStyle/>
          <a:p>
            <a:r>
              <a:rPr lang="en-CA" dirty="0" smtClean="0"/>
              <a:t>Opposite danger: emphasize the strangeness of the Greeks</a:t>
            </a:r>
          </a:p>
          <a:p>
            <a:pPr lvl="1"/>
            <a:r>
              <a:rPr lang="en-CA" dirty="0" smtClean="0"/>
              <a:t>Nietzsche sees in Greece not reason, but irrationality, darkness: “the primal Oneness amidst the paroxysms of intoxication,”</a:t>
            </a:r>
          </a:p>
          <a:p>
            <a:pPr lvl="1"/>
            <a:r>
              <a:rPr lang="en-CA" dirty="0" smtClean="0"/>
              <a:t> a tragic vision aware of “the savage beasts of nature” lurking in the soul</a:t>
            </a:r>
          </a:p>
          <a:p>
            <a:pPr lvl="2"/>
            <a:r>
              <a:rPr lang="en-CA" dirty="0" smtClean="0"/>
              <a:t>Nietzsche, </a:t>
            </a:r>
            <a:r>
              <a:rPr lang="en-CA" i="1" dirty="0" smtClean="0"/>
              <a:t>The Birth of Tragedy</a:t>
            </a:r>
            <a:endParaRPr lang="en-US" i="1" dirty="0" smtClean="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6</a:t>
            </a:fld>
            <a:endParaRPr lang="en-US"/>
          </a:p>
        </p:txBody>
      </p:sp>
    </p:spTree>
    <p:extLst>
      <p:ext uri="{BB962C8B-B14F-4D97-AF65-F5344CB8AC3E}">
        <p14:creationId xmlns:p14="http://schemas.microsoft.com/office/powerpoint/2010/main" val="2620770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i="1" dirty="0" err="1" smtClean="0"/>
              <a:t>Apeiron</a:t>
            </a:r>
            <a:endParaRPr lang="en-US" i="1" dirty="0"/>
          </a:p>
        </p:txBody>
      </p:sp>
      <p:sp>
        <p:nvSpPr>
          <p:cNvPr id="3" name="Content Placeholder 2"/>
          <p:cNvSpPr>
            <a:spLocks noGrp="1"/>
          </p:cNvSpPr>
          <p:nvPr>
            <p:ph idx="1"/>
          </p:nvPr>
        </p:nvSpPr>
        <p:spPr/>
        <p:txBody>
          <a:bodyPr>
            <a:normAutofit fontScale="92500" lnSpcReduction="10000"/>
          </a:bodyPr>
          <a:lstStyle/>
          <a:p>
            <a:r>
              <a:rPr lang="en-CA" dirty="0" smtClean="0"/>
              <a:t>Anaximander (c 610 – c 540)</a:t>
            </a:r>
          </a:p>
          <a:p>
            <a:pPr lvl="1"/>
            <a:r>
              <a:rPr lang="en-CA" dirty="0" smtClean="0"/>
              <a:t>But how could water generate the other elements: earth, fire, and air? </a:t>
            </a:r>
          </a:p>
          <a:p>
            <a:pPr lvl="1"/>
            <a:r>
              <a:rPr lang="en-CA" dirty="0" smtClean="0"/>
              <a:t>The answer: it can’t be any one of these particular elements, but something more general: the </a:t>
            </a:r>
            <a:r>
              <a:rPr lang="en-CA" i="1" dirty="0" err="1" smtClean="0"/>
              <a:t>apeiron</a:t>
            </a:r>
            <a:r>
              <a:rPr lang="en-CA" i="1" dirty="0" smtClean="0"/>
              <a:t> </a:t>
            </a:r>
            <a:r>
              <a:rPr lang="en-CA" dirty="0" smtClean="0"/>
              <a:t>(the unbounded, the indefinite, the infinite)</a:t>
            </a:r>
          </a:p>
          <a:p>
            <a:r>
              <a:rPr lang="en-CA" dirty="0" smtClean="0"/>
              <a:t>Like Brahman? Like Tao?</a:t>
            </a:r>
          </a:p>
          <a:p>
            <a:pPr lvl="1"/>
            <a:r>
              <a:rPr lang="en-CA" dirty="0" smtClean="0"/>
              <a:t>But the </a:t>
            </a:r>
            <a:r>
              <a:rPr lang="en-CA" i="1" dirty="0" err="1" smtClean="0"/>
              <a:t>apeiron</a:t>
            </a:r>
            <a:r>
              <a:rPr lang="en-CA" dirty="0" smtClean="0"/>
              <a:t> is spatial and so material</a:t>
            </a:r>
          </a:p>
          <a:p>
            <a:pPr lvl="1"/>
            <a:r>
              <a:rPr lang="en-CA" dirty="0" smtClean="0"/>
              <a:t>But without boundaries, and unlike any of the definite elements</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60</a:t>
            </a:fld>
            <a:endParaRPr lang="en-US"/>
          </a:p>
        </p:txBody>
      </p:sp>
    </p:spTree>
    <p:extLst>
      <p:ext uri="{BB962C8B-B14F-4D97-AF65-F5344CB8AC3E}">
        <p14:creationId xmlns:p14="http://schemas.microsoft.com/office/powerpoint/2010/main" val="1753836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Only surviving text of Anaximander</a:t>
            </a:r>
            <a:endParaRPr lang="en-US" dirty="0"/>
          </a:p>
        </p:txBody>
      </p:sp>
      <p:sp>
        <p:nvSpPr>
          <p:cNvPr id="3" name="Content Placeholder 2"/>
          <p:cNvSpPr>
            <a:spLocks noGrp="1"/>
          </p:cNvSpPr>
          <p:nvPr>
            <p:ph idx="1"/>
          </p:nvPr>
        </p:nvSpPr>
        <p:spPr/>
        <p:txBody>
          <a:bodyPr/>
          <a:lstStyle/>
          <a:p>
            <a:r>
              <a:rPr lang="en-CA" dirty="0"/>
              <a:t>Whence things have their origin,</a:t>
            </a:r>
            <a:br>
              <a:rPr lang="en-CA" dirty="0"/>
            </a:br>
            <a:r>
              <a:rPr lang="en-CA" dirty="0"/>
              <a:t>Thence also their destruction happens,</a:t>
            </a:r>
            <a:br>
              <a:rPr lang="en-CA" dirty="0"/>
            </a:br>
            <a:r>
              <a:rPr lang="en-CA" dirty="0"/>
              <a:t>According to necessity;</a:t>
            </a:r>
            <a:br>
              <a:rPr lang="en-CA" dirty="0"/>
            </a:br>
            <a:r>
              <a:rPr lang="en-CA" dirty="0"/>
              <a:t>For they give to each other justice and recompense</a:t>
            </a:r>
            <a:br>
              <a:rPr lang="en-CA" dirty="0"/>
            </a:br>
            <a:r>
              <a:rPr lang="en-CA" dirty="0"/>
              <a:t>For their injustice</a:t>
            </a:r>
            <a:br>
              <a:rPr lang="en-CA" dirty="0"/>
            </a:br>
            <a:r>
              <a:rPr lang="en-CA" dirty="0"/>
              <a:t>In conformity with the ordinance of Time.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61</a:t>
            </a:fld>
            <a:endParaRPr lang="en-US"/>
          </a:p>
        </p:txBody>
      </p:sp>
    </p:spTree>
    <p:extLst>
      <p:ext uri="{BB962C8B-B14F-4D97-AF65-F5344CB8AC3E}">
        <p14:creationId xmlns:p14="http://schemas.microsoft.com/office/powerpoint/2010/main" val="3274491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Timeline </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--Thales 624-527 Water</a:t>
            </a:r>
          </a:p>
          <a:p>
            <a:r>
              <a:rPr lang="en-US" dirty="0" smtClean="0"/>
              <a:t>--Anaximander 610- 546 Unlimited</a:t>
            </a:r>
          </a:p>
          <a:p>
            <a:r>
              <a:rPr lang="en-US" dirty="0" smtClean="0"/>
              <a:t>--Heraclitus 535-480 Fire</a:t>
            </a:r>
          </a:p>
          <a:p>
            <a:r>
              <a:rPr lang="en-US" dirty="0" smtClean="0"/>
              <a:t>--Parmenides 510 Being</a:t>
            </a:r>
          </a:p>
          <a:p>
            <a:r>
              <a:rPr lang="en-US" dirty="0" smtClean="0"/>
              <a:t>--Zeno 488 Parmenides is right </a:t>
            </a:r>
          </a:p>
          <a:p>
            <a:r>
              <a:rPr lang="en-US" dirty="0" smtClean="0"/>
              <a:t>--Leucippus 475 Atoms and Void</a:t>
            </a:r>
          </a:p>
          <a:p>
            <a:r>
              <a:rPr lang="en-US" dirty="0" smtClean="0"/>
              <a:t>--Democritus 460-370 Atoms and Void</a:t>
            </a:r>
          </a:p>
          <a:p>
            <a:r>
              <a:rPr lang="en-US" dirty="0" smtClean="0"/>
              <a:t>--Protagoras 490-420 Man is the measure</a:t>
            </a:r>
          </a:p>
          <a:p>
            <a:r>
              <a:rPr lang="en-US" dirty="0" smtClean="0"/>
              <a:t>--Socrates 469-399</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62</a:t>
            </a:fld>
            <a:endParaRPr lang="en-US"/>
          </a:p>
        </p:txBody>
      </p:sp>
    </p:spTree>
    <p:extLst>
      <p:ext uri="{BB962C8B-B14F-4D97-AF65-F5344CB8AC3E}">
        <p14:creationId xmlns:p14="http://schemas.microsoft.com/office/powerpoint/2010/main" val="778430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Fire</a:t>
            </a:r>
            <a:endParaRPr lang="en-US" dirty="0"/>
          </a:p>
        </p:txBody>
      </p:sp>
      <p:sp>
        <p:nvSpPr>
          <p:cNvPr id="3" name="Content Placeholder 2"/>
          <p:cNvSpPr>
            <a:spLocks noGrp="1"/>
          </p:cNvSpPr>
          <p:nvPr>
            <p:ph idx="1"/>
          </p:nvPr>
        </p:nvSpPr>
        <p:spPr/>
        <p:txBody>
          <a:bodyPr>
            <a:normAutofit lnSpcReduction="10000"/>
          </a:bodyPr>
          <a:lstStyle/>
          <a:p>
            <a:r>
              <a:rPr lang="en-CA" dirty="0" smtClean="0"/>
              <a:t>Heraclitus (c 540-c 470) replies:</a:t>
            </a:r>
          </a:p>
          <a:p>
            <a:pPr lvl="1"/>
            <a:r>
              <a:rPr lang="en-CA" dirty="0" smtClean="0"/>
              <a:t>How can the definite things come from something indefinite?</a:t>
            </a:r>
          </a:p>
          <a:p>
            <a:pPr lvl="1"/>
            <a:r>
              <a:rPr lang="en-CA" dirty="0" smtClean="0"/>
              <a:t>i.e., from something that is radically unlike them?</a:t>
            </a:r>
          </a:p>
          <a:p>
            <a:r>
              <a:rPr lang="en-CA" dirty="0" smtClean="0"/>
              <a:t>The world cannot have come from something unlike itself:</a:t>
            </a:r>
          </a:p>
          <a:p>
            <a:pPr lvl="1"/>
            <a:r>
              <a:rPr lang="en-CA" dirty="0" smtClean="0"/>
              <a:t>Hence “it always was and is and will be”</a:t>
            </a:r>
          </a:p>
          <a:p>
            <a:pPr lvl="1"/>
            <a:r>
              <a:rPr lang="en-CA" dirty="0" smtClean="0"/>
              <a:t>It is “an ever-living fire, kindling in measures and being extinguished in measures”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63</a:t>
            </a:fld>
            <a:endParaRPr lang="en-US"/>
          </a:p>
        </p:txBody>
      </p:sp>
    </p:spTree>
    <p:extLst>
      <p:ext uri="{BB962C8B-B14F-4D97-AF65-F5344CB8AC3E}">
        <p14:creationId xmlns:p14="http://schemas.microsoft.com/office/powerpoint/2010/main" val="2370231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You can’t step into the same river twice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Is this a backward step?</a:t>
            </a:r>
          </a:p>
          <a:p>
            <a:pPr lvl="1"/>
            <a:r>
              <a:rPr lang="en-CA" dirty="0" smtClean="0"/>
              <a:t>Going back to one of the elements?</a:t>
            </a:r>
          </a:p>
          <a:p>
            <a:r>
              <a:rPr lang="en-CA" dirty="0" smtClean="0">
                <a:sym typeface="Wingdings" panose="05000000000000000000" pitchFamily="2" charset="2"/>
              </a:rPr>
              <a:t></a:t>
            </a:r>
            <a:r>
              <a:rPr lang="en-CA" dirty="0" smtClean="0"/>
              <a:t>The principle of things is </a:t>
            </a:r>
            <a:r>
              <a:rPr lang="en-CA" i="1" dirty="0" smtClean="0"/>
              <a:t>like</a:t>
            </a:r>
            <a:r>
              <a:rPr lang="en-CA" dirty="0" smtClean="0"/>
              <a:t> fire</a:t>
            </a:r>
          </a:p>
          <a:p>
            <a:pPr lvl="1"/>
            <a:r>
              <a:rPr lang="en-CA" dirty="0" smtClean="0"/>
              <a:t>Or, ordinary fire is a vivid example of the process of transformation</a:t>
            </a:r>
          </a:p>
          <a:p>
            <a:pPr lvl="1"/>
            <a:r>
              <a:rPr lang="en-CA" dirty="0" smtClean="0"/>
              <a:t>Fire is a constantly changing process</a:t>
            </a:r>
          </a:p>
          <a:p>
            <a:pPr lvl="1"/>
            <a:r>
              <a:rPr lang="en-CA" dirty="0" smtClean="0"/>
              <a:t>So things are not stable and fixed, but constantly changing</a:t>
            </a:r>
          </a:p>
          <a:p>
            <a:r>
              <a:rPr lang="en-CA" dirty="0" smtClean="0"/>
              <a:t>Hence: “It is not possible to step into the same river twice”</a:t>
            </a:r>
          </a:p>
          <a:p>
            <a:pPr lvl="1"/>
            <a:r>
              <a:rPr lang="en-CA" dirty="0" err="1" smtClean="0"/>
              <a:t>Cratylus</a:t>
            </a:r>
            <a:r>
              <a:rPr lang="en-CA" dirty="0" smtClean="0"/>
              <a:t>: you can’t even step into once, since the river in which you start to step is gone before the step is completed</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64</a:t>
            </a:fld>
            <a:endParaRPr lang="en-US"/>
          </a:p>
        </p:txBody>
      </p:sp>
    </p:spTree>
    <p:extLst>
      <p:ext uri="{BB962C8B-B14F-4D97-AF65-F5344CB8AC3E}">
        <p14:creationId xmlns:p14="http://schemas.microsoft.com/office/powerpoint/2010/main" val="26019569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Going beyond appearances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Heraclitus: Nature likes to hide itself </a:t>
            </a:r>
          </a:p>
          <a:p>
            <a:pPr lvl="1"/>
            <a:r>
              <a:rPr lang="en-CA" dirty="0" smtClean="0"/>
              <a:t>It is even a deceiver</a:t>
            </a:r>
          </a:p>
          <a:p>
            <a:pPr lvl="1"/>
            <a:r>
              <a:rPr lang="en-CA" dirty="0" smtClean="0"/>
              <a:t>It seems to consist of stable things</a:t>
            </a:r>
          </a:p>
          <a:p>
            <a:pPr lvl="1"/>
            <a:r>
              <a:rPr lang="en-CA" dirty="0" smtClean="0"/>
              <a:t>But the truth is otherwise: </a:t>
            </a:r>
            <a:r>
              <a:rPr lang="el-GR" dirty="0"/>
              <a:t>πάντα ῥεῖ (</a:t>
            </a:r>
            <a:r>
              <a:rPr lang="en-US" i="1" dirty="0" err="1"/>
              <a:t>panta</a:t>
            </a:r>
            <a:r>
              <a:rPr lang="en-US" i="1" dirty="0"/>
              <a:t> </a:t>
            </a:r>
            <a:r>
              <a:rPr lang="en-US" i="1" dirty="0" err="1"/>
              <a:t>rhei</a:t>
            </a:r>
            <a:r>
              <a:rPr lang="en-US" dirty="0"/>
              <a:t>) "everything </a:t>
            </a:r>
            <a:r>
              <a:rPr lang="en-US" dirty="0" smtClean="0"/>
              <a:t>flows“</a:t>
            </a:r>
          </a:p>
          <a:p>
            <a:pPr lvl="1"/>
            <a:r>
              <a:rPr lang="en-CA" dirty="0" smtClean="0"/>
              <a:t>Recall Buddhist </a:t>
            </a:r>
            <a:r>
              <a:rPr lang="en-CA" dirty="0" err="1" smtClean="0"/>
              <a:t>Nagarjuna’s</a:t>
            </a:r>
            <a:r>
              <a:rPr lang="en-CA" dirty="0" smtClean="0"/>
              <a:t> “dependent origination”</a:t>
            </a:r>
          </a:p>
          <a:p>
            <a:r>
              <a:rPr lang="en-CA" dirty="0" smtClean="0">
                <a:sym typeface="Wingdings" panose="05000000000000000000" pitchFamily="2" charset="2"/>
              </a:rPr>
              <a:t></a:t>
            </a:r>
            <a:r>
              <a:rPr lang="en-CA" dirty="0" smtClean="0"/>
              <a:t>Reality differs from appearance</a:t>
            </a:r>
          </a:p>
          <a:p>
            <a:pPr lvl="1"/>
            <a:r>
              <a:rPr lang="en-CA" dirty="0" smtClean="0"/>
              <a:t>Thales and Anaximander did not want to challenge ordinary sensible experience</a:t>
            </a:r>
          </a:p>
          <a:p>
            <a:pPr lvl="1"/>
            <a:r>
              <a:rPr lang="en-CA" dirty="0"/>
              <a:t>b</a:t>
            </a:r>
            <a:r>
              <a:rPr lang="en-CA" dirty="0" smtClean="0"/>
              <a:t>ut just to go to something beyond it</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65</a:t>
            </a:fld>
            <a:endParaRPr lang="en-US"/>
          </a:p>
        </p:txBody>
      </p:sp>
    </p:spTree>
    <p:extLst>
      <p:ext uri="{BB962C8B-B14F-4D97-AF65-F5344CB8AC3E}">
        <p14:creationId xmlns:p14="http://schemas.microsoft.com/office/powerpoint/2010/main" val="2542883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Soul and body</a:t>
            </a:r>
            <a:endParaRPr lang="en-US" dirty="0"/>
          </a:p>
        </p:txBody>
      </p:sp>
      <p:sp>
        <p:nvSpPr>
          <p:cNvPr id="3" name="Content Placeholder 2"/>
          <p:cNvSpPr>
            <a:spLocks noGrp="1"/>
          </p:cNvSpPr>
          <p:nvPr>
            <p:ph idx="1"/>
          </p:nvPr>
        </p:nvSpPr>
        <p:spPr/>
        <p:txBody>
          <a:bodyPr/>
          <a:lstStyle/>
          <a:p>
            <a:r>
              <a:rPr lang="en-CA" dirty="0" smtClean="0"/>
              <a:t>The soul is a </a:t>
            </a:r>
            <a:r>
              <a:rPr lang="en-CA" i="1" dirty="0" smtClean="0"/>
              <a:t>special</a:t>
            </a:r>
            <a:r>
              <a:rPr lang="en-CA" dirty="0" smtClean="0"/>
              <a:t> kind of fire</a:t>
            </a:r>
          </a:p>
          <a:p>
            <a:pPr lvl="1"/>
            <a:r>
              <a:rPr lang="en-CA" dirty="0" smtClean="0"/>
              <a:t>Running throughout the body, getting it to move</a:t>
            </a:r>
          </a:p>
          <a:p>
            <a:pPr lvl="1"/>
            <a:r>
              <a:rPr lang="en-CA" dirty="0"/>
              <a:t>“For the dry soul is the wisest and </a:t>
            </a:r>
            <a:r>
              <a:rPr lang="en-CA" dirty="0" smtClean="0"/>
              <a:t>best. It </a:t>
            </a:r>
            <a:r>
              <a:rPr lang="en-CA" dirty="0"/>
              <a:t>flashes through the body as the lightning through the </a:t>
            </a:r>
            <a:r>
              <a:rPr lang="en-CA" dirty="0" smtClean="0"/>
              <a:t>cloud.”</a:t>
            </a:r>
          </a:p>
          <a:p>
            <a:r>
              <a:rPr lang="en-CA" dirty="0" smtClean="0"/>
              <a:t>Hence the soul is part of the natural world, not something apart from it</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66</a:t>
            </a:fld>
            <a:endParaRPr lang="en-US"/>
          </a:p>
        </p:txBody>
      </p:sp>
    </p:spTree>
    <p:extLst>
      <p:ext uri="{BB962C8B-B14F-4D97-AF65-F5344CB8AC3E}">
        <p14:creationId xmlns:p14="http://schemas.microsoft.com/office/powerpoint/2010/main" val="2233745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lnSpcReduction="10000"/>
          </a:bodyPr>
          <a:lstStyle/>
          <a:p>
            <a:r>
              <a:rPr lang="en-CA" dirty="0" smtClean="0"/>
              <a:t>Recall the Homeric legacy:</a:t>
            </a:r>
          </a:p>
          <a:p>
            <a:pPr lvl="1"/>
            <a:r>
              <a:rPr lang="en-CA" dirty="0" smtClean="0"/>
              <a:t>1) Things are governed by unseen processes</a:t>
            </a:r>
          </a:p>
          <a:p>
            <a:pPr lvl="1"/>
            <a:r>
              <a:rPr lang="en-CA" dirty="0" smtClean="0"/>
              <a:t>2) These processes are governed by necessity</a:t>
            </a:r>
          </a:p>
          <a:p>
            <a:r>
              <a:rPr lang="en-CA" dirty="0" smtClean="0"/>
              <a:t>Hence: why do the various principles operate as they do? </a:t>
            </a:r>
          </a:p>
          <a:p>
            <a:pPr lvl="1"/>
            <a:r>
              <a:rPr lang="en-CA" dirty="0" smtClean="0"/>
              <a:t>Why does Anaximander’s </a:t>
            </a:r>
            <a:r>
              <a:rPr lang="en-CA" i="1" dirty="0" err="1" smtClean="0"/>
              <a:t>apeiron</a:t>
            </a:r>
            <a:r>
              <a:rPr lang="en-CA" dirty="0" smtClean="0"/>
              <a:t> generate and sustain the elements in such a way that one does not eliminate the other?</a:t>
            </a:r>
          </a:p>
          <a:p>
            <a:pPr lvl="1"/>
            <a:r>
              <a:rPr lang="en-CA" dirty="0" smtClean="0"/>
              <a:t>Why doesn’t Heraclitus’ fire turn the world to ash?</a:t>
            </a:r>
          </a:p>
        </p:txBody>
      </p:sp>
      <p:sp>
        <p:nvSpPr>
          <p:cNvPr id="4" name="Slide Number Placeholder 3"/>
          <p:cNvSpPr>
            <a:spLocks noGrp="1"/>
          </p:cNvSpPr>
          <p:nvPr>
            <p:ph type="sldNum" sz="quarter" idx="12"/>
          </p:nvPr>
        </p:nvSpPr>
        <p:spPr/>
        <p:txBody>
          <a:bodyPr/>
          <a:lstStyle/>
          <a:p>
            <a:fld id="{BBC02E8F-9D1E-4980-8ADB-098DC22DB888}" type="slidenum">
              <a:rPr lang="en-US" smtClean="0"/>
              <a:t>67</a:t>
            </a:fld>
            <a:endParaRPr lang="en-US"/>
          </a:p>
        </p:txBody>
      </p:sp>
    </p:spTree>
    <p:extLst>
      <p:ext uri="{BB962C8B-B14F-4D97-AF65-F5344CB8AC3E}">
        <p14:creationId xmlns:p14="http://schemas.microsoft.com/office/powerpoint/2010/main" val="529042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Offending Justice</a:t>
            </a:r>
            <a:endParaRPr lang="en-US" dirty="0"/>
          </a:p>
        </p:txBody>
      </p:sp>
      <p:sp>
        <p:nvSpPr>
          <p:cNvPr id="3" name="Content Placeholder 2"/>
          <p:cNvSpPr>
            <a:spLocks noGrp="1"/>
          </p:cNvSpPr>
          <p:nvPr>
            <p:ph idx="1"/>
          </p:nvPr>
        </p:nvSpPr>
        <p:spPr/>
        <p:txBody>
          <a:bodyPr>
            <a:normAutofit/>
          </a:bodyPr>
          <a:lstStyle/>
          <a:p>
            <a:r>
              <a:rPr lang="en-CA" dirty="0" smtClean="0">
                <a:sym typeface="Wingdings" panose="05000000000000000000" pitchFamily="2" charset="2"/>
              </a:rPr>
              <a:t>3) </a:t>
            </a:r>
            <a:r>
              <a:rPr lang="en-CA" dirty="0" smtClean="0"/>
              <a:t>Because </a:t>
            </a:r>
            <a:r>
              <a:rPr lang="en-CA" dirty="0"/>
              <a:t>this would offend Justice</a:t>
            </a:r>
          </a:p>
          <a:p>
            <a:pPr lvl="1"/>
            <a:r>
              <a:rPr lang="en-CA" dirty="0"/>
              <a:t>w</a:t>
            </a:r>
            <a:r>
              <a:rPr lang="en-CA" dirty="0" smtClean="0"/>
              <a:t>hich </a:t>
            </a:r>
            <a:r>
              <a:rPr lang="en-CA" dirty="0"/>
              <a:t>requires balance among the competing elements</a:t>
            </a:r>
          </a:p>
          <a:p>
            <a:pPr lvl="1"/>
            <a:r>
              <a:rPr lang="en-CA" dirty="0"/>
              <a:t>Tyranny of one over the other is as unjust as </a:t>
            </a:r>
            <a:r>
              <a:rPr lang="en-CA" dirty="0" smtClean="0"/>
              <a:t>are human tyrants</a:t>
            </a:r>
          </a:p>
          <a:p>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68</a:t>
            </a:fld>
            <a:endParaRPr lang="en-US"/>
          </a:p>
        </p:txBody>
      </p:sp>
    </p:spTree>
    <p:extLst>
      <p:ext uri="{BB962C8B-B14F-4D97-AF65-F5344CB8AC3E}">
        <p14:creationId xmlns:p14="http://schemas.microsoft.com/office/powerpoint/2010/main" val="33148698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 hot summer followed by a cold winter</a:t>
            </a:r>
            <a:endParaRPr lang="en-US" dirty="0"/>
          </a:p>
        </p:txBody>
      </p:sp>
      <p:sp>
        <p:nvSpPr>
          <p:cNvPr id="3" name="Content Placeholder 2"/>
          <p:cNvSpPr>
            <a:spLocks noGrp="1"/>
          </p:cNvSpPr>
          <p:nvPr>
            <p:ph idx="1"/>
          </p:nvPr>
        </p:nvSpPr>
        <p:spPr/>
        <p:txBody>
          <a:bodyPr>
            <a:normAutofit fontScale="92500"/>
          </a:bodyPr>
          <a:lstStyle/>
          <a:p>
            <a:r>
              <a:rPr lang="en-CA" dirty="0" smtClean="0"/>
              <a:t>The heat and drought of summer</a:t>
            </a:r>
          </a:p>
          <a:p>
            <a:pPr lvl="1"/>
            <a:r>
              <a:rPr lang="en-CA" dirty="0"/>
              <a:t>m</a:t>
            </a:r>
            <a:r>
              <a:rPr lang="en-CA" dirty="0" smtClean="0"/>
              <a:t>ust be atoned for or punished by the cold and rains of winter</a:t>
            </a:r>
          </a:p>
          <a:p>
            <a:pPr lvl="1"/>
            <a:r>
              <a:rPr lang="en-CA" dirty="0" smtClean="0"/>
              <a:t>The sun “will not overstep its measure; otherwise the Furies, ministers of justice, will find it out” (Heraclitus)</a:t>
            </a:r>
          </a:p>
          <a:p>
            <a:r>
              <a:rPr lang="en-CA" dirty="0" smtClean="0"/>
              <a:t>The just cosmos is one in which the opposites each receive their due</a:t>
            </a:r>
          </a:p>
          <a:p>
            <a:pPr lvl="1"/>
            <a:r>
              <a:rPr lang="en-CA" dirty="0"/>
              <a:t>s</a:t>
            </a:r>
            <a:r>
              <a:rPr lang="en-CA" dirty="0" smtClean="0"/>
              <a:t>o that the whole is not torn apart</a:t>
            </a:r>
          </a:p>
          <a:p>
            <a:r>
              <a:rPr lang="en-CA" dirty="0" smtClean="0"/>
              <a:t>Recall Taoism, unity of Yin and Yang</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69</a:t>
            </a:fld>
            <a:endParaRPr lang="en-US"/>
          </a:p>
        </p:txBody>
      </p:sp>
    </p:spTree>
    <p:extLst>
      <p:ext uri="{BB962C8B-B14F-4D97-AF65-F5344CB8AC3E}">
        <p14:creationId xmlns:p14="http://schemas.microsoft.com/office/powerpoint/2010/main" val="427469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is the general framework in Greece?</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In India, we see a framework for all the schools</a:t>
            </a:r>
          </a:p>
          <a:p>
            <a:pPr lvl="1"/>
            <a:r>
              <a:rPr lang="en-CA" dirty="0" smtClean="0"/>
              <a:t>The commonality of the Greeks is more difficult to discern</a:t>
            </a:r>
          </a:p>
          <a:p>
            <a:pPr lvl="1"/>
            <a:r>
              <a:rPr lang="en-CA" dirty="0" smtClean="0"/>
              <a:t>The framework here at first seems even blander than for China</a:t>
            </a:r>
          </a:p>
          <a:p>
            <a:r>
              <a:rPr lang="en-CA" dirty="0" smtClean="0"/>
              <a:t>Sharp differences stand out</a:t>
            </a:r>
          </a:p>
          <a:p>
            <a:pPr lvl="1"/>
            <a:r>
              <a:rPr lang="en-CA" dirty="0" smtClean="0"/>
              <a:t>Parmenides and Heraclitus</a:t>
            </a:r>
          </a:p>
          <a:p>
            <a:pPr lvl="1"/>
            <a:r>
              <a:rPr lang="en-CA" dirty="0" smtClean="0"/>
              <a:t>Democritus and Plato</a:t>
            </a:r>
          </a:p>
          <a:p>
            <a:pPr lvl="1"/>
            <a:r>
              <a:rPr lang="en-CA" dirty="0" smtClean="0"/>
              <a:t>=individualism in philosophy</a:t>
            </a:r>
          </a:p>
          <a:p>
            <a:r>
              <a:rPr lang="en-CA" dirty="0" smtClean="0"/>
              <a:t>Hence, some figures are mostly omitted here</a:t>
            </a:r>
          </a:p>
          <a:p>
            <a:pPr lvl="1"/>
            <a:r>
              <a:rPr lang="en-CA" dirty="0" smtClean="0"/>
              <a:t>Pythagoras</a:t>
            </a:r>
          </a:p>
          <a:p>
            <a:pPr lvl="1"/>
            <a:r>
              <a:rPr lang="en-CA" dirty="0" smtClean="0"/>
              <a:t>Parmenides and Zeno</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7</a:t>
            </a:fld>
            <a:endParaRPr lang="en-US"/>
          </a:p>
        </p:txBody>
      </p:sp>
    </p:spTree>
    <p:extLst>
      <p:ext uri="{BB962C8B-B14F-4D97-AF65-F5344CB8AC3E}">
        <p14:creationId xmlns:p14="http://schemas.microsoft.com/office/powerpoint/2010/main" val="12792806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Interpretations</a:t>
            </a:r>
            <a:endParaRPr lang="en-US" dirty="0"/>
          </a:p>
        </p:txBody>
      </p:sp>
      <p:sp>
        <p:nvSpPr>
          <p:cNvPr id="3" name="Content Placeholder 2"/>
          <p:cNvSpPr>
            <a:spLocks noGrp="1"/>
          </p:cNvSpPr>
          <p:nvPr>
            <p:ph idx="1"/>
          </p:nvPr>
        </p:nvSpPr>
        <p:spPr/>
        <p:txBody>
          <a:bodyPr/>
          <a:lstStyle/>
          <a:p>
            <a:r>
              <a:rPr lang="en-CA" dirty="0" smtClean="0"/>
              <a:t>1) These references to the justice of nature are just rhetorical or “poetic” flourishes</a:t>
            </a:r>
          </a:p>
          <a:p>
            <a:r>
              <a:rPr lang="en-CA" dirty="0" smtClean="0"/>
              <a:t>2) They are symptoms of surviving primitive animism</a:t>
            </a:r>
          </a:p>
          <a:p>
            <a:r>
              <a:rPr lang="en-CA" dirty="0" smtClean="0"/>
              <a:t>3) The Greeks couldn’t see the distinction between natural law and the laws of society</a:t>
            </a:r>
          </a:p>
          <a:p>
            <a:pPr lvl="1"/>
            <a:r>
              <a:rPr lang="en-CA" dirty="0" smtClean="0"/>
              <a:t>We can break the latter, but not the former</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70</a:t>
            </a:fld>
            <a:endParaRPr lang="en-US"/>
          </a:p>
        </p:txBody>
      </p:sp>
    </p:spTree>
    <p:extLst>
      <p:ext uri="{BB962C8B-B14F-4D97-AF65-F5344CB8AC3E}">
        <p14:creationId xmlns:p14="http://schemas.microsoft.com/office/powerpoint/2010/main" val="1552688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They were serious about this</a:t>
            </a:r>
            <a:endParaRPr lang="en-US" dirty="0"/>
          </a:p>
        </p:txBody>
      </p:sp>
      <p:sp>
        <p:nvSpPr>
          <p:cNvPr id="3" name="Content Placeholder 2"/>
          <p:cNvSpPr>
            <a:spLocks noGrp="1"/>
          </p:cNvSpPr>
          <p:nvPr>
            <p:ph idx="1"/>
          </p:nvPr>
        </p:nvSpPr>
        <p:spPr/>
        <p:txBody>
          <a:bodyPr>
            <a:normAutofit lnSpcReduction="10000"/>
          </a:bodyPr>
          <a:lstStyle/>
          <a:p>
            <a:r>
              <a:rPr lang="en-CA" dirty="0" smtClean="0"/>
              <a:t>Re 1): the first philosophers took their view very seriously</a:t>
            </a:r>
          </a:p>
          <a:p>
            <a:pPr lvl="1"/>
            <a:r>
              <a:rPr lang="en-CA" dirty="0" smtClean="0"/>
              <a:t>“The </a:t>
            </a:r>
            <a:r>
              <a:rPr lang="en-CA" dirty="0"/>
              <a:t>Law of Understanding is common to all. Those who speak with intelligence must hold fast to that which is common to all, even more strongly than a city holds fast to its law. For all human laws are dependent upon one divine Law, for this rules as far as it wills, and suffices for all, and </a:t>
            </a:r>
            <a:r>
              <a:rPr lang="en-CA" dirty="0" err="1"/>
              <a:t>overabounds</a:t>
            </a:r>
            <a:r>
              <a:rPr lang="en-CA" dirty="0" smtClean="0"/>
              <a:t>.”</a:t>
            </a:r>
          </a:p>
          <a:p>
            <a:pPr lvl="2"/>
            <a:r>
              <a:rPr lang="en-CA" dirty="0" smtClean="0"/>
              <a:t>--Heraclitus</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71</a:t>
            </a:fld>
            <a:endParaRPr lang="en-US"/>
          </a:p>
        </p:txBody>
      </p:sp>
    </p:spTree>
    <p:extLst>
      <p:ext uri="{BB962C8B-B14F-4D97-AF65-F5344CB8AC3E}">
        <p14:creationId xmlns:p14="http://schemas.microsoft.com/office/powerpoint/2010/main" val="21121622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Higher than animism</a:t>
            </a:r>
            <a:endParaRPr lang="en-US" dirty="0"/>
          </a:p>
        </p:txBody>
      </p:sp>
      <p:sp>
        <p:nvSpPr>
          <p:cNvPr id="3" name="Content Placeholder 2"/>
          <p:cNvSpPr>
            <a:spLocks noGrp="1"/>
          </p:cNvSpPr>
          <p:nvPr>
            <p:ph idx="1"/>
          </p:nvPr>
        </p:nvSpPr>
        <p:spPr/>
        <p:txBody>
          <a:bodyPr>
            <a:normAutofit/>
          </a:bodyPr>
          <a:lstStyle/>
          <a:p>
            <a:r>
              <a:rPr lang="en-CA" dirty="0" smtClean="0"/>
              <a:t>2) This is not animism, understood as seeing spirits in all things</a:t>
            </a:r>
          </a:p>
          <a:p>
            <a:pPr lvl="1"/>
            <a:r>
              <a:rPr lang="en-CA" dirty="0" smtClean="0"/>
              <a:t>The focus is not on the individual elements by themselves, but on the order that regulates them</a:t>
            </a:r>
          </a:p>
          <a:p>
            <a:pPr lvl="1"/>
            <a:r>
              <a:rPr lang="en-CA" dirty="0"/>
              <a:t>w</a:t>
            </a:r>
            <a:r>
              <a:rPr lang="en-CA" dirty="0" smtClean="0"/>
              <a:t>hich is like the law in human society</a:t>
            </a:r>
          </a:p>
          <a:p>
            <a:r>
              <a:rPr lang="en-CA" dirty="0" smtClean="0">
                <a:sym typeface="Wingdings" panose="05000000000000000000" pitchFamily="2" charset="2"/>
              </a:rPr>
              <a:t> The Greek philosophers saw the legalism of Greek society as also ruling in nature</a:t>
            </a:r>
            <a:endParaRPr lang="en-CA" dirty="0" smtClean="0"/>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72</a:t>
            </a:fld>
            <a:endParaRPr lang="en-US"/>
          </a:p>
        </p:txBody>
      </p:sp>
    </p:spTree>
    <p:extLst>
      <p:ext uri="{BB962C8B-B14F-4D97-AF65-F5344CB8AC3E}">
        <p14:creationId xmlns:p14="http://schemas.microsoft.com/office/powerpoint/2010/main" val="13942145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legalism</a:t>
            </a:r>
            <a:endParaRPr lang="en-US" dirty="0"/>
          </a:p>
        </p:txBody>
      </p:sp>
      <p:sp>
        <p:nvSpPr>
          <p:cNvPr id="3" name="Content Placeholder 2"/>
          <p:cNvSpPr>
            <a:spLocks noGrp="1"/>
          </p:cNvSpPr>
          <p:nvPr>
            <p:ph idx="1"/>
          </p:nvPr>
        </p:nvSpPr>
        <p:spPr/>
        <p:txBody>
          <a:bodyPr>
            <a:normAutofit lnSpcReduction="10000"/>
          </a:bodyPr>
          <a:lstStyle/>
          <a:p>
            <a:r>
              <a:rPr lang="en-CA" dirty="0"/>
              <a:t>Recall: Greece installs legalism: the laws of the state replace the old kinship traditions</a:t>
            </a:r>
          </a:p>
          <a:p>
            <a:pPr lvl="1"/>
            <a:r>
              <a:rPr lang="en-CA" dirty="0"/>
              <a:t>by contrast to the neo-kinship systems of the East</a:t>
            </a:r>
          </a:p>
          <a:p>
            <a:r>
              <a:rPr lang="en-CA" dirty="0"/>
              <a:t>The Greek state was a republic: equality of the free male citizens</a:t>
            </a:r>
          </a:p>
          <a:p>
            <a:pPr lvl="1"/>
            <a:r>
              <a:rPr lang="en-CA" dirty="0"/>
              <a:t>who can break the law, but should be punished for </a:t>
            </a:r>
            <a:r>
              <a:rPr lang="en-CA" dirty="0" smtClean="0"/>
              <a:t>this</a:t>
            </a:r>
          </a:p>
          <a:p>
            <a:r>
              <a:rPr lang="en-CA" dirty="0" smtClean="0"/>
              <a:t>Nature is like that: governed by laws, which, if they are broken, require a just response</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73</a:t>
            </a:fld>
            <a:endParaRPr lang="en-US"/>
          </a:p>
        </p:txBody>
      </p:sp>
    </p:spTree>
    <p:extLst>
      <p:ext uri="{BB962C8B-B14F-4D97-AF65-F5344CB8AC3E}">
        <p14:creationId xmlns:p14="http://schemas.microsoft.com/office/powerpoint/2010/main" val="36446833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Laws can be violated … for a while</a:t>
            </a:r>
            <a:endParaRPr lang="en-US" dirty="0"/>
          </a:p>
        </p:txBody>
      </p:sp>
      <p:sp>
        <p:nvSpPr>
          <p:cNvPr id="3" name="Content Placeholder 2"/>
          <p:cNvSpPr>
            <a:spLocks noGrp="1"/>
          </p:cNvSpPr>
          <p:nvPr>
            <p:ph idx="1"/>
          </p:nvPr>
        </p:nvSpPr>
        <p:spPr/>
        <p:txBody>
          <a:bodyPr>
            <a:normAutofit fontScale="92500" lnSpcReduction="20000"/>
          </a:bodyPr>
          <a:lstStyle/>
          <a:p>
            <a:r>
              <a:rPr lang="en-CA" dirty="0"/>
              <a:t>3) Our modern conception of natural law</a:t>
            </a:r>
          </a:p>
          <a:p>
            <a:pPr lvl="1"/>
            <a:r>
              <a:rPr lang="en-CA" dirty="0"/>
              <a:t>The law of gravity cannot be violated, as human laws can</a:t>
            </a:r>
          </a:p>
          <a:p>
            <a:r>
              <a:rPr lang="en-CA" dirty="0" smtClean="0"/>
              <a:t>But </a:t>
            </a:r>
            <a:r>
              <a:rPr lang="en-CA" dirty="0"/>
              <a:t>the Greeks reversed this priority: </a:t>
            </a:r>
            <a:endParaRPr lang="en-CA" dirty="0" smtClean="0"/>
          </a:p>
          <a:p>
            <a:pPr lvl="1"/>
            <a:r>
              <a:rPr lang="en-CA" dirty="0" smtClean="0"/>
              <a:t>just </a:t>
            </a:r>
            <a:r>
              <a:rPr lang="en-CA" dirty="0"/>
              <a:t>as the laws of society can be “bucked” so can the laws of nature</a:t>
            </a:r>
          </a:p>
          <a:p>
            <a:pPr lvl="1"/>
            <a:r>
              <a:rPr lang="en-CA" dirty="0"/>
              <a:t>But ultimately justice will be achieved in the end, the balance will be </a:t>
            </a:r>
            <a:r>
              <a:rPr lang="en-CA" dirty="0" smtClean="0"/>
              <a:t>restored</a:t>
            </a:r>
          </a:p>
          <a:p>
            <a:r>
              <a:rPr lang="en-CA" dirty="0" smtClean="0"/>
              <a:t>Oedipus violated the law, and ruled in Thebes</a:t>
            </a:r>
          </a:p>
          <a:p>
            <a:pPr lvl="1"/>
            <a:r>
              <a:rPr lang="en-CA" dirty="0" smtClean="0"/>
              <a:t>But finally he ended up in exile and blind because “there is a measure in all things”</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74</a:t>
            </a:fld>
            <a:endParaRPr lang="en-US"/>
          </a:p>
        </p:txBody>
      </p:sp>
    </p:spTree>
    <p:extLst>
      <p:ext uri="{BB962C8B-B14F-4D97-AF65-F5344CB8AC3E}">
        <p14:creationId xmlns:p14="http://schemas.microsoft.com/office/powerpoint/2010/main" val="38111909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Nature is a just city writ large</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Humans are in and part of nature</a:t>
            </a:r>
          </a:p>
          <a:p>
            <a:pPr lvl="1"/>
            <a:r>
              <a:rPr lang="en-CA" dirty="0"/>
              <a:t>n</a:t>
            </a:r>
            <a:r>
              <a:rPr lang="en-CA" dirty="0" smtClean="0"/>
              <a:t>ot simply because they are made of the same stuff (matter)</a:t>
            </a:r>
          </a:p>
          <a:p>
            <a:pPr lvl="1"/>
            <a:r>
              <a:rPr lang="en-CA" dirty="0" smtClean="0"/>
              <a:t>But the laws that govern their behavior are expressions of a wider law</a:t>
            </a:r>
          </a:p>
          <a:p>
            <a:pPr lvl="1"/>
            <a:r>
              <a:rPr lang="en-CA" dirty="0"/>
              <a:t>a</a:t>
            </a:r>
            <a:r>
              <a:rPr lang="en-CA" dirty="0" smtClean="0"/>
              <a:t> universal “logos” (</a:t>
            </a:r>
            <a:r>
              <a:rPr lang="en-CA" dirty="0" smtClean="0">
                <a:sym typeface="Wingdings" panose="05000000000000000000" pitchFamily="2" charset="2"/>
              </a:rPr>
              <a:t> “logic”)</a:t>
            </a:r>
            <a:r>
              <a:rPr lang="en-CA" dirty="0" smtClean="0"/>
              <a:t> </a:t>
            </a:r>
          </a:p>
          <a:p>
            <a:r>
              <a:rPr lang="en-CA" dirty="0" smtClean="0"/>
              <a:t>Human life takes on significance </a:t>
            </a:r>
          </a:p>
          <a:p>
            <a:pPr lvl="1"/>
            <a:r>
              <a:rPr lang="en-CA" dirty="0" smtClean="0"/>
              <a:t>by participating in the process of the cosmos</a:t>
            </a:r>
          </a:p>
          <a:p>
            <a:pPr lvl="1"/>
            <a:r>
              <a:rPr lang="en-CA" dirty="0"/>
              <a:t>w</a:t>
            </a:r>
            <a:r>
              <a:rPr lang="en-CA" dirty="0" smtClean="0"/>
              <a:t>hich is itself like a just city writ large</a:t>
            </a:r>
          </a:p>
          <a:p>
            <a:r>
              <a:rPr lang="en-CA" i="1" dirty="0" smtClean="0"/>
              <a:t>We</a:t>
            </a:r>
            <a:r>
              <a:rPr lang="en-CA" dirty="0" smtClean="0"/>
              <a:t> see: legalist society </a:t>
            </a:r>
            <a:r>
              <a:rPr lang="en-CA" dirty="0" smtClean="0">
                <a:sym typeface="Wingdings" panose="05000000000000000000" pitchFamily="2" charset="2"/>
              </a:rPr>
              <a:t> law-governed nature</a:t>
            </a:r>
          </a:p>
          <a:p>
            <a:r>
              <a:rPr lang="en-CA" i="1" dirty="0" smtClean="0">
                <a:sym typeface="Wingdings" panose="05000000000000000000" pitchFamily="2" charset="2"/>
              </a:rPr>
              <a:t>They</a:t>
            </a:r>
            <a:r>
              <a:rPr lang="en-CA" dirty="0" smtClean="0">
                <a:sym typeface="Wingdings" panose="05000000000000000000" pitchFamily="2" charset="2"/>
              </a:rPr>
              <a:t> saw: law-governed nature  legalist society</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75</a:t>
            </a:fld>
            <a:endParaRPr lang="en-US"/>
          </a:p>
        </p:txBody>
      </p:sp>
    </p:spTree>
    <p:extLst>
      <p:ext uri="{BB962C8B-B14F-4D97-AF65-F5344CB8AC3E}">
        <p14:creationId xmlns:p14="http://schemas.microsoft.com/office/powerpoint/2010/main" val="2856316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Reversal</a:t>
            </a:r>
            <a:endParaRPr lang="en-US" dirty="0"/>
          </a:p>
        </p:txBody>
      </p:sp>
      <p:sp>
        <p:nvSpPr>
          <p:cNvPr id="3" name="Content Placeholder 2"/>
          <p:cNvSpPr>
            <a:spLocks noGrp="1"/>
          </p:cNvSpPr>
          <p:nvPr>
            <p:ph idx="1"/>
          </p:nvPr>
        </p:nvSpPr>
        <p:spPr/>
        <p:txBody>
          <a:bodyPr>
            <a:normAutofit/>
          </a:bodyPr>
          <a:lstStyle/>
          <a:p>
            <a:r>
              <a:rPr lang="en-CA" dirty="0" smtClean="0"/>
              <a:t>Later development: </a:t>
            </a:r>
          </a:p>
          <a:p>
            <a:pPr lvl="1"/>
            <a:r>
              <a:rPr lang="en-CA" dirty="0" smtClean="0"/>
              <a:t>Atomism </a:t>
            </a:r>
            <a:r>
              <a:rPr lang="en-CA" dirty="0"/>
              <a:t>and </a:t>
            </a:r>
            <a:r>
              <a:rPr lang="en-CA" dirty="0" smtClean="0"/>
              <a:t>relativism reverses this perspective</a:t>
            </a:r>
          </a:p>
          <a:p>
            <a:pPr lvl="1"/>
            <a:r>
              <a:rPr lang="en-CA" dirty="0" smtClean="0"/>
              <a:t>Nature is independent of the human world</a:t>
            </a:r>
            <a:endParaRPr lang="en-CA" dirty="0"/>
          </a:p>
          <a:p>
            <a:r>
              <a:rPr lang="en-CA" dirty="0" smtClean="0"/>
              <a:t>Why? </a:t>
            </a:r>
          </a:p>
          <a:p>
            <a:r>
              <a:rPr lang="en-CA" dirty="0" smtClean="0"/>
              <a:t>1) The Homeric world recedes in time</a:t>
            </a:r>
          </a:p>
          <a:p>
            <a:pPr lvl="1"/>
            <a:r>
              <a:rPr lang="en-CA" dirty="0" smtClean="0"/>
              <a:t>And its beliefs weaken</a:t>
            </a:r>
          </a:p>
          <a:p>
            <a:r>
              <a:rPr lang="en-CA" dirty="0" smtClean="0"/>
              <a:t>2) The experience of other societies shows that one Justice does not rule the world</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76</a:t>
            </a:fld>
            <a:endParaRPr lang="en-US"/>
          </a:p>
        </p:txBody>
      </p:sp>
    </p:spTree>
    <p:extLst>
      <p:ext uri="{BB962C8B-B14F-4D97-AF65-F5344CB8AC3E}">
        <p14:creationId xmlns:p14="http://schemas.microsoft.com/office/powerpoint/2010/main" val="23587674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Loss of justice</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1) Atomism</a:t>
            </a:r>
            <a:r>
              <a:rPr lang="en-CA" dirty="0"/>
              <a:t>: justice does not explain the natural world</a:t>
            </a:r>
          </a:p>
          <a:p>
            <a:pPr lvl="1"/>
            <a:r>
              <a:rPr lang="en-CA" dirty="0"/>
              <a:t>Nature is just a conglomeration of atoms whose interactions produce the world</a:t>
            </a:r>
          </a:p>
          <a:p>
            <a:pPr lvl="1"/>
            <a:r>
              <a:rPr lang="en-CA" dirty="0" smtClean="0"/>
              <a:t>without </a:t>
            </a:r>
            <a:r>
              <a:rPr lang="en-CA" dirty="0"/>
              <a:t>any role for justice</a:t>
            </a:r>
          </a:p>
          <a:p>
            <a:r>
              <a:rPr lang="en-CA" dirty="0" smtClean="0"/>
              <a:t>2) But </a:t>
            </a:r>
            <a:r>
              <a:rPr lang="en-CA" dirty="0"/>
              <a:t>if no justice in the natural world then why </a:t>
            </a:r>
            <a:r>
              <a:rPr lang="en-CA" dirty="0" smtClean="0"/>
              <a:t>would there be justice for </a:t>
            </a:r>
            <a:r>
              <a:rPr lang="en-CA" dirty="0"/>
              <a:t>the human </a:t>
            </a:r>
            <a:r>
              <a:rPr lang="en-CA" dirty="0" smtClean="0"/>
              <a:t>world?</a:t>
            </a:r>
            <a:endParaRPr lang="en-CA" dirty="0"/>
          </a:p>
          <a:p>
            <a:r>
              <a:rPr lang="en-CA" dirty="0" smtClean="0"/>
              <a:t>3) And </a:t>
            </a:r>
            <a:r>
              <a:rPr lang="en-CA" dirty="0"/>
              <a:t>if not in the human world, where different ideas of justice prevail, </a:t>
            </a:r>
            <a:endParaRPr lang="en-CA" dirty="0" smtClean="0"/>
          </a:p>
          <a:p>
            <a:pPr lvl="1"/>
            <a:r>
              <a:rPr lang="en-CA" dirty="0"/>
              <a:t>i</a:t>
            </a:r>
            <a:r>
              <a:rPr lang="en-CA" dirty="0" smtClean="0"/>
              <a:t>.e., if justice is in the eye of the beholder</a:t>
            </a:r>
          </a:p>
          <a:p>
            <a:r>
              <a:rPr lang="en-CA" dirty="0" smtClean="0"/>
              <a:t>then </a:t>
            </a:r>
            <a:r>
              <a:rPr lang="en-CA" dirty="0"/>
              <a:t>how </a:t>
            </a:r>
            <a:r>
              <a:rPr lang="en-CA" dirty="0" smtClean="0"/>
              <a:t>could one find it in </a:t>
            </a:r>
            <a:r>
              <a:rPr lang="en-CA" dirty="0"/>
              <a:t>the natural world?</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77</a:t>
            </a:fld>
            <a:endParaRPr lang="en-US"/>
          </a:p>
        </p:txBody>
      </p:sp>
    </p:spTree>
    <p:extLst>
      <p:ext uri="{BB962C8B-B14F-4D97-AF65-F5344CB8AC3E}">
        <p14:creationId xmlns:p14="http://schemas.microsoft.com/office/powerpoint/2010/main" val="18919539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Reasons for atomism</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“Nothing happens at random, but everything for a reason and by necessity” (Leucippus)</a:t>
            </a:r>
          </a:p>
          <a:p>
            <a:pPr lvl="1"/>
            <a:r>
              <a:rPr lang="en-CA" dirty="0"/>
              <a:t>n</a:t>
            </a:r>
            <a:r>
              <a:rPr lang="en-CA" dirty="0" smtClean="0"/>
              <a:t>ot because of justice</a:t>
            </a:r>
          </a:p>
          <a:p>
            <a:pPr lvl="1"/>
            <a:r>
              <a:rPr lang="en-CA" dirty="0"/>
              <a:t>b</a:t>
            </a:r>
            <a:r>
              <a:rPr lang="en-CA" dirty="0" smtClean="0"/>
              <a:t>ut because of the interaction of the atoms</a:t>
            </a:r>
          </a:p>
          <a:p>
            <a:r>
              <a:rPr lang="en-CA" dirty="0" smtClean="0"/>
              <a:t>The earlier elements of fire and water, earth and air, and the unbounded</a:t>
            </a:r>
          </a:p>
          <a:p>
            <a:pPr lvl="1"/>
            <a:r>
              <a:rPr lang="en-CA" dirty="0"/>
              <a:t>a</a:t>
            </a:r>
            <a:r>
              <a:rPr lang="en-CA" dirty="0" smtClean="0"/>
              <a:t>re too gross and general to explain the particularities of things</a:t>
            </a:r>
          </a:p>
          <a:p>
            <a:pPr lvl="1"/>
            <a:r>
              <a:rPr lang="en-CA" dirty="0" smtClean="0"/>
              <a:t>There is more hope for law-like regularities if the elements are more diverse</a:t>
            </a:r>
          </a:p>
        </p:txBody>
      </p:sp>
      <p:sp>
        <p:nvSpPr>
          <p:cNvPr id="4" name="Slide Number Placeholder 3"/>
          <p:cNvSpPr>
            <a:spLocks noGrp="1"/>
          </p:cNvSpPr>
          <p:nvPr>
            <p:ph type="sldNum" sz="quarter" idx="12"/>
          </p:nvPr>
        </p:nvSpPr>
        <p:spPr/>
        <p:txBody>
          <a:bodyPr/>
          <a:lstStyle/>
          <a:p>
            <a:fld id="{BBC02E8F-9D1E-4980-8ADB-098DC22DB888}" type="slidenum">
              <a:rPr lang="en-US" smtClean="0"/>
              <a:t>78</a:t>
            </a:fld>
            <a:endParaRPr lang="en-US"/>
          </a:p>
        </p:txBody>
      </p:sp>
    </p:spTree>
    <p:extLst>
      <p:ext uri="{BB962C8B-B14F-4D97-AF65-F5344CB8AC3E}">
        <p14:creationId xmlns:p14="http://schemas.microsoft.com/office/powerpoint/2010/main" val="37792815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atom</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Atomists: </a:t>
            </a:r>
            <a:r>
              <a:rPr lang="en-CA" dirty="0" err="1" smtClean="0"/>
              <a:t>Lucippus</a:t>
            </a:r>
            <a:r>
              <a:rPr lang="en-CA" dirty="0" smtClean="0"/>
              <a:t> (5</a:t>
            </a:r>
            <a:r>
              <a:rPr lang="en-CA" baseline="30000" dirty="0" smtClean="0"/>
              <a:t>th</a:t>
            </a:r>
            <a:r>
              <a:rPr lang="en-CA" dirty="0" smtClean="0"/>
              <a:t> c BCE) and Democritus ( c. 460-c. 370)</a:t>
            </a:r>
          </a:p>
          <a:p>
            <a:r>
              <a:rPr lang="en-CA" dirty="0" smtClean="0"/>
              <a:t>Atoms:</a:t>
            </a:r>
          </a:p>
          <a:p>
            <a:pPr lvl="1"/>
            <a:r>
              <a:rPr lang="en-CA" dirty="0" smtClean="0"/>
              <a:t>Tiny substances, indestructible and solid, and of varying shapes</a:t>
            </a:r>
          </a:p>
          <a:p>
            <a:pPr lvl="1"/>
            <a:r>
              <a:rPr lang="en-CA" dirty="0" smtClean="0"/>
              <a:t>A-tom = un-</a:t>
            </a:r>
            <a:r>
              <a:rPr lang="en-CA" dirty="0" err="1" smtClean="0"/>
              <a:t>cuttable</a:t>
            </a:r>
            <a:endParaRPr lang="en-CA" dirty="0" smtClean="0"/>
          </a:p>
          <a:p>
            <a:r>
              <a:rPr lang="en-CA" dirty="0" smtClean="0"/>
              <a:t>Argument:</a:t>
            </a:r>
          </a:p>
          <a:p>
            <a:pPr lvl="1"/>
            <a:r>
              <a:rPr lang="en-CA" dirty="0" smtClean="0"/>
              <a:t>We cannot cut without limit</a:t>
            </a:r>
          </a:p>
          <a:p>
            <a:pPr lvl="1"/>
            <a:r>
              <a:rPr lang="en-CA" dirty="0" smtClean="0"/>
              <a:t>So there must be something that cannot be further divided</a:t>
            </a:r>
          </a:p>
          <a:p>
            <a:r>
              <a:rPr lang="en-CA" dirty="0" smtClean="0">
                <a:sym typeface="Wingdings" panose="05000000000000000000" pitchFamily="2" charset="2"/>
              </a:rPr>
              <a:t></a:t>
            </a:r>
            <a:r>
              <a:rPr lang="en-CA" dirty="0" smtClean="0"/>
              <a:t>Reply to Zeno</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79</a:t>
            </a:fld>
            <a:endParaRPr lang="en-US"/>
          </a:p>
        </p:txBody>
      </p:sp>
    </p:spTree>
    <p:extLst>
      <p:ext uri="{BB962C8B-B14F-4D97-AF65-F5344CB8AC3E}">
        <p14:creationId xmlns:p14="http://schemas.microsoft.com/office/powerpoint/2010/main" val="1824414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Parmenides’ One</a:t>
            </a:r>
            <a:endParaRPr lang="en-US" dirty="0"/>
          </a:p>
        </p:txBody>
      </p:sp>
      <p:sp>
        <p:nvSpPr>
          <p:cNvPr id="3" name="Content Placeholder 2"/>
          <p:cNvSpPr>
            <a:spLocks noGrp="1"/>
          </p:cNvSpPr>
          <p:nvPr>
            <p:ph idx="1"/>
          </p:nvPr>
        </p:nvSpPr>
        <p:spPr/>
        <p:txBody>
          <a:bodyPr>
            <a:normAutofit lnSpcReduction="10000"/>
          </a:bodyPr>
          <a:lstStyle/>
          <a:p>
            <a:r>
              <a:rPr lang="en-CA" dirty="0" smtClean="0"/>
              <a:t>Parmenides reminds us of the Indian school of </a:t>
            </a:r>
            <a:r>
              <a:rPr lang="en-CA" dirty="0" err="1" smtClean="0"/>
              <a:t>advaita</a:t>
            </a:r>
            <a:r>
              <a:rPr lang="en-CA" dirty="0" smtClean="0"/>
              <a:t> </a:t>
            </a:r>
            <a:r>
              <a:rPr lang="en-CA" dirty="0" err="1" smtClean="0"/>
              <a:t>vedanta</a:t>
            </a:r>
            <a:endParaRPr lang="en-CA" dirty="0" smtClean="0"/>
          </a:p>
          <a:p>
            <a:pPr lvl="1"/>
            <a:r>
              <a:rPr lang="en-CA" dirty="0" smtClean="0"/>
              <a:t>Reality is one; differences are an illusion</a:t>
            </a:r>
          </a:p>
          <a:p>
            <a:pPr lvl="1"/>
            <a:r>
              <a:rPr lang="en-CA" dirty="0" smtClean="0"/>
              <a:t>Nothing ever comes into being or passes away</a:t>
            </a:r>
          </a:p>
          <a:p>
            <a:pPr lvl="1"/>
            <a:r>
              <a:rPr lang="en-CA" dirty="0" smtClean="0"/>
              <a:t>Versus Heraclitus: everything changes</a:t>
            </a:r>
          </a:p>
          <a:p>
            <a:r>
              <a:rPr lang="en-CA" dirty="0" smtClean="0"/>
              <a:t>Influences from the East</a:t>
            </a:r>
          </a:p>
          <a:p>
            <a:pPr lvl="1"/>
            <a:r>
              <a:rPr lang="en-CA" dirty="0" smtClean="0"/>
              <a:t>The monistic vision of reality</a:t>
            </a:r>
          </a:p>
          <a:p>
            <a:pPr lvl="1"/>
            <a:r>
              <a:rPr lang="en-CA" dirty="0" smtClean="0"/>
              <a:t>Metempsychosis (reincarnation)</a:t>
            </a:r>
          </a:p>
          <a:p>
            <a:r>
              <a:rPr lang="en-CA" dirty="0" smtClean="0"/>
              <a:t>But also crucial differences</a:t>
            </a:r>
          </a:p>
          <a:p>
            <a:endParaRPr lang="en-CA" dirty="0" smtClean="0"/>
          </a:p>
        </p:txBody>
      </p:sp>
      <p:sp>
        <p:nvSpPr>
          <p:cNvPr id="4" name="Slide Number Placeholder 3"/>
          <p:cNvSpPr>
            <a:spLocks noGrp="1"/>
          </p:cNvSpPr>
          <p:nvPr>
            <p:ph type="sldNum" sz="quarter" idx="12"/>
          </p:nvPr>
        </p:nvSpPr>
        <p:spPr/>
        <p:txBody>
          <a:bodyPr/>
          <a:lstStyle/>
          <a:p>
            <a:fld id="{BBC02E8F-9D1E-4980-8ADB-098DC22DB888}" type="slidenum">
              <a:rPr lang="en-US" smtClean="0"/>
              <a:t>8</a:t>
            </a:fld>
            <a:endParaRPr lang="en-US"/>
          </a:p>
        </p:txBody>
      </p:sp>
    </p:spTree>
    <p:extLst>
      <p:ext uri="{BB962C8B-B14F-4D97-AF65-F5344CB8AC3E}">
        <p14:creationId xmlns:p14="http://schemas.microsoft.com/office/powerpoint/2010/main" val="21541139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cutting must stop</a:t>
            </a:r>
            <a:endParaRPr lang="en-US" dirty="0"/>
          </a:p>
        </p:txBody>
      </p:sp>
      <p:sp>
        <p:nvSpPr>
          <p:cNvPr id="3" name="Content Placeholder 2"/>
          <p:cNvSpPr>
            <a:spLocks noGrp="1"/>
          </p:cNvSpPr>
          <p:nvPr>
            <p:ph idx="1"/>
          </p:nvPr>
        </p:nvSpPr>
        <p:spPr/>
        <p:txBody>
          <a:bodyPr>
            <a:normAutofit lnSpcReduction="10000"/>
          </a:bodyPr>
          <a:lstStyle/>
          <a:p>
            <a:r>
              <a:rPr lang="en-US" dirty="0" smtClean="0"/>
              <a:t>Recall Zeno:</a:t>
            </a:r>
          </a:p>
          <a:p>
            <a:pPr lvl="1"/>
            <a:r>
              <a:rPr lang="en-US" dirty="0" smtClean="0"/>
              <a:t>To go from A to B, you must pass through the half-way point, C</a:t>
            </a:r>
          </a:p>
          <a:p>
            <a:pPr lvl="2"/>
            <a:r>
              <a:rPr lang="en-US" dirty="0" smtClean="0"/>
              <a:t>I.e., the distance between A and B is divided or cut in half</a:t>
            </a:r>
          </a:p>
          <a:p>
            <a:pPr lvl="1"/>
            <a:r>
              <a:rPr lang="en-US" dirty="0" smtClean="0"/>
              <a:t>If this continues infinitely, there can be no movement</a:t>
            </a:r>
          </a:p>
          <a:p>
            <a:r>
              <a:rPr lang="en-US" dirty="0" smtClean="0"/>
              <a:t>And so, the atomists reason, </a:t>
            </a:r>
          </a:p>
          <a:p>
            <a:pPr lvl="1"/>
            <a:r>
              <a:rPr lang="en-US" dirty="0" smtClean="0"/>
              <a:t>it is necessary to stop the cutting at some point </a:t>
            </a:r>
          </a:p>
          <a:p>
            <a:pPr lvl="1"/>
            <a:r>
              <a:rPr lang="en-US" dirty="0" smtClean="0"/>
              <a:t>in order to have a world in which things can move</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80</a:t>
            </a:fld>
            <a:endParaRPr lang="en-US"/>
          </a:p>
        </p:txBody>
      </p:sp>
    </p:spTree>
    <p:extLst>
      <p:ext uri="{BB962C8B-B14F-4D97-AF65-F5344CB8AC3E}">
        <p14:creationId xmlns:p14="http://schemas.microsoft.com/office/powerpoint/2010/main" val="36810045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and the void</a:t>
            </a:r>
            <a:endParaRPr lang="en-US" dirty="0"/>
          </a:p>
        </p:txBody>
      </p:sp>
      <p:sp>
        <p:nvSpPr>
          <p:cNvPr id="3" name="Content Placeholder 2"/>
          <p:cNvSpPr>
            <a:spLocks noGrp="1"/>
          </p:cNvSpPr>
          <p:nvPr>
            <p:ph idx="1"/>
          </p:nvPr>
        </p:nvSpPr>
        <p:spPr/>
        <p:txBody>
          <a:bodyPr/>
          <a:lstStyle/>
          <a:p>
            <a:r>
              <a:rPr lang="en-US" dirty="0" smtClean="0"/>
              <a:t>But how does atom A get to atom B?</a:t>
            </a:r>
          </a:p>
          <a:p>
            <a:pPr lvl="1"/>
            <a:r>
              <a:rPr lang="en-US" dirty="0" smtClean="0"/>
              <a:t>Must it not go through a distance, which can be divided infinitely?</a:t>
            </a:r>
          </a:p>
          <a:p>
            <a:pPr lvl="1"/>
            <a:r>
              <a:rPr lang="en-US" dirty="0" smtClean="0"/>
              <a:t>No: between atom A and atom B is nothing at all, i.e., empty space, a void</a:t>
            </a:r>
          </a:p>
          <a:p>
            <a:r>
              <a:rPr lang="en-US" dirty="0" smtClean="0">
                <a:sym typeface="Wingdings" panose="05000000000000000000" pitchFamily="2" charset="2"/>
              </a:rPr>
              <a:t> </a:t>
            </a:r>
            <a:r>
              <a:rPr lang="en-US" dirty="0" smtClean="0"/>
              <a:t>Reality fundamentally consists in atoms in a void</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81</a:t>
            </a:fld>
            <a:endParaRPr lang="en-US"/>
          </a:p>
        </p:txBody>
      </p:sp>
    </p:spTree>
    <p:extLst>
      <p:ext uri="{BB962C8B-B14F-4D97-AF65-F5344CB8AC3E}">
        <p14:creationId xmlns:p14="http://schemas.microsoft.com/office/powerpoint/2010/main" val="21231701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Indian atomism </a:t>
            </a:r>
            <a:br>
              <a:rPr lang="en-US" dirty="0" smtClean="0"/>
            </a:br>
            <a:r>
              <a:rPr lang="en-US" dirty="0" smtClean="0"/>
              <a:t>(Nyaya-</a:t>
            </a:r>
            <a:r>
              <a:rPr lang="en-US" dirty="0" err="1" smtClean="0"/>
              <a:t>Vaisheshika</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Reality consists in independent things</a:t>
            </a:r>
          </a:p>
          <a:p>
            <a:pPr lvl="1"/>
            <a:r>
              <a:rPr lang="en-US" dirty="0"/>
              <a:t>a</a:t>
            </a:r>
            <a:r>
              <a:rPr lang="en-US" dirty="0" smtClean="0"/>
              <a:t>nd so ultimately of atoms</a:t>
            </a:r>
          </a:p>
          <a:p>
            <a:pPr lvl="1"/>
            <a:r>
              <a:rPr lang="en-US" dirty="0"/>
              <a:t>w</a:t>
            </a:r>
            <a:r>
              <a:rPr lang="en-US" dirty="0" smtClean="0"/>
              <a:t>hich are compounded into the things of ordinary experience</a:t>
            </a:r>
          </a:p>
          <a:p>
            <a:r>
              <a:rPr lang="en-US" dirty="0" smtClean="0"/>
              <a:t>These are connected through causality</a:t>
            </a:r>
          </a:p>
          <a:p>
            <a:pPr lvl="1"/>
            <a:r>
              <a:rPr lang="en-US" dirty="0"/>
              <a:t>l</a:t>
            </a:r>
            <a:r>
              <a:rPr lang="en-US" dirty="0" smtClean="0"/>
              <a:t>eading to a common source of all reality: </a:t>
            </a:r>
            <a:r>
              <a:rPr lang="en-US" dirty="0" err="1" smtClean="0"/>
              <a:t>Ishvara</a:t>
            </a:r>
            <a:endParaRPr lang="en-US" dirty="0" smtClean="0"/>
          </a:p>
          <a:p>
            <a:r>
              <a:rPr lang="en-US" dirty="0" smtClean="0"/>
              <a:t>The notion of causality is further developed in Samkhya/Yoga:</a:t>
            </a:r>
          </a:p>
          <a:p>
            <a:pPr lvl="1"/>
            <a:r>
              <a:rPr lang="en-US" dirty="0" smtClean="0"/>
              <a:t>The connections are organic, </a:t>
            </a:r>
            <a:r>
              <a:rPr lang="en-US" u="sng" dirty="0" smtClean="0"/>
              <a:t>as in family relations</a:t>
            </a:r>
          </a:p>
        </p:txBody>
      </p:sp>
      <p:sp>
        <p:nvSpPr>
          <p:cNvPr id="4" name="Slide Number Placeholder 3"/>
          <p:cNvSpPr>
            <a:spLocks noGrp="1"/>
          </p:cNvSpPr>
          <p:nvPr>
            <p:ph type="sldNum" sz="quarter" idx="12"/>
          </p:nvPr>
        </p:nvSpPr>
        <p:spPr/>
        <p:txBody>
          <a:bodyPr/>
          <a:lstStyle/>
          <a:p>
            <a:fld id="{BBC02E8F-9D1E-4980-8ADB-098DC22DB888}" type="slidenum">
              <a:rPr lang="en-US" smtClean="0"/>
              <a:t>82</a:t>
            </a:fld>
            <a:endParaRPr lang="en-US"/>
          </a:p>
        </p:txBody>
      </p:sp>
    </p:spTree>
    <p:extLst>
      <p:ext uri="{BB962C8B-B14F-4D97-AF65-F5344CB8AC3E}">
        <p14:creationId xmlns:p14="http://schemas.microsoft.com/office/powerpoint/2010/main" val="2207268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Eternal motion of atoms in the void</a:t>
            </a:r>
            <a:endParaRPr lang="en-US" dirty="0"/>
          </a:p>
        </p:txBody>
      </p:sp>
      <p:sp>
        <p:nvSpPr>
          <p:cNvPr id="3" name="Content Placeholder 2"/>
          <p:cNvSpPr>
            <a:spLocks noGrp="1"/>
          </p:cNvSpPr>
          <p:nvPr>
            <p:ph idx="1"/>
          </p:nvPr>
        </p:nvSpPr>
        <p:spPr/>
        <p:txBody>
          <a:bodyPr>
            <a:normAutofit fontScale="92500" lnSpcReduction="20000"/>
          </a:bodyPr>
          <a:lstStyle/>
          <a:p>
            <a:r>
              <a:rPr lang="en-US" dirty="0"/>
              <a:t>But the Greek atomists have no source</a:t>
            </a:r>
            <a:r>
              <a:rPr lang="en-US" dirty="0" smtClean="0"/>
              <a:t>,</a:t>
            </a:r>
          </a:p>
          <a:p>
            <a:pPr lvl="1"/>
            <a:r>
              <a:rPr lang="en-US" dirty="0"/>
              <a:t>t</a:t>
            </a:r>
            <a:r>
              <a:rPr lang="en-US" dirty="0" smtClean="0"/>
              <a:t>he atoms move through the void for all eternity </a:t>
            </a:r>
            <a:endParaRPr lang="en-US" dirty="0"/>
          </a:p>
          <a:p>
            <a:r>
              <a:rPr lang="en-US" dirty="0"/>
              <a:t>and no connection between the atoms</a:t>
            </a:r>
          </a:p>
          <a:p>
            <a:pPr lvl="1"/>
            <a:r>
              <a:rPr lang="en-US" dirty="0" smtClean="0"/>
              <a:t>because </a:t>
            </a:r>
            <a:r>
              <a:rPr lang="en-US" dirty="0"/>
              <a:t>between the atoms </a:t>
            </a:r>
            <a:r>
              <a:rPr lang="en-US" dirty="0" smtClean="0"/>
              <a:t>there is nothing</a:t>
            </a:r>
          </a:p>
          <a:p>
            <a:r>
              <a:rPr lang="en-US" dirty="0" smtClean="0"/>
              <a:t>Causality is external: one atom colliding with the other from outside of it</a:t>
            </a:r>
          </a:p>
          <a:p>
            <a:pPr lvl="1"/>
            <a:r>
              <a:rPr lang="en-US" dirty="0"/>
              <a:t>p</a:t>
            </a:r>
            <a:r>
              <a:rPr lang="en-US" dirty="0" smtClean="0"/>
              <a:t>roducing the regularities (laws) of experience</a:t>
            </a:r>
          </a:p>
          <a:p>
            <a:r>
              <a:rPr lang="en-US" dirty="0" smtClean="0"/>
              <a:t>Why </a:t>
            </a:r>
            <a:r>
              <a:rPr lang="en-US" u="sng" dirty="0" smtClean="0"/>
              <a:t>this</a:t>
            </a:r>
            <a:r>
              <a:rPr lang="en-US" dirty="0" smtClean="0"/>
              <a:t> regularity or law rather than a different one? </a:t>
            </a:r>
          </a:p>
          <a:p>
            <a:pPr lvl="1"/>
            <a:r>
              <a:rPr lang="en-US" dirty="0" smtClean="0"/>
              <a:t>It’s all a matter of chance</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83</a:t>
            </a:fld>
            <a:endParaRPr lang="en-US"/>
          </a:p>
        </p:txBody>
      </p:sp>
    </p:spTree>
    <p:extLst>
      <p:ext uri="{BB962C8B-B14F-4D97-AF65-F5344CB8AC3E}">
        <p14:creationId xmlns:p14="http://schemas.microsoft.com/office/powerpoint/2010/main" val="4896360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atomism of Greece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How explain this difference?</a:t>
            </a:r>
          </a:p>
          <a:p>
            <a:pPr lvl="1"/>
            <a:r>
              <a:rPr lang="en-US" dirty="0" smtClean="0"/>
              <a:t>i.e., the more radical nature of atomism in Greece</a:t>
            </a:r>
          </a:p>
          <a:p>
            <a:pPr lvl="1"/>
            <a:r>
              <a:rPr lang="en-US" dirty="0" smtClean="0"/>
              <a:t>The absence of any common source (or purpose)</a:t>
            </a:r>
          </a:p>
          <a:p>
            <a:r>
              <a:rPr lang="en-US" dirty="0" smtClean="0"/>
              <a:t>India is a kinship society</a:t>
            </a:r>
          </a:p>
          <a:p>
            <a:pPr lvl="1"/>
            <a:r>
              <a:rPr lang="en-US" dirty="0" smtClean="0"/>
              <a:t>Individuals are connected to one another in families</a:t>
            </a:r>
          </a:p>
          <a:p>
            <a:pPr lvl="1"/>
            <a:r>
              <a:rPr lang="en-US" dirty="0" smtClean="0"/>
              <a:t>The kinship groups are divided but are united in the larger order of the caste system</a:t>
            </a:r>
          </a:p>
          <a:p>
            <a:r>
              <a:rPr lang="en-US" dirty="0" smtClean="0"/>
              <a:t>By contrast: Greece has broken from bonds of kinship</a:t>
            </a:r>
          </a:p>
          <a:p>
            <a:pPr lvl="1"/>
            <a:r>
              <a:rPr lang="en-US" dirty="0" smtClean="0"/>
              <a:t>Individuals are citizens united externally through the laws of the state</a:t>
            </a:r>
          </a:p>
          <a:p>
            <a:r>
              <a:rPr lang="en-US" dirty="0" smtClean="0">
                <a:sym typeface="Wingdings" panose="05000000000000000000" pitchFamily="2" charset="2"/>
              </a:rPr>
              <a:t> Social atomism</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84</a:t>
            </a:fld>
            <a:endParaRPr lang="en-US"/>
          </a:p>
        </p:txBody>
      </p:sp>
    </p:spTree>
    <p:extLst>
      <p:ext uri="{BB962C8B-B14F-4D97-AF65-F5344CB8AC3E}">
        <p14:creationId xmlns:p14="http://schemas.microsoft.com/office/powerpoint/2010/main" val="21583794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Paradox that arises from atomism</a:t>
            </a:r>
            <a:endParaRPr lang="en-US" dirty="0"/>
          </a:p>
        </p:txBody>
      </p:sp>
      <p:sp>
        <p:nvSpPr>
          <p:cNvPr id="3" name="Content Placeholder 2"/>
          <p:cNvSpPr>
            <a:spLocks noGrp="1"/>
          </p:cNvSpPr>
          <p:nvPr>
            <p:ph idx="1"/>
          </p:nvPr>
        </p:nvSpPr>
        <p:spPr/>
        <p:txBody>
          <a:bodyPr>
            <a:normAutofit fontScale="85000" lnSpcReduction="10000"/>
          </a:bodyPr>
          <a:lstStyle/>
          <a:p>
            <a:r>
              <a:rPr lang="en-CA" dirty="0"/>
              <a:t>The atomists did not worry about the reasons for these </a:t>
            </a:r>
            <a:r>
              <a:rPr lang="en-CA" dirty="0" smtClean="0"/>
              <a:t>regularities</a:t>
            </a:r>
          </a:p>
          <a:p>
            <a:pPr lvl="1"/>
            <a:r>
              <a:rPr lang="en-CA" dirty="0" smtClean="0"/>
              <a:t>E.g., how did the blind collision of atoms result in an elephant and not a duck?</a:t>
            </a:r>
          </a:p>
          <a:p>
            <a:r>
              <a:rPr lang="en-CA" dirty="0" smtClean="0"/>
              <a:t>What they did worry about:</a:t>
            </a:r>
          </a:p>
          <a:p>
            <a:pPr lvl="1"/>
            <a:r>
              <a:rPr lang="en-CA" dirty="0" smtClean="0"/>
              <a:t>If reality is made up of invisible atoms</a:t>
            </a:r>
          </a:p>
          <a:p>
            <a:pPr lvl="1"/>
            <a:r>
              <a:rPr lang="en-CA" dirty="0"/>
              <a:t>w</a:t>
            </a:r>
            <a:r>
              <a:rPr lang="en-CA" dirty="0" smtClean="0"/>
              <a:t>hat is the status of our ordinary perceptions of the world—its colors and smells?</a:t>
            </a:r>
          </a:p>
          <a:p>
            <a:r>
              <a:rPr lang="en-CA" dirty="0" smtClean="0"/>
              <a:t>Democritus: they have a “bastard” claim to knowledge</a:t>
            </a:r>
          </a:p>
          <a:p>
            <a:pPr lvl="1"/>
            <a:r>
              <a:rPr lang="en-CA" dirty="0" smtClean="0"/>
              <a:t>“by convention sweet … by convention color: but in reality atoms and void”</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85</a:t>
            </a:fld>
            <a:endParaRPr lang="en-US"/>
          </a:p>
        </p:txBody>
      </p:sp>
    </p:spTree>
    <p:extLst>
      <p:ext uri="{BB962C8B-B14F-4D97-AF65-F5344CB8AC3E}">
        <p14:creationId xmlns:p14="http://schemas.microsoft.com/office/powerpoint/2010/main" val="40195503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Atomism undermines … atomism</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1) Different people have different opinions regarding tastes</a:t>
            </a:r>
          </a:p>
          <a:p>
            <a:pPr lvl="1"/>
            <a:r>
              <a:rPr lang="en-CA" dirty="0" smtClean="0"/>
              <a:t>To one person the weather seems cool</a:t>
            </a:r>
          </a:p>
          <a:p>
            <a:pPr lvl="1"/>
            <a:r>
              <a:rPr lang="en-CA" dirty="0" smtClean="0"/>
              <a:t>To another the same weather feels warm</a:t>
            </a:r>
          </a:p>
          <a:p>
            <a:r>
              <a:rPr lang="en-CA" dirty="0" smtClean="0"/>
              <a:t>2) The real world of atoms and void has almost nothing in common with the objects of sensory experience</a:t>
            </a:r>
          </a:p>
          <a:p>
            <a:pPr lvl="1"/>
            <a:r>
              <a:rPr lang="en-CA" dirty="0" smtClean="0"/>
              <a:t>Things, people, connected with one another in various ways (not family ties but commercial relations of exchange between individuals, purposefully buying and selling or debating ideas)</a:t>
            </a:r>
          </a:p>
          <a:p>
            <a:pPr lvl="1"/>
            <a:r>
              <a:rPr lang="en-CA" dirty="0" smtClean="0"/>
              <a:t>Atoms are not connected, but separated by the void; there is no purposeful arrangement of them (no </a:t>
            </a:r>
            <a:r>
              <a:rPr lang="en-CA" dirty="0" err="1" smtClean="0"/>
              <a:t>Ishvara</a:t>
            </a:r>
            <a:r>
              <a:rPr lang="en-CA" dirty="0" smtClean="0"/>
              <a:t>!)</a:t>
            </a:r>
          </a:p>
        </p:txBody>
      </p:sp>
      <p:sp>
        <p:nvSpPr>
          <p:cNvPr id="4" name="Slide Number Placeholder 3"/>
          <p:cNvSpPr>
            <a:spLocks noGrp="1"/>
          </p:cNvSpPr>
          <p:nvPr>
            <p:ph type="sldNum" sz="quarter" idx="12"/>
          </p:nvPr>
        </p:nvSpPr>
        <p:spPr/>
        <p:txBody>
          <a:bodyPr/>
          <a:lstStyle/>
          <a:p>
            <a:fld id="{BBC02E8F-9D1E-4980-8ADB-098DC22DB888}" type="slidenum">
              <a:rPr lang="en-US" smtClean="0"/>
              <a:t>86</a:t>
            </a:fld>
            <a:endParaRPr lang="en-US"/>
          </a:p>
        </p:txBody>
      </p:sp>
    </p:spTree>
    <p:extLst>
      <p:ext uri="{BB962C8B-B14F-4D97-AF65-F5344CB8AC3E}">
        <p14:creationId xmlns:p14="http://schemas.microsoft.com/office/powerpoint/2010/main" val="15053848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know </a:t>
            </a:r>
            <a:br>
              <a:rPr lang="en-US" dirty="0" smtClean="0"/>
            </a:br>
            <a:r>
              <a:rPr lang="en-US" dirty="0" smtClean="0"/>
              <a:t>that atomism is true?</a:t>
            </a:r>
            <a:endParaRPr lang="en-US" dirty="0"/>
          </a:p>
        </p:txBody>
      </p:sp>
      <p:sp>
        <p:nvSpPr>
          <p:cNvPr id="3" name="Content Placeholder 2"/>
          <p:cNvSpPr>
            <a:spLocks noGrp="1"/>
          </p:cNvSpPr>
          <p:nvPr>
            <p:ph idx="1"/>
          </p:nvPr>
        </p:nvSpPr>
        <p:spPr/>
        <p:txBody>
          <a:bodyPr/>
          <a:lstStyle/>
          <a:p>
            <a:r>
              <a:rPr lang="en-CA" dirty="0"/>
              <a:t>3) But if all our knowledge is based on invalid sensory experience, how can we possibly know that atomism is true?</a:t>
            </a:r>
          </a:p>
          <a:p>
            <a:pPr lvl="1"/>
            <a:r>
              <a:rPr lang="en-CA" dirty="0"/>
              <a:t>Recall: Nyaya </a:t>
            </a:r>
            <a:r>
              <a:rPr lang="en-CA" dirty="0">
                <a:sym typeface="Wingdings" panose="05000000000000000000" pitchFamily="2" charset="2"/>
              </a:rPr>
              <a:t> </a:t>
            </a:r>
            <a:r>
              <a:rPr lang="en-CA" dirty="0" err="1">
                <a:sym typeface="Wingdings" panose="05000000000000000000" pitchFamily="2" charset="2"/>
              </a:rPr>
              <a:t>Vaisheshika</a:t>
            </a:r>
            <a:r>
              <a:rPr lang="en-CA" dirty="0">
                <a:sym typeface="Wingdings" panose="05000000000000000000" pitchFamily="2" charset="2"/>
              </a:rPr>
              <a:t>: ordinary experience of different things in causal </a:t>
            </a:r>
            <a:r>
              <a:rPr lang="en-CA" dirty="0" smtClean="0">
                <a:sym typeface="Wingdings" panose="05000000000000000000" pitchFamily="2" charset="2"/>
              </a:rPr>
              <a:t>relations, purposefully organized </a:t>
            </a:r>
          </a:p>
          <a:p>
            <a:pPr lvl="1"/>
            <a:r>
              <a:rPr lang="en-CA" dirty="0" smtClean="0">
                <a:sym typeface="Wingdings" panose="05000000000000000000" pitchFamily="2" charset="2"/>
              </a:rPr>
              <a:t>is </a:t>
            </a:r>
            <a:r>
              <a:rPr lang="en-CA" dirty="0">
                <a:sym typeface="Wingdings" panose="05000000000000000000" pitchFamily="2" charset="2"/>
              </a:rPr>
              <a:t>not different from fundamental reality</a:t>
            </a:r>
            <a:endParaRPr lang="en-CA"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87</a:t>
            </a:fld>
            <a:endParaRPr lang="en-US"/>
          </a:p>
        </p:txBody>
      </p:sp>
    </p:spTree>
    <p:extLst>
      <p:ext uri="{BB962C8B-B14F-4D97-AF65-F5344CB8AC3E}">
        <p14:creationId xmlns:p14="http://schemas.microsoft.com/office/powerpoint/2010/main" val="12922684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Human beings are separated from reality</a:t>
            </a:r>
            <a:endParaRPr lang="en-US" dirty="0"/>
          </a:p>
        </p:txBody>
      </p:sp>
      <p:sp>
        <p:nvSpPr>
          <p:cNvPr id="3" name="Content Placeholder 2"/>
          <p:cNvSpPr>
            <a:spLocks noGrp="1"/>
          </p:cNvSpPr>
          <p:nvPr>
            <p:ph idx="1"/>
          </p:nvPr>
        </p:nvSpPr>
        <p:spPr/>
        <p:txBody>
          <a:bodyPr>
            <a:normAutofit/>
          </a:bodyPr>
          <a:lstStyle/>
          <a:p>
            <a:r>
              <a:rPr lang="en-CA" dirty="0"/>
              <a:t>Democritus, speaking for the senses: “Wretched mind! Do you take your evidence from us and then overthrow us? Our overthrow is your downfall”</a:t>
            </a:r>
            <a:endParaRPr lang="en-US" dirty="0"/>
          </a:p>
          <a:p>
            <a:pPr lvl="1"/>
            <a:r>
              <a:rPr lang="en-CA" dirty="0" smtClean="0">
                <a:sym typeface="Wingdings" panose="05000000000000000000" pitchFamily="2" charset="2"/>
              </a:rPr>
              <a:t>We must conclude that human beings are “separated from reality”</a:t>
            </a:r>
          </a:p>
          <a:p>
            <a:r>
              <a:rPr lang="en-CA" dirty="0" smtClean="0">
                <a:sym typeface="Wingdings" panose="05000000000000000000" pitchFamily="2" charset="2"/>
              </a:rPr>
              <a:t> radical difference between appearances and the underlying reality</a:t>
            </a:r>
          </a:p>
        </p:txBody>
      </p:sp>
      <p:sp>
        <p:nvSpPr>
          <p:cNvPr id="4" name="Slide Number Placeholder 3"/>
          <p:cNvSpPr>
            <a:spLocks noGrp="1"/>
          </p:cNvSpPr>
          <p:nvPr>
            <p:ph type="sldNum" sz="quarter" idx="12"/>
          </p:nvPr>
        </p:nvSpPr>
        <p:spPr/>
        <p:txBody>
          <a:bodyPr/>
          <a:lstStyle/>
          <a:p>
            <a:fld id="{BBC02E8F-9D1E-4980-8ADB-098DC22DB888}" type="slidenum">
              <a:rPr lang="en-US" smtClean="0"/>
              <a:t>88</a:t>
            </a:fld>
            <a:endParaRPr lang="en-US"/>
          </a:p>
        </p:txBody>
      </p:sp>
    </p:spTree>
    <p:extLst>
      <p:ext uri="{BB962C8B-B14F-4D97-AF65-F5344CB8AC3E}">
        <p14:creationId xmlns:p14="http://schemas.microsoft.com/office/powerpoint/2010/main" val="36954196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All perceptions are false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Democritus </a:t>
            </a:r>
            <a:r>
              <a:rPr lang="en-CA" dirty="0"/>
              <a:t>holds that all our judgments about sensory experience are </a:t>
            </a:r>
            <a:r>
              <a:rPr lang="en-CA" dirty="0" smtClean="0"/>
              <a:t>false</a:t>
            </a:r>
          </a:p>
          <a:p>
            <a:pPr lvl="1"/>
            <a:r>
              <a:rPr lang="en-CA" dirty="0"/>
              <a:t>Only atoms and the void are </a:t>
            </a:r>
            <a:r>
              <a:rPr lang="en-CA" dirty="0" smtClean="0"/>
              <a:t>true</a:t>
            </a:r>
            <a:endParaRPr lang="en-CA" dirty="0"/>
          </a:p>
          <a:p>
            <a:r>
              <a:rPr lang="en-CA" dirty="0" smtClean="0">
                <a:sym typeface="Wingdings" panose="05000000000000000000" pitchFamily="2" charset="2"/>
              </a:rPr>
              <a:t>But </a:t>
            </a:r>
            <a:r>
              <a:rPr lang="en-CA" dirty="0">
                <a:sym typeface="Wingdings" panose="05000000000000000000" pitchFamily="2" charset="2"/>
              </a:rPr>
              <a:t>this </a:t>
            </a:r>
            <a:r>
              <a:rPr lang="en-CA" dirty="0" smtClean="0">
                <a:sym typeface="Wingdings" panose="05000000000000000000" pitchFamily="2" charset="2"/>
              </a:rPr>
              <a:t>supposes </a:t>
            </a:r>
            <a:r>
              <a:rPr lang="en-CA" dirty="0">
                <a:sym typeface="Wingdings" panose="05000000000000000000" pitchFamily="2" charset="2"/>
              </a:rPr>
              <a:t>that there is a real world</a:t>
            </a:r>
          </a:p>
          <a:p>
            <a:pPr lvl="1"/>
            <a:r>
              <a:rPr lang="en-CA" dirty="0">
                <a:sym typeface="Wingdings" panose="05000000000000000000" pitchFamily="2" charset="2"/>
              </a:rPr>
              <a:t>a</a:t>
            </a:r>
            <a:r>
              <a:rPr lang="en-CA" dirty="0" smtClean="0">
                <a:sym typeface="Wingdings" panose="05000000000000000000" pitchFamily="2" charset="2"/>
              </a:rPr>
              <a:t>part </a:t>
            </a:r>
            <a:r>
              <a:rPr lang="en-CA" dirty="0">
                <a:sym typeface="Wingdings" panose="05000000000000000000" pitchFamily="2" charset="2"/>
              </a:rPr>
              <a:t>from our </a:t>
            </a:r>
            <a:r>
              <a:rPr lang="en-CA" dirty="0" smtClean="0">
                <a:sym typeface="Wingdings" panose="05000000000000000000" pitchFamily="2" charset="2"/>
              </a:rPr>
              <a:t>relative, sensory </a:t>
            </a:r>
            <a:r>
              <a:rPr lang="en-CA" dirty="0">
                <a:sym typeface="Wingdings" panose="05000000000000000000" pitchFamily="2" charset="2"/>
              </a:rPr>
              <a:t>knowledge of </a:t>
            </a:r>
            <a:r>
              <a:rPr lang="en-CA" dirty="0" smtClean="0">
                <a:sym typeface="Wingdings" panose="05000000000000000000" pitchFamily="2" charset="2"/>
              </a:rPr>
              <a:t>it</a:t>
            </a:r>
          </a:p>
          <a:p>
            <a:pPr lvl="1"/>
            <a:r>
              <a:rPr lang="en-CA" dirty="0" smtClean="0">
                <a:sym typeface="Wingdings" panose="05000000000000000000" pitchFamily="2" charset="2"/>
              </a:rPr>
              <a:t>And we can know what it is. But how, if our knowledge rests on sensory perception?</a:t>
            </a:r>
            <a:endParaRPr lang="en-US" dirty="0"/>
          </a:p>
          <a:p>
            <a:r>
              <a:rPr lang="en-CA" dirty="0" smtClean="0"/>
              <a:t>The relativists went further:</a:t>
            </a:r>
          </a:p>
          <a:p>
            <a:pPr lvl="1"/>
            <a:r>
              <a:rPr lang="en-CA" dirty="0" smtClean="0"/>
              <a:t>Reality simply </a:t>
            </a:r>
            <a:r>
              <a:rPr lang="en-CA" u="sng" dirty="0" smtClean="0"/>
              <a:t>is</a:t>
            </a:r>
            <a:r>
              <a:rPr lang="en-CA" dirty="0" smtClean="0"/>
              <a:t> the way different individuals perceive it</a:t>
            </a:r>
          </a:p>
        </p:txBody>
      </p:sp>
      <p:sp>
        <p:nvSpPr>
          <p:cNvPr id="4" name="Slide Number Placeholder 3"/>
          <p:cNvSpPr>
            <a:spLocks noGrp="1"/>
          </p:cNvSpPr>
          <p:nvPr>
            <p:ph type="sldNum" sz="quarter" idx="12"/>
          </p:nvPr>
        </p:nvSpPr>
        <p:spPr/>
        <p:txBody>
          <a:bodyPr/>
          <a:lstStyle/>
          <a:p>
            <a:fld id="{BBC02E8F-9D1E-4980-8ADB-098DC22DB888}" type="slidenum">
              <a:rPr lang="en-US" smtClean="0"/>
              <a:t>89</a:t>
            </a:fld>
            <a:endParaRPr lang="en-US"/>
          </a:p>
        </p:txBody>
      </p:sp>
    </p:spTree>
    <p:extLst>
      <p:ext uri="{BB962C8B-B14F-4D97-AF65-F5344CB8AC3E}">
        <p14:creationId xmlns:p14="http://schemas.microsoft.com/office/powerpoint/2010/main" val="4260401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Zeno’s paradoxes</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Parmenides’ student Zeno </a:t>
            </a:r>
          </a:p>
          <a:p>
            <a:pPr lvl="1"/>
            <a:r>
              <a:rPr lang="en-CA" dirty="0" smtClean="0"/>
              <a:t>argues against the common sense view of a world of separate, changing things</a:t>
            </a:r>
          </a:p>
          <a:p>
            <a:r>
              <a:rPr lang="en-CA" dirty="0" smtClean="0"/>
              <a:t>Achilles cannot catch the tortoise, who starts first</a:t>
            </a:r>
          </a:p>
          <a:p>
            <a:pPr lvl="1"/>
            <a:r>
              <a:rPr lang="en-CA" dirty="0" smtClean="0"/>
              <a:t>Because to pass the tortoise, Achilles must come to the point where the tortoise is when he begins to run</a:t>
            </a:r>
          </a:p>
          <a:p>
            <a:pPr lvl="1"/>
            <a:r>
              <a:rPr lang="en-CA" dirty="0" smtClean="0"/>
              <a:t>But by the time he reaches it, the tortoise has moved on</a:t>
            </a:r>
          </a:p>
          <a:p>
            <a:pPr lvl="1"/>
            <a:r>
              <a:rPr lang="en-CA" dirty="0" smtClean="0"/>
              <a:t>Achilles must then get to the point where the tortoise was</a:t>
            </a:r>
          </a:p>
          <a:p>
            <a:pPr lvl="1"/>
            <a:r>
              <a:rPr lang="en-CA" dirty="0" smtClean="0"/>
              <a:t>But the tortoise has moved on from there too</a:t>
            </a:r>
          </a:p>
          <a:p>
            <a:pPr lvl="1"/>
            <a:r>
              <a:rPr lang="en-CA" dirty="0" smtClean="0"/>
              <a:t>Etc. </a:t>
            </a:r>
            <a:endParaRPr lang="en-US" dirty="0" smtClean="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9</a:t>
            </a:fld>
            <a:endParaRPr lang="en-US"/>
          </a:p>
        </p:txBody>
      </p:sp>
    </p:spTree>
    <p:extLst>
      <p:ext uri="{BB962C8B-B14F-4D97-AF65-F5344CB8AC3E}">
        <p14:creationId xmlns:p14="http://schemas.microsoft.com/office/powerpoint/2010/main" val="24447845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they are all true</a:t>
            </a:r>
            <a:endParaRPr lang="en-US" dirty="0"/>
          </a:p>
        </p:txBody>
      </p:sp>
      <p:sp>
        <p:nvSpPr>
          <p:cNvPr id="3" name="Content Placeholder 2"/>
          <p:cNvSpPr>
            <a:spLocks noGrp="1"/>
          </p:cNvSpPr>
          <p:nvPr>
            <p:ph idx="1"/>
          </p:nvPr>
        </p:nvSpPr>
        <p:spPr/>
        <p:txBody>
          <a:bodyPr>
            <a:normAutofit/>
          </a:bodyPr>
          <a:lstStyle/>
          <a:p>
            <a:r>
              <a:rPr lang="en-CA" dirty="0" smtClean="0"/>
              <a:t>Protagoras</a:t>
            </a:r>
            <a:r>
              <a:rPr lang="en-CA" dirty="0"/>
              <a:t>: no, </a:t>
            </a:r>
            <a:r>
              <a:rPr lang="en-CA" dirty="0" smtClean="0"/>
              <a:t>our perceptions </a:t>
            </a:r>
            <a:r>
              <a:rPr lang="en-CA" dirty="0"/>
              <a:t>are all true, relative to the individual holding them</a:t>
            </a:r>
          </a:p>
          <a:p>
            <a:pPr lvl="1"/>
            <a:r>
              <a:rPr lang="en-CA" dirty="0"/>
              <a:t>“Of all things, a measure is man” </a:t>
            </a:r>
          </a:p>
          <a:p>
            <a:pPr lvl="1"/>
            <a:r>
              <a:rPr lang="en-CA" dirty="0"/>
              <a:t>“Individual things are for me such as they appear to me, and for you in turn such as they appear to you”</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90</a:t>
            </a:fld>
            <a:endParaRPr lang="en-US"/>
          </a:p>
        </p:txBody>
      </p:sp>
    </p:spTree>
    <p:extLst>
      <p:ext uri="{BB962C8B-B14F-4D97-AF65-F5344CB8AC3E}">
        <p14:creationId xmlns:p14="http://schemas.microsoft.com/office/powerpoint/2010/main" val="36480220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all true</a:t>
            </a:r>
            <a:endParaRPr lang="en-US" dirty="0"/>
          </a:p>
        </p:txBody>
      </p:sp>
      <p:sp>
        <p:nvSpPr>
          <p:cNvPr id="3" name="Content Placeholder 2"/>
          <p:cNvSpPr>
            <a:spLocks noGrp="1"/>
          </p:cNvSpPr>
          <p:nvPr>
            <p:ph idx="1"/>
          </p:nvPr>
        </p:nvSpPr>
        <p:spPr/>
        <p:txBody>
          <a:bodyPr>
            <a:normAutofit lnSpcReduction="10000"/>
          </a:bodyPr>
          <a:lstStyle/>
          <a:p>
            <a:r>
              <a:rPr lang="en-CA" dirty="0" smtClean="0"/>
              <a:t>Instead of seeing sensory judgments as failed attempts at stating what reality is like </a:t>
            </a:r>
          </a:p>
          <a:p>
            <a:pPr lvl="1"/>
            <a:r>
              <a:rPr lang="en-CA" dirty="0" smtClean="0"/>
              <a:t>they are true reports of how things strike the speaker</a:t>
            </a:r>
          </a:p>
          <a:p>
            <a:pPr lvl="1"/>
            <a:r>
              <a:rPr lang="en-CA" dirty="0" smtClean="0"/>
              <a:t>And in this way they can’t be wrong</a:t>
            </a:r>
          </a:p>
          <a:p>
            <a:r>
              <a:rPr lang="en-CA" dirty="0" smtClean="0"/>
              <a:t>To say that this is sweet, and this is not sweet is not a logical contradiction</a:t>
            </a:r>
          </a:p>
          <a:p>
            <a:pPr lvl="1"/>
            <a:r>
              <a:rPr lang="en-CA" dirty="0" smtClean="0"/>
              <a:t>This is sweet = She finds this sweet</a:t>
            </a:r>
            <a:endParaRPr lang="en-US" dirty="0"/>
          </a:p>
          <a:p>
            <a:pPr lvl="1"/>
            <a:r>
              <a:rPr lang="en-CA" dirty="0" smtClean="0"/>
              <a:t>This is not sweet = but he doesn’t</a:t>
            </a:r>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91</a:t>
            </a:fld>
            <a:endParaRPr lang="en-US"/>
          </a:p>
        </p:txBody>
      </p:sp>
    </p:spTree>
    <p:extLst>
      <p:ext uri="{BB962C8B-B14F-4D97-AF65-F5344CB8AC3E}">
        <p14:creationId xmlns:p14="http://schemas.microsoft.com/office/powerpoint/2010/main" val="319180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Justice is what benefits our side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Regarding moral judgments of justice</a:t>
            </a:r>
          </a:p>
          <a:p>
            <a:pPr lvl="1"/>
            <a:r>
              <a:rPr lang="en-CA" dirty="0" smtClean="0"/>
              <a:t>“In affairs of the state … the just and the unjust … are in truth to each state such as it thinks they are … and in this matter no citizen and no state is wiser than another.” (Protagoras)</a:t>
            </a:r>
          </a:p>
          <a:p>
            <a:r>
              <a:rPr lang="en-CA" dirty="0" smtClean="0"/>
              <a:t>= Cultural relativism</a:t>
            </a:r>
          </a:p>
          <a:p>
            <a:pPr lvl="1"/>
            <a:r>
              <a:rPr lang="en-CA" dirty="0" smtClean="0"/>
              <a:t>If a man is the measure, I can’t be wrong</a:t>
            </a:r>
          </a:p>
          <a:p>
            <a:pPr lvl="1"/>
            <a:r>
              <a:rPr lang="en-CA" dirty="0" smtClean="0"/>
              <a:t>But if society is, then I can be, for it would be my society that determines what is right</a:t>
            </a:r>
          </a:p>
          <a:p>
            <a:r>
              <a:rPr lang="en-CA" dirty="0" smtClean="0"/>
              <a:t>If Democritus eliminates cosmic justice, the historian Thucydides excludes it from history</a:t>
            </a:r>
          </a:p>
          <a:p>
            <a:pPr lvl="1"/>
            <a:r>
              <a:rPr lang="en-CA" dirty="0" smtClean="0"/>
              <a:t>His history of the Peloponnesian Wars argues that states regard as just only what benefits them</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92</a:t>
            </a:fld>
            <a:endParaRPr lang="en-US"/>
          </a:p>
        </p:txBody>
      </p:sp>
    </p:spTree>
    <p:extLst>
      <p:ext uri="{BB962C8B-B14F-4D97-AF65-F5344CB8AC3E}">
        <p14:creationId xmlns:p14="http://schemas.microsoft.com/office/powerpoint/2010/main" val="20103978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Dissenting voices</a:t>
            </a:r>
            <a:endParaRPr lang="en-US"/>
          </a:p>
        </p:txBody>
      </p:sp>
      <p:sp>
        <p:nvSpPr>
          <p:cNvPr id="3" name="Content Placeholder 2"/>
          <p:cNvSpPr>
            <a:spLocks noGrp="1"/>
          </p:cNvSpPr>
          <p:nvPr>
            <p:ph idx="1"/>
          </p:nvPr>
        </p:nvSpPr>
        <p:spPr/>
        <p:txBody>
          <a:bodyPr/>
          <a:lstStyle/>
          <a:p>
            <a:r>
              <a:rPr lang="en-CA" dirty="0" smtClean="0"/>
              <a:t>By the end of the 5</a:t>
            </a:r>
            <a:r>
              <a:rPr lang="en-CA" baseline="30000" dirty="0" smtClean="0"/>
              <a:t>th</a:t>
            </a:r>
            <a:r>
              <a:rPr lang="en-CA" dirty="0" smtClean="0"/>
              <a:t> century justice had been denaturalized</a:t>
            </a:r>
          </a:p>
          <a:p>
            <a:pPr lvl="1"/>
            <a:r>
              <a:rPr lang="en-CA" dirty="0" smtClean="0"/>
              <a:t>Nature is only a movement of atoms in space without value and purpose</a:t>
            </a:r>
          </a:p>
          <a:p>
            <a:pPr lvl="1"/>
            <a:r>
              <a:rPr lang="en-CA" dirty="0" smtClean="0"/>
              <a:t>Moral principles are no part of human nature, but only a matter of local convention</a:t>
            </a:r>
          </a:p>
          <a:p>
            <a:r>
              <a:rPr lang="en-CA" dirty="0" smtClean="0"/>
              <a:t>Dissenting voices: Socrates, and his pupil Plato</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93</a:t>
            </a:fld>
            <a:endParaRPr lang="en-US"/>
          </a:p>
        </p:txBody>
      </p:sp>
    </p:spTree>
    <p:extLst>
      <p:ext uri="{BB962C8B-B14F-4D97-AF65-F5344CB8AC3E}">
        <p14:creationId xmlns:p14="http://schemas.microsoft.com/office/powerpoint/2010/main" val="33440531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3 Plato</a:t>
            </a:r>
            <a:endParaRPr lang="en-US" dirty="0"/>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fld id="{BBC02E8F-9D1E-4980-8ADB-098DC22DB888}" type="slidenum">
              <a:rPr lang="en-US" smtClean="0"/>
              <a:t>94</a:t>
            </a:fld>
            <a:endParaRPr lang="en-US"/>
          </a:p>
        </p:txBody>
      </p:sp>
    </p:spTree>
    <p:extLst>
      <p:ext uri="{BB962C8B-B14F-4D97-AF65-F5344CB8AC3E}">
        <p14:creationId xmlns:p14="http://schemas.microsoft.com/office/powerpoint/2010/main" val="39925437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Background for Plato</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Fashionable ideas in Plato’s youth in Athenian intellectual circles: </a:t>
            </a:r>
          </a:p>
          <a:p>
            <a:pPr lvl="1"/>
            <a:r>
              <a:rPr lang="en-CA" dirty="0" smtClean="0"/>
              <a:t>1) The real world consists of atoms, without value or purpose</a:t>
            </a:r>
          </a:p>
          <a:p>
            <a:pPr lvl="2"/>
            <a:r>
              <a:rPr lang="en-CA" dirty="0" smtClean="0"/>
              <a:t>(to the extent that the real world can be known at all)</a:t>
            </a:r>
          </a:p>
          <a:p>
            <a:pPr lvl="2"/>
            <a:r>
              <a:rPr lang="en-CA" dirty="0" smtClean="0"/>
              <a:t>Human beings have material souls, perhaps composed of spherical atoms</a:t>
            </a:r>
          </a:p>
          <a:p>
            <a:pPr lvl="1"/>
            <a:r>
              <a:rPr lang="en-CA" dirty="0" smtClean="0"/>
              <a:t>2) Judgments about the world are either all false or all true</a:t>
            </a:r>
          </a:p>
          <a:p>
            <a:pPr lvl="2"/>
            <a:r>
              <a:rPr lang="en-CA" dirty="0"/>
              <a:t>e</a:t>
            </a:r>
            <a:r>
              <a:rPr lang="en-CA" dirty="0" smtClean="0"/>
              <a:t>ither misguided attempts to say how the world really is</a:t>
            </a:r>
          </a:p>
          <a:p>
            <a:pPr lvl="2"/>
            <a:r>
              <a:rPr lang="en-CA" dirty="0"/>
              <a:t>o</a:t>
            </a:r>
            <a:r>
              <a:rPr lang="en-CA" dirty="0" smtClean="0"/>
              <a:t>r expressions of subjective experiences of individuals or societies.</a:t>
            </a:r>
          </a:p>
        </p:txBody>
      </p:sp>
      <p:sp>
        <p:nvSpPr>
          <p:cNvPr id="4" name="Slide Number Placeholder 3"/>
          <p:cNvSpPr>
            <a:spLocks noGrp="1"/>
          </p:cNvSpPr>
          <p:nvPr>
            <p:ph type="sldNum" sz="quarter" idx="12"/>
          </p:nvPr>
        </p:nvSpPr>
        <p:spPr/>
        <p:txBody>
          <a:bodyPr/>
          <a:lstStyle/>
          <a:p>
            <a:fld id="{BBC02E8F-9D1E-4980-8ADB-098DC22DB888}" type="slidenum">
              <a:rPr lang="en-US" smtClean="0"/>
              <a:t>95</a:t>
            </a:fld>
            <a:endParaRPr lang="en-US"/>
          </a:p>
        </p:txBody>
      </p:sp>
    </p:spTree>
    <p:extLst>
      <p:ext uri="{BB962C8B-B14F-4D97-AF65-F5344CB8AC3E}">
        <p14:creationId xmlns:p14="http://schemas.microsoft.com/office/powerpoint/2010/main" val="13116439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Scientism</a:t>
            </a:r>
            <a:endParaRPr lang="en-US" dirty="0"/>
          </a:p>
        </p:txBody>
      </p:sp>
      <p:sp>
        <p:nvSpPr>
          <p:cNvPr id="3" name="Content Placeholder 2"/>
          <p:cNvSpPr>
            <a:spLocks noGrp="1"/>
          </p:cNvSpPr>
          <p:nvPr>
            <p:ph idx="1"/>
          </p:nvPr>
        </p:nvSpPr>
        <p:spPr/>
        <p:txBody>
          <a:bodyPr/>
          <a:lstStyle/>
          <a:p>
            <a:r>
              <a:rPr lang="en-CA" dirty="0"/>
              <a:t>Judgements re justice, right, beauty, </a:t>
            </a:r>
            <a:r>
              <a:rPr lang="en-CA" dirty="0" err="1"/>
              <a:t>etc</a:t>
            </a:r>
            <a:r>
              <a:rPr lang="en-CA" dirty="0"/>
              <a:t> = </a:t>
            </a:r>
          </a:p>
          <a:p>
            <a:pPr lvl="1"/>
            <a:r>
              <a:rPr lang="en-CA" dirty="0"/>
              <a:t>a sense of approval or disapproval, </a:t>
            </a:r>
            <a:endParaRPr lang="en-CA" dirty="0" smtClean="0"/>
          </a:p>
          <a:p>
            <a:pPr lvl="1"/>
            <a:r>
              <a:rPr lang="en-CA" dirty="0" smtClean="0"/>
              <a:t>of </a:t>
            </a:r>
            <a:r>
              <a:rPr lang="en-CA" dirty="0"/>
              <a:t>whether something is beneficial or not in the </a:t>
            </a:r>
            <a:r>
              <a:rPr lang="en-CA" dirty="0" smtClean="0"/>
              <a:t>circumstance</a:t>
            </a:r>
          </a:p>
          <a:p>
            <a:pPr lvl="1"/>
            <a:r>
              <a:rPr lang="en-CA" dirty="0" smtClean="0"/>
              <a:t>Not to be seen as intrinsically true or false</a:t>
            </a:r>
            <a:endParaRPr lang="en-CA" dirty="0"/>
          </a:p>
          <a:p>
            <a:r>
              <a:rPr lang="en-CA" dirty="0"/>
              <a:t>= Scientism</a:t>
            </a:r>
          </a:p>
          <a:p>
            <a:pPr lvl="1"/>
            <a:r>
              <a:rPr lang="en-CA" dirty="0"/>
              <a:t>Similar to what many modern thinkers hold as the scientific point of view</a:t>
            </a:r>
            <a:endParaRPr lang="en-US" dirty="0"/>
          </a:p>
          <a:p>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96</a:t>
            </a:fld>
            <a:endParaRPr lang="en-US"/>
          </a:p>
        </p:txBody>
      </p:sp>
    </p:spTree>
    <p:extLst>
      <p:ext uri="{BB962C8B-B14F-4D97-AF65-F5344CB8AC3E}">
        <p14:creationId xmlns:p14="http://schemas.microsoft.com/office/powerpoint/2010/main" val="8138765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Socrates and Plato</a:t>
            </a:r>
            <a:endParaRPr lang="en-US" dirty="0"/>
          </a:p>
        </p:txBody>
      </p:sp>
      <p:sp>
        <p:nvSpPr>
          <p:cNvPr id="3" name="Content Placeholder 2"/>
          <p:cNvSpPr>
            <a:spLocks noGrp="1"/>
          </p:cNvSpPr>
          <p:nvPr>
            <p:ph idx="1"/>
          </p:nvPr>
        </p:nvSpPr>
        <p:spPr/>
        <p:txBody>
          <a:bodyPr>
            <a:normAutofit lnSpcReduction="10000"/>
          </a:bodyPr>
          <a:lstStyle/>
          <a:p>
            <a:r>
              <a:rPr lang="en-CA" dirty="0" smtClean="0"/>
              <a:t>Socrates (469-399)</a:t>
            </a:r>
          </a:p>
          <a:p>
            <a:pPr lvl="1"/>
            <a:r>
              <a:rPr lang="en-CA" dirty="0" smtClean="0"/>
              <a:t>He never wrote anything</a:t>
            </a:r>
          </a:p>
          <a:p>
            <a:pPr lvl="1"/>
            <a:r>
              <a:rPr lang="en-CA" dirty="0" smtClean="0"/>
              <a:t>His ideas are mostly found in Plato’s dialogues, in which he is usually the main speaker</a:t>
            </a:r>
          </a:p>
          <a:p>
            <a:r>
              <a:rPr lang="en-CA" dirty="0" smtClean="0"/>
              <a:t>The problem arises: which are true ideas, and which are those of Plato?</a:t>
            </a:r>
          </a:p>
          <a:p>
            <a:pPr lvl="1"/>
            <a:r>
              <a:rPr lang="en-CA" dirty="0" smtClean="0"/>
              <a:t>Ideas belonging to Socrates: “early” dialogues</a:t>
            </a:r>
          </a:p>
          <a:p>
            <a:pPr lvl="1"/>
            <a:r>
              <a:rPr lang="en-CA" dirty="0" smtClean="0"/>
              <a:t>Ideas belonging to Plato: “middle” and “later” dialogues</a:t>
            </a:r>
          </a:p>
          <a:p>
            <a:pPr lvl="1"/>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97</a:t>
            </a:fld>
            <a:endParaRPr lang="en-US"/>
          </a:p>
        </p:txBody>
      </p:sp>
    </p:spTree>
    <p:extLst>
      <p:ext uri="{BB962C8B-B14F-4D97-AF65-F5344CB8AC3E}">
        <p14:creationId xmlns:p14="http://schemas.microsoft.com/office/powerpoint/2010/main" val="33648221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was Socrates executed?</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Socrates was executed in 399</a:t>
            </a:r>
          </a:p>
          <a:p>
            <a:pPr lvl="1"/>
            <a:r>
              <a:rPr lang="en-CA" dirty="0"/>
              <a:t>f</a:t>
            </a:r>
            <a:r>
              <a:rPr lang="en-CA" dirty="0" smtClean="0"/>
              <a:t>or corrupting the youth</a:t>
            </a:r>
          </a:p>
          <a:p>
            <a:pPr lvl="1"/>
            <a:r>
              <a:rPr lang="en-CA" dirty="0" smtClean="0"/>
              <a:t>and for impiety to the gods</a:t>
            </a:r>
          </a:p>
          <a:p>
            <a:r>
              <a:rPr lang="en-CA" dirty="0" smtClean="0"/>
              <a:t>Personal qualities</a:t>
            </a:r>
          </a:p>
          <a:p>
            <a:pPr lvl="1"/>
            <a:r>
              <a:rPr lang="en-CA" dirty="0" smtClean="0"/>
              <a:t>He was a courageous soldier, physically powerful and strong</a:t>
            </a:r>
          </a:p>
          <a:p>
            <a:pPr lvl="2"/>
            <a:r>
              <a:rPr lang="en-CA" dirty="0" smtClean="0"/>
              <a:t>He could drink everyone under the table all night, and be fresh the next day</a:t>
            </a:r>
          </a:p>
          <a:p>
            <a:pPr lvl="1"/>
            <a:r>
              <a:rPr lang="en-CA" dirty="0" smtClean="0"/>
              <a:t>He could also control his desires. </a:t>
            </a:r>
          </a:p>
          <a:p>
            <a:pPr lvl="2"/>
            <a:r>
              <a:rPr lang="en-CA" dirty="0" smtClean="0"/>
              <a:t>Alcibiades, renowned for his beauty, complained that Socrates slept next to him without engaging in sex</a:t>
            </a:r>
          </a:p>
          <a:p>
            <a:pPr lvl="1"/>
            <a:r>
              <a:rPr lang="en-CA" dirty="0" smtClean="0"/>
              <a:t>He wasn’t physically attractive </a:t>
            </a:r>
          </a:p>
          <a:p>
            <a:pPr lvl="2"/>
            <a:r>
              <a:rPr lang="en-CA" dirty="0" smtClean="0"/>
              <a:t>but Alcibiades wanted sex with him!</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98</a:t>
            </a:fld>
            <a:endParaRPr lang="en-US"/>
          </a:p>
        </p:txBody>
      </p:sp>
    </p:spTree>
    <p:extLst>
      <p:ext uri="{BB962C8B-B14F-4D97-AF65-F5344CB8AC3E}">
        <p14:creationId xmlns:p14="http://schemas.microsoft.com/office/powerpoint/2010/main" val="32062418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Wisdom: to know that one doesn’t know</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Irony of the charge against him that he corrupted the youth</a:t>
            </a:r>
          </a:p>
          <a:p>
            <a:pPr lvl="1"/>
            <a:r>
              <a:rPr lang="en-CA" dirty="0" smtClean="0"/>
              <a:t>He defended the possibility of moral knowledge against the prevailing intellectual climate of skepticism and relativism</a:t>
            </a:r>
          </a:p>
          <a:p>
            <a:r>
              <a:rPr lang="en-CA" dirty="0" smtClean="0"/>
              <a:t>The oracle of Delphi said that the wisest man in Athens was Socrates</a:t>
            </a:r>
          </a:p>
          <a:p>
            <a:pPr lvl="1"/>
            <a:r>
              <a:rPr lang="en-CA" dirty="0" smtClean="0"/>
              <a:t>Socrates was surprised: What do I know?</a:t>
            </a:r>
          </a:p>
          <a:p>
            <a:pPr lvl="1"/>
            <a:r>
              <a:rPr lang="en-CA" dirty="0" smtClean="0"/>
              <a:t>He decided to test the oracle by questioning people who claimed to be wise</a:t>
            </a:r>
          </a:p>
          <a:p>
            <a:pPr lvl="1"/>
            <a:r>
              <a:rPr lang="en-CA" dirty="0" smtClean="0"/>
              <a:t>And discovered that he really was the wisest because these people didn’t know what they claimed to know</a:t>
            </a:r>
          </a:p>
          <a:p>
            <a:pPr lvl="1"/>
            <a:r>
              <a:rPr lang="en-CA" dirty="0"/>
              <a:t>w</a:t>
            </a:r>
            <a:r>
              <a:rPr lang="en-CA" dirty="0" smtClean="0"/>
              <a:t>hereas he at least knew that he didn’t know!</a:t>
            </a:r>
            <a:endParaRPr lang="en-US" dirty="0"/>
          </a:p>
        </p:txBody>
      </p:sp>
      <p:sp>
        <p:nvSpPr>
          <p:cNvPr id="4" name="Slide Number Placeholder 3"/>
          <p:cNvSpPr>
            <a:spLocks noGrp="1"/>
          </p:cNvSpPr>
          <p:nvPr>
            <p:ph type="sldNum" sz="quarter" idx="12"/>
          </p:nvPr>
        </p:nvSpPr>
        <p:spPr/>
        <p:txBody>
          <a:bodyPr/>
          <a:lstStyle/>
          <a:p>
            <a:fld id="{BBC02E8F-9D1E-4980-8ADB-098DC22DB888}" type="slidenum">
              <a:rPr lang="en-US" smtClean="0"/>
              <a:t>99</a:t>
            </a:fld>
            <a:endParaRPr lang="en-US"/>
          </a:p>
        </p:txBody>
      </p:sp>
    </p:spTree>
    <p:extLst>
      <p:ext uri="{BB962C8B-B14F-4D97-AF65-F5344CB8AC3E}">
        <p14:creationId xmlns:p14="http://schemas.microsoft.com/office/powerpoint/2010/main" val="1962549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4516</TotalTime>
  <Words>22779</Words>
  <Application>Microsoft Office PowerPoint</Application>
  <PresentationFormat>On-screen Show (4:3)</PresentationFormat>
  <Paragraphs>2463</Paragraphs>
  <Slides>316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316</vt:i4>
      </vt:variant>
    </vt:vector>
  </HeadingPairs>
  <TitlesOfParts>
    <vt:vector size="322" baseType="lpstr">
      <vt:lpstr>Arial</vt:lpstr>
      <vt:lpstr>Arial Black</vt:lpstr>
      <vt:lpstr>Calibri</vt:lpstr>
      <vt:lpstr>Times New Roman</vt:lpstr>
      <vt:lpstr>Wingdings</vt:lpstr>
      <vt:lpstr>Office Theme</vt:lpstr>
      <vt:lpstr>3 Greece</vt:lpstr>
      <vt:lpstr>1 Legacies</vt:lpstr>
      <vt:lpstr>What did the Greeks leave us?</vt:lpstr>
      <vt:lpstr>History of loss and rebirth (and loss again?)</vt:lpstr>
      <vt:lpstr>Danger of anachronism</vt:lpstr>
      <vt:lpstr>Tragic vision of life?</vt:lpstr>
      <vt:lpstr>What is the general framework in Greece?</vt:lpstr>
      <vt:lpstr>Parmenides’ One</vt:lpstr>
      <vt:lpstr>Zeno’s paradoxes</vt:lpstr>
      <vt:lpstr>PowerPoint Presentation</vt:lpstr>
      <vt:lpstr>Impossibility of motion</vt:lpstr>
      <vt:lpstr>PowerPoint Presentation</vt:lpstr>
      <vt:lpstr>Divided city-states</vt:lpstr>
      <vt:lpstr>Factors of unity</vt:lpstr>
      <vt:lpstr>Individualism</vt:lpstr>
      <vt:lpstr>Was it the Muse?</vt:lpstr>
      <vt:lpstr>Heritage of the first philosophers</vt:lpstr>
      <vt:lpstr>Whom to blame?</vt:lpstr>
      <vt:lpstr>Need something deeper than ordinary observation</vt:lpstr>
      <vt:lpstr>Divine sequence of events</vt:lpstr>
      <vt:lpstr>Immortal truths</vt:lpstr>
      <vt:lpstr>The unseen world</vt:lpstr>
      <vt:lpstr>Justice</vt:lpstr>
      <vt:lpstr>The crimes of Oedipus</vt:lpstr>
      <vt:lpstr>Greek karma?</vt:lpstr>
      <vt:lpstr>Philosophers simplify and coordinate the Homeric approaches</vt:lpstr>
      <vt:lpstr>Historical Context of Greece</vt:lpstr>
      <vt:lpstr>Why Greek individualism?</vt:lpstr>
      <vt:lpstr>Oedipus murders his family</vt:lpstr>
      <vt:lpstr>Greek warriors do not cry</vt:lpstr>
      <vt:lpstr>Antigone cries</vt:lpstr>
      <vt:lpstr>Legalism in Greece</vt:lpstr>
      <vt:lpstr>PowerPoint Presentation</vt:lpstr>
      <vt:lpstr>Two paths to the first states</vt:lpstr>
      <vt:lpstr>Origin of the Oedipal complex</vt:lpstr>
      <vt:lpstr>Two paths of the iron age</vt:lpstr>
      <vt:lpstr>Individual citizens</vt:lpstr>
      <vt:lpstr>The People v. Gilgamesh</vt:lpstr>
      <vt:lpstr>PowerPoint Presentation</vt:lpstr>
      <vt:lpstr>The King is a rapist</vt:lpstr>
      <vt:lpstr>Separation of ruler and ruled</vt:lpstr>
      <vt:lpstr>Ancestor worship in China</vt:lpstr>
      <vt:lpstr>Larger historical context:  new elements in history</vt:lpstr>
      <vt:lpstr>Philosophical bargaining  about the meaning of life</vt:lpstr>
      <vt:lpstr>Going beneath the surface</vt:lpstr>
      <vt:lpstr>Break from kinship</vt:lpstr>
      <vt:lpstr>Unnatural beginnings</vt:lpstr>
      <vt:lpstr>Behind the Trojan war</vt:lpstr>
      <vt:lpstr>“The Rape of the Sabine Women”</vt:lpstr>
      <vt:lpstr>Crime against nature</vt:lpstr>
      <vt:lpstr>2 Naturalism and Relativism</vt:lpstr>
      <vt:lpstr>Naturalists versus theologians</vt:lpstr>
      <vt:lpstr>What is Matter?</vt:lpstr>
      <vt:lpstr>What is the best explanation?</vt:lpstr>
      <vt:lpstr>Unlike today’s hard-headed scientists</vt:lpstr>
      <vt:lpstr>Ionian</vt:lpstr>
      <vt:lpstr>PowerPoint Presentation</vt:lpstr>
      <vt:lpstr>Water: the source of everything</vt:lpstr>
      <vt:lpstr>What is the question?</vt:lpstr>
      <vt:lpstr>The Apeiron</vt:lpstr>
      <vt:lpstr>Only surviving text of Anaximander</vt:lpstr>
      <vt:lpstr>Timeline </vt:lpstr>
      <vt:lpstr>Fire</vt:lpstr>
      <vt:lpstr>You can’t step into the same river twice</vt:lpstr>
      <vt:lpstr>Going beyond appearances</vt:lpstr>
      <vt:lpstr>Soul and body</vt:lpstr>
      <vt:lpstr>Why?</vt:lpstr>
      <vt:lpstr>Offending Justice</vt:lpstr>
      <vt:lpstr>A hot summer followed by a cold winter</vt:lpstr>
      <vt:lpstr>Interpretations</vt:lpstr>
      <vt:lpstr>They were serious about this</vt:lpstr>
      <vt:lpstr>Higher than animism</vt:lpstr>
      <vt:lpstr>Greek legalism</vt:lpstr>
      <vt:lpstr>Laws can be violated … for a while</vt:lpstr>
      <vt:lpstr>Nature is a just city writ large</vt:lpstr>
      <vt:lpstr>Reversal</vt:lpstr>
      <vt:lpstr>Loss of justice</vt:lpstr>
      <vt:lpstr>Reasons for atomism</vt:lpstr>
      <vt:lpstr>The atom</vt:lpstr>
      <vt:lpstr>The cutting must stop</vt:lpstr>
      <vt:lpstr>Atoms and the void</vt:lpstr>
      <vt:lpstr>Recall Indian atomism  (Nyaya-Vaisheshika)</vt:lpstr>
      <vt:lpstr>Eternal motion of atoms in the void</vt:lpstr>
      <vt:lpstr>Social atomism of Greece</vt:lpstr>
      <vt:lpstr>Paradox that arises from atomism</vt:lpstr>
      <vt:lpstr>Atomism undermines … atomism</vt:lpstr>
      <vt:lpstr>How can we know  that atomism is true?</vt:lpstr>
      <vt:lpstr>Human beings are separated from reality</vt:lpstr>
      <vt:lpstr>All perceptions are false</vt:lpstr>
      <vt:lpstr>No: they are all true</vt:lpstr>
      <vt:lpstr>It’s all true</vt:lpstr>
      <vt:lpstr>Justice is what benefits our side</vt:lpstr>
      <vt:lpstr>Dissenting voices</vt:lpstr>
      <vt:lpstr>3 Plato</vt:lpstr>
      <vt:lpstr>Background for Plato</vt:lpstr>
      <vt:lpstr>Scientism</vt:lpstr>
      <vt:lpstr>Socrates and Plato</vt:lpstr>
      <vt:lpstr>Why was Socrates executed?</vt:lpstr>
      <vt:lpstr>Wisdom: to know that one doesn’t know</vt:lpstr>
      <vt:lpstr>We so have vague, implicit knowledge</vt:lpstr>
      <vt:lpstr>Is piety obeying the gods?</vt:lpstr>
      <vt:lpstr>Instances are not the general idea</vt:lpstr>
      <vt:lpstr>When is it wrong to keep a promise?</vt:lpstr>
      <vt:lpstr>Standards enable us to judge a messy world</vt:lpstr>
      <vt:lpstr>Practical importance of this knowledge</vt:lpstr>
      <vt:lpstr>Philosophy: a love of,  and so a search for, wisdom</vt:lpstr>
      <vt:lpstr>Plato’s Bio</vt:lpstr>
      <vt:lpstr>Footnotes to Plato</vt:lpstr>
      <vt:lpstr>Pato and Lato</vt:lpstr>
      <vt:lpstr>The Forms</vt:lpstr>
      <vt:lpstr>Before we were born …</vt:lpstr>
      <vt:lpstr>NDE of the Soldier Er</vt:lpstr>
      <vt:lpstr>Why does something become more beautiful?</vt:lpstr>
      <vt:lpstr>Eternal and unchanging</vt:lpstr>
      <vt:lpstr>The matter of the world</vt:lpstr>
      <vt:lpstr>Reality and illusion</vt:lpstr>
      <vt:lpstr>Development of philosophy</vt:lpstr>
      <vt:lpstr>Plato: back to Zeno?</vt:lpstr>
      <vt:lpstr>Being and non-being</vt:lpstr>
      <vt:lpstr>We are Cave dwellers </vt:lpstr>
      <vt:lpstr>PowerPoint Presentation</vt:lpstr>
      <vt:lpstr>A painful process</vt:lpstr>
      <vt:lpstr>PowerPoint Presentation</vt:lpstr>
      <vt:lpstr>The Good is in the whole</vt:lpstr>
      <vt:lpstr>Plato’s reply to scientism</vt:lpstr>
      <vt:lpstr>The Forms</vt:lpstr>
      <vt:lpstr>There is purpose and value to life</vt:lpstr>
      <vt:lpstr>What then are we?</vt:lpstr>
      <vt:lpstr>Reincarnation</vt:lpstr>
      <vt:lpstr>The parts of the soul</vt:lpstr>
      <vt:lpstr>Justice</vt:lpstr>
      <vt:lpstr>Our choice</vt:lpstr>
      <vt:lpstr>Kinship with the Forms</vt:lpstr>
      <vt:lpstr>Plato’s response to the naturalists </vt:lpstr>
      <vt:lpstr>The way of the philosopher</vt:lpstr>
      <vt:lpstr>Three classes, three virtues,  three parts of the soul</vt:lpstr>
      <vt:lpstr>Social Divisions in Hinduism and Platonism</vt:lpstr>
      <vt:lpstr>Plato on merchants, theives, etc. </vt:lpstr>
      <vt:lpstr>The threat of the merchants</vt:lpstr>
      <vt:lpstr>The just state is a precondition for philosophy</vt:lpstr>
      <vt:lpstr>Equality of men and women</vt:lpstr>
      <vt:lpstr>Comrades, not wives</vt:lpstr>
      <vt:lpstr>The Laws are your true parents</vt:lpstr>
      <vt:lpstr>The Philosopher King</vt:lpstr>
      <vt:lpstr>Return to the cave</vt:lpstr>
      <vt:lpstr>Educational curriculum</vt:lpstr>
      <vt:lpstr>Socratic method</vt:lpstr>
      <vt:lpstr>How double the size of a square?</vt:lpstr>
      <vt:lpstr>PowerPoint Presentation</vt:lpstr>
      <vt:lpstr>Between 2 and 4 is 3!</vt:lpstr>
      <vt:lpstr>The boy is at a loss</vt:lpstr>
      <vt:lpstr>Is he now better off?</vt:lpstr>
      <vt:lpstr>How things really are </vt:lpstr>
      <vt:lpstr>The benefit of philosophy: paralysis</vt:lpstr>
      <vt:lpstr>Solution to the problem</vt:lpstr>
      <vt:lpstr>PowerPoint Presentation</vt:lpstr>
      <vt:lpstr>True opinions</vt:lpstr>
      <vt:lpstr>Stirring up true opinions</vt:lpstr>
      <vt:lpstr>Recollection</vt:lpstr>
      <vt:lpstr>PowerPoint Presentation</vt:lpstr>
      <vt:lpstr>Before he was born </vt:lpstr>
      <vt:lpstr>We are not always human</vt:lpstr>
      <vt:lpstr>The soul must be immortal</vt:lpstr>
      <vt:lpstr>Believe we can be better</vt:lpstr>
      <vt:lpstr>Slaves, like women,  are equal to free men</vt:lpstr>
      <vt:lpstr>3 stages of education</vt:lpstr>
      <vt:lpstr>Love is educational</vt:lpstr>
      <vt:lpstr>Love is the starting point of philosophy</vt:lpstr>
      <vt:lpstr>We are not strangers here</vt:lpstr>
      <vt:lpstr>Who taught whom? </vt:lpstr>
      <vt:lpstr>1) Who was Socrates’ teacher?</vt:lpstr>
      <vt:lpstr>Diotema’s Philosophy 101</vt:lpstr>
      <vt:lpstr>Upper division philosophy</vt:lpstr>
      <vt:lpstr>How to overcome violence of love</vt:lpstr>
      <vt:lpstr>Love of the laws</vt:lpstr>
      <vt:lpstr>The sea of beauty</vt:lpstr>
      <vt:lpstr>4 Aristotle</vt:lpstr>
      <vt:lpstr>The Philosopher and the Scientist</vt:lpstr>
      <vt:lpstr>Student and Teacher</vt:lpstr>
      <vt:lpstr>PowerPoint Presentation</vt:lpstr>
      <vt:lpstr>Change of Philosophical Climate</vt:lpstr>
      <vt:lpstr>PowerPoint Presentation</vt:lpstr>
      <vt:lpstr>Between the extremes  of Naturalism and Platonism</vt:lpstr>
      <vt:lpstr>Two questions</vt:lpstr>
      <vt:lpstr>What is change?</vt:lpstr>
      <vt:lpstr>From potential to actual</vt:lpstr>
      <vt:lpstr>The four causes</vt:lpstr>
      <vt:lpstr>PowerPoint Presentation</vt:lpstr>
      <vt:lpstr>Qualification</vt:lpstr>
      <vt:lpstr>Matter doesn’t explain anything</vt:lpstr>
      <vt:lpstr>Form is not material</vt:lpstr>
      <vt:lpstr>The form is an end/goal</vt:lpstr>
      <vt:lpstr>The efficient cause also has an end</vt:lpstr>
      <vt:lpstr>The natural world too is teleological</vt:lpstr>
      <vt:lpstr>Artifacts and nature</vt:lpstr>
      <vt:lpstr>What fleas are for</vt:lpstr>
      <vt:lpstr>Aristotle versus Plato</vt:lpstr>
      <vt:lpstr>Ancient science </vt:lpstr>
      <vt:lpstr>Aristotle’s physics</vt:lpstr>
      <vt:lpstr>What is the basic substance of things?</vt:lpstr>
      <vt:lpstr>The substance is independent</vt:lpstr>
      <vt:lpstr>Substances are knowable</vt:lpstr>
      <vt:lpstr>Are individuals substances? </vt:lpstr>
      <vt:lpstr>Are the forms substances?</vt:lpstr>
      <vt:lpstr>Forms are dependent on individuals</vt:lpstr>
      <vt:lpstr>Third Man argument</vt:lpstr>
      <vt:lpstr>Recall: What is the basic substance of things?</vt:lpstr>
      <vt:lpstr>What are the basic substances?</vt:lpstr>
      <vt:lpstr>Immaterial forms</vt:lpstr>
      <vt:lpstr>The soul of a flower</vt:lpstr>
      <vt:lpstr>What are eyes for?</vt:lpstr>
      <vt:lpstr>The human soul is complex</vt:lpstr>
      <vt:lpstr>From simple to complex souls</vt:lpstr>
      <vt:lpstr>The wrong question</vt:lpstr>
      <vt:lpstr>Behaviorism</vt:lpstr>
      <vt:lpstr>The human mind is different</vt:lpstr>
      <vt:lpstr>Sensing is different from eating</vt:lpstr>
      <vt:lpstr>Perception: What do I see?  Common sense realism (Aristotle)</vt:lpstr>
      <vt:lpstr>The mind is not limited like the senses</vt:lpstr>
      <vt:lpstr>Knowing is identity with the object</vt:lpstr>
      <vt:lpstr>Intelligible forms</vt:lpstr>
      <vt:lpstr>The passive intellect</vt:lpstr>
      <vt:lpstr>The Active Intellect</vt:lpstr>
      <vt:lpstr>From potential to actual</vt:lpstr>
      <vt:lpstr>Communitarian ethics</vt:lpstr>
      <vt:lpstr>Republican philosophy</vt:lpstr>
      <vt:lpstr>Eudaimonia</vt:lpstr>
      <vt:lpstr>The Good Life</vt:lpstr>
      <vt:lpstr>Perfect virtue</vt:lpstr>
      <vt:lpstr>Having good character</vt:lpstr>
      <vt:lpstr>The gentleman</vt:lpstr>
      <vt:lpstr>What about non-citizens?</vt:lpstr>
      <vt:lpstr>Aristotle’s method of reasoning</vt:lpstr>
      <vt:lpstr>Slaves and women are naturally inferior to free males</vt:lpstr>
      <vt:lpstr>Others are needed</vt:lpstr>
      <vt:lpstr>Virtue requires reason</vt:lpstr>
      <vt:lpstr>Aristotle ceases to be “modern”</vt:lpstr>
      <vt:lpstr>The idea of God is everywhere in Aristotle</vt:lpstr>
      <vt:lpstr>Why must there be God?</vt:lpstr>
      <vt:lpstr>The Unmoved Mover</vt:lpstr>
      <vt:lpstr>Where does God exist?</vt:lpstr>
      <vt:lpstr>Our earthly lives</vt:lpstr>
      <vt:lpstr>How does the Unmoved Mover move other things?</vt:lpstr>
      <vt:lpstr>The sea of beauty</vt:lpstr>
      <vt:lpstr>Homer was right!</vt:lpstr>
      <vt:lpstr>The best, self-sufficient lives</vt:lpstr>
      <vt:lpstr>God is within us</vt:lpstr>
      <vt:lpstr>The intellectual light of the world</vt:lpstr>
      <vt:lpstr>Double status of the forms</vt:lpstr>
      <vt:lpstr>3rd Man?</vt:lpstr>
      <vt:lpstr>Becoming one with God</vt:lpstr>
      <vt:lpstr>The only true substance is God</vt:lpstr>
      <vt:lpstr>Unlike Plato</vt:lpstr>
      <vt:lpstr>Two paths to truth</vt:lpstr>
      <vt:lpstr>Are we at home in the world?</vt:lpstr>
      <vt:lpstr>Previously …</vt:lpstr>
      <vt:lpstr>Epicureanism, Skepticism, and Stoicism</vt:lpstr>
      <vt:lpstr>Hellenism</vt:lpstr>
      <vt:lpstr>The philosophy of Empire</vt:lpstr>
      <vt:lpstr>An artificial family</vt:lpstr>
      <vt:lpstr>Freedom in chains</vt:lpstr>
      <vt:lpstr>Leaving Plato and Aristotle behind</vt:lpstr>
      <vt:lpstr>Back to naturalism</vt:lpstr>
      <vt:lpstr>The original epicure</vt:lpstr>
      <vt:lpstr>The goal of pleasure</vt:lpstr>
      <vt:lpstr>Ataraxia</vt:lpstr>
      <vt:lpstr>The problem: false beliefs</vt:lpstr>
      <vt:lpstr>Superstition</vt:lpstr>
      <vt:lpstr>Fear of death</vt:lpstr>
      <vt:lpstr>Death is nothing to us</vt:lpstr>
      <vt:lpstr>The gods don’t bother about us</vt:lpstr>
      <vt:lpstr>The swerving of the atoms</vt:lpstr>
      <vt:lpstr>The need for the virtues</vt:lpstr>
      <vt:lpstr>The Social Contract</vt:lpstr>
      <vt:lpstr>What we need most: friends</vt:lpstr>
      <vt:lpstr>Sceptical critique of Epicurean naturalism</vt:lpstr>
      <vt:lpstr>Pyrrhonian ataraxia</vt:lpstr>
      <vt:lpstr>Did Pyrrho really try to walk off a cliff?</vt:lpstr>
      <vt:lpstr>Fire animals</vt:lpstr>
      <vt:lpstr>Undermining our claims to truth</vt:lpstr>
      <vt:lpstr>Is scepticism itself true?</vt:lpstr>
      <vt:lpstr>Moderate scepticism:  Some beliefs are more reasonable than others</vt:lpstr>
      <vt:lpstr>Stoicism: main rival to Epicureanism</vt:lpstr>
      <vt:lpstr>Similarities and differences</vt:lpstr>
      <vt:lpstr>We are parts of the whole cosmos</vt:lpstr>
      <vt:lpstr>Matter and Spirit</vt:lpstr>
      <vt:lpstr>The whole is God</vt:lpstr>
      <vt:lpstr>Which is better, rational or irrational?</vt:lpstr>
      <vt:lpstr>Would it be better for the stone to be rational?</vt:lpstr>
      <vt:lpstr>How explain the order of the cosmos</vt:lpstr>
      <vt:lpstr>Where does reason come from?</vt:lpstr>
      <vt:lpstr>The Cosmic Team</vt:lpstr>
      <vt:lpstr>How do humans become rational?</vt:lpstr>
      <vt:lpstr>Back to Plato?</vt:lpstr>
      <vt:lpstr>Evil </vt:lpstr>
      <vt:lpstr>Words to live by </vt:lpstr>
      <vt:lpstr>Objections</vt:lpstr>
      <vt:lpstr>The Lazy Argument</vt:lpstr>
      <vt:lpstr>My inner nature too causes the action</vt:lpstr>
      <vt:lpstr>Compatibilism</vt:lpstr>
      <vt:lpstr>Stoic equations</vt:lpstr>
      <vt:lpstr>The Good Life is … </vt:lpstr>
      <vt:lpstr>PowerPoint Presentation</vt:lpstr>
      <vt:lpstr>Back to Aristotle?</vt:lpstr>
      <vt:lpstr>but differently</vt:lpstr>
      <vt:lpstr>Can you be sick or poor,  and still happy?</vt:lpstr>
      <vt:lpstr>Is Stoicism really possible?</vt:lpstr>
      <vt:lpstr>Indifference to becoming ill</vt:lpstr>
      <vt:lpstr>while trying to be healthy</vt:lpstr>
      <vt:lpstr>Preferred indifferents</vt:lpstr>
      <vt:lpstr>But they aren’t good in themselves</vt:lpstr>
      <vt:lpstr>The true good is  in our moral intention</vt:lpstr>
      <vt:lpstr>How achieve self-worth?</vt:lpstr>
      <vt:lpstr>Is it my fault I am sick?</vt:lpstr>
      <vt:lpstr>Can we just be rational?</vt:lpstr>
      <vt:lpstr>Age of moral reason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Lawler, James</cp:lastModifiedBy>
  <cp:revision>350</cp:revision>
  <dcterms:created xsi:type="dcterms:W3CDTF">2016-10-15T21:13:31Z</dcterms:created>
  <dcterms:modified xsi:type="dcterms:W3CDTF">2019-04-25T14:23:45Z</dcterms:modified>
</cp:coreProperties>
</file>