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F8BC5D-78BC-E24E-81F0-76690375D10F}">
          <p14:sldIdLst>
            <p14:sldId id="256"/>
          </p14:sldIdLst>
        </p14:section>
        <p14:section name="1. Defining &quot;endoclitic&quot;" id="{B0C0A2E6-0999-644A-BA79-4C87E6707F0F}">
          <p14:sldIdLst>
            <p14:sldId id="257"/>
            <p14:sldId id="258"/>
            <p14:sldId id="259"/>
            <p14:sldId id="260"/>
          </p14:sldIdLst>
        </p14:section>
        <p14:section name="2. The 1st person singular" id="{73FE635C-C4E6-9849-8CA4-E5E837227F34}">
          <p14:sldIdLst>
            <p14:sldId id="261"/>
            <p14:sldId id="264"/>
            <p14:sldId id="263"/>
            <p14:sldId id="262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3. The 1st person plural/dual" id="{A4BBA754-695C-0940-A31F-06A96F62DBDA}">
          <p14:sldIdLst>
            <p14:sldId id="273"/>
            <p14:sldId id="274"/>
            <p14:sldId id="275"/>
            <p14:sldId id="276"/>
            <p14:sldId id="277"/>
            <p14:sldId id="278"/>
            <p14:sldId id="280"/>
            <p14:sldId id="279"/>
            <p14:sldId id="281"/>
            <p14:sldId id="282"/>
            <p14:sldId id="283"/>
          </p14:sldIdLst>
        </p14:section>
        <p14:section name="4. The 2nd person singular" id="{C9D7C346-C0ED-8741-AAFE-33F8F258F439}">
          <p14:sldIdLst>
            <p14:sldId id="284"/>
            <p14:sldId id="285"/>
            <p14:sldId id="286"/>
            <p14:sldId id="287"/>
            <p14:sldId id="288"/>
          </p14:sldIdLst>
        </p14:section>
        <p14:section name="5. The 2nd person plural" id="{E558E1B8-3C14-A14B-BB9C-A847E5594690}">
          <p14:sldIdLst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6. SAP roots" id="{7FF201A9-E0A7-EA4F-AE1B-E6314333B115}">
          <p14:sldIdLst>
            <p14:sldId id="295"/>
            <p14:sldId id="296"/>
            <p14:sldId id="297"/>
            <p14:sldId id="298"/>
          </p14:sldIdLst>
        </p14:section>
        <p14:section name="7. Clitics, revisited" id="{0967B35A-7BCD-3546-AAA3-C6E7B97E5E57}">
          <p14:sldIdLst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1"/>
    <p:restoredTop sz="94673"/>
  </p:normalViewPr>
  <p:slideViewPr>
    <p:cSldViewPr snapToGrid="0">
      <p:cViewPr>
        <p:scale>
          <a:sx n="120" d="100"/>
          <a:sy n="120" d="100"/>
        </p:scale>
        <p:origin x="656" y="36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CB085-9BDC-4C4E-AFED-4511CB128F87}" type="datetimeFigureOut">
              <a:t>2/26/24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AA033-0C47-2D49-89BC-9A155DEDD9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4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F3D57-D83C-341D-8055-52094CD50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99B2E-66F7-8CDF-07EF-62624BE73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9FD71-59A7-CB43-D92E-BAF37AF0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449-232A-9C4C-BCEA-8BF3E45BB349}" type="datetime1"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E131F-3EEA-D334-E9B8-70DA4D29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489B-1D7E-D02A-84A9-CAC9B83B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5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0D4D-F286-46DC-425A-E29CA156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59D3E-9580-F99D-F005-42D0F2EF2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6330F-2A96-5CFC-8340-462E0E96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519-BF56-6E4F-A411-E7B1D4EDB1C6}" type="datetime1"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1AD7F-7FEF-57B1-D08F-4FC4FCA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EA440-469C-72D0-07B9-779B71B2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8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026DB-91D4-2CEC-0EBE-040F20E35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5169D-1676-D29A-3038-14EE3DC4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36B21-444F-A884-4E29-CCAB0417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559D-79FE-DE4F-A95C-13381B63BE77}" type="datetime1"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AEE6E-4560-B478-7B33-7CB11339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48ADA-4EFF-EF4C-2783-8E266C87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3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CD977-4ADF-0ACA-4621-7331E001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9FEF1-4D7F-5BDD-61F8-C12264E5E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" pitchFamily="2" charset="0"/>
              </a:defRPr>
            </a:lvl1pPr>
            <a:lvl2pPr>
              <a:defRPr>
                <a:latin typeface="Times" pitchFamily="2" charset="0"/>
              </a:defRPr>
            </a:lvl2pPr>
            <a:lvl3pPr>
              <a:defRPr>
                <a:latin typeface="Times" pitchFamily="2" charset="0"/>
              </a:defRPr>
            </a:lvl3pPr>
            <a:lvl4pPr>
              <a:defRPr>
                <a:latin typeface="Times" pitchFamily="2" charset="0"/>
              </a:defRPr>
            </a:lvl4pPr>
            <a:lvl5pPr>
              <a:defRPr>
                <a:latin typeface="Times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8ECB4-B6AD-CF67-23BC-80AD27CE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F5FA-31FE-8C47-AA49-B641B6EC4EC2}" type="datetime1"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7682D-861E-C39B-5BD6-4834FE95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AD106-BB12-7CD7-96FC-C575AA9E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1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F2B-D101-1634-07EA-07A13F1D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0443C-3084-60E8-3518-65DEE97F4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587F4-12BA-9B32-87B4-1EC7079A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E976-07C3-1846-8BD9-F49252A176FE}" type="datetime1"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EA2CB-565E-AAC2-66E4-958B3DAA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A68C4-A4AA-B977-673A-3C555869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2AEC-1C86-CB5F-EA8B-4ECE9378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A845-E0AC-1009-FA66-35C8A4A16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F9A25-39E0-8443-1E01-D086A3D6E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8230D-B682-6609-3E60-A36670AD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8B6F-9A12-4848-B045-D7150656491B}" type="datetime1"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ED0A-1704-E461-9B48-ED2B8912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2017A-5862-5E25-C964-F9353BBF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9C5E3-0166-13AD-CF11-746342C7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53CAB-370D-C217-3B33-F542810AF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D8F17-B752-0DF0-1EFE-801E289AB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7EDF4-B8F7-CB07-E56A-EDC689492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CEED2-92FC-DF1A-B527-B79D3A812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C63DB-F788-7946-1319-ABF972FE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4F3B-0224-8E4A-86B9-2FC7A59A2073}" type="datetime1"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95A588-27C5-9B99-02F1-9B8C1779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44A34-4BAD-07B0-5FFD-8AB9BF9B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3F672-2C4D-E861-2C0C-456DD5B8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83320-C948-7466-B129-1B307D14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9809-0DBA-3A49-AB06-C9BFFB25C454}" type="datetime1"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CEC12-43C7-263A-F9D4-EDE97BBC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D8D71-169C-B1C2-43D2-4432F4CE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16550-37C7-5182-9A6D-BCDFE87D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917E-51AA-824D-877C-C86397A7901D}" type="datetime1"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7F25A-CD0B-88CD-2709-76FA866E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A8FAE-300E-DA97-927D-B0784099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7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2C10-BC9E-E054-FBEE-3E139709E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7D976-4DED-C704-3899-47B286FF3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93505-043C-CA6D-7036-FE26CFE3A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1705D-6DBE-D2E9-8211-3DFAD118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87F7-28FD-854A-8084-92A007A480A0}" type="datetime1"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1204A-5C6E-23BB-2365-B7527D3C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37BE9-F554-805F-F713-6BA27CCE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0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23B5-BD2D-30D0-80B9-BFE1DBC82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75D51-1B33-30CF-FD10-700F71118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29105-EE51-DB22-DD16-27737BBF3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1E878-0862-8B20-8F20-76EEA28D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E157-6B5F-664D-BE52-DAC906730306}" type="datetime1"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025DA-E7E5-7888-5951-57332AF5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7F07C-3240-30B1-F100-52747528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0FB2E4-96DC-979B-E0E1-B6D21579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B6EDF-9C95-1892-FA09-2E5E095E7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D326-45E2-AFE6-4C9F-E5CAB88E6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91A074-7868-FF45-B9D4-B45989564F86}" type="datetime1"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3B334-E86E-ABBD-5F7E-446E56B0F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FC310-AC21-947C-819A-A34FE85A4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E1A709-4740-0745-A904-0AE4A2A38F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3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1A1F-5DFA-0D76-28DA-63EC2DE40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738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Endoclitic morphophonology</a:t>
            </a:r>
            <a:br>
              <a:rPr lang="en-US">
                <a:solidFill>
                  <a:schemeClr val="bg1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</a:br>
            <a:r>
              <a:rPr lang="en-US">
                <a:solidFill>
                  <a:schemeClr val="bg1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in Itunyoso Triqui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DDCB4-1A27-D036-CFD4-CABA42495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36762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  <a:latin typeface="Times" pitchFamily="2" charset="0"/>
              </a:rPr>
              <a:t>Linguistics 460/560</a:t>
            </a:r>
          </a:p>
          <a:p>
            <a:r>
              <a:rPr lang="en-US">
                <a:solidFill>
                  <a:schemeClr val="bg1"/>
                </a:solidFill>
                <a:latin typeface="Times" pitchFamily="2" charset="0"/>
              </a:rPr>
              <a:t>The Structure of Itunyoso Triqui</a:t>
            </a:r>
          </a:p>
          <a:p>
            <a:r>
              <a:rPr lang="en-US">
                <a:solidFill>
                  <a:schemeClr val="bg1"/>
                </a:solidFill>
                <a:latin typeface="Times" pitchFamily="2" charset="0"/>
              </a:rPr>
              <a:t>Christian DiCanio</a:t>
            </a:r>
          </a:p>
          <a:p>
            <a:r>
              <a:rPr lang="en-US">
                <a:solidFill>
                  <a:schemeClr val="bg1"/>
                </a:solidFill>
                <a:latin typeface="Times" pitchFamily="2" charset="0"/>
              </a:rPr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385070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F180-B790-0BFE-8A0F-C3756135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8158"/>
          </a:xfrm>
        </p:spPr>
        <p:txBody>
          <a:bodyPr/>
          <a:lstStyle/>
          <a:p>
            <a:r>
              <a:rPr lang="en-US"/>
              <a:t>Irregular segmental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D1AD-DFFF-2DC3-CE73-EC1964363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284"/>
            <a:ext cx="10515600" cy="1151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Certain stems ending with a /</a:t>
            </a: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 sz="2400"/>
              <a:t>/ undergo a vowel reduplication pattern rather than replacement of the glottal stop with /h/; we add /Vh/ instead.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84074-64DF-F4A9-532C-9ABC5AD9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C07DE-C415-46A2-EE88-67A4C642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89" y="2123914"/>
            <a:ext cx="10155621" cy="44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4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66FE-127A-4FE0-EAF3-8B603377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Tonal changes with the 1</a:t>
            </a:r>
            <a:r>
              <a:rPr lang="en-US" baseline="30000"/>
              <a:t>st</a:t>
            </a:r>
            <a:r>
              <a:rPr lang="en-US"/>
              <a:t> person singular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A103C-8A87-EEBD-BBE4-45C03BFD2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tonal changes on stems marked for the 1</a:t>
            </a:r>
            <a:r>
              <a:rPr lang="en-US" baseline="30000"/>
              <a:t>st</a:t>
            </a:r>
            <a:r>
              <a:rPr lang="en-US"/>
              <a:t> person singular vary depending on whether or not the /h/ is deleted or inserted.</a:t>
            </a:r>
          </a:p>
          <a:p>
            <a:endParaRPr lang="en-US"/>
          </a:p>
          <a:p>
            <a:r>
              <a:rPr lang="en-US"/>
              <a:t>Several patterns are very regular, but others have some irregularity (there are weird exceptions).</a:t>
            </a:r>
          </a:p>
          <a:p>
            <a:endParaRPr lang="en-US"/>
          </a:p>
          <a:p>
            <a:r>
              <a:rPr lang="en-US"/>
              <a:t>We will use an inflectional database of 970 Triqui roots/stems and their endoclitic forms to show the most common patterns.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4ECCA-5F15-9C91-93A3-9A294BE3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3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ACB1-AA14-3609-88F5-BE7CEBB6F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365125"/>
            <a:ext cx="10515600" cy="1325563"/>
          </a:xfrm>
        </p:spPr>
        <p:txBody>
          <a:bodyPr/>
          <a:lstStyle/>
          <a:p>
            <a:r>
              <a:rPr lang="en-US"/>
              <a:t>Summary of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DF15-FFBA-8BB9-F70A-E5C8FDD61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6" y="4741556"/>
            <a:ext cx="10515600" cy="1837920"/>
          </a:xfrm>
        </p:spPr>
        <p:txBody>
          <a:bodyPr>
            <a:normAutofit/>
          </a:bodyPr>
          <a:lstStyle/>
          <a:p>
            <a:r>
              <a:rPr lang="en-US"/>
              <a:t>When the stem has a lower register tone (2, 1, 31), the </a:t>
            </a:r>
            <a:r>
              <a:rPr lang="en-US" cap="small"/>
              <a:t>1s</a:t>
            </a:r>
            <a:r>
              <a:rPr lang="en-US"/>
              <a:t> form has a low tone /1/ (regardless of /h/ deletion or insertion).</a:t>
            </a:r>
          </a:p>
          <a:p>
            <a:r>
              <a:rPr lang="en-US"/>
              <a:t>When a stem has an upper register tone (3, 4, 5, 32), the output tone is higher.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6481-C3CF-1805-316E-3D75049F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D424E-8252-1655-63CB-53F5AF2F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8" y="1667327"/>
            <a:ext cx="11784724" cy="29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91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15983-856E-EA99-972A-7A978B21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510" y="136525"/>
            <a:ext cx="10363200" cy="61025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893F7-DB73-0EC2-0355-7E2F375B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30BFA-DCB7-967F-5F06-0C5A3CB98743}"/>
              </a:ext>
            </a:extLst>
          </p:cNvPr>
          <p:cNvSpPr txBox="1"/>
          <p:nvPr/>
        </p:nvSpPr>
        <p:spPr>
          <a:xfrm>
            <a:off x="0" y="2644170"/>
            <a:ext cx="2060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" pitchFamily="2" charset="0"/>
              </a:rPr>
              <a:t>Low register tone changes with the 1s endoclitic.</a:t>
            </a:r>
          </a:p>
        </p:txBody>
      </p:sp>
    </p:spTree>
    <p:extLst>
      <p:ext uri="{BB962C8B-B14F-4D97-AF65-F5344CB8AC3E}">
        <p14:creationId xmlns:p14="http://schemas.microsoft.com/office/powerpoint/2010/main" val="131300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D3B6-A9DA-EA77-E537-351261ED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466"/>
          </a:xfrm>
        </p:spPr>
        <p:txBody>
          <a:bodyPr/>
          <a:lstStyle/>
          <a:p>
            <a:r>
              <a:rPr lang="en-US"/>
              <a:t>Interaction with the potential 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AD098-45DD-511B-FE3A-05B86AED6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55884"/>
            <a:ext cx="10515600" cy="1100466"/>
          </a:xfrm>
        </p:spPr>
        <p:txBody>
          <a:bodyPr/>
          <a:lstStyle/>
          <a:p>
            <a:r>
              <a:rPr lang="en-US"/>
              <a:t>If the potential-marked verb has complete tonal overwrite (see last week), the 1</a:t>
            </a:r>
            <a:r>
              <a:rPr lang="en-US" baseline="30000"/>
              <a:t>st</a:t>
            </a:r>
            <a:r>
              <a:rPr lang="en-US"/>
              <a:t> person form will always have tone /1/.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81904-14DE-888A-EFE7-0991C5E7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896E8-3EB1-9452-70A9-2CD1D44B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08978"/>
            <a:ext cx="11230389" cy="34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8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CBC15-79FE-EE26-DA8B-3D5D55B83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787" y="319088"/>
            <a:ext cx="2249213" cy="5126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For upper register tones: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/h/ is inserted, /5h/.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/h/ is deleted, /43/.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2300C-29CD-92E7-A445-A108037C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AE69B-0036-8329-53F1-9F262A1E4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3" y="711308"/>
            <a:ext cx="9768174" cy="5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8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E24F-9052-BE46-A074-E21A0B65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Special case: 43 &gt; 4h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ED20-79B9-CE0D-4ED2-FB821F4D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75841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1</a:t>
            </a:r>
            <a:r>
              <a:rPr lang="en-US" baseline="30000"/>
              <a:t>st</a:t>
            </a:r>
            <a:r>
              <a:rPr lang="en-US"/>
              <a:t> person singular form for a word with a high falling tone is not /5h/, but /4h/.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is very regular, as loanwords usually take this tone as well.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D6214-643F-6170-E4C9-69B0620A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270D7-EE28-2B45-05D2-AF6B65473BAA}"/>
              </a:ext>
            </a:extLst>
          </p:cNvPr>
          <p:cNvSpPr txBox="1"/>
          <p:nvPr/>
        </p:nvSpPr>
        <p:spPr>
          <a:xfrm>
            <a:off x="5854262" y="1690688"/>
            <a:ext cx="58752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ɾu³kʷi⁴ʔi⁴³		‘peach’</a:t>
            </a: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si³-ɾu³kʷi⁴ʔih⁴		‘my peach’</a:t>
            </a:r>
          </a:p>
          <a:p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tʃu⁴mã⁴³		‘to arrive’</a:t>
            </a: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tʃu⁴mãh⁴		‘I am arriving’</a:t>
            </a:r>
          </a:p>
          <a:p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me⁴sa⁴³		‘table’</a:t>
            </a: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si³-me⁴sah⁴		‘my table’</a:t>
            </a:r>
          </a:p>
          <a:p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tʃi⁴lu⁴³			‘knife &lt; </a:t>
            </a:r>
            <a:r>
              <a:rPr lang="en-US" sz="2400" i="1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cuchillo’</a:t>
            </a: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si³-tʃi⁴luh⁴		‘my knife’</a:t>
            </a:r>
          </a:p>
        </p:txBody>
      </p:sp>
    </p:spTree>
    <p:extLst>
      <p:ext uri="{BB962C8B-B14F-4D97-AF65-F5344CB8AC3E}">
        <p14:creationId xmlns:p14="http://schemas.microsoft.com/office/powerpoint/2010/main" val="597143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D645-C02B-3206-05FA-D769D0E0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It’s mostly regular, but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6F8C-FCF1-7464-ADB6-0F16B9380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When we combine the stem formation processes with their own tonal processes alongside the 1</a:t>
            </a:r>
            <a:r>
              <a:rPr lang="en-US" baseline="30000"/>
              <a:t>st</a:t>
            </a:r>
            <a:r>
              <a:rPr lang="en-US"/>
              <a:t> person singular, we get quite a bit of complexity.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Root		Stem formation		</a:t>
            </a:r>
            <a:r>
              <a:rPr lang="en-US" b="1" cap="small"/>
              <a:t>1s</a:t>
            </a:r>
            <a:r>
              <a:rPr lang="en-US" b="1"/>
              <a:t> form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ka³siʔ³	si³-ka²siʔ³			si³-ka²sih⁵	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‘honey’	‘honey of’			‘my honey’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 i="1">
                <a:ea typeface="Doulos SIL" panose="02000500070000020004" pitchFamily="2" charset="77"/>
                <a:cs typeface="Doulos SIL" panose="02000500070000020004" pitchFamily="2" charset="77"/>
              </a:rPr>
              <a:t>Process: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si³-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(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²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			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3ʔ &gt; 5h	(both regular)</a:t>
            </a:r>
            <a:endParaRPr lang="en-US" baseline="300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60A66-C9EF-30BF-7E3D-0EE7AC31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67E1-8442-01FC-D829-723A693B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	The 1</a:t>
            </a:r>
            <a:r>
              <a:rPr lang="en-US" baseline="30000"/>
              <a:t>st</a:t>
            </a:r>
            <a:r>
              <a:rPr lang="en-US"/>
              <a:t> person dual/plural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0F56F-AA8C-98E5-0D4C-242F4526F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person dual can be used as a generic 1</a:t>
            </a:r>
            <a:r>
              <a:rPr lang="en-US" baseline="30000"/>
              <a:t>st</a:t>
            </a:r>
            <a:r>
              <a:rPr lang="en-US"/>
              <a:t> person plural as well. It is distinct from the 1</a:t>
            </a:r>
            <a:r>
              <a:rPr lang="en-US" baseline="30000"/>
              <a:t>st</a:t>
            </a:r>
            <a:r>
              <a:rPr lang="en-US"/>
              <a:t> person plural exclusive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=ũh⁴</a:t>
            </a:r>
            <a:r>
              <a:rPr lang="en-US"/>
              <a:t>/ and the 1</a:t>
            </a:r>
            <a:r>
              <a:rPr lang="en-US" baseline="30000"/>
              <a:t>st</a:t>
            </a:r>
            <a:r>
              <a:rPr lang="en-US"/>
              <a:t> person plural inclusive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=neʔ⁴</a:t>
            </a:r>
            <a:r>
              <a:rPr lang="en-US"/>
              <a:t>/.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0CB16-BAD6-2EFF-0D5B-B45B4C89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ED551-9525-967D-D511-6F63D3FF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7" y="3429000"/>
            <a:ext cx="11666485" cy="24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03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031A-8799-7441-CD87-06C8DC01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Morphophonology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17A9F-F6E3-9958-4BE3-C23BCAAF2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every context, the 1</a:t>
            </a:r>
            <a:r>
              <a:rPr lang="en-US" baseline="30000"/>
              <a:t>st</a:t>
            </a:r>
            <a:r>
              <a:rPr lang="en-US"/>
              <a:t> person dual/generic involves the insertion of a coda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/>
              <a:t>/ to the stem, replacing whatever final glottal consonant is present.</a:t>
            </a:r>
          </a:p>
          <a:p>
            <a:endParaRPr lang="en-US"/>
          </a:p>
          <a:p>
            <a:r>
              <a:rPr lang="en-US"/>
              <a:t>It also is accompanied by tonal changes that are... sensitive to the tonal register of the stem.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nĩ³ʔĩ³ 	‘to know’		nĩ³ʔĩʔ⁴	‘we (</a:t>
            </a: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du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 know’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ri³²	‘to take out’		riʔ³		‘we are taking (it) out’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33A45-C1D0-0E1A-FACF-BD723DA4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1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881B-B945-3022-6B92-8B757806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	What’s an endoclitic?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C20FB-C29A-C23A-A409-EEA00A99E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We can distinguish between (a) the pronominal </a:t>
            </a:r>
            <a:r>
              <a:rPr lang="en-US" i="1"/>
              <a:t>enclitics </a:t>
            </a:r>
            <a:r>
              <a:rPr lang="en-US"/>
              <a:t>which simply apply to the end of a word and (b) the pronominal </a:t>
            </a:r>
            <a:r>
              <a:rPr lang="en-US" i="1"/>
              <a:t>endoclitics</a:t>
            </a:r>
            <a:r>
              <a:rPr lang="en-US"/>
              <a:t> that apply to the end of a word and alter the stem’s phonology.</a:t>
            </a:r>
          </a:p>
          <a:p>
            <a:endParaRPr lang="en-US" sz="2400"/>
          </a:p>
          <a:p>
            <a:pPr marL="0" indent="0">
              <a:buNone/>
            </a:pPr>
            <a:r>
              <a:rPr lang="en-US" sz="2400" b="1"/>
              <a:t>Enclitics					Endoclitics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ɾa³ʔa³=sih³		‘his hand’		ɾa³ʔah⁵			‘my hand’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ɾa³ʔa³=ũh³ 		‘her hand’		ɾa³ʔa⁴=ɾeʔ¹		‘your hand’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ɾa³ʔa³=tʃuh³ 		‘its hand (anim)’	ɾo³ʔoʔ⁴			‘our (du) hand’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ɾa³ʔa³=a³niʔ²sih³	‘their (masc) hand’	ɾa³ʔa³=h⁵ɾeʔ¹		‘your (pl) hand’</a:t>
            </a:r>
            <a:endParaRPr lang="en-US" sz="2400" b="1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EA138-929F-87DC-B788-4773ACD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3E23-83EC-EF0E-57DC-2E7788AF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730"/>
          </a:xfrm>
        </p:spPr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F5EC2-7A7C-7A75-353B-E2581F424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34" y="5328253"/>
            <a:ext cx="10515600" cy="101173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If the stem already has a coda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/>
              <a:t>/, the glottal stop applies vacuously, but the associated tonal changes </a:t>
            </a:r>
            <a:r>
              <a:rPr lang="en-US" i="1"/>
              <a:t>still</a:t>
            </a:r>
            <a:r>
              <a:rPr lang="en-US"/>
              <a:t> apply.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752A9-4E7C-EFC2-DAF5-8217F51C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36A01-283F-6EF3-2B02-D82E76E6B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4" y="1654068"/>
            <a:ext cx="11225532" cy="33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89C2-C936-65E2-CE1E-70A4C2A8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772"/>
          </a:xfrm>
        </p:spPr>
        <p:txBody>
          <a:bodyPr/>
          <a:lstStyle/>
          <a:p>
            <a:r>
              <a:rPr lang="en-US"/>
              <a:t>The back vowel alternation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F5D2-66AA-AB41-6B64-1F4117B7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23189"/>
            <a:ext cx="10515600" cy="105377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If the stem has /a/, applying the 1du changes it to /o/. Similarly, if it has /ã/, it changes it to /ũ/. This co-occurs with the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/>
              <a:t>/.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A39D-3F9D-DCFD-915B-4D818536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E06E8-E1BD-5283-0F8F-7194711FE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9629"/>
            <a:ext cx="10321434" cy="34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51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B992-5551-A324-6038-EA341ECC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4" y="375635"/>
            <a:ext cx="10515600" cy="1325563"/>
          </a:xfrm>
        </p:spPr>
        <p:txBody>
          <a:bodyPr/>
          <a:lstStyle/>
          <a:p>
            <a:r>
              <a:rPr lang="en-US"/>
              <a:t>Summary of tonal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58A1F-A099-E323-F4D2-27CDB1DD3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010" y="1822588"/>
            <a:ext cx="11645866" cy="23873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03352-0EFD-65D9-F910-4D6C7420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383EE6-6190-94A0-39D0-7F2FA25B2D4F}"/>
              </a:ext>
            </a:extLst>
          </p:cNvPr>
          <p:cNvSpPr txBox="1">
            <a:spLocks/>
          </p:cNvSpPr>
          <p:nvPr/>
        </p:nvSpPr>
        <p:spPr>
          <a:xfrm>
            <a:off x="546134" y="4364172"/>
            <a:ext cx="10515600" cy="1837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the stem has a lower register level tone (2, 1), no tone changes occur.</a:t>
            </a:r>
          </a:p>
          <a:p>
            <a:r>
              <a:rPr lang="en-US"/>
              <a:t>Tones /32, 43, 4/ undergo truncation or no tone change.</a:t>
            </a:r>
          </a:p>
          <a:p>
            <a:r>
              <a:rPr lang="en-US"/>
              <a:t>Most upper register tones /3, 5, 31, 13/ raise to /4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/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7882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687A-A44E-4731-2DB5-8EF6FF6C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tonal change with low register tones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5A5645-C591-499C-FB7D-1785FB1C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7"/>
            <a:ext cx="9651059" cy="44473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04DCA-47D7-23A8-2DCB-CBD9B5DE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10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3B4A-3F17-F9FD-F047-68A61DF2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No tonal change with upper register level tones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506C87-C5C8-2D01-B4CE-4B712867C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966" y="1690688"/>
            <a:ext cx="11308740" cy="28708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6EA03-462E-623F-5E87-32695EC0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01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F0C5-6EB5-55C1-5D6F-FB6A6F76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51" y="365123"/>
            <a:ext cx="10515600" cy="1325563"/>
          </a:xfrm>
        </p:spPr>
        <p:txBody>
          <a:bodyPr/>
          <a:lstStyle/>
          <a:p>
            <a:r>
              <a:rPr lang="en-US"/>
              <a:t>Truncation of falling 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5A00E-1FC8-1B93-7108-949D846C7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51" y="1847849"/>
            <a:ext cx="11187098" cy="4351338"/>
          </a:xfrm>
        </p:spPr>
        <p:txBody>
          <a:bodyPr/>
          <a:lstStyle/>
          <a:p>
            <a:r>
              <a:rPr lang="en-US"/>
              <a:t>Recall that we never observe contour tones before a coda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/>
              <a:t>/. Insertion of the glottal stop truncates falling tones so that they are level.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FBAC6-0EDF-4B9B-09BA-DFD9485F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9057-0EE3-9646-01F1-8F53322D4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51" y="3055786"/>
            <a:ext cx="11468832" cy="19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0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1C8A-6C91-7D4A-CBE6-9ECBAC03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Tonal raising of many stems to /4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ʔ</a:t>
            </a:r>
            <a:r>
              <a:rPr lang="en-US"/>
              <a:t>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70BFE5-D2D5-1406-2AE0-C22F385EF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2438"/>
            <a:ext cx="10582638" cy="40548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48A32-D60D-EA2C-3F11-8C0143E6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16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27E1-6466-61FF-AF99-8ACD7791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going on with tone /3/? /31/?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28D3-429E-700A-8AC7-CEC870510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Some words with stem tones /3/ and /31/ have some irregularity. We have a story coming up...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ni³tʃi¹		‘to be near’			a³ˀmĩh³	‘to speak’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ni⁴tʃiʔ⁴	‘we are near’		a³ˀmĩʔ³	‘we are speaking’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na³ne¹	‘air, voice’			ni³jah³	‘to be wet’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si³-na¹neʔ¹	‘our voice(s)’		ni³joʔ⁴	‘we are wet’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9BD8B-BF59-AA75-936D-3D98E3D3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29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C0B1-4B90-724E-8236-515BB86B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first... more accidental homophony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EB0DD-A6D6-53BA-D24A-3A19371B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1A1AB-E481-495B-0659-F2C2ACEA3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858852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11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CDF7-72D5-9924-1E55-BB98AF86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	The 2</a:t>
            </a:r>
            <a:r>
              <a:rPr lang="en-US" baseline="30000"/>
              <a:t>nd</a:t>
            </a:r>
            <a:r>
              <a:rPr lang="en-US"/>
              <a:t> person singular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1998-7B4E-56E3-073B-152DFDC78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2</a:t>
            </a:r>
            <a:r>
              <a:rPr lang="en-US" baseline="30000"/>
              <a:t>nd</a:t>
            </a:r>
            <a:r>
              <a:rPr lang="en-US"/>
              <a:t> person singular has an associated clitic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=ɾeʔ¹</a:t>
            </a:r>
            <a:r>
              <a:rPr lang="en-US"/>
              <a:t>/, but it is categorized as an endoclitic because it conditions tonal changes on the stem it attaches to.</a:t>
            </a:r>
          </a:p>
          <a:p>
            <a:endParaRPr lang="en-US"/>
          </a:p>
          <a:p>
            <a:r>
              <a:rPr lang="en-US"/>
              <a:t>In spontaneous speech, this clitic may simply be produced as /=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ɾ̥/, where the rime portion is missing. This is more common in the context where it induces tone raising (DiCanio 2022).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FE287-C219-48E0-BA1B-AEEA2CF5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3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231C-9EFE-5FA3-F8C2-683F34432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falls into each category?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A7EB8-9308-642E-476F-201C54D18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Enclitics include </a:t>
            </a:r>
            <a:r>
              <a:rPr lang="en-US" i="1"/>
              <a:t>all </a:t>
            </a:r>
            <a:r>
              <a:rPr lang="en-US"/>
              <a:t>third person pronouns in the singular and plural as well as the 1</a:t>
            </a:r>
            <a:r>
              <a:rPr lang="en-US" baseline="30000"/>
              <a:t>st</a:t>
            </a:r>
            <a:r>
              <a:rPr lang="en-US"/>
              <a:t> person exclusive and inclusive.</a:t>
            </a:r>
          </a:p>
          <a:p>
            <a:endParaRPr lang="en-US"/>
          </a:p>
          <a:p>
            <a:r>
              <a:rPr lang="en-US"/>
              <a:t>Endoclitics include the 1</a:t>
            </a:r>
            <a:r>
              <a:rPr lang="en-US" baseline="30000"/>
              <a:t>st</a:t>
            </a:r>
            <a:r>
              <a:rPr lang="en-US"/>
              <a:t> person singular, 2</a:t>
            </a:r>
            <a:r>
              <a:rPr lang="en-US" baseline="30000"/>
              <a:t>nd</a:t>
            </a:r>
            <a:r>
              <a:rPr lang="en-US"/>
              <a:t> person singular, 1</a:t>
            </a:r>
            <a:r>
              <a:rPr lang="en-US" baseline="30000"/>
              <a:t>st</a:t>
            </a:r>
            <a:r>
              <a:rPr lang="en-US"/>
              <a:t> person dual, and the 2</a:t>
            </a:r>
            <a:r>
              <a:rPr lang="en-US" baseline="30000"/>
              <a:t>nd</a:t>
            </a:r>
            <a:r>
              <a:rPr lang="en-US"/>
              <a:t> person plural.</a:t>
            </a:r>
          </a:p>
          <a:p>
            <a:endParaRPr lang="en-US"/>
          </a:p>
          <a:p>
            <a:r>
              <a:rPr lang="en-US"/>
              <a:t>Note that the category of </a:t>
            </a:r>
            <a:r>
              <a:rPr lang="en-US" i="1"/>
              <a:t>endoclitic</a:t>
            </a:r>
            <a:r>
              <a:rPr lang="en-US"/>
              <a:t> is also somewhat pragmatically cohesive – these are all speech act participants, or people who are part of at least a small conversation.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2D7D6-36DC-FEF7-2005-8CD5FE05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A7AC-A43F-E57C-B70B-A7AEC618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4" y="637420"/>
            <a:ext cx="10515600" cy="1325563"/>
          </a:xfrm>
        </p:spPr>
        <p:txBody>
          <a:bodyPr/>
          <a:lstStyle/>
          <a:p>
            <a:r>
              <a:rPr lang="en-US"/>
              <a:t>Summary of tonal changes (and your HW)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207CB-A6E4-AD46-DC34-24E2B4926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65" y="1962983"/>
            <a:ext cx="12049435" cy="22726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51E0C-4B59-0006-74AB-300F1526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F1BE87-B4CA-FB6D-CC05-82D956D01904}"/>
              </a:ext>
            </a:extLst>
          </p:cNvPr>
          <p:cNvSpPr txBox="1">
            <a:spLocks/>
          </p:cNvSpPr>
          <p:nvPr/>
        </p:nvSpPr>
        <p:spPr>
          <a:xfrm>
            <a:off x="546134" y="4364172"/>
            <a:ext cx="10515600" cy="1837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the stem has a falling tone or /4h/, the </a:t>
            </a:r>
            <a:r>
              <a:rPr lang="en-US" cap="small"/>
              <a:t>2s</a:t>
            </a:r>
            <a:r>
              <a:rPr lang="en-US"/>
              <a:t> conditions low tone spreading one syllable to the left.</a:t>
            </a:r>
          </a:p>
          <a:p>
            <a:r>
              <a:rPr lang="en-US"/>
              <a:t>When the stem has tone /3/, it conditions a tone /4/ one syllable to the left.</a:t>
            </a:r>
          </a:p>
          <a:p>
            <a:r>
              <a:rPr lang="en-US"/>
              <a:t>Otherwise, no changes occur.</a:t>
            </a:r>
          </a:p>
        </p:txBody>
      </p:sp>
    </p:spTree>
    <p:extLst>
      <p:ext uri="{BB962C8B-B14F-4D97-AF65-F5344CB8AC3E}">
        <p14:creationId xmlns:p14="http://schemas.microsoft.com/office/powerpoint/2010/main" val="533919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34B3-42CD-44D6-EE94-10C81C48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2" y="396656"/>
            <a:ext cx="10515600" cy="1032751"/>
          </a:xfrm>
        </p:spPr>
        <p:txBody>
          <a:bodyPr/>
          <a:lstStyle/>
          <a:p>
            <a:r>
              <a:rPr lang="en-US"/>
              <a:t>Low tone spreading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54A56C-6958-D98C-DFDE-46E7D7891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212" y="1286053"/>
            <a:ext cx="11657357" cy="36552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3BFA8-1C57-325D-750E-0ED14D96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6A442-A42F-71CB-FDE2-038DECE44A0A}"/>
              </a:ext>
            </a:extLst>
          </p:cNvPr>
          <p:cNvSpPr txBox="1"/>
          <p:nvPr/>
        </p:nvSpPr>
        <p:spPr>
          <a:xfrm>
            <a:off x="344212" y="4969252"/>
            <a:ext cx="10478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 pitchFamily="2" charset="0"/>
              </a:rPr>
              <a:t>There is no tone change with words with a /3.4/ melody, but low tone spreading when the word has a tone /4.4h/ melody. Maybe the latter is secretly /4.3/?</a:t>
            </a:r>
          </a:p>
          <a:p>
            <a:endParaRPr lang="en-US" sz="2400">
              <a:latin typeface="Times" pitchFamily="2" charset="0"/>
            </a:endParaRPr>
          </a:p>
          <a:p>
            <a:r>
              <a:rPr lang="en-US" sz="2400">
                <a:latin typeface="Times" pitchFamily="2" charset="0"/>
              </a:rPr>
              <a:t>This pattern is </a:t>
            </a:r>
            <a:r>
              <a:rPr lang="en-US" sz="2400" i="1">
                <a:latin typeface="Times" pitchFamily="2" charset="0"/>
              </a:rPr>
              <a:t>only </a:t>
            </a:r>
            <a:r>
              <a:rPr lang="en-US" sz="2400">
                <a:latin typeface="Times" pitchFamily="2" charset="0"/>
              </a:rPr>
              <a:t>found in Itunyoso Triqui.</a:t>
            </a:r>
          </a:p>
        </p:txBody>
      </p:sp>
    </p:spTree>
    <p:extLst>
      <p:ext uri="{BB962C8B-B14F-4D97-AF65-F5344CB8AC3E}">
        <p14:creationId xmlns:p14="http://schemas.microsoft.com/office/powerpoint/2010/main" val="442767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F141-60B5-64F8-7532-032317FB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Tone raising /3 &gt; 4/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5BFF5-A789-62D8-C8AA-9EB90A3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3637"/>
            <a:ext cx="10515600" cy="68005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This pattern is found in all Triqui varieties.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6A234-9EDA-FA16-F072-D751BB29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40F29-0338-2201-4DB0-69EDE659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73" y="1346437"/>
            <a:ext cx="10515600" cy="40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44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70C7-E1BB-87E9-D105-04EA5CD8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tone changes – is it now an enclitic?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51F0-2651-30A4-EDB2-A8E3BE130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135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Where the 2s clitic does not condition any stem tonal changes, is it suddenly an enclitic?</a:t>
            </a:r>
          </a:p>
          <a:p>
            <a:r>
              <a:rPr lang="en-US"/>
              <a:t>What would Haspelmath (2023) say?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37E0E-A418-7BE2-474A-DCE6327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720C2-5495-8BBB-D170-D875D2AE0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68" y="3429000"/>
            <a:ext cx="10436032" cy="21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1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A4DF-B79E-AB15-BD18-63373683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The 2</a:t>
            </a:r>
            <a:r>
              <a:rPr lang="en-US" baseline="30000"/>
              <a:t>nd</a:t>
            </a:r>
            <a:r>
              <a:rPr lang="en-US"/>
              <a:t> person plural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D77D1-C132-E645-A6A7-A8D9B5CD1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non-1</a:t>
            </a:r>
            <a:r>
              <a:rPr lang="en-US" baseline="30000"/>
              <a:t>st</a:t>
            </a:r>
            <a:r>
              <a:rPr lang="en-US"/>
              <a:t> person pronouns, plural number is marked several ways: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plural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nĩʔ²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 + clitic	tʃa⁴³=nĩʔ²=sih³	‘they (masc) ate’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(a³nĩ²ʔĩ³ ~ 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nĩ²ʔĩ³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 ~ 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nĩʔ²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generic/	neh³ 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+ (clitic)	tʃa⁴³=neh³=sih³	‘they (masc) ate’</a:t>
            </a:r>
          </a:p>
          <a:p>
            <a:pPr marL="0" indent="0">
              <a:buNone/>
            </a:pP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plural				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tʃa⁴³=neh³		‘they (generic) ate’</a:t>
            </a:r>
            <a:endParaRPr lang="en-US" b="1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345E8-CD30-FB99-4734-3B61D436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35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6A16-5345-8554-0485-F202E59B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Morphophonology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5E4BB-F10B-51F4-A6FF-B58BF9248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2</a:t>
            </a:r>
            <a:r>
              <a:rPr lang="en-US" baseline="30000"/>
              <a:t>nd</a:t>
            </a:r>
            <a:r>
              <a:rPr lang="en-US"/>
              <a:t> person clitic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=ɾeʔ¹</a:t>
            </a:r>
            <a:r>
              <a:rPr lang="en-US"/>
              <a:t>/ conditions a tone raising process on tone /3/ stems, e.g.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ɾa³ʔa³ ‘hand’ &gt; ɾa³ʔa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⁴=ɾeʔ¹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 ‘your hand’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/>
              <a:t>The 2</a:t>
            </a:r>
            <a:r>
              <a:rPr lang="en-US" baseline="30000"/>
              <a:t>nd</a:t>
            </a:r>
            <a:r>
              <a:rPr lang="en-US"/>
              <a:t> person plural does something similar when it attaches to an overt plural, but it carries tone /5/ and the accompanying /h/.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k-a⁴tʃĩ⁴³=nĩ²ʔĩ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(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³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=h⁵ɾeʔ¹	[ka⁴tʃĩ⁴³=nĩ²ʔĩh⁵ɾ̥eʔ¹]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</a:t>
            </a: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perf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-pass</a:t>
            </a: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=pl=2p</a:t>
            </a:r>
          </a:p>
          <a:p>
            <a:pPr marL="0" indent="0">
              <a:buNone/>
            </a:pP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‘you all passed by’</a:t>
            </a:r>
            <a:endParaRPr lang="en-US" cap="small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63EB5-0C66-32E3-B5B0-7E65E8AC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7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AD3C-4873-0E00-64CB-84EE90FD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with and without the plural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7E0B-F866-1445-D20D-68E641DDA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previous example has both a plural enclitic and then the 2</a:t>
            </a:r>
            <a:r>
              <a:rPr lang="en-US" baseline="30000"/>
              <a:t>nd</a:t>
            </a:r>
            <a:r>
              <a:rPr lang="en-US"/>
              <a:t> person plural </a:t>
            </a:r>
            <a:r>
              <a:rPr lang="en-US" i="1"/>
              <a:t>endoclitic</a:t>
            </a:r>
            <a:r>
              <a:rPr lang="en-US"/>
              <a:t>, but the inclusion of the plural is optional except for in one context.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k-a⁴tʃĩ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(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⁴³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h⁵ɾeʔ¹			</a:t>
            </a:r>
            <a:r>
              <a:rPr lang="en-US">
                <a:ea typeface="Doulos SIL" panose="02000500070000020004" pitchFamily="2" charset="77"/>
                <a:cs typeface="Doulos SIL" panose="02000500070000020004" pitchFamily="2" charset="77"/>
              </a:rPr>
              <a:t>The tones on the stem-final</a:t>
            </a:r>
          </a:p>
          <a:p>
            <a:pPr marL="0" indent="0">
              <a:buNone/>
            </a:pPr>
            <a:r>
              <a:rPr lang="en-US">
                <a:ea typeface="Doulos SIL" panose="02000500070000020004" pitchFamily="2" charset="77"/>
                <a:cs typeface="Doulos SIL" panose="02000500070000020004" pitchFamily="2" charset="77"/>
              </a:rPr>
              <a:t>	</a:t>
            </a:r>
            <a:r>
              <a:rPr lang="en-US" cap="small">
                <a:ea typeface="Doulos SIL" panose="02000500070000020004" pitchFamily="2" charset="77"/>
                <a:cs typeface="Doulos SIL" panose="02000500070000020004" pitchFamily="2" charset="77"/>
              </a:rPr>
              <a:t>perf</a:t>
            </a:r>
            <a:r>
              <a:rPr lang="en-US">
                <a:ea typeface="Doulos SIL" panose="02000500070000020004" pitchFamily="2" charset="77"/>
                <a:cs typeface="Doulos SIL" panose="02000500070000020004" pitchFamily="2" charset="77"/>
              </a:rPr>
              <a:t>-pass</a:t>
            </a:r>
            <a:r>
              <a:rPr lang="en-US" cap="small">
                <a:ea typeface="Doulos SIL" panose="02000500070000020004" pitchFamily="2" charset="77"/>
                <a:cs typeface="Doulos SIL" panose="02000500070000020004" pitchFamily="2" charset="77"/>
              </a:rPr>
              <a:t>.2p			</a:t>
            </a:r>
            <a:r>
              <a:rPr lang="en-US">
                <a:ea typeface="Doulos SIL" panose="02000500070000020004" pitchFamily="2" charset="77"/>
                <a:cs typeface="Doulos SIL" panose="02000500070000020004" pitchFamily="2" charset="77"/>
              </a:rPr>
              <a:t>syllable are replaced with /5h/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[ka⁴tʃĩh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(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⁴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⁵ɾ̥eʔ¹]			(</a:t>
            </a:r>
            <a:r>
              <a:rPr lang="en-US" i="1">
                <a:ea typeface="Doulos SIL" panose="02000500070000020004" pitchFamily="2" charset="77"/>
                <a:cs typeface="Doulos SIL" panose="02000500070000020004" pitchFamily="2" charset="77"/>
              </a:rPr>
              <a:t>or half-replaced?).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‘you all passed by’			</a:t>
            </a:r>
            <a:r>
              <a:rPr lang="en-US">
                <a:ea typeface="Doulos SIL" panose="02000500070000020004" pitchFamily="2" charset="77"/>
                <a:cs typeface="Doulos SIL" panose="02000500070000020004" pitchFamily="2" charset="77"/>
              </a:rPr>
              <a:t>The form is 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/=h⁵ɾeʔ¹/.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AEB92-C97F-0EDB-8868-261C4D1F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18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43A2-02D6-5046-08F6-EF389578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879"/>
            <a:ext cx="10515600" cy="1325563"/>
          </a:xfrm>
        </p:spPr>
        <p:txBody>
          <a:bodyPr/>
          <a:lstStyle/>
          <a:p>
            <a:r>
              <a:rPr lang="en-US"/>
              <a:t>Examples with different stem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E8AA3-9435-CB29-236C-652EE8CB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44EBF-1333-ACCF-3D42-EBFC803D1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9" y="1915103"/>
            <a:ext cx="12026642" cy="38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50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7C17B-5FF5-34C7-0BC1-4DE9900F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the entire final tone replaced?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A9CC5-C72E-7753-A6EB-A66EC82C4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 don’t know! It’s really hard to tell. There is sometimes a noticeably lengthening of the final vowel, suggesting to me that it is trimoraic or something.</a:t>
            </a:r>
          </a:p>
          <a:p>
            <a:r>
              <a:rPr lang="en-US"/>
              <a:t>On single syllable words like 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tʃa⁴³ ‘</a:t>
            </a: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perf.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eat / ate’, I hear the </a:t>
            </a: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2p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 form as distinct.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 tʃa⁴=(a)⁵hɾeʔ¹		≠	 ttʃah⁵=ɾeʔ¹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 ‘you all ate’ 			‘your (sg) tortilla’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17FD9-1A9B-8CDC-B681-B954BE86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50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1E609-BD59-918C-0276-1E911A80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Anti-homophony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A132C-458E-AD40-A545-E73FCEB05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What happens if you apply the 2</a:t>
            </a:r>
            <a:r>
              <a:rPr lang="en-US" baseline="30000"/>
              <a:t>nd</a:t>
            </a:r>
            <a:r>
              <a:rPr lang="en-US"/>
              <a:t> person plural to a stem that </a:t>
            </a:r>
            <a:r>
              <a:rPr lang="en-US" i="1"/>
              <a:t>already</a:t>
            </a:r>
            <a:r>
              <a:rPr lang="en-US"/>
              <a:t> has a tone /5/ at the end? You can’t! The plural clitic is required here.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</a:t>
            </a:r>
            <a:r>
              <a:rPr lang="en-US" cap="small"/>
              <a:t> 2p</a:t>
            </a:r>
            <a:r>
              <a:rPr lang="en-US"/>
              <a:t> </a:t>
            </a:r>
            <a:r>
              <a:rPr lang="en-US" i="1"/>
              <a:t>would</a:t>
            </a:r>
            <a:r>
              <a:rPr lang="en-US"/>
              <a:t> be synonymous with the </a:t>
            </a:r>
            <a:r>
              <a:rPr lang="en-US" cap="small"/>
              <a:t>2s</a:t>
            </a:r>
            <a:r>
              <a:rPr lang="en-US"/>
              <a:t>. This is avoided.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01896-CB0F-8475-1710-5DC468AD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30581-2933-A244-972E-8D8CB705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1" y="3880355"/>
            <a:ext cx="11737459" cy="24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D900-FDC6-3EC2-642D-EA9544A7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principles of cliticization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A6693-0CA0-BF09-6B58-F67F2779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All clitics </a:t>
            </a:r>
            <a:r>
              <a:rPr lang="en-US"/>
              <a:t>apply to derived stems in nouns (or verbs, when they are aspect-marked). We can think of this as either a two-stage derivational process or of nominal/verbal stem formation as “stored.”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Root:		ko³no³ʔo⁴			‘medicine’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Stem:		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si³-ko¹no¹ʔo¹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=sih³	‘his medicine’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	</a:t>
            </a:r>
            <a:r>
              <a:rPr lang="en-US" sz="2400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poss’d</a:t>
            </a: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-medicine</a:t>
            </a:r>
            <a:r>
              <a:rPr lang="en-US" sz="2400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=3m</a:t>
            </a:r>
          </a:p>
          <a:p>
            <a:pPr marL="0" indent="0">
              <a:buNone/>
            </a:pP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	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si³-ko¹no¹ʔoh¹	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‘my medicine’ (endoclitic)</a:t>
            </a:r>
          </a:p>
          <a:p>
            <a:pPr marL="0" indent="0">
              <a:buNone/>
            </a:pP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	</a:t>
            </a:r>
            <a:r>
              <a:rPr lang="en-US" sz="2400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poss’d</a:t>
            </a: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-medicine.</a:t>
            </a:r>
            <a:r>
              <a:rPr lang="en-US" sz="2400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1s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6F36B-D019-2BF4-70EA-76D6077E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3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E1A2-07FB-AF21-4CA6-19F2C700F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6.	SAP 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3B9-8E6E-8E9C-24B7-812D3BE17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Where apparent exceptions occur in the endoclitic morphophonology in Itunyoso Triqui, these are mostly principled.</a:t>
            </a:r>
          </a:p>
          <a:p>
            <a:endParaRPr lang="en-US"/>
          </a:p>
          <a:p>
            <a:r>
              <a:rPr lang="en-US"/>
              <a:t>A set of about 100 roots seem to act altogether differently. These roots take an alternate stem shape </a:t>
            </a:r>
            <a:r>
              <a:rPr lang="en-US" i="1"/>
              <a:t>only with the </a:t>
            </a:r>
            <a:r>
              <a:rPr lang="en-US" cap="small"/>
              <a:t>1s, 1du, 2s </a:t>
            </a:r>
            <a:r>
              <a:rPr lang="en-US"/>
              <a:t>endoclitics</a:t>
            </a:r>
            <a:r>
              <a:rPr lang="en-US" i="1"/>
              <a:t>.</a:t>
            </a:r>
          </a:p>
          <a:p>
            <a:endParaRPr lang="en-US" i="1"/>
          </a:p>
          <a:p>
            <a:r>
              <a:rPr lang="en-US"/>
              <a:t>We call these stems are called “speech act participant stems,” or SAP stems. In all cases, they take tone /4/ or /43/ as the stem shape only with the SAP clitics.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A1AA7-7146-74C7-C675-1644116D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70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F8F8-8D6C-0973-A662-5CE5A405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SAP 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3C0ADD-EC03-2CD3-9559-6152720E2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86" y="1690688"/>
            <a:ext cx="11748627" cy="38167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FA41D-1E06-9DAD-BBFA-1E85BEAF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89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1BFA-E891-911C-A221-4BB8D301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determine the tones here?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5CE96B-E50E-0AB1-82F1-673AE103B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482" y="2180510"/>
            <a:ext cx="10515600" cy="33052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8A087-6C7D-15C6-34ED-E12119D2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3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E298-C774-507D-365D-480F43D60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98B40D-22F7-691A-8348-CC5C836D3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62" y="2055812"/>
            <a:ext cx="11963476" cy="3659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CC232-3415-23FA-0E0A-CC10CCDD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5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A1FD-4C4C-44BA-AF60-1B66B037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7.	Clitics,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62799-F52E-43A5-3964-4066B401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Recall our conversation last week about whether pronouns in Triqui were properly clitics or suffixes.</a:t>
            </a:r>
          </a:p>
          <a:p>
            <a:r>
              <a:rPr lang="en-US"/>
              <a:t>How does the current data fit in with this perspective? with the theoretical discussion?</a:t>
            </a:r>
          </a:p>
          <a:p>
            <a:pPr lvl="1"/>
            <a:r>
              <a:rPr lang="en-US"/>
              <a:t>Complex segmental/tonal alternations with the </a:t>
            </a:r>
            <a:r>
              <a:rPr lang="en-US" cap="small"/>
              <a:t>1s, 1du </a:t>
            </a:r>
            <a:r>
              <a:rPr lang="en-US"/>
              <a:t>pronouns</a:t>
            </a:r>
          </a:p>
          <a:p>
            <a:pPr lvl="1"/>
            <a:r>
              <a:rPr lang="en-US"/>
              <a:t>The </a:t>
            </a:r>
            <a:r>
              <a:rPr lang="en-US" cap="small"/>
              <a:t>2s</a:t>
            </a:r>
            <a:r>
              <a:rPr lang="en-US"/>
              <a:t> and </a:t>
            </a:r>
            <a:r>
              <a:rPr lang="en-US" cap="small"/>
              <a:t>2p</a:t>
            </a:r>
            <a:r>
              <a:rPr lang="en-US"/>
              <a:t> pronouns condition tonal changes on stems for </a:t>
            </a:r>
            <a:r>
              <a:rPr lang="en-US" i="1"/>
              <a:t>some</a:t>
            </a:r>
            <a:r>
              <a:rPr lang="en-US"/>
              <a:t> stems, but not all. Is the former type of allomorph an endoclitic while the latter is an enclitic? What does it mean for a pronoun to be both an enclitic and an endoclitic?</a:t>
            </a:r>
          </a:p>
          <a:p>
            <a:pPr lvl="1"/>
            <a:r>
              <a:rPr lang="en-US"/>
              <a:t>SAP roots!</a:t>
            </a:r>
          </a:p>
          <a:p>
            <a:r>
              <a:rPr lang="en-US"/>
              <a:t>If one can model the phonological alternations in stems via concatenative rules in autosegmental-metrical theory, is this concatenation?</a:t>
            </a:r>
          </a:p>
          <a:p>
            <a:r>
              <a:rPr lang="en-US"/>
              <a:t>Are clitics definitionally concatenative?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B48F1-2B3C-3B6A-BC8C-83153FDC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3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E79F-637F-F60E-965A-A7501447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282"/>
          </a:xfrm>
        </p:spPr>
        <p:txBody>
          <a:bodyPr/>
          <a:lstStyle/>
          <a:p>
            <a:r>
              <a:rPr lang="en-US"/>
              <a:t>But how do you know?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DBEF9C-9A73-1624-3F70-885A6EB9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34854"/>
            <a:ext cx="10515600" cy="3404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85534-B4F5-A350-C0E6-A7B9B74C22D9}"/>
              </a:ext>
            </a:extLst>
          </p:cNvPr>
          <p:cNvSpPr txBox="1"/>
          <p:nvPr/>
        </p:nvSpPr>
        <p:spPr>
          <a:xfrm>
            <a:off x="838200" y="1566041"/>
            <a:ext cx="102291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When marked for 1</a:t>
            </a:r>
            <a:r>
              <a:rPr lang="en-US" sz="2600" baseline="30000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st</a:t>
            </a:r>
            <a:r>
              <a:rPr lang="en-US" sz="2600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 person singular, low register tone stems take a low tone /1/. Stems where the final syllable has a low register tone undergo this.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65424-9882-BEC0-75D8-46C1E628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8F3F-C597-F7DE-087F-A3EAAF9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The 1</a:t>
            </a:r>
            <a:r>
              <a:rPr lang="en-US" baseline="30000"/>
              <a:t>st</a:t>
            </a:r>
            <a:r>
              <a:rPr lang="en-US"/>
              <a:t> person singular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9C7DE-4C80-F3E2-A94F-28860CFF0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most complex morphophonology in Triqui.</a:t>
            </a:r>
          </a:p>
          <a:p>
            <a:endParaRPr lang="en-US"/>
          </a:p>
          <a:p>
            <a:r>
              <a:rPr lang="en-US"/>
              <a:t>The major </a:t>
            </a:r>
            <a:r>
              <a:rPr lang="en-US" i="1"/>
              <a:t>segmental</a:t>
            </a:r>
            <a:r>
              <a:rPr lang="en-US"/>
              <a:t> alternation here is a </a:t>
            </a:r>
            <a:r>
              <a:rPr lang="en-US" i="1"/>
              <a:t>morphophonological toggle</a:t>
            </a:r>
            <a:r>
              <a:rPr lang="en-US"/>
              <a:t>, which involves deletion or insertion of /h/ at the end of the stem (DiCanio et al 2020). The /h/ toggle is almost exceptionless.</a:t>
            </a:r>
          </a:p>
          <a:p>
            <a:endParaRPr lang="en-US"/>
          </a:p>
          <a:p>
            <a:r>
              <a:rPr lang="en-US" b="1"/>
              <a:t>If a stem ends with /h/, delete it. If it does not, insert it (replacing a glottal stop, if need be).</a:t>
            </a:r>
          </a:p>
          <a:p>
            <a:pPr lvl="1"/>
            <a:r>
              <a:rPr lang="en-US"/>
              <a:t>Many tonal alternations occur too (to be discussed).</a:t>
            </a: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DDDA6-151C-9372-59E0-1801B392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4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A8CA-200D-FC4D-CAC6-D2414E71C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972"/>
            <a:ext cx="10515600" cy="5188991"/>
          </a:xfrm>
        </p:spPr>
        <p:txBody>
          <a:bodyPr/>
          <a:lstStyle/>
          <a:p>
            <a:pPr marL="0" indent="0">
              <a:buNone/>
            </a:pPr>
            <a:r>
              <a:rPr lang="en-US" b="1" u="sng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No final /h/ in stem</a:t>
            </a:r>
            <a:r>
              <a:rPr lang="en-US" b="1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	</a:t>
            </a:r>
            <a:r>
              <a:rPr lang="en-US" b="1" u="sng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Final /h/ in stem</a:t>
            </a:r>
          </a:p>
          <a:p>
            <a:pPr marL="0" indent="0">
              <a:buNone/>
            </a:pPr>
            <a:endParaRPr lang="en-US" b="1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so³ʔo³		‘to be deaf’			ja³ʔah³	‘chile pepper’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so³ʔoh⁵	‘I am deaf’			ta³ʔa⁴³	‘my chile pepper’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ja³ʔa³²	‘cord’				sã³ʔãh²	‘money’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ta⁴ʔah⁴	‘my cord’			si³-sã¹ʔã¹	‘my money’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tʃi³		‘ancestor’			tʃeh³		‘father’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tʃih⁵		‘my ancestor’		tʃe⁴³		‘my father’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4C5E-BA95-D5AD-8455-428C3E50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2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8F9148-41B1-4AFC-8669-C83AD575E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58" y="1358560"/>
            <a:ext cx="11514083" cy="499779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8A8B76-9042-85F3-4786-148F76C0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05557-BE67-DD16-5EAB-3AE9742FCACF}"/>
              </a:ext>
            </a:extLst>
          </p:cNvPr>
          <p:cNvSpPr txBox="1"/>
          <p:nvPr/>
        </p:nvSpPr>
        <p:spPr>
          <a:xfrm>
            <a:off x="420413" y="501650"/>
            <a:ext cx="1135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 pitchFamily="2" charset="0"/>
              </a:rPr>
              <a:t>You must know how what nominal (possessed) stems look like before you apply the rules for endoclitic marking.</a:t>
            </a:r>
          </a:p>
        </p:txBody>
      </p:sp>
    </p:spTree>
    <p:extLst>
      <p:ext uri="{BB962C8B-B14F-4D97-AF65-F5344CB8AC3E}">
        <p14:creationId xmlns:p14="http://schemas.microsoft.com/office/powerpoint/2010/main" val="152157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7586-5BD9-1ADA-A623-0D5B98C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r>
              <a:rPr lang="en-US"/>
              <a:t>This can produce homophony between stems and cliticized 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813D3-DAEC-A637-BD45-DFD5565B7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3089"/>
            <a:ext cx="10515600" cy="405387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a⁴nĩ⁴³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‘to stop’		</a:t>
            </a: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a⁴nĩh⁴	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‘to get dirty’</a:t>
            </a:r>
          </a:p>
          <a:p>
            <a:pPr marL="0" indent="0">
              <a:buNone/>
            </a:pP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a⁴nĩh⁴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‘I am stopping...’	</a:t>
            </a:r>
            <a:r>
              <a:rPr lang="en-US" sz="2800">
                <a:solidFill>
                  <a:srgbClr val="FF0000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a⁴nĩ⁴³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‘I am getting dirty’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a³tʃĩh⁵	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‘to ask for’		a³tʃĩʔ³		‘to bury’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a³tʃĩ⁴³		‘I am asking for’	</a:t>
            </a:r>
            <a:r>
              <a:rPr lang="en-US" sz="2800">
                <a:solidFill>
                  <a:srgbClr val="FF0000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a³tʃĩh⁵	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‘I am burying...’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a⁴ko⁴³	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‘to cry’		 </a:t>
            </a: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a⁴koh⁴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‘to peel wood’</a:t>
            </a:r>
          </a:p>
          <a:p>
            <a:pPr marL="0" indent="0">
              <a:buNone/>
            </a:pP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a⁴koh⁴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‘I am crying’	</a:t>
            </a:r>
            <a:r>
              <a:rPr lang="en-US" sz="2800">
                <a:solidFill>
                  <a:srgbClr val="FF0000"/>
                </a:solidFill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 a⁴ko⁴³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‘I am peeling wood’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endParaRPr lang="en-US" sz="28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88AFD-CFB4-6A56-A261-1C7D104B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A709-4740-0745-A904-0AE4A2A38F4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57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3996</TotalTime>
  <Words>2582</Words>
  <Application>Microsoft Macintosh PowerPoint</Application>
  <PresentationFormat>Widescreen</PresentationFormat>
  <Paragraphs>242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Aptos</vt:lpstr>
      <vt:lpstr>Aptos Display</vt:lpstr>
      <vt:lpstr>Arial</vt:lpstr>
      <vt:lpstr>Doulos SIL</vt:lpstr>
      <vt:lpstr>Times</vt:lpstr>
      <vt:lpstr>Office Theme</vt:lpstr>
      <vt:lpstr>Endoclitic morphophonology in Itunyoso Triqui</vt:lpstr>
      <vt:lpstr>1. What’s an endoclitic?</vt:lpstr>
      <vt:lpstr>What falls into each category?</vt:lpstr>
      <vt:lpstr>General principles of cliticization</vt:lpstr>
      <vt:lpstr>But how do you know?</vt:lpstr>
      <vt:lpstr>2. The 1st person singular</vt:lpstr>
      <vt:lpstr>PowerPoint Presentation</vt:lpstr>
      <vt:lpstr>PowerPoint Presentation</vt:lpstr>
      <vt:lpstr>This can produce homophony between stems and cliticized stems</vt:lpstr>
      <vt:lpstr>Irregular segmental changes</vt:lpstr>
      <vt:lpstr>Tonal changes with the 1st person singular</vt:lpstr>
      <vt:lpstr>Summary of patterns</vt:lpstr>
      <vt:lpstr>PowerPoint Presentation</vt:lpstr>
      <vt:lpstr>Interaction with the potential aspect</vt:lpstr>
      <vt:lpstr>PowerPoint Presentation</vt:lpstr>
      <vt:lpstr>Special case: 43 &gt; 4h</vt:lpstr>
      <vt:lpstr>It’s mostly regular, but complicated</vt:lpstr>
      <vt:lpstr>3. The 1st person dual/plural</vt:lpstr>
      <vt:lpstr>Morphophonology</vt:lpstr>
      <vt:lpstr>Examples</vt:lpstr>
      <vt:lpstr>The back vowel alternation</vt:lpstr>
      <vt:lpstr>Summary of tonal patterns</vt:lpstr>
      <vt:lpstr>No tonal change with low register tones</vt:lpstr>
      <vt:lpstr>No tonal change with upper register level tones</vt:lpstr>
      <vt:lpstr>Truncation of falling tones</vt:lpstr>
      <vt:lpstr>Tonal raising of many stems to /4ʔ/</vt:lpstr>
      <vt:lpstr>What’s going on with tone /3/? /31/?</vt:lpstr>
      <vt:lpstr>But first... more accidental homophony</vt:lpstr>
      <vt:lpstr>4. The 2nd person singular</vt:lpstr>
      <vt:lpstr>Summary of tonal changes (and your HW)</vt:lpstr>
      <vt:lpstr>Low tone spreading</vt:lpstr>
      <vt:lpstr>Tone raising /3 &gt; 4/</vt:lpstr>
      <vt:lpstr>No tone changes – is it now an enclitic?</vt:lpstr>
      <vt:lpstr>5. The 2nd person plural</vt:lpstr>
      <vt:lpstr>Morphophonology</vt:lpstr>
      <vt:lpstr>Application with and without the plural</vt:lpstr>
      <vt:lpstr>Examples with different stem types</vt:lpstr>
      <vt:lpstr>Is the entire final tone replaced?</vt:lpstr>
      <vt:lpstr>Anti-homophony effects</vt:lpstr>
      <vt:lpstr>6. SAP stems</vt:lpstr>
      <vt:lpstr>SAP stems</vt:lpstr>
      <vt:lpstr>How do you determine the tones here?</vt:lpstr>
      <vt:lpstr>Examples</vt:lpstr>
      <vt:lpstr>7. Clitics, revisited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Endoclitic morphophonology in Itunyoso Triqui</dc:title>
  <dc:creator>Christian Di Canio</dc:creator>
  <cp:lastModifiedBy>Christian Di Canio</cp:lastModifiedBy>
  <cp:revision>128</cp:revision>
  <dcterms:created xsi:type="dcterms:W3CDTF">2024-02-26T18:28:25Z</dcterms:created>
  <dcterms:modified xsi:type="dcterms:W3CDTF">2024-02-29T16:24:33Z</dcterms:modified>
</cp:coreProperties>
</file>