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1" r:id="rId14"/>
    <p:sldId id="272" r:id="rId15"/>
    <p:sldId id="273" r:id="rId16"/>
    <p:sldId id="274" r:id="rId17"/>
    <p:sldId id="261" r:id="rId18"/>
    <p:sldId id="276" r:id="rId19"/>
    <p:sldId id="275" r:id="rId20"/>
    <p:sldId id="279"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6" r:id="rId39"/>
    <p:sldId id="297" r:id="rId40"/>
    <p:sldId id="298" r:id="rId41"/>
    <p:sldId id="259" r:id="rId42"/>
    <p:sldId id="27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4ABDB2-2EE1-5E49-92D4-EDADD96F9994}">
          <p14:sldIdLst>
            <p14:sldId id="256"/>
          </p14:sldIdLst>
        </p14:section>
        <p14:section name="1. Introduction" id="{CEF4AB6E-4835-414A-9EB8-FF1923D8D49F}">
          <p14:sldIdLst>
            <p14:sldId id="257"/>
            <p14:sldId id="258"/>
            <p14:sldId id="260"/>
            <p14:sldId id="262"/>
            <p14:sldId id="263"/>
            <p14:sldId id="264"/>
            <p14:sldId id="265"/>
            <p14:sldId id="266"/>
            <p14:sldId id="267"/>
            <p14:sldId id="268"/>
            <p14:sldId id="269"/>
            <p14:sldId id="271"/>
            <p14:sldId id="272"/>
            <p14:sldId id="273"/>
            <p14:sldId id="274"/>
            <p14:sldId id="261"/>
          </p14:sldIdLst>
        </p14:section>
        <p14:section name="2. Triqui pronouns" id="{F6A9DE80-23C5-184F-A343-23CFAC798CF0}">
          <p14:sldIdLst>
            <p14:sldId id="276"/>
            <p14:sldId id="275"/>
            <p14:sldId id="279"/>
            <p14:sldId id="277"/>
            <p14:sldId id="278"/>
            <p14:sldId id="280"/>
            <p14:sldId id="281"/>
            <p14:sldId id="282"/>
            <p14:sldId id="283"/>
            <p14:sldId id="284"/>
            <p14:sldId id="285"/>
            <p14:sldId id="286"/>
            <p14:sldId id="287"/>
            <p14:sldId id="288"/>
            <p14:sldId id="289"/>
            <p14:sldId id="290"/>
            <p14:sldId id="291"/>
            <p14:sldId id="292"/>
            <p14:sldId id="293"/>
            <p14:sldId id="294"/>
            <p14:sldId id="296"/>
            <p14:sldId id="297"/>
            <p14:sldId id="298"/>
          </p14:sldIdLst>
        </p14:section>
        <p14:section name="References" id="{C5DFAE7F-657F-414D-A2A4-92CA22A258F0}">
          <p14:sldIdLst>
            <p14:sldId id="259"/>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p:restoredTop sz="96327"/>
  </p:normalViewPr>
  <p:slideViewPr>
    <p:cSldViewPr snapToGrid="0">
      <p:cViewPr>
        <p:scale>
          <a:sx n="125" d="100"/>
          <a:sy n="125" d="100"/>
        </p:scale>
        <p:origin x="28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302C0-CCC0-784F-8C89-2F6E46190AFE}" type="datetimeFigureOut">
              <a:t>2/14/24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083947-2C51-334C-98C3-31C473C2B923}" type="slidenum">
              <a:t>‹#›</a:t>
            </a:fld>
            <a:endParaRPr lang="en-US"/>
          </a:p>
        </p:txBody>
      </p:sp>
    </p:spTree>
    <p:extLst>
      <p:ext uri="{BB962C8B-B14F-4D97-AF65-F5344CB8AC3E}">
        <p14:creationId xmlns:p14="http://schemas.microsoft.com/office/powerpoint/2010/main" val="124212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6FC5-346E-8214-576D-7BC3C65AC9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4683AC-53AB-481D-E32E-6C9526BB0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4870BD-7977-D069-2318-5DEDBBE6ED1D}"/>
              </a:ext>
            </a:extLst>
          </p:cNvPr>
          <p:cNvSpPr>
            <a:spLocks noGrp="1"/>
          </p:cNvSpPr>
          <p:nvPr>
            <p:ph type="dt" sz="half" idx="10"/>
          </p:nvPr>
        </p:nvSpPr>
        <p:spPr/>
        <p:txBody>
          <a:bodyPr/>
          <a:lstStyle/>
          <a:p>
            <a:fld id="{D68F8195-3E95-C147-9593-ACC4BD944677}" type="datetime1">
              <a:t>2/14/24</a:t>
            </a:fld>
            <a:endParaRPr lang="en-US"/>
          </a:p>
        </p:txBody>
      </p:sp>
      <p:sp>
        <p:nvSpPr>
          <p:cNvPr id="5" name="Footer Placeholder 4">
            <a:extLst>
              <a:ext uri="{FF2B5EF4-FFF2-40B4-BE49-F238E27FC236}">
                <a16:creationId xmlns:a16="http://schemas.microsoft.com/office/drawing/2014/main" id="{BC788F4F-4134-5AA9-C515-9E6F5B1F6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8EAE3-6F83-E6C1-97BF-25652D503991}"/>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148257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385A-2EE9-DA17-EFE0-7C6512712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002B4F-F9EE-7689-AFA0-0385DF87A4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518E76-4442-6AB7-376C-4F0539543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36BDF-BF97-9059-BE98-F59D73503318}"/>
              </a:ext>
            </a:extLst>
          </p:cNvPr>
          <p:cNvSpPr>
            <a:spLocks noGrp="1"/>
          </p:cNvSpPr>
          <p:nvPr>
            <p:ph type="dt" sz="half" idx="10"/>
          </p:nvPr>
        </p:nvSpPr>
        <p:spPr/>
        <p:txBody>
          <a:bodyPr/>
          <a:lstStyle/>
          <a:p>
            <a:fld id="{CAD04A30-6EF8-1A44-8BC3-BE8B9830DBFC}" type="datetime1">
              <a:t>2/14/24</a:t>
            </a:fld>
            <a:endParaRPr lang="en-US"/>
          </a:p>
        </p:txBody>
      </p:sp>
      <p:sp>
        <p:nvSpPr>
          <p:cNvPr id="6" name="Footer Placeholder 5">
            <a:extLst>
              <a:ext uri="{FF2B5EF4-FFF2-40B4-BE49-F238E27FC236}">
                <a16:creationId xmlns:a16="http://schemas.microsoft.com/office/drawing/2014/main" id="{4E0BCF66-158A-BD13-6863-6EFB8D982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36BD8-CDBD-C07D-3B22-3B33D23D199D}"/>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398692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B077-F489-3499-0899-3F9F39CCCE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8BD45E-463D-C635-A049-0E7E194AF4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583F1-DE48-2233-FBA8-B9E23AE2BCE5}"/>
              </a:ext>
            </a:extLst>
          </p:cNvPr>
          <p:cNvSpPr>
            <a:spLocks noGrp="1"/>
          </p:cNvSpPr>
          <p:nvPr>
            <p:ph type="dt" sz="half" idx="10"/>
          </p:nvPr>
        </p:nvSpPr>
        <p:spPr/>
        <p:txBody>
          <a:bodyPr/>
          <a:lstStyle/>
          <a:p>
            <a:fld id="{C9A13E66-ED1B-5249-BDC2-22417B512B08}" type="datetime1">
              <a:t>2/14/24</a:t>
            </a:fld>
            <a:endParaRPr lang="en-US"/>
          </a:p>
        </p:txBody>
      </p:sp>
      <p:sp>
        <p:nvSpPr>
          <p:cNvPr id="5" name="Footer Placeholder 4">
            <a:extLst>
              <a:ext uri="{FF2B5EF4-FFF2-40B4-BE49-F238E27FC236}">
                <a16:creationId xmlns:a16="http://schemas.microsoft.com/office/drawing/2014/main" id="{59BB5B69-CF8F-7AE9-E962-38F02FD03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DEF42-99A4-259D-6B51-3200BB5117B2}"/>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37748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DED36D-01F7-AF29-7B63-36552D6E0C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6A977C-84FC-90DC-15D5-B9A2C66782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0DAFA-D0B1-5799-A125-AF98F4971DFC}"/>
              </a:ext>
            </a:extLst>
          </p:cNvPr>
          <p:cNvSpPr>
            <a:spLocks noGrp="1"/>
          </p:cNvSpPr>
          <p:nvPr>
            <p:ph type="dt" sz="half" idx="10"/>
          </p:nvPr>
        </p:nvSpPr>
        <p:spPr/>
        <p:txBody>
          <a:bodyPr/>
          <a:lstStyle/>
          <a:p>
            <a:fld id="{01FCBF1A-AD35-7546-841D-6545B6E41392}" type="datetime1">
              <a:t>2/14/24</a:t>
            </a:fld>
            <a:endParaRPr lang="en-US"/>
          </a:p>
        </p:txBody>
      </p:sp>
      <p:sp>
        <p:nvSpPr>
          <p:cNvPr id="5" name="Footer Placeholder 4">
            <a:extLst>
              <a:ext uri="{FF2B5EF4-FFF2-40B4-BE49-F238E27FC236}">
                <a16:creationId xmlns:a16="http://schemas.microsoft.com/office/drawing/2014/main" id="{BD1774D0-7CE4-8496-1958-021C2B51C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6D8B2-B5E2-235F-8758-0A7E2751FFFE}"/>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313212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0C55-90AF-DC29-9BC8-0DBC93F0BB3E}"/>
              </a:ext>
            </a:extLst>
          </p:cNvPr>
          <p:cNvSpPr>
            <a:spLocks noGrp="1"/>
          </p:cNvSpPr>
          <p:nvPr>
            <p:ph type="title"/>
          </p:nvPr>
        </p:nvSpPr>
        <p:spPr/>
        <p:txBody>
          <a:bodyPr/>
          <a:lstStyle>
            <a:lvl1pPr>
              <a:defRPr baseline="0">
                <a:latin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606543D-1595-32CE-46D4-239E9EB40355}"/>
              </a:ext>
            </a:extLst>
          </p:cNvPr>
          <p:cNvSpPr>
            <a:spLocks noGrp="1"/>
          </p:cNvSpPr>
          <p:nvPr>
            <p:ph idx="1"/>
          </p:nvPr>
        </p:nvSpPr>
        <p:spPr/>
        <p:txBody>
          <a:bodyPr/>
          <a:lstStyle>
            <a:lvl1pPr>
              <a:defRPr baseline="0">
                <a:latin typeface="Times New Roman" panose="02020603050405020304" pitchFamily="18" charset="0"/>
              </a:defRPr>
            </a:lvl1pPr>
            <a:lvl2pPr>
              <a:defRPr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E9CD-761C-9544-CE31-520D97C056F3}"/>
              </a:ext>
            </a:extLst>
          </p:cNvPr>
          <p:cNvSpPr>
            <a:spLocks noGrp="1"/>
          </p:cNvSpPr>
          <p:nvPr>
            <p:ph type="dt" sz="half" idx="10"/>
          </p:nvPr>
        </p:nvSpPr>
        <p:spPr/>
        <p:txBody>
          <a:bodyPr/>
          <a:lstStyle/>
          <a:p>
            <a:fld id="{682E5776-E80D-AA43-B34C-A7E694772816}" type="datetime1">
              <a:t>2/14/24</a:t>
            </a:fld>
            <a:endParaRPr lang="en-US"/>
          </a:p>
        </p:txBody>
      </p:sp>
      <p:sp>
        <p:nvSpPr>
          <p:cNvPr id="5" name="Footer Placeholder 4">
            <a:extLst>
              <a:ext uri="{FF2B5EF4-FFF2-40B4-BE49-F238E27FC236}">
                <a16:creationId xmlns:a16="http://schemas.microsoft.com/office/drawing/2014/main" id="{A59360BF-3C45-B2DE-9413-48ECBB1CD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1581B-8506-029C-0058-CC7C01691E27}"/>
              </a:ext>
            </a:extLst>
          </p:cNvPr>
          <p:cNvSpPr>
            <a:spLocks noGrp="1"/>
          </p:cNvSpPr>
          <p:nvPr>
            <p:ph type="sldNum" sz="quarter" idx="12"/>
          </p:nvPr>
        </p:nvSpPr>
        <p:spPr/>
        <p:txBody>
          <a:bodyPr/>
          <a:lstStyle/>
          <a:p>
            <a:fld id="{8D5C2812-0336-304C-AEAD-B639BFC4D781}" type="slidenum">
              <a:t>‹#›</a:t>
            </a:fld>
            <a:endParaRPr lang="en-US"/>
          </a:p>
        </p:txBody>
      </p:sp>
    </p:spTree>
    <p:extLst>
      <p:ext uri="{BB962C8B-B14F-4D97-AF65-F5344CB8AC3E}">
        <p14:creationId xmlns:p14="http://schemas.microsoft.com/office/powerpoint/2010/main" val="408903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58CB-2FF7-54C6-EDE0-992C10FED4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A966B4-A4C9-B0E8-DC5F-4350E65007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4FD72-3A8F-FCE7-E6BC-770C65A5E54C}"/>
              </a:ext>
            </a:extLst>
          </p:cNvPr>
          <p:cNvSpPr>
            <a:spLocks noGrp="1"/>
          </p:cNvSpPr>
          <p:nvPr>
            <p:ph type="dt" sz="half" idx="10"/>
          </p:nvPr>
        </p:nvSpPr>
        <p:spPr/>
        <p:txBody>
          <a:bodyPr/>
          <a:lstStyle/>
          <a:p>
            <a:fld id="{3DE9BBB0-5C8C-3548-BBDC-B84593E33C79}" type="datetime1">
              <a:t>2/14/24</a:t>
            </a:fld>
            <a:endParaRPr lang="en-US"/>
          </a:p>
        </p:txBody>
      </p:sp>
      <p:sp>
        <p:nvSpPr>
          <p:cNvPr id="5" name="Footer Placeholder 4">
            <a:extLst>
              <a:ext uri="{FF2B5EF4-FFF2-40B4-BE49-F238E27FC236}">
                <a16:creationId xmlns:a16="http://schemas.microsoft.com/office/drawing/2014/main" id="{99E12408-7064-C632-01A0-16D0AF412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FD239-AE63-E55C-7111-3A7FD95D41C4}"/>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113258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2C54-1B7A-85DB-D703-E4041F819A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961F7A-17EA-32CC-0F41-6EEAAF945B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3A668-5149-4100-1571-ACC89D06DF74}"/>
              </a:ext>
            </a:extLst>
          </p:cNvPr>
          <p:cNvSpPr>
            <a:spLocks noGrp="1"/>
          </p:cNvSpPr>
          <p:nvPr>
            <p:ph type="dt" sz="half" idx="10"/>
          </p:nvPr>
        </p:nvSpPr>
        <p:spPr/>
        <p:txBody>
          <a:bodyPr/>
          <a:lstStyle/>
          <a:p>
            <a:fld id="{15BA2387-7FB4-804A-84E7-3DD8D6878266}" type="datetime1">
              <a:t>2/14/24</a:t>
            </a:fld>
            <a:endParaRPr lang="en-US"/>
          </a:p>
        </p:txBody>
      </p:sp>
      <p:sp>
        <p:nvSpPr>
          <p:cNvPr id="5" name="Footer Placeholder 4">
            <a:extLst>
              <a:ext uri="{FF2B5EF4-FFF2-40B4-BE49-F238E27FC236}">
                <a16:creationId xmlns:a16="http://schemas.microsoft.com/office/drawing/2014/main" id="{FC6BAD57-41D3-DA65-CE43-4E905CC9C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97F2C-2C8C-BA38-F64E-114719C3368C}"/>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309725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84DC-B1CE-FB23-157E-11820BD6E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558D6-C3E9-7DD0-30EC-EA1AED28C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1B3285-984A-8379-312E-91426C95FA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8E603E-383B-D89C-948F-87854D6AAFC2}"/>
              </a:ext>
            </a:extLst>
          </p:cNvPr>
          <p:cNvSpPr>
            <a:spLocks noGrp="1"/>
          </p:cNvSpPr>
          <p:nvPr>
            <p:ph type="dt" sz="half" idx="10"/>
          </p:nvPr>
        </p:nvSpPr>
        <p:spPr/>
        <p:txBody>
          <a:bodyPr/>
          <a:lstStyle/>
          <a:p>
            <a:fld id="{C751CB1F-768A-D84D-9D02-0D06FDAD6D66}" type="datetime1">
              <a:t>2/14/24</a:t>
            </a:fld>
            <a:endParaRPr lang="en-US"/>
          </a:p>
        </p:txBody>
      </p:sp>
      <p:sp>
        <p:nvSpPr>
          <p:cNvPr id="6" name="Footer Placeholder 5">
            <a:extLst>
              <a:ext uri="{FF2B5EF4-FFF2-40B4-BE49-F238E27FC236}">
                <a16:creationId xmlns:a16="http://schemas.microsoft.com/office/drawing/2014/main" id="{9D2F1D76-75AD-4406-9650-38D83F905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FD2F3-AE85-0716-B025-CF1DDC8CCC61}"/>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38876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A896-B3F5-FB56-A55E-4A9ABBD5CF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1944E3-E269-526E-D448-F955A46FF8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11F767-770E-41A3-047E-5788EEDF8E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E7C8DF-4856-F446-D9A9-C4B18B87A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D5022-9F48-A8A5-E2B3-15F51633B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51632-E77A-93BE-EFE5-9438958D6AD6}"/>
              </a:ext>
            </a:extLst>
          </p:cNvPr>
          <p:cNvSpPr>
            <a:spLocks noGrp="1"/>
          </p:cNvSpPr>
          <p:nvPr>
            <p:ph type="dt" sz="half" idx="10"/>
          </p:nvPr>
        </p:nvSpPr>
        <p:spPr/>
        <p:txBody>
          <a:bodyPr/>
          <a:lstStyle/>
          <a:p>
            <a:fld id="{9B069BCA-877C-E244-ABCE-F6A495BFD91F}" type="datetime1">
              <a:t>2/14/24</a:t>
            </a:fld>
            <a:endParaRPr lang="en-US"/>
          </a:p>
        </p:txBody>
      </p:sp>
      <p:sp>
        <p:nvSpPr>
          <p:cNvPr id="8" name="Footer Placeholder 7">
            <a:extLst>
              <a:ext uri="{FF2B5EF4-FFF2-40B4-BE49-F238E27FC236}">
                <a16:creationId xmlns:a16="http://schemas.microsoft.com/office/drawing/2014/main" id="{4CC8F6DD-0434-2CD6-01CE-AF392E867C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CD91C-5D36-7335-8582-4BE8A717B5CE}"/>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892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4D7F-4BA7-5E46-79C7-C8F433E291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6A31B0-F32A-B582-D9BF-B22BF9AA7E36}"/>
              </a:ext>
            </a:extLst>
          </p:cNvPr>
          <p:cNvSpPr>
            <a:spLocks noGrp="1"/>
          </p:cNvSpPr>
          <p:nvPr>
            <p:ph type="dt" sz="half" idx="10"/>
          </p:nvPr>
        </p:nvSpPr>
        <p:spPr/>
        <p:txBody>
          <a:bodyPr/>
          <a:lstStyle/>
          <a:p>
            <a:fld id="{1A17A434-FA28-D440-9F0A-AB6B2F6CA61C}" type="datetime1">
              <a:t>2/14/24</a:t>
            </a:fld>
            <a:endParaRPr lang="en-US"/>
          </a:p>
        </p:txBody>
      </p:sp>
      <p:sp>
        <p:nvSpPr>
          <p:cNvPr id="4" name="Footer Placeholder 3">
            <a:extLst>
              <a:ext uri="{FF2B5EF4-FFF2-40B4-BE49-F238E27FC236}">
                <a16:creationId xmlns:a16="http://schemas.microsoft.com/office/drawing/2014/main" id="{EC80C761-C67C-81DD-921F-2E9301FA75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FB417-4627-119D-5166-C8BF23FCD1E3}"/>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264203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D2C70-B8E4-980F-22D7-1C6BC31C1688}"/>
              </a:ext>
            </a:extLst>
          </p:cNvPr>
          <p:cNvSpPr>
            <a:spLocks noGrp="1"/>
          </p:cNvSpPr>
          <p:nvPr>
            <p:ph type="dt" sz="half" idx="10"/>
          </p:nvPr>
        </p:nvSpPr>
        <p:spPr/>
        <p:txBody>
          <a:bodyPr/>
          <a:lstStyle/>
          <a:p>
            <a:fld id="{2189C42E-14A7-674D-A003-C0237E8AF0E6}" type="datetime1">
              <a:t>2/14/24</a:t>
            </a:fld>
            <a:endParaRPr lang="en-US"/>
          </a:p>
        </p:txBody>
      </p:sp>
      <p:sp>
        <p:nvSpPr>
          <p:cNvPr id="3" name="Footer Placeholder 2">
            <a:extLst>
              <a:ext uri="{FF2B5EF4-FFF2-40B4-BE49-F238E27FC236}">
                <a16:creationId xmlns:a16="http://schemas.microsoft.com/office/drawing/2014/main" id="{3D3C1AFB-CFB6-D176-8DB9-45EA79D7CA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4EDBFC-9E1F-5726-D776-BF9F807FAB6A}"/>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906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0555-47B1-13C1-1532-DA6449668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25D9E2-4294-9CD3-C464-8CE15DB76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A78459-D5C3-4C43-B421-B6A17F241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E7A8A2-996F-A2AD-68B6-F208A6085BFA}"/>
              </a:ext>
            </a:extLst>
          </p:cNvPr>
          <p:cNvSpPr>
            <a:spLocks noGrp="1"/>
          </p:cNvSpPr>
          <p:nvPr>
            <p:ph type="dt" sz="half" idx="10"/>
          </p:nvPr>
        </p:nvSpPr>
        <p:spPr/>
        <p:txBody>
          <a:bodyPr/>
          <a:lstStyle/>
          <a:p>
            <a:fld id="{0DFAECAE-7033-B848-95D4-0DCC3DC37F9F}" type="datetime1">
              <a:t>2/14/24</a:t>
            </a:fld>
            <a:endParaRPr lang="en-US"/>
          </a:p>
        </p:txBody>
      </p:sp>
      <p:sp>
        <p:nvSpPr>
          <p:cNvPr id="6" name="Footer Placeholder 5">
            <a:extLst>
              <a:ext uri="{FF2B5EF4-FFF2-40B4-BE49-F238E27FC236}">
                <a16:creationId xmlns:a16="http://schemas.microsoft.com/office/drawing/2014/main" id="{A3F751A3-4965-3D48-BBF0-051CFC151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5FE1-D4B4-0824-F167-08C961ED0915}"/>
              </a:ext>
            </a:extLst>
          </p:cNvPr>
          <p:cNvSpPr>
            <a:spLocks noGrp="1"/>
          </p:cNvSpPr>
          <p:nvPr>
            <p:ph type="sldNum" sz="quarter" idx="12"/>
          </p:nvPr>
        </p:nvSpPr>
        <p:spPr/>
        <p:txBody>
          <a:bodyPr/>
          <a:lstStyle/>
          <a:p>
            <a:fld id="{228D4BA2-B5B2-0F44-A449-B01E66AEDAA7}" type="slidenum">
              <a:t>‹#›</a:t>
            </a:fld>
            <a:endParaRPr lang="en-US"/>
          </a:p>
        </p:txBody>
      </p:sp>
    </p:spTree>
    <p:extLst>
      <p:ext uri="{BB962C8B-B14F-4D97-AF65-F5344CB8AC3E}">
        <p14:creationId xmlns:p14="http://schemas.microsoft.com/office/powerpoint/2010/main" val="123982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F3A5AB-DC2C-44ED-8A19-44D2369428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000A53-B473-1E64-6B5F-30D3A9274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30F00-691D-1565-E441-E7799C40A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E9D333-51C0-1F4B-8EDD-37D8782FD9D4}" type="datetime1">
              <a:t>2/14/24</a:t>
            </a:fld>
            <a:endParaRPr lang="en-US"/>
          </a:p>
        </p:txBody>
      </p:sp>
      <p:sp>
        <p:nvSpPr>
          <p:cNvPr id="5" name="Footer Placeholder 4">
            <a:extLst>
              <a:ext uri="{FF2B5EF4-FFF2-40B4-BE49-F238E27FC236}">
                <a16:creationId xmlns:a16="http://schemas.microsoft.com/office/drawing/2014/main" id="{5BD8958C-83C5-CC56-BF79-AAD35FDA3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EE046D-6A8A-59A3-E438-A084B9EEF0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8D4BA2-B5B2-0F44-A449-B01E66AEDAA7}" type="slidenum">
              <a:t>‹#›</a:t>
            </a:fld>
            <a:endParaRPr lang="en-US"/>
          </a:p>
        </p:txBody>
      </p:sp>
    </p:spTree>
    <p:extLst>
      <p:ext uri="{BB962C8B-B14F-4D97-AF65-F5344CB8AC3E}">
        <p14:creationId xmlns:p14="http://schemas.microsoft.com/office/powerpoint/2010/main" val="23248708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D67D-BC51-D066-48DF-77E5BF38EFB4}"/>
              </a:ext>
            </a:extLst>
          </p:cNvPr>
          <p:cNvSpPr>
            <a:spLocks noGrp="1"/>
          </p:cNvSpPr>
          <p:nvPr>
            <p:ph type="ctrTitle"/>
          </p:nvPr>
        </p:nvSpPr>
        <p:spPr>
          <a:xfrm>
            <a:off x="1524000" y="868362"/>
            <a:ext cx="9144000" cy="2387600"/>
          </a:xfrm>
        </p:spPr>
        <p:txBody>
          <a:bodyPr>
            <a:normAutofit fontScale="90000"/>
          </a:bodyPr>
          <a:lstStyle/>
          <a:p>
            <a:r>
              <a:rPr lang="en-US">
                <a:latin typeface="Times" pitchFamily="2" charset="0"/>
              </a:rPr>
              <a:t>Week 4</a:t>
            </a:r>
            <a:br>
              <a:rPr lang="en-US">
                <a:latin typeface="Times" pitchFamily="2" charset="0"/>
              </a:rPr>
            </a:br>
            <a:r>
              <a:rPr lang="en-US">
                <a:latin typeface="Times" pitchFamily="2" charset="0"/>
              </a:rPr>
              <a:t>The morphosyntax of pronominal clitics</a:t>
            </a:r>
          </a:p>
        </p:txBody>
      </p:sp>
      <p:sp>
        <p:nvSpPr>
          <p:cNvPr id="3" name="Subtitle 2">
            <a:extLst>
              <a:ext uri="{FF2B5EF4-FFF2-40B4-BE49-F238E27FC236}">
                <a16:creationId xmlns:a16="http://schemas.microsoft.com/office/drawing/2014/main" id="{4F84EC80-96E8-DE62-6C09-BACCDC8A1193}"/>
              </a:ext>
            </a:extLst>
          </p:cNvPr>
          <p:cNvSpPr>
            <a:spLocks noGrp="1"/>
          </p:cNvSpPr>
          <p:nvPr>
            <p:ph type="subTitle" idx="1"/>
          </p:nvPr>
        </p:nvSpPr>
        <p:spPr>
          <a:xfrm>
            <a:off x="1524000" y="3602037"/>
            <a:ext cx="9144000" cy="1874423"/>
          </a:xfrm>
        </p:spPr>
        <p:txBody>
          <a:bodyPr/>
          <a:lstStyle/>
          <a:p>
            <a:r>
              <a:rPr lang="en-US">
                <a:latin typeface="Times" pitchFamily="2" charset="0"/>
              </a:rPr>
              <a:t>Linguistics 460/560</a:t>
            </a:r>
          </a:p>
          <a:p>
            <a:r>
              <a:rPr lang="en-US">
                <a:latin typeface="Times" pitchFamily="2" charset="0"/>
              </a:rPr>
              <a:t>Structure of Itunyoso Triqui</a:t>
            </a:r>
          </a:p>
          <a:p>
            <a:r>
              <a:rPr lang="en-US">
                <a:latin typeface="Times" pitchFamily="2" charset="0"/>
              </a:rPr>
              <a:t>Professor DiCanio</a:t>
            </a:r>
          </a:p>
        </p:txBody>
      </p:sp>
    </p:spTree>
    <p:extLst>
      <p:ext uri="{BB962C8B-B14F-4D97-AF65-F5344CB8AC3E}">
        <p14:creationId xmlns:p14="http://schemas.microsoft.com/office/powerpoint/2010/main" val="1700757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BAAA-8E1D-4EB2-2E6B-430716AC556A}"/>
              </a:ext>
            </a:extLst>
          </p:cNvPr>
          <p:cNvSpPr>
            <a:spLocks noGrp="1"/>
          </p:cNvSpPr>
          <p:nvPr>
            <p:ph type="title"/>
          </p:nvPr>
        </p:nvSpPr>
        <p:spPr/>
        <p:txBody>
          <a:bodyPr/>
          <a:lstStyle/>
          <a:p>
            <a:r>
              <a:rPr lang="en-US"/>
              <a:t>Or phonology?</a:t>
            </a:r>
          </a:p>
        </p:txBody>
      </p:sp>
      <p:sp>
        <p:nvSpPr>
          <p:cNvPr id="3" name="Content Placeholder 2">
            <a:extLst>
              <a:ext uri="{FF2B5EF4-FFF2-40B4-BE49-F238E27FC236}">
                <a16:creationId xmlns:a16="http://schemas.microsoft.com/office/drawing/2014/main" id="{FE5F176F-44EB-EED4-F73D-3A7888055D80}"/>
              </a:ext>
            </a:extLst>
          </p:cNvPr>
          <p:cNvSpPr>
            <a:spLocks noGrp="1"/>
          </p:cNvSpPr>
          <p:nvPr>
            <p:ph idx="1"/>
          </p:nvPr>
        </p:nvSpPr>
        <p:spPr/>
        <p:txBody>
          <a:bodyPr/>
          <a:lstStyle/>
          <a:p>
            <a:r>
              <a:rPr lang="en-US"/>
              <a:t>All else being equal, we expect stems with aﬀixes to comprise a prosodic domain </a:t>
            </a:r>
            <a:r>
              <a:rPr lang="en-US" b="1"/>
              <a:t>smaller than that of the cliticized word </a:t>
            </a:r>
            <a:r>
              <a:rPr lang="en-US"/>
              <a:t>(Nespor and Vogel, 1986; Vogel, 2009).</a:t>
            </a:r>
          </a:p>
          <a:p>
            <a:endParaRPr lang="en-US"/>
          </a:p>
          <a:p>
            <a:r>
              <a:rPr lang="en-US"/>
              <a:t>The prosodic word can be </a:t>
            </a:r>
            <a:r>
              <a:rPr lang="en-US" i="1"/>
              <a:t>iterative</a:t>
            </a:r>
            <a:r>
              <a:rPr lang="en-US"/>
              <a:t> and the clitic group comprises the largest grouping here (Anderson 2005).</a:t>
            </a:r>
          </a:p>
          <a:p>
            <a:endParaRPr lang="en-US"/>
          </a:p>
          <a:p>
            <a:endParaRPr lang="en-US"/>
          </a:p>
        </p:txBody>
      </p:sp>
      <p:sp>
        <p:nvSpPr>
          <p:cNvPr id="4" name="Slide Number Placeholder 3">
            <a:extLst>
              <a:ext uri="{FF2B5EF4-FFF2-40B4-BE49-F238E27FC236}">
                <a16:creationId xmlns:a16="http://schemas.microsoft.com/office/drawing/2014/main" id="{A4BAB47E-DA9C-288D-2D2F-E6805EA0D745}"/>
              </a:ext>
            </a:extLst>
          </p:cNvPr>
          <p:cNvSpPr>
            <a:spLocks noGrp="1"/>
          </p:cNvSpPr>
          <p:nvPr>
            <p:ph type="sldNum" sz="quarter" idx="12"/>
          </p:nvPr>
        </p:nvSpPr>
        <p:spPr/>
        <p:txBody>
          <a:bodyPr/>
          <a:lstStyle/>
          <a:p>
            <a:fld id="{8D5C2812-0336-304C-AEAD-B639BFC4D781}" type="slidenum">
              <a:rPr lang="en-US"/>
              <a:t>10</a:t>
            </a:fld>
            <a:endParaRPr lang="en-US"/>
          </a:p>
        </p:txBody>
      </p:sp>
    </p:spTree>
    <p:extLst>
      <p:ext uri="{BB962C8B-B14F-4D97-AF65-F5344CB8AC3E}">
        <p14:creationId xmlns:p14="http://schemas.microsoft.com/office/powerpoint/2010/main" val="1353736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DDA5-D429-E983-A377-93AAB967B408}"/>
              </a:ext>
            </a:extLst>
          </p:cNvPr>
          <p:cNvSpPr>
            <a:spLocks noGrp="1"/>
          </p:cNvSpPr>
          <p:nvPr>
            <p:ph type="title"/>
          </p:nvPr>
        </p:nvSpPr>
        <p:spPr>
          <a:xfrm>
            <a:off x="838200" y="365125"/>
            <a:ext cx="10515600" cy="1118235"/>
          </a:xfrm>
        </p:spPr>
        <p:txBody>
          <a:bodyPr/>
          <a:lstStyle/>
          <a:p>
            <a:r>
              <a:rPr lang="en-US"/>
              <a:t>Two types of iterative prosodic words</a:t>
            </a:r>
          </a:p>
        </p:txBody>
      </p:sp>
      <p:pic>
        <p:nvPicPr>
          <p:cNvPr id="5" name="Picture 4">
            <a:extLst>
              <a:ext uri="{FF2B5EF4-FFF2-40B4-BE49-F238E27FC236}">
                <a16:creationId xmlns:a16="http://schemas.microsoft.com/office/drawing/2014/main" id="{C43CA7CB-D206-F066-E4C1-71523D6AE5F1}"/>
              </a:ext>
            </a:extLst>
          </p:cNvPr>
          <p:cNvPicPr>
            <a:picLocks noChangeAspect="1"/>
          </p:cNvPicPr>
          <p:nvPr/>
        </p:nvPicPr>
        <p:blipFill>
          <a:blip r:embed="rId2"/>
          <a:stretch>
            <a:fillRect/>
          </a:stretch>
        </p:blipFill>
        <p:spPr>
          <a:xfrm>
            <a:off x="838200" y="1483360"/>
            <a:ext cx="9799320" cy="4379870"/>
          </a:xfrm>
          <a:prstGeom prst="rect">
            <a:avLst/>
          </a:prstGeom>
        </p:spPr>
      </p:pic>
      <p:sp>
        <p:nvSpPr>
          <p:cNvPr id="6" name="TextBox 5">
            <a:extLst>
              <a:ext uri="{FF2B5EF4-FFF2-40B4-BE49-F238E27FC236}">
                <a16:creationId xmlns:a16="http://schemas.microsoft.com/office/drawing/2014/main" id="{20F3D815-A763-A106-0D37-A414DFFBE3DE}"/>
              </a:ext>
            </a:extLst>
          </p:cNvPr>
          <p:cNvSpPr txBox="1"/>
          <p:nvPr/>
        </p:nvSpPr>
        <p:spPr>
          <a:xfrm>
            <a:off x="838200" y="5745375"/>
            <a:ext cx="4323080" cy="369332"/>
          </a:xfrm>
          <a:prstGeom prst="rect">
            <a:avLst/>
          </a:prstGeom>
          <a:noFill/>
        </p:spPr>
        <p:txBody>
          <a:bodyPr wrap="square" rtlCol="0">
            <a:spAutoFit/>
          </a:bodyPr>
          <a:lstStyle/>
          <a:p>
            <a:r>
              <a:rPr lang="en-US" b="1"/>
              <a:t>Concatenative iterative prosodic word</a:t>
            </a:r>
          </a:p>
        </p:txBody>
      </p:sp>
      <p:sp>
        <p:nvSpPr>
          <p:cNvPr id="7" name="TextBox 6">
            <a:extLst>
              <a:ext uri="{FF2B5EF4-FFF2-40B4-BE49-F238E27FC236}">
                <a16:creationId xmlns:a16="http://schemas.microsoft.com/office/drawing/2014/main" id="{BDE5143C-610D-7CC0-9325-3BE110B0451B}"/>
              </a:ext>
            </a:extLst>
          </p:cNvPr>
          <p:cNvSpPr txBox="1"/>
          <p:nvPr/>
        </p:nvSpPr>
        <p:spPr>
          <a:xfrm>
            <a:off x="5735320" y="5766605"/>
            <a:ext cx="4902200" cy="646331"/>
          </a:xfrm>
          <a:prstGeom prst="rect">
            <a:avLst/>
          </a:prstGeom>
          <a:noFill/>
        </p:spPr>
        <p:txBody>
          <a:bodyPr wrap="square" rtlCol="0">
            <a:spAutoFit/>
          </a:bodyPr>
          <a:lstStyle/>
          <a:p>
            <a:r>
              <a:rPr lang="en-US" b="1"/>
              <a:t>Non-concatenative iterative prosodic word (b/c tone)</a:t>
            </a:r>
          </a:p>
        </p:txBody>
      </p:sp>
      <p:sp>
        <p:nvSpPr>
          <p:cNvPr id="8" name="TextBox 7">
            <a:extLst>
              <a:ext uri="{FF2B5EF4-FFF2-40B4-BE49-F238E27FC236}">
                <a16:creationId xmlns:a16="http://schemas.microsoft.com/office/drawing/2014/main" id="{A305BD3A-2DEC-5878-777C-D9CF6428887E}"/>
              </a:ext>
            </a:extLst>
          </p:cNvPr>
          <p:cNvSpPr txBox="1"/>
          <p:nvPr/>
        </p:nvSpPr>
        <p:spPr>
          <a:xfrm>
            <a:off x="10058400" y="671604"/>
            <a:ext cx="1889760" cy="646331"/>
          </a:xfrm>
          <a:prstGeom prst="rect">
            <a:avLst/>
          </a:prstGeom>
          <a:noFill/>
        </p:spPr>
        <p:txBody>
          <a:bodyPr wrap="square" rtlCol="0">
            <a:spAutoFit/>
          </a:bodyPr>
          <a:lstStyle/>
          <a:p>
            <a:r>
              <a:rPr lang="en-US" b="1"/>
              <a:t>CW = cliticized word</a:t>
            </a:r>
          </a:p>
        </p:txBody>
      </p:sp>
      <p:sp>
        <p:nvSpPr>
          <p:cNvPr id="9" name="Slide Number Placeholder 8">
            <a:extLst>
              <a:ext uri="{FF2B5EF4-FFF2-40B4-BE49-F238E27FC236}">
                <a16:creationId xmlns:a16="http://schemas.microsoft.com/office/drawing/2014/main" id="{3A0ECFCD-022A-1D6B-2A6C-7A1F768A4E3A}"/>
              </a:ext>
            </a:extLst>
          </p:cNvPr>
          <p:cNvSpPr>
            <a:spLocks noGrp="1"/>
          </p:cNvSpPr>
          <p:nvPr>
            <p:ph type="sldNum" sz="quarter" idx="12"/>
          </p:nvPr>
        </p:nvSpPr>
        <p:spPr/>
        <p:txBody>
          <a:bodyPr/>
          <a:lstStyle/>
          <a:p>
            <a:fld id="{8D5C2812-0336-304C-AEAD-B639BFC4D781}" type="slidenum">
              <a:rPr lang="en-US"/>
              <a:t>11</a:t>
            </a:fld>
            <a:endParaRPr lang="en-US"/>
          </a:p>
        </p:txBody>
      </p:sp>
    </p:spTree>
    <p:extLst>
      <p:ext uri="{BB962C8B-B14F-4D97-AF65-F5344CB8AC3E}">
        <p14:creationId xmlns:p14="http://schemas.microsoft.com/office/powerpoint/2010/main" val="324228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3B18-69BA-46E8-5C22-00E6682E818E}"/>
              </a:ext>
            </a:extLst>
          </p:cNvPr>
          <p:cNvSpPr>
            <a:spLocks noGrp="1"/>
          </p:cNvSpPr>
          <p:nvPr>
            <p:ph type="title"/>
          </p:nvPr>
        </p:nvSpPr>
        <p:spPr/>
        <p:txBody>
          <a:bodyPr/>
          <a:lstStyle/>
          <a:p>
            <a:r>
              <a:rPr lang="en-US"/>
              <a:t>Enter Zingler (2022) and Haspelmath (2023)</a:t>
            </a:r>
          </a:p>
        </p:txBody>
      </p:sp>
      <p:pic>
        <p:nvPicPr>
          <p:cNvPr id="4" name="Content Placeholder 3">
            <a:extLst>
              <a:ext uri="{FF2B5EF4-FFF2-40B4-BE49-F238E27FC236}">
                <a16:creationId xmlns:a16="http://schemas.microsoft.com/office/drawing/2014/main" id="{7601F29F-3D71-3AE3-E7FA-A574261C1E4E}"/>
              </a:ext>
            </a:extLst>
          </p:cNvPr>
          <p:cNvPicPr>
            <a:picLocks noGrp="1" noChangeAspect="1"/>
          </p:cNvPicPr>
          <p:nvPr>
            <p:ph idx="1"/>
          </p:nvPr>
        </p:nvPicPr>
        <p:blipFill>
          <a:blip r:embed="rId2"/>
          <a:stretch>
            <a:fillRect/>
          </a:stretch>
        </p:blipFill>
        <p:spPr>
          <a:xfrm>
            <a:off x="761899" y="2596186"/>
            <a:ext cx="10810441" cy="2167128"/>
          </a:xfrm>
          <a:prstGeom prst="rect">
            <a:avLst/>
          </a:prstGeom>
        </p:spPr>
      </p:pic>
      <p:sp>
        <p:nvSpPr>
          <p:cNvPr id="5" name="Slide Number Placeholder 4">
            <a:extLst>
              <a:ext uri="{FF2B5EF4-FFF2-40B4-BE49-F238E27FC236}">
                <a16:creationId xmlns:a16="http://schemas.microsoft.com/office/drawing/2014/main" id="{8834A523-6F56-CC67-00C1-45321BD12461}"/>
              </a:ext>
            </a:extLst>
          </p:cNvPr>
          <p:cNvSpPr>
            <a:spLocks noGrp="1"/>
          </p:cNvSpPr>
          <p:nvPr>
            <p:ph type="sldNum" sz="quarter" idx="12"/>
          </p:nvPr>
        </p:nvSpPr>
        <p:spPr/>
        <p:txBody>
          <a:bodyPr/>
          <a:lstStyle/>
          <a:p>
            <a:fld id="{8D5C2812-0336-304C-AEAD-B639BFC4D781}" type="slidenum">
              <a:rPr lang="en-US"/>
              <a:t>12</a:t>
            </a:fld>
            <a:endParaRPr lang="en-US"/>
          </a:p>
        </p:txBody>
      </p:sp>
      <p:sp>
        <p:nvSpPr>
          <p:cNvPr id="6" name="TextBox 5">
            <a:extLst>
              <a:ext uri="{FF2B5EF4-FFF2-40B4-BE49-F238E27FC236}">
                <a16:creationId xmlns:a16="http://schemas.microsoft.com/office/drawing/2014/main" id="{5E63A6F4-A4C6-ED6F-31ED-2477E7CA3A70}"/>
              </a:ext>
            </a:extLst>
          </p:cNvPr>
          <p:cNvSpPr txBox="1"/>
          <p:nvPr/>
        </p:nvSpPr>
        <p:spPr>
          <a:xfrm>
            <a:off x="909320" y="4763314"/>
            <a:ext cx="10607276" cy="1938992"/>
          </a:xfrm>
          <a:prstGeom prst="rect">
            <a:avLst/>
          </a:prstGeom>
          <a:noFill/>
        </p:spPr>
        <p:txBody>
          <a:bodyPr wrap="square" rtlCol="0">
            <a:spAutoFit/>
          </a:bodyPr>
          <a:lstStyle/>
          <a:p>
            <a:r>
              <a:rPr lang="en-US" sz="2400" i="1">
                <a:latin typeface="Times" pitchFamily="2" charset="0"/>
              </a:rPr>
              <a:t>“ ‘Clitics’ will be defined as morphemes that can occur with hosts from different word classes but that are dependent on that host domain in terms of at least one parameter of phonological wordhood.”</a:t>
            </a:r>
          </a:p>
          <a:p>
            <a:endParaRPr lang="en-US" sz="2400" i="1">
              <a:latin typeface="Times" pitchFamily="2" charset="0"/>
            </a:endParaRPr>
          </a:p>
          <a:p>
            <a:r>
              <a:rPr lang="en-US" sz="2400">
                <a:latin typeface="Times" pitchFamily="2" charset="0"/>
              </a:rPr>
              <a:t>(Zingler 2022)</a:t>
            </a:r>
          </a:p>
        </p:txBody>
      </p:sp>
      <p:sp>
        <p:nvSpPr>
          <p:cNvPr id="7" name="TextBox 6">
            <a:extLst>
              <a:ext uri="{FF2B5EF4-FFF2-40B4-BE49-F238E27FC236}">
                <a16:creationId xmlns:a16="http://schemas.microsoft.com/office/drawing/2014/main" id="{D6F3C8FC-CEA0-245C-7AA4-91F5410953C2}"/>
              </a:ext>
            </a:extLst>
          </p:cNvPr>
          <p:cNvSpPr txBox="1"/>
          <p:nvPr/>
        </p:nvSpPr>
        <p:spPr>
          <a:xfrm>
            <a:off x="909320" y="1606939"/>
            <a:ext cx="10327640" cy="830997"/>
          </a:xfrm>
          <a:prstGeom prst="rect">
            <a:avLst/>
          </a:prstGeom>
          <a:noFill/>
        </p:spPr>
        <p:txBody>
          <a:bodyPr wrap="square" rtlCol="0">
            <a:spAutoFit/>
          </a:bodyPr>
          <a:lstStyle/>
          <a:p>
            <a:r>
              <a:rPr lang="en-US" sz="2400">
                <a:latin typeface="Times" pitchFamily="2" charset="0"/>
              </a:rPr>
              <a:t>For Zingler, it is </a:t>
            </a:r>
            <a:r>
              <a:rPr lang="en-US" sz="2400" b="1">
                <a:latin typeface="Times" pitchFamily="2" charset="0"/>
              </a:rPr>
              <a:t>non-selectivity</a:t>
            </a:r>
            <a:r>
              <a:rPr lang="en-US" sz="2400">
                <a:latin typeface="Times" pitchFamily="2" charset="0"/>
              </a:rPr>
              <a:t> (morphosyntax) that is the crucial criterion for clitic-hood.</a:t>
            </a:r>
          </a:p>
        </p:txBody>
      </p:sp>
    </p:spTree>
    <p:extLst>
      <p:ext uri="{BB962C8B-B14F-4D97-AF65-F5344CB8AC3E}">
        <p14:creationId xmlns:p14="http://schemas.microsoft.com/office/powerpoint/2010/main" val="253363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040D-AB3C-ED25-92D8-5A8B892FAC42}"/>
              </a:ext>
            </a:extLst>
          </p:cNvPr>
          <p:cNvSpPr>
            <a:spLocks noGrp="1"/>
          </p:cNvSpPr>
          <p:nvPr>
            <p:ph type="title"/>
          </p:nvPr>
        </p:nvSpPr>
        <p:spPr/>
        <p:txBody>
          <a:bodyPr/>
          <a:lstStyle/>
          <a:p>
            <a:r>
              <a:rPr lang="en-US"/>
              <a:t>Haspelmath (2023)</a:t>
            </a:r>
          </a:p>
        </p:txBody>
      </p:sp>
      <p:sp>
        <p:nvSpPr>
          <p:cNvPr id="3" name="Content Placeholder 2">
            <a:extLst>
              <a:ext uri="{FF2B5EF4-FFF2-40B4-BE49-F238E27FC236}">
                <a16:creationId xmlns:a16="http://schemas.microsoft.com/office/drawing/2014/main" id="{44C8892E-1692-23F9-7D0A-B5A360BDFA03}"/>
              </a:ext>
            </a:extLst>
          </p:cNvPr>
          <p:cNvSpPr>
            <a:spLocks noGrp="1"/>
          </p:cNvSpPr>
          <p:nvPr>
            <p:ph idx="1"/>
          </p:nvPr>
        </p:nvSpPr>
        <p:spPr/>
        <p:txBody>
          <a:bodyPr>
            <a:normAutofit/>
          </a:bodyPr>
          <a:lstStyle/>
          <a:p>
            <a:r>
              <a:rPr lang="en-US"/>
              <a:t>Zingler leaves open the range of patterns that could comprise a clitic, including morphemes that alter the phonological shape of their host.</a:t>
            </a:r>
          </a:p>
          <a:p>
            <a:pPr lvl="1"/>
            <a:r>
              <a:rPr lang="en-US" b="1"/>
              <a:t>Pro/enclitics</a:t>
            </a:r>
            <a:r>
              <a:rPr lang="en-US"/>
              <a:t> which attach to their hosts without conditioning changes.</a:t>
            </a:r>
          </a:p>
          <a:p>
            <a:pPr lvl="1"/>
            <a:r>
              <a:rPr lang="en-US" b="1"/>
              <a:t>Endoclitic</a:t>
            </a:r>
            <a:r>
              <a:rPr lang="en-US"/>
              <a:t> which are hard to phonologically separate from a host.</a:t>
            </a:r>
            <a:endParaRPr lang="en-US" b="1"/>
          </a:p>
          <a:p>
            <a:endParaRPr lang="en-US"/>
          </a:p>
          <a:p>
            <a:r>
              <a:rPr lang="en-US"/>
              <a:t>Haspelmath argues...</a:t>
            </a:r>
            <a:endParaRPr lang="en-US" i="1"/>
          </a:p>
          <a:p>
            <a:pPr marL="0" indent="0">
              <a:buNone/>
            </a:pPr>
            <a:r>
              <a:rPr lang="en-US" i="1"/>
              <a:t>“</a:t>
            </a:r>
            <a:r>
              <a:rPr lang="en-US" b="1" i="1"/>
              <a:t>Forms are continuous segment sequences</a:t>
            </a:r>
            <a:r>
              <a:rPr lang="en-US" i="1"/>
              <a:t>, which excludes the possibility of “tonal morphs” (Haspelmath 2020: §4). This also means that there can be no tonal clitics, as has occasionally been suggested (e.g. Van de Velde 2009).”</a:t>
            </a:r>
          </a:p>
        </p:txBody>
      </p:sp>
      <p:sp>
        <p:nvSpPr>
          <p:cNvPr id="4" name="Slide Number Placeholder 3">
            <a:extLst>
              <a:ext uri="{FF2B5EF4-FFF2-40B4-BE49-F238E27FC236}">
                <a16:creationId xmlns:a16="http://schemas.microsoft.com/office/drawing/2014/main" id="{4CC267B0-7076-DA6D-4A85-31CE858C3A08}"/>
              </a:ext>
            </a:extLst>
          </p:cNvPr>
          <p:cNvSpPr>
            <a:spLocks noGrp="1"/>
          </p:cNvSpPr>
          <p:nvPr>
            <p:ph type="sldNum" sz="quarter" idx="12"/>
          </p:nvPr>
        </p:nvSpPr>
        <p:spPr/>
        <p:txBody>
          <a:bodyPr/>
          <a:lstStyle/>
          <a:p>
            <a:fld id="{8D5C2812-0336-304C-AEAD-B639BFC4D781}" type="slidenum">
              <a:rPr lang="en-US"/>
              <a:t>13</a:t>
            </a:fld>
            <a:endParaRPr lang="en-US"/>
          </a:p>
        </p:txBody>
      </p:sp>
    </p:spTree>
    <p:extLst>
      <p:ext uri="{BB962C8B-B14F-4D97-AF65-F5344CB8AC3E}">
        <p14:creationId xmlns:p14="http://schemas.microsoft.com/office/powerpoint/2010/main" val="231371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5FCC-CB82-CBD2-4450-411C341C1BE8}"/>
              </a:ext>
            </a:extLst>
          </p:cNvPr>
          <p:cNvSpPr>
            <a:spLocks noGrp="1"/>
          </p:cNvSpPr>
          <p:nvPr>
            <p:ph type="title"/>
          </p:nvPr>
        </p:nvSpPr>
        <p:spPr/>
        <p:txBody>
          <a:bodyPr/>
          <a:lstStyle/>
          <a:p>
            <a:r>
              <a:rPr lang="en-US"/>
              <a:t>What’s a </a:t>
            </a:r>
            <a:r>
              <a:rPr lang="en-US" b="1"/>
              <a:t>form</a:t>
            </a:r>
            <a:r>
              <a:rPr lang="en-US"/>
              <a:t>?</a:t>
            </a:r>
          </a:p>
        </p:txBody>
      </p:sp>
      <p:sp>
        <p:nvSpPr>
          <p:cNvPr id="3" name="Content Placeholder 2">
            <a:extLst>
              <a:ext uri="{FF2B5EF4-FFF2-40B4-BE49-F238E27FC236}">
                <a16:creationId xmlns:a16="http://schemas.microsoft.com/office/drawing/2014/main" id="{B905E93C-90AA-7B66-311F-B474F88A33A1}"/>
              </a:ext>
            </a:extLst>
          </p:cNvPr>
          <p:cNvSpPr>
            <a:spLocks noGrp="1"/>
          </p:cNvSpPr>
          <p:nvPr>
            <p:ph idx="1"/>
          </p:nvPr>
        </p:nvSpPr>
        <p:spPr/>
        <p:txBody>
          <a:bodyPr/>
          <a:lstStyle/>
          <a:p>
            <a:r>
              <a:rPr lang="en-US"/>
              <a:t>For Haspelmath, all true clitics must be </a:t>
            </a:r>
            <a:r>
              <a:rPr lang="en-US" b="1"/>
              <a:t>morphs</a:t>
            </a:r>
            <a:r>
              <a:rPr lang="en-US"/>
              <a:t>. These are </a:t>
            </a:r>
            <a:r>
              <a:rPr lang="en-US" b="1"/>
              <a:t>forms</a:t>
            </a:r>
            <a:r>
              <a:rPr lang="en-US"/>
              <a:t>.</a:t>
            </a:r>
          </a:p>
          <a:p>
            <a:endParaRPr lang="en-US"/>
          </a:p>
          <a:p>
            <a:r>
              <a:rPr lang="en-US"/>
              <a:t>All morphs are separable from each other – they must be interpreted as concatenative (c.f. Haspelmath 2020).</a:t>
            </a:r>
          </a:p>
          <a:p>
            <a:endParaRPr lang="en-US"/>
          </a:p>
          <a:p>
            <a:r>
              <a:rPr lang="en-US"/>
              <a:t>"roots by definition are segment sequences”</a:t>
            </a:r>
          </a:p>
          <a:p>
            <a:endParaRPr lang="en-US"/>
          </a:p>
          <a:p>
            <a:r>
              <a:rPr lang="en-US"/>
              <a:t>This means that there are </a:t>
            </a:r>
            <a:r>
              <a:rPr lang="en-US" i="1"/>
              <a:t>no endoclitics</a:t>
            </a:r>
            <a:r>
              <a:rPr lang="en-US"/>
              <a:t> by Haspelmath’s definition, since clitics must be analyzeable as sequences.</a:t>
            </a:r>
          </a:p>
        </p:txBody>
      </p:sp>
      <p:sp>
        <p:nvSpPr>
          <p:cNvPr id="4" name="Slide Number Placeholder 3">
            <a:extLst>
              <a:ext uri="{FF2B5EF4-FFF2-40B4-BE49-F238E27FC236}">
                <a16:creationId xmlns:a16="http://schemas.microsoft.com/office/drawing/2014/main" id="{5B90F3D7-24C2-22E7-4F36-363A8523E867}"/>
              </a:ext>
            </a:extLst>
          </p:cNvPr>
          <p:cNvSpPr>
            <a:spLocks noGrp="1"/>
          </p:cNvSpPr>
          <p:nvPr>
            <p:ph type="sldNum" sz="quarter" idx="12"/>
          </p:nvPr>
        </p:nvSpPr>
        <p:spPr/>
        <p:txBody>
          <a:bodyPr/>
          <a:lstStyle/>
          <a:p>
            <a:fld id="{8D5C2812-0336-304C-AEAD-B639BFC4D781}" type="slidenum">
              <a:rPr lang="en-US"/>
              <a:t>14</a:t>
            </a:fld>
            <a:endParaRPr lang="en-US"/>
          </a:p>
        </p:txBody>
      </p:sp>
    </p:spTree>
    <p:extLst>
      <p:ext uri="{BB962C8B-B14F-4D97-AF65-F5344CB8AC3E}">
        <p14:creationId xmlns:p14="http://schemas.microsoft.com/office/powerpoint/2010/main" val="300651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BB5D-CDAC-43CF-04F2-FDBC93AF98AC}"/>
              </a:ext>
            </a:extLst>
          </p:cNvPr>
          <p:cNvSpPr>
            <a:spLocks noGrp="1"/>
          </p:cNvSpPr>
          <p:nvPr>
            <p:ph type="title"/>
          </p:nvPr>
        </p:nvSpPr>
        <p:spPr/>
        <p:txBody>
          <a:bodyPr/>
          <a:lstStyle/>
          <a:p>
            <a:r>
              <a:rPr lang="en-US"/>
              <a:t>So... it’s phonology?</a:t>
            </a:r>
          </a:p>
        </p:txBody>
      </p:sp>
      <p:sp>
        <p:nvSpPr>
          <p:cNvPr id="3" name="Content Placeholder 2">
            <a:extLst>
              <a:ext uri="{FF2B5EF4-FFF2-40B4-BE49-F238E27FC236}">
                <a16:creationId xmlns:a16="http://schemas.microsoft.com/office/drawing/2014/main" id="{F84D01A7-DA29-075D-C679-B6FB618FB248}"/>
              </a:ext>
            </a:extLst>
          </p:cNvPr>
          <p:cNvSpPr>
            <a:spLocks noGrp="1"/>
          </p:cNvSpPr>
          <p:nvPr>
            <p:ph idx="1"/>
          </p:nvPr>
        </p:nvSpPr>
        <p:spPr>
          <a:xfrm>
            <a:off x="838200" y="1690688"/>
            <a:ext cx="10515600" cy="4486275"/>
          </a:xfrm>
        </p:spPr>
        <p:txBody>
          <a:bodyPr/>
          <a:lstStyle/>
          <a:p>
            <a:r>
              <a:rPr lang="en-US"/>
              <a:t>A lot of these arguments here rest on looking at non-fusional morphology, but fusional processes </a:t>
            </a:r>
            <a:r>
              <a:rPr lang="en-US" b="1"/>
              <a:t>can be analyzed concatenatively.</a:t>
            </a:r>
          </a:p>
        </p:txBody>
      </p:sp>
      <p:sp>
        <p:nvSpPr>
          <p:cNvPr id="4" name="Slide Number Placeholder 3">
            <a:extLst>
              <a:ext uri="{FF2B5EF4-FFF2-40B4-BE49-F238E27FC236}">
                <a16:creationId xmlns:a16="http://schemas.microsoft.com/office/drawing/2014/main" id="{AC2DA12B-4407-3AFC-DEF2-D5E1762E5668}"/>
              </a:ext>
            </a:extLst>
          </p:cNvPr>
          <p:cNvSpPr>
            <a:spLocks noGrp="1"/>
          </p:cNvSpPr>
          <p:nvPr>
            <p:ph type="sldNum" sz="quarter" idx="12"/>
          </p:nvPr>
        </p:nvSpPr>
        <p:spPr/>
        <p:txBody>
          <a:bodyPr/>
          <a:lstStyle/>
          <a:p>
            <a:fld id="{8D5C2812-0336-304C-AEAD-B639BFC4D781}" type="slidenum">
              <a:rPr lang="en-US"/>
              <a:t>15</a:t>
            </a:fld>
            <a:endParaRPr lang="en-US"/>
          </a:p>
        </p:txBody>
      </p:sp>
      <p:pic>
        <p:nvPicPr>
          <p:cNvPr id="5" name="Picture 4">
            <a:extLst>
              <a:ext uri="{FF2B5EF4-FFF2-40B4-BE49-F238E27FC236}">
                <a16:creationId xmlns:a16="http://schemas.microsoft.com/office/drawing/2014/main" id="{5195D2EC-9697-B2C8-6BA9-47542056451C}"/>
              </a:ext>
            </a:extLst>
          </p:cNvPr>
          <p:cNvPicPr>
            <a:picLocks noChangeAspect="1"/>
          </p:cNvPicPr>
          <p:nvPr/>
        </p:nvPicPr>
        <p:blipFill>
          <a:blip r:embed="rId2"/>
          <a:stretch>
            <a:fillRect/>
          </a:stretch>
        </p:blipFill>
        <p:spPr>
          <a:xfrm>
            <a:off x="838200" y="2661920"/>
            <a:ext cx="7493000" cy="3349045"/>
          </a:xfrm>
          <a:prstGeom prst="rect">
            <a:avLst/>
          </a:prstGeom>
        </p:spPr>
      </p:pic>
      <p:pic>
        <p:nvPicPr>
          <p:cNvPr id="9" name="Picture 8" descr="A person wearing glasses and smiling&#10;&#10;Description automatically generated">
            <a:extLst>
              <a:ext uri="{FF2B5EF4-FFF2-40B4-BE49-F238E27FC236}">
                <a16:creationId xmlns:a16="http://schemas.microsoft.com/office/drawing/2014/main" id="{8BA5A5FD-E8B7-5C50-01F4-A837E3EF31FF}"/>
              </a:ext>
            </a:extLst>
          </p:cNvPr>
          <p:cNvPicPr>
            <a:picLocks noChangeAspect="1"/>
          </p:cNvPicPr>
          <p:nvPr/>
        </p:nvPicPr>
        <p:blipFill>
          <a:blip r:embed="rId3"/>
          <a:stretch>
            <a:fillRect/>
          </a:stretch>
        </p:blipFill>
        <p:spPr>
          <a:xfrm>
            <a:off x="9172422" y="3087134"/>
            <a:ext cx="841222" cy="1177711"/>
          </a:xfrm>
          <a:prstGeom prst="rect">
            <a:avLst/>
          </a:prstGeom>
        </p:spPr>
      </p:pic>
      <p:sp>
        <p:nvSpPr>
          <p:cNvPr id="10" name="TextBox 9">
            <a:extLst>
              <a:ext uri="{FF2B5EF4-FFF2-40B4-BE49-F238E27FC236}">
                <a16:creationId xmlns:a16="http://schemas.microsoft.com/office/drawing/2014/main" id="{D8E85015-8994-47EF-9B8F-D62D68A86B02}"/>
              </a:ext>
            </a:extLst>
          </p:cNvPr>
          <p:cNvSpPr txBox="1"/>
          <p:nvPr/>
        </p:nvSpPr>
        <p:spPr>
          <a:xfrm>
            <a:off x="8988754" y="4336442"/>
            <a:ext cx="2288846" cy="707886"/>
          </a:xfrm>
          <a:prstGeom prst="rect">
            <a:avLst/>
          </a:prstGeom>
          <a:noFill/>
        </p:spPr>
        <p:txBody>
          <a:bodyPr wrap="square" rtlCol="0">
            <a:spAutoFit/>
          </a:bodyPr>
          <a:lstStyle/>
          <a:p>
            <a:r>
              <a:rPr lang="en-US" sz="2000">
                <a:latin typeface="Times" pitchFamily="2" charset="0"/>
              </a:rPr>
              <a:t>“That’s not a clitic, Christian.”</a:t>
            </a:r>
          </a:p>
        </p:txBody>
      </p:sp>
      <p:cxnSp>
        <p:nvCxnSpPr>
          <p:cNvPr id="12" name="Straight Arrow Connector 11">
            <a:extLst>
              <a:ext uri="{FF2B5EF4-FFF2-40B4-BE49-F238E27FC236}">
                <a16:creationId xmlns:a16="http://schemas.microsoft.com/office/drawing/2014/main" id="{ADE7B139-061D-0FCD-4AAA-B9FA74659CD0}"/>
              </a:ext>
            </a:extLst>
          </p:cNvPr>
          <p:cNvCxnSpPr>
            <a:cxnSpLocks/>
          </p:cNvCxnSpPr>
          <p:nvPr/>
        </p:nvCxnSpPr>
        <p:spPr>
          <a:xfrm flipH="1" flipV="1">
            <a:off x="7498080" y="3657972"/>
            <a:ext cx="1431049" cy="18017"/>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4" name="Picture 13" descr="A person wearing glasses and smiling&#10;&#10;Description automatically generated">
            <a:extLst>
              <a:ext uri="{FF2B5EF4-FFF2-40B4-BE49-F238E27FC236}">
                <a16:creationId xmlns:a16="http://schemas.microsoft.com/office/drawing/2014/main" id="{B5F68DB1-F62C-61B9-98A9-C9318D9A5942}"/>
              </a:ext>
            </a:extLst>
          </p:cNvPr>
          <p:cNvPicPr>
            <a:picLocks noChangeAspect="1"/>
          </p:cNvPicPr>
          <p:nvPr/>
        </p:nvPicPr>
        <p:blipFill>
          <a:blip r:embed="rId3"/>
          <a:stretch>
            <a:fillRect/>
          </a:stretch>
        </p:blipFill>
        <p:spPr>
          <a:xfrm>
            <a:off x="2881500" y="5422109"/>
            <a:ext cx="841222" cy="1177711"/>
          </a:xfrm>
          <a:prstGeom prst="rect">
            <a:avLst/>
          </a:prstGeom>
        </p:spPr>
      </p:pic>
      <p:sp>
        <p:nvSpPr>
          <p:cNvPr id="15" name="TextBox 14">
            <a:extLst>
              <a:ext uri="{FF2B5EF4-FFF2-40B4-BE49-F238E27FC236}">
                <a16:creationId xmlns:a16="http://schemas.microsoft.com/office/drawing/2014/main" id="{40441760-3A8E-7F53-588C-0AAD82AFE5EF}"/>
              </a:ext>
            </a:extLst>
          </p:cNvPr>
          <p:cNvSpPr txBox="1"/>
          <p:nvPr/>
        </p:nvSpPr>
        <p:spPr>
          <a:xfrm>
            <a:off x="3722722" y="6213784"/>
            <a:ext cx="3699770" cy="400110"/>
          </a:xfrm>
          <a:prstGeom prst="rect">
            <a:avLst/>
          </a:prstGeom>
          <a:noFill/>
        </p:spPr>
        <p:txBody>
          <a:bodyPr wrap="square" rtlCol="0">
            <a:spAutoFit/>
          </a:bodyPr>
          <a:lstStyle/>
          <a:p>
            <a:r>
              <a:rPr lang="en-US" sz="2000">
                <a:latin typeface="Times" pitchFamily="2" charset="0"/>
              </a:rPr>
              <a:t>“Now that’s a clitic, Christian.”</a:t>
            </a:r>
          </a:p>
        </p:txBody>
      </p:sp>
      <p:cxnSp>
        <p:nvCxnSpPr>
          <p:cNvPr id="16" name="Straight Arrow Connector 15">
            <a:extLst>
              <a:ext uri="{FF2B5EF4-FFF2-40B4-BE49-F238E27FC236}">
                <a16:creationId xmlns:a16="http://schemas.microsoft.com/office/drawing/2014/main" id="{DF76BEA2-82BF-DBD8-19A2-B34E7EB684C8}"/>
              </a:ext>
            </a:extLst>
          </p:cNvPr>
          <p:cNvCxnSpPr>
            <a:cxnSpLocks/>
          </p:cNvCxnSpPr>
          <p:nvPr/>
        </p:nvCxnSpPr>
        <p:spPr>
          <a:xfrm flipV="1">
            <a:off x="3720840" y="4445878"/>
            <a:ext cx="0" cy="867802"/>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64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FEA3-7E53-A589-3CE5-108559217B46}"/>
              </a:ext>
            </a:extLst>
          </p:cNvPr>
          <p:cNvSpPr>
            <a:spLocks noGrp="1"/>
          </p:cNvSpPr>
          <p:nvPr>
            <p:ph type="title"/>
          </p:nvPr>
        </p:nvSpPr>
        <p:spPr/>
        <p:txBody>
          <a:bodyPr/>
          <a:lstStyle/>
          <a:p>
            <a:r>
              <a:rPr lang="en-US"/>
              <a:t>Where does that leave us?</a:t>
            </a:r>
          </a:p>
        </p:txBody>
      </p:sp>
      <p:sp>
        <p:nvSpPr>
          <p:cNvPr id="3" name="Content Placeholder 2">
            <a:extLst>
              <a:ext uri="{FF2B5EF4-FFF2-40B4-BE49-F238E27FC236}">
                <a16:creationId xmlns:a16="http://schemas.microsoft.com/office/drawing/2014/main" id="{F6342DA8-44A7-AB19-1DB2-6DDBC681F365}"/>
              </a:ext>
            </a:extLst>
          </p:cNvPr>
          <p:cNvSpPr>
            <a:spLocks noGrp="1"/>
          </p:cNvSpPr>
          <p:nvPr>
            <p:ph idx="1"/>
          </p:nvPr>
        </p:nvSpPr>
        <p:spPr/>
        <p:txBody>
          <a:bodyPr>
            <a:normAutofit lnSpcReduction="10000"/>
          </a:bodyPr>
          <a:lstStyle/>
          <a:p>
            <a:r>
              <a:rPr lang="en-US" sz="2600"/>
              <a:t>In many contexts where authors have argued that it is the </a:t>
            </a:r>
            <a:r>
              <a:rPr lang="en-US" sz="2600" i="1"/>
              <a:t>phonological criteria</a:t>
            </a:r>
            <a:r>
              <a:rPr lang="en-US" sz="2600"/>
              <a:t> for clitic-hood that defines them, they demonstrate that </a:t>
            </a:r>
            <a:r>
              <a:rPr lang="en-US" sz="2600" b="1"/>
              <a:t>endoclitics</a:t>
            </a:r>
            <a:r>
              <a:rPr lang="en-US" sz="2600" b="1" i="1"/>
              <a:t> </a:t>
            </a:r>
            <a:r>
              <a:rPr lang="en-US" sz="2600"/>
              <a:t>do not have </a:t>
            </a:r>
            <a:r>
              <a:rPr lang="en-US" sz="2600" b="1"/>
              <a:t>non-selectivity</a:t>
            </a:r>
            <a:r>
              <a:rPr lang="en-US" sz="2600"/>
              <a:t>.</a:t>
            </a:r>
            <a:endParaRPr lang="en-US" sz="2600" b="1"/>
          </a:p>
          <a:p>
            <a:endParaRPr lang="en-US" sz="2600" b="1"/>
          </a:p>
          <a:p>
            <a:r>
              <a:rPr lang="en-US" sz="2600"/>
              <a:t>In other words, they draw a close link between the fact that a clitic has “fused” to a stem and its now affixal behavior.</a:t>
            </a:r>
          </a:p>
          <a:p>
            <a:endParaRPr lang="en-US" sz="2600"/>
          </a:p>
          <a:p>
            <a:r>
              <a:rPr lang="en-US" sz="2600"/>
              <a:t>That means we should minimally show distinct morphosyntactic and phonological properties of Triqui pronouns to demonstrate how they fit. </a:t>
            </a:r>
            <a:br>
              <a:rPr lang="en-US" sz="2600"/>
            </a:br>
            <a:br>
              <a:rPr lang="en-US" sz="2600"/>
            </a:br>
            <a:r>
              <a:rPr lang="en-US" sz="2600"/>
              <a:t>(or maybe just show how they work)</a:t>
            </a:r>
          </a:p>
        </p:txBody>
      </p:sp>
      <p:sp>
        <p:nvSpPr>
          <p:cNvPr id="4" name="Slide Number Placeholder 3">
            <a:extLst>
              <a:ext uri="{FF2B5EF4-FFF2-40B4-BE49-F238E27FC236}">
                <a16:creationId xmlns:a16="http://schemas.microsoft.com/office/drawing/2014/main" id="{0D2FE145-67CA-6642-E129-21BF7F6CDABA}"/>
              </a:ext>
            </a:extLst>
          </p:cNvPr>
          <p:cNvSpPr>
            <a:spLocks noGrp="1"/>
          </p:cNvSpPr>
          <p:nvPr>
            <p:ph type="sldNum" sz="quarter" idx="12"/>
          </p:nvPr>
        </p:nvSpPr>
        <p:spPr/>
        <p:txBody>
          <a:bodyPr/>
          <a:lstStyle/>
          <a:p>
            <a:fld id="{8D5C2812-0336-304C-AEAD-B639BFC4D781}" type="slidenum">
              <a:rPr lang="en-US"/>
              <a:t>16</a:t>
            </a:fld>
            <a:endParaRPr lang="en-US"/>
          </a:p>
        </p:txBody>
      </p:sp>
    </p:spTree>
    <p:extLst>
      <p:ext uri="{BB962C8B-B14F-4D97-AF65-F5344CB8AC3E}">
        <p14:creationId xmlns:p14="http://schemas.microsoft.com/office/powerpoint/2010/main" val="67048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1A00A-4CB3-E295-47B5-03D5DB9B62A7}"/>
              </a:ext>
            </a:extLst>
          </p:cNvPr>
          <p:cNvSpPr>
            <a:spLocks noGrp="1"/>
          </p:cNvSpPr>
          <p:nvPr>
            <p:ph type="title"/>
          </p:nvPr>
        </p:nvSpPr>
        <p:spPr/>
        <p:txBody>
          <a:bodyPr>
            <a:normAutofit/>
          </a:bodyPr>
          <a:lstStyle/>
          <a:p>
            <a:r>
              <a:rPr lang="en-US" sz="4000"/>
              <a:t>Some “criteria” for clitics (Zwicky &amp; Pullum)</a:t>
            </a:r>
          </a:p>
        </p:txBody>
      </p:sp>
      <p:sp>
        <p:nvSpPr>
          <p:cNvPr id="3" name="Content Placeholder 2">
            <a:extLst>
              <a:ext uri="{FF2B5EF4-FFF2-40B4-BE49-F238E27FC236}">
                <a16:creationId xmlns:a16="http://schemas.microsoft.com/office/drawing/2014/main" id="{E2000FF3-211C-9F10-44D4-622A77AC7C80}"/>
              </a:ext>
            </a:extLst>
          </p:cNvPr>
          <p:cNvSpPr>
            <a:spLocks noGrp="1"/>
          </p:cNvSpPr>
          <p:nvPr>
            <p:ph idx="1"/>
          </p:nvPr>
        </p:nvSpPr>
        <p:spPr/>
        <p:txBody>
          <a:bodyPr>
            <a:normAutofit/>
          </a:bodyPr>
          <a:lstStyle/>
          <a:p>
            <a:pPr marL="514350" indent="-514350">
              <a:buFont typeface="+mj-lt"/>
              <a:buAutoNum type="arabicPeriod"/>
            </a:pPr>
            <a:r>
              <a:rPr lang="en-US" sz="2400"/>
              <a:t>Clitics are non-selective in the part of speech they attach to, whereas aﬀixes are sensitive to part of speech.</a:t>
            </a:r>
          </a:p>
          <a:p>
            <a:pPr marL="514350" indent="-514350">
              <a:buFont typeface="+mj-lt"/>
              <a:buAutoNum type="arabicPeriod"/>
            </a:pPr>
            <a:r>
              <a:rPr lang="en-US" sz="2400"/>
              <a:t>Aﬀixes are more likely than clitic+host combinations to have accidental or paradigmatic gaps.</a:t>
            </a:r>
          </a:p>
          <a:p>
            <a:pPr marL="514350" indent="-514350">
              <a:buFont typeface="+mj-lt"/>
              <a:buAutoNum type="arabicPeriod"/>
            </a:pPr>
            <a:r>
              <a:rPr lang="en-US" sz="2400"/>
              <a:t>Aﬀixes are more likely than clitic+host combinations to have idiosyncratic phonological shapes.</a:t>
            </a:r>
          </a:p>
          <a:p>
            <a:pPr marL="514350" indent="-514350">
              <a:buFont typeface="+mj-lt"/>
              <a:buAutoNum type="arabicPeriod"/>
            </a:pPr>
            <a:r>
              <a:rPr lang="en-US" sz="2400"/>
              <a:t>Aﬀixes are more likely than clitic+host combinations to have idiosyncratic semantics.</a:t>
            </a:r>
          </a:p>
          <a:p>
            <a:pPr marL="514350" indent="-514350">
              <a:buFont typeface="+mj-lt"/>
              <a:buAutoNum type="arabicPeriod"/>
            </a:pPr>
            <a:r>
              <a:rPr lang="en-US" sz="2400"/>
              <a:t>Syntactic rules affect aﬀixed words, but not clitic+host combinations.</a:t>
            </a:r>
          </a:p>
          <a:p>
            <a:pPr marL="514350" indent="-514350">
              <a:buFont typeface="+mj-lt"/>
              <a:buAutoNum type="arabicPeriod"/>
            </a:pPr>
            <a:r>
              <a:rPr lang="en-US" sz="2400"/>
              <a:t>Only clitics may attach to material already containing clitics.</a:t>
            </a:r>
          </a:p>
        </p:txBody>
      </p:sp>
      <p:sp>
        <p:nvSpPr>
          <p:cNvPr id="4" name="Slide Number Placeholder 3">
            <a:extLst>
              <a:ext uri="{FF2B5EF4-FFF2-40B4-BE49-F238E27FC236}">
                <a16:creationId xmlns:a16="http://schemas.microsoft.com/office/drawing/2014/main" id="{A89843FE-CAB1-5D49-D34E-FDC59E8E58DF}"/>
              </a:ext>
            </a:extLst>
          </p:cNvPr>
          <p:cNvSpPr>
            <a:spLocks noGrp="1"/>
          </p:cNvSpPr>
          <p:nvPr>
            <p:ph type="sldNum" sz="quarter" idx="12"/>
          </p:nvPr>
        </p:nvSpPr>
        <p:spPr/>
        <p:txBody>
          <a:bodyPr/>
          <a:lstStyle/>
          <a:p>
            <a:fld id="{8D5C2812-0336-304C-AEAD-B639BFC4D781}" type="slidenum">
              <a:rPr lang="en-US"/>
              <a:t>17</a:t>
            </a:fld>
            <a:endParaRPr lang="en-US"/>
          </a:p>
        </p:txBody>
      </p:sp>
    </p:spTree>
    <p:extLst>
      <p:ext uri="{BB962C8B-B14F-4D97-AF65-F5344CB8AC3E}">
        <p14:creationId xmlns:p14="http://schemas.microsoft.com/office/powerpoint/2010/main" val="1986441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E65F-F681-E8CA-2E84-95BB81F30D4C}"/>
              </a:ext>
            </a:extLst>
          </p:cNvPr>
          <p:cNvSpPr>
            <a:spLocks noGrp="1"/>
          </p:cNvSpPr>
          <p:nvPr>
            <p:ph type="title"/>
          </p:nvPr>
        </p:nvSpPr>
        <p:spPr/>
        <p:txBody>
          <a:bodyPr/>
          <a:lstStyle/>
          <a:p>
            <a:r>
              <a:rPr lang="en-US"/>
              <a:t>II.	Triqui pronouns</a:t>
            </a:r>
          </a:p>
        </p:txBody>
      </p:sp>
      <p:sp>
        <p:nvSpPr>
          <p:cNvPr id="3" name="Content Placeholder 2">
            <a:extLst>
              <a:ext uri="{FF2B5EF4-FFF2-40B4-BE49-F238E27FC236}">
                <a16:creationId xmlns:a16="http://schemas.microsoft.com/office/drawing/2014/main" id="{9AFE2A05-225D-3637-8EC3-FEE805E0F918}"/>
              </a:ext>
            </a:extLst>
          </p:cNvPr>
          <p:cNvSpPr>
            <a:spLocks noGrp="1"/>
          </p:cNvSpPr>
          <p:nvPr>
            <p:ph idx="1"/>
          </p:nvPr>
        </p:nvSpPr>
        <p:spPr/>
        <p:txBody>
          <a:bodyPr/>
          <a:lstStyle/>
          <a:p>
            <a:pPr marL="0" indent="0">
              <a:buNone/>
            </a:pPr>
            <a:r>
              <a:rPr lang="en-US"/>
              <a:t>Triqui pronouns comprise different types</a:t>
            </a:r>
            <a:br>
              <a:rPr lang="en-US"/>
            </a:br>
            <a:endParaRPr lang="en-US"/>
          </a:p>
          <a:p>
            <a:pPr marL="971550" lvl="1" indent="-514350">
              <a:buFont typeface="+mj-lt"/>
              <a:buAutoNum type="arabicPeriod"/>
            </a:pPr>
            <a:r>
              <a:rPr lang="en-US"/>
              <a:t>All speech-act participant pronouns (</a:t>
            </a:r>
            <a:r>
              <a:rPr lang="en-US" cap="small"/>
              <a:t>1s, 2s, 1du</a:t>
            </a:r>
            <a:r>
              <a:rPr lang="en-US"/>
              <a:t>) modify the shape of the stem in some way. These are called </a:t>
            </a:r>
            <a:r>
              <a:rPr lang="en-US" b="1"/>
              <a:t>endoclitics</a:t>
            </a:r>
            <a:r>
              <a:rPr lang="en-US"/>
              <a:t>.</a:t>
            </a:r>
          </a:p>
          <a:p>
            <a:pPr marL="971550" lvl="1" indent="-514350">
              <a:buFont typeface="+mj-lt"/>
              <a:buAutoNum type="arabicPeriod"/>
            </a:pPr>
            <a:endParaRPr lang="en-US"/>
          </a:p>
          <a:p>
            <a:pPr marL="971550" lvl="1" indent="-514350">
              <a:buFont typeface="+mj-lt"/>
              <a:buAutoNum type="arabicPeriod"/>
            </a:pPr>
            <a:r>
              <a:rPr lang="en-US"/>
              <a:t>Remaining pronouns (</a:t>
            </a:r>
            <a:r>
              <a:rPr lang="en-US" cap="small"/>
              <a:t>1p.incl, 1p.excl, 3m, 3f, 3anim</a:t>
            </a:r>
            <a:r>
              <a:rPr lang="en-US"/>
              <a:t>) do not modify the shape of the stem. These are called </a:t>
            </a:r>
            <a:r>
              <a:rPr lang="en-US" b="1"/>
              <a:t>enclitics.</a:t>
            </a:r>
            <a:endParaRPr lang="en-US"/>
          </a:p>
          <a:p>
            <a:pPr marL="971550" lvl="1" indent="-514350">
              <a:buFont typeface="+mj-lt"/>
              <a:buAutoNum type="arabicPeriod"/>
            </a:pPr>
            <a:endParaRPr lang="en-US"/>
          </a:p>
          <a:p>
            <a:pPr marL="971550" lvl="1" indent="-514350">
              <a:buFont typeface="+mj-lt"/>
              <a:buAutoNum type="arabicPeriod"/>
            </a:pPr>
            <a:r>
              <a:rPr lang="en-US"/>
              <a:t>Plural pronouns are somewhat compositional (clitic-doubling) and are also </a:t>
            </a:r>
            <a:r>
              <a:rPr lang="en-US" b="1"/>
              <a:t>enclitics</a:t>
            </a:r>
            <a:r>
              <a:rPr lang="en-US"/>
              <a:t>.</a:t>
            </a:r>
          </a:p>
        </p:txBody>
      </p:sp>
      <p:sp>
        <p:nvSpPr>
          <p:cNvPr id="4" name="Slide Number Placeholder 3">
            <a:extLst>
              <a:ext uri="{FF2B5EF4-FFF2-40B4-BE49-F238E27FC236}">
                <a16:creationId xmlns:a16="http://schemas.microsoft.com/office/drawing/2014/main" id="{E0397E45-5C2F-20D1-3D16-6FB39CDED5C9}"/>
              </a:ext>
            </a:extLst>
          </p:cNvPr>
          <p:cNvSpPr>
            <a:spLocks noGrp="1"/>
          </p:cNvSpPr>
          <p:nvPr>
            <p:ph type="sldNum" sz="quarter" idx="12"/>
          </p:nvPr>
        </p:nvSpPr>
        <p:spPr/>
        <p:txBody>
          <a:bodyPr/>
          <a:lstStyle/>
          <a:p>
            <a:fld id="{8D5C2812-0336-304C-AEAD-B639BFC4D781}" type="slidenum">
              <a:rPr lang="en-US"/>
              <a:t>18</a:t>
            </a:fld>
            <a:endParaRPr lang="en-US"/>
          </a:p>
        </p:txBody>
      </p:sp>
    </p:spTree>
    <p:extLst>
      <p:ext uri="{BB962C8B-B14F-4D97-AF65-F5344CB8AC3E}">
        <p14:creationId xmlns:p14="http://schemas.microsoft.com/office/powerpoint/2010/main" val="252634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280E52-39BD-1BCA-D06D-F1FAC21DDBB3}"/>
              </a:ext>
            </a:extLst>
          </p:cNvPr>
          <p:cNvPicPr>
            <a:picLocks noGrp="1" noChangeAspect="1"/>
          </p:cNvPicPr>
          <p:nvPr>
            <p:ph idx="1"/>
          </p:nvPr>
        </p:nvPicPr>
        <p:blipFill>
          <a:blip r:embed="rId2"/>
          <a:stretch>
            <a:fillRect/>
          </a:stretch>
        </p:blipFill>
        <p:spPr>
          <a:xfrm>
            <a:off x="0" y="489902"/>
            <a:ext cx="12112213" cy="5878195"/>
          </a:xfrm>
          <a:prstGeom prst="rect">
            <a:avLst/>
          </a:prstGeom>
        </p:spPr>
      </p:pic>
      <p:sp>
        <p:nvSpPr>
          <p:cNvPr id="4" name="Slide Number Placeholder 3">
            <a:extLst>
              <a:ext uri="{FF2B5EF4-FFF2-40B4-BE49-F238E27FC236}">
                <a16:creationId xmlns:a16="http://schemas.microsoft.com/office/drawing/2014/main" id="{AE8B0D88-1738-1AC9-6B30-1B98CC0441AF}"/>
              </a:ext>
            </a:extLst>
          </p:cNvPr>
          <p:cNvSpPr>
            <a:spLocks noGrp="1"/>
          </p:cNvSpPr>
          <p:nvPr>
            <p:ph type="sldNum" sz="quarter" idx="12"/>
          </p:nvPr>
        </p:nvSpPr>
        <p:spPr/>
        <p:txBody>
          <a:bodyPr/>
          <a:lstStyle/>
          <a:p>
            <a:fld id="{8D5C2812-0336-304C-AEAD-B639BFC4D781}" type="slidenum">
              <a:rPr lang="en-US"/>
              <a:t>19</a:t>
            </a:fld>
            <a:endParaRPr lang="en-US"/>
          </a:p>
        </p:txBody>
      </p:sp>
    </p:spTree>
    <p:extLst>
      <p:ext uri="{BB962C8B-B14F-4D97-AF65-F5344CB8AC3E}">
        <p14:creationId xmlns:p14="http://schemas.microsoft.com/office/powerpoint/2010/main" val="65824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42B8-884B-2572-5296-D2FC16CB62A8}"/>
              </a:ext>
            </a:extLst>
          </p:cNvPr>
          <p:cNvSpPr>
            <a:spLocks noGrp="1"/>
          </p:cNvSpPr>
          <p:nvPr>
            <p:ph type="title"/>
          </p:nvPr>
        </p:nvSpPr>
        <p:spPr/>
        <p:txBody>
          <a:bodyPr/>
          <a:lstStyle/>
          <a:p>
            <a:r>
              <a:rPr lang="en-US"/>
              <a:t>I.	What’s a clitic?</a:t>
            </a:r>
          </a:p>
        </p:txBody>
      </p:sp>
      <p:sp>
        <p:nvSpPr>
          <p:cNvPr id="3" name="Content Placeholder 2">
            <a:extLst>
              <a:ext uri="{FF2B5EF4-FFF2-40B4-BE49-F238E27FC236}">
                <a16:creationId xmlns:a16="http://schemas.microsoft.com/office/drawing/2014/main" id="{6C2158D7-316C-0083-8483-622DE63D05A9}"/>
              </a:ext>
            </a:extLst>
          </p:cNvPr>
          <p:cNvSpPr>
            <a:spLocks noGrp="1"/>
          </p:cNvSpPr>
          <p:nvPr>
            <p:ph idx="1"/>
          </p:nvPr>
        </p:nvSpPr>
        <p:spPr/>
        <p:txBody>
          <a:bodyPr>
            <a:normAutofit/>
          </a:bodyPr>
          <a:lstStyle/>
          <a:p>
            <a:r>
              <a:rPr lang="en-US" sz="2400"/>
              <a:t>An affix is usually sensitive to the part of speech onto which it attaches.</a:t>
            </a:r>
          </a:p>
          <a:p>
            <a:endParaRPr lang="en-US" sz="2400"/>
          </a:p>
          <a:p>
            <a:pPr marL="0" indent="0">
              <a:buNone/>
            </a:pPr>
            <a:r>
              <a:rPr lang="en-US" sz="2400"/>
              <a:t>	happen-</a:t>
            </a:r>
            <a:r>
              <a:rPr lang="en-US" sz="2400" b="1"/>
              <a:t>ed		</a:t>
            </a:r>
            <a:r>
              <a:rPr lang="en-US" sz="2400"/>
              <a:t>verbal tense suffix</a:t>
            </a:r>
          </a:p>
          <a:p>
            <a:pPr marL="0" indent="0">
              <a:buNone/>
            </a:pPr>
            <a:r>
              <a:rPr lang="en-US" sz="2400" b="1"/>
              <a:t>	</a:t>
            </a:r>
            <a:r>
              <a:rPr lang="en-US" sz="2400"/>
              <a:t>sing-</a:t>
            </a:r>
            <a:r>
              <a:rPr lang="en-US" sz="2400" b="1"/>
              <a:t>er</a:t>
            </a:r>
            <a:r>
              <a:rPr lang="en-US" sz="2400"/>
              <a:t>-</a:t>
            </a:r>
            <a:r>
              <a:rPr lang="en-US" sz="2400" b="1"/>
              <a:t>s</a:t>
            </a:r>
            <a:r>
              <a:rPr lang="en-US" sz="2400"/>
              <a:t>		agentive suffix (applies to verbs)</a:t>
            </a:r>
          </a:p>
          <a:p>
            <a:pPr marL="0" indent="0">
              <a:buNone/>
            </a:pPr>
            <a:r>
              <a:rPr lang="en-US" sz="2400" b="1"/>
              <a:t>				</a:t>
            </a:r>
            <a:r>
              <a:rPr lang="en-US" sz="2400"/>
              <a:t>and plural suffix (applies to nouns)</a:t>
            </a:r>
            <a:endParaRPr lang="en-US" sz="2400" b="1"/>
          </a:p>
          <a:p>
            <a:endParaRPr lang="en-US" sz="2400"/>
          </a:p>
          <a:p>
            <a:r>
              <a:rPr lang="en-US" sz="2400"/>
              <a:t>A clitic, on the other hand, is usually more promiscuous in where it attaches.</a:t>
            </a:r>
          </a:p>
          <a:p>
            <a:pPr marL="0" indent="0">
              <a:buNone/>
            </a:pPr>
            <a:r>
              <a:rPr lang="en-US" sz="2400"/>
              <a:t>	the [child]</a:t>
            </a:r>
            <a:r>
              <a:rPr lang="en-US" sz="2400" b="1"/>
              <a:t>’s</a:t>
            </a:r>
            <a:r>
              <a:rPr lang="en-US" sz="2400"/>
              <a:t> book				=book of child</a:t>
            </a:r>
          </a:p>
          <a:p>
            <a:pPr marL="0" indent="0">
              <a:buNone/>
            </a:pPr>
            <a:r>
              <a:rPr lang="en-US" sz="2400"/>
              <a:t>	the [man with the yellow hat]</a:t>
            </a:r>
            <a:r>
              <a:rPr lang="en-US" sz="2400" b="1"/>
              <a:t>’s</a:t>
            </a:r>
            <a:r>
              <a:rPr lang="en-US" sz="2400"/>
              <a:t> monkey	≠monkey of hat</a:t>
            </a:r>
          </a:p>
        </p:txBody>
      </p:sp>
      <p:sp>
        <p:nvSpPr>
          <p:cNvPr id="4" name="Slide Number Placeholder 3">
            <a:extLst>
              <a:ext uri="{FF2B5EF4-FFF2-40B4-BE49-F238E27FC236}">
                <a16:creationId xmlns:a16="http://schemas.microsoft.com/office/drawing/2014/main" id="{6D1B481D-B5E5-D5C1-CA51-DFD8500DDECD}"/>
              </a:ext>
            </a:extLst>
          </p:cNvPr>
          <p:cNvSpPr>
            <a:spLocks noGrp="1"/>
          </p:cNvSpPr>
          <p:nvPr>
            <p:ph type="sldNum" sz="quarter" idx="12"/>
          </p:nvPr>
        </p:nvSpPr>
        <p:spPr/>
        <p:txBody>
          <a:bodyPr/>
          <a:lstStyle/>
          <a:p>
            <a:fld id="{8D5C2812-0336-304C-AEAD-B639BFC4D781}" type="slidenum">
              <a:rPr lang="en-US"/>
              <a:t>2</a:t>
            </a:fld>
            <a:endParaRPr lang="en-US"/>
          </a:p>
        </p:txBody>
      </p:sp>
    </p:spTree>
    <p:extLst>
      <p:ext uri="{BB962C8B-B14F-4D97-AF65-F5344CB8AC3E}">
        <p14:creationId xmlns:p14="http://schemas.microsoft.com/office/powerpoint/2010/main" val="55076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2D21-6C5A-A8A3-F729-6EBDB58962CA}"/>
              </a:ext>
            </a:extLst>
          </p:cNvPr>
          <p:cNvSpPr>
            <a:spLocks noGrp="1"/>
          </p:cNvSpPr>
          <p:nvPr>
            <p:ph type="title"/>
          </p:nvPr>
        </p:nvSpPr>
        <p:spPr/>
        <p:txBody>
          <a:bodyPr/>
          <a:lstStyle/>
          <a:p>
            <a:r>
              <a:rPr lang="en-US"/>
              <a:t>2.1	Forms of the plural</a:t>
            </a:r>
          </a:p>
        </p:txBody>
      </p:sp>
      <p:sp>
        <p:nvSpPr>
          <p:cNvPr id="3" name="Content Placeholder 2">
            <a:extLst>
              <a:ext uri="{FF2B5EF4-FFF2-40B4-BE49-F238E27FC236}">
                <a16:creationId xmlns:a16="http://schemas.microsoft.com/office/drawing/2014/main" id="{7471ADB2-0E18-7DD0-1602-90163BC34FF1}"/>
              </a:ext>
            </a:extLst>
          </p:cNvPr>
          <p:cNvSpPr>
            <a:spLocks noGrp="1"/>
          </p:cNvSpPr>
          <p:nvPr>
            <p:ph idx="1"/>
          </p:nvPr>
        </p:nvSpPr>
        <p:spPr/>
        <p:txBody>
          <a:bodyPr/>
          <a:lstStyle/>
          <a:p>
            <a:r>
              <a:rPr lang="en-US"/>
              <a:t>Several types of indefinite quantifiers can occur where “plural” occurs.</a:t>
            </a:r>
          </a:p>
          <a:p>
            <a:endParaRPr lang="en-US"/>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neh³		plural/generic		occurs in isolation or w/clitic</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(a³)niʔ²	plural				occurs w/clitic</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nu¹kʷeh¹	dual/‘pair of’		occurs w/clitic</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ni²ˀrua⁴³	many/much			occurs in isolation or w/clitic</a:t>
            </a:r>
          </a:p>
        </p:txBody>
      </p:sp>
      <p:sp>
        <p:nvSpPr>
          <p:cNvPr id="4" name="Slide Number Placeholder 3">
            <a:extLst>
              <a:ext uri="{FF2B5EF4-FFF2-40B4-BE49-F238E27FC236}">
                <a16:creationId xmlns:a16="http://schemas.microsoft.com/office/drawing/2014/main" id="{76671C9A-8232-1120-2A70-40D37211EE77}"/>
              </a:ext>
            </a:extLst>
          </p:cNvPr>
          <p:cNvSpPr>
            <a:spLocks noGrp="1"/>
          </p:cNvSpPr>
          <p:nvPr>
            <p:ph type="sldNum" sz="quarter" idx="12"/>
          </p:nvPr>
        </p:nvSpPr>
        <p:spPr/>
        <p:txBody>
          <a:bodyPr/>
          <a:lstStyle/>
          <a:p>
            <a:fld id="{8D5C2812-0336-304C-AEAD-B639BFC4D781}" type="slidenum">
              <a:rPr lang="en-US"/>
              <a:t>20</a:t>
            </a:fld>
            <a:endParaRPr lang="en-US"/>
          </a:p>
        </p:txBody>
      </p:sp>
    </p:spTree>
    <p:extLst>
      <p:ext uri="{BB962C8B-B14F-4D97-AF65-F5344CB8AC3E}">
        <p14:creationId xmlns:p14="http://schemas.microsoft.com/office/powerpoint/2010/main" val="3512480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CF17-6F0C-A5AC-4F4B-57B6A80FC8D4}"/>
              </a:ext>
            </a:extLst>
          </p:cNvPr>
          <p:cNvSpPr>
            <a:spLocks noGrp="1"/>
          </p:cNvSpPr>
          <p:nvPr>
            <p:ph type="title"/>
          </p:nvPr>
        </p:nvSpPr>
        <p:spPr/>
        <p:txBody>
          <a:bodyPr>
            <a:normAutofit/>
          </a:bodyPr>
          <a:lstStyle/>
          <a:p>
            <a:r>
              <a:rPr lang="en-US" sz="3600"/>
              <a:t>Are plural pronouns clitics or independent pronouns?</a:t>
            </a:r>
          </a:p>
        </p:txBody>
      </p:sp>
      <p:sp>
        <p:nvSpPr>
          <p:cNvPr id="3" name="Content Placeholder 2">
            <a:extLst>
              <a:ext uri="{FF2B5EF4-FFF2-40B4-BE49-F238E27FC236}">
                <a16:creationId xmlns:a16="http://schemas.microsoft.com/office/drawing/2014/main" id="{AF31FE58-BF00-5D46-3211-46FF8CDBEEFB}"/>
              </a:ext>
            </a:extLst>
          </p:cNvPr>
          <p:cNvSpPr>
            <a:spLocks noGrp="1"/>
          </p:cNvSpPr>
          <p:nvPr>
            <p:ph idx="1"/>
          </p:nvPr>
        </p:nvSpPr>
        <p:spPr/>
        <p:txBody>
          <a:bodyPr/>
          <a:lstStyle/>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(3)	Kã³ʔãh²=neh³=sih³</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leave=</a:t>
            </a:r>
            <a:r>
              <a:rPr lang="en-US" cap="small">
                <a:latin typeface="Doulos SIL" panose="02000500070000020004" pitchFamily="2" charset="77"/>
                <a:ea typeface="Doulos SIL" panose="02000500070000020004" pitchFamily="2" charset="77"/>
                <a:cs typeface="Doulos SIL" panose="02000500070000020004" pitchFamily="2" charset="77"/>
              </a:rPr>
              <a:t>PL=3m</a:t>
            </a:r>
          </a:p>
          <a:p>
            <a:pPr marL="0" indent="0">
              <a:buNone/>
            </a:pPr>
            <a:r>
              <a:rPr lang="en-US" cap="small">
                <a:latin typeface="Doulos SIL" panose="02000500070000020004" pitchFamily="2" charset="77"/>
                <a:ea typeface="Doulos SIL" panose="02000500070000020004" pitchFamily="2" charset="77"/>
                <a:cs typeface="Doulos SIL" panose="02000500070000020004" pitchFamily="2" charset="77"/>
              </a:rPr>
              <a:t>	</a:t>
            </a:r>
            <a:r>
              <a:rPr lang="en-US">
                <a:latin typeface="Doulos SIL" panose="02000500070000020004" pitchFamily="2" charset="77"/>
                <a:ea typeface="Doulos SIL" panose="02000500070000020004" pitchFamily="2" charset="77"/>
                <a:cs typeface="Doulos SIL" panose="02000500070000020004" pitchFamily="2" charset="77"/>
              </a:rPr>
              <a:t>‘They left’ ~ ‘They have left.’</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(4a)	*Neh³=sih³	 kã³ʔãh²		(4b)	Juan kã³ʔãh²</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PL=3m	 perf.</a:t>
            </a:r>
            <a:r>
              <a:rPr lang="en-US">
                <a:latin typeface="Doulos SIL" panose="02000500070000020004" pitchFamily="2" charset="77"/>
                <a:ea typeface="Doulos SIL" panose="02000500070000020004" pitchFamily="2" charset="77"/>
                <a:cs typeface="Doulos SIL" panose="02000500070000020004" pitchFamily="2" charset="77"/>
              </a:rPr>
              <a:t>leave			Juan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leave</a:t>
            </a:r>
          </a:p>
          <a:p>
            <a:pPr marL="0" indent="0">
              <a:buNone/>
            </a:pPr>
            <a:r>
              <a:rPr lang="en-US" cap="small">
                <a:latin typeface="Doulos SIL" panose="02000500070000020004" pitchFamily="2" charset="77"/>
                <a:ea typeface="Doulos SIL" panose="02000500070000020004" pitchFamily="2" charset="77"/>
                <a:cs typeface="Doulos SIL" panose="02000500070000020004" pitchFamily="2" charset="77"/>
              </a:rPr>
              <a:t>	</a:t>
            </a:r>
            <a:r>
              <a:rPr lang="en-US">
                <a:latin typeface="Doulos SIL" panose="02000500070000020004" pitchFamily="2" charset="77"/>
                <a:ea typeface="Doulos SIL" panose="02000500070000020004" pitchFamily="2" charset="77"/>
                <a:cs typeface="Doulos SIL" panose="02000500070000020004" pitchFamily="2" charset="77"/>
              </a:rPr>
              <a:t>‘They left’					‘Juan left.’</a:t>
            </a:r>
          </a:p>
        </p:txBody>
      </p:sp>
      <p:sp>
        <p:nvSpPr>
          <p:cNvPr id="4" name="Slide Number Placeholder 3">
            <a:extLst>
              <a:ext uri="{FF2B5EF4-FFF2-40B4-BE49-F238E27FC236}">
                <a16:creationId xmlns:a16="http://schemas.microsoft.com/office/drawing/2014/main" id="{2E9AF083-C2D4-D938-D141-F55845E969EA}"/>
              </a:ext>
            </a:extLst>
          </p:cNvPr>
          <p:cNvSpPr>
            <a:spLocks noGrp="1"/>
          </p:cNvSpPr>
          <p:nvPr>
            <p:ph type="sldNum" sz="quarter" idx="12"/>
          </p:nvPr>
        </p:nvSpPr>
        <p:spPr/>
        <p:txBody>
          <a:bodyPr/>
          <a:lstStyle/>
          <a:p>
            <a:fld id="{8D5C2812-0336-304C-AEAD-B639BFC4D781}" type="slidenum">
              <a:rPr lang="en-US"/>
              <a:t>21</a:t>
            </a:fld>
            <a:endParaRPr lang="en-US"/>
          </a:p>
        </p:txBody>
      </p:sp>
    </p:spTree>
    <p:extLst>
      <p:ext uri="{BB962C8B-B14F-4D97-AF65-F5344CB8AC3E}">
        <p14:creationId xmlns:p14="http://schemas.microsoft.com/office/powerpoint/2010/main" val="23342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C71B-546E-B6DC-76AB-CD865F469486}"/>
              </a:ext>
            </a:extLst>
          </p:cNvPr>
          <p:cNvSpPr>
            <a:spLocks noGrp="1"/>
          </p:cNvSpPr>
          <p:nvPr>
            <p:ph type="title"/>
          </p:nvPr>
        </p:nvSpPr>
        <p:spPr/>
        <p:txBody>
          <a:bodyPr/>
          <a:lstStyle/>
          <a:p>
            <a:r>
              <a:rPr lang="en-US"/>
              <a:t>Or are they pro-clitics?</a:t>
            </a:r>
          </a:p>
        </p:txBody>
      </p:sp>
      <p:pic>
        <p:nvPicPr>
          <p:cNvPr id="5" name="Content Placeholder 4">
            <a:extLst>
              <a:ext uri="{FF2B5EF4-FFF2-40B4-BE49-F238E27FC236}">
                <a16:creationId xmlns:a16="http://schemas.microsoft.com/office/drawing/2014/main" id="{280E941C-D760-2DBF-C365-C0B61707A28B}"/>
              </a:ext>
            </a:extLst>
          </p:cNvPr>
          <p:cNvPicPr>
            <a:picLocks noGrp="1" noChangeAspect="1"/>
          </p:cNvPicPr>
          <p:nvPr>
            <p:ph idx="1"/>
          </p:nvPr>
        </p:nvPicPr>
        <p:blipFill>
          <a:blip r:embed="rId2"/>
          <a:stretch>
            <a:fillRect/>
          </a:stretch>
        </p:blipFill>
        <p:spPr>
          <a:xfrm>
            <a:off x="838200" y="1690688"/>
            <a:ext cx="10620548" cy="4415472"/>
          </a:xfrm>
          <a:prstGeom prst="rect">
            <a:avLst/>
          </a:prstGeom>
        </p:spPr>
      </p:pic>
      <p:sp>
        <p:nvSpPr>
          <p:cNvPr id="4" name="Slide Number Placeholder 3">
            <a:extLst>
              <a:ext uri="{FF2B5EF4-FFF2-40B4-BE49-F238E27FC236}">
                <a16:creationId xmlns:a16="http://schemas.microsoft.com/office/drawing/2014/main" id="{F4BB4896-EAB8-35A0-5458-310C4F548599}"/>
              </a:ext>
            </a:extLst>
          </p:cNvPr>
          <p:cNvSpPr>
            <a:spLocks noGrp="1"/>
          </p:cNvSpPr>
          <p:nvPr>
            <p:ph type="sldNum" sz="quarter" idx="12"/>
          </p:nvPr>
        </p:nvSpPr>
        <p:spPr/>
        <p:txBody>
          <a:bodyPr/>
          <a:lstStyle/>
          <a:p>
            <a:fld id="{8D5C2812-0336-304C-AEAD-B639BFC4D781}" type="slidenum">
              <a:rPr lang="en-US"/>
              <a:t>22</a:t>
            </a:fld>
            <a:endParaRPr lang="en-US"/>
          </a:p>
        </p:txBody>
      </p:sp>
    </p:spTree>
    <p:extLst>
      <p:ext uri="{BB962C8B-B14F-4D97-AF65-F5344CB8AC3E}">
        <p14:creationId xmlns:p14="http://schemas.microsoft.com/office/powerpoint/2010/main" val="3009087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BBE4-50CA-0C24-383F-49C348A1DE29}"/>
              </a:ext>
            </a:extLst>
          </p:cNvPr>
          <p:cNvSpPr>
            <a:spLocks noGrp="1"/>
          </p:cNvSpPr>
          <p:nvPr>
            <p:ph type="title"/>
          </p:nvPr>
        </p:nvSpPr>
        <p:spPr/>
        <p:txBody>
          <a:bodyPr/>
          <a:lstStyle/>
          <a:p>
            <a:r>
              <a:rPr lang="en-US"/>
              <a:t>2.2	Non-selectivity in pronouns</a:t>
            </a:r>
          </a:p>
        </p:txBody>
      </p:sp>
      <p:sp>
        <p:nvSpPr>
          <p:cNvPr id="3" name="Content Placeholder 2">
            <a:extLst>
              <a:ext uri="{FF2B5EF4-FFF2-40B4-BE49-F238E27FC236}">
                <a16:creationId xmlns:a16="http://schemas.microsoft.com/office/drawing/2014/main" id="{BBC38988-18CA-BF84-F3D4-552A47849964}"/>
              </a:ext>
            </a:extLst>
          </p:cNvPr>
          <p:cNvSpPr>
            <a:spLocks noGrp="1"/>
          </p:cNvSpPr>
          <p:nvPr>
            <p:ph idx="1"/>
          </p:nvPr>
        </p:nvSpPr>
        <p:spPr/>
        <p:txBody>
          <a:bodyPr/>
          <a:lstStyle/>
          <a:p>
            <a:r>
              <a:rPr lang="en-US"/>
              <a:t>To demonstrate non-selectivity in the pronoun system, we will want to both look at </a:t>
            </a:r>
          </a:p>
          <a:p>
            <a:pPr lvl="1"/>
            <a:r>
              <a:rPr lang="en-US"/>
              <a:t>how pronouns attach to different parts of speech</a:t>
            </a:r>
          </a:p>
          <a:p>
            <a:pPr lvl="1"/>
            <a:r>
              <a:rPr lang="en-US"/>
              <a:t>how so-called clitics differ from other full noun phrases</a:t>
            </a:r>
          </a:p>
          <a:p>
            <a:pPr lvl="1"/>
            <a:endParaRPr lang="en-US"/>
          </a:p>
          <a:p>
            <a:r>
              <a:rPr lang="en-US"/>
              <a:t>The second sub-criterion is important if we want to claim that a clitic is essentially a syntactic element just like a full NP is.</a:t>
            </a:r>
          </a:p>
        </p:txBody>
      </p:sp>
      <p:sp>
        <p:nvSpPr>
          <p:cNvPr id="4" name="Slide Number Placeholder 3">
            <a:extLst>
              <a:ext uri="{FF2B5EF4-FFF2-40B4-BE49-F238E27FC236}">
                <a16:creationId xmlns:a16="http://schemas.microsoft.com/office/drawing/2014/main" id="{CA76B9D8-AC18-9CFE-6F1C-26FB9E55B165}"/>
              </a:ext>
            </a:extLst>
          </p:cNvPr>
          <p:cNvSpPr>
            <a:spLocks noGrp="1"/>
          </p:cNvSpPr>
          <p:nvPr>
            <p:ph type="sldNum" sz="quarter" idx="12"/>
          </p:nvPr>
        </p:nvSpPr>
        <p:spPr/>
        <p:txBody>
          <a:bodyPr/>
          <a:lstStyle/>
          <a:p>
            <a:fld id="{8D5C2812-0336-304C-AEAD-B639BFC4D781}" type="slidenum">
              <a:rPr lang="en-US"/>
              <a:t>23</a:t>
            </a:fld>
            <a:endParaRPr lang="en-US"/>
          </a:p>
        </p:txBody>
      </p:sp>
    </p:spTree>
    <p:extLst>
      <p:ext uri="{BB962C8B-B14F-4D97-AF65-F5344CB8AC3E}">
        <p14:creationId xmlns:p14="http://schemas.microsoft.com/office/powerpoint/2010/main" val="1105180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A532-E55B-E7F3-1648-B5744BED8BBE}"/>
              </a:ext>
            </a:extLst>
          </p:cNvPr>
          <p:cNvSpPr>
            <a:spLocks noGrp="1"/>
          </p:cNvSpPr>
          <p:nvPr>
            <p:ph type="title"/>
          </p:nvPr>
        </p:nvSpPr>
        <p:spPr/>
        <p:txBody>
          <a:bodyPr>
            <a:normAutofit/>
          </a:bodyPr>
          <a:lstStyle/>
          <a:p>
            <a:r>
              <a:rPr lang="en-US" sz="3600"/>
              <a:t>Both endoclitics and enclitic apply at the right edge.</a:t>
            </a:r>
          </a:p>
        </p:txBody>
      </p:sp>
      <p:sp>
        <p:nvSpPr>
          <p:cNvPr id="3" name="Content Placeholder 2">
            <a:extLst>
              <a:ext uri="{FF2B5EF4-FFF2-40B4-BE49-F238E27FC236}">
                <a16:creationId xmlns:a16="http://schemas.microsoft.com/office/drawing/2014/main" id="{A61EAC64-5113-70E8-4534-2A578CE2C799}"/>
              </a:ext>
            </a:extLst>
          </p:cNvPr>
          <p:cNvSpPr>
            <a:spLocks noGrp="1"/>
          </p:cNvSpPr>
          <p:nvPr>
            <p:ph idx="1"/>
          </p:nvPr>
        </p:nvSpPr>
        <p:spPr/>
        <p:txBody>
          <a:bodyPr/>
          <a:lstStyle/>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(7)	ki³-nĩ³ʔĩh⁵</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know/see</a:t>
            </a:r>
            <a:r>
              <a:rPr lang="en-US" cap="small">
                <a:latin typeface="Doulos SIL" panose="02000500070000020004" pitchFamily="2" charset="77"/>
                <a:ea typeface="Doulos SIL" panose="02000500070000020004" pitchFamily="2" charset="77"/>
                <a:cs typeface="Doulos SIL" panose="02000500070000020004" pitchFamily="2" charset="77"/>
              </a:rPr>
              <a:t>.1s</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‘I knew (it)’</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(8)	ki³-nĩ³ʔĩ³=sih³</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know/see</a:t>
            </a:r>
            <a:r>
              <a:rPr lang="en-US"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‘He knew (it)’</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p:txBody>
      </p:sp>
      <p:sp>
        <p:nvSpPr>
          <p:cNvPr id="4" name="Slide Number Placeholder 3">
            <a:extLst>
              <a:ext uri="{FF2B5EF4-FFF2-40B4-BE49-F238E27FC236}">
                <a16:creationId xmlns:a16="http://schemas.microsoft.com/office/drawing/2014/main" id="{A6453D66-C077-6489-436D-F758B94B1CD8}"/>
              </a:ext>
            </a:extLst>
          </p:cNvPr>
          <p:cNvSpPr>
            <a:spLocks noGrp="1"/>
          </p:cNvSpPr>
          <p:nvPr>
            <p:ph type="sldNum" sz="quarter" idx="12"/>
          </p:nvPr>
        </p:nvSpPr>
        <p:spPr/>
        <p:txBody>
          <a:bodyPr/>
          <a:lstStyle/>
          <a:p>
            <a:fld id="{8D5C2812-0336-304C-AEAD-B639BFC4D781}" type="slidenum">
              <a:rPr lang="en-US"/>
              <a:t>24</a:t>
            </a:fld>
            <a:endParaRPr lang="en-US"/>
          </a:p>
        </p:txBody>
      </p:sp>
    </p:spTree>
    <p:extLst>
      <p:ext uri="{BB962C8B-B14F-4D97-AF65-F5344CB8AC3E}">
        <p14:creationId xmlns:p14="http://schemas.microsoft.com/office/powerpoint/2010/main" val="3700123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C0A6-332E-B8F5-44FA-AF020CF3ECFB}"/>
              </a:ext>
            </a:extLst>
          </p:cNvPr>
          <p:cNvSpPr>
            <a:spLocks noGrp="1"/>
          </p:cNvSpPr>
          <p:nvPr>
            <p:ph type="title"/>
          </p:nvPr>
        </p:nvSpPr>
        <p:spPr/>
        <p:txBody>
          <a:bodyPr/>
          <a:lstStyle/>
          <a:p>
            <a:r>
              <a:rPr lang="en-US"/>
              <a:t>But an adverb can intervene after the verb!</a:t>
            </a:r>
          </a:p>
        </p:txBody>
      </p:sp>
      <p:sp>
        <p:nvSpPr>
          <p:cNvPr id="3" name="Content Placeholder 2">
            <a:extLst>
              <a:ext uri="{FF2B5EF4-FFF2-40B4-BE49-F238E27FC236}">
                <a16:creationId xmlns:a16="http://schemas.microsoft.com/office/drawing/2014/main" id="{BBBEF717-5A8F-8990-7AD9-FC52E2F3FCEB}"/>
              </a:ext>
            </a:extLst>
          </p:cNvPr>
          <p:cNvSpPr>
            <a:spLocks noGrp="1"/>
          </p:cNvSpPr>
          <p:nvPr>
            <p:ph idx="1"/>
          </p:nvPr>
        </p:nvSpPr>
        <p:spPr/>
        <p:txBody>
          <a:bodyPr/>
          <a:lstStyle/>
          <a:p>
            <a:pPr marL="0" indent="0">
              <a:buNone/>
            </a:pPr>
            <a:r>
              <a:rPr lang="en-US"/>
              <a:t>(9)	</a:t>
            </a:r>
            <a:r>
              <a:rPr lang="en-US">
                <a:latin typeface="Doulos SIL" panose="02000500070000020004" pitchFamily="2" charset="77"/>
                <a:ea typeface="Doulos SIL" panose="02000500070000020004" pitchFamily="2" charset="77"/>
                <a:cs typeface="Doulos SIL" panose="02000500070000020004" pitchFamily="2" charset="77"/>
              </a:rPr>
              <a:t>ki³-nĩ³ʔĩ³		ni²ˀrua⁴³=sih³</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know/see	much</a:t>
            </a:r>
            <a:r>
              <a:rPr lang="en-US"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‘He knew/saw a lot’</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(10)	ki³-nĩ³ʔĩ³		</a:t>
            </a:r>
            <a:r>
              <a:rPr lang="en-US" b="1">
                <a:latin typeface="Doulos SIL" panose="02000500070000020004" pitchFamily="2" charset="77"/>
                <a:ea typeface="Doulos SIL" panose="02000500070000020004" pitchFamily="2" charset="77"/>
                <a:cs typeface="Doulos SIL" panose="02000500070000020004" pitchFamily="2" charset="77"/>
              </a:rPr>
              <a:t>ni²ˀruah⁴		</a:t>
            </a:r>
            <a:r>
              <a:rPr lang="en-US" b="1">
                <a:latin typeface="Times" pitchFamily="2" charset="0"/>
                <a:ea typeface="Doulos SIL" panose="02000500070000020004" pitchFamily="2" charset="77"/>
                <a:cs typeface="Doulos SIL" panose="02000500070000020004" pitchFamily="2" charset="77"/>
              </a:rPr>
              <a:t>The adverb now has the</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t>
            </a:r>
            <a:r>
              <a:rPr lang="en-US" cap="small">
                <a:latin typeface="Doulos SIL" panose="02000500070000020004" pitchFamily="2" charset="77"/>
                <a:ea typeface="Doulos SIL" panose="02000500070000020004" pitchFamily="2" charset="77"/>
                <a:cs typeface="Doulos SIL" panose="02000500070000020004" pitchFamily="2" charset="77"/>
              </a:rPr>
              <a:t>perf-</a:t>
            </a:r>
            <a:r>
              <a:rPr lang="en-US">
                <a:latin typeface="Doulos SIL" panose="02000500070000020004" pitchFamily="2" charset="77"/>
                <a:ea typeface="Doulos SIL" panose="02000500070000020004" pitchFamily="2" charset="77"/>
                <a:cs typeface="Doulos SIL" panose="02000500070000020004" pitchFamily="2" charset="77"/>
              </a:rPr>
              <a:t>know/see	</a:t>
            </a:r>
            <a:r>
              <a:rPr lang="en-US" b="1">
                <a:latin typeface="Doulos SIL" panose="02000500070000020004" pitchFamily="2" charset="77"/>
                <a:ea typeface="Doulos SIL" panose="02000500070000020004" pitchFamily="2" charset="77"/>
                <a:cs typeface="Doulos SIL" panose="02000500070000020004" pitchFamily="2" charset="77"/>
              </a:rPr>
              <a:t>much</a:t>
            </a:r>
            <a:r>
              <a:rPr lang="en-US" b="1" cap="small">
                <a:latin typeface="Doulos SIL" panose="02000500070000020004" pitchFamily="2" charset="77"/>
                <a:ea typeface="Doulos SIL" panose="02000500070000020004" pitchFamily="2" charset="77"/>
                <a:cs typeface="Doulos SIL" panose="02000500070000020004" pitchFamily="2" charset="77"/>
              </a:rPr>
              <a:t>.1s		</a:t>
            </a:r>
            <a:r>
              <a:rPr lang="en-US" b="1">
                <a:latin typeface="Times" pitchFamily="2" charset="0"/>
                <a:ea typeface="Doulos SIL" panose="02000500070000020004" pitchFamily="2" charset="77"/>
                <a:cs typeface="Doulos SIL" panose="02000500070000020004" pitchFamily="2" charset="77"/>
              </a:rPr>
              <a:t>endoclitic.</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‘I knew/saw a lot’</a:t>
            </a:r>
          </a:p>
          <a:p>
            <a:pPr marL="0" indent="0">
              <a:buNone/>
            </a:pPr>
            <a:endParaRPr lang="en-US"/>
          </a:p>
        </p:txBody>
      </p:sp>
      <p:sp>
        <p:nvSpPr>
          <p:cNvPr id="4" name="Slide Number Placeholder 3">
            <a:extLst>
              <a:ext uri="{FF2B5EF4-FFF2-40B4-BE49-F238E27FC236}">
                <a16:creationId xmlns:a16="http://schemas.microsoft.com/office/drawing/2014/main" id="{0C52BCDE-ABA2-C27B-3F61-461CC198EF85}"/>
              </a:ext>
            </a:extLst>
          </p:cNvPr>
          <p:cNvSpPr>
            <a:spLocks noGrp="1"/>
          </p:cNvSpPr>
          <p:nvPr>
            <p:ph type="sldNum" sz="quarter" idx="12"/>
          </p:nvPr>
        </p:nvSpPr>
        <p:spPr/>
        <p:txBody>
          <a:bodyPr/>
          <a:lstStyle/>
          <a:p>
            <a:fld id="{8D5C2812-0336-304C-AEAD-B639BFC4D781}" type="slidenum">
              <a:rPr lang="en-US"/>
              <a:t>25</a:t>
            </a:fld>
            <a:endParaRPr lang="en-US"/>
          </a:p>
        </p:txBody>
      </p:sp>
    </p:spTree>
    <p:extLst>
      <p:ext uri="{BB962C8B-B14F-4D97-AF65-F5344CB8AC3E}">
        <p14:creationId xmlns:p14="http://schemas.microsoft.com/office/powerpoint/2010/main" val="748240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459D-4E01-8DE3-3A59-6600882CF870}"/>
              </a:ext>
            </a:extLst>
          </p:cNvPr>
          <p:cNvSpPr>
            <a:spLocks noGrp="1"/>
          </p:cNvSpPr>
          <p:nvPr>
            <p:ph type="title"/>
          </p:nvPr>
        </p:nvSpPr>
        <p:spPr/>
        <p:txBody>
          <a:bodyPr/>
          <a:lstStyle/>
          <a:p>
            <a:r>
              <a:rPr lang="en-US"/>
              <a:t>These are all verbs though...</a:t>
            </a:r>
          </a:p>
        </p:txBody>
      </p:sp>
      <p:sp>
        <p:nvSpPr>
          <p:cNvPr id="3" name="Content Placeholder 2">
            <a:extLst>
              <a:ext uri="{FF2B5EF4-FFF2-40B4-BE49-F238E27FC236}">
                <a16:creationId xmlns:a16="http://schemas.microsoft.com/office/drawing/2014/main" id="{17D454B2-C98D-BA54-5466-42F46442253E}"/>
              </a:ext>
            </a:extLst>
          </p:cNvPr>
          <p:cNvSpPr>
            <a:spLocks noGrp="1"/>
          </p:cNvSpPr>
          <p:nvPr>
            <p:ph idx="1"/>
          </p:nvPr>
        </p:nvSpPr>
        <p:spPr/>
        <p:txBody>
          <a:bodyPr>
            <a:normAutofit/>
          </a:bodyPr>
          <a:lstStyle/>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The same exact pronouns apply to nouns.</a:t>
            </a:r>
          </a:p>
          <a:p>
            <a:pPr marL="0" indent="0">
              <a:buNone/>
            </a:pPr>
            <a:endParaRPr lang="en-US" sz="2400">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(11)	ra³ʔah⁵			(12)	ra³ʔa³=sih³</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hand.</a:t>
            </a:r>
            <a:r>
              <a:rPr lang="en-US" sz="2400" cap="small">
                <a:latin typeface="Doulos SIL" panose="02000500070000020004" pitchFamily="2" charset="77"/>
                <a:ea typeface="Doulos SIL" panose="02000500070000020004" pitchFamily="2" charset="77"/>
                <a:cs typeface="Doulos SIL" panose="02000500070000020004" pitchFamily="2" charset="77"/>
              </a:rPr>
              <a:t>1s			</a:t>
            </a:r>
            <a:r>
              <a:rPr lang="en-US" sz="2400">
                <a:latin typeface="Doulos SIL" panose="02000500070000020004" pitchFamily="2" charset="77"/>
                <a:ea typeface="Doulos SIL" panose="02000500070000020004" pitchFamily="2" charset="77"/>
                <a:cs typeface="Doulos SIL" panose="02000500070000020004" pitchFamily="2" charset="77"/>
              </a:rPr>
              <a:t>hand</a:t>
            </a:r>
            <a:r>
              <a:rPr lang="en-US" sz="2400"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‘my hand’			‘his hand’</a:t>
            </a:r>
          </a:p>
          <a:p>
            <a:pPr marL="0" indent="0">
              <a:buNone/>
            </a:pPr>
            <a:endParaRPr lang="en-US" sz="2400">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(13)	si³-ku⁴³		(14)	si³-kuh⁵=sih³</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a:t>
            </a:r>
            <a:r>
              <a:rPr lang="en-US" sz="2400" cap="small">
                <a:latin typeface="Doulos SIL" panose="02000500070000020004" pitchFamily="2" charset="77"/>
                <a:ea typeface="Doulos SIL" panose="02000500070000020004" pitchFamily="2" charset="77"/>
                <a:cs typeface="Doulos SIL" panose="02000500070000020004" pitchFamily="2" charset="77"/>
              </a:rPr>
              <a:t>poss’d-</a:t>
            </a:r>
            <a:r>
              <a:rPr lang="en-US" sz="2400">
                <a:latin typeface="Doulos SIL" panose="02000500070000020004" pitchFamily="2" charset="77"/>
                <a:ea typeface="Doulos SIL" panose="02000500070000020004" pitchFamily="2" charset="77"/>
                <a:cs typeface="Doulos SIL" panose="02000500070000020004" pitchFamily="2" charset="77"/>
              </a:rPr>
              <a:t>bone</a:t>
            </a:r>
            <a:r>
              <a:rPr lang="en-US" sz="2400" cap="small">
                <a:latin typeface="Doulos SIL" panose="02000500070000020004" pitchFamily="2" charset="77"/>
                <a:ea typeface="Doulos SIL" panose="02000500070000020004" pitchFamily="2" charset="77"/>
                <a:cs typeface="Doulos SIL" panose="02000500070000020004" pitchFamily="2" charset="77"/>
              </a:rPr>
              <a:t>.1s</a:t>
            </a:r>
            <a:r>
              <a:rPr lang="en-US" sz="2400">
                <a:latin typeface="Doulos SIL" panose="02000500070000020004" pitchFamily="2" charset="77"/>
                <a:ea typeface="Doulos SIL" panose="02000500070000020004" pitchFamily="2" charset="77"/>
                <a:cs typeface="Doulos SIL" panose="02000500070000020004" pitchFamily="2" charset="77"/>
              </a:rPr>
              <a:t>		</a:t>
            </a:r>
            <a:r>
              <a:rPr lang="en-US" sz="2400" cap="small">
                <a:latin typeface="Doulos SIL" panose="02000500070000020004" pitchFamily="2" charset="77"/>
                <a:ea typeface="Doulos SIL" panose="02000500070000020004" pitchFamily="2" charset="77"/>
                <a:cs typeface="Doulos SIL" panose="02000500070000020004" pitchFamily="2" charset="77"/>
              </a:rPr>
              <a:t>poss’d-</a:t>
            </a:r>
            <a:r>
              <a:rPr lang="en-US" sz="2400">
                <a:latin typeface="Doulos SIL" panose="02000500070000020004" pitchFamily="2" charset="77"/>
                <a:ea typeface="Doulos SIL" panose="02000500070000020004" pitchFamily="2" charset="77"/>
                <a:cs typeface="Doulos SIL" panose="02000500070000020004" pitchFamily="2" charset="77"/>
              </a:rPr>
              <a:t>bone=</a:t>
            </a:r>
            <a:r>
              <a:rPr lang="en-US" sz="2400"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‘my bone’			‘his bone’</a:t>
            </a:r>
          </a:p>
        </p:txBody>
      </p:sp>
      <p:sp>
        <p:nvSpPr>
          <p:cNvPr id="4" name="Slide Number Placeholder 3">
            <a:extLst>
              <a:ext uri="{FF2B5EF4-FFF2-40B4-BE49-F238E27FC236}">
                <a16:creationId xmlns:a16="http://schemas.microsoft.com/office/drawing/2014/main" id="{8EED7D52-D242-2E87-AEC0-E3DF792AE332}"/>
              </a:ext>
            </a:extLst>
          </p:cNvPr>
          <p:cNvSpPr>
            <a:spLocks noGrp="1"/>
          </p:cNvSpPr>
          <p:nvPr>
            <p:ph type="sldNum" sz="quarter" idx="12"/>
          </p:nvPr>
        </p:nvSpPr>
        <p:spPr/>
        <p:txBody>
          <a:bodyPr/>
          <a:lstStyle/>
          <a:p>
            <a:fld id="{8D5C2812-0336-304C-AEAD-B639BFC4D781}" type="slidenum">
              <a:rPr lang="en-US"/>
              <a:t>26</a:t>
            </a:fld>
            <a:endParaRPr lang="en-US"/>
          </a:p>
        </p:txBody>
      </p:sp>
    </p:spTree>
    <p:extLst>
      <p:ext uri="{BB962C8B-B14F-4D97-AF65-F5344CB8AC3E}">
        <p14:creationId xmlns:p14="http://schemas.microsoft.com/office/powerpoint/2010/main" val="3137392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E14E-2BBE-49E8-0A95-6A2D78340B80}"/>
              </a:ext>
            </a:extLst>
          </p:cNvPr>
          <p:cNvSpPr>
            <a:spLocks noGrp="1"/>
          </p:cNvSpPr>
          <p:nvPr>
            <p:ph type="title"/>
          </p:nvPr>
        </p:nvSpPr>
        <p:spPr/>
        <p:txBody>
          <a:bodyPr/>
          <a:lstStyle/>
          <a:p>
            <a:r>
              <a:rPr lang="en-US"/>
              <a:t>...and to prepositions</a:t>
            </a:r>
          </a:p>
        </p:txBody>
      </p:sp>
      <p:sp>
        <p:nvSpPr>
          <p:cNvPr id="3" name="Content Placeholder 2">
            <a:extLst>
              <a:ext uri="{FF2B5EF4-FFF2-40B4-BE49-F238E27FC236}">
                <a16:creationId xmlns:a16="http://schemas.microsoft.com/office/drawing/2014/main" id="{FDD6EA62-4CCE-8A58-EF0A-C364AE1526D3}"/>
              </a:ext>
            </a:extLst>
          </p:cNvPr>
          <p:cNvSpPr>
            <a:spLocks noGrp="1"/>
          </p:cNvSpPr>
          <p:nvPr>
            <p:ph idx="1"/>
          </p:nvPr>
        </p:nvSpPr>
        <p:spPr/>
        <p:txBody>
          <a:bodyPr>
            <a:normAutofit lnSpcReduction="10000"/>
          </a:bodyPr>
          <a:lstStyle/>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(15)	tʃi³ʔih⁵		(16)	tʃi³ʔi⁴=sih³</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about</a:t>
            </a:r>
            <a:r>
              <a:rPr lang="en-US" cap="small">
                <a:latin typeface="Doulos SIL" panose="02000500070000020004" pitchFamily="2" charset="77"/>
                <a:ea typeface="Doulos SIL" panose="02000500070000020004" pitchFamily="2" charset="77"/>
                <a:cs typeface="Doulos SIL" panose="02000500070000020004" pitchFamily="2" charset="77"/>
              </a:rPr>
              <a:t>.1s</a:t>
            </a:r>
            <a:r>
              <a:rPr lang="en-US">
                <a:latin typeface="Doulos SIL" panose="02000500070000020004" pitchFamily="2" charset="77"/>
                <a:ea typeface="Doulos SIL" panose="02000500070000020004" pitchFamily="2" charset="77"/>
                <a:cs typeface="Doulos SIL" panose="02000500070000020004" pitchFamily="2" charset="77"/>
              </a:rPr>
              <a:t>			about</a:t>
            </a:r>
            <a:r>
              <a:rPr lang="en-US"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‘about me’			‘about him’</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(17)	ᵑɡah¹			(18)	ᵑɡa¹=sih³</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with</a:t>
            </a:r>
            <a:r>
              <a:rPr lang="en-US" cap="small">
                <a:latin typeface="Doulos SIL" panose="02000500070000020004" pitchFamily="2" charset="77"/>
                <a:ea typeface="Doulos SIL" panose="02000500070000020004" pitchFamily="2" charset="77"/>
                <a:cs typeface="Doulos SIL" panose="02000500070000020004" pitchFamily="2" charset="77"/>
              </a:rPr>
              <a:t>.1s</a:t>
            </a:r>
            <a:r>
              <a:rPr lang="en-US">
                <a:latin typeface="Doulos SIL" panose="02000500070000020004" pitchFamily="2" charset="77"/>
                <a:ea typeface="Doulos SIL" panose="02000500070000020004" pitchFamily="2" charset="77"/>
                <a:cs typeface="Doulos SIL" panose="02000500070000020004" pitchFamily="2" charset="77"/>
              </a:rPr>
              <a:t>			with</a:t>
            </a:r>
            <a:r>
              <a:rPr lang="en-US" cap="small">
                <a:latin typeface="Doulos SIL" panose="02000500070000020004" pitchFamily="2" charset="77"/>
                <a:ea typeface="Doulos SIL" panose="02000500070000020004" pitchFamily="2" charset="77"/>
                <a:cs typeface="Doulos SIL" panose="02000500070000020004" pitchFamily="2" charset="77"/>
              </a:rPr>
              <a:t>=3m</a:t>
            </a:r>
          </a:p>
          <a:p>
            <a:pPr marL="0" indent="0">
              <a:buNone/>
            </a:pPr>
            <a:r>
              <a:rPr lang="en-US" cap="small">
                <a:latin typeface="Doulos SIL" panose="02000500070000020004" pitchFamily="2" charset="77"/>
                <a:ea typeface="Doulos SIL" panose="02000500070000020004" pitchFamily="2" charset="77"/>
                <a:cs typeface="Doulos SIL" panose="02000500070000020004" pitchFamily="2" charset="77"/>
              </a:rPr>
              <a:t>	</a:t>
            </a:r>
            <a:r>
              <a:rPr lang="en-US">
                <a:latin typeface="Doulos SIL" panose="02000500070000020004" pitchFamily="2" charset="77"/>
                <a:ea typeface="Doulos SIL" panose="02000500070000020004" pitchFamily="2" charset="77"/>
                <a:cs typeface="Doulos SIL" panose="02000500070000020004" pitchFamily="2" charset="77"/>
              </a:rPr>
              <a:t>‘with me’			‘with him’</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N.B.	All 3</a:t>
            </a:r>
            <a:r>
              <a:rPr lang="en-US" baseline="30000">
                <a:latin typeface="Doulos SIL" panose="02000500070000020004" pitchFamily="2" charset="77"/>
                <a:ea typeface="Doulos SIL" panose="02000500070000020004" pitchFamily="2" charset="77"/>
                <a:cs typeface="Doulos SIL" panose="02000500070000020004" pitchFamily="2" charset="77"/>
              </a:rPr>
              <a:t>rd</a:t>
            </a:r>
            <a:r>
              <a:rPr lang="en-US">
                <a:latin typeface="Doulos SIL" panose="02000500070000020004" pitchFamily="2" charset="77"/>
                <a:ea typeface="Doulos SIL" panose="02000500070000020004" pitchFamily="2" charset="77"/>
                <a:cs typeface="Doulos SIL" panose="02000500070000020004" pitchFamily="2" charset="77"/>
              </a:rPr>
              <a:t> person pronouns look identical to </a:t>
            </a:r>
            <a:r>
              <a:rPr lang="en-US" cap="small">
                <a:latin typeface="Doulos SIL" panose="02000500070000020004" pitchFamily="2" charset="77"/>
                <a:ea typeface="Doulos SIL" panose="02000500070000020004" pitchFamily="2" charset="77"/>
                <a:cs typeface="Doulos SIL" panose="02000500070000020004" pitchFamily="2" charset="77"/>
              </a:rPr>
              <a:t>3m</a:t>
            </a:r>
            <a:r>
              <a:rPr lang="en-US">
                <a:latin typeface="Doulos SIL" panose="02000500070000020004" pitchFamily="2" charset="77"/>
                <a:ea typeface="Doulos SIL" panose="02000500070000020004" pitchFamily="2" charset="77"/>
                <a:cs typeface="Doulos SIL" panose="02000500070000020004" pitchFamily="2" charset="77"/>
              </a:rPr>
              <a:t> here.</a:t>
            </a:r>
          </a:p>
        </p:txBody>
      </p:sp>
      <p:sp>
        <p:nvSpPr>
          <p:cNvPr id="4" name="Slide Number Placeholder 3">
            <a:extLst>
              <a:ext uri="{FF2B5EF4-FFF2-40B4-BE49-F238E27FC236}">
                <a16:creationId xmlns:a16="http://schemas.microsoft.com/office/drawing/2014/main" id="{2917DDA2-651D-28B0-C284-B92FC0ACFD20}"/>
              </a:ext>
            </a:extLst>
          </p:cNvPr>
          <p:cNvSpPr>
            <a:spLocks noGrp="1"/>
          </p:cNvSpPr>
          <p:nvPr>
            <p:ph type="sldNum" sz="quarter" idx="12"/>
          </p:nvPr>
        </p:nvSpPr>
        <p:spPr/>
        <p:txBody>
          <a:bodyPr/>
          <a:lstStyle/>
          <a:p>
            <a:fld id="{8D5C2812-0336-304C-AEAD-B639BFC4D781}" type="slidenum">
              <a:rPr lang="en-US"/>
              <a:t>27</a:t>
            </a:fld>
            <a:endParaRPr lang="en-US"/>
          </a:p>
        </p:txBody>
      </p:sp>
    </p:spTree>
    <p:extLst>
      <p:ext uri="{BB962C8B-B14F-4D97-AF65-F5344CB8AC3E}">
        <p14:creationId xmlns:p14="http://schemas.microsoft.com/office/powerpoint/2010/main" val="382132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7908-734B-B740-8D4F-6A9C950E325A}"/>
              </a:ext>
            </a:extLst>
          </p:cNvPr>
          <p:cNvSpPr>
            <a:spLocks noGrp="1"/>
          </p:cNvSpPr>
          <p:nvPr>
            <p:ph type="title"/>
          </p:nvPr>
        </p:nvSpPr>
        <p:spPr/>
        <p:txBody>
          <a:bodyPr/>
          <a:lstStyle/>
          <a:p>
            <a:r>
              <a:rPr lang="en-US"/>
              <a:t>...and even to numbers</a:t>
            </a:r>
          </a:p>
        </p:txBody>
      </p:sp>
      <p:sp>
        <p:nvSpPr>
          <p:cNvPr id="3" name="Content Placeholder 2">
            <a:extLst>
              <a:ext uri="{FF2B5EF4-FFF2-40B4-BE49-F238E27FC236}">
                <a16:creationId xmlns:a16="http://schemas.microsoft.com/office/drawing/2014/main" id="{4B9C5EB4-B23F-C90D-1EB8-5A2CF9B0937A}"/>
              </a:ext>
            </a:extLst>
          </p:cNvPr>
          <p:cNvSpPr>
            <a:spLocks noGrp="1"/>
          </p:cNvSpPr>
          <p:nvPr>
            <p:ph idx="1"/>
          </p:nvPr>
        </p:nvSpPr>
        <p:spPr/>
        <p:txBody>
          <a:bodyPr/>
          <a:lstStyle/>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(19)	ᵑɡo²=ũh³			(20)	 ᵑɡoʔ²</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one=</a:t>
            </a:r>
            <a:r>
              <a:rPr lang="en-US" cap="small">
                <a:latin typeface="Doulos SIL" panose="02000500070000020004" pitchFamily="2" charset="77"/>
                <a:ea typeface="Doulos SIL" panose="02000500070000020004" pitchFamily="2" charset="77"/>
                <a:cs typeface="Doulos SIL" panose="02000500070000020004" pitchFamily="2" charset="77"/>
              </a:rPr>
              <a:t>3f				</a:t>
            </a:r>
            <a:r>
              <a:rPr lang="en-US">
                <a:latin typeface="Doulos SIL" panose="02000500070000020004" pitchFamily="2" charset="77"/>
                <a:ea typeface="Doulos SIL" panose="02000500070000020004" pitchFamily="2" charset="77"/>
                <a:cs typeface="Doulos SIL" panose="02000500070000020004" pitchFamily="2" charset="77"/>
              </a:rPr>
              <a:t> one.</a:t>
            </a:r>
            <a:r>
              <a:rPr lang="en-US" cap="small">
                <a:latin typeface="Doulos SIL" panose="02000500070000020004" pitchFamily="2" charset="77"/>
                <a:ea typeface="Doulos SIL" panose="02000500070000020004" pitchFamily="2" charset="77"/>
                <a:cs typeface="Doulos SIL" panose="02000500070000020004" pitchFamily="2" charset="77"/>
              </a:rPr>
              <a:t>1du</a:t>
            </a:r>
          </a:p>
          <a:p>
            <a:pPr marL="0" indent="0">
              <a:buNone/>
            </a:pPr>
            <a:r>
              <a:rPr lang="en-US" cap="small">
                <a:latin typeface="Doulos SIL" panose="02000500070000020004" pitchFamily="2" charset="77"/>
                <a:ea typeface="Doulos SIL" panose="02000500070000020004" pitchFamily="2" charset="77"/>
                <a:cs typeface="Doulos SIL" panose="02000500070000020004" pitchFamily="2" charset="77"/>
              </a:rPr>
              <a:t>	</a:t>
            </a:r>
            <a:r>
              <a:rPr lang="en-US">
                <a:latin typeface="Doulos SIL" panose="02000500070000020004" pitchFamily="2" charset="77"/>
                <a:ea typeface="Doulos SIL" panose="02000500070000020004" pitchFamily="2" charset="77"/>
                <a:cs typeface="Doulos SIL" panose="02000500070000020004" pitchFamily="2" charset="77"/>
              </a:rPr>
              <a:t>‘one of them (fem)’		‘one of us two’</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(21)	ᵑɡo²=ũh⁴</a:t>
            </a:r>
          </a:p>
          <a:p>
            <a:pPr marL="0" indent="0">
              <a:buNone/>
            </a:pPr>
            <a:r>
              <a:rPr lang="en-US">
                <a:latin typeface="Doulos SIL" panose="02000500070000020004" pitchFamily="2" charset="77"/>
                <a:ea typeface="Doulos SIL" panose="02000500070000020004" pitchFamily="2" charset="77"/>
                <a:cs typeface="Doulos SIL" panose="02000500070000020004" pitchFamily="2" charset="77"/>
              </a:rPr>
              <a:t>	one=</a:t>
            </a:r>
            <a:r>
              <a:rPr lang="en-US" cap="small">
                <a:latin typeface="Doulos SIL" panose="02000500070000020004" pitchFamily="2" charset="77"/>
                <a:ea typeface="Doulos SIL" panose="02000500070000020004" pitchFamily="2" charset="77"/>
                <a:cs typeface="Doulos SIL" panose="02000500070000020004" pitchFamily="2" charset="77"/>
              </a:rPr>
              <a:t>1.excl</a:t>
            </a:r>
          </a:p>
          <a:p>
            <a:pPr marL="0" indent="0">
              <a:buNone/>
            </a:pPr>
            <a:r>
              <a:rPr lang="en-US" cap="small">
                <a:latin typeface="Doulos SIL" panose="02000500070000020004" pitchFamily="2" charset="77"/>
                <a:ea typeface="Doulos SIL" panose="02000500070000020004" pitchFamily="2" charset="77"/>
                <a:cs typeface="Doulos SIL" panose="02000500070000020004" pitchFamily="2" charset="77"/>
              </a:rPr>
              <a:t>	</a:t>
            </a:r>
            <a:r>
              <a:rPr lang="en-US">
                <a:latin typeface="Doulos SIL" panose="02000500070000020004" pitchFamily="2" charset="77"/>
                <a:ea typeface="Doulos SIL" panose="02000500070000020004" pitchFamily="2" charset="77"/>
                <a:cs typeface="Doulos SIL" panose="02000500070000020004" pitchFamily="2" charset="77"/>
              </a:rPr>
              <a:t>‘one of us (not including you)’</a:t>
            </a:r>
          </a:p>
          <a:p>
            <a:pPr marL="0" indent="0">
              <a:buNone/>
            </a:pPr>
            <a:endParaRPr lang="en-US">
              <a:latin typeface="Doulos SIL" panose="02000500070000020004" pitchFamily="2" charset="77"/>
              <a:ea typeface="Doulos SIL" panose="02000500070000020004" pitchFamily="2" charset="77"/>
              <a:cs typeface="Doulos SIL" panose="02000500070000020004" pitchFamily="2" charset="77"/>
            </a:endParaRPr>
          </a:p>
        </p:txBody>
      </p:sp>
      <p:sp>
        <p:nvSpPr>
          <p:cNvPr id="4" name="Slide Number Placeholder 3">
            <a:extLst>
              <a:ext uri="{FF2B5EF4-FFF2-40B4-BE49-F238E27FC236}">
                <a16:creationId xmlns:a16="http://schemas.microsoft.com/office/drawing/2014/main" id="{58B7B9CA-61E0-38DD-5AAB-7F26BB456522}"/>
              </a:ext>
            </a:extLst>
          </p:cNvPr>
          <p:cNvSpPr>
            <a:spLocks noGrp="1"/>
          </p:cNvSpPr>
          <p:nvPr>
            <p:ph type="sldNum" sz="quarter" idx="12"/>
          </p:nvPr>
        </p:nvSpPr>
        <p:spPr/>
        <p:txBody>
          <a:bodyPr/>
          <a:lstStyle/>
          <a:p>
            <a:fld id="{8D5C2812-0336-304C-AEAD-B639BFC4D781}" type="slidenum">
              <a:rPr lang="en-US"/>
              <a:t>28</a:t>
            </a:fld>
            <a:endParaRPr lang="en-US"/>
          </a:p>
        </p:txBody>
      </p:sp>
    </p:spTree>
    <p:extLst>
      <p:ext uri="{BB962C8B-B14F-4D97-AF65-F5344CB8AC3E}">
        <p14:creationId xmlns:p14="http://schemas.microsoft.com/office/powerpoint/2010/main" val="2254569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D622-8068-8FFB-A49D-BF88DF7F8E9C}"/>
              </a:ext>
            </a:extLst>
          </p:cNvPr>
          <p:cNvSpPr>
            <a:spLocks noGrp="1"/>
          </p:cNvSpPr>
          <p:nvPr>
            <p:ph type="title"/>
          </p:nvPr>
        </p:nvSpPr>
        <p:spPr/>
        <p:txBody>
          <a:bodyPr/>
          <a:lstStyle/>
          <a:p>
            <a:r>
              <a:rPr lang="en-US"/>
              <a:t>2.3	Independence in pronouns</a:t>
            </a:r>
          </a:p>
        </p:txBody>
      </p:sp>
      <p:sp>
        <p:nvSpPr>
          <p:cNvPr id="3" name="Content Placeholder 2">
            <a:extLst>
              <a:ext uri="{FF2B5EF4-FFF2-40B4-BE49-F238E27FC236}">
                <a16:creationId xmlns:a16="http://schemas.microsoft.com/office/drawing/2014/main" id="{4A87C0D4-14A0-9ABD-EF3D-2A26A5CCC188}"/>
              </a:ext>
            </a:extLst>
          </p:cNvPr>
          <p:cNvSpPr>
            <a:spLocks noGrp="1"/>
          </p:cNvSpPr>
          <p:nvPr>
            <p:ph idx="1"/>
          </p:nvPr>
        </p:nvSpPr>
        <p:spPr/>
        <p:txBody>
          <a:bodyPr>
            <a:normAutofit fontScale="92500"/>
          </a:bodyPr>
          <a:lstStyle/>
          <a:p>
            <a:r>
              <a:rPr lang="en-US"/>
              <a:t>None of the pronouns are permitted to occur in isolation, but we can only determine this if we look at fronted noun phrases.</a:t>
            </a:r>
          </a:p>
          <a:p>
            <a:endParaRPr lang="en-US"/>
          </a:p>
          <a:p>
            <a:r>
              <a:rPr lang="en-US"/>
              <a:t>When an entity is </a:t>
            </a:r>
            <a:r>
              <a:rPr lang="en-US" i="1"/>
              <a:t>under focus, </a:t>
            </a:r>
            <a:r>
              <a:rPr lang="en-US"/>
              <a:t>it occurs in the pre-verbal position. Instead of the typical VSO word order in Triqui, we get SVO or OVS.</a:t>
            </a:r>
          </a:p>
          <a:p>
            <a:pPr marL="0" indent="0">
              <a:buNone/>
            </a:pPr>
            <a:endParaRPr lang="en-US"/>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(22)	Ku³-tʃu⁴mã⁴³ Basi ni³kjãh⁵		(23)	Basi ku³-tʃu⁴mã⁴³ ni³kjãh⁵</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a:t>
            </a:r>
            <a:r>
              <a:rPr lang="en-US" sz="2400" cap="small">
                <a:latin typeface="Doulos SIL" panose="02000500070000020004" pitchFamily="2" charset="77"/>
                <a:ea typeface="Doulos SIL" panose="02000500070000020004" pitchFamily="2" charset="77"/>
                <a:cs typeface="Doulos SIL" panose="02000500070000020004" pitchFamily="2" charset="77"/>
              </a:rPr>
              <a:t>perf</a:t>
            </a:r>
            <a:r>
              <a:rPr lang="en-US" sz="2400">
                <a:latin typeface="Doulos SIL" panose="02000500070000020004" pitchFamily="2" charset="77"/>
                <a:ea typeface="Doulos SIL" panose="02000500070000020004" pitchFamily="2" charset="77"/>
                <a:cs typeface="Doulos SIL" panose="02000500070000020004" pitchFamily="2" charset="77"/>
              </a:rPr>
              <a:t>-arrive Basi Tlaxiaco			Basi </a:t>
            </a:r>
            <a:r>
              <a:rPr lang="en-US" sz="2400" cap="small">
                <a:latin typeface="Doulos SIL" panose="02000500070000020004" pitchFamily="2" charset="77"/>
                <a:ea typeface="Doulos SIL" panose="02000500070000020004" pitchFamily="2" charset="77"/>
                <a:cs typeface="Doulos SIL" panose="02000500070000020004" pitchFamily="2" charset="77"/>
              </a:rPr>
              <a:t>perf</a:t>
            </a:r>
            <a:r>
              <a:rPr lang="en-US" sz="2400">
                <a:latin typeface="Doulos SIL" panose="02000500070000020004" pitchFamily="2" charset="77"/>
                <a:ea typeface="Doulos SIL" panose="02000500070000020004" pitchFamily="2" charset="77"/>
                <a:cs typeface="Doulos SIL" panose="02000500070000020004" pitchFamily="2" charset="77"/>
              </a:rPr>
              <a:t>-arrive Tlaxiaco</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‘Basileo arrived in Tlaxiaco.’			‘</a:t>
            </a:r>
            <a:r>
              <a:rPr lang="en-US" sz="2400" b="1">
                <a:latin typeface="Doulos SIL" panose="02000500070000020004" pitchFamily="2" charset="77"/>
                <a:ea typeface="Doulos SIL" panose="02000500070000020004" pitchFamily="2" charset="77"/>
                <a:cs typeface="Doulos SIL" panose="02000500070000020004" pitchFamily="2" charset="77"/>
              </a:rPr>
              <a:t>Basi</a:t>
            </a:r>
            <a:r>
              <a:rPr lang="en-US" sz="2400">
                <a:latin typeface="Doulos SIL" panose="02000500070000020004" pitchFamily="2" charset="77"/>
                <a:ea typeface="Doulos SIL" panose="02000500070000020004" pitchFamily="2" charset="77"/>
                <a:cs typeface="Doulos SIL" panose="02000500070000020004" pitchFamily="2" charset="77"/>
              </a:rPr>
              <a:t> arrived in Tlaxiaco.’</a:t>
            </a:r>
          </a:p>
          <a:p>
            <a:pPr marL="0" indent="0">
              <a:buNone/>
            </a:pPr>
            <a:r>
              <a:rPr lang="en-US" sz="2400">
                <a:latin typeface="Doulos SIL" panose="02000500070000020004" pitchFamily="2" charset="77"/>
                <a:ea typeface="Doulos SIL" panose="02000500070000020004" pitchFamily="2" charset="77"/>
                <a:cs typeface="Doulos SIL" panose="02000500070000020004" pitchFamily="2" charset="77"/>
              </a:rPr>
              <a:t>	</a:t>
            </a:r>
            <a:r>
              <a:rPr lang="en-US" sz="2400" b="1">
                <a:latin typeface="Times" pitchFamily="2" charset="0"/>
                <a:ea typeface="Doulos SIL" panose="02000500070000020004" pitchFamily="2" charset="77"/>
                <a:cs typeface="Doulos SIL" panose="02000500070000020004" pitchFamily="2" charset="77"/>
              </a:rPr>
              <a:t>VSO – normal word order			SVO – answer to ‘who arrived?’</a:t>
            </a:r>
          </a:p>
        </p:txBody>
      </p:sp>
      <p:sp>
        <p:nvSpPr>
          <p:cNvPr id="4" name="Slide Number Placeholder 3">
            <a:extLst>
              <a:ext uri="{FF2B5EF4-FFF2-40B4-BE49-F238E27FC236}">
                <a16:creationId xmlns:a16="http://schemas.microsoft.com/office/drawing/2014/main" id="{00C5DDDE-BEC9-325E-8CE8-BDB5A5548EA5}"/>
              </a:ext>
            </a:extLst>
          </p:cNvPr>
          <p:cNvSpPr>
            <a:spLocks noGrp="1"/>
          </p:cNvSpPr>
          <p:nvPr>
            <p:ph type="sldNum" sz="quarter" idx="12"/>
          </p:nvPr>
        </p:nvSpPr>
        <p:spPr/>
        <p:txBody>
          <a:bodyPr/>
          <a:lstStyle/>
          <a:p>
            <a:fld id="{8D5C2812-0336-304C-AEAD-B639BFC4D781}" type="slidenum">
              <a:rPr lang="en-US"/>
              <a:t>29</a:t>
            </a:fld>
            <a:endParaRPr lang="en-US"/>
          </a:p>
        </p:txBody>
      </p:sp>
    </p:spTree>
    <p:extLst>
      <p:ext uri="{BB962C8B-B14F-4D97-AF65-F5344CB8AC3E}">
        <p14:creationId xmlns:p14="http://schemas.microsoft.com/office/powerpoint/2010/main" val="391751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F40EB-5225-AABF-DB2E-E12F56BC02A4}"/>
              </a:ext>
            </a:extLst>
          </p:cNvPr>
          <p:cNvSpPr>
            <a:spLocks noGrp="1"/>
          </p:cNvSpPr>
          <p:nvPr>
            <p:ph type="title"/>
          </p:nvPr>
        </p:nvSpPr>
        <p:spPr/>
        <p:txBody>
          <a:bodyPr/>
          <a:lstStyle/>
          <a:p>
            <a:r>
              <a:rPr lang="en-US"/>
              <a:t>Classic work on clitics</a:t>
            </a:r>
          </a:p>
        </p:txBody>
      </p:sp>
      <p:sp>
        <p:nvSpPr>
          <p:cNvPr id="3" name="Content Placeholder 2">
            <a:extLst>
              <a:ext uri="{FF2B5EF4-FFF2-40B4-BE49-F238E27FC236}">
                <a16:creationId xmlns:a16="http://schemas.microsoft.com/office/drawing/2014/main" id="{DE159EDF-2F9C-AA80-B8F4-61E09E47C508}"/>
              </a:ext>
            </a:extLst>
          </p:cNvPr>
          <p:cNvSpPr>
            <a:spLocks noGrp="1"/>
          </p:cNvSpPr>
          <p:nvPr>
            <p:ph idx="1"/>
          </p:nvPr>
        </p:nvSpPr>
        <p:spPr/>
        <p:txBody>
          <a:bodyPr/>
          <a:lstStyle/>
          <a:p>
            <a:r>
              <a:rPr lang="en-US"/>
              <a:t>Classic work on clitics examined how English negation functions as a clitic (Zwicky &amp; Pullum 1983).</a:t>
            </a:r>
          </a:p>
          <a:p>
            <a:endParaRPr lang="en-US"/>
          </a:p>
          <a:p>
            <a:pPr marL="0" indent="0">
              <a:buNone/>
            </a:pPr>
            <a:r>
              <a:rPr lang="en-US"/>
              <a:t>	I ca</a:t>
            </a:r>
            <a:r>
              <a:rPr lang="en-US" b="1"/>
              <a:t>n’t</a:t>
            </a:r>
            <a:r>
              <a:rPr lang="en-US"/>
              <a:t> go		=	I can not go</a:t>
            </a:r>
          </a:p>
          <a:p>
            <a:pPr marL="0" indent="0">
              <a:buNone/>
            </a:pPr>
            <a:r>
              <a:rPr lang="en-US"/>
              <a:t>	Ca</a:t>
            </a:r>
            <a:r>
              <a:rPr lang="en-US" b="1"/>
              <a:t>n’t</a:t>
            </a:r>
            <a:r>
              <a:rPr lang="en-US"/>
              <a:t> you go?	=	*Can not you go?</a:t>
            </a:r>
          </a:p>
          <a:p>
            <a:pPr marL="0" indent="0">
              <a:buNone/>
            </a:pPr>
            <a:r>
              <a:rPr lang="en-US"/>
              <a:t>					(</a:t>
            </a:r>
            <a:r>
              <a:rPr lang="en-US" i="1"/>
              <a:t>Can you not go?)</a:t>
            </a:r>
            <a:endParaRPr lang="en-US"/>
          </a:p>
          <a:p>
            <a:pPr marL="0" indent="0">
              <a:buNone/>
            </a:pPr>
            <a:r>
              <a:rPr lang="en-US"/>
              <a:t>	Wouldn’t you?	=	*Would not you?</a:t>
            </a:r>
          </a:p>
        </p:txBody>
      </p:sp>
      <p:sp>
        <p:nvSpPr>
          <p:cNvPr id="4" name="Slide Number Placeholder 3">
            <a:extLst>
              <a:ext uri="{FF2B5EF4-FFF2-40B4-BE49-F238E27FC236}">
                <a16:creationId xmlns:a16="http://schemas.microsoft.com/office/drawing/2014/main" id="{6FFBE1DE-B347-2EB7-A0F9-2CC32955DAD7}"/>
              </a:ext>
            </a:extLst>
          </p:cNvPr>
          <p:cNvSpPr>
            <a:spLocks noGrp="1"/>
          </p:cNvSpPr>
          <p:nvPr>
            <p:ph type="sldNum" sz="quarter" idx="12"/>
          </p:nvPr>
        </p:nvSpPr>
        <p:spPr/>
        <p:txBody>
          <a:bodyPr/>
          <a:lstStyle/>
          <a:p>
            <a:fld id="{8D5C2812-0336-304C-AEAD-B639BFC4D781}" type="slidenum">
              <a:rPr lang="en-US"/>
              <a:t>3</a:t>
            </a:fld>
            <a:endParaRPr lang="en-US"/>
          </a:p>
        </p:txBody>
      </p:sp>
    </p:spTree>
    <p:extLst>
      <p:ext uri="{BB962C8B-B14F-4D97-AF65-F5344CB8AC3E}">
        <p14:creationId xmlns:p14="http://schemas.microsoft.com/office/powerpoint/2010/main" val="3902695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E890-834A-6871-ECED-FF1C29D3B68A}"/>
              </a:ext>
            </a:extLst>
          </p:cNvPr>
          <p:cNvSpPr>
            <a:spLocks noGrp="1"/>
          </p:cNvSpPr>
          <p:nvPr>
            <p:ph type="title"/>
          </p:nvPr>
        </p:nvSpPr>
        <p:spPr/>
        <p:txBody>
          <a:bodyPr/>
          <a:lstStyle/>
          <a:p>
            <a:r>
              <a:rPr lang="en-US"/>
              <a:t>What’s an independent pronoun?</a:t>
            </a:r>
          </a:p>
        </p:txBody>
      </p:sp>
      <p:sp>
        <p:nvSpPr>
          <p:cNvPr id="3" name="Content Placeholder 2">
            <a:extLst>
              <a:ext uri="{FF2B5EF4-FFF2-40B4-BE49-F238E27FC236}">
                <a16:creationId xmlns:a16="http://schemas.microsoft.com/office/drawing/2014/main" id="{EE252D65-601B-7894-B0CE-3D82DA7612FA}"/>
              </a:ext>
            </a:extLst>
          </p:cNvPr>
          <p:cNvSpPr>
            <a:spLocks noGrp="1"/>
          </p:cNvSpPr>
          <p:nvPr>
            <p:ph idx="1"/>
          </p:nvPr>
        </p:nvSpPr>
        <p:spPr/>
        <p:txBody>
          <a:bodyPr>
            <a:normAutofit fontScale="92500" lnSpcReduction="10000"/>
          </a:bodyPr>
          <a:lstStyle/>
          <a:p>
            <a:r>
              <a:rPr lang="en-US" sz="2600"/>
              <a:t>In certain languages with </a:t>
            </a:r>
            <a:r>
              <a:rPr lang="en-US" sz="2600" i="1"/>
              <a:t>clitic </a:t>
            </a:r>
            <a:r>
              <a:rPr lang="en-US" sz="2600"/>
              <a:t>pronouns, there may be separate independent words that are free morphemes and not clitics, e.g. Zacatepec Mixtec (Towne et al 2011).</a:t>
            </a:r>
          </a:p>
          <a:p>
            <a:pPr marL="0" indent="0">
              <a:buNone/>
            </a:pPr>
            <a:r>
              <a:rPr lang="en-US" sz="2600"/>
              <a:t>(24)					(25)</a:t>
            </a:r>
          </a:p>
          <a:p>
            <a:pPr marL="0" indent="0">
              <a:buNone/>
            </a:pPr>
            <a:endParaRPr lang="en-US" sz="2600"/>
          </a:p>
          <a:p>
            <a:endParaRPr lang="en-US" sz="2600"/>
          </a:p>
          <a:p>
            <a:endParaRPr lang="en-US" sz="2600"/>
          </a:p>
          <a:p>
            <a:pPr marL="0" indent="0">
              <a:buNone/>
            </a:pPr>
            <a:endParaRPr lang="en-US" sz="2600"/>
          </a:p>
          <a:p>
            <a:r>
              <a:rPr lang="en-US" sz="2600" b="1"/>
              <a:t>Itunyoso does not have independent pronouns.</a:t>
            </a:r>
            <a:r>
              <a:rPr lang="en-US" sz="2600"/>
              <a:t> If you wish to place the pronoun under focus, the clitics must attach to the word for ‘self’ /mã²ʔã³/, e.g. mã²ʔã³=sih³ ‘He ~ he, himself.’</a:t>
            </a:r>
          </a:p>
        </p:txBody>
      </p:sp>
      <p:sp>
        <p:nvSpPr>
          <p:cNvPr id="4" name="Slide Number Placeholder 3">
            <a:extLst>
              <a:ext uri="{FF2B5EF4-FFF2-40B4-BE49-F238E27FC236}">
                <a16:creationId xmlns:a16="http://schemas.microsoft.com/office/drawing/2014/main" id="{BED5EF4A-1BDB-D753-C1D3-AA8381788F39}"/>
              </a:ext>
            </a:extLst>
          </p:cNvPr>
          <p:cNvSpPr>
            <a:spLocks noGrp="1"/>
          </p:cNvSpPr>
          <p:nvPr>
            <p:ph type="sldNum" sz="quarter" idx="12"/>
          </p:nvPr>
        </p:nvSpPr>
        <p:spPr/>
        <p:txBody>
          <a:bodyPr/>
          <a:lstStyle/>
          <a:p>
            <a:fld id="{8D5C2812-0336-304C-AEAD-B639BFC4D781}" type="slidenum">
              <a:rPr lang="en-US"/>
              <a:t>30</a:t>
            </a:fld>
            <a:endParaRPr lang="en-US"/>
          </a:p>
        </p:txBody>
      </p:sp>
      <p:pic>
        <p:nvPicPr>
          <p:cNvPr id="5" name="Picture 4">
            <a:extLst>
              <a:ext uri="{FF2B5EF4-FFF2-40B4-BE49-F238E27FC236}">
                <a16:creationId xmlns:a16="http://schemas.microsoft.com/office/drawing/2014/main" id="{61DC771C-4FBF-2563-87BF-1C0C83E0283D}"/>
              </a:ext>
            </a:extLst>
          </p:cNvPr>
          <p:cNvPicPr>
            <a:picLocks noChangeAspect="1"/>
          </p:cNvPicPr>
          <p:nvPr/>
        </p:nvPicPr>
        <p:blipFill>
          <a:blip r:embed="rId2"/>
          <a:stretch>
            <a:fillRect/>
          </a:stretch>
        </p:blipFill>
        <p:spPr>
          <a:xfrm>
            <a:off x="1805120" y="2685574"/>
            <a:ext cx="8177080" cy="2170906"/>
          </a:xfrm>
          <a:prstGeom prst="rect">
            <a:avLst/>
          </a:prstGeom>
        </p:spPr>
      </p:pic>
    </p:spTree>
    <p:extLst>
      <p:ext uri="{BB962C8B-B14F-4D97-AF65-F5344CB8AC3E}">
        <p14:creationId xmlns:p14="http://schemas.microsoft.com/office/powerpoint/2010/main" val="733729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CF5BA3-D159-9D16-AC7D-7DC2CAF88523}"/>
              </a:ext>
            </a:extLst>
          </p:cNvPr>
          <p:cNvSpPr>
            <a:spLocks noGrp="1"/>
          </p:cNvSpPr>
          <p:nvPr>
            <p:ph type="sldNum" sz="quarter" idx="12"/>
          </p:nvPr>
        </p:nvSpPr>
        <p:spPr/>
        <p:txBody>
          <a:bodyPr/>
          <a:lstStyle/>
          <a:p>
            <a:fld id="{8D5C2812-0336-304C-AEAD-B639BFC4D781}" type="slidenum">
              <a:rPr lang="en-US"/>
              <a:t>31</a:t>
            </a:fld>
            <a:endParaRPr lang="en-US"/>
          </a:p>
        </p:txBody>
      </p:sp>
      <p:pic>
        <p:nvPicPr>
          <p:cNvPr id="7" name="Picture 6">
            <a:extLst>
              <a:ext uri="{FF2B5EF4-FFF2-40B4-BE49-F238E27FC236}">
                <a16:creationId xmlns:a16="http://schemas.microsoft.com/office/drawing/2014/main" id="{7592FEC2-2E25-9953-94E1-B799ECA6A866}"/>
              </a:ext>
            </a:extLst>
          </p:cNvPr>
          <p:cNvPicPr>
            <a:picLocks noChangeAspect="1"/>
          </p:cNvPicPr>
          <p:nvPr/>
        </p:nvPicPr>
        <p:blipFill>
          <a:blip r:embed="rId2"/>
          <a:stretch>
            <a:fillRect/>
          </a:stretch>
        </p:blipFill>
        <p:spPr>
          <a:xfrm>
            <a:off x="0" y="1674880"/>
            <a:ext cx="12192000" cy="4515010"/>
          </a:xfrm>
          <a:prstGeom prst="rect">
            <a:avLst/>
          </a:prstGeom>
        </p:spPr>
      </p:pic>
      <p:sp>
        <p:nvSpPr>
          <p:cNvPr id="8" name="TextBox 7">
            <a:extLst>
              <a:ext uri="{FF2B5EF4-FFF2-40B4-BE49-F238E27FC236}">
                <a16:creationId xmlns:a16="http://schemas.microsoft.com/office/drawing/2014/main" id="{9C964A75-C2F9-11C3-5A8D-AAE24E8AD4B5}"/>
              </a:ext>
            </a:extLst>
          </p:cNvPr>
          <p:cNvSpPr txBox="1"/>
          <p:nvPr/>
        </p:nvSpPr>
        <p:spPr>
          <a:xfrm>
            <a:off x="721360" y="447040"/>
            <a:ext cx="10414000" cy="892552"/>
          </a:xfrm>
          <a:prstGeom prst="rect">
            <a:avLst/>
          </a:prstGeom>
          <a:noFill/>
        </p:spPr>
        <p:txBody>
          <a:bodyPr wrap="square" rtlCol="0">
            <a:spAutoFit/>
          </a:bodyPr>
          <a:lstStyle/>
          <a:p>
            <a:r>
              <a:rPr lang="en-US" sz="2600"/>
              <a:t>Any attempt to make the clitic independent results in the mã²ʔã³ construction being used, as these examples show.</a:t>
            </a:r>
          </a:p>
        </p:txBody>
      </p:sp>
    </p:spTree>
    <p:extLst>
      <p:ext uri="{BB962C8B-B14F-4D97-AF65-F5344CB8AC3E}">
        <p14:creationId xmlns:p14="http://schemas.microsoft.com/office/powerpoint/2010/main" val="594600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8546D9-AE17-01D1-8F75-444C7EE9E38F}"/>
              </a:ext>
            </a:extLst>
          </p:cNvPr>
          <p:cNvPicPr>
            <a:picLocks noGrp="1" noChangeAspect="1"/>
          </p:cNvPicPr>
          <p:nvPr>
            <p:ph idx="1"/>
          </p:nvPr>
        </p:nvPicPr>
        <p:blipFill>
          <a:blip r:embed="rId2"/>
          <a:stretch>
            <a:fillRect/>
          </a:stretch>
        </p:blipFill>
        <p:spPr>
          <a:xfrm>
            <a:off x="1050242" y="881142"/>
            <a:ext cx="10091516" cy="5095716"/>
          </a:xfrm>
          <a:prstGeom prst="rect">
            <a:avLst/>
          </a:prstGeom>
        </p:spPr>
      </p:pic>
      <p:sp>
        <p:nvSpPr>
          <p:cNvPr id="4" name="Slide Number Placeholder 3">
            <a:extLst>
              <a:ext uri="{FF2B5EF4-FFF2-40B4-BE49-F238E27FC236}">
                <a16:creationId xmlns:a16="http://schemas.microsoft.com/office/drawing/2014/main" id="{A1268638-CBFB-CFC0-1B82-BAAB13985C4F}"/>
              </a:ext>
            </a:extLst>
          </p:cNvPr>
          <p:cNvSpPr>
            <a:spLocks noGrp="1"/>
          </p:cNvSpPr>
          <p:nvPr>
            <p:ph type="sldNum" sz="quarter" idx="12"/>
          </p:nvPr>
        </p:nvSpPr>
        <p:spPr/>
        <p:txBody>
          <a:bodyPr/>
          <a:lstStyle/>
          <a:p>
            <a:fld id="{8D5C2812-0336-304C-AEAD-B639BFC4D781}" type="slidenum">
              <a:rPr lang="en-US"/>
              <a:t>32</a:t>
            </a:fld>
            <a:endParaRPr lang="en-US"/>
          </a:p>
        </p:txBody>
      </p:sp>
    </p:spTree>
    <p:extLst>
      <p:ext uri="{BB962C8B-B14F-4D97-AF65-F5344CB8AC3E}">
        <p14:creationId xmlns:p14="http://schemas.microsoft.com/office/powerpoint/2010/main" val="3052615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2106-D8E9-6805-A992-D4C8DDB77FF1}"/>
              </a:ext>
            </a:extLst>
          </p:cNvPr>
          <p:cNvSpPr>
            <a:spLocks noGrp="1"/>
          </p:cNvSpPr>
          <p:nvPr>
            <p:ph type="title"/>
          </p:nvPr>
        </p:nvSpPr>
        <p:spPr/>
        <p:txBody>
          <a:bodyPr/>
          <a:lstStyle/>
          <a:p>
            <a:r>
              <a:rPr lang="en-US"/>
              <a:t>Clitics can attach to topic markers too</a:t>
            </a:r>
          </a:p>
        </p:txBody>
      </p:sp>
      <p:sp>
        <p:nvSpPr>
          <p:cNvPr id="4" name="Slide Number Placeholder 3">
            <a:extLst>
              <a:ext uri="{FF2B5EF4-FFF2-40B4-BE49-F238E27FC236}">
                <a16:creationId xmlns:a16="http://schemas.microsoft.com/office/drawing/2014/main" id="{9710E4BA-5FF5-3CAD-2C76-DCE73CD93546}"/>
              </a:ext>
            </a:extLst>
          </p:cNvPr>
          <p:cNvSpPr>
            <a:spLocks noGrp="1"/>
          </p:cNvSpPr>
          <p:nvPr>
            <p:ph type="sldNum" sz="quarter" idx="12"/>
          </p:nvPr>
        </p:nvSpPr>
        <p:spPr/>
        <p:txBody>
          <a:bodyPr/>
          <a:lstStyle/>
          <a:p>
            <a:fld id="{8D5C2812-0336-304C-AEAD-B639BFC4D781}" type="slidenum">
              <a:rPr lang="en-US"/>
              <a:t>33</a:t>
            </a:fld>
            <a:endParaRPr lang="en-US"/>
          </a:p>
        </p:txBody>
      </p:sp>
      <p:pic>
        <p:nvPicPr>
          <p:cNvPr id="5" name="Picture 4">
            <a:extLst>
              <a:ext uri="{FF2B5EF4-FFF2-40B4-BE49-F238E27FC236}">
                <a16:creationId xmlns:a16="http://schemas.microsoft.com/office/drawing/2014/main" id="{F563E61F-AC82-C7D3-B1E3-674FEFFC895D}"/>
              </a:ext>
            </a:extLst>
          </p:cNvPr>
          <p:cNvPicPr>
            <a:picLocks noChangeAspect="1"/>
          </p:cNvPicPr>
          <p:nvPr/>
        </p:nvPicPr>
        <p:blipFill>
          <a:blip r:embed="rId2"/>
          <a:stretch>
            <a:fillRect/>
          </a:stretch>
        </p:blipFill>
        <p:spPr>
          <a:xfrm>
            <a:off x="1062990" y="1690687"/>
            <a:ext cx="7609348" cy="4802187"/>
          </a:xfrm>
          <a:prstGeom prst="rect">
            <a:avLst/>
          </a:prstGeom>
        </p:spPr>
      </p:pic>
    </p:spTree>
    <p:extLst>
      <p:ext uri="{BB962C8B-B14F-4D97-AF65-F5344CB8AC3E}">
        <p14:creationId xmlns:p14="http://schemas.microsoft.com/office/powerpoint/2010/main" val="1486108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1679-FBB4-34AE-4E51-14A06722ED12}"/>
              </a:ext>
            </a:extLst>
          </p:cNvPr>
          <p:cNvSpPr>
            <a:spLocks noGrp="1"/>
          </p:cNvSpPr>
          <p:nvPr>
            <p:ph type="title"/>
          </p:nvPr>
        </p:nvSpPr>
        <p:spPr/>
        <p:txBody>
          <a:bodyPr>
            <a:normAutofit/>
          </a:bodyPr>
          <a:lstStyle/>
          <a:p>
            <a:r>
              <a:rPr lang="en-US" sz="4000"/>
              <a:t>Pronouns are always dependent and non-selective</a:t>
            </a:r>
          </a:p>
        </p:txBody>
      </p:sp>
      <p:sp>
        <p:nvSpPr>
          <p:cNvPr id="3" name="Content Placeholder 2">
            <a:extLst>
              <a:ext uri="{FF2B5EF4-FFF2-40B4-BE49-F238E27FC236}">
                <a16:creationId xmlns:a16="http://schemas.microsoft.com/office/drawing/2014/main" id="{21C0DC55-6327-E792-3B48-40844733638B}"/>
              </a:ext>
            </a:extLst>
          </p:cNvPr>
          <p:cNvSpPr>
            <a:spLocks noGrp="1"/>
          </p:cNvSpPr>
          <p:nvPr>
            <p:ph idx="1"/>
          </p:nvPr>
        </p:nvSpPr>
        <p:spPr/>
        <p:txBody>
          <a:bodyPr/>
          <a:lstStyle/>
          <a:p>
            <a:r>
              <a:rPr lang="en-US"/>
              <a:t>The examples here demonstrate that pronouns are </a:t>
            </a:r>
            <a:r>
              <a:rPr lang="en-US" b="1"/>
              <a:t>always dependent </a:t>
            </a:r>
            <a:r>
              <a:rPr lang="en-US"/>
              <a:t>on a host in Triqui, regardless of where they occur.</a:t>
            </a:r>
          </a:p>
          <a:p>
            <a:endParaRPr lang="en-US"/>
          </a:p>
          <a:p>
            <a:r>
              <a:rPr lang="en-US"/>
              <a:t>They are also always </a:t>
            </a:r>
            <a:r>
              <a:rPr lang="en-US" b="1"/>
              <a:t>non-selective</a:t>
            </a:r>
            <a:r>
              <a:rPr lang="en-US"/>
              <a:t> – there are no constraint on the type of constituent which they may apply to.</a:t>
            </a:r>
          </a:p>
          <a:p>
            <a:endParaRPr lang="en-US"/>
          </a:p>
          <a:p>
            <a:r>
              <a:rPr lang="en-US"/>
              <a:t>What other criteria might be important for “clitic-hood”?</a:t>
            </a:r>
          </a:p>
        </p:txBody>
      </p:sp>
      <p:sp>
        <p:nvSpPr>
          <p:cNvPr id="4" name="Slide Number Placeholder 3">
            <a:extLst>
              <a:ext uri="{FF2B5EF4-FFF2-40B4-BE49-F238E27FC236}">
                <a16:creationId xmlns:a16="http://schemas.microsoft.com/office/drawing/2014/main" id="{8D53212C-8C2A-C96D-70EC-561F683F3242}"/>
              </a:ext>
            </a:extLst>
          </p:cNvPr>
          <p:cNvSpPr>
            <a:spLocks noGrp="1"/>
          </p:cNvSpPr>
          <p:nvPr>
            <p:ph type="sldNum" sz="quarter" idx="12"/>
          </p:nvPr>
        </p:nvSpPr>
        <p:spPr/>
        <p:txBody>
          <a:bodyPr/>
          <a:lstStyle/>
          <a:p>
            <a:fld id="{8D5C2812-0336-304C-AEAD-B639BFC4D781}" type="slidenum">
              <a:rPr lang="en-US"/>
              <a:t>34</a:t>
            </a:fld>
            <a:endParaRPr lang="en-US"/>
          </a:p>
        </p:txBody>
      </p:sp>
    </p:spTree>
    <p:extLst>
      <p:ext uri="{BB962C8B-B14F-4D97-AF65-F5344CB8AC3E}">
        <p14:creationId xmlns:p14="http://schemas.microsoft.com/office/powerpoint/2010/main" val="2960774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BA30-DBF5-12BA-C72A-60CFECC8D63C}"/>
              </a:ext>
            </a:extLst>
          </p:cNvPr>
          <p:cNvSpPr>
            <a:spLocks noGrp="1"/>
          </p:cNvSpPr>
          <p:nvPr>
            <p:ph type="title"/>
          </p:nvPr>
        </p:nvSpPr>
        <p:spPr/>
        <p:txBody>
          <a:bodyPr/>
          <a:lstStyle/>
          <a:p>
            <a:r>
              <a:rPr lang="en-US"/>
              <a:t>Other criteria</a:t>
            </a:r>
          </a:p>
        </p:txBody>
      </p:sp>
      <p:sp>
        <p:nvSpPr>
          <p:cNvPr id="3" name="Content Placeholder 2">
            <a:extLst>
              <a:ext uri="{FF2B5EF4-FFF2-40B4-BE49-F238E27FC236}">
                <a16:creationId xmlns:a16="http://schemas.microsoft.com/office/drawing/2014/main" id="{191397C8-E096-6E3C-45FC-AFB96AB08F32}"/>
              </a:ext>
            </a:extLst>
          </p:cNvPr>
          <p:cNvSpPr>
            <a:spLocks noGrp="1"/>
          </p:cNvSpPr>
          <p:nvPr>
            <p:ph idx="1"/>
          </p:nvPr>
        </p:nvSpPr>
        <p:spPr>
          <a:xfrm>
            <a:off x="944880" y="2218372"/>
            <a:ext cx="10220960" cy="3826828"/>
          </a:xfrm>
        </p:spPr>
        <p:txBody>
          <a:bodyPr>
            <a:normAutofit lnSpcReduction="10000"/>
          </a:bodyPr>
          <a:lstStyle/>
          <a:p>
            <a:pPr marL="457200" indent="-457200">
              <a:buAutoNum type="arabicPeriod" startAt="2"/>
            </a:pPr>
            <a:r>
              <a:rPr lang="en-US" sz="2400"/>
              <a:t>Aﬀixes are more likely than clitic+host combinations to have accidental or paradigmatic gaps.		OK</a:t>
            </a:r>
          </a:p>
          <a:p>
            <a:pPr marL="457200" indent="-457200">
              <a:buAutoNum type="arabicPeriod" startAt="2"/>
            </a:pPr>
            <a:r>
              <a:rPr lang="en-US" sz="2400"/>
              <a:t>Aﬀixes are more likely than clitic+host combinations to have idiosyncratic phonological shapes.		OK</a:t>
            </a:r>
          </a:p>
          <a:p>
            <a:pPr marL="457200" indent="-457200">
              <a:buAutoNum type="arabicPeriod" startAt="2"/>
            </a:pPr>
            <a:r>
              <a:rPr lang="en-US" sz="2400"/>
              <a:t>Aﬀixes are more likely than clitic+host combinations to have idiosyncratic semantics.				</a:t>
            </a:r>
            <a:r>
              <a:rPr lang="en-US" sz="2400">
                <a:solidFill>
                  <a:srgbClr val="FF0000"/>
                </a:solidFill>
              </a:rPr>
              <a:t>WEIRD</a:t>
            </a:r>
          </a:p>
          <a:p>
            <a:pPr marL="457200" indent="-457200">
              <a:buAutoNum type="arabicPeriod" startAt="2"/>
            </a:pPr>
            <a:r>
              <a:rPr lang="en-US" sz="2400"/>
              <a:t>Syntactic rules affect aﬀixed words, but not clitic+host combinations.						</a:t>
            </a:r>
            <a:r>
              <a:rPr lang="en-US" sz="2400">
                <a:solidFill>
                  <a:srgbClr val="FF0000"/>
                </a:solidFill>
              </a:rPr>
              <a:t>UNCLEAR (prefix vs “suffix”)</a:t>
            </a:r>
          </a:p>
          <a:p>
            <a:pPr marL="457200" indent="-457200">
              <a:buAutoNum type="arabicPeriod" startAt="2"/>
            </a:pPr>
            <a:r>
              <a:rPr lang="en-US" sz="2400"/>
              <a:t>Only clitics may attach to material already containing clitics.</a:t>
            </a:r>
            <a:br>
              <a:rPr lang="en-US" sz="2400"/>
            </a:br>
            <a:r>
              <a:rPr lang="en-US" sz="2400"/>
              <a:t>					OK</a:t>
            </a:r>
          </a:p>
        </p:txBody>
      </p:sp>
      <p:sp>
        <p:nvSpPr>
          <p:cNvPr id="4" name="Slide Number Placeholder 3">
            <a:extLst>
              <a:ext uri="{FF2B5EF4-FFF2-40B4-BE49-F238E27FC236}">
                <a16:creationId xmlns:a16="http://schemas.microsoft.com/office/drawing/2014/main" id="{711A7B10-2D48-A273-42B4-076FF8BE312D}"/>
              </a:ext>
            </a:extLst>
          </p:cNvPr>
          <p:cNvSpPr>
            <a:spLocks noGrp="1"/>
          </p:cNvSpPr>
          <p:nvPr>
            <p:ph type="sldNum" sz="quarter" idx="12"/>
          </p:nvPr>
        </p:nvSpPr>
        <p:spPr/>
        <p:txBody>
          <a:bodyPr/>
          <a:lstStyle/>
          <a:p>
            <a:fld id="{8D5C2812-0336-304C-AEAD-B639BFC4D781}" type="slidenum">
              <a:rPr lang="en-US"/>
              <a:t>35</a:t>
            </a:fld>
            <a:endParaRPr lang="en-US"/>
          </a:p>
        </p:txBody>
      </p:sp>
    </p:spTree>
    <p:extLst>
      <p:ext uri="{BB962C8B-B14F-4D97-AF65-F5344CB8AC3E}">
        <p14:creationId xmlns:p14="http://schemas.microsoft.com/office/powerpoint/2010/main" val="2575087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A80A-E8C8-1541-E104-1F0A4DE06CF9}"/>
              </a:ext>
            </a:extLst>
          </p:cNvPr>
          <p:cNvSpPr>
            <a:spLocks noGrp="1"/>
          </p:cNvSpPr>
          <p:nvPr>
            <p:ph type="title"/>
          </p:nvPr>
        </p:nvSpPr>
        <p:spPr/>
        <p:txBody>
          <a:bodyPr/>
          <a:lstStyle/>
          <a:p>
            <a:r>
              <a:rPr lang="en-US"/>
              <a:t>On the weird criteria</a:t>
            </a:r>
          </a:p>
        </p:txBody>
      </p:sp>
      <p:sp>
        <p:nvSpPr>
          <p:cNvPr id="3" name="Content Placeholder 2">
            <a:extLst>
              <a:ext uri="{FF2B5EF4-FFF2-40B4-BE49-F238E27FC236}">
                <a16:creationId xmlns:a16="http://schemas.microsoft.com/office/drawing/2014/main" id="{9899843F-918B-95DF-BA9F-13B0147E84B1}"/>
              </a:ext>
            </a:extLst>
          </p:cNvPr>
          <p:cNvSpPr>
            <a:spLocks noGrp="1"/>
          </p:cNvSpPr>
          <p:nvPr>
            <p:ph idx="1"/>
          </p:nvPr>
        </p:nvSpPr>
        <p:spPr/>
        <p:txBody>
          <a:bodyPr>
            <a:normAutofit lnSpcReduction="10000"/>
          </a:bodyPr>
          <a:lstStyle/>
          <a:p>
            <a:r>
              <a:rPr lang="en-US"/>
              <a:t>Since the only other affixes in Triqui are possessed prefixes on nouns and verbal prefixes, it is rather odd to compare prefixal morphology with what might be suffixal.</a:t>
            </a:r>
          </a:p>
          <a:p>
            <a:endParaRPr lang="en-US"/>
          </a:p>
          <a:p>
            <a:r>
              <a:rPr lang="en-US"/>
              <a:t>The clitics do not appear to have any idiosyncratic semantics – they are always just marking person. </a:t>
            </a:r>
          </a:p>
          <a:p>
            <a:endParaRPr lang="en-US"/>
          </a:p>
          <a:p>
            <a:r>
              <a:rPr lang="en-US"/>
              <a:t>This differs a </a:t>
            </a:r>
            <a:r>
              <a:rPr lang="en-US" i="1"/>
              <a:t>little </a:t>
            </a:r>
            <a:r>
              <a:rPr lang="en-US"/>
              <a:t>from the causative/iterative derivational prefixes on verbs, but the inflectional (aspect) or possessed (nominal) prefixation also lacks idiosyncratic semantics.</a:t>
            </a:r>
          </a:p>
        </p:txBody>
      </p:sp>
      <p:sp>
        <p:nvSpPr>
          <p:cNvPr id="4" name="Slide Number Placeholder 3">
            <a:extLst>
              <a:ext uri="{FF2B5EF4-FFF2-40B4-BE49-F238E27FC236}">
                <a16:creationId xmlns:a16="http://schemas.microsoft.com/office/drawing/2014/main" id="{E9E617EF-2A64-C96C-550E-3158A5605731}"/>
              </a:ext>
            </a:extLst>
          </p:cNvPr>
          <p:cNvSpPr>
            <a:spLocks noGrp="1"/>
          </p:cNvSpPr>
          <p:nvPr>
            <p:ph type="sldNum" sz="quarter" idx="12"/>
          </p:nvPr>
        </p:nvSpPr>
        <p:spPr/>
        <p:txBody>
          <a:bodyPr/>
          <a:lstStyle/>
          <a:p>
            <a:fld id="{8D5C2812-0336-304C-AEAD-B639BFC4D781}" type="slidenum">
              <a:rPr lang="en-US"/>
              <a:t>36</a:t>
            </a:fld>
            <a:endParaRPr lang="en-US"/>
          </a:p>
        </p:txBody>
      </p:sp>
    </p:spTree>
    <p:extLst>
      <p:ext uri="{BB962C8B-B14F-4D97-AF65-F5344CB8AC3E}">
        <p14:creationId xmlns:p14="http://schemas.microsoft.com/office/powerpoint/2010/main" val="4130148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E0A7-F5A7-FDC8-0926-6EB5FC99F112}"/>
              </a:ext>
            </a:extLst>
          </p:cNvPr>
          <p:cNvSpPr>
            <a:spLocks noGrp="1"/>
          </p:cNvSpPr>
          <p:nvPr>
            <p:ph type="title"/>
          </p:nvPr>
        </p:nvSpPr>
        <p:spPr/>
        <p:txBody>
          <a:bodyPr/>
          <a:lstStyle/>
          <a:p>
            <a:r>
              <a:rPr lang="en-US"/>
              <a:t>Some idiosyncratic derivational morphology</a:t>
            </a:r>
          </a:p>
        </p:txBody>
      </p:sp>
      <p:sp>
        <p:nvSpPr>
          <p:cNvPr id="3" name="Content Placeholder 2">
            <a:extLst>
              <a:ext uri="{FF2B5EF4-FFF2-40B4-BE49-F238E27FC236}">
                <a16:creationId xmlns:a16="http://schemas.microsoft.com/office/drawing/2014/main" id="{4A380617-D7E9-ACAD-3106-17D22DBA0C0D}"/>
              </a:ext>
            </a:extLst>
          </p:cNvPr>
          <p:cNvSpPr>
            <a:spLocks noGrp="1"/>
          </p:cNvSpPr>
          <p:nvPr>
            <p:ph idx="1"/>
          </p:nvPr>
        </p:nvSpPr>
        <p:spPr>
          <a:xfrm>
            <a:off x="187960" y="1806772"/>
            <a:ext cx="10515600" cy="1116208"/>
          </a:xfrm>
        </p:spPr>
        <p:txBody>
          <a:bodyPr/>
          <a:lstStyle/>
          <a:p>
            <a:r>
              <a:rPr lang="en-US"/>
              <a:t>Some of the derivational prefixes (/tu-/ for causatives, /n(a)-/ for iteratives) result in idiosyncratic meanings.</a:t>
            </a:r>
          </a:p>
        </p:txBody>
      </p:sp>
      <p:sp>
        <p:nvSpPr>
          <p:cNvPr id="4" name="Slide Number Placeholder 3">
            <a:extLst>
              <a:ext uri="{FF2B5EF4-FFF2-40B4-BE49-F238E27FC236}">
                <a16:creationId xmlns:a16="http://schemas.microsoft.com/office/drawing/2014/main" id="{708F6416-4138-ACA1-860F-E049E20BE1DC}"/>
              </a:ext>
            </a:extLst>
          </p:cNvPr>
          <p:cNvSpPr>
            <a:spLocks noGrp="1"/>
          </p:cNvSpPr>
          <p:nvPr>
            <p:ph type="sldNum" sz="quarter" idx="12"/>
          </p:nvPr>
        </p:nvSpPr>
        <p:spPr/>
        <p:txBody>
          <a:bodyPr/>
          <a:lstStyle/>
          <a:p>
            <a:fld id="{8D5C2812-0336-304C-AEAD-B639BFC4D781}" type="slidenum">
              <a:rPr lang="en-US"/>
              <a:t>37</a:t>
            </a:fld>
            <a:endParaRPr lang="en-US"/>
          </a:p>
        </p:txBody>
      </p:sp>
      <p:pic>
        <p:nvPicPr>
          <p:cNvPr id="5" name="Picture 4">
            <a:extLst>
              <a:ext uri="{FF2B5EF4-FFF2-40B4-BE49-F238E27FC236}">
                <a16:creationId xmlns:a16="http://schemas.microsoft.com/office/drawing/2014/main" id="{DC22891E-953A-E645-FE25-1345F259E3A6}"/>
              </a:ext>
            </a:extLst>
          </p:cNvPr>
          <p:cNvPicPr>
            <a:picLocks noChangeAspect="1"/>
          </p:cNvPicPr>
          <p:nvPr/>
        </p:nvPicPr>
        <p:blipFill>
          <a:blip r:embed="rId2"/>
          <a:stretch>
            <a:fillRect/>
          </a:stretch>
        </p:blipFill>
        <p:spPr>
          <a:xfrm>
            <a:off x="0" y="2922979"/>
            <a:ext cx="12334449" cy="2907792"/>
          </a:xfrm>
          <a:prstGeom prst="rect">
            <a:avLst/>
          </a:prstGeom>
        </p:spPr>
      </p:pic>
    </p:spTree>
    <p:extLst>
      <p:ext uri="{BB962C8B-B14F-4D97-AF65-F5344CB8AC3E}">
        <p14:creationId xmlns:p14="http://schemas.microsoft.com/office/powerpoint/2010/main" val="2762395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B2AB-4324-442A-BE49-657A9D334C08}"/>
              </a:ext>
            </a:extLst>
          </p:cNvPr>
          <p:cNvSpPr>
            <a:spLocks noGrp="1"/>
          </p:cNvSpPr>
          <p:nvPr>
            <p:ph type="title"/>
          </p:nvPr>
        </p:nvSpPr>
        <p:spPr>
          <a:xfrm>
            <a:off x="5537200" y="243205"/>
            <a:ext cx="4912360" cy="1325563"/>
          </a:xfrm>
        </p:spPr>
        <p:txBody>
          <a:bodyPr/>
          <a:lstStyle/>
          <a:p>
            <a:r>
              <a:rPr lang="en-US"/>
              <a:t>What about clitic doubling?</a:t>
            </a:r>
          </a:p>
        </p:txBody>
      </p:sp>
      <p:pic>
        <p:nvPicPr>
          <p:cNvPr id="5" name="Content Placeholder 4">
            <a:extLst>
              <a:ext uri="{FF2B5EF4-FFF2-40B4-BE49-F238E27FC236}">
                <a16:creationId xmlns:a16="http://schemas.microsoft.com/office/drawing/2014/main" id="{8E489F07-A922-3F7B-F8B4-B574350C7E51}"/>
              </a:ext>
            </a:extLst>
          </p:cNvPr>
          <p:cNvPicPr>
            <a:picLocks noGrp="1" noChangeAspect="1"/>
          </p:cNvPicPr>
          <p:nvPr>
            <p:ph idx="1"/>
          </p:nvPr>
        </p:nvPicPr>
        <p:blipFill>
          <a:blip r:embed="rId2"/>
          <a:stretch>
            <a:fillRect/>
          </a:stretch>
        </p:blipFill>
        <p:spPr>
          <a:xfrm>
            <a:off x="0" y="61717"/>
            <a:ext cx="5069840" cy="6734565"/>
          </a:xfrm>
          <a:prstGeom prst="rect">
            <a:avLst/>
          </a:prstGeom>
        </p:spPr>
      </p:pic>
      <p:sp>
        <p:nvSpPr>
          <p:cNvPr id="4" name="Slide Number Placeholder 3">
            <a:extLst>
              <a:ext uri="{FF2B5EF4-FFF2-40B4-BE49-F238E27FC236}">
                <a16:creationId xmlns:a16="http://schemas.microsoft.com/office/drawing/2014/main" id="{BC658514-2022-89DF-1635-0EABAAC00517}"/>
              </a:ext>
            </a:extLst>
          </p:cNvPr>
          <p:cNvSpPr>
            <a:spLocks noGrp="1"/>
          </p:cNvSpPr>
          <p:nvPr>
            <p:ph type="sldNum" sz="quarter" idx="12"/>
          </p:nvPr>
        </p:nvSpPr>
        <p:spPr/>
        <p:txBody>
          <a:bodyPr/>
          <a:lstStyle/>
          <a:p>
            <a:fld id="{8D5C2812-0336-304C-AEAD-B639BFC4D781}" type="slidenum">
              <a:rPr lang="en-US"/>
              <a:t>38</a:t>
            </a:fld>
            <a:endParaRPr lang="en-US"/>
          </a:p>
        </p:txBody>
      </p:sp>
      <p:sp>
        <p:nvSpPr>
          <p:cNvPr id="6" name="TextBox 5">
            <a:extLst>
              <a:ext uri="{FF2B5EF4-FFF2-40B4-BE49-F238E27FC236}">
                <a16:creationId xmlns:a16="http://schemas.microsoft.com/office/drawing/2014/main" id="{E9782535-D67B-4CC1-AC45-E3C73C8520C1}"/>
              </a:ext>
            </a:extLst>
          </p:cNvPr>
          <p:cNvSpPr txBox="1"/>
          <p:nvPr/>
        </p:nvSpPr>
        <p:spPr>
          <a:xfrm>
            <a:off x="5537200" y="1788160"/>
            <a:ext cx="5405120" cy="2246769"/>
          </a:xfrm>
          <a:prstGeom prst="rect">
            <a:avLst/>
          </a:prstGeom>
          <a:noFill/>
        </p:spPr>
        <p:txBody>
          <a:bodyPr wrap="square" rtlCol="0">
            <a:spAutoFit/>
          </a:bodyPr>
          <a:lstStyle/>
          <a:p>
            <a:r>
              <a:rPr lang="en-US" sz="2800">
                <a:latin typeface="Times" pitchFamily="2" charset="0"/>
              </a:rPr>
              <a:t>Only pronouns appear to be able to attach to words with clitics.</a:t>
            </a:r>
          </a:p>
          <a:p>
            <a:endParaRPr lang="en-US" sz="2800">
              <a:latin typeface="Times" pitchFamily="2" charset="0"/>
            </a:endParaRPr>
          </a:p>
          <a:p>
            <a:r>
              <a:rPr lang="en-US" sz="2800">
                <a:latin typeface="Times" pitchFamily="2" charset="0"/>
              </a:rPr>
              <a:t>This would suggest that these are indeed clitics instead of affixes.</a:t>
            </a:r>
          </a:p>
        </p:txBody>
      </p:sp>
    </p:spTree>
    <p:extLst>
      <p:ext uri="{BB962C8B-B14F-4D97-AF65-F5344CB8AC3E}">
        <p14:creationId xmlns:p14="http://schemas.microsoft.com/office/powerpoint/2010/main" val="1859715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654C-2417-0FC5-E5CA-FEE42947D228}"/>
              </a:ext>
            </a:extLst>
          </p:cNvPr>
          <p:cNvSpPr>
            <a:spLocks noGrp="1"/>
          </p:cNvSpPr>
          <p:nvPr>
            <p:ph type="title"/>
          </p:nvPr>
        </p:nvSpPr>
        <p:spPr/>
        <p:txBody>
          <a:bodyPr/>
          <a:lstStyle/>
          <a:p>
            <a:r>
              <a:rPr lang="en-US"/>
              <a:t>And idiosyncratic phonology?</a:t>
            </a:r>
          </a:p>
        </p:txBody>
      </p:sp>
      <p:sp>
        <p:nvSpPr>
          <p:cNvPr id="3" name="Content Placeholder 2">
            <a:extLst>
              <a:ext uri="{FF2B5EF4-FFF2-40B4-BE49-F238E27FC236}">
                <a16:creationId xmlns:a16="http://schemas.microsoft.com/office/drawing/2014/main" id="{1C1CF0D8-C0E3-D43D-DFF4-988B44729A7E}"/>
              </a:ext>
            </a:extLst>
          </p:cNvPr>
          <p:cNvSpPr>
            <a:spLocks noGrp="1"/>
          </p:cNvSpPr>
          <p:nvPr>
            <p:ph idx="1"/>
          </p:nvPr>
        </p:nvSpPr>
        <p:spPr/>
        <p:txBody>
          <a:bodyPr/>
          <a:lstStyle/>
          <a:p>
            <a:r>
              <a:rPr lang="en-US"/>
              <a:t>There is a </a:t>
            </a:r>
            <a:r>
              <a:rPr lang="en-US" i="1"/>
              <a:t>lot</a:t>
            </a:r>
            <a:r>
              <a:rPr lang="en-US"/>
              <a:t> of idiosyncratic phonology associated with the endoclitics in Itunyoso Triqui (to come next week).</a:t>
            </a:r>
          </a:p>
          <a:p>
            <a:endParaRPr lang="en-US"/>
          </a:p>
          <a:p>
            <a:r>
              <a:rPr lang="en-US"/>
              <a:t>At least for the things labelled “enclitic”, they seem to pass the “clitic test” and would be considered proper clitics.</a:t>
            </a:r>
          </a:p>
          <a:p>
            <a:endParaRPr lang="en-US"/>
          </a:p>
          <a:p>
            <a:r>
              <a:rPr lang="en-US"/>
              <a:t>The category of </a:t>
            </a:r>
            <a:r>
              <a:rPr lang="en-US" b="1"/>
              <a:t>endoclitic</a:t>
            </a:r>
            <a:r>
              <a:rPr lang="en-US"/>
              <a:t> is tougher though.</a:t>
            </a:r>
          </a:p>
        </p:txBody>
      </p:sp>
      <p:sp>
        <p:nvSpPr>
          <p:cNvPr id="4" name="Slide Number Placeholder 3">
            <a:extLst>
              <a:ext uri="{FF2B5EF4-FFF2-40B4-BE49-F238E27FC236}">
                <a16:creationId xmlns:a16="http://schemas.microsoft.com/office/drawing/2014/main" id="{6439A7BD-16BF-A3E1-8F9E-9E5EFFFD953D}"/>
              </a:ext>
            </a:extLst>
          </p:cNvPr>
          <p:cNvSpPr>
            <a:spLocks noGrp="1"/>
          </p:cNvSpPr>
          <p:nvPr>
            <p:ph type="sldNum" sz="quarter" idx="12"/>
          </p:nvPr>
        </p:nvSpPr>
        <p:spPr/>
        <p:txBody>
          <a:bodyPr/>
          <a:lstStyle/>
          <a:p>
            <a:fld id="{8D5C2812-0336-304C-AEAD-B639BFC4D781}" type="slidenum">
              <a:rPr lang="en-US"/>
              <a:t>39</a:t>
            </a:fld>
            <a:endParaRPr lang="en-US"/>
          </a:p>
        </p:txBody>
      </p:sp>
    </p:spTree>
    <p:extLst>
      <p:ext uri="{BB962C8B-B14F-4D97-AF65-F5344CB8AC3E}">
        <p14:creationId xmlns:p14="http://schemas.microsoft.com/office/powerpoint/2010/main" val="281386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9EA0-B057-FF5C-4212-F860EC909D30}"/>
              </a:ext>
            </a:extLst>
          </p:cNvPr>
          <p:cNvSpPr>
            <a:spLocks noGrp="1"/>
          </p:cNvSpPr>
          <p:nvPr>
            <p:ph type="title"/>
          </p:nvPr>
        </p:nvSpPr>
        <p:spPr/>
        <p:txBody>
          <a:bodyPr/>
          <a:lstStyle/>
          <a:p>
            <a:r>
              <a:rPr lang="en-US"/>
              <a:t>Other types of clitics</a:t>
            </a:r>
          </a:p>
        </p:txBody>
      </p:sp>
      <p:sp>
        <p:nvSpPr>
          <p:cNvPr id="3" name="Content Placeholder 2">
            <a:extLst>
              <a:ext uri="{FF2B5EF4-FFF2-40B4-BE49-F238E27FC236}">
                <a16:creationId xmlns:a16="http://schemas.microsoft.com/office/drawing/2014/main" id="{95C4F1FD-5902-BA4A-D4EE-F9647A555C0E}"/>
              </a:ext>
            </a:extLst>
          </p:cNvPr>
          <p:cNvSpPr>
            <a:spLocks noGrp="1"/>
          </p:cNvSpPr>
          <p:nvPr>
            <p:ph idx="1"/>
          </p:nvPr>
        </p:nvSpPr>
        <p:spPr/>
        <p:txBody>
          <a:bodyPr>
            <a:normAutofit lnSpcReduction="10000"/>
          </a:bodyPr>
          <a:lstStyle/>
          <a:p>
            <a:pPr marL="0" indent="0">
              <a:buNone/>
            </a:pPr>
            <a:r>
              <a:rPr lang="en-US" b="1"/>
              <a:t>Romance clitics in Spanish</a:t>
            </a:r>
          </a:p>
          <a:p>
            <a:pPr marL="0" indent="0">
              <a:buNone/>
            </a:pPr>
            <a:endParaRPr lang="en-US" b="1"/>
          </a:p>
          <a:p>
            <a:pPr marL="0" indent="0">
              <a:buNone/>
            </a:pPr>
            <a:r>
              <a:rPr lang="en-US"/>
              <a:t>(1)	[Da]</a:t>
            </a:r>
            <a:r>
              <a:rPr lang="en-US" b="1"/>
              <a:t>=me=lo</a:t>
            </a:r>
            <a:r>
              <a:rPr lang="en-US"/>
              <a:t>				*Da a Juan=lo 	(Dálo a Juan)</a:t>
            </a:r>
          </a:p>
          <a:p>
            <a:pPr marL="0" indent="0">
              <a:buNone/>
            </a:pPr>
            <a:r>
              <a:rPr lang="en-US"/>
              <a:t>	give</a:t>
            </a:r>
            <a:r>
              <a:rPr lang="en-US" cap="small"/>
              <a:t>.indic=1s.io=3s.do		</a:t>
            </a:r>
            <a:r>
              <a:rPr lang="en-US"/>
              <a:t> give</a:t>
            </a:r>
            <a:r>
              <a:rPr lang="en-US" cap="small"/>
              <a:t>.indic </a:t>
            </a:r>
            <a:r>
              <a:rPr lang="en-US"/>
              <a:t>to Juan</a:t>
            </a:r>
            <a:r>
              <a:rPr lang="en-US" cap="small"/>
              <a:t>=3s.do</a:t>
            </a:r>
          </a:p>
          <a:p>
            <a:pPr marL="0" indent="0">
              <a:buNone/>
            </a:pPr>
            <a:r>
              <a:rPr lang="en-US" cap="small"/>
              <a:t>	</a:t>
            </a:r>
            <a:r>
              <a:rPr lang="en-US"/>
              <a:t>‘give it to me’			‘give it to Juan’</a:t>
            </a:r>
          </a:p>
          <a:p>
            <a:pPr marL="0" indent="0">
              <a:buNone/>
            </a:pPr>
            <a:endParaRPr lang="en-US"/>
          </a:p>
          <a:p>
            <a:pPr marL="0" indent="0">
              <a:buNone/>
            </a:pPr>
            <a:r>
              <a:rPr lang="en-US"/>
              <a:t>(2)	</a:t>
            </a:r>
            <a:r>
              <a:rPr lang="en-US" b="1"/>
              <a:t>Te=lo=</a:t>
            </a:r>
            <a:r>
              <a:rPr lang="en-US"/>
              <a:t>[iba a decir] antes.	</a:t>
            </a:r>
          </a:p>
          <a:p>
            <a:pPr marL="0" indent="0">
              <a:buNone/>
            </a:pPr>
            <a:r>
              <a:rPr lang="en-US"/>
              <a:t>	</a:t>
            </a:r>
            <a:r>
              <a:rPr lang="en-US" cap="small"/>
              <a:t>2s.io=3s.do</a:t>
            </a:r>
            <a:r>
              <a:rPr lang="en-US"/>
              <a:t>=go</a:t>
            </a:r>
            <a:r>
              <a:rPr lang="en-US" cap="small"/>
              <a:t>.imp </a:t>
            </a:r>
            <a:r>
              <a:rPr lang="en-US"/>
              <a:t>to tell before</a:t>
            </a:r>
          </a:p>
          <a:p>
            <a:pPr marL="0" indent="0">
              <a:buNone/>
            </a:pPr>
            <a:r>
              <a:rPr lang="en-US"/>
              <a:t>	‘I was going to tell it to you before.’</a:t>
            </a:r>
          </a:p>
        </p:txBody>
      </p:sp>
      <p:sp>
        <p:nvSpPr>
          <p:cNvPr id="4" name="Slide Number Placeholder 3">
            <a:extLst>
              <a:ext uri="{FF2B5EF4-FFF2-40B4-BE49-F238E27FC236}">
                <a16:creationId xmlns:a16="http://schemas.microsoft.com/office/drawing/2014/main" id="{19082059-ED39-B976-DA6C-271AFA530750}"/>
              </a:ext>
            </a:extLst>
          </p:cNvPr>
          <p:cNvSpPr>
            <a:spLocks noGrp="1"/>
          </p:cNvSpPr>
          <p:nvPr>
            <p:ph type="sldNum" sz="quarter" idx="12"/>
          </p:nvPr>
        </p:nvSpPr>
        <p:spPr/>
        <p:txBody>
          <a:bodyPr/>
          <a:lstStyle/>
          <a:p>
            <a:fld id="{8D5C2812-0336-304C-AEAD-B639BFC4D781}" type="slidenum">
              <a:rPr lang="en-US"/>
              <a:t>4</a:t>
            </a:fld>
            <a:endParaRPr lang="en-US"/>
          </a:p>
        </p:txBody>
      </p:sp>
    </p:spTree>
    <p:extLst>
      <p:ext uri="{BB962C8B-B14F-4D97-AF65-F5344CB8AC3E}">
        <p14:creationId xmlns:p14="http://schemas.microsoft.com/office/powerpoint/2010/main" val="1036990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1080-3853-EA1B-0461-4AC45885F104}"/>
              </a:ext>
            </a:extLst>
          </p:cNvPr>
          <p:cNvSpPr>
            <a:spLocks noGrp="1"/>
          </p:cNvSpPr>
          <p:nvPr>
            <p:ph type="title"/>
          </p:nvPr>
        </p:nvSpPr>
        <p:spPr/>
        <p:txBody>
          <a:bodyPr/>
          <a:lstStyle/>
          <a:p>
            <a:r>
              <a:rPr lang="en-US"/>
              <a:t>Summary of criteria for clitic-hood</a:t>
            </a:r>
          </a:p>
        </p:txBody>
      </p:sp>
      <p:graphicFrame>
        <p:nvGraphicFramePr>
          <p:cNvPr id="5" name="Content Placeholder 4">
            <a:extLst>
              <a:ext uri="{FF2B5EF4-FFF2-40B4-BE49-F238E27FC236}">
                <a16:creationId xmlns:a16="http://schemas.microsoft.com/office/drawing/2014/main" id="{B181E390-E8ED-9C8D-848E-D829832EBD38}"/>
              </a:ext>
            </a:extLst>
          </p:cNvPr>
          <p:cNvGraphicFramePr>
            <a:graphicFrameLocks noGrp="1"/>
          </p:cNvGraphicFramePr>
          <p:nvPr>
            <p:ph idx="1"/>
            <p:extLst>
              <p:ext uri="{D42A27DB-BD31-4B8C-83A1-F6EECF244321}">
                <p14:modId xmlns:p14="http://schemas.microsoft.com/office/powerpoint/2010/main" val="2277038998"/>
              </p:ext>
            </p:extLst>
          </p:nvPr>
        </p:nvGraphicFramePr>
        <p:xfrm>
          <a:off x="838200" y="1966119"/>
          <a:ext cx="10957560" cy="4114800"/>
        </p:xfrm>
        <a:graphic>
          <a:graphicData uri="http://schemas.openxmlformats.org/drawingml/2006/table">
            <a:tbl>
              <a:tblPr firstRow="1" bandRow="1">
                <a:tableStyleId>{5940675A-B579-460E-94D1-54222C63F5DA}</a:tableStyleId>
              </a:tblPr>
              <a:tblGrid>
                <a:gridCol w="4201160">
                  <a:extLst>
                    <a:ext uri="{9D8B030D-6E8A-4147-A177-3AD203B41FA5}">
                      <a16:colId xmlns:a16="http://schemas.microsoft.com/office/drawing/2014/main" val="1856985190"/>
                    </a:ext>
                  </a:extLst>
                </a:gridCol>
                <a:gridCol w="2560320">
                  <a:extLst>
                    <a:ext uri="{9D8B030D-6E8A-4147-A177-3AD203B41FA5}">
                      <a16:colId xmlns:a16="http://schemas.microsoft.com/office/drawing/2014/main" val="2909885239"/>
                    </a:ext>
                  </a:extLst>
                </a:gridCol>
                <a:gridCol w="2174240">
                  <a:extLst>
                    <a:ext uri="{9D8B030D-6E8A-4147-A177-3AD203B41FA5}">
                      <a16:colId xmlns:a16="http://schemas.microsoft.com/office/drawing/2014/main" val="685239238"/>
                    </a:ext>
                  </a:extLst>
                </a:gridCol>
                <a:gridCol w="2021840">
                  <a:extLst>
                    <a:ext uri="{9D8B030D-6E8A-4147-A177-3AD203B41FA5}">
                      <a16:colId xmlns:a16="http://schemas.microsoft.com/office/drawing/2014/main" val="2587748275"/>
                    </a:ext>
                  </a:extLst>
                </a:gridCol>
              </a:tblGrid>
              <a:tr h="370840">
                <a:tc>
                  <a:txBody>
                    <a:bodyPr/>
                    <a:lstStyle/>
                    <a:p>
                      <a:r>
                        <a:rPr lang="en-US" sz="2400" b="1">
                          <a:latin typeface="Times" pitchFamily="2" charset="0"/>
                        </a:rPr>
                        <a:t>Criterion</a:t>
                      </a:r>
                    </a:p>
                  </a:txBody>
                  <a:tcPr/>
                </a:tc>
                <a:tc>
                  <a:txBody>
                    <a:bodyPr/>
                    <a:lstStyle/>
                    <a:p>
                      <a:r>
                        <a:rPr lang="en-US" sz="2400" b="1">
                          <a:latin typeface="Times" pitchFamily="2" charset="0"/>
                        </a:rPr>
                        <a:t>Endoclitics</a:t>
                      </a:r>
                    </a:p>
                  </a:txBody>
                  <a:tcPr/>
                </a:tc>
                <a:tc>
                  <a:txBody>
                    <a:bodyPr/>
                    <a:lstStyle/>
                    <a:p>
                      <a:r>
                        <a:rPr lang="en-US" sz="2400" b="1">
                          <a:latin typeface="Times" pitchFamily="2" charset="0"/>
                        </a:rPr>
                        <a:t>Enclitics</a:t>
                      </a:r>
                    </a:p>
                  </a:txBody>
                  <a:tcPr/>
                </a:tc>
                <a:tc>
                  <a:txBody>
                    <a:bodyPr/>
                    <a:lstStyle/>
                    <a:p>
                      <a:r>
                        <a:rPr lang="en-US" sz="2400" b="1" i="1">
                          <a:latin typeface="Times" pitchFamily="2" charset="0"/>
                        </a:rPr>
                        <a:t>Expectations</a:t>
                      </a:r>
                    </a:p>
                  </a:txBody>
                  <a:tcPr/>
                </a:tc>
                <a:extLst>
                  <a:ext uri="{0D108BD9-81ED-4DB2-BD59-A6C34878D82A}">
                    <a16:rowId xmlns:a16="http://schemas.microsoft.com/office/drawing/2014/main" val="3884926077"/>
                  </a:ext>
                </a:extLst>
              </a:tr>
              <a:tr h="370840">
                <a:tc>
                  <a:txBody>
                    <a:bodyPr/>
                    <a:lstStyle/>
                    <a:p>
                      <a:r>
                        <a:rPr lang="en-US" sz="2400">
                          <a:latin typeface="Times" pitchFamily="2" charset="0"/>
                        </a:rPr>
                        <a:t>Non-selectivity</a:t>
                      </a:r>
                    </a:p>
                  </a:txBody>
                  <a:tcPr/>
                </a:tc>
                <a:tc>
                  <a:txBody>
                    <a:bodyPr/>
                    <a:lstStyle/>
                    <a:p>
                      <a:pPr algn="l"/>
                      <a:r>
                        <a:rPr lang="en-US" sz="2400">
                          <a:latin typeface="Times" pitchFamily="2" charset="0"/>
                        </a:rPr>
                        <a:t>yes</a:t>
                      </a:r>
                    </a:p>
                  </a:txBody>
                  <a:tcPr/>
                </a:tc>
                <a:tc>
                  <a:txBody>
                    <a:bodyPr/>
                    <a:lstStyle/>
                    <a:p>
                      <a:pPr algn="l"/>
                      <a:r>
                        <a:rPr lang="en-US" sz="2400">
                          <a:latin typeface="Times" pitchFamily="2" charset="0"/>
                        </a:rPr>
                        <a:t>yes</a:t>
                      </a:r>
                    </a:p>
                  </a:txBody>
                  <a:tcPr/>
                </a:tc>
                <a:tc>
                  <a:txBody>
                    <a:bodyPr/>
                    <a:lstStyle/>
                    <a:p>
                      <a:pPr algn="l"/>
                      <a:r>
                        <a:rPr lang="en-US" sz="2400" i="1">
                          <a:latin typeface="Times" pitchFamily="2" charset="0"/>
                        </a:rPr>
                        <a:t>yes</a:t>
                      </a:r>
                    </a:p>
                  </a:txBody>
                  <a:tcPr/>
                </a:tc>
                <a:extLst>
                  <a:ext uri="{0D108BD9-81ED-4DB2-BD59-A6C34878D82A}">
                    <a16:rowId xmlns:a16="http://schemas.microsoft.com/office/drawing/2014/main" val="975992290"/>
                  </a:ext>
                </a:extLst>
              </a:tr>
              <a:tr h="370840">
                <a:tc>
                  <a:txBody>
                    <a:bodyPr/>
                    <a:lstStyle/>
                    <a:p>
                      <a:r>
                        <a:rPr lang="en-US" sz="2400">
                          <a:latin typeface="Times" pitchFamily="2" charset="0"/>
                        </a:rPr>
                        <a:t>Prosodic independence</a:t>
                      </a:r>
                    </a:p>
                  </a:txBody>
                  <a:tcPr/>
                </a:tc>
                <a:tc>
                  <a:txBody>
                    <a:bodyPr/>
                    <a:lstStyle/>
                    <a:p>
                      <a:pPr algn="l"/>
                      <a:r>
                        <a:rPr lang="en-US" sz="2400">
                          <a:latin typeface="Times" pitchFamily="2" charset="0"/>
                        </a:rPr>
                        <a:t>no</a:t>
                      </a:r>
                    </a:p>
                  </a:txBody>
                  <a:tcPr/>
                </a:tc>
                <a:tc>
                  <a:txBody>
                    <a:bodyPr/>
                    <a:lstStyle/>
                    <a:p>
                      <a:pPr algn="l"/>
                      <a:r>
                        <a:rPr lang="en-US" sz="2400">
                          <a:latin typeface="Times" pitchFamily="2" charset="0"/>
                        </a:rPr>
                        <a:t>no</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1744624101"/>
                  </a:ext>
                </a:extLst>
              </a:tr>
              <a:tr h="370840">
                <a:tc>
                  <a:txBody>
                    <a:bodyPr/>
                    <a:lstStyle/>
                    <a:p>
                      <a:r>
                        <a:rPr lang="en-US" sz="2400">
                          <a:latin typeface="Times" pitchFamily="2" charset="0"/>
                        </a:rPr>
                        <a:t>Syntactic independence</a:t>
                      </a:r>
                    </a:p>
                  </a:txBody>
                  <a:tcPr/>
                </a:tc>
                <a:tc>
                  <a:txBody>
                    <a:bodyPr/>
                    <a:lstStyle/>
                    <a:p>
                      <a:pPr algn="l"/>
                      <a:r>
                        <a:rPr lang="en-US" sz="2400">
                          <a:latin typeface="Times" pitchFamily="2" charset="0"/>
                        </a:rPr>
                        <a:t>no</a:t>
                      </a:r>
                    </a:p>
                  </a:txBody>
                  <a:tcPr/>
                </a:tc>
                <a:tc>
                  <a:txBody>
                    <a:bodyPr/>
                    <a:lstStyle/>
                    <a:p>
                      <a:pPr algn="l"/>
                      <a:r>
                        <a:rPr lang="en-US" sz="2400">
                          <a:latin typeface="Times" pitchFamily="2" charset="0"/>
                        </a:rPr>
                        <a:t>no</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3968043586"/>
                  </a:ext>
                </a:extLst>
              </a:tr>
              <a:tr h="370840">
                <a:tc>
                  <a:txBody>
                    <a:bodyPr/>
                    <a:lstStyle/>
                    <a:p>
                      <a:r>
                        <a:rPr lang="en-US" sz="2400">
                          <a:latin typeface="Times" pitchFamily="2" charset="0"/>
                        </a:rPr>
                        <a:t>Paradigmatic gaps</a:t>
                      </a:r>
                    </a:p>
                  </a:txBody>
                  <a:tcPr/>
                </a:tc>
                <a:tc>
                  <a:txBody>
                    <a:bodyPr/>
                    <a:lstStyle/>
                    <a:p>
                      <a:pPr algn="l"/>
                      <a:r>
                        <a:rPr lang="en-US" sz="2400">
                          <a:latin typeface="Times" pitchFamily="2" charset="0"/>
                        </a:rPr>
                        <a:t>no</a:t>
                      </a:r>
                    </a:p>
                  </a:txBody>
                  <a:tcPr/>
                </a:tc>
                <a:tc>
                  <a:txBody>
                    <a:bodyPr/>
                    <a:lstStyle/>
                    <a:p>
                      <a:pPr algn="l"/>
                      <a:r>
                        <a:rPr lang="en-US" sz="2400">
                          <a:latin typeface="Times" pitchFamily="2" charset="0"/>
                        </a:rPr>
                        <a:t>no</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592020543"/>
                  </a:ext>
                </a:extLst>
              </a:tr>
              <a:tr h="370840">
                <a:tc>
                  <a:txBody>
                    <a:bodyPr/>
                    <a:lstStyle/>
                    <a:p>
                      <a:r>
                        <a:rPr lang="en-US" sz="2400">
                          <a:latin typeface="Times" pitchFamily="2" charset="0"/>
                        </a:rPr>
                        <a:t>Idiosyncratic phonology</a:t>
                      </a:r>
                    </a:p>
                  </a:txBody>
                  <a:tcPr/>
                </a:tc>
                <a:tc>
                  <a:txBody>
                    <a:bodyPr/>
                    <a:lstStyle/>
                    <a:p>
                      <a:pPr algn="l"/>
                      <a:r>
                        <a:rPr lang="en-US" sz="2400" b="1">
                          <a:latin typeface="Times" pitchFamily="2" charset="0"/>
                        </a:rPr>
                        <a:t>yes</a:t>
                      </a:r>
                    </a:p>
                  </a:txBody>
                  <a:tcPr/>
                </a:tc>
                <a:tc>
                  <a:txBody>
                    <a:bodyPr/>
                    <a:lstStyle/>
                    <a:p>
                      <a:pPr algn="l"/>
                      <a:r>
                        <a:rPr lang="en-US" sz="2400">
                          <a:latin typeface="Times" pitchFamily="2" charset="0"/>
                        </a:rPr>
                        <a:t>no</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4293034336"/>
                  </a:ext>
                </a:extLst>
              </a:tr>
              <a:tr h="370840">
                <a:tc>
                  <a:txBody>
                    <a:bodyPr/>
                    <a:lstStyle/>
                    <a:p>
                      <a:r>
                        <a:rPr lang="en-US" sz="2400">
                          <a:latin typeface="Times" pitchFamily="2" charset="0"/>
                        </a:rPr>
                        <a:t>Clitic doubling</a:t>
                      </a:r>
                    </a:p>
                  </a:txBody>
                  <a:tcPr/>
                </a:tc>
                <a:tc>
                  <a:txBody>
                    <a:bodyPr/>
                    <a:lstStyle/>
                    <a:p>
                      <a:pPr algn="l"/>
                      <a:r>
                        <a:rPr lang="en-US" sz="2400">
                          <a:latin typeface="Times" pitchFamily="2" charset="0"/>
                        </a:rPr>
                        <a:t>yes</a:t>
                      </a:r>
                    </a:p>
                  </a:txBody>
                  <a:tcPr/>
                </a:tc>
                <a:tc>
                  <a:txBody>
                    <a:bodyPr/>
                    <a:lstStyle/>
                    <a:p>
                      <a:pPr algn="l"/>
                      <a:r>
                        <a:rPr lang="en-US" sz="2400">
                          <a:latin typeface="Times" pitchFamily="2" charset="0"/>
                        </a:rPr>
                        <a:t>yes</a:t>
                      </a:r>
                    </a:p>
                  </a:txBody>
                  <a:tcPr/>
                </a:tc>
                <a:tc>
                  <a:txBody>
                    <a:bodyPr/>
                    <a:lstStyle/>
                    <a:p>
                      <a:pPr algn="l"/>
                      <a:r>
                        <a:rPr lang="en-US" sz="2400" i="1">
                          <a:latin typeface="Times" pitchFamily="2" charset="0"/>
                        </a:rPr>
                        <a:t>yes</a:t>
                      </a:r>
                    </a:p>
                  </a:txBody>
                  <a:tcPr/>
                </a:tc>
                <a:extLst>
                  <a:ext uri="{0D108BD9-81ED-4DB2-BD59-A6C34878D82A}">
                    <a16:rowId xmlns:a16="http://schemas.microsoft.com/office/drawing/2014/main" val="1809224473"/>
                  </a:ext>
                </a:extLst>
              </a:tr>
              <a:tr h="370840">
                <a:tc>
                  <a:txBody>
                    <a:bodyPr/>
                    <a:lstStyle/>
                    <a:p>
                      <a:r>
                        <a:rPr lang="en-US" sz="2400">
                          <a:latin typeface="Times" pitchFamily="2" charset="0"/>
                        </a:rPr>
                        <a:t>Idiosyncratic semantics</a:t>
                      </a:r>
                    </a:p>
                  </a:txBody>
                  <a:tcPr/>
                </a:tc>
                <a:tc>
                  <a:txBody>
                    <a:bodyPr/>
                    <a:lstStyle/>
                    <a:p>
                      <a:pPr algn="l"/>
                      <a:r>
                        <a:rPr lang="en-US" sz="2400">
                          <a:latin typeface="Times" pitchFamily="2" charset="0"/>
                        </a:rPr>
                        <a:t>no</a:t>
                      </a:r>
                    </a:p>
                  </a:txBody>
                  <a:tcPr/>
                </a:tc>
                <a:tc>
                  <a:txBody>
                    <a:bodyPr/>
                    <a:lstStyle/>
                    <a:p>
                      <a:pPr algn="l"/>
                      <a:r>
                        <a:rPr lang="en-US" sz="2400">
                          <a:latin typeface="Times" pitchFamily="2" charset="0"/>
                        </a:rPr>
                        <a:t>no</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1278028174"/>
                  </a:ext>
                </a:extLst>
              </a:tr>
              <a:tr h="370840">
                <a:tc>
                  <a:txBody>
                    <a:bodyPr/>
                    <a:lstStyle/>
                    <a:p>
                      <a:r>
                        <a:rPr lang="en-US" sz="2400">
                          <a:latin typeface="Times" pitchFamily="2" charset="0"/>
                        </a:rPr>
                        <a:t>Sensitive to syntactic rules</a:t>
                      </a:r>
                    </a:p>
                  </a:txBody>
                  <a:tcPr/>
                </a:tc>
                <a:tc>
                  <a:txBody>
                    <a:bodyPr/>
                    <a:lstStyle/>
                    <a:p>
                      <a:pPr algn="l"/>
                      <a:r>
                        <a:rPr lang="en-US" sz="2400">
                          <a:latin typeface="Times" pitchFamily="2" charset="0"/>
                        </a:rPr>
                        <a:t>?</a:t>
                      </a:r>
                    </a:p>
                  </a:txBody>
                  <a:tcPr/>
                </a:tc>
                <a:tc>
                  <a:txBody>
                    <a:bodyPr/>
                    <a:lstStyle/>
                    <a:p>
                      <a:pPr algn="l"/>
                      <a:r>
                        <a:rPr lang="en-US" sz="2400">
                          <a:latin typeface="Times" pitchFamily="2" charset="0"/>
                        </a:rPr>
                        <a:t>?</a:t>
                      </a:r>
                    </a:p>
                  </a:txBody>
                  <a:tcPr/>
                </a:tc>
                <a:tc>
                  <a:txBody>
                    <a:bodyPr/>
                    <a:lstStyle/>
                    <a:p>
                      <a:pPr algn="l"/>
                      <a:r>
                        <a:rPr lang="en-US" sz="2400" i="1">
                          <a:latin typeface="Times" pitchFamily="2" charset="0"/>
                        </a:rPr>
                        <a:t>no</a:t>
                      </a:r>
                    </a:p>
                  </a:txBody>
                  <a:tcPr/>
                </a:tc>
                <a:extLst>
                  <a:ext uri="{0D108BD9-81ED-4DB2-BD59-A6C34878D82A}">
                    <a16:rowId xmlns:a16="http://schemas.microsoft.com/office/drawing/2014/main" val="1853964695"/>
                  </a:ext>
                </a:extLst>
              </a:tr>
            </a:tbl>
          </a:graphicData>
        </a:graphic>
      </p:graphicFrame>
      <p:sp>
        <p:nvSpPr>
          <p:cNvPr id="4" name="Slide Number Placeholder 3">
            <a:extLst>
              <a:ext uri="{FF2B5EF4-FFF2-40B4-BE49-F238E27FC236}">
                <a16:creationId xmlns:a16="http://schemas.microsoft.com/office/drawing/2014/main" id="{726359F4-D946-1178-A522-F6C99F33576B}"/>
              </a:ext>
            </a:extLst>
          </p:cNvPr>
          <p:cNvSpPr>
            <a:spLocks noGrp="1"/>
          </p:cNvSpPr>
          <p:nvPr>
            <p:ph type="sldNum" sz="quarter" idx="12"/>
          </p:nvPr>
        </p:nvSpPr>
        <p:spPr/>
        <p:txBody>
          <a:bodyPr/>
          <a:lstStyle/>
          <a:p>
            <a:fld id="{8D5C2812-0336-304C-AEAD-B639BFC4D781}" type="slidenum">
              <a:rPr lang="en-US"/>
              <a:t>40</a:t>
            </a:fld>
            <a:endParaRPr lang="en-US"/>
          </a:p>
        </p:txBody>
      </p:sp>
    </p:spTree>
    <p:extLst>
      <p:ext uri="{BB962C8B-B14F-4D97-AF65-F5344CB8AC3E}">
        <p14:creationId xmlns:p14="http://schemas.microsoft.com/office/powerpoint/2010/main" val="3717302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85AE-D8A1-38C0-2827-9EECC5852FB2}"/>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991CB838-6E20-2F2D-F5F2-10A967AF9D7B}"/>
              </a:ext>
            </a:extLst>
          </p:cNvPr>
          <p:cNvSpPr>
            <a:spLocks noGrp="1"/>
          </p:cNvSpPr>
          <p:nvPr>
            <p:ph idx="1"/>
          </p:nvPr>
        </p:nvSpPr>
        <p:spPr/>
        <p:txBody>
          <a:bodyPr>
            <a:normAutofit/>
          </a:bodyPr>
          <a:lstStyle/>
          <a:p>
            <a:pPr marL="0" indent="0">
              <a:buNone/>
            </a:pPr>
            <a:r>
              <a:rPr lang="en-US" sz="1800">
                <a:latin typeface="Times" pitchFamily="2" charset="0"/>
              </a:rPr>
              <a:t>Anderson, S. R. (2005). </a:t>
            </a:r>
            <a:r>
              <a:rPr lang="en-US" sz="1800" i="1">
                <a:latin typeface="Times" pitchFamily="2" charset="0"/>
              </a:rPr>
              <a:t>Aspects of the theory of clitics</a:t>
            </a:r>
            <a:r>
              <a:rPr lang="en-US" sz="1800">
                <a:latin typeface="Times" pitchFamily="2" charset="0"/>
              </a:rPr>
              <a:t>. Oxford University Press, Oxford, UK.</a:t>
            </a:r>
          </a:p>
          <a:p>
            <a:pPr marL="0" indent="0">
              <a:buNone/>
            </a:pPr>
            <a:r>
              <a:rPr lang="en-US" sz="1800">
                <a:latin typeface="Times" pitchFamily="2" charset="0"/>
              </a:rPr>
              <a:t>Haspelmath, M. (2020). The morph as a minimal linguistic form. </a:t>
            </a:r>
            <a:r>
              <a:rPr lang="en-US" sz="1800" i="1">
                <a:latin typeface="Times" pitchFamily="2" charset="0"/>
              </a:rPr>
              <a:t>Morphology</a:t>
            </a:r>
            <a:r>
              <a:rPr lang="en-US" sz="1800">
                <a:latin typeface="Times" pitchFamily="2" charset="0"/>
              </a:rPr>
              <a:t>, 30:117–134.</a:t>
            </a:r>
          </a:p>
          <a:p>
            <a:pPr marL="0" indent="0">
              <a:buNone/>
            </a:pPr>
            <a:r>
              <a:rPr lang="en-US" sz="1800">
                <a:latin typeface="Times" pitchFamily="2" charset="0"/>
              </a:rPr>
              <a:t>Haspelmath, M. (2023). Types of clitics in the world’s languages. </a:t>
            </a:r>
            <a:r>
              <a:rPr lang="en-US" sz="1800" i="1">
                <a:latin typeface="Times" pitchFamily="2" charset="0"/>
              </a:rPr>
              <a:t>Linguistic Typology at the Crossroads</a:t>
            </a:r>
            <a:r>
              <a:rPr lang="en-US" sz="1800">
                <a:latin typeface="Times" pitchFamily="2" charset="0"/>
              </a:rPr>
              <a:t>, 3(1):1–38.</a:t>
            </a:r>
          </a:p>
          <a:p>
            <a:pPr marL="0" indent="0">
              <a:buNone/>
            </a:pPr>
            <a:r>
              <a:rPr lang="en-US" sz="1800">
                <a:latin typeface="Times" pitchFamily="2" charset="0"/>
              </a:rPr>
              <a:t>Hollenbach, B. E. (1984).</a:t>
            </a:r>
            <a:r>
              <a:rPr lang="en-US" sz="1800" i="1">
                <a:latin typeface="Times" pitchFamily="2" charset="0"/>
              </a:rPr>
              <a:t> The Phonology and Morphology of Tone and Laryngeals in Copala Trique</a:t>
            </a:r>
            <a:r>
              <a:rPr lang="en-US" sz="1800">
                <a:latin typeface="Times" pitchFamily="2" charset="0"/>
              </a:rPr>
              <a:t>. PhD thesis, University of Arizona, Tucson.</a:t>
            </a:r>
          </a:p>
          <a:p>
            <a:pPr marL="0" indent="0">
              <a:buNone/>
            </a:pPr>
            <a:r>
              <a:rPr lang="en-US" sz="1800">
                <a:effectLst/>
                <a:latin typeface="Times" pitchFamily="2" charset="0"/>
              </a:rPr>
              <a:t>Nespor, M. and Vogel, I. (1986). </a:t>
            </a:r>
            <a:r>
              <a:rPr lang="en-US" sz="1800" i="1">
                <a:effectLst/>
                <a:latin typeface="Times" pitchFamily="2" charset="0"/>
              </a:rPr>
              <a:t>Prosodic Phonology</a:t>
            </a:r>
            <a:r>
              <a:rPr lang="en-US" sz="1800">
                <a:effectLst/>
                <a:latin typeface="Times" pitchFamily="2" charset="0"/>
              </a:rPr>
              <a:t>. Dordrecht: Foris.</a:t>
            </a:r>
            <a:endParaRPr lang="en-US" sz="1800">
              <a:latin typeface="Times" pitchFamily="2" charset="0"/>
            </a:endParaRPr>
          </a:p>
          <a:p>
            <a:pPr marL="0" indent="0">
              <a:buNone/>
            </a:pPr>
            <a:r>
              <a:rPr lang="en-US" sz="1800">
                <a:effectLst/>
                <a:latin typeface="Times" pitchFamily="2" charset="0"/>
              </a:rPr>
              <a:t>Pike, K. (1949). A problem in morphology-syntax division. </a:t>
            </a:r>
            <a:r>
              <a:rPr lang="en-US" sz="1800" i="1">
                <a:effectLst/>
                <a:latin typeface="Times" pitchFamily="2" charset="0"/>
              </a:rPr>
              <a:t>Acta Linguistica,</a:t>
            </a:r>
            <a:r>
              <a:rPr lang="en-US" sz="1800">
                <a:effectLst/>
                <a:latin typeface="Times" pitchFamily="2" charset="0"/>
              </a:rPr>
              <a:t> 5:125–138.</a:t>
            </a:r>
          </a:p>
          <a:p>
            <a:pPr marL="0" indent="0">
              <a:buNone/>
            </a:pPr>
            <a:r>
              <a:rPr lang="en-US" sz="1800">
                <a:effectLst/>
                <a:latin typeface="Times" pitchFamily="2" charset="0"/>
              </a:rPr>
              <a:t>Pike, K. L. (1944). Analysis of a mixteco text. </a:t>
            </a:r>
            <a:r>
              <a:rPr lang="en-US" sz="1800" i="1">
                <a:effectLst/>
                <a:latin typeface="Times" pitchFamily="2" charset="0"/>
              </a:rPr>
              <a:t>International Journal of American Linguistics</a:t>
            </a:r>
            <a:r>
              <a:rPr lang="en-US" sz="1800">
                <a:effectLst/>
                <a:latin typeface="Times" pitchFamily="2" charset="0"/>
              </a:rPr>
              <a:t>, 10(4):113–138.</a:t>
            </a:r>
            <a:endParaRPr lang="en-US" sz="1800">
              <a:latin typeface="Times" pitchFamily="2" charset="0"/>
            </a:endParaRPr>
          </a:p>
          <a:p>
            <a:pPr marL="0" indent="0">
              <a:buNone/>
            </a:pPr>
            <a:r>
              <a:rPr lang="en-US" sz="1800">
                <a:effectLst/>
                <a:latin typeface="Times" pitchFamily="2" charset="0"/>
              </a:rPr>
              <a:t>Macaulay, M. (1987). Cliticization and the morphosyntax of Mixtec. </a:t>
            </a:r>
            <a:r>
              <a:rPr lang="en-US" sz="1800" i="1">
                <a:effectLst/>
                <a:latin typeface="Times" pitchFamily="2" charset="0"/>
              </a:rPr>
              <a:t>International Journal of American Linguistics</a:t>
            </a:r>
            <a:r>
              <a:rPr lang="en-US" sz="1800">
                <a:effectLst/>
                <a:latin typeface="Times" pitchFamily="2" charset="0"/>
              </a:rPr>
              <a:t>, 53(2):119–135.</a:t>
            </a:r>
          </a:p>
          <a:p>
            <a:pPr marL="0" indent="0">
              <a:buNone/>
            </a:pPr>
            <a:endParaRPr lang="en-US" sz="1800">
              <a:effectLst/>
              <a:latin typeface="Times" pitchFamily="2" charset="0"/>
            </a:endParaRPr>
          </a:p>
        </p:txBody>
      </p:sp>
      <p:sp>
        <p:nvSpPr>
          <p:cNvPr id="4" name="Slide Number Placeholder 3">
            <a:extLst>
              <a:ext uri="{FF2B5EF4-FFF2-40B4-BE49-F238E27FC236}">
                <a16:creationId xmlns:a16="http://schemas.microsoft.com/office/drawing/2014/main" id="{A5648C11-037B-C505-89D9-8E2AA3C7F196}"/>
              </a:ext>
            </a:extLst>
          </p:cNvPr>
          <p:cNvSpPr>
            <a:spLocks noGrp="1"/>
          </p:cNvSpPr>
          <p:nvPr>
            <p:ph type="sldNum" sz="quarter" idx="12"/>
          </p:nvPr>
        </p:nvSpPr>
        <p:spPr/>
        <p:txBody>
          <a:bodyPr/>
          <a:lstStyle/>
          <a:p>
            <a:fld id="{8D5C2812-0336-304C-AEAD-B639BFC4D781}" type="slidenum">
              <a:rPr lang="en-US"/>
              <a:t>41</a:t>
            </a:fld>
            <a:endParaRPr lang="en-US"/>
          </a:p>
        </p:txBody>
      </p:sp>
    </p:spTree>
    <p:extLst>
      <p:ext uri="{BB962C8B-B14F-4D97-AF65-F5344CB8AC3E}">
        <p14:creationId xmlns:p14="http://schemas.microsoft.com/office/powerpoint/2010/main" val="718782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F14F-5275-1C4E-52E1-284D2AD4BE2E}"/>
              </a:ext>
            </a:extLst>
          </p:cNvPr>
          <p:cNvSpPr>
            <a:spLocks noGrp="1"/>
          </p:cNvSpPr>
          <p:nvPr>
            <p:ph type="title"/>
          </p:nvPr>
        </p:nvSpPr>
        <p:spPr/>
        <p:txBody>
          <a:bodyPr/>
          <a:lstStyle/>
          <a:p>
            <a:r>
              <a:rPr lang="en-US"/>
              <a:t>References (continued)</a:t>
            </a:r>
          </a:p>
        </p:txBody>
      </p:sp>
      <p:sp>
        <p:nvSpPr>
          <p:cNvPr id="3" name="Content Placeholder 2">
            <a:extLst>
              <a:ext uri="{FF2B5EF4-FFF2-40B4-BE49-F238E27FC236}">
                <a16:creationId xmlns:a16="http://schemas.microsoft.com/office/drawing/2014/main" id="{44E29AA8-2862-53D6-426B-4BA4B4A81610}"/>
              </a:ext>
            </a:extLst>
          </p:cNvPr>
          <p:cNvSpPr>
            <a:spLocks noGrp="1"/>
          </p:cNvSpPr>
          <p:nvPr>
            <p:ph idx="1"/>
          </p:nvPr>
        </p:nvSpPr>
        <p:spPr/>
        <p:txBody>
          <a:bodyPr>
            <a:normAutofit/>
          </a:bodyPr>
          <a:lstStyle/>
          <a:p>
            <a:pPr marL="0" indent="0">
              <a:buNone/>
            </a:pPr>
            <a:r>
              <a:rPr lang="en-US" sz="2000"/>
              <a:t>Marlett, S. A. (1993). Zapotec Pronoun Classification. International Journal of American Linguistics, 59(1):82–101.</a:t>
            </a:r>
          </a:p>
          <a:p>
            <a:pPr marL="0" indent="0">
              <a:buNone/>
            </a:pPr>
            <a:endParaRPr lang="en-US" sz="2000"/>
          </a:p>
          <a:p>
            <a:pPr marL="0" indent="0">
              <a:buNone/>
            </a:pPr>
            <a:r>
              <a:rPr lang="en-US" sz="2000"/>
              <a:t>Vogel, I. (2009). The status of the Clitic Group. In Grijzenhout, J. and Kabak, B., editors, Phonological Domains: Universals and Deviations, pages 15–46. Mouton de Gruyter, Berlin.</a:t>
            </a:r>
          </a:p>
          <a:p>
            <a:pPr marL="0" indent="0">
              <a:buNone/>
            </a:pPr>
            <a:endParaRPr lang="en-US" sz="2000"/>
          </a:p>
          <a:p>
            <a:pPr marL="0" indent="0">
              <a:buNone/>
            </a:pPr>
            <a:r>
              <a:rPr lang="en-US" sz="2000"/>
              <a:t>Zingler, T. (2022). Clitics, anti-clitics, and weak words: Towards a typology of prosodic and syntagmatic dependence. Language and Linguistics Compass, 16(5–6):1–23.</a:t>
            </a:r>
          </a:p>
          <a:p>
            <a:pPr marL="0" indent="0">
              <a:buNone/>
            </a:pPr>
            <a:endParaRPr lang="en-US" sz="2000"/>
          </a:p>
          <a:p>
            <a:pPr marL="0" indent="0">
              <a:buNone/>
            </a:pPr>
            <a:r>
              <a:rPr lang="en-US" sz="2000"/>
              <a:t>Zwicky, A. and Pullum, G. (1983). Cliticization vs. inflection: English n’t. Language, 59(3):502–513.</a:t>
            </a:r>
          </a:p>
        </p:txBody>
      </p:sp>
      <p:sp>
        <p:nvSpPr>
          <p:cNvPr id="4" name="Slide Number Placeholder 3">
            <a:extLst>
              <a:ext uri="{FF2B5EF4-FFF2-40B4-BE49-F238E27FC236}">
                <a16:creationId xmlns:a16="http://schemas.microsoft.com/office/drawing/2014/main" id="{922BBE34-3D96-B5D1-DA32-F07C984409B1}"/>
              </a:ext>
            </a:extLst>
          </p:cNvPr>
          <p:cNvSpPr>
            <a:spLocks noGrp="1"/>
          </p:cNvSpPr>
          <p:nvPr>
            <p:ph type="sldNum" sz="quarter" idx="12"/>
          </p:nvPr>
        </p:nvSpPr>
        <p:spPr/>
        <p:txBody>
          <a:bodyPr/>
          <a:lstStyle/>
          <a:p>
            <a:fld id="{8D5C2812-0336-304C-AEAD-B639BFC4D781}" type="slidenum">
              <a:rPr lang="en-US"/>
              <a:t>42</a:t>
            </a:fld>
            <a:endParaRPr lang="en-US"/>
          </a:p>
        </p:txBody>
      </p:sp>
    </p:spTree>
    <p:extLst>
      <p:ext uri="{BB962C8B-B14F-4D97-AF65-F5344CB8AC3E}">
        <p14:creationId xmlns:p14="http://schemas.microsoft.com/office/powerpoint/2010/main" val="205791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87C32-BEDE-353A-6BBD-440BAB661C3D}"/>
              </a:ext>
            </a:extLst>
          </p:cNvPr>
          <p:cNvSpPr>
            <a:spLocks noGrp="1"/>
          </p:cNvSpPr>
          <p:nvPr>
            <p:ph type="title"/>
          </p:nvPr>
        </p:nvSpPr>
        <p:spPr/>
        <p:txBody>
          <a:bodyPr/>
          <a:lstStyle/>
          <a:p>
            <a:r>
              <a:rPr lang="en-US"/>
              <a:t>What do these things have in common?</a:t>
            </a:r>
          </a:p>
        </p:txBody>
      </p:sp>
      <p:sp>
        <p:nvSpPr>
          <p:cNvPr id="3" name="Content Placeholder 2">
            <a:extLst>
              <a:ext uri="{FF2B5EF4-FFF2-40B4-BE49-F238E27FC236}">
                <a16:creationId xmlns:a16="http://schemas.microsoft.com/office/drawing/2014/main" id="{A6530164-0324-2884-763E-DDE5D10667AA}"/>
              </a:ext>
            </a:extLst>
          </p:cNvPr>
          <p:cNvSpPr>
            <a:spLocks noGrp="1"/>
          </p:cNvSpPr>
          <p:nvPr>
            <p:ph idx="1"/>
          </p:nvPr>
        </p:nvSpPr>
        <p:spPr/>
        <p:txBody>
          <a:bodyPr>
            <a:noAutofit/>
          </a:bodyPr>
          <a:lstStyle/>
          <a:p>
            <a:r>
              <a:rPr lang="en-US" sz="2400"/>
              <a:t>They need to attach to a word – they </a:t>
            </a:r>
            <a:r>
              <a:rPr lang="en-US" sz="2400" b="1"/>
              <a:t>can not occur in isolation</a:t>
            </a:r>
          </a:p>
          <a:p>
            <a:pPr marL="0" indent="0">
              <a:buNone/>
            </a:pPr>
            <a:r>
              <a:rPr lang="en-US" sz="2400" b="1"/>
              <a:t>	</a:t>
            </a:r>
            <a:r>
              <a:rPr lang="en-US" sz="2400" i="1"/>
              <a:t>syntax/morphology</a:t>
            </a:r>
            <a:endParaRPr lang="en-US" sz="2400"/>
          </a:p>
          <a:p>
            <a:r>
              <a:rPr lang="en-US" sz="2400"/>
              <a:t>They are mostly </a:t>
            </a:r>
            <a:r>
              <a:rPr lang="en-US" sz="2400" b="1"/>
              <a:t>prosodically-deficient </a:t>
            </a:r>
            <a:r>
              <a:rPr lang="en-US" sz="2400"/>
              <a:t>(non stress-bearing) </a:t>
            </a:r>
          </a:p>
          <a:p>
            <a:pPr marL="0" indent="0">
              <a:buNone/>
            </a:pPr>
            <a:r>
              <a:rPr lang="en-US" sz="2400" b="1"/>
              <a:t>	</a:t>
            </a:r>
            <a:r>
              <a:rPr lang="en-US" sz="2400" i="1"/>
              <a:t>phonology</a:t>
            </a:r>
            <a:endParaRPr lang="en-US" sz="2400"/>
          </a:p>
          <a:p>
            <a:r>
              <a:rPr lang="en-US" sz="2400"/>
              <a:t>The ordering of the stem and clitic might be different than the ordering found with the matching non-clitic form.</a:t>
            </a:r>
          </a:p>
          <a:p>
            <a:pPr marL="0" indent="0">
              <a:buNone/>
            </a:pPr>
            <a:r>
              <a:rPr lang="en-US" sz="2400"/>
              <a:t>	</a:t>
            </a:r>
            <a:r>
              <a:rPr lang="en-US" sz="2400" i="1"/>
              <a:t>morphology/syntax</a:t>
            </a:r>
            <a:endParaRPr lang="en-US" sz="2400"/>
          </a:p>
          <a:p>
            <a:r>
              <a:rPr lang="en-US" sz="2400"/>
              <a:t>Unlike affixes, they are </a:t>
            </a:r>
            <a:r>
              <a:rPr lang="en-US" sz="2400" b="1"/>
              <a:t>non-selective</a:t>
            </a:r>
            <a:r>
              <a:rPr lang="en-US" sz="2400"/>
              <a:t> in what they attach to.</a:t>
            </a:r>
          </a:p>
          <a:p>
            <a:pPr marL="0" indent="0">
              <a:buNone/>
            </a:pPr>
            <a:r>
              <a:rPr lang="en-US" sz="2400"/>
              <a:t>	</a:t>
            </a:r>
            <a:r>
              <a:rPr lang="en-US" sz="2400" i="1"/>
              <a:t>morphology/syntax</a:t>
            </a:r>
          </a:p>
        </p:txBody>
      </p:sp>
      <p:sp>
        <p:nvSpPr>
          <p:cNvPr id="4" name="Slide Number Placeholder 3">
            <a:extLst>
              <a:ext uri="{FF2B5EF4-FFF2-40B4-BE49-F238E27FC236}">
                <a16:creationId xmlns:a16="http://schemas.microsoft.com/office/drawing/2014/main" id="{BAEC47AD-591B-D5A3-2210-A4F110F7B962}"/>
              </a:ext>
            </a:extLst>
          </p:cNvPr>
          <p:cNvSpPr>
            <a:spLocks noGrp="1"/>
          </p:cNvSpPr>
          <p:nvPr>
            <p:ph type="sldNum" sz="quarter" idx="12"/>
          </p:nvPr>
        </p:nvSpPr>
        <p:spPr/>
        <p:txBody>
          <a:bodyPr/>
          <a:lstStyle/>
          <a:p>
            <a:fld id="{8D5C2812-0336-304C-AEAD-B639BFC4D781}" type="slidenum">
              <a:rPr lang="en-US"/>
              <a:t>5</a:t>
            </a:fld>
            <a:endParaRPr lang="en-US"/>
          </a:p>
        </p:txBody>
      </p:sp>
    </p:spTree>
    <p:extLst>
      <p:ext uri="{BB962C8B-B14F-4D97-AF65-F5344CB8AC3E}">
        <p14:creationId xmlns:p14="http://schemas.microsoft.com/office/powerpoint/2010/main" val="88424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9830-A482-80C7-2DB0-AAA7200B8369}"/>
              </a:ext>
            </a:extLst>
          </p:cNvPr>
          <p:cNvSpPr>
            <a:spLocks noGrp="1"/>
          </p:cNvSpPr>
          <p:nvPr>
            <p:ph type="title"/>
          </p:nvPr>
        </p:nvSpPr>
        <p:spPr/>
        <p:txBody>
          <a:bodyPr/>
          <a:lstStyle/>
          <a:p>
            <a:r>
              <a:rPr lang="en-US"/>
              <a:t>Is it about their syntax or their phonology?</a:t>
            </a:r>
          </a:p>
        </p:txBody>
      </p:sp>
      <p:sp>
        <p:nvSpPr>
          <p:cNvPr id="3" name="Content Placeholder 2">
            <a:extLst>
              <a:ext uri="{FF2B5EF4-FFF2-40B4-BE49-F238E27FC236}">
                <a16:creationId xmlns:a16="http://schemas.microsoft.com/office/drawing/2014/main" id="{C832DB1D-BAFC-4AFC-43AC-1CA98BFD330A}"/>
              </a:ext>
            </a:extLst>
          </p:cNvPr>
          <p:cNvSpPr>
            <a:spLocks noGrp="1"/>
          </p:cNvSpPr>
          <p:nvPr>
            <p:ph idx="1"/>
          </p:nvPr>
        </p:nvSpPr>
        <p:spPr/>
        <p:txBody>
          <a:bodyPr/>
          <a:lstStyle/>
          <a:p>
            <a:r>
              <a:rPr lang="en-US"/>
              <a:t>Phonologists</a:t>
            </a:r>
          </a:p>
          <a:p>
            <a:pPr marL="0" indent="0">
              <a:buNone/>
            </a:pPr>
            <a:r>
              <a:rPr lang="en-US"/>
              <a:t>	</a:t>
            </a:r>
            <a:r>
              <a:rPr lang="en-US" i="1"/>
              <a:t>Oh, I don’t know how you would characterize these. Ask the 	syntacticians. Oh look! There’s neat assimilation and tone and...</a:t>
            </a:r>
            <a:endParaRPr lang="en-US"/>
          </a:p>
          <a:p>
            <a:endParaRPr lang="en-US"/>
          </a:p>
          <a:p>
            <a:r>
              <a:rPr lang="en-US"/>
              <a:t>Syntacticians </a:t>
            </a:r>
          </a:p>
          <a:p>
            <a:pPr marL="0" indent="0">
              <a:buNone/>
            </a:pPr>
            <a:r>
              <a:rPr lang="en-US" i="1"/>
              <a:t>	It boils down to the phonology.</a:t>
            </a:r>
            <a:endParaRPr lang="en-US"/>
          </a:p>
          <a:p>
            <a:pPr marL="0" indent="0">
              <a:buNone/>
            </a:pPr>
            <a:r>
              <a:rPr lang="en-US"/>
              <a:t>	(Haspelmath 2023, J.P. Koenig, last week)</a:t>
            </a:r>
          </a:p>
        </p:txBody>
      </p:sp>
      <p:sp>
        <p:nvSpPr>
          <p:cNvPr id="4" name="Slide Number Placeholder 3">
            <a:extLst>
              <a:ext uri="{FF2B5EF4-FFF2-40B4-BE49-F238E27FC236}">
                <a16:creationId xmlns:a16="http://schemas.microsoft.com/office/drawing/2014/main" id="{6CE72290-63EA-DFC6-F8CC-3587F64D8620}"/>
              </a:ext>
            </a:extLst>
          </p:cNvPr>
          <p:cNvSpPr>
            <a:spLocks noGrp="1"/>
          </p:cNvSpPr>
          <p:nvPr>
            <p:ph type="sldNum" sz="quarter" idx="12"/>
          </p:nvPr>
        </p:nvSpPr>
        <p:spPr/>
        <p:txBody>
          <a:bodyPr/>
          <a:lstStyle/>
          <a:p>
            <a:fld id="{8D5C2812-0336-304C-AEAD-B639BFC4D781}" type="slidenum">
              <a:rPr lang="en-US"/>
              <a:t>6</a:t>
            </a:fld>
            <a:endParaRPr lang="en-US"/>
          </a:p>
        </p:txBody>
      </p:sp>
    </p:spTree>
    <p:extLst>
      <p:ext uri="{BB962C8B-B14F-4D97-AF65-F5344CB8AC3E}">
        <p14:creationId xmlns:p14="http://schemas.microsoft.com/office/powerpoint/2010/main" val="161287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C9CC-DF7A-BEB8-8F44-40D639104BA9}"/>
              </a:ext>
            </a:extLst>
          </p:cNvPr>
          <p:cNvSpPr>
            <a:spLocks noGrp="1"/>
          </p:cNvSpPr>
          <p:nvPr>
            <p:ph type="title"/>
          </p:nvPr>
        </p:nvSpPr>
        <p:spPr/>
        <p:txBody>
          <a:bodyPr/>
          <a:lstStyle/>
          <a:p>
            <a:r>
              <a:rPr lang="en-US"/>
              <a:t>Clitics in Otomanguean languages</a:t>
            </a:r>
          </a:p>
        </p:txBody>
      </p:sp>
      <p:sp>
        <p:nvSpPr>
          <p:cNvPr id="3" name="Content Placeholder 2">
            <a:extLst>
              <a:ext uri="{FF2B5EF4-FFF2-40B4-BE49-F238E27FC236}">
                <a16:creationId xmlns:a16="http://schemas.microsoft.com/office/drawing/2014/main" id="{BFCD7BD4-9B81-9D82-A485-9475B444F97A}"/>
              </a:ext>
            </a:extLst>
          </p:cNvPr>
          <p:cNvSpPr>
            <a:spLocks noGrp="1"/>
          </p:cNvSpPr>
          <p:nvPr>
            <p:ph idx="1"/>
          </p:nvPr>
        </p:nvSpPr>
        <p:spPr/>
        <p:txBody>
          <a:bodyPr>
            <a:normAutofit fontScale="92500" lnSpcReduction="10000"/>
          </a:bodyPr>
          <a:lstStyle/>
          <a:p>
            <a:r>
              <a:rPr lang="en-US"/>
              <a:t>Pronominal clitics are a </a:t>
            </a:r>
            <a:r>
              <a:rPr lang="en-US" i="1"/>
              <a:t>huge</a:t>
            </a:r>
            <a:r>
              <a:rPr lang="en-US"/>
              <a:t> topic in Otomanguean phonology, morphology, and syntax. They are clitics or clitic-like in most Otomanguean languages and often cause phonological changes on stems.</a:t>
            </a:r>
          </a:p>
          <a:p>
            <a:endParaRPr lang="en-US"/>
          </a:p>
          <a:p>
            <a:r>
              <a:rPr lang="en-US"/>
              <a:t>Macaulay argues that the Chalcatongo Mixtec pronouns are clitics (or phrasal aﬀixes), contra earlier descriptions by Pike (1944, 1949) who argued that they were simply phonologically-reduced versions of full pronouns (Macaulay 1987). </a:t>
            </a:r>
          </a:p>
          <a:p>
            <a:endParaRPr lang="en-US"/>
          </a:p>
          <a:p>
            <a:r>
              <a:rPr lang="en-US"/>
              <a:t>Her analysis is based on the observation that the bound pronouns attach either to verbs or to post-verbal adverbial modifiers (</a:t>
            </a:r>
            <a:r>
              <a:rPr lang="en-US" b="1"/>
              <a:t>non-selectivity</a:t>
            </a:r>
            <a:r>
              <a:rPr lang="en-US"/>
              <a:t>).</a:t>
            </a:r>
          </a:p>
          <a:p>
            <a:endParaRPr lang="en-US"/>
          </a:p>
          <a:p>
            <a:endParaRPr lang="en-US"/>
          </a:p>
        </p:txBody>
      </p:sp>
      <p:sp>
        <p:nvSpPr>
          <p:cNvPr id="4" name="Slide Number Placeholder 3">
            <a:extLst>
              <a:ext uri="{FF2B5EF4-FFF2-40B4-BE49-F238E27FC236}">
                <a16:creationId xmlns:a16="http://schemas.microsoft.com/office/drawing/2014/main" id="{F4D9C672-3352-D904-173B-5782C0804DD8}"/>
              </a:ext>
            </a:extLst>
          </p:cNvPr>
          <p:cNvSpPr>
            <a:spLocks noGrp="1"/>
          </p:cNvSpPr>
          <p:nvPr>
            <p:ph type="sldNum" sz="quarter" idx="12"/>
          </p:nvPr>
        </p:nvSpPr>
        <p:spPr/>
        <p:txBody>
          <a:bodyPr/>
          <a:lstStyle/>
          <a:p>
            <a:fld id="{8D5C2812-0336-304C-AEAD-B639BFC4D781}" type="slidenum">
              <a:rPr lang="en-US"/>
              <a:t>7</a:t>
            </a:fld>
            <a:endParaRPr lang="en-US"/>
          </a:p>
        </p:txBody>
      </p:sp>
    </p:spTree>
    <p:extLst>
      <p:ext uri="{BB962C8B-B14F-4D97-AF65-F5344CB8AC3E}">
        <p14:creationId xmlns:p14="http://schemas.microsoft.com/office/powerpoint/2010/main" val="57549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D87B9F-EE0A-6450-A444-63B1DDB227BB}"/>
              </a:ext>
            </a:extLst>
          </p:cNvPr>
          <p:cNvSpPr>
            <a:spLocks noGrp="1"/>
          </p:cNvSpPr>
          <p:nvPr>
            <p:ph idx="1"/>
          </p:nvPr>
        </p:nvSpPr>
        <p:spPr>
          <a:xfrm>
            <a:off x="838200" y="741680"/>
            <a:ext cx="10515600" cy="5435283"/>
          </a:xfrm>
        </p:spPr>
        <p:txBody>
          <a:bodyPr>
            <a:normAutofit fontScale="92500" lnSpcReduction="10000"/>
          </a:bodyPr>
          <a:lstStyle/>
          <a:p>
            <a:r>
              <a:rPr lang="en-US"/>
              <a:t>Marlett (1993) argues that one must distinguish between </a:t>
            </a:r>
            <a:r>
              <a:rPr lang="en-US" i="1"/>
              <a:t>prosodic</a:t>
            </a:r>
            <a:r>
              <a:rPr lang="en-US"/>
              <a:t> and </a:t>
            </a:r>
            <a:r>
              <a:rPr lang="en-US" i="1"/>
              <a:t>syntactic independence </a:t>
            </a:r>
            <a:r>
              <a:rPr lang="en-US"/>
              <a:t>in the categorization of Zapotec pronouns.</a:t>
            </a:r>
          </a:p>
          <a:p>
            <a:endParaRPr lang="en-US"/>
          </a:p>
          <a:p>
            <a:r>
              <a:rPr lang="en-US"/>
              <a:t>Those which are prosodically independent may appear in several positions, such as in isolation. Prosodically independent pronouns are always syntactically-independent.</a:t>
            </a:r>
          </a:p>
          <a:p>
            <a:endParaRPr lang="en-US"/>
          </a:p>
          <a:p>
            <a:r>
              <a:rPr lang="en-US"/>
              <a:t>Those which are syntactically independent are permitted to occur after non-pronominal subjects.</a:t>
            </a:r>
          </a:p>
          <a:p>
            <a:endParaRPr lang="en-US"/>
          </a:p>
          <a:p>
            <a:r>
              <a:rPr lang="en-US"/>
              <a:t>Hollenbach’s work on Copala Trique (1984) is more inconclusive as to the status of bound pronouns. Phrase-final pronouns are argued to be simple clitics that apply late in the stages of word derivation, but appear similar to aﬀixes.</a:t>
            </a:r>
          </a:p>
        </p:txBody>
      </p:sp>
      <p:sp>
        <p:nvSpPr>
          <p:cNvPr id="4" name="Slide Number Placeholder 3">
            <a:extLst>
              <a:ext uri="{FF2B5EF4-FFF2-40B4-BE49-F238E27FC236}">
                <a16:creationId xmlns:a16="http://schemas.microsoft.com/office/drawing/2014/main" id="{5CBB16E8-B251-2249-A0BE-D89C2CA4153C}"/>
              </a:ext>
            </a:extLst>
          </p:cNvPr>
          <p:cNvSpPr>
            <a:spLocks noGrp="1"/>
          </p:cNvSpPr>
          <p:nvPr>
            <p:ph type="sldNum" sz="quarter" idx="12"/>
          </p:nvPr>
        </p:nvSpPr>
        <p:spPr/>
        <p:txBody>
          <a:bodyPr/>
          <a:lstStyle/>
          <a:p>
            <a:fld id="{8D5C2812-0336-304C-AEAD-B639BFC4D781}" type="slidenum">
              <a:rPr lang="en-US"/>
              <a:t>8</a:t>
            </a:fld>
            <a:endParaRPr lang="en-US"/>
          </a:p>
        </p:txBody>
      </p:sp>
    </p:spTree>
    <p:extLst>
      <p:ext uri="{BB962C8B-B14F-4D97-AF65-F5344CB8AC3E}">
        <p14:creationId xmlns:p14="http://schemas.microsoft.com/office/powerpoint/2010/main" val="26571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280D3-57FA-B418-9A98-C2FB60892357}"/>
              </a:ext>
            </a:extLst>
          </p:cNvPr>
          <p:cNvSpPr>
            <a:spLocks noGrp="1"/>
          </p:cNvSpPr>
          <p:nvPr>
            <p:ph type="title"/>
          </p:nvPr>
        </p:nvSpPr>
        <p:spPr/>
        <p:txBody>
          <a:bodyPr/>
          <a:lstStyle/>
          <a:p>
            <a:r>
              <a:rPr lang="en-US"/>
              <a:t>So, it’s morphosyntax?</a:t>
            </a:r>
          </a:p>
        </p:txBody>
      </p:sp>
      <p:sp>
        <p:nvSpPr>
          <p:cNvPr id="3" name="Content Placeholder 2">
            <a:extLst>
              <a:ext uri="{FF2B5EF4-FFF2-40B4-BE49-F238E27FC236}">
                <a16:creationId xmlns:a16="http://schemas.microsoft.com/office/drawing/2014/main" id="{739AB793-00A5-9537-15AA-24A49B757971}"/>
              </a:ext>
            </a:extLst>
          </p:cNvPr>
          <p:cNvSpPr>
            <a:spLocks noGrp="1"/>
          </p:cNvSpPr>
          <p:nvPr>
            <p:ph idx="1"/>
          </p:nvPr>
        </p:nvSpPr>
        <p:spPr/>
        <p:txBody>
          <a:bodyPr/>
          <a:lstStyle/>
          <a:p>
            <a:pPr marL="0" indent="0">
              <a:buNone/>
            </a:pPr>
            <a:r>
              <a:rPr lang="en-US"/>
              <a:t>Morphosyntactic arguments for clitic-hood appear in work on Tataltepec Chatino (Sullivant, 2015), Zacatepec Eastern Chatino (Villard, 2015), Teotepec Eastern Chatino (McIntosh, 2016), Zenzontepec Chatino (Campbell, 2014), Betaza Zapotec (Teodocio Olivares, 2009), Guienagati Zapotec (Benn, 2021), Zoochina Zapotec (López Nicolas, 2016), and Chocho (Mock, 1982). </a:t>
            </a:r>
          </a:p>
          <a:p>
            <a:pPr marL="0" indent="0">
              <a:buNone/>
            </a:pPr>
            <a:endParaRPr lang="en-US"/>
          </a:p>
          <a:p>
            <a:pPr marL="0" indent="0">
              <a:buNone/>
            </a:pPr>
            <a:r>
              <a:rPr lang="en-US"/>
              <a:t>Yet, it is the prosodic criteria for clitic-hood that are highlit in many other sources on Otomanguean languages.</a:t>
            </a:r>
          </a:p>
        </p:txBody>
      </p:sp>
      <p:sp>
        <p:nvSpPr>
          <p:cNvPr id="4" name="Slide Number Placeholder 3">
            <a:extLst>
              <a:ext uri="{FF2B5EF4-FFF2-40B4-BE49-F238E27FC236}">
                <a16:creationId xmlns:a16="http://schemas.microsoft.com/office/drawing/2014/main" id="{3976AF51-624A-A887-7A84-EF9F1AC82AE4}"/>
              </a:ext>
            </a:extLst>
          </p:cNvPr>
          <p:cNvSpPr>
            <a:spLocks noGrp="1"/>
          </p:cNvSpPr>
          <p:nvPr>
            <p:ph type="sldNum" sz="quarter" idx="12"/>
          </p:nvPr>
        </p:nvSpPr>
        <p:spPr/>
        <p:txBody>
          <a:bodyPr/>
          <a:lstStyle/>
          <a:p>
            <a:fld id="{8D5C2812-0336-304C-AEAD-B639BFC4D781}" type="slidenum">
              <a:rPr lang="en-US"/>
              <a:t>9</a:t>
            </a:fld>
            <a:endParaRPr lang="en-US"/>
          </a:p>
        </p:txBody>
      </p:sp>
    </p:spTree>
    <p:extLst>
      <p:ext uri="{BB962C8B-B14F-4D97-AF65-F5344CB8AC3E}">
        <p14:creationId xmlns:p14="http://schemas.microsoft.com/office/powerpoint/2010/main" val="1325524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1421</TotalTime>
  <Words>2985</Words>
  <Application>Microsoft Macintosh PowerPoint</Application>
  <PresentationFormat>Widescreen</PresentationFormat>
  <Paragraphs>326</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Aptos Display</vt:lpstr>
      <vt:lpstr>Arial</vt:lpstr>
      <vt:lpstr>Doulos SIL</vt:lpstr>
      <vt:lpstr>Times</vt:lpstr>
      <vt:lpstr>Times New Roman</vt:lpstr>
      <vt:lpstr>Office Theme</vt:lpstr>
      <vt:lpstr>Week 4 The morphosyntax of pronominal clitics</vt:lpstr>
      <vt:lpstr>I. What’s a clitic?</vt:lpstr>
      <vt:lpstr>Classic work on clitics</vt:lpstr>
      <vt:lpstr>Other types of clitics</vt:lpstr>
      <vt:lpstr>What do these things have in common?</vt:lpstr>
      <vt:lpstr>Is it about their syntax or their phonology?</vt:lpstr>
      <vt:lpstr>Clitics in Otomanguean languages</vt:lpstr>
      <vt:lpstr>PowerPoint Presentation</vt:lpstr>
      <vt:lpstr>So, it’s morphosyntax?</vt:lpstr>
      <vt:lpstr>Or phonology?</vt:lpstr>
      <vt:lpstr>Two types of iterative prosodic words</vt:lpstr>
      <vt:lpstr>Enter Zingler (2022) and Haspelmath (2023)</vt:lpstr>
      <vt:lpstr>Haspelmath (2023)</vt:lpstr>
      <vt:lpstr>What’s a form?</vt:lpstr>
      <vt:lpstr>So... it’s phonology?</vt:lpstr>
      <vt:lpstr>Where does that leave us?</vt:lpstr>
      <vt:lpstr>Some “criteria” for clitics (Zwicky &amp; Pullum)</vt:lpstr>
      <vt:lpstr>II. Triqui pronouns</vt:lpstr>
      <vt:lpstr>PowerPoint Presentation</vt:lpstr>
      <vt:lpstr>2.1 Forms of the plural</vt:lpstr>
      <vt:lpstr>Are plural pronouns clitics or independent pronouns?</vt:lpstr>
      <vt:lpstr>Or are they pro-clitics?</vt:lpstr>
      <vt:lpstr>2.2 Non-selectivity in pronouns</vt:lpstr>
      <vt:lpstr>Both endoclitics and enclitic apply at the right edge.</vt:lpstr>
      <vt:lpstr>But an adverb can intervene after the verb!</vt:lpstr>
      <vt:lpstr>These are all verbs though...</vt:lpstr>
      <vt:lpstr>...and to prepositions</vt:lpstr>
      <vt:lpstr>...and even to numbers</vt:lpstr>
      <vt:lpstr>2.3 Independence in pronouns</vt:lpstr>
      <vt:lpstr>What’s an independent pronoun?</vt:lpstr>
      <vt:lpstr>PowerPoint Presentation</vt:lpstr>
      <vt:lpstr>PowerPoint Presentation</vt:lpstr>
      <vt:lpstr>Clitics can attach to topic markers too</vt:lpstr>
      <vt:lpstr>Pronouns are always dependent and non-selective</vt:lpstr>
      <vt:lpstr>Other criteria</vt:lpstr>
      <vt:lpstr>On the weird criteria</vt:lpstr>
      <vt:lpstr>Some idiosyncratic derivational morphology</vt:lpstr>
      <vt:lpstr>What about clitic doubling?</vt:lpstr>
      <vt:lpstr>And idiosyncratic phonology?</vt:lpstr>
      <vt:lpstr>Summary of criteria for clitic-hood</vt:lpstr>
      <vt:lpstr>References</vt:lpstr>
      <vt:lpstr>References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Introduction to pronominal clitics</dc:title>
  <dc:creator>Christian Di Canio</dc:creator>
  <cp:lastModifiedBy>Christian Di Canio</cp:lastModifiedBy>
  <cp:revision>158</cp:revision>
  <dcterms:created xsi:type="dcterms:W3CDTF">2024-02-15T02:52:19Z</dcterms:created>
  <dcterms:modified xsi:type="dcterms:W3CDTF">2024-02-16T02:33:30Z</dcterms:modified>
</cp:coreProperties>
</file>