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9" r:id="rId4"/>
    <p:sldId id="263" r:id="rId5"/>
    <p:sldId id="258" r:id="rId6"/>
    <p:sldId id="259" r:id="rId7"/>
    <p:sldId id="268" r:id="rId8"/>
    <p:sldId id="260" r:id="rId9"/>
    <p:sldId id="261" r:id="rId10"/>
    <p:sldId id="262" r:id="rId11"/>
    <p:sldId id="264" r:id="rId12"/>
    <p:sldId id="266" r:id="rId13"/>
    <p:sldId id="265" r:id="rId14"/>
    <p:sldId id="267" r:id="rId15"/>
    <p:sldId id="271" r:id="rId16"/>
    <p:sldId id="270" r:id="rId17"/>
    <p:sldId id="273" r:id="rId18"/>
    <p:sldId id="272" r:id="rId19"/>
    <p:sldId id="274" r:id="rId20"/>
    <p:sldId id="275" r:id="rId21"/>
    <p:sldId id="284" r:id="rId22"/>
    <p:sldId id="285" r:id="rId23"/>
    <p:sldId id="286" r:id="rId24"/>
    <p:sldId id="276" r:id="rId25"/>
    <p:sldId id="277" r:id="rId26"/>
    <p:sldId id="278" r:id="rId27"/>
    <p:sldId id="279" r:id="rId28"/>
    <p:sldId id="280" r:id="rId29"/>
    <p:sldId id="281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F6FFE4-085E-6949-81CB-096FDD11538F}">
          <p14:sldIdLst>
            <p14:sldId id="256"/>
            <p14:sldId id="257"/>
            <p14:sldId id="269"/>
          </p14:sldIdLst>
        </p14:section>
        <p14:section name="1. Nominal possession" id="{6D81A90C-0C37-8E43-B275-D039E3258ACA}">
          <p14:sldIdLst>
            <p14:sldId id="263"/>
            <p14:sldId id="258"/>
            <p14:sldId id="259"/>
            <p14:sldId id="268"/>
            <p14:sldId id="260"/>
            <p14:sldId id="261"/>
            <p14:sldId id="262"/>
            <p14:sldId id="264"/>
            <p14:sldId id="266"/>
            <p14:sldId id="265"/>
            <p14:sldId id="267"/>
            <p14:sldId id="271"/>
            <p14:sldId id="270"/>
            <p14:sldId id="273"/>
            <p14:sldId id="272"/>
            <p14:sldId id="274"/>
            <p14:sldId id="275"/>
            <p14:sldId id="284"/>
            <p14:sldId id="285"/>
            <p14:sldId id="286"/>
          </p14:sldIdLst>
        </p14:section>
        <p14:section name="2. Compounding" id="{52BAE025-F826-3F4D-8E86-E444473632EF}">
          <p14:sldIdLst>
            <p14:sldId id="276"/>
            <p14:sldId id="277"/>
            <p14:sldId id="278"/>
            <p14:sldId id="279"/>
            <p14:sldId id="280"/>
            <p14:sldId id="281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4"/>
    <p:restoredTop sz="94699"/>
  </p:normalViewPr>
  <p:slideViewPr>
    <p:cSldViewPr snapToGrid="0">
      <p:cViewPr>
        <p:scale>
          <a:sx n="136" d="100"/>
          <a:sy n="136" d="100"/>
        </p:scale>
        <p:origin x="95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C749-EF72-2D46-947F-0CD0BA5832D4}" type="datetimeFigureOut">
              <a:t>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DFA3-BA08-D64A-9C3F-947BB1EA3B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9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B0A4-2FC9-E804-6E3C-B15F3CF56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8AC6A-C14A-738A-1265-3CAA03A71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2C83C-D03C-513C-9ED8-8AB29050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D210-1920-3D45-ABE4-069D6C771A67}" type="datetime1">
              <a:t>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0EF00-CADA-E2A6-5873-C6210655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B3AA6-CDD6-CA89-458A-4A683079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9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B6710-582B-ECAF-5161-AD6A4305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88A2F-3E51-DF1B-23E3-F8FB2FA63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317C5-1684-7E3F-9354-B3488EAE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24C6-A71A-7442-ACBB-43D1662843AB}" type="datetime1">
              <a:t>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4E3AF-3217-AC10-03B9-F2DEF057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DC7F4-C976-D67C-F6DE-965534C3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C71C1A-1A47-42A4-8E88-0EB9ABBBE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4D954-D392-7F56-731F-54C0B8FE2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047D5-7F0A-E136-C1EB-E6B9A173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9B6D-0C41-3A44-B92A-6B0BF174E3C4}" type="datetime1">
              <a:t>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51796-9CC9-A341-4683-8F0EA5DB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3C60-ECC3-1ECB-A42F-D67CAF876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0C55-90AF-DC29-9BC8-0DBC93F0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543D-1595-32CE-46D4-239E9EB40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  <a:lvl2pPr>
              <a:defRPr baseline="0">
                <a:latin typeface="Times New Roman" panose="02020603050405020304" pitchFamily="18" charset="0"/>
              </a:defRPr>
            </a:lvl2pPr>
            <a:lvl3pPr>
              <a:defRPr baseline="0">
                <a:latin typeface="Times New Roman" panose="02020603050405020304" pitchFamily="18" charset="0"/>
              </a:defRPr>
            </a:lvl3pPr>
            <a:lvl4pPr>
              <a:defRPr baseline="0">
                <a:latin typeface="Times New Roman" panose="02020603050405020304" pitchFamily="18" charset="0"/>
              </a:defRPr>
            </a:lvl4pPr>
            <a:lvl5pPr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E9CD-761C-9544-CE31-520D97C0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5040-AA1F-964B-B715-AD5E74669C99}" type="datetime1">
              <a:t>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360BF-3C45-B2DE-9413-48ECBB1C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581B-8506-029C-0058-CC7C0169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1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51C7-5B5E-3908-AD51-7EFB5C06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3A8AC-4B1B-3488-3AA9-02A7730D6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683ED-E2C1-4179-2C0F-C65F4F35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8F83-72DC-F545-A1C7-9073B10FCDB7}" type="datetime1">
              <a:t>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7E484-AC0E-4783-C56A-9A37AC6E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6BC40-ADE5-CE71-321E-87C4C01D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9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57DF-C536-8D2A-7D4A-0A4EFC27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4A8DE-8D5E-32F1-EA8E-BBFF1E28D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FC65E-19B8-31F4-5DF4-33A15BD2E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AFAAD-4B81-A092-D42B-9612E06C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AF3E-9033-DB46-899E-7177E069FF2D}" type="datetime1">
              <a:t>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9F241-E5DD-9EB1-FB33-3D1598A7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A617E-036E-9603-2602-CC08622C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7076-B112-C19D-2EFA-0EA4C8C5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8BBEA-4133-D5C2-FF27-9B16FE8E8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E1038-47C1-214A-528A-BBF38E890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0840F-5CEF-B205-A751-F8ECFE970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CB17F-99F0-69D9-F25E-ECC7EC26B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75AD7-0F3B-ABFC-39FD-C1315E4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C12F-DB39-FE42-8677-3C5EE4F58A94}" type="datetime1">
              <a:t>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676997-845F-9619-6F1A-B598D1B3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CF032-B669-578B-0FD3-2180600A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45D5-542F-15F9-CCB3-5891EF4F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EE433-B0DF-970E-DE70-D93FB999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E449-F6D4-084C-A760-D2640DB75EA1}" type="datetime1">
              <a:t>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99A11-610C-F211-056E-0B906FC1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EE27C-DF30-737F-9CAF-B9971211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5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AD26D-640F-3F10-E16D-DA24ABFF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0028-644D-4849-937A-72A8033FBB8B}" type="datetime1">
              <a:t>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488AE-4D8E-DB37-2BFE-4A087404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8B666-CDE0-A45C-8FC3-9328CC9B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9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B1DD-11CB-A77C-B812-8F8D5E49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B8C1-A5C3-0EC9-B67E-38198813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D0AA4-6E87-2F3F-EBBE-32450B13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5966F-8087-DD0D-6295-FA4526BBD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611-3447-F544-9DED-31A5CA4A7BA9}" type="datetime1">
              <a:t>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DEFE-F9BF-3791-F4C6-B76E5BD7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FE8E8-D5FA-1E8D-783D-1EBFFF54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7300C-DD2D-DFCE-9168-C0F4CCBF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98CAD-5670-29EA-72E2-78BB3220B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B58D1-1A7C-3244-7B0F-3FFE59AC7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E98ED-4491-1090-3551-F4331367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C343-548A-7644-8DF5-9E64D3AE807E}" type="datetime1">
              <a:t>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411C3-BE82-69B4-9741-64748469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97A40-E903-5A32-ABB5-ACD54C86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6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37D20-8C9A-D3EC-5B25-E7ADACA7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3E76-DF7F-DA89-5D61-D70828FDC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75744-47B9-DB0C-4B41-235422922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500521-329A-3A4D-AB73-DDC469170761}" type="datetime1">
              <a:t>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B6E22-0328-2B49-4A2A-A78CE8D53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5DA3B-EA0D-9943-FC19-B050C964E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5C2812-0336-304C-AEAD-B639BFC4D7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0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4F6E-DD0D-9241-D53B-498918884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Nominal morphology and stem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C63E3-9023-289F-A0DB-0008908E7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876"/>
            <a:ext cx="9144000" cy="1655762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Linguistics 460/560</a:t>
            </a: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The Structure of Itunyoso Triqui</a:t>
            </a: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Week 4</a:t>
            </a:r>
          </a:p>
        </p:txBody>
      </p:sp>
    </p:spTree>
    <p:extLst>
      <p:ext uri="{BB962C8B-B14F-4D97-AF65-F5344CB8AC3E}">
        <p14:creationId xmlns:p14="http://schemas.microsoft.com/office/powerpoint/2010/main" val="287435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2FC6-4D9C-1A13-37DD-3FEC5B98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1.2	Alienably-possessed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B6F18-17AB-0038-865C-47142EFE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Alienably-possessed nouns consist of every other noun that is not an animal.</a:t>
            </a:r>
          </a:p>
          <a:p>
            <a:endParaRPr lang="en-US"/>
          </a:p>
          <a:p>
            <a:r>
              <a:rPr lang="en-US"/>
              <a:t>Natural items (stone, dirt, plants, flowers), food items, items produced by humans, etc.</a:t>
            </a:r>
          </a:p>
          <a:p>
            <a:endParaRPr lang="en-US"/>
          </a:p>
          <a:p>
            <a:r>
              <a:rPr lang="en-US"/>
              <a:t>The class of alienably-possessed nouns is quite a bit larger than the inalienable class.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F2841-6DCF-35AD-45B6-174B3F4B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6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0694-8711-287B-8414-3901BC6D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Nominal stem formation (regular)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D7322-847A-46B5-B4D0-F35FA8BC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393"/>
            <a:ext cx="10515600" cy="425357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Regular alienably-possessed nouns take the possessed prefix /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si³-</a:t>
            </a:r>
            <a:r>
              <a:rPr lang="en-US" baseline="300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(2)</a:t>
            </a:r>
            <a:r>
              <a:rPr lang="en-US"/>
              <a:t>/ when followed by a possessor.</a:t>
            </a:r>
          </a:p>
          <a:p>
            <a:r>
              <a:rPr lang="en-US"/>
              <a:t>This prefix conditions tonal changes on polysyllabic roots with tone /3/ and all roots with tone /32/, but it otherwise does not affect the tonal/segmental shape of the root.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	</a:t>
            </a:r>
            <a:r>
              <a:rPr lang="en-US" b="1" u="sng"/>
              <a:t>/3/ &gt; 2.3</a:t>
            </a:r>
            <a:r>
              <a:rPr lang="en-US" b="1"/>
              <a:t>				</a:t>
            </a:r>
            <a:r>
              <a:rPr lang="en-US" b="1" u="sng"/>
              <a:t>/32/ &gt; 2</a:t>
            </a:r>
          </a:p>
          <a:p>
            <a:pPr marL="0" indent="0">
              <a:buNone/>
            </a:pPr>
            <a:r>
              <a:rPr lang="en-US" b="1"/>
              <a:t>	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ko³ʔo³			‘plate’		sũ³²			‘work’</a:t>
            </a:r>
          </a:p>
          <a:p>
            <a:pPr marL="0" indent="0">
              <a:buNone/>
            </a:pPr>
            <a:r>
              <a:rPr lang="en-US" b="1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si³-ko²ʔo³		‘plate of’	si³-sũ²			‘work of’</a:t>
            </a:r>
          </a:p>
          <a:p>
            <a:pPr marL="0" indent="0">
              <a:buNone/>
            </a:pPr>
            <a:r>
              <a:rPr lang="en-US" b="1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si³-ko²ʔo³=sih³	‘his plate’	si³-sũ²=sih³		‘his work’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F355B-AC51-62D8-0685-C93B031D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48FC-161B-2F8A-334E-E0CE1CE76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the status of tone /32/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4E612-391C-FAA8-92AF-574558FF3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Recall that tone /32/ spreads across disyllabic roots with a final coda, e.g. /ɾe³koh²/ ‘branch.’</a:t>
            </a:r>
          </a:p>
          <a:p>
            <a:endParaRPr lang="en-US"/>
          </a:p>
          <a:p>
            <a:r>
              <a:rPr lang="en-US"/>
              <a:t>These pattern with other tone /32/ words under stem formation, changing to tone /2/.</a:t>
            </a:r>
          </a:p>
          <a:p>
            <a:pPr marL="0" indent="0">
              <a:buNone/>
            </a:pPr>
            <a:r>
              <a:rPr lang="en-US"/>
              <a:t>	si³-ɾe²koh²=sih³	‘his tree branch’</a:t>
            </a:r>
          </a:p>
          <a:p>
            <a:pPr marL="0" indent="0">
              <a:buNone/>
            </a:pPr>
            <a:r>
              <a:rPr lang="en-US"/>
              <a:t>	si³-ɾu²ne²=neh³	‘their beans’		&lt;  ɾu³ne³² ‘bean’</a:t>
            </a:r>
          </a:p>
          <a:p>
            <a:endParaRPr lang="en-US"/>
          </a:p>
          <a:p>
            <a:r>
              <a:rPr lang="en-US"/>
              <a:t>This behavior suggests these roots have the same tone, but it is just distributed differently across the 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B9466-8C94-2498-EB9D-82CB106A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0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9E42-BDE5-45FC-48B0-39D218CD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7344"/>
          </a:xfrm>
        </p:spPr>
        <p:txBody>
          <a:bodyPr>
            <a:normAutofit fontScale="90000"/>
          </a:bodyPr>
          <a:lstStyle/>
          <a:p>
            <a:r>
              <a:rPr lang="en-US"/>
              <a:t>Other examples – no morpheme-induced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8366-A26A-93D4-910C-015AD9789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					</a:t>
            </a:r>
            <a:r>
              <a:rPr lang="en-US" sz="2800" b="1" u="sng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Regular phonology</a:t>
            </a:r>
            <a:endParaRPr lang="en-US" u="sng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si³-na³	‘bed of...’		/nna³/		degemination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si³-ka³to⁴	‘shirt of...’		/ka³to⁴/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si³-nu⁴βi⁴³	‘church of...’	/nu⁴βi⁴³/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si³-ɾu³kuh⁵	‘tree bark of...’	/ɾu³kuh⁵/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si³-tʃũh⁵	‘box of...’		/tʃũh⁵/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si³-tʃo¹	‘pot soot of...’	/tʃo³¹/		low tone spreading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si³-ka¹ʃũʔ¹	‘shadow of...’	/ka³ʃũʔ¹/	low tone spreading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0EAA5-4F23-311D-0F1F-E1C48723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7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A855-ECE7-2CB4-8660-7B704626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y-initial root 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C4FB-AA53-D80E-9D92-8685ADAAD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roots which begin with /j/ undergo a mutation to /t/ under possession. If it is geminate, it stays geminate.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	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jã³²		‘salt’		compare to....	ja³²		‘tongue’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 sz="2400" b="1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tã³²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‘salt of’			ja³²=ũh³	‘her tongue’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 sz="2400" b="1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tã³²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=ũh³	‘her salt’			jãʔ³		‘tooth’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					jãʔ³=sih³	‘his tooth’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ja³ko¹		‘trash’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 sz="2400" b="1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ta³ko¹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=sih³	‘his trash’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1BEA1-C223-5D78-3AA2-4BE82F69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279C-1FBF-18AF-7419-CB3EB1F2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8B775-5A2D-8A78-A769-4B4DEF34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/si³-/ prefix is quite productive, e.g. si³-me⁴sa⁴³ ‘table of’, but the y-mutation rule is no longer productive.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	ja⁴ku⁴³	‘garlic’ (&lt; </a:t>
            </a:r>
            <a:r>
              <a:rPr lang="en-US" i="1"/>
              <a:t>ajo</a:t>
            </a:r>
            <a:r>
              <a:rPr lang="en-US"/>
              <a:t>)	si³-ja⁴ku⁴³=sih³	‘his garlic’</a:t>
            </a:r>
          </a:p>
          <a:p>
            <a:pPr marL="0" indent="0">
              <a:buNone/>
            </a:pPr>
            <a:r>
              <a:rPr lang="en-US"/>
              <a:t>						*ta⁴ku⁴³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	ja³ˀⁿduh³	‘fertilizer’		si³-ja²ˀⁿduh³=sih³	‘his fertilizer’</a:t>
            </a:r>
          </a:p>
          <a:p>
            <a:pPr marL="0" indent="0">
              <a:buNone/>
            </a:pPr>
            <a:r>
              <a:rPr lang="en-US"/>
              <a:t>						*ta³ˀⁿduh³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7A405-76EF-B443-70B4-E7AB5212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7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8323-833F-A8AF-88B6-EA820A06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Suppletive possessed 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DDD0-C3EF-5CC7-3AA5-F89B41E5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0960"/>
            <a:ext cx="10870326" cy="75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There is a set of words that also take an “irregular” /t(V)-/ prefix under possession.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41A90-66E5-B770-0DC9-02E951C4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8E9387-7A67-9D2B-B42F-32F371DDF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4" y="1467288"/>
            <a:ext cx="10301317" cy="42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82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94927-9890-2BAE-4CA2-78B8ABB40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47" y="847883"/>
            <a:ext cx="10515600" cy="1226591"/>
          </a:xfrm>
        </p:spPr>
        <p:txBody>
          <a:bodyPr/>
          <a:lstStyle/>
          <a:p>
            <a:r>
              <a:rPr lang="en-US"/>
              <a:t>Other “prefixes” also occur. All of the words that have this irregularity begin with geminates. Recall the origin of initial geminates though.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43B2D-0EFD-B32C-0C3F-A57E160A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EA2AF-39B0-0E91-A75C-CFD9989C3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47" y="2074474"/>
            <a:ext cx="11168555" cy="46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340B-43E7-D43E-F478-C1E673F3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261"/>
          </a:xfrm>
        </p:spPr>
        <p:txBody>
          <a:bodyPr/>
          <a:lstStyle/>
          <a:p>
            <a:r>
              <a:rPr lang="en-US"/>
              <a:t>Look at the historical forms!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55A3AD-181A-F51A-C6D2-999817911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655" y="1499803"/>
            <a:ext cx="9022567" cy="49930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2F3A8-68F4-8E7D-D5D8-F5239904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00D6A-5D1E-252A-4A30-64D08699D82B}"/>
              </a:ext>
            </a:extLst>
          </p:cNvPr>
          <p:cNvSpPr txBox="1"/>
          <p:nvPr/>
        </p:nvSpPr>
        <p:spPr>
          <a:xfrm>
            <a:off x="9690538" y="1688014"/>
            <a:ext cx="23017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" pitchFamily="2" charset="0"/>
              </a:rPr>
              <a:t>The suppletion we see here is simply the same y-mutation rule applying to the historical shape of the root.</a:t>
            </a:r>
          </a:p>
        </p:txBody>
      </p:sp>
    </p:spTree>
    <p:extLst>
      <p:ext uri="{BB962C8B-B14F-4D97-AF65-F5344CB8AC3E}">
        <p14:creationId xmlns:p14="http://schemas.microsoft.com/office/powerpoint/2010/main" val="1266347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21EB-298B-EB14-9349-CDCB9285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Tonally-irregular possessed 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A33E6-F1E1-734F-9638-87AE096C9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8 nouns, the tone of the possessed stem has tone /1/. 🤷🏻‍♂️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5EEF6-E94A-AA01-8815-F64A3B32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2246D-341D-57A5-3663-D26B61286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7743"/>
            <a:ext cx="10713073" cy="3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7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7B58-C493-889E-CDA1-FDBB9949C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I.	Forming nominal stems from roots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820B8-F533-D93A-9D80-9C7D9256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Triqui, we have to distinguish between a root form of a noun and the stem that is used when something “happens” to the noun.</a:t>
            </a:r>
          </a:p>
          <a:p>
            <a:endParaRPr lang="en-US"/>
          </a:p>
          <a:p>
            <a:r>
              <a:rPr lang="en-US"/>
              <a:t>Two morphological processes affect the shape of a noun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 b="1"/>
              <a:t>Possession</a:t>
            </a:r>
            <a:r>
              <a:rPr lang="en-US"/>
              <a:t> – alienable nouns undergo several special nominal stem formation processes.</a:t>
            </a:r>
          </a:p>
          <a:p>
            <a:pPr lvl="1"/>
            <a:r>
              <a:rPr lang="en-US" b="1"/>
              <a:t>Compounding</a:t>
            </a:r>
            <a:r>
              <a:rPr lang="en-US"/>
              <a:t> – the second member of a head-initial compound undergoes tonal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6035B-93A2-375F-26F8-D3A44482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2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CBB8-37DB-960D-B978-EE4E30CB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Completely suppletive 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5D08-F4A5-AD5E-A7F0-9274576B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Just a handful of nouns have completely suppletive possessed stems. The origin of suppletion with ‘egg’ and ‘tree’ is clear, but the other forms are a mystery.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77EF7-6DD4-EA3E-A6A1-0B9BB93D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879E7-15C5-D032-8445-824A707D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42" y="3306310"/>
            <a:ext cx="11281872" cy="27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A889-2F6D-AD43-6D01-A43F79C6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1.3	Animals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04F43-130F-621B-0139-6805B1512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Unlike both inalienable and alienable nouns, animals are possessed via a pre-posed head, which functions like a kind of </a:t>
            </a:r>
            <a:r>
              <a:rPr lang="en-US" b="1"/>
              <a:t>animal classifier</a:t>
            </a:r>
            <a:r>
              <a:rPr lang="en-US"/>
              <a:t>.</a:t>
            </a:r>
          </a:p>
          <a:p>
            <a:endParaRPr lang="en-US"/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tʃu³βe³			‘dog’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 b="1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tã⁴=sih³ 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tʃu³βe³	‘his dog’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anim.cl=3m 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dog</a:t>
            </a:r>
          </a:p>
          <a:p>
            <a:pPr marL="0" indent="0">
              <a:buNone/>
            </a:pPr>
            <a:endParaRPr lang="en-US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tʃi³lu³				‘cat’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 b="1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tãh⁵ 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tʃi³lu³		‘my cat’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anim.cl.1s 	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cat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52AED-F040-03D8-EA70-9C28691A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38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8829-052C-44AF-F1D0-F6B2FB25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long can the possessor be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3AE10-454B-F6D0-2902-CDDC67FCD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  <a:p>
            <a:pPr marL="0" indent="0">
              <a:buNone/>
            </a:pPr>
            <a:endParaRPr lang="en-US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6A4F2-E47B-9B32-AAF9-C7350EEE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22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C7B03F-DE1C-E5E6-856B-ECDB51DC9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39524"/>
              </p:ext>
            </p:extLst>
          </p:nvPr>
        </p:nvGraphicFramePr>
        <p:xfrm>
          <a:off x="838199" y="1870075"/>
          <a:ext cx="9451429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7396">
                  <a:extLst>
                    <a:ext uri="{9D8B030D-6E8A-4147-A177-3AD203B41FA5}">
                      <a16:colId xmlns:a16="http://schemas.microsoft.com/office/drawing/2014/main" val="886184789"/>
                    </a:ext>
                  </a:extLst>
                </a:gridCol>
                <a:gridCol w="1568192">
                  <a:extLst>
                    <a:ext uri="{9D8B030D-6E8A-4147-A177-3AD203B41FA5}">
                      <a16:colId xmlns:a16="http://schemas.microsoft.com/office/drawing/2014/main" val="696682706"/>
                    </a:ext>
                  </a:extLst>
                </a:gridCol>
                <a:gridCol w="1983300">
                  <a:extLst>
                    <a:ext uri="{9D8B030D-6E8A-4147-A177-3AD203B41FA5}">
                      <a16:colId xmlns:a16="http://schemas.microsoft.com/office/drawing/2014/main" val="1266616834"/>
                    </a:ext>
                  </a:extLst>
                </a:gridCol>
                <a:gridCol w="1019534">
                  <a:extLst>
                    <a:ext uri="{9D8B030D-6E8A-4147-A177-3AD203B41FA5}">
                      <a16:colId xmlns:a16="http://schemas.microsoft.com/office/drawing/2014/main" val="313638864"/>
                    </a:ext>
                  </a:extLst>
                </a:gridCol>
                <a:gridCol w="1623135">
                  <a:extLst>
                    <a:ext uri="{9D8B030D-6E8A-4147-A177-3AD203B41FA5}">
                      <a16:colId xmlns:a16="http://schemas.microsoft.com/office/drawing/2014/main" val="2409739984"/>
                    </a:ext>
                  </a:extLst>
                </a:gridCol>
                <a:gridCol w="1939872">
                  <a:extLst>
                    <a:ext uri="{9D8B030D-6E8A-4147-A177-3AD203B41FA5}">
                      <a16:colId xmlns:a16="http://schemas.microsoft.com/office/drawing/2014/main" val="1615995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tʃi⁴jãh⁴</a:t>
                      </a:r>
                      <a:endParaRPr lang="en-US" sz="2800">
                        <a:latin typeface="Doulos SIL" panose="02000500070000020004" pitchFamily="2" charset="77"/>
                        <a:ea typeface="Doulos SIL" panose="02000500070000020004" pitchFamily="2" charset="77"/>
                        <a:cs typeface="Doulos SIL" panose="0200050007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tã⁴ </a:t>
                      </a:r>
                      <a:endParaRPr lang="en-US" sz="2800">
                        <a:latin typeface="Doulos SIL" panose="02000500070000020004" pitchFamily="2" charset="77"/>
                        <a:ea typeface="Doulos SIL" panose="02000500070000020004" pitchFamily="2" charset="77"/>
                        <a:cs typeface="Doulos SIL" panose="0200050007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ma³ri⁴a⁴³</a:t>
                      </a:r>
                      <a:endParaRPr lang="en-US" sz="2800">
                        <a:latin typeface="Doulos SIL" panose="02000500070000020004" pitchFamily="2" charset="77"/>
                        <a:ea typeface="Doulos SIL" panose="02000500070000020004" pitchFamily="2" charset="77"/>
                        <a:cs typeface="Doulos SIL" panose="0200050007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ᵑɡa¹</a:t>
                      </a:r>
                      <a:endParaRPr lang="en-US" sz="2800">
                        <a:latin typeface="Doulos SIL" panose="02000500070000020004" pitchFamily="2" charset="77"/>
                        <a:ea typeface="Doulos SIL" panose="02000500070000020004" pitchFamily="2" charset="77"/>
                        <a:cs typeface="Doulos SIL" panose="0200050007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jwã⁴³ </a:t>
                      </a:r>
                      <a:endParaRPr lang="en-US" sz="2800">
                        <a:latin typeface="Doulos SIL" panose="02000500070000020004" pitchFamily="2" charset="77"/>
                        <a:ea typeface="Doulos SIL" panose="02000500070000020004" pitchFamily="2" charset="77"/>
                        <a:cs typeface="Doulos SIL" panose="0200050007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>
                          <a:effectLst/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tʃu³βe³</a:t>
                      </a:r>
                      <a:endParaRPr lang="en-US" sz="2800">
                        <a:effectLst/>
                        <a:latin typeface="Doulos SIL" panose="02000500070000020004" pitchFamily="2" charset="77"/>
                        <a:ea typeface="Doulos SIL" panose="02000500070000020004" pitchFamily="2" charset="77"/>
                        <a:cs typeface="Doulos SIL" panose="02000500070000020004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02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bark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cap="small" baseline="0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anim.cl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with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Juan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dog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>
                        <a:latin typeface="Doulos SIL" panose="02000500070000020004" pitchFamily="2" charset="77"/>
                        <a:ea typeface="Doulos SIL" panose="02000500070000020004" pitchFamily="2" charset="77"/>
                        <a:cs typeface="Doulos SIL" panose="0200050007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cap="small" baseline="0">
                        <a:latin typeface="Doulos SIL" panose="02000500070000020004" pitchFamily="2" charset="77"/>
                        <a:ea typeface="Doulos SIL" panose="02000500070000020004" pitchFamily="2" charset="77"/>
                        <a:cs typeface="Doulos SIL" panose="02000500070000020004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possessor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conj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possessor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possessum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4342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388AB7-204D-35EB-62A2-E548442F0C61}"/>
              </a:ext>
            </a:extLst>
          </p:cNvPr>
          <p:cNvSpPr txBox="1"/>
          <p:nvPr/>
        </p:nvSpPr>
        <p:spPr>
          <a:xfrm>
            <a:off x="838199" y="3603942"/>
            <a:ext cx="95460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" pitchFamily="2" charset="0"/>
              </a:rPr>
              <a:t>‘Maria and Juan’s dog is/was barking.’</a:t>
            </a:r>
          </a:p>
          <a:p>
            <a:endParaRPr lang="en-US" sz="2800">
              <a:latin typeface="Times" pitchFamily="2" charset="0"/>
            </a:endParaRPr>
          </a:p>
          <a:p>
            <a:r>
              <a:rPr lang="en-US" sz="2800">
                <a:latin typeface="Times" pitchFamily="2" charset="0"/>
              </a:rPr>
              <a:t>The possessor can be complex here and still intercede between the animal classifier and the possessum.</a:t>
            </a:r>
          </a:p>
        </p:txBody>
      </p:sp>
    </p:spTree>
    <p:extLst>
      <p:ext uri="{BB962C8B-B14F-4D97-AF65-F5344CB8AC3E}">
        <p14:creationId xmlns:p14="http://schemas.microsoft.com/office/powerpoint/2010/main" val="96330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B240-45DC-C0B1-4235-DFCF76F9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Nominal possession and stem-formation</a:t>
            </a:r>
            <a:br>
              <a:rPr lang="en-US"/>
            </a:br>
            <a:r>
              <a:rPr lang="en-US" sz="3200"/>
              <a:t>Summary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EAD495-EDB8-313B-5B37-3A7926F29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374852"/>
              </p:ext>
            </p:extLst>
          </p:nvPr>
        </p:nvGraphicFramePr>
        <p:xfrm>
          <a:off x="838200" y="1570355"/>
          <a:ext cx="10515597" cy="515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6881631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50686228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14828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imes" pitchFamily="2" charset="0"/>
                        </a:rPr>
                        <a:t>Inalienable nouns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imes" pitchFamily="2" charset="0"/>
                        </a:rPr>
                        <a:t>Alienable nouns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imes" pitchFamily="2" charset="0"/>
                        </a:rPr>
                        <a:t>Animals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0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" pitchFamily="2" charset="0"/>
                        </a:rPr>
                        <a:t>No stem formation/prefixation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" pitchFamily="2" charset="0"/>
                        </a:rPr>
                        <a:t>Stem-formation processes (tone change, onset mutation, irregulars)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" pitchFamily="2" charset="0"/>
                        </a:rPr>
                        <a:t>No stem formation/prefixation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95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" pitchFamily="2" charset="0"/>
                        </a:rPr>
                        <a:t>Possessum + possessor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" pitchFamily="2" charset="0"/>
                        </a:rPr>
                        <a:t>Possessum + possessor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" pitchFamily="2" charset="0"/>
                        </a:rPr>
                        <a:t>Classifier + possessor + possessum</a:t>
                      </a:r>
                    </a:p>
                    <a:p>
                      <a:endParaRPr lang="en-US" sz="2800">
                        <a:latin typeface="Times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6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tʃa³¹=sih³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si³-kʷe²kĩ³=sih³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Doulos SIL" panose="02000500070000020004" pitchFamily="2" charset="77"/>
                          <a:ea typeface="Doulos SIL" panose="02000500070000020004" pitchFamily="2" charset="77"/>
                          <a:cs typeface="Doulos SIL" panose="02000500070000020004" pitchFamily="2" charset="77"/>
                        </a:rPr>
                        <a:t>tã⁴=sih³ tʃa³kah⁵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51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" pitchFamily="2" charset="0"/>
                        </a:rPr>
                        <a:t>head</a:t>
                      </a:r>
                      <a:r>
                        <a:rPr lang="en-US" sz="2800" cap="small" baseline="0">
                          <a:latin typeface="Times" pitchFamily="2" charset="0"/>
                        </a:rPr>
                        <a:t>=3m</a:t>
                      </a:r>
                    </a:p>
                    <a:p>
                      <a:r>
                        <a:rPr lang="en-US" sz="2800">
                          <a:latin typeface="Times" pitchFamily="2" charset="0"/>
                        </a:rPr>
                        <a:t>‘his head’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cap="small" baseline="0">
                          <a:latin typeface="Times" pitchFamily="2" charset="0"/>
                        </a:rPr>
                        <a:t>poss’d</a:t>
                      </a:r>
                      <a:r>
                        <a:rPr lang="en-US" sz="2800">
                          <a:latin typeface="Times" pitchFamily="2" charset="0"/>
                        </a:rPr>
                        <a:t>-onion</a:t>
                      </a:r>
                      <a:r>
                        <a:rPr lang="en-US" sz="2800" cap="small" baseline="0">
                          <a:latin typeface="Times" pitchFamily="2" charset="0"/>
                        </a:rPr>
                        <a:t>=3m</a:t>
                      </a:r>
                    </a:p>
                    <a:p>
                      <a:r>
                        <a:rPr lang="en-US" sz="2800">
                          <a:latin typeface="Times" pitchFamily="2" charset="0"/>
                        </a:rPr>
                        <a:t>‘his onion’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cap="small" baseline="0">
                          <a:latin typeface="Times" pitchFamily="2" charset="0"/>
                        </a:rPr>
                        <a:t>anim.cl=3m</a:t>
                      </a:r>
                      <a:r>
                        <a:rPr lang="en-US" sz="2800">
                          <a:latin typeface="Times" pitchFamily="2" charset="0"/>
                        </a:rPr>
                        <a:t> pig</a:t>
                      </a:r>
                    </a:p>
                    <a:p>
                      <a:r>
                        <a:rPr lang="en-US" sz="2800">
                          <a:latin typeface="Times" pitchFamily="2" charset="0"/>
                        </a:rPr>
                        <a:t>‘his pig’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84545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5292-B969-C41A-06A7-921C23F4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5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568F-78B8-159C-A6B1-4808862D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II.	Nominal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79317-17FB-5306-E1B7-BAB064665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Triqui lexicon consists of about 2,000 roots, but there are easily an additional 1,000 compound words, many of which have not been discovered/examined yet.</a:t>
            </a:r>
          </a:p>
          <a:p>
            <a:endParaRPr lang="en-US"/>
          </a:p>
          <a:p>
            <a:r>
              <a:rPr lang="en-US"/>
              <a:t>The structure of </a:t>
            </a:r>
            <a:r>
              <a:rPr lang="en-US" i="1"/>
              <a:t>all</a:t>
            </a:r>
            <a:r>
              <a:rPr lang="en-US"/>
              <a:t> Triqui compounds is </a:t>
            </a:r>
            <a:r>
              <a:rPr lang="en-US" b="1"/>
              <a:t>head + modifier.</a:t>
            </a:r>
            <a:endParaRPr lang="en-US"/>
          </a:p>
          <a:p>
            <a:endParaRPr lang="en-US"/>
          </a:p>
          <a:p>
            <a:r>
              <a:rPr lang="en-US"/>
              <a:t>The head in nominal compounds is usually a superordinate category.</a:t>
            </a:r>
          </a:p>
          <a:p>
            <a:endParaRPr lang="en-US"/>
          </a:p>
          <a:p>
            <a:r>
              <a:rPr lang="en-US"/>
              <a:t>Importantly, all compounds consist of </a:t>
            </a:r>
            <a:r>
              <a:rPr lang="en-US" b="1"/>
              <a:t>two prosodic words.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E4BCD-A7F8-59C8-E423-3A6D1BCC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9470-EFB9-4017-2CE3-7DBBAB7D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988"/>
          </a:xfrm>
        </p:spPr>
        <p:txBody>
          <a:bodyPr/>
          <a:lstStyle/>
          <a:p>
            <a:r>
              <a:rPr lang="en-US"/>
              <a:t>Simple compounds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E5DD-6C5E-4789-D968-BE504AF7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25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C74F97-FD9B-00F1-3745-EE92C1DA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114"/>
            <a:ext cx="10515600" cy="93351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Simple compounds do not undergo any phonological processes. They are simply the result of prosodic word concatenation.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630194-2FB8-620F-4E16-DF39AA42B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4627"/>
            <a:ext cx="8200697" cy="45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4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048F-6D11-B6AF-BEDF-0A32DA1C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585"/>
          </a:xfrm>
        </p:spPr>
        <p:txBody>
          <a:bodyPr/>
          <a:lstStyle/>
          <a:p>
            <a:r>
              <a:rPr lang="en-US"/>
              <a:t>Tone-changing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185D1-F6E4-08BF-D7CB-D6E78200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855"/>
            <a:ext cx="10515600" cy="94595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Tone-changing compounds involve a replacement of the modifier’s tone with /2/, or sometimes /1/. The entire prosodic word’s tone is replaced.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25691-BC39-F9C5-93E7-BA4CCCEC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16FB2-DBFF-1B0D-C868-783BF4D7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2813"/>
            <a:ext cx="7683500" cy="43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00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FB3E-41BA-9E09-8F07-EFEDFD71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/>
          <a:lstStyle/>
          <a:p>
            <a:r>
              <a:rPr lang="en-US"/>
              <a:t>Modifier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B6F3A-3AE7-526C-6051-259452F8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1325563"/>
          </a:xfrm>
        </p:spPr>
        <p:txBody>
          <a:bodyPr/>
          <a:lstStyle/>
          <a:p>
            <a:r>
              <a:rPr lang="en-US"/>
              <a:t>We can see a clear compositional structure to the simple and tone-changing compounds, but there are also </a:t>
            </a:r>
            <a:r>
              <a:rPr lang="en-US" b="1"/>
              <a:t>bound prosodic word modifiers</a:t>
            </a:r>
            <a:r>
              <a:rPr lang="en-US"/>
              <a:t>. These morphemes do not occur outside of the compound.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DF90C-84E6-86A4-9F87-3F138F71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D656C-C0D1-EBEC-0581-65856591F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4" y="2807522"/>
            <a:ext cx="12031751" cy="30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9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8338-3E78-ADBF-A84A-19D14B68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Possession in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CDD91-9F73-B7E4-525B-C0E4A89A8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Recall that possession involves nominal stem formation. How do you do this and retain the integrity of the compound? Or the integrity of the tone-changing modifier?</a:t>
            </a:r>
          </a:p>
          <a:p>
            <a:endParaRPr lang="en-US"/>
          </a:p>
          <a:p>
            <a:r>
              <a:rPr lang="en-US"/>
              <a:t>Possession of compounds is often done via pre-posing of the head </a:t>
            </a:r>
            <a:r>
              <a:rPr lang="en-US" i="1"/>
              <a:t>before</a:t>
            </a:r>
            <a:r>
              <a:rPr lang="en-US"/>
              <a:t> the compound.</a:t>
            </a:r>
          </a:p>
          <a:p>
            <a:endParaRPr lang="en-US"/>
          </a:p>
          <a:p>
            <a:r>
              <a:rPr lang="en-US"/>
              <a:t>This way, only the head undergoes stem 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848E8-F998-87A2-9B5A-B39A9A58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87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39C2-2C39-DBF4-E519-82A10794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Pre-posing possession in compounds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CA036-2605-813B-5BEE-D94BF8A8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64A36-330A-C986-90A3-6C1185056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96" y="1690688"/>
            <a:ext cx="11065608" cy="44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F2F6-6522-2C44-5A41-95252954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792"/>
          </a:xfrm>
        </p:spPr>
        <p:txBody>
          <a:bodyPr/>
          <a:lstStyle/>
          <a:p>
            <a:r>
              <a:rPr lang="en-US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7657-3F17-37A3-77CE-3922A63F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917"/>
            <a:ext cx="10515600" cy="473704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Possession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/>
              <a:t>Inalienable possession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/>
              <a:t>Alienable possession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/>
              <a:t>Tonal rules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/>
              <a:t>Regular processes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/>
              <a:t>Consonant mutation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/>
              <a:t>Irregular tone forms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/>
              <a:t>Irregular nouns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/>
              <a:t>Animal possession</a:t>
            </a:r>
          </a:p>
          <a:p>
            <a:pPr marL="971550" lvl="1" indent="-514350">
              <a:buFont typeface="+mj-lt"/>
              <a:buAutoNum type="alphaLcParenR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Compounding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/>
              <a:t>True compounds and tonal processes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/>
              <a:t>Pseudo-relative clause compounds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400"/>
              <a:t>We will not be discussing clitics right away (though you will see them). They require a lot </a:t>
            </a:r>
          </a:p>
          <a:p>
            <a:pPr marL="0" indent="0">
              <a:buNone/>
            </a:pPr>
            <a:r>
              <a:rPr lang="en-US" sz="2400"/>
              <a:t>of their own discussion and have their own complexity.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DA890-7E61-9D33-9713-3D9AA8CB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96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AE8AB-531E-400C-C1E1-9A70938AB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152"/>
            <a:ext cx="10515600" cy="551481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 similar strategy is used with inalienable noun compounds. </a:t>
            </a:r>
          </a:p>
          <a:p>
            <a:pPr marL="0" indent="0">
              <a:buNone/>
            </a:pPr>
            <a:r>
              <a:rPr lang="en-US" b="1"/>
              <a:t>Question: </a:t>
            </a:r>
            <a:r>
              <a:rPr lang="en-US"/>
              <a:t>Are these actually compounds? Or just translated as such?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17718-0079-F462-C259-25DA5A71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D021B-1728-8517-2CA4-117A922D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29" y="1767947"/>
            <a:ext cx="11477941" cy="45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0F55-649F-615D-E613-A67F2C09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I.	Possession</a:t>
            </a:r>
            <a:br>
              <a:rPr lang="en-US"/>
            </a:br>
            <a:r>
              <a:rPr lang="en-US"/>
              <a:t>	</a:t>
            </a:r>
            <a:r>
              <a:rPr lang="en-US" sz="3600"/>
              <a:t>General morphosyntactic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21A1E-0E5C-E12A-8812-D5F124FF1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For both inalienably-possessed and alienably-possessed nouns, the possessor follows the possessum, regardless of how it is realized.</a:t>
            </a:r>
          </a:p>
          <a:p>
            <a:pPr marL="0" indent="0">
              <a:buNone/>
            </a:pPr>
            <a:r>
              <a:rPr lang="en-US"/>
              <a:t>	</a:t>
            </a:r>
          </a:p>
          <a:p>
            <a:pPr marL="0" indent="0">
              <a:buNone/>
            </a:pPr>
            <a:r>
              <a:rPr lang="en-US"/>
              <a:t>root		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ta³koh⁵</a:t>
            </a:r>
            <a:r>
              <a:rPr lang="en-US"/>
              <a:t>					‘foot’</a:t>
            </a:r>
          </a:p>
          <a:p>
            <a:pPr marL="0" indent="0">
              <a:buNone/>
            </a:pPr>
            <a:r>
              <a:rPr lang="en-US" b="1"/>
              <a:t>endoclitic</a:t>
            </a:r>
            <a:r>
              <a:rPr lang="en-US"/>
              <a:t>	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ta³k</a:t>
            </a:r>
            <a:r>
              <a:rPr lang="en-US" b="1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o⁴³	</a:t>
            </a:r>
            <a:r>
              <a:rPr lang="en-US"/>
              <a:t>				‘my foot’</a:t>
            </a:r>
          </a:p>
          <a:p>
            <a:pPr marL="0" indent="0">
              <a:buNone/>
            </a:pPr>
            <a:r>
              <a:rPr lang="en-US" b="1"/>
              <a:t>enclitic</a:t>
            </a:r>
            <a:r>
              <a:rPr lang="en-US"/>
              <a:t>	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ta³koh⁵=sih³	</a:t>
            </a:r>
            <a:r>
              <a:rPr lang="en-US"/>
              <a:t>				‘his foot’</a:t>
            </a:r>
          </a:p>
          <a:p>
            <a:pPr marL="0" indent="0">
              <a:buNone/>
            </a:pPr>
            <a:r>
              <a:rPr lang="en-US" b="1"/>
              <a:t>full NP</a:t>
            </a:r>
            <a:r>
              <a:rPr lang="en-US"/>
              <a:t>	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ta³koh⁵	ᵑɡo²ˀᵑɡo²	ju³ˀβeh³</a:t>
            </a:r>
            <a:r>
              <a:rPr lang="en-US"/>
              <a:t>	‘the foot/bottom of 			foot		each		thread		each thread’</a:t>
            </a:r>
          </a:p>
          <a:p>
            <a:endParaRPr lang="en-US"/>
          </a:p>
          <a:p>
            <a:r>
              <a:rPr lang="en-US"/>
              <a:t>The rule is different for animals, as we’ll see.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DFD04-4399-FAE1-C480-E86B92CD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7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9401-F148-CC97-DF3D-02821A6C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241"/>
          </a:xfrm>
        </p:spPr>
        <p:txBody>
          <a:bodyPr/>
          <a:lstStyle/>
          <a:p>
            <a:r>
              <a:rPr lang="en-US"/>
              <a:t>Triqui nominal possession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994F-BF87-1A94-1741-2DF86C2E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510"/>
            <a:ext cx="10515600" cy="4642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(1a)	ka³siʔ³					(2a)	jo⁴		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‘honey’					‘tall basket / tenate’</a:t>
            </a:r>
          </a:p>
          <a:p>
            <a:pPr marL="0" indent="0">
              <a:buNone/>
            </a:pPr>
            <a:endParaRPr lang="en-US" sz="2400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(1b)	si³-ka²siʔ³				(2b)	to⁴</a:t>
            </a:r>
          </a:p>
          <a:p>
            <a:pPr marL="0" indent="0">
              <a:buNone/>
            </a:pPr>
            <a:r>
              <a:rPr lang="en-US" sz="24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poss’d-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honey					</a:t>
            </a:r>
            <a:r>
              <a:rPr lang="en-US" sz="24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poss’d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.basket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‘honey of’					 ‘tall basket of’</a:t>
            </a:r>
          </a:p>
          <a:p>
            <a:pPr marL="0" indent="0">
              <a:buNone/>
            </a:pPr>
            <a:endParaRPr lang="en-US" sz="2400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(1c)	si³-ka²siʔ³=neh³			(2c)	to⁴=sih³</a:t>
            </a:r>
          </a:p>
          <a:p>
            <a:pPr marL="0" indent="0">
              <a:buNone/>
            </a:pPr>
            <a:r>
              <a:rPr lang="en-US" sz="24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poss’d-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honey=</a:t>
            </a:r>
            <a:r>
              <a:rPr lang="en-US" sz="24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3p				poss’d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.basket=</a:t>
            </a:r>
            <a:r>
              <a:rPr lang="en-US" sz="24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3m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‘honey of them = their honey’		‘his tall basket’</a:t>
            </a:r>
            <a:endParaRPr lang="en-US" sz="2400" cap="small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AA354-ABBF-982E-6700-B3E965CC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1788-DD41-6C13-89B7-9FE9ED47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Classes of nouns (secret “noun classes”?)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689FA-7011-39B6-FC1B-20472809B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Not all nouns in Triqui change their shape or tone with possession. We must distinguish among </a:t>
            </a:r>
            <a:r>
              <a:rPr lang="en-US" b="1"/>
              <a:t>animals, inalienably-possessed nouns</a:t>
            </a:r>
            <a:r>
              <a:rPr lang="en-US"/>
              <a:t>, and </a:t>
            </a:r>
            <a:r>
              <a:rPr lang="en-US" b="1"/>
              <a:t>alienably-possessed nouns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852A6-B671-CA2C-94EC-94A215210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36238"/>
            <a:ext cx="11102336" cy="27861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0BE7E-084C-1D7F-0E4D-321C38E0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7062-1125-977C-656B-2174639C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stages of derivation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A29E12-CB28-3B4A-1858-43284A243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183" y="1989657"/>
            <a:ext cx="10923417" cy="34441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F940-A47A-0C60-6B20-8615C7C8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B96B-4D58-5B00-0BF2-158F3A17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1.1	Inalienable possession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1BFD3-1292-C6AC-608B-F1944BC02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are things that are not quite </a:t>
            </a:r>
            <a:r>
              <a:rPr lang="en-US" i="1"/>
              <a:t>possessed</a:t>
            </a:r>
            <a:r>
              <a:rPr lang="en-US"/>
              <a:t> but which indicate an inherent relation between the possessor and </a:t>
            </a:r>
            <a:r>
              <a:rPr lang="en-US" b="1"/>
              <a:t>possessum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In Triqui, the inalienable class consists of kinship terms, body parts, and certain items of clothing (sandals, huipiles, pants, hat).</a:t>
            </a:r>
          </a:p>
          <a:p>
            <a:endParaRPr lang="en-US"/>
          </a:p>
          <a:p>
            <a:r>
              <a:rPr lang="en-US"/>
              <a:t>Inalienably-possessed nouns </a:t>
            </a:r>
            <a:r>
              <a:rPr lang="en-US" b="1"/>
              <a:t>do not undergo nominal stem formation. </a:t>
            </a:r>
            <a:r>
              <a:rPr lang="en-US"/>
              <a:t>The root = the stem.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6DE98-9B99-1506-A8C7-BB7C74F0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0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2D92-67E5-DF85-FC8C-CBE92541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Inalienably-possessed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0844A-42FA-D907-0C97-2AF06FBBA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(3a)	ɾa³ʔa³			‘hand’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(3b)	ɾa³ʔa³=sih³		‘his hand’</a:t>
            </a:r>
          </a:p>
          <a:p>
            <a:pPr marL="0" indent="0">
              <a:buNone/>
            </a:pPr>
            <a:endParaRPr lang="en-US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(4a)	ta³ˀnuʔ³		‘uncle’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(4b)	ta³ˀnuʔ³=ũh³	‘her uncle’</a:t>
            </a:r>
          </a:p>
          <a:p>
            <a:pPr marL="0" indent="0">
              <a:buNone/>
            </a:pPr>
            <a:endParaRPr lang="en-US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(5a)	tʃi³ɾoh²		‘pants’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(5b)	tʃi³ɾoh²=neʔ⁴	‘our (</a:t>
            </a:r>
            <a:r>
              <a:rPr lang="en-US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incl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) pants’</a:t>
            </a:r>
          </a:p>
          <a:p>
            <a:pPr marL="0" indent="0">
              <a:buNone/>
            </a:pPr>
            <a:endParaRPr lang="en-US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  <a:p>
            <a:pPr marL="0" indent="0">
              <a:buNone/>
            </a:pPr>
            <a:endParaRPr lang="en-US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01B3C-7F5F-86ED-C309-E6B1C90E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2812-0336-304C-AEAD-B639BFC4D781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1790</Words>
  <Application>Microsoft Macintosh PowerPoint</Application>
  <PresentationFormat>Widescreen</PresentationFormat>
  <Paragraphs>226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Aptos Display</vt:lpstr>
      <vt:lpstr>Arial</vt:lpstr>
      <vt:lpstr>Doulos SIL</vt:lpstr>
      <vt:lpstr>Times</vt:lpstr>
      <vt:lpstr>Times New Roman</vt:lpstr>
      <vt:lpstr>Office Theme</vt:lpstr>
      <vt:lpstr>Nominal morphology and stem formation</vt:lpstr>
      <vt:lpstr>I. Forming nominal stems from roots</vt:lpstr>
      <vt:lpstr>Roadmap</vt:lpstr>
      <vt:lpstr>I. Possession  General morphosyntactic rule</vt:lpstr>
      <vt:lpstr>Triqui nominal possession - examples</vt:lpstr>
      <vt:lpstr>Classes of nouns (secret “noun classes”?)</vt:lpstr>
      <vt:lpstr>Two stages of derivation</vt:lpstr>
      <vt:lpstr>1.1 Inalienable possession</vt:lpstr>
      <vt:lpstr>Inalienably-possessed nouns</vt:lpstr>
      <vt:lpstr>1.2 Alienably-possessed nouns</vt:lpstr>
      <vt:lpstr>Nominal stem formation (regular)</vt:lpstr>
      <vt:lpstr>On the status of tone /32/</vt:lpstr>
      <vt:lpstr>Other examples – no morpheme-induced changes</vt:lpstr>
      <vt:lpstr>y-initial root mutation</vt:lpstr>
      <vt:lpstr>Productivity</vt:lpstr>
      <vt:lpstr>Suppletive possessed stems</vt:lpstr>
      <vt:lpstr>PowerPoint Presentation</vt:lpstr>
      <vt:lpstr>Look at the historical forms!</vt:lpstr>
      <vt:lpstr>Tonally-irregular possessed stems</vt:lpstr>
      <vt:lpstr>Completely suppletive stems</vt:lpstr>
      <vt:lpstr>1.3 Animals</vt:lpstr>
      <vt:lpstr>How long can the possessor be here?</vt:lpstr>
      <vt:lpstr>Nominal possession and stem-formation Summary</vt:lpstr>
      <vt:lpstr>II. Nominal compounds</vt:lpstr>
      <vt:lpstr>Simple compounds</vt:lpstr>
      <vt:lpstr>Tone-changing compounds</vt:lpstr>
      <vt:lpstr>Modifier structure</vt:lpstr>
      <vt:lpstr>Possession in compounds</vt:lpstr>
      <vt:lpstr>Pre-posing possession in compounds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Nominal morphology and stem formation</dc:title>
  <dc:creator>Christian Di Canio</dc:creator>
  <cp:lastModifiedBy>Christian Di Canio</cp:lastModifiedBy>
  <cp:revision>118</cp:revision>
  <dcterms:created xsi:type="dcterms:W3CDTF">2024-02-12T03:55:21Z</dcterms:created>
  <dcterms:modified xsi:type="dcterms:W3CDTF">2024-02-13T18:03:19Z</dcterms:modified>
</cp:coreProperties>
</file>