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9" r:id="rId4"/>
    <p:sldId id="258" r:id="rId5"/>
    <p:sldId id="260" r:id="rId6"/>
    <p:sldId id="261" r:id="rId7"/>
    <p:sldId id="262" r:id="rId8"/>
    <p:sldId id="263" r:id="rId9"/>
    <p:sldId id="276" r:id="rId10"/>
    <p:sldId id="264" r:id="rId11"/>
    <p:sldId id="271" r:id="rId12"/>
    <p:sldId id="266" r:id="rId13"/>
    <p:sldId id="267" r:id="rId14"/>
    <p:sldId id="268" r:id="rId15"/>
    <p:sldId id="269" r:id="rId16"/>
    <p:sldId id="270" r:id="rId17"/>
    <p:sldId id="272" r:id="rId18"/>
    <p:sldId id="265"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1" r:id="rId48"/>
    <p:sldId id="303" r:id="rId49"/>
    <p:sldId id="305" r:id="rId50"/>
    <p:sldId id="3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1EF086-F13A-E942-94BD-94F113DD94EB}">
          <p14:sldIdLst>
            <p14:sldId id="256"/>
          </p14:sldIdLst>
        </p14:section>
        <p14:section name="1. Syllable structure and word shape" id="{2BB112A1-CEA0-B645-9B5C-FF219A6C4AED}">
          <p14:sldIdLst>
            <p14:sldId id="257"/>
            <p14:sldId id="259"/>
            <p14:sldId id="258"/>
            <p14:sldId id="260"/>
            <p14:sldId id="261"/>
            <p14:sldId id="262"/>
          </p14:sldIdLst>
        </p14:section>
        <p14:section name="2. Tone" id="{94C44F5A-BC40-4D41-99BF-0C6218EC0D63}">
          <p14:sldIdLst>
            <p14:sldId id="263"/>
            <p14:sldId id="276"/>
            <p14:sldId id="264"/>
            <p14:sldId id="271"/>
            <p14:sldId id="266"/>
            <p14:sldId id="267"/>
            <p14:sldId id="268"/>
            <p14:sldId id="269"/>
            <p14:sldId id="270"/>
            <p14:sldId id="272"/>
            <p14:sldId id="265"/>
            <p14:sldId id="273"/>
            <p14:sldId id="274"/>
            <p14:sldId id="275"/>
            <p14:sldId id="277"/>
            <p14:sldId id="278"/>
          </p14:sldIdLst>
        </p14:section>
        <p14:section name="3. Prosodic structure and tone" id="{42A5BD51-72C0-5E4A-B232-76001F9283BF}">
          <p14:sldIdLst>
            <p14:sldId id="279"/>
            <p14:sldId id="280"/>
            <p14:sldId id="281"/>
            <p14:sldId id="282"/>
            <p14:sldId id="283"/>
            <p14:sldId id="284"/>
            <p14:sldId id="285"/>
            <p14:sldId id="286"/>
            <p14:sldId id="287"/>
            <p14:sldId id="288"/>
            <p14:sldId id="289"/>
            <p14:sldId id="290"/>
            <p14:sldId id="291"/>
          </p14:sldIdLst>
        </p14:section>
        <p14:section name="4. Prosodic words" id="{9B05DE6A-A109-9445-B503-B2F969774F9A}">
          <p14:sldIdLst>
            <p14:sldId id="292"/>
            <p14:sldId id="293"/>
            <p14:sldId id="294"/>
            <p14:sldId id="295"/>
            <p14:sldId id="296"/>
            <p14:sldId id="297"/>
            <p14:sldId id="298"/>
            <p14:sldId id="299"/>
            <p14:sldId id="300"/>
            <p14:sldId id="302"/>
            <p14:sldId id="301"/>
            <p14:sldId id="303"/>
            <p14:sldId id="305"/>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17"/>
    <p:restoredTop sz="96327"/>
  </p:normalViewPr>
  <p:slideViewPr>
    <p:cSldViewPr snapToGrid="0">
      <p:cViewPr>
        <p:scale>
          <a:sx n="118" d="100"/>
          <a:sy n="118" d="100"/>
        </p:scale>
        <p:origin x="79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FAB7-8EFE-1346-9121-EA8471547F1E}" type="datetimeFigureOut">
              <a:t>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F27B3-0961-A94C-8693-118D4E201EE9}" type="slidenum">
              <a:t>‹#›</a:t>
            </a:fld>
            <a:endParaRPr lang="en-US"/>
          </a:p>
        </p:txBody>
      </p:sp>
    </p:spTree>
    <p:extLst>
      <p:ext uri="{BB962C8B-B14F-4D97-AF65-F5344CB8AC3E}">
        <p14:creationId xmlns:p14="http://schemas.microsoft.com/office/powerpoint/2010/main" val="393474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6118-96F7-1A61-F0BA-8BDC558B7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5A081-ECE4-8D64-04F4-8B17E8A384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AD66B-2465-3EB4-0C3D-27FAF7B6DE19}"/>
              </a:ext>
            </a:extLst>
          </p:cNvPr>
          <p:cNvSpPr>
            <a:spLocks noGrp="1"/>
          </p:cNvSpPr>
          <p:nvPr>
            <p:ph type="dt" sz="half" idx="10"/>
          </p:nvPr>
        </p:nvSpPr>
        <p:spPr/>
        <p:txBody>
          <a:bodyPr/>
          <a:lstStyle/>
          <a:p>
            <a:fld id="{81629A4E-ABC6-AC47-9F76-83FF4831404E}" type="datetime1">
              <a:t>2/7/24</a:t>
            </a:fld>
            <a:endParaRPr lang="en-US"/>
          </a:p>
        </p:txBody>
      </p:sp>
      <p:sp>
        <p:nvSpPr>
          <p:cNvPr id="5" name="Footer Placeholder 4">
            <a:extLst>
              <a:ext uri="{FF2B5EF4-FFF2-40B4-BE49-F238E27FC236}">
                <a16:creationId xmlns:a16="http://schemas.microsoft.com/office/drawing/2014/main" id="{DFC40CBE-9191-CA92-6E09-C579588ED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422BA-E802-DC36-ED52-66CA320366F5}"/>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62283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E32A-04D8-603D-6599-DC831C477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8E1B8-5DD2-E8F7-AB82-1F20E3973C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BAE5A-6814-6756-C941-12A463774443}"/>
              </a:ext>
            </a:extLst>
          </p:cNvPr>
          <p:cNvSpPr>
            <a:spLocks noGrp="1"/>
          </p:cNvSpPr>
          <p:nvPr>
            <p:ph type="dt" sz="half" idx="10"/>
          </p:nvPr>
        </p:nvSpPr>
        <p:spPr/>
        <p:txBody>
          <a:bodyPr/>
          <a:lstStyle/>
          <a:p>
            <a:fld id="{ADA5C458-E2F3-9E40-B4C9-43A69691A35B}" type="datetime1">
              <a:t>2/7/24</a:t>
            </a:fld>
            <a:endParaRPr lang="en-US"/>
          </a:p>
        </p:txBody>
      </p:sp>
      <p:sp>
        <p:nvSpPr>
          <p:cNvPr id="5" name="Footer Placeholder 4">
            <a:extLst>
              <a:ext uri="{FF2B5EF4-FFF2-40B4-BE49-F238E27FC236}">
                <a16:creationId xmlns:a16="http://schemas.microsoft.com/office/drawing/2014/main" id="{9E528AFB-B2B2-24AF-B5B1-2CC8D8F39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4FA25-0B76-3F15-DF1A-0F0B9E5E9F1D}"/>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58047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BFF1D-6B77-455F-061C-F7923787B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8804B2-8A32-D21D-2CF8-A0A742B481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84684-9808-63F4-736F-E016A2F87B26}"/>
              </a:ext>
            </a:extLst>
          </p:cNvPr>
          <p:cNvSpPr>
            <a:spLocks noGrp="1"/>
          </p:cNvSpPr>
          <p:nvPr>
            <p:ph type="dt" sz="half" idx="10"/>
          </p:nvPr>
        </p:nvSpPr>
        <p:spPr/>
        <p:txBody>
          <a:bodyPr/>
          <a:lstStyle/>
          <a:p>
            <a:fld id="{E468E6BF-348B-6940-8A87-5CF12883250E}" type="datetime1">
              <a:t>2/7/24</a:t>
            </a:fld>
            <a:endParaRPr lang="en-US"/>
          </a:p>
        </p:txBody>
      </p:sp>
      <p:sp>
        <p:nvSpPr>
          <p:cNvPr id="5" name="Footer Placeholder 4">
            <a:extLst>
              <a:ext uri="{FF2B5EF4-FFF2-40B4-BE49-F238E27FC236}">
                <a16:creationId xmlns:a16="http://schemas.microsoft.com/office/drawing/2014/main" id="{8DD534A4-586B-C57F-4908-49979DC6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4A991-755D-9D79-4003-18DAA57F135C}"/>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4505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94A3-F826-906A-710B-7D25BF993EAE}"/>
              </a:ext>
            </a:extLst>
          </p:cNvPr>
          <p:cNvSpPr>
            <a:spLocks noGrp="1"/>
          </p:cNvSpPr>
          <p:nvPr>
            <p:ph type="title"/>
          </p:nvPr>
        </p:nvSpPr>
        <p:spPr/>
        <p:txBody>
          <a:bodyPr/>
          <a:lstStyle>
            <a:lvl1pPr>
              <a:defRPr>
                <a:latin typeface="Times"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5C707E-24C4-B9E1-47D8-86470D5D5D37}"/>
              </a:ext>
            </a:extLst>
          </p:cNvPr>
          <p:cNvSpPr>
            <a:spLocks noGrp="1"/>
          </p:cNvSpPr>
          <p:nvPr>
            <p:ph idx="1"/>
          </p:nvPr>
        </p:nvSpPr>
        <p:spPr/>
        <p:txBody>
          <a:bodyPr/>
          <a:lstStyle>
            <a:lvl1pPr>
              <a:defRPr>
                <a:latin typeface="Times" pitchFamily="2" charset="0"/>
              </a:defRPr>
            </a:lvl1pPr>
            <a:lvl2pPr>
              <a:defRPr>
                <a:latin typeface="Times" pitchFamily="2" charset="0"/>
              </a:defRPr>
            </a:lvl2pPr>
            <a:lvl3pPr>
              <a:defRPr>
                <a:latin typeface="Times" pitchFamily="2" charset="0"/>
              </a:defRPr>
            </a:lvl3pPr>
            <a:lvl4pPr>
              <a:defRPr>
                <a:latin typeface="Times" pitchFamily="2" charset="0"/>
              </a:defRPr>
            </a:lvl4pPr>
            <a:lvl5pPr>
              <a:defRPr>
                <a:latin typeface="Time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65293-6C03-8304-3FA9-5F14B6686808}"/>
              </a:ext>
            </a:extLst>
          </p:cNvPr>
          <p:cNvSpPr>
            <a:spLocks noGrp="1"/>
          </p:cNvSpPr>
          <p:nvPr>
            <p:ph type="dt" sz="half" idx="10"/>
          </p:nvPr>
        </p:nvSpPr>
        <p:spPr/>
        <p:txBody>
          <a:bodyPr/>
          <a:lstStyle/>
          <a:p>
            <a:fld id="{B1E709BE-2CF4-994B-B890-39E47C01FA5A}" type="datetime1">
              <a:t>2/7/24</a:t>
            </a:fld>
            <a:endParaRPr lang="en-US"/>
          </a:p>
        </p:txBody>
      </p:sp>
      <p:sp>
        <p:nvSpPr>
          <p:cNvPr id="5" name="Footer Placeholder 4">
            <a:extLst>
              <a:ext uri="{FF2B5EF4-FFF2-40B4-BE49-F238E27FC236}">
                <a16:creationId xmlns:a16="http://schemas.microsoft.com/office/drawing/2014/main" id="{E25AA860-E46F-D200-8487-66B823E6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BEEED-918C-B82D-1DF2-8B305ADD7D61}"/>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15755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133-1E48-1833-246A-F35562B8F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0C1B33-C87C-2D47-E28A-15938C5B26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2AAAE-6193-C010-CA0B-64A795D20787}"/>
              </a:ext>
            </a:extLst>
          </p:cNvPr>
          <p:cNvSpPr>
            <a:spLocks noGrp="1"/>
          </p:cNvSpPr>
          <p:nvPr>
            <p:ph type="dt" sz="half" idx="10"/>
          </p:nvPr>
        </p:nvSpPr>
        <p:spPr/>
        <p:txBody>
          <a:bodyPr/>
          <a:lstStyle/>
          <a:p>
            <a:fld id="{791F366B-78E1-8F4D-8930-2DA0D1FAAE8B}" type="datetime1">
              <a:t>2/7/24</a:t>
            </a:fld>
            <a:endParaRPr lang="en-US"/>
          </a:p>
        </p:txBody>
      </p:sp>
      <p:sp>
        <p:nvSpPr>
          <p:cNvPr id="5" name="Footer Placeholder 4">
            <a:extLst>
              <a:ext uri="{FF2B5EF4-FFF2-40B4-BE49-F238E27FC236}">
                <a16:creationId xmlns:a16="http://schemas.microsoft.com/office/drawing/2014/main" id="{73C8A24B-0A38-0D91-06E4-A064BEF80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445E0-F9FD-A9D2-B825-AABE77346324}"/>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401172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98F9-ADDC-5100-2FFE-B9608165D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D107E-1FAE-3212-D5F9-C6245C2CC1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B129E-A154-FFDE-9C10-63FF7DE76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DE8B8B-0B54-494B-43FA-CCBA66AB35A8}"/>
              </a:ext>
            </a:extLst>
          </p:cNvPr>
          <p:cNvSpPr>
            <a:spLocks noGrp="1"/>
          </p:cNvSpPr>
          <p:nvPr>
            <p:ph type="dt" sz="half" idx="10"/>
          </p:nvPr>
        </p:nvSpPr>
        <p:spPr/>
        <p:txBody>
          <a:bodyPr/>
          <a:lstStyle/>
          <a:p>
            <a:fld id="{7EDF8BBB-4120-7541-8E9F-C46AA92C66AD}" type="datetime1">
              <a:t>2/7/24</a:t>
            </a:fld>
            <a:endParaRPr lang="en-US"/>
          </a:p>
        </p:txBody>
      </p:sp>
      <p:sp>
        <p:nvSpPr>
          <p:cNvPr id="6" name="Footer Placeholder 5">
            <a:extLst>
              <a:ext uri="{FF2B5EF4-FFF2-40B4-BE49-F238E27FC236}">
                <a16:creationId xmlns:a16="http://schemas.microsoft.com/office/drawing/2014/main" id="{E81714B8-656D-2FD0-BFE9-B43D21A06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165B2-6739-2597-0350-4A34E573D886}"/>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73031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1263-471E-CF31-8EB5-DD79C8EBD4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1FDFA0-AFA5-F620-8C55-68450AED6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FE3C0-F6A5-053B-09D5-B069B235F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A0C7B-6139-75FD-3B2C-718D10E7F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7F42D-DE7B-0407-3853-F015C092E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B012F7-FB46-07CE-435C-D376446C4609}"/>
              </a:ext>
            </a:extLst>
          </p:cNvPr>
          <p:cNvSpPr>
            <a:spLocks noGrp="1"/>
          </p:cNvSpPr>
          <p:nvPr>
            <p:ph type="dt" sz="half" idx="10"/>
          </p:nvPr>
        </p:nvSpPr>
        <p:spPr/>
        <p:txBody>
          <a:bodyPr/>
          <a:lstStyle/>
          <a:p>
            <a:fld id="{02EDA683-EE3B-BA4D-A12F-931AFE9976CA}" type="datetime1">
              <a:t>2/7/24</a:t>
            </a:fld>
            <a:endParaRPr lang="en-US"/>
          </a:p>
        </p:txBody>
      </p:sp>
      <p:sp>
        <p:nvSpPr>
          <p:cNvPr id="8" name="Footer Placeholder 7">
            <a:extLst>
              <a:ext uri="{FF2B5EF4-FFF2-40B4-BE49-F238E27FC236}">
                <a16:creationId xmlns:a16="http://schemas.microsoft.com/office/drawing/2014/main" id="{B0CCD38A-A9BB-446F-9B11-1ED4C4B766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D5059-1CFE-167E-6379-11CA75653F45}"/>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203959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68B2-656D-6375-4C93-68FEBAC4E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08D75-36C7-5991-A6B2-38E73600F3F7}"/>
              </a:ext>
            </a:extLst>
          </p:cNvPr>
          <p:cNvSpPr>
            <a:spLocks noGrp="1"/>
          </p:cNvSpPr>
          <p:nvPr>
            <p:ph type="dt" sz="half" idx="10"/>
          </p:nvPr>
        </p:nvSpPr>
        <p:spPr/>
        <p:txBody>
          <a:bodyPr/>
          <a:lstStyle/>
          <a:p>
            <a:fld id="{102F7D8C-61FA-DF46-9180-BC3E159A2364}" type="datetime1">
              <a:t>2/7/24</a:t>
            </a:fld>
            <a:endParaRPr lang="en-US"/>
          </a:p>
        </p:txBody>
      </p:sp>
      <p:sp>
        <p:nvSpPr>
          <p:cNvPr id="4" name="Footer Placeholder 3">
            <a:extLst>
              <a:ext uri="{FF2B5EF4-FFF2-40B4-BE49-F238E27FC236}">
                <a16:creationId xmlns:a16="http://schemas.microsoft.com/office/drawing/2014/main" id="{18EAD71B-CA96-C205-DAE7-4DA946160B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4CA96-4FFD-50F8-4877-A502C5230383}"/>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7119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2D2D3-293A-6977-EF5C-0ED352AE9703}"/>
              </a:ext>
            </a:extLst>
          </p:cNvPr>
          <p:cNvSpPr>
            <a:spLocks noGrp="1"/>
          </p:cNvSpPr>
          <p:nvPr>
            <p:ph type="dt" sz="half" idx="10"/>
          </p:nvPr>
        </p:nvSpPr>
        <p:spPr/>
        <p:txBody>
          <a:bodyPr/>
          <a:lstStyle/>
          <a:p>
            <a:fld id="{9E177D19-045D-3E48-B1DB-77E683F4B2A3}" type="datetime1">
              <a:t>2/7/24</a:t>
            </a:fld>
            <a:endParaRPr lang="en-US"/>
          </a:p>
        </p:txBody>
      </p:sp>
      <p:sp>
        <p:nvSpPr>
          <p:cNvPr id="3" name="Footer Placeholder 2">
            <a:extLst>
              <a:ext uri="{FF2B5EF4-FFF2-40B4-BE49-F238E27FC236}">
                <a16:creationId xmlns:a16="http://schemas.microsoft.com/office/drawing/2014/main" id="{69E4B9FA-1C1C-A2B7-46C7-4F88E4D78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1669D-B551-4475-9C30-4412CA26A899}"/>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415159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4DAD-8E23-FCBB-944C-6484A69EB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9DD4B-D9FB-504B-B61A-80DFEE23D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A91AC-424F-6FDB-4374-32193A4ED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293A6-A420-EC6F-773D-9BE7A0DBABC7}"/>
              </a:ext>
            </a:extLst>
          </p:cNvPr>
          <p:cNvSpPr>
            <a:spLocks noGrp="1"/>
          </p:cNvSpPr>
          <p:nvPr>
            <p:ph type="dt" sz="half" idx="10"/>
          </p:nvPr>
        </p:nvSpPr>
        <p:spPr/>
        <p:txBody>
          <a:bodyPr/>
          <a:lstStyle/>
          <a:p>
            <a:fld id="{6A338279-E08C-AC41-A58B-51C934CEA895}" type="datetime1">
              <a:t>2/7/24</a:t>
            </a:fld>
            <a:endParaRPr lang="en-US"/>
          </a:p>
        </p:txBody>
      </p:sp>
      <p:sp>
        <p:nvSpPr>
          <p:cNvPr id="6" name="Footer Placeholder 5">
            <a:extLst>
              <a:ext uri="{FF2B5EF4-FFF2-40B4-BE49-F238E27FC236}">
                <a16:creationId xmlns:a16="http://schemas.microsoft.com/office/drawing/2014/main" id="{5DF639C1-51D7-0C16-FBAD-F075966D3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D32DA-6DB6-CE95-D3AD-D018D963DF0C}"/>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40003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1808-983B-E5C3-534C-E9475E30E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750C3-295D-C293-AEC2-798C9EF22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10DE4C-CD5F-0CB2-D702-FF38467A1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63C66-926B-A540-B611-33A16AA76963}"/>
              </a:ext>
            </a:extLst>
          </p:cNvPr>
          <p:cNvSpPr>
            <a:spLocks noGrp="1"/>
          </p:cNvSpPr>
          <p:nvPr>
            <p:ph type="dt" sz="half" idx="10"/>
          </p:nvPr>
        </p:nvSpPr>
        <p:spPr/>
        <p:txBody>
          <a:bodyPr/>
          <a:lstStyle/>
          <a:p>
            <a:fld id="{745050BA-14C5-1346-AC84-D75B9ACD3C68}" type="datetime1">
              <a:t>2/7/24</a:t>
            </a:fld>
            <a:endParaRPr lang="en-US"/>
          </a:p>
        </p:txBody>
      </p:sp>
      <p:sp>
        <p:nvSpPr>
          <p:cNvPr id="6" name="Footer Placeholder 5">
            <a:extLst>
              <a:ext uri="{FF2B5EF4-FFF2-40B4-BE49-F238E27FC236}">
                <a16:creationId xmlns:a16="http://schemas.microsoft.com/office/drawing/2014/main" id="{F43ADB8D-6A52-57FF-5710-287143108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F9E86-E993-89E5-E261-E8CE9D778FD6}"/>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300660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10D28-0FA1-7DE0-7E0F-61AEF51D8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68370-4267-4C13-6AFB-C1AFF99A2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96087-8DAD-AD37-B55A-C5BEAE01E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09AEFF-90A0-AA46-8AA4-5BB6DF84909E}" type="datetime1">
              <a:t>2/7/24</a:t>
            </a:fld>
            <a:endParaRPr lang="en-US"/>
          </a:p>
        </p:txBody>
      </p:sp>
      <p:sp>
        <p:nvSpPr>
          <p:cNvPr id="5" name="Footer Placeholder 4">
            <a:extLst>
              <a:ext uri="{FF2B5EF4-FFF2-40B4-BE49-F238E27FC236}">
                <a16:creationId xmlns:a16="http://schemas.microsoft.com/office/drawing/2014/main" id="{D480DA98-6B06-A930-B1BA-983E1E73A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504D7F-50D8-849B-2601-087401AEB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19236E-BE37-A340-B933-0A79F0CD3AE4}" type="slidenum">
              <a:t>‹#›</a:t>
            </a:fld>
            <a:endParaRPr lang="en-US"/>
          </a:p>
        </p:txBody>
      </p:sp>
    </p:spTree>
    <p:extLst>
      <p:ext uri="{BB962C8B-B14F-4D97-AF65-F5344CB8AC3E}">
        <p14:creationId xmlns:p14="http://schemas.microsoft.com/office/powerpoint/2010/main" val="1519909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audio" Target="../media/media13.wav"/><Relationship Id="rId21" Type="http://schemas.microsoft.com/office/2007/relationships/media" Target="../media/media11.wav"/><Relationship Id="rId34" Type="http://schemas.openxmlformats.org/officeDocument/2006/relationships/audio" Target="../media/media17.wav"/><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microsoft.com/office/2007/relationships/media" Target="../media/media13.wav"/><Relationship Id="rId33" Type="http://schemas.microsoft.com/office/2007/relationships/media" Target="../media/media17.wav"/><Relationship Id="rId38"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audio" Target="../media/media10.wav"/><Relationship Id="rId29" Type="http://schemas.microsoft.com/office/2007/relationships/media" Target="../media/media15.wav"/><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wav"/><Relationship Id="rId32" Type="http://schemas.openxmlformats.org/officeDocument/2006/relationships/audio" Target="../media/media16.wav"/><Relationship Id="rId37" Type="http://schemas.openxmlformats.org/officeDocument/2006/relationships/slideLayout" Target="../slideLayouts/slideLayout2.xml"/><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wav"/><Relationship Id="rId28" Type="http://schemas.openxmlformats.org/officeDocument/2006/relationships/audio" Target="../media/media14.wav"/><Relationship Id="rId36" Type="http://schemas.openxmlformats.org/officeDocument/2006/relationships/audio" Target="../media/media18.wav"/><Relationship Id="rId10" Type="http://schemas.openxmlformats.org/officeDocument/2006/relationships/audio" Target="../media/media5.wav"/><Relationship Id="rId19" Type="http://schemas.microsoft.com/office/2007/relationships/media" Target="../media/media10.wav"/><Relationship Id="rId31" Type="http://schemas.microsoft.com/office/2007/relationships/media" Target="../media/media16.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wav"/><Relationship Id="rId27" Type="http://schemas.microsoft.com/office/2007/relationships/media" Target="../media/media14.wav"/><Relationship Id="rId30" Type="http://schemas.openxmlformats.org/officeDocument/2006/relationships/audio" Target="../media/media15.wav"/><Relationship Id="rId35" Type="http://schemas.microsoft.com/office/2007/relationships/media" Target="../media/media18.wav"/><Relationship Id="rId8" Type="http://schemas.openxmlformats.org/officeDocument/2006/relationships/audio" Target="../media/media4.wav"/><Relationship Id="rId3" Type="http://schemas.microsoft.com/office/2007/relationships/media" Target="../media/media2.wav"/></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0.wav"/><Relationship Id="rId7"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5" Type="http://schemas.microsoft.com/office/2007/relationships/media" Target="../media/media21.wav"/><Relationship Id="rId4" Type="http://schemas.openxmlformats.org/officeDocument/2006/relationships/audio" Target="../media/media20.wav"/></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media25.wav"/><Relationship Id="rId3" Type="http://schemas.microsoft.com/office/2007/relationships/media" Target="../media/media23.wav"/><Relationship Id="rId7" Type="http://schemas.microsoft.com/office/2007/relationships/media" Target="../media/media25.wav"/><Relationship Id="rId12" Type="http://schemas.openxmlformats.org/officeDocument/2006/relationships/image" Target="../media/image5.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audio" Target="../media/media24.wav"/><Relationship Id="rId11" Type="http://schemas.openxmlformats.org/officeDocument/2006/relationships/slideLayout" Target="../slideLayouts/slideLayout2.xml"/><Relationship Id="rId5" Type="http://schemas.microsoft.com/office/2007/relationships/media" Target="../media/media24.wav"/><Relationship Id="rId10" Type="http://schemas.openxmlformats.org/officeDocument/2006/relationships/audio" Target="../media/media26.wav"/><Relationship Id="rId4" Type="http://schemas.openxmlformats.org/officeDocument/2006/relationships/audio" Target="../media/media23.wav"/><Relationship Id="rId9" Type="http://schemas.microsoft.com/office/2007/relationships/media" Target="../media/media26.wav"/></Relationships>
</file>

<file path=ppt/slides/_rels/slide22.xml.rels><?xml version="1.0" encoding="UTF-8" standalone="yes"?>
<Relationships xmlns="http://schemas.openxmlformats.org/package/2006/relationships"><Relationship Id="rId13" Type="http://schemas.microsoft.com/office/2007/relationships/media" Target="../media/media33.wav"/><Relationship Id="rId18" Type="http://schemas.openxmlformats.org/officeDocument/2006/relationships/audio" Target="../media/media35.wav"/><Relationship Id="rId26" Type="http://schemas.openxmlformats.org/officeDocument/2006/relationships/audio" Target="../media/media15.wav"/><Relationship Id="rId3" Type="http://schemas.microsoft.com/office/2007/relationships/media" Target="../media/media28.wav"/><Relationship Id="rId21" Type="http://schemas.microsoft.com/office/2007/relationships/media" Target="../media/media37.wav"/><Relationship Id="rId34" Type="http://schemas.openxmlformats.org/officeDocument/2006/relationships/image" Target="../media/image5.png"/><Relationship Id="rId7" Type="http://schemas.microsoft.com/office/2007/relationships/media" Target="../media/media30.wav"/><Relationship Id="rId12" Type="http://schemas.openxmlformats.org/officeDocument/2006/relationships/audio" Target="../media/media32.wav"/><Relationship Id="rId17" Type="http://schemas.microsoft.com/office/2007/relationships/media" Target="../media/media35.wav"/><Relationship Id="rId25" Type="http://schemas.microsoft.com/office/2007/relationships/media" Target="../media/media15.wav"/><Relationship Id="rId33" Type="http://schemas.openxmlformats.org/officeDocument/2006/relationships/slideLayout" Target="../slideLayouts/slideLayout2.xml"/><Relationship Id="rId2" Type="http://schemas.openxmlformats.org/officeDocument/2006/relationships/audio" Target="../media/media27.wav"/><Relationship Id="rId16" Type="http://schemas.openxmlformats.org/officeDocument/2006/relationships/audio" Target="../media/media34.wav"/><Relationship Id="rId20" Type="http://schemas.openxmlformats.org/officeDocument/2006/relationships/audio" Target="../media/media36.wav"/><Relationship Id="rId29" Type="http://schemas.microsoft.com/office/2007/relationships/media" Target="../media/media40.wav"/><Relationship Id="rId1" Type="http://schemas.microsoft.com/office/2007/relationships/media" Target="../media/media27.wav"/><Relationship Id="rId6" Type="http://schemas.openxmlformats.org/officeDocument/2006/relationships/audio" Target="../media/media29.wav"/><Relationship Id="rId11" Type="http://schemas.microsoft.com/office/2007/relationships/media" Target="../media/media32.wav"/><Relationship Id="rId24" Type="http://schemas.openxmlformats.org/officeDocument/2006/relationships/audio" Target="../media/media38.wav"/><Relationship Id="rId32" Type="http://schemas.openxmlformats.org/officeDocument/2006/relationships/audio" Target="../media/media41.wav"/><Relationship Id="rId5" Type="http://schemas.microsoft.com/office/2007/relationships/media" Target="../media/media29.wav"/><Relationship Id="rId15" Type="http://schemas.microsoft.com/office/2007/relationships/media" Target="../media/media34.wav"/><Relationship Id="rId23" Type="http://schemas.microsoft.com/office/2007/relationships/media" Target="../media/media38.wav"/><Relationship Id="rId28" Type="http://schemas.openxmlformats.org/officeDocument/2006/relationships/audio" Target="../media/media39.wav"/><Relationship Id="rId10" Type="http://schemas.openxmlformats.org/officeDocument/2006/relationships/audio" Target="../media/media31.wav"/><Relationship Id="rId19" Type="http://schemas.microsoft.com/office/2007/relationships/media" Target="../media/media36.wav"/><Relationship Id="rId31" Type="http://schemas.microsoft.com/office/2007/relationships/media" Target="../media/media41.wav"/><Relationship Id="rId4" Type="http://schemas.openxmlformats.org/officeDocument/2006/relationships/audio" Target="../media/media28.wav"/><Relationship Id="rId9" Type="http://schemas.microsoft.com/office/2007/relationships/media" Target="../media/media31.wav"/><Relationship Id="rId14" Type="http://schemas.openxmlformats.org/officeDocument/2006/relationships/audio" Target="../media/media33.wav"/><Relationship Id="rId22" Type="http://schemas.openxmlformats.org/officeDocument/2006/relationships/audio" Target="../media/media37.wav"/><Relationship Id="rId27" Type="http://schemas.microsoft.com/office/2007/relationships/media" Target="../media/media39.wav"/><Relationship Id="rId30" Type="http://schemas.openxmlformats.org/officeDocument/2006/relationships/audio" Target="../media/media40.wav"/><Relationship Id="rId8" Type="http://schemas.openxmlformats.org/officeDocument/2006/relationships/audio" Target="../media/media30.wav"/></Relationships>
</file>

<file path=ppt/slides/_rels/slide23.xml.rels><?xml version="1.0" encoding="UTF-8" standalone="yes"?>
<Relationships xmlns="http://schemas.openxmlformats.org/package/2006/relationships"><Relationship Id="rId8" Type="http://schemas.openxmlformats.org/officeDocument/2006/relationships/audio" Target="../media/media45.wav"/><Relationship Id="rId3" Type="http://schemas.microsoft.com/office/2007/relationships/media" Target="../media/media43.wav"/><Relationship Id="rId7" Type="http://schemas.microsoft.com/office/2007/relationships/media" Target="../media/media45.wav"/><Relationship Id="rId12" Type="http://schemas.openxmlformats.org/officeDocument/2006/relationships/image" Target="../media/image5.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audio" Target="../media/media44.wav"/><Relationship Id="rId11" Type="http://schemas.openxmlformats.org/officeDocument/2006/relationships/slideLayout" Target="../slideLayouts/slideLayout2.xml"/><Relationship Id="rId5" Type="http://schemas.microsoft.com/office/2007/relationships/media" Target="../media/media44.wav"/><Relationship Id="rId10" Type="http://schemas.openxmlformats.org/officeDocument/2006/relationships/audio" Target="../media/media46.wav"/><Relationship Id="rId4" Type="http://schemas.openxmlformats.org/officeDocument/2006/relationships/audio" Target="../media/media43.wav"/><Relationship Id="rId9" Type="http://schemas.microsoft.com/office/2007/relationships/media" Target="../media/media46.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46"/>
            <a:lum/>
          </a:blip>
          <a:srcRect/>
          <a:stretch>
            <a:fillRect t="-65000" b="-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6AC1-F389-244F-2E68-37AAD23B0F1D}"/>
              </a:ext>
            </a:extLst>
          </p:cNvPr>
          <p:cNvSpPr>
            <a:spLocks noGrp="1"/>
          </p:cNvSpPr>
          <p:nvPr>
            <p:ph type="ctrTitle"/>
          </p:nvPr>
        </p:nvSpPr>
        <p:spPr/>
        <p:txBody>
          <a:bodyPr/>
          <a:lstStyle/>
          <a:p>
            <a:r>
              <a:rPr lang="en-US"/>
              <a:t>Week 3</a:t>
            </a:r>
            <a:br>
              <a:rPr lang="en-US"/>
            </a:br>
            <a:r>
              <a:rPr lang="en-US"/>
              <a:t>Prosody and tone</a:t>
            </a:r>
          </a:p>
        </p:txBody>
      </p:sp>
      <p:sp>
        <p:nvSpPr>
          <p:cNvPr id="3" name="Subtitle 2">
            <a:extLst>
              <a:ext uri="{FF2B5EF4-FFF2-40B4-BE49-F238E27FC236}">
                <a16:creationId xmlns:a16="http://schemas.microsoft.com/office/drawing/2014/main" id="{22D3CD85-81C5-DC4A-27B3-B8665F386D91}"/>
              </a:ext>
            </a:extLst>
          </p:cNvPr>
          <p:cNvSpPr>
            <a:spLocks noGrp="1"/>
          </p:cNvSpPr>
          <p:nvPr>
            <p:ph type="subTitle" idx="1"/>
          </p:nvPr>
        </p:nvSpPr>
        <p:spPr>
          <a:xfrm>
            <a:off x="1524000" y="3602038"/>
            <a:ext cx="9144000" cy="2003632"/>
          </a:xfrm>
        </p:spPr>
        <p:txBody>
          <a:bodyPr>
            <a:normAutofit/>
          </a:bodyPr>
          <a:lstStyle/>
          <a:p>
            <a:r>
              <a:rPr lang="en-US"/>
              <a:t>Linguistics 460/560</a:t>
            </a:r>
          </a:p>
          <a:p>
            <a:r>
              <a:rPr lang="en-US"/>
              <a:t>The Structure of Itunyoso Triqui</a:t>
            </a:r>
          </a:p>
          <a:p>
            <a:r>
              <a:rPr lang="en-US"/>
              <a:t>Spring 2024</a:t>
            </a:r>
          </a:p>
          <a:p>
            <a:r>
              <a:rPr lang="en-US"/>
              <a:t>Christian DiCanio</a:t>
            </a:r>
          </a:p>
        </p:txBody>
      </p:sp>
      <p:sp>
        <p:nvSpPr>
          <p:cNvPr id="4" name="Slide Number Placeholder 3">
            <a:extLst>
              <a:ext uri="{FF2B5EF4-FFF2-40B4-BE49-F238E27FC236}">
                <a16:creationId xmlns:a16="http://schemas.microsoft.com/office/drawing/2014/main" id="{BEB28AE7-806C-03E8-8C96-FCE4187F41A7}"/>
              </a:ext>
            </a:extLst>
          </p:cNvPr>
          <p:cNvSpPr>
            <a:spLocks noGrp="1"/>
          </p:cNvSpPr>
          <p:nvPr>
            <p:ph type="sldNum" sz="quarter" idx="12"/>
          </p:nvPr>
        </p:nvSpPr>
        <p:spPr/>
        <p:txBody>
          <a:bodyPr/>
          <a:lstStyle/>
          <a:p>
            <a:fld id="{DF19236E-BE37-A340-B933-0A79F0CD3AE4}" type="slidenum">
              <a:t>1</a:t>
            </a:fld>
            <a:endParaRPr lang="en-US"/>
          </a:p>
        </p:txBody>
      </p:sp>
    </p:spTree>
    <p:extLst>
      <p:ext uri="{BB962C8B-B14F-4D97-AF65-F5344CB8AC3E}">
        <p14:creationId xmlns:p14="http://schemas.microsoft.com/office/powerpoint/2010/main" val="152220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EB-0D95-E697-EC63-CD1CA314810B}"/>
              </a:ext>
            </a:extLst>
          </p:cNvPr>
          <p:cNvSpPr>
            <a:spLocks noGrp="1"/>
          </p:cNvSpPr>
          <p:nvPr>
            <p:ph type="title"/>
          </p:nvPr>
        </p:nvSpPr>
        <p:spPr/>
        <p:txBody>
          <a:bodyPr/>
          <a:lstStyle/>
          <a:p>
            <a:r>
              <a:rPr lang="en-US"/>
              <a:t>Tone in monosyllables and disyllables</a:t>
            </a:r>
          </a:p>
        </p:txBody>
      </p:sp>
      <p:sp>
        <p:nvSpPr>
          <p:cNvPr id="3" name="Content Placeholder 2">
            <a:extLst>
              <a:ext uri="{FF2B5EF4-FFF2-40B4-BE49-F238E27FC236}">
                <a16:creationId xmlns:a16="http://schemas.microsoft.com/office/drawing/2014/main" id="{3B207CB7-455C-6F02-CE3E-0FB75FA59E66}"/>
              </a:ext>
            </a:extLst>
          </p:cNvPr>
          <p:cNvSpPr>
            <a:spLocks noGrp="1"/>
          </p:cNvSpPr>
          <p:nvPr>
            <p:ph idx="1"/>
          </p:nvPr>
        </p:nvSpPr>
        <p:spPr>
          <a:xfrm>
            <a:off x="838200" y="1610140"/>
            <a:ext cx="10515600" cy="4566824"/>
          </a:xfrm>
        </p:spPr>
        <p:txBody>
          <a:bodyPr>
            <a:normAutofit/>
          </a:bodyPr>
          <a:lstStyle/>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ββeh</a:t>
            </a:r>
            <a:r>
              <a:rPr lang="en-US" sz="2400" baseline="30000">
                <a:latin typeface="Doulos SIL" panose="02000500070000020004" pitchFamily="2" charset="77"/>
                <a:ea typeface="Doulos SIL" panose="02000500070000020004" pitchFamily="2" charset="77"/>
                <a:cs typeface="Doulos SIL" panose="02000500070000020004" pitchFamily="2" charset="77"/>
              </a:rPr>
              <a:t>(</a:t>
            </a:r>
            <a:r>
              <a:rPr lang="en-US" sz="2400">
                <a:latin typeface="Doulos SIL" panose="02000500070000020004" pitchFamily="2" charset="77"/>
                <a:ea typeface="Doulos SIL" panose="02000500070000020004" pitchFamily="2" charset="77"/>
                <a:cs typeface="Doulos SIL" panose="02000500070000020004" pitchFamily="2" charset="77"/>
              </a:rPr>
              <a:t>³</a:t>
            </a:r>
            <a:r>
              <a:rPr lang="en-US" sz="2400" baseline="30000">
                <a:latin typeface="Doulos SIL" panose="02000500070000020004" pitchFamily="2" charset="77"/>
                <a:ea typeface="Doulos SIL" panose="02000500070000020004" pitchFamily="2" charset="77"/>
                <a:cs typeface="Doulos SIL" panose="02000500070000020004" pitchFamily="2" charset="77"/>
              </a:rPr>
              <a:t>)</a:t>
            </a:r>
            <a:r>
              <a:rPr lang="en-US" sz="2400">
                <a:latin typeface="Doulos SIL" panose="02000500070000020004" pitchFamily="2" charset="77"/>
                <a:ea typeface="Doulos SIL" panose="02000500070000020004" pitchFamily="2" charset="77"/>
                <a:cs typeface="Doulos SIL" panose="02000500070000020004" pitchFamily="2" charset="77"/>
              </a:rPr>
              <a:t>⁵	‘straw mat / petate’		tʃi³ˀjoh⁵	‘swamp / ciénaga’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ββe⁴		‘hair / pelo’			ka³to⁴		‘shirt / camisa’</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		‘plough / arado’		na³ɾa³		‘refill / rellenar’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nne²		‘to lie / mentir’		a²m</a:t>
            </a:r>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a:latin typeface="Doulos SIL" panose="02000500070000020004" pitchFamily="2" charset="77"/>
                <a:ea typeface="Doulos SIL" panose="02000500070000020004" pitchFamily="2" charset="77"/>
                <a:cs typeface="Doulos SIL" panose="02000500070000020004" pitchFamily="2" charset="77"/>
              </a:rPr>
              <a:t>²		‘when / cuando’</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nne¹		‘naked / desnudo’		na¹ka¹		‘new / nuevo’</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nne³²		‘water / agua’			a³βi³²		‘leave / salir’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nne³¹		‘meat / carne’			</a:t>
            </a:r>
            <a:r>
              <a:rPr lang="en-US" sz="2400" b="1">
                <a:latin typeface="Doulos SIL" panose="02000500070000020004" pitchFamily="2" charset="77"/>
                <a:ea typeface="Doulos SIL" panose="02000500070000020004" pitchFamily="2" charset="77"/>
                <a:cs typeface="Doulos SIL" panose="02000500070000020004" pitchFamily="2" charset="77"/>
              </a:rPr>
              <a:t>a³nĩ¹		‘explode / estallar’</a:t>
            </a:r>
            <a:r>
              <a:rPr lang="en-US" sz="2400">
                <a:latin typeface="Doulos SIL" panose="02000500070000020004" pitchFamily="2" charset="77"/>
                <a:ea typeface="Doulos SIL" panose="02000500070000020004" pitchFamily="2" charset="77"/>
                <a:cs typeface="Doulos SIL" panose="02000500070000020004" pitchFamily="2" charset="77"/>
              </a:rPr>
              <a:t>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tʃe⁴³		‘my father / mi padre’		a⁴ne⁴³		‘chew / masticar’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ᵑɡa¹³		‘when </a:t>
            </a:r>
            <a:r>
              <a:rPr lang="en-US" sz="2400" cap="small">
                <a:latin typeface="Doulos SIL" panose="02000500070000020004" pitchFamily="2" charset="77"/>
                <a:ea typeface="Doulos SIL" panose="02000500070000020004" pitchFamily="2" charset="77"/>
                <a:cs typeface="Doulos SIL" panose="02000500070000020004" pitchFamily="2" charset="77"/>
              </a:rPr>
              <a:t>(subord)</a:t>
            </a:r>
            <a:r>
              <a:rPr lang="en-US" sz="2400">
                <a:latin typeface="Doulos SIL" panose="02000500070000020004" pitchFamily="2" charset="77"/>
                <a:ea typeface="Doulos SIL" panose="02000500070000020004" pitchFamily="2" charset="77"/>
                <a:cs typeface="Doulos SIL" panose="02000500070000020004" pitchFamily="2" charset="77"/>
              </a:rPr>
              <a:t> / cuando’	</a:t>
            </a:r>
            <a:r>
              <a:rPr lang="en-US" sz="2400" b="1">
                <a:latin typeface="Doulos SIL" panose="02000500070000020004" pitchFamily="2" charset="77"/>
                <a:ea typeface="Doulos SIL" panose="02000500070000020004" pitchFamily="2" charset="77"/>
                <a:cs typeface="Doulos SIL" panose="02000500070000020004" pitchFamily="2" charset="77"/>
              </a:rPr>
              <a:t>k</a:t>
            </a:r>
            <a:r>
              <a:rPr lang="en-US" sz="2400" b="1"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b="1">
                <a:latin typeface="Doulos SIL" panose="02000500070000020004" pitchFamily="2" charset="77"/>
                <a:ea typeface="Doulos SIL" panose="02000500070000020004" pitchFamily="2" charset="77"/>
                <a:cs typeface="Doulos SIL" panose="02000500070000020004" pitchFamily="2" charset="77"/>
              </a:rPr>
              <a:t>¹ʔ</a:t>
            </a:r>
            <a:r>
              <a:rPr lang="en-US" sz="2400" b="1"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b="1">
                <a:latin typeface="Doulos SIL" panose="02000500070000020004" pitchFamily="2" charset="77"/>
                <a:ea typeface="Doulos SIL" panose="02000500070000020004" pitchFamily="2" charset="77"/>
                <a:cs typeface="Doulos SIL" panose="02000500070000020004" pitchFamily="2" charset="77"/>
              </a:rPr>
              <a:t>³		‘four (N) / cuatro'</a:t>
            </a:r>
          </a:p>
        </p:txBody>
      </p:sp>
      <p:sp>
        <p:nvSpPr>
          <p:cNvPr id="4" name="Slide Number Placeholder 3">
            <a:extLst>
              <a:ext uri="{FF2B5EF4-FFF2-40B4-BE49-F238E27FC236}">
                <a16:creationId xmlns:a16="http://schemas.microsoft.com/office/drawing/2014/main" id="{63F92CAC-D67C-CD10-A8AB-98D419B4B589}"/>
              </a:ext>
            </a:extLst>
          </p:cNvPr>
          <p:cNvSpPr>
            <a:spLocks noGrp="1"/>
          </p:cNvSpPr>
          <p:nvPr>
            <p:ph type="sldNum" sz="quarter" idx="12"/>
          </p:nvPr>
        </p:nvSpPr>
        <p:spPr/>
        <p:txBody>
          <a:bodyPr/>
          <a:lstStyle/>
          <a:p>
            <a:fld id="{DF19236E-BE37-A340-B933-0A79F0CD3AE4}" type="slidenum">
              <a:t>10</a:t>
            </a:fld>
            <a:endParaRPr lang="en-US"/>
          </a:p>
        </p:txBody>
      </p:sp>
      <p:pic>
        <p:nvPicPr>
          <p:cNvPr id="7" name="tone_5_bbej5">
            <a:hlinkClick r:id="" action="ppaction://media"/>
            <a:extLst>
              <a:ext uri="{FF2B5EF4-FFF2-40B4-BE49-F238E27FC236}">
                <a16:creationId xmlns:a16="http://schemas.microsoft.com/office/drawing/2014/main" id="{541CD855-0032-C674-BB10-0F68A11EBB9F}"/>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273258" y="1511301"/>
            <a:ext cx="564942" cy="564942"/>
          </a:xfrm>
          <a:prstGeom prst="rect">
            <a:avLst/>
          </a:prstGeom>
        </p:spPr>
      </p:pic>
      <p:pic>
        <p:nvPicPr>
          <p:cNvPr id="8" name="tone_4_bbe4">
            <a:hlinkClick r:id="" action="ppaction://media"/>
            <a:extLst>
              <a:ext uri="{FF2B5EF4-FFF2-40B4-BE49-F238E27FC236}">
                <a16:creationId xmlns:a16="http://schemas.microsoft.com/office/drawing/2014/main" id="{05844272-9CD8-DA4C-A246-404143681F8D}"/>
              </a:ext>
            </a:extLst>
          </p:cNvPr>
          <p:cNvPicPr>
            <a:picLocks noChangeAspect="1"/>
          </p:cNvPicPr>
          <p:nvPr>
            <a:audioFile r:link="rId4"/>
            <p:extLst>
              <p:ext uri="{DAA4B4D4-6D71-4841-9C94-3DE7FCFB9230}">
                <p14:media xmlns:p14="http://schemas.microsoft.com/office/powerpoint/2010/main" r:embed="rId3"/>
              </p:ext>
            </p:extLst>
          </p:nvPr>
        </p:nvPicPr>
        <p:blipFill>
          <a:blip r:embed="rId38"/>
          <a:stretch>
            <a:fillRect/>
          </a:stretch>
        </p:blipFill>
        <p:spPr>
          <a:xfrm>
            <a:off x="272396" y="1989346"/>
            <a:ext cx="564942" cy="564942"/>
          </a:xfrm>
          <a:prstGeom prst="rect">
            <a:avLst/>
          </a:prstGeom>
        </p:spPr>
      </p:pic>
      <p:pic>
        <p:nvPicPr>
          <p:cNvPr id="9" name="tone_3_nne3">
            <a:hlinkClick r:id="" action="ppaction://media"/>
            <a:extLst>
              <a:ext uri="{FF2B5EF4-FFF2-40B4-BE49-F238E27FC236}">
                <a16:creationId xmlns:a16="http://schemas.microsoft.com/office/drawing/2014/main" id="{9617D327-7872-454B-D728-66E3134B3660}"/>
              </a:ext>
            </a:extLst>
          </p:cNvPr>
          <p:cNvPicPr>
            <a:picLocks noChangeAspect="1"/>
          </p:cNvPicPr>
          <p:nvPr>
            <a:audioFile r:link="rId6"/>
            <p:extLst>
              <p:ext uri="{DAA4B4D4-6D71-4841-9C94-3DE7FCFB9230}">
                <p14:media xmlns:p14="http://schemas.microsoft.com/office/powerpoint/2010/main" r:embed="rId5"/>
              </p:ext>
            </p:extLst>
          </p:nvPr>
        </p:nvPicPr>
        <p:blipFill>
          <a:blip r:embed="rId38"/>
          <a:stretch>
            <a:fillRect/>
          </a:stretch>
        </p:blipFill>
        <p:spPr>
          <a:xfrm>
            <a:off x="272396" y="2461663"/>
            <a:ext cx="564942" cy="564942"/>
          </a:xfrm>
          <a:prstGeom prst="rect">
            <a:avLst/>
          </a:prstGeom>
        </p:spPr>
      </p:pic>
      <p:pic>
        <p:nvPicPr>
          <p:cNvPr id="10" name="tone_2_nne2">
            <a:hlinkClick r:id="" action="ppaction://media"/>
            <a:extLst>
              <a:ext uri="{FF2B5EF4-FFF2-40B4-BE49-F238E27FC236}">
                <a16:creationId xmlns:a16="http://schemas.microsoft.com/office/drawing/2014/main" id="{C4EF54C9-CB3F-EB64-1B1B-17C51929C9F9}"/>
              </a:ext>
            </a:extLst>
          </p:cNvPr>
          <p:cNvPicPr>
            <a:picLocks noChangeAspect="1"/>
          </p:cNvPicPr>
          <p:nvPr>
            <a:audioFile r:link="rId8"/>
            <p:extLst>
              <p:ext uri="{DAA4B4D4-6D71-4841-9C94-3DE7FCFB9230}">
                <p14:media xmlns:p14="http://schemas.microsoft.com/office/powerpoint/2010/main" r:embed="rId7"/>
              </p:ext>
            </p:extLst>
          </p:nvPr>
        </p:nvPicPr>
        <p:blipFill>
          <a:blip r:embed="rId38"/>
          <a:stretch>
            <a:fillRect/>
          </a:stretch>
        </p:blipFill>
        <p:spPr>
          <a:xfrm>
            <a:off x="270638" y="2940827"/>
            <a:ext cx="563184" cy="563184"/>
          </a:xfrm>
          <a:prstGeom prst="rect">
            <a:avLst/>
          </a:prstGeom>
        </p:spPr>
      </p:pic>
      <p:pic>
        <p:nvPicPr>
          <p:cNvPr id="11" name="tone_1_nne1">
            <a:hlinkClick r:id="" action="ppaction://media"/>
            <a:extLst>
              <a:ext uri="{FF2B5EF4-FFF2-40B4-BE49-F238E27FC236}">
                <a16:creationId xmlns:a16="http://schemas.microsoft.com/office/drawing/2014/main" id="{9618F244-B52E-655E-A95D-43BA1B00233F}"/>
              </a:ext>
            </a:extLst>
          </p:cNvPr>
          <p:cNvPicPr>
            <a:picLocks noChangeAspect="1"/>
          </p:cNvPicPr>
          <p:nvPr>
            <a:audioFile r:link="rId10"/>
            <p:extLst>
              <p:ext uri="{DAA4B4D4-6D71-4841-9C94-3DE7FCFB9230}">
                <p14:media xmlns:p14="http://schemas.microsoft.com/office/powerpoint/2010/main" r:embed="rId9"/>
              </p:ext>
            </p:extLst>
          </p:nvPr>
        </p:nvPicPr>
        <p:blipFill>
          <a:blip r:embed="rId38"/>
          <a:stretch>
            <a:fillRect/>
          </a:stretch>
        </p:blipFill>
        <p:spPr>
          <a:xfrm>
            <a:off x="259264" y="3412025"/>
            <a:ext cx="576747" cy="576747"/>
          </a:xfrm>
          <a:prstGeom prst="rect">
            <a:avLst/>
          </a:prstGeom>
        </p:spPr>
      </p:pic>
      <p:pic>
        <p:nvPicPr>
          <p:cNvPr id="12" name="tone_32_nne32">
            <a:hlinkClick r:id="" action="ppaction://media"/>
            <a:extLst>
              <a:ext uri="{FF2B5EF4-FFF2-40B4-BE49-F238E27FC236}">
                <a16:creationId xmlns:a16="http://schemas.microsoft.com/office/drawing/2014/main" id="{A74192EC-67A3-69C4-2D05-9DC70DA93EE8}"/>
              </a:ext>
            </a:extLst>
          </p:cNvPr>
          <p:cNvPicPr>
            <a:picLocks noChangeAspect="1"/>
          </p:cNvPicPr>
          <p:nvPr>
            <a:audioFile r:link="rId12"/>
            <p:extLst>
              <p:ext uri="{DAA4B4D4-6D71-4841-9C94-3DE7FCFB9230}">
                <p14:media xmlns:p14="http://schemas.microsoft.com/office/powerpoint/2010/main" r:embed="rId11"/>
              </p:ext>
            </p:extLst>
          </p:nvPr>
        </p:nvPicPr>
        <p:blipFill>
          <a:blip r:embed="rId38"/>
          <a:stretch>
            <a:fillRect/>
          </a:stretch>
        </p:blipFill>
        <p:spPr>
          <a:xfrm>
            <a:off x="277205" y="3879851"/>
            <a:ext cx="563184" cy="563184"/>
          </a:xfrm>
          <a:prstGeom prst="rect">
            <a:avLst/>
          </a:prstGeom>
        </p:spPr>
      </p:pic>
      <p:pic>
        <p:nvPicPr>
          <p:cNvPr id="13" name="tone_31_nne31">
            <a:hlinkClick r:id="" action="ppaction://media"/>
            <a:extLst>
              <a:ext uri="{FF2B5EF4-FFF2-40B4-BE49-F238E27FC236}">
                <a16:creationId xmlns:a16="http://schemas.microsoft.com/office/drawing/2014/main" id="{CB244237-3368-BA46-DF86-0482B971CFC1}"/>
              </a:ext>
            </a:extLst>
          </p:cNvPr>
          <p:cNvPicPr>
            <a:picLocks noChangeAspect="1"/>
          </p:cNvPicPr>
          <p:nvPr>
            <a:audioFile r:link="rId14"/>
            <p:extLst>
              <p:ext uri="{DAA4B4D4-6D71-4841-9C94-3DE7FCFB9230}">
                <p14:media xmlns:p14="http://schemas.microsoft.com/office/powerpoint/2010/main" r:embed="rId13"/>
              </p:ext>
            </p:extLst>
          </p:nvPr>
        </p:nvPicPr>
        <p:blipFill>
          <a:blip r:embed="rId38"/>
          <a:stretch>
            <a:fillRect/>
          </a:stretch>
        </p:blipFill>
        <p:spPr>
          <a:xfrm>
            <a:off x="259264" y="4335115"/>
            <a:ext cx="563184" cy="563184"/>
          </a:xfrm>
          <a:prstGeom prst="rect">
            <a:avLst/>
          </a:prstGeom>
        </p:spPr>
      </p:pic>
      <p:pic>
        <p:nvPicPr>
          <p:cNvPr id="14" name="tone_43_che43">
            <a:hlinkClick r:id="" action="ppaction://media"/>
            <a:extLst>
              <a:ext uri="{FF2B5EF4-FFF2-40B4-BE49-F238E27FC236}">
                <a16:creationId xmlns:a16="http://schemas.microsoft.com/office/drawing/2014/main" id="{8B9E4F2A-C54F-8179-0285-45512C1CCABC}"/>
              </a:ext>
            </a:extLst>
          </p:cNvPr>
          <p:cNvPicPr>
            <a:picLocks noChangeAspect="1"/>
          </p:cNvPicPr>
          <p:nvPr>
            <a:audioFile r:link="rId16"/>
            <p:extLst>
              <p:ext uri="{DAA4B4D4-6D71-4841-9C94-3DE7FCFB9230}">
                <p14:media xmlns:p14="http://schemas.microsoft.com/office/powerpoint/2010/main" r:embed="rId15"/>
              </p:ext>
            </p:extLst>
          </p:nvPr>
        </p:nvPicPr>
        <p:blipFill>
          <a:blip r:embed="rId38"/>
          <a:stretch>
            <a:fillRect/>
          </a:stretch>
        </p:blipFill>
        <p:spPr>
          <a:xfrm>
            <a:off x="243512" y="4789378"/>
            <a:ext cx="563184" cy="563184"/>
          </a:xfrm>
          <a:prstGeom prst="rect">
            <a:avLst/>
          </a:prstGeom>
        </p:spPr>
      </p:pic>
      <p:pic>
        <p:nvPicPr>
          <p:cNvPr id="15" name="tone_13_nga13">
            <a:hlinkClick r:id="" action="ppaction://media"/>
            <a:extLst>
              <a:ext uri="{FF2B5EF4-FFF2-40B4-BE49-F238E27FC236}">
                <a16:creationId xmlns:a16="http://schemas.microsoft.com/office/drawing/2014/main" id="{B1B39F0D-631A-994B-9FBA-128061DF07E8}"/>
              </a:ext>
            </a:extLst>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243512" y="5229196"/>
            <a:ext cx="563184" cy="563184"/>
          </a:xfrm>
          <a:prstGeom prst="rect">
            <a:avLst/>
          </a:prstGeom>
        </p:spPr>
      </p:pic>
      <p:pic>
        <p:nvPicPr>
          <p:cNvPr id="16" name="chi3hyoj5">
            <a:hlinkClick r:id="" action="ppaction://media"/>
            <a:extLst>
              <a:ext uri="{FF2B5EF4-FFF2-40B4-BE49-F238E27FC236}">
                <a16:creationId xmlns:a16="http://schemas.microsoft.com/office/drawing/2014/main" id="{C21A3792-1BFC-9522-C9E6-C11FA6329C1A}"/>
              </a:ext>
            </a:extLst>
          </p:cNvPr>
          <p:cNvPicPr>
            <a:picLocks noChangeAspect="1"/>
          </p:cNvPicPr>
          <p:nvPr>
            <a:audioFile r:link="rId20"/>
            <p:extLst>
              <p:ext uri="{DAA4B4D4-6D71-4841-9C94-3DE7FCFB9230}">
                <p14:media xmlns:p14="http://schemas.microsoft.com/office/powerpoint/2010/main" r:embed="rId19"/>
              </p:ext>
            </p:extLst>
          </p:nvPr>
        </p:nvPicPr>
        <p:blipFill>
          <a:blip r:embed="rId38"/>
          <a:stretch>
            <a:fillRect/>
          </a:stretch>
        </p:blipFill>
        <p:spPr>
          <a:xfrm>
            <a:off x="10863470" y="1582946"/>
            <a:ext cx="490330" cy="490330"/>
          </a:xfrm>
          <a:prstGeom prst="rect">
            <a:avLst/>
          </a:prstGeom>
        </p:spPr>
      </p:pic>
      <p:pic>
        <p:nvPicPr>
          <p:cNvPr id="17" name="ka3to4">
            <a:hlinkClick r:id="" action="ppaction://media"/>
            <a:extLst>
              <a:ext uri="{FF2B5EF4-FFF2-40B4-BE49-F238E27FC236}">
                <a16:creationId xmlns:a16="http://schemas.microsoft.com/office/drawing/2014/main" id="{E84E212A-7F6D-EC1A-8FC9-77579FA3C573}"/>
              </a:ext>
            </a:extLst>
          </p:cNvPr>
          <p:cNvPicPr>
            <a:picLocks noChangeAspect="1"/>
          </p:cNvPicPr>
          <p:nvPr>
            <a:audioFile r:link="rId22"/>
            <p:extLst>
              <p:ext uri="{DAA4B4D4-6D71-4841-9C94-3DE7FCFB9230}">
                <p14:media xmlns:p14="http://schemas.microsoft.com/office/powerpoint/2010/main" r:embed="rId21"/>
              </p:ext>
            </p:extLst>
          </p:nvPr>
        </p:nvPicPr>
        <p:blipFill>
          <a:blip r:embed="rId38"/>
          <a:stretch>
            <a:fillRect/>
          </a:stretch>
        </p:blipFill>
        <p:spPr>
          <a:xfrm>
            <a:off x="10862608" y="2029895"/>
            <a:ext cx="490331" cy="490331"/>
          </a:xfrm>
          <a:prstGeom prst="rect">
            <a:avLst/>
          </a:prstGeom>
        </p:spPr>
      </p:pic>
      <p:pic>
        <p:nvPicPr>
          <p:cNvPr id="18" name="na3ra3">
            <a:hlinkClick r:id="" action="ppaction://media"/>
            <a:extLst>
              <a:ext uri="{FF2B5EF4-FFF2-40B4-BE49-F238E27FC236}">
                <a16:creationId xmlns:a16="http://schemas.microsoft.com/office/drawing/2014/main" id="{947E03B5-932E-68E1-4B78-3BCE6755B665}"/>
              </a:ext>
            </a:extLst>
          </p:cNvPr>
          <p:cNvPicPr>
            <a:picLocks noChangeAspect="1"/>
          </p:cNvPicPr>
          <p:nvPr>
            <a:audioFile r:link="rId24"/>
            <p:extLst>
              <p:ext uri="{DAA4B4D4-6D71-4841-9C94-3DE7FCFB9230}">
                <p14:media xmlns:p14="http://schemas.microsoft.com/office/powerpoint/2010/main" r:embed="rId23"/>
              </p:ext>
            </p:extLst>
          </p:nvPr>
        </p:nvPicPr>
        <p:blipFill>
          <a:blip r:embed="rId38"/>
          <a:stretch>
            <a:fillRect/>
          </a:stretch>
        </p:blipFill>
        <p:spPr>
          <a:xfrm>
            <a:off x="10861746" y="2468286"/>
            <a:ext cx="490330" cy="490330"/>
          </a:xfrm>
          <a:prstGeom prst="rect">
            <a:avLst/>
          </a:prstGeom>
        </p:spPr>
      </p:pic>
      <p:pic>
        <p:nvPicPr>
          <p:cNvPr id="19" name="a2man2">
            <a:hlinkClick r:id="" action="ppaction://media"/>
            <a:extLst>
              <a:ext uri="{FF2B5EF4-FFF2-40B4-BE49-F238E27FC236}">
                <a16:creationId xmlns:a16="http://schemas.microsoft.com/office/drawing/2014/main" id="{B1EDE4EB-D790-53FD-B17D-11D2F761089B}"/>
              </a:ext>
            </a:extLst>
          </p:cNvPr>
          <p:cNvPicPr>
            <a:picLocks noChangeAspect="1"/>
          </p:cNvPicPr>
          <p:nvPr>
            <a:audioFile r:link="rId26"/>
            <p:extLst>
              <p:ext uri="{DAA4B4D4-6D71-4841-9C94-3DE7FCFB9230}">
                <p14:media xmlns:p14="http://schemas.microsoft.com/office/powerpoint/2010/main" r:embed="rId25"/>
              </p:ext>
            </p:extLst>
          </p:nvPr>
        </p:nvPicPr>
        <p:blipFill>
          <a:blip r:embed="rId38"/>
          <a:stretch>
            <a:fillRect/>
          </a:stretch>
        </p:blipFill>
        <p:spPr>
          <a:xfrm>
            <a:off x="10861746" y="2915685"/>
            <a:ext cx="490330" cy="490330"/>
          </a:xfrm>
          <a:prstGeom prst="rect">
            <a:avLst/>
          </a:prstGeom>
        </p:spPr>
      </p:pic>
      <p:pic>
        <p:nvPicPr>
          <p:cNvPr id="20" name="na1ka1">
            <a:hlinkClick r:id="" action="ppaction://media"/>
            <a:extLst>
              <a:ext uri="{FF2B5EF4-FFF2-40B4-BE49-F238E27FC236}">
                <a16:creationId xmlns:a16="http://schemas.microsoft.com/office/drawing/2014/main" id="{5D649868-46D2-D0D8-8016-0A1F24837962}"/>
              </a:ext>
            </a:extLst>
          </p:cNvPr>
          <p:cNvPicPr>
            <a:picLocks noChangeAspect="1"/>
          </p:cNvPicPr>
          <p:nvPr>
            <a:audioFile r:link="rId28"/>
            <p:extLst>
              <p:ext uri="{DAA4B4D4-6D71-4841-9C94-3DE7FCFB9230}">
                <p14:media xmlns:p14="http://schemas.microsoft.com/office/powerpoint/2010/main" r:embed="rId27"/>
              </p:ext>
            </p:extLst>
          </p:nvPr>
        </p:nvPicPr>
        <p:blipFill>
          <a:blip r:embed="rId38"/>
          <a:stretch>
            <a:fillRect/>
          </a:stretch>
        </p:blipFill>
        <p:spPr>
          <a:xfrm>
            <a:off x="10855053" y="3318291"/>
            <a:ext cx="497023" cy="497023"/>
          </a:xfrm>
          <a:prstGeom prst="rect">
            <a:avLst/>
          </a:prstGeom>
        </p:spPr>
      </p:pic>
      <p:pic>
        <p:nvPicPr>
          <p:cNvPr id="21" name="a3bi32">
            <a:hlinkClick r:id="" action="ppaction://media"/>
            <a:extLst>
              <a:ext uri="{FF2B5EF4-FFF2-40B4-BE49-F238E27FC236}">
                <a16:creationId xmlns:a16="http://schemas.microsoft.com/office/drawing/2014/main" id="{E731FAA4-637A-71A8-96A7-85258BB6587D}"/>
              </a:ext>
            </a:extLst>
          </p:cNvPr>
          <p:cNvPicPr>
            <a:picLocks noChangeAspect="1"/>
          </p:cNvPicPr>
          <p:nvPr>
            <a:audioFile r:link="rId30"/>
            <p:extLst>
              <p:ext uri="{DAA4B4D4-6D71-4841-9C94-3DE7FCFB9230}">
                <p14:media xmlns:p14="http://schemas.microsoft.com/office/powerpoint/2010/main" r:embed="rId29"/>
              </p:ext>
            </p:extLst>
          </p:nvPr>
        </p:nvPicPr>
        <p:blipFill>
          <a:blip r:embed="rId38"/>
          <a:stretch>
            <a:fillRect/>
          </a:stretch>
        </p:blipFill>
        <p:spPr>
          <a:xfrm>
            <a:off x="10855053" y="3765241"/>
            <a:ext cx="563184" cy="563184"/>
          </a:xfrm>
          <a:prstGeom prst="rect">
            <a:avLst/>
          </a:prstGeom>
        </p:spPr>
      </p:pic>
      <p:pic>
        <p:nvPicPr>
          <p:cNvPr id="22" name="a3nin1">
            <a:hlinkClick r:id="" action="ppaction://media"/>
            <a:extLst>
              <a:ext uri="{FF2B5EF4-FFF2-40B4-BE49-F238E27FC236}">
                <a16:creationId xmlns:a16="http://schemas.microsoft.com/office/drawing/2014/main" id="{4E84BD00-3138-BAB0-419E-A31A7D751ED3}"/>
              </a:ext>
            </a:extLst>
          </p:cNvPr>
          <p:cNvPicPr>
            <a:picLocks noChangeAspect="1"/>
          </p:cNvPicPr>
          <p:nvPr>
            <a:audioFile r:link="rId32"/>
            <p:extLst>
              <p:ext uri="{DAA4B4D4-6D71-4841-9C94-3DE7FCFB9230}">
                <p14:media xmlns:p14="http://schemas.microsoft.com/office/powerpoint/2010/main" r:embed="rId31"/>
              </p:ext>
            </p:extLst>
          </p:nvPr>
        </p:nvPicPr>
        <p:blipFill>
          <a:blip r:embed="rId38"/>
          <a:stretch>
            <a:fillRect/>
          </a:stretch>
        </p:blipFill>
        <p:spPr>
          <a:xfrm>
            <a:off x="10855053" y="4259641"/>
            <a:ext cx="563184" cy="563184"/>
          </a:xfrm>
          <a:prstGeom prst="rect">
            <a:avLst/>
          </a:prstGeom>
        </p:spPr>
      </p:pic>
      <p:pic>
        <p:nvPicPr>
          <p:cNvPr id="23" name="a4ne43">
            <a:hlinkClick r:id="" action="ppaction://media"/>
            <a:extLst>
              <a:ext uri="{FF2B5EF4-FFF2-40B4-BE49-F238E27FC236}">
                <a16:creationId xmlns:a16="http://schemas.microsoft.com/office/drawing/2014/main" id="{82F52360-80EA-EFA5-2F43-EA80D681480C}"/>
              </a:ext>
            </a:extLst>
          </p:cNvPr>
          <p:cNvPicPr>
            <a:picLocks noChangeAspect="1"/>
          </p:cNvPicPr>
          <p:nvPr>
            <a:audioFile r:link="rId34"/>
            <p:extLst>
              <p:ext uri="{DAA4B4D4-6D71-4841-9C94-3DE7FCFB9230}">
                <p14:media xmlns:p14="http://schemas.microsoft.com/office/powerpoint/2010/main" r:embed="rId33"/>
              </p:ext>
            </p:extLst>
          </p:nvPr>
        </p:nvPicPr>
        <p:blipFill>
          <a:blip r:embed="rId38"/>
          <a:stretch>
            <a:fillRect/>
          </a:stretch>
        </p:blipFill>
        <p:spPr>
          <a:xfrm>
            <a:off x="10861746" y="4681523"/>
            <a:ext cx="563184" cy="563184"/>
          </a:xfrm>
          <a:prstGeom prst="rect">
            <a:avLst/>
          </a:prstGeom>
        </p:spPr>
      </p:pic>
      <p:pic>
        <p:nvPicPr>
          <p:cNvPr id="24" name="ka1han3">
            <a:hlinkClick r:id="" action="ppaction://media"/>
            <a:extLst>
              <a:ext uri="{FF2B5EF4-FFF2-40B4-BE49-F238E27FC236}">
                <a16:creationId xmlns:a16="http://schemas.microsoft.com/office/drawing/2014/main" id="{42FC42D3-E5DE-CA27-E89A-DE3FF168D5F6}"/>
              </a:ext>
            </a:extLst>
          </p:cNvPr>
          <p:cNvPicPr>
            <a:picLocks noChangeAspect="1"/>
          </p:cNvPicPr>
          <p:nvPr>
            <a:audioFile r:link="rId36"/>
            <p:extLst>
              <p:ext uri="{DAA4B4D4-6D71-4841-9C94-3DE7FCFB9230}">
                <p14:media xmlns:p14="http://schemas.microsoft.com/office/powerpoint/2010/main" r:embed="rId35"/>
              </p:ext>
            </p:extLst>
          </p:nvPr>
        </p:nvPicPr>
        <p:blipFill>
          <a:blip r:embed="rId38"/>
          <a:stretch>
            <a:fillRect/>
          </a:stretch>
        </p:blipFill>
        <p:spPr>
          <a:xfrm>
            <a:off x="10855053" y="5216322"/>
            <a:ext cx="563184" cy="563184"/>
          </a:xfrm>
          <a:prstGeom prst="rect">
            <a:avLst/>
          </a:prstGeom>
        </p:spPr>
      </p:pic>
    </p:spTree>
    <p:extLst>
      <p:ext uri="{BB962C8B-B14F-4D97-AF65-F5344CB8AC3E}">
        <p14:creationId xmlns:p14="http://schemas.microsoft.com/office/powerpoint/2010/main" val="23081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7"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3"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3"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87"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3"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68"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38"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62"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63" fill="hold"/>
                                        <p:tgtEl>
                                          <p:spTgt spid="17"/>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91" fill="hold"/>
                                        <p:tgtEl>
                                          <p:spTgt spid="18"/>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21" fill="hold"/>
                                        <p:tgtEl>
                                          <p:spTgt spid="19"/>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66" fill="hold"/>
                                        <p:tgtEl>
                                          <p:spTgt spid="20"/>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82" fill="hold"/>
                                        <p:tgtEl>
                                          <p:spTgt spid="21"/>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78" fill="hold"/>
                                        <p:tgtEl>
                                          <p:spTgt spid="22"/>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56" fill="hold"/>
                                        <p:tgtEl>
                                          <p:spTgt spid="23"/>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2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3"/>
                </p:tgtEl>
              </p:cMediaNode>
            </p:audio>
            <p:audio>
              <p:cMediaNode vol="80000">
                <p:cTn id="82" fill="hold" display="0">
                  <p:stCondLst>
                    <p:cond delay="indefinite"/>
                  </p:stCondLst>
                  <p:endCondLst>
                    <p:cond evt="onStopAudio" delay="0">
                      <p:tgtEl>
                        <p:sldTgt/>
                      </p:tgtEl>
                    </p:cond>
                  </p:endCondLst>
                </p:cTn>
                <p:tgtEl>
                  <p:spTgt spid="14"/>
                </p:tgtEl>
              </p:cMediaNode>
            </p:audio>
            <p:audio>
              <p:cMediaNode vol="80000">
                <p:cTn id="83" fill="hold" display="0">
                  <p:stCondLst>
                    <p:cond delay="indefinite"/>
                  </p:stCondLst>
                  <p:endCondLst>
                    <p:cond evt="onStopAudio" delay="0">
                      <p:tgtEl>
                        <p:sldTgt/>
                      </p:tgtEl>
                    </p:cond>
                  </p:endCondLst>
                </p:cTn>
                <p:tgtEl>
                  <p:spTgt spid="15"/>
                </p:tgtEl>
              </p:cMediaNode>
            </p:audio>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0"/>
                </p:tgtEl>
              </p:cMediaNode>
            </p:audio>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4933-5DE1-C420-7F41-FE42B9D6EAA5}"/>
              </a:ext>
            </a:extLst>
          </p:cNvPr>
          <p:cNvSpPr>
            <a:spLocks noGrp="1"/>
          </p:cNvSpPr>
          <p:nvPr>
            <p:ph type="title"/>
          </p:nvPr>
        </p:nvSpPr>
        <p:spPr/>
        <p:txBody>
          <a:bodyPr/>
          <a:lstStyle/>
          <a:p>
            <a:r>
              <a:rPr lang="en-US"/>
              <a:t>Tonal association (DiCanio et al, 2020)</a:t>
            </a:r>
          </a:p>
        </p:txBody>
      </p:sp>
      <p:sp>
        <p:nvSpPr>
          <p:cNvPr id="3" name="Content Placeholder 2">
            <a:extLst>
              <a:ext uri="{FF2B5EF4-FFF2-40B4-BE49-F238E27FC236}">
                <a16:creationId xmlns:a16="http://schemas.microsoft.com/office/drawing/2014/main" id="{CBD2F0E2-EAFE-B8CD-277F-9A053F6A1C47}"/>
              </a:ext>
            </a:extLst>
          </p:cNvPr>
          <p:cNvSpPr>
            <a:spLocks noGrp="1"/>
          </p:cNvSpPr>
          <p:nvPr>
            <p:ph idx="1"/>
          </p:nvPr>
        </p:nvSpPr>
        <p:spPr>
          <a:xfrm>
            <a:off x="838200" y="1825625"/>
            <a:ext cx="5771322" cy="4351338"/>
          </a:xfrm>
        </p:spPr>
        <p:txBody>
          <a:bodyPr>
            <a:normAutofit lnSpcReduction="10000"/>
          </a:bodyPr>
          <a:lstStyle/>
          <a:p>
            <a:r>
              <a:rPr lang="en-US" i="1">
                <a:effectLst/>
                <a:latin typeface="TimesNewRomanPS"/>
              </a:rPr>
              <a:t>Moraic tonal specification</a:t>
            </a:r>
            <a:r>
              <a:rPr lang="en-US">
                <a:effectLst/>
                <a:latin typeface="TimesNewRomanPSMT"/>
              </a:rPr>
              <a:t>: A mora may be associated with only a single tone. </a:t>
            </a:r>
          </a:p>
          <a:p>
            <a:endParaRPr lang="en-US"/>
          </a:p>
          <a:p>
            <a:r>
              <a:rPr lang="en-US" i="1">
                <a:effectLst/>
                <a:latin typeface="TimesNewRomanPS"/>
              </a:rPr>
              <a:t>No floating tones</a:t>
            </a:r>
            <a:r>
              <a:rPr lang="en-US">
                <a:effectLst/>
                <a:latin typeface="TimesNewRomanPSMT"/>
              </a:rPr>
              <a:t>: Every tone must be associated with a mora. </a:t>
            </a:r>
            <a:endParaRPr lang="en-US"/>
          </a:p>
          <a:p>
            <a:endParaRPr lang="en-US"/>
          </a:p>
          <a:p>
            <a:r>
              <a:rPr lang="en-US"/>
              <a:t>These principles mean that contours must only be possible on final syllables, as they are bimoraic.</a:t>
            </a:r>
          </a:p>
        </p:txBody>
      </p:sp>
      <p:sp>
        <p:nvSpPr>
          <p:cNvPr id="4" name="Slide Number Placeholder 3">
            <a:extLst>
              <a:ext uri="{FF2B5EF4-FFF2-40B4-BE49-F238E27FC236}">
                <a16:creationId xmlns:a16="http://schemas.microsoft.com/office/drawing/2014/main" id="{64AF1B26-5F93-F2BA-21E1-708EECC560B0}"/>
              </a:ext>
            </a:extLst>
          </p:cNvPr>
          <p:cNvSpPr>
            <a:spLocks noGrp="1"/>
          </p:cNvSpPr>
          <p:nvPr>
            <p:ph type="sldNum" sz="quarter" idx="12"/>
          </p:nvPr>
        </p:nvSpPr>
        <p:spPr/>
        <p:txBody>
          <a:bodyPr/>
          <a:lstStyle/>
          <a:p>
            <a:fld id="{DF19236E-BE37-A340-B933-0A79F0CD3AE4}" type="slidenum">
              <a:t>11</a:t>
            </a:fld>
            <a:endParaRPr lang="en-US"/>
          </a:p>
        </p:txBody>
      </p:sp>
      <p:pic>
        <p:nvPicPr>
          <p:cNvPr id="5" name="Picture 4">
            <a:extLst>
              <a:ext uri="{FF2B5EF4-FFF2-40B4-BE49-F238E27FC236}">
                <a16:creationId xmlns:a16="http://schemas.microsoft.com/office/drawing/2014/main" id="{C6EAC56A-D97B-440E-0F14-CCC1C8EAF097}"/>
              </a:ext>
            </a:extLst>
          </p:cNvPr>
          <p:cNvPicPr>
            <a:picLocks noChangeAspect="1"/>
          </p:cNvPicPr>
          <p:nvPr/>
        </p:nvPicPr>
        <p:blipFill>
          <a:blip r:embed="rId2"/>
          <a:stretch>
            <a:fillRect/>
          </a:stretch>
        </p:blipFill>
        <p:spPr>
          <a:xfrm>
            <a:off x="7708623" y="1505098"/>
            <a:ext cx="2826855" cy="4536928"/>
          </a:xfrm>
          <a:prstGeom prst="rect">
            <a:avLst/>
          </a:prstGeom>
        </p:spPr>
      </p:pic>
    </p:spTree>
    <p:extLst>
      <p:ext uri="{BB962C8B-B14F-4D97-AF65-F5344CB8AC3E}">
        <p14:creationId xmlns:p14="http://schemas.microsoft.com/office/powerpoint/2010/main" val="93788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7AC0-67A0-2D9D-BE72-7564A0F588C2}"/>
              </a:ext>
            </a:extLst>
          </p:cNvPr>
          <p:cNvSpPr>
            <a:spLocks noGrp="1"/>
          </p:cNvSpPr>
          <p:nvPr>
            <p:ph type="title"/>
          </p:nvPr>
        </p:nvSpPr>
        <p:spPr>
          <a:xfrm>
            <a:off x="838200" y="365125"/>
            <a:ext cx="10515600" cy="936901"/>
          </a:xfrm>
        </p:spPr>
        <p:txBody>
          <a:bodyPr/>
          <a:lstStyle/>
          <a:p>
            <a:r>
              <a:rPr lang="en-US"/>
              <a:t>Contours in polysyllabic roots</a:t>
            </a:r>
          </a:p>
        </p:txBody>
      </p:sp>
      <p:sp>
        <p:nvSpPr>
          <p:cNvPr id="3" name="Content Placeholder 2">
            <a:extLst>
              <a:ext uri="{FF2B5EF4-FFF2-40B4-BE49-F238E27FC236}">
                <a16:creationId xmlns:a16="http://schemas.microsoft.com/office/drawing/2014/main" id="{AB17DDD9-9A7E-E280-17C4-8FDB4F716B11}"/>
              </a:ext>
            </a:extLst>
          </p:cNvPr>
          <p:cNvSpPr>
            <a:spLocks noGrp="1"/>
          </p:cNvSpPr>
          <p:nvPr>
            <p:ph idx="1"/>
          </p:nvPr>
        </p:nvSpPr>
        <p:spPr>
          <a:xfrm>
            <a:off x="838200" y="1530626"/>
            <a:ext cx="10515600" cy="4646337"/>
          </a:xfrm>
        </p:spPr>
        <p:txBody>
          <a:bodyPr/>
          <a:lstStyle/>
          <a:p>
            <a:r>
              <a:rPr lang="en-US"/>
              <a:t>Contour tones /13/ and /31/ do not surface on the final syllable of a polysyllabic word; *1.13, *3.31</a:t>
            </a:r>
          </a:p>
          <a:p>
            <a:endParaRPr lang="en-US"/>
          </a:p>
          <a:p>
            <a:r>
              <a:rPr lang="en-US"/>
              <a:t>Instead, these tones are </a:t>
            </a:r>
            <a:r>
              <a:rPr lang="en-US" i="1"/>
              <a:t>spread across</a:t>
            </a:r>
            <a:r>
              <a:rPr lang="en-US"/>
              <a:t> the word.</a:t>
            </a:r>
          </a:p>
          <a:p>
            <a:endParaRPr lang="en-US"/>
          </a:p>
          <a:p>
            <a:r>
              <a:rPr lang="en-US"/>
              <a:t>The other contour tones, /32, 43/, surface on the final syllable but the penult tone is a copy of the </a:t>
            </a:r>
            <a:r>
              <a:rPr lang="en-US" b="1"/>
              <a:t>leftmost tone level, </a:t>
            </a:r>
            <a:r>
              <a:rPr lang="en-US"/>
              <a:t>e.g. 4.43, 3.32.</a:t>
            </a:r>
          </a:p>
        </p:txBody>
      </p:sp>
      <p:sp>
        <p:nvSpPr>
          <p:cNvPr id="4" name="Slide Number Placeholder 3">
            <a:extLst>
              <a:ext uri="{FF2B5EF4-FFF2-40B4-BE49-F238E27FC236}">
                <a16:creationId xmlns:a16="http://schemas.microsoft.com/office/drawing/2014/main" id="{1B6E5F63-4418-95B1-DADB-8B2881D11E72}"/>
              </a:ext>
            </a:extLst>
          </p:cNvPr>
          <p:cNvSpPr>
            <a:spLocks noGrp="1"/>
          </p:cNvSpPr>
          <p:nvPr>
            <p:ph type="sldNum" sz="quarter" idx="12"/>
          </p:nvPr>
        </p:nvSpPr>
        <p:spPr/>
        <p:txBody>
          <a:bodyPr/>
          <a:lstStyle/>
          <a:p>
            <a:fld id="{DF19236E-BE37-A340-B933-0A79F0CD3AE4}" type="slidenum">
              <a:t>12</a:t>
            </a:fld>
            <a:endParaRPr lang="en-US"/>
          </a:p>
        </p:txBody>
      </p:sp>
    </p:spTree>
    <p:extLst>
      <p:ext uri="{BB962C8B-B14F-4D97-AF65-F5344CB8AC3E}">
        <p14:creationId xmlns:p14="http://schemas.microsoft.com/office/powerpoint/2010/main" val="390412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1372-9966-8C1D-9146-375776AC0BB8}"/>
              </a:ext>
            </a:extLst>
          </p:cNvPr>
          <p:cNvSpPr>
            <a:spLocks noGrp="1"/>
          </p:cNvSpPr>
          <p:nvPr>
            <p:ph type="title"/>
          </p:nvPr>
        </p:nvSpPr>
        <p:spPr/>
        <p:txBody>
          <a:bodyPr/>
          <a:lstStyle/>
          <a:p>
            <a:r>
              <a:rPr lang="en-US"/>
              <a:t>Leftward tonal association (a tonal rule)</a:t>
            </a:r>
          </a:p>
        </p:txBody>
      </p:sp>
      <p:sp>
        <p:nvSpPr>
          <p:cNvPr id="3" name="Content Placeholder 2">
            <a:extLst>
              <a:ext uri="{FF2B5EF4-FFF2-40B4-BE49-F238E27FC236}">
                <a16:creationId xmlns:a16="http://schemas.microsoft.com/office/drawing/2014/main" id="{D0723091-60D9-A1FC-E266-533510A3C309}"/>
              </a:ext>
            </a:extLst>
          </p:cNvPr>
          <p:cNvSpPr>
            <a:spLocks noGrp="1"/>
          </p:cNvSpPr>
          <p:nvPr>
            <p:ph idx="1"/>
          </p:nvPr>
        </p:nvSpPr>
        <p:spPr/>
        <p:txBody>
          <a:bodyPr/>
          <a:lstStyle/>
          <a:p>
            <a:r>
              <a:rPr lang="en-US"/>
              <a:t>While there are words where penult tones are contrastive (especially with verbal aspect), in most words the penultimate syllable tone is predictable based on the final tone.</a:t>
            </a:r>
          </a:p>
          <a:p>
            <a:endParaRPr lang="en-US"/>
          </a:p>
          <a:p>
            <a:r>
              <a:rPr lang="en-US"/>
              <a:t>Tones </a:t>
            </a:r>
            <a:r>
              <a:rPr lang="en-US" i="1"/>
              <a:t>associate</a:t>
            </a:r>
            <a:r>
              <a:rPr lang="en-US"/>
              <a:t> to penultimate syllables, but there default/underlying position is on the final syllable.</a:t>
            </a:r>
          </a:p>
          <a:p>
            <a:endParaRPr lang="en-US"/>
          </a:p>
          <a:p>
            <a:r>
              <a:rPr lang="en-US"/>
              <a:t>This is true for </a:t>
            </a:r>
            <a:r>
              <a:rPr lang="en-US" i="1"/>
              <a:t>all</a:t>
            </a:r>
            <a:r>
              <a:rPr lang="en-US"/>
              <a:t> Triqui languages (DiCanio 2008, DiCanio et al 2020, Hernández Mendoza 2017, Hollenbach 1984).</a:t>
            </a:r>
          </a:p>
          <a:p>
            <a:endParaRPr lang="en-US"/>
          </a:p>
          <a:p>
            <a:endParaRPr lang="en-US"/>
          </a:p>
        </p:txBody>
      </p:sp>
      <p:sp>
        <p:nvSpPr>
          <p:cNvPr id="4" name="Slide Number Placeholder 3">
            <a:extLst>
              <a:ext uri="{FF2B5EF4-FFF2-40B4-BE49-F238E27FC236}">
                <a16:creationId xmlns:a16="http://schemas.microsoft.com/office/drawing/2014/main" id="{7E50F51C-223E-7A4A-7C90-9890CD70B844}"/>
              </a:ext>
            </a:extLst>
          </p:cNvPr>
          <p:cNvSpPr>
            <a:spLocks noGrp="1"/>
          </p:cNvSpPr>
          <p:nvPr>
            <p:ph type="sldNum" sz="quarter" idx="12"/>
          </p:nvPr>
        </p:nvSpPr>
        <p:spPr/>
        <p:txBody>
          <a:bodyPr/>
          <a:lstStyle/>
          <a:p>
            <a:fld id="{DF19236E-BE37-A340-B933-0A79F0CD3AE4}" type="slidenum">
              <a:t>13</a:t>
            </a:fld>
            <a:endParaRPr lang="en-US"/>
          </a:p>
        </p:txBody>
      </p:sp>
    </p:spTree>
    <p:extLst>
      <p:ext uri="{BB962C8B-B14F-4D97-AF65-F5344CB8AC3E}">
        <p14:creationId xmlns:p14="http://schemas.microsoft.com/office/powerpoint/2010/main" val="3921306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83BA10-B30C-7152-0B57-38037F2E66C9}"/>
              </a:ext>
            </a:extLst>
          </p:cNvPr>
          <p:cNvSpPr>
            <a:spLocks noGrp="1"/>
          </p:cNvSpPr>
          <p:nvPr>
            <p:ph idx="1"/>
          </p:nvPr>
        </p:nvSpPr>
        <p:spPr>
          <a:xfrm>
            <a:off x="838200" y="715617"/>
            <a:ext cx="10515600" cy="5461346"/>
          </a:xfrm>
        </p:spPr>
        <p:txBody>
          <a:bodyPr>
            <a:normAutofit/>
          </a:bodyPr>
          <a:lstStyle/>
          <a:p>
            <a:pPr marL="0" indent="0" algn="just">
              <a:buNone/>
            </a:pPr>
            <a:r>
              <a:rPr lang="en-US" i="1">
                <a:effectLst/>
                <a:latin typeface="TimesNewRomanPS"/>
              </a:rPr>
              <a:t>Leftward association convention</a:t>
            </a:r>
            <a:r>
              <a:rPr lang="en-US">
                <a:effectLst/>
                <a:latin typeface="TimesNewRomanPSMT"/>
              </a:rPr>
              <a:t>: </a:t>
            </a:r>
          </a:p>
          <a:p>
            <a:pPr marL="0" indent="0" algn="just">
              <a:buNone/>
            </a:pPr>
            <a:r>
              <a:rPr lang="en-US">
                <a:effectLst/>
                <a:latin typeface="TimesNewRomanPSMT"/>
              </a:rPr>
              <a:t>Assign a tone or tone contour, right to left, starting on the rightmost mora (tone-bearing unit) of the word and then associate the leftmost tone in the word to all preceding moras within the word.</a:t>
            </a:r>
          </a:p>
          <a:p>
            <a:pPr marL="0" indent="0" algn="just">
              <a:buNone/>
            </a:pPr>
            <a:r>
              <a:rPr lang="en-US">
                <a:effectLst/>
                <a:latin typeface="TimesNewRomanPSMT"/>
              </a:rPr>
              <a:t>(DiCanio et al 2020) </a:t>
            </a: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4B4FA887-540A-744C-2423-F105C541B2A8}"/>
              </a:ext>
            </a:extLst>
          </p:cNvPr>
          <p:cNvSpPr>
            <a:spLocks noGrp="1"/>
          </p:cNvSpPr>
          <p:nvPr>
            <p:ph type="sldNum" sz="quarter" idx="12"/>
          </p:nvPr>
        </p:nvSpPr>
        <p:spPr/>
        <p:txBody>
          <a:bodyPr/>
          <a:lstStyle/>
          <a:p>
            <a:fld id="{DF19236E-BE37-A340-B933-0A79F0CD3AE4}" type="slidenum">
              <a:t>14</a:t>
            </a:fld>
            <a:endParaRPr lang="en-US"/>
          </a:p>
        </p:txBody>
      </p:sp>
      <p:pic>
        <p:nvPicPr>
          <p:cNvPr id="5" name="Picture 4">
            <a:extLst>
              <a:ext uri="{FF2B5EF4-FFF2-40B4-BE49-F238E27FC236}">
                <a16:creationId xmlns:a16="http://schemas.microsoft.com/office/drawing/2014/main" id="{92A1E79E-9BEB-879B-7C8F-B1DB0CC31F21}"/>
              </a:ext>
            </a:extLst>
          </p:cNvPr>
          <p:cNvPicPr>
            <a:picLocks noChangeAspect="1"/>
          </p:cNvPicPr>
          <p:nvPr/>
        </p:nvPicPr>
        <p:blipFill>
          <a:blip r:embed="rId2"/>
          <a:stretch>
            <a:fillRect/>
          </a:stretch>
        </p:blipFill>
        <p:spPr>
          <a:xfrm>
            <a:off x="583096" y="2931381"/>
            <a:ext cx="8027504" cy="3211002"/>
          </a:xfrm>
          <a:prstGeom prst="rect">
            <a:avLst/>
          </a:prstGeom>
        </p:spPr>
      </p:pic>
    </p:spTree>
    <p:extLst>
      <p:ext uri="{BB962C8B-B14F-4D97-AF65-F5344CB8AC3E}">
        <p14:creationId xmlns:p14="http://schemas.microsoft.com/office/powerpoint/2010/main" val="330566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01E8-BEFC-E466-CD7A-94086DE7B0E4}"/>
              </a:ext>
            </a:extLst>
          </p:cNvPr>
          <p:cNvSpPr>
            <a:spLocks noGrp="1"/>
          </p:cNvSpPr>
          <p:nvPr>
            <p:ph type="title"/>
          </p:nvPr>
        </p:nvSpPr>
        <p:spPr>
          <a:xfrm>
            <a:off x="838200" y="365126"/>
            <a:ext cx="10515600" cy="976658"/>
          </a:xfrm>
        </p:spPr>
        <p:txBody>
          <a:bodyPr/>
          <a:lstStyle/>
          <a:p>
            <a:r>
              <a:rPr lang="en-US"/>
              <a:t>Why is tone /13/ different?</a:t>
            </a:r>
          </a:p>
        </p:txBody>
      </p:sp>
      <p:sp>
        <p:nvSpPr>
          <p:cNvPr id="3" name="Content Placeholder 2">
            <a:extLst>
              <a:ext uri="{FF2B5EF4-FFF2-40B4-BE49-F238E27FC236}">
                <a16:creationId xmlns:a16="http://schemas.microsoft.com/office/drawing/2014/main" id="{D8D18BC9-584C-21C1-5788-02595609AC0C}"/>
              </a:ext>
            </a:extLst>
          </p:cNvPr>
          <p:cNvSpPr>
            <a:spLocks noGrp="1"/>
          </p:cNvSpPr>
          <p:nvPr>
            <p:ph idx="1"/>
          </p:nvPr>
        </p:nvSpPr>
        <p:spPr>
          <a:xfrm>
            <a:off x="838200" y="1540565"/>
            <a:ext cx="10515600" cy="4636398"/>
          </a:xfrm>
        </p:spPr>
        <p:txBody>
          <a:bodyPr/>
          <a:lstStyle/>
          <a:p>
            <a:r>
              <a:rPr lang="en-US"/>
              <a:t>Rising tones take longer to produce than falling tones (Zhang 2004).</a:t>
            </a:r>
          </a:p>
          <a:p>
            <a:endParaRPr lang="en-US"/>
          </a:p>
          <a:p>
            <a:r>
              <a:rPr lang="en-US"/>
              <a:t>Restrictions on the distribution of rising tones are more common than those on falling tones.</a:t>
            </a:r>
          </a:p>
          <a:p>
            <a:endParaRPr lang="en-US"/>
          </a:p>
          <a:p>
            <a:r>
              <a:rPr lang="en-US"/>
              <a:t>One possibility is that the rise is “broken up” across syllables so that it is easier to perceive for listeners.</a:t>
            </a:r>
          </a:p>
        </p:txBody>
      </p:sp>
      <p:sp>
        <p:nvSpPr>
          <p:cNvPr id="4" name="Slide Number Placeholder 3">
            <a:extLst>
              <a:ext uri="{FF2B5EF4-FFF2-40B4-BE49-F238E27FC236}">
                <a16:creationId xmlns:a16="http://schemas.microsoft.com/office/drawing/2014/main" id="{4C040CE1-973A-A74F-3064-A888D3BB4E85}"/>
              </a:ext>
            </a:extLst>
          </p:cNvPr>
          <p:cNvSpPr>
            <a:spLocks noGrp="1"/>
          </p:cNvSpPr>
          <p:nvPr>
            <p:ph type="sldNum" sz="quarter" idx="12"/>
          </p:nvPr>
        </p:nvSpPr>
        <p:spPr/>
        <p:txBody>
          <a:bodyPr/>
          <a:lstStyle/>
          <a:p>
            <a:fld id="{DF19236E-BE37-A340-B933-0A79F0CD3AE4}" type="slidenum">
              <a:t>15</a:t>
            </a:fld>
            <a:endParaRPr lang="en-US"/>
          </a:p>
        </p:txBody>
      </p:sp>
    </p:spTree>
    <p:extLst>
      <p:ext uri="{BB962C8B-B14F-4D97-AF65-F5344CB8AC3E}">
        <p14:creationId xmlns:p14="http://schemas.microsoft.com/office/powerpoint/2010/main" val="43614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D65A-9A89-4840-E370-07A2436002B8}"/>
              </a:ext>
            </a:extLst>
          </p:cNvPr>
          <p:cNvSpPr>
            <a:spLocks noGrp="1"/>
          </p:cNvSpPr>
          <p:nvPr>
            <p:ph type="title"/>
          </p:nvPr>
        </p:nvSpPr>
        <p:spPr/>
        <p:txBody>
          <a:bodyPr/>
          <a:lstStyle/>
          <a:p>
            <a:r>
              <a:rPr lang="en-US"/>
              <a:t>How is tone /31/ different?</a:t>
            </a:r>
          </a:p>
        </p:txBody>
      </p:sp>
      <p:sp>
        <p:nvSpPr>
          <p:cNvPr id="3" name="Content Placeholder 2">
            <a:extLst>
              <a:ext uri="{FF2B5EF4-FFF2-40B4-BE49-F238E27FC236}">
                <a16:creationId xmlns:a16="http://schemas.microsoft.com/office/drawing/2014/main" id="{3DAE7F8E-02AB-565B-2980-10E20043683A}"/>
              </a:ext>
            </a:extLst>
          </p:cNvPr>
          <p:cNvSpPr>
            <a:spLocks noGrp="1"/>
          </p:cNvSpPr>
          <p:nvPr>
            <p:ph idx="1"/>
          </p:nvPr>
        </p:nvSpPr>
        <p:spPr/>
        <p:txBody>
          <a:bodyPr/>
          <a:lstStyle/>
          <a:p>
            <a:r>
              <a:rPr lang="en-US"/>
              <a:t>While we observe the leftward tonal association rule for all the tones, tone /31/ is different.</a:t>
            </a:r>
          </a:p>
          <a:p>
            <a:endParaRPr lang="en-US"/>
          </a:p>
          <a:p>
            <a:r>
              <a:rPr lang="en-US"/>
              <a:t>Instead of /3.31/ or /3.3.31/ on polysyllabic roots, we observe /3.1/ and /3.1.1/. This is unlike all other contour tones.</a:t>
            </a:r>
          </a:p>
          <a:p>
            <a:endParaRPr lang="en-US"/>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nĩ³¹</a:t>
            </a:r>
            <a:r>
              <a:rPr lang="en-US"/>
              <a:t>	‘night’	</a:t>
            </a:r>
            <a:r>
              <a:rPr lang="en-US">
                <a:latin typeface="Doulos SIL" panose="02000500070000020004" pitchFamily="2" charset="77"/>
                <a:ea typeface="Doulos SIL" panose="02000500070000020004" pitchFamily="2" charset="77"/>
                <a:cs typeface="Doulos SIL" panose="02000500070000020004" pitchFamily="2" charset="77"/>
              </a:rPr>
              <a:t>ki³nĩ¹	‘good night’		a³tʃi¹ʔi¹	‘to begin’</a:t>
            </a:r>
          </a:p>
          <a:p>
            <a:pPr marL="0" indent="0">
              <a:buNone/>
            </a:pPr>
            <a:r>
              <a:rPr lang="en-US"/>
              <a:t>				(anocheció)</a:t>
            </a:r>
          </a:p>
          <a:p>
            <a:endParaRPr lang="en-US"/>
          </a:p>
        </p:txBody>
      </p:sp>
      <p:sp>
        <p:nvSpPr>
          <p:cNvPr id="4" name="Slide Number Placeholder 3">
            <a:extLst>
              <a:ext uri="{FF2B5EF4-FFF2-40B4-BE49-F238E27FC236}">
                <a16:creationId xmlns:a16="http://schemas.microsoft.com/office/drawing/2014/main" id="{6D89CC57-DDB8-7474-9CC4-89B06821A2CC}"/>
              </a:ext>
            </a:extLst>
          </p:cNvPr>
          <p:cNvSpPr>
            <a:spLocks noGrp="1"/>
          </p:cNvSpPr>
          <p:nvPr>
            <p:ph type="sldNum" sz="quarter" idx="12"/>
          </p:nvPr>
        </p:nvSpPr>
        <p:spPr/>
        <p:txBody>
          <a:bodyPr/>
          <a:lstStyle/>
          <a:p>
            <a:fld id="{DF19236E-BE37-A340-B933-0A79F0CD3AE4}" type="slidenum">
              <a:t>16</a:t>
            </a:fld>
            <a:endParaRPr lang="en-US"/>
          </a:p>
        </p:txBody>
      </p:sp>
      <p:pic>
        <p:nvPicPr>
          <p:cNvPr id="5" name="ki3ni1.wav">
            <a:hlinkClick r:id="" action="ppaction://media"/>
            <a:extLst>
              <a:ext uri="{FF2B5EF4-FFF2-40B4-BE49-F238E27FC236}">
                <a16:creationId xmlns:a16="http://schemas.microsoft.com/office/drawing/2014/main" id="{7D2F422F-D6B1-D260-A258-A86664FFBA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76982" y="5047457"/>
            <a:ext cx="812800" cy="812800"/>
          </a:xfrm>
          <a:prstGeom prst="rect">
            <a:avLst/>
          </a:prstGeom>
        </p:spPr>
      </p:pic>
      <p:pic>
        <p:nvPicPr>
          <p:cNvPr id="6" name="a3chi1hi1.wav">
            <a:hlinkClick r:id="" action="ppaction://media"/>
            <a:extLst>
              <a:ext uri="{FF2B5EF4-FFF2-40B4-BE49-F238E27FC236}">
                <a16:creationId xmlns:a16="http://schemas.microsoft.com/office/drawing/2014/main" id="{3BD13373-8AEF-40BE-F014-0914D6590C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468704" y="5047457"/>
            <a:ext cx="812800" cy="812800"/>
          </a:xfrm>
          <a:prstGeom prst="rect">
            <a:avLst/>
          </a:prstGeom>
        </p:spPr>
      </p:pic>
      <p:pic>
        <p:nvPicPr>
          <p:cNvPr id="7" name="ni31.wav">
            <a:hlinkClick r:id="" action="ppaction://media"/>
            <a:extLst>
              <a:ext uri="{FF2B5EF4-FFF2-40B4-BE49-F238E27FC236}">
                <a16:creationId xmlns:a16="http://schemas.microsoft.com/office/drawing/2014/main" id="{C2E05AB8-D031-6669-08C3-E747E8110DCA}"/>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81270" y="5047457"/>
            <a:ext cx="812800" cy="812800"/>
          </a:xfrm>
          <a:prstGeom prst="rect">
            <a:avLst/>
          </a:prstGeom>
        </p:spPr>
      </p:pic>
    </p:spTree>
    <p:extLst>
      <p:ext uri="{BB962C8B-B14F-4D97-AF65-F5344CB8AC3E}">
        <p14:creationId xmlns:p14="http://schemas.microsoft.com/office/powerpoint/2010/main" val="9916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551E-D85F-3E9D-B477-93C9283CBC6C}"/>
              </a:ext>
            </a:extLst>
          </p:cNvPr>
          <p:cNvSpPr>
            <a:spLocks noGrp="1"/>
          </p:cNvSpPr>
          <p:nvPr>
            <p:ph type="title"/>
          </p:nvPr>
        </p:nvSpPr>
        <p:spPr/>
        <p:txBody>
          <a:bodyPr/>
          <a:lstStyle/>
          <a:p>
            <a:r>
              <a:rPr lang="en-US"/>
              <a:t>Low tone /1/ spreading (another tone rule)</a:t>
            </a:r>
          </a:p>
        </p:txBody>
      </p:sp>
      <p:sp>
        <p:nvSpPr>
          <p:cNvPr id="3" name="Content Placeholder 2">
            <a:extLst>
              <a:ext uri="{FF2B5EF4-FFF2-40B4-BE49-F238E27FC236}">
                <a16:creationId xmlns:a16="http://schemas.microsoft.com/office/drawing/2014/main" id="{D04EE4B8-EC7A-3E02-B990-4205641E83BA}"/>
              </a:ext>
            </a:extLst>
          </p:cNvPr>
          <p:cNvSpPr>
            <a:spLocks noGrp="1"/>
          </p:cNvSpPr>
          <p:nvPr>
            <p:ph idx="1"/>
          </p:nvPr>
        </p:nvSpPr>
        <p:spPr/>
        <p:txBody>
          <a:bodyPr>
            <a:normAutofit/>
          </a:bodyPr>
          <a:lstStyle/>
          <a:p>
            <a:pPr marL="0" indent="0">
              <a:buNone/>
            </a:pPr>
            <a:r>
              <a:rPr lang="en-US" sz="2400" i="1">
                <a:effectLst/>
                <a:latin typeface="TimesNewRomanPS"/>
              </a:rPr>
              <a:t>Low tone spreading</a:t>
            </a:r>
            <a:r>
              <a:rPr lang="en-US" sz="2400">
                <a:effectLst/>
                <a:latin typeface="TimesNewRomanPSMT"/>
              </a:rPr>
              <a:t>: A low /1/ tone associated to the rightmost mora must spread leftward iteratively to the leftmost edge of the phonological (prosodic) word (DiCanio et al. 2020). </a:t>
            </a:r>
            <a:endParaRPr lang="en-US" sz="2400"/>
          </a:p>
        </p:txBody>
      </p:sp>
      <p:sp>
        <p:nvSpPr>
          <p:cNvPr id="4" name="Slide Number Placeholder 3">
            <a:extLst>
              <a:ext uri="{FF2B5EF4-FFF2-40B4-BE49-F238E27FC236}">
                <a16:creationId xmlns:a16="http://schemas.microsoft.com/office/drawing/2014/main" id="{0FCB5098-D0B5-7E39-24A6-183F73301A41}"/>
              </a:ext>
            </a:extLst>
          </p:cNvPr>
          <p:cNvSpPr>
            <a:spLocks noGrp="1"/>
          </p:cNvSpPr>
          <p:nvPr>
            <p:ph type="sldNum" sz="quarter" idx="12"/>
          </p:nvPr>
        </p:nvSpPr>
        <p:spPr/>
        <p:txBody>
          <a:bodyPr/>
          <a:lstStyle/>
          <a:p>
            <a:fld id="{DF19236E-BE37-A340-B933-0A79F0CD3AE4}" type="slidenum">
              <a:t>17</a:t>
            </a:fld>
            <a:endParaRPr lang="en-US"/>
          </a:p>
        </p:txBody>
      </p:sp>
      <p:pic>
        <p:nvPicPr>
          <p:cNvPr id="6" name="Picture 5">
            <a:extLst>
              <a:ext uri="{FF2B5EF4-FFF2-40B4-BE49-F238E27FC236}">
                <a16:creationId xmlns:a16="http://schemas.microsoft.com/office/drawing/2014/main" id="{83487012-70F9-4FB6-24D2-715F57CB3F87}"/>
              </a:ext>
            </a:extLst>
          </p:cNvPr>
          <p:cNvPicPr>
            <a:picLocks noChangeAspect="1"/>
          </p:cNvPicPr>
          <p:nvPr/>
        </p:nvPicPr>
        <p:blipFill>
          <a:blip r:embed="rId2"/>
          <a:stretch>
            <a:fillRect/>
          </a:stretch>
        </p:blipFill>
        <p:spPr>
          <a:xfrm>
            <a:off x="1464366" y="2852831"/>
            <a:ext cx="8146774" cy="3686081"/>
          </a:xfrm>
          <a:prstGeom prst="rect">
            <a:avLst/>
          </a:prstGeom>
        </p:spPr>
      </p:pic>
    </p:spTree>
    <p:extLst>
      <p:ext uri="{BB962C8B-B14F-4D97-AF65-F5344CB8AC3E}">
        <p14:creationId xmlns:p14="http://schemas.microsoft.com/office/powerpoint/2010/main" val="1582241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CC3F-BAC9-8D9B-C591-D89D1037DA41}"/>
              </a:ext>
            </a:extLst>
          </p:cNvPr>
          <p:cNvSpPr>
            <a:spLocks noGrp="1"/>
          </p:cNvSpPr>
          <p:nvPr>
            <p:ph type="title"/>
          </p:nvPr>
        </p:nvSpPr>
        <p:spPr/>
        <p:txBody>
          <a:bodyPr>
            <a:normAutofit/>
          </a:bodyPr>
          <a:lstStyle/>
          <a:p>
            <a:r>
              <a:rPr lang="en-US" sz="4000"/>
              <a:t>What tones </a:t>
            </a:r>
            <a:r>
              <a:rPr lang="en-US" sz="4000" i="1"/>
              <a:t>can</a:t>
            </a:r>
            <a:r>
              <a:rPr lang="en-US" sz="4000"/>
              <a:t> occur in penultimate syllables?</a:t>
            </a:r>
          </a:p>
        </p:txBody>
      </p:sp>
      <p:sp>
        <p:nvSpPr>
          <p:cNvPr id="3" name="Content Placeholder 2">
            <a:extLst>
              <a:ext uri="{FF2B5EF4-FFF2-40B4-BE49-F238E27FC236}">
                <a16:creationId xmlns:a16="http://schemas.microsoft.com/office/drawing/2014/main" id="{21F9D9DC-D5C9-DDCF-A70C-993BFD5EE7F7}"/>
              </a:ext>
            </a:extLst>
          </p:cNvPr>
          <p:cNvSpPr>
            <a:spLocks noGrp="1"/>
          </p:cNvSpPr>
          <p:nvPr>
            <p:ph idx="1"/>
          </p:nvPr>
        </p:nvSpPr>
        <p:spPr>
          <a:xfrm>
            <a:off x="838200" y="1570383"/>
            <a:ext cx="10661374" cy="1107632"/>
          </a:xfrm>
        </p:spPr>
        <p:txBody>
          <a:bodyPr>
            <a:normAutofit fontScale="92500"/>
          </a:bodyPr>
          <a:lstStyle/>
          <a:p>
            <a:pPr marL="0" indent="0">
              <a:buNone/>
            </a:pPr>
            <a:r>
              <a:rPr lang="en-US"/>
              <a:t>Sometimes penultimate tones are </a:t>
            </a:r>
            <a:r>
              <a:rPr lang="en-US" i="1"/>
              <a:t>not predictable. </a:t>
            </a:r>
            <a:r>
              <a:rPr lang="en-US"/>
              <a:t>What patterns co-occur? Tone /3/ can occur, as can tone /2/, but many patterns are unattested.</a:t>
            </a:r>
            <a:endParaRPr lang="en-US" i="1"/>
          </a:p>
          <a:p>
            <a:pPr marL="0" indent="0">
              <a:buNone/>
            </a:pPr>
            <a:endParaRPr lang="en-US" i="1"/>
          </a:p>
          <a:p>
            <a:pPr marL="0" indent="0">
              <a:buNone/>
            </a:pPr>
            <a:endParaRPr lang="en-US" i="1"/>
          </a:p>
        </p:txBody>
      </p:sp>
      <p:sp>
        <p:nvSpPr>
          <p:cNvPr id="4" name="Slide Number Placeholder 3">
            <a:extLst>
              <a:ext uri="{FF2B5EF4-FFF2-40B4-BE49-F238E27FC236}">
                <a16:creationId xmlns:a16="http://schemas.microsoft.com/office/drawing/2014/main" id="{519FA6DB-3008-E29C-4231-99B5D7B90591}"/>
              </a:ext>
            </a:extLst>
          </p:cNvPr>
          <p:cNvSpPr>
            <a:spLocks noGrp="1"/>
          </p:cNvSpPr>
          <p:nvPr>
            <p:ph type="sldNum" sz="quarter" idx="12"/>
          </p:nvPr>
        </p:nvSpPr>
        <p:spPr/>
        <p:txBody>
          <a:bodyPr/>
          <a:lstStyle/>
          <a:p>
            <a:fld id="{DF19236E-BE37-A340-B933-0A79F0CD3AE4}" type="slidenum">
              <a:t>18</a:t>
            </a:fld>
            <a:endParaRPr lang="en-US"/>
          </a:p>
        </p:txBody>
      </p:sp>
      <p:graphicFrame>
        <p:nvGraphicFramePr>
          <p:cNvPr id="5" name="Table 4">
            <a:extLst>
              <a:ext uri="{FF2B5EF4-FFF2-40B4-BE49-F238E27FC236}">
                <a16:creationId xmlns:a16="http://schemas.microsoft.com/office/drawing/2014/main" id="{86857978-A672-93DD-5EC5-B87331D5CC43}"/>
              </a:ext>
            </a:extLst>
          </p:cNvPr>
          <p:cNvGraphicFramePr>
            <a:graphicFrameLocks noGrp="1"/>
          </p:cNvGraphicFramePr>
          <p:nvPr>
            <p:extLst>
              <p:ext uri="{D42A27DB-BD31-4B8C-83A1-F6EECF244321}">
                <p14:modId xmlns:p14="http://schemas.microsoft.com/office/powerpoint/2010/main" val="328237392"/>
              </p:ext>
            </p:extLst>
          </p:nvPr>
        </p:nvGraphicFramePr>
        <p:xfrm>
          <a:off x="1098275" y="2678015"/>
          <a:ext cx="9995450" cy="3814860"/>
        </p:xfrm>
        <a:graphic>
          <a:graphicData uri="http://schemas.openxmlformats.org/drawingml/2006/table">
            <a:tbl>
              <a:tblPr firstRow="1" bandRow="1">
                <a:tableStyleId>{5940675A-B579-460E-94D1-54222C63F5DA}</a:tableStyleId>
              </a:tblPr>
              <a:tblGrid>
                <a:gridCol w="999545">
                  <a:extLst>
                    <a:ext uri="{9D8B030D-6E8A-4147-A177-3AD203B41FA5}">
                      <a16:colId xmlns:a16="http://schemas.microsoft.com/office/drawing/2014/main" val="2527491964"/>
                    </a:ext>
                  </a:extLst>
                </a:gridCol>
                <a:gridCol w="999545">
                  <a:extLst>
                    <a:ext uri="{9D8B030D-6E8A-4147-A177-3AD203B41FA5}">
                      <a16:colId xmlns:a16="http://schemas.microsoft.com/office/drawing/2014/main" val="2250683075"/>
                    </a:ext>
                  </a:extLst>
                </a:gridCol>
                <a:gridCol w="999545">
                  <a:extLst>
                    <a:ext uri="{9D8B030D-6E8A-4147-A177-3AD203B41FA5}">
                      <a16:colId xmlns:a16="http://schemas.microsoft.com/office/drawing/2014/main" val="3789538982"/>
                    </a:ext>
                  </a:extLst>
                </a:gridCol>
                <a:gridCol w="999545">
                  <a:extLst>
                    <a:ext uri="{9D8B030D-6E8A-4147-A177-3AD203B41FA5}">
                      <a16:colId xmlns:a16="http://schemas.microsoft.com/office/drawing/2014/main" val="2067818114"/>
                    </a:ext>
                  </a:extLst>
                </a:gridCol>
                <a:gridCol w="999545">
                  <a:extLst>
                    <a:ext uri="{9D8B030D-6E8A-4147-A177-3AD203B41FA5}">
                      <a16:colId xmlns:a16="http://schemas.microsoft.com/office/drawing/2014/main" val="3245262080"/>
                    </a:ext>
                  </a:extLst>
                </a:gridCol>
                <a:gridCol w="999545">
                  <a:extLst>
                    <a:ext uri="{9D8B030D-6E8A-4147-A177-3AD203B41FA5}">
                      <a16:colId xmlns:a16="http://schemas.microsoft.com/office/drawing/2014/main" val="2625420072"/>
                    </a:ext>
                  </a:extLst>
                </a:gridCol>
                <a:gridCol w="999545">
                  <a:extLst>
                    <a:ext uri="{9D8B030D-6E8A-4147-A177-3AD203B41FA5}">
                      <a16:colId xmlns:a16="http://schemas.microsoft.com/office/drawing/2014/main" val="863421436"/>
                    </a:ext>
                  </a:extLst>
                </a:gridCol>
                <a:gridCol w="999545">
                  <a:extLst>
                    <a:ext uri="{9D8B030D-6E8A-4147-A177-3AD203B41FA5}">
                      <a16:colId xmlns:a16="http://schemas.microsoft.com/office/drawing/2014/main" val="1152721857"/>
                    </a:ext>
                  </a:extLst>
                </a:gridCol>
                <a:gridCol w="999545">
                  <a:extLst>
                    <a:ext uri="{9D8B030D-6E8A-4147-A177-3AD203B41FA5}">
                      <a16:colId xmlns:a16="http://schemas.microsoft.com/office/drawing/2014/main" val="1177985002"/>
                    </a:ext>
                  </a:extLst>
                </a:gridCol>
                <a:gridCol w="999545">
                  <a:extLst>
                    <a:ext uri="{9D8B030D-6E8A-4147-A177-3AD203B41FA5}">
                      <a16:colId xmlns:a16="http://schemas.microsoft.com/office/drawing/2014/main" val="3532127867"/>
                    </a:ext>
                  </a:extLst>
                </a:gridCol>
              </a:tblGrid>
              <a:tr h="656535">
                <a:tc>
                  <a:txBody>
                    <a:bodyPr/>
                    <a:lstStyle/>
                    <a:p>
                      <a:pPr algn="r"/>
                      <a:r>
                        <a:rPr lang="en-US" sz="2400" b="1">
                          <a:latin typeface="Times" pitchFamily="2" charset="0"/>
                        </a:rPr>
                        <a:t>final</a:t>
                      </a:r>
                    </a:p>
                    <a:p>
                      <a:endParaRPr lang="en-US" sz="2400">
                        <a:latin typeface="Times" pitchFamily="2" charset="0"/>
                      </a:endParaRPr>
                    </a:p>
                    <a:p>
                      <a:r>
                        <a:rPr lang="en-US" sz="2400">
                          <a:latin typeface="Times" pitchFamily="2" charset="0"/>
                        </a:rPr>
                        <a:t>penult</a:t>
                      </a:r>
                    </a:p>
                  </a:txBody>
                  <a:tcPr/>
                </a:tc>
                <a:tc>
                  <a:txBody>
                    <a:bodyPr/>
                    <a:lstStyle/>
                    <a:p>
                      <a:r>
                        <a:rPr lang="en-US" sz="2400" b="1">
                          <a:latin typeface="Times" pitchFamily="2" charset="0"/>
                        </a:rPr>
                        <a:t>5</a:t>
                      </a:r>
                    </a:p>
                  </a:txBody>
                  <a:tcPr/>
                </a:tc>
                <a:tc>
                  <a:txBody>
                    <a:bodyPr/>
                    <a:lstStyle/>
                    <a:p>
                      <a:r>
                        <a:rPr lang="en-US" sz="2400" b="1">
                          <a:latin typeface="Times" pitchFamily="2" charset="0"/>
                        </a:rPr>
                        <a:t>4</a:t>
                      </a:r>
                    </a:p>
                  </a:txBody>
                  <a:tcPr/>
                </a:tc>
                <a:tc>
                  <a:txBody>
                    <a:bodyPr/>
                    <a:lstStyle/>
                    <a:p>
                      <a:r>
                        <a:rPr lang="en-US" sz="2400" b="1">
                          <a:latin typeface="Times" pitchFamily="2" charset="0"/>
                        </a:rPr>
                        <a:t>3</a:t>
                      </a:r>
                    </a:p>
                  </a:txBody>
                  <a:tcPr/>
                </a:tc>
                <a:tc>
                  <a:txBody>
                    <a:bodyPr/>
                    <a:lstStyle/>
                    <a:p>
                      <a:r>
                        <a:rPr lang="en-US" sz="2400" b="1">
                          <a:latin typeface="Times" pitchFamily="2" charset="0"/>
                        </a:rPr>
                        <a:t>2</a:t>
                      </a:r>
                    </a:p>
                  </a:txBody>
                  <a:tcPr/>
                </a:tc>
                <a:tc>
                  <a:txBody>
                    <a:bodyPr/>
                    <a:lstStyle/>
                    <a:p>
                      <a:r>
                        <a:rPr lang="en-US" sz="2400" b="1">
                          <a:latin typeface="Times" pitchFamily="2" charset="0"/>
                        </a:rPr>
                        <a:t>1</a:t>
                      </a:r>
                    </a:p>
                  </a:txBody>
                  <a:tcPr/>
                </a:tc>
                <a:tc>
                  <a:txBody>
                    <a:bodyPr/>
                    <a:lstStyle/>
                    <a:p>
                      <a:r>
                        <a:rPr lang="en-US" sz="2400" b="1">
                          <a:latin typeface="Times" pitchFamily="2" charset="0"/>
                        </a:rPr>
                        <a:t>43</a:t>
                      </a:r>
                    </a:p>
                  </a:txBody>
                  <a:tcPr/>
                </a:tc>
                <a:tc>
                  <a:txBody>
                    <a:bodyPr/>
                    <a:lstStyle/>
                    <a:p>
                      <a:r>
                        <a:rPr lang="en-US" sz="2400" b="1">
                          <a:latin typeface="Times" pitchFamily="2" charset="0"/>
                        </a:rPr>
                        <a:t>32</a:t>
                      </a:r>
                    </a:p>
                  </a:txBody>
                  <a:tcPr/>
                </a:tc>
                <a:tc>
                  <a:txBody>
                    <a:bodyPr/>
                    <a:lstStyle/>
                    <a:p>
                      <a:r>
                        <a:rPr lang="en-US" sz="2400" b="1">
                          <a:latin typeface="Times" pitchFamily="2" charset="0"/>
                        </a:rPr>
                        <a:t>31</a:t>
                      </a:r>
                    </a:p>
                  </a:txBody>
                  <a:tcPr/>
                </a:tc>
                <a:tc>
                  <a:txBody>
                    <a:bodyPr/>
                    <a:lstStyle/>
                    <a:p>
                      <a:r>
                        <a:rPr lang="en-US" sz="2400" b="1">
                          <a:latin typeface="Times" pitchFamily="2" charset="0"/>
                        </a:rPr>
                        <a:t>13</a:t>
                      </a:r>
                    </a:p>
                  </a:txBody>
                  <a:tcPr/>
                </a:tc>
                <a:extLst>
                  <a:ext uri="{0D108BD9-81ED-4DB2-BD59-A6C34878D82A}">
                    <a16:rowId xmlns:a16="http://schemas.microsoft.com/office/drawing/2014/main" val="948515257"/>
                  </a:ext>
                </a:extLst>
              </a:tr>
              <a:tr h="656535">
                <a:tc>
                  <a:txBody>
                    <a:bodyPr/>
                    <a:lstStyle/>
                    <a:p>
                      <a:r>
                        <a:rPr lang="en-US" sz="2400">
                          <a:latin typeface="Times" pitchFamily="2" charset="0"/>
                        </a:rPr>
                        <a:t>4</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extLst>
                  <a:ext uri="{0D108BD9-81ED-4DB2-BD59-A6C34878D82A}">
                    <a16:rowId xmlns:a16="http://schemas.microsoft.com/office/drawing/2014/main" val="2665187144"/>
                  </a:ext>
                </a:extLst>
              </a:tr>
              <a:tr h="656535">
                <a:tc>
                  <a:txBody>
                    <a:bodyPr/>
                    <a:lstStyle/>
                    <a:p>
                      <a:r>
                        <a:rPr lang="en-US" sz="2400">
                          <a:latin typeface="Times" pitchFamily="2" charset="0"/>
                        </a:rPr>
                        <a:t>3</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extLst>
                  <a:ext uri="{0D108BD9-81ED-4DB2-BD59-A6C34878D82A}">
                    <a16:rowId xmlns:a16="http://schemas.microsoft.com/office/drawing/2014/main" val="685481891"/>
                  </a:ext>
                </a:extLst>
              </a:tr>
              <a:tr h="656535">
                <a:tc>
                  <a:txBody>
                    <a:bodyPr/>
                    <a:lstStyle/>
                    <a:p>
                      <a:r>
                        <a:rPr lang="en-US" sz="2400">
                          <a:latin typeface="Times" pitchFamily="2" charset="0"/>
                        </a:rPr>
                        <a:t>2</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extLst>
                  <a:ext uri="{0D108BD9-81ED-4DB2-BD59-A6C34878D82A}">
                    <a16:rowId xmlns:a16="http://schemas.microsoft.com/office/drawing/2014/main" val="3194893534"/>
                  </a:ext>
                </a:extLst>
              </a:tr>
              <a:tr h="656535">
                <a:tc>
                  <a:txBody>
                    <a:bodyPr/>
                    <a:lstStyle/>
                    <a:p>
                      <a:r>
                        <a:rPr lang="en-US" sz="2400">
                          <a:latin typeface="Times" pitchFamily="2" charset="0"/>
                        </a:rPr>
                        <a:t>1</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r>
                        <a:rPr lang="en-US" sz="2400">
                          <a:latin typeface="Times" pitchFamily="2" charset="0"/>
                        </a:rPr>
                        <a:t>yes</a:t>
                      </a:r>
                    </a:p>
                  </a:txBody>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tc>
                  <a:txBody>
                    <a:bodyPr/>
                    <a:lstStyle/>
                    <a:p>
                      <a:endParaRPr lang="en-US" sz="2400">
                        <a:latin typeface="Times" pitchFamily="2" charset="0"/>
                      </a:endParaRPr>
                    </a:p>
                  </a:txBody>
                  <a:tcPr>
                    <a:solidFill>
                      <a:schemeClr val="tx1">
                        <a:lumMod val="65000"/>
                        <a:lumOff val="35000"/>
                      </a:schemeClr>
                    </a:solidFill>
                  </a:tcPr>
                </a:tc>
                <a:extLst>
                  <a:ext uri="{0D108BD9-81ED-4DB2-BD59-A6C34878D82A}">
                    <a16:rowId xmlns:a16="http://schemas.microsoft.com/office/drawing/2014/main" val="3825042442"/>
                  </a:ext>
                </a:extLst>
              </a:tr>
            </a:tbl>
          </a:graphicData>
        </a:graphic>
      </p:graphicFrame>
    </p:spTree>
    <p:extLst>
      <p:ext uri="{BB962C8B-B14F-4D97-AF65-F5344CB8AC3E}">
        <p14:creationId xmlns:p14="http://schemas.microsoft.com/office/powerpoint/2010/main" val="133905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875F-0A0F-29CE-B978-E56CB311DF8E}"/>
              </a:ext>
            </a:extLst>
          </p:cNvPr>
          <p:cNvSpPr>
            <a:spLocks noGrp="1"/>
          </p:cNvSpPr>
          <p:nvPr>
            <p:ph type="title"/>
          </p:nvPr>
        </p:nvSpPr>
        <p:spPr/>
        <p:txBody>
          <a:bodyPr/>
          <a:lstStyle/>
          <a:p>
            <a:r>
              <a:rPr lang="en-US"/>
              <a:t>Tonal register and tonal distribution</a:t>
            </a:r>
          </a:p>
        </p:txBody>
      </p:sp>
      <p:sp>
        <p:nvSpPr>
          <p:cNvPr id="3" name="Content Placeholder 2">
            <a:extLst>
              <a:ext uri="{FF2B5EF4-FFF2-40B4-BE49-F238E27FC236}">
                <a16:creationId xmlns:a16="http://schemas.microsoft.com/office/drawing/2014/main" id="{E9EB2956-5977-9625-30C9-A87AF92AE4C0}"/>
              </a:ext>
            </a:extLst>
          </p:cNvPr>
          <p:cNvSpPr>
            <a:spLocks noGrp="1"/>
          </p:cNvSpPr>
          <p:nvPr>
            <p:ph idx="1"/>
          </p:nvPr>
        </p:nvSpPr>
        <p:spPr/>
        <p:txBody>
          <a:bodyPr/>
          <a:lstStyle/>
          <a:p>
            <a:r>
              <a:rPr lang="en-US"/>
              <a:t>We never observe lower tones /2, 1, 32, 13/ co-occurring with higher tones /4, 5, 43/ on roots in Itunyoso Triqui.</a:t>
            </a:r>
          </a:p>
          <a:p>
            <a:r>
              <a:rPr lang="en-US"/>
              <a:t>There is a general prohihition of </a:t>
            </a:r>
            <a:r>
              <a:rPr lang="en-US" i="1"/>
              <a:t>upper register</a:t>
            </a:r>
            <a:r>
              <a:rPr lang="en-US"/>
              <a:t> tones on the same root as </a:t>
            </a:r>
            <a:r>
              <a:rPr lang="en-US" i="1"/>
              <a:t>lower register </a:t>
            </a:r>
            <a:r>
              <a:rPr lang="en-US"/>
              <a:t>tones, e.g. *2.5, *4.1, *1.43...</a:t>
            </a:r>
          </a:p>
          <a:p>
            <a:endParaRPr lang="en-US"/>
          </a:p>
          <a:p>
            <a:pPr marL="0" indent="0">
              <a:buNone/>
            </a:pPr>
            <a:r>
              <a:rPr lang="en-US"/>
              <a:t> </a:t>
            </a:r>
          </a:p>
        </p:txBody>
      </p:sp>
      <p:sp>
        <p:nvSpPr>
          <p:cNvPr id="4" name="Slide Number Placeholder 3">
            <a:extLst>
              <a:ext uri="{FF2B5EF4-FFF2-40B4-BE49-F238E27FC236}">
                <a16:creationId xmlns:a16="http://schemas.microsoft.com/office/drawing/2014/main" id="{F496A90E-A194-A8B9-84BC-1B950AEDCB26}"/>
              </a:ext>
            </a:extLst>
          </p:cNvPr>
          <p:cNvSpPr>
            <a:spLocks noGrp="1"/>
          </p:cNvSpPr>
          <p:nvPr>
            <p:ph type="sldNum" sz="quarter" idx="12"/>
          </p:nvPr>
        </p:nvSpPr>
        <p:spPr/>
        <p:txBody>
          <a:bodyPr/>
          <a:lstStyle/>
          <a:p>
            <a:fld id="{DF19236E-BE37-A340-B933-0A79F0CD3AE4}" type="slidenum">
              <a:t>19</a:t>
            </a:fld>
            <a:endParaRPr lang="en-US"/>
          </a:p>
        </p:txBody>
      </p:sp>
      <p:pic>
        <p:nvPicPr>
          <p:cNvPr id="5" name="Picture 4">
            <a:extLst>
              <a:ext uri="{FF2B5EF4-FFF2-40B4-BE49-F238E27FC236}">
                <a16:creationId xmlns:a16="http://schemas.microsoft.com/office/drawing/2014/main" id="{EFC699A3-D24D-51D3-3320-A9361EA89F6A}"/>
              </a:ext>
            </a:extLst>
          </p:cNvPr>
          <p:cNvPicPr>
            <a:picLocks noChangeAspect="1"/>
          </p:cNvPicPr>
          <p:nvPr/>
        </p:nvPicPr>
        <p:blipFill>
          <a:blip r:embed="rId2"/>
          <a:stretch>
            <a:fillRect/>
          </a:stretch>
        </p:blipFill>
        <p:spPr>
          <a:xfrm>
            <a:off x="838200" y="3665676"/>
            <a:ext cx="10344111" cy="2511287"/>
          </a:xfrm>
          <a:prstGeom prst="rect">
            <a:avLst/>
          </a:prstGeom>
        </p:spPr>
      </p:pic>
    </p:spTree>
    <p:extLst>
      <p:ext uri="{BB962C8B-B14F-4D97-AF65-F5344CB8AC3E}">
        <p14:creationId xmlns:p14="http://schemas.microsoft.com/office/powerpoint/2010/main" val="332029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50C4-100C-84EE-FAE7-BEB2D1E45DC1}"/>
              </a:ext>
            </a:extLst>
          </p:cNvPr>
          <p:cNvSpPr>
            <a:spLocks noGrp="1"/>
          </p:cNvSpPr>
          <p:nvPr>
            <p:ph type="title"/>
          </p:nvPr>
        </p:nvSpPr>
        <p:spPr>
          <a:xfrm>
            <a:off x="838200" y="365125"/>
            <a:ext cx="6049617" cy="1460500"/>
          </a:xfrm>
        </p:spPr>
        <p:txBody>
          <a:bodyPr/>
          <a:lstStyle/>
          <a:p>
            <a:r>
              <a:rPr lang="en-US"/>
              <a:t>A.	Syllable structure and 	prosodic structure</a:t>
            </a:r>
          </a:p>
        </p:txBody>
      </p:sp>
      <p:sp>
        <p:nvSpPr>
          <p:cNvPr id="3" name="Content Placeholder 2">
            <a:extLst>
              <a:ext uri="{FF2B5EF4-FFF2-40B4-BE49-F238E27FC236}">
                <a16:creationId xmlns:a16="http://schemas.microsoft.com/office/drawing/2014/main" id="{EAAC0047-EE9B-0692-A880-DCCB927C447F}"/>
              </a:ext>
            </a:extLst>
          </p:cNvPr>
          <p:cNvSpPr>
            <a:spLocks noGrp="1"/>
          </p:cNvSpPr>
          <p:nvPr>
            <p:ph idx="1"/>
          </p:nvPr>
        </p:nvSpPr>
        <p:spPr>
          <a:xfrm>
            <a:off x="838200" y="2044286"/>
            <a:ext cx="4866861" cy="4351338"/>
          </a:xfrm>
        </p:spPr>
        <p:txBody>
          <a:bodyPr/>
          <a:lstStyle/>
          <a:p>
            <a:r>
              <a:rPr lang="en-US"/>
              <a:t>All non-final syllables in Triqui are open. Codas occur in root-final (stressed) syllables, the only two being /</a:t>
            </a:r>
            <a:r>
              <a:rPr lang="en-US">
                <a:latin typeface="Doulos SIL" panose="02000500070000020004" pitchFamily="2" charset="77"/>
                <a:ea typeface="Doulos SIL" panose="02000500070000020004" pitchFamily="2" charset="77"/>
                <a:cs typeface="Doulos SIL" panose="02000500070000020004" pitchFamily="2" charset="77"/>
              </a:rPr>
              <a:t>h, ʔ</a:t>
            </a:r>
            <a:r>
              <a:rPr lang="en-US"/>
              <a:t>/.</a:t>
            </a:r>
          </a:p>
          <a:p>
            <a:r>
              <a:rPr lang="en-US"/>
              <a:t>When </a:t>
            </a:r>
            <a:r>
              <a:rPr lang="en-US" i="1"/>
              <a:t>final </a:t>
            </a:r>
            <a:r>
              <a:rPr lang="en-US"/>
              <a:t>syllables are open, the vowel is long. In addition to other factors, this suggests that final syllables are bimoraic.</a:t>
            </a:r>
          </a:p>
        </p:txBody>
      </p:sp>
      <p:pic>
        <p:nvPicPr>
          <p:cNvPr id="4" name="Picture 3">
            <a:extLst>
              <a:ext uri="{FF2B5EF4-FFF2-40B4-BE49-F238E27FC236}">
                <a16:creationId xmlns:a16="http://schemas.microsoft.com/office/drawing/2014/main" id="{693053C4-8639-283C-70EA-855C28BD6837}"/>
              </a:ext>
            </a:extLst>
          </p:cNvPr>
          <p:cNvPicPr>
            <a:picLocks noChangeAspect="1"/>
          </p:cNvPicPr>
          <p:nvPr/>
        </p:nvPicPr>
        <p:blipFill>
          <a:blip r:embed="rId2"/>
          <a:stretch>
            <a:fillRect/>
          </a:stretch>
        </p:blipFill>
        <p:spPr>
          <a:xfrm>
            <a:off x="6735419" y="753146"/>
            <a:ext cx="3511824" cy="5423817"/>
          </a:xfrm>
          <a:prstGeom prst="rect">
            <a:avLst/>
          </a:prstGeom>
        </p:spPr>
      </p:pic>
      <p:sp>
        <p:nvSpPr>
          <p:cNvPr id="5" name="Slide Number Placeholder 4">
            <a:extLst>
              <a:ext uri="{FF2B5EF4-FFF2-40B4-BE49-F238E27FC236}">
                <a16:creationId xmlns:a16="http://schemas.microsoft.com/office/drawing/2014/main" id="{B9399919-C87A-38E8-3A2B-09156E187436}"/>
              </a:ext>
            </a:extLst>
          </p:cNvPr>
          <p:cNvSpPr>
            <a:spLocks noGrp="1"/>
          </p:cNvSpPr>
          <p:nvPr>
            <p:ph type="sldNum" sz="quarter" idx="12"/>
          </p:nvPr>
        </p:nvSpPr>
        <p:spPr/>
        <p:txBody>
          <a:bodyPr/>
          <a:lstStyle/>
          <a:p>
            <a:fld id="{DF19236E-BE37-A340-B933-0A79F0CD3AE4}" type="slidenum">
              <a:t>2</a:t>
            </a:fld>
            <a:endParaRPr lang="en-US"/>
          </a:p>
        </p:txBody>
      </p:sp>
    </p:spTree>
    <p:extLst>
      <p:ext uri="{BB962C8B-B14F-4D97-AF65-F5344CB8AC3E}">
        <p14:creationId xmlns:p14="http://schemas.microsoft.com/office/powerpoint/2010/main" val="3992011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FBC6-5D6D-11B8-B837-BC6180D0266D}"/>
              </a:ext>
            </a:extLst>
          </p:cNvPr>
          <p:cNvSpPr>
            <a:spLocks noGrp="1"/>
          </p:cNvSpPr>
          <p:nvPr>
            <p:ph type="title"/>
          </p:nvPr>
        </p:nvSpPr>
        <p:spPr/>
        <p:txBody>
          <a:bodyPr/>
          <a:lstStyle/>
          <a:p>
            <a:r>
              <a:rPr lang="en-US"/>
              <a:t>Tone /3/ as a default tone</a:t>
            </a:r>
          </a:p>
        </p:txBody>
      </p:sp>
      <p:sp>
        <p:nvSpPr>
          <p:cNvPr id="3" name="Content Placeholder 2">
            <a:extLst>
              <a:ext uri="{FF2B5EF4-FFF2-40B4-BE49-F238E27FC236}">
                <a16:creationId xmlns:a16="http://schemas.microsoft.com/office/drawing/2014/main" id="{BC6FA4DA-3937-6153-B6EF-C168BFDB1FCC}"/>
              </a:ext>
            </a:extLst>
          </p:cNvPr>
          <p:cNvSpPr>
            <a:spLocks noGrp="1"/>
          </p:cNvSpPr>
          <p:nvPr>
            <p:ph idx="1"/>
          </p:nvPr>
        </p:nvSpPr>
        <p:spPr/>
        <p:txBody>
          <a:bodyPr/>
          <a:lstStyle/>
          <a:p>
            <a:r>
              <a:rPr lang="en-US"/>
              <a:t>About 30% of all roots in Itunyoso Triqui have tone /3/ on their final syllable.</a:t>
            </a:r>
          </a:p>
          <a:p>
            <a:endParaRPr lang="en-US"/>
          </a:p>
          <a:p>
            <a:r>
              <a:rPr lang="en-US"/>
              <a:t>When the tone on the penult is not predictable via leftward tonal association, we usually observe tone /3/.</a:t>
            </a:r>
          </a:p>
          <a:p>
            <a:endParaRPr lang="en-US"/>
          </a:p>
          <a:p>
            <a:pPr marL="0" indent="0">
              <a:buNone/>
            </a:pPr>
            <a:r>
              <a:rPr lang="en-US"/>
              <a:t>	</a:t>
            </a:r>
            <a:r>
              <a:rPr lang="en-US">
                <a:latin typeface="Doulos SIL" panose="02000500070000020004" pitchFamily="2" charset="77"/>
                <a:ea typeface="Doulos SIL" panose="02000500070000020004" pitchFamily="2" charset="77"/>
                <a:cs typeface="Doulos SIL" panose="02000500070000020004" pitchFamily="2" charset="77"/>
              </a:rPr>
              <a:t>a⁴tʃĩ⁴³		‘to pass’		a³tʃĩ⁴³		‘I am asking’</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(&lt; a³tʃĩh⁵ ‘to ask’)</a:t>
            </a:r>
          </a:p>
        </p:txBody>
      </p:sp>
      <p:sp>
        <p:nvSpPr>
          <p:cNvPr id="4" name="Slide Number Placeholder 3">
            <a:extLst>
              <a:ext uri="{FF2B5EF4-FFF2-40B4-BE49-F238E27FC236}">
                <a16:creationId xmlns:a16="http://schemas.microsoft.com/office/drawing/2014/main" id="{24F699B9-5BC5-846A-8384-D4FDA3C6EA29}"/>
              </a:ext>
            </a:extLst>
          </p:cNvPr>
          <p:cNvSpPr>
            <a:spLocks noGrp="1"/>
          </p:cNvSpPr>
          <p:nvPr>
            <p:ph type="sldNum" sz="quarter" idx="12"/>
          </p:nvPr>
        </p:nvSpPr>
        <p:spPr/>
        <p:txBody>
          <a:bodyPr/>
          <a:lstStyle/>
          <a:p>
            <a:fld id="{DF19236E-BE37-A340-B933-0A79F0CD3AE4}" type="slidenum">
              <a:t>20</a:t>
            </a:fld>
            <a:endParaRPr lang="en-US"/>
          </a:p>
        </p:txBody>
      </p:sp>
    </p:spTree>
    <p:extLst>
      <p:ext uri="{BB962C8B-B14F-4D97-AF65-F5344CB8AC3E}">
        <p14:creationId xmlns:p14="http://schemas.microsoft.com/office/powerpoint/2010/main" val="3744626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EBB5-C567-8D8A-F704-8977A2B4C0A2}"/>
              </a:ext>
            </a:extLst>
          </p:cNvPr>
          <p:cNvSpPr>
            <a:spLocks noGrp="1"/>
          </p:cNvSpPr>
          <p:nvPr>
            <p:ph type="title"/>
          </p:nvPr>
        </p:nvSpPr>
        <p:spPr/>
        <p:txBody>
          <a:bodyPr/>
          <a:lstStyle/>
          <a:p>
            <a:r>
              <a:rPr lang="en-US"/>
              <a:t>Tone in /Vh/ final syllables</a:t>
            </a:r>
          </a:p>
        </p:txBody>
      </p:sp>
      <p:sp>
        <p:nvSpPr>
          <p:cNvPr id="3" name="Content Placeholder 2">
            <a:extLst>
              <a:ext uri="{FF2B5EF4-FFF2-40B4-BE49-F238E27FC236}">
                <a16:creationId xmlns:a16="http://schemas.microsoft.com/office/drawing/2014/main" id="{4E76CF36-5265-D667-B131-40609FD2E40D}"/>
              </a:ext>
            </a:extLst>
          </p:cNvPr>
          <p:cNvSpPr>
            <a:spLocks noGrp="1"/>
          </p:cNvSpPr>
          <p:nvPr>
            <p:ph idx="1"/>
          </p:nvPr>
        </p:nvSpPr>
        <p:spPr/>
        <p:txBody>
          <a:bodyPr/>
          <a:lstStyle/>
          <a:p>
            <a:r>
              <a:rPr lang="en-US">
                <a:latin typeface="Doulos SIL" panose="02000500070000020004" pitchFamily="2" charset="77"/>
                <a:ea typeface="Doulos SIL" panose="02000500070000020004" pitchFamily="2" charset="77"/>
                <a:cs typeface="Doulos SIL" panose="02000500070000020004" pitchFamily="2" charset="77"/>
              </a:rPr>
              <a:t>Some of the tones sound different when the final syllable is /Vh/. Note that we do not observe contours </a:t>
            </a:r>
            <a:r>
              <a:rPr lang="en-US" i="1">
                <a:latin typeface="Doulos SIL" panose="02000500070000020004" pitchFamily="2" charset="77"/>
                <a:ea typeface="Doulos SIL" panose="02000500070000020004" pitchFamily="2" charset="77"/>
                <a:cs typeface="Doulos SIL" panose="02000500070000020004" pitchFamily="2" charset="77"/>
              </a:rPr>
              <a:t>at all</a:t>
            </a:r>
            <a:r>
              <a:rPr lang="en-US">
                <a:latin typeface="Doulos SIL" panose="02000500070000020004" pitchFamily="2" charset="77"/>
                <a:ea typeface="Doulos SIL" panose="02000500070000020004" pitchFamily="2" charset="77"/>
                <a:cs typeface="Doulos SIL" panose="02000500070000020004" pitchFamily="2" charset="77"/>
              </a:rPr>
              <a:t> on the final syllable of polysyllabic words, e.g. *CV³CVh³², *CV⁴CVh⁴³.</a:t>
            </a:r>
          </a:p>
          <a:p>
            <a:endParaRPr lang="en-US">
              <a:latin typeface="Doulos SIL" panose="02000500070000020004" pitchFamily="2" charset="77"/>
              <a:ea typeface="Doulos SIL" panose="02000500070000020004" pitchFamily="2" charset="77"/>
              <a:cs typeface="Doulos SIL" panose="02000500070000020004" pitchFamily="2" charset="77"/>
            </a:endParaRPr>
          </a:p>
          <a:p>
            <a:r>
              <a:rPr lang="en-US">
                <a:latin typeface="Doulos SIL" panose="02000500070000020004" pitchFamily="2" charset="77"/>
                <a:ea typeface="Doulos SIL" panose="02000500070000020004" pitchFamily="2" charset="77"/>
                <a:cs typeface="Doulos SIL" panose="02000500070000020004" pitchFamily="2" charset="77"/>
              </a:rPr>
              <a:t>There is a contrast between tone /4/ and /43/; and between /3/ and /32/ on monosyllables with a coda /h/.</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nn</a:t>
            </a:r>
            <a:r>
              <a:rPr lang="en-US" sz="28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ə̃h⁴³	‘mom!’		ββe³²		‘maguey cactus’</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nnah⁴		‘to stay’		</a:t>
            </a:r>
            <a:r>
              <a:rPr lang="en-US" sz="28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ββeh³²	</a:t>
            </a:r>
            <a:r>
              <a:rPr lang="en-US">
                <a:latin typeface="Doulos SIL" panose="02000500070000020004" pitchFamily="2" charset="77"/>
                <a:ea typeface="Doulos SIL" panose="02000500070000020004" pitchFamily="2" charset="77"/>
                <a:cs typeface="Doulos SIL" panose="02000500070000020004" pitchFamily="2" charset="77"/>
              </a:rPr>
              <a:t>‘cave’</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t>
            </a:r>
            <a:r>
              <a:rPr lang="en-US" sz="28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βeh³		‘already’</a:t>
            </a:r>
            <a:endParaRPr lang="en-US">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80B57EC8-C5B5-57C9-129A-7874D55BE4B7}"/>
              </a:ext>
            </a:extLst>
          </p:cNvPr>
          <p:cNvSpPr>
            <a:spLocks noGrp="1"/>
          </p:cNvSpPr>
          <p:nvPr>
            <p:ph type="sldNum" sz="quarter" idx="12"/>
          </p:nvPr>
        </p:nvSpPr>
        <p:spPr/>
        <p:txBody>
          <a:bodyPr/>
          <a:lstStyle/>
          <a:p>
            <a:fld id="{DF19236E-BE37-A340-B933-0A79F0CD3AE4}" type="slidenum">
              <a:t>21</a:t>
            </a:fld>
            <a:endParaRPr lang="en-US"/>
          </a:p>
        </p:txBody>
      </p:sp>
      <p:pic>
        <p:nvPicPr>
          <p:cNvPr id="5" name="nnaj4.wav">
            <a:hlinkClick r:id="" action="ppaction://media"/>
            <a:extLst>
              <a:ext uri="{FF2B5EF4-FFF2-40B4-BE49-F238E27FC236}">
                <a16:creationId xmlns:a16="http://schemas.microsoft.com/office/drawing/2014/main" id="{ABFFEE17-8CFF-DD0E-1C2B-C28F017FC8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7234" y="5037518"/>
            <a:ext cx="502479" cy="502479"/>
          </a:xfrm>
          <a:prstGeom prst="rect">
            <a:avLst/>
          </a:prstGeom>
        </p:spPr>
      </p:pic>
      <p:pic>
        <p:nvPicPr>
          <p:cNvPr id="6" name="nnanj43.wav">
            <a:hlinkClick r:id="" action="ppaction://media"/>
            <a:extLst>
              <a:ext uri="{FF2B5EF4-FFF2-40B4-BE49-F238E27FC236}">
                <a16:creationId xmlns:a16="http://schemas.microsoft.com/office/drawing/2014/main" id="{8F66CE99-B49D-35DB-F672-27D25A10F3E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7234" y="4462153"/>
            <a:ext cx="502479" cy="502479"/>
          </a:xfrm>
          <a:prstGeom prst="rect">
            <a:avLst/>
          </a:prstGeom>
        </p:spPr>
      </p:pic>
      <p:pic>
        <p:nvPicPr>
          <p:cNvPr id="10" name="bbe32.wav">
            <a:hlinkClick r:id="" action="ppaction://media"/>
            <a:extLst>
              <a:ext uri="{FF2B5EF4-FFF2-40B4-BE49-F238E27FC236}">
                <a16:creationId xmlns:a16="http://schemas.microsoft.com/office/drawing/2014/main" id="{CF5EC0B4-1567-4697-AB1A-6BF2DE351C4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717142" y="4494453"/>
            <a:ext cx="502479" cy="502479"/>
          </a:xfrm>
          <a:prstGeom prst="rect">
            <a:avLst/>
          </a:prstGeom>
        </p:spPr>
      </p:pic>
      <p:pic>
        <p:nvPicPr>
          <p:cNvPr id="11" name="bbej32.wav">
            <a:hlinkClick r:id="" action="ppaction://media"/>
            <a:extLst>
              <a:ext uri="{FF2B5EF4-FFF2-40B4-BE49-F238E27FC236}">
                <a16:creationId xmlns:a16="http://schemas.microsoft.com/office/drawing/2014/main" id="{D3682889-CB0D-D943-6106-383FCD7EE5D2}"/>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717142" y="5004388"/>
            <a:ext cx="502479" cy="502479"/>
          </a:xfrm>
          <a:prstGeom prst="rect">
            <a:avLst/>
          </a:prstGeom>
        </p:spPr>
      </p:pic>
      <p:pic>
        <p:nvPicPr>
          <p:cNvPr id="12" name="bej3.wav">
            <a:hlinkClick r:id="" action="ppaction://media"/>
            <a:extLst>
              <a:ext uri="{FF2B5EF4-FFF2-40B4-BE49-F238E27FC236}">
                <a16:creationId xmlns:a16="http://schemas.microsoft.com/office/drawing/2014/main" id="{AC689746-401C-A16C-3DFF-5DFEEC2EDAF5}"/>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0717141" y="5514526"/>
            <a:ext cx="502479" cy="502479"/>
          </a:xfrm>
          <a:prstGeom prst="rect">
            <a:avLst/>
          </a:prstGeom>
        </p:spPr>
      </p:pic>
    </p:spTree>
    <p:extLst>
      <p:ext uri="{BB962C8B-B14F-4D97-AF65-F5344CB8AC3E}">
        <p14:creationId xmlns:p14="http://schemas.microsoft.com/office/powerpoint/2010/main" val="768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20"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4"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8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5B96-5A6B-9DC5-A038-B95A373AF9E4}"/>
              </a:ext>
            </a:extLst>
          </p:cNvPr>
          <p:cNvSpPr>
            <a:spLocks noGrp="1"/>
          </p:cNvSpPr>
          <p:nvPr>
            <p:ph type="title"/>
          </p:nvPr>
        </p:nvSpPr>
        <p:spPr/>
        <p:txBody>
          <a:bodyPr/>
          <a:lstStyle/>
          <a:p>
            <a:r>
              <a:rPr lang="en-US"/>
              <a:t>Some tones with coda /h/.</a:t>
            </a:r>
          </a:p>
        </p:txBody>
      </p:sp>
      <p:sp>
        <p:nvSpPr>
          <p:cNvPr id="3" name="Content Placeholder 2">
            <a:extLst>
              <a:ext uri="{FF2B5EF4-FFF2-40B4-BE49-F238E27FC236}">
                <a16:creationId xmlns:a16="http://schemas.microsoft.com/office/drawing/2014/main" id="{999B8C90-867E-1693-3033-5DFCAE2CFCA5}"/>
              </a:ext>
            </a:extLst>
          </p:cNvPr>
          <p:cNvSpPr>
            <a:spLocks noGrp="1"/>
          </p:cNvSpPr>
          <p:nvPr>
            <p:ph idx="1"/>
          </p:nvPr>
        </p:nvSpPr>
        <p:spPr/>
        <p:txBody>
          <a:bodyPr/>
          <a:lstStyle/>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a³tʃĩh⁵		‘to ask for’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a⁴tʃĩh⁴		‘to sneeze’		a⁴tʃĩ⁴³		‘to pass by’</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a³ˀβih³	‘to prick’		a³tʃĩ³		‘to lack’</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a³tʃih²		‘to grow’		a³βi³²		‘to leave’</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tʃi²tʃeh²	‘right(s)’		</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tʃi¹tĩh¹	‘generally’</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The hardest contrast (for me) is between 3.3h and 3.2h.</a:t>
            </a:r>
          </a:p>
        </p:txBody>
      </p:sp>
      <p:sp>
        <p:nvSpPr>
          <p:cNvPr id="4" name="Slide Number Placeholder 3">
            <a:extLst>
              <a:ext uri="{FF2B5EF4-FFF2-40B4-BE49-F238E27FC236}">
                <a16:creationId xmlns:a16="http://schemas.microsoft.com/office/drawing/2014/main" id="{8CD11983-5E82-378F-C74B-2C49A306C191}"/>
              </a:ext>
            </a:extLst>
          </p:cNvPr>
          <p:cNvSpPr>
            <a:spLocks noGrp="1"/>
          </p:cNvSpPr>
          <p:nvPr>
            <p:ph type="sldNum" sz="quarter" idx="12"/>
          </p:nvPr>
        </p:nvSpPr>
        <p:spPr/>
        <p:txBody>
          <a:bodyPr/>
          <a:lstStyle/>
          <a:p>
            <a:fld id="{DF19236E-BE37-A340-B933-0A79F0CD3AE4}" type="slidenum">
              <a:t>22</a:t>
            </a:fld>
            <a:endParaRPr lang="en-US"/>
          </a:p>
        </p:txBody>
      </p:sp>
      <p:pic>
        <p:nvPicPr>
          <p:cNvPr id="5" name="a3chinj5.wav">
            <a:hlinkClick r:id="" action="ppaction://media"/>
            <a:extLst>
              <a:ext uri="{FF2B5EF4-FFF2-40B4-BE49-F238E27FC236}">
                <a16:creationId xmlns:a16="http://schemas.microsoft.com/office/drawing/2014/main" id="{6B8C602D-E184-2996-B3B2-BF78A9E79072}"/>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82713" y="1700627"/>
            <a:ext cx="555487" cy="555487"/>
          </a:xfrm>
          <a:prstGeom prst="rect">
            <a:avLst/>
          </a:prstGeom>
        </p:spPr>
      </p:pic>
      <p:pic>
        <p:nvPicPr>
          <p:cNvPr id="6" name="a3chinj5=sij3.wav">
            <a:hlinkClick r:id="" action="ppaction://media"/>
            <a:extLst>
              <a:ext uri="{FF2B5EF4-FFF2-40B4-BE49-F238E27FC236}">
                <a16:creationId xmlns:a16="http://schemas.microsoft.com/office/drawing/2014/main" id="{9D21ED07-6DE0-759C-CC78-8447E2BB23A0}"/>
              </a:ext>
            </a:extLst>
          </p:cNvPr>
          <p:cNvPicPr>
            <a:picLocks noChangeAspect="1"/>
          </p:cNvPicPr>
          <p:nvPr>
            <a:audioFile r:link="rId4"/>
            <p:extLst>
              <p:ext uri="{DAA4B4D4-6D71-4841-9C94-3DE7FCFB9230}">
                <p14:media xmlns:p14="http://schemas.microsoft.com/office/powerpoint/2010/main" r:embed="rId3"/>
              </p:ext>
            </p:extLst>
          </p:nvPr>
        </p:nvPicPr>
        <p:blipFill>
          <a:blip r:embed="rId34"/>
          <a:stretch>
            <a:fillRect/>
          </a:stretch>
        </p:blipFill>
        <p:spPr>
          <a:xfrm>
            <a:off x="4526722" y="1849714"/>
            <a:ext cx="406400" cy="406400"/>
          </a:xfrm>
          <a:prstGeom prst="rect">
            <a:avLst/>
          </a:prstGeom>
        </p:spPr>
      </p:pic>
      <p:pic>
        <p:nvPicPr>
          <p:cNvPr id="7" name="a4chinj4.wav">
            <a:hlinkClick r:id="" action="ppaction://media"/>
            <a:extLst>
              <a:ext uri="{FF2B5EF4-FFF2-40B4-BE49-F238E27FC236}">
                <a16:creationId xmlns:a16="http://schemas.microsoft.com/office/drawing/2014/main" id="{7B97D297-086B-3A66-2695-90C878EDC9E7}"/>
              </a:ext>
            </a:extLst>
          </p:cNvPr>
          <p:cNvPicPr>
            <a:picLocks noChangeAspect="1"/>
          </p:cNvPicPr>
          <p:nvPr>
            <a:audioFile r:link="rId6"/>
            <p:extLst>
              <p:ext uri="{DAA4B4D4-6D71-4841-9C94-3DE7FCFB9230}">
                <p14:media xmlns:p14="http://schemas.microsoft.com/office/powerpoint/2010/main" r:embed="rId5"/>
              </p:ext>
            </p:extLst>
          </p:nvPr>
        </p:nvPicPr>
        <p:blipFill>
          <a:blip r:embed="rId34"/>
          <a:stretch>
            <a:fillRect/>
          </a:stretch>
        </p:blipFill>
        <p:spPr>
          <a:xfrm>
            <a:off x="277744" y="2256114"/>
            <a:ext cx="565426" cy="565426"/>
          </a:xfrm>
          <a:prstGeom prst="rect">
            <a:avLst/>
          </a:prstGeom>
        </p:spPr>
      </p:pic>
      <p:pic>
        <p:nvPicPr>
          <p:cNvPr id="8" name="a4chinj4=sij3.wav">
            <a:hlinkClick r:id="" action="ppaction://media"/>
            <a:extLst>
              <a:ext uri="{FF2B5EF4-FFF2-40B4-BE49-F238E27FC236}">
                <a16:creationId xmlns:a16="http://schemas.microsoft.com/office/drawing/2014/main" id="{3AA17AAF-F27B-812A-EB64-B7B6A8C55DA7}"/>
              </a:ext>
            </a:extLst>
          </p:cNvPr>
          <p:cNvPicPr>
            <a:picLocks noChangeAspect="1"/>
          </p:cNvPicPr>
          <p:nvPr>
            <a:audioFile r:link="rId8"/>
            <p:extLst>
              <p:ext uri="{DAA4B4D4-6D71-4841-9C94-3DE7FCFB9230}">
                <p14:media xmlns:p14="http://schemas.microsoft.com/office/powerpoint/2010/main" r:embed="rId7"/>
              </p:ext>
            </p:extLst>
          </p:nvPr>
        </p:nvPicPr>
        <p:blipFill>
          <a:blip r:embed="rId34"/>
          <a:stretch>
            <a:fillRect/>
          </a:stretch>
        </p:blipFill>
        <p:spPr>
          <a:xfrm>
            <a:off x="4526722" y="2335627"/>
            <a:ext cx="406400" cy="406400"/>
          </a:xfrm>
          <a:prstGeom prst="rect">
            <a:avLst/>
          </a:prstGeom>
        </p:spPr>
      </p:pic>
      <p:pic>
        <p:nvPicPr>
          <p:cNvPr id="9" name="a4chin43.wav">
            <a:hlinkClick r:id="" action="ppaction://media"/>
            <a:extLst>
              <a:ext uri="{FF2B5EF4-FFF2-40B4-BE49-F238E27FC236}">
                <a16:creationId xmlns:a16="http://schemas.microsoft.com/office/drawing/2014/main" id="{896F98EC-F223-7E04-6843-209E766695AB}"/>
              </a:ext>
            </a:extLst>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9198113" y="2335627"/>
            <a:ext cx="575365" cy="575365"/>
          </a:xfrm>
          <a:prstGeom prst="rect">
            <a:avLst/>
          </a:prstGeom>
        </p:spPr>
      </p:pic>
      <p:pic>
        <p:nvPicPr>
          <p:cNvPr id="10" name="a4chin43=sij3.wav">
            <a:hlinkClick r:id="" action="ppaction://media"/>
            <a:extLst>
              <a:ext uri="{FF2B5EF4-FFF2-40B4-BE49-F238E27FC236}">
                <a16:creationId xmlns:a16="http://schemas.microsoft.com/office/drawing/2014/main" id="{BABD2049-9162-186A-DFB5-4576D0CB668F}"/>
              </a:ext>
            </a:extLst>
          </p:cNvPr>
          <p:cNvPicPr>
            <a:picLocks noChangeAspect="1"/>
          </p:cNvPicPr>
          <p:nvPr>
            <a:audioFile r:link="rId12"/>
            <p:extLst>
              <p:ext uri="{DAA4B4D4-6D71-4841-9C94-3DE7FCFB9230}">
                <p14:media xmlns:p14="http://schemas.microsoft.com/office/powerpoint/2010/main" r:embed="rId11"/>
              </p:ext>
            </p:extLst>
          </p:nvPr>
        </p:nvPicPr>
        <p:blipFill>
          <a:blip r:embed="rId34"/>
          <a:stretch>
            <a:fillRect/>
          </a:stretch>
        </p:blipFill>
        <p:spPr>
          <a:xfrm flipV="1">
            <a:off x="9779000" y="2391086"/>
            <a:ext cx="406400" cy="406400"/>
          </a:xfrm>
          <a:prstGeom prst="rect">
            <a:avLst/>
          </a:prstGeom>
        </p:spPr>
      </p:pic>
      <p:pic>
        <p:nvPicPr>
          <p:cNvPr id="11" name="a3chin3.wav">
            <a:hlinkClick r:id="" action="ppaction://media"/>
            <a:extLst>
              <a:ext uri="{FF2B5EF4-FFF2-40B4-BE49-F238E27FC236}">
                <a16:creationId xmlns:a16="http://schemas.microsoft.com/office/drawing/2014/main" id="{3A05FDC9-1A32-09A0-1B20-DA56F9D94822}"/>
              </a:ext>
            </a:extLst>
          </p:cNvPr>
          <p:cNvPicPr>
            <a:picLocks noChangeAspect="1"/>
          </p:cNvPicPr>
          <p:nvPr>
            <a:audioFile r:link="rId14"/>
            <p:extLst>
              <p:ext uri="{DAA4B4D4-6D71-4841-9C94-3DE7FCFB9230}">
                <p14:media xmlns:p14="http://schemas.microsoft.com/office/powerpoint/2010/main" r:embed="rId13"/>
              </p:ext>
            </p:extLst>
          </p:nvPr>
        </p:nvPicPr>
        <p:blipFill>
          <a:blip r:embed="rId34"/>
          <a:stretch>
            <a:fillRect/>
          </a:stretch>
        </p:blipFill>
        <p:spPr>
          <a:xfrm>
            <a:off x="9192591" y="2821540"/>
            <a:ext cx="515730" cy="515730"/>
          </a:xfrm>
          <a:prstGeom prst="rect">
            <a:avLst/>
          </a:prstGeom>
        </p:spPr>
      </p:pic>
      <p:pic>
        <p:nvPicPr>
          <p:cNvPr id="12" name="a3chin3=sij3.wav">
            <a:hlinkClick r:id="" action="ppaction://media"/>
            <a:extLst>
              <a:ext uri="{FF2B5EF4-FFF2-40B4-BE49-F238E27FC236}">
                <a16:creationId xmlns:a16="http://schemas.microsoft.com/office/drawing/2014/main" id="{DFAF6D76-8285-A3AA-6E03-5FAF99408F0F}"/>
              </a:ext>
            </a:extLst>
          </p:cNvPr>
          <p:cNvPicPr>
            <a:picLocks noChangeAspect="1"/>
          </p:cNvPicPr>
          <p:nvPr>
            <a:audioFile r:link="rId16"/>
            <p:extLst>
              <p:ext uri="{DAA4B4D4-6D71-4841-9C94-3DE7FCFB9230}">
                <p14:media xmlns:p14="http://schemas.microsoft.com/office/powerpoint/2010/main" r:embed="rId15"/>
              </p:ext>
            </p:extLst>
          </p:nvPr>
        </p:nvPicPr>
        <p:blipFill>
          <a:blip r:embed="rId34"/>
          <a:stretch>
            <a:fillRect/>
          </a:stretch>
        </p:blipFill>
        <p:spPr>
          <a:xfrm>
            <a:off x="9724887" y="2832514"/>
            <a:ext cx="515730" cy="515730"/>
          </a:xfrm>
          <a:prstGeom prst="rect">
            <a:avLst/>
          </a:prstGeom>
        </p:spPr>
      </p:pic>
      <p:pic>
        <p:nvPicPr>
          <p:cNvPr id="13" name="a3hbij3.wav">
            <a:hlinkClick r:id="" action="ppaction://media"/>
            <a:extLst>
              <a:ext uri="{FF2B5EF4-FFF2-40B4-BE49-F238E27FC236}">
                <a16:creationId xmlns:a16="http://schemas.microsoft.com/office/drawing/2014/main" id="{B17DB8B3-0D19-B3A1-D59C-DC57DF8C1265}"/>
              </a:ext>
            </a:extLst>
          </p:cNvPr>
          <p:cNvPicPr>
            <a:picLocks noChangeAspect="1"/>
          </p:cNvPicPr>
          <p:nvPr>
            <a:audioFile r:link="rId18"/>
            <p:extLst>
              <p:ext uri="{DAA4B4D4-6D71-4841-9C94-3DE7FCFB9230}">
                <p14:media xmlns:p14="http://schemas.microsoft.com/office/powerpoint/2010/main" r:embed="rId17"/>
              </p:ext>
            </p:extLst>
          </p:nvPr>
        </p:nvPicPr>
        <p:blipFill>
          <a:blip r:embed="rId34"/>
          <a:stretch>
            <a:fillRect/>
          </a:stretch>
        </p:blipFill>
        <p:spPr>
          <a:xfrm>
            <a:off x="302591" y="2821540"/>
            <a:ext cx="515730" cy="515730"/>
          </a:xfrm>
          <a:prstGeom prst="rect">
            <a:avLst/>
          </a:prstGeom>
        </p:spPr>
      </p:pic>
      <p:pic>
        <p:nvPicPr>
          <p:cNvPr id="14" name="a3hbij3=sij3.wav">
            <a:hlinkClick r:id="" action="ppaction://media"/>
            <a:extLst>
              <a:ext uri="{FF2B5EF4-FFF2-40B4-BE49-F238E27FC236}">
                <a16:creationId xmlns:a16="http://schemas.microsoft.com/office/drawing/2014/main" id="{3653B8B6-7117-CC00-9D76-63DB6C9DDB3E}"/>
              </a:ext>
            </a:extLst>
          </p:cNvPr>
          <p:cNvPicPr>
            <a:picLocks noChangeAspect="1"/>
          </p:cNvPicPr>
          <p:nvPr>
            <a:audioFile r:link="rId20"/>
            <p:extLst>
              <p:ext uri="{DAA4B4D4-6D71-4841-9C94-3DE7FCFB9230}">
                <p14:media xmlns:p14="http://schemas.microsoft.com/office/powerpoint/2010/main" r:embed="rId19"/>
              </p:ext>
            </p:extLst>
          </p:nvPr>
        </p:nvPicPr>
        <p:blipFill>
          <a:blip r:embed="rId34"/>
          <a:stretch>
            <a:fillRect/>
          </a:stretch>
        </p:blipFill>
        <p:spPr>
          <a:xfrm>
            <a:off x="4499390" y="2898774"/>
            <a:ext cx="433732" cy="433732"/>
          </a:xfrm>
          <a:prstGeom prst="rect">
            <a:avLst/>
          </a:prstGeom>
        </p:spPr>
      </p:pic>
      <p:pic>
        <p:nvPicPr>
          <p:cNvPr id="15" name="a3chij2.wav">
            <a:hlinkClick r:id="" action="ppaction://media"/>
            <a:extLst>
              <a:ext uri="{FF2B5EF4-FFF2-40B4-BE49-F238E27FC236}">
                <a16:creationId xmlns:a16="http://schemas.microsoft.com/office/drawing/2014/main" id="{C937A967-FEDC-00F6-344F-E6BC1BCFDB9B}"/>
              </a:ext>
            </a:extLst>
          </p:cNvPr>
          <p:cNvPicPr>
            <a:picLocks noChangeAspect="1"/>
          </p:cNvPicPr>
          <p:nvPr>
            <a:audioFile r:link="rId22"/>
            <p:extLst>
              <p:ext uri="{DAA4B4D4-6D71-4841-9C94-3DE7FCFB9230}">
                <p14:media xmlns:p14="http://schemas.microsoft.com/office/powerpoint/2010/main" r:embed="rId21"/>
              </p:ext>
            </p:extLst>
          </p:nvPr>
        </p:nvPicPr>
        <p:blipFill>
          <a:blip r:embed="rId34"/>
          <a:stretch>
            <a:fillRect/>
          </a:stretch>
        </p:blipFill>
        <p:spPr>
          <a:xfrm>
            <a:off x="286025" y="3332506"/>
            <a:ext cx="515730" cy="515730"/>
          </a:xfrm>
          <a:prstGeom prst="rect">
            <a:avLst/>
          </a:prstGeom>
        </p:spPr>
      </p:pic>
      <p:pic>
        <p:nvPicPr>
          <p:cNvPr id="16" name="a3chij2=sij3.wav">
            <a:hlinkClick r:id="" action="ppaction://media"/>
            <a:extLst>
              <a:ext uri="{FF2B5EF4-FFF2-40B4-BE49-F238E27FC236}">
                <a16:creationId xmlns:a16="http://schemas.microsoft.com/office/drawing/2014/main" id="{E63E9B6A-17C7-D064-8CD8-41839C6F1B6F}"/>
              </a:ext>
            </a:extLst>
          </p:cNvPr>
          <p:cNvPicPr>
            <a:picLocks noChangeAspect="1"/>
          </p:cNvPicPr>
          <p:nvPr>
            <a:audioFile r:link="rId24"/>
            <p:extLst>
              <p:ext uri="{DAA4B4D4-6D71-4841-9C94-3DE7FCFB9230}">
                <p14:media xmlns:p14="http://schemas.microsoft.com/office/powerpoint/2010/main" r:embed="rId23"/>
              </p:ext>
            </p:extLst>
          </p:nvPr>
        </p:nvPicPr>
        <p:blipFill>
          <a:blip r:embed="rId34"/>
          <a:stretch>
            <a:fillRect/>
          </a:stretch>
        </p:blipFill>
        <p:spPr>
          <a:xfrm>
            <a:off x="4499390" y="3381444"/>
            <a:ext cx="433732" cy="433732"/>
          </a:xfrm>
          <a:prstGeom prst="rect">
            <a:avLst/>
          </a:prstGeom>
        </p:spPr>
      </p:pic>
      <p:pic>
        <p:nvPicPr>
          <p:cNvPr id="17" name="a3bi32.wav">
            <a:hlinkClick r:id="" action="ppaction://media"/>
            <a:extLst>
              <a:ext uri="{FF2B5EF4-FFF2-40B4-BE49-F238E27FC236}">
                <a16:creationId xmlns:a16="http://schemas.microsoft.com/office/drawing/2014/main" id="{9F23B477-F870-A138-D635-4D7EA6270320}"/>
              </a:ext>
            </a:extLst>
          </p:cNvPr>
          <p:cNvPicPr>
            <a:picLocks noChangeAspect="1"/>
          </p:cNvPicPr>
          <p:nvPr>
            <a:audioFile r:link="rId26"/>
            <p:extLst>
              <p:ext uri="{DAA4B4D4-6D71-4841-9C94-3DE7FCFB9230}">
                <p14:media xmlns:p14="http://schemas.microsoft.com/office/powerpoint/2010/main" r:embed="rId25"/>
              </p:ext>
            </p:extLst>
          </p:nvPr>
        </p:nvPicPr>
        <p:blipFill>
          <a:blip r:embed="rId34"/>
          <a:stretch>
            <a:fillRect/>
          </a:stretch>
        </p:blipFill>
        <p:spPr>
          <a:xfrm>
            <a:off x="9192590" y="3299790"/>
            <a:ext cx="495851" cy="495851"/>
          </a:xfrm>
          <a:prstGeom prst="rect">
            <a:avLst/>
          </a:prstGeom>
        </p:spPr>
      </p:pic>
      <p:pic>
        <p:nvPicPr>
          <p:cNvPr id="18" name="a3bi32=sij3.wav">
            <a:hlinkClick r:id="" action="ppaction://media"/>
            <a:extLst>
              <a:ext uri="{FF2B5EF4-FFF2-40B4-BE49-F238E27FC236}">
                <a16:creationId xmlns:a16="http://schemas.microsoft.com/office/drawing/2014/main" id="{3FF5B42C-ABFF-81AA-4192-71246D1164A6}"/>
              </a:ext>
            </a:extLst>
          </p:cNvPr>
          <p:cNvPicPr>
            <a:picLocks noChangeAspect="1"/>
          </p:cNvPicPr>
          <p:nvPr>
            <a:audioFile r:link="rId28"/>
            <p:extLst>
              <p:ext uri="{DAA4B4D4-6D71-4841-9C94-3DE7FCFB9230}">
                <p14:media xmlns:p14="http://schemas.microsoft.com/office/powerpoint/2010/main" r:embed="rId27"/>
              </p:ext>
            </p:extLst>
          </p:nvPr>
        </p:nvPicPr>
        <p:blipFill>
          <a:blip r:embed="rId34"/>
          <a:stretch>
            <a:fillRect/>
          </a:stretch>
        </p:blipFill>
        <p:spPr>
          <a:xfrm>
            <a:off x="9724335" y="3258792"/>
            <a:ext cx="515730" cy="515730"/>
          </a:xfrm>
          <a:prstGeom prst="rect">
            <a:avLst/>
          </a:prstGeom>
        </p:spPr>
      </p:pic>
      <p:pic>
        <p:nvPicPr>
          <p:cNvPr id="19" name="chi2chej2.wav">
            <a:hlinkClick r:id="" action="ppaction://media"/>
            <a:extLst>
              <a:ext uri="{FF2B5EF4-FFF2-40B4-BE49-F238E27FC236}">
                <a16:creationId xmlns:a16="http://schemas.microsoft.com/office/drawing/2014/main" id="{48175FB9-7C1B-3548-8283-11E11BD6A422}"/>
              </a:ext>
            </a:extLst>
          </p:cNvPr>
          <p:cNvPicPr>
            <a:picLocks noChangeAspect="1"/>
          </p:cNvPicPr>
          <p:nvPr>
            <a:audioFile r:link="rId30"/>
            <p:extLst>
              <p:ext uri="{DAA4B4D4-6D71-4841-9C94-3DE7FCFB9230}">
                <p14:media xmlns:p14="http://schemas.microsoft.com/office/powerpoint/2010/main" r:embed="rId29"/>
              </p:ext>
            </p:extLst>
          </p:nvPr>
        </p:nvPicPr>
        <p:blipFill>
          <a:blip r:embed="rId34"/>
          <a:stretch>
            <a:fillRect/>
          </a:stretch>
        </p:blipFill>
        <p:spPr>
          <a:xfrm>
            <a:off x="286025" y="3842853"/>
            <a:ext cx="515730" cy="515730"/>
          </a:xfrm>
          <a:prstGeom prst="rect">
            <a:avLst/>
          </a:prstGeom>
        </p:spPr>
      </p:pic>
      <p:pic>
        <p:nvPicPr>
          <p:cNvPr id="20" name="chi1tinj1.wav">
            <a:hlinkClick r:id="" action="ppaction://media"/>
            <a:extLst>
              <a:ext uri="{FF2B5EF4-FFF2-40B4-BE49-F238E27FC236}">
                <a16:creationId xmlns:a16="http://schemas.microsoft.com/office/drawing/2014/main" id="{FC0D7248-FA18-9743-40E6-7A297A6DE254}"/>
              </a:ext>
            </a:extLst>
          </p:cNvPr>
          <p:cNvPicPr>
            <a:picLocks noChangeAspect="1"/>
          </p:cNvPicPr>
          <p:nvPr>
            <a:audioFile r:link="rId32"/>
            <p:extLst>
              <p:ext uri="{DAA4B4D4-6D71-4841-9C94-3DE7FCFB9230}">
                <p14:media xmlns:p14="http://schemas.microsoft.com/office/powerpoint/2010/main" r:embed="rId31"/>
              </p:ext>
            </p:extLst>
          </p:nvPr>
        </p:nvPicPr>
        <p:blipFill>
          <a:blip r:embed="rId34"/>
          <a:stretch>
            <a:fillRect/>
          </a:stretch>
        </p:blipFill>
        <p:spPr>
          <a:xfrm>
            <a:off x="286025" y="4353819"/>
            <a:ext cx="515730" cy="515730"/>
          </a:xfrm>
          <a:prstGeom prst="rect">
            <a:avLst/>
          </a:prstGeom>
        </p:spPr>
      </p:pic>
    </p:spTree>
    <p:extLst>
      <p:ext uri="{BB962C8B-B14F-4D97-AF65-F5344CB8AC3E}">
        <p14:creationId xmlns:p14="http://schemas.microsoft.com/office/powerpoint/2010/main" val="37148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3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1"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34"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79"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23" fill="hold"/>
                                        <p:tgtEl>
                                          <p:spTgt spid="12"/>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98" fill="hold"/>
                                        <p:tgtEl>
                                          <p:spTgt spid="1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96"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38" fill="hold"/>
                                        <p:tgtEl>
                                          <p:spTgt spid="15"/>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50" fill="hold"/>
                                        <p:tgtEl>
                                          <p:spTgt spid="16"/>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82" fill="hold"/>
                                        <p:tgtEl>
                                          <p:spTgt spid="17"/>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69" fill="hold"/>
                                        <p:tgtEl>
                                          <p:spTgt spid="18"/>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09" fill="hold"/>
                                        <p:tgtEl>
                                          <p:spTgt spid="19"/>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10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6"/>
                </p:tgtEl>
              </p:cMediaNode>
            </p:audio>
            <p:audio>
              <p:cMediaNode vol="80000">
                <p:cTn id="69" fill="hold" display="0">
                  <p:stCondLst>
                    <p:cond delay="indefinite"/>
                  </p:stCondLst>
                  <p:endCondLst>
                    <p:cond evt="onStopAudio" delay="0">
                      <p:tgtEl>
                        <p:sldTgt/>
                      </p:tgtEl>
                    </p:cond>
                  </p:endCondLst>
                </p:cTn>
                <p:tgtEl>
                  <p:spTgt spid="7"/>
                </p:tgtEl>
              </p:cMediaNode>
            </p:audio>
            <p:audio>
              <p:cMediaNode vol="80000">
                <p:cTn id="70" fill="hold" display="0">
                  <p:stCondLst>
                    <p:cond delay="indefinite"/>
                  </p:stCondLst>
                  <p:endCondLst>
                    <p:cond evt="onStopAudio" delay="0">
                      <p:tgtEl>
                        <p:sldTgt/>
                      </p:tgtEl>
                    </p:cond>
                  </p:endCondLst>
                </p:cTn>
                <p:tgtEl>
                  <p:spTgt spid="8"/>
                </p:tgtEl>
              </p:cMediaNode>
            </p:audio>
            <p:audio>
              <p:cMediaNode vol="80000">
                <p:cTn id="71" fill="hold" display="0">
                  <p:stCondLst>
                    <p:cond delay="indefinite"/>
                  </p:stCondLst>
                  <p:endCondLst>
                    <p:cond evt="onStopAudio" delay="0">
                      <p:tgtEl>
                        <p:sldTgt/>
                      </p:tgtEl>
                    </p:cond>
                  </p:endCondLst>
                </p:cTn>
                <p:tgtEl>
                  <p:spTgt spid="9"/>
                </p:tgtEl>
              </p:cMediaNode>
            </p:audio>
            <p:audio>
              <p:cMediaNode vol="80000">
                <p:cTn id="72" fill="hold" display="0">
                  <p:stCondLst>
                    <p:cond delay="indefinite"/>
                  </p:stCondLst>
                  <p:endCondLst>
                    <p:cond evt="onStopAudio" delay="0">
                      <p:tgtEl>
                        <p:sldTgt/>
                      </p:tgtEl>
                    </p:cond>
                  </p:endCondLst>
                </p:cTn>
                <p:tgtEl>
                  <p:spTgt spid="10"/>
                </p:tgtEl>
              </p:cMediaNode>
            </p:audio>
            <p:audio>
              <p:cMediaNode vol="80000">
                <p:cTn id="73" fill="hold" display="0">
                  <p:stCondLst>
                    <p:cond delay="indefinite"/>
                  </p:stCondLst>
                  <p:endCondLst>
                    <p:cond evt="onStopAudio" delay="0">
                      <p:tgtEl>
                        <p:sldTgt/>
                      </p:tgtEl>
                    </p:cond>
                  </p:endCondLst>
                </p:cTn>
                <p:tgtEl>
                  <p:spTgt spid="11"/>
                </p:tgtEl>
              </p:cMediaNode>
            </p:audio>
            <p:audio>
              <p:cMediaNode vol="80000">
                <p:cTn id="74" fill="hold" display="0">
                  <p:stCondLst>
                    <p:cond delay="indefinite"/>
                  </p:stCondLst>
                  <p:endCondLst>
                    <p:cond evt="onStopAudio" delay="0">
                      <p:tgtEl>
                        <p:sldTgt/>
                      </p:tgtEl>
                    </p:cond>
                  </p:endCondLst>
                </p:cTn>
                <p:tgtEl>
                  <p:spTgt spid="12"/>
                </p:tgtEl>
              </p:cMediaNode>
            </p:audio>
            <p:audio>
              <p:cMediaNode vol="80000">
                <p:cTn id="75" fill="hold" display="0">
                  <p:stCondLst>
                    <p:cond delay="indefinite"/>
                  </p:stCondLst>
                  <p:endCondLst>
                    <p:cond evt="onStopAudio" delay="0">
                      <p:tgtEl>
                        <p:sldTgt/>
                      </p:tgtEl>
                    </p:cond>
                  </p:endCondLst>
                </p:cTn>
                <p:tgtEl>
                  <p:spTgt spid="13"/>
                </p:tgtEl>
              </p:cMediaNode>
            </p:audio>
            <p:audio>
              <p:cMediaNode vol="80000">
                <p:cTn id="76" fill="hold" display="0">
                  <p:stCondLst>
                    <p:cond delay="indefinite"/>
                  </p:stCondLst>
                  <p:endCondLst>
                    <p:cond evt="onStopAudio" delay="0">
                      <p:tgtEl>
                        <p:sldTgt/>
                      </p:tgtEl>
                    </p:cond>
                  </p:endCondLst>
                </p:cTn>
                <p:tgtEl>
                  <p:spTgt spid="14"/>
                </p:tgtEl>
              </p:cMediaNode>
            </p:audio>
            <p:audio>
              <p:cMediaNode vol="80000">
                <p:cTn id="77" fill="hold" display="0">
                  <p:stCondLst>
                    <p:cond delay="indefinite"/>
                  </p:stCondLst>
                  <p:endCondLst>
                    <p:cond evt="onStopAudio" delay="0">
                      <p:tgtEl>
                        <p:sldTgt/>
                      </p:tgtEl>
                    </p:cond>
                  </p:endCondLst>
                </p:cTn>
                <p:tgtEl>
                  <p:spTgt spid="15"/>
                </p:tgtEl>
              </p:cMediaNode>
            </p:audio>
            <p:audio>
              <p:cMediaNode vol="80000">
                <p:cTn id="78" fill="hold" display="0">
                  <p:stCondLst>
                    <p:cond delay="indefinite"/>
                  </p:stCondLst>
                  <p:endCondLst>
                    <p:cond evt="onStopAudio" delay="0">
                      <p:tgtEl>
                        <p:sldTgt/>
                      </p:tgtEl>
                    </p:cond>
                  </p:endCondLst>
                </p:cTn>
                <p:tgtEl>
                  <p:spTgt spid="16"/>
                </p:tgtEl>
              </p:cMediaNode>
            </p:audio>
            <p:audio>
              <p:cMediaNode vol="80000">
                <p:cTn id="79" fill="hold" display="0">
                  <p:stCondLst>
                    <p:cond delay="indefinite"/>
                  </p:stCondLst>
                  <p:endCondLst>
                    <p:cond evt="onStopAudio" delay="0">
                      <p:tgtEl>
                        <p:sldTgt/>
                      </p:tgtEl>
                    </p:cond>
                  </p:endCondLst>
                </p:cTn>
                <p:tgtEl>
                  <p:spTgt spid="17"/>
                </p:tgtEl>
              </p:cMediaNode>
            </p:audio>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19"/>
                </p:tgtEl>
              </p:cMediaNode>
            </p:audio>
            <p:audio>
              <p:cMediaNode vol="80000">
                <p:cTn id="82"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0869-325F-3C7C-5425-E99FB1DD4298}"/>
              </a:ext>
            </a:extLst>
          </p:cNvPr>
          <p:cNvSpPr>
            <a:spLocks noGrp="1"/>
          </p:cNvSpPr>
          <p:nvPr>
            <p:ph type="title"/>
          </p:nvPr>
        </p:nvSpPr>
        <p:spPr/>
        <p:txBody>
          <a:bodyPr/>
          <a:lstStyle/>
          <a:p>
            <a:r>
              <a:rPr lang="en-US"/>
              <a:t>Tones on words with final glottal stops</a:t>
            </a:r>
          </a:p>
        </p:txBody>
      </p:sp>
      <p:sp>
        <p:nvSpPr>
          <p:cNvPr id="3" name="Content Placeholder 2">
            <a:extLst>
              <a:ext uri="{FF2B5EF4-FFF2-40B4-BE49-F238E27FC236}">
                <a16:creationId xmlns:a16="http://schemas.microsoft.com/office/drawing/2014/main" id="{4B75B5D8-3344-B40B-8534-62C0FFB79020}"/>
              </a:ext>
            </a:extLst>
          </p:cNvPr>
          <p:cNvSpPr>
            <a:spLocks noGrp="1"/>
          </p:cNvSpPr>
          <p:nvPr>
            <p:ph idx="1"/>
          </p:nvPr>
        </p:nvSpPr>
        <p:spPr/>
        <p:txBody>
          <a:bodyPr/>
          <a:lstStyle/>
          <a:p>
            <a:r>
              <a:rPr lang="en-US">
                <a:latin typeface="Doulos SIL" panose="02000500070000020004" pitchFamily="2" charset="77"/>
                <a:ea typeface="Doulos SIL" panose="02000500070000020004" pitchFamily="2" charset="77"/>
                <a:cs typeface="Doulos SIL" panose="02000500070000020004" pitchFamily="2" charset="77"/>
              </a:rPr>
              <a:t>Only tone levels /1, 2, 3/ contrast in roots with a coda /ʔ/ in Itunyoso Triqui, though morphology introduces additional contrasts.</a:t>
            </a:r>
          </a:p>
          <a:p>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tsiʔ¹		‘sweet’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ttʃiʔ²		‘ten’</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sĩʔ³		‘child’	</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but		nnĩ³	‘mother’ 	&gt;	nnĩʔ⁴	‘our mother’</a:t>
            </a:r>
          </a:p>
        </p:txBody>
      </p:sp>
      <p:sp>
        <p:nvSpPr>
          <p:cNvPr id="4" name="Slide Number Placeholder 3">
            <a:extLst>
              <a:ext uri="{FF2B5EF4-FFF2-40B4-BE49-F238E27FC236}">
                <a16:creationId xmlns:a16="http://schemas.microsoft.com/office/drawing/2014/main" id="{198838D4-1618-C484-22A8-21618AB18969}"/>
              </a:ext>
            </a:extLst>
          </p:cNvPr>
          <p:cNvSpPr>
            <a:spLocks noGrp="1"/>
          </p:cNvSpPr>
          <p:nvPr>
            <p:ph type="sldNum" sz="quarter" idx="12"/>
          </p:nvPr>
        </p:nvSpPr>
        <p:spPr/>
        <p:txBody>
          <a:bodyPr/>
          <a:lstStyle/>
          <a:p>
            <a:fld id="{DF19236E-BE37-A340-B933-0A79F0CD3AE4}" type="slidenum">
              <a:t>23</a:t>
            </a:fld>
            <a:endParaRPr lang="en-US"/>
          </a:p>
        </p:txBody>
      </p:sp>
      <p:pic>
        <p:nvPicPr>
          <p:cNvPr id="5" name="Beni_nnin3.wav">
            <a:hlinkClick r:id="" action="ppaction://media"/>
            <a:extLst>
              <a:ext uri="{FF2B5EF4-FFF2-40B4-BE49-F238E27FC236}">
                <a16:creationId xmlns:a16="http://schemas.microsoft.com/office/drawing/2014/main" id="{D705CA6D-C8AC-7909-A7D6-6E0513239D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581401" y="5680075"/>
            <a:ext cx="812800" cy="812800"/>
          </a:xfrm>
          <a:prstGeom prst="rect">
            <a:avLst/>
          </a:prstGeom>
        </p:spPr>
      </p:pic>
      <p:pic>
        <p:nvPicPr>
          <p:cNvPr id="6" name="Beni_tsih1.wav">
            <a:hlinkClick r:id="" action="ppaction://media"/>
            <a:extLst>
              <a:ext uri="{FF2B5EF4-FFF2-40B4-BE49-F238E27FC236}">
                <a16:creationId xmlns:a16="http://schemas.microsoft.com/office/drawing/2014/main" id="{A56C14DF-C4DA-1C06-865F-977F5FBC8C6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7538" y="3181074"/>
            <a:ext cx="495852" cy="495852"/>
          </a:xfrm>
          <a:prstGeom prst="rect">
            <a:avLst/>
          </a:prstGeom>
        </p:spPr>
      </p:pic>
      <p:pic>
        <p:nvPicPr>
          <p:cNvPr id="7" name="Beni_nnih4.wav">
            <a:hlinkClick r:id="" action="ppaction://media"/>
            <a:extLst>
              <a:ext uri="{FF2B5EF4-FFF2-40B4-BE49-F238E27FC236}">
                <a16:creationId xmlns:a16="http://schemas.microsoft.com/office/drawing/2014/main" id="{6D731C53-993C-24AE-D283-3281892E1B7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309679" y="5640318"/>
            <a:ext cx="812800" cy="812800"/>
          </a:xfrm>
          <a:prstGeom prst="rect">
            <a:avLst/>
          </a:prstGeom>
        </p:spPr>
      </p:pic>
      <p:pic>
        <p:nvPicPr>
          <p:cNvPr id="8" name="Beni_cchih2.wav">
            <a:hlinkClick r:id="" action="ppaction://media"/>
            <a:extLst>
              <a:ext uri="{FF2B5EF4-FFF2-40B4-BE49-F238E27FC236}">
                <a16:creationId xmlns:a16="http://schemas.microsoft.com/office/drawing/2014/main" id="{039441DC-FEEC-B90E-BFA7-5C2D9B21B28B}"/>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27538" y="3676926"/>
            <a:ext cx="495853" cy="495853"/>
          </a:xfrm>
          <a:prstGeom prst="rect">
            <a:avLst/>
          </a:prstGeom>
        </p:spPr>
      </p:pic>
      <p:pic>
        <p:nvPicPr>
          <p:cNvPr id="9" name="Beni_sinh3.wav">
            <a:hlinkClick r:id="" action="ppaction://media"/>
            <a:extLst>
              <a:ext uri="{FF2B5EF4-FFF2-40B4-BE49-F238E27FC236}">
                <a16:creationId xmlns:a16="http://schemas.microsoft.com/office/drawing/2014/main" id="{592F6D33-9405-F4E8-F4E1-3C54D8CC74D9}"/>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27538" y="4202595"/>
            <a:ext cx="495853" cy="495853"/>
          </a:xfrm>
          <a:prstGeom prst="rect">
            <a:avLst/>
          </a:prstGeom>
        </p:spPr>
      </p:pic>
    </p:spTree>
    <p:extLst>
      <p:ext uri="{BB962C8B-B14F-4D97-AF65-F5344CB8AC3E}">
        <p14:creationId xmlns:p14="http://schemas.microsoft.com/office/powerpoint/2010/main" val="6984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3"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90"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E37-9D62-4C9C-B6F6-70BBF09C56BA}"/>
              </a:ext>
            </a:extLst>
          </p:cNvPr>
          <p:cNvSpPr>
            <a:spLocks noGrp="1"/>
          </p:cNvSpPr>
          <p:nvPr>
            <p:ph type="title"/>
          </p:nvPr>
        </p:nvSpPr>
        <p:spPr/>
        <p:txBody>
          <a:bodyPr/>
          <a:lstStyle/>
          <a:p>
            <a:r>
              <a:rPr lang="en-US"/>
              <a:t>3.	Prosodic structure and tone</a:t>
            </a:r>
          </a:p>
        </p:txBody>
      </p:sp>
      <p:sp>
        <p:nvSpPr>
          <p:cNvPr id="3" name="Content Placeholder 2">
            <a:extLst>
              <a:ext uri="{FF2B5EF4-FFF2-40B4-BE49-F238E27FC236}">
                <a16:creationId xmlns:a16="http://schemas.microsoft.com/office/drawing/2014/main" id="{D9A0BDA4-570B-DAD3-6D55-C2DEACCA0018}"/>
              </a:ext>
            </a:extLst>
          </p:cNvPr>
          <p:cNvSpPr>
            <a:spLocks noGrp="1"/>
          </p:cNvSpPr>
          <p:nvPr>
            <p:ph idx="1"/>
          </p:nvPr>
        </p:nvSpPr>
        <p:spPr/>
        <p:txBody>
          <a:bodyPr/>
          <a:lstStyle/>
          <a:p>
            <a:pPr marL="0" indent="0">
              <a:buNone/>
            </a:pPr>
            <a:r>
              <a:rPr lang="en-US"/>
              <a:t>Recapping the evidence for final stress (in roots)</a:t>
            </a:r>
          </a:p>
          <a:p>
            <a:endParaRPr lang="en-US"/>
          </a:p>
          <a:p>
            <a:pPr marL="457200" indent="-457200">
              <a:buFont typeface="+mj-lt"/>
              <a:buAutoNum type="arabicPeriod"/>
            </a:pPr>
            <a:r>
              <a:rPr lang="en-US" sz="2400">
                <a:effectLst/>
              </a:rPr>
              <a:t>Nasal vowels only occur in </a:t>
            </a:r>
            <a:r>
              <a:rPr lang="en-US" sz="2400" b="1">
                <a:effectLst/>
              </a:rPr>
              <a:t>final syllables</a:t>
            </a:r>
            <a:r>
              <a:rPr lang="en-US" sz="2400">
                <a:effectLst/>
              </a:rPr>
              <a:t>.</a:t>
            </a:r>
          </a:p>
          <a:p>
            <a:pPr marL="457200" indent="-457200">
              <a:buFont typeface="+mj-lt"/>
              <a:buAutoNum type="arabicPeriod"/>
            </a:pPr>
            <a:r>
              <a:rPr lang="en-US" sz="2400">
                <a:effectLst/>
              </a:rPr>
              <a:t>Glottal consonants only occur in </a:t>
            </a:r>
            <a:r>
              <a:rPr lang="en-US" sz="2400" b="1">
                <a:effectLst/>
              </a:rPr>
              <a:t>final syllables</a:t>
            </a:r>
            <a:r>
              <a:rPr lang="en-US" sz="2400">
                <a:effectLst/>
              </a:rPr>
              <a:t>.</a:t>
            </a:r>
          </a:p>
          <a:p>
            <a:pPr marL="457200" indent="-457200">
              <a:buFont typeface="+mj-lt"/>
              <a:buAutoNum type="arabicPeriod"/>
            </a:pPr>
            <a:r>
              <a:rPr lang="en-US" sz="2400">
                <a:effectLst/>
              </a:rPr>
              <a:t>Prenasalized stops only occur in </a:t>
            </a:r>
            <a:r>
              <a:rPr lang="en-US" sz="2400" b="1">
                <a:effectLst/>
              </a:rPr>
              <a:t>final syllables</a:t>
            </a:r>
            <a:r>
              <a:rPr lang="en-US" sz="2400">
                <a:effectLst/>
              </a:rPr>
              <a:t>.</a:t>
            </a:r>
          </a:p>
          <a:p>
            <a:pPr marL="457200" indent="-457200">
              <a:buFont typeface="+mj-lt"/>
              <a:buAutoNum type="arabicPeriod"/>
            </a:pPr>
            <a:r>
              <a:rPr lang="en-US" sz="2400">
                <a:effectLst/>
              </a:rPr>
              <a:t>Full tonal contrasts (all 9 tones) only occur in </a:t>
            </a:r>
            <a:r>
              <a:rPr lang="en-US" sz="2400" b="1">
                <a:effectLst/>
              </a:rPr>
              <a:t>final syllables.</a:t>
            </a:r>
          </a:p>
          <a:p>
            <a:pPr marL="457200" indent="-457200">
              <a:buFont typeface="+mj-lt"/>
              <a:buAutoNum type="arabicPeriod"/>
            </a:pPr>
            <a:r>
              <a:rPr lang="en-US" sz="2400" b="1">
                <a:effectLst/>
              </a:rPr>
              <a:t>Final syllables </a:t>
            </a:r>
            <a:r>
              <a:rPr lang="en-US" sz="2400">
                <a:effectLst/>
              </a:rPr>
              <a:t>license contrasts in pre-final syllables. </a:t>
            </a:r>
          </a:p>
          <a:p>
            <a:pPr lvl="1"/>
            <a:endParaRPr lang="en-US"/>
          </a:p>
        </p:txBody>
      </p:sp>
      <p:sp>
        <p:nvSpPr>
          <p:cNvPr id="4" name="Slide Number Placeholder 3">
            <a:extLst>
              <a:ext uri="{FF2B5EF4-FFF2-40B4-BE49-F238E27FC236}">
                <a16:creationId xmlns:a16="http://schemas.microsoft.com/office/drawing/2014/main" id="{E8A693A3-CD32-3B87-F488-E5879A84DA28}"/>
              </a:ext>
            </a:extLst>
          </p:cNvPr>
          <p:cNvSpPr>
            <a:spLocks noGrp="1"/>
          </p:cNvSpPr>
          <p:nvPr>
            <p:ph type="sldNum" sz="quarter" idx="12"/>
          </p:nvPr>
        </p:nvSpPr>
        <p:spPr/>
        <p:txBody>
          <a:bodyPr/>
          <a:lstStyle/>
          <a:p>
            <a:fld id="{DF19236E-BE37-A340-B933-0A79F0CD3AE4}" type="slidenum">
              <a:t>24</a:t>
            </a:fld>
            <a:endParaRPr lang="en-US"/>
          </a:p>
        </p:txBody>
      </p:sp>
    </p:spTree>
    <p:extLst>
      <p:ext uri="{BB962C8B-B14F-4D97-AF65-F5344CB8AC3E}">
        <p14:creationId xmlns:p14="http://schemas.microsoft.com/office/powerpoint/2010/main" val="3418962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86F5-C303-A843-D780-CBC75A11A2C9}"/>
              </a:ext>
            </a:extLst>
          </p:cNvPr>
          <p:cNvSpPr>
            <a:spLocks noGrp="1"/>
          </p:cNvSpPr>
          <p:nvPr>
            <p:ph type="title"/>
          </p:nvPr>
        </p:nvSpPr>
        <p:spPr/>
        <p:txBody>
          <a:bodyPr>
            <a:normAutofit/>
          </a:bodyPr>
          <a:lstStyle/>
          <a:p>
            <a:r>
              <a:rPr lang="en-US" sz="4000"/>
              <a:t>What about higher levels of prosodic structure?</a:t>
            </a:r>
          </a:p>
        </p:txBody>
      </p:sp>
      <p:sp>
        <p:nvSpPr>
          <p:cNvPr id="3" name="Content Placeholder 2">
            <a:extLst>
              <a:ext uri="{FF2B5EF4-FFF2-40B4-BE49-F238E27FC236}">
                <a16:creationId xmlns:a16="http://schemas.microsoft.com/office/drawing/2014/main" id="{F88BC0E5-6AF9-B2AB-C1E7-3E3156CBB6F1}"/>
              </a:ext>
            </a:extLst>
          </p:cNvPr>
          <p:cNvSpPr>
            <a:spLocks noGrp="1"/>
          </p:cNvSpPr>
          <p:nvPr>
            <p:ph idx="1"/>
          </p:nvPr>
        </p:nvSpPr>
        <p:spPr/>
        <p:txBody>
          <a:bodyPr>
            <a:normAutofit/>
          </a:bodyPr>
          <a:lstStyle/>
          <a:p>
            <a:pPr marL="514350" indent="-514350">
              <a:buFont typeface="+mj-lt"/>
              <a:buAutoNum type="alphaLcParenR"/>
            </a:pPr>
            <a:r>
              <a:rPr lang="en-US">
                <a:effectLst/>
              </a:rPr>
              <a:t>High tones (/4/) are restricted to the iambic foot.</a:t>
            </a:r>
          </a:p>
          <a:p>
            <a:pPr marL="514350" indent="-514350">
              <a:buFont typeface="+mj-lt"/>
              <a:buAutoNum type="alphaLcParenR"/>
            </a:pPr>
            <a:endParaRPr lang="en-US"/>
          </a:p>
          <a:p>
            <a:pPr marL="514350" indent="-514350">
              <a:buFont typeface="+mj-lt"/>
              <a:buAutoNum type="alphaLcParenR"/>
            </a:pPr>
            <a:r>
              <a:rPr lang="en-US">
                <a:effectLst/>
              </a:rPr>
              <a:t>Spanish loanword adaptation prefers disyllabic structure.</a:t>
            </a:r>
          </a:p>
          <a:p>
            <a:pPr marL="514350" indent="-514350">
              <a:buFont typeface="+mj-lt"/>
              <a:buAutoNum type="alphaLcParenR"/>
            </a:pPr>
            <a:endParaRPr lang="en-US"/>
          </a:p>
          <a:p>
            <a:pPr marL="514350" indent="-514350">
              <a:buFont typeface="+mj-lt"/>
              <a:buAutoNum type="alphaLcParenR"/>
            </a:pPr>
            <a:r>
              <a:rPr lang="en-US">
                <a:effectLst/>
              </a:rPr>
              <a:t>Variable deletion of extrametrical vowels </a:t>
            </a:r>
          </a:p>
          <a:p>
            <a:pPr marL="514350" indent="-514350">
              <a:buFont typeface="+mj-lt"/>
              <a:buAutoNum type="alphaLcParenR"/>
            </a:pPr>
            <a:endParaRPr lang="en-US"/>
          </a:p>
          <a:p>
            <a:pPr marL="514350" indent="-514350">
              <a:buFont typeface="+mj-lt"/>
              <a:buAutoNum type="alphaLcParenR"/>
            </a:pPr>
            <a:r>
              <a:rPr lang="en-US">
                <a:effectLst/>
              </a:rPr>
              <a:t>Vowel shortening in extrametrical vowels</a:t>
            </a:r>
          </a:p>
          <a:p>
            <a:endParaRPr lang="en-US"/>
          </a:p>
        </p:txBody>
      </p:sp>
      <p:sp>
        <p:nvSpPr>
          <p:cNvPr id="4" name="Slide Number Placeholder 3">
            <a:extLst>
              <a:ext uri="{FF2B5EF4-FFF2-40B4-BE49-F238E27FC236}">
                <a16:creationId xmlns:a16="http://schemas.microsoft.com/office/drawing/2014/main" id="{AA71A1DE-558B-B851-7709-2CDFBB3D0F85}"/>
              </a:ext>
            </a:extLst>
          </p:cNvPr>
          <p:cNvSpPr>
            <a:spLocks noGrp="1"/>
          </p:cNvSpPr>
          <p:nvPr>
            <p:ph type="sldNum" sz="quarter" idx="12"/>
          </p:nvPr>
        </p:nvSpPr>
        <p:spPr/>
        <p:txBody>
          <a:bodyPr/>
          <a:lstStyle/>
          <a:p>
            <a:fld id="{DF19236E-BE37-A340-B933-0A79F0CD3AE4}" type="slidenum">
              <a:t>25</a:t>
            </a:fld>
            <a:endParaRPr lang="en-US"/>
          </a:p>
        </p:txBody>
      </p:sp>
    </p:spTree>
    <p:extLst>
      <p:ext uri="{BB962C8B-B14F-4D97-AF65-F5344CB8AC3E}">
        <p14:creationId xmlns:p14="http://schemas.microsoft.com/office/powerpoint/2010/main" val="3919237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5225-5154-E627-B6DB-3C9B25A57C11}"/>
              </a:ext>
            </a:extLst>
          </p:cNvPr>
          <p:cNvSpPr>
            <a:spLocks noGrp="1"/>
          </p:cNvSpPr>
          <p:nvPr>
            <p:ph type="title"/>
          </p:nvPr>
        </p:nvSpPr>
        <p:spPr/>
        <p:txBody>
          <a:bodyPr/>
          <a:lstStyle/>
          <a:p>
            <a:r>
              <a:rPr lang="en-US"/>
              <a:t>(a)	The distribution of high tones</a:t>
            </a:r>
          </a:p>
        </p:txBody>
      </p:sp>
      <p:sp>
        <p:nvSpPr>
          <p:cNvPr id="3" name="Content Placeholder 2">
            <a:extLst>
              <a:ext uri="{FF2B5EF4-FFF2-40B4-BE49-F238E27FC236}">
                <a16:creationId xmlns:a16="http://schemas.microsoft.com/office/drawing/2014/main" id="{7CBC47CB-1609-E5C8-4D41-41F46EDA0524}"/>
              </a:ext>
            </a:extLst>
          </p:cNvPr>
          <p:cNvSpPr>
            <a:spLocks noGrp="1"/>
          </p:cNvSpPr>
          <p:nvPr>
            <p:ph idx="1"/>
          </p:nvPr>
        </p:nvSpPr>
        <p:spPr>
          <a:xfrm>
            <a:off x="838200" y="1690688"/>
            <a:ext cx="10515600" cy="4486275"/>
          </a:xfrm>
        </p:spPr>
        <p:txBody>
          <a:bodyPr>
            <a:normAutofit/>
          </a:bodyPr>
          <a:lstStyle/>
          <a:p>
            <a:r>
              <a:rPr lang="en-US" sz="2400">
                <a:effectLst/>
                <a:ea typeface="Doulos SIL" panose="02000500070000020004" pitchFamily="2" charset="77"/>
                <a:cs typeface="Doulos SIL" panose="02000500070000020004" pitchFamily="2" charset="77"/>
              </a:rPr>
              <a:t>Tones on most pre-tonic syllables </a:t>
            </a:r>
            <a:r>
              <a:rPr lang="en-US" sz="2400" i="1">
                <a:effectLst/>
                <a:ea typeface="Doulos SIL" panose="02000500070000020004" pitchFamily="2" charset="77"/>
                <a:cs typeface="Doulos SIL" panose="02000500070000020004" pitchFamily="2" charset="77"/>
              </a:rPr>
              <a:t>mostly </a:t>
            </a:r>
            <a:r>
              <a:rPr lang="en-US" sz="2400">
                <a:effectLst/>
                <a:ea typeface="Doulos SIL" panose="02000500070000020004" pitchFamily="2" charset="77"/>
                <a:cs typeface="Doulos SIL" panose="02000500070000020004" pitchFamily="2" charset="77"/>
              </a:rPr>
              <a:t>result from leftward association from the final stressed syllable.</a:t>
            </a:r>
          </a:p>
          <a:p>
            <a:r>
              <a:rPr lang="en-US" sz="2400">
                <a:effectLst/>
                <a:ea typeface="Doulos SIL" panose="02000500070000020004" pitchFamily="2" charset="77"/>
                <a:cs typeface="Doulos SIL" panose="02000500070000020004" pitchFamily="2" charset="77"/>
              </a:rPr>
              <a:t>This predicts high tone /4/ will spread leftward across the word, but it </a:t>
            </a:r>
            <a:r>
              <a:rPr lang="en-US" sz="2400" b="1">
                <a:effectLst/>
                <a:ea typeface="Doulos SIL" panose="02000500070000020004" pitchFamily="2" charset="77"/>
                <a:cs typeface="Doulos SIL" panose="02000500070000020004" pitchFamily="2" charset="77"/>
              </a:rPr>
              <a:t>does not</a:t>
            </a:r>
            <a:r>
              <a:rPr lang="en-US" sz="2400">
                <a:effectLst/>
                <a:ea typeface="Doulos SIL" panose="02000500070000020004" pitchFamily="2" charset="77"/>
                <a:cs typeface="Doulos SIL" panose="02000500070000020004" pitchFamily="2" charset="77"/>
              </a:rPr>
              <a:t>. Instead, we get tone /3/ as a default here.</a:t>
            </a:r>
          </a:p>
          <a:p>
            <a:endParaRPr lang="en-US" sz="2400">
              <a:ea typeface="Doulos SIL" panose="02000500070000020004" pitchFamily="2" charset="77"/>
              <a:cs typeface="Doulos SIL" panose="02000500070000020004" pitchFamily="2" charset="77"/>
            </a:endParaRPr>
          </a:p>
          <a:p>
            <a:pPr marL="0" indent="0">
              <a:buNone/>
            </a:pPr>
            <a:r>
              <a:rPr lang="en-US" sz="2400">
                <a:effectLst/>
                <a:ea typeface="Doulos SIL" panose="02000500070000020004" pitchFamily="2" charset="77"/>
                <a:cs typeface="Doulos SIL" panose="02000500070000020004" pitchFamily="2" charset="77"/>
              </a:rPr>
              <a:t> </a:t>
            </a:r>
          </a:p>
        </p:txBody>
      </p:sp>
      <p:sp>
        <p:nvSpPr>
          <p:cNvPr id="4" name="Slide Number Placeholder 3">
            <a:extLst>
              <a:ext uri="{FF2B5EF4-FFF2-40B4-BE49-F238E27FC236}">
                <a16:creationId xmlns:a16="http://schemas.microsoft.com/office/drawing/2014/main" id="{87AAA2BF-BB16-48A5-65E8-2D5D216BC11A}"/>
              </a:ext>
            </a:extLst>
          </p:cNvPr>
          <p:cNvSpPr>
            <a:spLocks noGrp="1"/>
          </p:cNvSpPr>
          <p:nvPr>
            <p:ph type="sldNum" sz="quarter" idx="12"/>
          </p:nvPr>
        </p:nvSpPr>
        <p:spPr/>
        <p:txBody>
          <a:bodyPr/>
          <a:lstStyle/>
          <a:p>
            <a:fld id="{DF19236E-BE37-A340-B933-0A79F0CD3AE4}" type="slidenum">
              <a:rPr lang="en-US"/>
              <a:t>26</a:t>
            </a:fld>
            <a:endParaRPr lang="en-US"/>
          </a:p>
        </p:txBody>
      </p:sp>
      <p:pic>
        <p:nvPicPr>
          <p:cNvPr id="5" name="Picture 4">
            <a:extLst>
              <a:ext uri="{FF2B5EF4-FFF2-40B4-BE49-F238E27FC236}">
                <a16:creationId xmlns:a16="http://schemas.microsoft.com/office/drawing/2014/main" id="{51CABDAB-0E11-D977-90E8-ECF9BD1084F1}"/>
              </a:ext>
            </a:extLst>
          </p:cNvPr>
          <p:cNvPicPr>
            <a:picLocks noChangeAspect="1"/>
          </p:cNvPicPr>
          <p:nvPr/>
        </p:nvPicPr>
        <p:blipFill>
          <a:blip r:embed="rId2"/>
          <a:stretch>
            <a:fillRect/>
          </a:stretch>
        </p:blipFill>
        <p:spPr>
          <a:xfrm>
            <a:off x="838200" y="3425919"/>
            <a:ext cx="9311309" cy="2840738"/>
          </a:xfrm>
          <a:prstGeom prst="rect">
            <a:avLst/>
          </a:prstGeom>
        </p:spPr>
      </p:pic>
    </p:spTree>
    <p:extLst>
      <p:ext uri="{BB962C8B-B14F-4D97-AF65-F5344CB8AC3E}">
        <p14:creationId xmlns:p14="http://schemas.microsoft.com/office/powerpoint/2010/main" val="53113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43001-D650-1DB2-FA90-525280526973}"/>
              </a:ext>
            </a:extLst>
          </p:cNvPr>
          <p:cNvSpPr>
            <a:spLocks noGrp="1"/>
          </p:cNvSpPr>
          <p:nvPr>
            <p:ph idx="1"/>
          </p:nvPr>
        </p:nvSpPr>
        <p:spPr>
          <a:xfrm>
            <a:off x="838200" y="881743"/>
            <a:ext cx="10515600" cy="5295220"/>
          </a:xfrm>
        </p:spPr>
        <p:txBody>
          <a:bodyPr/>
          <a:lstStyle/>
          <a:p>
            <a:r>
              <a:rPr lang="en-US"/>
              <a:t>What is the domain that tone /4/ is permitted to spread? It appears to be just one syllable to the left.</a:t>
            </a:r>
          </a:p>
          <a:p>
            <a:endParaRPr lang="en-US"/>
          </a:p>
          <a:p>
            <a:r>
              <a:rPr lang="en-US"/>
              <a:t>Tone /4/ is restricted to the final two syllables of the root – to a unit like an iambic foot.</a:t>
            </a:r>
          </a:p>
        </p:txBody>
      </p:sp>
      <p:sp>
        <p:nvSpPr>
          <p:cNvPr id="4" name="Slide Number Placeholder 3">
            <a:extLst>
              <a:ext uri="{FF2B5EF4-FFF2-40B4-BE49-F238E27FC236}">
                <a16:creationId xmlns:a16="http://schemas.microsoft.com/office/drawing/2014/main" id="{C8C17119-06DA-DF62-C057-7FE987A47DC6}"/>
              </a:ext>
            </a:extLst>
          </p:cNvPr>
          <p:cNvSpPr>
            <a:spLocks noGrp="1"/>
          </p:cNvSpPr>
          <p:nvPr>
            <p:ph type="sldNum" sz="quarter" idx="12"/>
          </p:nvPr>
        </p:nvSpPr>
        <p:spPr/>
        <p:txBody>
          <a:bodyPr/>
          <a:lstStyle/>
          <a:p>
            <a:fld id="{DF19236E-BE37-A340-B933-0A79F0CD3AE4}" type="slidenum">
              <a:rPr lang="en-US"/>
              <a:t>27</a:t>
            </a:fld>
            <a:endParaRPr lang="en-US"/>
          </a:p>
        </p:txBody>
      </p:sp>
    </p:spTree>
    <p:extLst>
      <p:ext uri="{BB962C8B-B14F-4D97-AF65-F5344CB8AC3E}">
        <p14:creationId xmlns:p14="http://schemas.microsoft.com/office/powerpoint/2010/main" val="365863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B80D-A378-3830-3DB7-723CFF2013F4}"/>
              </a:ext>
            </a:extLst>
          </p:cNvPr>
          <p:cNvSpPr>
            <a:spLocks noGrp="1"/>
          </p:cNvSpPr>
          <p:nvPr>
            <p:ph type="title"/>
          </p:nvPr>
        </p:nvSpPr>
        <p:spPr/>
        <p:txBody>
          <a:bodyPr/>
          <a:lstStyle/>
          <a:p>
            <a:r>
              <a:rPr lang="en-US"/>
              <a:t>(b)	Spanish loanwords</a:t>
            </a:r>
          </a:p>
        </p:txBody>
      </p:sp>
      <p:sp>
        <p:nvSpPr>
          <p:cNvPr id="3" name="Content Placeholder 2">
            <a:extLst>
              <a:ext uri="{FF2B5EF4-FFF2-40B4-BE49-F238E27FC236}">
                <a16:creationId xmlns:a16="http://schemas.microsoft.com/office/drawing/2014/main" id="{DE535565-6957-7485-B42E-A4E1E20979DF}"/>
              </a:ext>
            </a:extLst>
          </p:cNvPr>
          <p:cNvSpPr>
            <a:spLocks noGrp="1"/>
          </p:cNvSpPr>
          <p:nvPr>
            <p:ph idx="1"/>
          </p:nvPr>
        </p:nvSpPr>
        <p:spPr/>
        <p:txBody>
          <a:bodyPr/>
          <a:lstStyle/>
          <a:p>
            <a:r>
              <a:rPr lang="en-US"/>
              <a:t>Words from Spanish with penultimate stress are almost always borrowed with tone /43/ on the final syllable and tone /4/ on the penult.</a:t>
            </a:r>
          </a:p>
          <a:p>
            <a:pPr marL="0" indent="0">
              <a:buNone/>
            </a:pPr>
            <a:endParaRPr lang="en-US"/>
          </a:p>
          <a:p>
            <a:pPr marL="0" indent="0">
              <a:buNone/>
            </a:pPr>
            <a:r>
              <a:rPr lang="en-US"/>
              <a:t>	Spanish			Triqui</a:t>
            </a:r>
          </a:p>
          <a:p>
            <a:pPr marL="0" indent="0">
              <a:buNone/>
            </a:pPr>
            <a:r>
              <a:rPr lang="en-US"/>
              <a:t>	</a:t>
            </a:r>
            <a:r>
              <a:rPr lang="en-US" i="1"/>
              <a:t>pera	</a:t>
            </a:r>
            <a:r>
              <a:rPr lang="en-US">
                <a:latin typeface="Doulos SIL" panose="02000500070000020004" pitchFamily="2" charset="77"/>
                <a:ea typeface="Doulos SIL" panose="02000500070000020004" pitchFamily="2" charset="77"/>
                <a:cs typeface="Doulos SIL" panose="02000500070000020004" pitchFamily="2" charset="77"/>
              </a:rPr>
              <a:t>[ˈpeɾa]		pe⁴ɾa⁴³		</a:t>
            </a:r>
            <a:r>
              <a:rPr lang="en-US">
                <a:ea typeface="Doulos SIL" panose="02000500070000020004" pitchFamily="2" charset="77"/>
                <a:cs typeface="Doulos SIL" panose="02000500070000020004" pitchFamily="2" charset="77"/>
              </a:rPr>
              <a:t>‘pear’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t>
            </a:r>
            <a:r>
              <a:rPr lang="en-US" i="1">
                <a:ea typeface="Doulos SIL" panose="02000500070000020004" pitchFamily="2" charset="77"/>
                <a:cs typeface="Doulos SIL" panose="02000500070000020004" pitchFamily="2" charset="77"/>
              </a:rPr>
              <a:t>queso	</a:t>
            </a:r>
            <a:r>
              <a:rPr lang="en-US">
                <a:ea typeface="Doulos SIL" panose="02000500070000020004" pitchFamily="2" charset="77"/>
                <a:cs typeface="Doulos SIL" panose="02000500070000020004" pitchFamily="2" charset="77"/>
              </a:rPr>
              <a:t>[</a:t>
            </a:r>
            <a:r>
              <a:rPr lang="en-US">
                <a:latin typeface="Doulos SIL" panose="02000500070000020004" pitchFamily="2" charset="77"/>
                <a:ea typeface="Doulos SIL" panose="02000500070000020004" pitchFamily="2" charset="77"/>
                <a:cs typeface="Doulos SIL" panose="02000500070000020004" pitchFamily="2" charset="77"/>
              </a:rPr>
              <a:t>ˈkeso]		ke⁴su⁴³		</a:t>
            </a:r>
            <a:r>
              <a:rPr lang="en-US">
                <a:ea typeface="Doulos SIL" panose="02000500070000020004" pitchFamily="2" charset="77"/>
                <a:cs typeface="Doulos SIL" panose="02000500070000020004" pitchFamily="2" charset="77"/>
              </a:rPr>
              <a:t>‘cheese’</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F9D9D6D-24D8-694E-2962-966B55DD3CE1}"/>
              </a:ext>
            </a:extLst>
          </p:cNvPr>
          <p:cNvSpPr>
            <a:spLocks noGrp="1"/>
          </p:cNvSpPr>
          <p:nvPr>
            <p:ph type="sldNum" sz="quarter" idx="12"/>
          </p:nvPr>
        </p:nvSpPr>
        <p:spPr/>
        <p:txBody>
          <a:bodyPr/>
          <a:lstStyle/>
          <a:p>
            <a:fld id="{DF19236E-BE37-A340-B933-0A79F0CD3AE4}" type="slidenum">
              <a:rPr lang="en-US"/>
              <a:t>28</a:t>
            </a:fld>
            <a:endParaRPr lang="en-US"/>
          </a:p>
        </p:txBody>
      </p:sp>
    </p:spTree>
    <p:extLst>
      <p:ext uri="{BB962C8B-B14F-4D97-AF65-F5344CB8AC3E}">
        <p14:creationId xmlns:p14="http://schemas.microsoft.com/office/powerpoint/2010/main" val="79630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0133F-76FA-E0E3-C497-521885F0C460}"/>
              </a:ext>
            </a:extLst>
          </p:cNvPr>
          <p:cNvSpPr>
            <a:spLocks noGrp="1"/>
          </p:cNvSpPr>
          <p:nvPr>
            <p:ph idx="1"/>
          </p:nvPr>
        </p:nvSpPr>
        <p:spPr>
          <a:xfrm>
            <a:off x="838200" y="892629"/>
            <a:ext cx="10515600" cy="5284334"/>
          </a:xfrm>
        </p:spPr>
        <p:txBody>
          <a:bodyPr/>
          <a:lstStyle/>
          <a:p>
            <a:r>
              <a:rPr lang="en-US"/>
              <a:t>Words from Spanish with </a:t>
            </a:r>
            <a:r>
              <a:rPr lang="en-US" i="1"/>
              <a:t>final </a:t>
            </a:r>
            <a:r>
              <a:rPr lang="en-US"/>
              <a:t>stress are borrowed with tone /43/ on the final syllable but tone /3/ on the penult.</a:t>
            </a:r>
          </a:p>
          <a:p>
            <a:endParaRPr lang="en-US"/>
          </a:p>
          <a:p>
            <a:pPr marL="0" indent="0">
              <a:buNone/>
            </a:pPr>
            <a:r>
              <a:rPr lang="en-US"/>
              <a:t>	Spanish				Triqui</a:t>
            </a:r>
          </a:p>
          <a:p>
            <a:pPr marL="0" indent="0">
              <a:buNone/>
            </a:pPr>
            <a:r>
              <a:rPr lang="en-US"/>
              <a:t>	</a:t>
            </a:r>
            <a:r>
              <a:rPr lang="en-US" i="1"/>
              <a:t>cartón	</a:t>
            </a:r>
            <a:r>
              <a:rPr lang="en-US">
                <a:latin typeface="Doulos SIL" panose="02000500070000020004" pitchFamily="2" charset="77"/>
                <a:ea typeface="Doulos SIL" panose="02000500070000020004" pitchFamily="2" charset="77"/>
                <a:cs typeface="Doulos SIL" panose="02000500070000020004" pitchFamily="2" charset="77"/>
              </a:rPr>
              <a:t>[kaɾˈton]		ka³ɾtũ⁴³	</a:t>
            </a:r>
            <a:r>
              <a:rPr lang="en-US">
                <a:ea typeface="Doulos SIL" panose="02000500070000020004" pitchFamily="2" charset="77"/>
                <a:cs typeface="Doulos SIL" panose="02000500070000020004" pitchFamily="2" charset="77"/>
              </a:rPr>
              <a:t>‘cardboard’</a:t>
            </a:r>
          </a:p>
          <a:p>
            <a:pPr marL="0" indent="0">
              <a:buNone/>
            </a:pPr>
            <a:r>
              <a:rPr lang="en-US">
                <a:ea typeface="Doulos SIL" panose="02000500070000020004" pitchFamily="2" charset="77"/>
                <a:cs typeface="Doulos SIL" panose="02000500070000020004" pitchFamily="2" charset="77"/>
              </a:rPr>
              <a:t>	</a:t>
            </a:r>
            <a:r>
              <a:rPr lang="en-US" i="1">
                <a:ea typeface="Doulos SIL" panose="02000500070000020004" pitchFamily="2" charset="77"/>
                <a:cs typeface="Doulos SIL" panose="02000500070000020004" pitchFamily="2" charset="77"/>
              </a:rPr>
              <a:t>camión	</a:t>
            </a:r>
            <a:r>
              <a:rPr lang="en-US">
                <a:ea typeface="Doulos SIL" panose="02000500070000020004" pitchFamily="2" charset="77"/>
                <a:cs typeface="Doulos SIL" panose="02000500070000020004" pitchFamily="2" charset="77"/>
              </a:rPr>
              <a:t>[ka</a:t>
            </a:r>
            <a:r>
              <a:rPr lang="en-US">
                <a:latin typeface="Doulos SIL" panose="02000500070000020004" pitchFamily="2" charset="77"/>
                <a:ea typeface="Doulos SIL" panose="02000500070000020004" pitchFamily="2" charset="77"/>
                <a:cs typeface="Doulos SIL" panose="02000500070000020004" pitchFamily="2" charset="77"/>
              </a:rPr>
              <a:t>ˈ</a:t>
            </a:r>
            <a:r>
              <a:rPr lang="en-US">
                <a:ea typeface="Doulos SIL" panose="02000500070000020004" pitchFamily="2" charset="77"/>
                <a:cs typeface="Doulos SIL" panose="02000500070000020004" pitchFamily="2" charset="77"/>
              </a:rPr>
              <a:t>mjon]		ka</a:t>
            </a:r>
            <a:r>
              <a:rPr lang="en-US">
                <a:latin typeface="Doulos SIL" panose="02000500070000020004" pitchFamily="2" charset="77"/>
                <a:ea typeface="Doulos SIL" panose="02000500070000020004" pitchFamily="2" charset="77"/>
                <a:cs typeface="Doulos SIL" panose="02000500070000020004" pitchFamily="2" charset="77"/>
              </a:rPr>
              <a:t>³mjũ⁴³	‘truck’</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r>
              <a:rPr lang="en-US">
                <a:ea typeface="Doulos SIL" panose="02000500070000020004" pitchFamily="2" charset="77"/>
                <a:cs typeface="Doulos SIL" panose="02000500070000020004" pitchFamily="2" charset="77"/>
              </a:rPr>
              <a:t>But there is a strong preference for loanwords to be disyllabic.</a:t>
            </a:r>
          </a:p>
        </p:txBody>
      </p:sp>
      <p:sp>
        <p:nvSpPr>
          <p:cNvPr id="4" name="Slide Number Placeholder 3">
            <a:extLst>
              <a:ext uri="{FF2B5EF4-FFF2-40B4-BE49-F238E27FC236}">
                <a16:creationId xmlns:a16="http://schemas.microsoft.com/office/drawing/2014/main" id="{34F705E8-B369-3641-13F5-86849D5B75CC}"/>
              </a:ext>
            </a:extLst>
          </p:cNvPr>
          <p:cNvSpPr>
            <a:spLocks noGrp="1"/>
          </p:cNvSpPr>
          <p:nvPr>
            <p:ph type="sldNum" sz="quarter" idx="12"/>
          </p:nvPr>
        </p:nvSpPr>
        <p:spPr/>
        <p:txBody>
          <a:bodyPr/>
          <a:lstStyle/>
          <a:p>
            <a:fld id="{DF19236E-BE37-A340-B933-0A79F0CD3AE4}" type="slidenum">
              <a:rPr lang="en-US"/>
              <a:t>29</a:t>
            </a:fld>
            <a:endParaRPr lang="en-US"/>
          </a:p>
        </p:txBody>
      </p:sp>
    </p:spTree>
    <p:extLst>
      <p:ext uri="{BB962C8B-B14F-4D97-AF65-F5344CB8AC3E}">
        <p14:creationId xmlns:p14="http://schemas.microsoft.com/office/powerpoint/2010/main" val="2786084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EA46-F352-CF3F-4E91-EBCEB59F9880}"/>
              </a:ext>
            </a:extLst>
          </p:cNvPr>
          <p:cNvSpPr>
            <a:spLocks noGrp="1"/>
          </p:cNvSpPr>
          <p:nvPr>
            <p:ph type="title"/>
          </p:nvPr>
        </p:nvSpPr>
        <p:spPr/>
        <p:txBody>
          <a:bodyPr/>
          <a:lstStyle/>
          <a:p>
            <a:r>
              <a:rPr lang="en-US"/>
              <a:t>Minimal words</a:t>
            </a:r>
          </a:p>
        </p:txBody>
      </p:sp>
      <p:sp>
        <p:nvSpPr>
          <p:cNvPr id="4" name="Slide Number Placeholder 3">
            <a:extLst>
              <a:ext uri="{FF2B5EF4-FFF2-40B4-BE49-F238E27FC236}">
                <a16:creationId xmlns:a16="http://schemas.microsoft.com/office/drawing/2014/main" id="{75CCFDF0-26BF-B7D6-BE85-DA337F0B46FF}"/>
              </a:ext>
            </a:extLst>
          </p:cNvPr>
          <p:cNvSpPr>
            <a:spLocks noGrp="1"/>
          </p:cNvSpPr>
          <p:nvPr>
            <p:ph type="sldNum" sz="quarter" idx="12"/>
          </p:nvPr>
        </p:nvSpPr>
        <p:spPr/>
        <p:txBody>
          <a:bodyPr/>
          <a:lstStyle/>
          <a:p>
            <a:fld id="{DF19236E-BE37-A340-B933-0A79F0CD3AE4}" type="slidenum">
              <a:t>3</a:t>
            </a:fld>
            <a:endParaRPr lang="en-US"/>
          </a:p>
        </p:txBody>
      </p:sp>
      <p:pic>
        <p:nvPicPr>
          <p:cNvPr id="5" name="Picture 4">
            <a:extLst>
              <a:ext uri="{FF2B5EF4-FFF2-40B4-BE49-F238E27FC236}">
                <a16:creationId xmlns:a16="http://schemas.microsoft.com/office/drawing/2014/main" id="{5528D502-3761-27D7-9661-FE5D76E06395}"/>
              </a:ext>
            </a:extLst>
          </p:cNvPr>
          <p:cNvPicPr>
            <a:picLocks noChangeAspect="1"/>
          </p:cNvPicPr>
          <p:nvPr/>
        </p:nvPicPr>
        <p:blipFill>
          <a:blip r:embed="rId2"/>
          <a:stretch>
            <a:fillRect/>
          </a:stretch>
        </p:blipFill>
        <p:spPr>
          <a:xfrm>
            <a:off x="748748" y="1710566"/>
            <a:ext cx="11211339" cy="3816626"/>
          </a:xfrm>
          <a:prstGeom prst="rect">
            <a:avLst/>
          </a:prstGeom>
        </p:spPr>
      </p:pic>
    </p:spTree>
    <p:extLst>
      <p:ext uri="{BB962C8B-B14F-4D97-AF65-F5344CB8AC3E}">
        <p14:creationId xmlns:p14="http://schemas.microsoft.com/office/powerpoint/2010/main" val="1954734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7AA3-9820-646E-6AF6-884FCD8EC474}"/>
              </a:ext>
            </a:extLst>
          </p:cNvPr>
          <p:cNvSpPr>
            <a:spLocks noGrp="1"/>
          </p:cNvSpPr>
          <p:nvPr>
            <p:ph type="title"/>
          </p:nvPr>
        </p:nvSpPr>
        <p:spPr/>
        <p:txBody>
          <a:bodyPr>
            <a:normAutofit/>
          </a:bodyPr>
          <a:lstStyle/>
          <a:p>
            <a:r>
              <a:rPr lang="en-US" sz="4000"/>
              <a:t>What about words with more than 2 syllables?</a:t>
            </a:r>
          </a:p>
        </p:txBody>
      </p:sp>
      <p:sp>
        <p:nvSpPr>
          <p:cNvPr id="3" name="Content Placeholder 2">
            <a:extLst>
              <a:ext uri="{FF2B5EF4-FFF2-40B4-BE49-F238E27FC236}">
                <a16:creationId xmlns:a16="http://schemas.microsoft.com/office/drawing/2014/main" id="{1209F1C5-1BA1-8E02-9EFB-8E5591BC6672}"/>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endParaRPr lang="en-US"/>
          </a:p>
          <a:p>
            <a:r>
              <a:rPr lang="en-US"/>
              <a:t>Longer words are shortened to a two syllable-sized unit.</a:t>
            </a:r>
          </a:p>
        </p:txBody>
      </p:sp>
      <p:sp>
        <p:nvSpPr>
          <p:cNvPr id="4" name="Slide Number Placeholder 3">
            <a:extLst>
              <a:ext uri="{FF2B5EF4-FFF2-40B4-BE49-F238E27FC236}">
                <a16:creationId xmlns:a16="http://schemas.microsoft.com/office/drawing/2014/main" id="{747B1EE3-5A8A-E63C-259D-ED95EC8882C3}"/>
              </a:ext>
            </a:extLst>
          </p:cNvPr>
          <p:cNvSpPr>
            <a:spLocks noGrp="1"/>
          </p:cNvSpPr>
          <p:nvPr>
            <p:ph type="sldNum" sz="quarter" idx="12"/>
          </p:nvPr>
        </p:nvSpPr>
        <p:spPr/>
        <p:txBody>
          <a:bodyPr/>
          <a:lstStyle/>
          <a:p>
            <a:fld id="{DF19236E-BE37-A340-B933-0A79F0CD3AE4}" type="slidenum">
              <a:rPr lang="en-US"/>
              <a:t>30</a:t>
            </a:fld>
            <a:endParaRPr lang="en-US"/>
          </a:p>
        </p:txBody>
      </p:sp>
      <p:pic>
        <p:nvPicPr>
          <p:cNvPr id="7" name="Picture 6">
            <a:extLst>
              <a:ext uri="{FF2B5EF4-FFF2-40B4-BE49-F238E27FC236}">
                <a16:creationId xmlns:a16="http://schemas.microsoft.com/office/drawing/2014/main" id="{88D1DFC1-5674-CA20-EF1F-A84FB2D686FB}"/>
              </a:ext>
            </a:extLst>
          </p:cNvPr>
          <p:cNvPicPr>
            <a:picLocks noChangeAspect="1"/>
          </p:cNvPicPr>
          <p:nvPr/>
        </p:nvPicPr>
        <p:blipFill>
          <a:blip r:embed="rId2"/>
          <a:stretch>
            <a:fillRect/>
          </a:stretch>
        </p:blipFill>
        <p:spPr>
          <a:xfrm>
            <a:off x="838200" y="1407658"/>
            <a:ext cx="7184571" cy="3870655"/>
          </a:xfrm>
          <a:prstGeom prst="rect">
            <a:avLst/>
          </a:prstGeom>
        </p:spPr>
      </p:pic>
    </p:spTree>
    <p:extLst>
      <p:ext uri="{BB962C8B-B14F-4D97-AF65-F5344CB8AC3E}">
        <p14:creationId xmlns:p14="http://schemas.microsoft.com/office/powerpoint/2010/main" val="974864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FE92-E700-E77B-68FA-E6FDA5092C32}"/>
              </a:ext>
            </a:extLst>
          </p:cNvPr>
          <p:cNvSpPr>
            <a:spLocks noGrp="1"/>
          </p:cNvSpPr>
          <p:nvPr>
            <p:ph type="title"/>
          </p:nvPr>
        </p:nvSpPr>
        <p:spPr/>
        <p:txBody>
          <a:bodyPr/>
          <a:lstStyle/>
          <a:p>
            <a:r>
              <a:rPr lang="en-US"/>
              <a:t>What about words with one syllable?</a:t>
            </a:r>
          </a:p>
        </p:txBody>
      </p:sp>
      <p:sp>
        <p:nvSpPr>
          <p:cNvPr id="3" name="Content Placeholder 2">
            <a:extLst>
              <a:ext uri="{FF2B5EF4-FFF2-40B4-BE49-F238E27FC236}">
                <a16:creationId xmlns:a16="http://schemas.microsoft.com/office/drawing/2014/main" id="{CEB8250B-EE53-F603-F99A-EA98D35A863B}"/>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endParaRPr lang="en-US"/>
          </a:p>
          <a:p>
            <a:r>
              <a:rPr lang="en-US"/>
              <a:t>Shorter words are </a:t>
            </a:r>
            <a:r>
              <a:rPr lang="en-US" b="1"/>
              <a:t>lengthened</a:t>
            </a:r>
            <a:r>
              <a:rPr lang="en-US"/>
              <a:t> to two syllables.</a:t>
            </a:r>
          </a:p>
        </p:txBody>
      </p:sp>
      <p:sp>
        <p:nvSpPr>
          <p:cNvPr id="4" name="Slide Number Placeholder 3">
            <a:extLst>
              <a:ext uri="{FF2B5EF4-FFF2-40B4-BE49-F238E27FC236}">
                <a16:creationId xmlns:a16="http://schemas.microsoft.com/office/drawing/2014/main" id="{DC7E46C7-11D7-DF6B-EDE5-06C3208AE830}"/>
              </a:ext>
            </a:extLst>
          </p:cNvPr>
          <p:cNvSpPr>
            <a:spLocks noGrp="1"/>
          </p:cNvSpPr>
          <p:nvPr>
            <p:ph type="sldNum" sz="quarter" idx="12"/>
          </p:nvPr>
        </p:nvSpPr>
        <p:spPr/>
        <p:txBody>
          <a:bodyPr/>
          <a:lstStyle/>
          <a:p>
            <a:fld id="{DF19236E-BE37-A340-B933-0A79F0CD3AE4}" type="slidenum">
              <a:rPr lang="en-US"/>
              <a:t>31</a:t>
            </a:fld>
            <a:endParaRPr lang="en-US"/>
          </a:p>
        </p:txBody>
      </p:sp>
      <p:pic>
        <p:nvPicPr>
          <p:cNvPr id="5" name="Picture 4">
            <a:extLst>
              <a:ext uri="{FF2B5EF4-FFF2-40B4-BE49-F238E27FC236}">
                <a16:creationId xmlns:a16="http://schemas.microsoft.com/office/drawing/2014/main" id="{AF22BF6A-B6CC-9AAA-2FE4-75BECE567BA9}"/>
              </a:ext>
            </a:extLst>
          </p:cNvPr>
          <p:cNvPicPr>
            <a:picLocks noChangeAspect="1"/>
          </p:cNvPicPr>
          <p:nvPr/>
        </p:nvPicPr>
        <p:blipFill>
          <a:blip r:embed="rId2"/>
          <a:stretch>
            <a:fillRect/>
          </a:stretch>
        </p:blipFill>
        <p:spPr>
          <a:xfrm>
            <a:off x="572259" y="1623219"/>
            <a:ext cx="9409941" cy="3611562"/>
          </a:xfrm>
          <a:prstGeom prst="rect">
            <a:avLst/>
          </a:prstGeom>
        </p:spPr>
      </p:pic>
    </p:spTree>
    <p:extLst>
      <p:ext uri="{BB962C8B-B14F-4D97-AF65-F5344CB8AC3E}">
        <p14:creationId xmlns:p14="http://schemas.microsoft.com/office/powerpoint/2010/main" val="272589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2E2D-E57E-5E04-24D1-65C98B5BF28F}"/>
              </a:ext>
            </a:extLst>
          </p:cNvPr>
          <p:cNvSpPr>
            <a:spLocks noGrp="1"/>
          </p:cNvSpPr>
          <p:nvPr>
            <p:ph type="title"/>
          </p:nvPr>
        </p:nvSpPr>
        <p:spPr/>
        <p:txBody>
          <a:bodyPr>
            <a:noAutofit/>
          </a:bodyPr>
          <a:lstStyle/>
          <a:p>
            <a:r>
              <a:rPr lang="en-US" sz="3600"/>
              <a:t>(c)	Variable deletion and reduction of extrametrical </a:t>
            </a:r>
            <a:br>
              <a:rPr lang="en-US" sz="3600"/>
            </a:br>
            <a:r>
              <a:rPr lang="en-US" sz="3600"/>
              <a:t>	(pre-penultimate) vowels</a:t>
            </a:r>
          </a:p>
        </p:txBody>
      </p:sp>
      <p:sp>
        <p:nvSpPr>
          <p:cNvPr id="3" name="Content Placeholder 2">
            <a:extLst>
              <a:ext uri="{FF2B5EF4-FFF2-40B4-BE49-F238E27FC236}">
                <a16:creationId xmlns:a16="http://schemas.microsoft.com/office/drawing/2014/main" id="{2EBE193A-4B74-DE93-54A5-1E5D607B18B7}"/>
              </a:ext>
            </a:extLst>
          </p:cNvPr>
          <p:cNvSpPr>
            <a:spLocks noGrp="1"/>
          </p:cNvSpPr>
          <p:nvPr>
            <p:ph idx="1"/>
          </p:nvPr>
        </p:nvSpPr>
        <p:spPr/>
        <p:txBody>
          <a:bodyPr/>
          <a:lstStyle/>
          <a:p>
            <a:r>
              <a:rPr lang="en-US"/>
              <a:t>In many Triqui varieties, there is a pattern whereby pre-tonic vowels are lost.</a:t>
            </a:r>
          </a:p>
          <a:p>
            <a:endParaRPr lang="en-US"/>
          </a:p>
          <a:p>
            <a:pPr marL="0" indent="0">
              <a:buNone/>
            </a:pPr>
            <a:endParaRPr lang="en-US"/>
          </a:p>
        </p:txBody>
      </p:sp>
      <p:sp>
        <p:nvSpPr>
          <p:cNvPr id="4" name="Slide Number Placeholder 3">
            <a:extLst>
              <a:ext uri="{FF2B5EF4-FFF2-40B4-BE49-F238E27FC236}">
                <a16:creationId xmlns:a16="http://schemas.microsoft.com/office/drawing/2014/main" id="{E11490BA-3D2E-9FD6-A65C-B4B7EAA526D9}"/>
              </a:ext>
            </a:extLst>
          </p:cNvPr>
          <p:cNvSpPr>
            <a:spLocks noGrp="1"/>
          </p:cNvSpPr>
          <p:nvPr>
            <p:ph type="sldNum" sz="quarter" idx="12"/>
          </p:nvPr>
        </p:nvSpPr>
        <p:spPr/>
        <p:txBody>
          <a:bodyPr/>
          <a:lstStyle/>
          <a:p>
            <a:fld id="{DF19236E-BE37-A340-B933-0A79F0CD3AE4}" type="slidenum">
              <a:rPr lang="en-US"/>
              <a:t>32</a:t>
            </a:fld>
            <a:endParaRPr lang="en-US"/>
          </a:p>
        </p:txBody>
      </p:sp>
      <p:pic>
        <p:nvPicPr>
          <p:cNvPr id="5" name="Picture 4">
            <a:extLst>
              <a:ext uri="{FF2B5EF4-FFF2-40B4-BE49-F238E27FC236}">
                <a16:creationId xmlns:a16="http://schemas.microsoft.com/office/drawing/2014/main" id="{81C7B581-9D57-0F2C-D398-A3029613C0EF}"/>
              </a:ext>
            </a:extLst>
          </p:cNvPr>
          <p:cNvPicPr>
            <a:picLocks noChangeAspect="1"/>
          </p:cNvPicPr>
          <p:nvPr/>
        </p:nvPicPr>
        <p:blipFill>
          <a:blip r:embed="rId2"/>
          <a:stretch>
            <a:fillRect/>
          </a:stretch>
        </p:blipFill>
        <p:spPr>
          <a:xfrm>
            <a:off x="2255156" y="2739015"/>
            <a:ext cx="7346043" cy="3437948"/>
          </a:xfrm>
          <a:prstGeom prst="rect">
            <a:avLst/>
          </a:prstGeom>
        </p:spPr>
      </p:pic>
    </p:spTree>
    <p:extLst>
      <p:ext uri="{BB962C8B-B14F-4D97-AF65-F5344CB8AC3E}">
        <p14:creationId xmlns:p14="http://schemas.microsoft.com/office/powerpoint/2010/main" val="97362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B129CA-D86A-3FAF-C915-9B1F199B0DB7}"/>
              </a:ext>
            </a:extLst>
          </p:cNvPr>
          <p:cNvSpPr>
            <a:spLocks noGrp="1"/>
          </p:cNvSpPr>
          <p:nvPr>
            <p:ph type="sldNum" sz="quarter" idx="12"/>
          </p:nvPr>
        </p:nvSpPr>
        <p:spPr/>
        <p:txBody>
          <a:bodyPr/>
          <a:lstStyle/>
          <a:p>
            <a:fld id="{DF19236E-BE37-A340-B933-0A79F0CD3AE4}" type="slidenum">
              <a:rPr lang="en-US"/>
              <a:t>33</a:t>
            </a:fld>
            <a:endParaRPr lang="en-US"/>
          </a:p>
        </p:txBody>
      </p:sp>
      <p:pic>
        <p:nvPicPr>
          <p:cNvPr id="5" name="Picture 4">
            <a:extLst>
              <a:ext uri="{FF2B5EF4-FFF2-40B4-BE49-F238E27FC236}">
                <a16:creationId xmlns:a16="http://schemas.microsoft.com/office/drawing/2014/main" id="{9AC4DBDB-C1E4-34F3-C756-BAC26BABCE10}"/>
              </a:ext>
            </a:extLst>
          </p:cNvPr>
          <p:cNvPicPr>
            <a:picLocks noChangeAspect="1"/>
          </p:cNvPicPr>
          <p:nvPr/>
        </p:nvPicPr>
        <p:blipFill>
          <a:blip r:embed="rId2"/>
          <a:stretch>
            <a:fillRect/>
          </a:stretch>
        </p:blipFill>
        <p:spPr>
          <a:xfrm>
            <a:off x="522514" y="379184"/>
            <a:ext cx="9301987" cy="6076045"/>
          </a:xfrm>
          <a:prstGeom prst="rect">
            <a:avLst/>
          </a:prstGeom>
        </p:spPr>
      </p:pic>
      <p:sp>
        <p:nvSpPr>
          <p:cNvPr id="3" name="Content Placeholder 2">
            <a:extLst>
              <a:ext uri="{FF2B5EF4-FFF2-40B4-BE49-F238E27FC236}">
                <a16:creationId xmlns:a16="http://schemas.microsoft.com/office/drawing/2014/main" id="{B6954479-8655-08C4-CE3E-AC532BCA1FE2}"/>
              </a:ext>
            </a:extLst>
          </p:cNvPr>
          <p:cNvSpPr>
            <a:spLocks noGrp="1"/>
          </p:cNvSpPr>
          <p:nvPr>
            <p:ph idx="1"/>
          </p:nvPr>
        </p:nvSpPr>
        <p:spPr>
          <a:xfrm>
            <a:off x="8610600" y="1769383"/>
            <a:ext cx="3309256" cy="4087132"/>
          </a:xfrm>
        </p:spPr>
        <p:txBody>
          <a:bodyPr>
            <a:normAutofit/>
          </a:bodyPr>
          <a:lstStyle/>
          <a:p>
            <a:pPr marL="0" indent="0">
              <a:buNone/>
            </a:pPr>
            <a:r>
              <a:rPr lang="en-US"/>
              <a:t>Extrametrical vowels (in antepenults) are variably deleted and reduced more than penults are.</a:t>
            </a:r>
          </a:p>
          <a:p>
            <a:pPr marL="0" indent="0">
              <a:buNone/>
            </a:pPr>
            <a:endParaRPr lang="en-US"/>
          </a:p>
          <a:p>
            <a:pPr marL="0" indent="0">
              <a:buNone/>
            </a:pPr>
            <a:r>
              <a:rPr lang="en-US"/>
              <a:t>The vowel in /tu³-/ is almost gone here.</a:t>
            </a:r>
          </a:p>
        </p:txBody>
      </p:sp>
    </p:spTree>
    <p:extLst>
      <p:ext uri="{BB962C8B-B14F-4D97-AF65-F5344CB8AC3E}">
        <p14:creationId xmlns:p14="http://schemas.microsoft.com/office/powerpoint/2010/main" val="1437021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79FB85-B7C4-6873-996D-E7C04E150ADF}"/>
              </a:ext>
            </a:extLst>
          </p:cNvPr>
          <p:cNvSpPr>
            <a:spLocks noGrp="1"/>
          </p:cNvSpPr>
          <p:nvPr>
            <p:ph type="sldNum" sz="quarter" idx="12"/>
          </p:nvPr>
        </p:nvSpPr>
        <p:spPr/>
        <p:txBody>
          <a:bodyPr/>
          <a:lstStyle/>
          <a:p>
            <a:fld id="{DF19236E-BE37-A340-B933-0A79F0CD3AE4}" type="slidenum">
              <a:rPr lang="en-US"/>
              <a:t>34</a:t>
            </a:fld>
            <a:endParaRPr lang="en-US"/>
          </a:p>
        </p:txBody>
      </p:sp>
      <p:pic>
        <p:nvPicPr>
          <p:cNvPr id="8" name="Picture 7">
            <a:extLst>
              <a:ext uri="{FF2B5EF4-FFF2-40B4-BE49-F238E27FC236}">
                <a16:creationId xmlns:a16="http://schemas.microsoft.com/office/drawing/2014/main" id="{CB93EC2E-6CA9-457C-9943-191ACDB1E123}"/>
              </a:ext>
            </a:extLst>
          </p:cNvPr>
          <p:cNvPicPr>
            <a:picLocks noChangeAspect="1"/>
          </p:cNvPicPr>
          <p:nvPr/>
        </p:nvPicPr>
        <p:blipFill>
          <a:blip r:embed="rId2"/>
          <a:stretch>
            <a:fillRect/>
          </a:stretch>
        </p:blipFill>
        <p:spPr>
          <a:xfrm>
            <a:off x="0" y="-1"/>
            <a:ext cx="9508976" cy="6721475"/>
          </a:xfrm>
          <a:prstGeom prst="rect">
            <a:avLst/>
          </a:prstGeom>
        </p:spPr>
      </p:pic>
      <p:sp>
        <p:nvSpPr>
          <p:cNvPr id="7" name="Content Placeholder 6">
            <a:extLst>
              <a:ext uri="{FF2B5EF4-FFF2-40B4-BE49-F238E27FC236}">
                <a16:creationId xmlns:a16="http://schemas.microsoft.com/office/drawing/2014/main" id="{0C24CADA-D54A-52A9-69BE-34DB6526C8ED}"/>
              </a:ext>
            </a:extLst>
          </p:cNvPr>
          <p:cNvSpPr>
            <a:spLocks noGrp="1"/>
          </p:cNvSpPr>
          <p:nvPr>
            <p:ph idx="1"/>
          </p:nvPr>
        </p:nvSpPr>
        <p:spPr>
          <a:xfrm>
            <a:off x="8926286" y="446314"/>
            <a:ext cx="2895600" cy="5730649"/>
          </a:xfrm>
        </p:spPr>
        <p:txBody>
          <a:bodyPr/>
          <a:lstStyle/>
          <a:p>
            <a:pPr marL="0" indent="0">
              <a:buNone/>
            </a:pPr>
            <a:r>
              <a:rPr lang="en-US"/>
              <a:t>The same prefix is not reduced in</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/tu³-tʃa⁴³=neh³/</a:t>
            </a:r>
          </a:p>
          <a:p>
            <a:pPr marL="0" indent="0">
              <a:buNone/>
            </a:pPr>
            <a:r>
              <a:rPr lang="en-US" cap="small">
                <a:latin typeface="Doulos SIL" panose="02000500070000020004" pitchFamily="2" charset="77"/>
                <a:ea typeface="Doulos SIL" panose="02000500070000020004" pitchFamily="2" charset="77"/>
                <a:cs typeface="Doulos SIL" panose="02000500070000020004" pitchFamily="2" charset="77"/>
              </a:rPr>
              <a:t>caus</a:t>
            </a:r>
            <a:r>
              <a:rPr lang="en-US">
                <a:latin typeface="Doulos SIL" panose="02000500070000020004" pitchFamily="2" charset="77"/>
                <a:ea typeface="Doulos SIL" panose="02000500070000020004" pitchFamily="2" charset="77"/>
                <a:cs typeface="Doulos SIL" panose="02000500070000020004" pitchFamily="2" charset="77"/>
              </a:rPr>
              <a:t>-eat=</a:t>
            </a:r>
            <a:r>
              <a:rPr lang="en-US" cap="small">
                <a:latin typeface="Doulos SIL" panose="02000500070000020004" pitchFamily="2" charset="77"/>
                <a:ea typeface="Doulos SIL" panose="02000500070000020004" pitchFamily="2" charset="77"/>
                <a:cs typeface="Doulos SIL" panose="02000500070000020004" pitchFamily="2" charset="77"/>
              </a:rPr>
              <a:t>3p</a:t>
            </a:r>
          </a:p>
          <a:p>
            <a:pPr marL="0" indent="0">
              <a:buNone/>
            </a:pPr>
            <a:r>
              <a:rPr lang="en-US">
                <a:ea typeface="Doulos SIL" panose="02000500070000020004" pitchFamily="2" charset="77"/>
                <a:cs typeface="Doulos SIL" panose="02000500070000020004" pitchFamily="2" charset="77"/>
              </a:rPr>
              <a:t>‘They made (her) eat...’</a:t>
            </a:r>
          </a:p>
          <a:p>
            <a:pPr marL="0" indent="0">
              <a:buNone/>
            </a:pPr>
            <a:endParaRPr lang="en-US">
              <a:ea typeface="Doulos SIL" panose="02000500070000020004" pitchFamily="2" charset="77"/>
              <a:cs typeface="Doulos SIL" panose="02000500070000020004" pitchFamily="2" charset="77"/>
            </a:endParaRPr>
          </a:p>
          <a:p>
            <a:pPr marL="0" indent="0">
              <a:buNone/>
            </a:pPr>
            <a:r>
              <a:rPr lang="en-US">
                <a:ea typeface="Doulos SIL" panose="02000500070000020004" pitchFamily="2" charset="77"/>
                <a:cs typeface="Doulos SIL" panose="02000500070000020004" pitchFamily="2" charset="77"/>
              </a:rPr>
              <a:t>This is now a disyllabic stem.</a:t>
            </a:r>
          </a:p>
        </p:txBody>
      </p:sp>
    </p:spTree>
    <p:extLst>
      <p:ext uri="{BB962C8B-B14F-4D97-AF65-F5344CB8AC3E}">
        <p14:creationId xmlns:p14="http://schemas.microsoft.com/office/powerpoint/2010/main" val="1695116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6BC74E-FDBF-B415-F42D-033A3F0D0AB9}"/>
              </a:ext>
            </a:extLst>
          </p:cNvPr>
          <p:cNvPicPr>
            <a:picLocks noGrp="1" noChangeAspect="1"/>
          </p:cNvPicPr>
          <p:nvPr>
            <p:ph idx="1"/>
          </p:nvPr>
        </p:nvPicPr>
        <p:blipFill>
          <a:blip r:embed="rId2"/>
          <a:stretch>
            <a:fillRect/>
          </a:stretch>
        </p:blipFill>
        <p:spPr>
          <a:xfrm>
            <a:off x="0" y="-1"/>
            <a:ext cx="9878786" cy="6585857"/>
          </a:xfrm>
          <a:prstGeom prst="rect">
            <a:avLst/>
          </a:prstGeom>
        </p:spPr>
      </p:pic>
      <p:sp>
        <p:nvSpPr>
          <p:cNvPr id="4" name="Slide Number Placeholder 3">
            <a:extLst>
              <a:ext uri="{FF2B5EF4-FFF2-40B4-BE49-F238E27FC236}">
                <a16:creationId xmlns:a16="http://schemas.microsoft.com/office/drawing/2014/main" id="{C5F76403-B987-460A-16D8-1A95E4A829AA}"/>
              </a:ext>
            </a:extLst>
          </p:cNvPr>
          <p:cNvSpPr>
            <a:spLocks noGrp="1"/>
          </p:cNvSpPr>
          <p:nvPr>
            <p:ph type="sldNum" sz="quarter" idx="12"/>
          </p:nvPr>
        </p:nvSpPr>
        <p:spPr/>
        <p:txBody>
          <a:bodyPr/>
          <a:lstStyle/>
          <a:p>
            <a:fld id="{DF19236E-BE37-A340-B933-0A79F0CD3AE4}" type="slidenum">
              <a:rPr lang="en-US"/>
              <a:t>35</a:t>
            </a:fld>
            <a:endParaRPr lang="en-US"/>
          </a:p>
        </p:txBody>
      </p:sp>
      <p:sp>
        <p:nvSpPr>
          <p:cNvPr id="2" name="Title 1">
            <a:extLst>
              <a:ext uri="{FF2B5EF4-FFF2-40B4-BE49-F238E27FC236}">
                <a16:creationId xmlns:a16="http://schemas.microsoft.com/office/drawing/2014/main" id="{19F3A07E-C28C-6875-F144-6582F708A75C}"/>
              </a:ext>
            </a:extLst>
          </p:cNvPr>
          <p:cNvSpPr>
            <a:spLocks noGrp="1"/>
          </p:cNvSpPr>
          <p:nvPr>
            <p:ph type="title"/>
          </p:nvPr>
        </p:nvSpPr>
        <p:spPr>
          <a:xfrm>
            <a:off x="9568544" y="1515609"/>
            <a:ext cx="2503714" cy="3325131"/>
          </a:xfrm>
        </p:spPr>
        <p:txBody>
          <a:bodyPr>
            <a:normAutofit/>
          </a:bodyPr>
          <a:lstStyle/>
          <a:p>
            <a:r>
              <a:rPr lang="en-US" sz="3200"/>
              <a:t>Phonetic shortening</a:t>
            </a:r>
            <a:br>
              <a:rPr lang="en-US" sz="3200"/>
            </a:br>
            <a:r>
              <a:rPr lang="en-US" sz="3200"/>
              <a:t>of antepenults</a:t>
            </a:r>
          </a:p>
        </p:txBody>
      </p:sp>
      <p:cxnSp>
        <p:nvCxnSpPr>
          <p:cNvPr id="7" name="Straight Arrow Connector 6">
            <a:extLst>
              <a:ext uri="{FF2B5EF4-FFF2-40B4-BE49-F238E27FC236}">
                <a16:creationId xmlns:a16="http://schemas.microsoft.com/office/drawing/2014/main" id="{7D3EFA6B-44CB-F68A-D405-08D5C0352814}"/>
              </a:ext>
            </a:extLst>
          </p:cNvPr>
          <p:cNvCxnSpPr>
            <a:cxnSpLocks/>
          </p:cNvCxnSpPr>
          <p:nvPr/>
        </p:nvCxnSpPr>
        <p:spPr>
          <a:xfrm>
            <a:off x="3657597" y="4691743"/>
            <a:ext cx="892629" cy="0"/>
          </a:xfrm>
          <a:prstGeom prst="straightConnector1">
            <a:avLst/>
          </a:prstGeom>
          <a:ln w="50800">
            <a:solidFill>
              <a:srgbClr val="FF0000"/>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57A2E69B-B058-6BBE-D45A-007C521BA15F}"/>
              </a:ext>
            </a:extLst>
          </p:cNvPr>
          <p:cNvSpPr txBox="1"/>
          <p:nvPr/>
        </p:nvSpPr>
        <p:spPr>
          <a:xfrm>
            <a:off x="3521529" y="4027266"/>
            <a:ext cx="1262743" cy="430887"/>
          </a:xfrm>
          <a:prstGeom prst="rect">
            <a:avLst/>
          </a:prstGeom>
          <a:noFill/>
        </p:spPr>
        <p:txBody>
          <a:bodyPr wrap="square" rtlCol="0">
            <a:spAutoFit/>
          </a:bodyPr>
          <a:lstStyle/>
          <a:p>
            <a:r>
              <a:rPr lang="en-US" sz="2200">
                <a:solidFill>
                  <a:srgbClr val="FF0000"/>
                </a:solidFill>
              </a:rPr>
              <a:t>Different</a:t>
            </a:r>
          </a:p>
        </p:txBody>
      </p:sp>
    </p:spTree>
    <p:extLst>
      <p:ext uri="{BB962C8B-B14F-4D97-AF65-F5344CB8AC3E}">
        <p14:creationId xmlns:p14="http://schemas.microsoft.com/office/powerpoint/2010/main" val="1394772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C581-6769-F772-413E-A50E6F33A278}"/>
              </a:ext>
            </a:extLst>
          </p:cNvPr>
          <p:cNvSpPr>
            <a:spLocks noGrp="1"/>
          </p:cNvSpPr>
          <p:nvPr>
            <p:ph type="title"/>
          </p:nvPr>
        </p:nvSpPr>
        <p:spPr/>
        <p:txBody>
          <a:bodyPr/>
          <a:lstStyle/>
          <a:p>
            <a:r>
              <a:rPr lang="en-US"/>
              <a:t>All these pieces of evidence converge</a:t>
            </a:r>
          </a:p>
        </p:txBody>
      </p:sp>
      <p:sp>
        <p:nvSpPr>
          <p:cNvPr id="3" name="Content Placeholder 2">
            <a:extLst>
              <a:ext uri="{FF2B5EF4-FFF2-40B4-BE49-F238E27FC236}">
                <a16:creationId xmlns:a16="http://schemas.microsoft.com/office/drawing/2014/main" id="{913E1F8F-3622-BEA9-A361-AC494E1BBE6C}"/>
              </a:ext>
            </a:extLst>
          </p:cNvPr>
          <p:cNvSpPr>
            <a:spLocks noGrp="1"/>
          </p:cNvSpPr>
          <p:nvPr>
            <p:ph idx="1"/>
          </p:nvPr>
        </p:nvSpPr>
        <p:spPr>
          <a:xfrm>
            <a:off x="3164421" y="1687967"/>
            <a:ext cx="9002486" cy="4351338"/>
          </a:xfrm>
        </p:spPr>
        <p:txBody>
          <a:bodyPr/>
          <a:lstStyle/>
          <a:p>
            <a:r>
              <a:rPr lang="en-US"/>
              <a:t>The evidence here converges on a two syllable unit being important in Triqui prosody</a:t>
            </a:r>
          </a:p>
          <a:p>
            <a:endParaRPr lang="en-US"/>
          </a:p>
          <a:p>
            <a:pPr lvl="1"/>
            <a:r>
              <a:rPr lang="en-US"/>
              <a:t>An iambic foot is the domain of high tone /4/</a:t>
            </a:r>
          </a:p>
          <a:p>
            <a:pPr lvl="1"/>
            <a:r>
              <a:rPr lang="en-US"/>
              <a:t>Spanish loanwords are preferably borrowed as single iambic feet.</a:t>
            </a:r>
          </a:p>
          <a:p>
            <a:pPr lvl="1"/>
            <a:r>
              <a:rPr lang="en-US"/>
              <a:t>Antepenults are reduced or deleted more than penults are.</a:t>
            </a:r>
          </a:p>
          <a:p>
            <a:pPr lvl="1"/>
            <a:endParaRPr lang="en-US"/>
          </a:p>
          <a:p>
            <a:r>
              <a:rPr lang="en-US"/>
              <a:t>In addition to suggesting that Triqui words are mostly iambic feet, it seems like antepenults are </a:t>
            </a:r>
            <a:r>
              <a:rPr lang="en-US" i="1"/>
              <a:t>extrametrical</a:t>
            </a:r>
            <a:r>
              <a:rPr lang="en-US"/>
              <a:t>.</a:t>
            </a:r>
          </a:p>
        </p:txBody>
      </p:sp>
      <p:sp>
        <p:nvSpPr>
          <p:cNvPr id="4" name="Slide Number Placeholder 3">
            <a:extLst>
              <a:ext uri="{FF2B5EF4-FFF2-40B4-BE49-F238E27FC236}">
                <a16:creationId xmlns:a16="http://schemas.microsoft.com/office/drawing/2014/main" id="{DD142C36-9A22-EF4E-D237-EB4D73CE0DB5}"/>
              </a:ext>
            </a:extLst>
          </p:cNvPr>
          <p:cNvSpPr>
            <a:spLocks noGrp="1"/>
          </p:cNvSpPr>
          <p:nvPr>
            <p:ph type="sldNum" sz="quarter" idx="12"/>
          </p:nvPr>
        </p:nvSpPr>
        <p:spPr/>
        <p:txBody>
          <a:bodyPr/>
          <a:lstStyle/>
          <a:p>
            <a:fld id="{DF19236E-BE37-A340-B933-0A79F0CD3AE4}" type="slidenum">
              <a:rPr lang="en-US"/>
              <a:t>36</a:t>
            </a:fld>
            <a:endParaRPr lang="en-US"/>
          </a:p>
        </p:txBody>
      </p:sp>
      <p:pic>
        <p:nvPicPr>
          <p:cNvPr id="5" name="Picture 4">
            <a:extLst>
              <a:ext uri="{FF2B5EF4-FFF2-40B4-BE49-F238E27FC236}">
                <a16:creationId xmlns:a16="http://schemas.microsoft.com/office/drawing/2014/main" id="{9B5C1D9F-6030-2E6F-A0F9-C4A7855D457D}"/>
              </a:ext>
            </a:extLst>
          </p:cNvPr>
          <p:cNvPicPr>
            <a:picLocks noChangeAspect="1"/>
          </p:cNvPicPr>
          <p:nvPr/>
        </p:nvPicPr>
        <p:blipFill>
          <a:blip r:embed="rId2"/>
          <a:stretch>
            <a:fillRect/>
          </a:stretch>
        </p:blipFill>
        <p:spPr>
          <a:xfrm>
            <a:off x="838200" y="1815645"/>
            <a:ext cx="2326221" cy="3650377"/>
          </a:xfrm>
          <a:prstGeom prst="rect">
            <a:avLst/>
          </a:prstGeom>
        </p:spPr>
      </p:pic>
    </p:spTree>
    <p:extLst>
      <p:ext uri="{BB962C8B-B14F-4D97-AF65-F5344CB8AC3E}">
        <p14:creationId xmlns:p14="http://schemas.microsoft.com/office/powerpoint/2010/main" val="203932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BCE7-3930-6A80-B14B-9CCFCC114D68}"/>
              </a:ext>
            </a:extLst>
          </p:cNvPr>
          <p:cNvSpPr>
            <a:spLocks noGrp="1"/>
          </p:cNvSpPr>
          <p:nvPr>
            <p:ph type="title"/>
          </p:nvPr>
        </p:nvSpPr>
        <p:spPr/>
        <p:txBody>
          <a:bodyPr/>
          <a:lstStyle/>
          <a:p>
            <a:r>
              <a:rPr lang="en-US"/>
              <a:t>4.	The prosodic word</a:t>
            </a:r>
          </a:p>
        </p:txBody>
      </p:sp>
      <p:sp>
        <p:nvSpPr>
          <p:cNvPr id="3" name="Content Placeholder 2">
            <a:extLst>
              <a:ext uri="{FF2B5EF4-FFF2-40B4-BE49-F238E27FC236}">
                <a16:creationId xmlns:a16="http://schemas.microsoft.com/office/drawing/2014/main" id="{F8F289BA-D79A-4955-F9A6-1393A009A951}"/>
              </a:ext>
            </a:extLst>
          </p:cNvPr>
          <p:cNvSpPr>
            <a:spLocks noGrp="1"/>
          </p:cNvSpPr>
          <p:nvPr>
            <p:ph idx="1"/>
          </p:nvPr>
        </p:nvSpPr>
        <p:spPr/>
        <p:txBody>
          <a:bodyPr/>
          <a:lstStyle/>
          <a:p>
            <a:r>
              <a:rPr lang="en-US"/>
              <a:t>Is there evidence of any higher prosodic level in Itunyoso Triqui?</a:t>
            </a:r>
          </a:p>
          <a:p>
            <a:endParaRPr lang="en-US"/>
          </a:p>
          <a:p>
            <a:r>
              <a:rPr lang="en-US"/>
              <a:t>To explore this, we have to examine the morphology of words.</a:t>
            </a:r>
          </a:p>
          <a:p>
            <a:endParaRPr lang="en-US"/>
          </a:p>
          <a:p>
            <a:r>
              <a:rPr lang="en-US"/>
              <a:t>In the process, we’ll introduce some basic patterns in the language’s morphology. Though, we delve into this in greater depth next week.</a:t>
            </a:r>
          </a:p>
        </p:txBody>
      </p:sp>
      <p:sp>
        <p:nvSpPr>
          <p:cNvPr id="4" name="Slide Number Placeholder 3">
            <a:extLst>
              <a:ext uri="{FF2B5EF4-FFF2-40B4-BE49-F238E27FC236}">
                <a16:creationId xmlns:a16="http://schemas.microsoft.com/office/drawing/2014/main" id="{C50FF129-5521-8619-2BF8-984217B5762F}"/>
              </a:ext>
            </a:extLst>
          </p:cNvPr>
          <p:cNvSpPr>
            <a:spLocks noGrp="1"/>
          </p:cNvSpPr>
          <p:nvPr>
            <p:ph type="sldNum" sz="quarter" idx="12"/>
          </p:nvPr>
        </p:nvSpPr>
        <p:spPr/>
        <p:txBody>
          <a:bodyPr/>
          <a:lstStyle/>
          <a:p>
            <a:fld id="{DF19236E-BE37-A340-B933-0A79F0CD3AE4}" type="slidenum">
              <a:rPr lang="en-US"/>
              <a:t>37</a:t>
            </a:fld>
            <a:endParaRPr lang="en-US"/>
          </a:p>
        </p:txBody>
      </p:sp>
    </p:spTree>
    <p:extLst>
      <p:ext uri="{BB962C8B-B14F-4D97-AF65-F5344CB8AC3E}">
        <p14:creationId xmlns:p14="http://schemas.microsoft.com/office/powerpoint/2010/main" val="2040750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84FC-A160-8497-4E0F-04A8B01FC96D}"/>
              </a:ext>
            </a:extLst>
          </p:cNvPr>
          <p:cNvSpPr>
            <a:spLocks noGrp="1"/>
          </p:cNvSpPr>
          <p:nvPr>
            <p:ph type="title"/>
          </p:nvPr>
        </p:nvSpPr>
        <p:spPr/>
        <p:txBody>
          <a:bodyPr/>
          <a:lstStyle/>
          <a:p>
            <a:r>
              <a:rPr lang="en-US"/>
              <a:t>Evidence for the prosodic word</a:t>
            </a:r>
          </a:p>
        </p:txBody>
      </p:sp>
      <p:sp>
        <p:nvSpPr>
          <p:cNvPr id="3" name="Content Placeholder 2">
            <a:extLst>
              <a:ext uri="{FF2B5EF4-FFF2-40B4-BE49-F238E27FC236}">
                <a16:creationId xmlns:a16="http://schemas.microsoft.com/office/drawing/2014/main" id="{F8D6BD95-D384-BD03-5FCA-AF3E8232D0F5}"/>
              </a:ext>
            </a:extLst>
          </p:cNvPr>
          <p:cNvSpPr>
            <a:spLocks noGrp="1"/>
          </p:cNvSpPr>
          <p:nvPr>
            <p:ph idx="1"/>
          </p:nvPr>
        </p:nvSpPr>
        <p:spPr/>
        <p:txBody>
          <a:bodyPr>
            <a:normAutofit/>
          </a:bodyPr>
          <a:lstStyle/>
          <a:p>
            <a:r>
              <a:rPr lang="en-US">
                <a:effectLst/>
              </a:rPr>
              <a:t>Prefixation can generate words with up to four syllables in Itunyoso Triqui. How are such syllables parsed on the left edge of the foot? </a:t>
            </a:r>
          </a:p>
          <a:p>
            <a:endParaRPr lang="en-US"/>
          </a:p>
          <a:p>
            <a:r>
              <a:rPr lang="en-US">
                <a:effectLst/>
              </a:rPr>
              <a:t>The prosodic word is the domain of three types of tonal processes related to Triqui morphology.</a:t>
            </a:r>
          </a:p>
          <a:p>
            <a:pPr marL="914400" lvl="1" indent="-457200">
              <a:buFont typeface="+mj-lt"/>
              <a:buAutoNum type="arabicPeriod"/>
            </a:pPr>
            <a:r>
              <a:rPr lang="en-US">
                <a:effectLst/>
              </a:rPr>
              <a:t>The prosodic word is the domain of possessed stems and </a:t>
            </a:r>
            <a:r>
              <a:rPr lang="en-US" b="1">
                <a:effectLst/>
              </a:rPr>
              <a:t>two</a:t>
            </a:r>
            <a:r>
              <a:rPr lang="en-US">
                <a:effectLst/>
              </a:rPr>
              <a:t> stem-level tonal changes associated with stem formation.</a:t>
            </a:r>
          </a:p>
          <a:p>
            <a:pPr marL="914400" lvl="1" indent="-457200">
              <a:buFont typeface="+mj-lt"/>
              <a:buAutoNum type="arabicPeriod"/>
            </a:pPr>
            <a:r>
              <a:rPr lang="en-US">
                <a:effectLst/>
              </a:rPr>
              <a:t>The prosodic word is the domain of aspect-marked verbs and tonal changes associated with aspectual prefixes. </a:t>
            </a:r>
          </a:p>
          <a:p>
            <a:endParaRPr lang="en-US"/>
          </a:p>
        </p:txBody>
      </p:sp>
      <p:sp>
        <p:nvSpPr>
          <p:cNvPr id="4" name="Slide Number Placeholder 3">
            <a:extLst>
              <a:ext uri="{FF2B5EF4-FFF2-40B4-BE49-F238E27FC236}">
                <a16:creationId xmlns:a16="http://schemas.microsoft.com/office/drawing/2014/main" id="{4EE0E8E7-E466-6049-8D37-15DE90865E6B}"/>
              </a:ext>
            </a:extLst>
          </p:cNvPr>
          <p:cNvSpPr>
            <a:spLocks noGrp="1"/>
          </p:cNvSpPr>
          <p:nvPr>
            <p:ph type="sldNum" sz="quarter" idx="12"/>
          </p:nvPr>
        </p:nvSpPr>
        <p:spPr/>
        <p:txBody>
          <a:bodyPr/>
          <a:lstStyle/>
          <a:p>
            <a:fld id="{DF19236E-BE37-A340-B933-0A79F0CD3AE4}" type="slidenum">
              <a:rPr lang="en-US"/>
              <a:t>38</a:t>
            </a:fld>
            <a:endParaRPr lang="en-US"/>
          </a:p>
        </p:txBody>
      </p:sp>
    </p:spTree>
    <p:extLst>
      <p:ext uri="{BB962C8B-B14F-4D97-AF65-F5344CB8AC3E}">
        <p14:creationId xmlns:p14="http://schemas.microsoft.com/office/powerpoint/2010/main" val="3389474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6D25-22F4-67B4-B41C-1E45A8A9D02C}"/>
              </a:ext>
            </a:extLst>
          </p:cNvPr>
          <p:cNvSpPr>
            <a:spLocks noGrp="1"/>
          </p:cNvSpPr>
          <p:nvPr>
            <p:ph type="title"/>
          </p:nvPr>
        </p:nvSpPr>
        <p:spPr>
          <a:xfrm>
            <a:off x="838200" y="365125"/>
            <a:ext cx="10515600" cy="1017361"/>
          </a:xfrm>
        </p:spPr>
        <p:txBody>
          <a:bodyPr/>
          <a:lstStyle/>
          <a:p>
            <a:r>
              <a:rPr lang="en-US"/>
              <a:t>Nominal possession</a:t>
            </a:r>
          </a:p>
        </p:txBody>
      </p:sp>
      <p:sp>
        <p:nvSpPr>
          <p:cNvPr id="3" name="Content Placeholder 2">
            <a:extLst>
              <a:ext uri="{FF2B5EF4-FFF2-40B4-BE49-F238E27FC236}">
                <a16:creationId xmlns:a16="http://schemas.microsoft.com/office/drawing/2014/main" id="{4B2DFB62-BA82-4BC4-C746-A21C988E98AA}"/>
              </a:ext>
            </a:extLst>
          </p:cNvPr>
          <p:cNvSpPr>
            <a:spLocks noGrp="1"/>
          </p:cNvSpPr>
          <p:nvPr>
            <p:ph idx="1"/>
          </p:nvPr>
        </p:nvSpPr>
        <p:spPr>
          <a:xfrm>
            <a:off x="6096001" y="1495167"/>
            <a:ext cx="5638800" cy="4351338"/>
          </a:xfrm>
        </p:spPr>
        <p:txBody>
          <a:bodyPr>
            <a:normAutofit/>
          </a:bodyPr>
          <a:lstStyle/>
          <a:p>
            <a:r>
              <a:rPr lang="en-US" b="1">
                <a:effectLst/>
              </a:rPr>
              <a:t>Alienably-possessed</a:t>
            </a:r>
            <a:r>
              <a:rPr lang="en-US">
                <a:effectLst/>
              </a:rPr>
              <a:t> nouns require a possessed prefix /</a:t>
            </a:r>
            <a:r>
              <a:rPr lang="en-US">
                <a:effectLst/>
                <a:latin typeface="Doulos SIL" panose="02000500070000020004" pitchFamily="2" charset="77"/>
                <a:ea typeface="Doulos SIL" panose="02000500070000020004" pitchFamily="2" charset="77"/>
                <a:cs typeface="Doulos SIL" panose="02000500070000020004" pitchFamily="2" charset="77"/>
              </a:rPr>
              <a:t>si</a:t>
            </a:r>
            <a:r>
              <a:rPr lang="en-US">
                <a:latin typeface="Doulos SIL" panose="02000500070000020004" pitchFamily="2" charset="77"/>
                <a:ea typeface="Doulos SIL" panose="02000500070000020004" pitchFamily="2" charset="77"/>
                <a:cs typeface="Doulos SIL" panose="02000500070000020004" pitchFamily="2" charset="77"/>
              </a:rPr>
              <a:t>³-</a:t>
            </a:r>
            <a:r>
              <a:rPr lang="en-US">
                <a:effectLst/>
              </a:rPr>
              <a:t>/.</a:t>
            </a:r>
          </a:p>
          <a:p>
            <a:endParaRPr lang="en-US"/>
          </a:p>
          <a:p>
            <a:r>
              <a:rPr lang="en-US">
                <a:effectLst/>
              </a:rPr>
              <a:t>This prefix is required regardless of whether the possessor is an </a:t>
            </a:r>
            <a:r>
              <a:rPr lang="en-US" i="1">
                <a:effectLst/>
              </a:rPr>
              <a:t>endoclitic</a:t>
            </a:r>
            <a:r>
              <a:rPr lang="en-US">
                <a:effectLst/>
              </a:rPr>
              <a:t> (4), an </a:t>
            </a:r>
            <a:r>
              <a:rPr lang="en-US" i="1">
                <a:effectLst/>
              </a:rPr>
              <a:t>enclitic </a:t>
            </a:r>
            <a:r>
              <a:rPr lang="en-US">
                <a:effectLst/>
              </a:rPr>
              <a:t>(5), or a separate noun phrase (6).</a:t>
            </a:r>
          </a:p>
          <a:p>
            <a:endParaRPr lang="en-US"/>
          </a:p>
          <a:p>
            <a:pPr marL="0" indent="0">
              <a:buNone/>
            </a:pPr>
            <a:endParaRPr lang="en-US">
              <a:effectLst/>
            </a:endParaRPr>
          </a:p>
        </p:txBody>
      </p:sp>
      <p:sp>
        <p:nvSpPr>
          <p:cNvPr id="4" name="Slide Number Placeholder 3">
            <a:extLst>
              <a:ext uri="{FF2B5EF4-FFF2-40B4-BE49-F238E27FC236}">
                <a16:creationId xmlns:a16="http://schemas.microsoft.com/office/drawing/2014/main" id="{8FA1ACAE-DE22-FFD6-3CA4-FDA92C631A93}"/>
              </a:ext>
            </a:extLst>
          </p:cNvPr>
          <p:cNvSpPr>
            <a:spLocks noGrp="1"/>
          </p:cNvSpPr>
          <p:nvPr>
            <p:ph type="sldNum" sz="quarter" idx="12"/>
          </p:nvPr>
        </p:nvSpPr>
        <p:spPr/>
        <p:txBody>
          <a:bodyPr/>
          <a:lstStyle/>
          <a:p>
            <a:fld id="{DF19236E-BE37-A340-B933-0A79F0CD3AE4}" type="slidenum">
              <a:rPr lang="en-US"/>
              <a:t>39</a:t>
            </a:fld>
            <a:endParaRPr lang="en-US"/>
          </a:p>
        </p:txBody>
      </p:sp>
      <p:pic>
        <p:nvPicPr>
          <p:cNvPr id="5" name="Picture 4">
            <a:extLst>
              <a:ext uri="{FF2B5EF4-FFF2-40B4-BE49-F238E27FC236}">
                <a16:creationId xmlns:a16="http://schemas.microsoft.com/office/drawing/2014/main" id="{2E8B2A66-9C51-8C6C-A096-4F84A39A8D48}"/>
              </a:ext>
            </a:extLst>
          </p:cNvPr>
          <p:cNvPicPr>
            <a:picLocks noChangeAspect="1"/>
          </p:cNvPicPr>
          <p:nvPr/>
        </p:nvPicPr>
        <p:blipFill>
          <a:blip r:embed="rId2"/>
          <a:stretch>
            <a:fillRect/>
          </a:stretch>
        </p:blipFill>
        <p:spPr>
          <a:xfrm>
            <a:off x="838200" y="1522268"/>
            <a:ext cx="3145064" cy="4654695"/>
          </a:xfrm>
          <a:prstGeom prst="rect">
            <a:avLst/>
          </a:prstGeom>
        </p:spPr>
      </p:pic>
    </p:spTree>
    <p:extLst>
      <p:ext uri="{BB962C8B-B14F-4D97-AF65-F5344CB8AC3E}">
        <p14:creationId xmlns:p14="http://schemas.microsoft.com/office/powerpoint/2010/main" val="368956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74F5-0DC4-877B-6C31-3B3091D6F543}"/>
              </a:ext>
            </a:extLst>
          </p:cNvPr>
          <p:cNvSpPr>
            <a:spLocks noGrp="1"/>
          </p:cNvSpPr>
          <p:nvPr>
            <p:ph type="title"/>
          </p:nvPr>
        </p:nvSpPr>
        <p:spPr/>
        <p:txBody>
          <a:bodyPr/>
          <a:lstStyle/>
          <a:p>
            <a:r>
              <a:rPr lang="en-US"/>
              <a:t>Onset clusters</a:t>
            </a:r>
          </a:p>
        </p:txBody>
      </p:sp>
      <p:sp>
        <p:nvSpPr>
          <p:cNvPr id="3" name="Content Placeholder 2">
            <a:extLst>
              <a:ext uri="{FF2B5EF4-FFF2-40B4-BE49-F238E27FC236}">
                <a16:creationId xmlns:a16="http://schemas.microsoft.com/office/drawing/2014/main" id="{D042D89A-B405-76A9-C3AD-EB4E2339C967}"/>
              </a:ext>
            </a:extLst>
          </p:cNvPr>
          <p:cNvSpPr>
            <a:spLocks noGrp="1"/>
          </p:cNvSpPr>
          <p:nvPr>
            <p:ph idx="1"/>
          </p:nvPr>
        </p:nvSpPr>
        <p:spPr>
          <a:xfrm>
            <a:off x="838200" y="1825624"/>
            <a:ext cx="10515600" cy="1603375"/>
          </a:xfrm>
        </p:spPr>
        <p:txBody>
          <a:bodyPr>
            <a:normAutofit/>
          </a:bodyPr>
          <a:lstStyle/>
          <a:p>
            <a:r>
              <a:rPr lang="en-US"/>
              <a:t>Some onset clusters are permitted, but most of them are oddly </a:t>
            </a:r>
            <a:r>
              <a:rPr lang="en-US" i="1"/>
              <a:t>disharmonic - </a:t>
            </a:r>
            <a:r>
              <a:rPr lang="en-US">
                <a:latin typeface="Doulos SIL" panose="02000500070000020004" pitchFamily="2" charset="77"/>
                <a:ea typeface="Doulos SIL" panose="02000500070000020004" pitchFamily="2" charset="77"/>
                <a:cs typeface="Doulos SIL" panose="02000500070000020004" pitchFamily="2" charset="77"/>
              </a:rPr>
              <a:t>/st̪, sk, skʷ, sm, sn, ɾt̪, ɾk, ɾkʷ, ɾm/. The exception is /kj/. Clusters seem more common in word-initial position.</a:t>
            </a:r>
          </a:p>
        </p:txBody>
      </p:sp>
      <p:sp>
        <p:nvSpPr>
          <p:cNvPr id="8" name="Slide Number Placeholder 7">
            <a:extLst>
              <a:ext uri="{FF2B5EF4-FFF2-40B4-BE49-F238E27FC236}">
                <a16:creationId xmlns:a16="http://schemas.microsoft.com/office/drawing/2014/main" id="{66E46214-0912-DA0D-8FD3-E0028D91927C}"/>
              </a:ext>
            </a:extLst>
          </p:cNvPr>
          <p:cNvSpPr>
            <a:spLocks noGrp="1"/>
          </p:cNvSpPr>
          <p:nvPr>
            <p:ph type="sldNum" sz="quarter" idx="12"/>
          </p:nvPr>
        </p:nvSpPr>
        <p:spPr/>
        <p:txBody>
          <a:bodyPr/>
          <a:lstStyle/>
          <a:p>
            <a:fld id="{DF19236E-BE37-A340-B933-0A79F0CD3AE4}" type="slidenum">
              <a:t>4</a:t>
            </a:fld>
            <a:endParaRPr lang="en-US"/>
          </a:p>
        </p:txBody>
      </p:sp>
      <p:graphicFrame>
        <p:nvGraphicFramePr>
          <p:cNvPr id="9" name="Table 8">
            <a:extLst>
              <a:ext uri="{FF2B5EF4-FFF2-40B4-BE49-F238E27FC236}">
                <a16:creationId xmlns:a16="http://schemas.microsoft.com/office/drawing/2014/main" id="{D99BD5A5-75A7-07FA-5F78-F703DAC3378F}"/>
              </a:ext>
            </a:extLst>
          </p:cNvPr>
          <p:cNvGraphicFramePr>
            <a:graphicFrameLocks noGrp="1"/>
          </p:cNvGraphicFramePr>
          <p:nvPr>
            <p:extLst>
              <p:ext uri="{D42A27DB-BD31-4B8C-83A1-F6EECF244321}">
                <p14:modId xmlns:p14="http://schemas.microsoft.com/office/powerpoint/2010/main" val="2763859279"/>
              </p:ext>
            </p:extLst>
          </p:nvPr>
        </p:nvGraphicFramePr>
        <p:xfrm>
          <a:off x="1675296" y="3428999"/>
          <a:ext cx="8841408" cy="2651760"/>
        </p:xfrm>
        <a:graphic>
          <a:graphicData uri="http://schemas.openxmlformats.org/drawingml/2006/table">
            <a:tbl>
              <a:tblPr firstRow="1" bandRow="1">
                <a:tableStyleId>{2D5ABB26-0587-4C30-8999-92F81FD0307C}</a:tableStyleId>
              </a:tblPr>
              <a:tblGrid>
                <a:gridCol w="2210352">
                  <a:extLst>
                    <a:ext uri="{9D8B030D-6E8A-4147-A177-3AD203B41FA5}">
                      <a16:colId xmlns:a16="http://schemas.microsoft.com/office/drawing/2014/main" val="1314697305"/>
                    </a:ext>
                  </a:extLst>
                </a:gridCol>
                <a:gridCol w="1720022">
                  <a:extLst>
                    <a:ext uri="{9D8B030D-6E8A-4147-A177-3AD203B41FA5}">
                      <a16:colId xmlns:a16="http://schemas.microsoft.com/office/drawing/2014/main" val="3852594523"/>
                    </a:ext>
                  </a:extLst>
                </a:gridCol>
                <a:gridCol w="2286000">
                  <a:extLst>
                    <a:ext uri="{9D8B030D-6E8A-4147-A177-3AD203B41FA5}">
                      <a16:colId xmlns:a16="http://schemas.microsoft.com/office/drawing/2014/main" val="2176989141"/>
                    </a:ext>
                  </a:extLst>
                </a:gridCol>
                <a:gridCol w="2625034">
                  <a:extLst>
                    <a:ext uri="{9D8B030D-6E8A-4147-A177-3AD203B41FA5}">
                      <a16:colId xmlns:a16="http://schemas.microsoft.com/office/drawing/2014/main" val="3680640194"/>
                    </a:ext>
                  </a:extLst>
                </a:gridCol>
              </a:tblGrid>
              <a:tr h="370840">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sta³ɾe⁴</a:t>
                      </a:r>
                    </a:p>
                  </a:txBody>
                  <a:tcPr/>
                </a:tc>
                <a:tc>
                  <a:txBody>
                    <a:bodyPr/>
                    <a:lstStyle/>
                    <a:p>
                      <a:r>
                        <a:rPr lang="en-US" sz="2400">
                          <a:latin typeface="Times" pitchFamily="2" charset="0"/>
                          <a:ea typeface="Doulos SIL" panose="02000500070000020004" pitchFamily="2" charset="77"/>
                          <a:cs typeface="Doulos SIL" panose="02000500070000020004" pitchFamily="2" charset="77"/>
                        </a:rPr>
                        <a:t>‘spider’</a:t>
                      </a:r>
                    </a:p>
                  </a:txBody>
                  <a:tcPr/>
                </a:tc>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si⁴sno⁴³</a:t>
                      </a:r>
                    </a:p>
                  </a:txBody>
                  <a:tcPr/>
                </a:tc>
                <a:tc>
                  <a:txBody>
                    <a:bodyPr/>
                    <a:lstStyle/>
                    <a:p>
                      <a:r>
                        <a:rPr lang="en-US" sz="2400" i="0">
                          <a:latin typeface="Times" pitchFamily="2" charset="0"/>
                          <a:ea typeface="Doulos SIL" panose="02000500070000020004" pitchFamily="2" charset="77"/>
                          <a:cs typeface="Doulos SIL" panose="02000500070000020004" pitchFamily="2" charset="77"/>
                        </a:rPr>
                        <a:t>‘man’</a:t>
                      </a:r>
                    </a:p>
                  </a:txBody>
                  <a:tcPr/>
                </a:tc>
                <a:extLst>
                  <a:ext uri="{0D108BD9-81ED-4DB2-BD59-A6C34878D82A}">
                    <a16:rowId xmlns:a16="http://schemas.microsoft.com/office/drawing/2014/main" val="3694578447"/>
                  </a:ext>
                </a:extLst>
              </a:tr>
              <a:tr h="370840">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ske³ʔeh³</a:t>
                      </a:r>
                    </a:p>
                  </a:txBody>
                  <a:tcPr/>
                </a:tc>
                <a:tc>
                  <a:txBody>
                    <a:bodyPr/>
                    <a:lstStyle/>
                    <a:p>
                      <a:r>
                        <a:rPr lang="en-US" sz="2400">
                          <a:latin typeface="Times" pitchFamily="2" charset="0"/>
                          <a:ea typeface="Doulos SIL" panose="02000500070000020004" pitchFamily="2" charset="77"/>
                          <a:cs typeface="Doulos SIL" panose="02000500070000020004" pitchFamily="2" charset="77"/>
                        </a:rPr>
                        <a:t>‘jaguar’</a:t>
                      </a:r>
                    </a:p>
                  </a:txBody>
                  <a:tcPr/>
                </a:tc>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ɾku³tʃih³</a:t>
                      </a:r>
                    </a:p>
                  </a:txBody>
                  <a:tcPr/>
                </a:tc>
                <a:tc>
                  <a:txBody>
                    <a:bodyPr/>
                    <a:lstStyle/>
                    <a:p>
                      <a:r>
                        <a:rPr lang="en-US" sz="2400" i="0">
                          <a:latin typeface="Times" pitchFamily="2" charset="0"/>
                          <a:ea typeface="Doulos SIL" panose="02000500070000020004" pitchFamily="2" charset="77"/>
                          <a:cs typeface="Doulos SIL" panose="02000500070000020004" pitchFamily="2" charset="77"/>
                        </a:rPr>
                        <a:t>‘purple’</a:t>
                      </a:r>
                    </a:p>
                  </a:txBody>
                  <a:tcPr/>
                </a:tc>
                <a:extLst>
                  <a:ext uri="{0D108BD9-81ED-4DB2-BD59-A6C34878D82A}">
                    <a16:rowId xmlns:a16="http://schemas.microsoft.com/office/drawing/2014/main" val="3492661696"/>
                  </a:ext>
                </a:extLst>
              </a:tr>
              <a:tr h="370840">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a¹skʷa¹ʔa³</a:t>
                      </a:r>
                    </a:p>
                  </a:txBody>
                  <a:tcPr/>
                </a:tc>
                <a:tc>
                  <a:txBody>
                    <a:bodyPr/>
                    <a:lstStyle/>
                    <a:p>
                      <a:r>
                        <a:rPr lang="en-US" sz="2400">
                          <a:latin typeface="Times" pitchFamily="2" charset="0"/>
                          <a:ea typeface="Doulos SIL" panose="02000500070000020004" pitchFamily="2" charset="77"/>
                          <a:cs typeface="Doulos SIL" panose="02000500070000020004" pitchFamily="2" charset="77"/>
                        </a:rPr>
                        <a:t>‘a little </a:t>
                      </a:r>
                    </a:p>
                    <a:p>
                      <a:r>
                        <a:rPr lang="en-US" sz="2400">
                          <a:latin typeface="Times" pitchFamily="2" charset="0"/>
                          <a:ea typeface="Doulos SIL" panose="02000500070000020004" pitchFamily="2" charset="77"/>
                          <a:cs typeface="Doulos SIL" panose="02000500070000020004" pitchFamily="2" charset="77"/>
                        </a:rPr>
                        <a:t>while ago’</a:t>
                      </a:r>
                    </a:p>
                  </a:txBody>
                  <a:tcPr/>
                </a:tc>
                <a:tc>
                  <a:txBody>
                    <a:bodyPr/>
                    <a:lstStyle/>
                    <a:p>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kkʷeh³² ɾta³ʔyə̃¹</a:t>
                      </a:r>
                      <a:endParaRPr lang="en-US" sz="2400">
                        <a:latin typeface="Doulos SIL" panose="02000500070000020004" pitchFamily="2" charset="77"/>
                        <a:ea typeface="Doulos SIL" panose="02000500070000020004" pitchFamily="2" charset="77"/>
                        <a:cs typeface="Doulos SIL" panose="02000500070000020004" pitchFamily="2" charset="77"/>
                      </a:endParaRPr>
                    </a:p>
                  </a:txBody>
                  <a:tcPr/>
                </a:tc>
                <a:tc>
                  <a:txBody>
                    <a:bodyPr/>
                    <a:lstStyle/>
                    <a:p>
                      <a:r>
                        <a:rPr lang="en-US" sz="2400">
                          <a:latin typeface="Times" pitchFamily="2" charset="0"/>
                          <a:ea typeface="Doulos SIL" panose="02000500070000020004" pitchFamily="2" charset="77"/>
                          <a:cs typeface="Doulos SIL" panose="02000500070000020004" pitchFamily="2" charset="77"/>
                        </a:rPr>
                        <a:t>‘hierbamora’</a:t>
                      </a:r>
                    </a:p>
                    <a:p>
                      <a:r>
                        <a:rPr lang="en-US" sz="2400" i="1">
                          <a:latin typeface="Times" pitchFamily="2" charset="0"/>
                          <a:ea typeface="Doulos SIL" panose="02000500070000020004" pitchFamily="2" charset="77"/>
                          <a:cs typeface="Doulos SIL" panose="02000500070000020004" pitchFamily="2" charset="77"/>
                        </a:rPr>
                        <a:t>Solanum nigrescens</a:t>
                      </a:r>
                    </a:p>
                  </a:txBody>
                  <a:tcPr/>
                </a:tc>
                <a:extLst>
                  <a:ext uri="{0D108BD9-81ED-4DB2-BD59-A6C34878D82A}">
                    <a16:rowId xmlns:a16="http://schemas.microsoft.com/office/drawing/2014/main" val="1566879679"/>
                  </a:ext>
                </a:extLst>
              </a:tr>
              <a:tr h="370840">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sma³t̪e³ʔe³</a:t>
                      </a:r>
                    </a:p>
                  </a:txBody>
                  <a:tcPr/>
                </a:tc>
                <a:tc>
                  <a:txBody>
                    <a:bodyPr/>
                    <a:lstStyle/>
                    <a:p>
                      <a:r>
                        <a:rPr lang="en-US" sz="2400">
                          <a:latin typeface="Times" pitchFamily="2" charset="0"/>
                          <a:ea typeface="Doulos SIL" panose="02000500070000020004" pitchFamily="2" charset="77"/>
                          <a:cs typeface="Doulos SIL" panose="02000500070000020004" pitchFamily="2" charset="77"/>
                        </a:rPr>
                        <a:t>‘rat’</a:t>
                      </a:r>
                    </a:p>
                  </a:txBody>
                  <a:tcPr/>
                </a:tc>
                <a:tc>
                  <a:txBody>
                    <a:bodyPr/>
                    <a:lstStyle/>
                    <a:p>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ɾkʷe³tʃaʔ¹</a:t>
                      </a:r>
                    </a:p>
                  </a:txBody>
                  <a:tcPr/>
                </a:tc>
                <a:tc>
                  <a:txBody>
                    <a:bodyPr/>
                    <a:lstStyle/>
                    <a:p>
                      <a:r>
                        <a:rPr lang="en-US" sz="2400">
                          <a:latin typeface="Times" pitchFamily="2" charset="0"/>
                          <a:ea typeface="Doulos SIL" panose="02000500070000020004" pitchFamily="2" charset="77"/>
                          <a:cs typeface="Doulos SIL" panose="02000500070000020004" pitchFamily="2" charset="77"/>
                        </a:rPr>
                        <a:t>‘tejamanil’</a:t>
                      </a:r>
                    </a:p>
                  </a:txBody>
                  <a:tcPr/>
                </a:tc>
                <a:extLst>
                  <a:ext uri="{0D108BD9-81ED-4DB2-BD59-A6C34878D82A}">
                    <a16:rowId xmlns:a16="http://schemas.microsoft.com/office/drawing/2014/main" val="2914473668"/>
                  </a:ext>
                </a:extLst>
              </a:tr>
              <a:tr h="370840">
                <a:tc>
                  <a:txBody>
                    <a:bodyPr/>
                    <a:lstStyle/>
                    <a:p>
                      <a:r>
                        <a:rPr lang="en-US" sz="2400">
                          <a:latin typeface="Doulos SIL" panose="02000500070000020004" pitchFamily="2" charset="77"/>
                          <a:ea typeface="Doulos SIL" panose="02000500070000020004" pitchFamily="2" charset="77"/>
                          <a:cs typeface="Doulos SIL" panose="02000500070000020004" pitchFamily="2" charset="77"/>
                        </a:rPr>
                        <a:t>ni³kj</a:t>
                      </a:r>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ə̃h⁵</a:t>
                      </a:r>
                      <a:endParaRPr lang="en-US" sz="2400">
                        <a:latin typeface="Doulos SIL" panose="02000500070000020004" pitchFamily="2" charset="77"/>
                        <a:ea typeface="Doulos SIL" panose="02000500070000020004" pitchFamily="2" charset="77"/>
                        <a:cs typeface="Doulos SIL" panose="02000500070000020004" pitchFamily="2" charset="77"/>
                      </a:endParaRPr>
                    </a:p>
                  </a:txBody>
                  <a:tcPr/>
                </a:tc>
                <a:tc>
                  <a:txBody>
                    <a:bodyPr/>
                    <a:lstStyle/>
                    <a:p>
                      <a:r>
                        <a:rPr lang="en-US" sz="2400">
                          <a:latin typeface="Times" pitchFamily="2" charset="0"/>
                          <a:ea typeface="Doulos SIL" panose="02000500070000020004" pitchFamily="2" charset="77"/>
                          <a:cs typeface="Doulos SIL" panose="02000500070000020004" pitchFamily="2" charset="77"/>
                        </a:rPr>
                        <a:t>‘Tlaxiaco’</a:t>
                      </a:r>
                    </a:p>
                  </a:txBody>
                  <a:tcPr/>
                </a:tc>
                <a:tc>
                  <a:txBody>
                    <a:bodyPr/>
                    <a:lstStyle/>
                    <a:p>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jjah³² ɾma³u³</a:t>
                      </a:r>
                    </a:p>
                  </a:txBody>
                  <a:tcPr/>
                </a:tc>
                <a:tc>
                  <a:txBody>
                    <a:bodyPr/>
                    <a:lstStyle/>
                    <a:p>
                      <a:r>
                        <a:rPr lang="en-US" sz="2400" i="1">
                          <a:latin typeface="Times" pitchFamily="2" charset="0"/>
                          <a:ea typeface="Doulos SIL" panose="02000500070000020004" pitchFamily="2" charset="77"/>
                          <a:cs typeface="Doulos SIL" panose="02000500070000020004" pitchFamily="2" charset="77"/>
                        </a:rPr>
                        <a:t>Begonia gracilis</a:t>
                      </a:r>
                    </a:p>
                  </a:txBody>
                  <a:tcPr/>
                </a:tc>
                <a:extLst>
                  <a:ext uri="{0D108BD9-81ED-4DB2-BD59-A6C34878D82A}">
                    <a16:rowId xmlns:a16="http://schemas.microsoft.com/office/drawing/2014/main" val="15773788"/>
                  </a:ext>
                </a:extLst>
              </a:tr>
            </a:tbl>
          </a:graphicData>
        </a:graphic>
      </p:graphicFrame>
    </p:spTree>
    <p:extLst>
      <p:ext uri="{BB962C8B-B14F-4D97-AF65-F5344CB8AC3E}">
        <p14:creationId xmlns:p14="http://schemas.microsoft.com/office/powerpoint/2010/main" val="1830531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93E1-83E5-6D3E-74F2-7E36409A8127}"/>
              </a:ext>
            </a:extLst>
          </p:cNvPr>
          <p:cNvSpPr>
            <a:spLocks noGrp="1"/>
          </p:cNvSpPr>
          <p:nvPr>
            <p:ph type="title"/>
          </p:nvPr>
        </p:nvSpPr>
        <p:spPr/>
        <p:txBody>
          <a:bodyPr/>
          <a:lstStyle/>
          <a:p>
            <a:r>
              <a:rPr lang="en-US"/>
              <a:t>Prefix-conditioned tone changes</a:t>
            </a:r>
          </a:p>
        </p:txBody>
      </p:sp>
      <p:sp>
        <p:nvSpPr>
          <p:cNvPr id="3" name="Content Placeholder 2">
            <a:extLst>
              <a:ext uri="{FF2B5EF4-FFF2-40B4-BE49-F238E27FC236}">
                <a16:creationId xmlns:a16="http://schemas.microsoft.com/office/drawing/2014/main" id="{C3FD0C56-2192-5F22-FB8B-79D549F21B26}"/>
              </a:ext>
            </a:extLst>
          </p:cNvPr>
          <p:cNvSpPr>
            <a:spLocks noGrp="1"/>
          </p:cNvSpPr>
          <p:nvPr>
            <p:ph idx="1"/>
          </p:nvPr>
        </p:nvSpPr>
        <p:spPr>
          <a:xfrm>
            <a:off x="8610600" y="1847850"/>
            <a:ext cx="3396344" cy="4351338"/>
          </a:xfrm>
        </p:spPr>
        <p:txBody>
          <a:bodyPr/>
          <a:lstStyle/>
          <a:p>
            <a:r>
              <a:rPr lang="en-US"/>
              <a:t>This prefix conditions tone changes on roots with tone /3/ or /32/.</a:t>
            </a:r>
          </a:p>
          <a:p>
            <a:endParaRPr lang="en-US"/>
          </a:p>
          <a:p>
            <a:r>
              <a:rPr lang="en-US"/>
              <a:t>Tone /3/ &gt; 2.3</a:t>
            </a:r>
          </a:p>
          <a:p>
            <a:endParaRPr lang="en-US"/>
          </a:p>
          <a:p>
            <a:r>
              <a:rPr lang="en-US"/>
              <a:t>Tone /32/ &gt; 2</a:t>
            </a:r>
          </a:p>
        </p:txBody>
      </p:sp>
      <p:sp>
        <p:nvSpPr>
          <p:cNvPr id="4" name="Slide Number Placeholder 3">
            <a:extLst>
              <a:ext uri="{FF2B5EF4-FFF2-40B4-BE49-F238E27FC236}">
                <a16:creationId xmlns:a16="http://schemas.microsoft.com/office/drawing/2014/main" id="{AB0B1D5C-D150-EB65-6146-02E7702CE7BF}"/>
              </a:ext>
            </a:extLst>
          </p:cNvPr>
          <p:cNvSpPr>
            <a:spLocks noGrp="1"/>
          </p:cNvSpPr>
          <p:nvPr>
            <p:ph type="sldNum" sz="quarter" idx="12"/>
          </p:nvPr>
        </p:nvSpPr>
        <p:spPr/>
        <p:txBody>
          <a:bodyPr/>
          <a:lstStyle/>
          <a:p>
            <a:fld id="{DF19236E-BE37-A340-B933-0A79F0CD3AE4}" type="slidenum">
              <a:rPr lang="en-US"/>
              <a:t>40</a:t>
            </a:fld>
            <a:endParaRPr lang="en-US"/>
          </a:p>
        </p:txBody>
      </p:sp>
      <p:pic>
        <p:nvPicPr>
          <p:cNvPr id="5" name="Picture 4">
            <a:extLst>
              <a:ext uri="{FF2B5EF4-FFF2-40B4-BE49-F238E27FC236}">
                <a16:creationId xmlns:a16="http://schemas.microsoft.com/office/drawing/2014/main" id="{5AA0DE59-21EE-9012-1752-35CF0534C020}"/>
              </a:ext>
            </a:extLst>
          </p:cNvPr>
          <p:cNvPicPr>
            <a:picLocks noChangeAspect="1"/>
          </p:cNvPicPr>
          <p:nvPr/>
        </p:nvPicPr>
        <p:blipFill>
          <a:blip r:embed="rId2"/>
          <a:stretch>
            <a:fillRect/>
          </a:stretch>
        </p:blipFill>
        <p:spPr>
          <a:xfrm>
            <a:off x="838200" y="1358900"/>
            <a:ext cx="7652656" cy="5009570"/>
          </a:xfrm>
          <a:prstGeom prst="rect">
            <a:avLst/>
          </a:prstGeom>
        </p:spPr>
      </p:pic>
    </p:spTree>
    <p:extLst>
      <p:ext uri="{BB962C8B-B14F-4D97-AF65-F5344CB8AC3E}">
        <p14:creationId xmlns:p14="http://schemas.microsoft.com/office/powerpoint/2010/main" val="95490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005344-AF92-DD1D-C3FB-561BE30725BF}"/>
              </a:ext>
            </a:extLst>
          </p:cNvPr>
          <p:cNvSpPr>
            <a:spLocks noGrp="1"/>
          </p:cNvSpPr>
          <p:nvPr>
            <p:ph type="sldNum" sz="quarter" idx="12"/>
          </p:nvPr>
        </p:nvSpPr>
        <p:spPr/>
        <p:txBody>
          <a:bodyPr/>
          <a:lstStyle/>
          <a:p>
            <a:fld id="{DF19236E-BE37-A340-B933-0A79F0CD3AE4}" type="slidenum">
              <a:rPr lang="en-US"/>
              <a:t>41</a:t>
            </a:fld>
            <a:endParaRPr lang="en-US"/>
          </a:p>
        </p:txBody>
      </p:sp>
      <p:pic>
        <p:nvPicPr>
          <p:cNvPr id="6" name="Picture 5">
            <a:extLst>
              <a:ext uri="{FF2B5EF4-FFF2-40B4-BE49-F238E27FC236}">
                <a16:creationId xmlns:a16="http://schemas.microsoft.com/office/drawing/2014/main" id="{9A7F9C6C-20EE-C7F7-2500-C9AACA871EAD}"/>
              </a:ext>
            </a:extLst>
          </p:cNvPr>
          <p:cNvPicPr>
            <a:picLocks noChangeAspect="1"/>
          </p:cNvPicPr>
          <p:nvPr/>
        </p:nvPicPr>
        <p:blipFill>
          <a:blip r:embed="rId2"/>
          <a:stretch>
            <a:fillRect/>
          </a:stretch>
        </p:blipFill>
        <p:spPr>
          <a:xfrm>
            <a:off x="761999" y="356094"/>
            <a:ext cx="10461172" cy="5041942"/>
          </a:xfrm>
          <a:prstGeom prst="rect">
            <a:avLst/>
          </a:prstGeom>
        </p:spPr>
      </p:pic>
      <p:sp>
        <p:nvSpPr>
          <p:cNvPr id="7" name="TextBox 6">
            <a:extLst>
              <a:ext uri="{FF2B5EF4-FFF2-40B4-BE49-F238E27FC236}">
                <a16:creationId xmlns:a16="http://schemas.microsoft.com/office/drawing/2014/main" id="{3B9DEBD5-1AB0-A059-33AA-FEFBA01BA53D}"/>
              </a:ext>
            </a:extLst>
          </p:cNvPr>
          <p:cNvSpPr txBox="1"/>
          <p:nvPr/>
        </p:nvSpPr>
        <p:spPr>
          <a:xfrm>
            <a:off x="446313" y="5398036"/>
            <a:ext cx="11473544" cy="1200329"/>
          </a:xfrm>
          <a:prstGeom prst="rect">
            <a:avLst/>
          </a:prstGeom>
          <a:noFill/>
        </p:spPr>
        <p:txBody>
          <a:bodyPr wrap="square" rtlCol="0">
            <a:spAutoFit/>
          </a:bodyPr>
          <a:lstStyle/>
          <a:p>
            <a:r>
              <a:rPr lang="en-US" sz="2400">
                <a:effectLst/>
                <a:latin typeface="LMRoman12-Regular-Identity-H"/>
              </a:rPr>
              <a:t>Representation of possessed stems as prosodic words with stem tonal alternations. The underlying roots do not show the output of the leftward tonal association rule. Thus, non-final syllables in roots are tonally-unspecified. </a:t>
            </a:r>
            <a:endParaRPr lang="en-US" sz="2400"/>
          </a:p>
        </p:txBody>
      </p:sp>
    </p:spTree>
    <p:extLst>
      <p:ext uri="{BB962C8B-B14F-4D97-AF65-F5344CB8AC3E}">
        <p14:creationId xmlns:p14="http://schemas.microsoft.com/office/powerpoint/2010/main" val="1798442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A1BB-051F-F566-5390-56E6DB7D5B9A}"/>
              </a:ext>
            </a:extLst>
          </p:cNvPr>
          <p:cNvSpPr>
            <a:spLocks noGrp="1"/>
          </p:cNvSpPr>
          <p:nvPr>
            <p:ph type="title"/>
          </p:nvPr>
        </p:nvSpPr>
        <p:spPr>
          <a:xfrm>
            <a:off x="838199" y="365125"/>
            <a:ext cx="10853057" cy="1325563"/>
          </a:xfrm>
        </p:spPr>
        <p:txBody>
          <a:bodyPr>
            <a:normAutofit/>
          </a:bodyPr>
          <a:lstStyle/>
          <a:p>
            <a:r>
              <a:rPr lang="en-US" sz="4000"/>
              <a:t>Prefixed stems as the domain of low tone spreading</a:t>
            </a:r>
          </a:p>
        </p:txBody>
      </p:sp>
      <p:pic>
        <p:nvPicPr>
          <p:cNvPr id="5" name="Content Placeholder 4">
            <a:extLst>
              <a:ext uri="{FF2B5EF4-FFF2-40B4-BE49-F238E27FC236}">
                <a16:creationId xmlns:a16="http://schemas.microsoft.com/office/drawing/2014/main" id="{0FD61EB2-705F-16CA-2C15-A920BCD0A34F}"/>
              </a:ext>
            </a:extLst>
          </p:cNvPr>
          <p:cNvPicPr>
            <a:picLocks noGrp="1" noChangeAspect="1"/>
          </p:cNvPicPr>
          <p:nvPr>
            <p:ph idx="1"/>
          </p:nvPr>
        </p:nvPicPr>
        <p:blipFill>
          <a:blip r:embed="rId2"/>
          <a:stretch>
            <a:fillRect/>
          </a:stretch>
        </p:blipFill>
        <p:spPr>
          <a:xfrm>
            <a:off x="838199" y="1690688"/>
            <a:ext cx="6437966" cy="3425484"/>
          </a:xfrm>
          <a:prstGeom prst="rect">
            <a:avLst/>
          </a:prstGeom>
        </p:spPr>
      </p:pic>
      <p:sp>
        <p:nvSpPr>
          <p:cNvPr id="4" name="Slide Number Placeholder 3">
            <a:extLst>
              <a:ext uri="{FF2B5EF4-FFF2-40B4-BE49-F238E27FC236}">
                <a16:creationId xmlns:a16="http://schemas.microsoft.com/office/drawing/2014/main" id="{1E89548F-32DA-06E8-6CD6-8B2BB9C97392}"/>
              </a:ext>
            </a:extLst>
          </p:cNvPr>
          <p:cNvSpPr>
            <a:spLocks noGrp="1"/>
          </p:cNvSpPr>
          <p:nvPr>
            <p:ph type="sldNum" sz="quarter" idx="12"/>
          </p:nvPr>
        </p:nvSpPr>
        <p:spPr/>
        <p:txBody>
          <a:bodyPr/>
          <a:lstStyle/>
          <a:p>
            <a:fld id="{DF19236E-BE37-A340-B933-0A79F0CD3AE4}" type="slidenum">
              <a:rPr lang="en-US"/>
              <a:t>42</a:t>
            </a:fld>
            <a:endParaRPr lang="en-US"/>
          </a:p>
        </p:txBody>
      </p:sp>
      <p:sp>
        <p:nvSpPr>
          <p:cNvPr id="6" name="TextBox 5">
            <a:extLst>
              <a:ext uri="{FF2B5EF4-FFF2-40B4-BE49-F238E27FC236}">
                <a16:creationId xmlns:a16="http://schemas.microsoft.com/office/drawing/2014/main" id="{220430E5-0780-7645-7D81-273D8BE70E8C}"/>
              </a:ext>
            </a:extLst>
          </p:cNvPr>
          <p:cNvSpPr txBox="1"/>
          <p:nvPr/>
        </p:nvSpPr>
        <p:spPr>
          <a:xfrm>
            <a:off x="1317171" y="5167312"/>
            <a:ext cx="1284515" cy="461665"/>
          </a:xfrm>
          <a:prstGeom prst="rect">
            <a:avLst/>
          </a:prstGeom>
          <a:noFill/>
        </p:spPr>
        <p:txBody>
          <a:bodyPr wrap="square" rtlCol="0">
            <a:spAutoFit/>
          </a:bodyPr>
          <a:lstStyle/>
          <a:p>
            <a:r>
              <a:rPr lang="en-US" sz="2400">
                <a:latin typeface="Times" pitchFamily="2" charset="0"/>
              </a:rPr>
              <a:t>‘illness’</a:t>
            </a:r>
          </a:p>
        </p:txBody>
      </p:sp>
      <p:sp>
        <p:nvSpPr>
          <p:cNvPr id="7" name="TextBox 6">
            <a:extLst>
              <a:ext uri="{FF2B5EF4-FFF2-40B4-BE49-F238E27FC236}">
                <a16:creationId xmlns:a16="http://schemas.microsoft.com/office/drawing/2014/main" id="{9035C3D1-F46E-99E7-7B49-D7C1243CF10B}"/>
              </a:ext>
            </a:extLst>
          </p:cNvPr>
          <p:cNvSpPr txBox="1"/>
          <p:nvPr/>
        </p:nvSpPr>
        <p:spPr>
          <a:xfrm>
            <a:off x="4980212" y="5116172"/>
            <a:ext cx="1899559" cy="461665"/>
          </a:xfrm>
          <a:prstGeom prst="rect">
            <a:avLst/>
          </a:prstGeom>
          <a:noFill/>
        </p:spPr>
        <p:txBody>
          <a:bodyPr wrap="square" rtlCol="0">
            <a:spAutoFit/>
          </a:bodyPr>
          <a:lstStyle/>
          <a:p>
            <a:r>
              <a:rPr lang="en-US" sz="2400">
                <a:latin typeface="Times" pitchFamily="2" charset="0"/>
              </a:rPr>
              <a:t>‘illness of...’</a:t>
            </a:r>
          </a:p>
        </p:txBody>
      </p:sp>
      <p:sp>
        <p:nvSpPr>
          <p:cNvPr id="8" name="TextBox 7">
            <a:extLst>
              <a:ext uri="{FF2B5EF4-FFF2-40B4-BE49-F238E27FC236}">
                <a16:creationId xmlns:a16="http://schemas.microsoft.com/office/drawing/2014/main" id="{C1AF472B-E5CA-0D44-CBE1-CBCBB80E7217}"/>
              </a:ext>
            </a:extLst>
          </p:cNvPr>
          <p:cNvSpPr txBox="1"/>
          <p:nvPr/>
        </p:nvSpPr>
        <p:spPr>
          <a:xfrm>
            <a:off x="7815944" y="2289601"/>
            <a:ext cx="4049486" cy="3108543"/>
          </a:xfrm>
          <a:prstGeom prst="rect">
            <a:avLst/>
          </a:prstGeom>
          <a:noFill/>
        </p:spPr>
        <p:txBody>
          <a:bodyPr wrap="square" rtlCol="0">
            <a:spAutoFit/>
          </a:bodyPr>
          <a:lstStyle/>
          <a:p>
            <a:r>
              <a:rPr lang="en-US" sz="2800">
                <a:effectLst/>
                <a:latin typeface="Times" pitchFamily="2" charset="0"/>
              </a:rPr>
              <a:t>Low tone spreading applies across not just morphemes, but prefixed nouns where tone /3/ is absorbed (DiCanio, 2008; DiCanio et al., 2020). </a:t>
            </a:r>
          </a:p>
          <a:p>
            <a:endParaRPr lang="en-US" sz="2800">
              <a:latin typeface="Times" pitchFamily="2" charset="0"/>
            </a:endParaRPr>
          </a:p>
        </p:txBody>
      </p:sp>
    </p:spTree>
    <p:extLst>
      <p:ext uri="{BB962C8B-B14F-4D97-AF65-F5344CB8AC3E}">
        <p14:creationId xmlns:p14="http://schemas.microsoft.com/office/powerpoint/2010/main" val="3445839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ABF9-9D08-8B7E-2008-7C90ED8BD494}"/>
              </a:ext>
            </a:extLst>
          </p:cNvPr>
          <p:cNvSpPr>
            <a:spLocks noGrp="1"/>
          </p:cNvSpPr>
          <p:nvPr>
            <p:ph type="title"/>
          </p:nvPr>
        </p:nvSpPr>
        <p:spPr/>
        <p:txBody>
          <a:bodyPr/>
          <a:lstStyle/>
          <a:p>
            <a:r>
              <a:rPr lang="en-US"/>
              <a:t>What is the domain here?</a:t>
            </a:r>
          </a:p>
        </p:txBody>
      </p:sp>
      <p:sp>
        <p:nvSpPr>
          <p:cNvPr id="3" name="Content Placeholder 2">
            <a:extLst>
              <a:ext uri="{FF2B5EF4-FFF2-40B4-BE49-F238E27FC236}">
                <a16:creationId xmlns:a16="http://schemas.microsoft.com/office/drawing/2014/main" id="{21B7FD17-4190-DE1B-BF2B-74298438B79F}"/>
              </a:ext>
            </a:extLst>
          </p:cNvPr>
          <p:cNvSpPr>
            <a:spLocks noGrp="1"/>
          </p:cNvSpPr>
          <p:nvPr>
            <p:ph idx="1"/>
          </p:nvPr>
        </p:nvSpPr>
        <p:spPr/>
        <p:txBody>
          <a:bodyPr/>
          <a:lstStyle/>
          <a:p>
            <a:r>
              <a:rPr lang="en-US"/>
              <a:t>It could be the </a:t>
            </a:r>
            <a:r>
              <a:rPr lang="en-US" i="1"/>
              <a:t>nominal stem</a:t>
            </a:r>
            <a:r>
              <a:rPr lang="en-US"/>
              <a:t>, but that’s a morphological domain and not strictly-speaking a phonological one.</a:t>
            </a:r>
          </a:p>
          <a:p>
            <a:endParaRPr lang="en-US"/>
          </a:p>
          <a:p>
            <a:r>
              <a:rPr lang="en-US"/>
              <a:t>It could also be a phonological domain like the </a:t>
            </a:r>
            <a:r>
              <a:rPr lang="en-US" b="1"/>
              <a:t>prosodic word</a:t>
            </a:r>
            <a:r>
              <a:rPr lang="en-US"/>
              <a:t>.</a:t>
            </a:r>
          </a:p>
        </p:txBody>
      </p:sp>
      <p:sp>
        <p:nvSpPr>
          <p:cNvPr id="4" name="Slide Number Placeholder 3">
            <a:extLst>
              <a:ext uri="{FF2B5EF4-FFF2-40B4-BE49-F238E27FC236}">
                <a16:creationId xmlns:a16="http://schemas.microsoft.com/office/drawing/2014/main" id="{EF7087D1-677E-246A-5723-0539B9BEB3A5}"/>
              </a:ext>
            </a:extLst>
          </p:cNvPr>
          <p:cNvSpPr>
            <a:spLocks noGrp="1"/>
          </p:cNvSpPr>
          <p:nvPr>
            <p:ph type="sldNum" sz="quarter" idx="12"/>
          </p:nvPr>
        </p:nvSpPr>
        <p:spPr/>
        <p:txBody>
          <a:bodyPr/>
          <a:lstStyle/>
          <a:p>
            <a:fld id="{DF19236E-BE37-A340-B933-0A79F0CD3AE4}" type="slidenum">
              <a:rPr lang="en-US"/>
              <a:t>43</a:t>
            </a:fld>
            <a:endParaRPr lang="en-US"/>
          </a:p>
        </p:txBody>
      </p:sp>
    </p:spTree>
    <p:extLst>
      <p:ext uri="{BB962C8B-B14F-4D97-AF65-F5344CB8AC3E}">
        <p14:creationId xmlns:p14="http://schemas.microsoft.com/office/powerpoint/2010/main" val="198745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799D-6029-806C-06AE-E62F08A9FE5B}"/>
              </a:ext>
            </a:extLst>
          </p:cNvPr>
          <p:cNvSpPr>
            <a:spLocks noGrp="1"/>
          </p:cNvSpPr>
          <p:nvPr>
            <p:ph type="title"/>
          </p:nvPr>
        </p:nvSpPr>
        <p:spPr/>
        <p:txBody>
          <a:bodyPr/>
          <a:lstStyle/>
          <a:p>
            <a:r>
              <a:rPr lang="en-US"/>
              <a:t>Verbal aspect marking as a prosodic domain</a:t>
            </a:r>
          </a:p>
        </p:txBody>
      </p:sp>
      <p:sp>
        <p:nvSpPr>
          <p:cNvPr id="3" name="Content Placeholder 2">
            <a:extLst>
              <a:ext uri="{FF2B5EF4-FFF2-40B4-BE49-F238E27FC236}">
                <a16:creationId xmlns:a16="http://schemas.microsoft.com/office/drawing/2014/main" id="{7BB38D27-8811-53E1-0F00-0A3F62BB279C}"/>
              </a:ext>
            </a:extLst>
          </p:cNvPr>
          <p:cNvSpPr>
            <a:spLocks noGrp="1"/>
          </p:cNvSpPr>
          <p:nvPr>
            <p:ph idx="1"/>
          </p:nvPr>
        </p:nvSpPr>
        <p:spPr>
          <a:xfrm>
            <a:off x="838199" y="1825625"/>
            <a:ext cx="10874829" cy="4351338"/>
          </a:xfrm>
        </p:spPr>
        <p:txBody>
          <a:bodyPr/>
          <a:lstStyle/>
          <a:p>
            <a:r>
              <a:rPr lang="en-US"/>
              <a:t>Vowel-initial verbs take a /k-/ prefix for aspect marking and consonant-initial verbs take a /kV-/ prefix. Note the </a:t>
            </a:r>
            <a:r>
              <a:rPr lang="en-US" b="1"/>
              <a:t>potential aspect tone</a:t>
            </a:r>
            <a:r>
              <a:rPr lang="en-US"/>
              <a:t>.</a:t>
            </a:r>
          </a:p>
          <a:p>
            <a:endParaRPr lang="en-US"/>
          </a:p>
          <a:p>
            <a:pPr marL="0" indent="0">
              <a:buNone/>
            </a:pPr>
            <a:endParaRPr lang="en-US"/>
          </a:p>
        </p:txBody>
      </p:sp>
      <p:sp>
        <p:nvSpPr>
          <p:cNvPr id="4" name="Slide Number Placeholder 3">
            <a:extLst>
              <a:ext uri="{FF2B5EF4-FFF2-40B4-BE49-F238E27FC236}">
                <a16:creationId xmlns:a16="http://schemas.microsoft.com/office/drawing/2014/main" id="{19FAC648-A784-48A1-D368-D39807D19E1E}"/>
              </a:ext>
            </a:extLst>
          </p:cNvPr>
          <p:cNvSpPr>
            <a:spLocks noGrp="1"/>
          </p:cNvSpPr>
          <p:nvPr>
            <p:ph type="sldNum" sz="quarter" idx="12"/>
          </p:nvPr>
        </p:nvSpPr>
        <p:spPr/>
        <p:txBody>
          <a:bodyPr/>
          <a:lstStyle/>
          <a:p>
            <a:fld id="{DF19236E-BE37-A340-B933-0A79F0CD3AE4}" type="slidenum">
              <a:rPr lang="en-US"/>
              <a:t>44</a:t>
            </a:fld>
            <a:endParaRPr lang="en-US"/>
          </a:p>
        </p:txBody>
      </p:sp>
      <p:pic>
        <p:nvPicPr>
          <p:cNvPr id="5" name="Picture 4">
            <a:extLst>
              <a:ext uri="{FF2B5EF4-FFF2-40B4-BE49-F238E27FC236}">
                <a16:creationId xmlns:a16="http://schemas.microsoft.com/office/drawing/2014/main" id="{8117AF5F-B346-73E5-BE06-CA4164ACB469}"/>
              </a:ext>
            </a:extLst>
          </p:cNvPr>
          <p:cNvPicPr>
            <a:picLocks noChangeAspect="1"/>
          </p:cNvPicPr>
          <p:nvPr/>
        </p:nvPicPr>
        <p:blipFill>
          <a:blip r:embed="rId2"/>
          <a:stretch>
            <a:fillRect/>
          </a:stretch>
        </p:blipFill>
        <p:spPr>
          <a:xfrm>
            <a:off x="838200" y="2709635"/>
            <a:ext cx="10483889" cy="3467328"/>
          </a:xfrm>
          <a:prstGeom prst="rect">
            <a:avLst/>
          </a:prstGeom>
        </p:spPr>
      </p:pic>
    </p:spTree>
    <p:extLst>
      <p:ext uri="{BB962C8B-B14F-4D97-AF65-F5344CB8AC3E}">
        <p14:creationId xmlns:p14="http://schemas.microsoft.com/office/powerpoint/2010/main" val="160035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3E2F-F15E-44CF-07A7-FDD97CE4244C}"/>
              </a:ext>
            </a:extLst>
          </p:cNvPr>
          <p:cNvSpPr>
            <a:spLocks noGrp="1"/>
          </p:cNvSpPr>
          <p:nvPr>
            <p:ph type="title"/>
          </p:nvPr>
        </p:nvSpPr>
        <p:spPr/>
        <p:txBody>
          <a:bodyPr/>
          <a:lstStyle/>
          <a:p>
            <a:r>
              <a:rPr lang="en-US"/>
              <a:t>Overwrite with the potential aspect tone</a:t>
            </a:r>
          </a:p>
        </p:txBody>
      </p:sp>
      <p:sp>
        <p:nvSpPr>
          <p:cNvPr id="3" name="Content Placeholder 2">
            <a:extLst>
              <a:ext uri="{FF2B5EF4-FFF2-40B4-BE49-F238E27FC236}">
                <a16:creationId xmlns:a16="http://schemas.microsoft.com/office/drawing/2014/main" id="{703C8866-7AEB-05EC-C314-0359177E9AEE}"/>
              </a:ext>
            </a:extLst>
          </p:cNvPr>
          <p:cNvSpPr>
            <a:spLocks noGrp="1"/>
          </p:cNvSpPr>
          <p:nvPr>
            <p:ph idx="1"/>
          </p:nvPr>
        </p:nvSpPr>
        <p:spPr>
          <a:xfrm>
            <a:off x="838200" y="1458686"/>
            <a:ext cx="10515600" cy="4718277"/>
          </a:xfrm>
        </p:spPr>
        <p:txBody>
          <a:bodyPr/>
          <a:lstStyle/>
          <a:p>
            <a:pPr marL="0" indent="0">
              <a:buNone/>
            </a:pPr>
            <a:r>
              <a:rPr lang="en-US"/>
              <a:t>Certain verbs undergo </a:t>
            </a:r>
            <a:r>
              <a:rPr lang="en-US" i="1"/>
              <a:t>complete tonal overwrite</a:t>
            </a:r>
            <a:r>
              <a:rPr lang="en-US"/>
              <a:t> with potential aspect tone /2/.</a:t>
            </a:r>
          </a:p>
        </p:txBody>
      </p:sp>
      <p:sp>
        <p:nvSpPr>
          <p:cNvPr id="4" name="Slide Number Placeholder 3">
            <a:extLst>
              <a:ext uri="{FF2B5EF4-FFF2-40B4-BE49-F238E27FC236}">
                <a16:creationId xmlns:a16="http://schemas.microsoft.com/office/drawing/2014/main" id="{BCC32C52-0C92-1164-0DBE-A708BF3E83E4}"/>
              </a:ext>
            </a:extLst>
          </p:cNvPr>
          <p:cNvSpPr>
            <a:spLocks noGrp="1"/>
          </p:cNvSpPr>
          <p:nvPr>
            <p:ph type="sldNum" sz="quarter" idx="12"/>
          </p:nvPr>
        </p:nvSpPr>
        <p:spPr/>
        <p:txBody>
          <a:bodyPr/>
          <a:lstStyle/>
          <a:p>
            <a:fld id="{DF19236E-BE37-A340-B933-0A79F0CD3AE4}" type="slidenum">
              <a:rPr lang="en-US"/>
              <a:t>45</a:t>
            </a:fld>
            <a:endParaRPr lang="en-US"/>
          </a:p>
        </p:txBody>
      </p:sp>
      <p:pic>
        <p:nvPicPr>
          <p:cNvPr id="5" name="Picture 4">
            <a:extLst>
              <a:ext uri="{FF2B5EF4-FFF2-40B4-BE49-F238E27FC236}">
                <a16:creationId xmlns:a16="http://schemas.microsoft.com/office/drawing/2014/main" id="{93010F1A-87C2-DE47-83E9-49052E1E575E}"/>
              </a:ext>
            </a:extLst>
          </p:cNvPr>
          <p:cNvPicPr>
            <a:picLocks noChangeAspect="1"/>
          </p:cNvPicPr>
          <p:nvPr/>
        </p:nvPicPr>
        <p:blipFill>
          <a:blip r:embed="rId2"/>
          <a:stretch>
            <a:fillRect/>
          </a:stretch>
        </p:blipFill>
        <p:spPr>
          <a:xfrm>
            <a:off x="779984" y="2379663"/>
            <a:ext cx="9202216" cy="3797300"/>
          </a:xfrm>
          <a:prstGeom prst="rect">
            <a:avLst/>
          </a:prstGeom>
        </p:spPr>
      </p:pic>
    </p:spTree>
    <p:extLst>
      <p:ext uri="{BB962C8B-B14F-4D97-AF65-F5344CB8AC3E}">
        <p14:creationId xmlns:p14="http://schemas.microsoft.com/office/powerpoint/2010/main" val="1529851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F93A72-9259-96E8-CA71-2510056481ED}"/>
              </a:ext>
            </a:extLst>
          </p:cNvPr>
          <p:cNvSpPr>
            <a:spLocks noGrp="1"/>
          </p:cNvSpPr>
          <p:nvPr>
            <p:ph type="sldNum" sz="quarter" idx="12"/>
          </p:nvPr>
        </p:nvSpPr>
        <p:spPr/>
        <p:txBody>
          <a:bodyPr/>
          <a:lstStyle/>
          <a:p>
            <a:fld id="{DF19236E-BE37-A340-B933-0A79F0CD3AE4}" type="slidenum">
              <a:rPr lang="en-US"/>
              <a:t>46</a:t>
            </a:fld>
            <a:endParaRPr lang="en-US"/>
          </a:p>
        </p:txBody>
      </p:sp>
      <p:pic>
        <p:nvPicPr>
          <p:cNvPr id="6" name="Picture 5">
            <a:extLst>
              <a:ext uri="{FF2B5EF4-FFF2-40B4-BE49-F238E27FC236}">
                <a16:creationId xmlns:a16="http://schemas.microsoft.com/office/drawing/2014/main" id="{1FA90823-D599-A5D9-7A0C-58E29CF006E7}"/>
              </a:ext>
            </a:extLst>
          </p:cNvPr>
          <p:cNvPicPr>
            <a:picLocks noChangeAspect="1"/>
          </p:cNvPicPr>
          <p:nvPr/>
        </p:nvPicPr>
        <p:blipFill>
          <a:blip r:embed="rId2"/>
          <a:stretch>
            <a:fillRect/>
          </a:stretch>
        </p:blipFill>
        <p:spPr>
          <a:xfrm>
            <a:off x="107806" y="881744"/>
            <a:ext cx="11663780" cy="3494314"/>
          </a:xfrm>
          <a:prstGeom prst="rect">
            <a:avLst/>
          </a:prstGeom>
        </p:spPr>
      </p:pic>
      <p:sp>
        <p:nvSpPr>
          <p:cNvPr id="7" name="TextBox 6">
            <a:extLst>
              <a:ext uri="{FF2B5EF4-FFF2-40B4-BE49-F238E27FC236}">
                <a16:creationId xmlns:a16="http://schemas.microsoft.com/office/drawing/2014/main" id="{BF852498-08A7-4183-2A5D-D5C0D436A77D}"/>
              </a:ext>
            </a:extLst>
          </p:cNvPr>
          <p:cNvSpPr txBox="1"/>
          <p:nvPr/>
        </p:nvSpPr>
        <p:spPr>
          <a:xfrm>
            <a:off x="235581" y="4627540"/>
            <a:ext cx="11408229" cy="1692771"/>
          </a:xfrm>
          <a:prstGeom prst="rect">
            <a:avLst/>
          </a:prstGeom>
          <a:noFill/>
        </p:spPr>
        <p:txBody>
          <a:bodyPr wrap="square" rtlCol="0">
            <a:spAutoFit/>
          </a:bodyPr>
          <a:lstStyle/>
          <a:p>
            <a:r>
              <a:rPr lang="en-US" sz="2600">
                <a:effectLst/>
                <a:latin typeface="Times" pitchFamily="2" charset="0"/>
              </a:rPr>
              <a:t>Prosodic representation of /</a:t>
            </a:r>
            <a:r>
              <a:rPr lang="en-US" sz="2600">
                <a:effectLst/>
                <a:latin typeface="Doulos SIL" panose="02000500070000020004" pitchFamily="2" charset="77"/>
                <a:ea typeface="Doulos SIL" panose="02000500070000020004" pitchFamily="2" charset="77"/>
                <a:cs typeface="Doulos SIL" panose="02000500070000020004" pitchFamily="2" charset="77"/>
              </a:rPr>
              <a:t>na⁴tuh⁴</a:t>
            </a:r>
            <a:r>
              <a:rPr lang="en-US" sz="2600">
                <a:effectLst/>
                <a:latin typeface="Times" pitchFamily="2" charset="0"/>
              </a:rPr>
              <a:t>/ ‘to fall’ with potential aspect prefixation. Note that there is no underlying tone on the penult of the verb stem here, as the penult receives its tonal assignment via leftward tonal association when no potential prefix is present. </a:t>
            </a:r>
            <a:endParaRPr lang="en-US" sz="2600">
              <a:latin typeface="Times" pitchFamily="2" charset="0"/>
            </a:endParaRPr>
          </a:p>
        </p:txBody>
      </p:sp>
    </p:spTree>
    <p:extLst>
      <p:ext uri="{BB962C8B-B14F-4D97-AF65-F5344CB8AC3E}">
        <p14:creationId xmlns:p14="http://schemas.microsoft.com/office/powerpoint/2010/main" val="1641308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55A6-AB8D-1DD5-1005-8892695C17C4}"/>
              </a:ext>
            </a:extLst>
          </p:cNvPr>
          <p:cNvSpPr>
            <a:spLocks noGrp="1"/>
          </p:cNvSpPr>
          <p:nvPr>
            <p:ph type="title"/>
          </p:nvPr>
        </p:nvSpPr>
        <p:spPr/>
        <p:txBody>
          <a:bodyPr/>
          <a:lstStyle/>
          <a:p>
            <a:r>
              <a:rPr lang="en-US"/>
              <a:t>Parallelism across prefixed words</a:t>
            </a:r>
          </a:p>
        </p:txBody>
      </p:sp>
      <p:sp>
        <p:nvSpPr>
          <p:cNvPr id="3" name="Content Placeholder 2">
            <a:extLst>
              <a:ext uri="{FF2B5EF4-FFF2-40B4-BE49-F238E27FC236}">
                <a16:creationId xmlns:a16="http://schemas.microsoft.com/office/drawing/2014/main" id="{E4BCA847-DEA2-D3A2-6613-204F3B8DCE22}"/>
              </a:ext>
            </a:extLst>
          </p:cNvPr>
          <p:cNvSpPr>
            <a:spLocks noGrp="1"/>
          </p:cNvSpPr>
          <p:nvPr>
            <p:ph idx="1"/>
          </p:nvPr>
        </p:nvSpPr>
        <p:spPr/>
        <p:txBody>
          <a:bodyPr/>
          <a:lstStyle/>
          <a:p>
            <a:r>
              <a:rPr lang="en-US"/>
              <a:t>Note the parallelism here between (a) nominal prefixation and tonal changes on stems and (b) verbal prefixation and tonal changes on stems.</a:t>
            </a:r>
          </a:p>
          <a:p>
            <a:endParaRPr lang="en-US"/>
          </a:p>
          <a:p>
            <a:r>
              <a:rPr lang="en-US"/>
              <a:t>Both involves processes which overwrite roots with a low tone.</a:t>
            </a:r>
          </a:p>
          <a:p>
            <a:endParaRPr lang="en-US"/>
          </a:p>
          <a:p>
            <a:r>
              <a:rPr lang="en-US"/>
              <a:t>The domain here could be disyllabic, trisyllabic, or quadrisyllabic.</a:t>
            </a:r>
          </a:p>
          <a:p>
            <a:endParaRPr lang="en-US"/>
          </a:p>
          <a:p>
            <a:r>
              <a:rPr lang="en-US"/>
              <a:t>This appears to be a prosodic domain like the </a:t>
            </a:r>
            <a:r>
              <a:rPr lang="en-US" b="1"/>
              <a:t>prosodic word.</a:t>
            </a:r>
          </a:p>
        </p:txBody>
      </p:sp>
      <p:sp>
        <p:nvSpPr>
          <p:cNvPr id="4" name="Slide Number Placeholder 3">
            <a:extLst>
              <a:ext uri="{FF2B5EF4-FFF2-40B4-BE49-F238E27FC236}">
                <a16:creationId xmlns:a16="http://schemas.microsoft.com/office/drawing/2014/main" id="{3D699072-81E5-9D25-05E3-1C2441B7CEE1}"/>
              </a:ext>
            </a:extLst>
          </p:cNvPr>
          <p:cNvSpPr>
            <a:spLocks noGrp="1"/>
          </p:cNvSpPr>
          <p:nvPr>
            <p:ph type="sldNum" sz="quarter" idx="12"/>
          </p:nvPr>
        </p:nvSpPr>
        <p:spPr/>
        <p:txBody>
          <a:bodyPr/>
          <a:lstStyle/>
          <a:p>
            <a:fld id="{DF19236E-BE37-A340-B933-0A79F0CD3AE4}" type="slidenum">
              <a:rPr lang="en-US"/>
              <a:t>47</a:t>
            </a:fld>
            <a:endParaRPr lang="en-US"/>
          </a:p>
        </p:txBody>
      </p:sp>
    </p:spTree>
    <p:extLst>
      <p:ext uri="{BB962C8B-B14F-4D97-AF65-F5344CB8AC3E}">
        <p14:creationId xmlns:p14="http://schemas.microsoft.com/office/powerpoint/2010/main" val="3215935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9A09A-366A-8791-0858-19A1A040EA0E}"/>
              </a:ext>
            </a:extLst>
          </p:cNvPr>
          <p:cNvSpPr>
            <a:spLocks noGrp="1"/>
          </p:cNvSpPr>
          <p:nvPr>
            <p:ph idx="1"/>
          </p:nvPr>
        </p:nvSpPr>
        <p:spPr>
          <a:xfrm>
            <a:off x="7086600" y="1099457"/>
            <a:ext cx="4267200" cy="5077506"/>
          </a:xfrm>
        </p:spPr>
        <p:txBody>
          <a:bodyPr>
            <a:normAutofit/>
          </a:bodyPr>
          <a:lstStyle/>
          <a:p>
            <a:pPr marL="0" indent="0">
              <a:buNone/>
            </a:pPr>
            <a:r>
              <a:rPr lang="en-US" sz="3200">
                <a:latin typeface="Doulos SIL" panose="02000500070000020004" pitchFamily="2" charset="77"/>
                <a:ea typeface="Doulos SIL" panose="02000500070000020004" pitchFamily="2" charset="77"/>
                <a:cs typeface="Doulos SIL" panose="02000500070000020004" pitchFamily="2" charset="77"/>
              </a:rPr>
              <a:t>In a trisyllabic root like /tʃu³tʃu⁴βa⁴³/ ‘peanut’, there would be two extrametrical syllables.</a:t>
            </a:r>
          </a:p>
          <a:p>
            <a:pPr marL="0" indent="0">
              <a:buNone/>
            </a:pPr>
            <a:endParaRPr lang="en-US" sz="3200">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8C058E0-61A5-F6A7-BF62-93D32534C33A}"/>
              </a:ext>
            </a:extLst>
          </p:cNvPr>
          <p:cNvSpPr>
            <a:spLocks noGrp="1"/>
          </p:cNvSpPr>
          <p:nvPr>
            <p:ph type="sldNum" sz="quarter" idx="12"/>
          </p:nvPr>
        </p:nvSpPr>
        <p:spPr/>
        <p:txBody>
          <a:bodyPr/>
          <a:lstStyle/>
          <a:p>
            <a:fld id="{DF19236E-BE37-A340-B933-0A79F0CD3AE4}" type="slidenum">
              <a:rPr lang="en-US"/>
              <a:t>48</a:t>
            </a:fld>
            <a:endParaRPr lang="en-US"/>
          </a:p>
        </p:txBody>
      </p:sp>
      <p:pic>
        <p:nvPicPr>
          <p:cNvPr id="5" name="Picture 4">
            <a:extLst>
              <a:ext uri="{FF2B5EF4-FFF2-40B4-BE49-F238E27FC236}">
                <a16:creationId xmlns:a16="http://schemas.microsoft.com/office/drawing/2014/main" id="{BD5017C9-8B56-19B3-B392-E2EEFBC4A982}"/>
              </a:ext>
            </a:extLst>
          </p:cNvPr>
          <p:cNvPicPr>
            <a:picLocks noChangeAspect="1"/>
          </p:cNvPicPr>
          <p:nvPr/>
        </p:nvPicPr>
        <p:blipFill>
          <a:blip r:embed="rId2"/>
          <a:stretch>
            <a:fillRect/>
          </a:stretch>
        </p:blipFill>
        <p:spPr>
          <a:xfrm>
            <a:off x="838200" y="848043"/>
            <a:ext cx="5709557" cy="5328920"/>
          </a:xfrm>
          <a:prstGeom prst="rect">
            <a:avLst/>
          </a:prstGeom>
        </p:spPr>
      </p:pic>
    </p:spTree>
    <p:extLst>
      <p:ext uri="{BB962C8B-B14F-4D97-AF65-F5344CB8AC3E}">
        <p14:creationId xmlns:p14="http://schemas.microsoft.com/office/powerpoint/2010/main" val="2181343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DA16-B46C-DE0E-7AC3-9F267C4794BD}"/>
              </a:ext>
            </a:extLst>
          </p:cNvPr>
          <p:cNvSpPr>
            <a:spLocks noGrp="1"/>
          </p:cNvSpPr>
          <p:nvPr>
            <p:ph type="title"/>
          </p:nvPr>
        </p:nvSpPr>
        <p:spPr/>
        <p:txBody>
          <a:bodyPr/>
          <a:lstStyle/>
          <a:p>
            <a:r>
              <a:rPr lang="en-US"/>
              <a:t>Summary of evidence for prosodic structure</a:t>
            </a:r>
          </a:p>
        </p:txBody>
      </p:sp>
      <p:sp>
        <p:nvSpPr>
          <p:cNvPr id="4" name="Slide Number Placeholder 3">
            <a:extLst>
              <a:ext uri="{FF2B5EF4-FFF2-40B4-BE49-F238E27FC236}">
                <a16:creationId xmlns:a16="http://schemas.microsoft.com/office/drawing/2014/main" id="{FEAF0948-DD88-A214-A18E-A24CCDF999EA}"/>
              </a:ext>
            </a:extLst>
          </p:cNvPr>
          <p:cNvSpPr>
            <a:spLocks noGrp="1"/>
          </p:cNvSpPr>
          <p:nvPr>
            <p:ph type="sldNum" sz="quarter" idx="12"/>
          </p:nvPr>
        </p:nvSpPr>
        <p:spPr/>
        <p:txBody>
          <a:bodyPr/>
          <a:lstStyle/>
          <a:p>
            <a:fld id="{DF19236E-BE37-A340-B933-0A79F0CD3AE4}" type="slidenum">
              <a:rPr lang="en-US"/>
              <a:t>49</a:t>
            </a:fld>
            <a:endParaRPr lang="en-US"/>
          </a:p>
        </p:txBody>
      </p:sp>
      <p:pic>
        <p:nvPicPr>
          <p:cNvPr id="6" name="Picture 5">
            <a:extLst>
              <a:ext uri="{FF2B5EF4-FFF2-40B4-BE49-F238E27FC236}">
                <a16:creationId xmlns:a16="http://schemas.microsoft.com/office/drawing/2014/main" id="{4A5A2E8D-1067-0F38-D4C9-A16746247813}"/>
              </a:ext>
            </a:extLst>
          </p:cNvPr>
          <p:cNvPicPr>
            <a:picLocks noChangeAspect="1"/>
          </p:cNvPicPr>
          <p:nvPr/>
        </p:nvPicPr>
        <p:blipFill>
          <a:blip r:embed="rId2"/>
          <a:stretch>
            <a:fillRect/>
          </a:stretch>
        </p:blipFill>
        <p:spPr>
          <a:xfrm>
            <a:off x="272596" y="2284185"/>
            <a:ext cx="11646807" cy="3289300"/>
          </a:xfrm>
          <a:prstGeom prst="rect">
            <a:avLst/>
          </a:prstGeom>
        </p:spPr>
      </p:pic>
    </p:spTree>
    <p:extLst>
      <p:ext uri="{BB962C8B-B14F-4D97-AF65-F5344CB8AC3E}">
        <p14:creationId xmlns:p14="http://schemas.microsoft.com/office/powerpoint/2010/main" val="64704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E96B-0656-D991-512E-3B798AA39AD8}"/>
              </a:ext>
            </a:extLst>
          </p:cNvPr>
          <p:cNvSpPr>
            <a:spLocks noGrp="1"/>
          </p:cNvSpPr>
          <p:nvPr>
            <p:ph type="title"/>
          </p:nvPr>
        </p:nvSpPr>
        <p:spPr/>
        <p:txBody>
          <a:bodyPr/>
          <a:lstStyle/>
          <a:p>
            <a:r>
              <a:rPr lang="en-US"/>
              <a:t>How big can words get?</a:t>
            </a:r>
          </a:p>
        </p:txBody>
      </p:sp>
      <p:sp>
        <p:nvSpPr>
          <p:cNvPr id="3" name="Content Placeholder 2">
            <a:extLst>
              <a:ext uri="{FF2B5EF4-FFF2-40B4-BE49-F238E27FC236}">
                <a16:creationId xmlns:a16="http://schemas.microsoft.com/office/drawing/2014/main" id="{8A7165A1-EADE-C6D7-F6E3-EEADE7E5E4C4}"/>
              </a:ext>
            </a:extLst>
          </p:cNvPr>
          <p:cNvSpPr>
            <a:spLocks noGrp="1"/>
          </p:cNvSpPr>
          <p:nvPr>
            <p:ph idx="1"/>
          </p:nvPr>
        </p:nvSpPr>
        <p:spPr>
          <a:xfrm>
            <a:off x="838200" y="1690688"/>
            <a:ext cx="10515600" cy="4486275"/>
          </a:xfrm>
        </p:spPr>
        <p:txBody>
          <a:bodyPr>
            <a:normAutofit fontScale="92500" lnSpcReduction="10000"/>
          </a:bodyPr>
          <a:lstStyle/>
          <a:p>
            <a:r>
              <a:rPr lang="en-US"/>
              <a:t>Most roots (~65%) are disyllabic in the language. About 8-10% are trisyllabic.</a:t>
            </a:r>
          </a:p>
          <a:p>
            <a:endParaRPr lang="en-US"/>
          </a:p>
          <a:p>
            <a:r>
              <a:rPr lang="en-US"/>
              <a:t>Up to two prefixes (each a CV syllable) may occur on verbs – an aspect marker preceding the verb root; and an iterative or causative prefix before this.</a:t>
            </a:r>
          </a:p>
          <a:p>
            <a:endParaRPr lang="en-US"/>
          </a:p>
          <a:p>
            <a:r>
              <a:rPr lang="en-US"/>
              <a:t>Only one prefix may precede nouns – that marking </a:t>
            </a:r>
            <a:r>
              <a:rPr lang="en-US" cap="small"/>
              <a:t>possessed</a:t>
            </a:r>
            <a:r>
              <a:rPr lang="en-US"/>
              <a:t> status.</a:t>
            </a:r>
          </a:p>
          <a:p>
            <a:endParaRPr lang="en-US"/>
          </a:p>
          <a:p>
            <a:r>
              <a:rPr lang="en-US"/>
              <a:t>With enclitics, words can be up to 6 syllables, but this is rare in actual speech.</a:t>
            </a:r>
          </a:p>
        </p:txBody>
      </p:sp>
      <p:sp>
        <p:nvSpPr>
          <p:cNvPr id="4" name="Slide Number Placeholder 3">
            <a:extLst>
              <a:ext uri="{FF2B5EF4-FFF2-40B4-BE49-F238E27FC236}">
                <a16:creationId xmlns:a16="http://schemas.microsoft.com/office/drawing/2014/main" id="{9AE33E48-632A-501D-9228-FFF2C6DACB62}"/>
              </a:ext>
            </a:extLst>
          </p:cNvPr>
          <p:cNvSpPr>
            <a:spLocks noGrp="1"/>
          </p:cNvSpPr>
          <p:nvPr>
            <p:ph type="sldNum" sz="quarter" idx="12"/>
          </p:nvPr>
        </p:nvSpPr>
        <p:spPr/>
        <p:txBody>
          <a:bodyPr/>
          <a:lstStyle/>
          <a:p>
            <a:fld id="{DF19236E-BE37-A340-B933-0A79F0CD3AE4}" type="slidenum">
              <a:t>5</a:t>
            </a:fld>
            <a:endParaRPr lang="en-US"/>
          </a:p>
        </p:txBody>
      </p:sp>
    </p:spTree>
    <p:extLst>
      <p:ext uri="{BB962C8B-B14F-4D97-AF65-F5344CB8AC3E}">
        <p14:creationId xmlns:p14="http://schemas.microsoft.com/office/powerpoint/2010/main" val="1118532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FCC5-2CAA-6006-E0AD-3A5C04B80BCD}"/>
              </a:ext>
            </a:extLst>
          </p:cNvPr>
          <p:cNvSpPr>
            <a:spLocks noGrp="1"/>
          </p:cNvSpPr>
          <p:nvPr>
            <p:ph type="title"/>
          </p:nvPr>
        </p:nvSpPr>
        <p:spPr>
          <a:xfrm>
            <a:off x="838200" y="365125"/>
            <a:ext cx="10515600" cy="1017361"/>
          </a:xfrm>
        </p:spPr>
        <p:txBody>
          <a:bodyPr/>
          <a:lstStyle/>
          <a:p>
            <a:r>
              <a:rPr lang="en-US"/>
              <a:t>Returning to our hypotheses</a:t>
            </a:r>
          </a:p>
        </p:txBody>
      </p:sp>
      <p:sp>
        <p:nvSpPr>
          <p:cNvPr id="4" name="Slide Number Placeholder 3">
            <a:extLst>
              <a:ext uri="{FF2B5EF4-FFF2-40B4-BE49-F238E27FC236}">
                <a16:creationId xmlns:a16="http://schemas.microsoft.com/office/drawing/2014/main" id="{951924A7-A84F-10E3-0E12-08E5CA2DF598}"/>
              </a:ext>
            </a:extLst>
          </p:cNvPr>
          <p:cNvSpPr>
            <a:spLocks noGrp="1"/>
          </p:cNvSpPr>
          <p:nvPr>
            <p:ph type="sldNum" sz="quarter" idx="12"/>
          </p:nvPr>
        </p:nvSpPr>
        <p:spPr/>
        <p:txBody>
          <a:bodyPr/>
          <a:lstStyle/>
          <a:p>
            <a:fld id="{DF19236E-BE37-A340-B933-0A79F0CD3AE4}" type="slidenum">
              <a:rPr lang="en-US"/>
              <a:t>50</a:t>
            </a:fld>
            <a:endParaRPr lang="en-US"/>
          </a:p>
        </p:txBody>
      </p:sp>
      <p:sp>
        <p:nvSpPr>
          <p:cNvPr id="5" name="Content Placeholder 2">
            <a:extLst>
              <a:ext uri="{FF2B5EF4-FFF2-40B4-BE49-F238E27FC236}">
                <a16:creationId xmlns:a16="http://schemas.microsoft.com/office/drawing/2014/main" id="{549C4D51-908D-E16F-66E9-FBA325665927}"/>
              </a:ext>
            </a:extLst>
          </p:cNvPr>
          <p:cNvSpPr>
            <a:spLocks noGrp="1"/>
          </p:cNvSpPr>
          <p:nvPr>
            <p:ph idx="1"/>
          </p:nvPr>
        </p:nvSpPr>
        <p:spPr>
          <a:xfrm>
            <a:off x="838200" y="1643063"/>
            <a:ext cx="10515600" cy="4533900"/>
          </a:xfrm>
        </p:spPr>
        <p:txBody>
          <a:bodyPr/>
          <a:lstStyle/>
          <a:p>
            <a:r>
              <a:rPr lang="en-US"/>
              <a:t>Possible analyses:		1σ	2σ	3σ	4σ</a:t>
            </a:r>
          </a:p>
          <a:p>
            <a:pPr marL="914400" lvl="1" indent="-457200">
              <a:buFont typeface="+mj-lt"/>
              <a:buAutoNum type="arabicParenR"/>
            </a:pPr>
            <a:r>
              <a:rPr lang="en-US"/>
              <a:t>No feet				σ</a:t>
            </a:r>
            <a:r>
              <a:rPr lang="en-US" baseline="-25000"/>
              <a:t>μμ </a:t>
            </a:r>
            <a:r>
              <a:rPr lang="en-US"/>
              <a:t>, 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endParaRPr lang="en-US"/>
          </a:p>
          <a:p>
            <a:pPr marL="914400" lvl="1" indent="-457200">
              <a:buFont typeface="+mj-lt"/>
              <a:buAutoNum type="arabicParenR"/>
            </a:pPr>
            <a:r>
              <a:rPr lang="en-US"/>
              <a:t>Iterative Iambic feet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a:p>
            <a:pPr marL="914400" lvl="1" indent="-457200">
              <a:buFont typeface="+mj-lt"/>
              <a:buAutoNum type="arabicParenR"/>
            </a:pPr>
            <a:endParaRPr lang="en-US"/>
          </a:p>
          <a:p>
            <a:pPr marL="914400" lvl="1" indent="-457200">
              <a:buFont typeface="+mj-lt"/>
              <a:buAutoNum type="arabicParenR"/>
            </a:pPr>
            <a:r>
              <a:rPr lang="en-US" b="1"/>
              <a:t>Non-iterative iambic feet	(σ</a:t>
            </a:r>
            <a:r>
              <a:rPr lang="en-US" b="1" baseline="-25000"/>
              <a:t>μμ</a:t>
            </a:r>
            <a:r>
              <a:rPr lang="en-US" b="1"/>
              <a:t>), (σ</a:t>
            </a:r>
            <a:r>
              <a:rPr lang="en-US" b="1" baseline="-25000"/>
              <a:t>μ</a:t>
            </a:r>
            <a:r>
              <a:rPr lang="en-US" b="1"/>
              <a:t>σ</a:t>
            </a:r>
            <a:r>
              <a:rPr lang="en-US" b="1" baseline="-25000"/>
              <a:t>μμ</a:t>
            </a:r>
            <a:r>
              <a:rPr lang="en-US" b="1"/>
              <a:t>), σ</a:t>
            </a:r>
            <a:r>
              <a:rPr lang="en-US" b="1" baseline="-25000"/>
              <a:t>μ</a:t>
            </a:r>
            <a:r>
              <a:rPr lang="en-US" b="1"/>
              <a:t>(σ</a:t>
            </a:r>
            <a:r>
              <a:rPr lang="en-US" b="1" baseline="-25000"/>
              <a:t>μ</a:t>
            </a:r>
            <a:r>
              <a:rPr lang="en-US" b="1"/>
              <a:t>σ</a:t>
            </a:r>
            <a:r>
              <a:rPr lang="en-US" b="1" baseline="-25000"/>
              <a:t>μμ</a:t>
            </a:r>
            <a:r>
              <a:rPr lang="en-US" b="1"/>
              <a:t>), σ</a:t>
            </a:r>
            <a:r>
              <a:rPr lang="en-US" b="1" baseline="-25000"/>
              <a:t>μ</a:t>
            </a:r>
            <a:r>
              <a:rPr lang="en-US" b="1"/>
              <a:t>σ</a:t>
            </a:r>
            <a:r>
              <a:rPr lang="en-US" b="1" baseline="-25000"/>
              <a:t>μ</a:t>
            </a:r>
            <a:r>
              <a:rPr lang="en-US" b="1"/>
              <a:t>(σ</a:t>
            </a:r>
            <a:r>
              <a:rPr lang="en-US" b="1" baseline="-25000"/>
              <a:t>μ</a:t>
            </a:r>
            <a:r>
              <a:rPr lang="en-US" b="1"/>
              <a:t>σ</a:t>
            </a:r>
            <a:r>
              <a:rPr lang="en-US" b="1" baseline="-25000"/>
              <a:t>μμ</a:t>
            </a:r>
            <a:r>
              <a:rPr lang="en-US" b="1"/>
              <a:t>)</a:t>
            </a:r>
          </a:p>
          <a:p>
            <a:pPr marL="914400" lvl="1" indent="-457200">
              <a:buFont typeface="+mj-lt"/>
              <a:buAutoNum type="arabicParenR"/>
            </a:pPr>
            <a:endParaRPr lang="en-US" b="1"/>
          </a:p>
          <a:p>
            <a:r>
              <a:rPr lang="en-US"/>
              <a:t>Itunyoso Triqui has final iambic feet, but </a:t>
            </a:r>
            <a:r>
              <a:rPr lang="en-US" b="1"/>
              <a:t>stem formation processes</a:t>
            </a:r>
            <a:r>
              <a:rPr lang="en-US"/>
              <a:t> occur on prosodic words which may be longer.</a:t>
            </a:r>
          </a:p>
        </p:txBody>
      </p:sp>
    </p:spTree>
    <p:extLst>
      <p:ext uri="{BB962C8B-B14F-4D97-AF65-F5344CB8AC3E}">
        <p14:creationId xmlns:p14="http://schemas.microsoft.com/office/powerpoint/2010/main" val="56503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F83E-2EB5-FBCE-3865-64B2E0A00D03}"/>
              </a:ext>
            </a:extLst>
          </p:cNvPr>
          <p:cNvSpPr>
            <a:spLocks noGrp="1"/>
          </p:cNvSpPr>
          <p:nvPr>
            <p:ph idx="1"/>
          </p:nvPr>
        </p:nvSpPr>
        <p:spPr>
          <a:xfrm>
            <a:off x="838200" y="834887"/>
            <a:ext cx="10515600" cy="5342076"/>
          </a:xfrm>
        </p:spPr>
        <p:txBody>
          <a:bodyPr>
            <a:normAutofit lnSpcReduction="10000"/>
          </a:bodyPr>
          <a:lstStyle/>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(1)	ku³-tu³-tʃu³ˀβiʔ³=sih³=ũh³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perf-caus</a:t>
            </a:r>
            <a:r>
              <a:rPr lang="en-US" sz="2400">
                <a:latin typeface="Doulos SIL" panose="02000500070000020004" pitchFamily="2" charset="77"/>
                <a:ea typeface="Doulos SIL" panose="02000500070000020004" pitchFamily="2" charset="77"/>
                <a:cs typeface="Doulos SIL" panose="02000500070000020004" pitchFamily="2" charset="77"/>
              </a:rPr>
              <a:t>-be.afraid=</a:t>
            </a:r>
            <a:r>
              <a:rPr lang="en-US" sz="2400" cap="small">
                <a:latin typeface="Doulos SIL" panose="02000500070000020004" pitchFamily="2" charset="77"/>
                <a:ea typeface="Doulos SIL" panose="02000500070000020004" pitchFamily="2" charset="77"/>
                <a:cs typeface="Doulos SIL" panose="02000500070000020004" pitchFamily="2" charset="77"/>
              </a:rPr>
              <a:t>3m=3f</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‘He scared her.’</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(2)	na³-ɾu³nũ⁴=ũh³ βeʔ³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iter</a:t>
            </a:r>
            <a:r>
              <a:rPr lang="en-US" sz="2400">
                <a:latin typeface="Doulos SIL" panose="02000500070000020004" pitchFamily="2" charset="77"/>
                <a:ea typeface="Doulos SIL" panose="02000500070000020004" pitchFamily="2" charset="77"/>
                <a:cs typeface="Doulos SIL" panose="02000500070000020004" pitchFamily="2" charset="77"/>
              </a:rPr>
              <a:t>-paint=</a:t>
            </a:r>
            <a:r>
              <a:rPr lang="en-US" sz="2400" cap="small">
                <a:latin typeface="Doulos SIL" panose="02000500070000020004" pitchFamily="2" charset="77"/>
                <a:ea typeface="Doulos SIL" panose="02000500070000020004" pitchFamily="2" charset="77"/>
                <a:cs typeface="Doulos SIL" panose="02000500070000020004" pitchFamily="2" charset="77"/>
              </a:rPr>
              <a:t>3f </a:t>
            </a:r>
            <a:r>
              <a:rPr lang="en-US" sz="2400">
                <a:latin typeface="Doulos SIL" panose="02000500070000020004" pitchFamily="2" charset="77"/>
                <a:ea typeface="Doulos SIL" panose="02000500070000020004" pitchFamily="2" charset="77"/>
                <a:cs typeface="Doulos SIL" panose="02000500070000020004" pitchFamily="2" charset="77"/>
              </a:rPr>
              <a:t>house</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‘She repainted the house.’</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(3)	(ki²)-na²-ɾu³nũ⁴=ũh³ βeʔ³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pot)-iter</a:t>
            </a:r>
            <a:r>
              <a:rPr lang="en-US" sz="2400">
                <a:latin typeface="Doulos SIL" panose="02000500070000020004" pitchFamily="2" charset="77"/>
                <a:ea typeface="Doulos SIL" panose="02000500070000020004" pitchFamily="2" charset="77"/>
                <a:cs typeface="Doulos SIL" panose="02000500070000020004" pitchFamily="2" charset="77"/>
              </a:rPr>
              <a:t>-paint=</a:t>
            </a:r>
            <a:r>
              <a:rPr lang="en-US" sz="2400" cap="small">
                <a:latin typeface="Doulos SIL" panose="02000500070000020004" pitchFamily="2" charset="77"/>
                <a:ea typeface="Doulos SIL" panose="02000500070000020004" pitchFamily="2" charset="77"/>
                <a:cs typeface="Doulos SIL" panose="02000500070000020004" pitchFamily="2" charset="77"/>
              </a:rPr>
              <a:t>3f </a:t>
            </a:r>
            <a:r>
              <a:rPr lang="en-US" sz="2400">
                <a:latin typeface="Doulos SIL" panose="02000500070000020004" pitchFamily="2" charset="77"/>
                <a:ea typeface="Doulos SIL" panose="02000500070000020004" pitchFamily="2" charset="77"/>
                <a:cs typeface="Doulos SIL" panose="02000500070000020004" pitchFamily="2" charset="77"/>
              </a:rPr>
              <a:t>house</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‘She will repaint the house.’</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7D12B4A-C761-B628-64D5-45577CA5056B}"/>
              </a:ext>
            </a:extLst>
          </p:cNvPr>
          <p:cNvSpPr>
            <a:spLocks noGrp="1"/>
          </p:cNvSpPr>
          <p:nvPr>
            <p:ph type="sldNum" sz="quarter" idx="12"/>
          </p:nvPr>
        </p:nvSpPr>
        <p:spPr/>
        <p:txBody>
          <a:bodyPr/>
          <a:lstStyle/>
          <a:p>
            <a:fld id="{DF19236E-BE37-A340-B933-0A79F0CD3AE4}" type="slidenum">
              <a:t>6</a:t>
            </a:fld>
            <a:endParaRPr lang="en-US"/>
          </a:p>
        </p:txBody>
      </p:sp>
    </p:spTree>
    <p:extLst>
      <p:ext uri="{BB962C8B-B14F-4D97-AF65-F5344CB8AC3E}">
        <p14:creationId xmlns:p14="http://schemas.microsoft.com/office/powerpoint/2010/main" val="44070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49D4-5679-4B16-7D0C-13D5801BBE29}"/>
              </a:ext>
            </a:extLst>
          </p:cNvPr>
          <p:cNvSpPr>
            <a:spLocks noGrp="1"/>
          </p:cNvSpPr>
          <p:nvPr>
            <p:ph type="title"/>
          </p:nvPr>
        </p:nvSpPr>
        <p:spPr>
          <a:xfrm>
            <a:off x="838200" y="365126"/>
            <a:ext cx="10515600" cy="1175440"/>
          </a:xfrm>
        </p:spPr>
        <p:txBody>
          <a:bodyPr/>
          <a:lstStyle/>
          <a:p>
            <a:r>
              <a:rPr lang="en-US"/>
              <a:t>B.	Foot structure?</a:t>
            </a:r>
          </a:p>
        </p:txBody>
      </p:sp>
      <p:sp>
        <p:nvSpPr>
          <p:cNvPr id="3" name="Content Placeholder 2">
            <a:extLst>
              <a:ext uri="{FF2B5EF4-FFF2-40B4-BE49-F238E27FC236}">
                <a16:creationId xmlns:a16="http://schemas.microsoft.com/office/drawing/2014/main" id="{F43EB100-62CE-B5DD-525B-F4AA8D204D56}"/>
              </a:ext>
            </a:extLst>
          </p:cNvPr>
          <p:cNvSpPr>
            <a:spLocks noGrp="1"/>
          </p:cNvSpPr>
          <p:nvPr>
            <p:ph idx="1"/>
          </p:nvPr>
        </p:nvSpPr>
        <p:spPr/>
        <p:txBody>
          <a:bodyPr/>
          <a:lstStyle/>
          <a:p>
            <a:r>
              <a:rPr lang="en-US"/>
              <a:t>We are initially positing that final syllables are bimoraic, but the evidence for this comes from the tonal system, which we haven’t gotten to describe much yet. We’ll return to this.</a:t>
            </a:r>
          </a:p>
          <a:p>
            <a:endParaRPr lang="en-US"/>
          </a:p>
          <a:p>
            <a:r>
              <a:rPr lang="en-US"/>
              <a:t>Possible analyses:		1σ	2σ	3σ	4σ</a:t>
            </a:r>
          </a:p>
          <a:p>
            <a:pPr marL="914400" lvl="1" indent="-457200">
              <a:buFont typeface="+mj-lt"/>
              <a:buAutoNum type="arabicParenR"/>
            </a:pPr>
            <a:r>
              <a:rPr lang="en-US"/>
              <a:t>No feet				σ</a:t>
            </a:r>
            <a:r>
              <a:rPr lang="en-US" baseline="-25000"/>
              <a:t>μμ </a:t>
            </a:r>
            <a:r>
              <a:rPr lang="en-US"/>
              <a:t>, 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endParaRPr lang="en-US"/>
          </a:p>
          <a:p>
            <a:pPr marL="914400" lvl="1" indent="-457200">
              <a:buFont typeface="+mj-lt"/>
              <a:buAutoNum type="arabicParenR"/>
            </a:pPr>
            <a:r>
              <a:rPr lang="en-US"/>
              <a:t>Iterative Iambic feet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a:p>
            <a:pPr marL="914400" lvl="1" indent="-457200">
              <a:buFont typeface="+mj-lt"/>
              <a:buAutoNum type="arabicParenR"/>
            </a:pPr>
            <a:r>
              <a:rPr lang="en-US"/>
              <a:t>Non-iterative iambic feet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p:txBody>
      </p:sp>
      <p:sp>
        <p:nvSpPr>
          <p:cNvPr id="4" name="Slide Number Placeholder 3">
            <a:extLst>
              <a:ext uri="{FF2B5EF4-FFF2-40B4-BE49-F238E27FC236}">
                <a16:creationId xmlns:a16="http://schemas.microsoft.com/office/drawing/2014/main" id="{7F74475A-B6AF-7D83-1BB4-20D202B8E6AB}"/>
              </a:ext>
            </a:extLst>
          </p:cNvPr>
          <p:cNvSpPr>
            <a:spLocks noGrp="1"/>
          </p:cNvSpPr>
          <p:nvPr>
            <p:ph type="sldNum" sz="quarter" idx="12"/>
          </p:nvPr>
        </p:nvSpPr>
        <p:spPr/>
        <p:txBody>
          <a:bodyPr/>
          <a:lstStyle/>
          <a:p>
            <a:fld id="{DF19236E-BE37-A340-B933-0A79F0CD3AE4}" type="slidenum">
              <a:t>7</a:t>
            </a:fld>
            <a:endParaRPr lang="en-US"/>
          </a:p>
        </p:txBody>
      </p:sp>
    </p:spTree>
    <p:extLst>
      <p:ext uri="{BB962C8B-B14F-4D97-AF65-F5344CB8AC3E}">
        <p14:creationId xmlns:p14="http://schemas.microsoft.com/office/powerpoint/2010/main" val="2680791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FEF9-0ED7-F06F-69FD-58AF33BCE4F4}"/>
              </a:ext>
            </a:extLst>
          </p:cNvPr>
          <p:cNvSpPr>
            <a:spLocks noGrp="1"/>
          </p:cNvSpPr>
          <p:nvPr>
            <p:ph type="title"/>
          </p:nvPr>
        </p:nvSpPr>
        <p:spPr/>
        <p:txBody>
          <a:bodyPr/>
          <a:lstStyle/>
          <a:p>
            <a:r>
              <a:rPr lang="en-US"/>
              <a:t>2.	Lexical tone</a:t>
            </a:r>
          </a:p>
        </p:txBody>
      </p:sp>
      <p:sp>
        <p:nvSpPr>
          <p:cNvPr id="3" name="Content Placeholder 2">
            <a:extLst>
              <a:ext uri="{FF2B5EF4-FFF2-40B4-BE49-F238E27FC236}">
                <a16:creationId xmlns:a16="http://schemas.microsoft.com/office/drawing/2014/main" id="{BC4255D3-97F6-0668-45B7-35F8E0817B7B}"/>
              </a:ext>
            </a:extLst>
          </p:cNvPr>
          <p:cNvSpPr>
            <a:spLocks noGrp="1"/>
          </p:cNvSpPr>
          <p:nvPr>
            <p:ph idx="1"/>
          </p:nvPr>
        </p:nvSpPr>
        <p:spPr>
          <a:xfrm>
            <a:off x="838200" y="1690688"/>
            <a:ext cx="10515600" cy="4486275"/>
          </a:xfrm>
        </p:spPr>
        <p:txBody>
          <a:bodyPr/>
          <a:lstStyle/>
          <a:p>
            <a:r>
              <a:rPr lang="en-US"/>
              <a:t>There are nine lexical tones in Itunyoso Triqui:</a:t>
            </a:r>
          </a:p>
          <a:p>
            <a:endParaRPr lang="en-US"/>
          </a:p>
          <a:p>
            <a:pPr lvl="1"/>
            <a:r>
              <a:rPr lang="en-US"/>
              <a:t>Five level tones:		/1, 2, 3, 4, 5/</a:t>
            </a:r>
          </a:p>
          <a:p>
            <a:pPr lvl="1"/>
            <a:r>
              <a:rPr lang="en-US"/>
              <a:t>Three falling tones:	/43, 32, 31/</a:t>
            </a:r>
          </a:p>
          <a:p>
            <a:pPr lvl="1"/>
            <a:r>
              <a:rPr lang="en-US"/>
              <a:t>One rising tone:		/13/</a:t>
            </a:r>
          </a:p>
          <a:p>
            <a:pPr lvl="1"/>
            <a:endParaRPr lang="en-US"/>
          </a:p>
          <a:p>
            <a:r>
              <a:rPr lang="en-US"/>
              <a:t>The distribution of tones is asymmetrical within the word. All tones occur on monosyllabic words, but when some of the tones occur on polysyllabic words, they are spread </a:t>
            </a:r>
            <a:r>
              <a:rPr lang="en-US" i="1"/>
              <a:t>across the word</a:t>
            </a:r>
            <a:r>
              <a:rPr lang="en-US"/>
              <a:t>.</a:t>
            </a:r>
          </a:p>
        </p:txBody>
      </p:sp>
      <p:sp>
        <p:nvSpPr>
          <p:cNvPr id="4" name="Slide Number Placeholder 3">
            <a:extLst>
              <a:ext uri="{FF2B5EF4-FFF2-40B4-BE49-F238E27FC236}">
                <a16:creationId xmlns:a16="http://schemas.microsoft.com/office/drawing/2014/main" id="{6C3CFCD2-1474-720E-AA0B-F82078F43413}"/>
              </a:ext>
            </a:extLst>
          </p:cNvPr>
          <p:cNvSpPr>
            <a:spLocks noGrp="1"/>
          </p:cNvSpPr>
          <p:nvPr>
            <p:ph type="sldNum" sz="quarter" idx="12"/>
          </p:nvPr>
        </p:nvSpPr>
        <p:spPr/>
        <p:txBody>
          <a:bodyPr/>
          <a:lstStyle/>
          <a:p>
            <a:fld id="{DF19236E-BE37-A340-B933-0A79F0CD3AE4}" type="slidenum">
              <a:t>8</a:t>
            </a:fld>
            <a:endParaRPr lang="en-US"/>
          </a:p>
        </p:txBody>
      </p:sp>
    </p:spTree>
    <p:extLst>
      <p:ext uri="{BB962C8B-B14F-4D97-AF65-F5344CB8AC3E}">
        <p14:creationId xmlns:p14="http://schemas.microsoft.com/office/powerpoint/2010/main" val="391755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EBEF-B547-CB64-52ED-75569880551E}"/>
              </a:ext>
            </a:extLst>
          </p:cNvPr>
          <p:cNvSpPr>
            <a:spLocks noGrp="1"/>
          </p:cNvSpPr>
          <p:nvPr>
            <p:ph type="title"/>
          </p:nvPr>
        </p:nvSpPr>
        <p:spPr/>
        <p:txBody>
          <a:bodyPr/>
          <a:lstStyle/>
          <a:p>
            <a:r>
              <a:rPr lang="en-US"/>
              <a:t>Contrasts by final syllable type</a:t>
            </a:r>
          </a:p>
        </p:txBody>
      </p:sp>
      <p:pic>
        <p:nvPicPr>
          <p:cNvPr id="5" name="Content Placeholder 4">
            <a:extLst>
              <a:ext uri="{FF2B5EF4-FFF2-40B4-BE49-F238E27FC236}">
                <a16:creationId xmlns:a16="http://schemas.microsoft.com/office/drawing/2014/main" id="{7AC7BAEE-BDAF-DDF2-7E1A-DF38FA01BFBE}"/>
              </a:ext>
            </a:extLst>
          </p:cNvPr>
          <p:cNvPicPr>
            <a:picLocks noGrp="1" noChangeAspect="1"/>
          </p:cNvPicPr>
          <p:nvPr>
            <p:ph idx="1"/>
          </p:nvPr>
        </p:nvPicPr>
        <p:blipFill>
          <a:blip r:embed="rId2"/>
          <a:stretch>
            <a:fillRect/>
          </a:stretch>
        </p:blipFill>
        <p:spPr>
          <a:xfrm>
            <a:off x="838199" y="1519272"/>
            <a:ext cx="9651551" cy="4837077"/>
          </a:xfrm>
          <a:prstGeom prst="rect">
            <a:avLst/>
          </a:prstGeom>
        </p:spPr>
      </p:pic>
      <p:sp>
        <p:nvSpPr>
          <p:cNvPr id="4" name="Slide Number Placeholder 3">
            <a:extLst>
              <a:ext uri="{FF2B5EF4-FFF2-40B4-BE49-F238E27FC236}">
                <a16:creationId xmlns:a16="http://schemas.microsoft.com/office/drawing/2014/main" id="{D539BD99-727E-EBC5-6B37-19B8B8776D52}"/>
              </a:ext>
            </a:extLst>
          </p:cNvPr>
          <p:cNvSpPr>
            <a:spLocks noGrp="1"/>
          </p:cNvSpPr>
          <p:nvPr>
            <p:ph type="sldNum" sz="quarter" idx="12"/>
          </p:nvPr>
        </p:nvSpPr>
        <p:spPr/>
        <p:txBody>
          <a:bodyPr/>
          <a:lstStyle/>
          <a:p>
            <a:fld id="{DF19236E-BE37-A340-B933-0A79F0CD3AE4}" type="slidenum">
              <a:t>9</a:t>
            </a:fld>
            <a:endParaRPr lang="en-US"/>
          </a:p>
        </p:txBody>
      </p:sp>
      <p:sp>
        <p:nvSpPr>
          <p:cNvPr id="6" name="TextBox 5">
            <a:extLst>
              <a:ext uri="{FF2B5EF4-FFF2-40B4-BE49-F238E27FC236}">
                <a16:creationId xmlns:a16="http://schemas.microsoft.com/office/drawing/2014/main" id="{3AA3184B-F7B1-94B6-E43F-DCED90B7A7DD}"/>
              </a:ext>
            </a:extLst>
          </p:cNvPr>
          <p:cNvSpPr txBox="1"/>
          <p:nvPr/>
        </p:nvSpPr>
        <p:spPr>
          <a:xfrm>
            <a:off x="7904922" y="6185830"/>
            <a:ext cx="2077278" cy="369332"/>
          </a:xfrm>
          <a:prstGeom prst="rect">
            <a:avLst/>
          </a:prstGeom>
          <a:noFill/>
        </p:spPr>
        <p:txBody>
          <a:bodyPr wrap="square" rtlCol="0">
            <a:spAutoFit/>
          </a:bodyPr>
          <a:lstStyle/>
          <a:p>
            <a:r>
              <a:rPr lang="en-US"/>
              <a:t>DiCanio et al 2020</a:t>
            </a:r>
          </a:p>
        </p:txBody>
      </p:sp>
    </p:spTree>
    <p:extLst>
      <p:ext uri="{BB962C8B-B14F-4D97-AF65-F5344CB8AC3E}">
        <p14:creationId xmlns:p14="http://schemas.microsoft.com/office/powerpoint/2010/main" val="1081955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2033</TotalTime>
  <Words>2953</Words>
  <Application>Microsoft Macintosh PowerPoint</Application>
  <PresentationFormat>Widescreen</PresentationFormat>
  <Paragraphs>365</Paragraphs>
  <Slides>50</Slides>
  <Notes>0</Notes>
  <HiddenSlides>0</HiddenSlides>
  <MMClips>47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Aptos Display</vt:lpstr>
      <vt:lpstr>Arial</vt:lpstr>
      <vt:lpstr>Doulos SIL</vt:lpstr>
      <vt:lpstr>LMRoman12-Regular-Identity-H</vt:lpstr>
      <vt:lpstr>Times</vt:lpstr>
      <vt:lpstr>TimesNewRomanPS</vt:lpstr>
      <vt:lpstr>TimesNewRomanPSMT</vt:lpstr>
      <vt:lpstr>Office Theme</vt:lpstr>
      <vt:lpstr>Week 3 Prosody and tone</vt:lpstr>
      <vt:lpstr>A. Syllable structure and  prosodic structure</vt:lpstr>
      <vt:lpstr>Minimal words</vt:lpstr>
      <vt:lpstr>Onset clusters</vt:lpstr>
      <vt:lpstr>How big can words get?</vt:lpstr>
      <vt:lpstr>PowerPoint Presentation</vt:lpstr>
      <vt:lpstr>B. Foot structure?</vt:lpstr>
      <vt:lpstr>2. Lexical tone</vt:lpstr>
      <vt:lpstr>Contrasts by final syllable type</vt:lpstr>
      <vt:lpstr>Tone in monosyllables and disyllables</vt:lpstr>
      <vt:lpstr>Tonal association (DiCanio et al, 2020)</vt:lpstr>
      <vt:lpstr>Contours in polysyllabic roots</vt:lpstr>
      <vt:lpstr>Leftward tonal association (a tonal rule)</vt:lpstr>
      <vt:lpstr>PowerPoint Presentation</vt:lpstr>
      <vt:lpstr>Why is tone /13/ different?</vt:lpstr>
      <vt:lpstr>How is tone /31/ different?</vt:lpstr>
      <vt:lpstr>Low tone /1/ spreading (another tone rule)</vt:lpstr>
      <vt:lpstr>What tones can occur in penultimate syllables?</vt:lpstr>
      <vt:lpstr>Tonal register and tonal distribution</vt:lpstr>
      <vt:lpstr>Tone /3/ as a default tone</vt:lpstr>
      <vt:lpstr>Tone in /Vh/ final syllables</vt:lpstr>
      <vt:lpstr>Some tones with coda /h/.</vt:lpstr>
      <vt:lpstr>Tones on words with final glottal stops</vt:lpstr>
      <vt:lpstr>3. Prosodic structure and tone</vt:lpstr>
      <vt:lpstr>What about higher levels of prosodic structure?</vt:lpstr>
      <vt:lpstr>(a) The distribution of high tones</vt:lpstr>
      <vt:lpstr>PowerPoint Presentation</vt:lpstr>
      <vt:lpstr>(b) Spanish loanwords</vt:lpstr>
      <vt:lpstr>PowerPoint Presentation</vt:lpstr>
      <vt:lpstr>What about words with more than 2 syllables?</vt:lpstr>
      <vt:lpstr>What about words with one syllable?</vt:lpstr>
      <vt:lpstr>(c) Variable deletion and reduction of extrametrical   (pre-penultimate) vowels</vt:lpstr>
      <vt:lpstr>PowerPoint Presentation</vt:lpstr>
      <vt:lpstr>PowerPoint Presentation</vt:lpstr>
      <vt:lpstr>Phonetic shortening of antepenults</vt:lpstr>
      <vt:lpstr>All these pieces of evidence converge</vt:lpstr>
      <vt:lpstr>4. The prosodic word</vt:lpstr>
      <vt:lpstr>Evidence for the prosodic word</vt:lpstr>
      <vt:lpstr>Nominal possession</vt:lpstr>
      <vt:lpstr>Prefix-conditioned tone changes</vt:lpstr>
      <vt:lpstr>PowerPoint Presentation</vt:lpstr>
      <vt:lpstr>Prefixed stems as the domain of low tone spreading</vt:lpstr>
      <vt:lpstr>What is the domain here?</vt:lpstr>
      <vt:lpstr>Verbal aspect marking as a prosodic domain</vt:lpstr>
      <vt:lpstr>Overwrite with the potential aspect tone</vt:lpstr>
      <vt:lpstr>PowerPoint Presentation</vt:lpstr>
      <vt:lpstr>Parallelism across prefixed words</vt:lpstr>
      <vt:lpstr>PowerPoint Presentation</vt:lpstr>
      <vt:lpstr>Summary of evidence for prosodic structure</vt:lpstr>
      <vt:lpstr>Returning to our hypotheses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3 Syllable structure and tone</dc:title>
  <dc:creator>Christian Di Canio</dc:creator>
  <cp:lastModifiedBy>Christian Di Canio</cp:lastModifiedBy>
  <cp:revision>214</cp:revision>
  <dcterms:created xsi:type="dcterms:W3CDTF">2024-02-05T16:37:11Z</dcterms:created>
  <dcterms:modified xsi:type="dcterms:W3CDTF">2024-02-08T03:38:49Z</dcterms:modified>
</cp:coreProperties>
</file>