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85" r:id="rId13"/>
    <p:sldId id="286" r:id="rId14"/>
    <p:sldId id="267" r:id="rId15"/>
    <p:sldId id="268" r:id="rId16"/>
    <p:sldId id="269" r:id="rId17"/>
    <p:sldId id="270" r:id="rId18"/>
    <p:sldId id="272" r:id="rId19"/>
    <p:sldId id="271" r:id="rId20"/>
    <p:sldId id="273" r:id="rId21"/>
    <p:sldId id="275" r:id="rId22"/>
    <p:sldId id="277" r:id="rId23"/>
    <p:sldId id="276" r:id="rId24"/>
    <p:sldId id="303" r:id="rId25"/>
    <p:sldId id="304" r:id="rId26"/>
    <p:sldId id="305" r:id="rId27"/>
    <p:sldId id="307" r:id="rId28"/>
    <p:sldId id="278" r:id="rId29"/>
    <p:sldId id="280" r:id="rId30"/>
    <p:sldId id="279" r:id="rId31"/>
    <p:sldId id="281" r:id="rId32"/>
    <p:sldId id="282" r:id="rId33"/>
    <p:sldId id="283" r:id="rId34"/>
    <p:sldId id="284" r:id="rId35"/>
    <p:sldId id="301" r:id="rId36"/>
    <p:sldId id="291" r:id="rId37"/>
    <p:sldId id="292" r:id="rId38"/>
    <p:sldId id="289" r:id="rId39"/>
    <p:sldId id="302" r:id="rId40"/>
    <p:sldId id="288" r:id="rId41"/>
    <p:sldId id="287" r:id="rId42"/>
    <p:sldId id="274" r:id="rId43"/>
    <p:sldId id="306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2BC8852-4C34-C04B-AF2C-87EB96841EAC}">
          <p14:sldIdLst>
            <p14:sldId id="256"/>
          </p14:sldIdLst>
        </p14:section>
        <p14:section name="I. Symmetry, stress, and the inventory" id="{A714ADE3-59EE-1D43-9940-DEB198DE00C8}">
          <p14:sldIdLst>
            <p14:sldId id="257"/>
            <p14:sldId id="258"/>
            <p14:sldId id="259"/>
            <p14:sldId id="260"/>
            <p14:sldId id="261"/>
            <p14:sldId id="262"/>
          </p14:sldIdLst>
        </p14:section>
        <p14:section name="2. The Triqui inventory" id="{F61F9CBD-0833-6644-BB37-0EF66E5BAEE7}">
          <p14:sldIdLst>
            <p14:sldId id="263"/>
            <p14:sldId id="264"/>
            <p14:sldId id="265"/>
            <p14:sldId id="266"/>
            <p14:sldId id="285"/>
            <p14:sldId id="286"/>
            <p14:sldId id="267"/>
            <p14:sldId id="268"/>
            <p14:sldId id="269"/>
            <p14:sldId id="270"/>
            <p14:sldId id="272"/>
          </p14:sldIdLst>
        </p14:section>
        <p14:section name="3. Consonant length" id="{3582EC3F-4F88-8948-A46A-BDDF83E01FAD}">
          <p14:sldIdLst>
            <p14:sldId id="271"/>
            <p14:sldId id="273"/>
            <p14:sldId id="275"/>
            <p14:sldId id="277"/>
            <p14:sldId id="276"/>
            <p14:sldId id="303"/>
            <p14:sldId id="304"/>
            <p14:sldId id="305"/>
            <p14:sldId id="307"/>
          </p14:sldIdLst>
        </p14:section>
        <p14:section name="4. Vowel contrasts" id="{F942D809-FE1E-A24A-8C51-D8DFCA2BD8BB}">
          <p14:sldIdLst>
            <p14:sldId id="278"/>
            <p14:sldId id="280"/>
            <p14:sldId id="279"/>
            <p14:sldId id="281"/>
            <p14:sldId id="282"/>
          </p14:sldIdLst>
        </p14:section>
        <p14:section name="5. Glottal consonants" id="{31623EA2-121F-BD4D-842E-9ACAD32E1A25}">
          <p14:sldIdLst>
            <p14:sldId id="283"/>
            <p14:sldId id="284"/>
            <p14:sldId id="301"/>
            <p14:sldId id="291"/>
            <p14:sldId id="292"/>
            <p14:sldId id="289"/>
            <p14:sldId id="302"/>
            <p14:sldId id="288"/>
            <p14:sldId id="287"/>
          </p14:sldIdLst>
        </p14:section>
        <p14:section name="References" id="{DDDFA9D3-8423-5B43-9BE2-4FC05CAA195A}">
          <p14:sldIdLst>
            <p14:sldId id="274"/>
            <p14:sldId id="30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541"/>
    <p:restoredTop sz="96327"/>
  </p:normalViewPr>
  <p:slideViewPr>
    <p:cSldViewPr snapToGrid="0">
      <p:cViewPr varScale="1">
        <p:scale>
          <a:sx n="128" d="100"/>
          <a:sy n="128" d="100"/>
        </p:scale>
        <p:origin x="36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FC066D-2558-8840-9700-AE1722C1AEC0}" type="datetimeFigureOut">
              <a:t>1/30/24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479C06-0D3D-3346-B060-D34658E6E96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7306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CBC943-41BC-014A-AAB5-F027F6836F28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989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210FC-3338-E53B-E9AC-970EDE5925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Times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80FAE5-AF33-73CF-B104-4A0F62DFDD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Times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445B86-BB14-C761-10CF-5C74858C0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DC7A9-2C7F-BE43-8A39-0FA3C0391F74}" type="datetime1">
              <a:t>1/30/24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114EA0-44A9-51C4-7CDC-3D796A46A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B8787C-E18D-9BC5-B05B-9E3A0938A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B6E9E-E73F-6542-A03A-B8C181AEA21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0539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4A5BF-9DF1-AED7-05F2-BEF767AF2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32FB0E-E62A-A4B0-25B3-D0D563F4A6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899E98-3D94-A122-40DC-DFF946664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7E6F3-955D-5141-880C-D8EF0FAB3212}" type="datetime1">
              <a:t>1/30/24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C11367-C9F7-0FEC-A74F-B44EC7323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E7DC94-4C29-16F1-2E8B-D3CD6F4B5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B6E9E-E73F-6542-A03A-B8C181AEA21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4576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F2FF6BD-4AE1-E5E7-FBA3-031C75B3FB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0B9D7F-552B-F141-69FE-524C1F7D79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8D2AB-BDB0-EB8E-0D19-77DFAE407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14669-9033-8848-BBBB-C65BE70EFF33}" type="datetime1">
              <a:t>1/30/24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B899C1-E520-1CAE-78DA-290E0AE8A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5F3761-A45F-76D3-19E4-3AD067562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B6E9E-E73F-6542-A03A-B8C181AEA21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43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C2624-12F1-999A-A528-C68BF71CC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07143E-BDCE-ED7B-BBF2-D711803013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imes" pitchFamily="2" charset="0"/>
              </a:defRPr>
            </a:lvl1pPr>
            <a:lvl2pPr>
              <a:defRPr>
                <a:latin typeface="Times" pitchFamily="2" charset="0"/>
              </a:defRPr>
            </a:lvl2pPr>
            <a:lvl3pPr>
              <a:defRPr>
                <a:latin typeface="Times" pitchFamily="2" charset="0"/>
              </a:defRPr>
            </a:lvl3pPr>
            <a:lvl4pPr>
              <a:defRPr>
                <a:latin typeface="Times" pitchFamily="2" charset="0"/>
              </a:defRPr>
            </a:lvl4pPr>
            <a:lvl5pPr>
              <a:defRPr>
                <a:latin typeface="Times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22A26F-ABF7-E168-22E9-D7C10E4A5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A5A5A-F30C-BE44-A4D6-1C7FA9464123}" type="datetime1">
              <a:t>1/30/24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5B024E-67BE-0BDB-938B-8C52B1E37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C8EEE7-BA08-1B3F-8F57-A869DC596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B6E9E-E73F-6542-A03A-B8C181AEA21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251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CB630-DBB9-8385-7DC6-570CFAE7B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7F14BC-08C4-D9ED-C692-1F34839EE2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1AC38-AD97-6A98-32DF-F1EC5FF43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A8CDD-8EF0-BF4B-BC27-D930C648E169}" type="datetime1">
              <a:t>1/30/24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4D7EB5-3391-C3E0-49AA-D95CFFDDC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F29489-859B-6204-3B3D-6306F9774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B6E9E-E73F-6542-A03A-B8C181AEA21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439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75AEF-A896-8685-B521-014F88520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202605-5FCD-DCAF-5E14-914E61F29E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B12156-8EFE-000E-A82F-EAA67143AA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5070CE-50DE-A8D1-B6C2-1E8AF9BE3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7900B-7804-BB46-8D8C-7C6FDE1B59C0}" type="datetime1">
              <a:t>1/30/24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A8DB64-99BA-2272-D90A-97ABD3008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F949F8-4B09-038F-28E5-3DCEF83CB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B6E9E-E73F-6542-A03A-B8C181AEA21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342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43C66-4689-F125-3ACE-283EB48AE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A1978D-FF65-5E90-5CEF-3978B09565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77FB1C-6750-3715-A658-1AD11D6CB1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0180B-8E1E-EA7E-F95E-EE324A03BE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8512CB-3C44-4F15-7027-EF91F463D1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AB0C88-611F-B6C2-7F5E-CC162A246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9D0CD-BEC1-E34A-BAEB-8C07FDDB4CD4}" type="datetime1">
              <a:t>1/30/24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AB318F-01CA-88B4-52EF-26491C185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AA9FB8-90E7-4606-69FF-1FD01108B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B6E9E-E73F-6542-A03A-B8C181AEA21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477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A52F3-6488-6F9C-75AD-ECFA9953C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EC5399-B470-EE5C-CAD5-7BE7FBDE0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AA4C8-6AE8-7E43-ADF0-B7A255C1CB4C}" type="datetime1">
              <a:t>1/30/24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A4A057-21C4-269D-476F-3387600F3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ACFE7B-A1FD-C53E-3651-1709CA713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B6E9E-E73F-6542-A03A-B8C181AEA21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1161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C76D11-E8E4-0500-7AE7-ECEB1844B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A6525-F36A-214A-A4EA-ECEC25284D01}" type="datetime1">
              <a:t>1/30/24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260BF9-6694-3F16-7604-D15182B04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550623-3008-D935-E8DB-2B725E592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B6E9E-E73F-6542-A03A-B8C181AEA21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407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7812F-0204-0A93-28ED-0671875DE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F20448-986D-B5B5-4589-E26259C2B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4E7C04-34C7-12DF-7DF7-0108452990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EFE038-285D-0A5A-3B76-8C04A0A7D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3FAA2-6BA3-7144-8611-E22842FCFCC8}" type="datetime1">
              <a:t>1/30/24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B7FA3A-CA71-052E-84DE-2C9B4BA64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0F7914-FD52-DA6B-D8FA-B08D85DA0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B6E9E-E73F-6542-A03A-B8C181AEA21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122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EA485-8E02-8756-FB35-43A99E498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0A7B88-233C-7BC2-87F3-9C6870818C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5862AE-AC43-5C75-28C3-50CB30DD68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840911-7188-A58A-FEAD-417133E8E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5E0EF-02A0-044B-A436-6D447BCB8D4D}" type="datetime1">
              <a:t>1/30/24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19E39-122D-EF99-8AA8-EB7C1CEC0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CCEE7F-8D6A-E809-D115-BF05121E5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B6E9E-E73F-6542-A03A-B8C181AEA21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578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8BE907-53A1-9773-EB26-89843D3B4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1F2758-36D4-7B01-131B-1FB243D13D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B239D9-4D2A-D085-BB36-9BCE97B049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007D94E-BB11-3948-B527-C59919D20D44}" type="datetime1">
              <a:t>1/30/24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1B7994-E8CA-1FB9-5911-15F7D74DB1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5BCB26-3D4B-2D34-714D-FCAD6C9025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0FB6E9E-E73F-6542-A03A-B8C181AEA21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052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14.wav"/><Relationship Id="rId13" Type="http://schemas.openxmlformats.org/officeDocument/2006/relationships/image" Target="../media/image8.emf"/><Relationship Id="rId3" Type="http://schemas.microsoft.com/office/2007/relationships/media" Target="../media/media12.wav"/><Relationship Id="rId7" Type="http://schemas.microsoft.com/office/2007/relationships/media" Target="../media/media14.wav"/><Relationship Id="rId12" Type="http://schemas.openxmlformats.org/officeDocument/2006/relationships/image" Target="../media/image7.emf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audio" Target="../media/media13.wav"/><Relationship Id="rId11" Type="http://schemas.openxmlformats.org/officeDocument/2006/relationships/slideLayout" Target="../slideLayouts/slideLayout2.xml"/><Relationship Id="rId5" Type="http://schemas.microsoft.com/office/2007/relationships/media" Target="../media/media13.wav"/><Relationship Id="rId10" Type="http://schemas.openxmlformats.org/officeDocument/2006/relationships/audio" Target="../media/media15.wav"/><Relationship Id="rId4" Type="http://schemas.openxmlformats.org/officeDocument/2006/relationships/audio" Target="../media/media12.wav"/><Relationship Id="rId9" Type="http://schemas.microsoft.com/office/2007/relationships/media" Target="../media/media15.wav"/><Relationship Id="rId1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9.wav"/><Relationship Id="rId13" Type="http://schemas.microsoft.com/office/2007/relationships/media" Target="../media/media22.wav"/><Relationship Id="rId18" Type="http://schemas.openxmlformats.org/officeDocument/2006/relationships/audio" Target="../media/media24.wav"/><Relationship Id="rId26" Type="http://schemas.openxmlformats.org/officeDocument/2006/relationships/image" Target="../media/image6.png"/><Relationship Id="rId3" Type="http://schemas.microsoft.com/office/2007/relationships/media" Target="../media/media17.wav"/><Relationship Id="rId21" Type="http://schemas.microsoft.com/office/2007/relationships/media" Target="../media/media26.wav"/><Relationship Id="rId7" Type="http://schemas.microsoft.com/office/2007/relationships/media" Target="../media/media19.wav"/><Relationship Id="rId12" Type="http://schemas.openxmlformats.org/officeDocument/2006/relationships/audio" Target="../media/media21.wav"/><Relationship Id="rId17" Type="http://schemas.microsoft.com/office/2007/relationships/media" Target="../media/media24.wav"/><Relationship Id="rId25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6" Type="http://schemas.openxmlformats.org/officeDocument/2006/relationships/audio" Target="../media/media23.wav"/><Relationship Id="rId20" Type="http://schemas.openxmlformats.org/officeDocument/2006/relationships/audio" Target="../media/media25.wav"/><Relationship Id="rId1" Type="http://schemas.microsoft.com/office/2007/relationships/media" Target="../media/media16.wav"/><Relationship Id="rId6" Type="http://schemas.openxmlformats.org/officeDocument/2006/relationships/audio" Target="../media/media18.wav"/><Relationship Id="rId11" Type="http://schemas.microsoft.com/office/2007/relationships/media" Target="../media/media21.wav"/><Relationship Id="rId24" Type="http://schemas.openxmlformats.org/officeDocument/2006/relationships/audio" Target="../media/media27.wav"/><Relationship Id="rId5" Type="http://schemas.microsoft.com/office/2007/relationships/media" Target="../media/media18.wav"/><Relationship Id="rId15" Type="http://schemas.microsoft.com/office/2007/relationships/media" Target="../media/media23.wav"/><Relationship Id="rId23" Type="http://schemas.microsoft.com/office/2007/relationships/media" Target="../media/media27.wav"/><Relationship Id="rId10" Type="http://schemas.openxmlformats.org/officeDocument/2006/relationships/audio" Target="../media/media20.wav"/><Relationship Id="rId19" Type="http://schemas.microsoft.com/office/2007/relationships/media" Target="../media/media25.wav"/><Relationship Id="rId4" Type="http://schemas.openxmlformats.org/officeDocument/2006/relationships/audio" Target="../media/media17.wav"/><Relationship Id="rId9" Type="http://schemas.microsoft.com/office/2007/relationships/media" Target="../media/media20.wav"/><Relationship Id="rId14" Type="http://schemas.openxmlformats.org/officeDocument/2006/relationships/audio" Target="../media/media22.wav"/><Relationship Id="rId22" Type="http://schemas.openxmlformats.org/officeDocument/2006/relationships/audio" Target="../media/media26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31.wav"/><Relationship Id="rId13" Type="http://schemas.microsoft.com/office/2007/relationships/media" Target="../media/media34.wav"/><Relationship Id="rId18" Type="http://schemas.openxmlformats.org/officeDocument/2006/relationships/audio" Target="../media/media36.wav"/><Relationship Id="rId3" Type="http://schemas.microsoft.com/office/2007/relationships/media" Target="../media/media29.wav"/><Relationship Id="rId7" Type="http://schemas.microsoft.com/office/2007/relationships/media" Target="../media/media31.wav"/><Relationship Id="rId12" Type="http://schemas.openxmlformats.org/officeDocument/2006/relationships/audio" Target="../media/media33.wav"/><Relationship Id="rId17" Type="http://schemas.microsoft.com/office/2007/relationships/media" Target="../media/media36.wav"/><Relationship Id="rId2" Type="http://schemas.openxmlformats.org/officeDocument/2006/relationships/audio" Target="../media/media28.wav"/><Relationship Id="rId16" Type="http://schemas.openxmlformats.org/officeDocument/2006/relationships/audio" Target="../media/media35.wav"/><Relationship Id="rId20" Type="http://schemas.openxmlformats.org/officeDocument/2006/relationships/image" Target="../media/image6.png"/><Relationship Id="rId1" Type="http://schemas.microsoft.com/office/2007/relationships/media" Target="../media/media28.wav"/><Relationship Id="rId6" Type="http://schemas.openxmlformats.org/officeDocument/2006/relationships/audio" Target="../media/media30.wav"/><Relationship Id="rId11" Type="http://schemas.microsoft.com/office/2007/relationships/media" Target="../media/media33.wav"/><Relationship Id="rId5" Type="http://schemas.microsoft.com/office/2007/relationships/media" Target="../media/media30.wav"/><Relationship Id="rId15" Type="http://schemas.microsoft.com/office/2007/relationships/media" Target="../media/media35.wav"/><Relationship Id="rId10" Type="http://schemas.openxmlformats.org/officeDocument/2006/relationships/audio" Target="../media/media32.wav"/><Relationship Id="rId19" Type="http://schemas.openxmlformats.org/officeDocument/2006/relationships/slideLayout" Target="../slideLayouts/slideLayout2.xml"/><Relationship Id="rId4" Type="http://schemas.openxmlformats.org/officeDocument/2006/relationships/audio" Target="../media/media29.wav"/><Relationship Id="rId9" Type="http://schemas.microsoft.com/office/2007/relationships/media" Target="../media/media32.wav"/><Relationship Id="rId14" Type="http://schemas.openxmlformats.org/officeDocument/2006/relationships/audio" Target="../media/media34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0.wav"/><Relationship Id="rId13" Type="http://schemas.microsoft.com/office/2007/relationships/media" Target="../media/media43.wav"/><Relationship Id="rId18" Type="http://schemas.openxmlformats.org/officeDocument/2006/relationships/image" Target="../media/image6.png"/><Relationship Id="rId3" Type="http://schemas.microsoft.com/office/2007/relationships/media" Target="../media/media38.wav"/><Relationship Id="rId7" Type="http://schemas.microsoft.com/office/2007/relationships/media" Target="../media/media40.wav"/><Relationship Id="rId12" Type="http://schemas.openxmlformats.org/officeDocument/2006/relationships/audio" Target="../media/media42.wav"/><Relationship Id="rId17" Type="http://schemas.openxmlformats.org/officeDocument/2006/relationships/slideLayout" Target="../slideLayouts/slideLayout2.xml"/><Relationship Id="rId2" Type="http://schemas.openxmlformats.org/officeDocument/2006/relationships/audio" Target="../media/media37.wav"/><Relationship Id="rId16" Type="http://schemas.openxmlformats.org/officeDocument/2006/relationships/audio" Target="../media/media44.wav"/><Relationship Id="rId1" Type="http://schemas.microsoft.com/office/2007/relationships/media" Target="../media/media37.wav"/><Relationship Id="rId6" Type="http://schemas.openxmlformats.org/officeDocument/2006/relationships/audio" Target="../media/media39.wav"/><Relationship Id="rId11" Type="http://schemas.microsoft.com/office/2007/relationships/media" Target="../media/media42.wav"/><Relationship Id="rId5" Type="http://schemas.microsoft.com/office/2007/relationships/media" Target="../media/media39.wav"/><Relationship Id="rId15" Type="http://schemas.microsoft.com/office/2007/relationships/media" Target="../media/media44.wav"/><Relationship Id="rId10" Type="http://schemas.openxmlformats.org/officeDocument/2006/relationships/audio" Target="../media/media41.wav"/><Relationship Id="rId4" Type="http://schemas.openxmlformats.org/officeDocument/2006/relationships/audio" Target="../media/media38.wav"/><Relationship Id="rId9" Type="http://schemas.microsoft.com/office/2007/relationships/media" Target="../media/media41.wav"/><Relationship Id="rId14" Type="http://schemas.openxmlformats.org/officeDocument/2006/relationships/audio" Target="../media/media43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media48.wav"/><Relationship Id="rId13" Type="http://schemas.microsoft.com/office/2007/relationships/media" Target="../media/media51.wav"/><Relationship Id="rId3" Type="http://schemas.microsoft.com/office/2007/relationships/media" Target="../media/media46.wav"/><Relationship Id="rId7" Type="http://schemas.microsoft.com/office/2007/relationships/media" Target="../media/media48.wav"/><Relationship Id="rId12" Type="http://schemas.openxmlformats.org/officeDocument/2006/relationships/audio" Target="../media/media50.wav"/><Relationship Id="rId2" Type="http://schemas.openxmlformats.org/officeDocument/2006/relationships/audio" Target="../media/media45.wav"/><Relationship Id="rId16" Type="http://schemas.openxmlformats.org/officeDocument/2006/relationships/image" Target="../media/image6.png"/><Relationship Id="rId1" Type="http://schemas.microsoft.com/office/2007/relationships/media" Target="../media/media45.wav"/><Relationship Id="rId6" Type="http://schemas.openxmlformats.org/officeDocument/2006/relationships/audio" Target="../media/media47.wav"/><Relationship Id="rId11" Type="http://schemas.microsoft.com/office/2007/relationships/media" Target="../media/media50.wav"/><Relationship Id="rId5" Type="http://schemas.microsoft.com/office/2007/relationships/media" Target="../media/media47.wav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49.wav"/><Relationship Id="rId4" Type="http://schemas.openxmlformats.org/officeDocument/2006/relationships/audio" Target="../media/media46.wav"/><Relationship Id="rId9" Type="http://schemas.microsoft.com/office/2007/relationships/media" Target="../media/media49.wav"/><Relationship Id="rId14" Type="http://schemas.openxmlformats.org/officeDocument/2006/relationships/audio" Target="../media/media51.wav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53.wav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52.wav"/><Relationship Id="rId1" Type="http://schemas.microsoft.com/office/2007/relationships/media" Target="../media/media52.wav"/><Relationship Id="rId6" Type="http://schemas.openxmlformats.org/officeDocument/2006/relationships/audio" Target="../media/media54.wav"/><Relationship Id="rId5" Type="http://schemas.microsoft.com/office/2007/relationships/media" Target="../media/media54.wav"/><Relationship Id="rId4" Type="http://schemas.openxmlformats.org/officeDocument/2006/relationships/audio" Target="../media/media53.wav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media58.wav"/><Relationship Id="rId13" Type="http://schemas.microsoft.com/office/2007/relationships/media" Target="../media/media17.wav"/><Relationship Id="rId18" Type="http://schemas.openxmlformats.org/officeDocument/2006/relationships/audio" Target="../media/media20.wav"/><Relationship Id="rId26" Type="http://schemas.openxmlformats.org/officeDocument/2006/relationships/audio" Target="../media/media63.wav"/><Relationship Id="rId3" Type="http://schemas.microsoft.com/office/2007/relationships/media" Target="../media/media56.wav"/><Relationship Id="rId21" Type="http://schemas.microsoft.com/office/2007/relationships/media" Target="../media/media53.wav"/><Relationship Id="rId7" Type="http://schemas.microsoft.com/office/2007/relationships/media" Target="../media/media58.wav"/><Relationship Id="rId12" Type="http://schemas.openxmlformats.org/officeDocument/2006/relationships/audio" Target="../media/media60.wav"/><Relationship Id="rId17" Type="http://schemas.microsoft.com/office/2007/relationships/media" Target="../media/media20.wav"/><Relationship Id="rId25" Type="http://schemas.microsoft.com/office/2007/relationships/media" Target="../media/media63.wav"/><Relationship Id="rId2" Type="http://schemas.openxmlformats.org/officeDocument/2006/relationships/audio" Target="../media/media55.wav"/><Relationship Id="rId16" Type="http://schemas.openxmlformats.org/officeDocument/2006/relationships/audio" Target="../media/media61.wav"/><Relationship Id="rId20" Type="http://schemas.openxmlformats.org/officeDocument/2006/relationships/audio" Target="../media/media62.wav"/><Relationship Id="rId29" Type="http://schemas.openxmlformats.org/officeDocument/2006/relationships/slideLayout" Target="../slideLayouts/slideLayout2.xml"/><Relationship Id="rId1" Type="http://schemas.microsoft.com/office/2007/relationships/media" Target="../media/media55.wav"/><Relationship Id="rId6" Type="http://schemas.openxmlformats.org/officeDocument/2006/relationships/audio" Target="../media/media57.wav"/><Relationship Id="rId11" Type="http://schemas.microsoft.com/office/2007/relationships/media" Target="../media/media60.wav"/><Relationship Id="rId24" Type="http://schemas.openxmlformats.org/officeDocument/2006/relationships/audio" Target="../media/media54.wav"/><Relationship Id="rId5" Type="http://schemas.microsoft.com/office/2007/relationships/media" Target="../media/media57.wav"/><Relationship Id="rId15" Type="http://schemas.microsoft.com/office/2007/relationships/media" Target="../media/media61.wav"/><Relationship Id="rId23" Type="http://schemas.microsoft.com/office/2007/relationships/media" Target="../media/media54.wav"/><Relationship Id="rId28" Type="http://schemas.openxmlformats.org/officeDocument/2006/relationships/audio" Target="../media/media64.wav"/><Relationship Id="rId10" Type="http://schemas.openxmlformats.org/officeDocument/2006/relationships/audio" Target="../media/media59.wav"/><Relationship Id="rId19" Type="http://schemas.microsoft.com/office/2007/relationships/media" Target="../media/media62.wav"/><Relationship Id="rId4" Type="http://schemas.openxmlformats.org/officeDocument/2006/relationships/audio" Target="../media/media56.wav"/><Relationship Id="rId9" Type="http://schemas.microsoft.com/office/2007/relationships/media" Target="../media/media59.wav"/><Relationship Id="rId14" Type="http://schemas.openxmlformats.org/officeDocument/2006/relationships/audio" Target="../media/media17.wav"/><Relationship Id="rId22" Type="http://schemas.openxmlformats.org/officeDocument/2006/relationships/audio" Target="../media/media53.wav"/><Relationship Id="rId27" Type="http://schemas.microsoft.com/office/2007/relationships/media" Target="../media/media64.wav"/><Relationship Id="rId30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66.wav"/><Relationship Id="rId2" Type="http://schemas.openxmlformats.org/officeDocument/2006/relationships/audio" Target="../media/media65.wav"/><Relationship Id="rId1" Type="http://schemas.microsoft.com/office/2007/relationships/media" Target="../media/media65.wav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6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audio" Target="../media/media70.wav"/><Relationship Id="rId13" Type="http://schemas.openxmlformats.org/officeDocument/2006/relationships/slideLayout" Target="../slideLayouts/slideLayout2.xml"/><Relationship Id="rId3" Type="http://schemas.microsoft.com/office/2007/relationships/media" Target="../media/media68.wav"/><Relationship Id="rId7" Type="http://schemas.microsoft.com/office/2007/relationships/media" Target="../media/media70.wav"/><Relationship Id="rId12" Type="http://schemas.openxmlformats.org/officeDocument/2006/relationships/audio" Target="../media/media72.wav"/><Relationship Id="rId2" Type="http://schemas.openxmlformats.org/officeDocument/2006/relationships/audio" Target="../media/media67.wav"/><Relationship Id="rId1" Type="http://schemas.microsoft.com/office/2007/relationships/media" Target="../media/media67.wav"/><Relationship Id="rId6" Type="http://schemas.openxmlformats.org/officeDocument/2006/relationships/audio" Target="../media/media69.wav"/><Relationship Id="rId11" Type="http://schemas.microsoft.com/office/2007/relationships/media" Target="../media/media72.wav"/><Relationship Id="rId5" Type="http://schemas.microsoft.com/office/2007/relationships/media" Target="../media/media69.wav"/><Relationship Id="rId10" Type="http://schemas.openxmlformats.org/officeDocument/2006/relationships/audio" Target="../media/media71.wav"/><Relationship Id="rId4" Type="http://schemas.openxmlformats.org/officeDocument/2006/relationships/audio" Target="../media/media68.wav"/><Relationship Id="rId9" Type="http://schemas.microsoft.com/office/2007/relationships/media" Target="../media/media71.wav"/><Relationship Id="rId1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3.wav"/><Relationship Id="rId1" Type="http://schemas.microsoft.com/office/2007/relationships/media" Target="../media/media73.wav"/><Relationship Id="rId4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audio" Target="../media/media77.wav"/><Relationship Id="rId13" Type="http://schemas.openxmlformats.org/officeDocument/2006/relationships/slideLayout" Target="../slideLayouts/slideLayout2.xml"/><Relationship Id="rId3" Type="http://schemas.microsoft.com/office/2007/relationships/media" Target="../media/media75.wav"/><Relationship Id="rId7" Type="http://schemas.microsoft.com/office/2007/relationships/media" Target="../media/media77.wav"/><Relationship Id="rId12" Type="http://schemas.openxmlformats.org/officeDocument/2006/relationships/audio" Target="../media/media79.wav"/><Relationship Id="rId2" Type="http://schemas.openxmlformats.org/officeDocument/2006/relationships/audio" Target="../media/media74.wav"/><Relationship Id="rId1" Type="http://schemas.microsoft.com/office/2007/relationships/media" Target="../media/media74.wav"/><Relationship Id="rId6" Type="http://schemas.openxmlformats.org/officeDocument/2006/relationships/audio" Target="../media/media76.wav"/><Relationship Id="rId11" Type="http://schemas.microsoft.com/office/2007/relationships/media" Target="../media/media79.wav"/><Relationship Id="rId5" Type="http://schemas.microsoft.com/office/2007/relationships/media" Target="../media/media76.wav"/><Relationship Id="rId10" Type="http://schemas.openxmlformats.org/officeDocument/2006/relationships/audio" Target="../media/media78.wav"/><Relationship Id="rId4" Type="http://schemas.openxmlformats.org/officeDocument/2006/relationships/audio" Target="../media/media75.wav"/><Relationship Id="rId9" Type="http://schemas.microsoft.com/office/2007/relationships/media" Target="../media/media78.wav"/><Relationship Id="rId14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81.wav"/><Relationship Id="rId7" Type="http://schemas.openxmlformats.org/officeDocument/2006/relationships/image" Target="../media/image18.png"/><Relationship Id="rId2" Type="http://schemas.openxmlformats.org/officeDocument/2006/relationships/audio" Target="../media/media80.wav"/><Relationship Id="rId1" Type="http://schemas.microsoft.com/office/2007/relationships/media" Target="../media/media80.wav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1.wav"/><Relationship Id="rId9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83.wav"/><Relationship Id="rId7" Type="http://schemas.openxmlformats.org/officeDocument/2006/relationships/image" Target="../media/image21.png"/><Relationship Id="rId2" Type="http://schemas.openxmlformats.org/officeDocument/2006/relationships/audio" Target="../media/media82.wav"/><Relationship Id="rId1" Type="http://schemas.microsoft.com/office/2007/relationships/media" Target="../media/media82.wav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3.wav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4.wav"/><Relationship Id="rId1" Type="http://schemas.microsoft.com/office/2007/relationships/media" Target="../media/media84.wav"/><Relationship Id="rId5" Type="http://schemas.openxmlformats.org/officeDocument/2006/relationships/image" Target="../media/image6.png"/><Relationship Id="rId4" Type="http://schemas.openxmlformats.org/officeDocument/2006/relationships/image" Target="../media/image2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5.wav"/><Relationship Id="rId1" Type="http://schemas.microsoft.com/office/2007/relationships/media" Target="../media/media85.wav"/><Relationship Id="rId5" Type="http://schemas.openxmlformats.org/officeDocument/2006/relationships/image" Target="../media/image6.png"/><Relationship Id="rId4" Type="http://schemas.openxmlformats.org/officeDocument/2006/relationships/image" Target="../media/image2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13" Type="http://schemas.microsoft.com/office/2007/relationships/media" Target="../media/media7.wav"/><Relationship Id="rId18" Type="http://schemas.openxmlformats.org/officeDocument/2006/relationships/audio" Target="../media/media9.wav"/><Relationship Id="rId3" Type="http://schemas.microsoft.com/office/2007/relationships/media" Target="../media/media2.wav"/><Relationship Id="rId21" Type="http://schemas.openxmlformats.org/officeDocument/2006/relationships/slideLayout" Target="../slideLayouts/slideLayout2.xml"/><Relationship Id="rId7" Type="http://schemas.microsoft.com/office/2007/relationships/media" Target="../media/media4.wav"/><Relationship Id="rId12" Type="http://schemas.openxmlformats.org/officeDocument/2006/relationships/audio" Target="../media/media6.wav"/><Relationship Id="rId17" Type="http://schemas.microsoft.com/office/2007/relationships/media" Target="../media/media9.wav"/><Relationship Id="rId2" Type="http://schemas.openxmlformats.org/officeDocument/2006/relationships/audio" Target="../media/media1.wav"/><Relationship Id="rId16" Type="http://schemas.openxmlformats.org/officeDocument/2006/relationships/audio" Target="../media/media8.wav"/><Relationship Id="rId20" Type="http://schemas.openxmlformats.org/officeDocument/2006/relationships/audio" Target="../media/media10.wav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microsoft.com/office/2007/relationships/media" Target="../media/media6.wav"/><Relationship Id="rId5" Type="http://schemas.microsoft.com/office/2007/relationships/media" Target="../media/media3.wav"/><Relationship Id="rId15" Type="http://schemas.microsoft.com/office/2007/relationships/media" Target="../media/media8.wav"/><Relationship Id="rId23" Type="http://schemas.openxmlformats.org/officeDocument/2006/relationships/image" Target="../media/image6.png"/><Relationship Id="rId10" Type="http://schemas.openxmlformats.org/officeDocument/2006/relationships/audio" Target="../media/media5.wav"/><Relationship Id="rId19" Type="http://schemas.microsoft.com/office/2007/relationships/media" Target="../media/media10.wav"/><Relationship Id="rId4" Type="http://schemas.openxmlformats.org/officeDocument/2006/relationships/audio" Target="../media/media2.wav"/><Relationship Id="rId9" Type="http://schemas.microsoft.com/office/2007/relationships/media" Target="../media/media5.wav"/><Relationship Id="rId14" Type="http://schemas.openxmlformats.org/officeDocument/2006/relationships/audio" Target="../media/media7.wav"/><Relationship Id="rId22" Type="http://schemas.openxmlformats.org/officeDocument/2006/relationships/image" Target="../media/image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55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3D038-08DC-5193-7E8C-87D31E7900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7476"/>
            <a:ext cx="9144000" cy="2387600"/>
          </a:xfrm>
        </p:spPr>
        <p:txBody>
          <a:bodyPr/>
          <a:lstStyle/>
          <a:p>
            <a:r>
              <a:rPr lang="en-US">
                <a:latin typeface="Times" pitchFamily="2" charset="0"/>
              </a:rPr>
              <a:t>Triqui phonetics and phonology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A640BD-6B08-4280-A5CA-460B3EED772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>
                <a:latin typeface="Times" pitchFamily="2" charset="0"/>
              </a:rPr>
              <a:t>Linguistics 460/560</a:t>
            </a:r>
          </a:p>
          <a:p>
            <a:r>
              <a:rPr lang="en-US">
                <a:latin typeface="Times" pitchFamily="2" charset="0"/>
              </a:rPr>
              <a:t>Spring 2024</a:t>
            </a:r>
          </a:p>
          <a:p>
            <a:r>
              <a:rPr lang="en-US">
                <a:latin typeface="Times" pitchFamily="2" charset="0"/>
              </a:rPr>
              <a:t>Week 2</a:t>
            </a:r>
          </a:p>
          <a:p>
            <a:r>
              <a:rPr lang="en-US">
                <a:latin typeface="Times" pitchFamily="2" charset="0"/>
              </a:rPr>
              <a:t>Professor DiCanio</a:t>
            </a:r>
          </a:p>
        </p:txBody>
      </p:sp>
    </p:spTree>
    <p:extLst>
      <p:ext uri="{BB962C8B-B14F-4D97-AF65-F5344CB8AC3E}">
        <p14:creationId xmlns:p14="http://schemas.microsoft.com/office/powerpoint/2010/main" val="7930170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8C6A2D-5C8D-A9ED-E79B-8D9F19EEB6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75252"/>
            <a:ext cx="10515600" cy="5401711"/>
          </a:xfrm>
        </p:spPr>
        <p:txBody>
          <a:bodyPr/>
          <a:lstStyle/>
          <a:p>
            <a:pPr marL="0" indent="0">
              <a:buNone/>
            </a:pPr>
            <a:r>
              <a:rPr lang="en-US">
                <a:latin typeface="Times" pitchFamily="2" charset="0"/>
              </a:rPr>
              <a:t>There are in fact some voiced stops and fricatives, but these occur in only a couple native words.</a:t>
            </a:r>
          </a:p>
          <a:p>
            <a:pPr marL="0" indent="0">
              <a:buNone/>
            </a:pPr>
            <a:endParaRPr lang="en-US">
              <a:latin typeface="Times" pitchFamily="2" charset="0"/>
            </a:endParaRPr>
          </a:p>
          <a:p>
            <a:pPr marL="0" indent="0">
              <a:buNone/>
            </a:pPr>
            <a:endParaRPr lang="en-US">
              <a:latin typeface="Times" pitchFamily="2" charset="0"/>
            </a:endParaRPr>
          </a:p>
          <a:p>
            <a:pPr marL="0" indent="0">
              <a:buNone/>
            </a:pPr>
            <a:endParaRPr lang="en-US">
              <a:latin typeface="Times" pitchFamily="2" charset="0"/>
            </a:endParaRPr>
          </a:p>
          <a:p>
            <a:pPr marL="0" indent="0">
              <a:buNone/>
            </a:pPr>
            <a:endParaRPr lang="en-US">
              <a:latin typeface="Times" pitchFamily="2" charset="0"/>
            </a:endParaRPr>
          </a:p>
          <a:p>
            <a:pPr marL="0" indent="0">
              <a:buNone/>
            </a:pPr>
            <a:endParaRPr lang="en-US">
              <a:latin typeface="Times" pitchFamily="2" charset="0"/>
            </a:endParaRPr>
          </a:p>
          <a:p>
            <a:pPr marL="0" indent="0">
              <a:buNone/>
            </a:pPr>
            <a:r>
              <a:rPr lang="en-US">
                <a:effectLst/>
                <a:latin typeface="Times New Roman" panose="02020603050405020304" pitchFamily="18" charset="0"/>
                <a:ea typeface="Batang" panose="02030600000101010101" pitchFamily="18" charset="-127"/>
              </a:rPr>
              <a:t>Loanwords from Spanish include voiced stops and fricatives too.</a:t>
            </a:r>
            <a:r>
              <a:rPr lang="en-US">
                <a:effectLst/>
              </a:rPr>
              <a:t> </a:t>
            </a:r>
            <a:endParaRPr lang="en-US">
              <a:latin typeface="Times" pitchFamily="2" charset="0"/>
            </a:endParaRPr>
          </a:p>
          <a:p>
            <a:pPr marL="0" indent="0">
              <a:buNone/>
            </a:pPr>
            <a:endParaRPr lang="en-US">
              <a:latin typeface="Times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145939-CD89-6360-37E8-8B123F5FA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B6E9E-E73F-6542-A03A-B8C181AEA21E}" type="slidenum">
              <a:rPr lang="en-US"/>
              <a:t>10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C0E5FA-263A-E927-FD2A-A2BE2DC8A46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14556" y="1672100"/>
            <a:ext cx="6674679" cy="24633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44889A-B04B-557B-EC55-1826931AEE7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9877" y="4876567"/>
            <a:ext cx="11572245" cy="1037216"/>
          </a:xfrm>
          <a:prstGeom prst="rect">
            <a:avLst/>
          </a:prstGeom>
        </p:spPr>
      </p:pic>
      <p:pic>
        <p:nvPicPr>
          <p:cNvPr id="7" name="ka3gah3.wav">
            <a:hlinkClick r:id="" action="ppaction://media"/>
            <a:extLst>
              <a:ext uri="{FF2B5EF4-FFF2-40B4-BE49-F238E27FC236}">
                <a16:creationId xmlns:a16="http://schemas.microsoft.com/office/drawing/2014/main" id="{C151C784-B69B-F2F5-5743-82FE08616B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146996" y="1981433"/>
            <a:ext cx="812800" cy="812800"/>
          </a:xfrm>
          <a:prstGeom prst="rect">
            <a:avLst/>
          </a:prstGeom>
        </p:spPr>
      </p:pic>
      <p:pic>
        <p:nvPicPr>
          <p:cNvPr id="8" name="dyo3si1.wav">
            <a:hlinkClick r:id="" action="ppaction://media"/>
            <a:extLst>
              <a:ext uri="{FF2B5EF4-FFF2-40B4-BE49-F238E27FC236}">
                <a16:creationId xmlns:a16="http://schemas.microsoft.com/office/drawing/2014/main" id="{D6677AA6-9D27-4A5A-7E62-3F0A73729AF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31800" y="5726112"/>
            <a:ext cx="812800" cy="812800"/>
          </a:xfrm>
          <a:prstGeom prst="rect">
            <a:avLst/>
          </a:prstGeom>
        </p:spPr>
      </p:pic>
      <p:pic>
        <p:nvPicPr>
          <p:cNvPr id="9" name="pa3ga3do43.wav">
            <a:hlinkClick r:id="" action="ppaction://media"/>
            <a:extLst>
              <a:ext uri="{FF2B5EF4-FFF2-40B4-BE49-F238E27FC236}">
                <a16:creationId xmlns:a16="http://schemas.microsoft.com/office/drawing/2014/main" id="{80AF7B70-A392-1484-AB11-084BE5D02FC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283199" y="5806198"/>
            <a:ext cx="812800" cy="812800"/>
          </a:xfrm>
          <a:prstGeom prst="rect">
            <a:avLst/>
          </a:prstGeom>
        </p:spPr>
      </p:pic>
      <p:pic>
        <p:nvPicPr>
          <p:cNvPr id="10" name="ni3gyanj5.wav">
            <a:hlinkClick r:id="" action="ppaction://media"/>
            <a:extLst>
              <a:ext uri="{FF2B5EF4-FFF2-40B4-BE49-F238E27FC236}">
                <a16:creationId xmlns:a16="http://schemas.microsoft.com/office/drawing/2014/main" id="{4B0419E6-4C10-44C0-63D3-7F55E7897865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139488" y="2973620"/>
            <a:ext cx="812800" cy="812800"/>
          </a:xfrm>
          <a:prstGeom prst="rect">
            <a:avLst/>
          </a:prstGeom>
        </p:spPr>
      </p:pic>
      <p:pic>
        <p:nvPicPr>
          <p:cNvPr id="11" name="nda4du43.wav">
            <a:hlinkClick r:id="" action="ppaction://media"/>
            <a:extLst>
              <a:ext uri="{FF2B5EF4-FFF2-40B4-BE49-F238E27FC236}">
                <a16:creationId xmlns:a16="http://schemas.microsoft.com/office/drawing/2014/main" id="{EB18B5C0-4C73-1F9D-DB5F-2721BD006A0F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348477" y="57705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587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2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6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0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7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3FDB2C-D6FE-57D2-6A44-8D64F8938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56171"/>
          </a:xfrm>
        </p:spPr>
        <p:txBody>
          <a:bodyPr/>
          <a:lstStyle/>
          <a:p>
            <a:r>
              <a:rPr lang="en-US">
                <a:latin typeface="Times" pitchFamily="2" charset="0"/>
              </a:rPr>
              <a:t>Affricates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9EDC59-5A01-EF5E-E9E3-192ECC89A8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1296"/>
            <a:ext cx="10515600" cy="4755667"/>
          </a:xfrm>
        </p:spPr>
        <p:txBody>
          <a:bodyPr>
            <a:normAutofit/>
          </a:bodyPr>
          <a:lstStyle/>
          <a:p>
            <a:r>
              <a:rPr lang="en-US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For most speakers, there is one phonemic affricate in Itunyoso Triqui - /tʃ/. However, there are two additional affricate allophones.</a:t>
            </a:r>
          </a:p>
          <a:p>
            <a:endParaRPr lang="en-US">
              <a:latin typeface="Doulos SIL" panose="02000500070000020004" pitchFamily="2" charset="77"/>
              <a:ea typeface="Doulos SIL" panose="02000500070000020004" pitchFamily="2" charset="77"/>
              <a:cs typeface="Doulos SIL" panose="02000500070000020004" pitchFamily="2" charset="77"/>
            </a:endParaRPr>
          </a:p>
          <a:p>
            <a:pPr lvl="1"/>
            <a:r>
              <a:rPr lang="en-US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Older speakers distinguish a retroflex: /ʈʂ/ and a palatoalveolar /tʃ/, e.g. /ʈʂeh³²/ 'path' vs. /tʃeh³/ 'his/their father.’</a:t>
            </a:r>
          </a:p>
          <a:p>
            <a:endParaRPr lang="en-US">
              <a:latin typeface="Doulos SIL" panose="02000500070000020004" pitchFamily="2" charset="77"/>
              <a:ea typeface="Doulos SIL" panose="02000500070000020004" pitchFamily="2" charset="77"/>
              <a:cs typeface="Doulos SIL" panose="02000500070000020004" pitchFamily="2" charset="77"/>
            </a:endParaRPr>
          </a:p>
          <a:p>
            <a:pPr lvl="1"/>
            <a:r>
              <a:rPr lang="en-US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Younger speakers have merged these two affricates to /tʃ/, though you can hear a more retracted affricate sometimes before back vowels with speakers, e.g. /tʃeh³²/ 'path' but /ʈʂũ³/ 'tree.'</a:t>
            </a:r>
          </a:p>
          <a:p>
            <a:endParaRPr lang="en-US">
              <a:latin typeface="Doulos SIL" panose="02000500070000020004" pitchFamily="2" charset="77"/>
              <a:ea typeface="Doulos SIL" panose="02000500070000020004" pitchFamily="2" charset="77"/>
              <a:cs typeface="Doulos SIL" panose="02000500070000020004" pitchFamily="2" charset="77"/>
            </a:endParaRPr>
          </a:p>
          <a:p>
            <a:pPr lvl="1"/>
            <a:r>
              <a:rPr lang="en-US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The post-dental affricate [t̪s] is an allophone of /t̪/ before /i/.</a:t>
            </a:r>
          </a:p>
          <a:p>
            <a:endParaRPr lang="en-US">
              <a:latin typeface="Doulos SIL" panose="02000500070000020004" pitchFamily="2" charset="77"/>
              <a:ea typeface="Doulos SIL" panose="02000500070000020004" pitchFamily="2" charset="77"/>
              <a:cs typeface="Doulos SIL" panose="02000500070000020004" pitchFamily="2" charset="77"/>
            </a:endParaRPr>
          </a:p>
          <a:p>
            <a:endParaRPr lang="en-US">
              <a:latin typeface="Doulos SIL" panose="02000500070000020004" pitchFamily="2" charset="77"/>
              <a:ea typeface="Doulos SIL" panose="02000500070000020004" pitchFamily="2" charset="77"/>
              <a:cs typeface="Doulos SIL" panose="02000500070000020004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F9876B-1485-0F0C-D4F4-BBFD9D3A5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B6E9E-E73F-6542-A03A-B8C181AEA21E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1753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A5432-8DD5-6A02-EDB2-FBFEB1EC2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Sonorants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506FD-0C71-0C87-E277-7AAACD49CA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>
                <a:effectLst/>
                <a:latin typeface="Times New Roman" panose="02020603050405020304" pitchFamily="18" charset="0"/>
                <a:ea typeface="Batang" panose="02030600000101010101" pitchFamily="18" charset="-127"/>
              </a:rPr>
              <a:t>The </a:t>
            </a:r>
            <a:r>
              <a:rPr lang="en-US" b="1">
                <a:effectLst/>
                <a:latin typeface="Times New Roman" panose="02020603050405020304" pitchFamily="18" charset="0"/>
                <a:ea typeface="Batang" panose="02030600000101010101" pitchFamily="18" charset="-127"/>
              </a:rPr>
              <a:t>sonorant series</a:t>
            </a:r>
            <a:r>
              <a:rPr lang="en-US">
                <a:effectLst/>
                <a:latin typeface="Times New Roman" panose="02020603050405020304" pitchFamily="18" charset="0"/>
                <a:ea typeface="Batang" panose="02030600000101010101" pitchFamily="18" charset="-127"/>
              </a:rPr>
              <a:t> is rather simple: /m, n, β, l, ɾ, j/. </a:t>
            </a:r>
          </a:p>
          <a:p>
            <a:endParaRPr lang="en-US">
              <a:latin typeface="Times New Roman" panose="02020603050405020304" pitchFamily="18" charset="0"/>
              <a:ea typeface="Batang" panose="02030600000101010101" pitchFamily="18" charset="-127"/>
            </a:endParaRPr>
          </a:p>
          <a:p>
            <a:r>
              <a:rPr lang="en-US">
                <a:effectLst/>
                <a:latin typeface="Times New Roman" panose="02020603050405020304" pitchFamily="18" charset="0"/>
                <a:ea typeface="Batang" panose="02030600000101010101" pitchFamily="18" charset="-127"/>
              </a:rPr>
              <a:t>Note that the bilabial "fricative" is given here. It is normally produced with either no frication [ β̞ ] or with some frication [</a:t>
            </a:r>
            <a:r>
              <a:rPr lang="en-US">
                <a:effectLst/>
                <a:latin typeface="Doulos SIL" panose="02000500070000020004" pitchFamily="2" charset="77"/>
                <a:ea typeface="Batang" panose="02030600000101010101" pitchFamily="18" charset="-127"/>
              </a:rPr>
              <a:t>β</a:t>
            </a:r>
            <a:r>
              <a:rPr lang="en-US">
                <a:effectLst/>
                <a:latin typeface="Times New Roman" panose="02020603050405020304" pitchFamily="18" charset="0"/>
                <a:ea typeface="Batang" panose="02030600000101010101" pitchFamily="18" charset="-127"/>
              </a:rPr>
              <a:t>]. However, it </a:t>
            </a:r>
            <a:r>
              <a:rPr lang="en-US" i="1">
                <a:effectLst/>
                <a:latin typeface="Times New Roman" panose="02020603050405020304" pitchFamily="18" charset="0"/>
                <a:ea typeface="Batang" panose="02030600000101010101" pitchFamily="18" charset="-127"/>
              </a:rPr>
              <a:t>patterns</a:t>
            </a:r>
            <a:r>
              <a:rPr lang="en-US">
                <a:effectLst/>
                <a:latin typeface="Times New Roman" panose="02020603050405020304" pitchFamily="18" charset="0"/>
                <a:ea typeface="Batang" panose="02030600000101010101" pitchFamily="18" charset="-127"/>
              </a:rPr>
              <a:t> with the sonorants. </a:t>
            </a:r>
          </a:p>
          <a:p>
            <a:endParaRPr lang="en-US">
              <a:latin typeface="Times New Roman" panose="02020603050405020304" pitchFamily="18" charset="0"/>
              <a:ea typeface="Batang" panose="02030600000101010101" pitchFamily="18" charset="-127"/>
            </a:endParaRPr>
          </a:p>
          <a:p>
            <a:r>
              <a:rPr lang="en-US">
                <a:effectLst/>
                <a:latin typeface="Times New Roman" panose="02020603050405020304" pitchFamily="18" charset="0"/>
                <a:ea typeface="Batang" panose="02030600000101010101" pitchFamily="18" charset="-127"/>
              </a:rPr>
              <a:t>The "tap" actually varies quite a bit - it can be voiceless or voiced, a tap, trill, or retroflex flap: [ɾ, ɽ, r, ɾ̥, ɽ̊, r̥].</a:t>
            </a:r>
            <a:r>
              <a:rPr lang="en-US">
                <a:effectLst/>
              </a:rPr>
              <a:t> 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E3DE3A-C078-9E5C-CCE9-2E6A3DCE3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B6E9E-E73F-6542-A03A-B8C181AEA21E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7710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AD21C9F-39B5-CAA4-D3FC-1F9872B0D73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80480171"/>
              </p:ext>
            </p:extLst>
          </p:nvPr>
        </p:nvGraphicFramePr>
        <p:xfrm>
          <a:off x="556591" y="1242169"/>
          <a:ext cx="10878946" cy="4529192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411357">
                  <a:extLst>
                    <a:ext uri="{9D8B030D-6E8A-4147-A177-3AD203B41FA5}">
                      <a16:colId xmlns:a16="http://schemas.microsoft.com/office/drawing/2014/main" val="1449482744"/>
                    </a:ext>
                  </a:extLst>
                </a:gridCol>
                <a:gridCol w="1493452">
                  <a:extLst>
                    <a:ext uri="{9D8B030D-6E8A-4147-A177-3AD203B41FA5}">
                      <a16:colId xmlns:a16="http://schemas.microsoft.com/office/drawing/2014/main" val="1396656980"/>
                    </a:ext>
                  </a:extLst>
                </a:gridCol>
                <a:gridCol w="1925609">
                  <a:extLst>
                    <a:ext uri="{9D8B030D-6E8A-4147-A177-3AD203B41FA5}">
                      <a16:colId xmlns:a16="http://schemas.microsoft.com/office/drawing/2014/main" val="2855532865"/>
                    </a:ext>
                  </a:extLst>
                </a:gridCol>
                <a:gridCol w="1789043">
                  <a:extLst>
                    <a:ext uri="{9D8B030D-6E8A-4147-A177-3AD203B41FA5}">
                      <a16:colId xmlns:a16="http://schemas.microsoft.com/office/drawing/2014/main" val="1848504117"/>
                    </a:ext>
                  </a:extLst>
                </a:gridCol>
                <a:gridCol w="2016186">
                  <a:extLst>
                    <a:ext uri="{9D8B030D-6E8A-4147-A177-3AD203B41FA5}">
                      <a16:colId xmlns:a16="http://schemas.microsoft.com/office/drawing/2014/main" val="2191836242"/>
                    </a:ext>
                  </a:extLst>
                </a:gridCol>
                <a:gridCol w="2243299">
                  <a:extLst>
                    <a:ext uri="{9D8B030D-6E8A-4147-A177-3AD203B41FA5}">
                      <a16:colId xmlns:a16="http://schemas.microsoft.com/office/drawing/2014/main" val="4135127767"/>
                    </a:ext>
                  </a:extLst>
                </a:gridCol>
              </a:tblGrid>
              <a:tr h="47434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100" kern="100">
                          <a:effectLst/>
                          <a:latin typeface="Doulos SIL" panose="02000500070000020004" pitchFamily="2" charset="77"/>
                          <a:ea typeface="Doulos SIL" panose="02000500070000020004" pitchFamily="2" charset="77"/>
                          <a:cs typeface="Doulos SIL" panose="02000500070000020004" pitchFamily="2" charset="77"/>
                        </a:rPr>
                        <a:t>βeʔ³</a:t>
                      </a:r>
                    </a:p>
                  </a:txBody>
                  <a:tcPr marL="133643" marR="13364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100" kern="100">
                          <a:effectLst/>
                          <a:latin typeface="Doulos SIL" panose="02000500070000020004" pitchFamily="2" charset="77"/>
                          <a:ea typeface="Doulos SIL" panose="02000500070000020004" pitchFamily="2" charset="77"/>
                          <a:cs typeface="Doulos SIL" panose="02000500070000020004" pitchFamily="2" charset="77"/>
                        </a:rPr>
                        <a:t>li⁴³</a:t>
                      </a:r>
                    </a:p>
                  </a:txBody>
                  <a:tcPr marL="133643" marR="13364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100" kern="100">
                          <a:effectLst/>
                          <a:latin typeface="Doulos SIL" panose="02000500070000020004" pitchFamily="2" charset="77"/>
                          <a:ea typeface="Doulos SIL" panose="02000500070000020004" pitchFamily="2" charset="77"/>
                          <a:cs typeface="Doulos SIL" panose="02000500070000020004" pitchFamily="2" charset="77"/>
                        </a:rPr>
                        <a:t>ɾã³¹</a:t>
                      </a:r>
                    </a:p>
                  </a:txBody>
                  <a:tcPr marL="133643" marR="13364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100" kern="100">
                          <a:effectLst/>
                          <a:latin typeface="Doulos SIL" panose="02000500070000020004" pitchFamily="2" charset="77"/>
                          <a:ea typeface="Doulos SIL" panose="02000500070000020004" pitchFamily="2" charset="77"/>
                          <a:cs typeface="Doulos SIL" panose="02000500070000020004" pitchFamily="2" charset="77"/>
                        </a:rPr>
                        <a:t>ju³ˀβe³²</a:t>
                      </a:r>
                    </a:p>
                  </a:txBody>
                  <a:tcPr marL="133643" marR="13364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100" kern="100">
                          <a:effectLst/>
                          <a:latin typeface="Doulos SIL" panose="02000500070000020004" pitchFamily="2" charset="77"/>
                          <a:ea typeface="Doulos SIL" panose="02000500070000020004" pitchFamily="2" charset="77"/>
                          <a:cs typeface="Doulos SIL" panose="02000500070000020004" pitchFamily="2" charset="77"/>
                        </a:rPr>
                        <a:t>mã³</a:t>
                      </a:r>
                    </a:p>
                  </a:txBody>
                  <a:tcPr marL="133643" marR="13364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100" kern="100">
                          <a:effectLst/>
                          <a:latin typeface="Doulos SIL" panose="02000500070000020004" pitchFamily="2" charset="77"/>
                          <a:ea typeface="Doulos SIL" panose="02000500070000020004" pitchFamily="2" charset="77"/>
                          <a:cs typeface="Doulos SIL" panose="02000500070000020004" pitchFamily="2" charset="77"/>
                        </a:rPr>
                        <a:t>nã³</a:t>
                      </a:r>
                    </a:p>
                  </a:txBody>
                  <a:tcPr marL="133643" marR="133643" marT="0" marB="0"/>
                </a:tc>
                <a:extLst>
                  <a:ext uri="{0D108BD9-81ED-4DB2-BD59-A6C34878D82A}">
                    <a16:rowId xmlns:a16="http://schemas.microsoft.com/office/drawing/2014/main" val="483382583"/>
                  </a:ext>
                </a:extLst>
              </a:tr>
              <a:tr h="93878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Times" pitchFamily="2" charset="0"/>
                          <a:ea typeface="Doulos SIL" panose="02000500070000020004" pitchFamily="2" charset="77"/>
                          <a:cs typeface="Doulos SIL" panose="02000500070000020004" pitchFamily="2" charset="77"/>
                        </a:rPr>
                        <a:t>'house'</a:t>
                      </a:r>
                    </a:p>
                  </a:txBody>
                  <a:tcPr marL="133643" marR="13364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Times" pitchFamily="2" charset="0"/>
                          <a:ea typeface="Doulos SIL" panose="02000500070000020004" pitchFamily="2" charset="77"/>
                          <a:cs typeface="Doulos SIL" panose="02000500070000020004" pitchFamily="2" charset="77"/>
                        </a:rPr>
                        <a:t>'small'</a:t>
                      </a:r>
                    </a:p>
                  </a:txBody>
                  <a:tcPr marL="133643" marR="13364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Times" pitchFamily="2" charset="0"/>
                          <a:ea typeface="Doulos SIL" panose="02000500070000020004" pitchFamily="2" charset="77"/>
                          <a:cs typeface="Doulos SIL" panose="02000500070000020004" pitchFamily="2" charset="77"/>
                        </a:rPr>
                        <a:t>'lightning'</a:t>
                      </a:r>
                    </a:p>
                  </a:txBody>
                  <a:tcPr marL="133643" marR="13364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Times" pitchFamily="2" charset="0"/>
                          <a:ea typeface="Doulos SIL" panose="02000500070000020004" pitchFamily="2" charset="77"/>
                          <a:cs typeface="Doulos SIL" panose="02000500070000020004" pitchFamily="2" charset="77"/>
                        </a:rPr>
                        <a:t>‘ice’</a:t>
                      </a:r>
                    </a:p>
                  </a:txBody>
                  <a:tcPr marL="133643" marR="13364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Times" pitchFamily="2" charset="0"/>
                          <a:ea typeface="Doulos SIL" panose="02000500070000020004" pitchFamily="2" charset="77"/>
                          <a:cs typeface="Doulos SIL" panose="02000500070000020004" pitchFamily="2" charset="77"/>
                        </a:rPr>
                        <a:t>'that (distal)'</a:t>
                      </a:r>
                    </a:p>
                  </a:txBody>
                  <a:tcPr marL="133643" marR="13364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Times" pitchFamily="2" charset="0"/>
                          <a:ea typeface="Doulos SIL" panose="02000500070000020004" pitchFamily="2" charset="77"/>
                          <a:cs typeface="Doulos SIL" panose="02000500070000020004" pitchFamily="2" charset="77"/>
                        </a:rPr>
                        <a:t>'this (proximal)’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kern="100">
                        <a:effectLst/>
                        <a:latin typeface="Times" pitchFamily="2" charset="0"/>
                        <a:ea typeface="Doulos SIL" panose="02000500070000020004" pitchFamily="2" charset="77"/>
                        <a:cs typeface="Doulos SIL" panose="02000500070000020004" pitchFamily="2" charset="77"/>
                      </a:endParaRPr>
                    </a:p>
                  </a:txBody>
                  <a:tcPr marL="133643" marR="133643" marT="0" marB="0"/>
                </a:tc>
                <a:extLst>
                  <a:ext uri="{0D108BD9-81ED-4DB2-BD59-A6C34878D82A}">
                    <a16:rowId xmlns:a16="http://schemas.microsoft.com/office/drawing/2014/main" val="696224090"/>
                  </a:ext>
                </a:extLst>
              </a:tr>
              <a:tr h="93878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100" kern="100">
                          <a:effectLst/>
                          <a:latin typeface="Doulos SIL" panose="02000500070000020004" pitchFamily="2" charset="77"/>
                          <a:ea typeface="Doulos SIL" panose="02000500070000020004" pitchFamily="2" charset="77"/>
                          <a:cs typeface="Doulos SIL" panose="02000500070000020004" pitchFamily="2" charset="77"/>
                        </a:rPr>
                        <a:t>tʃu³βe³</a:t>
                      </a:r>
                    </a:p>
                  </a:txBody>
                  <a:tcPr marL="133643" marR="13364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100" kern="100">
                          <a:effectLst/>
                          <a:latin typeface="Doulos SIL" panose="02000500070000020004" pitchFamily="2" charset="77"/>
                          <a:ea typeface="Doulos SIL" panose="02000500070000020004" pitchFamily="2" charset="77"/>
                          <a:cs typeface="Doulos SIL" panose="02000500070000020004" pitchFamily="2" charset="77"/>
                        </a:rPr>
                        <a:t>ku³li³²</a:t>
                      </a:r>
                    </a:p>
                  </a:txBody>
                  <a:tcPr marL="133643" marR="13364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100" kern="100">
                          <a:effectLst/>
                          <a:latin typeface="Doulos SIL" panose="02000500070000020004" pitchFamily="2" charset="77"/>
                          <a:ea typeface="Doulos SIL" panose="02000500070000020004" pitchFamily="2" charset="77"/>
                          <a:cs typeface="Doulos SIL" panose="02000500070000020004" pitchFamily="2" charset="77"/>
                        </a:rPr>
                        <a:t>tʃi³ɾah⁵</a:t>
                      </a:r>
                    </a:p>
                  </a:txBody>
                  <a:tcPr marL="133643" marR="13364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100" kern="100">
                          <a:effectLst/>
                          <a:latin typeface="Doulos SIL" panose="02000500070000020004" pitchFamily="2" charset="77"/>
                          <a:ea typeface="Doulos SIL" panose="02000500070000020004" pitchFamily="2" charset="77"/>
                          <a:cs typeface="Doulos SIL" panose="02000500070000020004" pitchFamily="2" charset="77"/>
                        </a:rPr>
                        <a:t>ma²jah³¹</a:t>
                      </a:r>
                    </a:p>
                  </a:txBody>
                  <a:tcPr marL="133643" marR="13364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100" kern="100">
                          <a:effectLst/>
                          <a:latin typeface="Doulos SIL" panose="02000500070000020004" pitchFamily="2" charset="77"/>
                          <a:ea typeface="Doulos SIL" panose="02000500070000020004" pitchFamily="2" charset="77"/>
                          <a:cs typeface="Doulos SIL" panose="02000500070000020004" pitchFamily="2" charset="77"/>
                        </a:rPr>
                        <a:t>tʃu³mãʔ³</a:t>
                      </a:r>
                    </a:p>
                  </a:txBody>
                  <a:tcPr marL="133643" marR="13364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100" kern="100">
                          <a:effectLst/>
                          <a:latin typeface="Doulos SIL" panose="02000500070000020004" pitchFamily="2" charset="77"/>
                          <a:ea typeface="Doulos SIL" panose="02000500070000020004" pitchFamily="2" charset="77"/>
                          <a:cs typeface="Doulos SIL" panose="02000500070000020004" pitchFamily="2" charset="77"/>
                        </a:rPr>
                        <a:t>tʃi³neh⁵</a:t>
                      </a:r>
                    </a:p>
                  </a:txBody>
                  <a:tcPr marL="133643" marR="133643" marT="0" marB="0"/>
                </a:tc>
                <a:extLst>
                  <a:ext uri="{0D108BD9-81ED-4DB2-BD59-A6C34878D82A}">
                    <a16:rowId xmlns:a16="http://schemas.microsoft.com/office/drawing/2014/main" val="2476467327"/>
                  </a:ext>
                </a:extLst>
              </a:tr>
              <a:tr h="183590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Times" pitchFamily="2" charset="0"/>
                          <a:ea typeface="Doulos SIL" panose="02000500070000020004" pitchFamily="2" charset="77"/>
                          <a:cs typeface="Doulos SIL" panose="02000500070000020004" pitchFamily="2" charset="77"/>
                        </a:rPr>
                        <a:t>'dog'</a:t>
                      </a:r>
                    </a:p>
                  </a:txBody>
                  <a:tcPr marL="133643" marR="13364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Times" pitchFamily="2" charset="0"/>
                          <a:ea typeface="Doulos SIL" panose="02000500070000020004" pitchFamily="2" charset="77"/>
                          <a:cs typeface="Doulos SIL" panose="02000500070000020004" pitchFamily="2" charset="77"/>
                        </a:rPr>
                        <a:t>'magpie'</a:t>
                      </a:r>
                    </a:p>
                  </a:txBody>
                  <a:tcPr marL="133643" marR="13364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Times" pitchFamily="2" charset="0"/>
                          <a:ea typeface="Doulos SIL" panose="02000500070000020004" pitchFamily="2" charset="77"/>
                          <a:cs typeface="Doulos SIL" panose="02000500070000020004" pitchFamily="2" charset="77"/>
                        </a:rPr>
                        <a:t>'back, behind'</a:t>
                      </a:r>
                    </a:p>
                  </a:txBody>
                  <a:tcPr marL="133643" marR="13364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Times" pitchFamily="2" charset="0"/>
                          <a:ea typeface="Doulos SIL" panose="02000500070000020004" pitchFamily="2" charset="77"/>
                          <a:cs typeface="Doulos SIL" panose="02000500070000020004" pitchFamily="2" charset="77"/>
                        </a:rPr>
                        <a:t>'yellow'</a:t>
                      </a:r>
                    </a:p>
                  </a:txBody>
                  <a:tcPr marL="133643" marR="13364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Times" pitchFamily="2" charset="0"/>
                          <a:ea typeface="Doulos SIL" panose="02000500070000020004" pitchFamily="2" charset="77"/>
                          <a:cs typeface="Doulos SIL" panose="02000500070000020004" pitchFamily="2" charset="77"/>
                        </a:rPr>
                        <a:t>'town, community'</a:t>
                      </a:r>
                    </a:p>
                  </a:txBody>
                  <a:tcPr marL="133643" marR="133643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Times" pitchFamily="2" charset="0"/>
                          <a:ea typeface="Doulos SIL" panose="02000500070000020004" pitchFamily="2" charset="77"/>
                          <a:cs typeface="Doulos SIL" panose="02000500070000020004" pitchFamily="2" charset="77"/>
                        </a:rPr>
                        <a:t>‘cliff, precipice'</a:t>
                      </a:r>
                    </a:p>
                  </a:txBody>
                  <a:tcPr marL="133643" marR="133643" marT="0" marB="0"/>
                </a:tc>
                <a:extLst>
                  <a:ext uri="{0D108BD9-81ED-4DB2-BD59-A6C34878D82A}">
                    <a16:rowId xmlns:a16="http://schemas.microsoft.com/office/drawing/2014/main" val="2111438540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AFB662-432E-ED97-139D-8959F23EB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B6E9E-E73F-6542-A03A-B8C181AEA21E}" type="slidenum">
              <a:rPr lang="en-US"/>
              <a:t>13</a:t>
            </a:fld>
            <a:endParaRPr lang="en-US"/>
          </a:p>
        </p:txBody>
      </p:sp>
      <p:pic>
        <p:nvPicPr>
          <p:cNvPr id="6" name="beh3.wav">
            <a:hlinkClick r:id="" action="ppaction://media"/>
            <a:extLst>
              <a:ext uri="{FF2B5EF4-FFF2-40B4-BE49-F238E27FC236}">
                <a16:creationId xmlns:a16="http://schemas.microsoft.com/office/drawing/2014/main" id="{CA2BBCFF-9FB8-F70F-A3AC-BEAEC50E7F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796220" y="461578"/>
            <a:ext cx="625061" cy="625061"/>
          </a:xfrm>
          <a:prstGeom prst="rect">
            <a:avLst/>
          </a:prstGeom>
        </p:spPr>
      </p:pic>
      <p:pic>
        <p:nvPicPr>
          <p:cNvPr id="7" name="li43.wav">
            <a:hlinkClick r:id="" action="ppaction://media"/>
            <a:extLst>
              <a:ext uri="{FF2B5EF4-FFF2-40B4-BE49-F238E27FC236}">
                <a16:creationId xmlns:a16="http://schemas.microsoft.com/office/drawing/2014/main" id="{473CC6E6-699E-073F-28F5-9659965E46A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2071757" y="459186"/>
            <a:ext cx="625061" cy="625061"/>
          </a:xfrm>
          <a:prstGeom prst="rect">
            <a:avLst/>
          </a:prstGeom>
        </p:spPr>
      </p:pic>
      <p:pic>
        <p:nvPicPr>
          <p:cNvPr id="8" name="ran31.wav">
            <a:hlinkClick r:id="" action="ppaction://media"/>
            <a:extLst>
              <a:ext uri="{FF2B5EF4-FFF2-40B4-BE49-F238E27FC236}">
                <a16:creationId xmlns:a16="http://schemas.microsoft.com/office/drawing/2014/main" id="{90806949-5176-D14E-52C8-4E1A9488FA3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3602382" y="459186"/>
            <a:ext cx="654878" cy="654878"/>
          </a:xfrm>
          <a:prstGeom prst="rect">
            <a:avLst/>
          </a:prstGeom>
        </p:spPr>
      </p:pic>
      <p:pic>
        <p:nvPicPr>
          <p:cNvPr id="9" name="yu3hbe32.wav">
            <a:hlinkClick r:id="" action="ppaction://media"/>
            <a:extLst>
              <a:ext uri="{FF2B5EF4-FFF2-40B4-BE49-F238E27FC236}">
                <a16:creationId xmlns:a16="http://schemas.microsoft.com/office/drawing/2014/main" id="{AA1AEF54-0169-CACA-0ABE-7C9FFB83FD9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5520635" y="479065"/>
            <a:ext cx="654878" cy="654878"/>
          </a:xfrm>
          <a:prstGeom prst="rect">
            <a:avLst/>
          </a:prstGeom>
        </p:spPr>
      </p:pic>
      <p:pic>
        <p:nvPicPr>
          <p:cNvPr id="10" name="man3.wav">
            <a:hlinkClick r:id="" action="ppaction://media"/>
            <a:extLst>
              <a:ext uri="{FF2B5EF4-FFF2-40B4-BE49-F238E27FC236}">
                <a16:creationId xmlns:a16="http://schemas.microsoft.com/office/drawing/2014/main" id="{C796A871-CE0E-3A8D-FE94-D89F87AC26D8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7279863" y="479065"/>
            <a:ext cx="654879" cy="654879"/>
          </a:xfrm>
          <a:prstGeom prst="rect">
            <a:avLst/>
          </a:prstGeom>
        </p:spPr>
      </p:pic>
      <p:pic>
        <p:nvPicPr>
          <p:cNvPr id="11" name="nan3.wav">
            <a:hlinkClick r:id="" action="ppaction://media"/>
            <a:extLst>
              <a:ext uri="{FF2B5EF4-FFF2-40B4-BE49-F238E27FC236}">
                <a16:creationId xmlns:a16="http://schemas.microsoft.com/office/drawing/2014/main" id="{3BCB0A55-E5AA-F227-3E4B-FB029BF5BD9C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9288669" y="543275"/>
            <a:ext cx="654878" cy="654878"/>
          </a:xfrm>
          <a:prstGeom prst="rect">
            <a:avLst/>
          </a:prstGeom>
        </p:spPr>
      </p:pic>
      <p:pic>
        <p:nvPicPr>
          <p:cNvPr id="12" name="chu3be3.wav">
            <a:hlinkClick r:id="" action="ppaction://media"/>
            <a:extLst>
              <a:ext uri="{FF2B5EF4-FFF2-40B4-BE49-F238E27FC236}">
                <a16:creationId xmlns:a16="http://schemas.microsoft.com/office/drawing/2014/main" id="{B7FE6388-4D91-82D0-C53A-3BC5F0230BDE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756463" y="4672495"/>
            <a:ext cx="625061" cy="625061"/>
          </a:xfrm>
          <a:prstGeom prst="rect">
            <a:avLst/>
          </a:prstGeom>
        </p:spPr>
      </p:pic>
      <p:pic>
        <p:nvPicPr>
          <p:cNvPr id="13" name="ku3li32.wav">
            <a:hlinkClick r:id="" action="ppaction://media"/>
            <a:extLst>
              <a:ext uri="{FF2B5EF4-FFF2-40B4-BE49-F238E27FC236}">
                <a16:creationId xmlns:a16="http://schemas.microsoft.com/office/drawing/2014/main" id="{48C69C0C-946D-6421-DA88-223034166768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2085009" y="4672495"/>
            <a:ext cx="625061" cy="625061"/>
          </a:xfrm>
          <a:prstGeom prst="rect">
            <a:avLst/>
          </a:prstGeom>
        </p:spPr>
      </p:pic>
      <p:pic>
        <p:nvPicPr>
          <p:cNvPr id="14" name="chi3raj5.wav">
            <a:hlinkClick r:id="" action="ppaction://media"/>
            <a:extLst>
              <a:ext uri="{FF2B5EF4-FFF2-40B4-BE49-F238E27FC236}">
                <a16:creationId xmlns:a16="http://schemas.microsoft.com/office/drawing/2014/main" id="{844C825C-30E3-E58B-73CD-DC5F6F97F0B3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3523421" y="4672495"/>
            <a:ext cx="625061" cy="625061"/>
          </a:xfrm>
          <a:prstGeom prst="rect">
            <a:avLst/>
          </a:prstGeom>
        </p:spPr>
      </p:pic>
      <p:pic>
        <p:nvPicPr>
          <p:cNvPr id="15" name="ma2yaj32.wav">
            <a:hlinkClick r:id="" action="ppaction://media"/>
            <a:extLst>
              <a:ext uri="{FF2B5EF4-FFF2-40B4-BE49-F238E27FC236}">
                <a16:creationId xmlns:a16="http://schemas.microsoft.com/office/drawing/2014/main" id="{259A0F40-06AE-5C40-A985-6CB5262F24CF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5441674" y="4672495"/>
            <a:ext cx="625061" cy="625061"/>
          </a:xfrm>
          <a:prstGeom prst="rect">
            <a:avLst/>
          </a:prstGeom>
        </p:spPr>
      </p:pic>
      <p:pic>
        <p:nvPicPr>
          <p:cNvPr id="16" name="chu3manh3.wav">
            <a:hlinkClick r:id="" action="ppaction://media"/>
            <a:extLst>
              <a:ext uri="{FF2B5EF4-FFF2-40B4-BE49-F238E27FC236}">
                <a16:creationId xmlns:a16="http://schemas.microsoft.com/office/drawing/2014/main" id="{5CB68433-988C-985B-7377-2671D93F77C1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7342811" y="4672495"/>
            <a:ext cx="625061" cy="625061"/>
          </a:xfrm>
          <a:prstGeom prst="rect">
            <a:avLst/>
          </a:prstGeom>
        </p:spPr>
      </p:pic>
      <p:pic>
        <p:nvPicPr>
          <p:cNvPr id="17" name="chi3nej5.wav">
            <a:hlinkClick r:id="" action="ppaction://media"/>
            <a:extLst>
              <a:ext uri="{FF2B5EF4-FFF2-40B4-BE49-F238E27FC236}">
                <a16:creationId xmlns:a16="http://schemas.microsoft.com/office/drawing/2014/main" id="{86E7A381-D980-864B-030A-566C4B7B412B}"/>
              </a:ext>
            </a:extLst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9288669" y="4672495"/>
            <a:ext cx="625061" cy="625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88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1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9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94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0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29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97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07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92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12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9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149D9-73C2-6604-B4C5-8FD02A04D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imes" pitchFamily="2" charset="0"/>
              </a:rPr>
              <a:t>Pre-glottalization in sonorants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5B1FF-76EE-B21F-5F2A-86949F4D08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There is a series of prenasalized stops in the language as well /ⁿd, ᵑɡ, ᵑɡʷ/. These occur only in root-final syllables in native words. The velar prenasalized stop is much more common than the alveolar one.</a:t>
            </a:r>
          </a:p>
          <a:p>
            <a:endParaRPr lang="en-US">
              <a:latin typeface="Doulos SIL" panose="02000500070000020004" pitchFamily="2" charset="77"/>
              <a:ea typeface="Doulos SIL" panose="02000500070000020004" pitchFamily="2" charset="77"/>
              <a:cs typeface="Doulos SIL" panose="02000500070000020004" pitchFamily="2" charset="77"/>
            </a:endParaRPr>
          </a:p>
          <a:p>
            <a:endParaRPr lang="en-US">
              <a:latin typeface="Doulos SIL" panose="02000500070000020004" pitchFamily="2" charset="77"/>
              <a:ea typeface="Doulos SIL" panose="02000500070000020004" pitchFamily="2" charset="77"/>
              <a:cs typeface="Doulos SIL" panose="02000500070000020004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B4E25B-1708-9C3F-D9DF-995E22D5E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B6E9E-E73F-6542-A03A-B8C181AEA21E}" type="slidenum">
              <a:rPr lang="en-US"/>
              <a:t>14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1BE1B1-8DE7-0EEE-0BB3-E1EA921F4E66}"/>
              </a:ext>
            </a:extLst>
          </p:cNvPr>
          <p:cNvSpPr txBox="1"/>
          <p:nvPr/>
        </p:nvSpPr>
        <p:spPr>
          <a:xfrm>
            <a:off x="1359174" y="3429000"/>
            <a:ext cx="1019009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ⁿduh³		ⁿda¹		ᵑɡo²		ᵑɡa¹		ᵑɡʷi³¹</a:t>
            </a:r>
          </a:p>
          <a:p>
            <a:r>
              <a:rPr lang="en-US" sz="2400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'pimple'	'until, up to'	'one’		'with’		'person'	</a:t>
            </a:r>
          </a:p>
          <a:p>
            <a:endParaRPr lang="en-US" sz="2400">
              <a:latin typeface="Doulos SIL" panose="02000500070000020004" pitchFamily="2" charset="77"/>
              <a:ea typeface="Doulos SIL" panose="02000500070000020004" pitchFamily="2" charset="77"/>
              <a:cs typeface="Doulos SIL" panose="02000500070000020004" pitchFamily="2" charset="77"/>
            </a:endParaRPr>
          </a:p>
          <a:p>
            <a:r>
              <a:rPr lang="en-US" sz="2400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ku²ⁿdu³	tʃa³ᵑɡo⁴	tʃi³ᵑɡa⁴		tʃu³ᵑɡʷi¹	tu³ᵑɡʷa³</a:t>
            </a:r>
          </a:p>
          <a:p>
            <a:r>
              <a:rPr lang="en-US" sz="2400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'short'		'ground wasp'	'garden'	'world’		'San Juan Mixtepec'</a:t>
            </a:r>
          </a:p>
          <a:p>
            <a:endParaRPr lang="en-US" sz="2400">
              <a:latin typeface="Doulos SIL" panose="02000500070000020004" pitchFamily="2" charset="77"/>
              <a:ea typeface="Doulos SIL" panose="02000500070000020004" pitchFamily="2" charset="77"/>
              <a:cs typeface="Doulos SIL" panose="02000500070000020004" pitchFamily="2" charset="77"/>
            </a:endParaRPr>
          </a:p>
        </p:txBody>
      </p:sp>
      <p:pic>
        <p:nvPicPr>
          <p:cNvPr id="8" name="nduj3.wav">
            <a:hlinkClick r:id="" action="ppaction://media"/>
            <a:extLst>
              <a:ext uri="{FF2B5EF4-FFF2-40B4-BE49-F238E27FC236}">
                <a16:creationId xmlns:a16="http://schemas.microsoft.com/office/drawing/2014/main" id="{6337076E-AD78-2A50-97D3-88F974F3A6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642731" y="3429000"/>
            <a:ext cx="631893" cy="631893"/>
          </a:xfrm>
          <a:prstGeom prst="rect">
            <a:avLst/>
          </a:prstGeom>
        </p:spPr>
      </p:pic>
      <p:pic>
        <p:nvPicPr>
          <p:cNvPr id="9" name="nda2.wav">
            <a:hlinkClick r:id="" action="ppaction://media"/>
            <a:extLst>
              <a:ext uri="{FF2B5EF4-FFF2-40B4-BE49-F238E27FC236}">
                <a16:creationId xmlns:a16="http://schemas.microsoft.com/office/drawing/2014/main" id="{402E40E0-C296-65A3-2E1B-A54896945DF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529958" y="3429000"/>
            <a:ext cx="722347" cy="722347"/>
          </a:xfrm>
          <a:prstGeom prst="rect">
            <a:avLst/>
          </a:prstGeom>
        </p:spPr>
      </p:pic>
      <p:pic>
        <p:nvPicPr>
          <p:cNvPr id="10" name="ngo2.wav">
            <a:hlinkClick r:id="" action="ppaction://media"/>
            <a:extLst>
              <a:ext uri="{FF2B5EF4-FFF2-40B4-BE49-F238E27FC236}">
                <a16:creationId xmlns:a16="http://schemas.microsoft.com/office/drawing/2014/main" id="{97BA76E5-5427-CFB8-E14A-FC0CC14699B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6017591" y="3446842"/>
            <a:ext cx="631893" cy="631893"/>
          </a:xfrm>
          <a:prstGeom prst="rect">
            <a:avLst/>
          </a:prstGeom>
        </p:spPr>
      </p:pic>
      <p:pic>
        <p:nvPicPr>
          <p:cNvPr id="11" name="nga1.wav">
            <a:hlinkClick r:id="" action="ppaction://media"/>
            <a:extLst>
              <a:ext uri="{FF2B5EF4-FFF2-40B4-BE49-F238E27FC236}">
                <a16:creationId xmlns:a16="http://schemas.microsoft.com/office/drawing/2014/main" id="{CED38D57-69E7-80E5-E97E-8C7D1935450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941262" y="3436904"/>
            <a:ext cx="631893" cy="631893"/>
          </a:xfrm>
          <a:prstGeom prst="rect">
            <a:avLst/>
          </a:prstGeom>
        </p:spPr>
      </p:pic>
      <p:pic>
        <p:nvPicPr>
          <p:cNvPr id="12" name="ngwi31.wav">
            <a:hlinkClick r:id="" action="ppaction://media"/>
            <a:extLst>
              <a:ext uri="{FF2B5EF4-FFF2-40B4-BE49-F238E27FC236}">
                <a16:creationId xmlns:a16="http://schemas.microsoft.com/office/drawing/2014/main" id="{E766F39F-3972-9F7A-E2F9-113D99DBF8BB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874976" y="3419096"/>
            <a:ext cx="631893" cy="631893"/>
          </a:xfrm>
          <a:prstGeom prst="rect">
            <a:avLst/>
          </a:prstGeom>
        </p:spPr>
      </p:pic>
      <p:pic>
        <p:nvPicPr>
          <p:cNvPr id="14" name="cha3ngo4.wav">
            <a:hlinkClick r:id="" action="ppaction://media"/>
            <a:extLst>
              <a:ext uri="{FF2B5EF4-FFF2-40B4-BE49-F238E27FC236}">
                <a16:creationId xmlns:a16="http://schemas.microsoft.com/office/drawing/2014/main" id="{4D67FDF3-53B1-EB65-A639-238C3D4ED80B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575184" y="4503530"/>
            <a:ext cx="631893" cy="631893"/>
          </a:xfrm>
          <a:prstGeom prst="rect">
            <a:avLst/>
          </a:prstGeom>
        </p:spPr>
      </p:pic>
      <p:pic>
        <p:nvPicPr>
          <p:cNvPr id="15" name="chi3nga4.wav">
            <a:hlinkClick r:id="" action="ppaction://media"/>
            <a:extLst>
              <a:ext uri="{FF2B5EF4-FFF2-40B4-BE49-F238E27FC236}">
                <a16:creationId xmlns:a16="http://schemas.microsoft.com/office/drawing/2014/main" id="{35B04186-F52B-4E9E-6201-F5C73774DBF1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6017591" y="4503529"/>
            <a:ext cx="631893" cy="631893"/>
          </a:xfrm>
          <a:prstGeom prst="rect">
            <a:avLst/>
          </a:prstGeom>
        </p:spPr>
      </p:pic>
      <p:pic>
        <p:nvPicPr>
          <p:cNvPr id="16" name="chu3ngwi1.wav">
            <a:hlinkClick r:id="" action="ppaction://media"/>
            <a:extLst>
              <a:ext uri="{FF2B5EF4-FFF2-40B4-BE49-F238E27FC236}">
                <a16:creationId xmlns:a16="http://schemas.microsoft.com/office/drawing/2014/main" id="{4776FABB-C20C-B3D0-41B3-FEA9B0E0DDEA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941262" y="4503564"/>
            <a:ext cx="631893" cy="631893"/>
          </a:xfrm>
          <a:prstGeom prst="rect">
            <a:avLst/>
          </a:prstGeom>
        </p:spPr>
      </p:pic>
      <p:pic>
        <p:nvPicPr>
          <p:cNvPr id="17" name="tu3ngwa3.wav">
            <a:hlinkClick r:id="" action="ppaction://media"/>
            <a:extLst>
              <a:ext uri="{FF2B5EF4-FFF2-40B4-BE49-F238E27FC236}">
                <a16:creationId xmlns:a16="http://schemas.microsoft.com/office/drawing/2014/main" id="{506106A7-0ABF-33D1-D7C8-459B5649F090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874976" y="4413075"/>
            <a:ext cx="722347" cy="722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816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3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4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6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6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51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48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33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28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DC97D-9EC1-C6E1-44C2-5468DA260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imes" pitchFamily="2" charset="0"/>
              </a:rPr>
              <a:t>Glottalized sonorants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7DD516-BCA8-D45F-A3B0-6F536C5952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There are pre-glottalized sonorants in Itunyoso Triqui - all sonorants and the prenasalized stops can have a preceding glottal stop. This can occur for some consonants in word-initial position, though pre-glottalization only occurs in the root-final syllable.</a:t>
            </a:r>
          </a:p>
          <a:p>
            <a:endParaRPr lang="en-US" sz="2400">
              <a:latin typeface="Doulos SIL" panose="02000500070000020004" pitchFamily="2" charset="77"/>
              <a:ea typeface="Doulos SIL" panose="02000500070000020004" pitchFamily="2" charset="77"/>
              <a:cs typeface="Doulos SIL" panose="02000500070000020004" pitchFamily="2" charset="77"/>
            </a:endParaRPr>
          </a:p>
          <a:p>
            <a:pPr marL="0" indent="0">
              <a:buNone/>
            </a:pPr>
            <a:endParaRPr lang="en-US" sz="2400">
              <a:latin typeface="Doulos SIL" panose="02000500070000020004" pitchFamily="2" charset="77"/>
              <a:ea typeface="Doulos SIL" panose="02000500070000020004" pitchFamily="2" charset="77"/>
              <a:cs typeface="Doulos SIL" panose="02000500070000020004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7764D4-AE87-951A-B8C0-0215C468B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B6E9E-E73F-6542-A03A-B8C181AEA21E}" type="slidenum">
              <a:rPr lang="en-US"/>
              <a:t>15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EDABCC-6FFD-7226-5FCC-0067C659F220}"/>
              </a:ext>
            </a:extLst>
          </p:cNvPr>
          <p:cNvSpPr txBox="1"/>
          <p:nvPr/>
        </p:nvSpPr>
        <p:spPr>
          <a:xfrm>
            <a:off x="838200" y="3429000"/>
            <a:ext cx="993913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ˀnĩh⁵		ˀnaʔ³		ˀ</a:t>
            </a:r>
            <a:r>
              <a:rPr lang="el-GR" sz="2800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β</a:t>
            </a:r>
            <a:r>
              <a:rPr lang="en-US" sz="2800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i¹			ˀjã³¹		ˀjah³</a:t>
            </a:r>
          </a:p>
          <a:p>
            <a:r>
              <a:rPr lang="en-US" sz="2800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'corn’		'to come'	'raw, uncooked'	'scar’		'to do'</a:t>
            </a:r>
          </a:p>
          <a:p>
            <a:endParaRPr lang="en-US" sz="2800">
              <a:latin typeface="Doulos SIL" panose="02000500070000020004" pitchFamily="2" charset="77"/>
              <a:ea typeface="Doulos SIL" panose="02000500070000020004" pitchFamily="2" charset="77"/>
              <a:cs typeface="Doulos SIL" panose="02000500070000020004" pitchFamily="2" charset="77"/>
            </a:endParaRPr>
          </a:p>
          <a:p>
            <a:r>
              <a:rPr lang="en-US" sz="2800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ni³¹		na⁴na⁴	</a:t>
            </a:r>
            <a:r>
              <a:rPr lang="el-GR" sz="2800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β</a:t>
            </a:r>
            <a:r>
              <a:rPr lang="en-US" sz="2800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ĩ³			jã³²		jah³²</a:t>
            </a:r>
          </a:p>
          <a:p>
            <a:r>
              <a:rPr lang="en-US" sz="2800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'night’	'long ago'	'to be (equative)'	'salt’		'flower'</a:t>
            </a:r>
          </a:p>
          <a:p>
            <a:endParaRPr lang="en-US" sz="2800">
              <a:latin typeface="Doulos SIL" panose="02000500070000020004" pitchFamily="2" charset="77"/>
              <a:ea typeface="Doulos SIL" panose="02000500070000020004" pitchFamily="2" charset="77"/>
              <a:cs typeface="Doulos SIL" panose="02000500070000020004" pitchFamily="2" charset="77"/>
            </a:endParaRPr>
          </a:p>
        </p:txBody>
      </p:sp>
      <p:pic>
        <p:nvPicPr>
          <p:cNvPr id="8" name="hninj5_maiz.wav">
            <a:hlinkClick r:id="" action="ppaction://media"/>
            <a:extLst>
              <a:ext uri="{FF2B5EF4-FFF2-40B4-BE49-F238E27FC236}">
                <a16:creationId xmlns:a16="http://schemas.microsoft.com/office/drawing/2014/main" id="{60AF74F3-0DC8-F086-1245-EB2E2A2166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872974" y="3429000"/>
            <a:ext cx="635000" cy="635000"/>
          </a:xfrm>
          <a:prstGeom prst="rect">
            <a:avLst/>
          </a:prstGeom>
        </p:spPr>
      </p:pic>
      <p:pic>
        <p:nvPicPr>
          <p:cNvPr id="9" name="ni31.wav">
            <a:hlinkClick r:id="" action="ppaction://media"/>
            <a:extLst>
              <a:ext uri="{FF2B5EF4-FFF2-40B4-BE49-F238E27FC236}">
                <a16:creationId xmlns:a16="http://schemas.microsoft.com/office/drawing/2014/main" id="{8593E2B8-5C30-E346-FC5A-431B689E6EC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872974" y="4622800"/>
            <a:ext cx="635000" cy="635000"/>
          </a:xfrm>
          <a:prstGeom prst="rect">
            <a:avLst/>
          </a:prstGeom>
        </p:spPr>
      </p:pic>
      <p:pic>
        <p:nvPicPr>
          <p:cNvPr id="10" name="hnah3.wav">
            <a:hlinkClick r:id="" action="ppaction://media"/>
            <a:extLst>
              <a:ext uri="{FF2B5EF4-FFF2-40B4-BE49-F238E27FC236}">
                <a16:creationId xmlns:a16="http://schemas.microsoft.com/office/drawing/2014/main" id="{4AF56CEC-C4E8-B3E0-7F78-E2364CD4C70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711713" y="3366294"/>
            <a:ext cx="635000" cy="635000"/>
          </a:xfrm>
          <a:prstGeom prst="rect">
            <a:avLst/>
          </a:prstGeom>
        </p:spPr>
      </p:pic>
      <p:pic>
        <p:nvPicPr>
          <p:cNvPr id="11" name="na4na4.wav">
            <a:hlinkClick r:id="" action="ppaction://media"/>
            <a:extLst>
              <a:ext uri="{FF2B5EF4-FFF2-40B4-BE49-F238E27FC236}">
                <a16:creationId xmlns:a16="http://schemas.microsoft.com/office/drawing/2014/main" id="{1D74A46C-51B6-71E5-20DF-3CFB1980603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711713" y="4622800"/>
            <a:ext cx="635000" cy="635000"/>
          </a:xfrm>
          <a:prstGeom prst="rect">
            <a:avLst/>
          </a:prstGeom>
        </p:spPr>
      </p:pic>
      <p:pic>
        <p:nvPicPr>
          <p:cNvPr id="12" name="hbi1.wav">
            <a:hlinkClick r:id="" action="ppaction://media"/>
            <a:extLst>
              <a:ext uri="{FF2B5EF4-FFF2-40B4-BE49-F238E27FC236}">
                <a16:creationId xmlns:a16="http://schemas.microsoft.com/office/drawing/2014/main" id="{96C93F76-7CB6-C72D-5B26-6EAD4943BA7A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778500" y="3389243"/>
            <a:ext cx="635000" cy="635000"/>
          </a:xfrm>
          <a:prstGeom prst="rect">
            <a:avLst/>
          </a:prstGeom>
        </p:spPr>
      </p:pic>
      <p:pic>
        <p:nvPicPr>
          <p:cNvPr id="13" name="bin3.wav">
            <a:hlinkClick r:id="" action="ppaction://media"/>
            <a:extLst>
              <a:ext uri="{FF2B5EF4-FFF2-40B4-BE49-F238E27FC236}">
                <a16:creationId xmlns:a16="http://schemas.microsoft.com/office/drawing/2014/main" id="{4B2BB8F0-0CC0-C447-9C2B-188DB8A161B8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807765" y="4622800"/>
            <a:ext cx="635000" cy="635000"/>
          </a:xfrm>
          <a:prstGeom prst="rect">
            <a:avLst/>
          </a:prstGeom>
        </p:spPr>
      </p:pic>
      <p:pic>
        <p:nvPicPr>
          <p:cNvPr id="14" name="hyan31.wav">
            <a:hlinkClick r:id="" action="ppaction://media"/>
            <a:extLst>
              <a:ext uri="{FF2B5EF4-FFF2-40B4-BE49-F238E27FC236}">
                <a16:creationId xmlns:a16="http://schemas.microsoft.com/office/drawing/2014/main" id="{6DA99C2C-FBFE-B493-A9AB-5D5295EEB9A5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248650" y="3429000"/>
            <a:ext cx="635000" cy="635000"/>
          </a:xfrm>
          <a:prstGeom prst="rect">
            <a:avLst/>
          </a:prstGeom>
        </p:spPr>
      </p:pic>
      <p:pic>
        <p:nvPicPr>
          <p:cNvPr id="15" name="hyaj3.wav">
            <a:hlinkClick r:id="" action="ppaction://media"/>
            <a:extLst>
              <a:ext uri="{FF2B5EF4-FFF2-40B4-BE49-F238E27FC236}">
                <a16:creationId xmlns:a16="http://schemas.microsoft.com/office/drawing/2014/main" id="{2DE0F012-E683-87DA-F2FF-5F714542C590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185401" y="3429000"/>
            <a:ext cx="6350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852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7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7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0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0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18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14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15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237FB-FB52-88E8-54AD-9DA61F744F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35496"/>
            <a:ext cx="10515600" cy="5441467"/>
          </a:xfrm>
        </p:spPr>
        <p:txBody>
          <a:bodyPr>
            <a:normAutofit/>
          </a:bodyPr>
          <a:lstStyle/>
          <a:p>
            <a:r>
              <a:rPr lang="en-US" sz="2400">
                <a:effectLst/>
                <a:latin typeface="Times New Roman" panose="02020603050405020304" pitchFamily="18" charset="0"/>
                <a:ea typeface="Batang" panose="02030600000101010101" pitchFamily="18" charset="-127"/>
              </a:rPr>
              <a:t>It can be hard to hear the contrast between plain and pre-glottalized in word-initial position when these words are in isolation. You can hear it when another word (or prefix) precedes these roots though.</a:t>
            </a:r>
          </a:p>
          <a:p>
            <a:endParaRPr lang="en-US" sz="2400">
              <a:latin typeface="Times New Roman" panose="02020603050405020304" pitchFamily="18" charset="0"/>
              <a:ea typeface="Batang" panose="02030600000101010101" pitchFamily="18" charset="-127"/>
            </a:endParaRPr>
          </a:p>
          <a:p>
            <a:r>
              <a:rPr lang="en-US" sz="2400">
                <a:effectLst/>
                <a:latin typeface="Times New Roman" panose="02020603050405020304" pitchFamily="18" charset="0"/>
                <a:ea typeface="Batang" panose="02030600000101010101" pitchFamily="18" charset="-127"/>
              </a:rPr>
              <a:t>Glottalized sonorants most often occur in word-medial position - it is easier to hear the glottalization here for both Triqui speakers (and probably for the rest of us).</a:t>
            </a:r>
          </a:p>
          <a:p>
            <a:endParaRPr lang="en-US" sz="2400">
              <a:latin typeface="Times New Roman" panose="02020603050405020304" pitchFamily="18" charset="0"/>
              <a:ea typeface="Batang" panose="02030600000101010101" pitchFamily="18" charset="-127"/>
            </a:endParaRPr>
          </a:p>
          <a:p>
            <a:endParaRPr lang="en-US" sz="24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AC5A15-A54F-BB8E-AF20-9E4C7BF96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B6E9E-E73F-6542-A03A-B8C181AEA21E}" type="slidenum">
              <a:rPr lang="en-US"/>
              <a:t>16</a:t>
            </a:fld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F423C0F-745D-C80F-B3E9-758B139CBA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243796"/>
              </p:ext>
            </p:extLst>
          </p:nvPr>
        </p:nvGraphicFramePr>
        <p:xfrm>
          <a:off x="1123122" y="3673303"/>
          <a:ext cx="9780105" cy="2037204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956021">
                  <a:extLst>
                    <a:ext uri="{9D8B030D-6E8A-4147-A177-3AD203B41FA5}">
                      <a16:colId xmlns:a16="http://schemas.microsoft.com/office/drawing/2014/main" val="3332105414"/>
                    </a:ext>
                  </a:extLst>
                </a:gridCol>
                <a:gridCol w="1956021">
                  <a:extLst>
                    <a:ext uri="{9D8B030D-6E8A-4147-A177-3AD203B41FA5}">
                      <a16:colId xmlns:a16="http://schemas.microsoft.com/office/drawing/2014/main" val="3552752220"/>
                    </a:ext>
                  </a:extLst>
                </a:gridCol>
                <a:gridCol w="2200523">
                  <a:extLst>
                    <a:ext uri="{9D8B030D-6E8A-4147-A177-3AD203B41FA5}">
                      <a16:colId xmlns:a16="http://schemas.microsoft.com/office/drawing/2014/main" val="2710043016"/>
                    </a:ext>
                  </a:extLst>
                </a:gridCol>
                <a:gridCol w="1711519">
                  <a:extLst>
                    <a:ext uri="{9D8B030D-6E8A-4147-A177-3AD203B41FA5}">
                      <a16:colId xmlns:a16="http://schemas.microsoft.com/office/drawing/2014/main" val="397360358"/>
                    </a:ext>
                  </a:extLst>
                </a:gridCol>
                <a:gridCol w="1956021">
                  <a:extLst>
                    <a:ext uri="{9D8B030D-6E8A-4147-A177-3AD203B41FA5}">
                      <a16:colId xmlns:a16="http://schemas.microsoft.com/office/drawing/2014/main" val="948631299"/>
                    </a:ext>
                  </a:extLst>
                </a:gridCol>
              </a:tblGrid>
              <a:tr h="287082">
                <a:tc>
                  <a:txBody>
                    <a:bodyPr/>
                    <a:lstStyle/>
                    <a:p>
                      <a:pPr marL="457200" marR="0" indent="-4572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Doulos SIL" panose="02000500070000020004" pitchFamily="2" charset="77"/>
                          <a:ea typeface="Doulos SIL" panose="02000500070000020004" pitchFamily="2" charset="77"/>
                          <a:cs typeface="Doulos SIL" panose="02000500070000020004" pitchFamily="2" charset="77"/>
                        </a:rPr>
                        <a:t>ta³ˀnĩh⁵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-4572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Doulos SIL" panose="02000500070000020004" pitchFamily="2" charset="77"/>
                          <a:ea typeface="Doulos SIL" panose="02000500070000020004" pitchFamily="2" charset="77"/>
                          <a:cs typeface="Doulos SIL" panose="02000500070000020004" pitchFamily="2" charset="77"/>
                        </a:rPr>
                        <a:t>ka³-ˀnaʔ³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-4572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Doulos SIL" panose="02000500070000020004" pitchFamily="2" charset="77"/>
                          <a:ea typeface="Doulos SIL" panose="02000500070000020004" pitchFamily="2" charset="77"/>
                          <a:cs typeface="Doulos SIL" panose="02000500070000020004" pitchFamily="2" charset="77"/>
                        </a:rPr>
                        <a:t>βa² ˀβi¹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-4572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Doulos SIL" panose="02000500070000020004" pitchFamily="2" charset="77"/>
                          <a:ea typeface="Doulos SIL" panose="02000500070000020004" pitchFamily="2" charset="77"/>
                          <a:cs typeface="Doulos SIL" panose="02000500070000020004" pitchFamily="2" charset="77"/>
                        </a:rPr>
                        <a:t>tʃa³ˀjãh³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-4572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Doulos SIL" panose="02000500070000020004" pitchFamily="2" charset="77"/>
                          <a:ea typeface="Doulos SIL" panose="02000500070000020004" pitchFamily="2" charset="77"/>
                          <a:cs typeface="Doulos SIL" panose="02000500070000020004" pitchFamily="2" charset="77"/>
                        </a:rPr>
                        <a:t>a³ˀmã³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73135932"/>
                  </a:ext>
                </a:extLst>
              </a:tr>
              <a:tr h="287082">
                <a:tc>
                  <a:txBody>
                    <a:bodyPr/>
                    <a:lstStyle/>
                    <a:p>
                      <a:pPr marL="457200" marR="0" indent="-4572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Doulos SIL" panose="02000500070000020004" pitchFamily="2" charset="77"/>
                          <a:ea typeface="Doulos SIL" panose="02000500070000020004" pitchFamily="2" charset="77"/>
                          <a:cs typeface="Doulos SIL" panose="02000500070000020004" pitchFamily="2" charset="77"/>
                        </a:rPr>
                        <a:t>'child of'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-4572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Doulos SIL" panose="02000500070000020004" pitchFamily="2" charset="77"/>
                          <a:ea typeface="Doulos SIL" panose="02000500070000020004" pitchFamily="2" charset="77"/>
                          <a:cs typeface="Doulos SIL" panose="02000500070000020004" pitchFamily="2" charset="77"/>
                        </a:rPr>
                        <a:t>'</a:t>
                      </a:r>
                      <a:r>
                        <a:rPr lang="en-US" sz="2400" kern="100" cap="small">
                          <a:effectLst/>
                          <a:latin typeface="Doulos SIL" panose="02000500070000020004" pitchFamily="2" charset="77"/>
                          <a:ea typeface="Doulos SIL" panose="02000500070000020004" pitchFamily="2" charset="77"/>
                          <a:cs typeface="Doulos SIL" panose="02000500070000020004" pitchFamily="2" charset="77"/>
                        </a:rPr>
                        <a:t>perf</a:t>
                      </a:r>
                      <a:r>
                        <a:rPr lang="en-US" sz="2400" kern="100">
                          <a:effectLst/>
                          <a:latin typeface="Doulos SIL" panose="02000500070000020004" pitchFamily="2" charset="77"/>
                          <a:ea typeface="Doulos SIL" panose="02000500070000020004" pitchFamily="2" charset="77"/>
                          <a:cs typeface="Doulos SIL" panose="02000500070000020004" pitchFamily="2" charset="77"/>
                        </a:rPr>
                        <a:t>-come'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-4572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Doulos SIL" panose="02000500070000020004" pitchFamily="2" charset="77"/>
                          <a:ea typeface="Doulos SIL" panose="02000500070000020004" pitchFamily="2" charset="77"/>
                          <a:cs typeface="Doulos SIL" panose="02000500070000020004" pitchFamily="2" charset="77"/>
                        </a:rPr>
                        <a:t>'to.be+raw'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-4572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Doulos SIL" panose="02000500070000020004" pitchFamily="2" charset="77"/>
                          <a:ea typeface="Doulos SIL" panose="02000500070000020004" pitchFamily="2" charset="77"/>
                          <a:cs typeface="Doulos SIL" panose="02000500070000020004" pitchFamily="2" charset="77"/>
                        </a:rPr>
                        <a:t>'coyote'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-4572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Doulos SIL" panose="02000500070000020004" pitchFamily="2" charset="77"/>
                          <a:ea typeface="Doulos SIL" panose="02000500070000020004" pitchFamily="2" charset="77"/>
                          <a:cs typeface="Doulos SIL" panose="02000500070000020004" pitchFamily="2" charset="77"/>
                        </a:rPr>
                        <a:t>'to heat up’</a:t>
                      </a:r>
                    </a:p>
                    <a:p>
                      <a:pPr marL="457200" marR="0" indent="-4572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kern="100">
                        <a:effectLst/>
                        <a:latin typeface="Doulos SIL" panose="02000500070000020004" pitchFamily="2" charset="77"/>
                        <a:ea typeface="Doulos SIL" panose="02000500070000020004" pitchFamily="2" charset="77"/>
                        <a:cs typeface="Doulos SIL" panose="02000500070000020004" pitchFamily="2" charset="77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57195343"/>
                  </a:ext>
                </a:extLst>
              </a:tr>
              <a:tr h="287082">
                <a:tc>
                  <a:txBody>
                    <a:bodyPr/>
                    <a:lstStyle/>
                    <a:p>
                      <a:pPr marL="457200" marR="0" indent="-4572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Doulos SIL" panose="02000500070000020004" pitchFamily="2" charset="77"/>
                          <a:ea typeface="Doulos SIL" panose="02000500070000020004" pitchFamily="2" charset="77"/>
                          <a:cs typeface="Doulos SIL" panose="02000500070000020004" pitchFamily="2" charset="77"/>
                        </a:rPr>
                        <a:t>a³ˀᵑɡa³²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-4572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Doulos SIL" panose="02000500070000020004" pitchFamily="2" charset="77"/>
                          <a:ea typeface="Doulos SIL" panose="02000500070000020004" pitchFamily="2" charset="77"/>
                          <a:cs typeface="Doulos SIL" panose="02000500070000020004" pitchFamily="2" charset="77"/>
                        </a:rPr>
                        <a:t>ku³ˀⁿdiʔ³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-4572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Doulos SIL" panose="02000500070000020004" pitchFamily="2" charset="77"/>
                          <a:ea typeface="Doulos SIL" panose="02000500070000020004" pitchFamily="2" charset="77"/>
                          <a:cs typeface="Doulos SIL" panose="02000500070000020004" pitchFamily="2" charset="77"/>
                        </a:rPr>
                        <a:t>t̪o³ˀlo³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-4572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Doulos SIL" panose="02000500070000020004" pitchFamily="2" charset="77"/>
                          <a:ea typeface="Doulos SIL" panose="02000500070000020004" pitchFamily="2" charset="77"/>
                          <a:cs typeface="Doulos SIL" panose="02000500070000020004" pitchFamily="2" charset="77"/>
                        </a:rPr>
                        <a:t>ni²ˀɾua⁴³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-4572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Doulos SIL" panose="02000500070000020004" pitchFamily="2" charset="77"/>
                          <a:ea typeface="Doulos SIL" panose="02000500070000020004" pitchFamily="2" charset="77"/>
                          <a:cs typeface="Doulos SIL" panose="02000500070000020004" pitchFamily="2" charset="77"/>
                        </a:rPr>
                        <a:t> 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14438244"/>
                  </a:ext>
                </a:extLst>
              </a:tr>
              <a:tr h="574164">
                <a:tc>
                  <a:txBody>
                    <a:bodyPr/>
                    <a:lstStyle/>
                    <a:p>
                      <a:pPr marL="457200" marR="0" indent="-4572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Doulos SIL" panose="02000500070000020004" pitchFamily="2" charset="77"/>
                          <a:ea typeface="Doulos SIL" panose="02000500070000020004" pitchFamily="2" charset="77"/>
                          <a:cs typeface="Doulos SIL" panose="02000500070000020004" pitchFamily="2" charset="77"/>
                        </a:rPr>
                        <a:t>'to be born'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-4572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Doulos SIL" panose="02000500070000020004" pitchFamily="2" charset="77"/>
                          <a:ea typeface="Doulos SIL" panose="02000500070000020004" pitchFamily="2" charset="77"/>
                          <a:cs typeface="Doulos SIL" panose="02000500070000020004" pitchFamily="2" charset="77"/>
                        </a:rPr>
                        <a:t>'prickly pear'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-4572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Doulos SIL" panose="02000500070000020004" pitchFamily="2" charset="77"/>
                          <a:ea typeface="Doulos SIL" panose="02000500070000020004" pitchFamily="2" charset="77"/>
                          <a:cs typeface="Doulos SIL" panose="02000500070000020004" pitchFamily="2" charset="77"/>
                        </a:rPr>
                        <a:t>'rooster'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-4572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Doulos SIL" panose="02000500070000020004" pitchFamily="2" charset="77"/>
                          <a:ea typeface="Doulos SIL" panose="02000500070000020004" pitchFamily="2" charset="77"/>
                          <a:cs typeface="Doulos SIL" panose="02000500070000020004" pitchFamily="2" charset="77"/>
                        </a:rPr>
                        <a:t>'much'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-4572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Doulos SIL" panose="02000500070000020004" pitchFamily="2" charset="77"/>
                          <a:ea typeface="Doulos SIL" panose="02000500070000020004" pitchFamily="2" charset="77"/>
                          <a:cs typeface="Doulos SIL" panose="02000500070000020004" pitchFamily="2" charset="77"/>
                        </a:rPr>
                        <a:t> 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00337705"/>
                  </a:ext>
                </a:extLst>
              </a:tr>
            </a:tbl>
          </a:graphicData>
        </a:graphic>
      </p:graphicFrame>
      <p:pic>
        <p:nvPicPr>
          <p:cNvPr id="6" name="ba2_hbi1.wav">
            <a:hlinkClick r:id="" action="ppaction://media"/>
            <a:extLst>
              <a:ext uri="{FF2B5EF4-FFF2-40B4-BE49-F238E27FC236}">
                <a16:creationId xmlns:a16="http://schemas.microsoft.com/office/drawing/2014/main" id="{2E8C4E36-33B5-DCDE-8B3B-1B0381F16A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435035" y="3523733"/>
            <a:ext cx="650703" cy="650703"/>
          </a:xfrm>
          <a:prstGeom prst="rect">
            <a:avLst/>
          </a:prstGeom>
        </p:spPr>
      </p:pic>
      <p:pic>
        <p:nvPicPr>
          <p:cNvPr id="7" name="cha3hyanj3.wav">
            <a:hlinkClick r:id="" action="ppaction://media"/>
            <a:extLst>
              <a:ext uri="{FF2B5EF4-FFF2-40B4-BE49-F238E27FC236}">
                <a16:creationId xmlns:a16="http://schemas.microsoft.com/office/drawing/2014/main" id="{C9923A21-6394-6CA3-66CB-0FA931DDA1C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343779" y="3523733"/>
            <a:ext cx="650703" cy="650703"/>
          </a:xfrm>
          <a:prstGeom prst="rect">
            <a:avLst/>
          </a:prstGeom>
        </p:spPr>
      </p:pic>
      <p:pic>
        <p:nvPicPr>
          <p:cNvPr id="8" name="a3hman3.wav">
            <a:hlinkClick r:id="" action="ppaction://media"/>
            <a:extLst>
              <a:ext uri="{FF2B5EF4-FFF2-40B4-BE49-F238E27FC236}">
                <a16:creationId xmlns:a16="http://schemas.microsoft.com/office/drawing/2014/main" id="{501A2209-9F76-41A0-A73A-FE05CB283AE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311297" y="3523733"/>
            <a:ext cx="650703" cy="650703"/>
          </a:xfrm>
          <a:prstGeom prst="rect">
            <a:avLst/>
          </a:prstGeom>
        </p:spPr>
      </p:pic>
      <p:pic>
        <p:nvPicPr>
          <p:cNvPr id="9" name="ku3hndih3.wav">
            <a:hlinkClick r:id="" action="ppaction://media"/>
            <a:extLst>
              <a:ext uri="{FF2B5EF4-FFF2-40B4-BE49-F238E27FC236}">
                <a16:creationId xmlns:a16="http://schemas.microsoft.com/office/drawing/2014/main" id="{48216DC6-B682-75D4-9B4F-4C507028B4D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308061" y="4612861"/>
            <a:ext cx="650703" cy="650703"/>
          </a:xfrm>
          <a:prstGeom prst="rect">
            <a:avLst/>
          </a:prstGeom>
        </p:spPr>
      </p:pic>
      <p:pic>
        <p:nvPicPr>
          <p:cNvPr id="10" name="a3hnga32.wav">
            <a:hlinkClick r:id="" action="ppaction://media"/>
            <a:extLst>
              <a:ext uri="{FF2B5EF4-FFF2-40B4-BE49-F238E27FC236}">
                <a16:creationId xmlns:a16="http://schemas.microsoft.com/office/drawing/2014/main" id="{F5814321-9B89-00D1-8BF2-7CD56E388C22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310295" y="4612860"/>
            <a:ext cx="650703" cy="650703"/>
          </a:xfrm>
          <a:prstGeom prst="rect">
            <a:avLst/>
          </a:prstGeom>
        </p:spPr>
      </p:pic>
      <p:pic>
        <p:nvPicPr>
          <p:cNvPr id="11" name="ni2hrua43.wav">
            <a:hlinkClick r:id="" action="ppaction://media"/>
            <a:extLst>
              <a:ext uri="{FF2B5EF4-FFF2-40B4-BE49-F238E27FC236}">
                <a16:creationId xmlns:a16="http://schemas.microsoft.com/office/drawing/2014/main" id="{29C6C97A-98FE-831E-D4A2-8C08C8DCB080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343778" y="4695798"/>
            <a:ext cx="650703" cy="650703"/>
          </a:xfrm>
          <a:prstGeom prst="rect">
            <a:avLst/>
          </a:prstGeom>
        </p:spPr>
      </p:pic>
      <p:pic>
        <p:nvPicPr>
          <p:cNvPr id="12" name="to3hlo3.wav">
            <a:hlinkClick r:id="" action="ppaction://media"/>
            <a:extLst>
              <a:ext uri="{FF2B5EF4-FFF2-40B4-BE49-F238E27FC236}">
                <a16:creationId xmlns:a16="http://schemas.microsoft.com/office/drawing/2014/main" id="{2C2521C5-3C80-B08A-311E-189D7CA9AECC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458223" y="4691905"/>
            <a:ext cx="650703" cy="65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021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7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0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2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42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28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20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E0B03F-5438-8203-8E31-3702302F99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65922"/>
            <a:ext cx="10515600" cy="5511041"/>
          </a:xfrm>
        </p:spPr>
        <p:txBody>
          <a:bodyPr>
            <a:noAutofit/>
          </a:bodyPr>
          <a:lstStyle/>
          <a:p>
            <a:pPr marL="457200" marR="0" indent="-457200">
              <a:spcBef>
                <a:spcPts val="0"/>
              </a:spcBef>
              <a:spcAft>
                <a:spcPts val="0"/>
              </a:spcAft>
            </a:pPr>
            <a:r>
              <a:rPr lang="en-US" sz="2400" kern="100">
                <a:effectLst/>
                <a:latin typeface="Times New Roman" panose="02020603050405020304" pitchFamily="18" charset="0"/>
                <a:ea typeface="Batang" panose="02030600000101010101" pitchFamily="18" charset="-127"/>
                <a:cs typeface="DaunPenh" pitchFamily="2" charset="0"/>
              </a:rPr>
              <a:t>The IPA has not historically had a consistent practice for transcribing preglottalization or prenasalization. Linguists variably transcribe these as sequences or with superscripts, e.g. /nd/ vs. /</a:t>
            </a:r>
            <a:r>
              <a:rPr lang="en-US" sz="2400" kern="100">
                <a:effectLst/>
                <a:latin typeface="Doulos SIL" panose="02000500070000020004" pitchFamily="2" charset="77"/>
                <a:ea typeface="Batang" panose="02030600000101010101" pitchFamily="18" charset="-127"/>
                <a:cs typeface="DaunPenh" pitchFamily="2" charset="0"/>
              </a:rPr>
              <a:t>ⁿd</a:t>
            </a:r>
            <a:r>
              <a:rPr lang="en-US" sz="2400" kern="100">
                <a:effectLst/>
                <a:latin typeface="Times New Roman" panose="02020603050405020304" pitchFamily="18" charset="0"/>
                <a:ea typeface="Batang" panose="02030600000101010101" pitchFamily="18" charset="-127"/>
                <a:cs typeface="DaunPenh" pitchFamily="2" charset="0"/>
              </a:rPr>
              <a:t>/, /</a:t>
            </a:r>
            <a:r>
              <a:rPr lang="en-US" sz="2400" kern="100">
                <a:effectLst/>
                <a:latin typeface="Doulos SIL" panose="02000500070000020004" pitchFamily="2" charset="77"/>
                <a:ea typeface="Batang" panose="02030600000101010101" pitchFamily="18" charset="-127"/>
                <a:cs typeface="DaunPenh" pitchFamily="2" charset="0"/>
              </a:rPr>
              <a:t>ʔn</a:t>
            </a:r>
            <a:r>
              <a:rPr lang="en-US" sz="2400" kern="100">
                <a:effectLst/>
                <a:latin typeface="Times New Roman" panose="02020603050405020304" pitchFamily="18" charset="0"/>
                <a:ea typeface="Batang" panose="02030600000101010101" pitchFamily="18" charset="-127"/>
                <a:cs typeface="DaunPenh" pitchFamily="2" charset="0"/>
              </a:rPr>
              <a:t>/ vs. /</a:t>
            </a:r>
            <a:r>
              <a:rPr lang="en-US" sz="2400" kern="100">
                <a:effectLst/>
                <a:latin typeface="Doulos SIL" panose="02000500070000020004" pitchFamily="2" charset="77"/>
                <a:ea typeface="Batang" panose="02030600000101010101" pitchFamily="18" charset="-127"/>
                <a:cs typeface="DaunPenh" pitchFamily="2" charset="0"/>
              </a:rPr>
              <a:t>ˀn</a:t>
            </a:r>
            <a:r>
              <a:rPr lang="en-US" sz="2400" kern="100">
                <a:effectLst/>
                <a:latin typeface="Times New Roman" panose="02020603050405020304" pitchFamily="18" charset="0"/>
                <a:ea typeface="Batang" panose="02030600000101010101" pitchFamily="18" charset="-127"/>
                <a:cs typeface="DaunPenh" pitchFamily="2" charset="0"/>
              </a:rPr>
              <a:t>/ (Keating et al. 2021). </a:t>
            </a:r>
            <a:endParaRPr lang="en-US" sz="2400" kern="100">
              <a:effectLst/>
              <a:latin typeface="Aptos" panose="020B0004020202020204" pitchFamily="34" charset="0"/>
              <a:ea typeface="Batang" panose="02030600000101010101" pitchFamily="18" charset="-127"/>
              <a:cs typeface="DaunPenh" pitchFamily="2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kern="100">
                <a:effectLst/>
                <a:latin typeface="Times New Roman" panose="02020603050405020304" pitchFamily="18" charset="0"/>
                <a:ea typeface="Batang" panose="02030600000101010101" pitchFamily="18" charset="-127"/>
                <a:cs typeface="DaunPenh" pitchFamily="2" charset="0"/>
              </a:rPr>
              <a:t> </a:t>
            </a:r>
            <a:endParaRPr lang="en-US" sz="2400" kern="100">
              <a:effectLst/>
              <a:latin typeface="Aptos" panose="020B0004020202020204" pitchFamily="34" charset="0"/>
              <a:ea typeface="Batang" panose="02030600000101010101" pitchFamily="18" charset="-127"/>
              <a:cs typeface="DaunPenh" pitchFamily="2" charset="0"/>
            </a:endParaRP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</a:pPr>
            <a:r>
              <a:rPr lang="en-US" sz="2400" kern="100">
                <a:effectLst/>
                <a:latin typeface="Times New Roman" panose="02020603050405020304" pitchFamily="18" charset="0"/>
                <a:ea typeface="Batang" panose="02030600000101010101" pitchFamily="18" charset="-127"/>
                <a:cs typeface="DaunPenh" pitchFamily="2" charset="0"/>
              </a:rPr>
              <a:t>This variation in transcriptional practice is independent from whether the linguist is arguing that these are single segments are not. </a:t>
            </a:r>
            <a:endParaRPr lang="en-US" sz="2400" kern="100">
              <a:effectLst/>
              <a:latin typeface="Aptos" panose="020B0004020202020204" pitchFamily="34" charset="0"/>
              <a:ea typeface="Batang" panose="02030600000101010101" pitchFamily="18" charset="-127"/>
              <a:cs typeface="DaunPenh" pitchFamily="2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kern="100">
                <a:effectLst/>
                <a:latin typeface="Times New Roman" panose="02020603050405020304" pitchFamily="18" charset="0"/>
                <a:ea typeface="Batang" panose="02030600000101010101" pitchFamily="18" charset="-127"/>
                <a:cs typeface="DaunPenh" pitchFamily="2" charset="0"/>
              </a:rPr>
              <a:t> </a:t>
            </a:r>
            <a:endParaRPr lang="en-US" sz="2400" kern="100">
              <a:effectLst/>
              <a:latin typeface="Aptos" panose="020B0004020202020204" pitchFamily="34" charset="0"/>
              <a:ea typeface="Batang" panose="02030600000101010101" pitchFamily="18" charset="-127"/>
              <a:cs typeface="DaunPenh" pitchFamily="2" charset="0"/>
            </a:endParaRP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</a:pPr>
            <a:r>
              <a:rPr lang="en-US" sz="2400" kern="100">
                <a:effectLst/>
                <a:latin typeface="Times New Roman" panose="02020603050405020304" pitchFamily="18" charset="0"/>
                <a:ea typeface="Batang" panose="02030600000101010101" pitchFamily="18" charset="-127"/>
                <a:cs typeface="DaunPenh" pitchFamily="2" charset="0"/>
              </a:rPr>
              <a:t>On the basis of many phonetic descriptions, including DiCanio (2010), Keating et al. (2021) propose superscripts for the IPA transcription of preaspiration, preglottalization, and prenasalization.</a:t>
            </a:r>
            <a:endParaRPr lang="en-US" sz="2400" kern="100">
              <a:latin typeface="Aptos" panose="020B0004020202020204" pitchFamily="34" charset="0"/>
              <a:ea typeface="Batang" panose="02030600000101010101" pitchFamily="18" charset="-127"/>
              <a:cs typeface="DaunPenh" pitchFamily="2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400" kern="100">
              <a:latin typeface="Aptos" panose="020B0004020202020204" pitchFamily="34" charset="0"/>
              <a:ea typeface="Batang" panose="02030600000101010101" pitchFamily="18" charset="-127"/>
              <a:cs typeface="DaunPenh" pitchFamily="2" charset="0"/>
            </a:endParaRP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</a:pPr>
            <a:r>
              <a:rPr lang="en-US" sz="2400">
                <a:effectLst/>
                <a:latin typeface="Times New Roman" panose="02020603050405020304" pitchFamily="18" charset="0"/>
                <a:ea typeface="Batang" panose="02030600000101010101" pitchFamily="18" charset="-127"/>
              </a:rPr>
              <a:t>When we're using IPA for Triqui, we'll be following this practice. However, in the </a:t>
            </a:r>
            <a:r>
              <a:rPr lang="en-US" sz="2400" i="1">
                <a:effectLst/>
                <a:latin typeface="Times New Roman" panose="02020603050405020304" pitchFamily="18" charset="0"/>
                <a:ea typeface="Batang" panose="02030600000101010101" pitchFamily="18" charset="-127"/>
              </a:rPr>
              <a:t>transcriptional orthography, </a:t>
            </a:r>
            <a:r>
              <a:rPr lang="en-US" sz="2400">
                <a:effectLst/>
                <a:latin typeface="Times New Roman" panose="02020603050405020304" pitchFamily="18" charset="0"/>
                <a:ea typeface="Batang" panose="02030600000101010101" pitchFamily="18" charset="-127"/>
              </a:rPr>
              <a:t>everything is written as a sequences. This is used in the dictionary and texts and later in the course.</a:t>
            </a:r>
            <a:endParaRPr lang="en-US" sz="24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514DB2-AE19-3B74-C8AF-4004849EA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B6E9E-E73F-6542-A03A-B8C181AEA21E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1074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50030-2DE7-BB06-B65C-4DF3FE8FE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The marginal pre-stopped nasal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BB73E2-498B-1C99-D98F-2FE69D0AB7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Itunyoso Triqui has a pre-stopped nasal which begins as palatal and is released into an alveolar nasal /ᶜn/. It is found in a few common words, but it is undergoing loss/shift for many speakers, merging with /n/ or /t̪/.</a:t>
            </a:r>
          </a:p>
          <a:p>
            <a:pPr marL="0" indent="0">
              <a:buNone/>
            </a:pPr>
            <a:endParaRPr lang="en-US">
              <a:latin typeface="Doulos SIL" panose="02000500070000020004" pitchFamily="2" charset="77"/>
              <a:ea typeface="Doulos SIL" panose="02000500070000020004" pitchFamily="2" charset="77"/>
              <a:cs typeface="Doulos SIL" panose="02000500070000020004" pitchFamily="2" charset="77"/>
            </a:endParaRPr>
          </a:p>
          <a:p>
            <a:pPr marL="0" indent="0">
              <a:buNone/>
            </a:pPr>
            <a:r>
              <a:rPr lang="en-US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	ᶜnãh⁵		‘brother’</a:t>
            </a:r>
          </a:p>
          <a:p>
            <a:pPr marL="0" indent="0">
              <a:buNone/>
            </a:pPr>
            <a:r>
              <a:rPr lang="en-US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	nãh⁵		final particle expressing obligation</a:t>
            </a:r>
          </a:p>
          <a:p>
            <a:pPr marL="0" indent="0">
              <a:buNone/>
            </a:pPr>
            <a:r>
              <a:rPr lang="en-US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	nːãh⁵		‘to wash’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02EBA0-87B0-986A-4DFD-B153495FC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B6E9E-E73F-6542-A03A-B8C181AEA21E}" type="slidenum">
              <a:rPr lang="en-US"/>
              <a:t>18</a:t>
            </a:fld>
            <a:endParaRPr lang="en-US"/>
          </a:p>
        </p:txBody>
      </p:sp>
      <p:pic>
        <p:nvPicPr>
          <p:cNvPr id="5" name="cnanj5.wav">
            <a:hlinkClick r:id="" action="ppaction://media"/>
            <a:extLst>
              <a:ext uri="{FF2B5EF4-FFF2-40B4-BE49-F238E27FC236}">
                <a16:creationId xmlns:a16="http://schemas.microsoft.com/office/drawing/2014/main" id="{D7C4FCC7-ADAB-99A6-80F2-C1CC9D2A58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07165" y="3843372"/>
            <a:ext cx="629236" cy="629236"/>
          </a:xfrm>
          <a:prstGeom prst="rect">
            <a:avLst/>
          </a:prstGeom>
        </p:spPr>
      </p:pic>
      <p:pic>
        <p:nvPicPr>
          <p:cNvPr id="6" name="nanj5.wav">
            <a:hlinkClick r:id="" action="ppaction://media"/>
            <a:extLst>
              <a:ext uri="{FF2B5EF4-FFF2-40B4-BE49-F238E27FC236}">
                <a16:creationId xmlns:a16="http://schemas.microsoft.com/office/drawing/2014/main" id="{CCDACDEB-E96F-AE0E-53A5-0BBA7761AC2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07165" y="4373218"/>
            <a:ext cx="629236" cy="629236"/>
          </a:xfrm>
          <a:prstGeom prst="rect">
            <a:avLst/>
          </a:prstGeom>
        </p:spPr>
      </p:pic>
      <p:pic>
        <p:nvPicPr>
          <p:cNvPr id="7" name="nnanj5.wav">
            <a:hlinkClick r:id="" action="ppaction://media"/>
            <a:extLst>
              <a:ext uri="{FF2B5EF4-FFF2-40B4-BE49-F238E27FC236}">
                <a16:creationId xmlns:a16="http://schemas.microsoft.com/office/drawing/2014/main" id="{A4A31385-931A-C684-CE26-8601D2A334E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07165" y="4920356"/>
            <a:ext cx="629236" cy="62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824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35E83-FEA6-6432-3F26-1B071FEF5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imes" pitchFamily="2" charset="0"/>
              </a:rPr>
              <a:t>3. Consonant length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5D13F-B5C2-24FD-F428-3277F8E572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0200"/>
            <a:ext cx="10515600" cy="4576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>
                <a:effectLst/>
                <a:latin typeface="Times New Roman" panose="02020603050405020304" pitchFamily="18" charset="0"/>
                <a:ea typeface="Batang" panose="02030600000101010101" pitchFamily="18" charset="-127"/>
              </a:rPr>
              <a:t>There is a contrast between short and long consonants, but only in the onset of monosyllabic roots. There are more contrasts among the sonorants than obstruents.</a:t>
            </a:r>
            <a:r>
              <a:rPr lang="en-US" sz="2400">
                <a:effectLst/>
              </a:rPr>
              <a:t> </a:t>
            </a:r>
            <a:endParaRPr lang="en-US" sz="2400">
              <a:latin typeface="Times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7BFA8F-7985-1C9D-E3B1-98BAC273A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B6E9E-E73F-6542-A03A-B8C181AEA21E}" type="slidenum">
              <a:rPr lang="en-US"/>
              <a:t>19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563DE9-43F9-5E1F-803C-C126556E68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149146"/>
            <a:ext cx="10243930" cy="4027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3159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54BEB-1B2E-5C47-7565-0E5196730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imes" pitchFamily="2" charset="0"/>
              </a:rPr>
              <a:t>1.	Symmetry, stress, and the inventory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FB72D6-3036-BE7E-6FFE-B382DD478C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kern="10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DaunPenh" pitchFamily="2" charset="0"/>
              </a:rPr>
              <a:t>In languages like English, we tend not to think of phonemic contrasts in terms of stress, but in Triqui, we have to. 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kern="100">
              <a:latin typeface="Times New Roman" panose="02020603050405020304" pitchFamily="18" charset="0"/>
              <a:ea typeface="Aptos" panose="020B0004020202020204" pitchFamily="34" charset="0"/>
              <a:cs typeface="DaunPenh" pitchFamily="2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kern="10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DaunPenh" pitchFamily="2" charset="0"/>
              </a:rPr>
              <a:t>We talk about allophony in terms of stress though, e.g. aspiration in English.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kern="100">
              <a:effectLst/>
              <a:latin typeface="Aptos" panose="020B0004020202020204" pitchFamily="34" charset="0"/>
              <a:ea typeface="Aptos" panose="020B0004020202020204" pitchFamily="34" charset="0"/>
              <a:cs typeface="DaunPenh" pitchFamily="2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800" kern="100">
              <a:effectLst/>
              <a:latin typeface="Aptos" panose="020B0004020202020204" pitchFamily="34" charset="0"/>
              <a:ea typeface="Aptos" panose="020B0004020202020204" pitchFamily="34" charset="0"/>
              <a:cs typeface="DaunPenh" pitchFamily="2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kern="10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DaunPenh" pitchFamily="2" charset="0"/>
              </a:rPr>
              <a:t>	[</a:t>
            </a:r>
            <a:r>
              <a:rPr lang="en-US" sz="2400" kern="100">
                <a:effectLst/>
                <a:latin typeface="Doulos SIL" panose="02000500070000020004" pitchFamily="2" charset="77"/>
                <a:ea typeface="Aptos" panose="020B0004020202020204" pitchFamily="34" charset="0"/>
                <a:cs typeface="DaunPenh" pitchFamily="2" charset="0"/>
              </a:rPr>
              <a:t>əˈpʰiɹ]		[ˈpʰeɪpɚ]	[ˈæpɫ̩]		[ˈpʰɹ̥apɚɾi]	[pʰəˈtʰeɪɾoʊ]</a:t>
            </a:r>
            <a:endParaRPr lang="en-US" sz="2400" kern="100">
              <a:effectLst/>
              <a:latin typeface="Aptos" panose="020B0004020202020204" pitchFamily="34" charset="0"/>
              <a:ea typeface="Aptos" panose="020B0004020202020204" pitchFamily="34" charset="0"/>
              <a:cs typeface="DaunPenh" pitchFamily="2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kern="100">
                <a:effectLst/>
                <a:latin typeface="Doulos SIL" panose="02000500070000020004" pitchFamily="2" charset="77"/>
                <a:ea typeface="Aptos" panose="020B0004020202020204" pitchFamily="34" charset="0"/>
                <a:cs typeface="DaunPenh" pitchFamily="2" charset="0"/>
              </a:rPr>
              <a:t>	'appear’	'paper'		'apple'		'property'	'potato’</a:t>
            </a:r>
            <a:endParaRPr lang="en-US" sz="2400" kern="100">
              <a:effectLst/>
              <a:latin typeface="Aptos" panose="020B0004020202020204" pitchFamily="34" charset="0"/>
              <a:ea typeface="Aptos" panose="020B0004020202020204" pitchFamily="34" charset="0"/>
              <a:cs typeface="DaunPenh" pitchFamily="2" charset="0"/>
            </a:endParaRP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4EE64F-2FCB-45C9-B1F7-490343FC3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B6E9E-E73F-6542-A03A-B8C181AEA21E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2731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9F340D-9BE2-8E92-A630-7FFA0EF056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16226"/>
            <a:ext cx="10515600" cy="5560737"/>
          </a:xfrm>
        </p:spPr>
        <p:txBody>
          <a:bodyPr/>
          <a:lstStyle/>
          <a:p>
            <a:pPr marL="0" indent="0">
              <a:buNone/>
            </a:pPr>
            <a:endParaRPr lang="en-US">
              <a:latin typeface="Doulos SIL" panose="02000500070000020004" pitchFamily="2" charset="77"/>
              <a:ea typeface="Doulos SIL" panose="02000500070000020004" pitchFamily="2" charset="77"/>
              <a:cs typeface="Doulos SIL" panose="02000500070000020004" pitchFamily="2" charset="77"/>
            </a:endParaRPr>
          </a:p>
          <a:p>
            <a:pPr marL="0" indent="0">
              <a:buNone/>
            </a:pPr>
            <a:r>
              <a:rPr lang="en-US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βa¹	‘already, yet’			βːa¹	‘sharp’</a:t>
            </a:r>
          </a:p>
          <a:p>
            <a:pPr marL="0" indent="0">
              <a:buNone/>
            </a:pPr>
            <a:r>
              <a:rPr lang="en-US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tʃaʔ³	‘music’				tʃːa³	‘tortilla’ </a:t>
            </a:r>
          </a:p>
          <a:p>
            <a:pPr marL="0" indent="0">
              <a:buNone/>
            </a:pPr>
            <a:r>
              <a:rPr lang="en-US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kaʔ³	‘spool-lifting			kːaʔ³	‘candle’	</a:t>
            </a:r>
          </a:p>
          <a:p>
            <a:pPr marL="0" indent="0">
              <a:buNone/>
            </a:pPr>
            <a:r>
              <a:rPr lang="en-US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	stick for weaving’	</a:t>
            </a:r>
          </a:p>
          <a:p>
            <a:pPr marL="0" indent="0">
              <a:buNone/>
            </a:pPr>
            <a:r>
              <a:rPr lang="en-US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kʷi³	‘day, sun’				kʷeh​³² ‘edible green’</a:t>
            </a:r>
          </a:p>
          <a:p>
            <a:pPr marL="0" indent="0">
              <a:buNone/>
            </a:pPr>
            <a:r>
              <a:rPr lang="en-US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li⁴³	‘small (adj)’				lːih³	‘small (N)’</a:t>
            </a:r>
          </a:p>
          <a:p>
            <a:pPr marL="0" indent="0">
              <a:buNone/>
            </a:pPr>
            <a:r>
              <a:rPr lang="en-US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mã³	‘that (distal)’			mːã¹	‘there is (</a:t>
            </a:r>
            <a:r>
              <a:rPr lang="en-US" cap="small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imp</a:t>
            </a:r>
            <a:r>
              <a:rPr lang="en-US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)’</a:t>
            </a:r>
          </a:p>
          <a:p>
            <a:pPr marL="0" indent="0">
              <a:buNone/>
            </a:pPr>
            <a:r>
              <a:rPr lang="en-US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nãh⁵	‘oblig. final part.’			nːãh⁵	‘to wash’ 	</a:t>
            </a:r>
          </a:p>
          <a:p>
            <a:pPr marL="0" indent="0">
              <a:buNone/>
            </a:pPr>
            <a:r>
              <a:rPr lang="en-US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t̪a³	‘this (disc)’				t̪ːa³	‘field’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CB1312-DEA4-E658-D3D3-320217B45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B6E9E-E73F-6542-A03A-B8C181AEA21E}" type="slidenum">
              <a:rPr lang="en-US"/>
              <a:t>20</a:t>
            </a:fld>
            <a:endParaRPr lang="en-US"/>
          </a:p>
        </p:txBody>
      </p:sp>
      <p:pic>
        <p:nvPicPr>
          <p:cNvPr id="5" name="ba1.wav">
            <a:hlinkClick r:id="" action="ppaction://media"/>
            <a:extLst>
              <a:ext uri="{FF2B5EF4-FFF2-40B4-BE49-F238E27FC236}">
                <a16:creationId xmlns:a16="http://schemas.microsoft.com/office/drawing/2014/main" id="{C629EE28-C2AB-3B50-85D1-5485178A71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4228548" y="1044713"/>
            <a:ext cx="532295" cy="532295"/>
          </a:xfrm>
          <a:prstGeom prst="rect">
            <a:avLst/>
          </a:prstGeom>
        </p:spPr>
      </p:pic>
      <p:pic>
        <p:nvPicPr>
          <p:cNvPr id="6" name="bba1.wav">
            <a:hlinkClick r:id="" action="ppaction://media"/>
            <a:extLst>
              <a:ext uri="{FF2B5EF4-FFF2-40B4-BE49-F238E27FC236}">
                <a16:creationId xmlns:a16="http://schemas.microsoft.com/office/drawing/2014/main" id="{2D57E4B4-822C-2BE4-EE12-06027174846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9009269" y="1044713"/>
            <a:ext cx="532296" cy="532296"/>
          </a:xfrm>
          <a:prstGeom prst="rect">
            <a:avLst/>
          </a:prstGeom>
        </p:spPr>
      </p:pic>
      <p:pic>
        <p:nvPicPr>
          <p:cNvPr id="7" name="chah3.wav">
            <a:hlinkClick r:id="" action="ppaction://media"/>
            <a:extLst>
              <a:ext uri="{FF2B5EF4-FFF2-40B4-BE49-F238E27FC236}">
                <a16:creationId xmlns:a16="http://schemas.microsoft.com/office/drawing/2014/main" id="{35BFCE27-EF42-3570-84D4-BDD7DB45804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4228547" y="1577008"/>
            <a:ext cx="532295" cy="532295"/>
          </a:xfrm>
          <a:prstGeom prst="rect">
            <a:avLst/>
          </a:prstGeom>
        </p:spPr>
      </p:pic>
      <p:pic>
        <p:nvPicPr>
          <p:cNvPr id="8" name="cchra3.wav">
            <a:hlinkClick r:id="" action="ppaction://media"/>
            <a:extLst>
              <a:ext uri="{FF2B5EF4-FFF2-40B4-BE49-F238E27FC236}">
                <a16:creationId xmlns:a16="http://schemas.microsoft.com/office/drawing/2014/main" id="{BFEC52F9-C405-2E13-4252-6A7601395C8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8996017" y="1563755"/>
            <a:ext cx="545548" cy="545548"/>
          </a:xfrm>
          <a:prstGeom prst="rect">
            <a:avLst/>
          </a:prstGeom>
        </p:spPr>
      </p:pic>
      <p:pic>
        <p:nvPicPr>
          <p:cNvPr id="11" name="kkah3.wav">
            <a:hlinkClick r:id="" action="ppaction://media"/>
            <a:extLst>
              <a:ext uri="{FF2B5EF4-FFF2-40B4-BE49-F238E27FC236}">
                <a16:creationId xmlns:a16="http://schemas.microsoft.com/office/drawing/2014/main" id="{AA6DB052-BA63-A17A-38EB-F007ED3F30D3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8996017" y="2009912"/>
            <a:ext cx="625061" cy="625061"/>
          </a:xfrm>
          <a:prstGeom prst="rect">
            <a:avLst/>
          </a:prstGeom>
        </p:spPr>
      </p:pic>
      <p:pic>
        <p:nvPicPr>
          <p:cNvPr id="12" name="kah3.wav">
            <a:hlinkClick r:id="" action="ppaction://media"/>
            <a:extLst>
              <a:ext uri="{FF2B5EF4-FFF2-40B4-BE49-F238E27FC236}">
                <a16:creationId xmlns:a16="http://schemas.microsoft.com/office/drawing/2014/main" id="{4EC66FD6-F8E9-1D74-82B7-994794220612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4202042" y="2056294"/>
            <a:ext cx="585304" cy="585304"/>
          </a:xfrm>
          <a:prstGeom prst="rect">
            <a:avLst/>
          </a:prstGeom>
        </p:spPr>
      </p:pic>
      <p:pic>
        <p:nvPicPr>
          <p:cNvPr id="13" name="li43.wav">
            <a:hlinkClick r:id="" action="ppaction://media"/>
            <a:extLst>
              <a:ext uri="{FF2B5EF4-FFF2-40B4-BE49-F238E27FC236}">
                <a16:creationId xmlns:a16="http://schemas.microsoft.com/office/drawing/2014/main" id="{DA6AAC76-A004-896C-99E2-395BBE9BB084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4202042" y="3687415"/>
            <a:ext cx="585304" cy="585304"/>
          </a:xfrm>
          <a:prstGeom prst="rect">
            <a:avLst/>
          </a:prstGeom>
        </p:spPr>
      </p:pic>
      <p:pic>
        <p:nvPicPr>
          <p:cNvPr id="14" name="llij3.wav">
            <a:hlinkClick r:id="" action="ppaction://media"/>
            <a:extLst>
              <a:ext uri="{FF2B5EF4-FFF2-40B4-BE49-F238E27FC236}">
                <a16:creationId xmlns:a16="http://schemas.microsoft.com/office/drawing/2014/main" id="{777C6711-CCEE-891D-5976-75A952E109CF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9621078" y="3637598"/>
            <a:ext cx="585304" cy="585304"/>
          </a:xfrm>
          <a:prstGeom prst="rect">
            <a:avLst/>
          </a:prstGeom>
        </p:spPr>
      </p:pic>
      <p:pic>
        <p:nvPicPr>
          <p:cNvPr id="15" name="man3.wav">
            <a:hlinkClick r:id="" action="ppaction://media"/>
            <a:extLst>
              <a:ext uri="{FF2B5EF4-FFF2-40B4-BE49-F238E27FC236}">
                <a16:creationId xmlns:a16="http://schemas.microsoft.com/office/drawing/2014/main" id="{7C7C9550-9752-B0A4-8906-859E6185C6CB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4202042" y="4229650"/>
            <a:ext cx="585304" cy="585304"/>
          </a:xfrm>
          <a:prstGeom prst="rect">
            <a:avLst/>
          </a:prstGeom>
        </p:spPr>
      </p:pic>
      <p:pic>
        <p:nvPicPr>
          <p:cNvPr id="16" name="mman1.wav">
            <a:hlinkClick r:id="" action="ppaction://media"/>
            <a:extLst>
              <a:ext uri="{FF2B5EF4-FFF2-40B4-BE49-F238E27FC236}">
                <a16:creationId xmlns:a16="http://schemas.microsoft.com/office/drawing/2014/main" id="{D11CBCB1-D17D-C8A2-DC6B-80EEEC53A165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9621078" y="4150865"/>
            <a:ext cx="585304" cy="585304"/>
          </a:xfrm>
          <a:prstGeom prst="rect">
            <a:avLst/>
          </a:prstGeom>
        </p:spPr>
      </p:pic>
      <p:pic>
        <p:nvPicPr>
          <p:cNvPr id="17" name="nanj5.wav">
            <a:hlinkClick r:id="" action="ppaction://media"/>
            <a:extLst>
              <a:ext uri="{FF2B5EF4-FFF2-40B4-BE49-F238E27FC236}">
                <a16:creationId xmlns:a16="http://schemas.microsoft.com/office/drawing/2014/main" id="{7F05E974-6800-A64B-838E-6F6DB5C66DE2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4494694" y="4736169"/>
            <a:ext cx="585304" cy="585304"/>
          </a:xfrm>
          <a:prstGeom prst="rect">
            <a:avLst/>
          </a:prstGeom>
        </p:spPr>
      </p:pic>
      <p:pic>
        <p:nvPicPr>
          <p:cNvPr id="18" name="nnanj5.wav">
            <a:hlinkClick r:id="" action="ppaction://media"/>
            <a:extLst>
              <a:ext uri="{FF2B5EF4-FFF2-40B4-BE49-F238E27FC236}">
                <a16:creationId xmlns:a16="http://schemas.microsoft.com/office/drawing/2014/main" id="{3D97D905-80D8-30E3-ACAE-A42A07403DC9}"/>
              </a:ext>
            </a:extLst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9621078" y="4662553"/>
            <a:ext cx="585304" cy="585304"/>
          </a:xfrm>
          <a:prstGeom prst="rect">
            <a:avLst/>
          </a:prstGeom>
        </p:spPr>
      </p:pic>
      <p:pic>
        <p:nvPicPr>
          <p:cNvPr id="19" name="kwi3.wav">
            <a:hlinkClick r:id="" action="ppaction://media"/>
            <a:extLst>
              <a:ext uri="{FF2B5EF4-FFF2-40B4-BE49-F238E27FC236}">
                <a16:creationId xmlns:a16="http://schemas.microsoft.com/office/drawing/2014/main" id="{99B98F70-61D1-BAF7-C77E-03E331A4B08C}"/>
              </a:ext>
            </a:extLst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4202042" y="3064186"/>
            <a:ext cx="664815" cy="664815"/>
          </a:xfrm>
          <a:prstGeom prst="rect">
            <a:avLst/>
          </a:prstGeom>
        </p:spPr>
      </p:pic>
      <p:pic>
        <p:nvPicPr>
          <p:cNvPr id="20" name="kkwej32.wav">
            <a:hlinkClick r:id="" action="ppaction://media"/>
            <a:extLst>
              <a:ext uri="{FF2B5EF4-FFF2-40B4-BE49-F238E27FC236}">
                <a16:creationId xmlns:a16="http://schemas.microsoft.com/office/drawing/2014/main" id="{E98DA619-0788-1A06-8C7D-C45734CDD478}"/>
              </a:ext>
            </a:extLst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9621078" y="3103939"/>
            <a:ext cx="625062" cy="625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728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3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5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00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7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96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94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51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9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65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11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05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46A6A-283F-F27A-41E0-C167DB103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1408" y="341881"/>
            <a:ext cx="5367131" cy="996536"/>
          </a:xfrm>
        </p:spPr>
        <p:txBody>
          <a:bodyPr>
            <a:normAutofit fontScale="90000"/>
          </a:bodyPr>
          <a:lstStyle/>
          <a:p>
            <a:r>
              <a:rPr lang="en-US">
                <a:latin typeface="Times" pitchFamily="2" charset="0"/>
              </a:rPr>
              <a:t>The phonetics of length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81A4358-7B98-A2E9-BA53-8031B68E73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205" y="341881"/>
            <a:ext cx="5855795" cy="617423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214854-FCD6-96DD-EBF9-A90097950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B6E9E-E73F-6542-A03A-B8C181AEA21E}" type="slidenum">
              <a:rPr lang="en-US"/>
              <a:t>21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8E8A32-C384-F384-B40B-123C90B878C5}"/>
              </a:ext>
            </a:extLst>
          </p:cNvPr>
          <p:cNvSpPr txBox="1"/>
          <p:nvPr/>
        </p:nvSpPr>
        <p:spPr>
          <a:xfrm>
            <a:off x="6410739" y="1338417"/>
            <a:ext cx="508883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" pitchFamily="2" charset="0"/>
              </a:rPr>
              <a:t>It is hard to hear the contrast between long and short voiceless stops in Itunyoso Triqui, but when we put them in a sentence, we can hear and see the length difference.</a:t>
            </a:r>
          </a:p>
          <a:p>
            <a:endParaRPr lang="en-US" sz="2400">
              <a:latin typeface="Times" pitchFamily="2" charset="0"/>
            </a:endParaRPr>
          </a:p>
          <a:p>
            <a:r>
              <a:rPr lang="en-US" sz="2400">
                <a:latin typeface="Times" pitchFamily="2" charset="0"/>
              </a:rPr>
              <a:t>We will normally transcribe the long consonants with a doubled consonant instead of IPA [ː].</a:t>
            </a:r>
          </a:p>
          <a:p>
            <a:endParaRPr lang="en-US" sz="2400">
              <a:latin typeface="Times" pitchFamily="2" charset="0"/>
            </a:endParaRPr>
          </a:p>
          <a:p>
            <a:r>
              <a:rPr lang="en-US" sz="2400">
                <a:latin typeface="Times" pitchFamily="2" charset="0"/>
              </a:rPr>
              <a:t>Example from DiCanio (2012a).</a:t>
            </a:r>
          </a:p>
        </p:txBody>
      </p:sp>
    </p:spTree>
    <p:extLst>
      <p:ext uri="{BB962C8B-B14F-4D97-AF65-F5344CB8AC3E}">
        <p14:creationId xmlns:p14="http://schemas.microsoft.com/office/powerpoint/2010/main" val="31180795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9AE31-A76C-A9E2-EC5E-7693CDFF6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imes" pitchFamily="2" charset="0"/>
              </a:rPr>
              <a:t>Examples in context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D8D1E7-615D-51A7-3B48-D5821C900B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ki³-ni⁴ka⁴³ 		tʃːiʔ²	tʃːeh⁵	tʃːũ³</a:t>
            </a:r>
          </a:p>
          <a:p>
            <a:pPr marL="0" indent="0">
              <a:buNone/>
            </a:pPr>
            <a:r>
              <a:rPr lang="en-US" cap="small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perf</a:t>
            </a:r>
            <a:r>
              <a:rPr lang="en-US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-bring.1S	ten	load	wood</a:t>
            </a:r>
          </a:p>
          <a:p>
            <a:pPr marL="0" indent="0">
              <a:buNone/>
            </a:pPr>
            <a:r>
              <a:rPr lang="en-US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‘I brought ten loads of wood.’</a:t>
            </a:r>
          </a:p>
          <a:p>
            <a:pPr marL="0" indent="0">
              <a:buNone/>
            </a:pPr>
            <a:endParaRPr lang="en-US">
              <a:latin typeface="Doulos SIL" panose="02000500070000020004" pitchFamily="2" charset="77"/>
              <a:ea typeface="Doulos SIL" panose="02000500070000020004" pitchFamily="2" charset="77"/>
              <a:cs typeface="Doulos SIL" panose="02000500070000020004" pitchFamily="2" charset="77"/>
            </a:endParaRPr>
          </a:p>
          <a:p>
            <a:pPr marL="0" indent="0">
              <a:buNone/>
            </a:pPr>
            <a:r>
              <a:rPr lang="en-US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kʷeh⁴		tʃa³t̪a³²	tʃa³¹	ra³ʔa³		 tʃːũ³</a:t>
            </a:r>
          </a:p>
          <a:p>
            <a:pPr marL="0" indent="0">
              <a:buNone/>
            </a:pPr>
            <a:r>
              <a:rPr lang="en-US" cap="small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perf</a:t>
            </a:r>
            <a:r>
              <a:rPr lang="en-US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.jump	eagle		head	arm		tree</a:t>
            </a:r>
          </a:p>
          <a:p>
            <a:pPr marL="0" indent="0">
              <a:buNone/>
            </a:pPr>
            <a:r>
              <a:rPr lang="en-US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‘The eagle flew/jumped to the tree branch.’		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593840-5379-F1E2-C683-71FE99774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B6E9E-E73F-6542-A03A-B8C181AEA21E}" type="slidenum">
              <a:rPr lang="en-US"/>
              <a:t>22</a:t>
            </a:fld>
            <a:endParaRPr lang="en-US"/>
          </a:p>
        </p:txBody>
      </p:sp>
      <p:pic>
        <p:nvPicPr>
          <p:cNvPr id="7" name="BMC_C33s.wav">
            <a:hlinkClick r:id="" action="ppaction://media"/>
            <a:extLst>
              <a:ext uri="{FF2B5EF4-FFF2-40B4-BE49-F238E27FC236}">
                <a16:creationId xmlns:a16="http://schemas.microsoft.com/office/drawing/2014/main" id="{9E7489DC-D85E-97DF-B64E-5EAF7E2C4B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2373" y="1646238"/>
            <a:ext cx="1367183" cy="1367183"/>
          </a:xfrm>
          <a:prstGeom prst="rect">
            <a:avLst/>
          </a:prstGeom>
        </p:spPr>
      </p:pic>
      <p:pic>
        <p:nvPicPr>
          <p:cNvPr id="8" name="BMC_C34s.wav">
            <a:hlinkClick r:id="" action="ppaction://media"/>
            <a:extLst>
              <a:ext uri="{FF2B5EF4-FFF2-40B4-BE49-F238E27FC236}">
                <a16:creationId xmlns:a16="http://schemas.microsoft.com/office/drawing/2014/main" id="{2E564B94-7445-6B1F-B054-8572C7D2E04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2373" y="3782392"/>
            <a:ext cx="1367182" cy="1367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394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773AB8B-0150-ACDB-0C87-E82DB4EE83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200090"/>
            <a:ext cx="6530009" cy="515626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875C0E-BF9E-8EB6-2112-59B49BD61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B6E9E-E73F-6542-A03A-B8C181AEA21E}" type="slidenum">
              <a:rPr lang="en-US"/>
              <a:t>23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7B71EA-5A60-2C70-2401-06D918E91F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1844" y="938013"/>
            <a:ext cx="6168903" cy="47535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EEBD5DB-E26E-67B6-B697-A262F770BCED}"/>
              </a:ext>
            </a:extLst>
          </p:cNvPr>
          <p:cNvSpPr txBox="1"/>
          <p:nvPr/>
        </p:nvSpPr>
        <p:spPr>
          <a:xfrm>
            <a:off x="576470" y="298174"/>
            <a:ext cx="97005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>
                <a:latin typeface="Times" pitchFamily="2" charset="0"/>
              </a:rPr>
              <a:t>The length differences are robust in carrier sentences (ibid).</a:t>
            </a:r>
          </a:p>
        </p:txBody>
      </p:sp>
    </p:spTree>
    <p:extLst>
      <p:ext uri="{BB962C8B-B14F-4D97-AF65-F5344CB8AC3E}">
        <p14:creationId xmlns:p14="http://schemas.microsoft.com/office/powerpoint/2010/main" val="31837523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BEFA9-7110-6C31-4E6C-AA78DC151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is length </a:t>
            </a:r>
            <a:r>
              <a:rPr lang="en-US" i="1"/>
              <a:t>only</a:t>
            </a:r>
            <a:r>
              <a:rPr lang="en-US"/>
              <a:t> contrastive word-initially?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339DF9-CB0E-BBDD-0353-E9FC60E43F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>
                <a:effectLst/>
                <a:latin typeface="SFSS1095"/>
              </a:rPr>
              <a:t>Consonantal length contrasts tend to occur word-medially in languages of the world (Dmitrieva, 2012; Ladefoged and Maddieson, 1996; Maddieson, 1985; Muller, 2001; Thurgood, 1993). Word-initial geminates are rare. </a:t>
            </a:r>
          </a:p>
          <a:p>
            <a:endParaRPr lang="en-US" sz="2400">
              <a:effectLst/>
            </a:endParaRPr>
          </a:p>
          <a:p>
            <a:r>
              <a:rPr lang="en-US" sz="2400">
                <a:effectLst/>
                <a:latin typeface="SFSS1095"/>
              </a:rPr>
              <a:t>Of 30 known languages with word-initial geminates, 24/30 (80%) also have a length contrast word-medially (Muller, 2001). </a:t>
            </a:r>
          </a:p>
          <a:p>
            <a:endParaRPr lang="en-US" sz="2400">
              <a:effectLst/>
            </a:endParaRPr>
          </a:p>
          <a:p>
            <a:r>
              <a:rPr lang="en-US" sz="2400">
                <a:effectLst/>
                <a:latin typeface="SFSS1095"/>
              </a:rPr>
              <a:t>6/30 languages have word-initial geminates but not word-medial geminates: Pattani Malay, Sa’ban, Leti, Nhaheun, Yapese, and Itunyoso Triqui (DiCanio, 2008).</a:t>
            </a:r>
            <a:endParaRPr lang="en-US" sz="24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BEB71D-83DA-76B2-6AF7-766419306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B6E9E-E73F-6542-A03A-B8C181AEA21E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9856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E778D-0170-8CEF-C88F-6D610F435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26353"/>
          </a:xfrm>
        </p:spPr>
        <p:txBody>
          <a:bodyPr/>
          <a:lstStyle/>
          <a:p>
            <a:r>
              <a:rPr lang="en-US"/>
              <a:t>The origin is pre-tonic vowel loss.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7823AE3-2502-3976-AC9E-0EE7C62B5D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391478"/>
            <a:ext cx="8981661" cy="522189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31CEB8-686F-0868-4A40-270EB89D5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B6E9E-E73F-6542-A03A-B8C181AEA21E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2110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F861D-02B1-1BDC-4CCC-A883F5E4D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76658"/>
          </a:xfrm>
        </p:spPr>
        <p:txBody>
          <a:bodyPr/>
          <a:lstStyle/>
          <a:p>
            <a:r>
              <a:rPr lang="en-US"/>
              <a:t>But it also started pre-Triqui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17F2A42-B814-891C-E7F4-5F02EF6D46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475650"/>
            <a:ext cx="10753668" cy="371257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500F14-0663-0E1E-2519-83AF80060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B6E9E-E73F-6542-A03A-B8C181AEA21E}" type="slidenum">
              <a:rPr lang="en-US"/>
              <a:t>26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C79380-6559-A347-4DF4-F50D41C8D696}"/>
              </a:ext>
            </a:extLst>
          </p:cNvPr>
          <p:cNvSpPr txBox="1"/>
          <p:nvPr/>
        </p:nvSpPr>
        <p:spPr>
          <a:xfrm>
            <a:off x="838200" y="5387009"/>
            <a:ext cx="10333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" pitchFamily="2" charset="0"/>
              </a:rPr>
              <a:t>Note common historical */(j)V-/ on all Proto-Mixtec words from Josserand (1983).</a:t>
            </a:r>
          </a:p>
        </p:txBody>
      </p:sp>
    </p:spTree>
    <p:extLst>
      <p:ext uri="{BB962C8B-B14F-4D97-AF65-F5344CB8AC3E}">
        <p14:creationId xmlns:p14="http://schemas.microsoft.com/office/powerpoint/2010/main" val="34135093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604E0-A6E6-11E4-82FF-E6741AEBC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86597"/>
          </a:xfrm>
        </p:spPr>
        <p:txBody>
          <a:bodyPr/>
          <a:lstStyle/>
          <a:p>
            <a:r>
              <a:rPr lang="en-US"/>
              <a:t>Similar changes in Sa’ban (Austronesian)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40863C-CE93-58D1-3D58-F5EC78E412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1287" y="1351721"/>
            <a:ext cx="5575852" cy="4825242"/>
          </a:xfrm>
        </p:spPr>
        <p:txBody>
          <a:bodyPr>
            <a:noAutofit/>
          </a:bodyPr>
          <a:lstStyle/>
          <a:p>
            <a:r>
              <a:rPr lang="en-US"/>
              <a:t>Proto-Kelabit-Lun-Dayeh (Northern Sarawakan; Austroniesian) had longer words.</a:t>
            </a:r>
          </a:p>
          <a:p>
            <a:endParaRPr lang="en-US"/>
          </a:p>
          <a:p>
            <a:r>
              <a:rPr lang="en-US"/>
              <a:t>Stress shifted to final syllables and pre-tonic high vowels were lost, conditioning gemination in only monosyllables in the language (Blust 2001, p.288).</a:t>
            </a:r>
          </a:p>
          <a:p>
            <a:endParaRPr lang="en-US"/>
          </a:p>
          <a:p>
            <a:r>
              <a:rPr lang="en-US"/>
              <a:t>Sound familiar?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53CA5B-914F-E4A8-E266-BE1A725E9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B6E9E-E73F-6542-A03A-B8C181AEA21E}" type="slidenum">
              <a:rPr lang="en-US"/>
              <a:t>27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C6DE30-2EDE-98F0-FF72-1861766CEF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351721"/>
            <a:ext cx="5257800" cy="5485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4422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8E4CA-6F50-E3B9-5B47-7DB7204E4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imes" pitchFamily="2" charset="0"/>
              </a:rPr>
              <a:t>4.	Vowel contrasts and nasalization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98CA01-B33D-7097-A30D-1A9FEC9829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Times" pitchFamily="2" charset="0"/>
              </a:rPr>
              <a:t>There are five oral vowels in Triqui: /i, e, a, o, u/ and three nasal vowels /ĩ, ã, ũ/.</a:t>
            </a:r>
          </a:p>
          <a:p>
            <a:endParaRPr lang="en-US">
              <a:latin typeface="Times" pitchFamily="2" charset="0"/>
            </a:endParaRPr>
          </a:p>
          <a:p>
            <a:r>
              <a:rPr lang="en-US">
                <a:latin typeface="Times" pitchFamily="2" charset="0"/>
              </a:rPr>
              <a:t>The quality of the low nasal vowel is [</a:t>
            </a:r>
            <a:r>
              <a:rPr lang="en-US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ə̃], not [ã].</a:t>
            </a:r>
          </a:p>
          <a:p>
            <a:endParaRPr lang="en-US">
              <a:latin typeface="Doulos SIL" panose="02000500070000020004" pitchFamily="2" charset="77"/>
              <a:ea typeface="Doulos SIL" panose="02000500070000020004" pitchFamily="2" charset="77"/>
              <a:cs typeface="Doulos SIL" panose="02000500070000020004" pitchFamily="2" charset="77"/>
            </a:endParaRPr>
          </a:p>
          <a:p>
            <a:r>
              <a:rPr lang="en-US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Contrastive nasalization on vowels is restricted to... the final syllable of the root.</a:t>
            </a:r>
            <a:endParaRPr lang="en-US">
              <a:latin typeface="Times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2BC4D3-FDC0-D34E-DF66-307A33FEA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B6E9E-E73F-6542-A03A-B8C181AEA21E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4903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3FEE131-A223-4E36-305E-1A4A6354C5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4233" y="0"/>
            <a:ext cx="7857158" cy="671074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F124DB-576C-02ED-FE4A-BEDE2F32D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B6E9E-E73F-6542-A03A-B8C181AEA21E}" type="slidenum">
              <a:rPr lang="en-US"/>
              <a:t>29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4F41F9-43D1-0320-7C6F-46FA8F7590B2}"/>
              </a:ext>
            </a:extLst>
          </p:cNvPr>
          <p:cNvSpPr txBox="1"/>
          <p:nvPr/>
        </p:nvSpPr>
        <p:spPr>
          <a:xfrm>
            <a:off x="8481391" y="4780722"/>
            <a:ext cx="3385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DiCanio (2010)</a:t>
            </a:r>
          </a:p>
        </p:txBody>
      </p:sp>
    </p:spTree>
    <p:extLst>
      <p:ext uri="{BB962C8B-B14F-4D97-AF65-F5344CB8AC3E}">
        <p14:creationId xmlns:p14="http://schemas.microsoft.com/office/powerpoint/2010/main" val="22366563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7CD4EE-0DF3-EEF4-C42B-F43661C0B6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85800"/>
            <a:ext cx="10515600" cy="5491163"/>
          </a:xfrm>
        </p:spPr>
        <p:txBody>
          <a:bodyPr/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kern="100">
                <a:effectLst/>
                <a:latin typeface="Times New Roman" panose="02020603050405020304" pitchFamily="18" charset="0"/>
                <a:ea typeface="Batang" panose="02030600000101010101" pitchFamily="18" charset="-127"/>
                <a:cs typeface="DaunPenh" pitchFamily="2" charset="0"/>
              </a:rPr>
              <a:t>In Itunyoso Triqui, and in the Triqui languages more generally, all the major contrasts occur on the final syllable of roots/morphemes.</a:t>
            </a:r>
            <a:endParaRPr lang="en-US" kern="100">
              <a:effectLst/>
              <a:latin typeface="Aptos" panose="020B0004020202020204" pitchFamily="34" charset="0"/>
              <a:ea typeface="Batang" panose="02030600000101010101" pitchFamily="18" charset="-127"/>
              <a:cs typeface="DaunPenh" pitchFamily="2" charset="0"/>
            </a:endParaRP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A3BB2B-A3F6-F857-1CE0-23D0ECDFB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52874"/>
            <a:ext cx="10554179" cy="472682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B55BFC-DF75-E5D7-6390-9D454F61C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B6E9E-E73F-6542-A03A-B8C181AEA21E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6101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5F90E1-2DBD-C465-5921-F9FA14648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34278"/>
            <a:ext cx="10515600" cy="5242685"/>
          </a:xfrm>
        </p:spPr>
        <p:txBody>
          <a:bodyPr/>
          <a:lstStyle/>
          <a:p>
            <a:pPr marL="0" indent="0">
              <a:buNone/>
            </a:pPr>
            <a:endParaRPr lang="en-US">
              <a:latin typeface="Doulos SIL" panose="02000500070000020004" pitchFamily="2" charset="77"/>
              <a:ea typeface="Doulos SIL" panose="02000500070000020004" pitchFamily="2" charset="77"/>
              <a:cs typeface="Doulos SIL" panose="02000500070000020004" pitchFamily="2" charset="77"/>
            </a:endParaRPr>
          </a:p>
          <a:p>
            <a:pPr marL="0" indent="0">
              <a:buNone/>
            </a:pPr>
            <a:r>
              <a:rPr lang="en-US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kkih³	‘mountainside’		kkĩh³		‘corn masa/dough’</a:t>
            </a:r>
          </a:p>
          <a:p>
            <a:pPr marL="0" indent="0">
              <a:buNone/>
            </a:pPr>
            <a:endParaRPr lang="en-US">
              <a:latin typeface="Doulos SIL" panose="02000500070000020004" pitchFamily="2" charset="77"/>
              <a:ea typeface="Doulos SIL" panose="02000500070000020004" pitchFamily="2" charset="77"/>
              <a:cs typeface="Doulos SIL" panose="02000500070000020004" pitchFamily="2" charset="77"/>
            </a:endParaRPr>
          </a:p>
          <a:p>
            <a:pPr marL="0" indent="0">
              <a:buNone/>
            </a:pPr>
            <a:r>
              <a:rPr lang="en-US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kka³²	‘espiga de maíz’		kkə̃³		‘sandal’</a:t>
            </a:r>
          </a:p>
          <a:p>
            <a:pPr marL="0" indent="0">
              <a:buNone/>
            </a:pPr>
            <a:endParaRPr lang="en-US">
              <a:latin typeface="Doulos SIL" panose="02000500070000020004" pitchFamily="2" charset="77"/>
              <a:ea typeface="Doulos SIL" panose="02000500070000020004" pitchFamily="2" charset="77"/>
              <a:cs typeface="Doulos SIL" panose="02000500070000020004" pitchFamily="2" charset="77"/>
            </a:endParaRPr>
          </a:p>
          <a:p>
            <a:pPr marL="0" indent="0">
              <a:buNone/>
            </a:pPr>
            <a:r>
              <a:rPr lang="en-US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tʃa³tu⁴³ ‘jerk, a$$hole’		tʃa³tũ³		‘runt of litter’</a:t>
            </a:r>
          </a:p>
          <a:p>
            <a:pPr marL="0" indent="0">
              <a:buNone/>
            </a:pPr>
            <a:endParaRPr lang="en-US">
              <a:latin typeface="Doulos SIL" panose="02000500070000020004" pitchFamily="2" charset="77"/>
              <a:ea typeface="Doulos SIL" panose="02000500070000020004" pitchFamily="2" charset="77"/>
              <a:cs typeface="Doulos SIL" panose="02000500070000020004" pitchFamily="2" charset="77"/>
            </a:endParaRPr>
          </a:p>
          <a:p>
            <a:pPr marL="0" indent="0">
              <a:buNone/>
            </a:pPr>
            <a:r>
              <a:rPr lang="en-US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Nasalization is equally contrastive before a coda glottal consonant as it is in open syllables.</a:t>
            </a:r>
          </a:p>
          <a:p>
            <a:pPr marL="0" indent="0">
              <a:buNone/>
            </a:pPr>
            <a:endParaRPr lang="en-US">
              <a:latin typeface="Doulos SIL" panose="02000500070000020004" pitchFamily="2" charset="77"/>
              <a:ea typeface="Doulos SIL" panose="02000500070000020004" pitchFamily="2" charset="77"/>
              <a:cs typeface="Doulos SIL" panose="02000500070000020004" pitchFamily="2" charset="77"/>
            </a:endParaRPr>
          </a:p>
          <a:p>
            <a:pPr marL="0" indent="0">
              <a:buNone/>
            </a:pPr>
            <a:endParaRPr lang="en-US">
              <a:latin typeface="Doulos SIL" panose="02000500070000020004" pitchFamily="2" charset="77"/>
              <a:ea typeface="Doulos SIL" panose="02000500070000020004" pitchFamily="2" charset="77"/>
              <a:cs typeface="Doulos SIL" panose="02000500070000020004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7FA25D-E96B-4240-B6AF-D8D7EE363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B6E9E-E73F-6542-A03A-B8C181AEA21E}" type="slidenum">
              <a:rPr lang="en-US"/>
              <a:t>30</a:t>
            </a:fld>
            <a:endParaRPr lang="en-US"/>
          </a:p>
        </p:txBody>
      </p:sp>
      <p:pic>
        <p:nvPicPr>
          <p:cNvPr id="5" name="kkij3.wav">
            <a:hlinkClick r:id="" action="ppaction://media"/>
            <a:extLst>
              <a:ext uri="{FF2B5EF4-FFF2-40B4-BE49-F238E27FC236}">
                <a16:creationId xmlns:a16="http://schemas.microsoft.com/office/drawing/2014/main" id="{52CF4003-575F-D260-6C19-C13C4BC051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218608" y="1273313"/>
            <a:ext cx="812800" cy="812800"/>
          </a:xfrm>
          <a:prstGeom prst="rect">
            <a:avLst/>
          </a:prstGeom>
        </p:spPr>
      </p:pic>
      <p:pic>
        <p:nvPicPr>
          <p:cNvPr id="6" name="kkinj3.wav">
            <a:hlinkClick r:id="" action="ppaction://media"/>
            <a:extLst>
              <a:ext uri="{FF2B5EF4-FFF2-40B4-BE49-F238E27FC236}">
                <a16:creationId xmlns:a16="http://schemas.microsoft.com/office/drawing/2014/main" id="{AE1329D0-C17B-1EB4-799B-390121D6EF2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164417" y="1260785"/>
            <a:ext cx="812800" cy="812800"/>
          </a:xfrm>
          <a:prstGeom prst="rect">
            <a:avLst/>
          </a:prstGeom>
        </p:spPr>
      </p:pic>
      <p:pic>
        <p:nvPicPr>
          <p:cNvPr id="7" name="kka32.wav">
            <a:hlinkClick r:id="" action="ppaction://media"/>
            <a:extLst>
              <a:ext uri="{FF2B5EF4-FFF2-40B4-BE49-F238E27FC236}">
                <a16:creationId xmlns:a16="http://schemas.microsoft.com/office/drawing/2014/main" id="{7C606259-1AC5-C032-243F-F6BC2AF95ED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218608" y="2365513"/>
            <a:ext cx="812800" cy="812800"/>
          </a:xfrm>
          <a:prstGeom prst="rect">
            <a:avLst/>
          </a:prstGeom>
        </p:spPr>
      </p:pic>
      <p:pic>
        <p:nvPicPr>
          <p:cNvPr id="8" name="kkan3.wav">
            <a:hlinkClick r:id="" action="ppaction://media"/>
            <a:extLst>
              <a:ext uri="{FF2B5EF4-FFF2-40B4-BE49-F238E27FC236}">
                <a16:creationId xmlns:a16="http://schemas.microsoft.com/office/drawing/2014/main" id="{CE24C0D7-865F-1842-69C7-4524BDCBF9F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164417" y="2241928"/>
            <a:ext cx="812800" cy="812800"/>
          </a:xfrm>
          <a:prstGeom prst="rect">
            <a:avLst/>
          </a:prstGeom>
        </p:spPr>
      </p:pic>
      <p:pic>
        <p:nvPicPr>
          <p:cNvPr id="9" name="cha3tu43.wav">
            <a:hlinkClick r:id="" action="ppaction://media"/>
            <a:extLst>
              <a:ext uri="{FF2B5EF4-FFF2-40B4-BE49-F238E27FC236}">
                <a16:creationId xmlns:a16="http://schemas.microsoft.com/office/drawing/2014/main" id="{B0E3902B-9F65-8283-CE90-88196EF071E2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218608" y="3367156"/>
            <a:ext cx="812800" cy="812800"/>
          </a:xfrm>
          <a:prstGeom prst="rect">
            <a:avLst/>
          </a:prstGeom>
        </p:spPr>
      </p:pic>
      <p:pic>
        <p:nvPicPr>
          <p:cNvPr id="10" name="cha3tun3.wav">
            <a:hlinkClick r:id="" action="ppaction://media"/>
            <a:extLst>
              <a:ext uri="{FF2B5EF4-FFF2-40B4-BE49-F238E27FC236}">
                <a16:creationId xmlns:a16="http://schemas.microsoft.com/office/drawing/2014/main" id="{03228E59-CC6F-D3CC-3AA4-3F3F8810B28F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164417" y="324405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71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1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2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60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5E117-BC91-2EDB-16CC-E96A92EA1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imes" pitchFamily="2" charset="0"/>
              </a:rPr>
              <a:t>Progressive and contrastive nasalization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AE9A9-9A15-4EE5-EDE1-60AD4BE9C8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Times" pitchFamily="2" charset="0"/>
              </a:rPr>
              <a:t>After nasal consonants, high vowels are obligatorily nasalized [ĩ, ũ], but this does not happen with low vowels [e, o, a].</a:t>
            </a:r>
          </a:p>
          <a:p>
            <a:pPr marL="0" indent="0">
              <a:buNone/>
            </a:pPr>
            <a:r>
              <a:rPr lang="en-US">
                <a:latin typeface="Times" pitchFamily="2" charset="0"/>
              </a:rPr>
              <a:t>	</a:t>
            </a:r>
            <a:r>
              <a:rPr lang="en-US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	nũ³²	‘to be inside’</a:t>
            </a:r>
          </a:p>
          <a:p>
            <a:pPr marL="0" indent="0">
              <a:buNone/>
            </a:pPr>
            <a:r>
              <a:rPr lang="en-US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		a³nĩ³	‘to squeeze’</a:t>
            </a:r>
          </a:p>
          <a:p>
            <a:pPr marL="0" indent="0">
              <a:buNone/>
            </a:pPr>
            <a:endParaRPr lang="en-US">
              <a:latin typeface="Times" pitchFamily="2" charset="0"/>
            </a:endParaRPr>
          </a:p>
          <a:p>
            <a:r>
              <a:rPr lang="en-US">
                <a:latin typeface="Times" pitchFamily="2" charset="0"/>
              </a:rPr>
              <a:t>There is a phonological contrast between a nasal and non-nasal low vowel </a:t>
            </a:r>
            <a:r>
              <a:rPr lang="en-US" i="1">
                <a:latin typeface="Times" pitchFamily="2" charset="0"/>
              </a:rPr>
              <a:t>after</a:t>
            </a:r>
            <a:r>
              <a:rPr lang="en-US">
                <a:latin typeface="Times" pitchFamily="2" charset="0"/>
              </a:rPr>
              <a:t> a nasal consonant.</a:t>
            </a:r>
          </a:p>
          <a:p>
            <a:pPr marL="0" indent="0">
              <a:buNone/>
            </a:pPr>
            <a:r>
              <a:rPr lang="en-US">
                <a:latin typeface="Times" pitchFamily="2" charset="0"/>
              </a:rPr>
              <a:t>	</a:t>
            </a:r>
            <a:r>
              <a:rPr lang="en-US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nã⁴	‘sunbeam’			a⁴nãh⁴	‘to weave’</a:t>
            </a:r>
          </a:p>
          <a:p>
            <a:pPr marL="0" indent="0">
              <a:buNone/>
            </a:pPr>
            <a:r>
              <a:rPr lang="en-US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	na⁴	‘a long time ago’		a⁴nah⁴ 	‘to work the field’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4A50B6-24B0-506F-A756-D5DDE6E00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B6E9E-E73F-6542-A03A-B8C181AEA21E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2598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133B5-8C93-7F01-6868-E4D8E67AE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imes" pitchFamily="2" charset="0"/>
              </a:rPr>
              <a:t>Regressive nasalization spreading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31AC4B-8254-3390-680D-1A8068DC00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Times" pitchFamily="2" charset="0"/>
              </a:rPr>
              <a:t>Nasalization spreads from a final vowel onto preceding syllables if the intervening consonants are glottal consonants or a glide.</a:t>
            </a:r>
          </a:p>
          <a:p>
            <a:pPr marL="0" indent="0">
              <a:buNone/>
            </a:pPr>
            <a:endParaRPr lang="en-US">
              <a:latin typeface="Doulos SIL" panose="02000500070000020004" pitchFamily="2" charset="77"/>
              <a:ea typeface="Doulos SIL" panose="02000500070000020004" pitchFamily="2" charset="77"/>
              <a:cs typeface="Doulos SIL" panose="02000500070000020004" pitchFamily="2" charset="77"/>
            </a:endParaRPr>
          </a:p>
          <a:p>
            <a:pPr marL="0" indent="0">
              <a:buNone/>
            </a:pPr>
            <a:r>
              <a:rPr lang="en-US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	</a:t>
            </a:r>
            <a:r>
              <a:rPr lang="en-US" sz="2400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/jã³²/		‘salt’			&gt;	[jə̃³² ~ ɲə̃³²]</a:t>
            </a:r>
          </a:p>
          <a:p>
            <a:pPr marL="0" indent="0">
              <a:buNone/>
            </a:pPr>
            <a:r>
              <a:rPr lang="en-US" sz="2400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	/βĩ³/		‘to be’			&gt;	[βĩ³ ~ mĩ³]</a:t>
            </a:r>
          </a:p>
          <a:p>
            <a:pPr marL="0" indent="0">
              <a:buNone/>
            </a:pPr>
            <a:r>
              <a:rPr lang="en-US" sz="2400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	/ra³ʔã³/		‘mushroom’		&gt;	[rə̃³ʔə̃³]</a:t>
            </a:r>
          </a:p>
          <a:p>
            <a:pPr marL="0" indent="0">
              <a:buNone/>
            </a:pPr>
            <a:r>
              <a:rPr lang="en-US" sz="2400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	/tʃi³jãh⁵/	‘town, place’		&gt;	[tʃĩ³jə̃h⁵ ~ tʃĩ³ɲə̃h⁵]</a:t>
            </a:r>
          </a:p>
          <a:p>
            <a:pPr marL="0" indent="0">
              <a:buNone/>
            </a:pPr>
            <a:r>
              <a:rPr lang="en-US" sz="2400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	/ki³ˀjãh³/	‘party, festival’	&gt;	[kĩ³ˀjə̃h³ ~ kĩ³ˀɲə̃h³]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775286-7EB5-FA08-7735-507BB375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B6E9E-E73F-6542-A03A-B8C181AEA21E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5312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B659F-50A9-CDF6-E98A-C4E11A4FA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imes" pitchFamily="2" charset="0"/>
              </a:rPr>
              <a:t>5.	Glottal consonants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30E546-2F85-6D05-FFF2-60540A769A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802187"/>
          </a:xfrm>
        </p:spPr>
        <p:txBody>
          <a:bodyPr>
            <a:normAutofit lnSpcReduction="10000"/>
          </a:bodyPr>
          <a:lstStyle/>
          <a:p>
            <a:r>
              <a:rPr lang="en-US">
                <a:latin typeface="Times" pitchFamily="2" charset="0"/>
              </a:rPr>
              <a:t>The glottal stop occurs as an onset in final root syllables, e.g. /</a:t>
            </a:r>
            <a:r>
              <a:rPr lang="en-US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ɾa³ʔa³</a:t>
            </a:r>
            <a:r>
              <a:rPr lang="en-US">
                <a:latin typeface="Times" pitchFamily="2" charset="0"/>
              </a:rPr>
              <a:t>/ ‘hand.’ These are </a:t>
            </a:r>
            <a:r>
              <a:rPr lang="en-US" b="1">
                <a:latin typeface="Times" pitchFamily="2" charset="0"/>
              </a:rPr>
              <a:t>disyllabic</a:t>
            </a:r>
            <a:r>
              <a:rPr lang="en-US">
                <a:latin typeface="Times" pitchFamily="2" charset="0"/>
              </a:rPr>
              <a:t> words in Itunyoso Triqui since you can get sequences of different vowels and you observe syllable-final lengthening, [</a:t>
            </a:r>
            <a:r>
              <a:rPr lang="en-US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ɾa³.ʔaː³].</a:t>
            </a:r>
          </a:p>
          <a:p>
            <a:endParaRPr lang="en-US">
              <a:latin typeface="Doulos SIL" panose="02000500070000020004" pitchFamily="2" charset="77"/>
              <a:ea typeface="Doulos SIL" panose="02000500070000020004" pitchFamily="2" charset="77"/>
              <a:cs typeface="Doulos SIL" panose="02000500070000020004" pitchFamily="2" charset="77"/>
            </a:endParaRPr>
          </a:p>
          <a:p>
            <a:r>
              <a:rPr lang="en-US">
                <a:latin typeface="Times" pitchFamily="2" charset="0"/>
                <a:ea typeface="Doulos SIL" panose="02000500070000020004" pitchFamily="2" charset="77"/>
                <a:cs typeface="Doulos SIL" panose="02000500070000020004" pitchFamily="2" charset="77"/>
              </a:rPr>
              <a:t>There is an important contrast among words which end with a </a:t>
            </a:r>
            <a:r>
              <a:rPr lang="en-US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/ʔ/, /h/, </a:t>
            </a:r>
            <a:r>
              <a:rPr lang="en-US">
                <a:latin typeface="Times" pitchFamily="2" charset="0"/>
                <a:ea typeface="Doulos SIL" panose="02000500070000020004" pitchFamily="2" charset="77"/>
                <a:cs typeface="Doulos SIL" panose="02000500070000020004" pitchFamily="2" charset="77"/>
              </a:rPr>
              <a:t>and no coda. This distinguishes many words in the Triqui lexicon -- about </a:t>
            </a:r>
            <a:r>
              <a:rPr lang="en-US" b="1">
                <a:latin typeface="Times" pitchFamily="2" charset="0"/>
                <a:ea typeface="Doulos SIL" panose="02000500070000020004" pitchFamily="2" charset="77"/>
                <a:cs typeface="Doulos SIL" panose="02000500070000020004" pitchFamily="2" charset="77"/>
              </a:rPr>
              <a:t>50% of all roots</a:t>
            </a:r>
            <a:r>
              <a:rPr lang="en-US">
                <a:latin typeface="Times" pitchFamily="2" charset="0"/>
                <a:ea typeface="Doulos SIL" panose="02000500070000020004" pitchFamily="2" charset="77"/>
                <a:cs typeface="Doulos SIL" panose="02000500070000020004" pitchFamily="2" charset="77"/>
              </a:rPr>
              <a:t> end with a glottal coda.</a:t>
            </a:r>
          </a:p>
          <a:p>
            <a:endParaRPr lang="en-US">
              <a:latin typeface="Times" pitchFamily="2" charset="0"/>
              <a:ea typeface="Doulos SIL" panose="02000500070000020004" pitchFamily="2" charset="77"/>
              <a:cs typeface="Doulos SIL" panose="02000500070000020004" pitchFamily="2" charset="77"/>
            </a:endParaRPr>
          </a:p>
          <a:p>
            <a:r>
              <a:rPr lang="en-US">
                <a:latin typeface="Times" pitchFamily="2" charset="0"/>
                <a:ea typeface="Doulos SIL" panose="02000500070000020004" pitchFamily="2" charset="77"/>
                <a:cs typeface="Doulos SIL" panose="02000500070000020004" pitchFamily="2" charset="77"/>
              </a:rPr>
              <a:t>Glottal codas are the </a:t>
            </a:r>
            <a:r>
              <a:rPr lang="en-US" i="1">
                <a:latin typeface="Times" pitchFamily="2" charset="0"/>
                <a:ea typeface="Doulos SIL" panose="02000500070000020004" pitchFamily="2" charset="77"/>
                <a:cs typeface="Doulos SIL" panose="02000500070000020004" pitchFamily="2" charset="77"/>
              </a:rPr>
              <a:t>only</a:t>
            </a:r>
            <a:r>
              <a:rPr lang="en-US">
                <a:latin typeface="Times" pitchFamily="2" charset="0"/>
                <a:ea typeface="Doulos SIL" panose="02000500070000020004" pitchFamily="2" charset="77"/>
                <a:cs typeface="Doulos SIL" panose="02000500070000020004" pitchFamily="2" charset="77"/>
              </a:rPr>
              <a:t> codas permitted in the language. It is typologically </a:t>
            </a:r>
            <a:r>
              <a:rPr lang="en-US" i="1">
                <a:latin typeface="Times" pitchFamily="2" charset="0"/>
                <a:ea typeface="Doulos SIL" panose="02000500070000020004" pitchFamily="2" charset="77"/>
                <a:cs typeface="Doulos SIL" panose="02000500070000020004" pitchFamily="2" charset="77"/>
              </a:rPr>
              <a:t>very rare</a:t>
            </a:r>
            <a:r>
              <a:rPr lang="en-US">
                <a:latin typeface="Times" pitchFamily="2" charset="0"/>
                <a:ea typeface="Doulos SIL" panose="02000500070000020004" pitchFamily="2" charset="77"/>
                <a:cs typeface="Doulos SIL" panose="02000500070000020004" pitchFamily="2" charset="77"/>
              </a:rPr>
              <a:t> for /h/ to only occur as a coda, not an onset.</a:t>
            </a:r>
            <a:endParaRPr lang="en-US">
              <a:latin typeface="Times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81C29C-5ACC-3B01-7CC3-47FC8BAC7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B6E9E-E73F-6542-A03A-B8C181AEA21E}" type="slidenum">
              <a:rPr lang="en-US"/>
              <a:t>33</a:t>
            </a:fld>
            <a:endParaRPr lang="en-US"/>
          </a:p>
        </p:txBody>
      </p:sp>
      <p:pic>
        <p:nvPicPr>
          <p:cNvPr id="5" name="ra3ha3.wav">
            <a:hlinkClick r:id="" action="ppaction://media"/>
            <a:extLst>
              <a:ext uri="{FF2B5EF4-FFF2-40B4-BE49-F238E27FC236}">
                <a16:creationId xmlns:a16="http://schemas.microsoft.com/office/drawing/2014/main" id="{E9138FF3-97EB-EF6D-0771-D0F81E40E1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93662" y="3187700"/>
            <a:ext cx="4826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513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3D103-A0CA-F844-60C5-A463FC319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26353"/>
          </a:xfrm>
        </p:spPr>
        <p:txBody>
          <a:bodyPr/>
          <a:lstStyle/>
          <a:p>
            <a:r>
              <a:rPr lang="en-US">
                <a:latin typeface="Times" pitchFamily="2" charset="0"/>
              </a:rPr>
              <a:t>Final glottal contrasts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F17317-E56E-BEAF-7052-02172D38D2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0504"/>
            <a:ext cx="10515600" cy="4626459"/>
          </a:xfrm>
        </p:spPr>
        <p:txBody>
          <a:bodyPr/>
          <a:lstStyle/>
          <a:p>
            <a:r>
              <a:rPr lang="en-US"/>
              <a:t>Non-final syllables do not have codas and always have short vowels.</a:t>
            </a:r>
          </a:p>
          <a:p>
            <a:endParaRPr lang="en-US"/>
          </a:p>
          <a:p>
            <a:r>
              <a:rPr lang="en-US"/>
              <a:t>Final syllables either have short vowels with a glottal coda, /</a:t>
            </a:r>
            <a:r>
              <a:rPr lang="en-US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ah, aʔ</a:t>
            </a:r>
            <a:r>
              <a:rPr lang="en-US"/>
              <a:t>/, or a long vowel /aː/. Since the length is predictable (via the absence of a coda), it is not usually transcribed.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	</a:t>
            </a:r>
            <a:r>
              <a:rPr lang="en-US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a³ˀᵑɡa³²</a:t>
            </a:r>
            <a:r>
              <a:rPr lang="en-US"/>
              <a:t>	‘to be born’		</a:t>
            </a:r>
            <a:r>
              <a:rPr lang="en-US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a³t̪a³		‘to carry/load’	</a:t>
            </a:r>
          </a:p>
          <a:p>
            <a:pPr marL="0" indent="0">
              <a:buNone/>
            </a:pPr>
            <a:r>
              <a:rPr lang="en-US"/>
              <a:t>	</a:t>
            </a:r>
            <a:r>
              <a:rPr lang="en-US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a³ˀᵑɡaʔ³	‘to laugh’		a³t̪aʔ³		‘to lift up on top’</a:t>
            </a:r>
          </a:p>
          <a:p>
            <a:pPr marL="0" indent="0">
              <a:buNone/>
            </a:pPr>
            <a:r>
              <a:rPr lang="en-US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	a³ˀᵑɡah³	‘to be hurting’	a³t̪ah²		‘to say’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9561AE-24C2-2DEF-2BB0-0C71765D8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B6E9E-E73F-6542-A03A-B8C181AEA21E}" type="slidenum">
              <a:rPr lang="en-US"/>
              <a:t>34</a:t>
            </a:fld>
            <a:endParaRPr lang="en-US"/>
          </a:p>
        </p:txBody>
      </p:sp>
      <p:pic>
        <p:nvPicPr>
          <p:cNvPr id="6" name="a3hngah3.wav">
            <a:hlinkClick r:id="" action="ppaction://media"/>
            <a:extLst>
              <a:ext uri="{FF2B5EF4-FFF2-40B4-BE49-F238E27FC236}">
                <a16:creationId xmlns:a16="http://schemas.microsoft.com/office/drawing/2014/main" id="{14A68DD6-CB33-365E-39C4-15E7DF5039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7418" y="4761396"/>
            <a:ext cx="575365" cy="575365"/>
          </a:xfrm>
          <a:prstGeom prst="rect">
            <a:avLst/>
          </a:prstGeom>
        </p:spPr>
      </p:pic>
      <p:pic>
        <p:nvPicPr>
          <p:cNvPr id="7" name="a3hnga32.wav">
            <a:hlinkClick r:id="" action="ppaction://media"/>
            <a:extLst>
              <a:ext uri="{FF2B5EF4-FFF2-40B4-BE49-F238E27FC236}">
                <a16:creationId xmlns:a16="http://schemas.microsoft.com/office/drawing/2014/main" id="{6E2991D6-A707-1015-8A1B-F58B4360C77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7418" y="4269478"/>
            <a:ext cx="625061" cy="625061"/>
          </a:xfrm>
          <a:prstGeom prst="rect">
            <a:avLst/>
          </a:prstGeom>
        </p:spPr>
      </p:pic>
      <p:pic>
        <p:nvPicPr>
          <p:cNvPr id="8" name="a3hngaj3.wav">
            <a:hlinkClick r:id="" action="ppaction://media"/>
            <a:extLst>
              <a:ext uri="{FF2B5EF4-FFF2-40B4-BE49-F238E27FC236}">
                <a16:creationId xmlns:a16="http://schemas.microsoft.com/office/drawing/2014/main" id="{5E2095B9-76AB-E089-E5E6-C46E4198815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22569" y="5223220"/>
            <a:ext cx="625061" cy="625061"/>
          </a:xfrm>
          <a:prstGeom prst="rect">
            <a:avLst/>
          </a:prstGeom>
        </p:spPr>
      </p:pic>
      <p:pic>
        <p:nvPicPr>
          <p:cNvPr id="9" name="a3ta3.wav">
            <a:hlinkClick r:id="" action="ppaction://media"/>
            <a:extLst>
              <a:ext uri="{FF2B5EF4-FFF2-40B4-BE49-F238E27FC236}">
                <a16:creationId xmlns:a16="http://schemas.microsoft.com/office/drawing/2014/main" id="{A6B2E1E5-6343-52D9-E792-0E9D1574D81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887765" y="4309234"/>
            <a:ext cx="585305" cy="585305"/>
          </a:xfrm>
          <a:prstGeom prst="rect">
            <a:avLst/>
          </a:prstGeom>
        </p:spPr>
      </p:pic>
      <p:pic>
        <p:nvPicPr>
          <p:cNvPr id="10" name="a3tah3.wav">
            <a:hlinkClick r:id="" action="ppaction://media"/>
            <a:extLst>
              <a:ext uri="{FF2B5EF4-FFF2-40B4-BE49-F238E27FC236}">
                <a16:creationId xmlns:a16="http://schemas.microsoft.com/office/drawing/2014/main" id="{00C144C8-1AF0-9EF6-09DA-E2C79ABF7CA3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887765" y="4761396"/>
            <a:ext cx="585305" cy="585305"/>
          </a:xfrm>
          <a:prstGeom prst="rect">
            <a:avLst/>
          </a:prstGeom>
        </p:spPr>
      </p:pic>
      <p:pic>
        <p:nvPicPr>
          <p:cNvPr id="11" name="a3taj2.wav">
            <a:hlinkClick r:id="" action="ppaction://media"/>
            <a:extLst>
              <a:ext uri="{FF2B5EF4-FFF2-40B4-BE49-F238E27FC236}">
                <a16:creationId xmlns:a16="http://schemas.microsoft.com/office/drawing/2014/main" id="{5598CC3D-5B56-27FC-C722-220B22306EFC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887765" y="5223220"/>
            <a:ext cx="625061" cy="625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793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34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8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0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94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A617A-FAF7-0345-B2D7-68223241B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Lenited vs. non-lenited glottal stops</a:t>
            </a:r>
            <a:br>
              <a:rPr lang="en-US"/>
            </a:b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8B0D8-FA72-CF44-A911-81AF850A7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6B3B9-B4C0-4244-BC6D-745C9254BF00}" type="slidenum">
              <a:t>35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C97EA7-34DA-E047-AF52-F47D93B8A8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314438"/>
            <a:ext cx="10613902" cy="45300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2D2FA3-5F69-E541-B47E-14E93DE2BE57}"/>
              </a:ext>
            </a:extLst>
          </p:cNvPr>
          <p:cNvSpPr txBox="1"/>
          <p:nvPr/>
        </p:nvSpPr>
        <p:spPr>
          <a:xfrm>
            <a:off x="1939636" y="5844441"/>
            <a:ext cx="3283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ne³ʔeɦ³ ‘child’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E8EFE8-9A7B-034D-BF1A-2AF63FF75974}"/>
              </a:ext>
            </a:extLst>
          </p:cNvPr>
          <p:cNvSpPr txBox="1"/>
          <p:nvPr/>
        </p:nvSpPr>
        <p:spPr>
          <a:xfrm>
            <a:off x="7467600" y="5841555"/>
            <a:ext cx="3283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nneʔ³ ‘straw rope’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39CE76-351A-DC47-BEC7-1BC9FB5103D3}"/>
              </a:ext>
            </a:extLst>
          </p:cNvPr>
          <p:cNvSpPr txBox="1"/>
          <p:nvPr/>
        </p:nvSpPr>
        <p:spPr>
          <a:xfrm>
            <a:off x="852055" y="6303220"/>
            <a:ext cx="5188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Figures from DiCanio (2012a)</a:t>
            </a:r>
          </a:p>
        </p:txBody>
      </p:sp>
    </p:spTree>
    <p:extLst>
      <p:ext uri="{BB962C8B-B14F-4D97-AF65-F5344CB8AC3E}">
        <p14:creationId xmlns:p14="http://schemas.microsoft.com/office/powerpoint/2010/main" val="37266787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F834D-929B-0C4B-AF14-37442975F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82" y="365126"/>
            <a:ext cx="2888673" cy="770948"/>
          </a:xfrm>
        </p:spPr>
        <p:txBody>
          <a:bodyPr>
            <a:normAutofit fontScale="90000"/>
          </a:bodyPr>
          <a:lstStyle/>
          <a:p>
            <a:r>
              <a:rPr lang="en-US"/>
              <a:t>Variation in glottal stops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A4BDD61-5B01-B242-A920-9F6AD26B35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4225636" y="-1"/>
            <a:ext cx="6680079" cy="343592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4A2852-C95F-004F-B88E-C8428EF91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6B3B9-B4C0-4244-BC6D-745C9254BF00}" type="slidenum">
              <a:t>36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672081B-AAA1-3F4D-A207-555BBB0CC5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25636" y="3435925"/>
            <a:ext cx="6680079" cy="3427935"/>
          </a:xfrm>
          <a:prstGeom prst="rect">
            <a:avLst/>
          </a:prstGeom>
        </p:spPr>
      </p:pic>
      <p:pic>
        <p:nvPicPr>
          <p:cNvPr id="9" name="cha3hu1_1">
            <a:hlinkClick r:id="" action="ppaction://media"/>
            <a:extLst>
              <a:ext uri="{FF2B5EF4-FFF2-40B4-BE49-F238E27FC236}">
                <a16:creationId xmlns:a16="http://schemas.microsoft.com/office/drawing/2014/main" id="{600A125C-6527-CD43-846E-1B76635FA2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947400" y="1136074"/>
            <a:ext cx="812800" cy="812800"/>
          </a:xfrm>
          <a:prstGeom prst="rect">
            <a:avLst/>
          </a:prstGeom>
        </p:spPr>
      </p:pic>
      <p:pic>
        <p:nvPicPr>
          <p:cNvPr id="10" name="cha3hu1_2">
            <a:hlinkClick r:id="" action="ppaction://media"/>
            <a:extLst>
              <a:ext uri="{FF2B5EF4-FFF2-40B4-BE49-F238E27FC236}">
                <a16:creationId xmlns:a16="http://schemas.microsoft.com/office/drawing/2014/main" id="{EB5C34A9-6B4F-5944-8506-64377E5F282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919570" y="4489738"/>
            <a:ext cx="812800" cy="812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F5478DA-FF14-104D-8F21-EDC2B4C7FD6A}"/>
              </a:ext>
            </a:extLst>
          </p:cNvPr>
          <p:cNvSpPr txBox="1"/>
          <p:nvPr/>
        </p:nvSpPr>
        <p:spPr>
          <a:xfrm>
            <a:off x="96982" y="1418880"/>
            <a:ext cx="412865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Medial glottal stops can be realized with complete closure (above)</a:t>
            </a:r>
          </a:p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or without complete closure (below)</a:t>
            </a:r>
          </a:p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800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tʃa³ʔu¹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b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‘barn owl / tecolote’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4DFD20-ABFA-D74F-A88E-FD131EA69F08}"/>
              </a:ext>
            </a:extLst>
          </p:cNvPr>
          <p:cNvSpPr txBox="1"/>
          <p:nvPr/>
        </p:nvSpPr>
        <p:spPr>
          <a:xfrm>
            <a:off x="0" y="6413991"/>
            <a:ext cx="4128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Both sound like they have closure, right?</a:t>
            </a:r>
          </a:p>
        </p:txBody>
      </p:sp>
    </p:spTree>
    <p:extLst>
      <p:ext uri="{BB962C8B-B14F-4D97-AF65-F5344CB8AC3E}">
        <p14:creationId xmlns:p14="http://schemas.microsoft.com/office/powerpoint/2010/main" val="3124232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1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2F94F4-AAFC-064A-9E7A-AE0EBD9EF8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670" y="895639"/>
            <a:ext cx="4135628" cy="54607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/>
              <a:t>But medial glottal stops can </a:t>
            </a:r>
            <a:r>
              <a:rPr lang="en-US" sz="2600" i="1"/>
              <a:t>also</a:t>
            </a:r>
            <a:r>
              <a:rPr lang="en-US" sz="2600"/>
              <a:t> be realized with non-modal phonation (creak, vocal fry, diplophonia)</a:t>
            </a:r>
          </a:p>
          <a:p>
            <a:pPr marL="0" indent="0">
              <a:buNone/>
            </a:pPr>
            <a:endParaRPr lang="en-US" sz="2600"/>
          </a:p>
          <a:p>
            <a:pPr marL="0" indent="0">
              <a:buNone/>
            </a:pPr>
            <a:endParaRPr lang="en-US" sz="2600"/>
          </a:p>
          <a:p>
            <a:pPr marL="0" indent="0">
              <a:buNone/>
            </a:pPr>
            <a:r>
              <a:rPr lang="en-US" sz="2600"/>
              <a:t>or only very subtle visible changes in voice quality</a:t>
            </a:r>
            <a:br>
              <a:rPr lang="en-US" sz="2600"/>
            </a:br>
            <a:endParaRPr lang="en-US" sz="2600"/>
          </a:p>
          <a:p>
            <a:pPr marL="0" indent="0">
              <a:buNone/>
            </a:pPr>
            <a:r>
              <a:rPr lang="en-US" sz="2600"/>
              <a:t>/</a:t>
            </a:r>
            <a:r>
              <a:rPr lang="en-US" sz="2600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ni³ʔi³</a:t>
            </a:r>
            <a:r>
              <a:rPr lang="en-US" sz="2600"/>
              <a:t>/ </a:t>
            </a:r>
          </a:p>
          <a:p>
            <a:pPr marL="0" indent="0">
              <a:buNone/>
            </a:pPr>
            <a:r>
              <a:rPr lang="en-US" sz="2600"/>
              <a:t>‘to know / saber~conocer’</a:t>
            </a:r>
            <a:br>
              <a:rPr lang="en-US" sz="2600"/>
            </a:br>
            <a:endParaRPr lang="en-US" sz="26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643406-C928-E648-ADA5-85DF171A3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6B3B9-B4C0-4244-BC6D-745C9254BF00}" type="slidenum">
              <a:t>37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01B3DE-2ABB-A746-A952-8BF8FB876A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5298" y="-4618"/>
            <a:ext cx="6546866" cy="34266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6B14EC-D7F9-C94F-B649-3D815A9979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65298" y="3422073"/>
            <a:ext cx="6523160" cy="3410189"/>
          </a:xfrm>
          <a:prstGeom prst="rect">
            <a:avLst/>
          </a:prstGeom>
        </p:spPr>
      </p:pic>
      <p:pic>
        <p:nvPicPr>
          <p:cNvPr id="9" name="ni3hin3_1">
            <a:hlinkClick r:id="" action="ppaction://media"/>
            <a:extLst>
              <a:ext uri="{FF2B5EF4-FFF2-40B4-BE49-F238E27FC236}">
                <a16:creationId xmlns:a16="http://schemas.microsoft.com/office/drawing/2014/main" id="{3F9F1972-EA99-BF41-AC43-B2271F9B62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90516" y="1260764"/>
            <a:ext cx="812800" cy="812800"/>
          </a:xfrm>
          <a:prstGeom prst="rect">
            <a:avLst/>
          </a:prstGeom>
        </p:spPr>
      </p:pic>
      <p:pic>
        <p:nvPicPr>
          <p:cNvPr id="10" name="ni3hin3_2">
            <a:hlinkClick r:id="" action="ppaction://media"/>
            <a:extLst>
              <a:ext uri="{FF2B5EF4-FFF2-40B4-BE49-F238E27FC236}">
                <a16:creationId xmlns:a16="http://schemas.microsoft.com/office/drawing/2014/main" id="{92A4DFCC-94C3-FB42-8525-3C806CC357D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90516" y="460144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070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CACE77-CE44-4F07-4E58-FA615854B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B6E9E-E73F-6542-A03A-B8C181AEA21E}" type="slidenum">
              <a:rPr lang="en-US"/>
              <a:t>38</a:t>
            </a:fld>
            <a:endParaRPr lang="en-US"/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007E8E0F-1188-BF31-8538-E3A7973EB0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21" y="752064"/>
            <a:ext cx="12166979" cy="610593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DCCF3E-DE7B-E897-4B90-0B12397B89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796" y="0"/>
            <a:ext cx="11266004" cy="8249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/>
              <a:t>The final /h/ also varies in its production – it can be variably realized as [h] or [ɦ], with the latter being more common.</a:t>
            </a:r>
          </a:p>
          <a:p>
            <a:endParaRPr lang="en-US"/>
          </a:p>
          <a:p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E23B001-0100-1381-F556-5CE50AB805B5}"/>
              </a:ext>
            </a:extLst>
          </p:cNvPr>
          <p:cNvCxnSpPr>
            <a:cxnSpLocks/>
          </p:cNvCxnSpPr>
          <p:nvPr/>
        </p:nvCxnSpPr>
        <p:spPr>
          <a:xfrm flipH="1">
            <a:off x="9094305" y="1699591"/>
            <a:ext cx="735495" cy="1615109"/>
          </a:xfrm>
          <a:prstGeom prst="straightConnector1">
            <a:avLst/>
          </a:prstGeom>
          <a:ln w="38100">
            <a:headEnd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E3D9B6F-82A3-B9FF-EFED-DBE6BDBE7230}"/>
              </a:ext>
            </a:extLst>
          </p:cNvPr>
          <p:cNvSpPr txBox="1"/>
          <p:nvPr/>
        </p:nvSpPr>
        <p:spPr>
          <a:xfrm>
            <a:off x="8776252" y="1292087"/>
            <a:ext cx="2395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Voicing persists here.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BC4C14D-44FF-01BC-7B72-8DDB2D639BA7}"/>
              </a:ext>
            </a:extLst>
          </p:cNvPr>
          <p:cNvCxnSpPr>
            <a:cxnSpLocks/>
          </p:cNvCxnSpPr>
          <p:nvPr/>
        </p:nvCxnSpPr>
        <p:spPr>
          <a:xfrm>
            <a:off x="7398027" y="1104828"/>
            <a:ext cx="0" cy="556591"/>
          </a:xfrm>
          <a:prstGeom prst="straightConnector1">
            <a:avLst/>
          </a:prstGeom>
          <a:ln w="38100">
            <a:headEnd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03732E9-239C-687B-2B9B-64D7A465E9CC}"/>
              </a:ext>
            </a:extLst>
          </p:cNvPr>
          <p:cNvSpPr txBox="1"/>
          <p:nvPr/>
        </p:nvSpPr>
        <p:spPr>
          <a:xfrm>
            <a:off x="6553200" y="752064"/>
            <a:ext cx="2395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Aspiration starts here.</a:t>
            </a:r>
          </a:p>
        </p:txBody>
      </p:sp>
      <p:pic>
        <p:nvPicPr>
          <p:cNvPr id="21" name="nduj3_2.wav">
            <a:hlinkClick r:id="" action="ppaction://media"/>
            <a:extLst>
              <a:ext uri="{FF2B5EF4-FFF2-40B4-BE49-F238E27FC236}">
                <a16:creationId xmlns:a16="http://schemas.microsoft.com/office/drawing/2014/main" id="{16469ED9-B23F-3D84-238D-B7C9A1EFBB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021" y="318424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596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screenshot of a computer&#10;&#10;Description automatically generated">
            <a:extLst>
              <a:ext uri="{FF2B5EF4-FFF2-40B4-BE49-F238E27FC236}">
                <a16:creationId xmlns:a16="http://schemas.microsoft.com/office/drawing/2014/main" id="{7A078A90-CDCC-1659-BAAD-F35C36F4A7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14091" y="521804"/>
            <a:ext cx="10963817" cy="581439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A0885B-277D-1BD0-BE7F-4FFC01529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83048" y="6279182"/>
            <a:ext cx="2743200" cy="365125"/>
          </a:xfrm>
        </p:spPr>
        <p:txBody>
          <a:bodyPr/>
          <a:lstStyle/>
          <a:p>
            <a:fld id="{20FB6E9E-E73F-6542-A03A-B8C181AEA21E}" type="slidenum">
              <a:rPr lang="en-US"/>
              <a:t>39</a:t>
            </a:fld>
            <a:endParaRPr lang="en-US"/>
          </a:p>
        </p:txBody>
      </p:sp>
      <p:pic>
        <p:nvPicPr>
          <p:cNvPr id="7" name="a4nanj4=unj3.wav">
            <a:hlinkClick r:id="" action="ppaction://media"/>
            <a:extLst>
              <a:ext uri="{FF2B5EF4-FFF2-40B4-BE49-F238E27FC236}">
                <a16:creationId xmlns:a16="http://schemas.microsoft.com/office/drawing/2014/main" id="{DF8CD94F-FA51-26E0-4001-A8EC4C1AF0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4091" y="3022599"/>
            <a:ext cx="812800" cy="81280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14D60FE-9256-A44A-DA52-D7D59AE71A24}"/>
              </a:ext>
            </a:extLst>
          </p:cNvPr>
          <p:cNvCxnSpPr>
            <a:cxnSpLocks/>
          </p:cNvCxnSpPr>
          <p:nvPr/>
        </p:nvCxnSpPr>
        <p:spPr>
          <a:xfrm>
            <a:off x="7086600" y="954157"/>
            <a:ext cx="298174" cy="70567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EC2C742-F9FE-3586-D391-C10055A2DA1C}"/>
              </a:ext>
            </a:extLst>
          </p:cNvPr>
          <p:cNvSpPr txBox="1"/>
          <p:nvPr/>
        </p:nvSpPr>
        <p:spPr>
          <a:xfrm>
            <a:off x="5988326" y="546651"/>
            <a:ext cx="2494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No loss of voicing here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35317B-9BD6-3D6C-EDB5-895121A8508C}"/>
              </a:ext>
            </a:extLst>
          </p:cNvPr>
          <p:cNvSpPr txBox="1"/>
          <p:nvPr/>
        </p:nvSpPr>
        <p:spPr>
          <a:xfrm>
            <a:off x="614091" y="84986"/>
            <a:ext cx="4703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[a⁴nə̃ɦ⁴=ũɦ³] ‘she is weaving’</a:t>
            </a:r>
          </a:p>
        </p:txBody>
      </p:sp>
    </p:spTree>
    <p:extLst>
      <p:ext uri="{BB962C8B-B14F-4D97-AF65-F5344CB8AC3E}">
        <p14:creationId xmlns:p14="http://schemas.microsoft.com/office/powerpoint/2010/main" val="4009238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26556C-22DB-C1CB-BF30-8573AF1570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65922"/>
            <a:ext cx="10515600" cy="5511041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2400" kern="100">
                <a:effectLst/>
                <a:latin typeface="Times New Roman" panose="02020603050405020304" pitchFamily="18" charset="0"/>
                <a:ea typeface="Batang" panose="02030600000101010101" pitchFamily="18" charset="-127"/>
                <a:cs typeface="DaunPenh" pitchFamily="2" charset="0"/>
              </a:rPr>
              <a:t>We may call this type of patterning in Triqui “stress”, but it differs somewhat from what some linguists may consider to be their prototype of a stress system.</a:t>
            </a:r>
          </a:p>
          <a:p>
            <a:pPr>
              <a:spcBef>
                <a:spcPts val="0"/>
              </a:spcBef>
            </a:pPr>
            <a:endParaRPr lang="en-US" sz="2400" kern="100">
              <a:latin typeface="Times New Roman" panose="02020603050405020304" pitchFamily="18" charset="0"/>
              <a:ea typeface="Batang" panose="02030600000101010101" pitchFamily="18" charset="-127"/>
              <a:cs typeface="DaunPenh" pitchFamily="2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400" i="1" kern="100">
                <a:effectLst/>
                <a:latin typeface="Times New Roman" panose="02020603050405020304" pitchFamily="18" charset="0"/>
                <a:ea typeface="Batang" panose="02030600000101010101" pitchFamily="18" charset="-127"/>
                <a:cs typeface="DaunPenh" pitchFamily="2" charset="0"/>
              </a:rPr>
              <a:t>“Depending on the language, stress is diagnosed in different ways: through a combination of physical properties, speaker intuitions, and phonological properties such as segmental constraints and processes.” </a:t>
            </a:r>
            <a:endParaRPr lang="en-US" sz="2400" i="1" kern="100">
              <a:effectLst/>
              <a:latin typeface="Aptos" panose="020B0004020202020204" pitchFamily="34" charset="0"/>
              <a:ea typeface="Batang" panose="02030600000101010101" pitchFamily="18" charset="-127"/>
              <a:cs typeface="DaunPenh" pitchFamily="2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kern="100">
                <a:effectLst/>
                <a:latin typeface="Times New Roman" panose="02020603050405020304" pitchFamily="18" charset="0"/>
                <a:ea typeface="Batang" panose="02030600000101010101" pitchFamily="18" charset="-127"/>
                <a:cs typeface="DaunPenh" pitchFamily="2" charset="0"/>
              </a:rPr>
              <a:t>	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kern="100">
                <a:effectLst/>
                <a:latin typeface="Times New Roman" panose="02020603050405020304" pitchFamily="18" charset="0"/>
                <a:ea typeface="Batang" panose="02030600000101010101" pitchFamily="18" charset="-127"/>
                <a:cs typeface="DaunPenh" pitchFamily="2" charset="0"/>
              </a:rPr>
              <a:t>			(p.66, Gordon and van der Hulst, 2020)</a:t>
            </a:r>
            <a:endParaRPr lang="en-US" sz="2400" kern="100">
              <a:effectLst/>
              <a:latin typeface="Aptos" panose="020B0004020202020204" pitchFamily="34" charset="0"/>
              <a:ea typeface="Batang" panose="02030600000101010101" pitchFamily="18" charset="-127"/>
              <a:cs typeface="DaunPenh" pitchFamily="2" charset="0"/>
            </a:endParaRPr>
          </a:p>
          <a:p>
            <a:endParaRPr lang="en-US" sz="2400"/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</a:pPr>
            <a:r>
              <a:rPr lang="en-US" sz="2400" kern="100">
                <a:effectLst/>
                <a:latin typeface="Times New Roman" panose="02020603050405020304" pitchFamily="18" charset="0"/>
                <a:ea typeface="Batang" panose="02030600000101010101" pitchFamily="18" charset="-127"/>
                <a:cs typeface="DaunPenh" pitchFamily="2" charset="0"/>
              </a:rPr>
              <a:t>In practice, many linguists think </a:t>
            </a:r>
            <a:r>
              <a:rPr lang="en-US" sz="2400" i="1" kern="100">
                <a:effectLst/>
                <a:latin typeface="Times New Roman" panose="02020603050405020304" pitchFamily="18" charset="0"/>
                <a:ea typeface="Batang" panose="02030600000101010101" pitchFamily="18" charset="-127"/>
                <a:cs typeface="DaunPenh" pitchFamily="2" charset="0"/>
              </a:rPr>
              <a:t>primarily</a:t>
            </a:r>
            <a:r>
              <a:rPr lang="en-US" sz="2400" kern="100">
                <a:effectLst/>
                <a:latin typeface="Times New Roman" panose="02020603050405020304" pitchFamily="18" charset="0"/>
                <a:ea typeface="Batang" panose="02030600000101010101" pitchFamily="18" charset="-127"/>
                <a:cs typeface="DaunPenh" pitchFamily="2" charset="0"/>
              </a:rPr>
              <a:t> of the physical properties and the speaker intuitions over segmental constraints and processes.</a:t>
            </a:r>
            <a:endParaRPr lang="en-US" sz="2400" kern="100">
              <a:latin typeface="Aptos" panose="020B0004020202020204" pitchFamily="34" charset="0"/>
              <a:ea typeface="Batang" panose="02030600000101010101" pitchFamily="18" charset="-127"/>
              <a:cs typeface="DaunPenh" pitchFamily="2" charset="0"/>
            </a:endParaRP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</a:pPr>
            <a:endParaRPr lang="en-US" sz="2400" kern="100">
              <a:effectLst/>
              <a:latin typeface="Aptos" panose="020B0004020202020204" pitchFamily="34" charset="0"/>
              <a:ea typeface="Batang" panose="02030600000101010101" pitchFamily="18" charset="-127"/>
              <a:cs typeface="DaunPenh" pitchFamily="2" charset="0"/>
            </a:endParaRP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</a:pPr>
            <a:r>
              <a:rPr lang="en-US" sz="2400" kern="100">
                <a:effectLst/>
                <a:latin typeface="Times New Roman" panose="02020603050405020304" pitchFamily="18" charset="0"/>
                <a:ea typeface="Batang" panose="02030600000101010101" pitchFamily="18" charset="-127"/>
                <a:cs typeface="DaunPenh" pitchFamily="2" charset="0"/>
              </a:rPr>
              <a:t>In Triqui, since pitch is used for marking tone, pitch on the root-final syllable is not necessarily any different than on any other syllable. Pitch is </a:t>
            </a:r>
            <a:r>
              <a:rPr lang="en-US" sz="2400" b="1" kern="100">
                <a:effectLst/>
                <a:latin typeface="Times New Roman" panose="02020603050405020304" pitchFamily="18" charset="0"/>
                <a:ea typeface="Batang" panose="02030600000101010101" pitchFamily="18" charset="-127"/>
                <a:cs typeface="DaunPenh" pitchFamily="2" charset="0"/>
              </a:rPr>
              <a:t>not</a:t>
            </a:r>
            <a:r>
              <a:rPr lang="en-US" sz="2400" kern="100">
                <a:effectLst/>
                <a:latin typeface="Times New Roman" panose="02020603050405020304" pitchFamily="18" charset="0"/>
                <a:ea typeface="Batang" panose="02030600000101010101" pitchFamily="18" charset="-127"/>
                <a:cs typeface="DaunPenh" pitchFamily="2" charset="0"/>
              </a:rPr>
              <a:t> a cue for stress.</a:t>
            </a:r>
            <a:endParaRPr lang="en-US" sz="2400" kern="100">
              <a:effectLst/>
              <a:latin typeface="Aptos" panose="020B0004020202020204" pitchFamily="34" charset="0"/>
              <a:ea typeface="Batang" panose="02030600000101010101" pitchFamily="18" charset="-127"/>
              <a:cs typeface="DaunPenh" pitchFamily="2" charset="0"/>
            </a:endParaRPr>
          </a:p>
          <a:p>
            <a:endParaRPr lang="en-US" sz="24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AAEBA4-A5DA-21B7-8E29-A55F46DF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B6E9E-E73F-6542-A03A-B8C181AEA21E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4658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E3D63-93A9-224F-EBA8-42C0F9EE8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Final glottal consonants and tone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AC9F2-B464-4391-1015-E032A40E83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0565"/>
            <a:ext cx="10515600" cy="4636398"/>
          </a:xfrm>
        </p:spPr>
        <p:txBody>
          <a:bodyPr/>
          <a:lstStyle/>
          <a:p>
            <a:r>
              <a:rPr lang="en-US" sz="2400"/>
              <a:t>Final glottal consonants both restrict the range of tonal contrasts and influence the phonetics of tone production (DiCanio 2012b, DiCanio et al. 2020).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84E32C-1572-31D2-FFD3-20CB211FE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B6E9E-E73F-6542-A03A-B8C181AEA21E}" type="slidenum">
              <a:rPr lang="en-US"/>
              <a:t>40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004C93-1768-5AE1-3F24-7A4AC188EB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278" y="2432565"/>
            <a:ext cx="12224278" cy="383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093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5D9BD-C292-2A20-1DD9-8BD50401F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Final glottal contrasts and morphology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78E4B6-127C-804A-9AEC-9FECF22EDA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This contrast is rather important in Triqui morphology.</a:t>
            </a:r>
          </a:p>
          <a:p>
            <a:endParaRPr lang="en-US"/>
          </a:p>
          <a:p>
            <a:pPr marL="0" indent="0">
              <a:buNone/>
            </a:pPr>
            <a:r>
              <a:rPr lang="en-US"/>
              <a:t>	</a:t>
            </a:r>
            <a:r>
              <a:rPr lang="en-US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a³t̪a³		‘to carry/load’</a:t>
            </a:r>
          </a:p>
          <a:p>
            <a:pPr marL="0" indent="0">
              <a:buNone/>
            </a:pPr>
            <a:r>
              <a:rPr lang="en-US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	a³t̪ah⁵		‘I carry’</a:t>
            </a:r>
          </a:p>
          <a:p>
            <a:pPr marL="0" indent="0">
              <a:buNone/>
            </a:pPr>
            <a:r>
              <a:rPr lang="en-US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	a³t̪ah³		‘they (mentioned) carry’</a:t>
            </a:r>
          </a:p>
          <a:p>
            <a:pPr marL="0" indent="0">
              <a:buNone/>
            </a:pPr>
            <a:r>
              <a:rPr lang="en-US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	a³t̪oʔ⁴		‘we carry’</a:t>
            </a:r>
          </a:p>
          <a:p>
            <a:pPr marL="0" indent="0">
              <a:buNone/>
            </a:pPr>
            <a:endParaRPr lang="en-US">
              <a:latin typeface="Doulos SIL" panose="02000500070000020004" pitchFamily="2" charset="77"/>
              <a:ea typeface="Doulos SIL" panose="02000500070000020004" pitchFamily="2" charset="77"/>
              <a:cs typeface="Doulos SIL" panose="02000500070000020004" pitchFamily="2" charset="77"/>
            </a:endParaRPr>
          </a:p>
          <a:p>
            <a:pPr marL="0" indent="0">
              <a:buNone/>
            </a:pPr>
            <a:r>
              <a:rPr lang="en-US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Note that /a/ &gt; /o/ with the 1</a:t>
            </a:r>
            <a:r>
              <a:rPr lang="en-US" baseline="30000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st</a:t>
            </a:r>
            <a:r>
              <a:rPr lang="en-US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 person plural, but other vowels do not change.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7C773F-8AF6-3832-44DE-6FBFD7C1D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B6E9E-E73F-6542-A03A-B8C181AEA21E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631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4CDA0-B280-E241-0E61-E5E5183EA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86597"/>
          </a:xfrm>
        </p:spPr>
        <p:txBody>
          <a:bodyPr>
            <a:normAutofit/>
          </a:bodyPr>
          <a:lstStyle/>
          <a:p>
            <a:r>
              <a:rPr lang="en-US" sz="3200">
                <a:latin typeface="Times" pitchFamily="2" charset="0"/>
              </a:rPr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48EA01-D90C-F1EB-11B8-98EC17AC90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52940"/>
            <a:ext cx="10515600" cy="5203410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600">
                <a:solidFill>
                  <a:srgbClr val="000000"/>
                </a:solidFill>
                <a:effectLst/>
              </a:rPr>
              <a:t>Blust, R. A. (2001). Language, dialect, and riotous sound change: the case of Sa’ban. In Thurgood, G. W., editor, </a:t>
            </a:r>
            <a:r>
              <a:rPr lang="en-US" sz="1600" i="1">
                <a:solidFill>
                  <a:srgbClr val="000000"/>
                </a:solidFill>
                <a:effectLst/>
              </a:rPr>
              <a:t>Papers from the Ninth Annual Meeting of the Southeast Asian Linguistics Society</a:t>
            </a:r>
            <a:r>
              <a:rPr lang="en-US" sz="1600">
                <a:solidFill>
                  <a:srgbClr val="000000"/>
                </a:solidFill>
                <a:effectLst/>
              </a:rPr>
              <a:t>, pages 249–360. Arizona State University, Program for Southeast Asian Studies.</a:t>
            </a:r>
            <a:endParaRPr lang="en-US" sz="1600" kern="100">
              <a:effectLst/>
              <a:ea typeface="Batang" panose="02030600000101010101" pitchFamily="18" charset="-127"/>
              <a:cs typeface="DaunPenh" pitchFamily="2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600" kern="100">
              <a:ea typeface="Batang" panose="02030600000101010101" pitchFamily="18" charset="-127"/>
              <a:cs typeface="DaunPenh" pitchFamily="2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kern="100">
                <a:effectLst/>
                <a:ea typeface="Batang" panose="02030600000101010101" pitchFamily="18" charset="-127"/>
                <a:cs typeface="DaunPenh" pitchFamily="2" charset="0"/>
              </a:rPr>
              <a:t>DiCanio, C. T. (2008). </a:t>
            </a:r>
            <a:r>
              <a:rPr lang="en-US" sz="1600" i="1" kern="100">
                <a:effectLst/>
                <a:ea typeface="Batang" panose="02030600000101010101" pitchFamily="18" charset="-127"/>
                <a:cs typeface="DaunPenh" pitchFamily="2" charset="0"/>
              </a:rPr>
              <a:t>The Phonetics and Phonology of San Martín Itunyoso Trique.</a:t>
            </a:r>
            <a:r>
              <a:rPr lang="en-US" sz="1600" kern="100">
                <a:effectLst/>
                <a:ea typeface="Batang" panose="02030600000101010101" pitchFamily="18" charset="-127"/>
                <a:cs typeface="DaunPenh" pitchFamily="2" charset="0"/>
              </a:rPr>
              <a:t> PhD thesis, University of California, Berkeley. 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600" kern="100">
              <a:effectLst/>
              <a:ea typeface="Batang" panose="02030600000101010101" pitchFamily="18" charset="-127"/>
              <a:cs typeface="DaunPenh" pitchFamily="2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kern="100">
                <a:effectLst/>
                <a:ea typeface="Batang" panose="02030600000101010101" pitchFamily="18" charset="-127"/>
                <a:cs typeface="DaunPenh" pitchFamily="2" charset="0"/>
              </a:rPr>
              <a:t>DiCanio, C. (2010). Illustrations of the IPA: San Martín Itunyoso Trique. </a:t>
            </a:r>
            <a:r>
              <a:rPr lang="en-US" sz="1600" i="1" kern="100">
                <a:effectLst/>
                <a:ea typeface="Batang" panose="02030600000101010101" pitchFamily="18" charset="-127"/>
                <a:cs typeface="DaunPenh" pitchFamily="2" charset="0"/>
              </a:rPr>
              <a:t>Journal of the International Phonetic Association</a:t>
            </a:r>
            <a:r>
              <a:rPr lang="en-US" sz="1600" kern="100">
                <a:effectLst/>
                <a:ea typeface="Batang" panose="02030600000101010101" pitchFamily="18" charset="-127"/>
                <a:cs typeface="DaunPenh" pitchFamily="2" charset="0"/>
              </a:rPr>
              <a:t>, 40(2):227–238.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600" kern="100">
              <a:effectLst/>
              <a:ea typeface="Batang" panose="02030600000101010101" pitchFamily="18" charset="-127"/>
              <a:cs typeface="DaunPenh" pitchFamily="2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>
                <a:solidFill>
                  <a:srgbClr val="000000"/>
                </a:solidFill>
                <a:effectLst/>
              </a:rPr>
              <a:t>DiCanio, C. (2012a). The Phonetics of Fortis and Lenis Consonants in Itunyoso Trique. </a:t>
            </a:r>
            <a:r>
              <a:rPr lang="en-US" sz="1600" i="1">
                <a:solidFill>
                  <a:srgbClr val="000000"/>
                </a:solidFill>
                <a:effectLst/>
              </a:rPr>
              <a:t>International Journal of American Linguistics</a:t>
            </a:r>
            <a:r>
              <a:rPr lang="en-US" sz="1600">
                <a:solidFill>
                  <a:srgbClr val="000000"/>
                </a:solidFill>
                <a:effectLst/>
              </a:rPr>
              <a:t>, 78(2):239–272.</a:t>
            </a:r>
          </a:p>
          <a:p>
            <a:pPr marL="0" indent="0">
              <a:spcBef>
                <a:spcPts val="0"/>
              </a:spcBef>
              <a:buNone/>
            </a:pPr>
            <a:endParaRPr lang="en-US" sz="1600" kern="100">
              <a:solidFill>
                <a:srgbClr val="000000"/>
              </a:solidFill>
              <a:ea typeface="Batang" panose="02030600000101010101" pitchFamily="18" charset="-127"/>
              <a:cs typeface="DaunPenh" pitchFamily="2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>
                <a:solidFill>
                  <a:srgbClr val="000000"/>
                </a:solidFill>
                <a:effectLst/>
              </a:rPr>
              <a:t>DiCanio, C. (2012b). Coarticulation between tone and glottal consonants in Itunyoso Trique. </a:t>
            </a:r>
            <a:r>
              <a:rPr lang="en-US" sz="1600" i="1">
                <a:solidFill>
                  <a:srgbClr val="000000"/>
                </a:solidFill>
                <a:effectLst/>
              </a:rPr>
              <a:t>Journal of Phonetics</a:t>
            </a:r>
            <a:r>
              <a:rPr lang="en-US" sz="1600">
                <a:solidFill>
                  <a:srgbClr val="000000"/>
                </a:solidFill>
                <a:effectLst/>
              </a:rPr>
              <a:t>, 40(1):162–176.</a:t>
            </a:r>
            <a:endParaRPr lang="en-US" sz="1600" kern="100">
              <a:effectLst/>
              <a:ea typeface="Batang" panose="02030600000101010101" pitchFamily="18" charset="-127"/>
              <a:cs typeface="DaunPenh" pitchFamily="2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600" kern="100">
              <a:effectLst/>
              <a:ea typeface="Batang" panose="02030600000101010101" pitchFamily="18" charset="-127"/>
              <a:cs typeface="DaunPenh" pitchFamily="2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>
                <a:solidFill>
                  <a:srgbClr val="000000"/>
                </a:solidFill>
                <a:effectLst/>
              </a:rPr>
              <a:t>DiCanio, C., Martínez Cruz, B., Cruz Martínez, B., and Martínez Cruz, W. (2020). Glottal toggling in Itunyoso Triqui. </a:t>
            </a:r>
            <a:r>
              <a:rPr lang="en-US" sz="1600" i="1">
                <a:solidFill>
                  <a:srgbClr val="000000"/>
                </a:solidFill>
                <a:effectLst/>
              </a:rPr>
              <a:t>Phonological Data &amp; Analysis</a:t>
            </a:r>
            <a:r>
              <a:rPr lang="en-US" sz="1600">
                <a:solidFill>
                  <a:srgbClr val="000000"/>
                </a:solidFill>
                <a:effectLst/>
              </a:rPr>
              <a:t>, 2(4):1–28.</a:t>
            </a:r>
          </a:p>
          <a:p>
            <a:pPr marL="0" indent="0">
              <a:spcBef>
                <a:spcPts val="0"/>
              </a:spcBef>
              <a:buNone/>
            </a:pPr>
            <a:endParaRPr lang="en-US" sz="1600">
              <a:solidFill>
                <a:srgbClr val="000000"/>
              </a:solidFill>
              <a:effectLst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>
                <a:solidFill>
                  <a:srgbClr val="000000"/>
                </a:solidFill>
                <a:effectLst/>
              </a:rPr>
              <a:t>Dmitrieva, O. (2012). </a:t>
            </a:r>
            <a:r>
              <a:rPr lang="en-US" sz="1600" i="1">
                <a:solidFill>
                  <a:srgbClr val="000000"/>
                </a:solidFill>
                <a:effectLst/>
              </a:rPr>
              <a:t>Geminate typology and the perception of consonant duration</a:t>
            </a:r>
            <a:r>
              <a:rPr lang="en-US" sz="1600">
                <a:solidFill>
                  <a:srgbClr val="000000"/>
                </a:solidFill>
                <a:effectLst/>
              </a:rPr>
              <a:t>. PhD thesis, Stanford University.</a:t>
            </a:r>
            <a:endParaRPr lang="en-US" sz="1600" kern="100">
              <a:effectLst/>
              <a:ea typeface="Batang" panose="02030600000101010101" pitchFamily="18" charset="-127"/>
              <a:cs typeface="DaunPenh" pitchFamily="2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600" kern="100">
              <a:effectLst/>
              <a:ea typeface="Batang" panose="02030600000101010101" pitchFamily="18" charset="-127"/>
              <a:cs typeface="DaunPenh" pitchFamily="2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kern="100">
                <a:effectLst/>
                <a:ea typeface="Batang" panose="02030600000101010101" pitchFamily="18" charset="-127"/>
                <a:cs typeface="DaunPenh" pitchFamily="2" charset="0"/>
              </a:rPr>
              <a:t>Gordon, M. K. and van der Hulst, H. (2020). Word-stress systems. In Gussenhoven, C. and Chen, A., editors, </a:t>
            </a:r>
            <a:r>
              <a:rPr lang="en-US" sz="1600" i="1" kern="100">
                <a:effectLst/>
                <a:ea typeface="Batang" panose="02030600000101010101" pitchFamily="18" charset="-127"/>
                <a:cs typeface="DaunPenh" pitchFamily="2" charset="0"/>
              </a:rPr>
              <a:t>The Oxford Handbook of Language Prosody</a:t>
            </a:r>
            <a:r>
              <a:rPr lang="en-US" sz="1600" kern="100">
                <a:effectLst/>
                <a:ea typeface="Batang" panose="02030600000101010101" pitchFamily="18" charset="-127"/>
                <a:cs typeface="DaunPenh" pitchFamily="2" charset="0"/>
              </a:rPr>
              <a:t>, chapter 5, pages 66–77. Oxford University Press.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kern="100">
                <a:effectLst/>
                <a:ea typeface="Batang" panose="02030600000101010101" pitchFamily="18" charset="-127"/>
                <a:cs typeface="DaunPenh" pitchFamily="2" charset="0"/>
              </a:rPr>
              <a:t> 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739B80-2BBB-9D7B-2B1D-D0CD7494E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B6E9E-E73F-6542-A03A-B8C181AEA21E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1600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D80D64-BAF2-20C4-DFF8-2B35A89C7B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56591"/>
            <a:ext cx="10515600" cy="5874026"/>
          </a:xfrm>
        </p:spPr>
        <p:txBody>
          <a:bodyPr>
            <a:no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700" kern="100">
              <a:effectLst/>
              <a:ea typeface="Batang" panose="02030600000101010101" pitchFamily="18" charset="-127"/>
              <a:cs typeface="DaunPenh" pitchFamily="2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kern="100">
                <a:effectLst/>
                <a:ea typeface="Batang" panose="02030600000101010101" pitchFamily="18" charset="-127"/>
                <a:cs typeface="DaunPenh" pitchFamily="2" charset="0"/>
              </a:rPr>
              <a:t>Harris, J. and Hyman, L. M. (2022). Segmental prominence and the modulated carrier signal. In Udoh, I. I. and Ekpenyong, M. E., editors, </a:t>
            </a:r>
            <a:r>
              <a:rPr lang="en-US" sz="1700" i="1" kern="100">
                <a:effectLst/>
                <a:ea typeface="Batang" panose="02030600000101010101" pitchFamily="18" charset="-127"/>
                <a:cs typeface="DaunPenh" pitchFamily="2" charset="0"/>
              </a:rPr>
              <a:t>Current Issues in Descriptive Linguistics and Digital Humanities: A Festschrift in Honor of Professor Eno-Abasi Essien Urua</a:t>
            </a:r>
            <a:r>
              <a:rPr lang="en-US" sz="1700" kern="100">
                <a:effectLst/>
                <a:ea typeface="Batang" panose="02030600000101010101" pitchFamily="18" charset="-127"/>
                <a:cs typeface="DaunPenh" pitchFamily="2" charset="0"/>
              </a:rPr>
              <a:t>, pages 487–499. Singapore: Springer Nature Singapore.</a:t>
            </a:r>
            <a:endParaRPr lang="en-US" sz="1700" kern="100">
              <a:ea typeface="Batang" panose="02030600000101010101" pitchFamily="18" charset="-127"/>
              <a:cs typeface="DaunPenh" pitchFamily="2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700" kern="100">
              <a:ea typeface="Batang" panose="02030600000101010101" pitchFamily="18" charset="-127"/>
              <a:cs typeface="DaunPenh" pitchFamily="2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kern="100">
                <a:effectLst/>
                <a:ea typeface="Batang" panose="02030600000101010101" pitchFamily="18" charset="-127"/>
                <a:cs typeface="DaunPenh" pitchFamily="2" charset="0"/>
              </a:rPr>
              <a:t>Hyman, L. M. (2019). Positional Prominence versus Word Accent: Is there a difference? In Goedemans, R., Heinz, J., and van der Hulst, H., editors, </a:t>
            </a:r>
            <a:r>
              <a:rPr lang="en-US" sz="1700" i="1" kern="100">
                <a:effectLst/>
                <a:ea typeface="Batang" panose="02030600000101010101" pitchFamily="18" charset="-127"/>
                <a:cs typeface="DaunPenh" pitchFamily="2" charset="0"/>
              </a:rPr>
              <a:t>The Study of Word Stress and Accent: Theories, Methods and Data</a:t>
            </a:r>
            <a:r>
              <a:rPr lang="en-US" sz="1700" kern="100">
                <a:effectLst/>
                <a:ea typeface="Batang" panose="02030600000101010101" pitchFamily="18" charset="-127"/>
                <a:cs typeface="DaunPenh" pitchFamily="2" charset="0"/>
              </a:rPr>
              <a:t>, chapter 2, pages 60–75. Cambridge University Press.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700" kern="100">
              <a:ea typeface="Batang" panose="02030600000101010101" pitchFamily="18" charset="-127"/>
              <a:cs typeface="DaunPenh" pitchFamily="2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700">
                <a:solidFill>
                  <a:srgbClr val="000000"/>
                </a:solidFill>
                <a:effectLst/>
              </a:rPr>
              <a:t>Josserand, J. K. (1983). </a:t>
            </a:r>
            <a:r>
              <a:rPr lang="en-US" sz="1700" i="1">
                <a:solidFill>
                  <a:srgbClr val="000000"/>
                </a:solidFill>
                <a:effectLst/>
              </a:rPr>
              <a:t>Mixtec Dialect History</a:t>
            </a:r>
            <a:r>
              <a:rPr lang="en-US" sz="1700">
                <a:solidFill>
                  <a:srgbClr val="000000"/>
                </a:solidFill>
                <a:effectLst/>
              </a:rPr>
              <a:t>. PhD thesis, Tulane University.</a:t>
            </a:r>
            <a:endParaRPr lang="en-US" sz="1700" kern="100">
              <a:ea typeface="Batang" panose="02030600000101010101" pitchFamily="18" charset="-127"/>
              <a:cs typeface="DaunPenh" pitchFamily="2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700" kern="100">
              <a:effectLst/>
              <a:ea typeface="Batang" panose="02030600000101010101" pitchFamily="18" charset="-127"/>
              <a:cs typeface="DaunPenh" pitchFamily="2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kern="100">
                <a:effectLst/>
                <a:ea typeface="Batang" panose="02030600000101010101" pitchFamily="18" charset="-127"/>
                <a:cs typeface="DaunPenh" pitchFamily="2" charset="0"/>
              </a:rPr>
              <a:t>Keating, P., Wymark, D., and Sharif, R. (2021). Proposal for superscript diacritics for prenasalization, preglottalization and preaspiration. </a:t>
            </a:r>
            <a:r>
              <a:rPr lang="en-US" sz="1700" i="1" kern="100">
                <a:effectLst/>
                <a:ea typeface="Batang" panose="02030600000101010101" pitchFamily="18" charset="-127"/>
                <a:cs typeface="DaunPenh" pitchFamily="2" charset="0"/>
              </a:rPr>
              <a:t>Journal of the International Phonetic Association</a:t>
            </a:r>
            <a:r>
              <a:rPr lang="en-US" sz="1700" kern="100">
                <a:effectLst/>
                <a:ea typeface="Batang" panose="02030600000101010101" pitchFamily="18" charset="-127"/>
                <a:cs typeface="DaunPenh" pitchFamily="2" charset="0"/>
              </a:rPr>
              <a:t>, 51(1):75–90.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700" kern="100">
              <a:solidFill>
                <a:srgbClr val="000000"/>
              </a:solidFill>
              <a:ea typeface="Batang" panose="02030600000101010101" pitchFamily="18" charset="-127"/>
              <a:cs typeface="DaunPenh" pitchFamily="2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000000"/>
                </a:solidFill>
                <a:effectLst/>
              </a:rPr>
              <a:t>Ladefoged, P. and Maddieson, I. (1996). </a:t>
            </a:r>
            <a:r>
              <a:rPr lang="en-US" sz="1700" i="1">
                <a:solidFill>
                  <a:srgbClr val="000000"/>
                </a:solidFill>
                <a:effectLst/>
              </a:rPr>
              <a:t>Sounds of the World’s Languages. </a:t>
            </a:r>
            <a:r>
              <a:rPr lang="en-US" sz="1700">
                <a:solidFill>
                  <a:srgbClr val="000000"/>
                </a:solidFill>
                <a:effectLst/>
              </a:rPr>
              <a:t>Oxford: Blackwell, 425 pages.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700">
              <a:solidFill>
                <a:srgbClr val="000000"/>
              </a:solidFill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000000"/>
                </a:solidFill>
                <a:effectLst/>
              </a:rPr>
              <a:t>Maddieson, I. (1985). Phonetic cues to syllabification. In Fromkin, V. A., editor, </a:t>
            </a:r>
            <a:r>
              <a:rPr lang="en-US" sz="1700" i="1">
                <a:solidFill>
                  <a:srgbClr val="000000"/>
                </a:solidFill>
                <a:effectLst/>
              </a:rPr>
              <a:t>Phonetic linguistics: essays in honor of Peter Ladefoged</a:t>
            </a:r>
            <a:r>
              <a:rPr lang="en-US" sz="1700">
                <a:solidFill>
                  <a:srgbClr val="000000"/>
                </a:solidFill>
                <a:effectLst/>
              </a:rPr>
              <a:t>, pages 203–221. Academic Press: New York.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700">
              <a:solidFill>
                <a:srgbClr val="000000"/>
              </a:solidFill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000000"/>
                </a:solidFill>
                <a:effectLst/>
              </a:rPr>
              <a:t>Muller, J. S. (2001). </a:t>
            </a:r>
            <a:r>
              <a:rPr lang="en-US" sz="1700" i="1">
                <a:solidFill>
                  <a:srgbClr val="000000"/>
                </a:solidFill>
                <a:effectLst/>
              </a:rPr>
              <a:t>The Phonology and Phonetics of Word-Initial Geminates</a:t>
            </a:r>
            <a:r>
              <a:rPr lang="en-US" sz="1700">
                <a:solidFill>
                  <a:srgbClr val="000000"/>
                </a:solidFill>
                <a:effectLst/>
              </a:rPr>
              <a:t>. PhD thesis, The Ohio State University.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700">
              <a:solidFill>
                <a:srgbClr val="000000"/>
              </a:solidFill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000000"/>
                </a:solidFill>
                <a:effectLst/>
              </a:rPr>
              <a:t>Thurgood, G. (1993). Geminates: a cross-linguistic examination. In </a:t>
            </a:r>
            <a:r>
              <a:rPr lang="en-US" sz="1700" i="1">
                <a:solidFill>
                  <a:srgbClr val="000000"/>
                </a:solidFill>
                <a:effectLst/>
              </a:rPr>
              <a:t>Papers in honor of Frederick H. Brengelman on the occasion of the twenty-fifth anniversary of the Department of Linguistics, CSU Fresno</a:t>
            </a:r>
            <a:r>
              <a:rPr lang="en-US" sz="1700">
                <a:solidFill>
                  <a:srgbClr val="000000"/>
                </a:solidFill>
                <a:effectLst/>
              </a:rPr>
              <a:t>, pages 129–139. Department of Linguistics, California State University, Fresno.</a:t>
            </a:r>
          </a:p>
          <a:p>
            <a:pPr marL="0" indent="0">
              <a:buNone/>
            </a:pPr>
            <a:endParaRPr lang="en-US" sz="17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DDB906-0643-DB98-FF9A-8B048E32B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B6E9E-E73F-6542-A03A-B8C181AEA21E}" type="slidenum">
              <a:rPr lang="en-US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8578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1C6819-FEC6-0BC8-2E20-9B93666B19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46043"/>
            <a:ext cx="10515600" cy="5530920"/>
          </a:xfrm>
        </p:spPr>
        <p:txBody>
          <a:bodyPr>
            <a:normAutofit/>
          </a:bodyPr>
          <a:lstStyle/>
          <a:p>
            <a:pPr marL="457200" marR="0" indent="-457200">
              <a:spcBef>
                <a:spcPts val="0"/>
              </a:spcBef>
              <a:spcAft>
                <a:spcPts val="0"/>
              </a:spcAft>
            </a:pPr>
            <a:r>
              <a:rPr lang="en-US" kern="100">
                <a:effectLst/>
                <a:latin typeface="Times New Roman" panose="02020603050405020304" pitchFamily="18" charset="0"/>
                <a:ea typeface="Batang" panose="02030600000101010101" pitchFamily="18" charset="-127"/>
                <a:cs typeface="DaunPenh" pitchFamily="2" charset="0"/>
              </a:rPr>
              <a:t>There are additional languages motivating a perspective of stress primarily based on distributional properties rather than the physical ones. 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</a:pPr>
            <a:endParaRPr lang="en-US" kern="100">
              <a:latin typeface="Times New Roman" panose="02020603050405020304" pitchFamily="18" charset="0"/>
              <a:ea typeface="Batang" panose="02030600000101010101" pitchFamily="18" charset="-127"/>
              <a:cs typeface="DaunPenh" pitchFamily="2" charset="0"/>
            </a:endParaRP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</a:pPr>
            <a:r>
              <a:rPr lang="en-US" kern="100">
                <a:effectLst/>
                <a:latin typeface="Times New Roman" panose="02020603050405020304" pitchFamily="18" charset="0"/>
                <a:ea typeface="Batang" panose="02030600000101010101" pitchFamily="18" charset="-127"/>
                <a:cs typeface="DaunPenh" pitchFamily="2" charset="0"/>
              </a:rPr>
              <a:t>In Ibibio (Cross-River), Punu (Bantu), and Lulamogi (Bantu), the distribution of segmental and tonal contrasts are restricted to stem-initial or word-penultimate positions, but other cues to word stress/accent are absent (Hyman, 2019). </a:t>
            </a:r>
            <a:endParaRPr lang="en-US" kern="100">
              <a:effectLst/>
              <a:latin typeface="Aptos" panose="020B0004020202020204" pitchFamily="34" charset="0"/>
              <a:ea typeface="Batang" panose="02030600000101010101" pitchFamily="18" charset="-127"/>
              <a:cs typeface="DaunPenh" pitchFamily="2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kern="100">
              <a:effectLst/>
              <a:latin typeface="Aptos" panose="020B0004020202020204" pitchFamily="34" charset="0"/>
              <a:ea typeface="Batang" panose="02030600000101010101" pitchFamily="18" charset="-127"/>
              <a:cs typeface="DaunPenh" pitchFamily="2" charset="0"/>
            </a:endParaRP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</a:pPr>
            <a:r>
              <a:rPr lang="en-US" kern="100">
                <a:effectLst/>
                <a:latin typeface="Times New Roman" panose="02020603050405020304" pitchFamily="18" charset="0"/>
                <a:ea typeface="Batang" panose="02030600000101010101" pitchFamily="18" charset="-127"/>
                <a:cs typeface="DaunPenh" pitchFamily="2" charset="0"/>
              </a:rPr>
              <a:t>Hyman argues that these languages demonstrate prominence relations via distributional restrictions and patterns of reduction/assimilation.</a:t>
            </a:r>
            <a:endParaRPr lang="en-US" kern="100">
              <a:effectLst/>
              <a:latin typeface="Aptos" panose="020B0004020202020204" pitchFamily="34" charset="0"/>
              <a:ea typeface="Batang" panose="02030600000101010101" pitchFamily="18" charset="-127"/>
              <a:cs typeface="DaunPenh" pitchFamily="2" charset="0"/>
            </a:endParaRP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363460-4DC0-AFEB-E765-BDE52DE3C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B6E9E-E73F-6542-A03A-B8C181AEA21E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689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F7007-CA92-CB10-B3ED-03232AC49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07692"/>
          </a:xfrm>
        </p:spPr>
        <p:txBody>
          <a:bodyPr/>
          <a:lstStyle/>
          <a:p>
            <a:r>
              <a:rPr lang="en-US">
                <a:latin typeface="Times" pitchFamily="2" charset="0"/>
              </a:rPr>
              <a:t>Phonetic patterns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2976DA-0607-2C89-F446-2DEAFB232D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2818"/>
            <a:ext cx="11049000" cy="53200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kern="100">
                <a:effectLst/>
                <a:latin typeface="Times New Roman" panose="02020603050405020304" pitchFamily="18" charset="0"/>
                <a:ea typeface="Batang" panose="02030600000101010101" pitchFamily="18" charset="-127"/>
                <a:cs typeface="DaunPenh" pitchFamily="2" charset="0"/>
              </a:rPr>
              <a:t>In Triqui, final syllables are still longer than non-final syllables though. So, duration plays a role too. Observe the following from the chapter on Triqui prosody.</a:t>
            </a:r>
            <a:endParaRPr lang="en-US" sz="2400" kern="100">
              <a:effectLst/>
              <a:latin typeface="Aptos" panose="020B0004020202020204" pitchFamily="34" charset="0"/>
              <a:ea typeface="Batang" panose="02030600000101010101" pitchFamily="18" charset="-127"/>
              <a:cs typeface="DaunPenh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5CB2D0-548C-1483-EF9D-BDD78B82C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B6E9E-E73F-6542-A03A-B8C181AEA21E}" type="slidenum">
              <a:rPr lang="en-US"/>
              <a:t>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50C91C-6CB0-E20D-1496-3B808C5C4E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102512"/>
            <a:ext cx="7283550" cy="43903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0D110F-E0BF-1EFD-C00B-EF3AF2C91282}"/>
              </a:ext>
            </a:extLst>
          </p:cNvPr>
          <p:cNvSpPr txBox="1"/>
          <p:nvPr/>
        </p:nvSpPr>
        <p:spPr>
          <a:xfrm>
            <a:off x="7682948" y="1980510"/>
            <a:ext cx="420425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Times" pitchFamily="2" charset="0"/>
              </a:rPr>
              <a:t>This syllable duration for disyllabic words with different coda types: /ʔ/ - /h/ - no coda in both utterance-final position (the right panel) and in utterance-non-final position (the left panel). </a:t>
            </a:r>
          </a:p>
          <a:p>
            <a:endParaRPr lang="en-US" sz="2000">
              <a:latin typeface="Times" pitchFamily="2" charset="0"/>
            </a:endParaRPr>
          </a:p>
          <a:p>
            <a:r>
              <a:rPr lang="en-US" sz="2000">
                <a:latin typeface="Times" pitchFamily="2" charset="0"/>
              </a:rPr>
              <a:t>This is durational data averaged across 11 speakers and a number of different experimental trials.</a:t>
            </a:r>
          </a:p>
          <a:p>
            <a:endParaRPr lang="en-US" sz="2000">
              <a:latin typeface="Times" pitchFamily="2" charset="0"/>
            </a:endParaRPr>
          </a:p>
          <a:p>
            <a:r>
              <a:rPr lang="en-US" sz="2000">
                <a:latin typeface="Times" pitchFamily="2" charset="0"/>
              </a:rPr>
              <a:t>Note that final syllables are about 50% longer than penults and even longer than penults in utterance-final position.</a:t>
            </a:r>
          </a:p>
        </p:txBody>
      </p:sp>
    </p:spTree>
    <p:extLst>
      <p:ext uri="{BB962C8B-B14F-4D97-AF65-F5344CB8AC3E}">
        <p14:creationId xmlns:p14="http://schemas.microsoft.com/office/powerpoint/2010/main" val="6257563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9E1166-C76F-496C-9DB6-867BE2E4AA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15617"/>
            <a:ext cx="10515600" cy="5461346"/>
          </a:xfrm>
        </p:spPr>
        <p:txBody>
          <a:bodyPr/>
          <a:lstStyle/>
          <a:p>
            <a:r>
              <a:rPr lang="en-US">
                <a:latin typeface="Times" pitchFamily="2" charset="0"/>
              </a:rPr>
              <a:t>There are</a:t>
            </a:r>
            <a:r>
              <a:rPr lang="en-US" b="1">
                <a:latin typeface="Times" pitchFamily="2" charset="0"/>
              </a:rPr>
              <a:t> both phonological</a:t>
            </a:r>
            <a:r>
              <a:rPr lang="en-US">
                <a:latin typeface="Times" pitchFamily="2" charset="0"/>
              </a:rPr>
              <a:t> </a:t>
            </a:r>
            <a:r>
              <a:rPr lang="en-US" b="1">
                <a:latin typeface="Times" pitchFamily="2" charset="0"/>
              </a:rPr>
              <a:t>and phonetic cues </a:t>
            </a:r>
            <a:r>
              <a:rPr lang="en-US">
                <a:latin typeface="Times" pitchFamily="2" charset="0"/>
              </a:rPr>
              <a:t>to stress in Triqui, but if we ignored stress, we would need to include many caveats whenever we discussed different segment types.</a:t>
            </a:r>
          </a:p>
          <a:p>
            <a:endParaRPr lang="en-US">
              <a:latin typeface="Times" pitchFamily="2" charset="0"/>
            </a:endParaRPr>
          </a:p>
          <a:p>
            <a:r>
              <a:rPr lang="en-US">
                <a:latin typeface="Times" pitchFamily="2" charset="0"/>
              </a:rPr>
              <a:t>If we just looked at the segmental inventory here, we might be misled to believe that everything was contrastive everywhere in the word.</a:t>
            </a:r>
          </a:p>
          <a:p>
            <a:endParaRPr lang="en-US">
              <a:latin typeface="Times" pitchFamily="2" charset="0"/>
            </a:endParaRPr>
          </a:p>
          <a:p>
            <a:endParaRPr lang="en-US">
              <a:latin typeface="Times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E330B1-9508-C689-7C3F-5C5C96E09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B6E9E-E73F-6542-A03A-B8C181AEA21E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9448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EC21C85-5904-ED73-A29C-8F93350356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237" y="1181640"/>
            <a:ext cx="11221526" cy="55795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69EB57-2C2F-98C3-FE60-1B4E76D78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16515"/>
          </a:xfrm>
        </p:spPr>
        <p:txBody>
          <a:bodyPr/>
          <a:lstStyle/>
          <a:p>
            <a:r>
              <a:rPr lang="en-US">
                <a:latin typeface="Times" pitchFamily="2" charset="0"/>
              </a:rPr>
              <a:t>2. The Triqui inventory</a:t>
            </a:r>
            <a:r>
              <a:rPr lang="en-US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B3158B-2916-654A-14BA-0289934DA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B6E9E-E73F-6542-A03A-B8C181AEA21E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5637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FFC47-280E-9638-E840-D946C78BF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imes" pitchFamily="2" charset="0"/>
              </a:rPr>
              <a:t>The stop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2799B1-18A0-B818-65AC-B4540A1479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383"/>
            <a:ext cx="10515600" cy="4606580"/>
          </a:xfrm>
        </p:spPr>
        <p:txBody>
          <a:bodyPr/>
          <a:lstStyle/>
          <a:p>
            <a:pPr marL="0" indent="0">
              <a:buNone/>
            </a:pPr>
            <a:r>
              <a:rPr lang="en-US">
                <a:latin typeface="Doulos SIL" panose="02000500070000020004" pitchFamily="2" charset="77"/>
                <a:ea typeface="Doulos SIL" panose="02000500070000020004" pitchFamily="2" charset="77"/>
                <a:cs typeface="Doulos SIL" panose="02000500070000020004" pitchFamily="2" charset="77"/>
              </a:rPr>
              <a:t>The stop system includes /p, t̪, k, kʷ/. These are all voiceless stops. There are no voiced stops. In the onsets of stressed syllables, they are variably realized with some preaspiration.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69EC5E-0661-DFF2-70CD-3A9895E7C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B6E9E-E73F-6542-A03A-B8C181AEA21E}" type="slidenum">
              <a:rPr lang="en-US"/>
              <a:t>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F22A4C-5004-E815-FAA6-50680E02D24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31621" y="3261096"/>
            <a:ext cx="11328757" cy="2195486"/>
          </a:xfrm>
          <a:prstGeom prst="rect">
            <a:avLst/>
          </a:prstGeom>
        </p:spPr>
      </p:pic>
      <p:pic>
        <p:nvPicPr>
          <p:cNvPr id="6" name="pa2la3.wav">
            <a:hlinkClick r:id="" action="ppaction://media"/>
            <a:extLst>
              <a:ext uri="{FF2B5EF4-FFF2-40B4-BE49-F238E27FC236}">
                <a16:creationId xmlns:a16="http://schemas.microsoft.com/office/drawing/2014/main" id="{77092750-18DC-F564-FA6E-1570125323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444873" y="5287617"/>
            <a:ext cx="621748" cy="621748"/>
          </a:xfrm>
          <a:prstGeom prst="rect">
            <a:avLst/>
          </a:prstGeom>
        </p:spPr>
      </p:pic>
      <p:pic>
        <p:nvPicPr>
          <p:cNvPr id="7" name="pe3hej5.wav">
            <a:hlinkClick r:id="" action="ppaction://media"/>
            <a:extLst>
              <a:ext uri="{FF2B5EF4-FFF2-40B4-BE49-F238E27FC236}">
                <a16:creationId xmlns:a16="http://schemas.microsoft.com/office/drawing/2014/main" id="{B373CBD1-FF72-A383-AEA5-FA734ED889F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079873" y="5276574"/>
            <a:ext cx="632791" cy="632791"/>
          </a:xfrm>
          <a:prstGeom prst="rect">
            <a:avLst/>
          </a:prstGeom>
        </p:spPr>
      </p:pic>
      <p:pic>
        <p:nvPicPr>
          <p:cNvPr id="8" name="ni3tin4.wav">
            <a:hlinkClick r:id="" action="ppaction://media"/>
            <a:extLst>
              <a:ext uri="{FF2B5EF4-FFF2-40B4-BE49-F238E27FC236}">
                <a16:creationId xmlns:a16="http://schemas.microsoft.com/office/drawing/2014/main" id="{6B86F7FA-6DA5-E49B-AA1A-4CA2942CE24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2717800" y="5276574"/>
            <a:ext cx="632791" cy="632791"/>
          </a:xfrm>
          <a:prstGeom prst="rect">
            <a:avLst/>
          </a:prstGeom>
        </p:spPr>
      </p:pic>
      <p:pic>
        <p:nvPicPr>
          <p:cNvPr id="9" name="nu3ta1.wav">
            <a:hlinkClick r:id="" action="ppaction://media"/>
            <a:extLst>
              <a:ext uri="{FF2B5EF4-FFF2-40B4-BE49-F238E27FC236}">
                <a16:creationId xmlns:a16="http://schemas.microsoft.com/office/drawing/2014/main" id="{7FF8F90F-A3F1-263B-D124-2C0F3BB81E4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3350591" y="5250751"/>
            <a:ext cx="714513" cy="714513"/>
          </a:xfrm>
          <a:prstGeom prst="rect">
            <a:avLst/>
          </a:prstGeom>
        </p:spPr>
      </p:pic>
      <p:pic>
        <p:nvPicPr>
          <p:cNvPr id="10" name="ka3tsih3.wav">
            <a:hlinkClick r:id="" action="ppaction://media"/>
            <a:extLst>
              <a:ext uri="{FF2B5EF4-FFF2-40B4-BE49-F238E27FC236}">
                <a16:creationId xmlns:a16="http://schemas.microsoft.com/office/drawing/2014/main" id="{7EC46E72-183D-BC4F-ECDF-BD8B25E72ADB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634561" y="5280568"/>
            <a:ext cx="654878" cy="654878"/>
          </a:xfrm>
          <a:prstGeom prst="rect">
            <a:avLst/>
          </a:prstGeom>
        </p:spPr>
      </p:pic>
      <p:pic>
        <p:nvPicPr>
          <p:cNvPr id="11" name="ku3tanj3.wav">
            <a:hlinkClick r:id="" action="ppaction://media"/>
            <a:extLst>
              <a:ext uri="{FF2B5EF4-FFF2-40B4-BE49-F238E27FC236}">
                <a16:creationId xmlns:a16="http://schemas.microsoft.com/office/drawing/2014/main" id="{A748FE9A-4986-DA9B-42D6-2C4B919F0A41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6368579" y="5279775"/>
            <a:ext cx="654878" cy="654878"/>
          </a:xfrm>
          <a:prstGeom prst="rect">
            <a:avLst/>
          </a:prstGeom>
        </p:spPr>
      </p:pic>
      <p:pic>
        <p:nvPicPr>
          <p:cNvPr id="12" name="ni3kinh3.wav">
            <a:hlinkClick r:id="" action="ppaction://media"/>
            <a:extLst>
              <a:ext uri="{FF2B5EF4-FFF2-40B4-BE49-F238E27FC236}">
                <a16:creationId xmlns:a16="http://schemas.microsoft.com/office/drawing/2014/main" id="{8B4E50DE-C234-FC4B-4CAB-C8DE02940244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654066" y="5909365"/>
            <a:ext cx="654878" cy="654878"/>
          </a:xfrm>
          <a:prstGeom prst="rect">
            <a:avLst/>
          </a:prstGeom>
        </p:spPr>
      </p:pic>
      <p:pic>
        <p:nvPicPr>
          <p:cNvPr id="13" name="ne3ka3.wav">
            <a:hlinkClick r:id="" action="ppaction://media"/>
            <a:extLst>
              <a:ext uri="{FF2B5EF4-FFF2-40B4-BE49-F238E27FC236}">
                <a16:creationId xmlns:a16="http://schemas.microsoft.com/office/drawing/2014/main" id="{FD98AD1B-D77B-B577-1F67-BB0F22A408BE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6372265" y="5920365"/>
            <a:ext cx="654878" cy="654878"/>
          </a:xfrm>
          <a:prstGeom prst="rect">
            <a:avLst/>
          </a:prstGeom>
        </p:spPr>
      </p:pic>
      <p:pic>
        <p:nvPicPr>
          <p:cNvPr id="14" name="a3kwaj4.wav">
            <a:hlinkClick r:id="" action="ppaction://media"/>
            <a:extLst>
              <a:ext uri="{FF2B5EF4-FFF2-40B4-BE49-F238E27FC236}">
                <a16:creationId xmlns:a16="http://schemas.microsoft.com/office/drawing/2014/main" id="{C33F6AA2-C919-E712-59D8-ED6AD06D8302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844527" y="5270629"/>
            <a:ext cx="654878" cy="654878"/>
          </a:xfrm>
          <a:prstGeom prst="rect">
            <a:avLst/>
          </a:prstGeom>
        </p:spPr>
      </p:pic>
      <p:pic>
        <p:nvPicPr>
          <p:cNvPr id="15" name="nu3kwanh3.wav">
            <a:hlinkClick r:id="" action="ppaction://media"/>
            <a:extLst>
              <a:ext uri="{FF2B5EF4-FFF2-40B4-BE49-F238E27FC236}">
                <a16:creationId xmlns:a16="http://schemas.microsoft.com/office/drawing/2014/main" id="{6ADC001D-DE73-1AF1-6C17-13F03E102110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9611675" y="5279775"/>
            <a:ext cx="654878" cy="654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458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55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6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85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11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0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46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5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1297</TotalTime>
  <Words>3502</Words>
  <Application>Microsoft Macintosh PowerPoint</Application>
  <PresentationFormat>Widescreen</PresentationFormat>
  <Paragraphs>334</Paragraphs>
  <Slides>43</Slides>
  <Notes>1</Notes>
  <HiddenSlides>0</HiddenSlides>
  <MMClips>89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2" baseType="lpstr">
      <vt:lpstr>Batang</vt:lpstr>
      <vt:lpstr>Aptos</vt:lpstr>
      <vt:lpstr>Aptos Display</vt:lpstr>
      <vt:lpstr>Arial</vt:lpstr>
      <vt:lpstr>Doulos SIL</vt:lpstr>
      <vt:lpstr>SFSS1095</vt:lpstr>
      <vt:lpstr>Times</vt:lpstr>
      <vt:lpstr>Times New Roman</vt:lpstr>
      <vt:lpstr>Office Theme</vt:lpstr>
      <vt:lpstr>Triqui phonetics and phonology</vt:lpstr>
      <vt:lpstr>1. Symmetry, stress, and the inventory</vt:lpstr>
      <vt:lpstr>PowerPoint Presentation</vt:lpstr>
      <vt:lpstr>PowerPoint Presentation</vt:lpstr>
      <vt:lpstr>PowerPoint Presentation</vt:lpstr>
      <vt:lpstr>Phonetic patterns</vt:lpstr>
      <vt:lpstr>PowerPoint Presentation</vt:lpstr>
      <vt:lpstr>2. The Triqui inventory </vt:lpstr>
      <vt:lpstr>The stop system</vt:lpstr>
      <vt:lpstr>PowerPoint Presentation</vt:lpstr>
      <vt:lpstr>Affricates</vt:lpstr>
      <vt:lpstr>Sonorants</vt:lpstr>
      <vt:lpstr>PowerPoint Presentation</vt:lpstr>
      <vt:lpstr>Pre-glottalization in sonorants</vt:lpstr>
      <vt:lpstr>Glottalized sonorants</vt:lpstr>
      <vt:lpstr>PowerPoint Presentation</vt:lpstr>
      <vt:lpstr>PowerPoint Presentation</vt:lpstr>
      <vt:lpstr>The marginal pre-stopped nasal</vt:lpstr>
      <vt:lpstr>3. Consonant length</vt:lpstr>
      <vt:lpstr>PowerPoint Presentation</vt:lpstr>
      <vt:lpstr>The phonetics of length</vt:lpstr>
      <vt:lpstr>Examples in context</vt:lpstr>
      <vt:lpstr>PowerPoint Presentation</vt:lpstr>
      <vt:lpstr>Why is length only contrastive word-initially?</vt:lpstr>
      <vt:lpstr>The origin is pre-tonic vowel loss.</vt:lpstr>
      <vt:lpstr>But it also started pre-Triqui</vt:lpstr>
      <vt:lpstr>Similar changes in Sa’ban (Austronesian)</vt:lpstr>
      <vt:lpstr>4. Vowel contrasts and nasalization</vt:lpstr>
      <vt:lpstr>PowerPoint Presentation</vt:lpstr>
      <vt:lpstr>PowerPoint Presentation</vt:lpstr>
      <vt:lpstr>Progressive and contrastive nasalization</vt:lpstr>
      <vt:lpstr>Regressive nasalization spreading</vt:lpstr>
      <vt:lpstr>5. Glottal consonants</vt:lpstr>
      <vt:lpstr>Final glottal contrasts</vt:lpstr>
      <vt:lpstr>Lenited vs. non-lenited glottal stops </vt:lpstr>
      <vt:lpstr>Variation in glottal stops</vt:lpstr>
      <vt:lpstr>PowerPoint Presentation</vt:lpstr>
      <vt:lpstr>PowerPoint Presentation</vt:lpstr>
      <vt:lpstr>PowerPoint Presentation</vt:lpstr>
      <vt:lpstr>Final glottal consonants and tone</vt:lpstr>
      <vt:lpstr>Final glottal contrasts and morphology</vt:lpstr>
      <vt:lpstr>References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Triqui phonetics and phonology</dc:title>
  <dc:creator>Christian Di Canio</dc:creator>
  <cp:lastModifiedBy>Christian Di Canio</cp:lastModifiedBy>
  <cp:revision>201</cp:revision>
  <dcterms:created xsi:type="dcterms:W3CDTF">2024-01-29T15:04:23Z</dcterms:created>
  <dcterms:modified xsi:type="dcterms:W3CDTF">2024-01-30T22:39:57Z</dcterms:modified>
</cp:coreProperties>
</file>