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3"/>
  </p:notesMasterIdLst>
  <p:sldIdLst>
    <p:sldId id="256" r:id="rId2"/>
    <p:sldId id="308" r:id="rId3"/>
    <p:sldId id="309" r:id="rId4"/>
    <p:sldId id="311" r:id="rId5"/>
    <p:sldId id="310" r:id="rId6"/>
    <p:sldId id="318" r:id="rId7"/>
    <p:sldId id="314" r:id="rId8"/>
    <p:sldId id="315" r:id="rId9"/>
    <p:sldId id="264" r:id="rId10"/>
    <p:sldId id="324" r:id="rId11"/>
    <p:sldId id="276" r:id="rId12"/>
    <p:sldId id="267" r:id="rId13"/>
    <p:sldId id="268" r:id="rId14"/>
    <p:sldId id="257" r:id="rId15"/>
    <p:sldId id="316" r:id="rId16"/>
    <p:sldId id="262" r:id="rId17"/>
    <p:sldId id="281" r:id="rId18"/>
    <p:sldId id="283" r:id="rId19"/>
    <p:sldId id="284" r:id="rId20"/>
    <p:sldId id="285" r:id="rId21"/>
    <p:sldId id="286" r:id="rId22"/>
    <p:sldId id="320" r:id="rId23"/>
    <p:sldId id="287" r:id="rId24"/>
    <p:sldId id="288" r:id="rId25"/>
    <p:sldId id="289" r:id="rId26"/>
    <p:sldId id="290" r:id="rId27"/>
    <p:sldId id="291" r:id="rId28"/>
    <p:sldId id="293" r:id="rId29"/>
    <p:sldId id="294" r:id="rId30"/>
    <p:sldId id="295" r:id="rId31"/>
    <p:sldId id="296" r:id="rId32"/>
    <p:sldId id="297" r:id="rId33"/>
    <p:sldId id="298" r:id="rId34"/>
    <p:sldId id="299" r:id="rId35"/>
    <p:sldId id="300" r:id="rId36"/>
    <p:sldId id="302" r:id="rId37"/>
    <p:sldId id="301" r:id="rId38"/>
    <p:sldId id="303" r:id="rId39"/>
    <p:sldId id="305" r:id="rId40"/>
    <p:sldId id="304" r:id="rId41"/>
    <p:sldId id="321" r:id="rId42"/>
    <p:sldId id="319" r:id="rId43"/>
    <p:sldId id="322" r:id="rId44"/>
    <p:sldId id="323" r:id="rId45"/>
    <p:sldId id="325" r:id="rId46"/>
    <p:sldId id="312" r:id="rId47"/>
    <p:sldId id="313" r:id="rId48"/>
    <p:sldId id="260" r:id="rId49"/>
    <p:sldId id="261" r:id="rId50"/>
    <p:sldId id="326" r:id="rId51"/>
    <p:sldId id="327"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8D1EF086-F13A-E942-94BD-94F113DD94EB}">
          <p14:sldIdLst>
            <p14:sldId id="256"/>
            <p14:sldId id="308"/>
            <p14:sldId id="309"/>
            <p14:sldId id="311"/>
            <p14:sldId id="310"/>
            <p14:sldId id="318"/>
            <p14:sldId id="314"/>
          </p14:sldIdLst>
        </p14:section>
        <p14:section name="2. Final stress" id="{2BB112A1-CEA0-B645-9B5C-FF219A6C4AED}">
          <p14:sldIdLst>
            <p14:sldId id="315"/>
            <p14:sldId id="264"/>
            <p14:sldId id="324"/>
            <p14:sldId id="276"/>
            <p14:sldId id="267"/>
            <p14:sldId id="268"/>
            <p14:sldId id="257"/>
            <p14:sldId id="316"/>
          </p14:sldIdLst>
        </p14:section>
        <p14:section name="3. Foot structure" id="{AE0A2977-F32A-7D46-8A40-D98503186889}">
          <p14:sldIdLst>
            <p14:sldId id="262"/>
            <p14:sldId id="281"/>
            <p14:sldId id="283"/>
            <p14:sldId id="284"/>
            <p14:sldId id="285"/>
            <p14:sldId id="286"/>
            <p14:sldId id="320"/>
            <p14:sldId id="287"/>
            <p14:sldId id="288"/>
            <p14:sldId id="289"/>
            <p14:sldId id="290"/>
            <p14:sldId id="291"/>
          </p14:sldIdLst>
        </p14:section>
        <p14:section name="4. Prosodic words?" id="{9B05DE6A-A109-9445-B503-B2F969774F9A}">
          <p14:sldIdLst>
            <p14:sldId id="293"/>
            <p14:sldId id="294"/>
            <p14:sldId id="295"/>
            <p14:sldId id="296"/>
            <p14:sldId id="297"/>
            <p14:sldId id="298"/>
            <p14:sldId id="299"/>
            <p14:sldId id="300"/>
            <p14:sldId id="302"/>
            <p14:sldId id="301"/>
            <p14:sldId id="303"/>
            <p14:sldId id="305"/>
            <p14:sldId id="304"/>
          </p14:sldIdLst>
        </p14:section>
        <p14:section name="5. Discussion" id="{159DBA23-DB83-CC4B-905D-495DAD20EDC7}">
          <p14:sldIdLst>
            <p14:sldId id="321"/>
            <p14:sldId id="319"/>
            <p14:sldId id="322"/>
            <p14:sldId id="323"/>
            <p14:sldId id="325"/>
            <p14:sldId id="312"/>
            <p14:sldId id="313"/>
            <p14:sldId id="260"/>
            <p14:sldId id="261"/>
            <p14:sldId id="326"/>
            <p14:sldId id="32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162"/>
    <p:restoredTop sz="96327"/>
  </p:normalViewPr>
  <p:slideViewPr>
    <p:cSldViewPr snapToGrid="0">
      <p:cViewPr varScale="1">
        <p:scale>
          <a:sx n="125" d="100"/>
          <a:sy n="125" d="100"/>
        </p:scale>
        <p:origin x="184"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92ABD6-9010-2C47-87AC-BAFDEA1DF88B}" type="doc">
      <dgm:prSet loTypeId="urn:microsoft.com/office/officeart/2005/8/layout/hierarchy2" loCatId="" qsTypeId="urn:microsoft.com/office/officeart/2005/8/quickstyle/simple3" qsCatId="simple" csTypeId="urn:microsoft.com/office/officeart/2005/8/colors/accent1_2" csCatId="accent1" phldr="1"/>
      <dgm:spPr/>
      <dgm:t>
        <a:bodyPr/>
        <a:lstStyle/>
        <a:p>
          <a:endParaRPr lang="en-US"/>
        </a:p>
      </dgm:t>
    </dgm:pt>
    <dgm:pt modelId="{D0754696-72BF-6C4C-AB0E-ACC1C5467EEF}">
      <dgm:prSet phldrT="[Text]"/>
      <dgm:spPr/>
      <dgm:t>
        <a:bodyPr/>
        <a:lstStyle/>
        <a:p>
          <a:r>
            <a:rPr lang="en-US"/>
            <a:t>Mixtecan</a:t>
          </a:r>
          <a:br>
            <a:rPr lang="en-US"/>
          </a:br>
          <a:r>
            <a:rPr lang="en-US"/>
            <a:t>(3-7 kya)</a:t>
          </a:r>
        </a:p>
      </dgm:t>
    </dgm:pt>
    <dgm:pt modelId="{6DC45A9B-7C40-CB4E-A6B4-9AADFDCA6144}" type="parTrans" cxnId="{C895B764-F27B-EA4F-ADF1-AA861B219BC1}">
      <dgm:prSet/>
      <dgm:spPr/>
      <dgm:t>
        <a:bodyPr/>
        <a:lstStyle/>
        <a:p>
          <a:endParaRPr lang="en-US"/>
        </a:p>
      </dgm:t>
    </dgm:pt>
    <dgm:pt modelId="{5B714BCB-5CD0-5B45-9750-31D806536D57}" type="sibTrans" cxnId="{C895B764-F27B-EA4F-ADF1-AA861B219BC1}">
      <dgm:prSet/>
      <dgm:spPr/>
      <dgm:t>
        <a:bodyPr/>
        <a:lstStyle/>
        <a:p>
          <a:endParaRPr lang="en-US"/>
        </a:p>
      </dgm:t>
    </dgm:pt>
    <dgm:pt modelId="{574C7E9D-ED6C-9E41-AA98-C50D3BB5625C}">
      <dgm:prSet phldrT="[Text]"/>
      <dgm:spPr/>
      <dgm:t>
        <a:bodyPr/>
        <a:lstStyle/>
        <a:p>
          <a:r>
            <a:rPr lang="en-US"/>
            <a:t>Mixtecan-Cuicatecan</a:t>
          </a:r>
        </a:p>
      </dgm:t>
    </dgm:pt>
    <dgm:pt modelId="{DF53C76A-B47B-3B4F-A6B0-66DEF02E216C}" type="parTrans" cxnId="{7C757B89-6845-E04F-8CC5-03966B127448}">
      <dgm:prSet/>
      <dgm:spPr/>
      <dgm:t>
        <a:bodyPr/>
        <a:lstStyle/>
        <a:p>
          <a:endParaRPr lang="en-US"/>
        </a:p>
      </dgm:t>
    </dgm:pt>
    <dgm:pt modelId="{C306EE3A-23D8-F543-8EE5-71CC023A824A}" type="sibTrans" cxnId="{7C757B89-6845-E04F-8CC5-03966B127448}">
      <dgm:prSet/>
      <dgm:spPr/>
      <dgm:t>
        <a:bodyPr/>
        <a:lstStyle/>
        <a:p>
          <a:endParaRPr lang="en-US"/>
        </a:p>
      </dgm:t>
    </dgm:pt>
    <dgm:pt modelId="{84E13693-99E1-A042-AC2B-EDD7FB2E1AAF}">
      <dgm:prSet phldrT="[Text]"/>
      <dgm:spPr/>
      <dgm:t>
        <a:bodyPr/>
        <a:lstStyle/>
        <a:p>
          <a:r>
            <a:rPr lang="en-US"/>
            <a:t>Cuicatec</a:t>
          </a:r>
        </a:p>
      </dgm:t>
    </dgm:pt>
    <dgm:pt modelId="{9419F32E-B378-BD49-9895-10DDDB0527F0}" type="parTrans" cxnId="{1CDEFE1F-3542-8342-A3BC-2088D9E70DB4}">
      <dgm:prSet/>
      <dgm:spPr/>
      <dgm:t>
        <a:bodyPr/>
        <a:lstStyle/>
        <a:p>
          <a:endParaRPr lang="en-US"/>
        </a:p>
      </dgm:t>
    </dgm:pt>
    <dgm:pt modelId="{35EC040D-0395-524C-9300-2DA11FF689D4}" type="sibTrans" cxnId="{1CDEFE1F-3542-8342-A3BC-2088D9E70DB4}">
      <dgm:prSet/>
      <dgm:spPr/>
      <dgm:t>
        <a:bodyPr/>
        <a:lstStyle/>
        <a:p>
          <a:endParaRPr lang="en-US"/>
        </a:p>
      </dgm:t>
    </dgm:pt>
    <dgm:pt modelId="{3A045C4A-EAA2-7C47-A22F-C775BFDF4DBB}">
      <dgm:prSet phldrT="[Text]"/>
      <dgm:spPr/>
      <dgm:t>
        <a:bodyPr/>
        <a:lstStyle/>
        <a:p>
          <a:r>
            <a:rPr lang="en-US"/>
            <a:t>Mixtec</a:t>
          </a:r>
          <a:br>
            <a:rPr lang="en-US"/>
          </a:br>
          <a:r>
            <a:rPr lang="en-US"/>
            <a:t>(1.6-1.8 kya)</a:t>
          </a:r>
        </a:p>
      </dgm:t>
    </dgm:pt>
    <dgm:pt modelId="{A6F0D5CB-17AC-1B48-8D57-5701DCCE9F5D}" type="parTrans" cxnId="{93BB433F-A279-6E4C-9D0A-BA49215CBB04}">
      <dgm:prSet/>
      <dgm:spPr/>
      <dgm:t>
        <a:bodyPr/>
        <a:lstStyle/>
        <a:p>
          <a:endParaRPr lang="en-US"/>
        </a:p>
      </dgm:t>
    </dgm:pt>
    <dgm:pt modelId="{F3E2A0FA-2EE1-6B4F-A71D-F8DB4CA717E4}" type="sibTrans" cxnId="{93BB433F-A279-6E4C-9D0A-BA49215CBB04}">
      <dgm:prSet/>
      <dgm:spPr/>
      <dgm:t>
        <a:bodyPr/>
        <a:lstStyle/>
        <a:p>
          <a:endParaRPr lang="en-US"/>
        </a:p>
      </dgm:t>
    </dgm:pt>
    <dgm:pt modelId="{2568A80D-5D5A-0842-AA9D-06617D3FD7B4}">
      <dgm:prSet phldrT="[Text]"/>
      <dgm:spPr/>
      <dgm:t>
        <a:bodyPr/>
        <a:lstStyle/>
        <a:p>
          <a:r>
            <a:rPr lang="en-US"/>
            <a:t>Triqui</a:t>
          </a:r>
        </a:p>
      </dgm:t>
    </dgm:pt>
    <dgm:pt modelId="{EC245459-7B93-0A45-A968-D2E01A37E912}" type="parTrans" cxnId="{A31D663C-0E30-334E-93E7-1FB65AE5B74C}">
      <dgm:prSet/>
      <dgm:spPr/>
      <dgm:t>
        <a:bodyPr/>
        <a:lstStyle/>
        <a:p>
          <a:endParaRPr lang="en-US"/>
        </a:p>
      </dgm:t>
    </dgm:pt>
    <dgm:pt modelId="{874E5D9F-AC2A-B44B-A06C-BFD76E1BD2BA}" type="sibTrans" cxnId="{A31D663C-0E30-334E-93E7-1FB65AE5B74C}">
      <dgm:prSet/>
      <dgm:spPr/>
      <dgm:t>
        <a:bodyPr/>
        <a:lstStyle/>
        <a:p>
          <a:endParaRPr lang="en-US"/>
        </a:p>
      </dgm:t>
    </dgm:pt>
    <dgm:pt modelId="{959C0DCD-26E3-B446-B552-A25571B2CD2A}">
      <dgm:prSet phldrT="[Text]"/>
      <dgm:spPr/>
      <dgm:t>
        <a:bodyPr/>
        <a:lstStyle/>
        <a:p>
          <a:r>
            <a:rPr lang="en-US"/>
            <a:t>Itunyoso-Chicahuaxtla</a:t>
          </a:r>
        </a:p>
      </dgm:t>
    </dgm:pt>
    <dgm:pt modelId="{BD1D2300-3F1E-5F4E-99E4-0045DD80DDFF}" type="parTrans" cxnId="{7B10A188-D6D9-1A4A-813E-C2880067FB89}">
      <dgm:prSet/>
      <dgm:spPr/>
      <dgm:t>
        <a:bodyPr/>
        <a:lstStyle/>
        <a:p>
          <a:endParaRPr lang="en-US"/>
        </a:p>
      </dgm:t>
    </dgm:pt>
    <dgm:pt modelId="{4D3F4DCE-50CB-D540-8C08-6F7E335721D6}" type="sibTrans" cxnId="{7B10A188-D6D9-1A4A-813E-C2880067FB89}">
      <dgm:prSet/>
      <dgm:spPr/>
      <dgm:t>
        <a:bodyPr/>
        <a:lstStyle/>
        <a:p>
          <a:endParaRPr lang="en-US"/>
        </a:p>
      </dgm:t>
    </dgm:pt>
    <dgm:pt modelId="{2F0FD5C2-2BD7-9948-A889-22D844BB34FA}">
      <dgm:prSet phldrT="[Text]"/>
      <dgm:spPr/>
      <dgm:t>
        <a:bodyPr/>
        <a:lstStyle/>
        <a:p>
          <a:r>
            <a:rPr lang="en-US"/>
            <a:t>Copala</a:t>
          </a:r>
        </a:p>
      </dgm:t>
    </dgm:pt>
    <dgm:pt modelId="{AF7ADB05-4C85-2841-8A10-4D5048D64C04}" type="parTrans" cxnId="{F0C27BD2-8B79-C544-A77D-574E5FD8C0FE}">
      <dgm:prSet/>
      <dgm:spPr/>
      <dgm:t>
        <a:bodyPr/>
        <a:lstStyle/>
        <a:p>
          <a:endParaRPr lang="en-US"/>
        </a:p>
      </dgm:t>
    </dgm:pt>
    <dgm:pt modelId="{E128D190-5C47-ED48-9C85-B63FE732A4A6}" type="sibTrans" cxnId="{F0C27BD2-8B79-C544-A77D-574E5FD8C0FE}">
      <dgm:prSet/>
      <dgm:spPr/>
      <dgm:t>
        <a:bodyPr/>
        <a:lstStyle/>
        <a:p>
          <a:endParaRPr lang="en-US"/>
        </a:p>
      </dgm:t>
    </dgm:pt>
    <dgm:pt modelId="{FBCA297E-A4A7-7B43-8E4D-6865B9B3D83D}">
      <dgm:prSet custT="1"/>
      <dgm:spPr/>
      <dgm:t>
        <a:bodyPr/>
        <a:lstStyle/>
        <a:p>
          <a:r>
            <a:rPr lang="en-US" sz="2600" b="1"/>
            <a:t>Itunyoso</a:t>
          </a:r>
        </a:p>
      </dgm:t>
    </dgm:pt>
    <dgm:pt modelId="{A3186A18-9323-0342-871C-0B862D82692C}" type="parTrans" cxnId="{27975A49-6531-4D43-934F-D1A309437330}">
      <dgm:prSet/>
      <dgm:spPr/>
      <dgm:t>
        <a:bodyPr/>
        <a:lstStyle/>
        <a:p>
          <a:endParaRPr lang="en-US"/>
        </a:p>
      </dgm:t>
    </dgm:pt>
    <dgm:pt modelId="{EBE7FFCE-BC2B-FE42-84F2-80265EEA4732}" type="sibTrans" cxnId="{27975A49-6531-4D43-934F-D1A309437330}">
      <dgm:prSet/>
      <dgm:spPr/>
      <dgm:t>
        <a:bodyPr/>
        <a:lstStyle/>
        <a:p>
          <a:endParaRPr lang="en-US"/>
        </a:p>
      </dgm:t>
    </dgm:pt>
    <dgm:pt modelId="{81D307E3-229F-D74F-AF64-00904CA7DD6F}">
      <dgm:prSet/>
      <dgm:spPr/>
      <dgm:t>
        <a:bodyPr/>
        <a:lstStyle/>
        <a:p>
          <a:r>
            <a:rPr lang="en-US"/>
            <a:t>Chicahuaxtla</a:t>
          </a:r>
        </a:p>
      </dgm:t>
    </dgm:pt>
    <dgm:pt modelId="{2314FDB2-510E-0F48-A46B-380596F342C9}" type="parTrans" cxnId="{62CF2943-E309-BC49-8FC8-C91FD35C81C7}">
      <dgm:prSet/>
      <dgm:spPr/>
      <dgm:t>
        <a:bodyPr/>
        <a:lstStyle/>
        <a:p>
          <a:endParaRPr lang="en-US"/>
        </a:p>
      </dgm:t>
    </dgm:pt>
    <dgm:pt modelId="{98C7110C-4E23-8345-8565-3B2B07F41002}" type="sibTrans" cxnId="{62CF2943-E309-BC49-8FC8-C91FD35C81C7}">
      <dgm:prSet/>
      <dgm:spPr/>
      <dgm:t>
        <a:bodyPr/>
        <a:lstStyle/>
        <a:p>
          <a:endParaRPr lang="en-US"/>
        </a:p>
      </dgm:t>
    </dgm:pt>
    <dgm:pt modelId="{809B4A4A-83B4-034A-B6FF-EFF4FC34FBAC}">
      <dgm:prSet phldrT="[Text]"/>
      <dgm:spPr/>
      <dgm:t>
        <a:bodyPr/>
        <a:lstStyle/>
        <a:p>
          <a:r>
            <a:rPr lang="en-US"/>
            <a:t>Tepeuxila</a:t>
          </a:r>
        </a:p>
      </dgm:t>
    </dgm:pt>
    <dgm:pt modelId="{F56C061F-7B76-9945-B326-BEAAE7CCB8B8}" type="parTrans" cxnId="{17E50CC3-EF66-B742-BD02-9392DEBE7D3D}">
      <dgm:prSet/>
      <dgm:spPr/>
      <dgm:t>
        <a:bodyPr/>
        <a:lstStyle/>
        <a:p>
          <a:endParaRPr lang="en-US"/>
        </a:p>
      </dgm:t>
    </dgm:pt>
    <dgm:pt modelId="{1B3753EF-E678-B04C-A4D2-6E57A2E63DB2}" type="sibTrans" cxnId="{17E50CC3-EF66-B742-BD02-9392DEBE7D3D}">
      <dgm:prSet/>
      <dgm:spPr/>
      <dgm:t>
        <a:bodyPr/>
        <a:lstStyle/>
        <a:p>
          <a:endParaRPr lang="en-US"/>
        </a:p>
      </dgm:t>
    </dgm:pt>
    <dgm:pt modelId="{5F5C500E-E873-AD45-9506-0A5ED1104B43}">
      <dgm:prSet phldrT="[Text]"/>
      <dgm:spPr/>
      <dgm:t>
        <a:bodyPr/>
        <a:lstStyle/>
        <a:p>
          <a:r>
            <a:rPr lang="en-US"/>
            <a:t>Teutila</a:t>
          </a:r>
        </a:p>
      </dgm:t>
    </dgm:pt>
    <dgm:pt modelId="{25B424C1-6634-4E4C-84AA-B099CE6C4CE7}" type="parTrans" cxnId="{0168124A-A00B-664D-8309-31134FFCEA71}">
      <dgm:prSet/>
      <dgm:spPr/>
      <dgm:t>
        <a:bodyPr/>
        <a:lstStyle/>
        <a:p>
          <a:endParaRPr lang="en-US"/>
        </a:p>
      </dgm:t>
    </dgm:pt>
    <dgm:pt modelId="{EB8DC456-0D85-DF40-93D5-BE25E8A8C5D7}" type="sibTrans" cxnId="{0168124A-A00B-664D-8309-31134FFCEA71}">
      <dgm:prSet/>
      <dgm:spPr/>
      <dgm:t>
        <a:bodyPr/>
        <a:lstStyle/>
        <a:p>
          <a:endParaRPr lang="en-US"/>
        </a:p>
      </dgm:t>
    </dgm:pt>
    <dgm:pt modelId="{77FD08D5-420D-BB4A-A07F-F231A6016AAA}">
      <dgm:prSet/>
      <dgm:spPr/>
      <dgm:t>
        <a:bodyPr/>
        <a:lstStyle/>
        <a:p>
          <a:r>
            <a:rPr lang="en-US"/>
            <a:t>12 </a:t>
          </a:r>
          <a:r>
            <a:rPr lang="en-US" b="1"/>
            <a:t>languoids</a:t>
          </a:r>
        </a:p>
      </dgm:t>
    </dgm:pt>
    <dgm:pt modelId="{F5AC4D51-DAC0-EB46-B1EB-BCA869BEDE8F}" type="parTrans" cxnId="{6F0FF15C-1795-9D44-886B-BEF72968BC69}">
      <dgm:prSet/>
      <dgm:spPr/>
      <dgm:t>
        <a:bodyPr/>
        <a:lstStyle/>
        <a:p>
          <a:endParaRPr lang="en-US"/>
        </a:p>
      </dgm:t>
    </dgm:pt>
    <dgm:pt modelId="{EAD4BEDE-8DFB-744D-B8A3-B6FF73C441C0}" type="sibTrans" cxnId="{6F0FF15C-1795-9D44-886B-BEF72968BC69}">
      <dgm:prSet/>
      <dgm:spPr/>
      <dgm:t>
        <a:bodyPr/>
        <a:lstStyle/>
        <a:p>
          <a:endParaRPr lang="en-US"/>
        </a:p>
      </dgm:t>
    </dgm:pt>
    <dgm:pt modelId="{77293661-A733-0940-8614-A74E70042ECF}">
      <dgm:prSet/>
      <dgm:spPr/>
      <dgm:t>
        <a:bodyPr/>
        <a:lstStyle/>
        <a:p>
          <a:r>
            <a:rPr lang="en-US"/>
            <a:t>~60 spoken varieties</a:t>
          </a:r>
        </a:p>
      </dgm:t>
    </dgm:pt>
    <dgm:pt modelId="{D8350388-E58D-C541-B8B3-36EE87FA79AF}" type="parTrans" cxnId="{E2EFD405-407B-7A4C-B79D-D6D964ABF99F}">
      <dgm:prSet/>
      <dgm:spPr/>
      <dgm:t>
        <a:bodyPr/>
        <a:lstStyle/>
        <a:p>
          <a:endParaRPr lang="en-US"/>
        </a:p>
      </dgm:t>
    </dgm:pt>
    <dgm:pt modelId="{A5637C9F-3D83-C642-8BD5-690F397D52E1}" type="sibTrans" cxnId="{E2EFD405-407B-7A4C-B79D-D6D964ABF99F}">
      <dgm:prSet/>
      <dgm:spPr/>
      <dgm:t>
        <a:bodyPr/>
        <a:lstStyle/>
        <a:p>
          <a:endParaRPr lang="en-US"/>
        </a:p>
      </dgm:t>
    </dgm:pt>
    <dgm:pt modelId="{FFDA01B4-20EB-9542-AFA6-AD8E1493B705}" type="pres">
      <dgm:prSet presAssocID="{3F92ABD6-9010-2C47-87AC-BAFDEA1DF88B}" presName="diagram" presStyleCnt="0">
        <dgm:presLayoutVars>
          <dgm:chPref val="1"/>
          <dgm:dir/>
          <dgm:animOne val="branch"/>
          <dgm:animLvl val="lvl"/>
          <dgm:resizeHandles val="exact"/>
        </dgm:presLayoutVars>
      </dgm:prSet>
      <dgm:spPr/>
    </dgm:pt>
    <dgm:pt modelId="{BC25E829-DD2C-2042-A346-F56954791A2C}" type="pres">
      <dgm:prSet presAssocID="{D0754696-72BF-6C4C-AB0E-ACC1C5467EEF}" presName="root1" presStyleCnt="0"/>
      <dgm:spPr/>
    </dgm:pt>
    <dgm:pt modelId="{ABFB707A-EEBE-3E4D-8DAA-E78243D15FF1}" type="pres">
      <dgm:prSet presAssocID="{D0754696-72BF-6C4C-AB0E-ACC1C5467EEF}" presName="LevelOneTextNode" presStyleLbl="node0" presStyleIdx="0" presStyleCnt="1">
        <dgm:presLayoutVars>
          <dgm:chPref val="3"/>
        </dgm:presLayoutVars>
      </dgm:prSet>
      <dgm:spPr/>
    </dgm:pt>
    <dgm:pt modelId="{7A3612E8-6258-6B47-AAA7-A4171655A33E}" type="pres">
      <dgm:prSet presAssocID="{D0754696-72BF-6C4C-AB0E-ACC1C5467EEF}" presName="level2hierChild" presStyleCnt="0"/>
      <dgm:spPr/>
    </dgm:pt>
    <dgm:pt modelId="{2D7CD5E9-BEC6-CC41-81D3-5D38DC461232}" type="pres">
      <dgm:prSet presAssocID="{DF53C76A-B47B-3B4F-A6B0-66DEF02E216C}" presName="conn2-1" presStyleLbl="parChTrans1D2" presStyleIdx="0" presStyleCnt="2"/>
      <dgm:spPr/>
    </dgm:pt>
    <dgm:pt modelId="{D75A613C-4006-384C-8AC1-1E58C67C70F3}" type="pres">
      <dgm:prSet presAssocID="{DF53C76A-B47B-3B4F-A6B0-66DEF02E216C}" presName="connTx" presStyleLbl="parChTrans1D2" presStyleIdx="0" presStyleCnt="2"/>
      <dgm:spPr/>
    </dgm:pt>
    <dgm:pt modelId="{680A0D17-E9D4-254E-AB9F-2359BBCC3B6B}" type="pres">
      <dgm:prSet presAssocID="{574C7E9D-ED6C-9E41-AA98-C50D3BB5625C}" presName="root2" presStyleCnt="0"/>
      <dgm:spPr/>
    </dgm:pt>
    <dgm:pt modelId="{D312DF3A-A3D7-9348-944D-DE7B72A4D697}" type="pres">
      <dgm:prSet presAssocID="{574C7E9D-ED6C-9E41-AA98-C50D3BB5625C}" presName="LevelTwoTextNode" presStyleLbl="node2" presStyleIdx="0" presStyleCnt="2">
        <dgm:presLayoutVars>
          <dgm:chPref val="3"/>
        </dgm:presLayoutVars>
      </dgm:prSet>
      <dgm:spPr/>
    </dgm:pt>
    <dgm:pt modelId="{C88D2213-3DF2-F647-9171-D4FB8D3B90DE}" type="pres">
      <dgm:prSet presAssocID="{574C7E9D-ED6C-9E41-AA98-C50D3BB5625C}" presName="level3hierChild" presStyleCnt="0"/>
      <dgm:spPr/>
    </dgm:pt>
    <dgm:pt modelId="{34C0866D-14B4-0247-BEB2-1884D200AC2F}" type="pres">
      <dgm:prSet presAssocID="{9419F32E-B378-BD49-9895-10DDDB0527F0}" presName="conn2-1" presStyleLbl="parChTrans1D3" presStyleIdx="0" presStyleCnt="4"/>
      <dgm:spPr/>
    </dgm:pt>
    <dgm:pt modelId="{AF50AF9B-39BB-7149-AB21-79A96B4199CE}" type="pres">
      <dgm:prSet presAssocID="{9419F32E-B378-BD49-9895-10DDDB0527F0}" presName="connTx" presStyleLbl="parChTrans1D3" presStyleIdx="0" presStyleCnt="4"/>
      <dgm:spPr/>
    </dgm:pt>
    <dgm:pt modelId="{CA16E0AB-6E8B-854D-BE32-513DE1966D9A}" type="pres">
      <dgm:prSet presAssocID="{84E13693-99E1-A042-AC2B-EDD7FB2E1AAF}" presName="root2" presStyleCnt="0"/>
      <dgm:spPr/>
    </dgm:pt>
    <dgm:pt modelId="{E7B2F8F7-4A4C-5B4F-B698-422722BEBF34}" type="pres">
      <dgm:prSet presAssocID="{84E13693-99E1-A042-AC2B-EDD7FB2E1AAF}" presName="LevelTwoTextNode" presStyleLbl="node3" presStyleIdx="0" presStyleCnt="4">
        <dgm:presLayoutVars>
          <dgm:chPref val="3"/>
        </dgm:presLayoutVars>
      </dgm:prSet>
      <dgm:spPr/>
    </dgm:pt>
    <dgm:pt modelId="{FB34CA15-6C45-1440-A3D1-CAF21018C1F3}" type="pres">
      <dgm:prSet presAssocID="{84E13693-99E1-A042-AC2B-EDD7FB2E1AAF}" presName="level3hierChild" presStyleCnt="0"/>
      <dgm:spPr/>
    </dgm:pt>
    <dgm:pt modelId="{B7605601-88ED-4048-8194-E1B92E57D01E}" type="pres">
      <dgm:prSet presAssocID="{F56C061F-7B76-9945-B326-BEAAE7CCB8B8}" presName="conn2-1" presStyleLbl="parChTrans1D4" presStyleIdx="0" presStyleCnt="6"/>
      <dgm:spPr/>
    </dgm:pt>
    <dgm:pt modelId="{6C0ADB33-4249-F149-A151-C23C82453527}" type="pres">
      <dgm:prSet presAssocID="{F56C061F-7B76-9945-B326-BEAAE7CCB8B8}" presName="connTx" presStyleLbl="parChTrans1D4" presStyleIdx="0" presStyleCnt="6"/>
      <dgm:spPr/>
    </dgm:pt>
    <dgm:pt modelId="{21191CCD-4FD9-E149-A3B6-684C6BCF6A75}" type="pres">
      <dgm:prSet presAssocID="{809B4A4A-83B4-034A-B6FF-EFF4FC34FBAC}" presName="root2" presStyleCnt="0"/>
      <dgm:spPr/>
    </dgm:pt>
    <dgm:pt modelId="{3B20B91E-5811-CD43-B176-E5301E1F0117}" type="pres">
      <dgm:prSet presAssocID="{809B4A4A-83B4-034A-B6FF-EFF4FC34FBAC}" presName="LevelTwoTextNode" presStyleLbl="node4" presStyleIdx="0" presStyleCnt="6">
        <dgm:presLayoutVars>
          <dgm:chPref val="3"/>
        </dgm:presLayoutVars>
      </dgm:prSet>
      <dgm:spPr/>
    </dgm:pt>
    <dgm:pt modelId="{CD40F30A-15AD-FA4C-B419-1BE425084B50}" type="pres">
      <dgm:prSet presAssocID="{809B4A4A-83B4-034A-B6FF-EFF4FC34FBAC}" presName="level3hierChild" presStyleCnt="0"/>
      <dgm:spPr/>
    </dgm:pt>
    <dgm:pt modelId="{A60ADD61-A704-F249-9942-F72ADFE9228F}" type="pres">
      <dgm:prSet presAssocID="{25B424C1-6634-4E4C-84AA-B099CE6C4CE7}" presName="conn2-1" presStyleLbl="parChTrans1D4" presStyleIdx="1" presStyleCnt="6"/>
      <dgm:spPr/>
    </dgm:pt>
    <dgm:pt modelId="{97727FF7-DCA4-584A-A49A-F9DED76E1357}" type="pres">
      <dgm:prSet presAssocID="{25B424C1-6634-4E4C-84AA-B099CE6C4CE7}" presName="connTx" presStyleLbl="parChTrans1D4" presStyleIdx="1" presStyleCnt="6"/>
      <dgm:spPr/>
    </dgm:pt>
    <dgm:pt modelId="{D821E16F-1B6F-2841-B6C2-B88991EE3F21}" type="pres">
      <dgm:prSet presAssocID="{5F5C500E-E873-AD45-9506-0A5ED1104B43}" presName="root2" presStyleCnt="0"/>
      <dgm:spPr/>
    </dgm:pt>
    <dgm:pt modelId="{1F6064AC-E6AC-5043-A299-9A679C0FB89D}" type="pres">
      <dgm:prSet presAssocID="{5F5C500E-E873-AD45-9506-0A5ED1104B43}" presName="LevelTwoTextNode" presStyleLbl="node4" presStyleIdx="1" presStyleCnt="6">
        <dgm:presLayoutVars>
          <dgm:chPref val="3"/>
        </dgm:presLayoutVars>
      </dgm:prSet>
      <dgm:spPr/>
    </dgm:pt>
    <dgm:pt modelId="{2AD101B1-7CA3-9E4E-8253-95F6FC6695B1}" type="pres">
      <dgm:prSet presAssocID="{5F5C500E-E873-AD45-9506-0A5ED1104B43}" presName="level3hierChild" presStyleCnt="0"/>
      <dgm:spPr/>
    </dgm:pt>
    <dgm:pt modelId="{D6EEF578-6041-C947-8BAD-EDB894E37766}" type="pres">
      <dgm:prSet presAssocID="{A6F0D5CB-17AC-1B48-8D57-5701DCCE9F5D}" presName="conn2-1" presStyleLbl="parChTrans1D3" presStyleIdx="1" presStyleCnt="4"/>
      <dgm:spPr/>
    </dgm:pt>
    <dgm:pt modelId="{F863C8DA-AD8A-6649-A0A2-D76BE89AC746}" type="pres">
      <dgm:prSet presAssocID="{A6F0D5CB-17AC-1B48-8D57-5701DCCE9F5D}" presName="connTx" presStyleLbl="parChTrans1D3" presStyleIdx="1" presStyleCnt="4"/>
      <dgm:spPr/>
    </dgm:pt>
    <dgm:pt modelId="{07CA77D6-D7FD-834D-83F3-D6165AD170A7}" type="pres">
      <dgm:prSet presAssocID="{3A045C4A-EAA2-7C47-A22F-C775BFDF4DBB}" presName="root2" presStyleCnt="0"/>
      <dgm:spPr/>
    </dgm:pt>
    <dgm:pt modelId="{4F5E16A9-0896-814F-A7DD-42812A32BC5E}" type="pres">
      <dgm:prSet presAssocID="{3A045C4A-EAA2-7C47-A22F-C775BFDF4DBB}" presName="LevelTwoTextNode" presStyleLbl="node3" presStyleIdx="1" presStyleCnt="4">
        <dgm:presLayoutVars>
          <dgm:chPref val="3"/>
        </dgm:presLayoutVars>
      </dgm:prSet>
      <dgm:spPr/>
    </dgm:pt>
    <dgm:pt modelId="{4C89F655-803C-AD4E-80D3-1F5BA418AA68}" type="pres">
      <dgm:prSet presAssocID="{3A045C4A-EAA2-7C47-A22F-C775BFDF4DBB}" presName="level3hierChild" presStyleCnt="0"/>
      <dgm:spPr/>
    </dgm:pt>
    <dgm:pt modelId="{C16E1141-9D9A-7D45-80AF-7F832EECDB14}" type="pres">
      <dgm:prSet presAssocID="{F5AC4D51-DAC0-EB46-B1EB-BCA869BEDE8F}" presName="conn2-1" presStyleLbl="parChTrans1D4" presStyleIdx="2" presStyleCnt="6"/>
      <dgm:spPr/>
    </dgm:pt>
    <dgm:pt modelId="{839B9383-765A-E24D-B307-05ABC2EDC323}" type="pres">
      <dgm:prSet presAssocID="{F5AC4D51-DAC0-EB46-B1EB-BCA869BEDE8F}" presName="connTx" presStyleLbl="parChTrans1D4" presStyleIdx="2" presStyleCnt="6"/>
      <dgm:spPr/>
    </dgm:pt>
    <dgm:pt modelId="{214B71EB-2518-2C4A-812F-75E9E6CEAB10}" type="pres">
      <dgm:prSet presAssocID="{77FD08D5-420D-BB4A-A07F-F231A6016AAA}" presName="root2" presStyleCnt="0"/>
      <dgm:spPr/>
    </dgm:pt>
    <dgm:pt modelId="{8CC9EFC5-5BBD-7042-AA1A-CE2C983366F2}" type="pres">
      <dgm:prSet presAssocID="{77FD08D5-420D-BB4A-A07F-F231A6016AAA}" presName="LevelTwoTextNode" presStyleLbl="node4" presStyleIdx="2" presStyleCnt="6">
        <dgm:presLayoutVars>
          <dgm:chPref val="3"/>
        </dgm:presLayoutVars>
      </dgm:prSet>
      <dgm:spPr/>
    </dgm:pt>
    <dgm:pt modelId="{76688E07-560F-0B41-994C-379BA8B07C11}" type="pres">
      <dgm:prSet presAssocID="{77FD08D5-420D-BB4A-A07F-F231A6016AAA}" presName="level3hierChild" presStyleCnt="0"/>
      <dgm:spPr/>
    </dgm:pt>
    <dgm:pt modelId="{5FF51C6B-B5D4-264E-8A6A-CEAC8ADE2573}" type="pres">
      <dgm:prSet presAssocID="{D8350388-E58D-C541-B8B3-36EE87FA79AF}" presName="conn2-1" presStyleLbl="parChTrans1D4" presStyleIdx="3" presStyleCnt="6"/>
      <dgm:spPr/>
    </dgm:pt>
    <dgm:pt modelId="{E752307C-5324-DE47-B12E-1D5C1C1B998B}" type="pres">
      <dgm:prSet presAssocID="{D8350388-E58D-C541-B8B3-36EE87FA79AF}" presName="connTx" presStyleLbl="parChTrans1D4" presStyleIdx="3" presStyleCnt="6"/>
      <dgm:spPr/>
    </dgm:pt>
    <dgm:pt modelId="{43C39578-90CC-244F-A261-FCB44435F908}" type="pres">
      <dgm:prSet presAssocID="{77293661-A733-0940-8614-A74E70042ECF}" presName="root2" presStyleCnt="0"/>
      <dgm:spPr/>
    </dgm:pt>
    <dgm:pt modelId="{5BFF5A45-2DBB-DC42-9ECF-D9C4E7B05E07}" type="pres">
      <dgm:prSet presAssocID="{77293661-A733-0940-8614-A74E70042ECF}" presName="LevelTwoTextNode" presStyleLbl="node4" presStyleIdx="3" presStyleCnt="6">
        <dgm:presLayoutVars>
          <dgm:chPref val="3"/>
        </dgm:presLayoutVars>
      </dgm:prSet>
      <dgm:spPr/>
    </dgm:pt>
    <dgm:pt modelId="{141914C1-1376-194E-BDF9-FD9E0919763D}" type="pres">
      <dgm:prSet presAssocID="{77293661-A733-0940-8614-A74E70042ECF}" presName="level3hierChild" presStyleCnt="0"/>
      <dgm:spPr/>
    </dgm:pt>
    <dgm:pt modelId="{1E1B1072-342D-DB4A-80F3-37D794227B0F}" type="pres">
      <dgm:prSet presAssocID="{EC245459-7B93-0A45-A968-D2E01A37E912}" presName="conn2-1" presStyleLbl="parChTrans1D2" presStyleIdx="1" presStyleCnt="2"/>
      <dgm:spPr/>
    </dgm:pt>
    <dgm:pt modelId="{D9B9F76C-BAE7-E144-A460-2D804DC1393C}" type="pres">
      <dgm:prSet presAssocID="{EC245459-7B93-0A45-A968-D2E01A37E912}" presName="connTx" presStyleLbl="parChTrans1D2" presStyleIdx="1" presStyleCnt="2"/>
      <dgm:spPr/>
    </dgm:pt>
    <dgm:pt modelId="{3ADC2A26-EB42-184C-A244-752AB482D086}" type="pres">
      <dgm:prSet presAssocID="{2568A80D-5D5A-0842-AA9D-06617D3FD7B4}" presName="root2" presStyleCnt="0"/>
      <dgm:spPr/>
    </dgm:pt>
    <dgm:pt modelId="{A19DFD00-129D-0B47-BF52-C8D6A306CF8B}" type="pres">
      <dgm:prSet presAssocID="{2568A80D-5D5A-0842-AA9D-06617D3FD7B4}" presName="LevelTwoTextNode" presStyleLbl="node2" presStyleIdx="1" presStyleCnt="2">
        <dgm:presLayoutVars>
          <dgm:chPref val="3"/>
        </dgm:presLayoutVars>
      </dgm:prSet>
      <dgm:spPr/>
    </dgm:pt>
    <dgm:pt modelId="{15782313-DB8D-C24D-A4EA-FADDEF408881}" type="pres">
      <dgm:prSet presAssocID="{2568A80D-5D5A-0842-AA9D-06617D3FD7B4}" presName="level3hierChild" presStyleCnt="0"/>
      <dgm:spPr/>
    </dgm:pt>
    <dgm:pt modelId="{3DFDAC0E-DAEB-F74F-8113-2DE4730F87C2}" type="pres">
      <dgm:prSet presAssocID="{BD1D2300-3F1E-5F4E-99E4-0045DD80DDFF}" presName="conn2-1" presStyleLbl="parChTrans1D3" presStyleIdx="2" presStyleCnt="4"/>
      <dgm:spPr/>
    </dgm:pt>
    <dgm:pt modelId="{6D4F6A86-1586-0748-B14A-36F9FFA9751D}" type="pres">
      <dgm:prSet presAssocID="{BD1D2300-3F1E-5F4E-99E4-0045DD80DDFF}" presName="connTx" presStyleLbl="parChTrans1D3" presStyleIdx="2" presStyleCnt="4"/>
      <dgm:spPr/>
    </dgm:pt>
    <dgm:pt modelId="{AB72A3F5-9BB6-4E43-9746-1992120537B7}" type="pres">
      <dgm:prSet presAssocID="{959C0DCD-26E3-B446-B552-A25571B2CD2A}" presName="root2" presStyleCnt="0"/>
      <dgm:spPr/>
    </dgm:pt>
    <dgm:pt modelId="{75DA7F5B-A1C2-0740-A0DE-E35647D463B5}" type="pres">
      <dgm:prSet presAssocID="{959C0DCD-26E3-B446-B552-A25571B2CD2A}" presName="LevelTwoTextNode" presStyleLbl="node3" presStyleIdx="2" presStyleCnt="4">
        <dgm:presLayoutVars>
          <dgm:chPref val="3"/>
        </dgm:presLayoutVars>
      </dgm:prSet>
      <dgm:spPr/>
    </dgm:pt>
    <dgm:pt modelId="{93528662-FE0D-4A45-B151-937CA9264C63}" type="pres">
      <dgm:prSet presAssocID="{959C0DCD-26E3-B446-B552-A25571B2CD2A}" presName="level3hierChild" presStyleCnt="0"/>
      <dgm:spPr/>
    </dgm:pt>
    <dgm:pt modelId="{4763FEBF-B3DA-054F-90B8-51B13881F482}" type="pres">
      <dgm:prSet presAssocID="{A3186A18-9323-0342-871C-0B862D82692C}" presName="conn2-1" presStyleLbl="parChTrans1D4" presStyleIdx="4" presStyleCnt="6"/>
      <dgm:spPr/>
    </dgm:pt>
    <dgm:pt modelId="{1E0F5076-35DC-BF42-A478-55CD2B4FB10F}" type="pres">
      <dgm:prSet presAssocID="{A3186A18-9323-0342-871C-0B862D82692C}" presName="connTx" presStyleLbl="parChTrans1D4" presStyleIdx="4" presStyleCnt="6"/>
      <dgm:spPr/>
    </dgm:pt>
    <dgm:pt modelId="{89F8D47C-966B-7043-8557-4EB686D3ED8C}" type="pres">
      <dgm:prSet presAssocID="{FBCA297E-A4A7-7B43-8E4D-6865B9B3D83D}" presName="root2" presStyleCnt="0"/>
      <dgm:spPr/>
    </dgm:pt>
    <dgm:pt modelId="{BD7955C4-EE2D-3F43-B0CA-08C9090C961A}" type="pres">
      <dgm:prSet presAssocID="{FBCA297E-A4A7-7B43-8E4D-6865B9B3D83D}" presName="LevelTwoTextNode" presStyleLbl="node4" presStyleIdx="4" presStyleCnt="6">
        <dgm:presLayoutVars>
          <dgm:chPref val="3"/>
        </dgm:presLayoutVars>
      </dgm:prSet>
      <dgm:spPr/>
    </dgm:pt>
    <dgm:pt modelId="{494C3C56-31AB-1E46-894D-FBC86C2AF674}" type="pres">
      <dgm:prSet presAssocID="{FBCA297E-A4A7-7B43-8E4D-6865B9B3D83D}" presName="level3hierChild" presStyleCnt="0"/>
      <dgm:spPr/>
    </dgm:pt>
    <dgm:pt modelId="{F659BA62-2F3C-514C-BDDA-06A0D1D70C6D}" type="pres">
      <dgm:prSet presAssocID="{2314FDB2-510E-0F48-A46B-380596F342C9}" presName="conn2-1" presStyleLbl="parChTrans1D4" presStyleIdx="5" presStyleCnt="6"/>
      <dgm:spPr/>
    </dgm:pt>
    <dgm:pt modelId="{AB010151-2B43-E148-88BE-6A5845157640}" type="pres">
      <dgm:prSet presAssocID="{2314FDB2-510E-0F48-A46B-380596F342C9}" presName="connTx" presStyleLbl="parChTrans1D4" presStyleIdx="5" presStyleCnt="6"/>
      <dgm:spPr/>
    </dgm:pt>
    <dgm:pt modelId="{327E7824-7C65-E649-B862-83466E974D88}" type="pres">
      <dgm:prSet presAssocID="{81D307E3-229F-D74F-AF64-00904CA7DD6F}" presName="root2" presStyleCnt="0"/>
      <dgm:spPr/>
    </dgm:pt>
    <dgm:pt modelId="{24B113E8-F2EE-B14A-A2F8-D25E0C9ADCC2}" type="pres">
      <dgm:prSet presAssocID="{81D307E3-229F-D74F-AF64-00904CA7DD6F}" presName="LevelTwoTextNode" presStyleLbl="node4" presStyleIdx="5" presStyleCnt="6">
        <dgm:presLayoutVars>
          <dgm:chPref val="3"/>
        </dgm:presLayoutVars>
      </dgm:prSet>
      <dgm:spPr/>
    </dgm:pt>
    <dgm:pt modelId="{522780C7-8FE6-7944-8674-7085F23AD545}" type="pres">
      <dgm:prSet presAssocID="{81D307E3-229F-D74F-AF64-00904CA7DD6F}" presName="level3hierChild" presStyleCnt="0"/>
      <dgm:spPr/>
    </dgm:pt>
    <dgm:pt modelId="{C143C8CD-96BB-594E-B529-CC8F5AD66047}" type="pres">
      <dgm:prSet presAssocID="{AF7ADB05-4C85-2841-8A10-4D5048D64C04}" presName="conn2-1" presStyleLbl="parChTrans1D3" presStyleIdx="3" presStyleCnt="4"/>
      <dgm:spPr/>
    </dgm:pt>
    <dgm:pt modelId="{69E7C2F7-3C69-9E42-88DA-DC6A49836724}" type="pres">
      <dgm:prSet presAssocID="{AF7ADB05-4C85-2841-8A10-4D5048D64C04}" presName="connTx" presStyleLbl="parChTrans1D3" presStyleIdx="3" presStyleCnt="4"/>
      <dgm:spPr/>
    </dgm:pt>
    <dgm:pt modelId="{8D21811F-2C64-504D-98D6-F7EAA4C3C90A}" type="pres">
      <dgm:prSet presAssocID="{2F0FD5C2-2BD7-9948-A889-22D844BB34FA}" presName="root2" presStyleCnt="0"/>
      <dgm:spPr/>
    </dgm:pt>
    <dgm:pt modelId="{C5003AB6-DADF-114D-A10F-FF00BDC2DDA3}" type="pres">
      <dgm:prSet presAssocID="{2F0FD5C2-2BD7-9948-A889-22D844BB34FA}" presName="LevelTwoTextNode" presStyleLbl="node3" presStyleIdx="3" presStyleCnt="4">
        <dgm:presLayoutVars>
          <dgm:chPref val="3"/>
        </dgm:presLayoutVars>
      </dgm:prSet>
      <dgm:spPr/>
    </dgm:pt>
    <dgm:pt modelId="{E99AF12E-45E2-6946-BA3F-E2A02FD75109}" type="pres">
      <dgm:prSet presAssocID="{2F0FD5C2-2BD7-9948-A889-22D844BB34FA}" presName="level3hierChild" presStyleCnt="0"/>
      <dgm:spPr/>
    </dgm:pt>
  </dgm:ptLst>
  <dgm:cxnLst>
    <dgm:cxn modelId="{E2EFD405-407B-7A4C-B79D-D6D964ABF99F}" srcId="{77FD08D5-420D-BB4A-A07F-F231A6016AAA}" destId="{77293661-A733-0940-8614-A74E70042ECF}" srcOrd="0" destOrd="0" parTransId="{D8350388-E58D-C541-B8B3-36EE87FA79AF}" sibTransId="{A5637C9F-3D83-C642-8BD5-690F397D52E1}"/>
    <dgm:cxn modelId="{56692C06-1BD2-8C4A-9047-0B6E635229BE}" type="presOf" srcId="{77293661-A733-0940-8614-A74E70042ECF}" destId="{5BFF5A45-2DBB-DC42-9ECF-D9C4E7B05E07}" srcOrd="0" destOrd="0" presId="urn:microsoft.com/office/officeart/2005/8/layout/hierarchy2"/>
    <dgm:cxn modelId="{6B8D1407-AAA6-EE4C-A184-DF253A30F815}" type="presOf" srcId="{DF53C76A-B47B-3B4F-A6B0-66DEF02E216C}" destId="{2D7CD5E9-BEC6-CC41-81D3-5D38DC461232}" srcOrd="0" destOrd="0" presId="urn:microsoft.com/office/officeart/2005/8/layout/hierarchy2"/>
    <dgm:cxn modelId="{F9BC330F-D3CF-FE45-A10B-A3BE42AD9FFC}" type="presOf" srcId="{3F92ABD6-9010-2C47-87AC-BAFDEA1DF88B}" destId="{FFDA01B4-20EB-9542-AFA6-AD8E1493B705}" srcOrd="0" destOrd="0" presId="urn:microsoft.com/office/officeart/2005/8/layout/hierarchy2"/>
    <dgm:cxn modelId="{79498619-8256-1F46-9A13-F873385A086F}" type="presOf" srcId="{9419F32E-B378-BD49-9895-10DDDB0527F0}" destId="{34C0866D-14B4-0247-BEB2-1884D200AC2F}" srcOrd="0" destOrd="0" presId="urn:microsoft.com/office/officeart/2005/8/layout/hierarchy2"/>
    <dgm:cxn modelId="{1CDEFE1F-3542-8342-A3BC-2088D9E70DB4}" srcId="{574C7E9D-ED6C-9E41-AA98-C50D3BB5625C}" destId="{84E13693-99E1-A042-AC2B-EDD7FB2E1AAF}" srcOrd="0" destOrd="0" parTransId="{9419F32E-B378-BD49-9895-10DDDB0527F0}" sibTransId="{35EC040D-0395-524C-9300-2DA11FF689D4}"/>
    <dgm:cxn modelId="{2BD61C22-6DFC-BB48-9CE2-AF76B8BA513D}" type="presOf" srcId="{77FD08D5-420D-BB4A-A07F-F231A6016AAA}" destId="{8CC9EFC5-5BBD-7042-AA1A-CE2C983366F2}" srcOrd="0" destOrd="0" presId="urn:microsoft.com/office/officeart/2005/8/layout/hierarchy2"/>
    <dgm:cxn modelId="{CAB3D125-A124-204C-9B56-51D8AB177202}" type="presOf" srcId="{25B424C1-6634-4E4C-84AA-B099CE6C4CE7}" destId="{97727FF7-DCA4-584A-A49A-F9DED76E1357}" srcOrd="1" destOrd="0" presId="urn:microsoft.com/office/officeart/2005/8/layout/hierarchy2"/>
    <dgm:cxn modelId="{6B0D9429-1369-5042-8BE3-390BDEAD803A}" type="presOf" srcId="{D0754696-72BF-6C4C-AB0E-ACC1C5467EEF}" destId="{ABFB707A-EEBE-3E4D-8DAA-E78243D15FF1}" srcOrd="0" destOrd="0" presId="urn:microsoft.com/office/officeart/2005/8/layout/hierarchy2"/>
    <dgm:cxn modelId="{97372333-97C7-A446-ABFF-913660B39260}" type="presOf" srcId="{AF7ADB05-4C85-2841-8A10-4D5048D64C04}" destId="{69E7C2F7-3C69-9E42-88DA-DC6A49836724}" srcOrd="1" destOrd="0" presId="urn:microsoft.com/office/officeart/2005/8/layout/hierarchy2"/>
    <dgm:cxn modelId="{6BB75B34-B730-3C48-818F-12335F38C8E9}" type="presOf" srcId="{F56C061F-7B76-9945-B326-BEAAE7CCB8B8}" destId="{B7605601-88ED-4048-8194-E1B92E57D01E}" srcOrd="0" destOrd="0" presId="urn:microsoft.com/office/officeart/2005/8/layout/hierarchy2"/>
    <dgm:cxn modelId="{A31D663C-0E30-334E-93E7-1FB65AE5B74C}" srcId="{D0754696-72BF-6C4C-AB0E-ACC1C5467EEF}" destId="{2568A80D-5D5A-0842-AA9D-06617D3FD7B4}" srcOrd="1" destOrd="0" parTransId="{EC245459-7B93-0A45-A968-D2E01A37E912}" sibTransId="{874E5D9F-AC2A-B44B-A06C-BFD76E1BD2BA}"/>
    <dgm:cxn modelId="{93BB433F-A279-6E4C-9D0A-BA49215CBB04}" srcId="{574C7E9D-ED6C-9E41-AA98-C50D3BB5625C}" destId="{3A045C4A-EAA2-7C47-A22F-C775BFDF4DBB}" srcOrd="1" destOrd="0" parTransId="{A6F0D5CB-17AC-1B48-8D57-5701DCCE9F5D}" sibTransId="{F3E2A0FA-2EE1-6B4F-A71D-F8DB4CA717E4}"/>
    <dgm:cxn modelId="{1A166341-4857-D847-A22A-974C80A93793}" type="presOf" srcId="{F5AC4D51-DAC0-EB46-B1EB-BCA869BEDE8F}" destId="{839B9383-765A-E24D-B307-05ABC2EDC323}" srcOrd="1" destOrd="0" presId="urn:microsoft.com/office/officeart/2005/8/layout/hierarchy2"/>
    <dgm:cxn modelId="{48F1D341-39F3-FB4A-94B4-FD15C1606C08}" type="presOf" srcId="{5F5C500E-E873-AD45-9506-0A5ED1104B43}" destId="{1F6064AC-E6AC-5043-A299-9A679C0FB89D}" srcOrd="0" destOrd="0" presId="urn:microsoft.com/office/officeart/2005/8/layout/hierarchy2"/>
    <dgm:cxn modelId="{62CF2943-E309-BC49-8FC8-C91FD35C81C7}" srcId="{959C0DCD-26E3-B446-B552-A25571B2CD2A}" destId="{81D307E3-229F-D74F-AF64-00904CA7DD6F}" srcOrd="1" destOrd="0" parTransId="{2314FDB2-510E-0F48-A46B-380596F342C9}" sibTransId="{98C7110C-4E23-8345-8565-3B2B07F41002}"/>
    <dgm:cxn modelId="{27975A49-6531-4D43-934F-D1A309437330}" srcId="{959C0DCD-26E3-B446-B552-A25571B2CD2A}" destId="{FBCA297E-A4A7-7B43-8E4D-6865B9B3D83D}" srcOrd="0" destOrd="0" parTransId="{A3186A18-9323-0342-871C-0B862D82692C}" sibTransId="{EBE7FFCE-BC2B-FE42-84F2-80265EEA4732}"/>
    <dgm:cxn modelId="{0168124A-A00B-664D-8309-31134FFCEA71}" srcId="{84E13693-99E1-A042-AC2B-EDD7FB2E1AAF}" destId="{5F5C500E-E873-AD45-9506-0A5ED1104B43}" srcOrd="1" destOrd="0" parTransId="{25B424C1-6634-4E4C-84AA-B099CE6C4CE7}" sibTransId="{EB8DC456-0D85-DF40-93D5-BE25E8A8C5D7}"/>
    <dgm:cxn modelId="{FCC85D4B-0374-E842-8454-A79EE058435A}" type="presOf" srcId="{A3186A18-9323-0342-871C-0B862D82692C}" destId="{1E0F5076-35DC-BF42-A478-55CD2B4FB10F}" srcOrd="1" destOrd="0" presId="urn:microsoft.com/office/officeart/2005/8/layout/hierarchy2"/>
    <dgm:cxn modelId="{C59B5B4D-0A6F-BB45-8E50-B5559E38D762}" type="presOf" srcId="{84E13693-99E1-A042-AC2B-EDD7FB2E1AAF}" destId="{E7B2F8F7-4A4C-5B4F-B698-422722BEBF34}" srcOrd="0" destOrd="0" presId="urn:microsoft.com/office/officeart/2005/8/layout/hierarchy2"/>
    <dgm:cxn modelId="{A5643E4E-7E47-4549-98F1-B761833DEF04}" type="presOf" srcId="{F5AC4D51-DAC0-EB46-B1EB-BCA869BEDE8F}" destId="{C16E1141-9D9A-7D45-80AF-7F832EECDB14}" srcOrd="0" destOrd="0" presId="urn:microsoft.com/office/officeart/2005/8/layout/hierarchy2"/>
    <dgm:cxn modelId="{3339DF50-35D7-6B48-88B7-5D15135E8CDD}" type="presOf" srcId="{EC245459-7B93-0A45-A968-D2E01A37E912}" destId="{1E1B1072-342D-DB4A-80F3-37D794227B0F}" srcOrd="0" destOrd="0" presId="urn:microsoft.com/office/officeart/2005/8/layout/hierarchy2"/>
    <dgm:cxn modelId="{6F0FF15C-1795-9D44-886B-BEF72968BC69}" srcId="{3A045C4A-EAA2-7C47-A22F-C775BFDF4DBB}" destId="{77FD08D5-420D-BB4A-A07F-F231A6016AAA}" srcOrd="0" destOrd="0" parTransId="{F5AC4D51-DAC0-EB46-B1EB-BCA869BEDE8F}" sibTransId="{EAD4BEDE-8DFB-744D-B8A3-B6FF73C441C0}"/>
    <dgm:cxn modelId="{C895B764-F27B-EA4F-ADF1-AA861B219BC1}" srcId="{3F92ABD6-9010-2C47-87AC-BAFDEA1DF88B}" destId="{D0754696-72BF-6C4C-AB0E-ACC1C5467EEF}" srcOrd="0" destOrd="0" parTransId="{6DC45A9B-7C40-CB4E-A6B4-9AADFDCA6144}" sibTransId="{5B714BCB-5CD0-5B45-9750-31D806536D57}"/>
    <dgm:cxn modelId="{68F2886C-2CA6-E444-9056-4ABAC5F64271}" type="presOf" srcId="{3A045C4A-EAA2-7C47-A22F-C775BFDF4DBB}" destId="{4F5E16A9-0896-814F-A7DD-42812A32BC5E}" srcOrd="0" destOrd="0" presId="urn:microsoft.com/office/officeart/2005/8/layout/hierarchy2"/>
    <dgm:cxn modelId="{C62D9871-858E-0140-8024-CB26BABFBF2D}" type="presOf" srcId="{D8350388-E58D-C541-B8B3-36EE87FA79AF}" destId="{5FF51C6B-B5D4-264E-8A6A-CEAC8ADE2573}" srcOrd="0" destOrd="0" presId="urn:microsoft.com/office/officeart/2005/8/layout/hierarchy2"/>
    <dgm:cxn modelId="{98B06875-024B-9E41-899E-261F61E34E17}" type="presOf" srcId="{BD1D2300-3F1E-5F4E-99E4-0045DD80DDFF}" destId="{6D4F6A86-1586-0748-B14A-36F9FFA9751D}" srcOrd="1" destOrd="0" presId="urn:microsoft.com/office/officeart/2005/8/layout/hierarchy2"/>
    <dgm:cxn modelId="{27BE5377-7385-364D-9D34-02668DD8ED06}" type="presOf" srcId="{809B4A4A-83B4-034A-B6FF-EFF4FC34FBAC}" destId="{3B20B91E-5811-CD43-B176-E5301E1F0117}" srcOrd="0" destOrd="0" presId="urn:microsoft.com/office/officeart/2005/8/layout/hierarchy2"/>
    <dgm:cxn modelId="{46B4717A-ABE3-0C4C-A768-A59736DE4FB3}" type="presOf" srcId="{A3186A18-9323-0342-871C-0B862D82692C}" destId="{4763FEBF-B3DA-054F-90B8-51B13881F482}" srcOrd="0" destOrd="0" presId="urn:microsoft.com/office/officeart/2005/8/layout/hierarchy2"/>
    <dgm:cxn modelId="{A6D0F882-B1DF-E942-853A-0E559BE92178}" type="presOf" srcId="{EC245459-7B93-0A45-A968-D2E01A37E912}" destId="{D9B9F76C-BAE7-E144-A460-2D804DC1393C}" srcOrd="1" destOrd="0" presId="urn:microsoft.com/office/officeart/2005/8/layout/hierarchy2"/>
    <dgm:cxn modelId="{7B10A188-D6D9-1A4A-813E-C2880067FB89}" srcId="{2568A80D-5D5A-0842-AA9D-06617D3FD7B4}" destId="{959C0DCD-26E3-B446-B552-A25571B2CD2A}" srcOrd="0" destOrd="0" parTransId="{BD1D2300-3F1E-5F4E-99E4-0045DD80DDFF}" sibTransId="{4D3F4DCE-50CB-D540-8C08-6F7E335721D6}"/>
    <dgm:cxn modelId="{7C757B89-6845-E04F-8CC5-03966B127448}" srcId="{D0754696-72BF-6C4C-AB0E-ACC1C5467EEF}" destId="{574C7E9D-ED6C-9E41-AA98-C50D3BB5625C}" srcOrd="0" destOrd="0" parTransId="{DF53C76A-B47B-3B4F-A6B0-66DEF02E216C}" sibTransId="{C306EE3A-23D8-F543-8EE5-71CC023A824A}"/>
    <dgm:cxn modelId="{ECD6FB8A-23D3-0940-BF17-207FCCB5C637}" type="presOf" srcId="{F56C061F-7B76-9945-B326-BEAAE7CCB8B8}" destId="{6C0ADB33-4249-F149-A151-C23C82453527}" srcOrd="1" destOrd="0" presId="urn:microsoft.com/office/officeart/2005/8/layout/hierarchy2"/>
    <dgm:cxn modelId="{F157C38C-C0E2-3643-90F3-1B0EFD7FB136}" type="presOf" srcId="{2314FDB2-510E-0F48-A46B-380596F342C9}" destId="{F659BA62-2F3C-514C-BDDA-06A0D1D70C6D}" srcOrd="0" destOrd="0" presId="urn:microsoft.com/office/officeart/2005/8/layout/hierarchy2"/>
    <dgm:cxn modelId="{627F6A98-BB20-3044-B5ED-A897EF3831BA}" type="presOf" srcId="{81D307E3-229F-D74F-AF64-00904CA7DD6F}" destId="{24B113E8-F2EE-B14A-A2F8-D25E0C9ADCC2}" srcOrd="0" destOrd="0" presId="urn:microsoft.com/office/officeart/2005/8/layout/hierarchy2"/>
    <dgm:cxn modelId="{67DD059E-ABB0-1E49-BE65-2F34AC37F349}" type="presOf" srcId="{2568A80D-5D5A-0842-AA9D-06617D3FD7B4}" destId="{A19DFD00-129D-0B47-BF52-C8D6A306CF8B}" srcOrd="0" destOrd="0" presId="urn:microsoft.com/office/officeart/2005/8/layout/hierarchy2"/>
    <dgm:cxn modelId="{7C4243A2-47E0-EC42-8E2A-D6ABBA6A6FC2}" type="presOf" srcId="{D8350388-E58D-C541-B8B3-36EE87FA79AF}" destId="{E752307C-5324-DE47-B12E-1D5C1C1B998B}" srcOrd="1" destOrd="0" presId="urn:microsoft.com/office/officeart/2005/8/layout/hierarchy2"/>
    <dgm:cxn modelId="{0B5536AE-8EAE-8C41-B4CB-9BEF513C14CF}" type="presOf" srcId="{574C7E9D-ED6C-9E41-AA98-C50D3BB5625C}" destId="{D312DF3A-A3D7-9348-944D-DE7B72A4D697}" srcOrd="0" destOrd="0" presId="urn:microsoft.com/office/officeart/2005/8/layout/hierarchy2"/>
    <dgm:cxn modelId="{374F64B2-82AA-F445-8FFB-41416DE9EF11}" type="presOf" srcId="{FBCA297E-A4A7-7B43-8E4D-6865B9B3D83D}" destId="{BD7955C4-EE2D-3F43-B0CA-08C9090C961A}" srcOrd="0" destOrd="0" presId="urn:microsoft.com/office/officeart/2005/8/layout/hierarchy2"/>
    <dgm:cxn modelId="{AD0E7FBE-06C2-2648-B66B-E58BA32E5282}" type="presOf" srcId="{9419F32E-B378-BD49-9895-10DDDB0527F0}" destId="{AF50AF9B-39BB-7149-AB21-79A96B4199CE}" srcOrd="1" destOrd="0" presId="urn:microsoft.com/office/officeart/2005/8/layout/hierarchy2"/>
    <dgm:cxn modelId="{17E50CC3-EF66-B742-BD02-9392DEBE7D3D}" srcId="{84E13693-99E1-A042-AC2B-EDD7FB2E1AAF}" destId="{809B4A4A-83B4-034A-B6FF-EFF4FC34FBAC}" srcOrd="0" destOrd="0" parTransId="{F56C061F-7B76-9945-B326-BEAAE7CCB8B8}" sibTransId="{1B3753EF-E678-B04C-A4D2-6E57A2E63DB2}"/>
    <dgm:cxn modelId="{9B80D4C7-38C4-484F-9B6B-1EAD34AB2A22}" type="presOf" srcId="{959C0DCD-26E3-B446-B552-A25571B2CD2A}" destId="{75DA7F5B-A1C2-0740-A0DE-E35647D463B5}" srcOrd="0" destOrd="0" presId="urn:microsoft.com/office/officeart/2005/8/layout/hierarchy2"/>
    <dgm:cxn modelId="{6D8EEDCF-616D-9143-B4B7-31B29B29EB28}" type="presOf" srcId="{2F0FD5C2-2BD7-9948-A889-22D844BB34FA}" destId="{C5003AB6-DADF-114D-A10F-FF00BDC2DDA3}" srcOrd="0" destOrd="0" presId="urn:microsoft.com/office/officeart/2005/8/layout/hierarchy2"/>
    <dgm:cxn modelId="{F0C27BD2-8B79-C544-A77D-574E5FD8C0FE}" srcId="{2568A80D-5D5A-0842-AA9D-06617D3FD7B4}" destId="{2F0FD5C2-2BD7-9948-A889-22D844BB34FA}" srcOrd="1" destOrd="0" parTransId="{AF7ADB05-4C85-2841-8A10-4D5048D64C04}" sibTransId="{E128D190-5C47-ED48-9C85-B63FE732A4A6}"/>
    <dgm:cxn modelId="{68A1C8D2-2D46-1749-901B-A315E85D74BE}" type="presOf" srcId="{25B424C1-6634-4E4C-84AA-B099CE6C4CE7}" destId="{A60ADD61-A704-F249-9942-F72ADFE9228F}" srcOrd="0" destOrd="0" presId="urn:microsoft.com/office/officeart/2005/8/layout/hierarchy2"/>
    <dgm:cxn modelId="{4C382EDA-FBD3-5846-9972-7AB83F979773}" type="presOf" srcId="{A6F0D5CB-17AC-1B48-8D57-5701DCCE9F5D}" destId="{F863C8DA-AD8A-6649-A0A2-D76BE89AC746}" srcOrd="1" destOrd="0" presId="urn:microsoft.com/office/officeart/2005/8/layout/hierarchy2"/>
    <dgm:cxn modelId="{7034FCEB-8F4B-9F41-ADB2-1090F488A9C9}" type="presOf" srcId="{DF53C76A-B47B-3B4F-A6B0-66DEF02E216C}" destId="{D75A613C-4006-384C-8AC1-1E58C67C70F3}" srcOrd="1" destOrd="0" presId="urn:microsoft.com/office/officeart/2005/8/layout/hierarchy2"/>
    <dgm:cxn modelId="{F593F4EE-B9E0-F343-9796-579B38A24269}" type="presOf" srcId="{AF7ADB05-4C85-2841-8A10-4D5048D64C04}" destId="{C143C8CD-96BB-594E-B529-CC8F5AD66047}" srcOrd="0" destOrd="0" presId="urn:microsoft.com/office/officeart/2005/8/layout/hierarchy2"/>
    <dgm:cxn modelId="{A04E8AF3-2ABD-3743-83E9-7A29CDC43AAB}" type="presOf" srcId="{BD1D2300-3F1E-5F4E-99E4-0045DD80DDFF}" destId="{3DFDAC0E-DAEB-F74F-8113-2DE4730F87C2}" srcOrd="0" destOrd="0" presId="urn:microsoft.com/office/officeart/2005/8/layout/hierarchy2"/>
    <dgm:cxn modelId="{6CD461F9-BABC-2343-9A29-7C8EA540B1FC}" type="presOf" srcId="{2314FDB2-510E-0F48-A46B-380596F342C9}" destId="{AB010151-2B43-E148-88BE-6A5845157640}" srcOrd="1" destOrd="0" presId="urn:microsoft.com/office/officeart/2005/8/layout/hierarchy2"/>
    <dgm:cxn modelId="{96DE87FB-A0C0-5D4B-BBDD-FB4AE4D0E874}" type="presOf" srcId="{A6F0D5CB-17AC-1B48-8D57-5701DCCE9F5D}" destId="{D6EEF578-6041-C947-8BAD-EDB894E37766}" srcOrd="0" destOrd="0" presId="urn:microsoft.com/office/officeart/2005/8/layout/hierarchy2"/>
    <dgm:cxn modelId="{030013F8-25D3-964A-A5CC-61654A1B9D3F}" type="presParOf" srcId="{FFDA01B4-20EB-9542-AFA6-AD8E1493B705}" destId="{BC25E829-DD2C-2042-A346-F56954791A2C}" srcOrd="0" destOrd="0" presId="urn:microsoft.com/office/officeart/2005/8/layout/hierarchy2"/>
    <dgm:cxn modelId="{9251D7EF-1E2E-EB48-BE40-EE3A3706FA82}" type="presParOf" srcId="{BC25E829-DD2C-2042-A346-F56954791A2C}" destId="{ABFB707A-EEBE-3E4D-8DAA-E78243D15FF1}" srcOrd="0" destOrd="0" presId="urn:microsoft.com/office/officeart/2005/8/layout/hierarchy2"/>
    <dgm:cxn modelId="{2A09CDF0-46E9-AB43-959C-9B19D0CDD785}" type="presParOf" srcId="{BC25E829-DD2C-2042-A346-F56954791A2C}" destId="{7A3612E8-6258-6B47-AAA7-A4171655A33E}" srcOrd="1" destOrd="0" presId="urn:microsoft.com/office/officeart/2005/8/layout/hierarchy2"/>
    <dgm:cxn modelId="{71869CD0-480A-4D49-A5FB-313DEDCA2FF0}" type="presParOf" srcId="{7A3612E8-6258-6B47-AAA7-A4171655A33E}" destId="{2D7CD5E9-BEC6-CC41-81D3-5D38DC461232}" srcOrd="0" destOrd="0" presId="urn:microsoft.com/office/officeart/2005/8/layout/hierarchy2"/>
    <dgm:cxn modelId="{D8FD9564-D3F5-A545-BF29-84BBE7F6AF4A}" type="presParOf" srcId="{2D7CD5E9-BEC6-CC41-81D3-5D38DC461232}" destId="{D75A613C-4006-384C-8AC1-1E58C67C70F3}" srcOrd="0" destOrd="0" presId="urn:microsoft.com/office/officeart/2005/8/layout/hierarchy2"/>
    <dgm:cxn modelId="{429E9FC2-2809-7F47-B022-6D7D000F5687}" type="presParOf" srcId="{7A3612E8-6258-6B47-AAA7-A4171655A33E}" destId="{680A0D17-E9D4-254E-AB9F-2359BBCC3B6B}" srcOrd="1" destOrd="0" presId="urn:microsoft.com/office/officeart/2005/8/layout/hierarchy2"/>
    <dgm:cxn modelId="{2D547B75-80A2-D74C-BAC5-58E639AD7224}" type="presParOf" srcId="{680A0D17-E9D4-254E-AB9F-2359BBCC3B6B}" destId="{D312DF3A-A3D7-9348-944D-DE7B72A4D697}" srcOrd="0" destOrd="0" presId="urn:microsoft.com/office/officeart/2005/8/layout/hierarchy2"/>
    <dgm:cxn modelId="{4947ACF2-84DC-4848-BFDD-D8958D4759E4}" type="presParOf" srcId="{680A0D17-E9D4-254E-AB9F-2359BBCC3B6B}" destId="{C88D2213-3DF2-F647-9171-D4FB8D3B90DE}" srcOrd="1" destOrd="0" presId="urn:microsoft.com/office/officeart/2005/8/layout/hierarchy2"/>
    <dgm:cxn modelId="{A2CDEFDE-9778-DC44-B235-69C207B3DBA2}" type="presParOf" srcId="{C88D2213-3DF2-F647-9171-D4FB8D3B90DE}" destId="{34C0866D-14B4-0247-BEB2-1884D200AC2F}" srcOrd="0" destOrd="0" presId="urn:microsoft.com/office/officeart/2005/8/layout/hierarchy2"/>
    <dgm:cxn modelId="{E8BC6A7B-EEC7-6D40-846D-91749B073BAC}" type="presParOf" srcId="{34C0866D-14B4-0247-BEB2-1884D200AC2F}" destId="{AF50AF9B-39BB-7149-AB21-79A96B4199CE}" srcOrd="0" destOrd="0" presId="urn:microsoft.com/office/officeart/2005/8/layout/hierarchy2"/>
    <dgm:cxn modelId="{B5E99C32-7DF4-C844-8C56-491ED84F9D3C}" type="presParOf" srcId="{C88D2213-3DF2-F647-9171-D4FB8D3B90DE}" destId="{CA16E0AB-6E8B-854D-BE32-513DE1966D9A}" srcOrd="1" destOrd="0" presId="urn:microsoft.com/office/officeart/2005/8/layout/hierarchy2"/>
    <dgm:cxn modelId="{063A085F-E4E7-C44E-BCA8-D06BFB47FA2F}" type="presParOf" srcId="{CA16E0AB-6E8B-854D-BE32-513DE1966D9A}" destId="{E7B2F8F7-4A4C-5B4F-B698-422722BEBF34}" srcOrd="0" destOrd="0" presId="urn:microsoft.com/office/officeart/2005/8/layout/hierarchy2"/>
    <dgm:cxn modelId="{F00F149C-AF3B-1F40-8E67-E97BA8C49586}" type="presParOf" srcId="{CA16E0AB-6E8B-854D-BE32-513DE1966D9A}" destId="{FB34CA15-6C45-1440-A3D1-CAF21018C1F3}" srcOrd="1" destOrd="0" presId="urn:microsoft.com/office/officeart/2005/8/layout/hierarchy2"/>
    <dgm:cxn modelId="{BFBEB6A8-779D-9440-8F7F-CFD0153D611D}" type="presParOf" srcId="{FB34CA15-6C45-1440-A3D1-CAF21018C1F3}" destId="{B7605601-88ED-4048-8194-E1B92E57D01E}" srcOrd="0" destOrd="0" presId="urn:microsoft.com/office/officeart/2005/8/layout/hierarchy2"/>
    <dgm:cxn modelId="{918DD11E-6BC4-844B-9749-B4B9736E19C3}" type="presParOf" srcId="{B7605601-88ED-4048-8194-E1B92E57D01E}" destId="{6C0ADB33-4249-F149-A151-C23C82453527}" srcOrd="0" destOrd="0" presId="urn:microsoft.com/office/officeart/2005/8/layout/hierarchy2"/>
    <dgm:cxn modelId="{820F8D00-0367-E248-878F-0ECD547BE9ED}" type="presParOf" srcId="{FB34CA15-6C45-1440-A3D1-CAF21018C1F3}" destId="{21191CCD-4FD9-E149-A3B6-684C6BCF6A75}" srcOrd="1" destOrd="0" presId="urn:microsoft.com/office/officeart/2005/8/layout/hierarchy2"/>
    <dgm:cxn modelId="{B2BBD705-D47D-544E-80CE-0554E0C25478}" type="presParOf" srcId="{21191CCD-4FD9-E149-A3B6-684C6BCF6A75}" destId="{3B20B91E-5811-CD43-B176-E5301E1F0117}" srcOrd="0" destOrd="0" presId="urn:microsoft.com/office/officeart/2005/8/layout/hierarchy2"/>
    <dgm:cxn modelId="{59AAFBE6-492C-6240-950A-15986CDD3F2B}" type="presParOf" srcId="{21191CCD-4FD9-E149-A3B6-684C6BCF6A75}" destId="{CD40F30A-15AD-FA4C-B419-1BE425084B50}" srcOrd="1" destOrd="0" presId="urn:microsoft.com/office/officeart/2005/8/layout/hierarchy2"/>
    <dgm:cxn modelId="{41056972-5958-4841-A841-54246D71FC3A}" type="presParOf" srcId="{FB34CA15-6C45-1440-A3D1-CAF21018C1F3}" destId="{A60ADD61-A704-F249-9942-F72ADFE9228F}" srcOrd="2" destOrd="0" presId="urn:microsoft.com/office/officeart/2005/8/layout/hierarchy2"/>
    <dgm:cxn modelId="{51D3ED39-B383-634B-A512-28777C1132BD}" type="presParOf" srcId="{A60ADD61-A704-F249-9942-F72ADFE9228F}" destId="{97727FF7-DCA4-584A-A49A-F9DED76E1357}" srcOrd="0" destOrd="0" presId="urn:microsoft.com/office/officeart/2005/8/layout/hierarchy2"/>
    <dgm:cxn modelId="{75C43D42-19D0-1D41-8B62-414282FFCF37}" type="presParOf" srcId="{FB34CA15-6C45-1440-A3D1-CAF21018C1F3}" destId="{D821E16F-1B6F-2841-B6C2-B88991EE3F21}" srcOrd="3" destOrd="0" presId="urn:microsoft.com/office/officeart/2005/8/layout/hierarchy2"/>
    <dgm:cxn modelId="{1FBEBADB-14CE-7643-892F-B5B0FE14B61C}" type="presParOf" srcId="{D821E16F-1B6F-2841-B6C2-B88991EE3F21}" destId="{1F6064AC-E6AC-5043-A299-9A679C0FB89D}" srcOrd="0" destOrd="0" presId="urn:microsoft.com/office/officeart/2005/8/layout/hierarchy2"/>
    <dgm:cxn modelId="{6E624068-46E3-B344-A403-7D6656AE4C47}" type="presParOf" srcId="{D821E16F-1B6F-2841-B6C2-B88991EE3F21}" destId="{2AD101B1-7CA3-9E4E-8253-95F6FC6695B1}" srcOrd="1" destOrd="0" presId="urn:microsoft.com/office/officeart/2005/8/layout/hierarchy2"/>
    <dgm:cxn modelId="{47377A89-B7DB-BA4B-B42F-304E9C5E318A}" type="presParOf" srcId="{C88D2213-3DF2-F647-9171-D4FB8D3B90DE}" destId="{D6EEF578-6041-C947-8BAD-EDB894E37766}" srcOrd="2" destOrd="0" presId="urn:microsoft.com/office/officeart/2005/8/layout/hierarchy2"/>
    <dgm:cxn modelId="{6A7FAA02-3A87-DC4A-AC45-EF0FB8A30C65}" type="presParOf" srcId="{D6EEF578-6041-C947-8BAD-EDB894E37766}" destId="{F863C8DA-AD8A-6649-A0A2-D76BE89AC746}" srcOrd="0" destOrd="0" presId="urn:microsoft.com/office/officeart/2005/8/layout/hierarchy2"/>
    <dgm:cxn modelId="{AE5662C2-0AEF-E149-B352-4EFF13887249}" type="presParOf" srcId="{C88D2213-3DF2-F647-9171-D4FB8D3B90DE}" destId="{07CA77D6-D7FD-834D-83F3-D6165AD170A7}" srcOrd="3" destOrd="0" presId="urn:microsoft.com/office/officeart/2005/8/layout/hierarchy2"/>
    <dgm:cxn modelId="{282DB9D1-8D79-0A46-ADC0-BA3A8802F2C9}" type="presParOf" srcId="{07CA77D6-D7FD-834D-83F3-D6165AD170A7}" destId="{4F5E16A9-0896-814F-A7DD-42812A32BC5E}" srcOrd="0" destOrd="0" presId="urn:microsoft.com/office/officeart/2005/8/layout/hierarchy2"/>
    <dgm:cxn modelId="{CBE93A64-1018-B348-89E5-F42F2E161B72}" type="presParOf" srcId="{07CA77D6-D7FD-834D-83F3-D6165AD170A7}" destId="{4C89F655-803C-AD4E-80D3-1F5BA418AA68}" srcOrd="1" destOrd="0" presId="urn:microsoft.com/office/officeart/2005/8/layout/hierarchy2"/>
    <dgm:cxn modelId="{594D59CF-C8D2-6A44-AEA8-45CDD6A0972C}" type="presParOf" srcId="{4C89F655-803C-AD4E-80D3-1F5BA418AA68}" destId="{C16E1141-9D9A-7D45-80AF-7F832EECDB14}" srcOrd="0" destOrd="0" presId="urn:microsoft.com/office/officeart/2005/8/layout/hierarchy2"/>
    <dgm:cxn modelId="{7322D200-896F-B745-A87E-81786B139565}" type="presParOf" srcId="{C16E1141-9D9A-7D45-80AF-7F832EECDB14}" destId="{839B9383-765A-E24D-B307-05ABC2EDC323}" srcOrd="0" destOrd="0" presId="urn:microsoft.com/office/officeart/2005/8/layout/hierarchy2"/>
    <dgm:cxn modelId="{D63B9120-57CF-F64E-AF0B-559CFE55B99D}" type="presParOf" srcId="{4C89F655-803C-AD4E-80D3-1F5BA418AA68}" destId="{214B71EB-2518-2C4A-812F-75E9E6CEAB10}" srcOrd="1" destOrd="0" presId="urn:microsoft.com/office/officeart/2005/8/layout/hierarchy2"/>
    <dgm:cxn modelId="{9AF092AB-6BDC-B943-A03C-FD2233D88C22}" type="presParOf" srcId="{214B71EB-2518-2C4A-812F-75E9E6CEAB10}" destId="{8CC9EFC5-5BBD-7042-AA1A-CE2C983366F2}" srcOrd="0" destOrd="0" presId="urn:microsoft.com/office/officeart/2005/8/layout/hierarchy2"/>
    <dgm:cxn modelId="{CBAE8520-FEE2-D840-A47F-0425D4EEA29F}" type="presParOf" srcId="{214B71EB-2518-2C4A-812F-75E9E6CEAB10}" destId="{76688E07-560F-0B41-994C-379BA8B07C11}" srcOrd="1" destOrd="0" presId="urn:microsoft.com/office/officeart/2005/8/layout/hierarchy2"/>
    <dgm:cxn modelId="{3649D17F-D139-974F-B24C-9A4578B0D77C}" type="presParOf" srcId="{76688E07-560F-0B41-994C-379BA8B07C11}" destId="{5FF51C6B-B5D4-264E-8A6A-CEAC8ADE2573}" srcOrd="0" destOrd="0" presId="urn:microsoft.com/office/officeart/2005/8/layout/hierarchy2"/>
    <dgm:cxn modelId="{5CEEC243-FE31-6F44-9381-CE135B442321}" type="presParOf" srcId="{5FF51C6B-B5D4-264E-8A6A-CEAC8ADE2573}" destId="{E752307C-5324-DE47-B12E-1D5C1C1B998B}" srcOrd="0" destOrd="0" presId="urn:microsoft.com/office/officeart/2005/8/layout/hierarchy2"/>
    <dgm:cxn modelId="{A3B6D4DD-778C-B047-8019-8B7874796C21}" type="presParOf" srcId="{76688E07-560F-0B41-994C-379BA8B07C11}" destId="{43C39578-90CC-244F-A261-FCB44435F908}" srcOrd="1" destOrd="0" presId="urn:microsoft.com/office/officeart/2005/8/layout/hierarchy2"/>
    <dgm:cxn modelId="{EDACE43D-5A82-D349-90CA-AED5199B47C9}" type="presParOf" srcId="{43C39578-90CC-244F-A261-FCB44435F908}" destId="{5BFF5A45-2DBB-DC42-9ECF-D9C4E7B05E07}" srcOrd="0" destOrd="0" presId="urn:microsoft.com/office/officeart/2005/8/layout/hierarchy2"/>
    <dgm:cxn modelId="{88DEDCCC-8095-174D-8139-42FB799A205E}" type="presParOf" srcId="{43C39578-90CC-244F-A261-FCB44435F908}" destId="{141914C1-1376-194E-BDF9-FD9E0919763D}" srcOrd="1" destOrd="0" presId="urn:microsoft.com/office/officeart/2005/8/layout/hierarchy2"/>
    <dgm:cxn modelId="{CAA4CDB0-AC13-4B45-9871-B0E01ACDBA42}" type="presParOf" srcId="{7A3612E8-6258-6B47-AAA7-A4171655A33E}" destId="{1E1B1072-342D-DB4A-80F3-37D794227B0F}" srcOrd="2" destOrd="0" presId="urn:microsoft.com/office/officeart/2005/8/layout/hierarchy2"/>
    <dgm:cxn modelId="{A1BE45AF-271A-8444-85A4-7EAF3F870B2A}" type="presParOf" srcId="{1E1B1072-342D-DB4A-80F3-37D794227B0F}" destId="{D9B9F76C-BAE7-E144-A460-2D804DC1393C}" srcOrd="0" destOrd="0" presId="urn:microsoft.com/office/officeart/2005/8/layout/hierarchy2"/>
    <dgm:cxn modelId="{A9557541-ABC5-8949-A937-F520026F4435}" type="presParOf" srcId="{7A3612E8-6258-6B47-AAA7-A4171655A33E}" destId="{3ADC2A26-EB42-184C-A244-752AB482D086}" srcOrd="3" destOrd="0" presId="urn:microsoft.com/office/officeart/2005/8/layout/hierarchy2"/>
    <dgm:cxn modelId="{0336247A-B670-3F48-83D3-A4EE223303CD}" type="presParOf" srcId="{3ADC2A26-EB42-184C-A244-752AB482D086}" destId="{A19DFD00-129D-0B47-BF52-C8D6A306CF8B}" srcOrd="0" destOrd="0" presId="urn:microsoft.com/office/officeart/2005/8/layout/hierarchy2"/>
    <dgm:cxn modelId="{BC732C8B-4ECB-C448-9F06-D1EAC3712297}" type="presParOf" srcId="{3ADC2A26-EB42-184C-A244-752AB482D086}" destId="{15782313-DB8D-C24D-A4EA-FADDEF408881}" srcOrd="1" destOrd="0" presId="urn:microsoft.com/office/officeart/2005/8/layout/hierarchy2"/>
    <dgm:cxn modelId="{EE5FDC12-0F5F-AA4B-A010-11133D010680}" type="presParOf" srcId="{15782313-DB8D-C24D-A4EA-FADDEF408881}" destId="{3DFDAC0E-DAEB-F74F-8113-2DE4730F87C2}" srcOrd="0" destOrd="0" presId="urn:microsoft.com/office/officeart/2005/8/layout/hierarchy2"/>
    <dgm:cxn modelId="{D88BCE76-269D-4042-B542-2387F680BA4D}" type="presParOf" srcId="{3DFDAC0E-DAEB-F74F-8113-2DE4730F87C2}" destId="{6D4F6A86-1586-0748-B14A-36F9FFA9751D}" srcOrd="0" destOrd="0" presId="urn:microsoft.com/office/officeart/2005/8/layout/hierarchy2"/>
    <dgm:cxn modelId="{AB689650-5E88-5241-93A5-96FA84C62B4A}" type="presParOf" srcId="{15782313-DB8D-C24D-A4EA-FADDEF408881}" destId="{AB72A3F5-9BB6-4E43-9746-1992120537B7}" srcOrd="1" destOrd="0" presId="urn:microsoft.com/office/officeart/2005/8/layout/hierarchy2"/>
    <dgm:cxn modelId="{74B97957-C17B-F74A-AB80-BBC0B9D72A22}" type="presParOf" srcId="{AB72A3F5-9BB6-4E43-9746-1992120537B7}" destId="{75DA7F5B-A1C2-0740-A0DE-E35647D463B5}" srcOrd="0" destOrd="0" presId="urn:microsoft.com/office/officeart/2005/8/layout/hierarchy2"/>
    <dgm:cxn modelId="{B495577E-365F-9E4E-AC85-ED06D61EC556}" type="presParOf" srcId="{AB72A3F5-9BB6-4E43-9746-1992120537B7}" destId="{93528662-FE0D-4A45-B151-937CA9264C63}" srcOrd="1" destOrd="0" presId="urn:microsoft.com/office/officeart/2005/8/layout/hierarchy2"/>
    <dgm:cxn modelId="{1AD3679E-3DDE-1B4F-8BA7-69CF3DD48382}" type="presParOf" srcId="{93528662-FE0D-4A45-B151-937CA9264C63}" destId="{4763FEBF-B3DA-054F-90B8-51B13881F482}" srcOrd="0" destOrd="0" presId="urn:microsoft.com/office/officeart/2005/8/layout/hierarchy2"/>
    <dgm:cxn modelId="{B092675C-A19E-424D-BFED-9FAA4459370E}" type="presParOf" srcId="{4763FEBF-B3DA-054F-90B8-51B13881F482}" destId="{1E0F5076-35DC-BF42-A478-55CD2B4FB10F}" srcOrd="0" destOrd="0" presId="urn:microsoft.com/office/officeart/2005/8/layout/hierarchy2"/>
    <dgm:cxn modelId="{50C99275-5F7D-9543-84E4-7DAA51D2960E}" type="presParOf" srcId="{93528662-FE0D-4A45-B151-937CA9264C63}" destId="{89F8D47C-966B-7043-8557-4EB686D3ED8C}" srcOrd="1" destOrd="0" presId="urn:microsoft.com/office/officeart/2005/8/layout/hierarchy2"/>
    <dgm:cxn modelId="{61FCF8A4-7C94-0448-9A65-DBBF72B57D27}" type="presParOf" srcId="{89F8D47C-966B-7043-8557-4EB686D3ED8C}" destId="{BD7955C4-EE2D-3F43-B0CA-08C9090C961A}" srcOrd="0" destOrd="0" presId="urn:microsoft.com/office/officeart/2005/8/layout/hierarchy2"/>
    <dgm:cxn modelId="{E8CE5875-D382-5243-880C-56D09433E2BC}" type="presParOf" srcId="{89F8D47C-966B-7043-8557-4EB686D3ED8C}" destId="{494C3C56-31AB-1E46-894D-FBC86C2AF674}" srcOrd="1" destOrd="0" presId="urn:microsoft.com/office/officeart/2005/8/layout/hierarchy2"/>
    <dgm:cxn modelId="{70BBA876-FB7D-324E-A4BD-4E7B9FA81D42}" type="presParOf" srcId="{93528662-FE0D-4A45-B151-937CA9264C63}" destId="{F659BA62-2F3C-514C-BDDA-06A0D1D70C6D}" srcOrd="2" destOrd="0" presId="urn:microsoft.com/office/officeart/2005/8/layout/hierarchy2"/>
    <dgm:cxn modelId="{2F4B18AC-24BE-A845-9529-AD7EF8CD573B}" type="presParOf" srcId="{F659BA62-2F3C-514C-BDDA-06A0D1D70C6D}" destId="{AB010151-2B43-E148-88BE-6A5845157640}" srcOrd="0" destOrd="0" presId="urn:microsoft.com/office/officeart/2005/8/layout/hierarchy2"/>
    <dgm:cxn modelId="{537C3A41-6260-A448-90A5-38FE773D2735}" type="presParOf" srcId="{93528662-FE0D-4A45-B151-937CA9264C63}" destId="{327E7824-7C65-E649-B862-83466E974D88}" srcOrd="3" destOrd="0" presId="urn:microsoft.com/office/officeart/2005/8/layout/hierarchy2"/>
    <dgm:cxn modelId="{DE938F41-B360-FA4F-95D9-DFE784175185}" type="presParOf" srcId="{327E7824-7C65-E649-B862-83466E974D88}" destId="{24B113E8-F2EE-B14A-A2F8-D25E0C9ADCC2}" srcOrd="0" destOrd="0" presId="urn:microsoft.com/office/officeart/2005/8/layout/hierarchy2"/>
    <dgm:cxn modelId="{85FEBF76-21A7-384F-823E-A2CEBACF0708}" type="presParOf" srcId="{327E7824-7C65-E649-B862-83466E974D88}" destId="{522780C7-8FE6-7944-8674-7085F23AD545}" srcOrd="1" destOrd="0" presId="urn:microsoft.com/office/officeart/2005/8/layout/hierarchy2"/>
    <dgm:cxn modelId="{712DD79C-168F-4D4D-B107-5504CE4FE0B8}" type="presParOf" srcId="{15782313-DB8D-C24D-A4EA-FADDEF408881}" destId="{C143C8CD-96BB-594E-B529-CC8F5AD66047}" srcOrd="2" destOrd="0" presId="urn:microsoft.com/office/officeart/2005/8/layout/hierarchy2"/>
    <dgm:cxn modelId="{953BB976-7196-EB4A-94A2-FF800E0B44BA}" type="presParOf" srcId="{C143C8CD-96BB-594E-B529-CC8F5AD66047}" destId="{69E7C2F7-3C69-9E42-88DA-DC6A49836724}" srcOrd="0" destOrd="0" presId="urn:microsoft.com/office/officeart/2005/8/layout/hierarchy2"/>
    <dgm:cxn modelId="{D087D22E-8B56-0347-8561-90BAA183DEED}" type="presParOf" srcId="{15782313-DB8D-C24D-A4EA-FADDEF408881}" destId="{8D21811F-2C64-504D-98D6-F7EAA4C3C90A}" srcOrd="3" destOrd="0" presId="urn:microsoft.com/office/officeart/2005/8/layout/hierarchy2"/>
    <dgm:cxn modelId="{40F30CCC-D0EE-0E48-AA63-EF4BF429EF68}" type="presParOf" srcId="{8D21811F-2C64-504D-98D6-F7EAA4C3C90A}" destId="{C5003AB6-DADF-114D-A10F-FF00BDC2DDA3}" srcOrd="0" destOrd="0" presId="urn:microsoft.com/office/officeart/2005/8/layout/hierarchy2"/>
    <dgm:cxn modelId="{5C894882-A00E-AE4A-B50B-9C5E225D57FC}" type="presParOf" srcId="{8D21811F-2C64-504D-98D6-F7EAA4C3C90A}" destId="{E99AF12E-45E2-6946-BA3F-E2A02FD75109}"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FB707A-EEBE-3E4D-8DAA-E78243D15FF1}">
      <dsp:nvSpPr>
        <dsp:cNvPr id="0" name=""/>
        <dsp:cNvSpPr/>
      </dsp:nvSpPr>
      <dsp:spPr>
        <a:xfrm>
          <a:off x="209462" y="2310180"/>
          <a:ext cx="1529799" cy="764899"/>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Mixtecan</a:t>
          </a:r>
          <a:br>
            <a:rPr lang="en-US" sz="2000" kern="1200"/>
          </a:br>
          <a:r>
            <a:rPr lang="en-US" sz="2000" kern="1200"/>
            <a:t>(3-7 kya)</a:t>
          </a:r>
        </a:p>
      </dsp:txBody>
      <dsp:txXfrm>
        <a:off x="231865" y="2332583"/>
        <a:ext cx="1484993" cy="720093"/>
      </dsp:txXfrm>
    </dsp:sp>
    <dsp:sp modelId="{2D7CD5E9-BEC6-CC41-81D3-5D38DC461232}">
      <dsp:nvSpPr>
        <dsp:cNvPr id="0" name=""/>
        <dsp:cNvSpPr/>
      </dsp:nvSpPr>
      <dsp:spPr>
        <a:xfrm rot="17810170">
          <a:off x="1367480" y="2073313"/>
          <a:ext cx="1355481" cy="29135"/>
        </a:xfrm>
        <a:custGeom>
          <a:avLst/>
          <a:gdLst/>
          <a:ahLst/>
          <a:cxnLst/>
          <a:rect l="0" t="0" r="0" b="0"/>
          <a:pathLst>
            <a:path>
              <a:moveTo>
                <a:pt x="0" y="14567"/>
              </a:moveTo>
              <a:lnTo>
                <a:pt x="1355481" y="14567"/>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11334" y="2053994"/>
        <a:ext cx="67774" cy="67774"/>
      </dsp:txXfrm>
    </dsp:sp>
    <dsp:sp modelId="{D312DF3A-A3D7-9348-944D-DE7B72A4D697}">
      <dsp:nvSpPr>
        <dsp:cNvPr id="0" name=""/>
        <dsp:cNvSpPr/>
      </dsp:nvSpPr>
      <dsp:spPr>
        <a:xfrm>
          <a:off x="2351181" y="1100682"/>
          <a:ext cx="1529799" cy="764899"/>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Mixtecan-Cuicatecan</a:t>
          </a:r>
        </a:p>
      </dsp:txBody>
      <dsp:txXfrm>
        <a:off x="2373584" y="1123085"/>
        <a:ext cx="1484993" cy="720093"/>
      </dsp:txXfrm>
    </dsp:sp>
    <dsp:sp modelId="{34C0866D-14B4-0247-BEB2-1884D200AC2F}">
      <dsp:nvSpPr>
        <dsp:cNvPr id="0" name=""/>
        <dsp:cNvSpPr/>
      </dsp:nvSpPr>
      <dsp:spPr>
        <a:xfrm rot="18770822">
          <a:off x="3737028" y="1138701"/>
          <a:ext cx="899824" cy="29135"/>
        </a:xfrm>
        <a:custGeom>
          <a:avLst/>
          <a:gdLst/>
          <a:ahLst/>
          <a:cxnLst/>
          <a:rect l="0" t="0" r="0" b="0"/>
          <a:pathLst>
            <a:path>
              <a:moveTo>
                <a:pt x="0" y="14567"/>
              </a:moveTo>
              <a:lnTo>
                <a:pt x="899824" y="14567"/>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64444" y="1130773"/>
        <a:ext cx="44991" cy="44991"/>
      </dsp:txXfrm>
    </dsp:sp>
    <dsp:sp modelId="{E7B2F8F7-4A4C-5B4F-B698-422722BEBF34}">
      <dsp:nvSpPr>
        <dsp:cNvPr id="0" name=""/>
        <dsp:cNvSpPr/>
      </dsp:nvSpPr>
      <dsp:spPr>
        <a:xfrm>
          <a:off x="4492900" y="440956"/>
          <a:ext cx="1529799" cy="764899"/>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Cuicatec</a:t>
          </a:r>
        </a:p>
      </dsp:txBody>
      <dsp:txXfrm>
        <a:off x="4515303" y="463359"/>
        <a:ext cx="1484993" cy="720093"/>
      </dsp:txXfrm>
    </dsp:sp>
    <dsp:sp modelId="{B7605601-88ED-4048-8194-E1B92E57D01E}">
      <dsp:nvSpPr>
        <dsp:cNvPr id="0" name=""/>
        <dsp:cNvSpPr/>
      </dsp:nvSpPr>
      <dsp:spPr>
        <a:xfrm rot="19457599">
          <a:off x="5951868" y="588929"/>
          <a:ext cx="753581" cy="29135"/>
        </a:xfrm>
        <a:custGeom>
          <a:avLst/>
          <a:gdLst/>
          <a:ahLst/>
          <a:cxnLst/>
          <a:rect l="0" t="0" r="0" b="0"/>
          <a:pathLst>
            <a:path>
              <a:moveTo>
                <a:pt x="0" y="14567"/>
              </a:moveTo>
              <a:lnTo>
                <a:pt x="753581" y="14567"/>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309819" y="584658"/>
        <a:ext cx="37679" cy="37679"/>
      </dsp:txXfrm>
    </dsp:sp>
    <dsp:sp modelId="{3B20B91E-5811-CD43-B176-E5301E1F0117}">
      <dsp:nvSpPr>
        <dsp:cNvPr id="0" name=""/>
        <dsp:cNvSpPr/>
      </dsp:nvSpPr>
      <dsp:spPr>
        <a:xfrm>
          <a:off x="6634619" y="1139"/>
          <a:ext cx="1529799" cy="764899"/>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Tepeuxila</a:t>
          </a:r>
        </a:p>
      </dsp:txBody>
      <dsp:txXfrm>
        <a:off x="6657022" y="23542"/>
        <a:ext cx="1484993" cy="720093"/>
      </dsp:txXfrm>
    </dsp:sp>
    <dsp:sp modelId="{A60ADD61-A704-F249-9942-F72ADFE9228F}">
      <dsp:nvSpPr>
        <dsp:cNvPr id="0" name=""/>
        <dsp:cNvSpPr/>
      </dsp:nvSpPr>
      <dsp:spPr>
        <a:xfrm rot="2142401">
          <a:off x="5951868" y="1028747"/>
          <a:ext cx="753581" cy="29135"/>
        </a:xfrm>
        <a:custGeom>
          <a:avLst/>
          <a:gdLst/>
          <a:ahLst/>
          <a:cxnLst/>
          <a:rect l="0" t="0" r="0" b="0"/>
          <a:pathLst>
            <a:path>
              <a:moveTo>
                <a:pt x="0" y="14567"/>
              </a:moveTo>
              <a:lnTo>
                <a:pt x="753581" y="14567"/>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309819" y="1024475"/>
        <a:ext cx="37679" cy="37679"/>
      </dsp:txXfrm>
    </dsp:sp>
    <dsp:sp modelId="{1F6064AC-E6AC-5043-A299-9A679C0FB89D}">
      <dsp:nvSpPr>
        <dsp:cNvPr id="0" name=""/>
        <dsp:cNvSpPr/>
      </dsp:nvSpPr>
      <dsp:spPr>
        <a:xfrm>
          <a:off x="6634619" y="880773"/>
          <a:ext cx="1529799" cy="764899"/>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Teutila</a:t>
          </a:r>
        </a:p>
      </dsp:txBody>
      <dsp:txXfrm>
        <a:off x="6657022" y="903176"/>
        <a:ext cx="1484993" cy="720093"/>
      </dsp:txXfrm>
    </dsp:sp>
    <dsp:sp modelId="{D6EEF578-6041-C947-8BAD-EDB894E37766}">
      <dsp:nvSpPr>
        <dsp:cNvPr id="0" name=""/>
        <dsp:cNvSpPr/>
      </dsp:nvSpPr>
      <dsp:spPr>
        <a:xfrm rot="2829178">
          <a:off x="3737028" y="1798427"/>
          <a:ext cx="899824" cy="29135"/>
        </a:xfrm>
        <a:custGeom>
          <a:avLst/>
          <a:gdLst/>
          <a:ahLst/>
          <a:cxnLst/>
          <a:rect l="0" t="0" r="0" b="0"/>
          <a:pathLst>
            <a:path>
              <a:moveTo>
                <a:pt x="0" y="14567"/>
              </a:moveTo>
              <a:lnTo>
                <a:pt x="899824" y="14567"/>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64444" y="1790499"/>
        <a:ext cx="44991" cy="44991"/>
      </dsp:txXfrm>
    </dsp:sp>
    <dsp:sp modelId="{4F5E16A9-0896-814F-A7DD-42812A32BC5E}">
      <dsp:nvSpPr>
        <dsp:cNvPr id="0" name=""/>
        <dsp:cNvSpPr/>
      </dsp:nvSpPr>
      <dsp:spPr>
        <a:xfrm>
          <a:off x="4492900" y="1760408"/>
          <a:ext cx="1529799" cy="764899"/>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Mixtec</a:t>
          </a:r>
          <a:br>
            <a:rPr lang="en-US" sz="2000" kern="1200"/>
          </a:br>
          <a:r>
            <a:rPr lang="en-US" sz="2000" kern="1200"/>
            <a:t>(1.6-1.8 kya)</a:t>
          </a:r>
        </a:p>
      </dsp:txBody>
      <dsp:txXfrm>
        <a:off x="4515303" y="1782811"/>
        <a:ext cx="1484993" cy="720093"/>
      </dsp:txXfrm>
    </dsp:sp>
    <dsp:sp modelId="{C16E1141-9D9A-7D45-80AF-7F832EECDB14}">
      <dsp:nvSpPr>
        <dsp:cNvPr id="0" name=""/>
        <dsp:cNvSpPr/>
      </dsp:nvSpPr>
      <dsp:spPr>
        <a:xfrm>
          <a:off x="6022699" y="2128290"/>
          <a:ext cx="611919" cy="29135"/>
        </a:xfrm>
        <a:custGeom>
          <a:avLst/>
          <a:gdLst/>
          <a:ahLst/>
          <a:cxnLst/>
          <a:rect l="0" t="0" r="0" b="0"/>
          <a:pathLst>
            <a:path>
              <a:moveTo>
                <a:pt x="0" y="14567"/>
              </a:moveTo>
              <a:lnTo>
                <a:pt x="611919" y="14567"/>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313361" y="2127560"/>
        <a:ext cx="30595" cy="30595"/>
      </dsp:txXfrm>
    </dsp:sp>
    <dsp:sp modelId="{8CC9EFC5-5BBD-7042-AA1A-CE2C983366F2}">
      <dsp:nvSpPr>
        <dsp:cNvPr id="0" name=""/>
        <dsp:cNvSpPr/>
      </dsp:nvSpPr>
      <dsp:spPr>
        <a:xfrm>
          <a:off x="6634619" y="1760408"/>
          <a:ext cx="1529799" cy="764899"/>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12 </a:t>
          </a:r>
          <a:r>
            <a:rPr lang="en-US" sz="2000" b="1" kern="1200"/>
            <a:t>languoids</a:t>
          </a:r>
        </a:p>
      </dsp:txBody>
      <dsp:txXfrm>
        <a:off x="6657022" y="1782811"/>
        <a:ext cx="1484993" cy="720093"/>
      </dsp:txXfrm>
    </dsp:sp>
    <dsp:sp modelId="{5FF51C6B-B5D4-264E-8A6A-CEAC8ADE2573}">
      <dsp:nvSpPr>
        <dsp:cNvPr id="0" name=""/>
        <dsp:cNvSpPr/>
      </dsp:nvSpPr>
      <dsp:spPr>
        <a:xfrm>
          <a:off x="8164418" y="2128290"/>
          <a:ext cx="611919" cy="29135"/>
        </a:xfrm>
        <a:custGeom>
          <a:avLst/>
          <a:gdLst/>
          <a:ahLst/>
          <a:cxnLst/>
          <a:rect l="0" t="0" r="0" b="0"/>
          <a:pathLst>
            <a:path>
              <a:moveTo>
                <a:pt x="0" y="14567"/>
              </a:moveTo>
              <a:lnTo>
                <a:pt x="611919" y="14567"/>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455080" y="2127560"/>
        <a:ext cx="30595" cy="30595"/>
      </dsp:txXfrm>
    </dsp:sp>
    <dsp:sp modelId="{5BFF5A45-2DBB-DC42-9ECF-D9C4E7B05E07}">
      <dsp:nvSpPr>
        <dsp:cNvPr id="0" name=""/>
        <dsp:cNvSpPr/>
      </dsp:nvSpPr>
      <dsp:spPr>
        <a:xfrm>
          <a:off x="8776338" y="1760408"/>
          <a:ext cx="1529799" cy="764899"/>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~60 spoken varieties</a:t>
          </a:r>
        </a:p>
      </dsp:txBody>
      <dsp:txXfrm>
        <a:off x="8798741" y="1782811"/>
        <a:ext cx="1484993" cy="720093"/>
      </dsp:txXfrm>
    </dsp:sp>
    <dsp:sp modelId="{1E1B1072-342D-DB4A-80F3-37D794227B0F}">
      <dsp:nvSpPr>
        <dsp:cNvPr id="0" name=""/>
        <dsp:cNvSpPr/>
      </dsp:nvSpPr>
      <dsp:spPr>
        <a:xfrm rot="3789830">
          <a:off x="1367480" y="3282810"/>
          <a:ext cx="1355481" cy="29135"/>
        </a:xfrm>
        <a:custGeom>
          <a:avLst/>
          <a:gdLst/>
          <a:ahLst/>
          <a:cxnLst/>
          <a:rect l="0" t="0" r="0" b="0"/>
          <a:pathLst>
            <a:path>
              <a:moveTo>
                <a:pt x="0" y="14567"/>
              </a:moveTo>
              <a:lnTo>
                <a:pt x="1355481" y="14567"/>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11334" y="3263491"/>
        <a:ext cx="67774" cy="67774"/>
      </dsp:txXfrm>
    </dsp:sp>
    <dsp:sp modelId="{A19DFD00-129D-0B47-BF52-C8D6A306CF8B}">
      <dsp:nvSpPr>
        <dsp:cNvPr id="0" name=""/>
        <dsp:cNvSpPr/>
      </dsp:nvSpPr>
      <dsp:spPr>
        <a:xfrm>
          <a:off x="2351181" y="3519677"/>
          <a:ext cx="1529799" cy="764899"/>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Triqui</a:t>
          </a:r>
        </a:p>
      </dsp:txBody>
      <dsp:txXfrm>
        <a:off x="2373584" y="3542080"/>
        <a:ext cx="1484993" cy="720093"/>
      </dsp:txXfrm>
    </dsp:sp>
    <dsp:sp modelId="{3DFDAC0E-DAEB-F74F-8113-2DE4730F87C2}">
      <dsp:nvSpPr>
        <dsp:cNvPr id="0" name=""/>
        <dsp:cNvSpPr/>
      </dsp:nvSpPr>
      <dsp:spPr>
        <a:xfrm rot="19457599">
          <a:off x="3810149" y="3667651"/>
          <a:ext cx="753581" cy="29135"/>
        </a:xfrm>
        <a:custGeom>
          <a:avLst/>
          <a:gdLst/>
          <a:ahLst/>
          <a:cxnLst/>
          <a:rect l="0" t="0" r="0" b="0"/>
          <a:pathLst>
            <a:path>
              <a:moveTo>
                <a:pt x="0" y="14567"/>
              </a:moveTo>
              <a:lnTo>
                <a:pt x="753581" y="14567"/>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68100" y="3663379"/>
        <a:ext cx="37679" cy="37679"/>
      </dsp:txXfrm>
    </dsp:sp>
    <dsp:sp modelId="{75DA7F5B-A1C2-0740-A0DE-E35647D463B5}">
      <dsp:nvSpPr>
        <dsp:cNvPr id="0" name=""/>
        <dsp:cNvSpPr/>
      </dsp:nvSpPr>
      <dsp:spPr>
        <a:xfrm>
          <a:off x="4492900" y="3079860"/>
          <a:ext cx="1529799" cy="764899"/>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Itunyoso-Chicahuaxtla</a:t>
          </a:r>
        </a:p>
      </dsp:txBody>
      <dsp:txXfrm>
        <a:off x="4515303" y="3102263"/>
        <a:ext cx="1484993" cy="720093"/>
      </dsp:txXfrm>
    </dsp:sp>
    <dsp:sp modelId="{4763FEBF-B3DA-054F-90B8-51B13881F482}">
      <dsp:nvSpPr>
        <dsp:cNvPr id="0" name=""/>
        <dsp:cNvSpPr/>
      </dsp:nvSpPr>
      <dsp:spPr>
        <a:xfrm rot="19457599">
          <a:off x="5951868" y="3227833"/>
          <a:ext cx="753581" cy="29135"/>
        </a:xfrm>
        <a:custGeom>
          <a:avLst/>
          <a:gdLst/>
          <a:ahLst/>
          <a:cxnLst/>
          <a:rect l="0" t="0" r="0" b="0"/>
          <a:pathLst>
            <a:path>
              <a:moveTo>
                <a:pt x="0" y="14567"/>
              </a:moveTo>
              <a:lnTo>
                <a:pt x="753581" y="14567"/>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309819" y="3223562"/>
        <a:ext cx="37679" cy="37679"/>
      </dsp:txXfrm>
    </dsp:sp>
    <dsp:sp modelId="{BD7955C4-EE2D-3F43-B0CA-08C9090C961A}">
      <dsp:nvSpPr>
        <dsp:cNvPr id="0" name=""/>
        <dsp:cNvSpPr/>
      </dsp:nvSpPr>
      <dsp:spPr>
        <a:xfrm>
          <a:off x="6634619" y="2640043"/>
          <a:ext cx="1529799" cy="764899"/>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b="1" kern="1200"/>
            <a:t>Itunyoso</a:t>
          </a:r>
        </a:p>
      </dsp:txBody>
      <dsp:txXfrm>
        <a:off x="6657022" y="2662446"/>
        <a:ext cx="1484993" cy="720093"/>
      </dsp:txXfrm>
    </dsp:sp>
    <dsp:sp modelId="{F659BA62-2F3C-514C-BDDA-06A0D1D70C6D}">
      <dsp:nvSpPr>
        <dsp:cNvPr id="0" name=""/>
        <dsp:cNvSpPr/>
      </dsp:nvSpPr>
      <dsp:spPr>
        <a:xfrm rot="2142401">
          <a:off x="5951868" y="3667651"/>
          <a:ext cx="753581" cy="29135"/>
        </a:xfrm>
        <a:custGeom>
          <a:avLst/>
          <a:gdLst/>
          <a:ahLst/>
          <a:cxnLst/>
          <a:rect l="0" t="0" r="0" b="0"/>
          <a:pathLst>
            <a:path>
              <a:moveTo>
                <a:pt x="0" y="14567"/>
              </a:moveTo>
              <a:lnTo>
                <a:pt x="753581" y="14567"/>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309819" y="3663379"/>
        <a:ext cx="37679" cy="37679"/>
      </dsp:txXfrm>
    </dsp:sp>
    <dsp:sp modelId="{24B113E8-F2EE-B14A-A2F8-D25E0C9ADCC2}">
      <dsp:nvSpPr>
        <dsp:cNvPr id="0" name=""/>
        <dsp:cNvSpPr/>
      </dsp:nvSpPr>
      <dsp:spPr>
        <a:xfrm>
          <a:off x="6634619" y="3519677"/>
          <a:ext cx="1529799" cy="764899"/>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Chicahuaxtla</a:t>
          </a:r>
        </a:p>
      </dsp:txBody>
      <dsp:txXfrm>
        <a:off x="6657022" y="3542080"/>
        <a:ext cx="1484993" cy="720093"/>
      </dsp:txXfrm>
    </dsp:sp>
    <dsp:sp modelId="{C143C8CD-96BB-594E-B529-CC8F5AD66047}">
      <dsp:nvSpPr>
        <dsp:cNvPr id="0" name=""/>
        <dsp:cNvSpPr/>
      </dsp:nvSpPr>
      <dsp:spPr>
        <a:xfrm rot="2142401">
          <a:off x="3810149" y="4107468"/>
          <a:ext cx="753581" cy="29135"/>
        </a:xfrm>
        <a:custGeom>
          <a:avLst/>
          <a:gdLst/>
          <a:ahLst/>
          <a:cxnLst/>
          <a:rect l="0" t="0" r="0" b="0"/>
          <a:pathLst>
            <a:path>
              <a:moveTo>
                <a:pt x="0" y="14567"/>
              </a:moveTo>
              <a:lnTo>
                <a:pt x="753581" y="14567"/>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68100" y="4103196"/>
        <a:ext cx="37679" cy="37679"/>
      </dsp:txXfrm>
    </dsp:sp>
    <dsp:sp modelId="{C5003AB6-DADF-114D-A10F-FF00BDC2DDA3}">
      <dsp:nvSpPr>
        <dsp:cNvPr id="0" name=""/>
        <dsp:cNvSpPr/>
      </dsp:nvSpPr>
      <dsp:spPr>
        <a:xfrm>
          <a:off x="4492900" y="3959495"/>
          <a:ext cx="1529799" cy="764899"/>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Copala</a:t>
          </a:r>
        </a:p>
      </dsp:txBody>
      <dsp:txXfrm>
        <a:off x="4515303" y="3981898"/>
        <a:ext cx="1484993" cy="72009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86FAB7-8EFE-1346-9121-EA8471547F1E}" type="datetimeFigureOut">
              <a:t>4/25/24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BF27B3-0961-A94C-8693-118D4E201EE9}" type="slidenum">
              <a:t>‹#›</a:t>
            </a:fld>
            <a:endParaRPr lang="en-US"/>
          </a:p>
        </p:txBody>
      </p:sp>
    </p:spTree>
    <p:extLst>
      <p:ext uri="{BB962C8B-B14F-4D97-AF65-F5344CB8AC3E}">
        <p14:creationId xmlns:p14="http://schemas.microsoft.com/office/powerpoint/2010/main" val="3934747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86118-96F7-1A61-F0BA-8BDC558B71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F5A081-ECE4-8D64-04F4-8B17E8A384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8AD66B-2465-3EB4-0C3D-27FAF7B6DE19}"/>
              </a:ext>
            </a:extLst>
          </p:cNvPr>
          <p:cNvSpPr>
            <a:spLocks noGrp="1"/>
          </p:cNvSpPr>
          <p:nvPr>
            <p:ph type="dt" sz="half" idx="10"/>
          </p:nvPr>
        </p:nvSpPr>
        <p:spPr/>
        <p:txBody>
          <a:bodyPr/>
          <a:lstStyle/>
          <a:p>
            <a:fld id="{81629A4E-ABC6-AC47-9F76-83FF4831404E}" type="datetime1">
              <a:t>4/25/24</a:t>
            </a:fld>
            <a:endParaRPr lang="en-US"/>
          </a:p>
        </p:txBody>
      </p:sp>
      <p:sp>
        <p:nvSpPr>
          <p:cNvPr id="5" name="Footer Placeholder 4">
            <a:extLst>
              <a:ext uri="{FF2B5EF4-FFF2-40B4-BE49-F238E27FC236}">
                <a16:creationId xmlns:a16="http://schemas.microsoft.com/office/drawing/2014/main" id="{DFC40CBE-9191-CA92-6E09-C579588ED8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0422BA-E802-DC36-ED52-66CA320366F5}"/>
              </a:ext>
            </a:extLst>
          </p:cNvPr>
          <p:cNvSpPr>
            <a:spLocks noGrp="1"/>
          </p:cNvSpPr>
          <p:nvPr>
            <p:ph type="sldNum" sz="quarter" idx="12"/>
          </p:nvPr>
        </p:nvSpPr>
        <p:spPr/>
        <p:txBody>
          <a:bodyPr/>
          <a:lstStyle/>
          <a:p>
            <a:fld id="{DF19236E-BE37-A340-B933-0A79F0CD3AE4}" type="slidenum">
              <a:t>‹#›</a:t>
            </a:fld>
            <a:endParaRPr lang="en-US"/>
          </a:p>
        </p:txBody>
      </p:sp>
    </p:spTree>
    <p:extLst>
      <p:ext uri="{BB962C8B-B14F-4D97-AF65-F5344CB8AC3E}">
        <p14:creationId xmlns:p14="http://schemas.microsoft.com/office/powerpoint/2010/main" val="1622831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2E32A-04D8-603D-6599-DC831C4774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88E1B8-5DD2-E8F7-AB82-1F20E3973C4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1BAE5A-6814-6756-C941-12A463774443}"/>
              </a:ext>
            </a:extLst>
          </p:cNvPr>
          <p:cNvSpPr>
            <a:spLocks noGrp="1"/>
          </p:cNvSpPr>
          <p:nvPr>
            <p:ph type="dt" sz="half" idx="10"/>
          </p:nvPr>
        </p:nvSpPr>
        <p:spPr/>
        <p:txBody>
          <a:bodyPr/>
          <a:lstStyle/>
          <a:p>
            <a:fld id="{ADA5C458-E2F3-9E40-B4C9-43A69691A35B}" type="datetime1">
              <a:t>4/25/24</a:t>
            </a:fld>
            <a:endParaRPr lang="en-US"/>
          </a:p>
        </p:txBody>
      </p:sp>
      <p:sp>
        <p:nvSpPr>
          <p:cNvPr id="5" name="Footer Placeholder 4">
            <a:extLst>
              <a:ext uri="{FF2B5EF4-FFF2-40B4-BE49-F238E27FC236}">
                <a16:creationId xmlns:a16="http://schemas.microsoft.com/office/drawing/2014/main" id="{9E528AFB-B2B2-24AF-B5B1-2CC8D8F399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94FA25-0B76-3F15-DF1A-0F0B9E5E9F1D}"/>
              </a:ext>
            </a:extLst>
          </p:cNvPr>
          <p:cNvSpPr>
            <a:spLocks noGrp="1"/>
          </p:cNvSpPr>
          <p:nvPr>
            <p:ph type="sldNum" sz="quarter" idx="12"/>
          </p:nvPr>
        </p:nvSpPr>
        <p:spPr/>
        <p:txBody>
          <a:bodyPr/>
          <a:lstStyle/>
          <a:p>
            <a:fld id="{DF19236E-BE37-A340-B933-0A79F0CD3AE4}" type="slidenum">
              <a:t>‹#›</a:t>
            </a:fld>
            <a:endParaRPr lang="en-US"/>
          </a:p>
        </p:txBody>
      </p:sp>
    </p:spTree>
    <p:extLst>
      <p:ext uri="{BB962C8B-B14F-4D97-AF65-F5344CB8AC3E}">
        <p14:creationId xmlns:p14="http://schemas.microsoft.com/office/powerpoint/2010/main" val="1580476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4BFF1D-6B77-455F-061C-F7923787B4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8804B2-8A32-D21D-2CF8-A0A742B481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C84684-9808-63F4-736F-E016A2F87B26}"/>
              </a:ext>
            </a:extLst>
          </p:cNvPr>
          <p:cNvSpPr>
            <a:spLocks noGrp="1"/>
          </p:cNvSpPr>
          <p:nvPr>
            <p:ph type="dt" sz="half" idx="10"/>
          </p:nvPr>
        </p:nvSpPr>
        <p:spPr/>
        <p:txBody>
          <a:bodyPr/>
          <a:lstStyle/>
          <a:p>
            <a:fld id="{E468E6BF-348B-6940-8A87-5CF12883250E}" type="datetime1">
              <a:t>4/25/24</a:t>
            </a:fld>
            <a:endParaRPr lang="en-US"/>
          </a:p>
        </p:txBody>
      </p:sp>
      <p:sp>
        <p:nvSpPr>
          <p:cNvPr id="5" name="Footer Placeholder 4">
            <a:extLst>
              <a:ext uri="{FF2B5EF4-FFF2-40B4-BE49-F238E27FC236}">
                <a16:creationId xmlns:a16="http://schemas.microsoft.com/office/drawing/2014/main" id="{8DD534A4-586B-C57F-4908-49979DC6B8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E4A991-755D-9D79-4003-18DAA57F135C}"/>
              </a:ext>
            </a:extLst>
          </p:cNvPr>
          <p:cNvSpPr>
            <a:spLocks noGrp="1"/>
          </p:cNvSpPr>
          <p:nvPr>
            <p:ph type="sldNum" sz="quarter" idx="12"/>
          </p:nvPr>
        </p:nvSpPr>
        <p:spPr/>
        <p:txBody>
          <a:bodyPr/>
          <a:lstStyle/>
          <a:p>
            <a:fld id="{DF19236E-BE37-A340-B933-0A79F0CD3AE4}" type="slidenum">
              <a:t>‹#›</a:t>
            </a:fld>
            <a:endParaRPr lang="en-US"/>
          </a:p>
        </p:txBody>
      </p:sp>
    </p:spTree>
    <p:extLst>
      <p:ext uri="{BB962C8B-B14F-4D97-AF65-F5344CB8AC3E}">
        <p14:creationId xmlns:p14="http://schemas.microsoft.com/office/powerpoint/2010/main" val="245058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D94A3-F826-906A-710B-7D25BF993EAE}"/>
              </a:ext>
            </a:extLst>
          </p:cNvPr>
          <p:cNvSpPr>
            <a:spLocks noGrp="1"/>
          </p:cNvSpPr>
          <p:nvPr>
            <p:ph type="title"/>
          </p:nvPr>
        </p:nvSpPr>
        <p:spPr/>
        <p:txBody>
          <a:bodyPr/>
          <a:lstStyle>
            <a:lvl1pPr>
              <a:defRPr>
                <a:latin typeface="Times"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05C707E-24C4-B9E1-47D8-86470D5D5D37}"/>
              </a:ext>
            </a:extLst>
          </p:cNvPr>
          <p:cNvSpPr>
            <a:spLocks noGrp="1"/>
          </p:cNvSpPr>
          <p:nvPr>
            <p:ph idx="1"/>
          </p:nvPr>
        </p:nvSpPr>
        <p:spPr/>
        <p:txBody>
          <a:bodyPr/>
          <a:lstStyle>
            <a:lvl1pPr>
              <a:defRPr>
                <a:latin typeface="Times" pitchFamily="2" charset="0"/>
              </a:defRPr>
            </a:lvl1pPr>
            <a:lvl2pPr>
              <a:defRPr>
                <a:latin typeface="Times" pitchFamily="2" charset="0"/>
              </a:defRPr>
            </a:lvl2pPr>
            <a:lvl3pPr>
              <a:defRPr>
                <a:latin typeface="Times" pitchFamily="2" charset="0"/>
              </a:defRPr>
            </a:lvl3pPr>
            <a:lvl4pPr>
              <a:defRPr>
                <a:latin typeface="Times" pitchFamily="2" charset="0"/>
              </a:defRPr>
            </a:lvl4pPr>
            <a:lvl5pPr>
              <a:defRPr>
                <a:latin typeface="Times"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265293-6C03-8304-3FA9-5F14B6686808}"/>
              </a:ext>
            </a:extLst>
          </p:cNvPr>
          <p:cNvSpPr>
            <a:spLocks noGrp="1"/>
          </p:cNvSpPr>
          <p:nvPr>
            <p:ph type="dt" sz="half" idx="10"/>
          </p:nvPr>
        </p:nvSpPr>
        <p:spPr/>
        <p:txBody>
          <a:bodyPr/>
          <a:lstStyle/>
          <a:p>
            <a:fld id="{B1E709BE-2CF4-994B-B890-39E47C01FA5A}" type="datetime1">
              <a:t>4/25/24</a:t>
            </a:fld>
            <a:endParaRPr lang="en-US"/>
          </a:p>
        </p:txBody>
      </p:sp>
      <p:sp>
        <p:nvSpPr>
          <p:cNvPr id="5" name="Footer Placeholder 4">
            <a:extLst>
              <a:ext uri="{FF2B5EF4-FFF2-40B4-BE49-F238E27FC236}">
                <a16:creationId xmlns:a16="http://schemas.microsoft.com/office/drawing/2014/main" id="{E25AA860-E46F-D200-8487-66B823E65E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ABEEED-918C-B82D-1DF2-8B305ADD7D61}"/>
              </a:ext>
            </a:extLst>
          </p:cNvPr>
          <p:cNvSpPr>
            <a:spLocks noGrp="1"/>
          </p:cNvSpPr>
          <p:nvPr>
            <p:ph type="sldNum" sz="quarter" idx="12"/>
          </p:nvPr>
        </p:nvSpPr>
        <p:spPr/>
        <p:txBody>
          <a:bodyPr/>
          <a:lstStyle/>
          <a:p>
            <a:fld id="{DF19236E-BE37-A340-B933-0A79F0CD3AE4}" type="slidenum">
              <a:t>‹#›</a:t>
            </a:fld>
            <a:endParaRPr lang="en-US"/>
          </a:p>
        </p:txBody>
      </p:sp>
    </p:spTree>
    <p:extLst>
      <p:ext uri="{BB962C8B-B14F-4D97-AF65-F5344CB8AC3E}">
        <p14:creationId xmlns:p14="http://schemas.microsoft.com/office/powerpoint/2010/main" val="2157552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FF133-1E48-1833-246A-F35562B8F9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30C1B33-C87C-2D47-E28A-15938C5B26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02AAAE-6193-C010-CA0B-64A795D20787}"/>
              </a:ext>
            </a:extLst>
          </p:cNvPr>
          <p:cNvSpPr>
            <a:spLocks noGrp="1"/>
          </p:cNvSpPr>
          <p:nvPr>
            <p:ph type="dt" sz="half" idx="10"/>
          </p:nvPr>
        </p:nvSpPr>
        <p:spPr/>
        <p:txBody>
          <a:bodyPr/>
          <a:lstStyle/>
          <a:p>
            <a:fld id="{791F366B-78E1-8F4D-8930-2DA0D1FAAE8B}" type="datetime1">
              <a:t>4/25/24</a:t>
            </a:fld>
            <a:endParaRPr lang="en-US"/>
          </a:p>
        </p:txBody>
      </p:sp>
      <p:sp>
        <p:nvSpPr>
          <p:cNvPr id="5" name="Footer Placeholder 4">
            <a:extLst>
              <a:ext uri="{FF2B5EF4-FFF2-40B4-BE49-F238E27FC236}">
                <a16:creationId xmlns:a16="http://schemas.microsoft.com/office/drawing/2014/main" id="{73C8A24B-0A38-0D91-06E4-A064BEF80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A445E0-F9FD-A9D2-B825-AABE77346324}"/>
              </a:ext>
            </a:extLst>
          </p:cNvPr>
          <p:cNvSpPr>
            <a:spLocks noGrp="1"/>
          </p:cNvSpPr>
          <p:nvPr>
            <p:ph type="sldNum" sz="quarter" idx="12"/>
          </p:nvPr>
        </p:nvSpPr>
        <p:spPr/>
        <p:txBody>
          <a:bodyPr/>
          <a:lstStyle/>
          <a:p>
            <a:fld id="{DF19236E-BE37-A340-B933-0A79F0CD3AE4}" type="slidenum">
              <a:t>‹#›</a:t>
            </a:fld>
            <a:endParaRPr lang="en-US"/>
          </a:p>
        </p:txBody>
      </p:sp>
    </p:spTree>
    <p:extLst>
      <p:ext uri="{BB962C8B-B14F-4D97-AF65-F5344CB8AC3E}">
        <p14:creationId xmlns:p14="http://schemas.microsoft.com/office/powerpoint/2010/main" val="4011726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B98F9-ADDC-5100-2FFE-B9608165DD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DD107E-1FAE-3212-D5F9-C6245C2CC1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AB129E-A154-FFDE-9C10-63FF7DE76E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DE8B8B-0B54-494B-43FA-CCBA66AB35A8}"/>
              </a:ext>
            </a:extLst>
          </p:cNvPr>
          <p:cNvSpPr>
            <a:spLocks noGrp="1"/>
          </p:cNvSpPr>
          <p:nvPr>
            <p:ph type="dt" sz="half" idx="10"/>
          </p:nvPr>
        </p:nvSpPr>
        <p:spPr/>
        <p:txBody>
          <a:bodyPr/>
          <a:lstStyle/>
          <a:p>
            <a:fld id="{7EDF8BBB-4120-7541-8E9F-C46AA92C66AD}" type="datetime1">
              <a:t>4/25/24</a:t>
            </a:fld>
            <a:endParaRPr lang="en-US"/>
          </a:p>
        </p:txBody>
      </p:sp>
      <p:sp>
        <p:nvSpPr>
          <p:cNvPr id="6" name="Footer Placeholder 5">
            <a:extLst>
              <a:ext uri="{FF2B5EF4-FFF2-40B4-BE49-F238E27FC236}">
                <a16:creationId xmlns:a16="http://schemas.microsoft.com/office/drawing/2014/main" id="{E81714B8-656D-2FD0-BFE9-B43D21A06B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F165B2-6739-2597-0350-4A34E573D886}"/>
              </a:ext>
            </a:extLst>
          </p:cNvPr>
          <p:cNvSpPr>
            <a:spLocks noGrp="1"/>
          </p:cNvSpPr>
          <p:nvPr>
            <p:ph type="sldNum" sz="quarter" idx="12"/>
          </p:nvPr>
        </p:nvSpPr>
        <p:spPr/>
        <p:txBody>
          <a:bodyPr/>
          <a:lstStyle/>
          <a:p>
            <a:fld id="{DF19236E-BE37-A340-B933-0A79F0CD3AE4}" type="slidenum">
              <a:t>‹#›</a:t>
            </a:fld>
            <a:endParaRPr lang="en-US"/>
          </a:p>
        </p:txBody>
      </p:sp>
    </p:spTree>
    <p:extLst>
      <p:ext uri="{BB962C8B-B14F-4D97-AF65-F5344CB8AC3E}">
        <p14:creationId xmlns:p14="http://schemas.microsoft.com/office/powerpoint/2010/main" val="2730317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E1263-471E-CF31-8EB5-DD79C8EBD49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E1FDFA0-AFA5-F620-8C55-68450AED6D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4FE3C0-F6A5-053B-09D5-B069B235F0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8A0C7B-6139-75FD-3B2C-718D10E7F0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E7F42D-DE7B-0407-3853-F015C092EB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4B012F7-FB46-07CE-435C-D376446C4609}"/>
              </a:ext>
            </a:extLst>
          </p:cNvPr>
          <p:cNvSpPr>
            <a:spLocks noGrp="1"/>
          </p:cNvSpPr>
          <p:nvPr>
            <p:ph type="dt" sz="half" idx="10"/>
          </p:nvPr>
        </p:nvSpPr>
        <p:spPr/>
        <p:txBody>
          <a:bodyPr/>
          <a:lstStyle/>
          <a:p>
            <a:fld id="{02EDA683-EE3B-BA4D-A12F-931AFE9976CA}" type="datetime1">
              <a:t>4/25/24</a:t>
            </a:fld>
            <a:endParaRPr lang="en-US"/>
          </a:p>
        </p:txBody>
      </p:sp>
      <p:sp>
        <p:nvSpPr>
          <p:cNvPr id="8" name="Footer Placeholder 7">
            <a:extLst>
              <a:ext uri="{FF2B5EF4-FFF2-40B4-BE49-F238E27FC236}">
                <a16:creationId xmlns:a16="http://schemas.microsoft.com/office/drawing/2014/main" id="{B0CCD38A-A9BB-446F-9B11-1ED4C4B7664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3D5059-1CFE-167E-6379-11CA75653F45}"/>
              </a:ext>
            </a:extLst>
          </p:cNvPr>
          <p:cNvSpPr>
            <a:spLocks noGrp="1"/>
          </p:cNvSpPr>
          <p:nvPr>
            <p:ph type="sldNum" sz="quarter" idx="12"/>
          </p:nvPr>
        </p:nvSpPr>
        <p:spPr/>
        <p:txBody>
          <a:bodyPr/>
          <a:lstStyle/>
          <a:p>
            <a:fld id="{DF19236E-BE37-A340-B933-0A79F0CD3AE4}" type="slidenum">
              <a:t>‹#›</a:t>
            </a:fld>
            <a:endParaRPr lang="en-US"/>
          </a:p>
        </p:txBody>
      </p:sp>
    </p:spTree>
    <p:extLst>
      <p:ext uri="{BB962C8B-B14F-4D97-AF65-F5344CB8AC3E}">
        <p14:creationId xmlns:p14="http://schemas.microsoft.com/office/powerpoint/2010/main" val="2203959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A68B2-656D-6375-4C93-68FEBAC4E7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FC08D75-36C7-5991-A6B2-38E73600F3F7}"/>
              </a:ext>
            </a:extLst>
          </p:cNvPr>
          <p:cNvSpPr>
            <a:spLocks noGrp="1"/>
          </p:cNvSpPr>
          <p:nvPr>
            <p:ph type="dt" sz="half" idx="10"/>
          </p:nvPr>
        </p:nvSpPr>
        <p:spPr/>
        <p:txBody>
          <a:bodyPr/>
          <a:lstStyle/>
          <a:p>
            <a:fld id="{102F7D8C-61FA-DF46-9180-BC3E159A2364}" type="datetime1">
              <a:t>4/25/24</a:t>
            </a:fld>
            <a:endParaRPr lang="en-US"/>
          </a:p>
        </p:txBody>
      </p:sp>
      <p:sp>
        <p:nvSpPr>
          <p:cNvPr id="4" name="Footer Placeholder 3">
            <a:extLst>
              <a:ext uri="{FF2B5EF4-FFF2-40B4-BE49-F238E27FC236}">
                <a16:creationId xmlns:a16="http://schemas.microsoft.com/office/drawing/2014/main" id="{18EAD71B-CA96-C205-DAE7-4DA946160B7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44CA96-4FFD-50F8-4877-A502C5230383}"/>
              </a:ext>
            </a:extLst>
          </p:cNvPr>
          <p:cNvSpPr>
            <a:spLocks noGrp="1"/>
          </p:cNvSpPr>
          <p:nvPr>
            <p:ph type="sldNum" sz="quarter" idx="12"/>
          </p:nvPr>
        </p:nvSpPr>
        <p:spPr/>
        <p:txBody>
          <a:bodyPr/>
          <a:lstStyle/>
          <a:p>
            <a:fld id="{DF19236E-BE37-A340-B933-0A79F0CD3AE4}" type="slidenum">
              <a:t>‹#›</a:t>
            </a:fld>
            <a:endParaRPr lang="en-US"/>
          </a:p>
        </p:txBody>
      </p:sp>
    </p:spTree>
    <p:extLst>
      <p:ext uri="{BB962C8B-B14F-4D97-AF65-F5344CB8AC3E}">
        <p14:creationId xmlns:p14="http://schemas.microsoft.com/office/powerpoint/2010/main" val="271196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02D2D3-293A-6977-EF5C-0ED352AE9703}"/>
              </a:ext>
            </a:extLst>
          </p:cNvPr>
          <p:cNvSpPr>
            <a:spLocks noGrp="1"/>
          </p:cNvSpPr>
          <p:nvPr>
            <p:ph type="dt" sz="half" idx="10"/>
          </p:nvPr>
        </p:nvSpPr>
        <p:spPr/>
        <p:txBody>
          <a:bodyPr/>
          <a:lstStyle/>
          <a:p>
            <a:fld id="{9E177D19-045D-3E48-B1DB-77E683F4B2A3}" type="datetime1">
              <a:t>4/25/24</a:t>
            </a:fld>
            <a:endParaRPr lang="en-US"/>
          </a:p>
        </p:txBody>
      </p:sp>
      <p:sp>
        <p:nvSpPr>
          <p:cNvPr id="3" name="Footer Placeholder 2">
            <a:extLst>
              <a:ext uri="{FF2B5EF4-FFF2-40B4-BE49-F238E27FC236}">
                <a16:creationId xmlns:a16="http://schemas.microsoft.com/office/drawing/2014/main" id="{69E4B9FA-1C1C-A2B7-46C7-4F88E4D78E1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51669D-B551-4475-9C30-4412CA26A899}"/>
              </a:ext>
            </a:extLst>
          </p:cNvPr>
          <p:cNvSpPr>
            <a:spLocks noGrp="1"/>
          </p:cNvSpPr>
          <p:nvPr>
            <p:ph type="sldNum" sz="quarter" idx="12"/>
          </p:nvPr>
        </p:nvSpPr>
        <p:spPr/>
        <p:txBody>
          <a:bodyPr/>
          <a:lstStyle/>
          <a:p>
            <a:fld id="{DF19236E-BE37-A340-B933-0A79F0CD3AE4}" type="slidenum">
              <a:t>‹#›</a:t>
            </a:fld>
            <a:endParaRPr lang="en-US"/>
          </a:p>
        </p:txBody>
      </p:sp>
    </p:spTree>
    <p:extLst>
      <p:ext uri="{BB962C8B-B14F-4D97-AF65-F5344CB8AC3E}">
        <p14:creationId xmlns:p14="http://schemas.microsoft.com/office/powerpoint/2010/main" val="4151595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04DAD-8E23-FCBB-944C-6484A69EBE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E9DD4B-D9FB-504B-B61A-80DFEE23D6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7A91AC-424F-6FDB-4374-32193A4ED1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8293A6-A420-EC6F-773D-9BE7A0DBABC7}"/>
              </a:ext>
            </a:extLst>
          </p:cNvPr>
          <p:cNvSpPr>
            <a:spLocks noGrp="1"/>
          </p:cNvSpPr>
          <p:nvPr>
            <p:ph type="dt" sz="half" idx="10"/>
          </p:nvPr>
        </p:nvSpPr>
        <p:spPr/>
        <p:txBody>
          <a:bodyPr/>
          <a:lstStyle/>
          <a:p>
            <a:fld id="{6A338279-E08C-AC41-A58B-51C934CEA895}" type="datetime1">
              <a:t>4/25/24</a:t>
            </a:fld>
            <a:endParaRPr lang="en-US"/>
          </a:p>
        </p:txBody>
      </p:sp>
      <p:sp>
        <p:nvSpPr>
          <p:cNvPr id="6" name="Footer Placeholder 5">
            <a:extLst>
              <a:ext uri="{FF2B5EF4-FFF2-40B4-BE49-F238E27FC236}">
                <a16:creationId xmlns:a16="http://schemas.microsoft.com/office/drawing/2014/main" id="{5DF639C1-51D7-0C16-FBAD-F075966D36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5D32DA-6DB6-CE95-D3AD-D018D963DF0C}"/>
              </a:ext>
            </a:extLst>
          </p:cNvPr>
          <p:cNvSpPr>
            <a:spLocks noGrp="1"/>
          </p:cNvSpPr>
          <p:nvPr>
            <p:ph type="sldNum" sz="quarter" idx="12"/>
          </p:nvPr>
        </p:nvSpPr>
        <p:spPr/>
        <p:txBody>
          <a:bodyPr/>
          <a:lstStyle/>
          <a:p>
            <a:fld id="{DF19236E-BE37-A340-B933-0A79F0CD3AE4}" type="slidenum">
              <a:t>‹#›</a:t>
            </a:fld>
            <a:endParaRPr lang="en-US"/>
          </a:p>
        </p:txBody>
      </p:sp>
    </p:spTree>
    <p:extLst>
      <p:ext uri="{BB962C8B-B14F-4D97-AF65-F5344CB8AC3E}">
        <p14:creationId xmlns:p14="http://schemas.microsoft.com/office/powerpoint/2010/main" val="1400038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91808-983B-E5C3-534C-E9475E30E4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0750C3-295D-C293-AEC2-798C9EF229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10DE4C-CD5F-0CB2-D702-FF38467A18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063C66-926B-A540-B611-33A16AA76963}"/>
              </a:ext>
            </a:extLst>
          </p:cNvPr>
          <p:cNvSpPr>
            <a:spLocks noGrp="1"/>
          </p:cNvSpPr>
          <p:nvPr>
            <p:ph type="dt" sz="half" idx="10"/>
          </p:nvPr>
        </p:nvSpPr>
        <p:spPr/>
        <p:txBody>
          <a:bodyPr/>
          <a:lstStyle/>
          <a:p>
            <a:fld id="{745050BA-14C5-1346-AC84-D75B9ACD3C68}" type="datetime1">
              <a:t>4/25/24</a:t>
            </a:fld>
            <a:endParaRPr lang="en-US"/>
          </a:p>
        </p:txBody>
      </p:sp>
      <p:sp>
        <p:nvSpPr>
          <p:cNvPr id="6" name="Footer Placeholder 5">
            <a:extLst>
              <a:ext uri="{FF2B5EF4-FFF2-40B4-BE49-F238E27FC236}">
                <a16:creationId xmlns:a16="http://schemas.microsoft.com/office/drawing/2014/main" id="{F43ADB8D-6A52-57FF-5710-287143108D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2F9E86-E993-89E5-E261-E8CE9D778FD6}"/>
              </a:ext>
            </a:extLst>
          </p:cNvPr>
          <p:cNvSpPr>
            <a:spLocks noGrp="1"/>
          </p:cNvSpPr>
          <p:nvPr>
            <p:ph type="sldNum" sz="quarter" idx="12"/>
          </p:nvPr>
        </p:nvSpPr>
        <p:spPr/>
        <p:txBody>
          <a:bodyPr/>
          <a:lstStyle/>
          <a:p>
            <a:fld id="{DF19236E-BE37-A340-B933-0A79F0CD3AE4}" type="slidenum">
              <a:t>‹#›</a:t>
            </a:fld>
            <a:endParaRPr lang="en-US"/>
          </a:p>
        </p:txBody>
      </p:sp>
    </p:spTree>
    <p:extLst>
      <p:ext uri="{BB962C8B-B14F-4D97-AF65-F5344CB8AC3E}">
        <p14:creationId xmlns:p14="http://schemas.microsoft.com/office/powerpoint/2010/main" val="3006603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110D28-0FA1-7DE0-7E0F-61AEF51D89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C168370-4267-4C13-6AFB-C1AFF99A2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596087-8DAD-AD37-B55A-C5BEAE01E2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409AEFF-90A0-AA46-8AA4-5BB6DF84909E}" type="datetime1">
              <a:t>4/25/24</a:t>
            </a:fld>
            <a:endParaRPr lang="en-US"/>
          </a:p>
        </p:txBody>
      </p:sp>
      <p:sp>
        <p:nvSpPr>
          <p:cNvPr id="5" name="Footer Placeholder 4">
            <a:extLst>
              <a:ext uri="{FF2B5EF4-FFF2-40B4-BE49-F238E27FC236}">
                <a16:creationId xmlns:a16="http://schemas.microsoft.com/office/drawing/2014/main" id="{D480DA98-6B06-A930-B1BA-983E1E73AE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7504D7F-50D8-849B-2601-087401AEBD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F19236E-BE37-A340-B933-0A79F0CD3AE4}" type="slidenum">
              <a:t>‹#›</a:t>
            </a:fld>
            <a:endParaRPr lang="en-US"/>
          </a:p>
        </p:txBody>
      </p:sp>
    </p:spTree>
    <p:extLst>
      <p:ext uri="{BB962C8B-B14F-4D97-AF65-F5344CB8AC3E}">
        <p14:creationId xmlns:p14="http://schemas.microsoft.com/office/powerpoint/2010/main" val="15199095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cdicanio@buffalo.edu" TargetMode="External"/><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3" Type="http://schemas.microsoft.com/office/2007/relationships/media" Target="../media/media7.wav"/><Relationship Id="rId18" Type="http://schemas.openxmlformats.org/officeDocument/2006/relationships/audio" Target="../media/media9.wav"/><Relationship Id="rId26" Type="http://schemas.openxmlformats.org/officeDocument/2006/relationships/audio" Target="../media/media13.wav"/><Relationship Id="rId21" Type="http://schemas.microsoft.com/office/2007/relationships/media" Target="../media/media11.wav"/><Relationship Id="rId34" Type="http://schemas.openxmlformats.org/officeDocument/2006/relationships/audio" Target="../media/media17.wav"/><Relationship Id="rId7" Type="http://schemas.microsoft.com/office/2007/relationships/media" Target="../media/media4.wav"/><Relationship Id="rId12" Type="http://schemas.openxmlformats.org/officeDocument/2006/relationships/audio" Target="../media/media6.wav"/><Relationship Id="rId17" Type="http://schemas.microsoft.com/office/2007/relationships/media" Target="../media/media9.wav"/><Relationship Id="rId25" Type="http://schemas.microsoft.com/office/2007/relationships/media" Target="../media/media13.wav"/><Relationship Id="rId33" Type="http://schemas.microsoft.com/office/2007/relationships/media" Target="../media/media17.wav"/><Relationship Id="rId38" Type="http://schemas.openxmlformats.org/officeDocument/2006/relationships/image" Target="../media/image5.png"/><Relationship Id="rId2" Type="http://schemas.openxmlformats.org/officeDocument/2006/relationships/audio" Target="../media/media1.wav"/><Relationship Id="rId16" Type="http://schemas.openxmlformats.org/officeDocument/2006/relationships/audio" Target="../media/media8.wav"/><Relationship Id="rId20" Type="http://schemas.openxmlformats.org/officeDocument/2006/relationships/audio" Target="../media/media10.wav"/><Relationship Id="rId29" Type="http://schemas.microsoft.com/office/2007/relationships/media" Target="../media/media15.wav"/><Relationship Id="rId1" Type="http://schemas.microsoft.com/office/2007/relationships/media" Target="../media/media1.wav"/><Relationship Id="rId6" Type="http://schemas.openxmlformats.org/officeDocument/2006/relationships/audio" Target="../media/media3.wav"/><Relationship Id="rId11" Type="http://schemas.microsoft.com/office/2007/relationships/media" Target="../media/media6.wav"/><Relationship Id="rId24" Type="http://schemas.openxmlformats.org/officeDocument/2006/relationships/audio" Target="../media/media12.wav"/><Relationship Id="rId32" Type="http://schemas.openxmlformats.org/officeDocument/2006/relationships/audio" Target="../media/media16.wav"/><Relationship Id="rId37" Type="http://schemas.openxmlformats.org/officeDocument/2006/relationships/slideLayout" Target="../slideLayouts/slideLayout2.xml"/><Relationship Id="rId5" Type="http://schemas.microsoft.com/office/2007/relationships/media" Target="../media/media3.wav"/><Relationship Id="rId15" Type="http://schemas.microsoft.com/office/2007/relationships/media" Target="../media/media8.wav"/><Relationship Id="rId23" Type="http://schemas.microsoft.com/office/2007/relationships/media" Target="../media/media12.wav"/><Relationship Id="rId28" Type="http://schemas.openxmlformats.org/officeDocument/2006/relationships/audio" Target="../media/media14.wav"/><Relationship Id="rId36" Type="http://schemas.openxmlformats.org/officeDocument/2006/relationships/audio" Target="../media/media18.wav"/><Relationship Id="rId10" Type="http://schemas.openxmlformats.org/officeDocument/2006/relationships/audio" Target="../media/media5.wav"/><Relationship Id="rId19" Type="http://schemas.microsoft.com/office/2007/relationships/media" Target="../media/media10.wav"/><Relationship Id="rId31" Type="http://schemas.microsoft.com/office/2007/relationships/media" Target="../media/media16.wav"/><Relationship Id="rId4" Type="http://schemas.openxmlformats.org/officeDocument/2006/relationships/audio" Target="../media/media2.wav"/><Relationship Id="rId9" Type="http://schemas.microsoft.com/office/2007/relationships/media" Target="../media/media5.wav"/><Relationship Id="rId14" Type="http://schemas.openxmlformats.org/officeDocument/2006/relationships/audio" Target="../media/media7.wav"/><Relationship Id="rId22" Type="http://schemas.openxmlformats.org/officeDocument/2006/relationships/audio" Target="../media/media11.wav"/><Relationship Id="rId27" Type="http://schemas.microsoft.com/office/2007/relationships/media" Target="../media/media14.wav"/><Relationship Id="rId30" Type="http://schemas.openxmlformats.org/officeDocument/2006/relationships/audio" Target="../media/media15.wav"/><Relationship Id="rId35" Type="http://schemas.microsoft.com/office/2007/relationships/media" Target="../media/media18.wav"/><Relationship Id="rId8" Type="http://schemas.openxmlformats.org/officeDocument/2006/relationships/audio" Target="../media/media4.wav"/><Relationship Id="rId3" Type="http://schemas.microsoft.com/office/2007/relationships/media" Target="../media/media2.wav"/></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7046"/>
            <a:lum/>
          </a:blip>
          <a:srcRect/>
          <a:stretch>
            <a:fillRect t="-65000" b="-6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46AC1-F389-244F-2E68-37AAD23B0F1D}"/>
              </a:ext>
            </a:extLst>
          </p:cNvPr>
          <p:cNvSpPr>
            <a:spLocks noGrp="1"/>
          </p:cNvSpPr>
          <p:nvPr>
            <p:ph type="ctrTitle"/>
          </p:nvPr>
        </p:nvSpPr>
        <p:spPr>
          <a:xfrm>
            <a:off x="1524000" y="645285"/>
            <a:ext cx="9144000" cy="2387600"/>
          </a:xfrm>
        </p:spPr>
        <p:txBody>
          <a:bodyPr>
            <a:normAutofit/>
          </a:bodyPr>
          <a:lstStyle/>
          <a:p>
            <a:r>
              <a:rPr lang="en-US" sz="4800" b="1">
                <a:effectLst/>
                <a:latin typeface="Times" pitchFamily="2" charset="0"/>
              </a:rPr>
              <a:t>Motivating the prosodic hierarchy in Itunyoso Triqui </a:t>
            </a:r>
            <a:endParaRPr lang="en-US" sz="4800">
              <a:latin typeface="Times" pitchFamily="2" charset="0"/>
            </a:endParaRPr>
          </a:p>
        </p:txBody>
      </p:sp>
      <p:sp>
        <p:nvSpPr>
          <p:cNvPr id="3" name="Subtitle 2">
            <a:extLst>
              <a:ext uri="{FF2B5EF4-FFF2-40B4-BE49-F238E27FC236}">
                <a16:creationId xmlns:a16="http://schemas.microsoft.com/office/drawing/2014/main" id="{22D3CD85-81C5-DC4A-27B3-B8665F386D91}"/>
              </a:ext>
            </a:extLst>
          </p:cNvPr>
          <p:cNvSpPr>
            <a:spLocks noGrp="1"/>
          </p:cNvSpPr>
          <p:nvPr>
            <p:ph type="subTitle" idx="1"/>
          </p:nvPr>
        </p:nvSpPr>
        <p:spPr>
          <a:xfrm>
            <a:off x="1524000" y="3602038"/>
            <a:ext cx="9144000" cy="2003632"/>
          </a:xfrm>
        </p:spPr>
        <p:txBody>
          <a:bodyPr>
            <a:normAutofit/>
          </a:bodyPr>
          <a:lstStyle/>
          <a:p>
            <a:r>
              <a:rPr lang="en-US" sz="2800">
                <a:latin typeface="Times" pitchFamily="2" charset="0"/>
              </a:rPr>
              <a:t>Christian DiCanio</a:t>
            </a:r>
          </a:p>
          <a:p>
            <a:r>
              <a:rPr lang="en-US" sz="2800">
                <a:latin typeface="Times" pitchFamily="2" charset="0"/>
              </a:rPr>
              <a:t>University at Buffalo</a:t>
            </a:r>
          </a:p>
          <a:p>
            <a:r>
              <a:rPr lang="en-US" sz="2800">
                <a:latin typeface="Times" pitchFamily="2" charset="0"/>
                <a:hlinkClick r:id="rId3"/>
              </a:rPr>
              <a:t>cdicanio@buffalo.edu</a:t>
            </a:r>
            <a:endParaRPr lang="en-US" sz="2800">
              <a:latin typeface="Times" pitchFamily="2" charset="0"/>
            </a:endParaRPr>
          </a:p>
          <a:p>
            <a:endParaRPr lang="en-US" sz="2800">
              <a:latin typeface="Times" pitchFamily="2" charset="0"/>
            </a:endParaRPr>
          </a:p>
        </p:txBody>
      </p:sp>
      <p:sp>
        <p:nvSpPr>
          <p:cNvPr id="4" name="Slide Number Placeholder 3">
            <a:extLst>
              <a:ext uri="{FF2B5EF4-FFF2-40B4-BE49-F238E27FC236}">
                <a16:creationId xmlns:a16="http://schemas.microsoft.com/office/drawing/2014/main" id="{BEB28AE7-806C-03E8-8C96-FCE4187F41A7}"/>
              </a:ext>
            </a:extLst>
          </p:cNvPr>
          <p:cNvSpPr>
            <a:spLocks noGrp="1"/>
          </p:cNvSpPr>
          <p:nvPr>
            <p:ph type="sldNum" sz="quarter" idx="12"/>
          </p:nvPr>
        </p:nvSpPr>
        <p:spPr/>
        <p:txBody>
          <a:bodyPr/>
          <a:lstStyle/>
          <a:p>
            <a:fld id="{DF19236E-BE37-A340-B933-0A79F0CD3AE4}" type="slidenum">
              <a:t>1</a:t>
            </a:fld>
            <a:endParaRPr lang="en-US"/>
          </a:p>
        </p:txBody>
      </p:sp>
    </p:spTree>
    <p:extLst>
      <p:ext uri="{BB962C8B-B14F-4D97-AF65-F5344CB8AC3E}">
        <p14:creationId xmlns:p14="http://schemas.microsoft.com/office/powerpoint/2010/main" val="1522203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FED25-B77E-AFE4-CAD7-0E63EACAD346}"/>
              </a:ext>
            </a:extLst>
          </p:cNvPr>
          <p:cNvSpPr>
            <a:spLocks noGrp="1"/>
          </p:cNvSpPr>
          <p:nvPr>
            <p:ph type="title"/>
          </p:nvPr>
        </p:nvSpPr>
        <p:spPr/>
        <p:txBody>
          <a:bodyPr/>
          <a:lstStyle/>
          <a:p>
            <a:r>
              <a:rPr lang="en-US"/>
              <a:t>Morphological load of tone</a:t>
            </a:r>
          </a:p>
        </p:txBody>
      </p:sp>
      <p:sp>
        <p:nvSpPr>
          <p:cNvPr id="3" name="Content Placeholder 2">
            <a:extLst>
              <a:ext uri="{FF2B5EF4-FFF2-40B4-BE49-F238E27FC236}">
                <a16:creationId xmlns:a16="http://schemas.microsoft.com/office/drawing/2014/main" id="{1D0ECD45-8F33-69AC-B2A6-7B5CAF2FB7EC}"/>
              </a:ext>
            </a:extLst>
          </p:cNvPr>
          <p:cNvSpPr>
            <a:spLocks noGrp="1"/>
          </p:cNvSpPr>
          <p:nvPr>
            <p:ph idx="1"/>
          </p:nvPr>
        </p:nvSpPr>
        <p:spPr>
          <a:xfrm>
            <a:off x="838200" y="1825625"/>
            <a:ext cx="10515600" cy="4667250"/>
          </a:xfrm>
        </p:spPr>
        <p:txBody>
          <a:bodyPr>
            <a:normAutofit fontScale="92500" lnSpcReduction="10000"/>
          </a:bodyPr>
          <a:lstStyle/>
          <a:p>
            <a:r>
              <a:rPr lang="en-US" sz="2600">
                <a:ea typeface="Doulos SIL" panose="02000500070000020004" pitchFamily="2" charset="77"/>
                <a:cs typeface="Doulos SIL" panose="02000500070000020004" pitchFamily="2" charset="77"/>
              </a:rPr>
              <a:t>Sole exponent for </a:t>
            </a:r>
            <a:r>
              <a:rPr lang="en-US" sz="2600" b="1">
                <a:ea typeface="Doulos SIL" panose="02000500070000020004" pitchFamily="2" charset="77"/>
                <a:cs typeface="Doulos SIL" panose="02000500070000020004" pitchFamily="2" charset="77"/>
              </a:rPr>
              <a:t>verbal aspect	</a:t>
            </a:r>
            <a:r>
              <a:rPr lang="en-US" sz="2600">
                <a:latin typeface="Doulos SIL" panose="02000500070000020004" pitchFamily="2" charset="77"/>
                <a:ea typeface="Doulos SIL" panose="02000500070000020004" pitchFamily="2" charset="77"/>
                <a:cs typeface="Doulos SIL" panose="02000500070000020004" pitchFamily="2" charset="77"/>
              </a:rPr>
              <a:t>	tʃa⁴³			tʃa²</a:t>
            </a:r>
          </a:p>
          <a:p>
            <a:pPr marL="0" indent="0">
              <a:buNone/>
            </a:pPr>
            <a:r>
              <a:rPr lang="en-US" sz="2600">
                <a:latin typeface="Doulos SIL" panose="02000500070000020004" pitchFamily="2" charset="77"/>
                <a:ea typeface="Doulos SIL" panose="02000500070000020004" pitchFamily="2" charset="77"/>
                <a:cs typeface="Doulos SIL" panose="02000500070000020004" pitchFamily="2" charset="77"/>
              </a:rPr>
              <a:t>						</a:t>
            </a:r>
            <a:r>
              <a:rPr lang="en-US" sz="2600" cap="small">
                <a:latin typeface="Doulos SIL" panose="02000500070000020004" pitchFamily="2" charset="77"/>
                <a:ea typeface="Doulos SIL" panose="02000500070000020004" pitchFamily="2" charset="77"/>
                <a:cs typeface="Doulos SIL" panose="02000500070000020004" pitchFamily="2" charset="77"/>
              </a:rPr>
              <a:t>perf</a:t>
            </a:r>
            <a:r>
              <a:rPr lang="en-US" sz="2600">
                <a:latin typeface="Doulos SIL" panose="02000500070000020004" pitchFamily="2" charset="77"/>
                <a:ea typeface="Doulos SIL" panose="02000500070000020004" pitchFamily="2" charset="77"/>
                <a:cs typeface="Doulos SIL" panose="02000500070000020004" pitchFamily="2" charset="77"/>
              </a:rPr>
              <a:t>.eat		</a:t>
            </a:r>
            <a:r>
              <a:rPr lang="en-US" sz="2600" cap="small">
                <a:latin typeface="Doulos SIL" panose="02000500070000020004" pitchFamily="2" charset="77"/>
                <a:ea typeface="Doulos SIL" panose="02000500070000020004" pitchFamily="2" charset="77"/>
                <a:cs typeface="Doulos SIL" panose="02000500070000020004" pitchFamily="2" charset="77"/>
              </a:rPr>
              <a:t>pot</a:t>
            </a:r>
            <a:r>
              <a:rPr lang="en-US" sz="2600">
                <a:latin typeface="Doulos SIL" panose="02000500070000020004" pitchFamily="2" charset="77"/>
                <a:ea typeface="Doulos SIL" panose="02000500070000020004" pitchFamily="2" charset="77"/>
                <a:cs typeface="Doulos SIL" panose="02000500070000020004" pitchFamily="2" charset="77"/>
              </a:rPr>
              <a:t>.eat</a:t>
            </a:r>
          </a:p>
          <a:p>
            <a:r>
              <a:rPr lang="en-US" sz="2600">
                <a:ea typeface="Doulos SIL" panose="02000500070000020004" pitchFamily="2" charset="77"/>
                <a:cs typeface="Doulos SIL" panose="02000500070000020004" pitchFamily="2" charset="77"/>
              </a:rPr>
              <a:t>Exponent for </a:t>
            </a:r>
            <a:r>
              <a:rPr lang="en-US" sz="2600" b="1">
                <a:ea typeface="Doulos SIL" panose="02000500070000020004" pitchFamily="2" charset="77"/>
                <a:cs typeface="Doulos SIL" panose="02000500070000020004" pitchFamily="2" charset="77"/>
              </a:rPr>
              <a:t>1s, 1p clitics</a:t>
            </a:r>
            <a:r>
              <a:rPr lang="en-US" sz="2600">
                <a:latin typeface="Doulos SIL" panose="02000500070000020004" pitchFamily="2" charset="77"/>
                <a:ea typeface="Doulos SIL" panose="02000500070000020004" pitchFamily="2" charset="77"/>
                <a:cs typeface="Doulos SIL" panose="02000500070000020004" pitchFamily="2" charset="77"/>
              </a:rPr>
              <a:t>			tʃah⁴			tʃah¹</a:t>
            </a:r>
          </a:p>
          <a:p>
            <a:pPr marL="0" indent="0">
              <a:buNone/>
            </a:pPr>
            <a:r>
              <a:rPr lang="en-US" sz="2600">
                <a:latin typeface="Doulos SIL" panose="02000500070000020004" pitchFamily="2" charset="77"/>
                <a:ea typeface="Doulos SIL" panose="02000500070000020004" pitchFamily="2" charset="77"/>
                <a:cs typeface="Doulos SIL" panose="02000500070000020004" pitchFamily="2" charset="77"/>
              </a:rPr>
              <a:t>						</a:t>
            </a:r>
            <a:r>
              <a:rPr lang="en-US" sz="2600" cap="small">
                <a:latin typeface="Doulos SIL" panose="02000500070000020004" pitchFamily="2" charset="77"/>
                <a:ea typeface="Doulos SIL" panose="02000500070000020004" pitchFamily="2" charset="77"/>
                <a:cs typeface="Doulos SIL" panose="02000500070000020004" pitchFamily="2" charset="77"/>
              </a:rPr>
              <a:t>perf</a:t>
            </a:r>
            <a:r>
              <a:rPr lang="en-US" sz="2600">
                <a:latin typeface="Doulos SIL" panose="02000500070000020004" pitchFamily="2" charset="77"/>
                <a:ea typeface="Doulos SIL" panose="02000500070000020004" pitchFamily="2" charset="77"/>
                <a:cs typeface="Doulos SIL" panose="02000500070000020004" pitchFamily="2" charset="77"/>
              </a:rPr>
              <a:t>.eat.1s		</a:t>
            </a:r>
            <a:r>
              <a:rPr lang="en-US" sz="2600" cap="small">
                <a:latin typeface="Doulos SIL" panose="02000500070000020004" pitchFamily="2" charset="77"/>
                <a:ea typeface="Doulos SIL" panose="02000500070000020004" pitchFamily="2" charset="77"/>
                <a:cs typeface="Doulos SIL" panose="02000500070000020004" pitchFamily="2" charset="77"/>
              </a:rPr>
              <a:t>pot</a:t>
            </a:r>
            <a:r>
              <a:rPr lang="en-US" sz="2600">
                <a:latin typeface="Doulos SIL" panose="02000500070000020004" pitchFamily="2" charset="77"/>
                <a:ea typeface="Doulos SIL" panose="02000500070000020004" pitchFamily="2" charset="77"/>
                <a:cs typeface="Doulos SIL" panose="02000500070000020004" pitchFamily="2" charset="77"/>
              </a:rPr>
              <a:t>.eat.1s</a:t>
            </a:r>
            <a:br>
              <a:rPr lang="en-US" sz="2600">
                <a:latin typeface="Doulos SIL" panose="02000500070000020004" pitchFamily="2" charset="77"/>
                <a:ea typeface="Doulos SIL" panose="02000500070000020004" pitchFamily="2" charset="77"/>
                <a:cs typeface="Doulos SIL" panose="02000500070000020004" pitchFamily="2" charset="77"/>
              </a:rPr>
            </a:br>
            <a:br>
              <a:rPr lang="en-US" sz="2600">
                <a:latin typeface="Doulos SIL" panose="02000500070000020004" pitchFamily="2" charset="77"/>
                <a:ea typeface="Doulos SIL" panose="02000500070000020004" pitchFamily="2" charset="77"/>
                <a:cs typeface="Doulos SIL" panose="02000500070000020004" pitchFamily="2" charset="77"/>
              </a:rPr>
            </a:br>
            <a:r>
              <a:rPr lang="en-US" sz="2600">
                <a:latin typeface="Doulos SIL" panose="02000500070000020004" pitchFamily="2" charset="77"/>
                <a:ea typeface="Doulos SIL" panose="02000500070000020004" pitchFamily="2" charset="77"/>
                <a:cs typeface="Doulos SIL" panose="02000500070000020004" pitchFamily="2" charset="77"/>
              </a:rPr>
              <a:t>						tʃoʔ⁴			tʃoʔ²</a:t>
            </a:r>
            <a:br>
              <a:rPr lang="en-US" sz="2600">
                <a:latin typeface="Doulos SIL" panose="02000500070000020004" pitchFamily="2" charset="77"/>
                <a:ea typeface="Doulos SIL" panose="02000500070000020004" pitchFamily="2" charset="77"/>
                <a:cs typeface="Doulos SIL" panose="02000500070000020004" pitchFamily="2" charset="77"/>
              </a:rPr>
            </a:br>
            <a:r>
              <a:rPr lang="en-US" sz="2600">
                <a:latin typeface="Doulos SIL" panose="02000500070000020004" pitchFamily="2" charset="77"/>
                <a:ea typeface="Doulos SIL" panose="02000500070000020004" pitchFamily="2" charset="77"/>
                <a:cs typeface="Doulos SIL" panose="02000500070000020004" pitchFamily="2" charset="77"/>
              </a:rPr>
              <a:t>						</a:t>
            </a:r>
            <a:r>
              <a:rPr lang="en-US" sz="2600" cap="small">
                <a:latin typeface="Doulos SIL" panose="02000500070000020004" pitchFamily="2" charset="77"/>
                <a:ea typeface="Doulos SIL" panose="02000500070000020004" pitchFamily="2" charset="77"/>
                <a:cs typeface="Doulos SIL" panose="02000500070000020004" pitchFamily="2" charset="77"/>
              </a:rPr>
              <a:t>perf</a:t>
            </a:r>
            <a:r>
              <a:rPr lang="en-US" sz="2600">
                <a:latin typeface="Doulos SIL" panose="02000500070000020004" pitchFamily="2" charset="77"/>
                <a:ea typeface="Doulos SIL" panose="02000500070000020004" pitchFamily="2" charset="77"/>
                <a:cs typeface="Doulos SIL" panose="02000500070000020004" pitchFamily="2" charset="77"/>
              </a:rPr>
              <a:t>.eat.1p		</a:t>
            </a:r>
            <a:r>
              <a:rPr lang="en-US" sz="2600" cap="small">
                <a:latin typeface="Doulos SIL" panose="02000500070000020004" pitchFamily="2" charset="77"/>
                <a:ea typeface="Doulos SIL" panose="02000500070000020004" pitchFamily="2" charset="77"/>
                <a:cs typeface="Doulos SIL" panose="02000500070000020004" pitchFamily="2" charset="77"/>
              </a:rPr>
              <a:t>pot</a:t>
            </a:r>
            <a:r>
              <a:rPr lang="en-US" sz="2600">
                <a:latin typeface="Doulos SIL" panose="02000500070000020004" pitchFamily="2" charset="77"/>
                <a:ea typeface="Doulos SIL" panose="02000500070000020004" pitchFamily="2" charset="77"/>
                <a:cs typeface="Doulos SIL" panose="02000500070000020004" pitchFamily="2" charset="77"/>
              </a:rPr>
              <a:t>.eat.1p</a:t>
            </a:r>
            <a:br>
              <a:rPr lang="en-US" sz="2600">
                <a:latin typeface="Doulos SIL" panose="02000500070000020004" pitchFamily="2" charset="77"/>
                <a:ea typeface="Doulos SIL" panose="02000500070000020004" pitchFamily="2" charset="77"/>
                <a:cs typeface="Doulos SIL" panose="02000500070000020004" pitchFamily="2" charset="77"/>
              </a:rPr>
            </a:br>
            <a:endParaRPr lang="en-US" sz="2600">
              <a:latin typeface="Doulos SIL" panose="02000500070000020004" pitchFamily="2" charset="77"/>
              <a:ea typeface="Doulos SIL" panose="02000500070000020004" pitchFamily="2" charset="77"/>
              <a:cs typeface="Doulos SIL" panose="02000500070000020004" pitchFamily="2" charset="77"/>
            </a:endParaRPr>
          </a:p>
          <a:p>
            <a:r>
              <a:rPr lang="en-US" sz="2600">
                <a:ea typeface="Doulos SIL" panose="02000500070000020004" pitchFamily="2" charset="77"/>
                <a:cs typeface="Doulos SIL" panose="02000500070000020004" pitchFamily="2" charset="77"/>
              </a:rPr>
              <a:t>Exponent of </a:t>
            </a:r>
            <a:r>
              <a:rPr lang="en-US" sz="2600" b="1">
                <a:ea typeface="Doulos SIL" panose="02000500070000020004" pitchFamily="2" charset="77"/>
                <a:cs typeface="Doulos SIL" panose="02000500070000020004" pitchFamily="2" charset="77"/>
              </a:rPr>
              <a:t>topical</a:t>
            </a:r>
            <a:r>
              <a:rPr lang="en-US" sz="2600">
                <a:ea typeface="Doulos SIL" panose="02000500070000020004" pitchFamily="2" charset="77"/>
                <a:cs typeface="Doulos SIL" panose="02000500070000020004" pitchFamily="2" charset="77"/>
              </a:rPr>
              <a:t> and	</a:t>
            </a:r>
            <a:r>
              <a:rPr lang="en-US" sz="2600">
                <a:latin typeface="Doulos SIL" panose="02000500070000020004" pitchFamily="2" charset="77"/>
                <a:ea typeface="Doulos SIL" panose="02000500070000020004" pitchFamily="2" charset="77"/>
                <a:cs typeface="Doulos SIL" panose="02000500070000020004" pitchFamily="2" charset="77"/>
              </a:rPr>
              <a:t>		tʃah³			tʃah²³</a:t>
            </a:r>
            <a:br>
              <a:rPr lang="en-US" sz="2600">
                <a:latin typeface="Doulos SIL" panose="02000500070000020004" pitchFamily="2" charset="77"/>
                <a:ea typeface="Doulos SIL" panose="02000500070000020004" pitchFamily="2" charset="77"/>
                <a:cs typeface="Doulos SIL" panose="02000500070000020004" pitchFamily="2" charset="77"/>
              </a:rPr>
            </a:br>
            <a:r>
              <a:rPr lang="en-US" sz="2600" b="1">
                <a:ea typeface="Doulos SIL" panose="02000500070000020004" pitchFamily="2" charset="77"/>
                <a:cs typeface="Doulos SIL" panose="02000500070000020004" pitchFamily="2" charset="77"/>
              </a:rPr>
              <a:t>emphatic/optative marking	</a:t>
            </a:r>
            <a:r>
              <a:rPr lang="en-US" sz="2600">
                <a:latin typeface="Doulos SIL" panose="02000500070000020004" pitchFamily="2" charset="77"/>
                <a:ea typeface="Doulos SIL" panose="02000500070000020004" pitchFamily="2" charset="77"/>
                <a:cs typeface="Doulos SIL" panose="02000500070000020004" pitchFamily="2" charset="77"/>
              </a:rPr>
              <a:t>	</a:t>
            </a:r>
            <a:r>
              <a:rPr lang="en-US" sz="2600" cap="small">
                <a:latin typeface="Doulos SIL" panose="02000500070000020004" pitchFamily="2" charset="77"/>
                <a:ea typeface="Doulos SIL" panose="02000500070000020004" pitchFamily="2" charset="77"/>
                <a:cs typeface="Doulos SIL" panose="02000500070000020004" pitchFamily="2" charset="77"/>
              </a:rPr>
              <a:t>perf</a:t>
            </a:r>
            <a:r>
              <a:rPr lang="en-US" sz="2600">
                <a:latin typeface="Doulos SIL" panose="02000500070000020004" pitchFamily="2" charset="77"/>
                <a:ea typeface="Doulos SIL" panose="02000500070000020004" pitchFamily="2" charset="77"/>
                <a:cs typeface="Doulos SIL" panose="02000500070000020004" pitchFamily="2" charset="77"/>
              </a:rPr>
              <a:t>.eat.</a:t>
            </a:r>
            <a:r>
              <a:rPr lang="en-US" sz="2600" cap="small">
                <a:latin typeface="Doulos SIL" panose="02000500070000020004" pitchFamily="2" charset="77"/>
                <a:ea typeface="Doulos SIL" panose="02000500070000020004" pitchFamily="2" charset="77"/>
                <a:cs typeface="Doulos SIL" panose="02000500070000020004" pitchFamily="2" charset="77"/>
              </a:rPr>
              <a:t>top</a:t>
            </a:r>
            <a:r>
              <a:rPr lang="en-US" sz="2600">
                <a:latin typeface="Doulos SIL" panose="02000500070000020004" pitchFamily="2" charset="77"/>
                <a:ea typeface="Doulos SIL" panose="02000500070000020004" pitchFamily="2" charset="77"/>
                <a:cs typeface="Doulos SIL" panose="02000500070000020004" pitchFamily="2" charset="77"/>
              </a:rPr>
              <a:t>		</a:t>
            </a:r>
            <a:r>
              <a:rPr lang="en-US" sz="2600" cap="small">
                <a:latin typeface="Doulos SIL" panose="02000500070000020004" pitchFamily="2" charset="77"/>
                <a:ea typeface="Doulos SIL" panose="02000500070000020004" pitchFamily="2" charset="77"/>
                <a:cs typeface="Doulos SIL" panose="02000500070000020004" pitchFamily="2" charset="77"/>
              </a:rPr>
              <a:t>pot</a:t>
            </a:r>
            <a:r>
              <a:rPr lang="en-US" sz="2600">
                <a:latin typeface="Doulos SIL" panose="02000500070000020004" pitchFamily="2" charset="77"/>
                <a:ea typeface="Doulos SIL" panose="02000500070000020004" pitchFamily="2" charset="77"/>
                <a:cs typeface="Doulos SIL" panose="02000500070000020004" pitchFamily="2" charset="77"/>
              </a:rPr>
              <a:t>.eat.</a:t>
            </a:r>
            <a:r>
              <a:rPr lang="en-US" sz="2600" cap="small">
                <a:latin typeface="Doulos SIL" panose="02000500070000020004" pitchFamily="2" charset="77"/>
                <a:ea typeface="Doulos SIL" panose="02000500070000020004" pitchFamily="2" charset="77"/>
                <a:cs typeface="Doulos SIL" panose="02000500070000020004" pitchFamily="2" charset="77"/>
              </a:rPr>
              <a:t>top</a:t>
            </a:r>
          </a:p>
          <a:p>
            <a:pPr marL="0" indent="0">
              <a:buNone/>
            </a:pPr>
            <a:r>
              <a:rPr lang="en-US" sz="2600" cap="small">
                <a:latin typeface="Doulos SIL" panose="02000500070000020004" pitchFamily="2" charset="77"/>
                <a:ea typeface="Doulos SIL" panose="02000500070000020004" pitchFamily="2" charset="77"/>
                <a:cs typeface="Doulos SIL" panose="02000500070000020004" pitchFamily="2" charset="77"/>
              </a:rPr>
              <a:t>	</a:t>
            </a:r>
            <a:br>
              <a:rPr lang="en-US" sz="2600" cap="small">
                <a:latin typeface="Doulos SIL" panose="02000500070000020004" pitchFamily="2" charset="77"/>
                <a:ea typeface="Doulos SIL" panose="02000500070000020004" pitchFamily="2" charset="77"/>
                <a:cs typeface="Doulos SIL" panose="02000500070000020004" pitchFamily="2" charset="77"/>
              </a:rPr>
            </a:br>
            <a:r>
              <a:rPr lang="en-US" sz="2600" cap="small">
                <a:latin typeface="Doulos SIL" panose="02000500070000020004" pitchFamily="2" charset="77"/>
                <a:ea typeface="Doulos SIL" panose="02000500070000020004" pitchFamily="2" charset="77"/>
                <a:cs typeface="Doulos SIL" panose="02000500070000020004" pitchFamily="2" charset="77"/>
              </a:rPr>
              <a:t>						</a:t>
            </a:r>
            <a:r>
              <a:rPr lang="en-US" sz="2400">
                <a:latin typeface="Doulos SIL" panose="02000500070000020004" pitchFamily="2" charset="77"/>
                <a:ea typeface="Doulos SIL" panose="02000500070000020004" pitchFamily="2" charset="77"/>
                <a:cs typeface="Doulos SIL" panose="02000500070000020004" pitchFamily="2" charset="77"/>
              </a:rPr>
              <a:t>tʃaʔ⁴			tʃaʔ²⁴</a:t>
            </a:r>
            <a:br>
              <a:rPr lang="en-US" sz="2400">
                <a:latin typeface="Doulos SIL" panose="02000500070000020004" pitchFamily="2" charset="77"/>
                <a:ea typeface="Doulos SIL" panose="02000500070000020004" pitchFamily="2" charset="77"/>
                <a:cs typeface="Doulos SIL" panose="02000500070000020004" pitchFamily="2" charset="77"/>
              </a:rPr>
            </a:br>
            <a:r>
              <a:rPr lang="en-US" sz="2400">
                <a:latin typeface="Doulos SIL" panose="02000500070000020004" pitchFamily="2" charset="77"/>
                <a:ea typeface="Doulos SIL" panose="02000500070000020004" pitchFamily="2" charset="77"/>
                <a:cs typeface="Doulos SIL" panose="02000500070000020004" pitchFamily="2" charset="77"/>
              </a:rPr>
              <a:t>				</a:t>
            </a:r>
            <a:r>
              <a:rPr lang="en-US" sz="2400" b="1">
                <a:ea typeface="Doulos SIL" panose="02000500070000020004" pitchFamily="2" charset="77"/>
                <a:cs typeface="Doulos SIL" panose="02000500070000020004" pitchFamily="2" charset="77"/>
              </a:rPr>
              <a:t>	</a:t>
            </a:r>
            <a:r>
              <a:rPr lang="en-US" sz="2400">
                <a:latin typeface="Doulos SIL" panose="02000500070000020004" pitchFamily="2" charset="77"/>
                <a:ea typeface="Doulos SIL" panose="02000500070000020004" pitchFamily="2" charset="77"/>
                <a:cs typeface="Doulos SIL" panose="02000500070000020004" pitchFamily="2" charset="77"/>
              </a:rPr>
              <a:t>	</a:t>
            </a:r>
            <a:r>
              <a:rPr lang="en-US" sz="2400" cap="small">
                <a:latin typeface="Doulos SIL" panose="02000500070000020004" pitchFamily="2" charset="77"/>
                <a:ea typeface="Doulos SIL" panose="02000500070000020004" pitchFamily="2" charset="77"/>
                <a:cs typeface="Doulos SIL" panose="02000500070000020004" pitchFamily="2" charset="77"/>
              </a:rPr>
              <a:t>perf</a:t>
            </a:r>
            <a:r>
              <a:rPr lang="en-US" sz="2400">
                <a:latin typeface="Doulos SIL" panose="02000500070000020004" pitchFamily="2" charset="77"/>
                <a:ea typeface="Doulos SIL" panose="02000500070000020004" pitchFamily="2" charset="77"/>
                <a:cs typeface="Doulos SIL" panose="02000500070000020004" pitchFamily="2" charset="77"/>
              </a:rPr>
              <a:t>.eat.</a:t>
            </a:r>
            <a:r>
              <a:rPr lang="en-US" sz="2400" cap="small">
                <a:latin typeface="Doulos SIL" panose="02000500070000020004" pitchFamily="2" charset="77"/>
                <a:ea typeface="Doulos SIL" panose="02000500070000020004" pitchFamily="2" charset="77"/>
                <a:cs typeface="Doulos SIL" panose="02000500070000020004" pitchFamily="2" charset="77"/>
              </a:rPr>
              <a:t>emph</a:t>
            </a:r>
            <a:r>
              <a:rPr lang="en-US" sz="2400">
                <a:latin typeface="Doulos SIL" panose="02000500070000020004" pitchFamily="2" charset="77"/>
                <a:ea typeface="Doulos SIL" panose="02000500070000020004" pitchFamily="2" charset="77"/>
                <a:cs typeface="Doulos SIL" panose="02000500070000020004" pitchFamily="2" charset="77"/>
              </a:rPr>
              <a:t>		</a:t>
            </a:r>
            <a:r>
              <a:rPr lang="en-US" sz="2400" cap="small">
                <a:latin typeface="Doulos SIL" panose="02000500070000020004" pitchFamily="2" charset="77"/>
                <a:ea typeface="Doulos SIL" panose="02000500070000020004" pitchFamily="2" charset="77"/>
                <a:cs typeface="Doulos SIL" panose="02000500070000020004" pitchFamily="2" charset="77"/>
              </a:rPr>
              <a:t>pot</a:t>
            </a:r>
            <a:r>
              <a:rPr lang="en-US" sz="2400">
                <a:latin typeface="Doulos SIL" panose="02000500070000020004" pitchFamily="2" charset="77"/>
                <a:ea typeface="Doulos SIL" panose="02000500070000020004" pitchFamily="2" charset="77"/>
                <a:cs typeface="Doulos SIL" panose="02000500070000020004" pitchFamily="2" charset="77"/>
              </a:rPr>
              <a:t>.eat.</a:t>
            </a:r>
            <a:r>
              <a:rPr lang="en-US" sz="2400" cap="small">
                <a:latin typeface="Doulos SIL" panose="02000500070000020004" pitchFamily="2" charset="77"/>
                <a:ea typeface="Doulos SIL" panose="02000500070000020004" pitchFamily="2" charset="77"/>
                <a:cs typeface="Doulos SIL" panose="02000500070000020004" pitchFamily="2" charset="77"/>
              </a:rPr>
              <a:t>opt</a:t>
            </a:r>
            <a:endParaRPr lang="en-US" sz="2200" cap="small">
              <a:latin typeface="Doulos SIL" panose="02000500070000020004" pitchFamily="2" charset="77"/>
              <a:ea typeface="Doulos SIL" panose="02000500070000020004" pitchFamily="2" charset="77"/>
              <a:cs typeface="Doulos SIL" panose="02000500070000020004" pitchFamily="2" charset="77"/>
            </a:endParaRPr>
          </a:p>
          <a:p>
            <a:endParaRPr lang="en-US" sz="2600" cap="small">
              <a:latin typeface="Doulos SIL" panose="02000500070000020004" pitchFamily="2" charset="77"/>
              <a:ea typeface="Doulos SIL" panose="02000500070000020004" pitchFamily="2" charset="77"/>
              <a:cs typeface="Doulos SIL" panose="02000500070000020004" pitchFamily="2" charset="77"/>
            </a:endParaRPr>
          </a:p>
        </p:txBody>
      </p:sp>
      <p:sp>
        <p:nvSpPr>
          <p:cNvPr id="4" name="Slide Number Placeholder 3">
            <a:extLst>
              <a:ext uri="{FF2B5EF4-FFF2-40B4-BE49-F238E27FC236}">
                <a16:creationId xmlns:a16="http://schemas.microsoft.com/office/drawing/2014/main" id="{AD05A320-9B81-823A-1368-A131C8E577D3}"/>
              </a:ext>
            </a:extLst>
          </p:cNvPr>
          <p:cNvSpPr>
            <a:spLocks noGrp="1"/>
          </p:cNvSpPr>
          <p:nvPr>
            <p:ph type="sldNum" sz="quarter" idx="12"/>
          </p:nvPr>
        </p:nvSpPr>
        <p:spPr/>
        <p:txBody>
          <a:bodyPr/>
          <a:lstStyle/>
          <a:p>
            <a:fld id="{DF19236E-BE37-A340-B933-0A79F0CD3AE4}" type="slidenum">
              <a:rPr lang="en-US"/>
              <a:t>10</a:t>
            </a:fld>
            <a:endParaRPr lang="en-US"/>
          </a:p>
        </p:txBody>
      </p:sp>
    </p:spTree>
    <p:extLst>
      <p:ext uri="{BB962C8B-B14F-4D97-AF65-F5344CB8AC3E}">
        <p14:creationId xmlns:p14="http://schemas.microsoft.com/office/powerpoint/2010/main" val="8323205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DEBEF-B547-CB64-52ED-75569880551E}"/>
              </a:ext>
            </a:extLst>
          </p:cNvPr>
          <p:cNvSpPr>
            <a:spLocks noGrp="1"/>
          </p:cNvSpPr>
          <p:nvPr>
            <p:ph type="title"/>
          </p:nvPr>
        </p:nvSpPr>
        <p:spPr/>
        <p:txBody>
          <a:bodyPr/>
          <a:lstStyle/>
          <a:p>
            <a:r>
              <a:rPr lang="en-US"/>
              <a:t>Tonal contrasts by final syllable type</a:t>
            </a:r>
          </a:p>
        </p:txBody>
      </p:sp>
      <p:pic>
        <p:nvPicPr>
          <p:cNvPr id="5" name="Content Placeholder 4">
            <a:extLst>
              <a:ext uri="{FF2B5EF4-FFF2-40B4-BE49-F238E27FC236}">
                <a16:creationId xmlns:a16="http://schemas.microsoft.com/office/drawing/2014/main" id="{7AC7BAEE-BDAF-DDF2-7E1A-DF38FA01BFBE}"/>
              </a:ext>
            </a:extLst>
          </p:cNvPr>
          <p:cNvPicPr>
            <a:picLocks noGrp="1" noChangeAspect="1"/>
          </p:cNvPicPr>
          <p:nvPr>
            <p:ph idx="1"/>
          </p:nvPr>
        </p:nvPicPr>
        <p:blipFill>
          <a:blip r:embed="rId2"/>
          <a:stretch>
            <a:fillRect/>
          </a:stretch>
        </p:blipFill>
        <p:spPr>
          <a:xfrm>
            <a:off x="838199" y="1519272"/>
            <a:ext cx="9651551" cy="4837077"/>
          </a:xfrm>
          <a:prstGeom prst="rect">
            <a:avLst/>
          </a:prstGeom>
        </p:spPr>
      </p:pic>
      <p:sp>
        <p:nvSpPr>
          <p:cNvPr id="4" name="Slide Number Placeholder 3">
            <a:extLst>
              <a:ext uri="{FF2B5EF4-FFF2-40B4-BE49-F238E27FC236}">
                <a16:creationId xmlns:a16="http://schemas.microsoft.com/office/drawing/2014/main" id="{D539BD99-727E-EBC5-6B37-19B8B8776D52}"/>
              </a:ext>
            </a:extLst>
          </p:cNvPr>
          <p:cNvSpPr>
            <a:spLocks noGrp="1"/>
          </p:cNvSpPr>
          <p:nvPr>
            <p:ph type="sldNum" sz="quarter" idx="12"/>
          </p:nvPr>
        </p:nvSpPr>
        <p:spPr/>
        <p:txBody>
          <a:bodyPr/>
          <a:lstStyle/>
          <a:p>
            <a:fld id="{DF19236E-BE37-A340-B933-0A79F0CD3AE4}" type="slidenum">
              <a:t>11</a:t>
            </a:fld>
            <a:endParaRPr lang="en-US"/>
          </a:p>
        </p:txBody>
      </p:sp>
      <p:sp>
        <p:nvSpPr>
          <p:cNvPr id="6" name="TextBox 5">
            <a:extLst>
              <a:ext uri="{FF2B5EF4-FFF2-40B4-BE49-F238E27FC236}">
                <a16:creationId xmlns:a16="http://schemas.microsoft.com/office/drawing/2014/main" id="{3AA3184B-F7B1-94B6-E43F-DCED90B7A7DD}"/>
              </a:ext>
            </a:extLst>
          </p:cNvPr>
          <p:cNvSpPr txBox="1"/>
          <p:nvPr/>
        </p:nvSpPr>
        <p:spPr>
          <a:xfrm>
            <a:off x="7904922" y="6185830"/>
            <a:ext cx="2077278" cy="369332"/>
          </a:xfrm>
          <a:prstGeom prst="rect">
            <a:avLst/>
          </a:prstGeom>
          <a:noFill/>
        </p:spPr>
        <p:txBody>
          <a:bodyPr wrap="square" rtlCol="0">
            <a:spAutoFit/>
          </a:bodyPr>
          <a:lstStyle/>
          <a:p>
            <a:r>
              <a:rPr lang="en-US"/>
              <a:t>DiCanio et al 2020</a:t>
            </a:r>
          </a:p>
        </p:txBody>
      </p:sp>
    </p:spTree>
    <p:extLst>
      <p:ext uri="{BB962C8B-B14F-4D97-AF65-F5344CB8AC3E}">
        <p14:creationId xmlns:p14="http://schemas.microsoft.com/office/powerpoint/2010/main" val="10819558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F1372-9966-8C1D-9146-375776AC0BB8}"/>
              </a:ext>
            </a:extLst>
          </p:cNvPr>
          <p:cNvSpPr>
            <a:spLocks noGrp="1"/>
          </p:cNvSpPr>
          <p:nvPr>
            <p:ph type="title"/>
          </p:nvPr>
        </p:nvSpPr>
        <p:spPr>
          <a:xfrm>
            <a:off x="838200" y="365125"/>
            <a:ext cx="10795000" cy="1325563"/>
          </a:xfrm>
        </p:spPr>
        <p:txBody>
          <a:bodyPr/>
          <a:lstStyle/>
          <a:p>
            <a:r>
              <a:rPr lang="en-US"/>
              <a:t>Moraic structure and leftward tonal association</a:t>
            </a:r>
          </a:p>
        </p:txBody>
      </p:sp>
      <p:sp>
        <p:nvSpPr>
          <p:cNvPr id="3" name="Content Placeholder 2">
            <a:extLst>
              <a:ext uri="{FF2B5EF4-FFF2-40B4-BE49-F238E27FC236}">
                <a16:creationId xmlns:a16="http://schemas.microsoft.com/office/drawing/2014/main" id="{D0723091-60D9-A1FC-E266-533510A3C309}"/>
              </a:ext>
            </a:extLst>
          </p:cNvPr>
          <p:cNvSpPr>
            <a:spLocks noGrp="1"/>
          </p:cNvSpPr>
          <p:nvPr>
            <p:ph idx="1"/>
          </p:nvPr>
        </p:nvSpPr>
        <p:spPr>
          <a:xfrm>
            <a:off x="838200" y="1825624"/>
            <a:ext cx="6253480" cy="4667251"/>
          </a:xfrm>
        </p:spPr>
        <p:txBody>
          <a:bodyPr>
            <a:normAutofit lnSpcReduction="10000"/>
          </a:bodyPr>
          <a:lstStyle/>
          <a:p>
            <a:r>
              <a:rPr lang="en-US"/>
              <a:t>Final syllables are bimoraic.</a:t>
            </a:r>
          </a:p>
          <a:p>
            <a:endParaRPr lang="en-US"/>
          </a:p>
          <a:p>
            <a:r>
              <a:rPr lang="en-US"/>
              <a:t>In most morphemes, the penultimate syllable tone is predictable based on </a:t>
            </a:r>
            <a:r>
              <a:rPr lang="en-US" b="1" u="sng"/>
              <a:t>the final tone</a:t>
            </a:r>
            <a:r>
              <a:rPr lang="en-US"/>
              <a:t>. Tones </a:t>
            </a:r>
            <a:r>
              <a:rPr lang="en-US" i="1"/>
              <a:t>associate</a:t>
            </a:r>
            <a:r>
              <a:rPr lang="en-US"/>
              <a:t> to penultimate syllables.</a:t>
            </a:r>
          </a:p>
          <a:p>
            <a:endParaRPr lang="en-US"/>
          </a:p>
          <a:p>
            <a:r>
              <a:rPr lang="en-US"/>
              <a:t>This is argued for </a:t>
            </a:r>
            <a:r>
              <a:rPr lang="en-US" i="1"/>
              <a:t>all</a:t>
            </a:r>
            <a:r>
              <a:rPr lang="en-US"/>
              <a:t> Triqui languages (DiCanio 2008, DiCanio et al 2020, Hernández Mendoza 2017, Hollenbach 1984).</a:t>
            </a:r>
          </a:p>
          <a:p>
            <a:endParaRPr lang="en-US"/>
          </a:p>
          <a:p>
            <a:endParaRPr lang="en-US"/>
          </a:p>
        </p:txBody>
      </p:sp>
      <p:sp>
        <p:nvSpPr>
          <p:cNvPr id="4" name="Slide Number Placeholder 3">
            <a:extLst>
              <a:ext uri="{FF2B5EF4-FFF2-40B4-BE49-F238E27FC236}">
                <a16:creationId xmlns:a16="http://schemas.microsoft.com/office/drawing/2014/main" id="{7E50F51C-223E-7A4A-7C90-9890CD70B844}"/>
              </a:ext>
            </a:extLst>
          </p:cNvPr>
          <p:cNvSpPr>
            <a:spLocks noGrp="1"/>
          </p:cNvSpPr>
          <p:nvPr>
            <p:ph type="sldNum" sz="quarter" idx="12"/>
          </p:nvPr>
        </p:nvSpPr>
        <p:spPr/>
        <p:txBody>
          <a:bodyPr/>
          <a:lstStyle/>
          <a:p>
            <a:fld id="{DF19236E-BE37-A340-B933-0A79F0CD3AE4}" type="slidenum">
              <a:t>12</a:t>
            </a:fld>
            <a:endParaRPr lang="en-US"/>
          </a:p>
        </p:txBody>
      </p:sp>
      <p:pic>
        <p:nvPicPr>
          <p:cNvPr id="5" name="Picture 4">
            <a:extLst>
              <a:ext uri="{FF2B5EF4-FFF2-40B4-BE49-F238E27FC236}">
                <a16:creationId xmlns:a16="http://schemas.microsoft.com/office/drawing/2014/main" id="{F5B69A91-4793-FA74-A567-BBABFB47D636}"/>
              </a:ext>
            </a:extLst>
          </p:cNvPr>
          <p:cNvPicPr>
            <a:picLocks noChangeAspect="1"/>
          </p:cNvPicPr>
          <p:nvPr/>
        </p:nvPicPr>
        <p:blipFill>
          <a:blip r:embed="rId2"/>
          <a:stretch>
            <a:fillRect/>
          </a:stretch>
        </p:blipFill>
        <p:spPr>
          <a:xfrm>
            <a:off x="7599680" y="1383178"/>
            <a:ext cx="3100153" cy="4975554"/>
          </a:xfrm>
          <a:prstGeom prst="rect">
            <a:avLst/>
          </a:prstGeom>
        </p:spPr>
      </p:pic>
    </p:spTree>
    <p:extLst>
      <p:ext uri="{BB962C8B-B14F-4D97-AF65-F5344CB8AC3E}">
        <p14:creationId xmlns:p14="http://schemas.microsoft.com/office/powerpoint/2010/main" val="39213069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83BA10-B30C-7152-0B57-38037F2E66C9}"/>
              </a:ext>
            </a:extLst>
          </p:cNvPr>
          <p:cNvSpPr>
            <a:spLocks noGrp="1"/>
          </p:cNvSpPr>
          <p:nvPr>
            <p:ph idx="1"/>
          </p:nvPr>
        </p:nvSpPr>
        <p:spPr>
          <a:xfrm>
            <a:off x="838200" y="715617"/>
            <a:ext cx="10515600" cy="5461346"/>
          </a:xfrm>
        </p:spPr>
        <p:txBody>
          <a:bodyPr>
            <a:normAutofit/>
          </a:bodyPr>
          <a:lstStyle/>
          <a:p>
            <a:pPr marL="0" indent="0" algn="just">
              <a:buNone/>
            </a:pPr>
            <a:r>
              <a:rPr lang="en-US" i="1">
                <a:effectLst/>
                <a:latin typeface="TimesNewRomanPS"/>
              </a:rPr>
              <a:t>Leftward association convention</a:t>
            </a:r>
            <a:r>
              <a:rPr lang="en-US">
                <a:effectLst/>
                <a:latin typeface="TimesNewRomanPSMT"/>
              </a:rPr>
              <a:t>: </a:t>
            </a:r>
          </a:p>
          <a:p>
            <a:pPr marL="0" indent="0" algn="just">
              <a:buNone/>
            </a:pPr>
            <a:r>
              <a:rPr lang="en-US">
                <a:effectLst/>
                <a:latin typeface="TimesNewRomanPSMT"/>
              </a:rPr>
              <a:t>Assign a tone or tone contour, right to left, starting on the rightmost mora (tone-bearing unit) of the word and then associate the leftmost tone in the word to all preceding moras within the word.</a:t>
            </a:r>
          </a:p>
          <a:p>
            <a:pPr marL="0" indent="0" algn="just">
              <a:buNone/>
            </a:pPr>
            <a:r>
              <a:rPr lang="en-US">
                <a:effectLst/>
                <a:latin typeface="TimesNewRomanPSMT"/>
              </a:rPr>
              <a:t>(DiCanio et al 2020) </a:t>
            </a:r>
            <a:endParaRPr lang="en-US"/>
          </a:p>
          <a:p>
            <a:pPr marL="0" indent="0">
              <a:buNone/>
            </a:pPr>
            <a:endParaRPr lang="en-US"/>
          </a:p>
          <a:p>
            <a:pPr marL="0" indent="0">
              <a:buNone/>
            </a:pPr>
            <a:endParaRPr lang="en-US"/>
          </a:p>
        </p:txBody>
      </p:sp>
      <p:sp>
        <p:nvSpPr>
          <p:cNvPr id="4" name="Slide Number Placeholder 3">
            <a:extLst>
              <a:ext uri="{FF2B5EF4-FFF2-40B4-BE49-F238E27FC236}">
                <a16:creationId xmlns:a16="http://schemas.microsoft.com/office/drawing/2014/main" id="{4B4FA887-540A-744C-2423-F105C541B2A8}"/>
              </a:ext>
            </a:extLst>
          </p:cNvPr>
          <p:cNvSpPr>
            <a:spLocks noGrp="1"/>
          </p:cNvSpPr>
          <p:nvPr>
            <p:ph type="sldNum" sz="quarter" idx="12"/>
          </p:nvPr>
        </p:nvSpPr>
        <p:spPr/>
        <p:txBody>
          <a:bodyPr/>
          <a:lstStyle/>
          <a:p>
            <a:fld id="{DF19236E-BE37-A340-B933-0A79F0CD3AE4}" type="slidenum">
              <a:t>13</a:t>
            </a:fld>
            <a:endParaRPr lang="en-US"/>
          </a:p>
        </p:txBody>
      </p:sp>
      <p:pic>
        <p:nvPicPr>
          <p:cNvPr id="5" name="Picture 4">
            <a:extLst>
              <a:ext uri="{FF2B5EF4-FFF2-40B4-BE49-F238E27FC236}">
                <a16:creationId xmlns:a16="http://schemas.microsoft.com/office/drawing/2014/main" id="{92A1E79E-9BEB-879B-7C8F-B1DB0CC31F21}"/>
              </a:ext>
            </a:extLst>
          </p:cNvPr>
          <p:cNvPicPr>
            <a:picLocks noChangeAspect="1"/>
          </p:cNvPicPr>
          <p:nvPr/>
        </p:nvPicPr>
        <p:blipFill>
          <a:blip r:embed="rId2"/>
          <a:stretch>
            <a:fillRect/>
          </a:stretch>
        </p:blipFill>
        <p:spPr>
          <a:xfrm>
            <a:off x="583096" y="2931381"/>
            <a:ext cx="8027504" cy="3211002"/>
          </a:xfrm>
          <a:prstGeom prst="rect">
            <a:avLst/>
          </a:prstGeom>
        </p:spPr>
      </p:pic>
    </p:spTree>
    <p:extLst>
      <p:ext uri="{BB962C8B-B14F-4D97-AF65-F5344CB8AC3E}">
        <p14:creationId xmlns:p14="http://schemas.microsoft.com/office/powerpoint/2010/main" val="33056646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850C4-100C-84EE-FAE7-BEB2D1E45DC1}"/>
              </a:ext>
            </a:extLst>
          </p:cNvPr>
          <p:cNvSpPr>
            <a:spLocks noGrp="1"/>
          </p:cNvSpPr>
          <p:nvPr>
            <p:ph type="title"/>
          </p:nvPr>
        </p:nvSpPr>
        <p:spPr>
          <a:xfrm>
            <a:off x="838200" y="365125"/>
            <a:ext cx="10916920" cy="1026064"/>
          </a:xfrm>
        </p:spPr>
        <p:txBody>
          <a:bodyPr>
            <a:normAutofit fontScale="90000"/>
          </a:bodyPr>
          <a:lstStyle/>
          <a:p>
            <a:r>
              <a:rPr lang="en-US"/>
              <a:t>Final stress – lots of evidence (but not just phonetic)</a:t>
            </a:r>
          </a:p>
        </p:txBody>
      </p:sp>
      <p:sp>
        <p:nvSpPr>
          <p:cNvPr id="3" name="Content Placeholder 2">
            <a:extLst>
              <a:ext uri="{FF2B5EF4-FFF2-40B4-BE49-F238E27FC236}">
                <a16:creationId xmlns:a16="http://schemas.microsoft.com/office/drawing/2014/main" id="{EAAC0047-EE9B-0692-A880-DCCB927C447F}"/>
              </a:ext>
            </a:extLst>
          </p:cNvPr>
          <p:cNvSpPr>
            <a:spLocks noGrp="1"/>
          </p:cNvSpPr>
          <p:nvPr>
            <p:ph idx="1"/>
          </p:nvPr>
        </p:nvSpPr>
        <p:spPr>
          <a:xfrm>
            <a:off x="838200" y="1717040"/>
            <a:ext cx="10601960" cy="4678584"/>
          </a:xfrm>
        </p:spPr>
        <p:txBody>
          <a:bodyPr>
            <a:noAutofit/>
          </a:bodyPr>
          <a:lstStyle/>
          <a:p>
            <a:r>
              <a:rPr lang="en-US" sz="2200" b="1">
                <a:effectLst/>
              </a:rPr>
              <a:t>Phonetic evidence</a:t>
            </a:r>
            <a:r>
              <a:rPr lang="en-US" sz="2200">
                <a:effectLst/>
              </a:rPr>
              <a:t>: stem-final syllables are longer than preceding syllables within the morpheme (DiCanio 2010, DiCanio and Hatcher 2018).</a:t>
            </a:r>
          </a:p>
          <a:p>
            <a:endParaRPr lang="en-US" sz="2200"/>
          </a:p>
          <a:p>
            <a:r>
              <a:rPr lang="en-US" sz="2200" b="1"/>
              <a:t>Phonological evidence:</a:t>
            </a:r>
          </a:p>
          <a:p>
            <a:pPr marL="914400" lvl="1" indent="-457200">
              <a:buFont typeface="+mj-lt"/>
              <a:buAutoNum type="arabicPeriod"/>
            </a:pPr>
            <a:r>
              <a:rPr lang="en-US" sz="2200">
                <a:effectLst/>
              </a:rPr>
              <a:t>Nasal vowels only occur in final syllables.</a:t>
            </a:r>
          </a:p>
          <a:p>
            <a:pPr marL="914400" lvl="1" indent="-457200">
              <a:buFont typeface="+mj-lt"/>
              <a:buAutoNum type="arabicPeriod"/>
            </a:pPr>
            <a:r>
              <a:rPr lang="en-US" sz="2200">
                <a:effectLst/>
              </a:rPr>
              <a:t>Glottal consonants only occur in final syllables.</a:t>
            </a:r>
          </a:p>
          <a:p>
            <a:pPr marL="914400" lvl="1" indent="-457200">
              <a:buFont typeface="+mj-lt"/>
              <a:buAutoNum type="arabicPeriod"/>
            </a:pPr>
            <a:r>
              <a:rPr lang="en-US" sz="2200">
                <a:effectLst/>
              </a:rPr>
              <a:t>Prenasalized stops only occur in final syllables.</a:t>
            </a:r>
          </a:p>
          <a:p>
            <a:pPr marL="914400" lvl="1" indent="-457200">
              <a:buFont typeface="+mj-lt"/>
              <a:buAutoNum type="arabicPeriod"/>
            </a:pPr>
            <a:r>
              <a:rPr lang="en-US" sz="2200" b="1">
                <a:effectLst/>
              </a:rPr>
              <a:t>Full tonal contrasts (all 9 tones) only occur in final syllables.</a:t>
            </a:r>
          </a:p>
          <a:p>
            <a:pPr marL="914400" lvl="1" indent="-457200">
              <a:buFont typeface="+mj-lt"/>
              <a:buAutoNum type="arabicPeriod"/>
            </a:pPr>
            <a:r>
              <a:rPr lang="en-US" sz="2200" b="1">
                <a:effectLst/>
              </a:rPr>
              <a:t>Final syllables license contrasts in pre-final (non-final) syllables.</a:t>
            </a:r>
          </a:p>
          <a:p>
            <a:pPr marL="914400" lvl="1" indent="-457200">
              <a:buFont typeface="+mj-lt"/>
              <a:buAutoNum type="arabicPeriod"/>
            </a:pPr>
            <a:endParaRPr lang="en-US" sz="2200">
              <a:latin typeface="LMSans10"/>
            </a:endParaRPr>
          </a:p>
          <a:p>
            <a:r>
              <a:rPr lang="en-US" sz="2200">
                <a:effectLst/>
              </a:rPr>
              <a:t>Virtually identical properties are found throughout Triqui languages (DiCanio, 2008, 2010, 2016; DiCanio et al., 2020; Elliott et al., 2016; Hollenbach, 1984; Hernández Mendoza, 2017).</a:t>
            </a:r>
          </a:p>
        </p:txBody>
      </p:sp>
      <p:sp>
        <p:nvSpPr>
          <p:cNvPr id="5" name="Slide Number Placeholder 4">
            <a:extLst>
              <a:ext uri="{FF2B5EF4-FFF2-40B4-BE49-F238E27FC236}">
                <a16:creationId xmlns:a16="http://schemas.microsoft.com/office/drawing/2014/main" id="{B9399919-C87A-38E8-3A2B-09156E187436}"/>
              </a:ext>
            </a:extLst>
          </p:cNvPr>
          <p:cNvSpPr>
            <a:spLocks noGrp="1"/>
          </p:cNvSpPr>
          <p:nvPr>
            <p:ph type="sldNum" sz="quarter" idx="12"/>
          </p:nvPr>
        </p:nvSpPr>
        <p:spPr/>
        <p:txBody>
          <a:bodyPr/>
          <a:lstStyle/>
          <a:p>
            <a:fld id="{DF19236E-BE37-A340-B933-0A79F0CD3AE4}" type="slidenum">
              <a:t>14</a:t>
            </a:fld>
            <a:endParaRPr lang="en-US"/>
          </a:p>
        </p:txBody>
      </p:sp>
    </p:spTree>
    <p:extLst>
      <p:ext uri="{BB962C8B-B14F-4D97-AF65-F5344CB8AC3E}">
        <p14:creationId xmlns:p14="http://schemas.microsoft.com/office/powerpoint/2010/main" val="3992011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E0FBC-9370-EFD9-6399-85F44C15DA0F}"/>
              </a:ext>
            </a:extLst>
          </p:cNvPr>
          <p:cNvSpPr>
            <a:spLocks noGrp="1"/>
          </p:cNvSpPr>
          <p:nvPr>
            <p:ph type="title"/>
          </p:nvPr>
        </p:nvSpPr>
        <p:spPr>
          <a:xfrm>
            <a:off x="838200" y="365125"/>
            <a:ext cx="3947160" cy="4351338"/>
          </a:xfrm>
        </p:spPr>
        <p:txBody>
          <a:bodyPr>
            <a:normAutofit/>
          </a:bodyPr>
          <a:lstStyle/>
          <a:p>
            <a:r>
              <a:rPr lang="en-US"/>
              <a:t>What about other units?</a:t>
            </a:r>
          </a:p>
        </p:txBody>
      </p:sp>
      <p:sp>
        <p:nvSpPr>
          <p:cNvPr id="4" name="Slide Number Placeholder 3">
            <a:extLst>
              <a:ext uri="{FF2B5EF4-FFF2-40B4-BE49-F238E27FC236}">
                <a16:creationId xmlns:a16="http://schemas.microsoft.com/office/drawing/2014/main" id="{A98AEF20-6E4A-9898-2474-565B0F37B5CE}"/>
              </a:ext>
            </a:extLst>
          </p:cNvPr>
          <p:cNvSpPr>
            <a:spLocks noGrp="1"/>
          </p:cNvSpPr>
          <p:nvPr>
            <p:ph type="sldNum" sz="quarter" idx="12"/>
          </p:nvPr>
        </p:nvSpPr>
        <p:spPr/>
        <p:txBody>
          <a:bodyPr/>
          <a:lstStyle/>
          <a:p>
            <a:fld id="{DF19236E-BE37-A340-B933-0A79F0CD3AE4}" type="slidenum">
              <a:rPr lang="en-US"/>
              <a:t>15</a:t>
            </a:fld>
            <a:endParaRPr lang="en-US"/>
          </a:p>
        </p:txBody>
      </p:sp>
      <p:pic>
        <p:nvPicPr>
          <p:cNvPr id="9" name="Content Placeholder 8">
            <a:extLst>
              <a:ext uri="{FF2B5EF4-FFF2-40B4-BE49-F238E27FC236}">
                <a16:creationId xmlns:a16="http://schemas.microsoft.com/office/drawing/2014/main" id="{D546E26A-6127-5D1B-1C77-40C8A1BD5D25}"/>
              </a:ext>
            </a:extLst>
          </p:cNvPr>
          <p:cNvPicPr>
            <a:picLocks noGrp="1" noChangeAspect="1"/>
          </p:cNvPicPr>
          <p:nvPr>
            <p:ph idx="1"/>
          </p:nvPr>
        </p:nvPicPr>
        <p:blipFill>
          <a:blip r:embed="rId2"/>
          <a:stretch>
            <a:fillRect/>
          </a:stretch>
        </p:blipFill>
        <p:spPr>
          <a:xfrm>
            <a:off x="5378475" y="425408"/>
            <a:ext cx="4740885" cy="6113504"/>
          </a:xfrm>
          <a:prstGeom prst="rect">
            <a:avLst/>
          </a:prstGeom>
        </p:spPr>
      </p:pic>
    </p:spTree>
    <p:extLst>
      <p:ext uri="{BB962C8B-B14F-4D97-AF65-F5344CB8AC3E}">
        <p14:creationId xmlns:p14="http://schemas.microsoft.com/office/powerpoint/2010/main" val="34039279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549D4-5679-4B16-7D0C-13D5801BBE29}"/>
              </a:ext>
            </a:extLst>
          </p:cNvPr>
          <p:cNvSpPr>
            <a:spLocks noGrp="1"/>
          </p:cNvSpPr>
          <p:nvPr>
            <p:ph type="title"/>
          </p:nvPr>
        </p:nvSpPr>
        <p:spPr>
          <a:xfrm>
            <a:off x="838200" y="365126"/>
            <a:ext cx="10515600" cy="1175440"/>
          </a:xfrm>
        </p:spPr>
        <p:txBody>
          <a:bodyPr/>
          <a:lstStyle/>
          <a:p>
            <a:r>
              <a:rPr lang="en-US"/>
              <a:t>III.	Foot structure</a:t>
            </a:r>
          </a:p>
        </p:txBody>
      </p:sp>
      <p:sp>
        <p:nvSpPr>
          <p:cNvPr id="3" name="Content Placeholder 2">
            <a:extLst>
              <a:ext uri="{FF2B5EF4-FFF2-40B4-BE49-F238E27FC236}">
                <a16:creationId xmlns:a16="http://schemas.microsoft.com/office/drawing/2014/main" id="{F43EB100-62CE-B5DD-525B-F4AA8D204D56}"/>
              </a:ext>
            </a:extLst>
          </p:cNvPr>
          <p:cNvSpPr>
            <a:spLocks noGrp="1"/>
          </p:cNvSpPr>
          <p:nvPr>
            <p:ph idx="1"/>
          </p:nvPr>
        </p:nvSpPr>
        <p:spPr>
          <a:xfrm>
            <a:off x="838200" y="1540566"/>
            <a:ext cx="10515600" cy="4636397"/>
          </a:xfrm>
        </p:spPr>
        <p:txBody>
          <a:bodyPr>
            <a:normAutofit lnSpcReduction="10000"/>
          </a:bodyPr>
          <a:lstStyle/>
          <a:p>
            <a:r>
              <a:rPr lang="en-US"/>
              <a:t>What type of foot parsing might be possible?</a:t>
            </a:r>
          </a:p>
          <a:p>
            <a:endParaRPr lang="en-US"/>
          </a:p>
          <a:p>
            <a:r>
              <a:rPr lang="en-US"/>
              <a:t>Evidence comes from three sources: </a:t>
            </a:r>
          </a:p>
          <a:p>
            <a:pPr marL="914400" lvl="1" indent="-457200">
              <a:buFont typeface="+mj-lt"/>
              <a:buAutoNum type="alphaLcParenR"/>
            </a:pPr>
            <a:r>
              <a:rPr lang="en-US"/>
              <a:t>high tone /4/ is restricted to the foot</a:t>
            </a:r>
          </a:p>
          <a:p>
            <a:pPr marL="914400" lvl="1" indent="-457200">
              <a:buFont typeface="+mj-lt"/>
              <a:buAutoNum type="alphaLcParenR"/>
            </a:pPr>
            <a:r>
              <a:rPr lang="en-US"/>
              <a:t>Spanish loanword adaptation</a:t>
            </a:r>
          </a:p>
          <a:p>
            <a:pPr marL="914400" lvl="1" indent="-457200">
              <a:buFont typeface="+mj-lt"/>
              <a:buAutoNum type="alphaLcParenR"/>
            </a:pPr>
            <a:r>
              <a:rPr lang="en-US"/>
              <a:t>variable deletion or shortening of extrametrical vowels</a:t>
            </a:r>
          </a:p>
          <a:p>
            <a:endParaRPr lang="en-US"/>
          </a:p>
          <a:p>
            <a:r>
              <a:rPr lang="en-US"/>
              <a:t>Possible analyses:		1σ	2σ	3σ	4σ</a:t>
            </a:r>
          </a:p>
          <a:p>
            <a:pPr marL="914400" lvl="1" indent="-457200">
              <a:buFont typeface="+mj-lt"/>
              <a:buAutoNum type="arabicParenR"/>
            </a:pPr>
            <a:r>
              <a:rPr lang="en-US"/>
              <a:t>No feet				σ</a:t>
            </a:r>
            <a:r>
              <a:rPr lang="en-US" baseline="-25000"/>
              <a:t>μμ </a:t>
            </a:r>
            <a:r>
              <a:rPr lang="en-US"/>
              <a:t>, σ</a:t>
            </a:r>
            <a:r>
              <a:rPr lang="en-US" baseline="-25000"/>
              <a:t>μ</a:t>
            </a:r>
            <a:r>
              <a:rPr lang="en-US"/>
              <a:t>σ</a:t>
            </a:r>
            <a:r>
              <a:rPr lang="en-US" baseline="-25000"/>
              <a:t>μμ </a:t>
            </a:r>
            <a:r>
              <a:rPr lang="en-US"/>
              <a:t>, σ</a:t>
            </a:r>
            <a:r>
              <a:rPr lang="en-US" baseline="-25000"/>
              <a:t>μ</a:t>
            </a:r>
            <a:r>
              <a:rPr lang="en-US"/>
              <a:t>σ</a:t>
            </a:r>
            <a:r>
              <a:rPr lang="en-US" baseline="-25000"/>
              <a:t>μ</a:t>
            </a:r>
            <a:r>
              <a:rPr lang="en-US"/>
              <a:t>σ</a:t>
            </a:r>
            <a:r>
              <a:rPr lang="en-US" baseline="-25000"/>
              <a:t>μμ </a:t>
            </a:r>
            <a:r>
              <a:rPr lang="en-US"/>
              <a:t>, σ</a:t>
            </a:r>
            <a:r>
              <a:rPr lang="en-US" baseline="-25000"/>
              <a:t>μ</a:t>
            </a:r>
            <a:r>
              <a:rPr lang="en-US"/>
              <a:t>σ</a:t>
            </a:r>
            <a:r>
              <a:rPr lang="en-US" baseline="-25000"/>
              <a:t>μ</a:t>
            </a:r>
            <a:r>
              <a:rPr lang="en-US"/>
              <a:t>σ</a:t>
            </a:r>
            <a:r>
              <a:rPr lang="en-US" baseline="-25000"/>
              <a:t>μ</a:t>
            </a:r>
            <a:r>
              <a:rPr lang="en-US"/>
              <a:t>σ</a:t>
            </a:r>
            <a:r>
              <a:rPr lang="en-US" baseline="-25000"/>
              <a:t>μμ</a:t>
            </a:r>
            <a:endParaRPr lang="en-US"/>
          </a:p>
          <a:p>
            <a:pPr marL="914400" lvl="1" indent="-457200">
              <a:buFont typeface="+mj-lt"/>
              <a:buAutoNum type="arabicParenR"/>
            </a:pPr>
            <a:r>
              <a:rPr lang="en-US"/>
              <a:t>Iterative Iambic feet		(σ</a:t>
            </a:r>
            <a:r>
              <a:rPr lang="en-US" baseline="-25000"/>
              <a:t>μμ</a:t>
            </a:r>
            <a:r>
              <a:rPr lang="en-US"/>
              <a:t>), (σ</a:t>
            </a:r>
            <a:r>
              <a:rPr lang="en-US" baseline="-25000"/>
              <a:t>μ</a:t>
            </a:r>
            <a:r>
              <a:rPr lang="en-US"/>
              <a:t>σ</a:t>
            </a:r>
            <a:r>
              <a:rPr lang="en-US" baseline="-25000"/>
              <a:t>μμ</a:t>
            </a:r>
            <a:r>
              <a:rPr lang="en-US"/>
              <a:t>), (σ</a:t>
            </a:r>
            <a:r>
              <a:rPr lang="en-US" baseline="-25000"/>
              <a:t>μ</a:t>
            </a:r>
            <a:r>
              <a:rPr lang="en-US"/>
              <a:t>)(σ</a:t>
            </a:r>
            <a:r>
              <a:rPr lang="en-US" baseline="-25000"/>
              <a:t>μ</a:t>
            </a:r>
            <a:r>
              <a:rPr lang="en-US"/>
              <a:t>σ</a:t>
            </a:r>
            <a:r>
              <a:rPr lang="en-US" baseline="-25000"/>
              <a:t>μμ</a:t>
            </a:r>
            <a:r>
              <a:rPr lang="en-US"/>
              <a:t>), (σ</a:t>
            </a:r>
            <a:r>
              <a:rPr lang="en-US" baseline="-25000"/>
              <a:t>μ</a:t>
            </a:r>
            <a:r>
              <a:rPr lang="en-US"/>
              <a:t>σ</a:t>
            </a:r>
            <a:r>
              <a:rPr lang="en-US" baseline="-25000"/>
              <a:t>μ</a:t>
            </a:r>
            <a:r>
              <a:rPr lang="en-US"/>
              <a:t>)(σ</a:t>
            </a:r>
            <a:r>
              <a:rPr lang="en-US" baseline="-25000"/>
              <a:t>μ</a:t>
            </a:r>
            <a:r>
              <a:rPr lang="en-US"/>
              <a:t>σ</a:t>
            </a:r>
            <a:r>
              <a:rPr lang="en-US" baseline="-25000"/>
              <a:t>μμ</a:t>
            </a:r>
            <a:r>
              <a:rPr lang="en-US"/>
              <a:t>)</a:t>
            </a:r>
          </a:p>
          <a:p>
            <a:pPr marL="914400" lvl="1" indent="-457200">
              <a:buFont typeface="+mj-lt"/>
              <a:buAutoNum type="arabicParenR"/>
            </a:pPr>
            <a:r>
              <a:rPr lang="en-US" b="1"/>
              <a:t>Non-iterative iambic feet</a:t>
            </a:r>
            <a:r>
              <a:rPr lang="en-US"/>
              <a:t>	(σ</a:t>
            </a:r>
            <a:r>
              <a:rPr lang="en-US" baseline="-25000"/>
              <a:t>μμ</a:t>
            </a:r>
            <a:r>
              <a:rPr lang="en-US"/>
              <a:t>), (σ</a:t>
            </a:r>
            <a:r>
              <a:rPr lang="en-US" baseline="-25000"/>
              <a:t>μ</a:t>
            </a:r>
            <a:r>
              <a:rPr lang="en-US"/>
              <a:t>σ</a:t>
            </a:r>
            <a:r>
              <a:rPr lang="en-US" baseline="-25000"/>
              <a:t>μμ</a:t>
            </a:r>
            <a:r>
              <a:rPr lang="en-US"/>
              <a:t>), σ</a:t>
            </a:r>
            <a:r>
              <a:rPr lang="en-US" baseline="-25000"/>
              <a:t>μ</a:t>
            </a:r>
            <a:r>
              <a:rPr lang="en-US"/>
              <a:t>(σ</a:t>
            </a:r>
            <a:r>
              <a:rPr lang="en-US" baseline="-25000"/>
              <a:t>μ</a:t>
            </a:r>
            <a:r>
              <a:rPr lang="en-US"/>
              <a:t>σ</a:t>
            </a:r>
            <a:r>
              <a:rPr lang="en-US" baseline="-25000"/>
              <a:t>μμ</a:t>
            </a:r>
            <a:r>
              <a:rPr lang="en-US"/>
              <a:t>), σ</a:t>
            </a:r>
            <a:r>
              <a:rPr lang="en-US" baseline="-25000"/>
              <a:t>μ</a:t>
            </a:r>
            <a:r>
              <a:rPr lang="en-US"/>
              <a:t>σ</a:t>
            </a:r>
            <a:r>
              <a:rPr lang="en-US" baseline="-25000"/>
              <a:t>μ</a:t>
            </a:r>
            <a:r>
              <a:rPr lang="en-US"/>
              <a:t>(σ</a:t>
            </a:r>
            <a:r>
              <a:rPr lang="en-US" baseline="-25000"/>
              <a:t>μ</a:t>
            </a:r>
            <a:r>
              <a:rPr lang="en-US"/>
              <a:t>σ</a:t>
            </a:r>
            <a:r>
              <a:rPr lang="en-US" baseline="-25000"/>
              <a:t>μμ</a:t>
            </a:r>
            <a:r>
              <a:rPr lang="en-US"/>
              <a:t>)</a:t>
            </a:r>
          </a:p>
        </p:txBody>
      </p:sp>
      <p:sp>
        <p:nvSpPr>
          <p:cNvPr id="4" name="Slide Number Placeholder 3">
            <a:extLst>
              <a:ext uri="{FF2B5EF4-FFF2-40B4-BE49-F238E27FC236}">
                <a16:creationId xmlns:a16="http://schemas.microsoft.com/office/drawing/2014/main" id="{7F74475A-B6AF-7D83-1BB4-20D202B8E6AB}"/>
              </a:ext>
            </a:extLst>
          </p:cNvPr>
          <p:cNvSpPr>
            <a:spLocks noGrp="1"/>
          </p:cNvSpPr>
          <p:nvPr>
            <p:ph type="sldNum" sz="quarter" idx="12"/>
          </p:nvPr>
        </p:nvSpPr>
        <p:spPr/>
        <p:txBody>
          <a:bodyPr/>
          <a:lstStyle/>
          <a:p>
            <a:fld id="{DF19236E-BE37-A340-B933-0A79F0CD3AE4}" type="slidenum">
              <a:t>16</a:t>
            </a:fld>
            <a:endParaRPr lang="en-US"/>
          </a:p>
        </p:txBody>
      </p:sp>
    </p:spTree>
    <p:extLst>
      <p:ext uri="{BB962C8B-B14F-4D97-AF65-F5344CB8AC3E}">
        <p14:creationId xmlns:p14="http://schemas.microsoft.com/office/powerpoint/2010/main" val="26807919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65225-5154-E627-B6DB-3C9B25A57C11}"/>
              </a:ext>
            </a:extLst>
          </p:cNvPr>
          <p:cNvSpPr>
            <a:spLocks noGrp="1"/>
          </p:cNvSpPr>
          <p:nvPr>
            <p:ph type="title"/>
          </p:nvPr>
        </p:nvSpPr>
        <p:spPr/>
        <p:txBody>
          <a:bodyPr>
            <a:normAutofit/>
          </a:bodyPr>
          <a:lstStyle/>
          <a:p>
            <a:r>
              <a:rPr lang="en-US" sz="3600"/>
              <a:t>(a)	The distribution of high tones is limited to the foot</a:t>
            </a:r>
          </a:p>
        </p:txBody>
      </p:sp>
      <p:sp>
        <p:nvSpPr>
          <p:cNvPr id="3" name="Content Placeholder 2">
            <a:extLst>
              <a:ext uri="{FF2B5EF4-FFF2-40B4-BE49-F238E27FC236}">
                <a16:creationId xmlns:a16="http://schemas.microsoft.com/office/drawing/2014/main" id="{7CBC47CB-1609-E5C8-4D41-41F46EDA0524}"/>
              </a:ext>
            </a:extLst>
          </p:cNvPr>
          <p:cNvSpPr>
            <a:spLocks noGrp="1"/>
          </p:cNvSpPr>
          <p:nvPr>
            <p:ph idx="1"/>
          </p:nvPr>
        </p:nvSpPr>
        <p:spPr>
          <a:xfrm>
            <a:off x="838200" y="1690688"/>
            <a:ext cx="10515600" cy="4486275"/>
          </a:xfrm>
        </p:spPr>
        <p:txBody>
          <a:bodyPr>
            <a:normAutofit/>
          </a:bodyPr>
          <a:lstStyle/>
          <a:p>
            <a:r>
              <a:rPr lang="en-US" sz="2400">
                <a:effectLst/>
                <a:ea typeface="Doulos SIL" panose="02000500070000020004" pitchFamily="2" charset="77"/>
                <a:cs typeface="Doulos SIL" panose="02000500070000020004" pitchFamily="2" charset="77"/>
              </a:rPr>
              <a:t>Tones on most pre-tonic syllables </a:t>
            </a:r>
            <a:r>
              <a:rPr lang="en-US" sz="2400" i="1">
                <a:effectLst/>
                <a:ea typeface="Doulos SIL" panose="02000500070000020004" pitchFamily="2" charset="77"/>
                <a:cs typeface="Doulos SIL" panose="02000500070000020004" pitchFamily="2" charset="77"/>
              </a:rPr>
              <a:t>mostly </a:t>
            </a:r>
            <a:r>
              <a:rPr lang="en-US" sz="2400">
                <a:effectLst/>
                <a:ea typeface="Doulos SIL" panose="02000500070000020004" pitchFamily="2" charset="77"/>
                <a:cs typeface="Doulos SIL" panose="02000500070000020004" pitchFamily="2" charset="77"/>
              </a:rPr>
              <a:t>result from leftward association from the final stressed syllable.</a:t>
            </a:r>
          </a:p>
          <a:p>
            <a:r>
              <a:rPr lang="en-US" sz="2400">
                <a:effectLst/>
                <a:ea typeface="Doulos SIL" panose="02000500070000020004" pitchFamily="2" charset="77"/>
                <a:cs typeface="Doulos SIL" panose="02000500070000020004" pitchFamily="2" charset="77"/>
              </a:rPr>
              <a:t>This predicts high tone /4/ will spread leftward across the word, but it </a:t>
            </a:r>
            <a:r>
              <a:rPr lang="en-US" sz="2400" b="1">
                <a:effectLst/>
                <a:ea typeface="Doulos SIL" panose="02000500070000020004" pitchFamily="2" charset="77"/>
                <a:cs typeface="Doulos SIL" panose="02000500070000020004" pitchFamily="2" charset="77"/>
              </a:rPr>
              <a:t>does not</a:t>
            </a:r>
            <a:r>
              <a:rPr lang="en-US" sz="2400">
                <a:effectLst/>
                <a:ea typeface="Doulos SIL" panose="02000500070000020004" pitchFamily="2" charset="77"/>
                <a:cs typeface="Doulos SIL" panose="02000500070000020004" pitchFamily="2" charset="77"/>
              </a:rPr>
              <a:t>. Instead, we get tone /3/ as a default here.</a:t>
            </a:r>
          </a:p>
          <a:p>
            <a:endParaRPr lang="en-US" sz="2400">
              <a:ea typeface="Doulos SIL" panose="02000500070000020004" pitchFamily="2" charset="77"/>
              <a:cs typeface="Doulos SIL" panose="02000500070000020004" pitchFamily="2" charset="77"/>
            </a:endParaRPr>
          </a:p>
          <a:p>
            <a:pPr marL="0" indent="0">
              <a:buNone/>
            </a:pPr>
            <a:r>
              <a:rPr lang="en-US" sz="2400">
                <a:effectLst/>
                <a:ea typeface="Doulos SIL" panose="02000500070000020004" pitchFamily="2" charset="77"/>
                <a:cs typeface="Doulos SIL" panose="02000500070000020004" pitchFamily="2" charset="77"/>
              </a:rPr>
              <a:t> </a:t>
            </a:r>
          </a:p>
        </p:txBody>
      </p:sp>
      <p:sp>
        <p:nvSpPr>
          <p:cNvPr id="4" name="Slide Number Placeholder 3">
            <a:extLst>
              <a:ext uri="{FF2B5EF4-FFF2-40B4-BE49-F238E27FC236}">
                <a16:creationId xmlns:a16="http://schemas.microsoft.com/office/drawing/2014/main" id="{87AAA2BF-BB16-48A5-65E8-2D5D216BC11A}"/>
              </a:ext>
            </a:extLst>
          </p:cNvPr>
          <p:cNvSpPr>
            <a:spLocks noGrp="1"/>
          </p:cNvSpPr>
          <p:nvPr>
            <p:ph type="sldNum" sz="quarter" idx="12"/>
          </p:nvPr>
        </p:nvSpPr>
        <p:spPr/>
        <p:txBody>
          <a:bodyPr/>
          <a:lstStyle/>
          <a:p>
            <a:fld id="{DF19236E-BE37-A340-B933-0A79F0CD3AE4}" type="slidenum">
              <a:rPr lang="en-US"/>
              <a:t>17</a:t>
            </a:fld>
            <a:endParaRPr lang="en-US"/>
          </a:p>
        </p:txBody>
      </p:sp>
      <p:pic>
        <p:nvPicPr>
          <p:cNvPr id="5" name="Picture 4">
            <a:extLst>
              <a:ext uri="{FF2B5EF4-FFF2-40B4-BE49-F238E27FC236}">
                <a16:creationId xmlns:a16="http://schemas.microsoft.com/office/drawing/2014/main" id="{51CABDAB-0E11-D977-90E8-ECF9BD1084F1}"/>
              </a:ext>
            </a:extLst>
          </p:cNvPr>
          <p:cNvPicPr>
            <a:picLocks noChangeAspect="1"/>
          </p:cNvPicPr>
          <p:nvPr/>
        </p:nvPicPr>
        <p:blipFill>
          <a:blip r:embed="rId2"/>
          <a:stretch>
            <a:fillRect/>
          </a:stretch>
        </p:blipFill>
        <p:spPr>
          <a:xfrm>
            <a:off x="838200" y="3425918"/>
            <a:ext cx="9606280" cy="2930729"/>
          </a:xfrm>
          <a:prstGeom prst="rect">
            <a:avLst/>
          </a:prstGeom>
        </p:spPr>
      </p:pic>
    </p:spTree>
    <p:extLst>
      <p:ext uri="{BB962C8B-B14F-4D97-AF65-F5344CB8AC3E}">
        <p14:creationId xmlns:p14="http://schemas.microsoft.com/office/powerpoint/2010/main" val="5311353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AB80D-A378-3830-3DB7-723CFF2013F4}"/>
              </a:ext>
            </a:extLst>
          </p:cNvPr>
          <p:cNvSpPr>
            <a:spLocks noGrp="1"/>
          </p:cNvSpPr>
          <p:nvPr>
            <p:ph type="title"/>
          </p:nvPr>
        </p:nvSpPr>
        <p:spPr/>
        <p:txBody>
          <a:bodyPr/>
          <a:lstStyle/>
          <a:p>
            <a:r>
              <a:rPr lang="en-US"/>
              <a:t>(b)	Spanish loanwords</a:t>
            </a:r>
          </a:p>
        </p:txBody>
      </p:sp>
      <p:sp>
        <p:nvSpPr>
          <p:cNvPr id="3" name="Content Placeholder 2">
            <a:extLst>
              <a:ext uri="{FF2B5EF4-FFF2-40B4-BE49-F238E27FC236}">
                <a16:creationId xmlns:a16="http://schemas.microsoft.com/office/drawing/2014/main" id="{DE535565-6957-7485-B42E-A4E1E20979DF}"/>
              </a:ext>
            </a:extLst>
          </p:cNvPr>
          <p:cNvSpPr>
            <a:spLocks noGrp="1"/>
          </p:cNvSpPr>
          <p:nvPr>
            <p:ph idx="1"/>
          </p:nvPr>
        </p:nvSpPr>
        <p:spPr/>
        <p:txBody>
          <a:bodyPr/>
          <a:lstStyle/>
          <a:p>
            <a:r>
              <a:rPr lang="en-US"/>
              <a:t>Words from Spanish with penultimate stress are almost always borrowed with tone /43/ on the final syllable and tone /4/ on the penult.</a:t>
            </a:r>
          </a:p>
          <a:p>
            <a:pPr marL="0" indent="0">
              <a:buNone/>
            </a:pPr>
            <a:endParaRPr lang="en-US"/>
          </a:p>
          <a:p>
            <a:pPr marL="0" indent="0">
              <a:buNone/>
            </a:pPr>
            <a:r>
              <a:rPr lang="en-US"/>
              <a:t>	Spanish			Triqui</a:t>
            </a:r>
          </a:p>
          <a:p>
            <a:pPr marL="0" indent="0">
              <a:buNone/>
            </a:pPr>
            <a:r>
              <a:rPr lang="en-US"/>
              <a:t>	</a:t>
            </a:r>
            <a:r>
              <a:rPr lang="en-US" i="1"/>
              <a:t>pera	</a:t>
            </a:r>
            <a:r>
              <a:rPr lang="en-US">
                <a:latin typeface="Doulos SIL" panose="02000500070000020004" pitchFamily="2" charset="77"/>
                <a:ea typeface="Doulos SIL" panose="02000500070000020004" pitchFamily="2" charset="77"/>
                <a:cs typeface="Doulos SIL" panose="02000500070000020004" pitchFamily="2" charset="77"/>
              </a:rPr>
              <a:t>[ˈpeɾa]		pe⁴ɾa⁴³		</a:t>
            </a:r>
            <a:r>
              <a:rPr lang="en-US">
                <a:ea typeface="Doulos SIL" panose="02000500070000020004" pitchFamily="2" charset="77"/>
                <a:cs typeface="Doulos SIL" panose="02000500070000020004" pitchFamily="2" charset="77"/>
              </a:rPr>
              <a:t>‘pear’</a:t>
            </a:r>
          </a:p>
          <a:p>
            <a:pPr marL="0" indent="0">
              <a:buNone/>
            </a:pPr>
            <a:r>
              <a:rPr lang="en-US">
                <a:latin typeface="Doulos SIL" panose="02000500070000020004" pitchFamily="2" charset="77"/>
                <a:ea typeface="Doulos SIL" panose="02000500070000020004" pitchFamily="2" charset="77"/>
                <a:cs typeface="Doulos SIL" panose="02000500070000020004" pitchFamily="2" charset="77"/>
              </a:rPr>
              <a:t>	</a:t>
            </a:r>
            <a:r>
              <a:rPr lang="en-US" i="1">
                <a:ea typeface="Doulos SIL" panose="02000500070000020004" pitchFamily="2" charset="77"/>
                <a:cs typeface="Doulos SIL" panose="02000500070000020004" pitchFamily="2" charset="77"/>
              </a:rPr>
              <a:t>queso	</a:t>
            </a:r>
            <a:r>
              <a:rPr lang="en-US">
                <a:ea typeface="Doulos SIL" panose="02000500070000020004" pitchFamily="2" charset="77"/>
                <a:cs typeface="Doulos SIL" panose="02000500070000020004" pitchFamily="2" charset="77"/>
              </a:rPr>
              <a:t>[</a:t>
            </a:r>
            <a:r>
              <a:rPr lang="en-US">
                <a:latin typeface="Doulos SIL" panose="02000500070000020004" pitchFamily="2" charset="77"/>
                <a:ea typeface="Doulos SIL" panose="02000500070000020004" pitchFamily="2" charset="77"/>
                <a:cs typeface="Doulos SIL" panose="02000500070000020004" pitchFamily="2" charset="77"/>
              </a:rPr>
              <a:t>ˈkeso]		ke⁴su⁴³		</a:t>
            </a:r>
            <a:r>
              <a:rPr lang="en-US">
                <a:ea typeface="Doulos SIL" panose="02000500070000020004" pitchFamily="2" charset="77"/>
                <a:cs typeface="Doulos SIL" panose="02000500070000020004" pitchFamily="2" charset="77"/>
              </a:rPr>
              <a:t>‘cheese’</a:t>
            </a:r>
          </a:p>
          <a:p>
            <a:pPr marL="0" indent="0">
              <a:buNone/>
            </a:pPr>
            <a:endParaRPr lang="en-US">
              <a:latin typeface="Doulos SIL" panose="02000500070000020004" pitchFamily="2" charset="77"/>
              <a:ea typeface="Doulos SIL" panose="02000500070000020004" pitchFamily="2" charset="77"/>
              <a:cs typeface="Doulos SIL" panose="02000500070000020004" pitchFamily="2" charset="77"/>
            </a:endParaRPr>
          </a:p>
          <a:p>
            <a:pPr marL="0" indent="0">
              <a:buNone/>
            </a:pPr>
            <a:endParaRPr lang="en-US">
              <a:ea typeface="Doulos SIL" panose="02000500070000020004" pitchFamily="2" charset="77"/>
              <a:cs typeface="Doulos SIL" panose="02000500070000020004" pitchFamily="2" charset="77"/>
            </a:endParaRPr>
          </a:p>
        </p:txBody>
      </p:sp>
      <p:sp>
        <p:nvSpPr>
          <p:cNvPr id="4" name="Slide Number Placeholder 3">
            <a:extLst>
              <a:ext uri="{FF2B5EF4-FFF2-40B4-BE49-F238E27FC236}">
                <a16:creationId xmlns:a16="http://schemas.microsoft.com/office/drawing/2014/main" id="{9F9D9D6D-24D8-694E-2962-966B55DD3CE1}"/>
              </a:ext>
            </a:extLst>
          </p:cNvPr>
          <p:cNvSpPr>
            <a:spLocks noGrp="1"/>
          </p:cNvSpPr>
          <p:nvPr>
            <p:ph type="sldNum" sz="quarter" idx="12"/>
          </p:nvPr>
        </p:nvSpPr>
        <p:spPr/>
        <p:txBody>
          <a:bodyPr/>
          <a:lstStyle/>
          <a:p>
            <a:fld id="{DF19236E-BE37-A340-B933-0A79F0CD3AE4}" type="slidenum">
              <a:rPr lang="en-US"/>
              <a:t>18</a:t>
            </a:fld>
            <a:endParaRPr lang="en-US"/>
          </a:p>
        </p:txBody>
      </p:sp>
    </p:spTree>
    <p:extLst>
      <p:ext uri="{BB962C8B-B14F-4D97-AF65-F5344CB8AC3E}">
        <p14:creationId xmlns:p14="http://schemas.microsoft.com/office/powerpoint/2010/main" val="7963003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B0133F-76FA-E0E3-C497-521885F0C460}"/>
              </a:ext>
            </a:extLst>
          </p:cNvPr>
          <p:cNvSpPr>
            <a:spLocks noGrp="1"/>
          </p:cNvSpPr>
          <p:nvPr>
            <p:ph idx="1"/>
          </p:nvPr>
        </p:nvSpPr>
        <p:spPr>
          <a:xfrm>
            <a:off x="838200" y="892629"/>
            <a:ext cx="10515600" cy="5284334"/>
          </a:xfrm>
        </p:spPr>
        <p:txBody>
          <a:bodyPr/>
          <a:lstStyle/>
          <a:p>
            <a:r>
              <a:rPr lang="en-US"/>
              <a:t>Words from Spanish with </a:t>
            </a:r>
            <a:r>
              <a:rPr lang="en-US" i="1"/>
              <a:t>final </a:t>
            </a:r>
            <a:r>
              <a:rPr lang="en-US"/>
              <a:t>stress are borrowed with tone /43/ on the final syllable but tone /3/ on the penult.</a:t>
            </a:r>
          </a:p>
          <a:p>
            <a:endParaRPr lang="en-US"/>
          </a:p>
          <a:p>
            <a:pPr marL="0" indent="0">
              <a:buNone/>
            </a:pPr>
            <a:r>
              <a:rPr lang="en-US"/>
              <a:t>	Spanish				Triqui</a:t>
            </a:r>
          </a:p>
          <a:p>
            <a:pPr marL="0" indent="0">
              <a:buNone/>
            </a:pPr>
            <a:r>
              <a:rPr lang="en-US"/>
              <a:t>	</a:t>
            </a:r>
            <a:r>
              <a:rPr lang="en-US" i="1"/>
              <a:t>cartón	</a:t>
            </a:r>
            <a:r>
              <a:rPr lang="en-US">
                <a:latin typeface="Doulos SIL" panose="02000500070000020004" pitchFamily="2" charset="77"/>
                <a:ea typeface="Doulos SIL" panose="02000500070000020004" pitchFamily="2" charset="77"/>
                <a:cs typeface="Doulos SIL" panose="02000500070000020004" pitchFamily="2" charset="77"/>
              </a:rPr>
              <a:t>[kaɾˈton]		ka³ɾtũ⁴³	</a:t>
            </a:r>
            <a:r>
              <a:rPr lang="en-US">
                <a:ea typeface="Doulos SIL" panose="02000500070000020004" pitchFamily="2" charset="77"/>
                <a:cs typeface="Doulos SIL" panose="02000500070000020004" pitchFamily="2" charset="77"/>
              </a:rPr>
              <a:t>‘cardboard’</a:t>
            </a:r>
          </a:p>
          <a:p>
            <a:pPr marL="0" indent="0">
              <a:buNone/>
            </a:pPr>
            <a:r>
              <a:rPr lang="en-US">
                <a:ea typeface="Doulos SIL" panose="02000500070000020004" pitchFamily="2" charset="77"/>
                <a:cs typeface="Doulos SIL" panose="02000500070000020004" pitchFamily="2" charset="77"/>
              </a:rPr>
              <a:t>	</a:t>
            </a:r>
            <a:r>
              <a:rPr lang="en-US" i="1">
                <a:ea typeface="Doulos SIL" panose="02000500070000020004" pitchFamily="2" charset="77"/>
                <a:cs typeface="Doulos SIL" panose="02000500070000020004" pitchFamily="2" charset="77"/>
              </a:rPr>
              <a:t>camión	</a:t>
            </a:r>
            <a:r>
              <a:rPr lang="en-US">
                <a:ea typeface="Doulos SIL" panose="02000500070000020004" pitchFamily="2" charset="77"/>
                <a:cs typeface="Doulos SIL" panose="02000500070000020004" pitchFamily="2" charset="77"/>
              </a:rPr>
              <a:t>[ka</a:t>
            </a:r>
            <a:r>
              <a:rPr lang="en-US">
                <a:latin typeface="Doulos SIL" panose="02000500070000020004" pitchFamily="2" charset="77"/>
                <a:ea typeface="Doulos SIL" panose="02000500070000020004" pitchFamily="2" charset="77"/>
                <a:cs typeface="Doulos SIL" panose="02000500070000020004" pitchFamily="2" charset="77"/>
              </a:rPr>
              <a:t>ˈ</a:t>
            </a:r>
            <a:r>
              <a:rPr lang="en-US">
                <a:ea typeface="Doulos SIL" panose="02000500070000020004" pitchFamily="2" charset="77"/>
                <a:cs typeface="Doulos SIL" panose="02000500070000020004" pitchFamily="2" charset="77"/>
              </a:rPr>
              <a:t>mjon]		ka</a:t>
            </a:r>
            <a:r>
              <a:rPr lang="en-US">
                <a:latin typeface="Doulos SIL" panose="02000500070000020004" pitchFamily="2" charset="77"/>
                <a:ea typeface="Doulos SIL" panose="02000500070000020004" pitchFamily="2" charset="77"/>
                <a:cs typeface="Doulos SIL" panose="02000500070000020004" pitchFamily="2" charset="77"/>
              </a:rPr>
              <a:t>³mjũ⁴³	‘truck’</a:t>
            </a:r>
          </a:p>
          <a:p>
            <a:pPr marL="0" indent="0">
              <a:buNone/>
            </a:pPr>
            <a:endParaRPr lang="en-US">
              <a:latin typeface="Doulos SIL" panose="02000500070000020004" pitchFamily="2" charset="77"/>
              <a:ea typeface="Doulos SIL" panose="02000500070000020004" pitchFamily="2" charset="77"/>
              <a:cs typeface="Doulos SIL" panose="02000500070000020004" pitchFamily="2" charset="77"/>
            </a:endParaRPr>
          </a:p>
          <a:p>
            <a:r>
              <a:rPr lang="en-US">
                <a:ea typeface="Doulos SIL" panose="02000500070000020004" pitchFamily="2" charset="77"/>
                <a:cs typeface="Doulos SIL" panose="02000500070000020004" pitchFamily="2" charset="77"/>
              </a:rPr>
              <a:t>But there is a strong preference for loanwords to be disyllabic.</a:t>
            </a:r>
          </a:p>
        </p:txBody>
      </p:sp>
      <p:sp>
        <p:nvSpPr>
          <p:cNvPr id="4" name="Slide Number Placeholder 3">
            <a:extLst>
              <a:ext uri="{FF2B5EF4-FFF2-40B4-BE49-F238E27FC236}">
                <a16:creationId xmlns:a16="http://schemas.microsoft.com/office/drawing/2014/main" id="{34F705E8-B369-3641-13F5-86849D5B75CC}"/>
              </a:ext>
            </a:extLst>
          </p:cNvPr>
          <p:cNvSpPr>
            <a:spLocks noGrp="1"/>
          </p:cNvSpPr>
          <p:nvPr>
            <p:ph type="sldNum" sz="quarter" idx="12"/>
          </p:nvPr>
        </p:nvSpPr>
        <p:spPr/>
        <p:txBody>
          <a:bodyPr/>
          <a:lstStyle/>
          <a:p>
            <a:fld id="{DF19236E-BE37-A340-B933-0A79F0CD3AE4}" type="slidenum">
              <a:rPr lang="en-US"/>
              <a:t>19</a:t>
            </a:fld>
            <a:endParaRPr lang="en-US"/>
          </a:p>
        </p:txBody>
      </p:sp>
    </p:spTree>
    <p:extLst>
      <p:ext uri="{BB962C8B-B14F-4D97-AF65-F5344CB8AC3E}">
        <p14:creationId xmlns:p14="http://schemas.microsoft.com/office/powerpoint/2010/main" val="2786084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F88B8-BC33-CF46-9240-9E5564973B3F}"/>
              </a:ext>
            </a:extLst>
          </p:cNvPr>
          <p:cNvSpPr>
            <a:spLocks noGrp="1"/>
          </p:cNvSpPr>
          <p:nvPr>
            <p:ph type="title"/>
          </p:nvPr>
        </p:nvSpPr>
        <p:spPr>
          <a:xfrm>
            <a:off x="342899" y="372377"/>
            <a:ext cx="5444583" cy="1044575"/>
          </a:xfrm>
        </p:spPr>
        <p:txBody>
          <a:bodyPr>
            <a:normAutofit/>
          </a:bodyPr>
          <a:lstStyle/>
          <a:p>
            <a:r>
              <a:rPr lang="en-US">
                <a:latin typeface="Times" pitchFamily="2" charset="0"/>
              </a:rPr>
              <a:t>Triqui languages</a:t>
            </a:r>
            <a:endParaRPr lang="en-US">
              <a:solidFill>
                <a:schemeClr val="tx1">
                  <a:lumMod val="75000"/>
                  <a:lumOff val="25000"/>
                </a:schemeClr>
              </a:solidFill>
              <a:latin typeface="Times" pitchFamily="2" charset="0"/>
            </a:endParaRPr>
          </a:p>
        </p:txBody>
      </p:sp>
      <p:sp>
        <p:nvSpPr>
          <p:cNvPr id="3" name="Content Placeholder 2">
            <a:extLst>
              <a:ext uri="{FF2B5EF4-FFF2-40B4-BE49-F238E27FC236}">
                <a16:creationId xmlns:a16="http://schemas.microsoft.com/office/drawing/2014/main" id="{07CC2ABB-105F-2649-B916-7A9EE5397EE9}"/>
              </a:ext>
            </a:extLst>
          </p:cNvPr>
          <p:cNvSpPr>
            <a:spLocks noGrp="1"/>
          </p:cNvSpPr>
          <p:nvPr>
            <p:ph idx="1"/>
          </p:nvPr>
        </p:nvSpPr>
        <p:spPr>
          <a:xfrm>
            <a:off x="342900" y="1689100"/>
            <a:ext cx="4252852" cy="5054600"/>
          </a:xfrm>
        </p:spPr>
        <p:txBody>
          <a:bodyPr>
            <a:normAutofit/>
          </a:bodyPr>
          <a:lstStyle/>
          <a:p>
            <a:r>
              <a:rPr lang="en-US" sz="2600">
                <a:solidFill>
                  <a:schemeClr val="tx1">
                    <a:lumMod val="75000"/>
                    <a:lumOff val="25000"/>
                  </a:schemeClr>
                </a:solidFill>
                <a:latin typeface="Times" pitchFamily="2" charset="0"/>
              </a:rPr>
              <a:t>3 major language variants with limited mutual intelligibility.</a:t>
            </a:r>
          </a:p>
          <a:p>
            <a:r>
              <a:rPr lang="en-US" sz="2600">
                <a:solidFill>
                  <a:schemeClr val="tx1">
                    <a:lumMod val="75000"/>
                    <a:lumOff val="25000"/>
                  </a:schemeClr>
                </a:solidFill>
                <a:latin typeface="Times" pitchFamily="2" charset="0"/>
              </a:rPr>
              <a:t>All complex tone languages within the Mixtecan family.</a:t>
            </a:r>
          </a:p>
          <a:p>
            <a:r>
              <a:rPr lang="en-US" sz="2600">
                <a:solidFill>
                  <a:schemeClr val="tx1">
                    <a:lumMod val="75000"/>
                    <a:lumOff val="25000"/>
                  </a:schemeClr>
                </a:solidFill>
                <a:latin typeface="Times" pitchFamily="2" charset="0"/>
              </a:rPr>
              <a:t>Average distance between the major Triqui regions is ~5 km, but it is very mountainous terrain with large elevation differences.</a:t>
            </a:r>
          </a:p>
          <a:p>
            <a:endParaRPr lang="en-US" sz="2600">
              <a:solidFill>
                <a:schemeClr val="tx1">
                  <a:lumMod val="75000"/>
                  <a:lumOff val="25000"/>
                </a:schemeClr>
              </a:solidFill>
              <a:latin typeface="Times" pitchFamily="2" charset="0"/>
            </a:endParaRPr>
          </a:p>
        </p:txBody>
      </p:sp>
      <p:pic>
        <p:nvPicPr>
          <p:cNvPr id="5" name="Picture 4">
            <a:extLst>
              <a:ext uri="{FF2B5EF4-FFF2-40B4-BE49-F238E27FC236}">
                <a16:creationId xmlns:a16="http://schemas.microsoft.com/office/drawing/2014/main" id="{C82FBFCC-9F2E-AB4F-BA29-8A69F838C8CD}"/>
              </a:ext>
            </a:extLst>
          </p:cNvPr>
          <p:cNvPicPr>
            <a:picLocks noChangeAspect="1"/>
          </p:cNvPicPr>
          <p:nvPr/>
        </p:nvPicPr>
        <p:blipFill>
          <a:blip r:embed="rId2"/>
          <a:stretch>
            <a:fillRect/>
          </a:stretch>
        </p:blipFill>
        <p:spPr>
          <a:xfrm>
            <a:off x="7025945" y="0"/>
            <a:ext cx="5166055" cy="5208962"/>
          </a:xfrm>
          <a:prstGeom prst="rect">
            <a:avLst/>
          </a:prstGeom>
        </p:spPr>
      </p:pic>
      <p:pic>
        <p:nvPicPr>
          <p:cNvPr id="7" name="Picture 6">
            <a:extLst>
              <a:ext uri="{FF2B5EF4-FFF2-40B4-BE49-F238E27FC236}">
                <a16:creationId xmlns:a16="http://schemas.microsoft.com/office/drawing/2014/main" id="{F7B5FEB0-CD6F-3345-9299-0E2587E13BDA}"/>
              </a:ext>
            </a:extLst>
          </p:cNvPr>
          <p:cNvPicPr>
            <a:picLocks noChangeAspect="1"/>
          </p:cNvPicPr>
          <p:nvPr/>
        </p:nvPicPr>
        <p:blipFill>
          <a:blip r:embed="rId3"/>
          <a:stretch>
            <a:fillRect/>
          </a:stretch>
        </p:blipFill>
        <p:spPr>
          <a:xfrm>
            <a:off x="4595752" y="3337245"/>
            <a:ext cx="3092242" cy="3520755"/>
          </a:xfrm>
          <a:prstGeom prst="rect">
            <a:avLst/>
          </a:prstGeom>
        </p:spPr>
      </p:pic>
      <p:sp>
        <p:nvSpPr>
          <p:cNvPr id="8" name="TextBox 7">
            <a:extLst>
              <a:ext uri="{FF2B5EF4-FFF2-40B4-BE49-F238E27FC236}">
                <a16:creationId xmlns:a16="http://schemas.microsoft.com/office/drawing/2014/main" id="{492B9C02-2F47-3341-A7F1-C1A6FE75149B}"/>
              </a:ext>
            </a:extLst>
          </p:cNvPr>
          <p:cNvSpPr txBox="1"/>
          <p:nvPr/>
        </p:nvSpPr>
        <p:spPr>
          <a:xfrm>
            <a:off x="8026399" y="2004316"/>
            <a:ext cx="1378939" cy="1200329"/>
          </a:xfrm>
          <a:prstGeom prst="rect">
            <a:avLst/>
          </a:prstGeom>
          <a:noFill/>
        </p:spPr>
        <p:txBody>
          <a:bodyPr wrap="square" rtlCol="0">
            <a:spAutoFit/>
          </a:bodyPr>
          <a:lstStyle/>
          <a:p>
            <a:r>
              <a:rPr lang="en-US"/>
              <a:t>Copala Triqui</a:t>
            </a:r>
          </a:p>
          <a:p>
            <a:r>
              <a:rPr lang="en-US"/>
              <a:t>(30K speakers)</a:t>
            </a:r>
          </a:p>
        </p:txBody>
      </p:sp>
      <p:sp>
        <p:nvSpPr>
          <p:cNvPr id="9" name="TextBox 8">
            <a:extLst>
              <a:ext uri="{FF2B5EF4-FFF2-40B4-BE49-F238E27FC236}">
                <a16:creationId xmlns:a16="http://schemas.microsoft.com/office/drawing/2014/main" id="{3A840F52-D958-4445-B5E7-E3EC5AC1E1B9}"/>
              </a:ext>
            </a:extLst>
          </p:cNvPr>
          <p:cNvSpPr txBox="1"/>
          <p:nvPr/>
        </p:nvSpPr>
        <p:spPr>
          <a:xfrm>
            <a:off x="9985869" y="2413915"/>
            <a:ext cx="1625600" cy="923330"/>
          </a:xfrm>
          <a:prstGeom prst="rect">
            <a:avLst/>
          </a:prstGeom>
          <a:noFill/>
        </p:spPr>
        <p:txBody>
          <a:bodyPr wrap="square" rtlCol="0">
            <a:spAutoFit/>
          </a:bodyPr>
          <a:lstStyle/>
          <a:p>
            <a:pPr algn="r"/>
            <a:r>
              <a:rPr lang="en-US">
                <a:solidFill>
                  <a:schemeClr val="accent1">
                    <a:lumMod val="75000"/>
                  </a:schemeClr>
                </a:solidFill>
              </a:rPr>
              <a:t>Chicahuaxtla Triqui</a:t>
            </a:r>
          </a:p>
          <a:p>
            <a:pPr algn="r"/>
            <a:r>
              <a:rPr lang="en-US">
                <a:solidFill>
                  <a:schemeClr val="accent1">
                    <a:lumMod val="75000"/>
                  </a:schemeClr>
                </a:solidFill>
              </a:rPr>
              <a:t>(4K speakers)</a:t>
            </a:r>
          </a:p>
        </p:txBody>
      </p:sp>
      <p:sp>
        <p:nvSpPr>
          <p:cNvPr id="10" name="TextBox 9">
            <a:extLst>
              <a:ext uri="{FF2B5EF4-FFF2-40B4-BE49-F238E27FC236}">
                <a16:creationId xmlns:a16="http://schemas.microsoft.com/office/drawing/2014/main" id="{B4C31208-7623-F940-A3C7-D611A9DFDA6B}"/>
              </a:ext>
            </a:extLst>
          </p:cNvPr>
          <p:cNvSpPr txBox="1"/>
          <p:nvPr/>
        </p:nvSpPr>
        <p:spPr>
          <a:xfrm>
            <a:off x="9405338" y="571500"/>
            <a:ext cx="2040208" cy="646331"/>
          </a:xfrm>
          <a:prstGeom prst="rect">
            <a:avLst/>
          </a:prstGeom>
          <a:noFill/>
        </p:spPr>
        <p:txBody>
          <a:bodyPr wrap="square" rtlCol="0">
            <a:spAutoFit/>
          </a:bodyPr>
          <a:lstStyle/>
          <a:p>
            <a:r>
              <a:rPr lang="en-US" b="1">
                <a:solidFill>
                  <a:srgbClr val="C00000"/>
                </a:solidFill>
              </a:rPr>
              <a:t>Itunyoso Triqui</a:t>
            </a:r>
          </a:p>
          <a:p>
            <a:r>
              <a:rPr lang="en-US" b="1">
                <a:solidFill>
                  <a:srgbClr val="C00000"/>
                </a:solidFill>
              </a:rPr>
              <a:t>(2,700 speakers)</a:t>
            </a:r>
          </a:p>
        </p:txBody>
      </p:sp>
      <p:cxnSp>
        <p:nvCxnSpPr>
          <p:cNvPr id="12" name="Straight Connector 11">
            <a:extLst>
              <a:ext uri="{FF2B5EF4-FFF2-40B4-BE49-F238E27FC236}">
                <a16:creationId xmlns:a16="http://schemas.microsoft.com/office/drawing/2014/main" id="{4BD1D9E5-3B3E-974A-B92C-7600A94114DF}"/>
              </a:ext>
            </a:extLst>
          </p:cNvPr>
          <p:cNvCxnSpPr>
            <a:cxnSpLocks/>
          </p:cNvCxnSpPr>
          <p:nvPr/>
        </p:nvCxnSpPr>
        <p:spPr>
          <a:xfrm flipH="1">
            <a:off x="6463889" y="1991616"/>
            <a:ext cx="600156" cy="3365706"/>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1C71155-94C0-0B41-8880-E39AFA7C8022}"/>
              </a:ext>
            </a:extLst>
          </p:cNvPr>
          <p:cNvCxnSpPr>
            <a:cxnSpLocks/>
          </p:cNvCxnSpPr>
          <p:nvPr/>
        </p:nvCxnSpPr>
        <p:spPr>
          <a:xfrm flipH="1">
            <a:off x="6536396" y="4814690"/>
            <a:ext cx="3424073" cy="571962"/>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378E333-8A75-D84A-B171-266B0A06BBFB}"/>
              </a:ext>
            </a:extLst>
          </p:cNvPr>
          <p:cNvSpPr txBox="1"/>
          <p:nvPr/>
        </p:nvSpPr>
        <p:spPr>
          <a:xfrm>
            <a:off x="8010420" y="817492"/>
            <a:ext cx="1021691" cy="369332"/>
          </a:xfrm>
          <a:prstGeom prst="rect">
            <a:avLst/>
          </a:prstGeom>
          <a:noFill/>
        </p:spPr>
        <p:txBody>
          <a:bodyPr wrap="square" rtlCol="0">
            <a:spAutoFit/>
          </a:bodyPr>
          <a:lstStyle/>
          <a:p>
            <a:r>
              <a:rPr lang="en-US"/>
              <a:t>1550 m</a:t>
            </a:r>
          </a:p>
        </p:txBody>
      </p:sp>
      <p:sp>
        <p:nvSpPr>
          <p:cNvPr id="22" name="TextBox 21">
            <a:extLst>
              <a:ext uri="{FF2B5EF4-FFF2-40B4-BE49-F238E27FC236}">
                <a16:creationId xmlns:a16="http://schemas.microsoft.com/office/drawing/2014/main" id="{E7A6E142-168D-A249-ACA1-FC07DD5F4523}"/>
              </a:ext>
            </a:extLst>
          </p:cNvPr>
          <p:cNvSpPr txBox="1"/>
          <p:nvPr/>
        </p:nvSpPr>
        <p:spPr>
          <a:xfrm>
            <a:off x="10750775" y="251826"/>
            <a:ext cx="1021691" cy="369332"/>
          </a:xfrm>
          <a:prstGeom prst="rect">
            <a:avLst/>
          </a:prstGeom>
          <a:noFill/>
        </p:spPr>
        <p:txBody>
          <a:bodyPr wrap="square" rtlCol="0">
            <a:spAutoFit/>
          </a:bodyPr>
          <a:lstStyle/>
          <a:p>
            <a:r>
              <a:rPr lang="en-US" b="1">
                <a:solidFill>
                  <a:srgbClr val="C00000"/>
                </a:solidFill>
              </a:rPr>
              <a:t>2630 m</a:t>
            </a:r>
          </a:p>
        </p:txBody>
      </p:sp>
      <p:sp>
        <p:nvSpPr>
          <p:cNvPr id="23" name="TextBox 22">
            <a:extLst>
              <a:ext uri="{FF2B5EF4-FFF2-40B4-BE49-F238E27FC236}">
                <a16:creationId xmlns:a16="http://schemas.microsoft.com/office/drawing/2014/main" id="{62826990-731C-0741-952E-6F568AB735E7}"/>
              </a:ext>
            </a:extLst>
          </p:cNvPr>
          <p:cNvSpPr txBox="1"/>
          <p:nvPr/>
        </p:nvSpPr>
        <p:spPr>
          <a:xfrm>
            <a:off x="10949729" y="1689100"/>
            <a:ext cx="1021691" cy="369332"/>
          </a:xfrm>
          <a:prstGeom prst="rect">
            <a:avLst/>
          </a:prstGeom>
          <a:noFill/>
        </p:spPr>
        <p:txBody>
          <a:bodyPr wrap="square" rtlCol="0">
            <a:spAutoFit/>
          </a:bodyPr>
          <a:lstStyle/>
          <a:p>
            <a:r>
              <a:rPr lang="en-US">
                <a:solidFill>
                  <a:schemeClr val="accent1">
                    <a:lumMod val="60000"/>
                    <a:lumOff val="40000"/>
                  </a:schemeClr>
                </a:solidFill>
              </a:rPr>
              <a:t>2370 m</a:t>
            </a:r>
          </a:p>
        </p:txBody>
      </p:sp>
      <p:sp>
        <p:nvSpPr>
          <p:cNvPr id="24" name="Slide Number Placeholder 23">
            <a:extLst>
              <a:ext uri="{FF2B5EF4-FFF2-40B4-BE49-F238E27FC236}">
                <a16:creationId xmlns:a16="http://schemas.microsoft.com/office/drawing/2014/main" id="{D62AA1F5-86AD-EF40-A138-8CE6ECF8978E}"/>
              </a:ext>
            </a:extLst>
          </p:cNvPr>
          <p:cNvSpPr>
            <a:spLocks noGrp="1"/>
          </p:cNvSpPr>
          <p:nvPr>
            <p:ph type="sldNum" sz="quarter" idx="12"/>
          </p:nvPr>
        </p:nvSpPr>
        <p:spPr/>
        <p:txBody>
          <a:bodyPr/>
          <a:lstStyle/>
          <a:p>
            <a:fld id="{CD6392C4-29F7-A644-B9A7-B57F2E84ED4E}" type="slidenum">
              <a:t>2</a:t>
            </a:fld>
            <a:endParaRPr lang="en-US"/>
          </a:p>
        </p:txBody>
      </p:sp>
    </p:spTree>
    <p:extLst>
      <p:ext uri="{BB962C8B-B14F-4D97-AF65-F5344CB8AC3E}">
        <p14:creationId xmlns:p14="http://schemas.microsoft.com/office/powerpoint/2010/main" val="20581033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C7AA3-9820-646E-6AF6-884FCD8EC474}"/>
              </a:ext>
            </a:extLst>
          </p:cNvPr>
          <p:cNvSpPr>
            <a:spLocks noGrp="1"/>
          </p:cNvSpPr>
          <p:nvPr>
            <p:ph type="title"/>
          </p:nvPr>
        </p:nvSpPr>
        <p:spPr/>
        <p:txBody>
          <a:bodyPr>
            <a:normAutofit/>
          </a:bodyPr>
          <a:lstStyle/>
          <a:p>
            <a:r>
              <a:rPr lang="en-US" sz="4000"/>
              <a:t>What about words with more than 2 syllables?</a:t>
            </a:r>
          </a:p>
        </p:txBody>
      </p:sp>
      <p:sp>
        <p:nvSpPr>
          <p:cNvPr id="3" name="Content Placeholder 2">
            <a:extLst>
              <a:ext uri="{FF2B5EF4-FFF2-40B4-BE49-F238E27FC236}">
                <a16:creationId xmlns:a16="http://schemas.microsoft.com/office/drawing/2014/main" id="{1209F1C5-1BA1-8E02-9EFB-8E5591BC6672}"/>
              </a:ext>
            </a:extLst>
          </p:cNvPr>
          <p:cNvSpPr>
            <a:spLocks noGrp="1"/>
          </p:cNvSpPr>
          <p:nvPr>
            <p:ph idx="1"/>
          </p:nvPr>
        </p:nvSpPr>
        <p:spPr/>
        <p:txBody>
          <a:bodyPr/>
          <a:lstStyle/>
          <a:p>
            <a:endParaRPr lang="en-US"/>
          </a:p>
          <a:p>
            <a:endParaRPr lang="en-US"/>
          </a:p>
          <a:p>
            <a:endParaRPr lang="en-US"/>
          </a:p>
          <a:p>
            <a:endParaRPr lang="en-US"/>
          </a:p>
          <a:p>
            <a:endParaRPr lang="en-US"/>
          </a:p>
          <a:p>
            <a:endParaRPr lang="en-US"/>
          </a:p>
          <a:p>
            <a:endParaRPr lang="en-US"/>
          </a:p>
          <a:p>
            <a:r>
              <a:rPr lang="en-US"/>
              <a:t>Longer words are shortened to a two syllable-sized unit.</a:t>
            </a:r>
          </a:p>
        </p:txBody>
      </p:sp>
      <p:sp>
        <p:nvSpPr>
          <p:cNvPr id="4" name="Slide Number Placeholder 3">
            <a:extLst>
              <a:ext uri="{FF2B5EF4-FFF2-40B4-BE49-F238E27FC236}">
                <a16:creationId xmlns:a16="http://schemas.microsoft.com/office/drawing/2014/main" id="{747B1EE3-5A8A-E63C-259D-ED95EC8882C3}"/>
              </a:ext>
            </a:extLst>
          </p:cNvPr>
          <p:cNvSpPr>
            <a:spLocks noGrp="1"/>
          </p:cNvSpPr>
          <p:nvPr>
            <p:ph type="sldNum" sz="quarter" idx="12"/>
          </p:nvPr>
        </p:nvSpPr>
        <p:spPr/>
        <p:txBody>
          <a:bodyPr/>
          <a:lstStyle/>
          <a:p>
            <a:fld id="{DF19236E-BE37-A340-B933-0A79F0CD3AE4}" type="slidenum">
              <a:rPr lang="en-US"/>
              <a:t>20</a:t>
            </a:fld>
            <a:endParaRPr lang="en-US"/>
          </a:p>
        </p:txBody>
      </p:sp>
      <p:pic>
        <p:nvPicPr>
          <p:cNvPr id="7" name="Picture 6">
            <a:extLst>
              <a:ext uri="{FF2B5EF4-FFF2-40B4-BE49-F238E27FC236}">
                <a16:creationId xmlns:a16="http://schemas.microsoft.com/office/drawing/2014/main" id="{88D1DFC1-5674-CA20-EF1F-A84FB2D686FB}"/>
              </a:ext>
            </a:extLst>
          </p:cNvPr>
          <p:cNvPicPr>
            <a:picLocks noChangeAspect="1"/>
          </p:cNvPicPr>
          <p:nvPr/>
        </p:nvPicPr>
        <p:blipFill>
          <a:blip r:embed="rId2"/>
          <a:stretch>
            <a:fillRect/>
          </a:stretch>
        </p:blipFill>
        <p:spPr>
          <a:xfrm>
            <a:off x="838200" y="1407658"/>
            <a:ext cx="7184571" cy="3870655"/>
          </a:xfrm>
          <a:prstGeom prst="rect">
            <a:avLst/>
          </a:prstGeom>
        </p:spPr>
      </p:pic>
    </p:spTree>
    <p:extLst>
      <p:ext uri="{BB962C8B-B14F-4D97-AF65-F5344CB8AC3E}">
        <p14:creationId xmlns:p14="http://schemas.microsoft.com/office/powerpoint/2010/main" val="9748647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AFE92-E700-E77B-68FA-E6FDA5092C32}"/>
              </a:ext>
            </a:extLst>
          </p:cNvPr>
          <p:cNvSpPr>
            <a:spLocks noGrp="1"/>
          </p:cNvSpPr>
          <p:nvPr>
            <p:ph type="title"/>
          </p:nvPr>
        </p:nvSpPr>
        <p:spPr/>
        <p:txBody>
          <a:bodyPr/>
          <a:lstStyle/>
          <a:p>
            <a:r>
              <a:rPr lang="en-US"/>
              <a:t>What about words with one syllable?</a:t>
            </a:r>
          </a:p>
        </p:txBody>
      </p:sp>
      <p:sp>
        <p:nvSpPr>
          <p:cNvPr id="3" name="Content Placeholder 2">
            <a:extLst>
              <a:ext uri="{FF2B5EF4-FFF2-40B4-BE49-F238E27FC236}">
                <a16:creationId xmlns:a16="http://schemas.microsoft.com/office/drawing/2014/main" id="{CEB8250B-EE53-F603-F99A-EA98D35A863B}"/>
              </a:ext>
            </a:extLst>
          </p:cNvPr>
          <p:cNvSpPr>
            <a:spLocks noGrp="1"/>
          </p:cNvSpPr>
          <p:nvPr>
            <p:ph idx="1"/>
          </p:nvPr>
        </p:nvSpPr>
        <p:spPr/>
        <p:txBody>
          <a:bodyPr/>
          <a:lstStyle/>
          <a:p>
            <a:endParaRPr lang="en-US"/>
          </a:p>
          <a:p>
            <a:endParaRPr lang="en-US"/>
          </a:p>
          <a:p>
            <a:endParaRPr lang="en-US"/>
          </a:p>
          <a:p>
            <a:endParaRPr lang="en-US"/>
          </a:p>
          <a:p>
            <a:endParaRPr lang="en-US"/>
          </a:p>
          <a:p>
            <a:endParaRPr lang="en-US"/>
          </a:p>
          <a:p>
            <a:endParaRPr lang="en-US"/>
          </a:p>
          <a:p>
            <a:r>
              <a:rPr lang="en-US"/>
              <a:t>Shorter words are </a:t>
            </a:r>
            <a:r>
              <a:rPr lang="en-US" b="1"/>
              <a:t>lengthened</a:t>
            </a:r>
            <a:r>
              <a:rPr lang="en-US"/>
              <a:t> to two syllables.</a:t>
            </a:r>
          </a:p>
        </p:txBody>
      </p:sp>
      <p:sp>
        <p:nvSpPr>
          <p:cNvPr id="4" name="Slide Number Placeholder 3">
            <a:extLst>
              <a:ext uri="{FF2B5EF4-FFF2-40B4-BE49-F238E27FC236}">
                <a16:creationId xmlns:a16="http://schemas.microsoft.com/office/drawing/2014/main" id="{DC7E46C7-11D7-DF6B-EDE5-06C3208AE830}"/>
              </a:ext>
            </a:extLst>
          </p:cNvPr>
          <p:cNvSpPr>
            <a:spLocks noGrp="1"/>
          </p:cNvSpPr>
          <p:nvPr>
            <p:ph type="sldNum" sz="quarter" idx="12"/>
          </p:nvPr>
        </p:nvSpPr>
        <p:spPr/>
        <p:txBody>
          <a:bodyPr/>
          <a:lstStyle/>
          <a:p>
            <a:fld id="{DF19236E-BE37-A340-B933-0A79F0CD3AE4}" type="slidenum">
              <a:rPr lang="en-US"/>
              <a:t>21</a:t>
            </a:fld>
            <a:endParaRPr lang="en-US"/>
          </a:p>
        </p:txBody>
      </p:sp>
      <p:pic>
        <p:nvPicPr>
          <p:cNvPr id="5" name="Picture 4">
            <a:extLst>
              <a:ext uri="{FF2B5EF4-FFF2-40B4-BE49-F238E27FC236}">
                <a16:creationId xmlns:a16="http://schemas.microsoft.com/office/drawing/2014/main" id="{AF22BF6A-B6CC-9AAA-2FE4-75BECE567BA9}"/>
              </a:ext>
            </a:extLst>
          </p:cNvPr>
          <p:cNvPicPr>
            <a:picLocks noChangeAspect="1"/>
          </p:cNvPicPr>
          <p:nvPr/>
        </p:nvPicPr>
        <p:blipFill>
          <a:blip r:embed="rId2"/>
          <a:stretch>
            <a:fillRect/>
          </a:stretch>
        </p:blipFill>
        <p:spPr>
          <a:xfrm>
            <a:off x="572259" y="1623219"/>
            <a:ext cx="9409941" cy="3611562"/>
          </a:xfrm>
          <a:prstGeom prst="rect">
            <a:avLst/>
          </a:prstGeom>
        </p:spPr>
      </p:pic>
    </p:spTree>
    <p:extLst>
      <p:ext uri="{BB962C8B-B14F-4D97-AF65-F5344CB8AC3E}">
        <p14:creationId xmlns:p14="http://schemas.microsoft.com/office/powerpoint/2010/main" val="27258908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42B97-2597-7D80-D3F2-7469F741793D}"/>
              </a:ext>
            </a:extLst>
          </p:cNvPr>
          <p:cNvSpPr>
            <a:spLocks noGrp="1"/>
          </p:cNvSpPr>
          <p:nvPr>
            <p:ph type="title"/>
          </p:nvPr>
        </p:nvSpPr>
        <p:spPr/>
        <p:txBody>
          <a:bodyPr/>
          <a:lstStyle/>
          <a:p>
            <a:r>
              <a:rPr lang="en-US"/>
              <a:t>An iambic template for loanwords</a:t>
            </a:r>
          </a:p>
        </p:txBody>
      </p:sp>
      <p:sp>
        <p:nvSpPr>
          <p:cNvPr id="3" name="Content Placeholder 2">
            <a:extLst>
              <a:ext uri="{FF2B5EF4-FFF2-40B4-BE49-F238E27FC236}">
                <a16:creationId xmlns:a16="http://schemas.microsoft.com/office/drawing/2014/main" id="{54FAE9F4-7BB0-FA5C-C2B3-F3D2AF32AA06}"/>
              </a:ext>
            </a:extLst>
          </p:cNvPr>
          <p:cNvSpPr>
            <a:spLocks noGrp="1"/>
          </p:cNvSpPr>
          <p:nvPr>
            <p:ph idx="1"/>
          </p:nvPr>
        </p:nvSpPr>
        <p:spPr/>
        <p:txBody>
          <a:bodyPr/>
          <a:lstStyle/>
          <a:p>
            <a:r>
              <a:rPr lang="en-US"/>
              <a:t>There is a strong tendency for loanwords to satisfy a 2 syllable, iambic template. </a:t>
            </a:r>
          </a:p>
          <a:p>
            <a:endParaRPr lang="en-US"/>
          </a:p>
          <a:p>
            <a:r>
              <a:rPr lang="en-US"/>
              <a:t>Similar templatic structure is suggestive of foot-based units in languages like Japanese (Poser 1990).</a:t>
            </a:r>
          </a:p>
        </p:txBody>
      </p:sp>
      <p:sp>
        <p:nvSpPr>
          <p:cNvPr id="4" name="Slide Number Placeholder 3">
            <a:extLst>
              <a:ext uri="{FF2B5EF4-FFF2-40B4-BE49-F238E27FC236}">
                <a16:creationId xmlns:a16="http://schemas.microsoft.com/office/drawing/2014/main" id="{89A5EA7D-5C01-9701-5A22-EDC63D4A54D7}"/>
              </a:ext>
            </a:extLst>
          </p:cNvPr>
          <p:cNvSpPr>
            <a:spLocks noGrp="1"/>
          </p:cNvSpPr>
          <p:nvPr>
            <p:ph type="sldNum" sz="quarter" idx="12"/>
          </p:nvPr>
        </p:nvSpPr>
        <p:spPr/>
        <p:txBody>
          <a:bodyPr/>
          <a:lstStyle/>
          <a:p>
            <a:fld id="{DF19236E-BE37-A340-B933-0A79F0CD3AE4}" type="slidenum">
              <a:rPr lang="en-US"/>
              <a:t>22</a:t>
            </a:fld>
            <a:endParaRPr lang="en-US"/>
          </a:p>
        </p:txBody>
      </p:sp>
    </p:spTree>
    <p:extLst>
      <p:ext uri="{BB962C8B-B14F-4D97-AF65-F5344CB8AC3E}">
        <p14:creationId xmlns:p14="http://schemas.microsoft.com/office/powerpoint/2010/main" val="739846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B2E2D-E57E-5E04-24D1-65C98B5BF28F}"/>
              </a:ext>
            </a:extLst>
          </p:cNvPr>
          <p:cNvSpPr>
            <a:spLocks noGrp="1"/>
          </p:cNvSpPr>
          <p:nvPr>
            <p:ph type="title"/>
          </p:nvPr>
        </p:nvSpPr>
        <p:spPr/>
        <p:txBody>
          <a:bodyPr>
            <a:noAutofit/>
          </a:bodyPr>
          <a:lstStyle/>
          <a:p>
            <a:r>
              <a:rPr lang="en-US" sz="3600"/>
              <a:t>(c)	Variable deletion and reduction of extrametrical </a:t>
            </a:r>
            <a:br>
              <a:rPr lang="en-US" sz="3600"/>
            </a:br>
            <a:r>
              <a:rPr lang="en-US" sz="3600"/>
              <a:t>	(pre-penultimate) vowels</a:t>
            </a:r>
          </a:p>
        </p:txBody>
      </p:sp>
      <p:sp>
        <p:nvSpPr>
          <p:cNvPr id="3" name="Content Placeholder 2">
            <a:extLst>
              <a:ext uri="{FF2B5EF4-FFF2-40B4-BE49-F238E27FC236}">
                <a16:creationId xmlns:a16="http://schemas.microsoft.com/office/drawing/2014/main" id="{2EBE193A-4B74-DE93-54A5-1E5D607B18B7}"/>
              </a:ext>
            </a:extLst>
          </p:cNvPr>
          <p:cNvSpPr>
            <a:spLocks noGrp="1"/>
          </p:cNvSpPr>
          <p:nvPr>
            <p:ph idx="1"/>
          </p:nvPr>
        </p:nvSpPr>
        <p:spPr/>
        <p:txBody>
          <a:bodyPr/>
          <a:lstStyle/>
          <a:p>
            <a:r>
              <a:rPr lang="en-US"/>
              <a:t>In many Triqui varieties, there is a general pattern whereby pre-tonic vowels are lost.</a:t>
            </a:r>
          </a:p>
          <a:p>
            <a:endParaRPr lang="en-US"/>
          </a:p>
          <a:p>
            <a:pPr marL="0" indent="0">
              <a:buNone/>
            </a:pPr>
            <a:endParaRPr lang="en-US"/>
          </a:p>
        </p:txBody>
      </p:sp>
      <p:sp>
        <p:nvSpPr>
          <p:cNvPr id="4" name="Slide Number Placeholder 3">
            <a:extLst>
              <a:ext uri="{FF2B5EF4-FFF2-40B4-BE49-F238E27FC236}">
                <a16:creationId xmlns:a16="http://schemas.microsoft.com/office/drawing/2014/main" id="{E11490BA-3D2E-9FD6-A65C-B4B7EAA526D9}"/>
              </a:ext>
            </a:extLst>
          </p:cNvPr>
          <p:cNvSpPr>
            <a:spLocks noGrp="1"/>
          </p:cNvSpPr>
          <p:nvPr>
            <p:ph type="sldNum" sz="quarter" idx="12"/>
          </p:nvPr>
        </p:nvSpPr>
        <p:spPr/>
        <p:txBody>
          <a:bodyPr/>
          <a:lstStyle/>
          <a:p>
            <a:fld id="{DF19236E-BE37-A340-B933-0A79F0CD3AE4}" type="slidenum">
              <a:rPr lang="en-US"/>
              <a:t>23</a:t>
            </a:fld>
            <a:endParaRPr lang="en-US"/>
          </a:p>
        </p:txBody>
      </p:sp>
      <p:pic>
        <p:nvPicPr>
          <p:cNvPr id="5" name="Picture 4">
            <a:extLst>
              <a:ext uri="{FF2B5EF4-FFF2-40B4-BE49-F238E27FC236}">
                <a16:creationId xmlns:a16="http://schemas.microsoft.com/office/drawing/2014/main" id="{81C7B581-9D57-0F2C-D398-A3029613C0EF}"/>
              </a:ext>
            </a:extLst>
          </p:cNvPr>
          <p:cNvPicPr>
            <a:picLocks noChangeAspect="1"/>
          </p:cNvPicPr>
          <p:nvPr/>
        </p:nvPicPr>
        <p:blipFill>
          <a:blip r:embed="rId2"/>
          <a:stretch>
            <a:fillRect/>
          </a:stretch>
        </p:blipFill>
        <p:spPr>
          <a:xfrm>
            <a:off x="2255156" y="2739015"/>
            <a:ext cx="7346043" cy="3437948"/>
          </a:xfrm>
          <a:prstGeom prst="rect">
            <a:avLst/>
          </a:prstGeom>
        </p:spPr>
      </p:pic>
    </p:spTree>
    <p:extLst>
      <p:ext uri="{BB962C8B-B14F-4D97-AF65-F5344CB8AC3E}">
        <p14:creationId xmlns:p14="http://schemas.microsoft.com/office/powerpoint/2010/main" val="9736221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2B129CA-D86A-3FAF-C915-9B1F199B0DB7}"/>
              </a:ext>
            </a:extLst>
          </p:cNvPr>
          <p:cNvSpPr>
            <a:spLocks noGrp="1"/>
          </p:cNvSpPr>
          <p:nvPr>
            <p:ph type="sldNum" sz="quarter" idx="12"/>
          </p:nvPr>
        </p:nvSpPr>
        <p:spPr/>
        <p:txBody>
          <a:bodyPr/>
          <a:lstStyle/>
          <a:p>
            <a:fld id="{DF19236E-BE37-A340-B933-0A79F0CD3AE4}" type="slidenum">
              <a:rPr lang="en-US"/>
              <a:t>24</a:t>
            </a:fld>
            <a:endParaRPr lang="en-US"/>
          </a:p>
        </p:txBody>
      </p:sp>
      <p:pic>
        <p:nvPicPr>
          <p:cNvPr id="5" name="Picture 4">
            <a:extLst>
              <a:ext uri="{FF2B5EF4-FFF2-40B4-BE49-F238E27FC236}">
                <a16:creationId xmlns:a16="http://schemas.microsoft.com/office/drawing/2014/main" id="{9AC4DBDB-C1E4-34F3-C756-BAC26BABCE10}"/>
              </a:ext>
            </a:extLst>
          </p:cNvPr>
          <p:cNvPicPr>
            <a:picLocks noChangeAspect="1"/>
          </p:cNvPicPr>
          <p:nvPr/>
        </p:nvPicPr>
        <p:blipFill>
          <a:blip r:embed="rId2"/>
          <a:stretch>
            <a:fillRect/>
          </a:stretch>
        </p:blipFill>
        <p:spPr>
          <a:xfrm>
            <a:off x="522514" y="379184"/>
            <a:ext cx="9301987" cy="6076045"/>
          </a:xfrm>
          <a:prstGeom prst="rect">
            <a:avLst/>
          </a:prstGeom>
        </p:spPr>
      </p:pic>
      <p:sp>
        <p:nvSpPr>
          <p:cNvPr id="3" name="Content Placeholder 2">
            <a:extLst>
              <a:ext uri="{FF2B5EF4-FFF2-40B4-BE49-F238E27FC236}">
                <a16:creationId xmlns:a16="http://schemas.microsoft.com/office/drawing/2014/main" id="{B6954479-8655-08C4-CE3E-AC532BCA1FE2}"/>
              </a:ext>
            </a:extLst>
          </p:cNvPr>
          <p:cNvSpPr>
            <a:spLocks noGrp="1"/>
          </p:cNvSpPr>
          <p:nvPr>
            <p:ph idx="1"/>
          </p:nvPr>
        </p:nvSpPr>
        <p:spPr>
          <a:xfrm>
            <a:off x="8610600" y="1769383"/>
            <a:ext cx="3309256" cy="4087132"/>
          </a:xfrm>
        </p:spPr>
        <p:txBody>
          <a:bodyPr>
            <a:normAutofit/>
          </a:bodyPr>
          <a:lstStyle/>
          <a:p>
            <a:pPr marL="0" indent="0">
              <a:buNone/>
            </a:pPr>
            <a:r>
              <a:rPr lang="en-US"/>
              <a:t>Extrametrical vowels (in antepenults) are variably deleted and reduced more than penults are.</a:t>
            </a:r>
          </a:p>
          <a:p>
            <a:pPr marL="0" indent="0">
              <a:buNone/>
            </a:pPr>
            <a:endParaRPr lang="en-US"/>
          </a:p>
          <a:p>
            <a:pPr marL="0" indent="0">
              <a:buNone/>
            </a:pPr>
            <a:r>
              <a:rPr lang="en-US"/>
              <a:t>The vowel in /tu³-/ is almost gone here.</a:t>
            </a:r>
          </a:p>
        </p:txBody>
      </p:sp>
    </p:spTree>
    <p:extLst>
      <p:ext uri="{BB962C8B-B14F-4D97-AF65-F5344CB8AC3E}">
        <p14:creationId xmlns:p14="http://schemas.microsoft.com/office/powerpoint/2010/main" val="14370214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779FB85-B7C4-6873-996D-E7C04E150ADF}"/>
              </a:ext>
            </a:extLst>
          </p:cNvPr>
          <p:cNvSpPr>
            <a:spLocks noGrp="1"/>
          </p:cNvSpPr>
          <p:nvPr>
            <p:ph type="sldNum" sz="quarter" idx="12"/>
          </p:nvPr>
        </p:nvSpPr>
        <p:spPr/>
        <p:txBody>
          <a:bodyPr/>
          <a:lstStyle/>
          <a:p>
            <a:fld id="{DF19236E-BE37-A340-B933-0A79F0CD3AE4}" type="slidenum">
              <a:rPr lang="en-US"/>
              <a:t>25</a:t>
            </a:fld>
            <a:endParaRPr lang="en-US"/>
          </a:p>
        </p:txBody>
      </p:sp>
      <p:pic>
        <p:nvPicPr>
          <p:cNvPr id="8" name="Picture 7">
            <a:extLst>
              <a:ext uri="{FF2B5EF4-FFF2-40B4-BE49-F238E27FC236}">
                <a16:creationId xmlns:a16="http://schemas.microsoft.com/office/drawing/2014/main" id="{CB93EC2E-6CA9-457C-9943-191ACDB1E123}"/>
              </a:ext>
            </a:extLst>
          </p:cNvPr>
          <p:cNvPicPr>
            <a:picLocks noChangeAspect="1"/>
          </p:cNvPicPr>
          <p:nvPr/>
        </p:nvPicPr>
        <p:blipFill>
          <a:blip r:embed="rId2"/>
          <a:stretch>
            <a:fillRect/>
          </a:stretch>
        </p:blipFill>
        <p:spPr>
          <a:xfrm>
            <a:off x="0" y="-1"/>
            <a:ext cx="9508976" cy="6721475"/>
          </a:xfrm>
          <a:prstGeom prst="rect">
            <a:avLst/>
          </a:prstGeom>
        </p:spPr>
      </p:pic>
      <p:sp>
        <p:nvSpPr>
          <p:cNvPr id="7" name="Content Placeholder 6">
            <a:extLst>
              <a:ext uri="{FF2B5EF4-FFF2-40B4-BE49-F238E27FC236}">
                <a16:creationId xmlns:a16="http://schemas.microsoft.com/office/drawing/2014/main" id="{0C24CADA-D54A-52A9-69BE-34DB6526C8ED}"/>
              </a:ext>
            </a:extLst>
          </p:cNvPr>
          <p:cNvSpPr>
            <a:spLocks noGrp="1"/>
          </p:cNvSpPr>
          <p:nvPr>
            <p:ph idx="1"/>
          </p:nvPr>
        </p:nvSpPr>
        <p:spPr>
          <a:xfrm>
            <a:off x="8926286" y="446314"/>
            <a:ext cx="2895600" cy="5730649"/>
          </a:xfrm>
        </p:spPr>
        <p:txBody>
          <a:bodyPr/>
          <a:lstStyle/>
          <a:p>
            <a:pPr marL="0" indent="0">
              <a:buNone/>
            </a:pPr>
            <a:r>
              <a:rPr lang="en-US"/>
              <a:t>The same prefix is not reduced in</a:t>
            </a:r>
          </a:p>
          <a:p>
            <a:pPr marL="0" indent="0">
              <a:buNone/>
            </a:pPr>
            <a:r>
              <a:rPr lang="en-US">
                <a:latin typeface="Doulos SIL" panose="02000500070000020004" pitchFamily="2" charset="77"/>
                <a:ea typeface="Doulos SIL" panose="02000500070000020004" pitchFamily="2" charset="77"/>
                <a:cs typeface="Doulos SIL" panose="02000500070000020004" pitchFamily="2" charset="77"/>
              </a:rPr>
              <a:t>/tu³-tʃa⁴³=neh³/</a:t>
            </a:r>
          </a:p>
          <a:p>
            <a:pPr marL="0" indent="0">
              <a:buNone/>
            </a:pPr>
            <a:r>
              <a:rPr lang="en-US" cap="small">
                <a:latin typeface="Doulos SIL" panose="02000500070000020004" pitchFamily="2" charset="77"/>
                <a:ea typeface="Doulos SIL" panose="02000500070000020004" pitchFamily="2" charset="77"/>
                <a:cs typeface="Doulos SIL" panose="02000500070000020004" pitchFamily="2" charset="77"/>
              </a:rPr>
              <a:t>caus</a:t>
            </a:r>
            <a:r>
              <a:rPr lang="en-US">
                <a:latin typeface="Doulos SIL" panose="02000500070000020004" pitchFamily="2" charset="77"/>
                <a:ea typeface="Doulos SIL" panose="02000500070000020004" pitchFamily="2" charset="77"/>
                <a:cs typeface="Doulos SIL" panose="02000500070000020004" pitchFamily="2" charset="77"/>
              </a:rPr>
              <a:t>-eat=</a:t>
            </a:r>
            <a:r>
              <a:rPr lang="en-US" cap="small">
                <a:latin typeface="Doulos SIL" panose="02000500070000020004" pitchFamily="2" charset="77"/>
                <a:ea typeface="Doulos SIL" panose="02000500070000020004" pitchFamily="2" charset="77"/>
                <a:cs typeface="Doulos SIL" panose="02000500070000020004" pitchFamily="2" charset="77"/>
              </a:rPr>
              <a:t>3p</a:t>
            </a:r>
          </a:p>
          <a:p>
            <a:pPr marL="0" indent="0">
              <a:buNone/>
            </a:pPr>
            <a:r>
              <a:rPr lang="en-US">
                <a:ea typeface="Doulos SIL" panose="02000500070000020004" pitchFamily="2" charset="77"/>
                <a:cs typeface="Doulos SIL" panose="02000500070000020004" pitchFamily="2" charset="77"/>
              </a:rPr>
              <a:t>‘They made (her) eat...’</a:t>
            </a:r>
          </a:p>
          <a:p>
            <a:pPr marL="0" indent="0">
              <a:buNone/>
            </a:pPr>
            <a:endParaRPr lang="en-US">
              <a:ea typeface="Doulos SIL" panose="02000500070000020004" pitchFamily="2" charset="77"/>
              <a:cs typeface="Doulos SIL" panose="02000500070000020004" pitchFamily="2" charset="77"/>
            </a:endParaRPr>
          </a:p>
          <a:p>
            <a:pPr marL="0" indent="0">
              <a:buNone/>
            </a:pPr>
            <a:r>
              <a:rPr lang="en-US">
                <a:ea typeface="Doulos SIL" panose="02000500070000020004" pitchFamily="2" charset="77"/>
                <a:cs typeface="Doulos SIL" panose="02000500070000020004" pitchFamily="2" charset="77"/>
              </a:rPr>
              <a:t>This is now a disyllabic stem.</a:t>
            </a:r>
          </a:p>
        </p:txBody>
      </p:sp>
    </p:spTree>
    <p:extLst>
      <p:ext uri="{BB962C8B-B14F-4D97-AF65-F5344CB8AC3E}">
        <p14:creationId xmlns:p14="http://schemas.microsoft.com/office/powerpoint/2010/main" val="16951167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B6BC74E-FDBF-B415-F42D-033A3F0D0AB9}"/>
              </a:ext>
            </a:extLst>
          </p:cNvPr>
          <p:cNvPicPr>
            <a:picLocks noGrp="1" noChangeAspect="1"/>
          </p:cNvPicPr>
          <p:nvPr>
            <p:ph idx="1"/>
          </p:nvPr>
        </p:nvPicPr>
        <p:blipFill>
          <a:blip r:embed="rId2"/>
          <a:stretch>
            <a:fillRect/>
          </a:stretch>
        </p:blipFill>
        <p:spPr>
          <a:xfrm>
            <a:off x="0" y="-1"/>
            <a:ext cx="9878786" cy="6585857"/>
          </a:xfrm>
          <a:prstGeom prst="rect">
            <a:avLst/>
          </a:prstGeom>
        </p:spPr>
      </p:pic>
      <p:sp>
        <p:nvSpPr>
          <p:cNvPr id="4" name="Slide Number Placeholder 3">
            <a:extLst>
              <a:ext uri="{FF2B5EF4-FFF2-40B4-BE49-F238E27FC236}">
                <a16:creationId xmlns:a16="http://schemas.microsoft.com/office/drawing/2014/main" id="{C5F76403-B987-460A-16D8-1A95E4A829AA}"/>
              </a:ext>
            </a:extLst>
          </p:cNvPr>
          <p:cNvSpPr>
            <a:spLocks noGrp="1"/>
          </p:cNvSpPr>
          <p:nvPr>
            <p:ph type="sldNum" sz="quarter" idx="12"/>
          </p:nvPr>
        </p:nvSpPr>
        <p:spPr/>
        <p:txBody>
          <a:bodyPr/>
          <a:lstStyle/>
          <a:p>
            <a:fld id="{DF19236E-BE37-A340-B933-0A79F0CD3AE4}" type="slidenum">
              <a:rPr lang="en-US"/>
              <a:t>26</a:t>
            </a:fld>
            <a:endParaRPr lang="en-US"/>
          </a:p>
        </p:txBody>
      </p:sp>
      <p:sp>
        <p:nvSpPr>
          <p:cNvPr id="2" name="Title 1">
            <a:extLst>
              <a:ext uri="{FF2B5EF4-FFF2-40B4-BE49-F238E27FC236}">
                <a16:creationId xmlns:a16="http://schemas.microsoft.com/office/drawing/2014/main" id="{19F3A07E-C28C-6875-F144-6582F708A75C}"/>
              </a:ext>
            </a:extLst>
          </p:cNvPr>
          <p:cNvSpPr>
            <a:spLocks noGrp="1"/>
          </p:cNvSpPr>
          <p:nvPr>
            <p:ph type="title"/>
          </p:nvPr>
        </p:nvSpPr>
        <p:spPr>
          <a:xfrm>
            <a:off x="9568544" y="1515609"/>
            <a:ext cx="2503714" cy="3325131"/>
          </a:xfrm>
        </p:spPr>
        <p:txBody>
          <a:bodyPr>
            <a:normAutofit/>
          </a:bodyPr>
          <a:lstStyle/>
          <a:p>
            <a:r>
              <a:rPr lang="en-US" sz="3200"/>
              <a:t>Phonetic shortening</a:t>
            </a:r>
            <a:br>
              <a:rPr lang="en-US" sz="3200"/>
            </a:br>
            <a:r>
              <a:rPr lang="en-US" sz="3200"/>
              <a:t>of antepenults</a:t>
            </a:r>
          </a:p>
        </p:txBody>
      </p:sp>
      <p:cxnSp>
        <p:nvCxnSpPr>
          <p:cNvPr id="7" name="Straight Arrow Connector 6">
            <a:extLst>
              <a:ext uri="{FF2B5EF4-FFF2-40B4-BE49-F238E27FC236}">
                <a16:creationId xmlns:a16="http://schemas.microsoft.com/office/drawing/2014/main" id="{7D3EFA6B-44CB-F68A-D405-08D5C0352814}"/>
              </a:ext>
            </a:extLst>
          </p:cNvPr>
          <p:cNvCxnSpPr>
            <a:cxnSpLocks/>
          </p:cNvCxnSpPr>
          <p:nvPr/>
        </p:nvCxnSpPr>
        <p:spPr>
          <a:xfrm>
            <a:off x="3657597" y="4691743"/>
            <a:ext cx="892629" cy="0"/>
          </a:xfrm>
          <a:prstGeom prst="straightConnector1">
            <a:avLst/>
          </a:prstGeom>
          <a:ln w="50800">
            <a:solidFill>
              <a:srgbClr val="FF0000"/>
            </a:solidFill>
            <a:headEnd type="stealth" w="lg" len="lg"/>
            <a:tailEnd type="stealth" w="lg" len="lg"/>
          </a:ln>
        </p:spPr>
        <p:style>
          <a:lnRef idx="2">
            <a:schemeClr val="dk1"/>
          </a:lnRef>
          <a:fillRef idx="0">
            <a:schemeClr val="dk1"/>
          </a:fillRef>
          <a:effectRef idx="1">
            <a:schemeClr val="dk1"/>
          </a:effectRef>
          <a:fontRef idx="minor">
            <a:schemeClr val="tx1"/>
          </a:fontRef>
        </p:style>
      </p:cxnSp>
      <p:sp>
        <p:nvSpPr>
          <p:cNvPr id="9" name="TextBox 8">
            <a:extLst>
              <a:ext uri="{FF2B5EF4-FFF2-40B4-BE49-F238E27FC236}">
                <a16:creationId xmlns:a16="http://schemas.microsoft.com/office/drawing/2014/main" id="{57A2E69B-B058-6BBE-D45A-007C521BA15F}"/>
              </a:ext>
            </a:extLst>
          </p:cNvPr>
          <p:cNvSpPr txBox="1"/>
          <p:nvPr/>
        </p:nvSpPr>
        <p:spPr>
          <a:xfrm>
            <a:off x="3521529" y="4027266"/>
            <a:ext cx="1262743" cy="430887"/>
          </a:xfrm>
          <a:prstGeom prst="rect">
            <a:avLst/>
          </a:prstGeom>
          <a:noFill/>
        </p:spPr>
        <p:txBody>
          <a:bodyPr wrap="square" rtlCol="0">
            <a:spAutoFit/>
          </a:bodyPr>
          <a:lstStyle/>
          <a:p>
            <a:r>
              <a:rPr lang="en-US" sz="2200">
                <a:solidFill>
                  <a:srgbClr val="FF0000"/>
                </a:solidFill>
              </a:rPr>
              <a:t>Different</a:t>
            </a:r>
          </a:p>
        </p:txBody>
      </p:sp>
    </p:spTree>
    <p:extLst>
      <p:ext uri="{BB962C8B-B14F-4D97-AF65-F5344CB8AC3E}">
        <p14:creationId xmlns:p14="http://schemas.microsoft.com/office/powerpoint/2010/main" val="13947729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BC581-6769-F772-413E-A50E6F33A278}"/>
              </a:ext>
            </a:extLst>
          </p:cNvPr>
          <p:cNvSpPr>
            <a:spLocks noGrp="1"/>
          </p:cNvSpPr>
          <p:nvPr>
            <p:ph type="title"/>
          </p:nvPr>
        </p:nvSpPr>
        <p:spPr/>
        <p:txBody>
          <a:bodyPr/>
          <a:lstStyle/>
          <a:p>
            <a:r>
              <a:rPr lang="en-US"/>
              <a:t>All these pieces of evidence converge</a:t>
            </a:r>
          </a:p>
        </p:txBody>
      </p:sp>
      <p:sp>
        <p:nvSpPr>
          <p:cNvPr id="3" name="Content Placeholder 2">
            <a:extLst>
              <a:ext uri="{FF2B5EF4-FFF2-40B4-BE49-F238E27FC236}">
                <a16:creationId xmlns:a16="http://schemas.microsoft.com/office/drawing/2014/main" id="{913E1F8F-3622-BEA9-A361-AC494E1BBE6C}"/>
              </a:ext>
            </a:extLst>
          </p:cNvPr>
          <p:cNvSpPr>
            <a:spLocks noGrp="1"/>
          </p:cNvSpPr>
          <p:nvPr>
            <p:ph idx="1"/>
          </p:nvPr>
        </p:nvSpPr>
        <p:spPr>
          <a:xfrm>
            <a:off x="3164421" y="1687967"/>
            <a:ext cx="9002486" cy="4351338"/>
          </a:xfrm>
        </p:spPr>
        <p:txBody>
          <a:bodyPr/>
          <a:lstStyle/>
          <a:p>
            <a:r>
              <a:rPr lang="en-US"/>
              <a:t>The evidence here converges on a two syllable unit being important in Triqui prosody</a:t>
            </a:r>
          </a:p>
          <a:p>
            <a:endParaRPr lang="en-US"/>
          </a:p>
          <a:p>
            <a:pPr lvl="1"/>
            <a:r>
              <a:rPr lang="en-US"/>
              <a:t>An iambic foot is the domain of high tone /4/</a:t>
            </a:r>
          </a:p>
          <a:p>
            <a:pPr lvl="1"/>
            <a:r>
              <a:rPr lang="en-US"/>
              <a:t>Spanish loanwords are preferably borrowed as single iambic feet.</a:t>
            </a:r>
          </a:p>
          <a:p>
            <a:pPr lvl="1"/>
            <a:r>
              <a:rPr lang="en-US"/>
              <a:t>Antepenults are reduced or deleted more than penults are.</a:t>
            </a:r>
          </a:p>
          <a:p>
            <a:pPr lvl="1"/>
            <a:endParaRPr lang="en-US"/>
          </a:p>
          <a:p>
            <a:r>
              <a:rPr lang="en-US"/>
              <a:t>In addition to suggesting that Triqui words are mostly iambic feet, it seems like antepenults are </a:t>
            </a:r>
            <a:r>
              <a:rPr lang="en-US" i="1"/>
              <a:t>extrametrical</a:t>
            </a:r>
            <a:r>
              <a:rPr lang="en-US"/>
              <a:t>.</a:t>
            </a:r>
          </a:p>
        </p:txBody>
      </p:sp>
      <p:sp>
        <p:nvSpPr>
          <p:cNvPr id="4" name="Slide Number Placeholder 3">
            <a:extLst>
              <a:ext uri="{FF2B5EF4-FFF2-40B4-BE49-F238E27FC236}">
                <a16:creationId xmlns:a16="http://schemas.microsoft.com/office/drawing/2014/main" id="{DD142C36-9A22-EF4E-D237-EB4D73CE0DB5}"/>
              </a:ext>
            </a:extLst>
          </p:cNvPr>
          <p:cNvSpPr>
            <a:spLocks noGrp="1"/>
          </p:cNvSpPr>
          <p:nvPr>
            <p:ph type="sldNum" sz="quarter" idx="12"/>
          </p:nvPr>
        </p:nvSpPr>
        <p:spPr/>
        <p:txBody>
          <a:bodyPr/>
          <a:lstStyle/>
          <a:p>
            <a:fld id="{DF19236E-BE37-A340-B933-0A79F0CD3AE4}" type="slidenum">
              <a:rPr lang="en-US"/>
              <a:t>27</a:t>
            </a:fld>
            <a:endParaRPr lang="en-US"/>
          </a:p>
        </p:txBody>
      </p:sp>
      <p:pic>
        <p:nvPicPr>
          <p:cNvPr id="5" name="Picture 4">
            <a:extLst>
              <a:ext uri="{FF2B5EF4-FFF2-40B4-BE49-F238E27FC236}">
                <a16:creationId xmlns:a16="http://schemas.microsoft.com/office/drawing/2014/main" id="{9B5C1D9F-6030-2E6F-A0F9-C4A7855D457D}"/>
              </a:ext>
            </a:extLst>
          </p:cNvPr>
          <p:cNvPicPr>
            <a:picLocks noChangeAspect="1"/>
          </p:cNvPicPr>
          <p:nvPr/>
        </p:nvPicPr>
        <p:blipFill>
          <a:blip r:embed="rId2"/>
          <a:stretch>
            <a:fillRect/>
          </a:stretch>
        </p:blipFill>
        <p:spPr>
          <a:xfrm>
            <a:off x="838200" y="1815645"/>
            <a:ext cx="2326221" cy="3650377"/>
          </a:xfrm>
          <a:prstGeom prst="rect">
            <a:avLst/>
          </a:prstGeom>
        </p:spPr>
      </p:pic>
    </p:spTree>
    <p:extLst>
      <p:ext uri="{BB962C8B-B14F-4D97-AF65-F5344CB8AC3E}">
        <p14:creationId xmlns:p14="http://schemas.microsoft.com/office/powerpoint/2010/main" val="20393292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384FC-A160-8497-4E0F-04A8B01FC96D}"/>
              </a:ext>
            </a:extLst>
          </p:cNvPr>
          <p:cNvSpPr>
            <a:spLocks noGrp="1"/>
          </p:cNvSpPr>
          <p:nvPr>
            <p:ph type="title"/>
          </p:nvPr>
        </p:nvSpPr>
        <p:spPr/>
        <p:txBody>
          <a:bodyPr/>
          <a:lstStyle/>
          <a:p>
            <a:r>
              <a:rPr lang="en-US"/>
              <a:t>IV.	Evidence for the prosodic word</a:t>
            </a:r>
          </a:p>
        </p:txBody>
      </p:sp>
      <p:sp>
        <p:nvSpPr>
          <p:cNvPr id="3" name="Content Placeholder 2">
            <a:extLst>
              <a:ext uri="{FF2B5EF4-FFF2-40B4-BE49-F238E27FC236}">
                <a16:creationId xmlns:a16="http://schemas.microsoft.com/office/drawing/2014/main" id="{F8D6BD95-D384-BD03-5FCA-AF3E8232D0F5}"/>
              </a:ext>
            </a:extLst>
          </p:cNvPr>
          <p:cNvSpPr>
            <a:spLocks noGrp="1"/>
          </p:cNvSpPr>
          <p:nvPr>
            <p:ph idx="1"/>
          </p:nvPr>
        </p:nvSpPr>
        <p:spPr/>
        <p:txBody>
          <a:bodyPr>
            <a:normAutofit/>
          </a:bodyPr>
          <a:lstStyle/>
          <a:p>
            <a:r>
              <a:rPr lang="en-US">
                <a:effectLst/>
              </a:rPr>
              <a:t>Prefixation can generate words with up to four syllables in Itunyoso Triqui. How are such syllables parsed on the left edge of the foot? </a:t>
            </a:r>
          </a:p>
          <a:p>
            <a:endParaRPr lang="en-US"/>
          </a:p>
          <a:p>
            <a:r>
              <a:rPr lang="en-US">
                <a:effectLst/>
              </a:rPr>
              <a:t>The prosodic word is the domain of three types of tonal processes related to Triqui morphology.</a:t>
            </a:r>
          </a:p>
          <a:p>
            <a:pPr marL="914400" lvl="1" indent="-457200">
              <a:buFont typeface="+mj-lt"/>
              <a:buAutoNum type="alphaLcParenR"/>
            </a:pPr>
            <a:r>
              <a:rPr lang="en-US">
                <a:effectLst/>
              </a:rPr>
              <a:t>The prosodic word is the domain of possessed stems and </a:t>
            </a:r>
            <a:r>
              <a:rPr lang="en-US" b="1">
                <a:effectLst/>
              </a:rPr>
              <a:t>two</a:t>
            </a:r>
            <a:r>
              <a:rPr lang="en-US">
                <a:effectLst/>
              </a:rPr>
              <a:t> stem-level tonal changes associated with </a:t>
            </a:r>
            <a:r>
              <a:rPr lang="en-US" i="1">
                <a:effectLst/>
              </a:rPr>
              <a:t>nominal stem formation</a:t>
            </a:r>
            <a:r>
              <a:rPr lang="en-US">
                <a:effectLst/>
              </a:rPr>
              <a:t>.</a:t>
            </a:r>
          </a:p>
          <a:p>
            <a:pPr marL="914400" lvl="1" indent="-457200">
              <a:buFont typeface="+mj-lt"/>
              <a:buAutoNum type="alphaLcParenR"/>
            </a:pPr>
            <a:r>
              <a:rPr lang="en-US">
                <a:effectLst/>
              </a:rPr>
              <a:t>The prosodic word is the domain of aspect-marked verbs and tonal changes associated with </a:t>
            </a:r>
            <a:r>
              <a:rPr lang="en-US" i="1">
                <a:effectLst/>
              </a:rPr>
              <a:t>aspectual prefixation</a:t>
            </a:r>
            <a:r>
              <a:rPr lang="en-US">
                <a:effectLst/>
              </a:rPr>
              <a:t>. </a:t>
            </a:r>
          </a:p>
          <a:p>
            <a:endParaRPr lang="en-US"/>
          </a:p>
        </p:txBody>
      </p:sp>
      <p:sp>
        <p:nvSpPr>
          <p:cNvPr id="4" name="Slide Number Placeholder 3">
            <a:extLst>
              <a:ext uri="{FF2B5EF4-FFF2-40B4-BE49-F238E27FC236}">
                <a16:creationId xmlns:a16="http://schemas.microsoft.com/office/drawing/2014/main" id="{4EE0E8E7-E466-6049-8D37-15DE90865E6B}"/>
              </a:ext>
            </a:extLst>
          </p:cNvPr>
          <p:cNvSpPr>
            <a:spLocks noGrp="1"/>
          </p:cNvSpPr>
          <p:nvPr>
            <p:ph type="sldNum" sz="quarter" idx="12"/>
          </p:nvPr>
        </p:nvSpPr>
        <p:spPr/>
        <p:txBody>
          <a:bodyPr/>
          <a:lstStyle/>
          <a:p>
            <a:fld id="{DF19236E-BE37-A340-B933-0A79F0CD3AE4}" type="slidenum">
              <a:rPr lang="en-US"/>
              <a:t>28</a:t>
            </a:fld>
            <a:endParaRPr lang="en-US"/>
          </a:p>
        </p:txBody>
      </p:sp>
    </p:spTree>
    <p:extLst>
      <p:ext uri="{BB962C8B-B14F-4D97-AF65-F5344CB8AC3E}">
        <p14:creationId xmlns:p14="http://schemas.microsoft.com/office/powerpoint/2010/main" val="33894745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36D25-22F4-67B4-B41C-1E45A8A9D02C}"/>
              </a:ext>
            </a:extLst>
          </p:cNvPr>
          <p:cNvSpPr>
            <a:spLocks noGrp="1"/>
          </p:cNvSpPr>
          <p:nvPr>
            <p:ph type="title"/>
          </p:nvPr>
        </p:nvSpPr>
        <p:spPr>
          <a:xfrm>
            <a:off x="838200" y="365125"/>
            <a:ext cx="10515600" cy="1017361"/>
          </a:xfrm>
        </p:spPr>
        <p:txBody>
          <a:bodyPr/>
          <a:lstStyle/>
          <a:p>
            <a:r>
              <a:rPr lang="en-US"/>
              <a:t>a.	Nominal possession</a:t>
            </a:r>
          </a:p>
        </p:txBody>
      </p:sp>
      <p:sp>
        <p:nvSpPr>
          <p:cNvPr id="3" name="Content Placeholder 2">
            <a:extLst>
              <a:ext uri="{FF2B5EF4-FFF2-40B4-BE49-F238E27FC236}">
                <a16:creationId xmlns:a16="http://schemas.microsoft.com/office/drawing/2014/main" id="{4B2DFB62-BA82-4BC4-C746-A21C988E98AA}"/>
              </a:ext>
            </a:extLst>
          </p:cNvPr>
          <p:cNvSpPr>
            <a:spLocks noGrp="1"/>
          </p:cNvSpPr>
          <p:nvPr>
            <p:ph idx="1"/>
          </p:nvPr>
        </p:nvSpPr>
        <p:spPr>
          <a:xfrm>
            <a:off x="6096001" y="1495167"/>
            <a:ext cx="5638800" cy="4351338"/>
          </a:xfrm>
        </p:spPr>
        <p:txBody>
          <a:bodyPr>
            <a:normAutofit/>
          </a:bodyPr>
          <a:lstStyle/>
          <a:p>
            <a:r>
              <a:rPr lang="en-US" b="1">
                <a:effectLst/>
              </a:rPr>
              <a:t>Alienably-possessed</a:t>
            </a:r>
            <a:r>
              <a:rPr lang="en-US">
                <a:effectLst/>
              </a:rPr>
              <a:t> nouns require a possessed prefix /</a:t>
            </a:r>
            <a:r>
              <a:rPr lang="en-US">
                <a:effectLst/>
                <a:latin typeface="Doulos SIL" panose="02000500070000020004" pitchFamily="2" charset="77"/>
                <a:ea typeface="Doulos SIL" panose="02000500070000020004" pitchFamily="2" charset="77"/>
                <a:cs typeface="Doulos SIL" panose="02000500070000020004" pitchFamily="2" charset="77"/>
              </a:rPr>
              <a:t>si</a:t>
            </a:r>
            <a:r>
              <a:rPr lang="en-US">
                <a:latin typeface="Doulos SIL" panose="02000500070000020004" pitchFamily="2" charset="77"/>
                <a:ea typeface="Doulos SIL" panose="02000500070000020004" pitchFamily="2" charset="77"/>
                <a:cs typeface="Doulos SIL" panose="02000500070000020004" pitchFamily="2" charset="77"/>
              </a:rPr>
              <a:t>³-</a:t>
            </a:r>
            <a:r>
              <a:rPr lang="en-US">
                <a:effectLst/>
              </a:rPr>
              <a:t>/.</a:t>
            </a:r>
          </a:p>
          <a:p>
            <a:endParaRPr lang="en-US"/>
          </a:p>
          <a:p>
            <a:r>
              <a:rPr lang="en-US">
                <a:effectLst/>
              </a:rPr>
              <a:t>This prefix is required regardless of whether the possessor is an </a:t>
            </a:r>
            <a:r>
              <a:rPr lang="en-US" i="1">
                <a:effectLst/>
              </a:rPr>
              <a:t>endoclitic</a:t>
            </a:r>
            <a:r>
              <a:rPr lang="en-US">
                <a:effectLst/>
              </a:rPr>
              <a:t> (4), an </a:t>
            </a:r>
            <a:r>
              <a:rPr lang="en-US" i="1">
                <a:effectLst/>
              </a:rPr>
              <a:t>enclitic </a:t>
            </a:r>
            <a:r>
              <a:rPr lang="en-US">
                <a:effectLst/>
              </a:rPr>
              <a:t>(5), or a separate noun phrase (6).</a:t>
            </a:r>
          </a:p>
          <a:p>
            <a:endParaRPr lang="en-US"/>
          </a:p>
          <a:p>
            <a:pPr marL="0" indent="0">
              <a:buNone/>
            </a:pPr>
            <a:endParaRPr lang="en-US">
              <a:effectLst/>
            </a:endParaRPr>
          </a:p>
        </p:txBody>
      </p:sp>
      <p:sp>
        <p:nvSpPr>
          <p:cNvPr id="4" name="Slide Number Placeholder 3">
            <a:extLst>
              <a:ext uri="{FF2B5EF4-FFF2-40B4-BE49-F238E27FC236}">
                <a16:creationId xmlns:a16="http://schemas.microsoft.com/office/drawing/2014/main" id="{8FA1ACAE-DE22-FFD6-3CA4-FDA92C631A93}"/>
              </a:ext>
            </a:extLst>
          </p:cNvPr>
          <p:cNvSpPr>
            <a:spLocks noGrp="1"/>
          </p:cNvSpPr>
          <p:nvPr>
            <p:ph type="sldNum" sz="quarter" idx="12"/>
          </p:nvPr>
        </p:nvSpPr>
        <p:spPr/>
        <p:txBody>
          <a:bodyPr/>
          <a:lstStyle/>
          <a:p>
            <a:fld id="{DF19236E-BE37-A340-B933-0A79F0CD3AE4}" type="slidenum">
              <a:rPr lang="en-US"/>
              <a:t>29</a:t>
            </a:fld>
            <a:endParaRPr lang="en-US"/>
          </a:p>
        </p:txBody>
      </p:sp>
      <p:pic>
        <p:nvPicPr>
          <p:cNvPr id="5" name="Picture 4">
            <a:extLst>
              <a:ext uri="{FF2B5EF4-FFF2-40B4-BE49-F238E27FC236}">
                <a16:creationId xmlns:a16="http://schemas.microsoft.com/office/drawing/2014/main" id="{2E8B2A66-9C51-8C6C-A096-4F84A39A8D48}"/>
              </a:ext>
            </a:extLst>
          </p:cNvPr>
          <p:cNvPicPr>
            <a:picLocks noChangeAspect="1"/>
          </p:cNvPicPr>
          <p:nvPr/>
        </p:nvPicPr>
        <p:blipFill>
          <a:blip r:embed="rId2"/>
          <a:stretch>
            <a:fillRect/>
          </a:stretch>
        </p:blipFill>
        <p:spPr>
          <a:xfrm>
            <a:off x="838200" y="1522268"/>
            <a:ext cx="3145064" cy="4654695"/>
          </a:xfrm>
          <a:prstGeom prst="rect">
            <a:avLst/>
          </a:prstGeom>
        </p:spPr>
      </p:pic>
    </p:spTree>
    <p:extLst>
      <p:ext uri="{BB962C8B-B14F-4D97-AF65-F5344CB8AC3E}">
        <p14:creationId xmlns:p14="http://schemas.microsoft.com/office/powerpoint/2010/main" val="36895693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E1D9E-26CC-1A40-BC6D-5D7183C44098}"/>
              </a:ext>
            </a:extLst>
          </p:cNvPr>
          <p:cNvSpPr>
            <a:spLocks noGrp="1"/>
          </p:cNvSpPr>
          <p:nvPr>
            <p:ph type="title"/>
          </p:nvPr>
        </p:nvSpPr>
        <p:spPr/>
        <p:txBody>
          <a:bodyPr/>
          <a:lstStyle/>
          <a:p>
            <a:r>
              <a:rPr lang="en-US"/>
              <a:t>Genetic affiliation (Otomanguean: Eastern)</a:t>
            </a:r>
          </a:p>
        </p:txBody>
      </p:sp>
      <p:graphicFrame>
        <p:nvGraphicFramePr>
          <p:cNvPr id="4" name="Content Placeholder 3">
            <a:extLst>
              <a:ext uri="{FF2B5EF4-FFF2-40B4-BE49-F238E27FC236}">
                <a16:creationId xmlns:a16="http://schemas.microsoft.com/office/drawing/2014/main" id="{AE9796F8-ACD9-A240-B558-D041D648EC37}"/>
              </a:ext>
            </a:extLst>
          </p:cNvPr>
          <p:cNvGraphicFramePr>
            <a:graphicFrameLocks noGrp="1"/>
          </p:cNvGraphicFramePr>
          <p:nvPr>
            <p:ph idx="1"/>
          </p:nvPr>
        </p:nvGraphicFramePr>
        <p:xfrm>
          <a:off x="838200" y="1451429"/>
          <a:ext cx="10515600" cy="47255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a:extLst>
              <a:ext uri="{FF2B5EF4-FFF2-40B4-BE49-F238E27FC236}">
                <a16:creationId xmlns:a16="http://schemas.microsoft.com/office/drawing/2014/main" id="{92A4098F-CF41-7A43-AEE4-DFEC5529D4D6}"/>
              </a:ext>
            </a:extLst>
          </p:cNvPr>
          <p:cNvSpPr>
            <a:spLocks noGrp="1"/>
          </p:cNvSpPr>
          <p:nvPr>
            <p:ph type="sldNum" sz="quarter" idx="12"/>
          </p:nvPr>
        </p:nvSpPr>
        <p:spPr/>
        <p:txBody>
          <a:bodyPr/>
          <a:lstStyle/>
          <a:p>
            <a:fld id="{CD6392C4-29F7-A644-B9A7-B57F2E84ED4E}" type="slidenum">
              <a:t>3</a:t>
            </a:fld>
            <a:endParaRPr lang="en-US"/>
          </a:p>
        </p:txBody>
      </p:sp>
    </p:spTree>
    <p:extLst>
      <p:ext uri="{BB962C8B-B14F-4D97-AF65-F5344CB8AC3E}">
        <p14:creationId xmlns:p14="http://schemas.microsoft.com/office/powerpoint/2010/main" val="1732251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C93E1-83E5-6D3E-74F2-7E36409A8127}"/>
              </a:ext>
            </a:extLst>
          </p:cNvPr>
          <p:cNvSpPr>
            <a:spLocks noGrp="1"/>
          </p:cNvSpPr>
          <p:nvPr>
            <p:ph type="title"/>
          </p:nvPr>
        </p:nvSpPr>
        <p:spPr/>
        <p:txBody>
          <a:bodyPr/>
          <a:lstStyle/>
          <a:p>
            <a:r>
              <a:rPr lang="en-US"/>
              <a:t>Prefix-conditioned tone changes</a:t>
            </a:r>
          </a:p>
        </p:txBody>
      </p:sp>
      <p:sp>
        <p:nvSpPr>
          <p:cNvPr id="3" name="Content Placeholder 2">
            <a:extLst>
              <a:ext uri="{FF2B5EF4-FFF2-40B4-BE49-F238E27FC236}">
                <a16:creationId xmlns:a16="http://schemas.microsoft.com/office/drawing/2014/main" id="{C3FD0C56-2192-5F22-FB8B-79D549F21B26}"/>
              </a:ext>
            </a:extLst>
          </p:cNvPr>
          <p:cNvSpPr>
            <a:spLocks noGrp="1"/>
          </p:cNvSpPr>
          <p:nvPr>
            <p:ph idx="1"/>
          </p:nvPr>
        </p:nvSpPr>
        <p:spPr>
          <a:xfrm>
            <a:off x="8610600" y="1847850"/>
            <a:ext cx="3396344" cy="4351338"/>
          </a:xfrm>
        </p:spPr>
        <p:txBody>
          <a:bodyPr/>
          <a:lstStyle/>
          <a:p>
            <a:r>
              <a:rPr lang="en-US"/>
              <a:t>This prefix conditions tone changes on roots with tone /3/ or /32/.</a:t>
            </a:r>
          </a:p>
          <a:p>
            <a:endParaRPr lang="en-US"/>
          </a:p>
          <a:p>
            <a:r>
              <a:rPr lang="en-US"/>
              <a:t>Tone /3/ &gt; 2.3</a:t>
            </a:r>
          </a:p>
          <a:p>
            <a:endParaRPr lang="en-US"/>
          </a:p>
          <a:p>
            <a:r>
              <a:rPr lang="en-US"/>
              <a:t>Tone /32/ &gt; 2</a:t>
            </a:r>
          </a:p>
        </p:txBody>
      </p:sp>
      <p:sp>
        <p:nvSpPr>
          <p:cNvPr id="4" name="Slide Number Placeholder 3">
            <a:extLst>
              <a:ext uri="{FF2B5EF4-FFF2-40B4-BE49-F238E27FC236}">
                <a16:creationId xmlns:a16="http://schemas.microsoft.com/office/drawing/2014/main" id="{AB0B1D5C-D150-EB65-6146-02E7702CE7BF}"/>
              </a:ext>
            </a:extLst>
          </p:cNvPr>
          <p:cNvSpPr>
            <a:spLocks noGrp="1"/>
          </p:cNvSpPr>
          <p:nvPr>
            <p:ph type="sldNum" sz="quarter" idx="12"/>
          </p:nvPr>
        </p:nvSpPr>
        <p:spPr/>
        <p:txBody>
          <a:bodyPr/>
          <a:lstStyle/>
          <a:p>
            <a:fld id="{DF19236E-BE37-A340-B933-0A79F0CD3AE4}" type="slidenum">
              <a:rPr lang="en-US"/>
              <a:t>30</a:t>
            </a:fld>
            <a:endParaRPr lang="en-US"/>
          </a:p>
        </p:txBody>
      </p:sp>
      <p:pic>
        <p:nvPicPr>
          <p:cNvPr id="5" name="Picture 4">
            <a:extLst>
              <a:ext uri="{FF2B5EF4-FFF2-40B4-BE49-F238E27FC236}">
                <a16:creationId xmlns:a16="http://schemas.microsoft.com/office/drawing/2014/main" id="{5AA0DE59-21EE-9012-1752-35CF0534C020}"/>
              </a:ext>
            </a:extLst>
          </p:cNvPr>
          <p:cNvPicPr>
            <a:picLocks noChangeAspect="1"/>
          </p:cNvPicPr>
          <p:nvPr/>
        </p:nvPicPr>
        <p:blipFill>
          <a:blip r:embed="rId2"/>
          <a:stretch>
            <a:fillRect/>
          </a:stretch>
        </p:blipFill>
        <p:spPr>
          <a:xfrm>
            <a:off x="838200" y="1358900"/>
            <a:ext cx="7652656" cy="5009570"/>
          </a:xfrm>
          <a:prstGeom prst="rect">
            <a:avLst/>
          </a:prstGeom>
        </p:spPr>
      </p:pic>
    </p:spTree>
    <p:extLst>
      <p:ext uri="{BB962C8B-B14F-4D97-AF65-F5344CB8AC3E}">
        <p14:creationId xmlns:p14="http://schemas.microsoft.com/office/powerpoint/2010/main" val="954905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E005344-AF92-DD1D-C3FB-561BE30725BF}"/>
              </a:ext>
            </a:extLst>
          </p:cNvPr>
          <p:cNvSpPr>
            <a:spLocks noGrp="1"/>
          </p:cNvSpPr>
          <p:nvPr>
            <p:ph type="sldNum" sz="quarter" idx="12"/>
          </p:nvPr>
        </p:nvSpPr>
        <p:spPr/>
        <p:txBody>
          <a:bodyPr/>
          <a:lstStyle/>
          <a:p>
            <a:fld id="{DF19236E-BE37-A340-B933-0A79F0CD3AE4}" type="slidenum">
              <a:rPr lang="en-US"/>
              <a:t>31</a:t>
            </a:fld>
            <a:endParaRPr lang="en-US"/>
          </a:p>
        </p:txBody>
      </p:sp>
      <p:pic>
        <p:nvPicPr>
          <p:cNvPr id="6" name="Picture 5">
            <a:extLst>
              <a:ext uri="{FF2B5EF4-FFF2-40B4-BE49-F238E27FC236}">
                <a16:creationId xmlns:a16="http://schemas.microsoft.com/office/drawing/2014/main" id="{9A7F9C6C-20EE-C7F7-2500-C9AACA871EAD}"/>
              </a:ext>
            </a:extLst>
          </p:cNvPr>
          <p:cNvPicPr>
            <a:picLocks noChangeAspect="1"/>
          </p:cNvPicPr>
          <p:nvPr/>
        </p:nvPicPr>
        <p:blipFill>
          <a:blip r:embed="rId2"/>
          <a:stretch>
            <a:fillRect/>
          </a:stretch>
        </p:blipFill>
        <p:spPr>
          <a:xfrm>
            <a:off x="761999" y="356094"/>
            <a:ext cx="10461172" cy="5041942"/>
          </a:xfrm>
          <a:prstGeom prst="rect">
            <a:avLst/>
          </a:prstGeom>
        </p:spPr>
      </p:pic>
      <p:sp>
        <p:nvSpPr>
          <p:cNvPr id="7" name="TextBox 6">
            <a:extLst>
              <a:ext uri="{FF2B5EF4-FFF2-40B4-BE49-F238E27FC236}">
                <a16:creationId xmlns:a16="http://schemas.microsoft.com/office/drawing/2014/main" id="{3B9DEBD5-1AB0-A059-33AA-FEFBA01BA53D}"/>
              </a:ext>
            </a:extLst>
          </p:cNvPr>
          <p:cNvSpPr txBox="1"/>
          <p:nvPr/>
        </p:nvSpPr>
        <p:spPr>
          <a:xfrm>
            <a:off x="446313" y="5398036"/>
            <a:ext cx="11473544" cy="1200329"/>
          </a:xfrm>
          <a:prstGeom prst="rect">
            <a:avLst/>
          </a:prstGeom>
          <a:noFill/>
        </p:spPr>
        <p:txBody>
          <a:bodyPr wrap="square" rtlCol="0">
            <a:spAutoFit/>
          </a:bodyPr>
          <a:lstStyle/>
          <a:p>
            <a:r>
              <a:rPr lang="en-US" sz="2400">
                <a:effectLst/>
                <a:latin typeface="LMRoman12-Regular-Identity-H"/>
              </a:rPr>
              <a:t>Representation of possessed stems as prosodic words with stem tonal alternations. The underlying roots do not show the output of the leftward tonal association rule. Thus, non-final syllables in roots are tonally-unspecified. </a:t>
            </a:r>
            <a:endParaRPr lang="en-US" sz="2400"/>
          </a:p>
        </p:txBody>
      </p:sp>
    </p:spTree>
    <p:extLst>
      <p:ext uri="{BB962C8B-B14F-4D97-AF65-F5344CB8AC3E}">
        <p14:creationId xmlns:p14="http://schemas.microsoft.com/office/powerpoint/2010/main" val="17984427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7A1BB-051F-F566-5390-56E6DB7D5B9A}"/>
              </a:ext>
            </a:extLst>
          </p:cNvPr>
          <p:cNvSpPr>
            <a:spLocks noGrp="1"/>
          </p:cNvSpPr>
          <p:nvPr>
            <p:ph type="title"/>
          </p:nvPr>
        </p:nvSpPr>
        <p:spPr>
          <a:xfrm>
            <a:off x="838199" y="365125"/>
            <a:ext cx="10853057" cy="1325563"/>
          </a:xfrm>
        </p:spPr>
        <p:txBody>
          <a:bodyPr>
            <a:normAutofit/>
          </a:bodyPr>
          <a:lstStyle/>
          <a:p>
            <a:r>
              <a:rPr lang="en-US" sz="4000"/>
              <a:t>Prefixed stems as the domain of low tone spreading</a:t>
            </a:r>
          </a:p>
        </p:txBody>
      </p:sp>
      <p:pic>
        <p:nvPicPr>
          <p:cNvPr id="5" name="Content Placeholder 4">
            <a:extLst>
              <a:ext uri="{FF2B5EF4-FFF2-40B4-BE49-F238E27FC236}">
                <a16:creationId xmlns:a16="http://schemas.microsoft.com/office/drawing/2014/main" id="{0FD61EB2-705F-16CA-2C15-A920BCD0A34F}"/>
              </a:ext>
            </a:extLst>
          </p:cNvPr>
          <p:cNvPicPr>
            <a:picLocks noGrp="1" noChangeAspect="1"/>
          </p:cNvPicPr>
          <p:nvPr>
            <p:ph idx="1"/>
          </p:nvPr>
        </p:nvPicPr>
        <p:blipFill>
          <a:blip r:embed="rId2"/>
          <a:stretch>
            <a:fillRect/>
          </a:stretch>
        </p:blipFill>
        <p:spPr>
          <a:xfrm>
            <a:off x="838199" y="1690688"/>
            <a:ext cx="6437966" cy="3425484"/>
          </a:xfrm>
          <a:prstGeom prst="rect">
            <a:avLst/>
          </a:prstGeom>
        </p:spPr>
      </p:pic>
      <p:sp>
        <p:nvSpPr>
          <p:cNvPr id="4" name="Slide Number Placeholder 3">
            <a:extLst>
              <a:ext uri="{FF2B5EF4-FFF2-40B4-BE49-F238E27FC236}">
                <a16:creationId xmlns:a16="http://schemas.microsoft.com/office/drawing/2014/main" id="{1E89548F-32DA-06E8-6CD6-8B2BB9C97392}"/>
              </a:ext>
            </a:extLst>
          </p:cNvPr>
          <p:cNvSpPr>
            <a:spLocks noGrp="1"/>
          </p:cNvSpPr>
          <p:nvPr>
            <p:ph type="sldNum" sz="quarter" idx="12"/>
          </p:nvPr>
        </p:nvSpPr>
        <p:spPr/>
        <p:txBody>
          <a:bodyPr/>
          <a:lstStyle/>
          <a:p>
            <a:fld id="{DF19236E-BE37-A340-B933-0A79F0CD3AE4}" type="slidenum">
              <a:rPr lang="en-US"/>
              <a:t>32</a:t>
            </a:fld>
            <a:endParaRPr lang="en-US"/>
          </a:p>
        </p:txBody>
      </p:sp>
      <p:sp>
        <p:nvSpPr>
          <p:cNvPr id="6" name="TextBox 5">
            <a:extLst>
              <a:ext uri="{FF2B5EF4-FFF2-40B4-BE49-F238E27FC236}">
                <a16:creationId xmlns:a16="http://schemas.microsoft.com/office/drawing/2014/main" id="{220430E5-0780-7645-7D81-273D8BE70E8C}"/>
              </a:ext>
            </a:extLst>
          </p:cNvPr>
          <p:cNvSpPr txBox="1"/>
          <p:nvPr/>
        </p:nvSpPr>
        <p:spPr>
          <a:xfrm>
            <a:off x="1317171" y="5167312"/>
            <a:ext cx="1284515" cy="461665"/>
          </a:xfrm>
          <a:prstGeom prst="rect">
            <a:avLst/>
          </a:prstGeom>
          <a:noFill/>
        </p:spPr>
        <p:txBody>
          <a:bodyPr wrap="square" rtlCol="0">
            <a:spAutoFit/>
          </a:bodyPr>
          <a:lstStyle/>
          <a:p>
            <a:r>
              <a:rPr lang="en-US" sz="2400">
                <a:latin typeface="Times" pitchFamily="2" charset="0"/>
              </a:rPr>
              <a:t>‘illness’</a:t>
            </a:r>
          </a:p>
        </p:txBody>
      </p:sp>
      <p:sp>
        <p:nvSpPr>
          <p:cNvPr id="7" name="TextBox 6">
            <a:extLst>
              <a:ext uri="{FF2B5EF4-FFF2-40B4-BE49-F238E27FC236}">
                <a16:creationId xmlns:a16="http://schemas.microsoft.com/office/drawing/2014/main" id="{9035C3D1-F46E-99E7-7B49-D7C1243CF10B}"/>
              </a:ext>
            </a:extLst>
          </p:cNvPr>
          <p:cNvSpPr txBox="1"/>
          <p:nvPr/>
        </p:nvSpPr>
        <p:spPr>
          <a:xfrm>
            <a:off x="4980212" y="5116172"/>
            <a:ext cx="1899559" cy="461665"/>
          </a:xfrm>
          <a:prstGeom prst="rect">
            <a:avLst/>
          </a:prstGeom>
          <a:noFill/>
        </p:spPr>
        <p:txBody>
          <a:bodyPr wrap="square" rtlCol="0">
            <a:spAutoFit/>
          </a:bodyPr>
          <a:lstStyle/>
          <a:p>
            <a:r>
              <a:rPr lang="en-US" sz="2400">
                <a:latin typeface="Times" pitchFamily="2" charset="0"/>
              </a:rPr>
              <a:t>‘illness of...’</a:t>
            </a:r>
          </a:p>
        </p:txBody>
      </p:sp>
      <p:sp>
        <p:nvSpPr>
          <p:cNvPr id="8" name="TextBox 7">
            <a:extLst>
              <a:ext uri="{FF2B5EF4-FFF2-40B4-BE49-F238E27FC236}">
                <a16:creationId xmlns:a16="http://schemas.microsoft.com/office/drawing/2014/main" id="{C1AF472B-E5CA-0D44-CBE1-CBCBB80E7217}"/>
              </a:ext>
            </a:extLst>
          </p:cNvPr>
          <p:cNvSpPr txBox="1"/>
          <p:nvPr/>
        </p:nvSpPr>
        <p:spPr>
          <a:xfrm>
            <a:off x="7815944" y="2289601"/>
            <a:ext cx="4049486" cy="3108543"/>
          </a:xfrm>
          <a:prstGeom prst="rect">
            <a:avLst/>
          </a:prstGeom>
          <a:noFill/>
        </p:spPr>
        <p:txBody>
          <a:bodyPr wrap="square" rtlCol="0">
            <a:spAutoFit/>
          </a:bodyPr>
          <a:lstStyle/>
          <a:p>
            <a:r>
              <a:rPr lang="en-US" sz="2800">
                <a:effectLst/>
                <a:latin typeface="Times" pitchFamily="2" charset="0"/>
              </a:rPr>
              <a:t>Low tone spreading applies across not just morphemes, but prefixed nouns where tone /3/ is absorbed (DiCanio, 2008; DiCanio et al., 2020). </a:t>
            </a:r>
          </a:p>
          <a:p>
            <a:endParaRPr lang="en-US" sz="2800">
              <a:latin typeface="Times" pitchFamily="2" charset="0"/>
            </a:endParaRPr>
          </a:p>
        </p:txBody>
      </p:sp>
    </p:spTree>
    <p:extLst>
      <p:ext uri="{BB962C8B-B14F-4D97-AF65-F5344CB8AC3E}">
        <p14:creationId xmlns:p14="http://schemas.microsoft.com/office/powerpoint/2010/main" val="34458393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1ABF9-9D08-8B7E-2008-7C90ED8BD494}"/>
              </a:ext>
            </a:extLst>
          </p:cNvPr>
          <p:cNvSpPr>
            <a:spLocks noGrp="1"/>
          </p:cNvSpPr>
          <p:nvPr>
            <p:ph type="title"/>
          </p:nvPr>
        </p:nvSpPr>
        <p:spPr/>
        <p:txBody>
          <a:bodyPr/>
          <a:lstStyle/>
          <a:p>
            <a:r>
              <a:rPr lang="en-US"/>
              <a:t>What is the domain here?</a:t>
            </a:r>
          </a:p>
        </p:txBody>
      </p:sp>
      <p:sp>
        <p:nvSpPr>
          <p:cNvPr id="3" name="Content Placeholder 2">
            <a:extLst>
              <a:ext uri="{FF2B5EF4-FFF2-40B4-BE49-F238E27FC236}">
                <a16:creationId xmlns:a16="http://schemas.microsoft.com/office/drawing/2014/main" id="{21B7FD17-4190-DE1B-BF2B-74298438B79F}"/>
              </a:ext>
            </a:extLst>
          </p:cNvPr>
          <p:cNvSpPr>
            <a:spLocks noGrp="1"/>
          </p:cNvSpPr>
          <p:nvPr>
            <p:ph idx="1"/>
          </p:nvPr>
        </p:nvSpPr>
        <p:spPr/>
        <p:txBody>
          <a:bodyPr/>
          <a:lstStyle/>
          <a:p>
            <a:r>
              <a:rPr lang="en-US"/>
              <a:t>It could be the </a:t>
            </a:r>
            <a:r>
              <a:rPr lang="en-US" i="1"/>
              <a:t>nominal stem</a:t>
            </a:r>
            <a:r>
              <a:rPr lang="en-US"/>
              <a:t>, but that’s a morphological domain and not strictly-speaking a phonological one.</a:t>
            </a:r>
          </a:p>
          <a:p>
            <a:endParaRPr lang="en-US"/>
          </a:p>
          <a:p>
            <a:r>
              <a:rPr lang="en-US"/>
              <a:t>It could also be a phonological domain like the </a:t>
            </a:r>
            <a:r>
              <a:rPr lang="en-US" b="1"/>
              <a:t>prosodic word</a:t>
            </a:r>
            <a:r>
              <a:rPr lang="en-US"/>
              <a:t>.</a:t>
            </a:r>
          </a:p>
        </p:txBody>
      </p:sp>
      <p:sp>
        <p:nvSpPr>
          <p:cNvPr id="4" name="Slide Number Placeholder 3">
            <a:extLst>
              <a:ext uri="{FF2B5EF4-FFF2-40B4-BE49-F238E27FC236}">
                <a16:creationId xmlns:a16="http://schemas.microsoft.com/office/drawing/2014/main" id="{EF7087D1-677E-246A-5723-0539B9BEB3A5}"/>
              </a:ext>
            </a:extLst>
          </p:cNvPr>
          <p:cNvSpPr>
            <a:spLocks noGrp="1"/>
          </p:cNvSpPr>
          <p:nvPr>
            <p:ph type="sldNum" sz="quarter" idx="12"/>
          </p:nvPr>
        </p:nvSpPr>
        <p:spPr/>
        <p:txBody>
          <a:bodyPr/>
          <a:lstStyle/>
          <a:p>
            <a:fld id="{DF19236E-BE37-A340-B933-0A79F0CD3AE4}" type="slidenum">
              <a:rPr lang="en-US"/>
              <a:t>33</a:t>
            </a:fld>
            <a:endParaRPr lang="en-US"/>
          </a:p>
        </p:txBody>
      </p:sp>
    </p:spTree>
    <p:extLst>
      <p:ext uri="{BB962C8B-B14F-4D97-AF65-F5344CB8AC3E}">
        <p14:creationId xmlns:p14="http://schemas.microsoft.com/office/powerpoint/2010/main" val="19874567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7799D-6029-806C-06AE-E62F08A9FE5B}"/>
              </a:ext>
            </a:extLst>
          </p:cNvPr>
          <p:cNvSpPr>
            <a:spLocks noGrp="1"/>
          </p:cNvSpPr>
          <p:nvPr>
            <p:ph type="title"/>
          </p:nvPr>
        </p:nvSpPr>
        <p:spPr/>
        <p:txBody>
          <a:bodyPr>
            <a:normAutofit/>
          </a:bodyPr>
          <a:lstStyle/>
          <a:p>
            <a:r>
              <a:rPr lang="en-US" sz="4200"/>
              <a:t>b. Verbal aspect marking as a prosodic domain</a:t>
            </a:r>
          </a:p>
        </p:txBody>
      </p:sp>
      <p:sp>
        <p:nvSpPr>
          <p:cNvPr id="3" name="Content Placeholder 2">
            <a:extLst>
              <a:ext uri="{FF2B5EF4-FFF2-40B4-BE49-F238E27FC236}">
                <a16:creationId xmlns:a16="http://schemas.microsoft.com/office/drawing/2014/main" id="{7BB38D27-8811-53E1-0F00-0A3F62BB279C}"/>
              </a:ext>
            </a:extLst>
          </p:cNvPr>
          <p:cNvSpPr>
            <a:spLocks noGrp="1"/>
          </p:cNvSpPr>
          <p:nvPr>
            <p:ph idx="1"/>
          </p:nvPr>
        </p:nvSpPr>
        <p:spPr>
          <a:xfrm>
            <a:off x="838199" y="1825625"/>
            <a:ext cx="10874829" cy="4351338"/>
          </a:xfrm>
        </p:spPr>
        <p:txBody>
          <a:bodyPr/>
          <a:lstStyle/>
          <a:p>
            <a:r>
              <a:rPr lang="en-US"/>
              <a:t>Vowel-initial verbs take a /k-/ prefix for aspect marking and consonant-initial verbs take a /kV-/ prefix. Note the </a:t>
            </a:r>
            <a:r>
              <a:rPr lang="en-US" b="1"/>
              <a:t>potential aspect tone</a:t>
            </a:r>
            <a:r>
              <a:rPr lang="en-US"/>
              <a:t>.</a:t>
            </a:r>
          </a:p>
          <a:p>
            <a:endParaRPr lang="en-US"/>
          </a:p>
          <a:p>
            <a:pPr marL="0" indent="0">
              <a:buNone/>
            </a:pPr>
            <a:endParaRPr lang="en-US"/>
          </a:p>
        </p:txBody>
      </p:sp>
      <p:sp>
        <p:nvSpPr>
          <p:cNvPr id="4" name="Slide Number Placeholder 3">
            <a:extLst>
              <a:ext uri="{FF2B5EF4-FFF2-40B4-BE49-F238E27FC236}">
                <a16:creationId xmlns:a16="http://schemas.microsoft.com/office/drawing/2014/main" id="{19FAC648-A784-48A1-D368-D39807D19E1E}"/>
              </a:ext>
            </a:extLst>
          </p:cNvPr>
          <p:cNvSpPr>
            <a:spLocks noGrp="1"/>
          </p:cNvSpPr>
          <p:nvPr>
            <p:ph type="sldNum" sz="quarter" idx="12"/>
          </p:nvPr>
        </p:nvSpPr>
        <p:spPr/>
        <p:txBody>
          <a:bodyPr/>
          <a:lstStyle/>
          <a:p>
            <a:fld id="{DF19236E-BE37-A340-B933-0A79F0CD3AE4}" type="slidenum">
              <a:rPr lang="en-US"/>
              <a:t>34</a:t>
            </a:fld>
            <a:endParaRPr lang="en-US"/>
          </a:p>
        </p:txBody>
      </p:sp>
      <p:pic>
        <p:nvPicPr>
          <p:cNvPr id="5" name="Picture 4">
            <a:extLst>
              <a:ext uri="{FF2B5EF4-FFF2-40B4-BE49-F238E27FC236}">
                <a16:creationId xmlns:a16="http://schemas.microsoft.com/office/drawing/2014/main" id="{8117AF5F-B346-73E5-BE06-CA4164ACB469}"/>
              </a:ext>
            </a:extLst>
          </p:cNvPr>
          <p:cNvPicPr>
            <a:picLocks noChangeAspect="1"/>
          </p:cNvPicPr>
          <p:nvPr/>
        </p:nvPicPr>
        <p:blipFill>
          <a:blip r:embed="rId2"/>
          <a:stretch>
            <a:fillRect/>
          </a:stretch>
        </p:blipFill>
        <p:spPr>
          <a:xfrm>
            <a:off x="838200" y="2709635"/>
            <a:ext cx="10483889" cy="3467328"/>
          </a:xfrm>
          <a:prstGeom prst="rect">
            <a:avLst/>
          </a:prstGeom>
        </p:spPr>
      </p:pic>
    </p:spTree>
    <p:extLst>
      <p:ext uri="{BB962C8B-B14F-4D97-AF65-F5344CB8AC3E}">
        <p14:creationId xmlns:p14="http://schemas.microsoft.com/office/powerpoint/2010/main" val="1600353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23E2F-F15E-44CF-07A7-FDD97CE4244C}"/>
              </a:ext>
            </a:extLst>
          </p:cNvPr>
          <p:cNvSpPr>
            <a:spLocks noGrp="1"/>
          </p:cNvSpPr>
          <p:nvPr>
            <p:ph type="title"/>
          </p:nvPr>
        </p:nvSpPr>
        <p:spPr/>
        <p:txBody>
          <a:bodyPr/>
          <a:lstStyle/>
          <a:p>
            <a:r>
              <a:rPr lang="en-US"/>
              <a:t>Overwrite with the potential aspect tone</a:t>
            </a:r>
          </a:p>
        </p:txBody>
      </p:sp>
      <p:sp>
        <p:nvSpPr>
          <p:cNvPr id="3" name="Content Placeholder 2">
            <a:extLst>
              <a:ext uri="{FF2B5EF4-FFF2-40B4-BE49-F238E27FC236}">
                <a16:creationId xmlns:a16="http://schemas.microsoft.com/office/drawing/2014/main" id="{703C8866-7AEB-05EC-C314-0359177E9AEE}"/>
              </a:ext>
            </a:extLst>
          </p:cNvPr>
          <p:cNvSpPr>
            <a:spLocks noGrp="1"/>
          </p:cNvSpPr>
          <p:nvPr>
            <p:ph idx="1"/>
          </p:nvPr>
        </p:nvSpPr>
        <p:spPr>
          <a:xfrm>
            <a:off x="838200" y="1458686"/>
            <a:ext cx="10515600" cy="4718277"/>
          </a:xfrm>
        </p:spPr>
        <p:txBody>
          <a:bodyPr/>
          <a:lstStyle/>
          <a:p>
            <a:pPr marL="0" indent="0">
              <a:buNone/>
            </a:pPr>
            <a:r>
              <a:rPr lang="en-US"/>
              <a:t>Certain verbs undergo </a:t>
            </a:r>
            <a:r>
              <a:rPr lang="en-US" i="1"/>
              <a:t>complete tonal overwrite</a:t>
            </a:r>
            <a:r>
              <a:rPr lang="en-US"/>
              <a:t> with potential aspect tone /2/ (DiCanio 2023)</a:t>
            </a:r>
          </a:p>
        </p:txBody>
      </p:sp>
      <p:sp>
        <p:nvSpPr>
          <p:cNvPr id="4" name="Slide Number Placeholder 3">
            <a:extLst>
              <a:ext uri="{FF2B5EF4-FFF2-40B4-BE49-F238E27FC236}">
                <a16:creationId xmlns:a16="http://schemas.microsoft.com/office/drawing/2014/main" id="{BCC32C52-0C92-1164-0DBE-A708BF3E83E4}"/>
              </a:ext>
            </a:extLst>
          </p:cNvPr>
          <p:cNvSpPr>
            <a:spLocks noGrp="1"/>
          </p:cNvSpPr>
          <p:nvPr>
            <p:ph type="sldNum" sz="quarter" idx="12"/>
          </p:nvPr>
        </p:nvSpPr>
        <p:spPr/>
        <p:txBody>
          <a:bodyPr/>
          <a:lstStyle/>
          <a:p>
            <a:fld id="{DF19236E-BE37-A340-B933-0A79F0CD3AE4}" type="slidenum">
              <a:rPr lang="en-US"/>
              <a:t>35</a:t>
            </a:fld>
            <a:endParaRPr lang="en-US"/>
          </a:p>
        </p:txBody>
      </p:sp>
      <p:pic>
        <p:nvPicPr>
          <p:cNvPr id="5" name="Picture 4">
            <a:extLst>
              <a:ext uri="{FF2B5EF4-FFF2-40B4-BE49-F238E27FC236}">
                <a16:creationId xmlns:a16="http://schemas.microsoft.com/office/drawing/2014/main" id="{93010F1A-87C2-DE47-83E9-49052E1E575E}"/>
              </a:ext>
            </a:extLst>
          </p:cNvPr>
          <p:cNvPicPr>
            <a:picLocks noChangeAspect="1"/>
          </p:cNvPicPr>
          <p:nvPr/>
        </p:nvPicPr>
        <p:blipFill>
          <a:blip r:embed="rId2"/>
          <a:stretch>
            <a:fillRect/>
          </a:stretch>
        </p:blipFill>
        <p:spPr>
          <a:xfrm>
            <a:off x="779984" y="2379663"/>
            <a:ext cx="9202216" cy="3797300"/>
          </a:xfrm>
          <a:prstGeom prst="rect">
            <a:avLst/>
          </a:prstGeom>
        </p:spPr>
      </p:pic>
    </p:spTree>
    <p:extLst>
      <p:ext uri="{BB962C8B-B14F-4D97-AF65-F5344CB8AC3E}">
        <p14:creationId xmlns:p14="http://schemas.microsoft.com/office/powerpoint/2010/main" val="15298511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6F93A72-9259-96E8-CA71-2510056481ED}"/>
              </a:ext>
            </a:extLst>
          </p:cNvPr>
          <p:cNvSpPr>
            <a:spLocks noGrp="1"/>
          </p:cNvSpPr>
          <p:nvPr>
            <p:ph type="sldNum" sz="quarter" idx="12"/>
          </p:nvPr>
        </p:nvSpPr>
        <p:spPr/>
        <p:txBody>
          <a:bodyPr/>
          <a:lstStyle/>
          <a:p>
            <a:fld id="{DF19236E-BE37-A340-B933-0A79F0CD3AE4}" type="slidenum">
              <a:rPr lang="en-US"/>
              <a:t>36</a:t>
            </a:fld>
            <a:endParaRPr lang="en-US"/>
          </a:p>
        </p:txBody>
      </p:sp>
      <p:pic>
        <p:nvPicPr>
          <p:cNvPr id="6" name="Picture 5">
            <a:extLst>
              <a:ext uri="{FF2B5EF4-FFF2-40B4-BE49-F238E27FC236}">
                <a16:creationId xmlns:a16="http://schemas.microsoft.com/office/drawing/2014/main" id="{1FA90823-D599-A5D9-7A0C-58E29CF006E7}"/>
              </a:ext>
            </a:extLst>
          </p:cNvPr>
          <p:cNvPicPr>
            <a:picLocks noChangeAspect="1"/>
          </p:cNvPicPr>
          <p:nvPr/>
        </p:nvPicPr>
        <p:blipFill>
          <a:blip r:embed="rId2"/>
          <a:stretch>
            <a:fillRect/>
          </a:stretch>
        </p:blipFill>
        <p:spPr>
          <a:xfrm>
            <a:off x="107806" y="881744"/>
            <a:ext cx="11663780" cy="3494314"/>
          </a:xfrm>
          <a:prstGeom prst="rect">
            <a:avLst/>
          </a:prstGeom>
        </p:spPr>
      </p:pic>
      <p:sp>
        <p:nvSpPr>
          <p:cNvPr id="7" name="TextBox 6">
            <a:extLst>
              <a:ext uri="{FF2B5EF4-FFF2-40B4-BE49-F238E27FC236}">
                <a16:creationId xmlns:a16="http://schemas.microsoft.com/office/drawing/2014/main" id="{BF852498-08A7-4183-2A5D-D5C0D436A77D}"/>
              </a:ext>
            </a:extLst>
          </p:cNvPr>
          <p:cNvSpPr txBox="1"/>
          <p:nvPr/>
        </p:nvSpPr>
        <p:spPr>
          <a:xfrm>
            <a:off x="235581" y="4627540"/>
            <a:ext cx="11408229" cy="1692771"/>
          </a:xfrm>
          <a:prstGeom prst="rect">
            <a:avLst/>
          </a:prstGeom>
          <a:noFill/>
        </p:spPr>
        <p:txBody>
          <a:bodyPr wrap="square" rtlCol="0">
            <a:spAutoFit/>
          </a:bodyPr>
          <a:lstStyle/>
          <a:p>
            <a:r>
              <a:rPr lang="en-US" sz="2600">
                <a:effectLst/>
                <a:latin typeface="Times" pitchFamily="2" charset="0"/>
              </a:rPr>
              <a:t>Prosodic representation of /</a:t>
            </a:r>
            <a:r>
              <a:rPr lang="en-US" sz="2600">
                <a:effectLst/>
                <a:latin typeface="Doulos SIL" panose="02000500070000020004" pitchFamily="2" charset="77"/>
                <a:ea typeface="Doulos SIL" panose="02000500070000020004" pitchFamily="2" charset="77"/>
                <a:cs typeface="Doulos SIL" panose="02000500070000020004" pitchFamily="2" charset="77"/>
              </a:rPr>
              <a:t>na⁴tuh⁴</a:t>
            </a:r>
            <a:r>
              <a:rPr lang="en-US" sz="2600">
                <a:effectLst/>
                <a:latin typeface="Times" pitchFamily="2" charset="0"/>
              </a:rPr>
              <a:t>/ ‘to fall’ with potential aspect prefixation. Note that there is no underlying tone on the penult of the verb stem here, as the penult receives its tonal assignment via leftward tonal association when no potential prefix is present. </a:t>
            </a:r>
            <a:endParaRPr lang="en-US" sz="2600">
              <a:latin typeface="Times" pitchFamily="2" charset="0"/>
            </a:endParaRPr>
          </a:p>
        </p:txBody>
      </p:sp>
    </p:spTree>
    <p:extLst>
      <p:ext uri="{BB962C8B-B14F-4D97-AF65-F5344CB8AC3E}">
        <p14:creationId xmlns:p14="http://schemas.microsoft.com/office/powerpoint/2010/main" val="16413088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455A6-AB8D-1DD5-1005-8892695C17C4}"/>
              </a:ext>
            </a:extLst>
          </p:cNvPr>
          <p:cNvSpPr>
            <a:spLocks noGrp="1"/>
          </p:cNvSpPr>
          <p:nvPr>
            <p:ph type="title"/>
          </p:nvPr>
        </p:nvSpPr>
        <p:spPr/>
        <p:txBody>
          <a:bodyPr/>
          <a:lstStyle/>
          <a:p>
            <a:r>
              <a:rPr lang="en-US"/>
              <a:t>Parallelism across prefixed words</a:t>
            </a:r>
          </a:p>
        </p:txBody>
      </p:sp>
      <p:sp>
        <p:nvSpPr>
          <p:cNvPr id="3" name="Content Placeholder 2">
            <a:extLst>
              <a:ext uri="{FF2B5EF4-FFF2-40B4-BE49-F238E27FC236}">
                <a16:creationId xmlns:a16="http://schemas.microsoft.com/office/drawing/2014/main" id="{E4BCA847-DEA2-D3A2-6613-204F3B8DCE22}"/>
              </a:ext>
            </a:extLst>
          </p:cNvPr>
          <p:cNvSpPr>
            <a:spLocks noGrp="1"/>
          </p:cNvSpPr>
          <p:nvPr>
            <p:ph idx="1"/>
          </p:nvPr>
        </p:nvSpPr>
        <p:spPr/>
        <p:txBody>
          <a:bodyPr/>
          <a:lstStyle/>
          <a:p>
            <a:r>
              <a:rPr lang="en-US"/>
              <a:t>Note the parallelism here between (a) nominal prefixation and tonal changes on stems and (b) verbal prefixation and tonal changes on stems.</a:t>
            </a:r>
          </a:p>
          <a:p>
            <a:endParaRPr lang="en-US"/>
          </a:p>
          <a:p>
            <a:r>
              <a:rPr lang="en-US"/>
              <a:t>Both involves processes which overwrite roots with a low tone.</a:t>
            </a:r>
          </a:p>
          <a:p>
            <a:endParaRPr lang="en-US"/>
          </a:p>
          <a:p>
            <a:r>
              <a:rPr lang="en-US"/>
              <a:t>The domain here could be disyllabic, trisyllabic, or quadrisyllabic.</a:t>
            </a:r>
          </a:p>
          <a:p>
            <a:endParaRPr lang="en-US"/>
          </a:p>
          <a:p>
            <a:r>
              <a:rPr lang="en-US"/>
              <a:t>This appears to be a prosodic domain like the </a:t>
            </a:r>
            <a:r>
              <a:rPr lang="en-US" b="1"/>
              <a:t>prosodic word.</a:t>
            </a:r>
          </a:p>
        </p:txBody>
      </p:sp>
      <p:sp>
        <p:nvSpPr>
          <p:cNvPr id="4" name="Slide Number Placeholder 3">
            <a:extLst>
              <a:ext uri="{FF2B5EF4-FFF2-40B4-BE49-F238E27FC236}">
                <a16:creationId xmlns:a16="http://schemas.microsoft.com/office/drawing/2014/main" id="{3D699072-81E5-9D25-05E3-1C2441B7CEE1}"/>
              </a:ext>
            </a:extLst>
          </p:cNvPr>
          <p:cNvSpPr>
            <a:spLocks noGrp="1"/>
          </p:cNvSpPr>
          <p:nvPr>
            <p:ph type="sldNum" sz="quarter" idx="12"/>
          </p:nvPr>
        </p:nvSpPr>
        <p:spPr/>
        <p:txBody>
          <a:bodyPr/>
          <a:lstStyle/>
          <a:p>
            <a:fld id="{DF19236E-BE37-A340-B933-0A79F0CD3AE4}" type="slidenum">
              <a:rPr lang="en-US"/>
              <a:t>37</a:t>
            </a:fld>
            <a:endParaRPr lang="en-US"/>
          </a:p>
        </p:txBody>
      </p:sp>
    </p:spTree>
    <p:extLst>
      <p:ext uri="{BB962C8B-B14F-4D97-AF65-F5344CB8AC3E}">
        <p14:creationId xmlns:p14="http://schemas.microsoft.com/office/powerpoint/2010/main" val="32159357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C9A09A-366A-8791-0858-19A1A040EA0E}"/>
              </a:ext>
            </a:extLst>
          </p:cNvPr>
          <p:cNvSpPr>
            <a:spLocks noGrp="1"/>
          </p:cNvSpPr>
          <p:nvPr>
            <p:ph idx="1"/>
          </p:nvPr>
        </p:nvSpPr>
        <p:spPr>
          <a:xfrm>
            <a:off x="7086600" y="1099457"/>
            <a:ext cx="4267200" cy="5077506"/>
          </a:xfrm>
        </p:spPr>
        <p:txBody>
          <a:bodyPr>
            <a:normAutofit/>
          </a:bodyPr>
          <a:lstStyle/>
          <a:p>
            <a:pPr marL="0" indent="0">
              <a:buNone/>
            </a:pPr>
            <a:r>
              <a:rPr lang="en-US" sz="3200">
                <a:latin typeface="Doulos SIL" panose="02000500070000020004" pitchFamily="2" charset="77"/>
                <a:ea typeface="Doulos SIL" panose="02000500070000020004" pitchFamily="2" charset="77"/>
                <a:cs typeface="Doulos SIL" panose="02000500070000020004" pitchFamily="2" charset="77"/>
              </a:rPr>
              <a:t>In a trisyllabic root like /tʃu³tʃu⁴βa⁴³/ ‘peanut’, there would be two extrametrical syllables.</a:t>
            </a:r>
          </a:p>
          <a:p>
            <a:pPr marL="0" indent="0">
              <a:buNone/>
            </a:pPr>
            <a:endParaRPr lang="en-US" sz="3200">
              <a:latin typeface="Doulos SIL" panose="02000500070000020004" pitchFamily="2" charset="77"/>
              <a:ea typeface="Doulos SIL" panose="02000500070000020004" pitchFamily="2" charset="77"/>
              <a:cs typeface="Doulos SIL" panose="02000500070000020004" pitchFamily="2" charset="77"/>
            </a:endParaRPr>
          </a:p>
        </p:txBody>
      </p:sp>
      <p:sp>
        <p:nvSpPr>
          <p:cNvPr id="4" name="Slide Number Placeholder 3">
            <a:extLst>
              <a:ext uri="{FF2B5EF4-FFF2-40B4-BE49-F238E27FC236}">
                <a16:creationId xmlns:a16="http://schemas.microsoft.com/office/drawing/2014/main" id="{98C058E0-61A5-F6A7-BF62-93D32534C33A}"/>
              </a:ext>
            </a:extLst>
          </p:cNvPr>
          <p:cNvSpPr>
            <a:spLocks noGrp="1"/>
          </p:cNvSpPr>
          <p:nvPr>
            <p:ph type="sldNum" sz="quarter" idx="12"/>
          </p:nvPr>
        </p:nvSpPr>
        <p:spPr/>
        <p:txBody>
          <a:bodyPr/>
          <a:lstStyle/>
          <a:p>
            <a:fld id="{DF19236E-BE37-A340-B933-0A79F0CD3AE4}" type="slidenum">
              <a:rPr lang="en-US"/>
              <a:t>38</a:t>
            </a:fld>
            <a:endParaRPr lang="en-US"/>
          </a:p>
        </p:txBody>
      </p:sp>
      <p:pic>
        <p:nvPicPr>
          <p:cNvPr id="5" name="Picture 4">
            <a:extLst>
              <a:ext uri="{FF2B5EF4-FFF2-40B4-BE49-F238E27FC236}">
                <a16:creationId xmlns:a16="http://schemas.microsoft.com/office/drawing/2014/main" id="{BD5017C9-8B56-19B3-B392-E2EEFBC4A982}"/>
              </a:ext>
            </a:extLst>
          </p:cNvPr>
          <p:cNvPicPr>
            <a:picLocks noChangeAspect="1"/>
          </p:cNvPicPr>
          <p:nvPr/>
        </p:nvPicPr>
        <p:blipFill>
          <a:blip r:embed="rId2"/>
          <a:stretch>
            <a:fillRect/>
          </a:stretch>
        </p:blipFill>
        <p:spPr>
          <a:xfrm>
            <a:off x="838200" y="848043"/>
            <a:ext cx="5709557" cy="5328920"/>
          </a:xfrm>
          <a:prstGeom prst="rect">
            <a:avLst/>
          </a:prstGeom>
        </p:spPr>
      </p:pic>
    </p:spTree>
    <p:extLst>
      <p:ext uri="{BB962C8B-B14F-4D97-AF65-F5344CB8AC3E}">
        <p14:creationId xmlns:p14="http://schemas.microsoft.com/office/powerpoint/2010/main" val="21813435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6DA16-B46C-DE0E-7AC3-9F267C4794BD}"/>
              </a:ext>
            </a:extLst>
          </p:cNvPr>
          <p:cNvSpPr>
            <a:spLocks noGrp="1"/>
          </p:cNvSpPr>
          <p:nvPr>
            <p:ph type="title"/>
          </p:nvPr>
        </p:nvSpPr>
        <p:spPr/>
        <p:txBody>
          <a:bodyPr/>
          <a:lstStyle/>
          <a:p>
            <a:r>
              <a:rPr lang="en-US"/>
              <a:t>Summary of evidence for prosodic structure</a:t>
            </a:r>
          </a:p>
        </p:txBody>
      </p:sp>
      <p:sp>
        <p:nvSpPr>
          <p:cNvPr id="4" name="Slide Number Placeholder 3">
            <a:extLst>
              <a:ext uri="{FF2B5EF4-FFF2-40B4-BE49-F238E27FC236}">
                <a16:creationId xmlns:a16="http://schemas.microsoft.com/office/drawing/2014/main" id="{FEAF0948-DD88-A214-A18E-A24CCDF999EA}"/>
              </a:ext>
            </a:extLst>
          </p:cNvPr>
          <p:cNvSpPr>
            <a:spLocks noGrp="1"/>
          </p:cNvSpPr>
          <p:nvPr>
            <p:ph type="sldNum" sz="quarter" idx="12"/>
          </p:nvPr>
        </p:nvSpPr>
        <p:spPr/>
        <p:txBody>
          <a:bodyPr/>
          <a:lstStyle/>
          <a:p>
            <a:fld id="{DF19236E-BE37-A340-B933-0A79F0CD3AE4}" type="slidenum">
              <a:rPr lang="en-US"/>
              <a:t>39</a:t>
            </a:fld>
            <a:endParaRPr lang="en-US"/>
          </a:p>
        </p:txBody>
      </p:sp>
      <p:pic>
        <p:nvPicPr>
          <p:cNvPr id="6" name="Picture 5">
            <a:extLst>
              <a:ext uri="{FF2B5EF4-FFF2-40B4-BE49-F238E27FC236}">
                <a16:creationId xmlns:a16="http://schemas.microsoft.com/office/drawing/2014/main" id="{4A5A2E8D-1067-0F38-D4C9-A16746247813}"/>
              </a:ext>
            </a:extLst>
          </p:cNvPr>
          <p:cNvPicPr>
            <a:picLocks noChangeAspect="1"/>
          </p:cNvPicPr>
          <p:nvPr/>
        </p:nvPicPr>
        <p:blipFill>
          <a:blip r:embed="rId2"/>
          <a:stretch>
            <a:fillRect/>
          </a:stretch>
        </p:blipFill>
        <p:spPr>
          <a:xfrm>
            <a:off x="272596" y="2284185"/>
            <a:ext cx="11646807" cy="3289300"/>
          </a:xfrm>
          <a:prstGeom prst="rect">
            <a:avLst/>
          </a:prstGeom>
        </p:spPr>
      </p:pic>
    </p:spTree>
    <p:extLst>
      <p:ext uri="{BB962C8B-B14F-4D97-AF65-F5344CB8AC3E}">
        <p14:creationId xmlns:p14="http://schemas.microsoft.com/office/powerpoint/2010/main" val="647041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81201-9F9B-A8B9-EE2B-C3133829F48D}"/>
              </a:ext>
            </a:extLst>
          </p:cNvPr>
          <p:cNvSpPr>
            <a:spLocks noGrp="1"/>
          </p:cNvSpPr>
          <p:nvPr>
            <p:ph type="title"/>
          </p:nvPr>
        </p:nvSpPr>
        <p:spPr/>
        <p:txBody>
          <a:bodyPr/>
          <a:lstStyle/>
          <a:p>
            <a:r>
              <a:rPr lang="en-US"/>
              <a:t>Scientific questions</a:t>
            </a:r>
          </a:p>
        </p:txBody>
      </p:sp>
      <p:sp>
        <p:nvSpPr>
          <p:cNvPr id="3" name="Content Placeholder 2">
            <a:extLst>
              <a:ext uri="{FF2B5EF4-FFF2-40B4-BE49-F238E27FC236}">
                <a16:creationId xmlns:a16="http://schemas.microsoft.com/office/drawing/2014/main" id="{4B2C23B5-852A-07E5-B307-F568344933C2}"/>
              </a:ext>
            </a:extLst>
          </p:cNvPr>
          <p:cNvSpPr>
            <a:spLocks noGrp="1"/>
          </p:cNvSpPr>
          <p:nvPr>
            <p:ph idx="1"/>
          </p:nvPr>
        </p:nvSpPr>
        <p:spPr/>
        <p:txBody>
          <a:bodyPr>
            <a:normAutofit lnSpcReduction="10000"/>
          </a:bodyPr>
          <a:lstStyle/>
          <a:p>
            <a:r>
              <a:rPr lang="en-US">
                <a:effectLst/>
              </a:rPr>
              <a:t>Prosodic phrasing is often motivated by variable suprasegmental phenomena (pitch, lengthening, phonation type, etc) in different languages (Bennett and Elfner, 2019). </a:t>
            </a:r>
          </a:p>
          <a:p>
            <a:endParaRPr lang="en-US"/>
          </a:p>
          <a:p>
            <a:r>
              <a:rPr lang="en-US">
                <a:effectLst/>
              </a:rPr>
              <a:t>Given the extremely high functional load of suprasegmental contrasts within words in Otomanguean languages, such variable phenomena are much harder to examine (DiCanio and Bennett, 2020). Though, domains within the </a:t>
            </a:r>
            <a:r>
              <a:rPr lang="en-US" i="1">
                <a:effectLst/>
              </a:rPr>
              <a:t>tonal phonology </a:t>
            </a:r>
            <a:r>
              <a:rPr lang="en-US">
                <a:effectLst/>
              </a:rPr>
              <a:t>may be revealing.</a:t>
            </a:r>
          </a:p>
          <a:p>
            <a:endParaRPr lang="en-US"/>
          </a:p>
          <a:p>
            <a:r>
              <a:rPr lang="en-US">
                <a:effectLst/>
              </a:rPr>
              <a:t>Can we motivate </a:t>
            </a:r>
            <a:r>
              <a:rPr lang="en-US" i="1"/>
              <a:t>some sort of</a:t>
            </a:r>
            <a:r>
              <a:rPr lang="en-US" i="1">
                <a:effectLst/>
              </a:rPr>
              <a:t> </a:t>
            </a:r>
            <a:r>
              <a:rPr lang="en-US">
                <a:effectLst/>
              </a:rPr>
              <a:t>prosodic hierarchy in Triqui? </a:t>
            </a:r>
            <a:endParaRPr lang="en-US"/>
          </a:p>
        </p:txBody>
      </p:sp>
      <p:sp>
        <p:nvSpPr>
          <p:cNvPr id="4" name="Slide Number Placeholder 3">
            <a:extLst>
              <a:ext uri="{FF2B5EF4-FFF2-40B4-BE49-F238E27FC236}">
                <a16:creationId xmlns:a16="http://schemas.microsoft.com/office/drawing/2014/main" id="{CA5724EB-B359-A0EB-CF22-3E0ACD56EB56}"/>
              </a:ext>
            </a:extLst>
          </p:cNvPr>
          <p:cNvSpPr>
            <a:spLocks noGrp="1"/>
          </p:cNvSpPr>
          <p:nvPr>
            <p:ph type="sldNum" sz="quarter" idx="12"/>
          </p:nvPr>
        </p:nvSpPr>
        <p:spPr/>
        <p:txBody>
          <a:bodyPr/>
          <a:lstStyle/>
          <a:p>
            <a:fld id="{DF19236E-BE37-A340-B933-0A79F0CD3AE4}" type="slidenum">
              <a:rPr lang="en-US"/>
              <a:t>4</a:t>
            </a:fld>
            <a:endParaRPr lang="en-US"/>
          </a:p>
        </p:txBody>
      </p:sp>
    </p:spTree>
    <p:extLst>
      <p:ext uri="{BB962C8B-B14F-4D97-AF65-F5344CB8AC3E}">
        <p14:creationId xmlns:p14="http://schemas.microsoft.com/office/powerpoint/2010/main" val="12889548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0FCC5-2CAA-6006-E0AD-3A5C04B80BCD}"/>
              </a:ext>
            </a:extLst>
          </p:cNvPr>
          <p:cNvSpPr>
            <a:spLocks noGrp="1"/>
          </p:cNvSpPr>
          <p:nvPr>
            <p:ph type="title"/>
          </p:nvPr>
        </p:nvSpPr>
        <p:spPr>
          <a:xfrm>
            <a:off x="838200" y="365125"/>
            <a:ext cx="10515600" cy="1017361"/>
          </a:xfrm>
        </p:spPr>
        <p:txBody>
          <a:bodyPr/>
          <a:lstStyle/>
          <a:p>
            <a:r>
              <a:rPr lang="en-US"/>
              <a:t>Returning to our hypotheses</a:t>
            </a:r>
          </a:p>
        </p:txBody>
      </p:sp>
      <p:sp>
        <p:nvSpPr>
          <p:cNvPr id="4" name="Slide Number Placeholder 3">
            <a:extLst>
              <a:ext uri="{FF2B5EF4-FFF2-40B4-BE49-F238E27FC236}">
                <a16:creationId xmlns:a16="http://schemas.microsoft.com/office/drawing/2014/main" id="{951924A7-A84F-10E3-0E12-08E5CA2DF598}"/>
              </a:ext>
            </a:extLst>
          </p:cNvPr>
          <p:cNvSpPr>
            <a:spLocks noGrp="1"/>
          </p:cNvSpPr>
          <p:nvPr>
            <p:ph type="sldNum" sz="quarter" idx="12"/>
          </p:nvPr>
        </p:nvSpPr>
        <p:spPr/>
        <p:txBody>
          <a:bodyPr/>
          <a:lstStyle/>
          <a:p>
            <a:fld id="{DF19236E-BE37-A340-B933-0A79F0CD3AE4}" type="slidenum">
              <a:rPr lang="en-US"/>
              <a:t>40</a:t>
            </a:fld>
            <a:endParaRPr lang="en-US"/>
          </a:p>
        </p:txBody>
      </p:sp>
      <p:sp>
        <p:nvSpPr>
          <p:cNvPr id="5" name="Content Placeholder 2">
            <a:extLst>
              <a:ext uri="{FF2B5EF4-FFF2-40B4-BE49-F238E27FC236}">
                <a16:creationId xmlns:a16="http://schemas.microsoft.com/office/drawing/2014/main" id="{549C4D51-908D-E16F-66E9-FBA325665927}"/>
              </a:ext>
            </a:extLst>
          </p:cNvPr>
          <p:cNvSpPr>
            <a:spLocks noGrp="1"/>
          </p:cNvSpPr>
          <p:nvPr>
            <p:ph idx="1"/>
          </p:nvPr>
        </p:nvSpPr>
        <p:spPr>
          <a:xfrm>
            <a:off x="838200" y="1643063"/>
            <a:ext cx="10515600" cy="4533900"/>
          </a:xfrm>
        </p:spPr>
        <p:txBody>
          <a:bodyPr/>
          <a:lstStyle/>
          <a:p>
            <a:r>
              <a:rPr lang="en-US"/>
              <a:t>Possible analyses:		1σ	2σ	3σ	4σ</a:t>
            </a:r>
          </a:p>
          <a:p>
            <a:pPr marL="914400" lvl="1" indent="-457200">
              <a:buFont typeface="+mj-lt"/>
              <a:buAutoNum type="arabicParenR"/>
            </a:pPr>
            <a:r>
              <a:rPr lang="en-US"/>
              <a:t>No feet				σ</a:t>
            </a:r>
            <a:r>
              <a:rPr lang="en-US" baseline="-25000"/>
              <a:t>μμ </a:t>
            </a:r>
            <a:r>
              <a:rPr lang="en-US"/>
              <a:t>, σ</a:t>
            </a:r>
            <a:r>
              <a:rPr lang="en-US" baseline="-25000"/>
              <a:t>μ</a:t>
            </a:r>
            <a:r>
              <a:rPr lang="en-US"/>
              <a:t>σ</a:t>
            </a:r>
            <a:r>
              <a:rPr lang="en-US" baseline="-25000"/>
              <a:t>μμ </a:t>
            </a:r>
            <a:r>
              <a:rPr lang="en-US"/>
              <a:t>, σ</a:t>
            </a:r>
            <a:r>
              <a:rPr lang="en-US" baseline="-25000"/>
              <a:t>μ</a:t>
            </a:r>
            <a:r>
              <a:rPr lang="en-US"/>
              <a:t>σ</a:t>
            </a:r>
            <a:r>
              <a:rPr lang="en-US" baseline="-25000"/>
              <a:t>μ</a:t>
            </a:r>
            <a:r>
              <a:rPr lang="en-US"/>
              <a:t>σ</a:t>
            </a:r>
            <a:r>
              <a:rPr lang="en-US" baseline="-25000"/>
              <a:t>μμ </a:t>
            </a:r>
            <a:r>
              <a:rPr lang="en-US"/>
              <a:t>, σ</a:t>
            </a:r>
            <a:r>
              <a:rPr lang="en-US" baseline="-25000"/>
              <a:t>μ</a:t>
            </a:r>
            <a:r>
              <a:rPr lang="en-US"/>
              <a:t>σ</a:t>
            </a:r>
            <a:r>
              <a:rPr lang="en-US" baseline="-25000"/>
              <a:t>μ</a:t>
            </a:r>
            <a:r>
              <a:rPr lang="en-US"/>
              <a:t>σ</a:t>
            </a:r>
            <a:r>
              <a:rPr lang="en-US" baseline="-25000"/>
              <a:t>μ</a:t>
            </a:r>
            <a:r>
              <a:rPr lang="en-US"/>
              <a:t>σ</a:t>
            </a:r>
            <a:r>
              <a:rPr lang="en-US" baseline="-25000"/>
              <a:t>μμ</a:t>
            </a:r>
            <a:endParaRPr lang="en-US"/>
          </a:p>
          <a:p>
            <a:pPr marL="914400" lvl="1" indent="-457200">
              <a:buFont typeface="+mj-lt"/>
              <a:buAutoNum type="arabicParenR"/>
            </a:pPr>
            <a:r>
              <a:rPr lang="en-US"/>
              <a:t>Iterative Iambic feet		(σ</a:t>
            </a:r>
            <a:r>
              <a:rPr lang="en-US" baseline="-25000"/>
              <a:t>μμ</a:t>
            </a:r>
            <a:r>
              <a:rPr lang="en-US"/>
              <a:t>), (σ</a:t>
            </a:r>
            <a:r>
              <a:rPr lang="en-US" baseline="-25000"/>
              <a:t>μ</a:t>
            </a:r>
            <a:r>
              <a:rPr lang="en-US"/>
              <a:t>σ</a:t>
            </a:r>
            <a:r>
              <a:rPr lang="en-US" baseline="-25000"/>
              <a:t>μμ</a:t>
            </a:r>
            <a:r>
              <a:rPr lang="en-US"/>
              <a:t>), (σ</a:t>
            </a:r>
            <a:r>
              <a:rPr lang="en-US" baseline="-25000"/>
              <a:t>μ</a:t>
            </a:r>
            <a:r>
              <a:rPr lang="en-US"/>
              <a:t>)(σ</a:t>
            </a:r>
            <a:r>
              <a:rPr lang="en-US" baseline="-25000"/>
              <a:t>μ</a:t>
            </a:r>
            <a:r>
              <a:rPr lang="en-US"/>
              <a:t>σ</a:t>
            </a:r>
            <a:r>
              <a:rPr lang="en-US" baseline="-25000"/>
              <a:t>μμ</a:t>
            </a:r>
            <a:r>
              <a:rPr lang="en-US"/>
              <a:t>), (σ</a:t>
            </a:r>
            <a:r>
              <a:rPr lang="en-US" baseline="-25000"/>
              <a:t>μ</a:t>
            </a:r>
            <a:r>
              <a:rPr lang="en-US"/>
              <a:t>σ</a:t>
            </a:r>
            <a:r>
              <a:rPr lang="en-US" baseline="-25000"/>
              <a:t>μ</a:t>
            </a:r>
            <a:r>
              <a:rPr lang="en-US"/>
              <a:t>)(σ</a:t>
            </a:r>
            <a:r>
              <a:rPr lang="en-US" baseline="-25000"/>
              <a:t>μ</a:t>
            </a:r>
            <a:r>
              <a:rPr lang="en-US"/>
              <a:t>σ</a:t>
            </a:r>
            <a:r>
              <a:rPr lang="en-US" baseline="-25000"/>
              <a:t>μμ</a:t>
            </a:r>
            <a:r>
              <a:rPr lang="en-US"/>
              <a:t>)</a:t>
            </a:r>
          </a:p>
          <a:p>
            <a:pPr marL="914400" lvl="1" indent="-457200">
              <a:buFont typeface="+mj-lt"/>
              <a:buAutoNum type="arabicParenR"/>
            </a:pPr>
            <a:endParaRPr lang="en-US"/>
          </a:p>
          <a:p>
            <a:pPr marL="914400" lvl="1" indent="-457200">
              <a:buFont typeface="+mj-lt"/>
              <a:buAutoNum type="arabicParenR"/>
            </a:pPr>
            <a:r>
              <a:rPr lang="en-US" b="1"/>
              <a:t>Non-iterative iambic feet	(σ</a:t>
            </a:r>
            <a:r>
              <a:rPr lang="en-US" b="1" baseline="-25000"/>
              <a:t>μμ</a:t>
            </a:r>
            <a:r>
              <a:rPr lang="en-US" b="1"/>
              <a:t>), (σ</a:t>
            </a:r>
            <a:r>
              <a:rPr lang="en-US" b="1" baseline="-25000"/>
              <a:t>μ</a:t>
            </a:r>
            <a:r>
              <a:rPr lang="en-US" b="1"/>
              <a:t>σ</a:t>
            </a:r>
            <a:r>
              <a:rPr lang="en-US" b="1" baseline="-25000"/>
              <a:t>μμ</a:t>
            </a:r>
            <a:r>
              <a:rPr lang="en-US" b="1"/>
              <a:t>), σ</a:t>
            </a:r>
            <a:r>
              <a:rPr lang="en-US" b="1" baseline="-25000"/>
              <a:t>μ</a:t>
            </a:r>
            <a:r>
              <a:rPr lang="en-US" b="1"/>
              <a:t>(σ</a:t>
            </a:r>
            <a:r>
              <a:rPr lang="en-US" b="1" baseline="-25000"/>
              <a:t>μ</a:t>
            </a:r>
            <a:r>
              <a:rPr lang="en-US" b="1"/>
              <a:t>σ</a:t>
            </a:r>
            <a:r>
              <a:rPr lang="en-US" b="1" baseline="-25000"/>
              <a:t>μμ</a:t>
            </a:r>
            <a:r>
              <a:rPr lang="en-US" b="1"/>
              <a:t>), σ</a:t>
            </a:r>
            <a:r>
              <a:rPr lang="en-US" b="1" baseline="-25000"/>
              <a:t>μ</a:t>
            </a:r>
            <a:r>
              <a:rPr lang="en-US" b="1"/>
              <a:t>σ</a:t>
            </a:r>
            <a:r>
              <a:rPr lang="en-US" b="1" baseline="-25000"/>
              <a:t>μ</a:t>
            </a:r>
            <a:r>
              <a:rPr lang="en-US" b="1"/>
              <a:t>(σ</a:t>
            </a:r>
            <a:r>
              <a:rPr lang="en-US" b="1" baseline="-25000"/>
              <a:t>μ</a:t>
            </a:r>
            <a:r>
              <a:rPr lang="en-US" b="1"/>
              <a:t>σ</a:t>
            </a:r>
            <a:r>
              <a:rPr lang="en-US" b="1" baseline="-25000"/>
              <a:t>μμ</a:t>
            </a:r>
            <a:r>
              <a:rPr lang="en-US" b="1"/>
              <a:t>)</a:t>
            </a:r>
          </a:p>
          <a:p>
            <a:pPr marL="914400" lvl="1" indent="-457200">
              <a:buFont typeface="+mj-lt"/>
              <a:buAutoNum type="arabicParenR"/>
            </a:pPr>
            <a:endParaRPr lang="en-US" b="1"/>
          </a:p>
          <a:p>
            <a:r>
              <a:rPr lang="en-US"/>
              <a:t>Itunyoso Triqui has final iambic feet, but </a:t>
            </a:r>
            <a:r>
              <a:rPr lang="en-US" b="1"/>
              <a:t>stem formation processes</a:t>
            </a:r>
            <a:r>
              <a:rPr lang="en-US"/>
              <a:t> occur on prosodic words which may be longer.</a:t>
            </a:r>
          </a:p>
        </p:txBody>
      </p:sp>
    </p:spTree>
    <p:extLst>
      <p:ext uri="{BB962C8B-B14F-4D97-AF65-F5344CB8AC3E}">
        <p14:creationId xmlns:p14="http://schemas.microsoft.com/office/powerpoint/2010/main" val="5650303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EB7C8-C239-949C-0EDB-F6AA0B00A621}"/>
              </a:ext>
            </a:extLst>
          </p:cNvPr>
          <p:cNvSpPr>
            <a:spLocks noGrp="1"/>
          </p:cNvSpPr>
          <p:nvPr>
            <p:ph type="title"/>
          </p:nvPr>
        </p:nvSpPr>
        <p:spPr/>
        <p:txBody>
          <a:bodyPr/>
          <a:lstStyle/>
          <a:p>
            <a:r>
              <a:rPr lang="en-US"/>
              <a:t>V.	Discussion</a:t>
            </a:r>
          </a:p>
        </p:txBody>
      </p:sp>
      <p:sp>
        <p:nvSpPr>
          <p:cNvPr id="3" name="Content Placeholder 2">
            <a:extLst>
              <a:ext uri="{FF2B5EF4-FFF2-40B4-BE49-F238E27FC236}">
                <a16:creationId xmlns:a16="http://schemas.microsoft.com/office/drawing/2014/main" id="{44514B6F-D53F-89D9-C735-BA6C65340BD8}"/>
              </a:ext>
            </a:extLst>
          </p:cNvPr>
          <p:cNvSpPr>
            <a:spLocks noGrp="1"/>
          </p:cNvSpPr>
          <p:nvPr>
            <p:ph idx="1"/>
          </p:nvPr>
        </p:nvSpPr>
        <p:spPr/>
        <p:txBody>
          <a:bodyPr>
            <a:normAutofit/>
          </a:bodyPr>
          <a:lstStyle/>
          <a:p>
            <a:r>
              <a:rPr lang="en-US" sz="2600">
                <a:effectLst/>
              </a:rPr>
              <a:t>What about phonological words? Are there higher levels still? </a:t>
            </a:r>
          </a:p>
          <a:p>
            <a:pPr lvl="1"/>
            <a:r>
              <a:rPr lang="en-US" sz="2200">
                <a:effectLst/>
              </a:rPr>
              <a:t>Yes, “compounds” fall into this group, but they have a quirk in Triqui/Mixtecan – they must be two prosodic words. </a:t>
            </a:r>
          </a:p>
          <a:p>
            <a:pPr lvl="1"/>
            <a:endParaRPr lang="en-US" sz="2200">
              <a:effectLst/>
            </a:endParaRPr>
          </a:p>
          <a:p>
            <a:r>
              <a:rPr lang="en-US" sz="2600">
                <a:effectLst/>
              </a:rPr>
              <a:t>What about pronominal clitics?</a:t>
            </a:r>
          </a:p>
          <a:p>
            <a:pPr lvl="1"/>
            <a:r>
              <a:rPr lang="en-US" sz="2200">
                <a:effectLst/>
              </a:rPr>
              <a:t>Endoclitics fall within the domain of the prosodic word, but enclitics may comprise an intermediate domain higher than the prosodic word.</a:t>
            </a:r>
          </a:p>
          <a:p>
            <a:pPr marL="0" indent="0">
              <a:buNone/>
            </a:pPr>
            <a:endParaRPr lang="en-US" sz="2200"/>
          </a:p>
          <a:p>
            <a:pPr marL="0" indent="0">
              <a:buNone/>
            </a:pPr>
            <a:r>
              <a:rPr lang="en-US" sz="2600">
                <a:effectLst/>
              </a:rPr>
              <a:t>Aside from these categories, there does not seem to be much phonological or phonetic evidence for higher level prosodic parsing. </a:t>
            </a:r>
          </a:p>
        </p:txBody>
      </p:sp>
      <p:sp>
        <p:nvSpPr>
          <p:cNvPr id="4" name="Slide Number Placeholder 3">
            <a:extLst>
              <a:ext uri="{FF2B5EF4-FFF2-40B4-BE49-F238E27FC236}">
                <a16:creationId xmlns:a16="http://schemas.microsoft.com/office/drawing/2014/main" id="{EB394A4E-D035-FA73-02EC-CC551FFE9A37}"/>
              </a:ext>
            </a:extLst>
          </p:cNvPr>
          <p:cNvSpPr>
            <a:spLocks noGrp="1"/>
          </p:cNvSpPr>
          <p:nvPr>
            <p:ph type="sldNum" sz="quarter" idx="12"/>
          </p:nvPr>
        </p:nvSpPr>
        <p:spPr/>
        <p:txBody>
          <a:bodyPr/>
          <a:lstStyle/>
          <a:p>
            <a:fld id="{DF19236E-BE37-A340-B933-0A79F0CD3AE4}" type="slidenum">
              <a:rPr lang="en-US"/>
              <a:t>41</a:t>
            </a:fld>
            <a:endParaRPr lang="en-US"/>
          </a:p>
        </p:txBody>
      </p:sp>
    </p:spTree>
    <p:extLst>
      <p:ext uri="{BB962C8B-B14F-4D97-AF65-F5344CB8AC3E}">
        <p14:creationId xmlns:p14="http://schemas.microsoft.com/office/powerpoint/2010/main" val="12817387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F46825-B286-1176-6092-A5CD2D2200DC}"/>
              </a:ext>
            </a:extLst>
          </p:cNvPr>
          <p:cNvSpPr>
            <a:spLocks noGrp="1"/>
          </p:cNvSpPr>
          <p:nvPr>
            <p:ph type="sldNum" sz="quarter" idx="12"/>
          </p:nvPr>
        </p:nvSpPr>
        <p:spPr/>
        <p:txBody>
          <a:bodyPr/>
          <a:lstStyle/>
          <a:p>
            <a:fld id="{DF19236E-BE37-A340-B933-0A79F0CD3AE4}" type="slidenum">
              <a:rPr lang="en-US"/>
              <a:t>42</a:t>
            </a:fld>
            <a:endParaRPr lang="en-US"/>
          </a:p>
        </p:txBody>
      </p:sp>
      <p:pic>
        <p:nvPicPr>
          <p:cNvPr id="5" name="Picture 4">
            <a:extLst>
              <a:ext uri="{FF2B5EF4-FFF2-40B4-BE49-F238E27FC236}">
                <a16:creationId xmlns:a16="http://schemas.microsoft.com/office/drawing/2014/main" id="{5085B9ED-F50B-E4BC-6DE2-445E09BC9B4C}"/>
              </a:ext>
            </a:extLst>
          </p:cNvPr>
          <p:cNvPicPr>
            <a:picLocks noChangeAspect="1"/>
          </p:cNvPicPr>
          <p:nvPr/>
        </p:nvPicPr>
        <p:blipFill>
          <a:blip r:embed="rId2"/>
          <a:stretch>
            <a:fillRect/>
          </a:stretch>
        </p:blipFill>
        <p:spPr>
          <a:xfrm>
            <a:off x="142240" y="46037"/>
            <a:ext cx="10471709" cy="6492875"/>
          </a:xfrm>
          <a:prstGeom prst="rect">
            <a:avLst/>
          </a:prstGeom>
        </p:spPr>
      </p:pic>
      <p:sp>
        <p:nvSpPr>
          <p:cNvPr id="2" name="Title 1">
            <a:extLst>
              <a:ext uri="{FF2B5EF4-FFF2-40B4-BE49-F238E27FC236}">
                <a16:creationId xmlns:a16="http://schemas.microsoft.com/office/drawing/2014/main" id="{4EBE31D2-5050-0373-12BF-CE55A480F55C}"/>
              </a:ext>
            </a:extLst>
          </p:cNvPr>
          <p:cNvSpPr>
            <a:spLocks noGrp="1"/>
          </p:cNvSpPr>
          <p:nvPr>
            <p:ph type="title"/>
          </p:nvPr>
        </p:nvSpPr>
        <p:spPr>
          <a:xfrm>
            <a:off x="482600" y="319088"/>
            <a:ext cx="2961640" cy="1697355"/>
          </a:xfrm>
        </p:spPr>
        <p:txBody>
          <a:bodyPr>
            <a:normAutofit fontScale="90000"/>
          </a:bodyPr>
          <a:lstStyle/>
          <a:p>
            <a:r>
              <a:rPr lang="en-US"/>
              <a:t>The cliticized word</a:t>
            </a:r>
          </a:p>
        </p:txBody>
      </p:sp>
    </p:spTree>
    <p:extLst>
      <p:ext uri="{BB962C8B-B14F-4D97-AF65-F5344CB8AC3E}">
        <p14:creationId xmlns:p14="http://schemas.microsoft.com/office/powerpoint/2010/main" val="28251967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8E41EBA-6994-44F6-625A-41381E26F6A1}"/>
              </a:ext>
            </a:extLst>
          </p:cNvPr>
          <p:cNvPicPr>
            <a:picLocks noGrp="1" noChangeAspect="1"/>
          </p:cNvPicPr>
          <p:nvPr>
            <p:ph idx="1"/>
          </p:nvPr>
        </p:nvPicPr>
        <p:blipFill>
          <a:blip r:embed="rId2"/>
          <a:stretch>
            <a:fillRect/>
          </a:stretch>
        </p:blipFill>
        <p:spPr>
          <a:xfrm>
            <a:off x="588156" y="665955"/>
            <a:ext cx="9582003" cy="6016607"/>
          </a:xfrm>
          <a:prstGeom prst="rect">
            <a:avLst/>
          </a:prstGeom>
        </p:spPr>
      </p:pic>
      <p:sp>
        <p:nvSpPr>
          <p:cNvPr id="4" name="Slide Number Placeholder 3">
            <a:extLst>
              <a:ext uri="{FF2B5EF4-FFF2-40B4-BE49-F238E27FC236}">
                <a16:creationId xmlns:a16="http://schemas.microsoft.com/office/drawing/2014/main" id="{39A54A9F-A3A7-9B76-18D1-4F07038F25A5}"/>
              </a:ext>
            </a:extLst>
          </p:cNvPr>
          <p:cNvSpPr>
            <a:spLocks noGrp="1"/>
          </p:cNvSpPr>
          <p:nvPr>
            <p:ph type="sldNum" sz="quarter" idx="12"/>
          </p:nvPr>
        </p:nvSpPr>
        <p:spPr/>
        <p:txBody>
          <a:bodyPr/>
          <a:lstStyle/>
          <a:p>
            <a:fld id="{DF19236E-BE37-A340-B933-0A79F0CD3AE4}" type="slidenum">
              <a:rPr lang="en-US"/>
              <a:t>43</a:t>
            </a:fld>
            <a:endParaRPr lang="en-US"/>
          </a:p>
        </p:txBody>
      </p:sp>
    </p:spTree>
    <p:extLst>
      <p:ext uri="{BB962C8B-B14F-4D97-AF65-F5344CB8AC3E}">
        <p14:creationId xmlns:p14="http://schemas.microsoft.com/office/powerpoint/2010/main" val="22128075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3D9B9-E5E0-F1F2-B2CC-A9DA52F446C7}"/>
              </a:ext>
            </a:extLst>
          </p:cNvPr>
          <p:cNvSpPr>
            <a:spLocks noGrp="1"/>
          </p:cNvSpPr>
          <p:nvPr>
            <p:ph type="title"/>
          </p:nvPr>
        </p:nvSpPr>
        <p:spPr/>
        <p:txBody>
          <a:bodyPr/>
          <a:lstStyle/>
          <a:p>
            <a:r>
              <a:rPr lang="en-US"/>
              <a:t>Conclusions</a:t>
            </a:r>
          </a:p>
        </p:txBody>
      </p:sp>
      <p:sp>
        <p:nvSpPr>
          <p:cNvPr id="3" name="Content Placeholder 2">
            <a:extLst>
              <a:ext uri="{FF2B5EF4-FFF2-40B4-BE49-F238E27FC236}">
                <a16:creationId xmlns:a16="http://schemas.microsoft.com/office/drawing/2014/main" id="{B6BF00D7-7B38-5902-C0DD-E27DABF42076}"/>
              </a:ext>
            </a:extLst>
          </p:cNvPr>
          <p:cNvSpPr>
            <a:spLocks noGrp="1"/>
          </p:cNvSpPr>
          <p:nvPr>
            <p:ph idx="1"/>
          </p:nvPr>
        </p:nvSpPr>
        <p:spPr>
          <a:xfrm>
            <a:off x="838200" y="1524000"/>
            <a:ext cx="10515600" cy="4652963"/>
          </a:xfrm>
        </p:spPr>
        <p:txBody>
          <a:bodyPr>
            <a:normAutofit lnSpcReduction="10000"/>
          </a:bodyPr>
          <a:lstStyle/>
          <a:p>
            <a:r>
              <a:rPr lang="en-US">
                <a:effectLst/>
                <a:highlight>
                  <a:srgbClr val="FFFFFF"/>
                </a:highlight>
              </a:rPr>
              <a:t>Most arguments for a prosodic hierarchy lean heavily on variable processes found in non-tonal languages, e.g. relative prominence. That’s just not available in complex tone languages.</a:t>
            </a:r>
          </a:p>
          <a:p>
            <a:endParaRPr lang="en-US">
              <a:effectLst/>
              <a:highlight>
                <a:srgbClr val="FFFFFF"/>
              </a:highlight>
            </a:endParaRPr>
          </a:p>
          <a:p>
            <a:r>
              <a:rPr lang="en-US">
                <a:effectLst/>
                <a:highlight>
                  <a:srgbClr val="FFFFFF"/>
                </a:highlight>
              </a:rPr>
              <a:t>The hierarchy here is not modulated by variable processes involving pitch given its high functional load in the language.</a:t>
            </a:r>
          </a:p>
          <a:p>
            <a:endParaRPr lang="en-US">
              <a:highlight>
                <a:srgbClr val="FFFFFF"/>
              </a:highlight>
            </a:endParaRPr>
          </a:p>
          <a:p>
            <a:r>
              <a:rPr lang="en-US">
                <a:effectLst/>
                <a:highlight>
                  <a:srgbClr val="FFFFFF"/>
                </a:highlight>
              </a:rPr>
              <a:t>The prosodic hierarchy in Itunyoso Triqui is best motivated by examining the locus of phonological contrast (cf. Harris, 1997), phonetic domains of reduction, and the relation between phonological and morphophonological processes related to tone.</a:t>
            </a:r>
          </a:p>
        </p:txBody>
      </p:sp>
      <p:sp>
        <p:nvSpPr>
          <p:cNvPr id="4" name="Slide Number Placeholder 3">
            <a:extLst>
              <a:ext uri="{FF2B5EF4-FFF2-40B4-BE49-F238E27FC236}">
                <a16:creationId xmlns:a16="http://schemas.microsoft.com/office/drawing/2014/main" id="{9BDA8EDF-1969-3E99-8F05-5FEA975B33ED}"/>
              </a:ext>
            </a:extLst>
          </p:cNvPr>
          <p:cNvSpPr>
            <a:spLocks noGrp="1"/>
          </p:cNvSpPr>
          <p:nvPr>
            <p:ph type="sldNum" sz="quarter" idx="12"/>
          </p:nvPr>
        </p:nvSpPr>
        <p:spPr/>
        <p:txBody>
          <a:bodyPr/>
          <a:lstStyle/>
          <a:p>
            <a:fld id="{DF19236E-BE37-A340-B933-0A79F0CD3AE4}" type="slidenum">
              <a:rPr lang="en-US"/>
              <a:t>44</a:t>
            </a:fld>
            <a:endParaRPr lang="en-US"/>
          </a:p>
        </p:txBody>
      </p:sp>
    </p:spTree>
    <p:extLst>
      <p:ext uri="{BB962C8B-B14F-4D97-AF65-F5344CB8AC3E}">
        <p14:creationId xmlns:p14="http://schemas.microsoft.com/office/powerpoint/2010/main" val="13164277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B6BB1-5F49-C640-ACF8-88D78787F165}"/>
              </a:ext>
            </a:extLst>
          </p:cNvPr>
          <p:cNvSpPr>
            <a:spLocks noGrp="1"/>
          </p:cNvSpPr>
          <p:nvPr>
            <p:ph type="title"/>
          </p:nvPr>
        </p:nvSpPr>
        <p:spPr/>
        <p:txBody>
          <a:bodyPr/>
          <a:lstStyle/>
          <a:p>
            <a:pPr algn="ctr"/>
            <a:r>
              <a:rPr lang="en-US" b="1"/>
              <a:t>Acknowledgements</a:t>
            </a:r>
          </a:p>
        </p:txBody>
      </p:sp>
      <p:sp>
        <p:nvSpPr>
          <p:cNvPr id="3" name="Content Placeholder 2">
            <a:extLst>
              <a:ext uri="{FF2B5EF4-FFF2-40B4-BE49-F238E27FC236}">
                <a16:creationId xmlns:a16="http://schemas.microsoft.com/office/drawing/2014/main" id="{3DBCA70E-8BB3-6A80-B3F7-A4A9F947C851}"/>
              </a:ext>
            </a:extLst>
          </p:cNvPr>
          <p:cNvSpPr>
            <a:spLocks noGrp="1"/>
          </p:cNvSpPr>
          <p:nvPr>
            <p:ph idx="1"/>
          </p:nvPr>
        </p:nvSpPr>
        <p:spPr/>
        <p:txBody>
          <a:bodyPr>
            <a:normAutofit/>
          </a:bodyPr>
          <a:lstStyle/>
          <a:p>
            <a:r>
              <a:rPr lang="en-US">
                <a:effectLst/>
                <a:highlight>
                  <a:srgbClr val="FFFFFF"/>
                </a:highlight>
                <a:latin typeface="LMSans10"/>
              </a:rPr>
              <a:t>Basileo Martínez Cruz and Benigno Cruz Martínez</a:t>
            </a:r>
          </a:p>
          <a:p>
            <a:endParaRPr lang="en-US">
              <a:highlight>
                <a:srgbClr val="FFFFFF"/>
              </a:highlight>
              <a:latin typeface="LMSans10"/>
            </a:endParaRPr>
          </a:p>
          <a:p>
            <a:r>
              <a:rPr lang="en-US">
                <a:effectLst/>
                <a:highlight>
                  <a:srgbClr val="FFFFFF"/>
                </a:highlight>
                <a:latin typeface="LMSans10"/>
              </a:rPr>
              <a:t>Funding support from the National Endowment for the Humanities Grant FN-291125-23 </a:t>
            </a:r>
            <a:r>
              <a:rPr lang="en-US" i="1">
                <a:effectLst/>
                <a:highlight>
                  <a:srgbClr val="FFFFFF"/>
                </a:highlight>
                <a:latin typeface="LMSans10"/>
              </a:rPr>
              <a:t>A reference grammar of Itunyoso Triqui [ISO 639-3 trq]</a:t>
            </a:r>
            <a:r>
              <a:rPr lang="en-US">
                <a:effectLst/>
                <a:highlight>
                  <a:srgbClr val="FFFFFF"/>
                </a:highlight>
                <a:latin typeface="LMSans10"/>
              </a:rPr>
              <a:t>. </a:t>
            </a:r>
          </a:p>
          <a:p>
            <a:endParaRPr lang="en-US">
              <a:effectLst/>
              <a:highlight>
                <a:srgbClr val="FFFFFF"/>
              </a:highlight>
            </a:endParaRPr>
          </a:p>
          <a:p>
            <a:endParaRPr lang="en-US">
              <a:effectLst/>
              <a:highlight>
                <a:srgbClr val="FFFFFF"/>
              </a:highlight>
            </a:endParaRPr>
          </a:p>
          <a:p>
            <a:pPr marL="0" indent="0" algn="ctr">
              <a:buNone/>
            </a:pPr>
            <a:r>
              <a:rPr lang="en-US">
                <a:latin typeface="Doulos SIL" panose="02000500070000020004" pitchFamily="2" charset="77"/>
                <a:ea typeface="Doulos SIL" panose="02000500070000020004" pitchFamily="2" charset="77"/>
                <a:cs typeface="Doulos SIL" panose="02000500070000020004" pitchFamily="2" charset="77"/>
              </a:rPr>
              <a:t>				ku²ru⁴a⁴³ a³ni²ʔĩh⁵reʔ¹!</a:t>
            </a:r>
          </a:p>
        </p:txBody>
      </p:sp>
      <p:sp>
        <p:nvSpPr>
          <p:cNvPr id="4" name="Slide Number Placeholder 3">
            <a:extLst>
              <a:ext uri="{FF2B5EF4-FFF2-40B4-BE49-F238E27FC236}">
                <a16:creationId xmlns:a16="http://schemas.microsoft.com/office/drawing/2014/main" id="{299C4407-9D0E-A875-B6A8-9AC1F58692E4}"/>
              </a:ext>
            </a:extLst>
          </p:cNvPr>
          <p:cNvSpPr>
            <a:spLocks noGrp="1"/>
          </p:cNvSpPr>
          <p:nvPr>
            <p:ph type="sldNum" sz="quarter" idx="12"/>
          </p:nvPr>
        </p:nvSpPr>
        <p:spPr/>
        <p:txBody>
          <a:bodyPr/>
          <a:lstStyle/>
          <a:p>
            <a:fld id="{DF19236E-BE37-A340-B933-0A79F0CD3AE4}" type="slidenum">
              <a:rPr lang="en-US"/>
              <a:t>45</a:t>
            </a:fld>
            <a:endParaRPr lang="en-US"/>
          </a:p>
        </p:txBody>
      </p:sp>
      <p:pic>
        <p:nvPicPr>
          <p:cNvPr id="6" name="Picture 5">
            <a:extLst>
              <a:ext uri="{FF2B5EF4-FFF2-40B4-BE49-F238E27FC236}">
                <a16:creationId xmlns:a16="http://schemas.microsoft.com/office/drawing/2014/main" id="{E79D5DCC-2E9A-1799-A9D2-C796B69EB424}"/>
              </a:ext>
            </a:extLst>
          </p:cNvPr>
          <p:cNvPicPr>
            <a:picLocks noChangeAspect="1"/>
          </p:cNvPicPr>
          <p:nvPr/>
        </p:nvPicPr>
        <p:blipFill>
          <a:blip r:embed="rId2"/>
          <a:stretch>
            <a:fillRect/>
          </a:stretch>
        </p:blipFill>
        <p:spPr>
          <a:xfrm>
            <a:off x="1061720" y="4414520"/>
            <a:ext cx="3266440" cy="1480786"/>
          </a:xfrm>
          <a:prstGeom prst="rect">
            <a:avLst/>
          </a:prstGeom>
        </p:spPr>
      </p:pic>
    </p:spTree>
    <p:extLst>
      <p:ext uri="{BB962C8B-B14F-4D97-AF65-F5344CB8AC3E}">
        <p14:creationId xmlns:p14="http://schemas.microsoft.com/office/powerpoint/2010/main" val="26736107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541FD-D1CA-BE67-C8D3-D2DD41BDD736}"/>
              </a:ext>
            </a:extLst>
          </p:cNvPr>
          <p:cNvSpPr>
            <a:spLocks noGrp="1"/>
          </p:cNvSpPr>
          <p:nvPr>
            <p:ph type="title"/>
          </p:nvPr>
        </p:nvSpPr>
        <p:spPr>
          <a:xfrm>
            <a:off x="838200" y="365125"/>
            <a:ext cx="10515600" cy="610235"/>
          </a:xfrm>
        </p:spPr>
        <p:txBody>
          <a:bodyPr>
            <a:normAutofit fontScale="90000"/>
          </a:bodyPr>
          <a:lstStyle/>
          <a:p>
            <a:r>
              <a:rPr lang="en-US"/>
              <a:t>References</a:t>
            </a:r>
          </a:p>
        </p:txBody>
      </p:sp>
      <p:sp>
        <p:nvSpPr>
          <p:cNvPr id="3" name="Content Placeholder 2">
            <a:extLst>
              <a:ext uri="{FF2B5EF4-FFF2-40B4-BE49-F238E27FC236}">
                <a16:creationId xmlns:a16="http://schemas.microsoft.com/office/drawing/2014/main" id="{E3F6F2E6-6C22-F470-27CC-D17B382EF0C6}"/>
              </a:ext>
            </a:extLst>
          </p:cNvPr>
          <p:cNvSpPr>
            <a:spLocks noGrp="1"/>
          </p:cNvSpPr>
          <p:nvPr>
            <p:ph idx="1"/>
          </p:nvPr>
        </p:nvSpPr>
        <p:spPr>
          <a:xfrm>
            <a:off x="838200" y="904240"/>
            <a:ext cx="10515600" cy="5588635"/>
          </a:xfrm>
        </p:spPr>
        <p:txBody>
          <a:bodyPr>
            <a:noAutofit/>
          </a:bodyPr>
          <a:lstStyle/>
          <a:p>
            <a:pPr marL="0" indent="0">
              <a:buNone/>
            </a:pPr>
            <a:r>
              <a:rPr lang="en-US" sz="2000">
                <a:effectLst/>
                <a:highlight>
                  <a:srgbClr val="FFFFFF"/>
                </a:highlight>
              </a:rPr>
              <a:t>Bennett, R. and Elfner, E. (2019). The syntax-prosody interface. </a:t>
            </a:r>
            <a:r>
              <a:rPr lang="en-US" sz="2000" i="1">
                <a:effectLst/>
                <a:highlight>
                  <a:srgbClr val="FFFFFF"/>
                </a:highlight>
              </a:rPr>
              <a:t>Annual Review of Linguistics</a:t>
            </a:r>
            <a:r>
              <a:rPr lang="en-US" sz="2000">
                <a:effectLst/>
                <a:highlight>
                  <a:srgbClr val="FFFFFF"/>
                </a:highlight>
              </a:rPr>
              <a:t>, 5:151–171. </a:t>
            </a:r>
          </a:p>
          <a:p>
            <a:pPr marL="0" indent="0">
              <a:buNone/>
            </a:pPr>
            <a:r>
              <a:rPr lang="en-US" sz="2000">
                <a:effectLst/>
                <a:highlight>
                  <a:srgbClr val="FFFFFF"/>
                </a:highlight>
              </a:rPr>
              <a:t>DiCanio, C. (2008). </a:t>
            </a:r>
            <a:r>
              <a:rPr lang="en-US" sz="2000" i="1">
                <a:effectLst/>
                <a:highlight>
                  <a:srgbClr val="FFFFFF"/>
                </a:highlight>
              </a:rPr>
              <a:t>The Phonetics and Phonology of San Martín Itunyoso Trique</a:t>
            </a:r>
            <a:r>
              <a:rPr lang="en-US" sz="2000">
                <a:effectLst/>
                <a:highlight>
                  <a:srgbClr val="FFFFFF"/>
                </a:highlight>
              </a:rPr>
              <a:t>. PhD thesis, University of California, Berkeley, Berkeley. </a:t>
            </a:r>
          </a:p>
          <a:p>
            <a:pPr marL="0" indent="0">
              <a:buNone/>
            </a:pPr>
            <a:r>
              <a:rPr lang="en-US" sz="2000">
                <a:effectLst/>
                <a:highlight>
                  <a:srgbClr val="FFFFFF"/>
                </a:highlight>
              </a:rPr>
              <a:t>DiCanio, C. (2010). Illustrations of the IPA: San Martín Itunyoso Trique. </a:t>
            </a:r>
            <a:r>
              <a:rPr lang="en-US" sz="2000" i="1">
                <a:effectLst/>
                <a:highlight>
                  <a:srgbClr val="FFFFFF"/>
                </a:highlight>
              </a:rPr>
              <a:t>Journal of the International Phonetic Association</a:t>
            </a:r>
            <a:r>
              <a:rPr lang="en-US" sz="2000">
                <a:effectLst/>
                <a:highlight>
                  <a:srgbClr val="FFFFFF"/>
                </a:highlight>
              </a:rPr>
              <a:t>, 40(2):227–238. </a:t>
            </a:r>
          </a:p>
          <a:p>
            <a:pPr marL="0" indent="0">
              <a:buNone/>
            </a:pPr>
            <a:r>
              <a:rPr lang="en-US" sz="2000">
                <a:effectLst/>
                <a:highlight>
                  <a:srgbClr val="FFFFFF"/>
                </a:highlight>
              </a:rPr>
              <a:t>DiCanio, C. (2012). Coarticulation between tone and glottal consonants in Itunyoso Trique. </a:t>
            </a:r>
            <a:r>
              <a:rPr lang="en-US" sz="2000" i="1">
                <a:effectLst/>
                <a:highlight>
                  <a:srgbClr val="FFFFFF"/>
                </a:highlight>
              </a:rPr>
              <a:t>Journal of Phonetics</a:t>
            </a:r>
            <a:r>
              <a:rPr lang="en-US" sz="2000">
                <a:effectLst/>
                <a:highlight>
                  <a:srgbClr val="FFFFFF"/>
                </a:highlight>
              </a:rPr>
              <a:t>, 40(1):162–176. </a:t>
            </a:r>
          </a:p>
          <a:p>
            <a:pPr marL="0" indent="0">
              <a:buNone/>
            </a:pPr>
            <a:r>
              <a:rPr lang="en-US" sz="2000">
                <a:effectLst/>
                <a:highlight>
                  <a:srgbClr val="FFFFFF"/>
                </a:highlight>
              </a:rPr>
              <a:t>DiCanio, C. (2014). Cue weight in the perception of Trique glottal consonants. </a:t>
            </a:r>
            <a:r>
              <a:rPr lang="en-US" sz="2000" i="1">
                <a:effectLst/>
                <a:highlight>
                  <a:srgbClr val="FFFFFF"/>
                </a:highlight>
              </a:rPr>
              <a:t>Journal of the Acoustical Society of America</a:t>
            </a:r>
            <a:r>
              <a:rPr lang="en-US" sz="2000">
                <a:effectLst/>
                <a:highlight>
                  <a:srgbClr val="FFFFFF"/>
                </a:highlight>
              </a:rPr>
              <a:t>, 135(2):884–895. </a:t>
            </a:r>
          </a:p>
          <a:p>
            <a:pPr marL="0" indent="0">
              <a:buNone/>
            </a:pPr>
            <a:r>
              <a:rPr lang="en-US" sz="2000">
                <a:effectLst/>
                <a:highlight>
                  <a:srgbClr val="FFFFFF"/>
                </a:highlight>
              </a:rPr>
              <a:t>DiCanio, C. (2016). Abstract and concrete tonal classes in Itunyoso Trique person morphology. In Palancar, E. and Léonard, J.-L., editors, </a:t>
            </a:r>
            <a:r>
              <a:rPr lang="en-US" sz="2000" i="1">
                <a:effectLst/>
                <a:highlight>
                  <a:srgbClr val="FFFFFF"/>
                </a:highlight>
              </a:rPr>
              <a:t>Tone and Inflection: New Facts and New Perspectives</a:t>
            </a:r>
            <a:r>
              <a:rPr lang="en-US" sz="2000">
                <a:effectLst/>
                <a:highlight>
                  <a:srgbClr val="FFFFFF"/>
                </a:highlight>
              </a:rPr>
              <a:t>, pages 225–266. Berlin: De Gruyter Mouton. </a:t>
            </a:r>
          </a:p>
          <a:p>
            <a:pPr marL="0" indent="0">
              <a:buNone/>
            </a:pPr>
            <a:r>
              <a:rPr lang="en-US" sz="2000">
                <a:solidFill>
                  <a:srgbClr val="000000"/>
                </a:solidFill>
                <a:effectLst/>
              </a:rPr>
              <a:t>DiCanio, C. (2023). Aspecto verbal en triqui de Itunyoso. In San Giacomo Trinidad, M., Hernández Mendoza, F., and Swanton, M., editors, </a:t>
            </a:r>
            <a:r>
              <a:rPr lang="en-US" sz="2000" i="1">
                <a:solidFill>
                  <a:srgbClr val="000000"/>
                </a:solidFill>
                <a:effectLst/>
              </a:rPr>
              <a:t>Estudios sobre lenguas mixtecanas</a:t>
            </a:r>
            <a:r>
              <a:rPr lang="en-US" sz="2000">
                <a:solidFill>
                  <a:srgbClr val="000000"/>
                </a:solidFill>
                <a:effectLst/>
              </a:rPr>
              <a:t>, chapter 9, pages 321–344. Universidad Nacional Aut ́onoma de México. Ciudad Universitaria, Coyoacán, Ciudad de México, 04510.</a:t>
            </a:r>
            <a:endParaRPr lang="en-US" sz="2000">
              <a:effectLst/>
              <a:highlight>
                <a:srgbClr val="FFFFFF"/>
              </a:highlight>
            </a:endParaRPr>
          </a:p>
        </p:txBody>
      </p:sp>
      <p:sp>
        <p:nvSpPr>
          <p:cNvPr id="4" name="Slide Number Placeholder 3">
            <a:extLst>
              <a:ext uri="{FF2B5EF4-FFF2-40B4-BE49-F238E27FC236}">
                <a16:creationId xmlns:a16="http://schemas.microsoft.com/office/drawing/2014/main" id="{5320F86B-1A86-38FC-4970-44E9D6A6B4C6}"/>
              </a:ext>
            </a:extLst>
          </p:cNvPr>
          <p:cNvSpPr>
            <a:spLocks noGrp="1"/>
          </p:cNvSpPr>
          <p:nvPr>
            <p:ph type="sldNum" sz="quarter" idx="12"/>
          </p:nvPr>
        </p:nvSpPr>
        <p:spPr/>
        <p:txBody>
          <a:bodyPr/>
          <a:lstStyle/>
          <a:p>
            <a:fld id="{DF19236E-BE37-A340-B933-0A79F0CD3AE4}" type="slidenum">
              <a:rPr lang="en-US"/>
              <a:t>46</a:t>
            </a:fld>
            <a:endParaRPr lang="en-US"/>
          </a:p>
        </p:txBody>
      </p:sp>
    </p:spTree>
    <p:extLst>
      <p:ext uri="{BB962C8B-B14F-4D97-AF65-F5344CB8AC3E}">
        <p14:creationId xmlns:p14="http://schemas.microsoft.com/office/powerpoint/2010/main" val="24902489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D87075-EBA4-AC31-D36E-BCADFA5AF009}"/>
              </a:ext>
            </a:extLst>
          </p:cNvPr>
          <p:cNvSpPr>
            <a:spLocks noGrp="1"/>
          </p:cNvSpPr>
          <p:nvPr>
            <p:ph idx="1"/>
          </p:nvPr>
        </p:nvSpPr>
        <p:spPr>
          <a:xfrm>
            <a:off x="838200" y="589280"/>
            <a:ext cx="10515600" cy="5587683"/>
          </a:xfrm>
        </p:spPr>
        <p:txBody>
          <a:bodyPr>
            <a:normAutofit/>
          </a:bodyPr>
          <a:lstStyle/>
          <a:p>
            <a:pPr marL="0" indent="0">
              <a:buNone/>
            </a:pPr>
            <a:r>
              <a:rPr lang="en-US" sz="2000">
                <a:effectLst/>
                <a:highlight>
                  <a:srgbClr val="FFFFFF"/>
                </a:highlight>
              </a:rPr>
              <a:t>DiCanio, C. and Bennett, R. (2020). Mesoamerica. In Gussenhoven, C. and Chen, A., editors, </a:t>
            </a:r>
            <a:r>
              <a:rPr lang="en-US" sz="2000" i="1">
                <a:effectLst/>
                <a:highlight>
                  <a:srgbClr val="FFFFFF"/>
                </a:highlight>
              </a:rPr>
              <a:t>The Oxford Handbook of Language Prosody</a:t>
            </a:r>
            <a:r>
              <a:rPr lang="en-US" sz="2000">
                <a:effectLst/>
                <a:highlight>
                  <a:srgbClr val="FFFFFF"/>
                </a:highlight>
              </a:rPr>
              <a:t>, chapter 28, pages 408–427. Oxford University Press. </a:t>
            </a:r>
          </a:p>
          <a:p>
            <a:pPr marL="0" indent="0">
              <a:buNone/>
            </a:pPr>
            <a:r>
              <a:rPr lang="en-US" sz="2000">
                <a:effectLst/>
                <a:highlight>
                  <a:srgbClr val="FFFFFF"/>
                </a:highlight>
              </a:rPr>
              <a:t>DiCanio, C. and Hatcher, R. (2018). On the non-universality of intonation: Evidence from Triqui. </a:t>
            </a:r>
            <a:r>
              <a:rPr lang="en-US" sz="2000" i="1">
                <a:effectLst/>
                <a:highlight>
                  <a:srgbClr val="FFFFFF"/>
                </a:highlight>
              </a:rPr>
              <a:t>Journal of the Acoustical Society of America</a:t>
            </a:r>
            <a:r>
              <a:rPr lang="en-US" sz="2000">
                <a:effectLst/>
                <a:highlight>
                  <a:srgbClr val="FFFFFF"/>
                </a:highlight>
              </a:rPr>
              <a:t>, 144:1941. </a:t>
            </a:r>
          </a:p>
          <a:p>
            <a:pPr marL="0" indent="0">
              <a:buNone/>
            </a:pPr>
            <a:r>
              <a:rPr lang="en-US" sz="2000">
                <a:effectLst/>
                <a:highlight>
                  <a:srgbClr val="FFFFFF"/>
                </a:highlight>
              </a:rPr>
              <a:t>DiCanio, C., Martínez Cruz, B., Cruz Martínez, B., and Martínez Cruz, W. (2020). Glottal toggling in Itunyoso Triqui. </a:t>
            </a:r>
            <a:r>
              <a:rPr lang="en-US" sz="2000" i="1">
                <a:effectLst/>
                <a:highlight>
                  <a:srgbClr val="FFFFFF"/>
                </a:highlight>
              </a:rPr>
              <a:t>Phonological Data &amp; Analysis</a:t>
            </a:r>
            <a:r>
              <a:rPr lang="en-US" sz="2000">
                <a:effectLst/>
                <a:highlight>
                  <a:srgbClr val="FFFFFF"/>
                </a:highlight>
              </a:rPr>
              <a:t>, 2(4):1–28. </a:t>
            </a:r>
          </a:p>
          <a:p>
            <a:pPr marL="0" indent="0">
              <a:buNone/>
            </a:pPr>
            <a:r>
              <a:rPr lang="en-US" sz="2000">
                <a:effectLst/>
                <a:highlight>
                  <a:srgbClr val="FFFFFF"/>
                </a:highlight>
              </a:rPr>
              <a:t>Elliott, A. R., Edmondson, J. A., and Sandoval Cruz, F. (2016). Illustrations of the IPA: Chicahuaxtla Triqui. </a:t>
            </a:r>
            <a:r>
              <a:rPr lang="en-US" sz="2000" i="1">
                <a:effectLst/>
                <a:highlight>
                  <a:srgbClr val="FFFFFF"/>
                </a:highlight>
              </a:rPr>
              <a:t>Journal of the International Phonetic Association</a:t>
            </a:r>
            <a:r>
              <a:rPr lang="en-US" sz="2000">
                <a:effectLst/>
                <a:highlight>
                  <a:srgbClr val="FFFFFF"/>
                </a:highlight>
              </a:rPr>
              <a:t>, 46(3):351–365. </a:t>
            </a:r>
          </a:p>
          <a:p>
            <a:pPr marL="0" indent="0">
              <a:buNone/>
            </a:pPr>
            <a:r>
              <a:rPr lang="en-US" sz="2000">
                <a:effectLst/>
                <a:highlight>
                  <a:srgbClr val="FFFFFF"/>
                </a:highlight>
              </a:rPr>
              <a:t>Harris, J. (1997). Licensing inheritance: an integrated theory of neutralisation. </a:t>
            </a:r>
            <a:r>
              <a:rPr lang="en-US" sz="2000" i="1">
                <a:effectLst/>
                <a:highlight>
                  <a:srgbClr val="FFFFFF"/>
                </a:highlight>
              </a:rPr>
              <a:t>Phonology</a:t>
            </a:r>
            <a:r>
              <a:rPr lang="en-US" sz="2000">
                <a:effectLst/>
                <a:highlight>
                  <a:srgbClr val="FFFFFF"/>
                </a:highlight>
              </a:rPr>
              <a:t>, 14:315–370. </a:t>
            </a:r>
          </a:p>
          <a:p>
            <a:pPr marL="0" indent="0">
              <a:buNone/>
            </a:pPr>
            <a:r>
              <a:rPr lang="en-US" sz="2000">
                <a:effectLst/>
                <a:highlight>
                  <a:srgbClr val="FFFFFF"/>
                </a:highlight>
              </a:rPr>
              <a:t>Hernández Mendoza, F. (2017). </a:t>
            </a:r>
            <a:r>
              <a:rPr lang="en-US" sz="2000" i="1">
                <a:effectLst/>
                <a:highlight>
                  <a:srgbClr val="FFFFFF"/>
                </a:highlight>
              </a:rPr>
              <a:t>Tono y fonología segmental en el triqui de Chicahuaxtla</a:t>
            </a:r>
            <a:r>
              <a:rPr lang="en-US" sz="2000">
                <a:effectLst/>
                <a:highlight>
                  <a:srgbClr val="FFFFFF"/>
                </a:highlight>
              </a:rPr>
              <a:t>. PhD thesis, Universidad Nacional Autónoma de México, Mexico City. </a:t>
            </a:r>
          </a:p>
          <a:p>
            <a:pPr marL="0" indent="0">
              <a:buNone/>
            </a:pPr>
            <a:r>
              <a:rPr lang="en-US" sz="2000">
                <a:effectLst/>
                <a:highlight>
                  <a:srgbClr val="FFFFFF"/>
                </a:highlight>
              </a:rPr>
              <a:t>Hollenbach, B. E. (1984). </a:t>
            </a:r>
            <a:r>
              <a:rPr lang="en-US" sz="2000" i="1">
                <a:effectLst/>
                <a:highlight>
                  <a:srgbClr val="FFFFFF"/>
                </a:highlight>
              </a:rPr>
              <a:t>The Phonology and Morphology of Tone and Laryngeals in Copala Trique</a:t>
            </a:r>
            <a:r>
              <a:rPr lang="en-US" sz="2000">
                <a:effectLst/>
                <a:highlight>
                  <a:srgbClr val="FFFFFF"/>
                </a:highlight>
              </a:rPr>
              <a:t>. PhD thesis, University of Arizona, Tucson.</a:t>
            </a:r>
          </a:p>
          <a:p>
            <a:pPr marL="0" indent="0">
              <a:buNone/>
            </a:pPr>
            <a:r>
              <a:rPr lang="en-US" sz="2000">
                <a:solidFill>
                  <a:srgbClr val="000000"/>
                </a:solidFill>
                <a:effectLst/>
              </a:rPr>
              <a:t>Poser, W. (1990). Evidence for foot structure in Japanese.</a:t>
            </a:r>
            <a:r>
              <a:rPr lang="en-US" sz="2000" i="1">
                <a:solidFill>
                  <a:srgbClr val="000000"/>
                </a:solidFill>
                <a:effectLst/>
              </a:rPr>
              <a:t> Language</a:t>
            </a:r>
            <a:r>
              <a:rPr lang="en-US" sz="2000">
                <a:solidFill>
                  <a:srgbClr val="000000"/>
                </a:solidFill>
                <a:effectLst/>
              </a:rPr>
              <a:t>, pages 78–105.</a:t>
            </a:r>
          </a:p>
        </p:txBody>
      </p:sp>
      <p:sp>
        <p:nvSpPr>
          <p:cNvPr id="4" name="Slide Number Placeholder 3">
            <a:extLst>
              <a:ext uri="{FF2B5EF4-FFF2-40B4-BE49-F238E27FC236}">
                <a16:creationId xmlns:a16="http://schemas.microsoft.com/office/drawing/2014/main" id="{A288A7FE-08EC-87E6-A400-D27A1AE6D1A9}"/>
              </a:ext>
            </a:extLst>
          </p:cNvPr>
          <p:cNvSpPr>
            <a:spLocks noGrp="1"/>
          </p:cNvSpPr>
          <p:nvPr>
            <p:ph type="sldNum" sz="quarter" idx="12"/>
          </p:nvPr>
        </p:nvSpPr>
        <p:spPr/>
        <p:txBody>
          <a:bodyPr/>
          <a:lstStyle/>
          <a:p>
            <a:fld id="{DF19236E-BE37-A340-B933-0A79F0CD3AE4}" type="slidenum">
              <a:rPr lang="en-US"/>
              <a:t>47</a:t>
            </a:fld>
            <a:endParaRPr lang="en-US"/>
          </a:p>
        </p:txBody>
      </p:sp>
    </p:spTree>
    <p:extLst>
      <p:ext uri="{BB962C8B-B14F-4D97-AF65-F5344CB8AC3E}">
        <p14:creationId xmlns:p14="http://schemas.microsoft.com/office/powerpoint/2010/main" val="1329308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FE96B-0656-D991-512E-3B798AA39AD8}"/>
              </a:ext>
            </a:extLst>
          </p:cNvPr>
          <p:cNvSpPr>
            <a:spLocks noGrp="1"/>
          </p:cNvSpPr>
          <p:nvPr>
            <p:ph type="title"/>
          </p:nvPr>
        </p:nvSpPr>
        <p:spPr/>
        <p:txBody>
          <a:bodyPr/>
          <a:lstStyle/>
          <a:p>
            <a:r>
              <a:rPr lang="en-US"/>
              <a:t>Appendix 1:	How big can words get?</a:t>
            </a:r>
          </a:p>
        </p:txBody>
      </p:sp>
      <p:sp>
        <p:nvSpPr>
          <p:cNvPr id="3" name="Content Placeholder 2">
            <a:extLst>
              <a:ext uri="{FF2B5EF4-FFF2-40B4-BE49-F238E27FC236}">
                <a16:creationId xmlns:a16="http://schemas.microsoft.com/office/drawing/2014/main" id="{8A7165A1-EADE-C6D7-F6E3-EEADE7E5E4C4}"/>
              </a:ext>
            </a:extLst>
          </p:cNvPr>
          <p:cNvSpPr>
            <a:spLocks noGrp="1"/>
          </p:cNvSpPr>
          <p:nvPr>
            <p:ph idx="1"/>
          </p:nvPr>
        </p:nvSpPr>
        <p:spPr>
          <a:xfrm>
            <a:off x="838200" y="1690688"/>
            <a:ext cx="10515600" cy="4486275"/>
          </a:xfrm>
        </p:spPr>
        <p:txBody>
          <a:bodyPr>
            <a:normAutofit fontScale="92500" lnSpcReduction="10000"/>
          </a:bodyPr>
          <a:lstStyle/>
          <a:p>
            <a:r>
              <a:rPr lang="en-US"/>
              <a:t>Most roots (~65%) are disyllabic in the language. About 8-10% are trisyllabic.</a:t>
            </a:r>
          </a:p>
          <a:p>
            <a:endParaRPr lang="en-US"/>
          </a:p>
          <a:p>
            <a:r>
              <a:rPr lang="en-US"/>
              <a:t>Up to two prefixes (each a CV syllable) may occur on verbs – an aspect marker preceding the verb root; and an iterative or causative prefix before this.</a:t>
            </a:r>
          </a:p>
          <a:p>
            <a:endParaRPr lang="en-US"/>
          </a:p>
          <a:p>
            <a:r>
              <a:rPr lang="en-US"/>
              <a:t>Only one prefix may precede nouns – that marking </a:t>
            </a:r>
            <a:r>
              <a:rPr lang="en-US" cap="small"/>
              <a:t>possessed</a:t>
            </a:r>
            <a:r>
              <a:rPr lang="en-US"/>
              <a:t> status.</a:t>
            </a:r>
          </a:p>
          <a:p>
            <a:endParaRPr lang="en-US"/>
          </a:p>
          <a:p>
            <a:r>
              <a:rPr lang="en-US"/>
              <a:t>With enclitics, words can be up to 6 syllables, but this is rare in actual speech.</a:t>
            </a:r>
          </a:p>
        </p:txBody>
      </p:sp>
      <p:sp>
        <p:nvSpPr>
          <p:cNvPr id="4" name="Slide Number Placeholder 3">
            <a:extLst>
              <a:ext uri="{FF2B5EF4-FFF2-40B4-BE49-F238E27FC236}">
                <a16:creationId xmlns:a16="http://schemas.microsoft.com/office/drawing/2014/main" id="{9AE33E48-632A-501D-9228-FFF2C6DACB62}"/>
              </a:ext>
            </a:extLst>
          </p:cNvPr>
          <p:cNvSpPr>
            <a:spLocks noGrp="1"/>
          </p:cNvSpPr>
          <p:nvPr>
            <p:ph type="sldNum" sz="quarter" idx="12"/>
          </p:nvPr>
        </p:nvSpPr>
        <p:spPr/>
        <p:txBody>
          <a:bodyPr/>
          <a:lstStyle/>
          <a:p>
            <a:fld id="{DF19236E-BE37-A340-B933-0A79F0CD3AE4}" type="slidenum">
              <a:t>48</a:t>
            </a:fld>
            <a:endParaRPr lang="en-US"/>
          </a:p>
        </p:txBody>
      </p:sp>
    </p:spTree>
    <p:extLst>
      <p:ext uri="{BB962C8B-B14F-4D97-AF65-F5344CB8AC3E}">
        <p14:creationId xmlns:p14="http://schemas.microsoft.com/office/powerpoint/2010/main" val="11185321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4EF83E-2EB5-FBCE-3865-64B2E0A00D03}"/>
              </a:ext>
            </a:extLst>
          </p:cNvPr>
          <p:cNvSpPr>
            <a:spLocks noGrp="1"/>
          </p:cNvSpPr>
          <p:nvPr>
            <p:ph idx="1"/>
          </p:nvPr>
        </p:nvSpPr>
        <p:spPr>
          <a:xfrm>
            <a:off x="838200" y="834887"/>
            <a:ext cx="10515600" cy="5342076"/>
          </a:xfrm>
        </p:spPr>
        <p:txBody>
          <a:bodyPr>
            <a:normAutofit lnSpcReduction="10000"/>
          </a:bodyPr>
          <a:lstStyle/>
          <a:p>
            <a:pPr marL="0" indent="0">
              <a:buNone/>
            </a:pPr>
            <a:r>
              <a:rPr lang="en-US" sz="2400">
                <a:latin typeface="Doulos SIL" panose="02000500070000020004" pitchFamily="2" charset="77"/>
                <a:ea typeface="Doulos SIL" panose="02000500070000020004" pitchFamily="2" charset="77"/>
                <a:cs typeface="Doulos SIL" panose="02000500070000020004" pitchFamily="2" charset="77"/>
              </a:rPr>
              <a:t>		</a:t>
            </a:r>
          </a:p>
          <a:p>
            <a:pPr marL="0" indent="0">
              <a:buNone/>
            </a:pPr>
            <a:r>
              <a:rPr lang="en-US" sz="2400">
                <a:latin typeface="Doulos SIL" panose="02000500070000020004" pitchFamily="2" charset="77"/>
                <a:ea typeface="Doulos SIL" panose="02000500070000020004" pitchFamily="2" charset="77"/>
                <a:cs typeface="Doulos SIL" panose="02000500070000020004" pitchFamily="2" charset="77"/>
              </a:rPr>
              <a:t>	(1)	ku³-tu³-tʃu³ˀβiʔ³=sih³=ũh³</a:t>
            </a:r>
          </a:p>
          <a:p>
            <a:pPr marL="0" indent="0">
              <a:buNone/>
            </a:pPr>
            <a:r>
              <a:rPr lang="en-US" sz="2400">
                <a:latin typeface="Doulos SIL" panose="02000500070000020004" pitchFamily="2" charset="77"/>
                <a:ea typeface="Doulos SIL" panose="02000500070000020004" pitchFamily="2" charset="77"/>
                <a:cs typeface="Doulos SIL" panose="02000500070000020004" pitchFamily="2" charset="77"/>
              </a:rPr>
              <a:t>		</a:t>
            </a:r>
            <a:r>
              <a:rPr lang="en-US" sz="2400" cap="small">
                <a:latin typeface="Doulos SIL" panose="02000500070000020004" pitchFamily="2" charset="77"/>
                <a:ea typeface="Doulos SIL" panose="02000500070000020004" pitchFamily="2" charset="77"/>
                <a:cs typeface="Doulos SIL" panose="02000500070000020004" pitchFamily="2" charset="77"/>
              </a:rPr>
              <a:t>perf-caus</a:t>
            </a:r>
            <a:r>
              <a:rPr lang="en-US" sz="2400">
                <a:latin typeface="Doulos SIL" panose="02000500070000020004" pitchFamily="2" charset="77"/>
                <a:ea typeface="Doulos SIL" panose="02000500070000020004" pitchFamily="2" charset="77"/>
                <a:cs typeface="Doulos SIL" panose="02000500070000020004" pitchFamily="2" charset="77"/>
              </a:rPr>
              <a:t>-be.afraid=</a:t>
            </a:r>
            <a:r>
              <a:rPr lang="en-US" sz="2400" cap="small">
                <a:latin typeface="Doulos SIL" panose="02000500070000020004" pitchFamily="2" charset="77"/>
                <a:ea typeface="Doulos SIL" panose="02000500070000020004" pitchFamily="2" charset="77"/>
                <a:cs typeface="Doulos SIL" panose="02000500070000020004" pitchFamily="2" charset="77"/>
              </a:rPr>
              <a:t>3m=3f</a:t>
            </a:r>
          </a:p>
          <a:p>
            <a:pPr marL="0" indent="0">
              <a:buNone/>
            </a:pPr>
            <a:r>
              <a:rPr lang="en-US" sz="2400" cap="small">
                <a:latin typeface="Doulos SIL" panose="02000500070000020004" pitchFamily="2" charset="77"/>
                <a:ea typeface="Doulos SIL" panose="02000500070000020004" pitchFamily="2" charset="77"/>
                <a:cs typeface="Doulos SIL" panose="02000500070000020004" pitchFamily="2" charset="77"/>
              </a:rPr>
              <a:t>		</a:t>
            </a:r>
            <a:r>
              <a:rPr lang="en-US" sz="2400">
                <a:latin typeface="Doulos SIL" panose="02000500070000020004" pitchFamily="2" charset="77"/>
                <a:ea typeface="Doulos SIL" panose="02000500070000020004" pitchFamily="2" charset="77"/>
                <a:cs typeface="Doulos SIL" panose="02000500070000020004" pitchFamily="2" charset="77"/>
              </a:rPr>
              <a:t>‘He scared her.’</a:t>
            </a:r>
          </a:p>
          <a:p>
            <a:pPr marL="0" indent="0">
              <a:buNone/>
            </a:pPr>
            <a:endParaRPr lang="en-US" sz="2400">
              <a:latin typeface="Doulos SIL" panose="02000500070000020004" pitchFamily="2" charset="77"/>
              <a:ea typeface="Doulos SIL" panose="02000500070000020004" pitchFamily="2" charset="77"/>
              <a:cs typeface="Doulos SIL" panose="02000500070000020004" pitchFamily="2" charset="77"/>
            </a:endParaRPr>
          </a:p>
          <a:p>
            <a:pPr marL="0" indent="0">
              <a:buNone/>
            </a:pPr>
            <a:r>
              <a:rPr lang="en-US" sz="2400">
                <a:latin typeface="Doulos SIL" panose="02000500070000020004" pitchFamily="2" charset="77"/>
                <a:ea typeface="Doulos SIL" panose="02000500070000020004" pitchFamily="2" charset="77"/>
                <a:cs typeface="Doulos SIL" panose="02000500070000020004" pitchFamily="2" charset="77"/>
              </a:rPr>
              <a:t>	(2)	na³-ɾu³nũ⁴=ũh³ βeʔ³</a:t>
            </a:r>
          </a:p>
          <a:p>
            <a:pPr marL="0" indent="0">
              <a:buNone/>
            </a:pPr>
            <a:r>
              <a:rPr lang="en-US" sz="2400">
                <a:latin typeface="Doulos SIL" panose="02000500070000020004" pitchFamily="2" charset="77"/>
                <a:ea typeface="Doulos SIL" panose="02000500070000020004" pitchFamily="2" charset="77"/>
                <a:cs typeface="Doulos SIL" panose="02000500070000020004" pitchFamily="2" charset="77"/>
              </a:rPr>
              <a:t>		</a:t>
            </a:r>
            <a:r>
              <a:rPr lang="en-US" sz="2400" cap="small">
                <a:latin typeface="Doulos SIL" panose="02000500070000020004" pitchFamily="2" charset="77"/>
                <a:ea typeface="Doulos SIL" panose="02000500070000020004" pitchFamily="2" charset="77"/>
                <a:cs typeface="Doulos SIL" panose="02000500070000020004" pitchFamily="2" charset="77"/>
              </a:rPr>
              <a:t>iter</a:t>
            </a:r>
            <a:r>
              <a:rPr lang="en-US" sz="2400">
                <a:latin typeface="Doulos SIL" panose="02000500070000020004" pitchFamily="2" charset="77"/>
                <a:ea typeface="Doulos SIL" panose="02000500070000020004" pitchFamily="2" charset="77"/>
                <a:cs typeface="Doulos SIL" panose="02000500070000020004" pitchFamily="2" charset="77"/>
              </a:rPr>
              <a:t>-paint=</a:t>
            </a:r>
            <a:r>
              <a:rPr lang="en-US" sz="2400" cap="small">
                <a:latin typeface="Doulos SIL" panose="02000500070000020004" pitchFamily="2" charset="77"/>
                <a:ea typeface="Doulos SIL" panose="02000500070000020004" pitchFamily="2" charset="77"/>
                <a:cs typeface="Doulos SIL" panose="02000500070000020004" pitchFamily="2" charset="77"/>
              </a:rPr>
              <a:t>3f </a:t>
            </a:r>
            <a:r>
              <a:rPr lang="en-US" sz="2400">
                <a:latin typeface="Doulos SIL" panose="02000500070000020004" pitchFamily="2" charset="77"/>
                <a:ea typeface="Doulos SIL" panose="02000500070000020004" pitchFamily="2" charset="77"/>
                <a:cs typeface="Doulos SIL" panose="02000500070000020004" pitchFamily="2" charset="77"/>
              </a:rPr>
              <a:t>house</a:t>
            </a:r>
          </a:p>
          <a:p>
            <a:pPr marL="0" indent="0">
              <a:buNone/>
            </a:pPr>
            <a:r>
              <a:rPr lang="en-US" sz="2400" cap="small">
                <a:latin typeface="Doulos SIL" panose="02000500070000020004" pitchFamily="2" charset="77"/>
                <a:ea typeface="Doulos SIL" panose="02000500070000020004" pitchFamily="2" charset="77"/>
                <a:cs typeface="Doulos SIL" panose="02000500070000020004" pitchFamily="2" charset="77"/>
              </a:rPr>
              <a:t>		</a:t>
            </a:r>
            <a:r>
              <a:rPr lang="en-US" sz="2400">
                <a:latin typeface="Doulos SIL" panose="02000500070000020004" pitchFamily="2" charset="77"/>
                <a:ea typeface="Doulos SIL" panose="02000500070000020004" pitchFamily="2" charset="77"/>
                <a:cs typeface="Doulos SIL" panose="02000500070000020004" pitchFamily="2" charset="77"/>
              </a:rPr>
              <a:t>‘She repainted the house.’</a:t>
            </a:r>
          </a:p>
          <a:p>
            <a:pPr marL="0" indent="0">
              <a:buNone/>
            </a:pPr>
            <a:endParaRPr lang="en-US" sz="2400">
              <a:latin typeface="Doulos SIL" panose="02000500070000020004" pitchFamily="2" charset="77"/>
              <a:ea typeface="Doulos SIL" panose="02000500070000020004" pitchFamily="2" charset="77"/>
              <a:cs typeface="Doulos SIL" panose="02000500070000020004" pitchFamily="2" charset="77"/>
            </a:endParaRPr>
          </a:p>
          <a:p>
            <a:pPr marL="0" indent="0">
              <a:buNone/>
            </a:pPr>
            <a:r>
              <a:rPr lang="en-US" sz="2400">
                <a:latin typeface="Doulos SIL" panose="02000500070000020004" pitchFamily="2" charset="77"/>
                <a:ea typeface="Doulos SIL" panose="02000500070000020004" pitchFamily="2" charset="77"/>
                <a:cs typeface="Doulos SIL" panose="02000500070000020004" pitchFamily="2" charset="77"/>
              </a:rPr>
              <a:t>	(3)	(ki²)-na²-ɾu³nũ⁴=ũh³ βeʔ³</a:t>
            </a:r>
          </a:p>
          <a:p>
            <a:pPr marL="0" indent="0">
              <a:buNone/>
            </a:pPr>
            <a:r>
              <a:rPr lang="en-US" sz="2400">
                <a:latin typeface="Doulos SIL" panose="02000500070000020004" pitchFamily="2" charset="77"/>
                <a:ea typeface="Doulos SIL" panose="02000500070000020004" pitchFamily="2" charset="77"/>
                <a:cs typeface="Doulos SIL" panose="02000500070000020004" pitchFamily="2" charset="77"/>
              </a:rPr>
              <a:t>		(</a:t>
            </a:r>
            <a:r>
              <a:rPr lang="en-US" sz="2400" cap="small">
                <a:latin typeface="Doulos SIL" panose="02000500070000020004" pitchFamily="2" charset="77"/>
                <a:ea typeface="Doulos SIL" panose="02000500070000020004" pitchFamily="2" charset="77"/>
                <a:cs typeface="Doulos SIL" panose="02000500070000020004" pitchFamily="2" charset="77"/>
              </a:rPr>
              <a:t>pot)-iter</a:t>
            </a:r>
            <a:r>
              <a:rPr lang="en-US" sz="2400">
                <a:latin typeface="Doulos SIL" panose="02000500070000020004" pitchFamily="2" charset="77"/>
                <a:ea typeface="Doulos SIL" panose="02000500070000020004" pitchFamily="2" charset="77"/>
                <a:cs typeface="Doulos SIL" panose="02000500070000020004" pitchFamily="2" charset="77"/>
              </a:rPr>
              <a:t>-paint=</a:t>
            </a:r>
            <a:r>
              <a:rPr lang="en-US" sz="2400" cap="small">
                <a:latin typeface="Doulos SIL" panose="02000500070000020004" pitchFamily="2" charset="77"/>
                <a:ea typeface="Doulos SIL" panose="02000500070000020004" pitchFamily="2" charset="77"/>
                <a:cs typeface="Doulos SIL" panose="02000500070000020004" pitchFamily="2" charset="77"/>
              </a:rPr>
              <a:t>3f </a:t>
            </a:r>
            <a:r>
              <a:rPr lang="en-US" sz="2400">
                <a:latin typeface="Doulos SIL" panose="02000500070000020004" pitchFamily="2" charset="77"/>
                <a:ea typeface="Doulos SIL" panose="02000500070000020004" pitchFamily="2" charset="77"/>
                <a:cs typeface="Doulos SIL" panose="02000500070000020004" pitchFamily="2" charset="77"/>
              </a:rPr>
              <a:t>house</a:t>
            </a:r>
          </a:p>
          <a:p>
            <a:pPr marL="0" indent="0">
              <a:buNone/>
            </a:pPr>
            <a:r>
              <a:rPr lang="en-US" sz="2400" cap="small">
                <a:latin typeface="Doulos SIL" panose="02000500070000020004" pitchFamily="2" charset="77"/>
                <a:ea typeface="Doulos SIL" panose="02000500070000020004" pitchFamily="2" charset="77"/>
                <a:cs typeface="Doulos SIL" panose="02000500070000020004" pitchFamily="2" charset="77"/>
              </a:rPr>
              <a:t>		</a:t>
            </a:r>
            <a:r>
              <a:rPr lang="en-US" sz="2400">
                <a:latin typeface="Doulos SIL" panose="02000500070000020004" pitchFamily="2" charset="77"/>
                <a:ea typeface="Doulos SIL" panose="02000500070000020004" pitchFamily="2" charset="77"/>
                <a:cs typeface="Doulos SIL" panose="02000500070000020004" pitchFamily="2" charset="77"/>
              </a:rPr>
              <a:t>‘She will repaint the house.’</a:t>
            </a:r>
          </a:p>
          <a:p>
            <a:pPr marL="0" indent="0">
              <a:buNone/>
            </a:pPr>
            <a:endParaRPr lang="en-US" sz="2400">
              <a:latin typeface="Doulos SIL" panose="02000500070000020004" pitchFamily="2" charset="77"/>
              <a:ea typeface="Doulos SIL" panose="02000500070000020004" pitchFamily="2" charset="77"/>
              <a:cs typeface="Doulos SIL" panose="02000500070000020004" pitchFamily="2" charset="77"/>
            </a:endParaRPr>
          </a:p>
          <a:p>
            <a:pPr marL="0" indent="0">
              <a:buNone/>
            </a:pPr>
            <a:endParaRPr lang="en-US" sz="2400">
              <a:latin typeface="Doulos SIL" panose="02000500070000020004" pitchFamily="2" charset="77"/>
              <a:ea typeface="Doulos SIL" panose="02000500070000020004" pitchFamily="2" charset="77"/>
              <a:cs typeface="Doulos SIL" panose="02000500070000020004" pitchFamily="2" charset="77"/>
            </a:endParaRPr>
          </a:p>
        </p:txBody>
      </p:sp>
      <p:sp>
        <p:nvSpPr>
          <p:cNvPr id="4" name="Slide Number Placeholder 3">
            <a:extLst>
              <a:ext uri="{FF2B5EF4-FFF2-40B4-BE49-F238E27FC236}">
                <a16:creationId xmlns:a16="http://schemas.microsoft.com/office/drawing/2014/main" id="{97D12B4A-C761-B628-64D5-45577CA5056B}"/>
              </a:ext>
            </a:extLst>
          </p:cNvPr>
          <p:cNvSpPr>
            <a:spLocks noGrp="1"/>
          </p:cNvSpPr>
          <p:nvPr>
            <p:ph type="sldNum" sz="quarter" idx="12"/>
          </p:nvPr>
        </p:nvSpPr>
        <p:spPr/>
        <p:txBody>
          <a:bodyPr/>
          <a:lstStyle/>
          <a:p>
            <a:fld id="{DF19236E-BE37-A340-B933-0A79F0CD3AE4}" type="slidenum">
              <a:t>49</a:t>
            </a:fld>
            <a:endParaRPr lang="en-US"/>
          </a:p>
        </p:txBody>
      </p:sp>
    </p:spTree>
    <p:extLst>
      <p:ext uri="{BB962C8B-B14F-4D97-AF65-F5344CB8AC3E}">
        <p14:creationId xmlns:p14="http://schemas.microsoft.com/office/powerpoint/2010/main" val="4407012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E3668-8AC9-B44F-8E89-7FB20B6B97EE}"/>
              </a:ext>
            </a:extLst>
          </p:cNvPr>
          <p:cNvSpPr>
            <a:spLocks noGrp="1"/>
          </p:cNvSpPr>
          <p:nvPr>
            <p:ph type="title"/>
          </p:nvPr>
        </p:nvSpPr>
        <p:spPr>
          <a:xfrm>
            <a:off x="838200" y="365125"/>
            <a:ext cx="10515600" cy="1042761"/>
          </a:xfrm>
        </p:spPr>
        <p:txBody>
          <a:bodyPr>
            <a:normAutofit/>
          </a:bodyPr>
          <a:lstStyle/>
          <a:p>
            <a:r>
              <a:rPr lang="en-US"/>
              <a:t>Status of my scholarship on Itunyoso Triqui</a:t>
            </a:r>
          </a:p>
        </p:txBody>
      </p:sp>
      <p:sp>
        <p:nvSpPr>
          <p:cNvPr id="3" name="Content Placeholder 2">
            <a:extLst>
              <a:ext uri="{FF2B5EF4-FFF2-40B4-BE49-F238E27FC236}">
                <a16:creationId xmlns:a16="http://schemas.microsoft.com/office/drawing/2014/main" id="{154FA329-F954-674A-BDC7-9368A659375D}"/>
              </a:ext>
            </a:extLst>
          </p:cNvPr>
          <p:cNvSpPr>
            <a:spLocks noGrp="1"/>
          </p:cNvSpPr>
          <p:nvPr>
            <p:ph idx="1"/>
          </p:nvPr>
        </p:nvSpPr>
        <p:spPr>
          <a:xfrm>
            <a:off x="838199" y="1407886"/>
            <a:ext cx="11173691" cy="4769077"/>
          </a:xfrm>
        </p:spPr>
        <p:txBody>
          <a:bodyPr>
            <a:normAutofit/>
          </a:bodyPr>
          <a:lstStyle/>
          <a:p>
            <a:r>
              <a:rPr lang="en-US"/>
              <a:t>2004 – 2008	Dissertation research, focus on phonetics and 					phonology of tone/phonation/length.</a:t>
            </a:r>
          </a:p>
          <a:p>
            <a:r>
              <a:rPr lang="en-US"/>
              <a:t>2009 – 2014	Post-doctoral research (France, US), focus on 					perception of tone, phonation; tonal coarticulation</a:t>
            </a:r>
          </a:p>
          <a:p>
            <a:r>
              <a:rPr lang="en-US"/>
              <a:t>2014 – 2019	NSF DLI/DEL documentation grant, focus on text 					collection, transcription, morphophonology, and prosody</a:t>
            </a:r>
          </a:p>
          <a:p>
            <a:r>
              <a:rPr lang="en-US"/>
              <a:t>2020 – 2022	Continued focus on translation and documentation; 				UB Humanities institute grant</a:t>
            </a:r>
          </a:p>
          <a:p>
            <a:r>
              <a:rPr lang="en-US" b="1"/>
              <a:t>2023 – present	Focus on reference grammar; NEH fellowship grant</a:t>
            </a:r>
          </a:p>
          <a:p>
            <a:r>
              <a:rPr lang="en-US"/>
              <a:t>2004 – present	</a:t>
            </a:r>
            <a:r>
              <a:rPr lang="en-US" i="1"/>
              <a:t>The Triqui-Spanish dictionary</a:t>
            </a:r>
            <a:endParaRPr lang="en-US"/>
          </a:p>
        </p:txBody>
      </p:sp>
      <p:sp>
        <p:nvSpPr>
          <p:cNvPr id="4" name="Slide Number Placeholder 3">
            <a:extLst>
              <a:ext uri="{FF2B5EF4-FFF2-40B4-BE49-F238E27FC236}">
                <a16:creationId xmlns:a16="http://schemas.microsoft.com/office/drawing/2014/main" id="{D6284020-B305-0A4F-BBC1-F47DE7C42367}"/>
              </a:ext>
            </a:extLst>
          </p:cNvPr>
          <p:cNvSpPr>
            <a:spLocks noGrp="1"/>
          </p:cNvSpPr>
          <p:nvPr>
            <p:ph type="sldNum" sz="quarter" idx="12"/>
          </p:nvPr>
        </p:nvSpPr>
        <p:spPr/>
        <p:txBody>
          <a:bodyPr/>
          <a:lstStyle/>
          <a:p>
            <a:fld id="{CD6392C4-29F7-A644-B9A7-B57F2E84ED4E}" type="slidenum">
              <a:t>5</a:t>
            </a:fld>
            <a:endParaRPr lang="en-US"/>
          </a:p>
        </p:txBody>
      </p:sp>
    </p:spTree>
    <p:extLst>
      <p:ext uri="{BB962C8B-B14F-4D97-AF65-F5344CB8AC3E}">
        <p14:creationId xmlns:p14="http://schemas.microsoft.com/office/powerpoint/2010/main" val="17905395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9E2F2-5B2A-977B-6C04-6BB7C5DD09B3}"/>
              </a:ext>
            </a:extLst>
          </p:cNvPr>
          <p:cNvSpPr>
            <a:spLocks noGrp="1"/>
          </p:cNvSpPr>
          <p:nvPr>
            <p:ph type="title"/>
          </p:nvPr>
        </p:nvSpPr>
        <p:spPr/>
        <p:txBody>
          <a:bodyPr>
            <a:normAutofit/>
          </a:bodyPr>
          <a:lstStyle/>
          <a:p>
            <a:r>
              <a:rPr lang="en-US" sz="4000"/>
              <a:t>Appendix 2: Compounds as two prosodic words</a:t>
            </a:r>
          </a:p>
        </p:txBody>
      </p:sp>
      <p:pic>
        <p:nvPicPr>
          <p:cNvPr id="5" name="Content Placeholder 4">
            <a:extLst>
              <a:ext uri="{FF2B5EF4-FFF2-40B4-BE49-F238E27FC236}">
                <a16:creationId xmlns:a16="http://schemas.microsoft.com/office/drawing/2014/main" id="{279263AC-E05F-68AE-EC8D-4D1BA66D42E8}"/>
              </a:ext>
            </a:extLst>
          </p:cNvPr>
          <p:cNvPicPr>
            <a:picLocks noGrp="1" noChangeAspect="1"/>
          </p:cNvPicPr>
          <p:nvPr>
            <p:ph idx="1"/>
          </p:nvPr>
        </p:nvPicPr>
        <p:blipFill>
          <a:blip r:embed="rId2"/>
          <a:stretch>
            <a:fillRect/>
          </a:stretch>
        </p:blipFill>
        <p:spPr>
          <a:xfrm>
            <a:off x="838200" y="3109660"/>
            <a:ext cx="10515600" cy="2799267"/>
          </a:xfrm>
          <a:prstGeom prst="rect">
            <a:avLst/>
          </a:prstGeom>
        </p:spPr>
      </p:pic>
      <p:sp>
        <p:nvSpPr>
          <p:cNvPr id="4" name="Slide Number Placeholder 3">
            <a:extLst>
              <a:ext uri="{FF2B5EF4-FFF2-40B4-BE49-F238E27FC236}">
                <a16:creationId xmlns:a16="http://schemas.microsoft.com/office/drawing/2014/main" id="{1C58ACFA-F0AE-E05B-2526-69FD1BF99B4C}"/>
              </a:ext>
            </a:extLst>
          </p:cNvPr>
          <p:cNvSpPr>
            <a:spLocks noGrp="1"/>
          </p:cNvSpPr>
          <p:nvPr>
            <p:ph type="sldNum" sz="quarter" idx="12"/>
          </p:nvPr>
        </p:nvSpPr>
        <p:spPr/>
        <p:txBody>
          <a:bodyPr/>
          <a:lstStyle/>
          <a:p>
            <a:fld id="{DF19236E-BE37-A340-B933-0A79F0CD3AE4}" type="slidenum">
              <a:rPr lang="en-US"/>
              <a:t>50</a:t>
            </a:fld>
            <a:endParaRPr lang="en-US"/>
          </a:p>
        </p:txBody>
      </p:sp>
      <p:sp>
        <p:nvSpPr>
          <p:cNvPr id="7" name="TextBox 6">
            <a:extLst>
              <a:ext uri="{FF2B5EF4-FFF2-40B4-BE49-F238E27FC236}">
                <a16:creationId xmlns:a16="http://schemas.microsoft.com/office/drawing/2014/main" id="{7AA77A3B-26DB-6D5E-1FCC-F7E28180EF11}"/>
              </a:ext>
            </a:extLst>
          </p:cNvPr>
          <p:cNvSpPr txBox="1"/>
          <p:nvPr/>
        </p:nvSpPr>
        <p:spPr>
          <a:xfrm>
            <a:off x="838200" y="1702098"/>
            <a:ext cx="10129520" cy="954107"/>
          </a:xfrm>
          <a:prstGeom prst="rect">
            <a:avLst/>
          </a:prstGeom>
          <a:noFill/>
        </p:spPr>
        <p:txBody>
          <a:bodyPr wrap="square">
            <a:spAutoFit/>
          </a:bodyPr>
          <a:lstStyle/>
          <a:p>
            <a:r>
              <a:rPr lang="en-US" sz="2800">
                <a:effectLst/>
                <a:highlight>
                  <a:srgbClr val="FFFFFF"/>
                </a:highlight>
                <a:latin typeface="Times" pitchFamily="2" charset="0"/>
              </a:rPr>
              <a:t>Compounds involve two prosodic words. They are always head-initial and often the modifier undergoes tonal replacement to tone /2/. </a:t>
            </a:r>
          </a:p>
        </p:txBody>
      </p:sp>
    </p:spTree>
    <p:extLst>
      <p:ext uri="{BB962C8B-B14F-4D97-AF65-F5344CB8AC3E}">
        <p14:creationId xmlns:p14="http://schemas.microsoft.com/office/powerpoint/2010/main" val="31977972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06AF72F-E18B-69C2-B820-F0CF8C505E53}"/>
              </a:ext>
            </a:extLst>
          </p:cNvPr>
          <p:cNvPicPr>
            <a:picLocks noGrp="1" noChangeAspect="1"/>
          </p:cNvPicPr>
          <p:nvPr>
            <p:ph idx="1"/>
          </p:nvPr>
        </p:nvPicPr>
        <p:blipFill>
          <a:blip r:embed="rId2"/>
          <a:stretch>
            <a:fillRect/>
          </a:stretch>
        </p:blipFill>
        <p:spPr>
          <a:xfrm>
            <a:off x="838200" y="264607"/>
            <a:ext cx="9815879" cy="6328786"/>
          </a:xfrm>
          <a:prstGeom prst="rect">
            <a:avLst/>
          </a:prstGeom>
        </p:spPr>
      </p:pic>
      <p:sp>
        <p:nvSpPr>
          <p:cNvPr id="4" name="Slide Number Placeholder 3">
            <a:extLst>
              <a:ext uri="{FF2B5EF4-FFF2-40B4-BE49-F238E27FC236}">
                <a16:creationId xmlns:a16="http://schemas.microsoft.com/office/drawing/2014/main" id="{C1B0F530-C72F-503D-484A-A06EA6637BE9}"/>
              </a:ext>
            </a:extLst>
          </p:cNvPr>
          <p:cNvSpPr>
            <a:spLocks noGrp="1"/>
          </p:cNvSpPr>
          <p:nvPr>
            <p:ph type="sldNum" sz="quarter" idx="12"/>
          </p:nvPr>
        </p:nvSpPr>
        <p:spPr/>
        <p:txBody>
          <a:bodyPr/>
          <a:lstStyle/>
          <a:p>
            <a:fld id="{DF19236E-BE37-A340-B933-0A79F0CD3AE4}" type="slidenum">
              <a:rPr lang="en-US"/>
              <a:t>51</a:t>
            </a:fld>
            <a:endParaRPr lang="en-US"/>
          </a:p>
        </p:txBody>
      </p:sp>
    </p:spTree>
    <p:extLst>
      <p:ext uri="{BB962C8B-B14F-4D97-AF65-F5344CB8AC3E}">
        <p14:creationId xmlns:p14="http://schemas.microsoft.com/office/powerpoint/2010/main" val="2241662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338B5-D917-4B1D-876C-277DEEACCB3B}"/>
              </a:ext>
            </a:extLst>
          </p:cNvPr>
          <p:cNvSpPr>
            <a:spLocks noGrp="1"/>
          </p:cNvSpPr>
          <p:nvPr>
            <p:ph type="title"/>
          </p:nvPr>
        </p:nvSpPr>
        <p:spPr/>
        <p:txBody>
          <a:bodyPr/>
          <a:lstStyle/>
          <a:p>
            <a:r>
              <a:rPr lang="en-US"/>
              <a:t>Roadmap</a:t>
            </a:r>
          </a:p>
        </p:txBody>
      </p:sp>
      <p:sp>
        <p:nvSpPr>
          <p:cNvPr id="3" name="Content Placeholder 2">
            <a:extLst>
              <a:ext uri="{FF2B5EF4-FFF2-40B4-BE49-F238E27FC236}">
                <a16:creationId xmlns:a16="http://schemas.microsoft.com/office/drawing/2014/main" id="{C70EACC9-1A2A-BEE0-5F50-8BDCAF388942}"/>
              </a:ext>
            </a:extLst>
          </p:cNvPr>
          <p:cNvSpPr>
            <a:spLocks noGrp="1"/>
          </p:cNvSpPr>
          <p:nvPr>
            <p:ph idx="1"/>
          </p:nvPr>
        </p:nvSpPr>
        <p:spPr/>
        <p:txBody>
          <a:bodyPr>
            <a:noAutofit/>
          </a:bodyPr>
          <a:lstStyle/>
          <a:p>
            <a:pPr marL="514350" indent="-514350">
              <a:buFont typeface="+mj-lt"/>
              <a:buAutoNum type="arabicPeriod"/>
            </a:pPr>
            <a:r>
              <a:rPr lang="en-US" sz="2600" b="1">
                <a:effectLst/>
              </a:rPr>
              <a:t>Final stress and motivating the iambic foot </a:t>
            </a:r>
            <a:r>
              <a:rPr lang="en-US" sz="2600">
                <a:effectLst/>
              </a:rPr>
              <a:t>with evidence from distributional asymmetries and foot-level phonological processes.</a:t>
            </a:r>
          </a:p>
          <a:p>
            <a:pPr marL="514350" indent="-514350">
              <a:buFont typeface="+mj-lt"/>
              <a:buAutoNum type="arabicPeriod"/>
            </a:pPr>
            <a:endParaRPr lang="en-US" sz="2600"/>
          </a:p>
          <a:p>
            <a:pPr marL="514350" indent="-514350">
              <a:buFont typeface="+mj-lt"/>
              <a:buAutoNum type="arabicPeriod"/>
            </a:pPr>
            <a:r>
              <a:rPr lang="en-US" sz="2600">
                <a:effectLst/>
              </a:rPr>
              <a:t>Iambic foot with unfooted extrametrical syllables on the left edge that constitute a </a:t>
            </a:r>
            <a:r>
              <a:rPr lang="en-US" sz="2600" b="1">
                <a:effectLst/>
              </a:rPr>
              <a:t>prosodic word </a:t>
            </a:r>
            <a:r>
              <a:rPr lang="en-US" sz="2600">
                <a:effectLst/>
              </a:rPr>
              <a:t>(cf. Hernández Mendoza, 2017, in Chicahuaxtla Triqui), with evidence from </a:t>
            </a:r>
            <a:r>
              <a:rPr lang="en-US" sz="2600" u="sng">
                <a:effectLst/>
              </a:rPr>
              <a:t>tonal distribution</a:t>
            </a:r>
            <a:r>
              <a:rPr lang="en-US" sz="2600">
                <a:effectLst/>
              </a:rPr>
              <a:t>, </a:t>
            </a:r>
            <a:r>
              <a:rPr lang="en-US" sz="2600" u="sng">
                <a:effectLst/>
              </a:rPr>
              <a:t>tonal morphophonology</a:t>
            </a:r>
            <a:r>
              <a:rPr lang="en-US" sz="2600">
                <a:effectLst/>
              </a:rPr>
              <a:t>, and </a:t>
            </a:r>
            <a:r>
              <a:rPr lang="en-US" sz="2600" u="sng">
                <a:effectLst/>
              </a:rPr>
              <a:t>speech reduction</a:t>
            </a:r>
            <a:r>
              <a:rPr lang="en-US" sz="2600">
                <a:effectLst/>
              </a:rPr>
              <a:t>.</a:t>
            </a:r>
          </a:p>
          <a:p>
            <a:pPr marL="514350" indent="-514350">
              <a:buFont typeface="+mj-lt"/>
              <a:buAutoNum type="arabicPeriod"/>
            </a:pPr>
            <a:endParaRPr lang="en-US" sz="2600"/>
          </a:p>
          <a:p>
            <a:pPr marL="514350" indent="-514350">
              <a:buFont typeface="+mj-lt"/>
              <a:buAutoNum type="arabicPeriod"/>
            </a:pPr>
            <a:r>
              <a:rPr lang="en-US" sz="2600">
                <a:effectLst/>
              </a:rPr>
              <a:t>Prosodic word compounds as a domain for the phonological phrase? </a:t>
            </a:r>
          </a:p>
          <a:p>
            <a:endParaRPr lang="en-US" sz="2600"/>
          </a:p>
        </p:txBody>
      </p:sp>
      <p:sp>
        <p:nvSpPr>
          <p:cNvPr id="4" name="Slide Number Placeholder 3">
            <a:extLst>
              <a:ext uri="{FF2B5EF4-FFF2-40B4-BE49-F238E27FC236}">
                <a16:creationId xmlns:a16="http://schemas.microsoft.com/office/drawing/2014/main" id="{A5785310-EDA7-ED07-EC13-9D81E83DC87C}"/>
              </a:ext>
            </a:extLst>
          </p:cNvPr>
          <p:cNvSpPr>
            <a:spLocks noGrp="1"/>
          </p:cNvSpPr>
          <p:nvPr>
            <p:ph type="sldNum" sz="quarter" idx="12"/>
          </p:nvPr>
        </p:nvSpPr>
        <p:spPr/>
        <p:txBody>
          <a:bodyPr/>
          <a:lstStyle/>
          <a:p>
            <a:fld id="{DF19236E-BE37-A340-B933-0A79F0CD3AE4}" type="slidenum">
              <a:rPr lang="en-US"/>
              <a:t>6</a:t>
            </a:fld>
            <a:endParaRPr lang="en-US"/>
          </a:p>
        </p:txBody>
      </p:sp>
    </p:spTree>
    <p:extLst>
      <p:ext uri="{BB962C8B-B14F-4D97-AF65-F5344CB8AC3E}">
        <p14:creationId xmlns:p14="http://schemas.microsoft.com/office/powerpoint/2010/main" val="2542463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9216B-B44D-873F-D200-F1B0A4270A16}"/>
              </a:ext>
            </a:extLst>
          </p:cNvPr>
          <p:cNvSpPr>
            <a:spLocks noGrp="1"/>
          </p:cNvSpPr>
          <p:nvPr>
            <p:ph type="title"/>
          </p:nvPr>
        </p:nvSpPr>
        <p:spPr/>
        <p:txBody>
          <a:bodyPr/>
          <a:lstStyle/>
          <a:p>
            <a:r>
              <a:rPr lang="en-US"/>
              <a:t>Phonetic possibilities are functionally limited</a:t>
            </a:r>
          </a:p>
        </p:txBody>
      </p:sp>
      <p:sp>
        <p:nvSpPr>
          <p:cNvPr id="3" name="Content Placeholder 2">
            <a:extLst>
              <a:ext uri="{FF2B5EF4-FFF2-40B4-BE49-F238E27FC236}">
                <a16:creationId xmlns:a16="http://schemas.microsoft.com/office/drawing/2014/main" id="{E10D5E0C-1699-EEFB-B5FB-72ADDED5927F}"/>
              </a:ext>
            </a:extLst>
          </p:cNvPr>
          <p:cNvSpPr>
            <a:spLocks noGrp="1"/>
          </p:cNvSpPr>
          <p:nvPr>
            <p:ph idx="1"/>
          </p:nvPr>
        </p:nvSpPr>
        <p:spPr/>
        <p:txBody>
          <a:bodyPr>
            <a:noAutofit/>
          </a:bodyPr>
          <a:lstStyle/>
          <a:p>
            <a:r>
              <a:rPr lang="en-US" sz="2400">
                <a:effectLst/>
              </a:rPr>
              <a:t>9 lexical tones (5 levels, 4 contours) that are also heavily used in the morphology. There is </a:t>
            </a:r>
            <a:r>
              <a:rPr lang="en-US" sz="2400" b="1">
                <a:effectLst/>
              </a:rPr>
              <a:t>little space for shifting F0.</a:t>
            </a:r>
            <a:endParaRPr lang="en-US" sz="2400"/>
          </a:p>
          <a:p>
            <a:r>
              <a:rPr lang="en-US" sz="2400">
                <a:effectLst/>
              </a:rPr>
              <a:t>Half of Triqui morphemes end with open syllables and half end with coda glottal consonants. These are often realized with non-modal phonation. There is </a:t>
            </a:r>
            <a:r>
              <a:rPr lang="en-US" sz="2400" b="1">
                <a:effectLst/>
              </a:rPr>
              <a:t>little space for shifting voice quality.</a:t>
            </a:r>
            <a:endParaRPr lang="en-US" sz="2400">
              <a:effectLst/>
            </a:endParaRPr>
          </a:p>
          <a:p>
            <a:r>
              <a:rPr lang="en-US" sz="2400">
                <a:effectLst/>
              </a:rPr>
              <a:t>Duration is the main cue used by speakers and listeners in distinguishing CV: and CVʔ/CVh syllables (DiCanio, 2012, 2014). There is </a:t>
            </a:r>
            <a:r>
              <a:rPr lang="en-US" sz="2400" b="1">
                <a:effectLst/>
              </a:rPr>
              <a:t>little space for shifting duration.</a:t>
            </a:r>
            <a:endParaRPr lang="en-US" sz="2400"/>
          </a:p>
          <a:p>
            <a:r>
              <a:rPr lang="en-US" sz="2400">
                <a:effectLst/>
              </a:rPr>
              <a:t>There is </a:t>
            </a:r>
            <a:r>
              <a:rPr lang="en-US" sz="2400" i="1">
                <a:effectLst/>
              </a:rPr>
              <a:t>stem</a:t>
            </a:r>
            <a:r>
              <a:rPr lang="en-US" sz="2400">
                <a:effectLst/>
              </a:rPr>
              <a:t>-final and utterance-final lengthening, but </a:t>
            </a:r>
            <a:r>
              <a:rPr lang="en-US" sz="2400" b="1">
                <a:effectLst/>
              </a:rPr>
              <a:t>no noticeable change to tones in different prosodic positions </a:t>
            </a:r>
            <a:r>
              <a:rPr lang="en-US" sz="2400">
                <a:effectLst/>
              </a:rPr>
              <a:t>and </a:t>
            </a:r>
            <a:r>
              <a:rPr lang="en-US" sz="2400" b="1">
                <a:effectLst/>
              </a:rPr>
              <a:t>no declination </a:t>
            </a:r>
            <a:r>
              <a:rPr lang="en-US" sz="2400">
                <a:effectLst/>
              </a:rPr>
              <a:t>(DiCanio and Hatcher, 2018). </a:t>
            </a:r>
            <a:endParaRPr lang="en-US" sz="2400"/>
          </a:p>
        </p:txBody>
      </p:sp>
      <p:sp>
        <p:nvSpPr>
          <p:cNvPr id="4" name="Slide Number Placeholder 3">
            <a:extLst>
              <a:ext uri="{FF2B5EF4-FFF2-40B4-BE49-F238E27FC236}">
                <a16:creationId xmlns:a16="http://schemas.microsoft.com/office/drawing/2014/main" id="{9A7B0027-9CF4-0FF1-990C-E3A87A2E1037}"/>
              </a:ext>
            </a:extLst>
          </p:cNvPr>
          <p:cNvSpPr>
            <a:spLocks noGrp="1"/>
          </p:cNvSpPr>
          <p:nvPr>
            <p:ph type="sldNum" sz="quarter" idx="12"/>
          </p:nvPr>
        </p:nvSpPr>
        <p:spPr/>
        <p:txBody>
          <a:bodyPr/>
          <a:lstStyle/>
          <a:p>
            <a:fld id="{DF19236E-BE37-A340-B933-0A79F0CD3AE4}" type="slidenum">
              <a:rPr lang="en-US"/>
              <a:t>7</a:t>
            </a:fld>
            <a:endParaRPr lang="en-US"/>
          </a:p>
        </p:txBody>
      </p:sp>
    </p:spTree>
    <p:extLst>
      <p:ext uri="{BB962C8B-B14F-4D97-AF65-F5344CB8AC3E}">
        <p14:creationId xmlns:p14="http://schemas.microsoft.com/office/powerpoint/2010/main" val="1899302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9ED76-4960-7B9E-14B9-EEC12E2BD0F5}"/>
              </a:ext>
            </a:extLst>
          </p:cNvPr>
          <p:cNvSpPr>
            <a:spLocks noGrp="1"/>
          </p:cNvSpPr>
          <p:nvPr>
            <p:ph type="title"/>
          </p:nvPr>
        </p:nvSpPr>
        <p:spPr>
          <a:xfrm>
            <a:off x="9102682" y="365125"/>
            <a:ext cx="3089318" cy="5375275"/>
          </a:xfrm>
        </p:spPr>
        <p:txBody>
          <a:bodyPr>
            <a:normAutofit/>
          </a:bodyPr>
          <a:lstStyle/>
          <a:p>
            <a:r>
              <a:rPr lang="en-US" sz="3600" b="1"/>
              <a:t>II. Final stress</a:t>
            </a:r>
            <a:br>
              <a:rPr lang="en-US" sz="3200"/>
            </a:br>
            <a:br>
              <a:rPr lang="en-US" sz="3200"/>
            </a:br>
            <a:r>
              <a:rPr lang="en-US" sz="3200"/>
              <a:t>Final syllable lengthening and </a:t>
            </a:r>
            <a:br>
              <a:rPr lang="en-US" sz="3200"/>
            </a:br>
            <a:r>
              <a:rPr lang="en-US" sz="3200"/>
              <a:t>utterance-final lengthening</a:t>
            </a:r>
            <a:br>
              <a:rPr lang="en-US"/>
            </a:br>
            <a:br>
              <a:rPr lang="en-US"/>
            </a:br>
            <a:br>
              <a:rPr lang="en-US"/>
            </a:br>
            <a:r>
              <a:rPr lang="en-US" sz="2000"/>
              <a:t>(DiCanio and Hatcher 2018)</a:t>
            </a:r>
          </a:p>
        </p:txBody>
      </p:sp>
      <p:pic>
        <p:nvPicPr>
          <p:cNvPr id="6" name="Content Placeholder 5">
            <a:extLst>
              <a:ext uri="{FF2B5EF4-FFF2-40B4-BE49-F238E27FC236}">
                <a16:creationId xmlns:a16="http://schemas.microsoft.com/office/drawing/2014/main" id="{83FAA1EE-59A7-02D5-F8C2-E8F1A1A128FA}"/>
              </a:ext>
            </a:extLst>
          </p:cNvPr>
          <p:cNvPicPr>
            <a:picLocks noGrp="1" noChangeAspect="1"/>
          </p:cNvPicPr>
          <p:nvPr>
            <p:ph idx="1"/>
          </p:nvPr>
        </p:nvPicPr>
        <p:blipFill>
          <a:blip r:embed="rId2"/>
          <a:stretch>
            <a:fillRect/>
          </a:stretch>
        </p:blipFill>
        <p:spPr>
          <a:xfrm>
            <a:off x="435871" y="503555"/>
            <a:ext cx="8666811" cy="5852795"/>
          </a:xfrm>
        </p:spPr>
      </p:pic>
      <p:sp>
        <p:nvSpPr>
          <p:cNvPr id="4" name="Slide Number Placeholder 3">
            <a:extLst>
              <a:ext uri="{FF2B5EF4-FFF2-40B4-BE49-F238E27FC236}">
                <a16:creationId xmlns:a16="http://schemas.microsoft.com/office/drawing/2014/main" id="{BDD246EF-0660-7C89-D81E-22F181C952B3}"/>
              </a:ext>
            </a:extLst>
          </p:cNvPr>
          <p:cNvSpPr>
            <a:spLocks noGrp="1"/>
          </p:cNvSpPr>
          <p:nvPr>
            <p:ph type="sldNum" sz="quarter" idx="12"/>
          </p:nvPr>
        </p:nvSpPr>
        <p:spPr/>
        <p:txBody>
          <a:bodyPr/>
          <a:lstStyle/>
          <a:p>
            <a:fld id="{DF19236E-BE37-A340-B933-0A79F0CD3AE4}" type="slidenum">
              <a:rPr lang="en-US"/>
              <a:t>8</a:t>
            </a:fld>
            <a:endParaRPr lang="en-US"/>
          </a:p>
        </p:txBody>
      </p:sp>
    </p:spTree>
    <p:extLst>
      <p:ext uri="{BB962C8B-B14F-4D97-AF65-F5344CB8AC3E}">
        <p14:creationId xmlns:p14="http://schemas.microsoft.com/office/powerpoint/2010/main" val="760461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982EB-0D95-E697-EC63-CD1CA314810B}"/>
              </a:ext>
            </a:extLst>
          </p:cNvPr>
          <p:cNvSpPr>
            <a:spLocks noGrp="1"/>
          </p:cNvSpPr>
          <p:nvPr>
            <p:ph type="title"/>
          </p:nvPr>
        </p:nvSpPr>
        <p:spPr/>
        <p:txBody>
          <a:bodyPr/>
          <a:lstStyle/>
          <a:p>
            <a:r>
              <a:rPr lang="en-US"/>
              <a:t>Tone in monosyllables and disyllables</a:t>
            </a:r>
          </a:p>
        </p:txBody>
      </p:sp>
      <p:sp>
        <p:nvSpPr>
          <p:cNvPr id="3" name="Content Placeholder 2">
            <a:extLst>
              <a:ext uri="{FF2B5EF4-FFF2-40B4-BE49-F238E27FC236}">
                <a16:creationId xmlns:a16="http://schemas.microsoft.com/office/drawing/2014/main" id="{3B207CB7-455C-6F02-CE3E-0FB75FA59E66}"/>
              </a:ext>
            </a:extLst>
          </p:cNvPr>
          <p:cNvSpPr>
            <a:spLocks noGrp="1"/>
          </p:cNvSpPr>
          <p:nvPr>
            <p:ph idx="1"/>
          </p:nvPr>
        </p:nvSpPr>
        <p:spPr>
          <a:xfrm>
            <a:off x="838200" y="1610140"/>
            <a:ext cx="10515600" cy="4566824"/>
          </a:xfrm>
        </p:spPr>
        <p:txBody>
          <a:bodyPr>
            <a:normAutofit/>
          </a:bodyPr>
          <a:lstStyle/>
          <a:p>
            <a:pPr marL="0" indent="0">
              <a:buNone/>
            </a:pPr>
            <a:r>
              <a:rPr lang="en-US" sz="2400">
                <a:latin typeface="Doulos SIL" panose="02000500070000020004" pitchFamily="2" charset="77"/>
                <a:ea typeface="Doulos SIL" panose="02000500070000020004" pitchFamily="2" charset="77"/>
                <a:cs typeface="Doulos SIL" panose="02000500070000020004" pitchFamily="2" charset="77"/>
              </a:rPr>
              <a:t>ββeh</a:t>
            </a:r>
            <a:r>
              <a:rPr lang="en-US" sz="2400" baseline="30000">
                <a:latin typeface="Doulos SIL" panose="02000500070000020004" pitchFamily="2" charset="77"/>
                <a:ea typeface="Doulos SIL" panose="02000500070000020004" pitchFamily="2" charset="77"/>
                <a:cs typeface="Doulos SIL" panose="02000500070000020004" pitchFamily="2" charset="77"/>
              </a:rPr>
              <a:t>(</a:t>
            </a:r>
            <a:r>
              <a:rPr lang="en-US" sz="2400">
                <a:latin typeface="Doulos SIL" panose="02000500070000020004" pitchFamily="2" charset="77"/>
                <a:ea typeface="Doulos SIL" panose="02000500070000020004" pitchFamily="2" charset="77"/>
                <a:cs typeface="Doulos SIL" panose="02000500070000020004" pitchFamily="2" charset="77"/>
              </a:rPr>
              <a:t>³</a:t>
            </a:r>
            <a:r>
              <a:rPr lang="en-US" sz="2400" baseline="30000">
                <a:latin typeface="Doulos SIL" panose="02000500070000020004" pitchFamily="2" charset="77"/>
                <a:ea typeface="Doulos SIL" panose="02000500070000020004" pitchFamily="2" charset="77"/>
                <a:cs typeface="Doulos SIL" panose="02000500070000020004" pitchFamily="2" charset="77"/>
              </a:rPr>
              <a:t>)</a:t>
            </a:r>
            <a:r>
              <a:rPr lang="en-US" sz="2400">
                <a:latin typeface="Doulos SIL" panose="02000500070000020004" pitchFamily="2" charset="77"/>
                <a:ea typeface="Doulos SIL" panose="02000500070000020004" pitchFamily="2" charset="77"/>
                <a:cs typeface="Doulos SIL" panose="02000500070000020004" pitchFamily="2" charset="77"/>
              </a:rPr>
              <a:t>⁵	‘straw mat / petate’		tʃi³ˀjoh⁵	‘swamp / ciénaga’	</a:t>
            </a:r>
          </a:p>
          <a:p>
            <a:pPr marL="0" indent="0">
              <a:buNone/>
            </a:pPr>
            <a:r>
              <a:rPr lang="en-US" sz="2400">
                <a:latin typeface="Doulos SIL" panose="02000500070000020004" pitchFamily="2" charset="77"/>
                <a:ea typeface="Doulos SIL" panose="02000500070000020004" pitchFamily="2" charset="77"/>
                <a:cs typeface="Doulos SIL" panose="02000500070000020004" pitchFamily="2" charset="77"/>
              </a:rPr>
              <a:t>ββe⁴		‘hair / pelo’			ka³to⁴		‘shirt / camisa’</a:t>
            </a:r>
          </a:p>
          <a:p>
            <a:pPr marL="0" indent="0">
              <a:buNone/>
            </a:pPr>
            <a:r>
              <a:rPr lang="en-US" sz="2400">
                <a:latin typeface="Doulos SIL" panose="02000500070000020004" pitchFamily="2" charset="77"/>
                <a:ea typeface="Doulos SIL" panose="02000500070000020004" pitchFamily="2" charset="77"/>
                <a:cs typeface="Doulos SIL" panose="02000500070000020004" pitchFamily="2" charset="77"/>
              </a:rPr>
              <a:t>nne³		‘plough / arado’		na³ɾa³		‘refill / rellenar’</a:t>
            </a:r>
          </a:p>
          <a:p>
            <a:pPr marL="0" indent="0">
              <a:buNone/>
            </a:pPr>
            <a:r>
              <a:rPr lang="en-US" sz="2400">
                <a:latin typeface="Doulos SIL" panose="02000500070000020004" pitchFamily="2" charset="77"/>
                <a:ea typeface="Doulos SIL" panose="02000500070000020004" pitchFamily="2" charset="77"/>
                <a:cs typeface="Doulos SIL" panose="02000500070000020004" pitchFamily="2" charset="77"/>
              </a:rPr>
              <a:t>nne²		‘to lie / mentir’		a²m</a:t>
            </a:r>
            <a:r>
              <a:rPr lang="en-US" sz="2400" b="0" i="0" kern="1200">
                <a:solidFill>
                  <a:schemeClr val="tx1"/>
                </a:solidFill>
                <a:effectLst/>
                <a:latin typeface="Doulos SIL" panose="02000500070000020004" pitchFamily="2" charset="77"/>
                <a:ea typeface="Doulos SIL" panose="02000500070000020004" pitchFamily="2" charset="77"/>
                <a:cs typeface="Doulos SIL" panose="02000500070000020004" pitchFamily="2" charset="77"/>
              </a:rPr>
              <a:t>ə̃</a:t>
            </a:r>
            <a:r>
              <a:rPr lang="en-US" sz="2400">
                <a:latin typeface="Doulos SIL" panose="02000500070000020004" pitchFamily="2" charset="77"/>
                <a:ea typeface="Doulos SIL" panose="02000500070000020004" pitchFamily="2" charset="77"/>
                <a:cs typeface="Doulos SIL" panose="02000500070000020004" pitchFamily="2" charset="77"/>
              </a:rPr>
              <a:t>²		‘when / cuando’</a:t>
            </a:r>
          </a:p>
          <a:p>
            <a:pPr marL="0" indent="0">
              <a:buNone/>
            </a:pPr>
            <a:r>
              <a:rPr lang="en-US" sz="2400">
                <a:latin typeface="Doulos SIL" panose="02000500070000020004" pitchFamily="2" charset="77"/>
                <a:ea typeface="Doulos SIL" panose="02000500070000020004" pitchFamily="2" charset="77"/>
                <a:cs typeface="Doulos SIL" panose="02000500070000020004" pitchFamily="2" charset="77"/>
              </a:rPr>
              <a:t>nne¹		‘naked / desnudo’		na¹ka¹		‘new / nuevo’</a:t>
            </a:r>
          </a:p>
          <a:p>
            <a:pPr marL="0" indent="0">
              <a:buNone/>
            </a:pPr>
            <a:r>
              <a:rPr lang="en-US" sz="2400">
                <a:latin typeface="Doulos SIL" panose="02000500070000020004" pitchFamily="2" charset="77"/>
                <a:ea typeface="Doulos SIL" panose="02000500070000020004" pitchFamily="2" charset="77"/>
                <a:cs typeface="Doulos SIL" panose="02000500070000020004" pitchFamily="2" charset="77"/>
              </a:rPr>
              <a:t>nne³²		‘water / agua’			a³βi³²		‘leave / salir’</a:t>
            </a:r>
          </a:p>
          <a:p>
            <a:pPr marL="0" indent="0">
              <a:buNone/>
            </a:pPr>
            <a:r>
              <a:rPr lang="en-US" sz="2400">
                <a:latin typeface="Doulos SIL" panose="02000500070000020004" pitchFamily="2" charset="77"/>
                <a:ea typeface="Doulos SIL" panose="02000500070000020004" pitchFamily="2" charset="77"/>
                <a:cs typeface="Doulos SIL" panose="02000500070000020004" pitchFamily="2" charset="77"/>
              </a:rPr>
              <a:t>nne³¹		‘meat / carne’			a³nĩ¹		‘explode / estallar’	</a:t>
            </a:r>
          </a:p>
          <a:p>
            <a:pPr marL="0" indent="0">
              <a:buNone/>
            </a:pPr>
            <a:r>
              <a:rPr lang="en-US" sz="2400">
                <a:latin typeface="Doulos SIL" panose="02000500070000020004" pitchFamily="2" charset="77"/>
                <a:ea typeface="Doulos SIL" panose="02000500070000020004" pitchFamily="2" charset="77"/>
                <a:cs typeface="Doulos SIL" panose="02000500070000020004" pitchFamily="2" charset="77"/>
              </a:rPr>
              <a:t>tʃe⁴³		‘my father / mi padre’		a⁴ne⁴³		‘chew / masticar’</a:t>
            </a:r>
          </a:p>
          <a:p>
            <a:pPr marL="0" indent="0">
              <a:buNone/>
            </a:pPr>
            <a:r>
              <a:rPr lang="en-US" sz="2400">
                <a:latin typeface="Doulos SIL" panose="02000500070000020004" pitchFamily="2" charset="77"/>
                <a:ea typeface="Doulos SIL" panose="02000500070000020004" pitchFamily="2" charset="77"/>
                <a:cs typeface="Doulos SIL" panose="02000500070000020004" pitchFamily="2" charset="77"/>
              </a:rPr>
              <a:t>ᵑɡa¹³		‘when </a:t>
            </a:r>
            <a:r>
              <a:rPr lang="en-US" sz="2400" cap="small">
                <a:latin typeface="Doulos SIL" panose="02000500070000020004" pitchFamily="2" charset="77"/>
                <a:ea typeface="Doulos SIL" panose="02000500070000020004" pitchFamily="2" charset="77"/>
                <a:cs typeface="Doulos SIL" panose="02000500070000020004" pitchFamily="2" charset="77"/>
              </a:rPr>
              <a:t>(subord)</a:t>
            </a:r>
            <a:r>
              <a:rPr lang="en-US" sz="2400">
                <a:latin typeface="Doulos SIL" panose="02000500070000020004" pitchFamily="2" charset="77"/>
                <a:ea typeface="Doulos SIL" panose="02000500070000020004" pitchFamily="2" charset="77"/>
                <a:cs typeface="Doulos SIL" panose="02000500070000020004" pitchFamily="2" charset="77"/>
              </a:rPr>
              <a:t> / cuando’	k</a:t>
            </a:r>
            <a:r>
              <a:rPr lang="en-US" sz="2400" i="0" kern="1200">
                <a:solidFill>
                  <a:schemeClr val="tx1"/>
                </a:solidFill>
                <a:effectLst/>
                <a:latin typeface="Doulos SIL" panose="02000500070000020004" pitchFamily="2" charset="77"/>
                <a:ea typeface="Doulos SIL" panose="02000500070000020004" pitchFamily="2" charset="77"/>
                <a:cs typeface="Doulos SIL" panose="02000500070000020004" pitchFamily="2" charset="77"/>
              </a:rPr>
              <a:t>ə̃</a:t>
            </a:r>
            <a:r>
              <a:rPr lang="en-US" sz="2400">
                <a:latin typeface="Doulos SIL" panose="02000500070000020004" pitchFamily="2" charset="77"/>
                <a:ea typeface="Doulos SIL" panose="02000500070000020004" pitchFamily="2" charset="77"/>
                <a:cs typeface="Doulos SIL" panose="02000500070000020004" pitchFamily="2" charset="77"/>
              </a:rPr>
              <a:t>¹ʔ</a:t>
            </a:r>
            <a:r>
              <a:rPr lang="en-US" sz="2400" i="0" kern="1200">
                <a:solidFill>
                  <a:schemeClr val="tx1"/>
                </a:solidFill>
                <a:effectLst/>
                <a:latin typeface="Doulos SIL" panose="02000500070000020004" pitchFamily="2" charset="77"/>
                <a:ea typeface="Doulos SIL" panose="02000500070000020004" pitchFamily="2" charset="77"/>
                <a:cs typeface="Doulos SIL" panose="02000500070000020004" pitchFamily="2" charset="77"/>
              </a:rPr>
              <a:t>ə̃</a:t>
            </a:r>
            <a:r>
              <a:rPr lang="en-US" sz="2400">
                <a:latin typeface="Doulos SIL" panose="02000500070000020004" pitchFamily="2" charset="77"/>
                <a:ea typeface="Doulos SIL" panose="02000500070000020004" pitchFamily="2" charset="77"/>
                <a:cs typeface="Doulos SIL" panose="02000500070000020004" pitchFamily="2" charset="77"/>
              </a:rPr>
              <a:t>³		‘four (N) / cuatro'</a:t>
            </a:r>
          </a:p>
        </p:txBody>
      </p:sp>
      <p:sp>
        <p:nvSpPr>
          <p:cNvPr id="4" name="Slide Number Placeholder 3">
            <a:extLst>
              <a:ext uri="{FF2B5EF4-FFF2-40B4-BE49-F238E27FC236}">
                <a16:creationId xmlns:a16="http://schemas.microsoft.com/office/drawing/2014/main" id="{63F92CAC-D67C-CD10-A8AB-98D419B4B589}"/>
              </a:ext>
            </a:extLst>
          </p:cNvPr>
          <p:cNvSpPr>
            <a:spLocks noGrp="1"/>
          </p:cNvSpPr>
          <p:nvPr>
            <p:ph type="sldNum" sz="quarter" idx="12"/>
          </p:nvPr>
        </p:nvSpPr>
        <p:spPr/>
        <p:txBody>
          <a:bodyPr/>
          <a:lstStyle/>
          <a:p>
            <a:fld id="{DF19236E-BE37-A340-B933-0A79F0CD3AE4}" type="slidenum">
              <a:t>9</a:t>
            </a:fld>
            <a:endParaRPr lang="en-US"/>
          </a:p>
        </p:txBody>
      </p:sp>
      <p:pic>
        <p:nvPicPr>
          <p:cNvPr id="7" name="tone_5_bbej5">
            <a:hlinkClick r:id="" action="ppaction://media"/>
            <a:extLst>
              <a:ext uri="{FF2B5EF4-FFF2-40B4-BE49-F238E27FC236}">
                <a16:creationId xmlns:a16="http://schemas.microsoft.com/office/drawing/2014/main" id="{541CD855-0032-C674-BB10-0F68A11EBB9F}"/>
              </a:ext>
            </a:extLst>
          </p:cNvPr>
          <p:cNvPicPr>
            <a:picLocks noChangeAspect="1"/>
          </p:cNvPicPr>
          <p:nvPr>
            <a:audioFile r:link="rId2"/>
            <p:extLst>
              <p:ext uri="{DAA4B4D4-6D71-4841-9C94-3DE7FCFB9230}">
                <p14:media xmlns:p14="http://schemas.microsoft.com/office/powerpoint/2010/main" r:embed="rId1"/>
              </p:ext>
            </p:extLst>
          </p:nvPr>
        </p:nvPicPr>
        <p:blipFill>
          <a:blip r:embed="rId38"/>
          <a:stretch>
            <a:fillRect/>
          </a:stretch>
        </p:blipFill>
        <p:spPr>
          <a:xfrm>
            <a:off x="273258" y="1511301"/>
            <a:ext cx="564942" cy="564942"/>
          </a:xfrm>
          <a:prstGeom prst="rect">
            <a:avLst/>
          </a:prstGeom>
        </p:spPr>
      </p:pic>
      <p:pic>
        <p:nvPicPr>
          <p:cNvPr id="8" name="tone_4_bbe4">
            <a:hlinkClick r:id="" action="ppaction://media"/>
            <a:extLst>
              <a:ext uri="{FF2B5EF4-FFF2-40B4-BE49-F238E27FC236}">
                <a16:creationId xmlns:a16="http://schemas.microsoft.com/office/drawing/2014/main" id="{05844272-9CD8-DA4C-A246-404143681F8D}"/>
              </a:ext>
            </a:extLst>
          </p:cNvPr>
          <p:cNvPicPr>
            <a:picLocks noChangeAspect="1"/>
          </p:cNvPicPr>
          <p:nvPr>
            <a:audioFile r:link="rId4"/>
            <p:extLst>
              <p:ext uri="{DAA4B4D4-6D71-4841-9C94-3DE7FCFB9230}">
                <p14:media xmlns:p14="http://schemas.microsoft.com/office/powerpoint/2010/main" r:embed="rId3"/>
              </p:ext>
            </p:extLst>
          </p:nvPr>
        </p:nvPicPr>
        <p:blipFill>
          <a:blip r:embed="rId38"/>
          <a:stretch>
            <a:fillRect/>
          </a:stretch>
        </p:blipFill>
        <p:spPr>
          <a:xfrm>
            <a:off x="272396" y="1989346"/>
            <a:ext cx="564942" cy="564942"/>
          </a:xfrm>
          <a:prstGeom prst="rect">
            <a:avLst/>
          </a:prstGeom>
        </p:spPr>
      </p:pic>
      <p:pic>
        <p:nvPicPr>
          <p:cNvPr id="9" name="tone_3_nne3">
            <a:hlinkClick r:id="" action="ppaction://media"/>
            <a:extLst>
              <a:ext uri="{FF2B5EF4-FFF2-40B4-BE49-F238E27FC236}">
                <a16:creationId xmlns:a16="http://schemas.microsoft.com/office/drawing/2014/main" id="{9617D327-7872-454B-D728-66E3134B3660}"/>
              </a:ext>
            </a:extLst>
          </p:cNvPr>
          <p:cNvPicPr>
            <a:picLocks noChangeAspect="1"/>
          </p:cNvPicPr>
          <p:nvPr>
            <a:audioFile r:link="rId6"/>
            <p:extLst>
              <p:ext uri="{DAA4B4D4-6D71-4841-9C94-3DE7FCFB9230}">
                <p14:media xmlns:p14="http://schemas.microsoft.com/office/powerpoint/2010/main" r:embed="rId5"/>
              </p:ext>
            </p:extLst>
          </p:nvPr>
        </p:nvPicPr>
        <p:blipFill>
          <a:blip r:embed="rId38"/>
          <a:stretch>
            <a:fillRect/>
          </a:stretch>
        </p:blipFill>
        <p:spPr>
          <a:xfrm>
            <a:off x="272396" y="2461663"/>
            <a:ext cx="564942" cy="564942"/>
          </a:xfrm>
          <a:prstGeom prst="rect">
            <a:avLst/>
          </a:prstGeom>
        </p:spPr>
      </p:pic>
      <p:pic>
        <p:nvPicPr>
          <p:cNvPr id="10" name="tone_2_nne2">
            <a:hlinkClick r:id="" action="ppaction://media"/>
            <a:extLst>
              <a:ext uri="{FF2B5EF4-FFF2-40B4-BE49-F238E27FC236}">
                <a16:creationId xmlns:a16="http://schemas.microsoft.com/office/drawing/2014/main" id="{C4EF54C9-CB3F-EB64-1B1B-17C51929C9F9}"/>
              </a:ext>
            </a:extLst>
          </p:cNvPr>
          <p:cNvPicPr>
            <a:picLocks noChangeAspect="1"/>
          </p:cNvPicPr>
          <p:nvPr>
            <a:audioFile r:link="rId8"/>
            <p:extLst>
              <p:ext uri="{DAA4B4D4-6D71-4841-9C94-3DE7FCFB9230}">
                <p14:media xmlns:p14="http://schemas.microsoft.com/office/powerpoint/2010/main" r:embed="rId7"/>
              </p:ext>
            </p:extLst>
          </p:nvPr>
        </p:nvPicPr>
        <p:blipFill>
          <a:blip r:embed="rId38"/>
          <a:stretch>
            <a:fillRect/>
          </a:stretch>
        </p:blipFill>
        <p:spPr>
          <a:xfrm>
            <a:off x="270638" y="2940827"/>
            <a:ext cx="563184" cy="563184"/>
          </a:xfrm>
          <a:prstGeom prst="rect">
            <a:avLst/>
          </a:prstGeom>
        </p:spPr>
      </p:pic>
      <p:pic>
        <p:nvPicPr>
          <p:cNvPr id="11" name="tone_1_nne1">
            <a:hlinkClick r:id="" action="ppaction://media"/>
            <a:extLst>
              <a:ext uri="{FF2B5EF4-FFF2-40B4-BE49-F238E27FC236}">
                <a16:creationId xmlns:a16="http://schemas.microsoft.com/office/drawing/2014/main" id="{9618F244-B52E-655E-A95D-43BA1B00233F}"/>
              </a:ext>
            </a:extLst>
          </p:cNvPr>
          <p:cNvPicPr>
            <a:picLocks noChangeAspect="1"/>
          </p:cNvPicPr>
          <p:nvPr>
            <a:audioFile r:link="rId10"/>
            <p:extLst>
              <p:ext uri="{DAA4B4D4-6D71-4841-9C94-3DE7FCFB9230}">
                <p14:media xmlns:p14="http://schemas.microsoft.com/office/powerpoint/2010/main" r:embed="rId9"/>
              </p:ext>
            </p:extLst>
          </p:nvPr>
        </p:nvPicPr>
        <p:blipFill>
          <a:blip r:embed="rId38"/>
          <a:stretch>
            <a:fillRect/>
          </a:stretch>
        </p:blipFill>
        <p:spPr>
          <a:xfrm>
            <a:off x="259264" y="3412025"/>
            <a:ext cx="576747" cy="576747"/>
          </a:xfrm>
          <a:prstGeom prst="rect">
            <a:avLst/>
          </a:prstGeom>
        </p:spPr>
      </p:pic>
      <p:pic>
        <p:nvPicPr>
          <p:cNvPr id="12" name="tone_32_nne32">
            <a:hlinkClick r:id="" action="ppaction://media"/>
            <a:extLst>
              <a:ext uri="{FF2B5EF4-FFF2-40B4-BE49-F238E27FC236}">
                <a16:creationId xmlns:a16="http://schemas.microsoft.com/office/drawing/2014/main" id="{A74192EC-67A3-69C4-2D05-9DC70DA93EE8}"/>
              </a:ext>
            </a:extLst>
          </p:cNvPr>
          <p:cNvPicPr>
            <a:picLocks noChangeAspect="1"/>
          </p:cNvPicPr>
          <p:nvPr>
            <a:audioFile r:link="rId12"/>
            <p:extLst>
              <p:ext uri="{DAA4B4D4-6D71-4841-9C94-3DE7FCFB9230}">
                <p14:media xmlns:p14="http://schemas.microsoft.com/office/powerpoint/2010/main" r:embed="rId11"/>
              </p:ext>
            </p:extLst>
          </p:nvPr>
        </p:nvPicPr>
        <p:blipFill>
          <a:blip r:embed="rId38"/>
          <a:stretch>
            <a:fillRect/>
          </a:stretch>
        </p:blipFill>
        <p:spPr>
          <a:xfrm>
            <a:off x="277205" y="3879851"/>
            <a:ext cx="563184" cy="563184"/>
          </a:xfrm>
          <a:prstGeom prst="rect">
            <a:avLst/>
          </a:prstGeom>
        </p:spPr>
      </p:pic>
      <p:pic>
        <p:nvPicPr>
          <p:cNvPr id="13" name="tone_31_nne31">
            <a:hlinkClick r:id="" action="ppaction://media"/>
            <a:extLst>
              <a:ext uri="{FF2B5EF4-FFF2-40B4-BE49-F238E27FC236}">
                <a16:creationId xmlns:a16="http://schemas.microsoft.com/office/drawing/2014/main" id="{CB244237-3368-BA46-DF86-0482B971CFC1}"/>
              </a:ext>
            </a:extLst>
          </p:cNvPr>
          <p:cNvPicPr>
            <a:picLocks noChangeAspect="1"/>
          </p:cNvPicPr>
          <p:nvPr>
            <a:audioFile r:link="rId14"/>
            <p:extLst>
              <p:ext uri="{DAA4B4D4-6D71-4841-9C94-3DE7FCFB9230}">
                <p14:media xmlns:p14="http://schemas.microsoft.com/office/powerpoint/2010/main" r:embed="rId13"/>
              </p:ext>
            </p:extLst>
          </p:nvPr>
        </p:nvPicPr>
        <p:blipFill>
          <a:blip r:embed="rId38"/>
          <a:stretch>
            <a:fillRect/>
          </a:stretch>
        </p:blipFill>
        <p:spPr>
          <a:xfrm>
            <a:off x="259264" y="4335115"/>
            <a:ext cx="563184" cy="563184"/>
          </a:xfrm>
          <a:prstGeom prst="rect">
            <a:avLst/>
          </a:prstGeom>
        </p:spPr>
      </p:pic>
      <p:pic>
        <p:nvPicPr>
          <p:cNvPr id="14" name="tone_43_che43">
            <a:hlinkClick r:id="" action="ppaction://media"/>
            <a:extLst>
              <a:ext uri="{FF2B5EF4-FFF2-40B4-BE49-F238E27FC236}">
                <a16:creationId xmlns:a16="http://schemas.microsoft.com/office/drawing/2014/main" id="{8B9E4F2A-C54F-8179-0285-45512C1CCABC}"/>
              </a:ext>
            </a:extLst>
          </p:cNvPr>
          <p:cNvPicPr>
            <a:picLocks noChangeAspect="1"/>
          </p:cNvPicPr>
          <p:nvPr>
            <a:audioFile r:link="rId16"/>
            <p:extLst>
              <p:ext uri="{DAA4B4D4-6D71-4841-9C94-3DE7FCFB9230}">
                <p14:media xmlns:p14="http://schemas.microsoft.com/office/powerpoint/2010/main" r:embed="rId15"/>
              </p:ext>
            </p:extLst>
          </p:nvPr>
        </p:nvPicPr>
        <p:blipFill>
          <a:blip r:embed="rId38"/>
          <a:stretch>
            <a:fillRect/>
          </a:stretch>
        </p:blipFill>
        <p:spPr>
          <a:xfrm>
            <a:off x="243512" y="4789378"/>
            <a:ext cx="563184" cy="563184"/>
          </a:xfrm>
          <a:prstGeom prst="rect">
            <a:avLst/>
          </a:prstGeom>
        </p:spPr>
      </p:pic>
      <p:pic>
        <p:nvPicPr>
          <p:cNvPr id="15" name="tone_13_nga13">
            <a:hlinkClick r:id="" action="ppaction://media"/>
            <a:extLst>
              <a:ext uri="{FF2B5EF4-FFF2-40B4-BE49-F238E27FC236}">
                <a16:creationId xmlns:a16="http://schemas.microsoft.com/office/drawing/2014/main" id="{B1B39F0D-631A-994B-9FBA-128061DF07E8}"/>
              </a:ext>
            </a:extLst>
          </p:cNvPr>
          <p:cNvPicPr>
            <a:picLocks noChangeAspect="1"/>
          </p:cNvPicPr>
          <p:nvPr>
            <a:audioFile r:link="rId18"/>
            <p:extLst>
              <p:ext uri="{DAA4B4D4-6D71-4841-9C94-3DE7FCFB9230}">
                <p14:media xmlns:p14="http://schemas.microsoft.com/office/powerpoint/2010/main" r:embed="rId17"/>
              </p:ext>
            </p:extLst>
          </p:nvPr>
        </p:nvPicPr>
        <p:blipFill>
          <a:blip r:embed="rId38"/>
          <a:stretch>
            <a:fillRect/>
          </a:stretch>
        </p:blipFill>
        <p:spPr>
          <a:xfrm>
            <a:off x="243512" y="5229196"/>
            <a:ext cx="563184" cy="563184"/>
          </a:xfrm>
          <a:prstGeom prst="rect">
            <a:avLst/>
          </a:prstGeom>
        </p:spPr>
      </p:pic>
      <p:pic>
        <p:nvPicPr>
          <p:cNvPr id="16" name="chi3hyoj5">
            <a:hlinkClick r:id="" action="ppaction://media"/>
            <a:extLst>
              <a:ext uri="{FF2B5EF4-FFF2-40B4-BE49-F238E27FC236}">
                <a16:creationId xmlns:a16="http://schemas.microsoft.com/office/drawing/2014/main" id="{C21A3792-1BFC-9522-C9E6-C11FA6329C1A}"/>
              </a:ext>
            </a:extLst>
          </p:cNvPr>
          <p:cNvPicPr>
            <a:picLocks noChangeAspect="1"/>
          </p:cNvPicPr>
          <p:nvPr>
            <a:audioFile r:link="rId20"/>
            <p:extLst>
              <p:ext uri="{DAA4B4D4-6D71-4841-9C94-3DE7FCFB9230}">
                <p14:media xmlns:p14="http://schemas.microsoft.com/office/powerpoint/2010/main" r:embed="rId19"/>
              </p:ext>
            </p:extLst>
          </p:nvPr>
        </p:nvPicPr>
        <p:blipFill>
          <a:blip r:embed="rId38"/>
          <a:stretch>
            <a:fillRect/>
          </a:stretch>
        </p:blipFill>
        <p:spPr>
          <a:xfrm>
            <a:off x="10863470" y="1582946"/>
            <a:ext cx="490330" cy="490330"/>
          </a:xfrm>
          <a:prstGeom prst="rect">
            <a:avLst/>
          </a:prstGeom>
        </p:spPr>
      </p:pic>
      <p:pic>
        <p:nvPicPr>
          <p:cNvPr id="17" name="ka3to4">
            <a:hlinkClick r:id="" action="ppaction://media"/>
            <a:extLst>
              <a:ext uri="{FF2B5EF4-FFF2-40B4-BE49-F238E27FC236}">
                <a16:creationId xmlns:a16="http://schemas.microsoft.com/office/drawing/2014/main" id="{E84E212A-7F6D-EC1A-8FC9-77579FA3C573}"/>
              </a:ext>
            </a:extLst>
          </p:cNvPr>
          <p:cNvPicPr>
            <a:picLocks noChangeAspect="1"/>
          </p:cNvPicPr>
          <p:nvPr>
            <a:audioFile r:link="rId22"/>
            <p:extLst>
              <p:ext uri="{DAA4B4D4-6D71-4841-9C94-3DE7FCFB9230}">
                <p14:media xmlns:p14="http://schemas.microsoft.com/office/powerpoint/2010/main" r:embed="rId21"/>
              </p:ext>
            </p:extLst>
          </p:nvPr>
        </p:nvPicPr>
        <p:blipFill>
          <a:blip r:embed="rId38"/>
          <a:stretch>
            <a:fillRect/>
          </a:stretch>
        </p:blipFill>
        <p:spPr>
          <a:xfrm>
            <a:off x="10862608" y="2029895"/>
            <a:ext cx="490331" cy="490331"/>
          </a:xfrm>
          <a:prstGeom prst="rect">
            <a:avLst/>
          </a:prstGeom>
        </p:spPr>
      </p:pic>
      <p:pic>
        <p:nvPicPr>
          <p:cNvPr id="18" name="na3ra3">
            <a:hlinkClick r:id="" action="ppaction://media"/>
            <a:extLst>
              <a:ext uri="{FF2B5EF4-FFF2-40B4-BE49-F238E27FC236}">
                <a16:creationId xmlns:a16="http://schemas.microsoft.com/office/drawing/2014/main" id="{947E03B5-932E-68E1-4B78-3BCE6755B665}"/>
              </a:ext>
            </a:extLst>
          </p:cNvPr>
          <p:cNvPicPr>
            <a:picLocks noChangeAspect="1"/>
          </p:cNvPicPr>
          <p:nvPr>
            <a:audioFile r:link="rId24"/>
            <p:extLst>
              <p:ext uri="{DAA4B4D4-6D71-4841-9C94-3DE7FCFB9230}">
                <p14:media xmlns:p14="http://schemas.microsoft.com/office/powerpoint/2010/main" r:embed="rId23"/>
              </p:ext>
            </p:extLst>
          </p:nvPr>
        </p:nvPicPr>
        <p:blipFill>
          <a:blip r:embed="rId38"/>
          <a:stretch>
            <a:fillRect/>
          </a:stretch>
        </p:blipFill>
        <p:spPr>
          <a:xfrm>
            <a:off x="10861746" y="2468286"/>
            <a:ext cx="490330" cy="490330"/>
          </a:xfrm>
          <a:prstGeom prst="rect">
            <a:avLst/>
          </a:prstGeom>
        </p:spPr>
      </p:pic>
      <p:pic>
        <p:nvPicPr>
          <p:cNvPr id="19" name="a2man2">
            <a:hlinkClick r:id="" action="ppaction://media"/>
            <a:extLst>
              <a:ext uri="{FF2B5EF4-FFF2-40B4-BE49-F238E27FC236}">
                <a16:creationId xmlns:a16="http://schemas.microsoft.com/office/drawing/2014/main" id="{B1EDE4EB-D790-53FD-B17D-11D2F761089B}"/>
              </a:ext>
            </a:extLst>
          </p:cNvPr>
          <p:cNvPicPr>
            <a:picLocks noChangeAspect="1"/>
          </p:cNvPicPr>
          <p:nvPr>
            <a:audioFile r:link="rId26"/>
            <p:extLst>
              <p:ext uri="{DAA4B4D4-6D71-4841-9C94-3DE7FCFB9230}">
                <p14:media xmlns:p14="http://schemas.microsoft.com/office/powerpoint/2010/main" r:embed="rId25"/>
              </p:ext>
            </p:extLst>
          </p:nvPr>
        </p:nvPicPr>
        <p:blipFill>
          <a:blip r:embed="rId38"/>
          <a:stretch>
            <a:fillRect/>
          </a:stretch>
        </p:blipFill>
        <p:spPr>
          <a:xfrm>
            <a:off x="10861746" y="2915685"/>
            <a:ext cx="490330" cy="490330"/>
          </a:xfrm>
          <a:prstGeom prst="rect">
            <a:avLst/>
          </a:prstGeom>
        </p:spPr>
      </p:pic>
      <p:pic>
        <p:nvPicPr>
          <p:cNvPr id="20" name="na1ka1">
            <a:hlinkClick r:id="" action="ppaction://media"/>
            <a:extLst>
              <a:ext uri="{FF2B5EF4-FFF2-40B4-BE49-F238E27FC236}">
                <a16:creationId xmlns:a16="http://schemas.microsoft.com/office/drawing/2014/main" id="{5D649868-46D2-D0D8-8016-0A1F24837962}"/>
              </a:ext>
            </a:extLst>
          </p:cNvPr>
          <p:cNvPicPr>
            <a:picLocks noChangeAspect="1"/>
          </p:cNvPicPr>
          <p:nvPr>
            <a:audioFile r:link="rId28"/>
            <p:extLst>
              <p:ext uri="{DAA4B4D4-6D71-4841-9C94-3DE7FCFB9230}">
                <p14:media xmlns:p14="http://schemas.microsoft.com/office/powerpoint/2010/main" r:embed="rId27"/>
              </p:ext>
            </p:extLst>
          </p:nvPr>
        </p:nvPicPr>
        <p:blipFill>
          <a:blip r:embed="rId38"/>
          <a:stretch>
            <a:fillRect/>
          </a:stretch>
        </p:blipFill>
        <p:spPr>
          <a:xfrm>
            <a:off x="10855053" y="3318291"/>
            <a:ext cx="497023" cy="497023"/>
          </a:xfrm>
          <a:prstGeom prst="rect">
            <a:avLst/>
          </a:prstGeom>
        </p:spPr>
      </p:pic>
      <p:pic>
        <p:nvPicPr>
          <p:cNvPr id="21" name="a3bi32">
            <a:hlinkClick r:id="" action="ppaction://media"/>
            <a:extLst>
              <a:ext uri="{FF2B5EF4-FFF2-40B4-BE49-F238E27FC236}">
                <a16:creationId xmlns:a16="http://schemas.microsoft.com/office/drawing/2014/main" id="{E731FAA4-637A-71A8-96A7-85258BB6587D}"/>
              </a:ext>
            </a:extLst>
          </p:cNvPr>
          <p:cNvPicPr>
            <a:picLocks noChangeAspect="1"/>
          </p:cNvPicPr>
          <p:nvPr>
            <a:audioFile r:link="rId30"/>
            <p:extLst>
              <p:ext uri="{DAA4B4D4-6D71-4841-9C94-3DE7FCFB9230}">
                <p14:media xmlns:p14="http://schemas.microsoft.com/office/powerpoint/2010/main" r:embed="rId29"/>
              </p:ext>
            </p:extLst>
          </p:nvPr>
        </p:nvPicPr>
        <p:blipFill>
          <a:blip r:embed="rId38"/>
          <a:stretch>
            <a:fillRect/>
          </a:stretch>
        </p:blipFill>
        <p:spPr>
          <a:xfrm>
            <a:off x="10855053" y="3765241"/>
            <a:ext cx="563184" cy="563184"/>
          </a:xfrm>
          <a:prstGeom prst="rect">
            <a:avLst/>
          </a:prstGeom>
        </p:spPr>
      </p:pic>
      <p:pic>
        <p:nvPicPr>
          <p:cNvPr id="22" name="a3nin1">
            <a:hlinkClick r:id="" action="ppaction://media"/>
            <a:extLst>
              <a:ext uri="{FF2B5EF4-FFF2-40B4-BE49-F238E27FC236}">
                <a16:creationId xmlns:a16="http://schemas.microsoft.com/office/drawing/2014/main" id="{4E84BD00-3138-BAB0-419E-A31A7D751ED3}"/>
              </a:ext>
            </a:extLst>
          </p:cNvPr>
          <p:cNvPicPr>
            <a:picLocks noChangeAspect="1"/>
          </p:cNvPicPr>
          <p:nvPr>
            <a:audioFile r:link="rId32"/>
            <p:extLst>
              <p:ext uri="{DAA4B4D4-6D71-4841-9C94-3DE7FCFB9230}">
                <p14:media xmlns:p14="http://schemas.microsoft.com/office/powerpoint/2010/main" r:embed="rId31"/>
              </p:ext>
            </p:extLst>
          </p:nvPr>
        </p:nvPicPr>
        <p:blipFill>
          <a:blip r:embed="rId38"/>
          <a:stretch>
            <a:fillRect/>
          </a:stretch>
        </p:blipFill>
        <p:spPr>
          <a:xfrm>
            <a:off x="10855053" y="4259641"/>
            <a:ext cx="563184" cy="563184"/>
          </a:xfrm>
          <a:prstGeom prst="rect">
            <a:avLst/>
          </a:prstGeom>
        </p:spPr>
      </p:pic>
      <p:pic>
        <p:nvPicPr>
          <p:cNvPr id="23" name="a4ne43">
            <a:hlinkClick r:id="" action="ppaction://media"/>
            <a:extLst>
              <a:ext uri="{FF2B5EF4-FFF2-40B4-BE49-F238E27FC236}">
                <a16:creationId xmlns:a16="http://schemas.microsoft.com/office/drawing/2014/main" id="{82F52360-80EA-EFA5-2F43-EA80D681480C}"/>
              </a:ext>
            </a:extLst>
          </p:cNvPr>
          <p:cNvPicPr>
            <a:picLocks noChangeAspect="1"/>
          </p:cNvPicPr>
          <p:nvPr>
            <a:audioFile r:link="rId34"/>
            <p:extLst>
              <p:ext uri="{DAA4B4D4-6D71-4841-9C94-3DE7FCFB9230}">
                <p14:media xmlns:p14="http://schemas.microsoft.com/office/powerpoint/2010/main" r:embed="rId33"/>
              </p:ext>
            </p:extLst>
          </p:nvPr>
        </p:nvPicPr>
        <p:blipFill>
          <a:blip r:embed="rId38"/>
          <a:stretch>
            <a:fillRect/>
          </a:stretch>
        </p:blipFill>
        <p:spPr>
          <a:xfrm>
            <a:off x="10861746" y="4681523"/>
            <a:ext cx="563184" cy="563184"/>
          </a:xfrm>
          <a:prstGeom prst="rect">
            <a:avLst/>
          </a:prstGeom>
        </p:spPr>
      </p:pic>
      <p:pic>
        <p:nvPicPr>
          <p:cNvPr id="24" name="ka1han3">
            <a:hlinkClick r:id="" action="ppaction://media"/>
            <a:extLst>
              <a:ext uri="{FF2B5EF4-FFF2-40B4-BE49-F238E27FC236}">
                <a16:creationId xmlns:a16="http://schemas.microsoft.com/office/drawing/2014/main" id="{42FC42D3-E5DE-CA27-E89A-DE3FF168D5F6}"/>
              </a:ext>
            </a:extLst>
          </p:cNvPr>
          <p:cNvPicPr>
            <a:picLocks noChangeAspect="1"/>
          </p:cNvPicPr>
          <p:nvPr>
            <a:audioFile r:link="rId36"/>
            <p:extLst>
              <p:ext uri="{DAA4B4D4-6D71-4841-9C94-3DE7FCFB9230}">
                <p14:media xmlns:p14="http://schemas.microsoft.com/office/powerpoint/2010/main" r:embed="rId35"/>
              </p:ext>
            </p:extLst>
          </p:nvPr>
        </p:nvPicPr>
        <p:blipFill>
          <a:blip r:embed="rId38"/>
          <a:stretch>
            <a:fillRect/>
          </a:stretch>
        </p:blipFill>
        <p:spPr>
          <a:xfrm>
            <a:off x="10855053" y="5216322"/>
            <a:ext cx="563184" cy="563184"/>
          </a:xfrm>
          <a:prstGeom prst="rect">
            <a:avLst/>
          </a:prstGeom>
        </p:spPr>
      </p:pic>
    </p:spTree>
    <p:extLst>
      <p:ext uri="{BB962C8B-B14F-4D97-AF65-F5344CB8AC3E}">
        <p14:creationId xmlns:p14="http://schemas.microsoft.com/office/powerpoint/2010/main" val="2308135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64" fill="hold"/>
                                        <p:tgtEl>
                                          <p:spTgt spid="8"/>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027"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963" fill="hold"/>
                                        <p:tgtEl>
                                          <p:spTgt spid="10"/>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003" fill="hold"/>
                                        <p:tgtEl>
                                          <p:spTgt spid="11"/>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987" fill="hold"/>
                                        <p:tgtEl>
                                          <p:spTgt spid="12"/>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813" fill="hold"/>
                                        <p:tgtEl>
                                          <p:spTgt spid="13"/>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068" fill="hold"/>
                                        <p:tgtEl>
                                          <p:spTgt spid="14"/>
                                        </p:tgtEl>
                                      </p:cBhvr>
                                    </p:cmd>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1238" fill="hold"/>
                                        <p:tgtEl>
                                          <p:spTgt spid="15"/>
                                        </p:tgtEl>
                                      </p:cBhvr>
                                    </p:cmd>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862" fill="hold"/>
                                        <p:tgtEl>
                                          <p:spTgt spid="16"/>
                                        </p:tgtEl>
                                      </p:cBhvr>
                                    </p:cmd>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863" fill="hold"/>
                                        <p:tgtEl>
                                          <p:spTgt spid="17"/>
                                        </p:tgtEl>
                                      </p:cBhvr>
                                    </p:cmd>
                                  </p:childTnLst>
                                </p:cTn>
                              </p:par>
                            </p:childTnLst>
                          </p:cTn>
                        </p:par>
                      </p:childTnLst>
                    </p:cTn>
                  </p:par>
                  <p:par>
                    <p:cTn id="47" fill="hold">
                      <p:stCondLst>
                        <p:cond delay="indefinite"/>
                      </p:stCondLst>
                      <p:childTnLst>
                        <p:par>
                          <p:cTn id="48" fill="hold">
                            <p:stCondLst>
                              <p:cond delay="0"/>
                            </p:stCondLst>
                            <p:childTnLst>
                              <p:par>
                                <p:cTn id="49" presetID="1" presetClass="mediacall" presetSubtype="0" fill="hold" nodeType="clickEffect">
                                  <p:stCondLst>
                                    <p:cond delay="0"/>
                                  </p:stCondLst>
                                  <p:childTnLst>
                                    <p:cmd type="call" cmd="playFrom(0.0)">
                                      <p:cBhvr>
                                        <p:cTn id="50" dur="1091" fill="hold"/>
                                        <p:tgtEl>
                                          <p:spTgt spid="18"/>
                                        </p:tgtEl>
                                      </p:cBhvr>
                                    </p:cmd>
                                  </p:childTnLst>
                                </p:cTn>
                              </p:par>
                            </p:childTnLst>
                          </p:cTn>
                        </p:par>
                      </p:childTnLst>
                    </p:cTn>
                  </p:par>
                  <p:par>
                    <p:cTn id="51" fill="hold">
                      <p:stCondLst>
                        <p:cond delay="indefinite"/>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21" fill="hold"/>
                                        <p:tgtEl>
                                          <p:spTgt spid="19"/>
                                        </p:tgtEl>
                                      </p:cBhvr>
                                    </p:cmd>
                                  </p:childTnLst>
                                </p:cTn>
                              </p:par>
                            </p:childTnLst>
                          </p:cTn>
                        </p:par>
                      </p:childTnLst>
                    </p:cTn>
                  </p:par>
                  <p:par>
                    <p:cTn id="55" fill="hold">
                      <p:stCondLst>
                        <p:cond delay="indefinite"/>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966" fill="hold"/>
                                        <p:tgtEl>
                                          <p:spTgt spid="20"/>
                                        </p:tgtEl>
                                      </p:cBhvr>
                                    </p:cmd>
                                  </p:childTnLst>
                                </p:cTn>
                              </p:par>
                            </p:childTnLst>
                          </p:cTn>
                        </p:par>
                      </p:childTnLst>
                    </p:cTn>
                  </p:par>
                  <p:par>
                    <p:cTn id="59" fill="hold">
                      <p:stCondLst>
                        <p:cond delay="indefinite"/>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782" fill="hold"/>
                                        <p:tgtEl>
                                          <p:spTgt spid="21"/>
                                        </p:tgtEl>
                                      </p:cBhvr>
                                    </p:cmd>
                                  </p:childTnLst>
                                </p:cTn>
                              </p:par>
                            </p:childTnLst>
                          </p:cTn>
                        </p:par>
                      </p:childTnLst>
                    </p:cTn>
                  </p:par>
                  <p:par>
                    <p:cTn id="63" fill="hold">
                      <p:stCondLst>
                        <p:cond delay="indefinite"/>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978" fill="hold"/>
                                        <p:tgtEl>
                                          <p:spTgt spid="22"/>
                                        </p:tgtEl>
                                      </p:cBhvr>
                                    </p:cmd>
                                  </p:childTnLst>
                                </p:cTn>
                              </p:par>
                            </p:childTnLst>
                          </p:cTn>
                        </p:par>
                      </p:childTnLst>
                    </p:cTn>
                  </p:par>
                  <p:par>
                    <p:cTn id="67" fill="hold">
                      <p:stCondLst>
                        <p:cond delay="indefinite"/>
                      </p:stCondLst>
                      <p:childTnLst>
                        <p:par>
                          <p:cTn id="68" fill="hold">
                            <p:stCondLst>
                              <p:cond delay="0"/>
                            </p:stCondLst>
                            <p:childTnLst>
                              <p:par>
                                <p:cTn id="69" presetID="1" presetClass="mediacall" presetSubtype="0" fill="hold" nodeType="clickEffect">
                                  <p:stCondLst>
                                    <p:cond delay="0"/>
                                  </p:stCondLst>
                                  <p:childTnLst>
                                    <p:cmd type="call" cmd="playFrom(0.0)">
                                      <p:cBhvr>
                                        <p:cTn id="70" dur="1056" fill="hold"/>
                                        <p:tgtEl>
                                          <p:spTgt spid="23"/>
                                        </p:tgtEl>
                                      </p:cBhvr>
                                    </p:cmd>
                                  </p:childTnLst>
                                </p:cTn>
                              </p:par>
                            </p:childTnLst>
                          </p:cTn>
                        </p:par>
                      </p:childTnLst>
                    </p:cTn>
                  </p:par>
                  <p:par>
                    <p:cTn id="71" fill="hold">
                      <p:stCondLst>
                        <p:cond delay="indefinite"/>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826"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5" fill="hold" display="0">
                  <p:stCondLst>
                    <p:cond delay="indefinite"/>
                  </p:stCondLst>
                  <p:endCondLst>
                    <p:cond evt="onStopAudio" delay="0">
                      <p:tgtEl>
                        <p:sldTgt/>
                      </p:tgtEl>
                    </p:cond>
                  </p:endCondLst>
                </p:cTn>
                <p:tgtEl>
                  <p:spTgt spid="7"/>
                </p:tgtEl>
              </p:cMediaNode>
            </p:audio>
            <p:audio>
              <p:cMediaNode vol="80000">
                <p:cTn id="76" fill="hold" display="0">
                  <p:stCondLst>
                    <p:cond delay="indefinite"/>
                  </p:stCondLst>
                  <p:endCondLst>
                    <p:cond evt="onStopAudio" delay="0">
                      <p:tgtEl>
                        <p:sldTgt/>
                      </p:tgtEl>
                    </p:cond>
                  </p:endCondLst>
                </p:cTn>
                <p:tgtEl>
                  <p:spTgt spid="8"/>
                </p:tgtEl>
              </p:cMediaNode>
            </p:audio>
            <p:audio>
              <p:cMediaNode vol="80000">
                <p:cTn id="77" fill="hold" display="0">
                  <p:stCondLst>
                    <p:cond delay="indefinite"/>
                  </p:stCondLst>
                  <p:endCondLst>
                    <p:cond evt="onStopAudio" delay="0">
                      <p:tgtEl>
                        <p:sldTgt/>
                      </p:tgtEl>
                    </p:cond>
                  </p:endCondLst>
                </p:cTn>
                <p:tgtEl>
                  <p:spTgt spid="9"/>
                </p:tgtEl>
              </p:cMediaNode>
            </p:audio>
            <p:audio>
              <p:cMediaNode vol="80000">
                <p:cTn id="78" fill="hold" display="0">
                  <p:stCondLst>
                    <p:cond delay="indefinite"/>
                  </p:stCondLst>
                  <p:endCondLst>
                    <p:cond evt="onStopAudio" delay="0">
                      <p:tgtEl>
                        <p:sldTgt/>
                      </p:tgtEl>
                    </p:cond>
                  </p:endCondLst>
                </p:cTn>
                <p:tgtEl>
                  <p:spTgt spid="10"/>
                </p:tgtEl>
              </p:cMediaNode>
            </p:audio>
            <p:audio>
              <p:cMediaNode vol="80000">
                <p:cTn id="79" fill="hold" display="0">
                  <p:stCondLst>
                    <p:cond delay="indefinite"/>
                  </p:stCondLst>
                  <p:endCondLst>
                    <p:cond evt="onStopAudio" delay="0">
                      <p:tgtEl>
                        <p:sldTgt/>
                      </p:tgtEl>
                    </p:cond>
                  </p:endCondLst>
                </p:cTn>
                <p:tgtEl>
                  <p:spTgt spid="11"/>
                </p:tgtEl>
              </p:cMediaNode>
            </p:audio>
            <p:audio>
              <p:cMediaNode vol="80000">
                <p:cTn id="80" fill="hold" display="0">
                  <p:stCondLst>
                    <p:cond delay="indefinite"/>
                  </p:stCondLst>
                  <p:endCondLst>
                    <p:cond evt="onStopAudio" delay="0">
                      <p:tgtEl>
                        <p:sldTgt/>
                      </p:tgtEl>
                    </p:cond>
                  </p:endCondLst>
                </p:cTn>
                <p:tgtEl>
                  <p:spTgt spid="12"/>
                </p:tgtEl>
              </p:cMediaNode>
            </p:audio>
            <p:audio>
              <p:cMediaNode vol="80000">
                <p:cTn id="81" fill="hold" display="0">
                  <p:stCondLst>
                    <p:cond delay="indefinite"/>
                  </p:stCondLst>
                  <p:endCondLst>
                    <p:cond evt="onStopAudio" delay="0">
                      <p:tgtEl>
                        <p:sldTgt/>
                      </p:tgtEl>
                    </p:cond>
                  </p:endCondLst>
                </p:cTn>
                <p:tgtEl>
                  <p:spTgt spid="13"/>
                </p:tgtEl>
              </p:cMediaNode>
            </p:audio>
            <p:audio>
              <p:cMediaNode vol="80000">
                <p:cTn id="82" fill="hold" display="0">
                  <p:stCondLst>
                    <p:cond delay="indefinite"/>
                  </p:stCondLst>
                  <p:endCondLst>
                    <p:cond evt="onStopAudio" delay="0">
                      <p:tgtEl>
                        <p:sldTgt/>
                      </p:tgtEl>
                    </p:cond>
                  </p:endCondLst>
                </p:cTn>
                <p:tgtEl>
                  <p:spTgt spid="14"/>
                </p:tgtEl>
              </p:cMediaNode>
            </p:audio>
            <p:audio>
              <p:cMediaNode vol="80000">
                <p:cTn id="83" fill="hold" display="0">
                  <p:stCondLst>
                    <p:cond delay="indefinite"/>
                  </p:stCondLst>
                  <p:endCondLst>
                    <p:cond evt="onStopAudio" delay="0">
                      <p:tgtEl>
                        <p:sldTgt/>
                      </p:tgtEl>
                    </p:cond>
                  </p:endCondLst>
                </p:cTn>
                <p:tgtEl>
                  <p:spTgt spid="15"/>
                </p:tgtEl>
              </p:cMediaNode>
            </p:audio>
            <p:audio>
              <p:cMediaNode vol="80000">
                <p:cTn id="84" fill="hold" display="0">
                  <p:stCondLst>
                    <p:cond delay="indefinite"/>
                  </p:stCondLst>
                  <p:endCondLst>
                    <p:cond evt="onStopAudio" delay="0">
                      <p:tgtEl>
                        <p:sldTgt/>
                      </p:tgtEl>
                    </p:cond>
                  </p:endCondLst>
                </p:cTn>
                <p:tgtEl>
                  <p:spTgt spid="16"/>
                </p:tgtEl>
              </p:cMediaNode>
            </p:audio>
            <p:audio>
              <p:cMediaNode vol="80000">
                <p:cTn id="85" fill="hold" display="0">
                  <p:stCondLst>
                    <p:cond delay="indefinite"/>
                  </p:stCondLst>
                  <p:endCondLst>
                    <p:cond evt="onStopAudio" delay="0">
                      <p:tgtEl>
                        <p:sldTgt/>
                      </p:tgtEl>
                    </p:cond>
                  </p:endCondLst>
                </p:cTn>
                <p:tgtEl>
                  <p:spTgt spid="17"/>
                </p:tgtEl>
              </p:cMediaNode>
            </p:audio>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0"/>
                </p:tgtEl>
              </p:cMediaNode>
            </p:audio>
            <p:audio>
              <p:cMediaNode vol="80000">
                <p:cTn id="89" fill="hold" display="0">
                  <p:stCondLst>
                    <p:cond delay="indefinite"/>
                  </p:stCondLst>
                  <p:endCondLst>
                    <p:cond evt="onStopAudio" delay="0">
                      <p:tgtEl>
                        <p:sldTgt/>
                      </p:tgtEl>
                    </p:cond>
                  </p:endCondLst>
                </p:cTn>
                <p:tgtEl>
                  <p:spTgt spid="21"/>
                </p:tgtEl>
              </p:cMediaNode>
            </p:audio>
            <p:audio>
              <p:cMediaNode vol="80000">
                <p:cTn id="90" fill="hold" display="0">
                  <p:stCondLst>
                    <p:cond delay="indefinite"/>
                  </p:stCondLst>
                  <p:endCondLst>
                    <p:cond evt="onStopAudio" delay="0">
                      <p:tgtEl>
                        <p:sldTgt/>
                      </p:tgtEl>
                    </p:cond>
                  </p:endCondLst>
                </p:cTn>
                <p:tgtEl>
                  <p:spTgt spid="22"/>
                </p:tgtEl>
              </p:cMediaNode>
            </p:audio>
            <p:audio>
              <p:cMediaNode vol="80000">
                <p:cTn id="91" fill="hold" display="0">
                  <p:stCondLst>
                    <p:cond delay="indefinite"/>
                  </p:stCondLst>
                  <p:endCondLst>
                    <p:cond evt="onStopAudio" delay="0">
                      <p:tgtEl>
                        <p:sldTgt/>
                      </p:tgtEl>
                    </p:cond>
                  </p:endCondLst>
                </p:cTn>
                <p:tgtEl>
                  <p:spTgt spid="23"/>
                </p:tgtEl>
              </p:cMediaNode>
            </p:audio>
            <p:audio>
              <p:cMediaNode vol="80000">
                <p:cTn id="92" fill="hold" display="0">
                  <p:stCondLst>
                    <p:cond delay="indefinite"/>
                  </p:stCondLst>
                  <p:endCondLst>
                    <p:cond evt="onStopAudio" delay="0">
                      <p:tgtEl>
                        <p:sldTgt/>
                      </p:tgtEl>
                    </p:cond>
                  </p:endCondLst>
                </p:cTn>
                <p:tgtEl>
                  <p:spTgt spid="2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4819</TotalTime>
  <Words>3261</Words>
  <Application>Microsoft Macintosh PowerPoint</Application>
  <PresentationFormat>Widescreen</PresentationFormat>
  <Paragraphs>328</Paragraphs>
  <Slides>51</Slides>
  <Notes>0</Notes>
  <HiddenSlides>0</HiddenSlides>
  <MMClips>18</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51</vt:i4>
      </vt:variant>
    </vt:vector>
  </HeadingPairs>
  <TitlesOfParts>
    <vt:vector size="61" baseType="lpstr">
      <vt:lpstr>Aptos</vt:lpstr>
      <vt:lpstr>Aptos Display</vt:lpstr>
      <vt:lpstr>Arial</vt:lpstr>
      <vt:lpstr>Doulos SIL</vt:lpstr>
      <vt:lpstr>LMRoman12-Regular-Identity-H</vt:lpstr>
      <vt:lpstr>LMSans10</vt:lpstr>
      <vt:lpstr>Times</vt:lpstr>
      <vt:lpstr>TimesNewRomanPS</vt:lpstr>
      <vt:lpstr>TimesNewRomanPSMT</vt:lpstr>
      <vt:lpstr>Office Theme</vt:lpstr>
      <vt:lpstr>Motivating the prosodic hierarchy in Itunyoso Triqui </vt:lpstr>
      <vt:lpstr>Triqui languages</vt:lpstr>
      <vt:lpstr>Genetic affiliation (Otomanguean: Eastern)</vt:lpstr>
      <vt:lpstr>Scientific questions</vt:lpstr>
      <vt:lpstr>Status of my scholarship on Itunyoso Triqui</vt:lpstr>
      <vt:lpstr>Roadmap</vt:lpstr>
      <vt:lpstr>Phonetic possibilities are functionally limited</vt:lpstr>
      <vt:lpstr>II. Final stress  Final syllable lengthening and  utterance-final lengthening   (DiCanio and Hatcher 2018)</vt:lpstr>
      <vt:lpstr>Tone in monosyllables and disyllables</vt:lpstr>
      <vt:lpstr>Morphological load of tone</vt:lpstr>
      <vt:lpstr>Tonal contrasts by final syllable type</vt:lpstr>
      <vt:lpstr>Moraic structure and leftward tonal association</vt:lpstr>
      <vt:lpstr>PowerPoint Presentation</vt:lpstr>
      <vt:lpstr>Final stress – lots of evidence (but not just phonetic)</vt:lpstr>
      <vt:lpstr>What about other units?</vt:lpstr>
      <vt:lpstr>III. Foot structure</vt:lpstr>
      <vt:lpstr>(a) The distribution of high tones is limited to the foot</vt:lpstr>
      <vt:lpstr>(b) Spanish loanwords</vt:lpstr>
      <vt:lpstr>PowerPoint Presentation</vt:lpstr>
      <vt:lpstr>What about words with more than 2 syllables?</vt:lpstr>
      <vt:lpstr>What about words with one syllable?</vt:lpstr>
      <vt:lpstr>An iambic template for loanwords</vt:lpstr>
      <vt:lpstr>(c) Variable deletion and reduction of extrametrical   (pre-penultimate) vowels</vt:lpstr>
      <vt:lpstr>PowerPoint Presentation</vt:lpstr>
      <vt:lpstr>PowerPoint Presentation</vt:lpstr>
      <vt:lpstr>Phonetic shortening of antepenults</vt:lpstr>
      <vt:lpstr>All these pieces of evidence converge</vt:lpstr>
      <vt:lpstr>IV. Evidence for the prosodic word</vt:lpstr>
      <vt:lpstr>a. Nominal possession</vt:lpstr>
      <vt:lpstr>Prefix-conditioned tone changes</vt:lpstr>
      <vt:lpstr>PowerPoint Presentation</vt:lpstr>
      <vt:lpstr>Prefixed stems as the domain of low tone spreading</vt:lpstr>
      <vt:lpstr>What is the domain here?</vt:lpstr>
      <vt:lpstr>b. Verbal aspect marking as a prosodic domain</vt:lpstr>
      <vt:lpstr>Overwrite with the potential aspect tone</vt:lpstr>
      <vt:lpstr>PowerPoint Presentation</vt:lpstr>
      <vt:lpstr>Parallelism across prefixed words</vt:lpstr>
      <vt:lpstr>PowerPoint Presentation</vt:lpstr>
      <vt:lpstr>Summary of evidence for prosodic structure</vt:lpstr>
      <vt:lpstr>Returning to our hypotheses</vt:lpstr>
      <vt:lpstr>V. Discussion</vt:lpstr>
      <vt:lpstr>The cliticized word</vt:lpstr>
      <vt:lpstr>PowerPoint Presentation</vt:lpstr>
      <vt:lpstr>Conclusions</vt:lpstr>
      <vt:lpstr>Acknowledgements</vt:lpstr>
      <vt:lpstr>References</vt:lpstr>
      <vt:lpstr>PowerPoint Presentation</vt:lpstr>
      <vt:lpstr>Appendix 1: How big can words get?</vt:lpstr>
      <vt:lpstr>PowerPoint Presentation</vt:lpstr>
      <vt:lpstr>Appendix 2: Compounds as two prosodic words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Week 3 Syllable structure and tone</dc:title>
  <dc:creator>Christian Di Canio</dc:creator>
  <cp:lastModifiedBy>Christian DiCanio</cp:lastModifiedBy>
  <cp:revision>316</cp:revision>
  <dcterms:created xsi:type="dcterms:W3CDTF">2024-02-05T16:37:11Z</dcterms:created>
  <dcterms:modified xsi:type="dcterms:W3CDTF">2024-04-27T14:08:08Z</dcterms:modified>
</cp:coreProperties>
</file>