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1.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1"/>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71" r:id="rId14"/>
    <p:sldId id="272" r:id="rId15"/>
    <p:sldId id="270" r:id="rId16"/>
    <p:sldId id="273" r:id="rId17"/>
    <p:sldId id="274" r:id="rId18"/>
    <p:sldId id="275" r:id="rId19"/>
    <p:sldId id="276" r:id="rId20"/>
    <p:sldId id="277" r:id="rId21"/>
    <p:sldId id="278" r:id="rId22"/>
    <p:sldId id="279" r:id="rId23"/>
    <p:sldId id="280" r:id="rId24"/>
    <p:sldId id="282" r:id="rId25"/>
    <p:sldId id="283" r:id="rId26"/>
    <p:sldId id="284" r:id="rId27"/>
    <p:sldId id="285" r:id="rId28"/>
    <p:sldId id="287" r:id="rId29"/>
    <p:sldId id="288" r:id="rId30"/>
    <p:sldId id="290" r:id="rId31"/>
    <p:sldId id="291" r:id="rId32"/>
    <p:sldId id="292" r:id="rId33"/>
    <p:sldId id="293" r:id="rId34"/>
    <p:sldId id="294" r:id="rId35"/>
    <p:sldId id="303" r:id="rId36"/>
    <p:sldId id="304" r:id="rId37"/>
    <p:sldId id="305" r:id="rId38"/>
    <p:sldId id="306" r:id="rId39"/>
    <p:sldId id="307" r:id="rId40"/>
    <p:sldId id="308" r:id="rId41"/>
    <p:sldId id="297" r:id="rId42"/>
    <p:sldId id="309" r:id="rId43"/>
    <p:sldId id="299" r:id="rId44"/>
    <p:sldId id="301" r:id="rId45"/>
    <p:sldId id="302" r:id="rId46"/>
    <p:sldId id="300" r:id="rId47"/>
    <p:sldId id="311" r:id="rId48"/>
    <p:sldId id="312" r:id="rId49"/>
    <p:sldId id="313" r:id="rId50"/>
    <p:sldId id="314" r:id="rId51"/>
    <p:sldId id="315" r:id="rId52"/>
    <p:sldId id="316" r:id="rId53"/>
    <p:sldId id="317" r:id="rId54"/>
    <p:sldId id="320" r:id="rId55"/>
    <p:sldId id="321" r:id="rId56"/>
    <p:sldId id="323" r:id="rId57"/>
    <p:sldId id="324" r:id="rId58"/>
    <p:sldId id="325" r:id="rId59"/>
    <p:sldId id="326" r:id="rId60"/>
    <p:sldId id="327" r:id="rId61"/>
    <p:sldId id="329" r:id="rId62"/>
    <p:sldId id="330" r:id="rId63"/>
    <p:sldId id="331" r:id="rId64"/>
    <p:sldId id="332" r:id="rId65"/>
    <p:sldId id="333" r:id="rId66"/>
    <p:sldId id="334" r:id="rId67"/>
    <p:sldId id="335" r:id="rId68"/>
    <p:sldId id="337" r:id="rId69"/>
    <p:sldId id="336" r:id="rId70"/>
    <p:sldId id="338" r:id="rId71"/>
    <p:sldId id="339" r:id="rId72"/>
    <p:sldId id="341" r:id="rId73"/>
    <p:sldId id="342" r:id="rId74"/>
    <p:sldId id="344" r:id="rId75"/>
    <p:sldId id="345" r:id="rId76"/>
    <p:sldId id="259" r:id="rId77"/>
    <p:sldId id="322" r:id="rId78"/>
    <p:sldId id="328" r:id="rId79"/>
    <p:sldId id="340"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17"/>
    <p:restoredTop sz="94694"/>
  </p:normalViewPr>
  <p:slideViewPr>
    <p:cSldViewPr snapToGrid="0">
      <p:cViewPr>
        <p:scale>
          <a:sx n="127" d="100"/>
          <a:sy n="127" d="100"/>
        </p:scale>
        <p:origin x="4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CA59D-C381-5049-A162-09036FE345DA}" type="datetimeFigureOut">
              <a:t>7/19/23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5CFB1-E16A-F144-A883-5DB45D532B8D}" type="slidenum">
              <a:t>‹#›</a:t>
            </a:fld>
            <a:endParaRPr lang="en-US"/>
          </a:p>
        </p:txBody>
      </p:sp>
    </p:spTree>
    <p:extLst>
      <p:ext uri="{BB962C8B-B14F-4D97-AF65-F5344CB8AC3E}">
        <p14:creationId xmlns:p14="http://schemas.microsoft.com/office/powerpoint/2010/main" val="2216462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CBC943-41BC-014A-AAB5-F027F6836F28}" type="slidenum">
              <a:rPr lang="en-US"/>
              <a:t>32</a:t>
            </a:fld>
            <a:endParaRPr lang="en-US"/>
          </a:p>
        </p:txBody>
      </p:sp>
    </p:spTree>
    <p:extLst>
      <p:ext uri="{BB962C8B-B14F-4D97-AF65-F5344CB8AC3E}">
        <p14:creationId xmlns:p14="http://schemas.microsoft.com/office/powerpoint/2010/main" val="895989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FCD6-E6AA-04A6-D169-9244D39C87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73BDA9-FA65-2DE5-C426-BF8FCA71A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68FDA-71C3-2B27-52C4-3C86B7BC7B7E}"/>
              </a:ext>
            </a:extLst>
          </p:cNvPr>
          <p:cNvSpPr>
            <a:spLocks noGrp="1"/>
          </p:cNvSpPr>
          <p:nvPr>
            <p:ph type="dt" sz="half" idx="10"/>
          </p:nvPr>
        </p:nvSpPr>
        <p:spPr/>
        <p:txBody>
          <a:bodyPr/>
          <a:lstStyle/>
          <a:p>
            <a:fld id="{704C2382-E6D0-624E-8A07-2D903E9B1EBB}" type="datetime1">
              <a:t>7/19/23</a:t>
            </a:fld>
            <a:endParaRPr lang="en-US"/>
          </a:p>
        </p:txBody>
      </p:sp>
      <p:sp>
        <p:nvSpPr>
          <p:cNvPr id="5" name="Footer Placeholder 4">
            <a:extLst>
              <a:ext uri="{FF2B5EF4-FFF2-40B4-BE49-F238E27FC236}">
                <a16:creationId xmlns:a16="http://schemas.microsoft.com/office/drawing/2014/main" id="{3521E1AB-CA9A-6CC7-F47A-B0A93D21F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B088D-133C-EED8-804C-B3509F29B7BB}"/>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696340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E7FF2-649A-A4FF-AD1C-D6B91A55D5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A31894-D994-B194-6287-27ECDF040E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770DD-8C6F-B52A-DD44-F1DBDB7478EE}"/>
              </a:ext>
            </a:extLst>
          </p:cNvPr>
          <p:cNvSpPr>
            <a:spLocks noGrp="1"/>
          </p:cNvSpPr>
          <p:nvPr>
            <p:ph type="dt" sz="half" idx="10"/>
          </p:nvPr>
        </p:nvSpPr>
        <p:spPr/>
        <p:txBody>
          <a:bodyPr/>
          <a:lstStyle/>
          <a:p>
            <a:fld id="{C4847F01-CACA-994F-B806-7DAEAD770122}" type="datetime1">
              <a:t>7/19/23</a:t>
            </a:fld>
            <a:endParaRPr lang="en-US"/>
          </a:p>
        </p:txBody>
      </p:sp>
      <p:sp>
        <p:nvSpPr>
          <p:cNvPr id="5" name="Footer Placeholder 4">
            <a:extLst>
              <a:ext uri="{FF2B5EF4-FFF2-40B4-BE49-F238E27FC236}">
                <a16:creationId xmlns:a16="http://schemas.microsoft.com/office/drawing/2014/main" id="{0B65F443-1819-A494-D495-96E273286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235DC-8324-0221-56BE-C41C475441B8}"/>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290558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7249E4-16F7-775D-9A1D-CC6D565C01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6056D-46CA-854D-737B-016EF5AAD4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3908F-06D4-05A5-F682-EAEA681879BD}"/>
              </a:ext>
            </a:extLst>
          </p:cNvPr>
          <p:cNvSpPr>
            <a:spLocks noGrp="1"/>
          </p:cNvSpPr>
          <p:nvPr>
            <p:ph type="dt" sz="half" idx="10"/>
          </p:nvPr>
        </p:nvSpPr>
        <p:spPr/>
        <p:txBody>
          <a:bodyPr/>
          <a:lstStyle/>
          <a:p>
            <a:fld id="{8B3F52E8-FECF-2342-9938-A63A2BA88C5C}" type="datetime1">
              <a:t>7/19/23</a:t>
            </a:fld>
            <a:endParaRPr lang="en-US"/>
          </a:p>
        </p:txBody>
      </p:sp>
      <p:sp>
        <p:nvSpPr>
          <p:cNvPr id="5" name="Footer Placeholder 4">
            <a:extLst>
              <a:ext uri="{FF2B5EF4-FFF2-40B4-BE49-F238E27FC236}">
                <a16:creationId xmlns:a16="http://schemas.microsoft.com/office/drawing/2014/main" id="{C6766278-61CD-0335-F2AC-C4FC74DEE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EE298-05C4-1D3F-EB61-E47253830ACB}"/>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307293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849E-9257-AD57-3809-A19BAD47FB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7E11F-21A2-874D-C60E-DFF1F67FDC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6032C-48F0-BCF1-4430-66432476AEEB}"/>
              </a:ext>
            </a:extLst>
          </p:cNvPr>
          <p:cNvSpPr>
            <a:spLocks noGrp="1"/>
          </p:cNvSpPr>
          <p:nvPr>
            <p:ph type="dt" sz="half" idx="10"/>
          </p:nvPr>
        </p:nvSpPr>
        <p:spPr/>
        <p:txBody>
          <a:bodyPr/>
          <a:lstStyle/>
          <a:p>
            <a:fld id="{C26AB7B5-836A-1A43-BBE0-08767A234B7C}" type="datetime1">
              <a:t>7/19/23</a:t>
            </a:fld>
            <a:endParaRPr lang="en-US"/>
          </a:p>
        </p:txBody>
      </p:sp>
      <p:sp>
        <p:nvSpPr>
          <p:cNvPr id="5" name="Footer Placeholder 4">
            <a:extLst>
              <a:ext uri="{FF2B5EF4-FFF2-40B4-BE49-F238E27FC236}">
                <a16:creationId xmlns:a16="http://schemas.microsoft.com/office/drawing/2014/main" id="{DA8EFB99-C19E-2AC9-80F1-C61442FA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863B5-AEF4-0DC9-18F7-8F692485AB4A}"/>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133206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983A-38B5-D9BE-A1B1-66EB5264FA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731118-6145-AF67-1164-345B18B916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DE6C75-0C86-A2A6-1625-5FDFC8BFF374}"/>
              </a:ext>
            </a:extLst>
          </p:cNvPr>
          <p:cNvSpPr>
            <a:spLocks noGrp="1"/>
          </p:cNvSpPr>
          <p:nvPr>
            <p:ph type="dt" sz="half" idx="10"/>
          </p:nvPr>
        </p:nvSpPr>
        <p:spPr/>
        <p:txBody>
          <a:bodyPr/>
          <a:lstStyle/>
          <a:p>
            <a:fld id="{AC9C7809-2C75-484D-8E25-AF8932FA3DEA}" type="datetime1">
              <a:t>7/19/23</a:t>
            </a:fld>
            <a:endParaRPr lang="en-US"/>
          </a:p>
        </p:txBody>
      </p:sp>
      <p:sp>
        <p:nvSpPr>
          <p:cNvPr id="5" name="Footer Placeholder 4">
            <a:extLst>
              <a:ext uri="{FF2B5EF4-FFF2-40B4-BE49-F238E27FC236}">
                <a16:creationId xmlns:a16="http://schemas.microsoft.com/office/drawing/2014/main" id="{08569A4E-3396-3191-C532-F2E4C6620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FCE59-75B7-A2DA-5DAE-54E441F14743}"/>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17170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58C03-3A40-5DFD-8067-1490E5D5C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FB983-29A0-B99D-3792-F7D0470872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78C192-AC5D-239F-230F-BAB4981534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9DD780-8522-9973-C1A5-BA580303B455}"/>
              </a:ext>
            </a:extLst>
          </p:cNvPr>
          <p:cNvSpPr>
            <a:spLocks noGrp="1"/>
          </p:cNvSpPr>
          <p:nvPr>
            <p:ph type="dt" sz="half" idx="10"/>
          </p:nvPr>
        </p:nvSpPr>
        <p:spPr/>
        <p:txBody>
          <a:bodyPr/>
          <a:lstStyle/>
          <a:p>
            <a:fld id="{A09B045D-AD25-F04C-B951-A304BD719E7B}" type="datetime1">
              <a:t>7/19/23</a:t>
            </a:fld>
            <a:endParaRPr lang="en-US"/>
          </a:p>
        </p:txBody>
      </p:sp>
      <p:sp>
        <p:nvSpPr>
          <p:cNvPr id="6" name="Footer Placeholder 5">
            <a:extLst>
              <a:ext uri="{FF2B5EF4-FFF2-40B4-BE49-F238E27FC236}">
                <a16:creationId xmlns:a16="http://schemas.microsoft.com/office/drawing/2014/main" id="{AE279930-98E9-D71B-76BC-45CC4C31B1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FFFCA-C479-F106-BFD6-1613A1497ED5}"/>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1009976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55F88-E5B9-5FC5-103C-3AA6058C9B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3C1B04-3288-C28E-FB6A-FA5FE884C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B63917-E4C8-E464-9779-EF957A1456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D04407-A5AE-1216-FC1C-F0C76E951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1774A-DFE7-3C4A-40D1-095D45C6DF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F9721B-5A5D-1914-E199-F9CBA1C56CC7}"/>
              </a:ext>
            </a:extLst>
          </p:cNvPr>
          <p:cNvSpPr>
            <a:spLocks noGrp="1"/>
          </p:cNvSpPr>
          <p:nvPr>
            <p:ph type="dt" sz="half" idx="10"/>
          </p:nvPr>
        </p:nvSpPr>
        <p:spPr/>
        <p:txBody>
          <a:bodyPr/>
          <a:lstStyle/>
          <a:p>
            <a:fld id="{3CFC1C4D-0317-8E48-B478-51906D59FFC6}" type="datetime1">
              <a:t>7/19/23</a:t>
            </a:fld>
            <a:endParaRPr lang="en-US"/>
          </a:p>
        </p:txBody>
      </p:sp>
      <p:sp>
        <p:nvSpPr>
          <p:cNvPr id="8" name="Footer Placeholder 7">
            <a:extLst>
              <a:ext uri="{FF2B5EF4-FFF2-40B4-BE49-F238E27FC236}">
                <a16:creationId xmlns:a16="http://schemas.microsoft.com/office/drawing/2014/main" id="{F6E50A72-EECF-9164-21C9-F8CB02C6B1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7FD9B7-2C98-7565-5D15-A8795D6E930C}"/>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208479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7B671-725E-8DB0-7D7F-A907668A14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13B1FC-9F6D-84B7-0706-393CD228F6FD}"/>
              </a:ext>
            </a:extLst>
          </p:cNvPr>
          <p:cNvSpPr>
            <a:spLocks noGrp="1"/>
          </p:cNvSpPr>
          <p:nvPr>
            <p:ph type="dt" sz="half" idx="10"/>
          </p:nvPr>
        </p:nvSpPr>
        <p:spPr/>
        <p:txBody>
          <a:bodyPr/>
          <a:lstStyle/>
          <a:p>
            <a:fld id="{985FDF13-FD67-DB43-B9C6-A14609976960}" type="datetime1">
              <a:t>7/19/23</a:t>
            </a:fld>
            <a:endParaRPr lang="en-US"/>
          </a:p>
        </p:txBody>
      </p:sp>
      <p:sp>
        <p:nvSpPr>
          <p:cNvPr id="4" name="Footer Placeholder 3">
            <a:extLst>
              <a:ext uri="{FF2B5EF4-FFF2-40B4-BE49-F238E27FC236}">
                <a16:creationId xmlns:a16="http://schemas.microsoft.com/office/drawing/2014/main" id="{A6C71523-6B9A-C1F2-99AF-14A8BDA034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31231B-8FD6-5BC1-67A5-200F3AC7985C}"/>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2057408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79BC14-02D2-AEEA-9126-B670FBF95384}"/>
              </a:ext>
            </a:extLst>
          </p:cNvPr>
          <p:cNvSpPr>
            <a:spLocks noGrp="1"/>
          </p:cNvSpPr>
          <p:nvPr>
            <p:ph type="dt" sz="half" idx="10"/>
          </p:nvPr>
        </p:nvSpPr>
        <p:spPr/>
        <p:txBody>
          <a:bodyPr/>
          <a:lstStyle/>
          <a:p>
            <a:fld id="{A3AED9C2-2CF4-974D-9461-C4C077BC9ACD}" type="datetime1">
              <a:t>7/19/23</a:t>
            </a:fld>
            <a:endParaRPr lang="en-US"/>
          </a:p>
        </p:txBody>
      </p:sp>
      <p:sp>
        <p:nvSpPr>
          <p:cNvPr id="3" name="Footer Placeholder 2">
            <a:extLst>
              <a:ext uri="{FF2B5EF4-FFF2-40B4-BE49-F238E27FC236}">
                <a16:creationId xmlns:a16="http://schemas.microsoft.com/office/drawing/2014/main" id="{8F1D14B9-A47C-0521-26FE-676C1D6E4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CF0FB7-5BCC-07C6-7A70-6840E03B8551}"/>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24635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4B0C-F3B3-766F-C718-13F550380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CB6C0E-63BE-0074-CBAB-1A71671DE5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0F1239-ACC1-D750-987F-4892B8127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1A794-1A01-27AB-A243-5D5F1B7A4A86}"/>
              </a:ext>
            </a:extLst>
          </p:cNvPr>
          <p:cNvSpPr>
            <a:spLocks noGrp="1"/>
          </p:cNvSpPr>
          <p:nvPr>
            <p:ph type="dt" sz="half" idx="10"/>
          </p:nvPr>
        </p:nvSpPr>
        <p:spPr/>
        <p:txBody>
          <a:bodyPr/>
          <a:lstStyle/>
          <a:p>
            <a:fld id="{CCD1FB38-1C1F-7649-8796-51BCE2BE4291}" type="datetime1">
              <a:t>7/19/23</a:t>
            </a:fld>
            <a:endParaRPr lang="en-US"/>
          </a:p>
        </p:txBody>
      </p:sp>
      <p:sp>
        <p:nvSpPr>
          <p:cNvPr id="6" name="Footer Placeholder 5">
            <a:extLst>
              <a:ext uri="{FF2B5EF4-FFF2-40B4-BE49-F238E27FC236}">
                <a16:creationId xmlns:a16="http://schemas.microsoft.com/office/drawing/2014/main" id="{9347112A-9DBD-807C-F6D7-A297DE66E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305AD-0F73-BEAB-F34C-EE29493E8766}"/>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48260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4858-E4AA-991C-055D-16507BE72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72E414-8AF9-7CB1-F72F-1EFD59F738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CAE3CC-48BC-8137-DF9A-E6F61B33B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AAEAF-AE77-56C1-CEBE-26B309CF88B4}"/>
              </a:ext>
            </a:extLst>
          </p:cNvPr>
          <p:cNvSpPr>
            <a:spLocks noGrp="1"/>
          </p:cNvSpPr>
          <p:nvPr>
            <p:ph type="dt" sz="half" idx="10"/>
          </p:nvPr>
        </p:nvSpPr>
        <p:spPr/>
        <p:txBody>
          <a:bodyPr/>
          <a:lstStyle/>
          <a:p>
            <a:fld id="{F0F6737E-2A29-8E46-9151-A63CF6C5BC01}" type="datetime1">
              <a:t>7/19/23</a:t>
            </a:fld>
            <a:endParaRPr lang="en-US"/>
          </a:p>
        </p:txBody>
      </p:sp>
      <p:sp>
        <p:nvSpPr>
          <p:cNvPr id="6" name="Footer Placeholder 5">
            <a:extLst>
              <a:ext uri="{FF2B5EF4-FFF2-40B4-BE49-F238E27FC236}">
                <a16:creationId xmlns:a16="http://schemas.microsoft.com/office/drawing/2014/main" id="{35DCED5D-674B-6BBA-9859-901023859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2870BA-B7DC-805C-7DD9-14B96B57E983}"/>
              </a:ext>
            </a:extLst>
          </p:cNvPr>
          <p:cNvSpPr>
            <a:spLocks noGrp="1"/>
          </p:cNvSpPr>
          <p:nvPr>
            <p:ph type="sldNum" sz="quarter" idx="12"/>
          </p:nvPr>
        </p:nvSpPr>
        <p:spPr/>
        <p:txBody>
          <a:bodyPr/>
          <a:lstStyle/>
          <a:p>
            <a:fld id="{DDE3963E-610C-1545-9204-574DD087ACE7}" type="slidenum">
              <a:t>‹#›</a:t>
            </a:fld>
            <a:endParaRPr lang="en-US"/>
          </a:p>
        </p:txBody>
      </p:sp>
    </p:spTree>
    <p:extLst>
      <p:ext uri="{BB962C8B-B14F-4D97-AF65-F5344CB8AC3E}">
        <p14:creationId xmlns:p14="http://schemas.microsoft.com/office/powerpoint/2010/main" val="246921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425B0E-551C-0DE5-E9F1-8268CC5F91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194F1-7537-212C-5777-C5EAD3327B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9024B-6A34-7BB9-E91B-0472CC33BF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08835-FD4B-944A-92A5-45EF7C6E1109}" type="datetime1">
              <a:t>7/19/23</a:t>
            </a:fld>
            <a:endParaRPr lang="en-US"/>
          </a:p>
        </p:txBody>
      </p:sp>
      <p:sp>
        <p:nvSpPr>
          <p:cNvPr id="5" name="Footer Placeholder 4">
            <a:extLst>
              <a:ext uri="{FF2B5EF4-FFF2-40B4-BE49-F238E27FC236}">
                <a16:creationId xmlns:a16="http://schemas.microsoft.com/office/drawing/2014/main" id="{9B9B5D7D-60A5-D1B8-B15F-48905A0E2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4673B1-63CD-D39B-B242-833640086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3963E-610C-1545-9204-574DD087ACE7}" type="slidenum">
              <a:t>‹#›</a:t>
            </a:fld>
            <a:endParaRPr lang="en-US"/>
          </a:p>
        </p:txBody>
      </p:sp>
    </p:spTree>
    <p:extLst>
      <p:ext uri="{BB962C8B-B14F-4D97-AF65-F5344CB8AC3E}">
        <p14:creationId xmlns:p14="http://schemas.microsoft.com/office/powerpoint/2010/main" val="2561944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wav"/><Relationship Id="rId7"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2.wav"/><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wav"/><Relationship Id="rId7" Type="http://schemas.openxmlformats.org/officeDocument/2006/relationships/image" Target="../media/image1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audio" Target="../media/media8.wav"/><Relationship Id="rId3" Type="http://schemas.microsoft.com/office/2007/relationships/media" Target="../media/media6.wav"/><Relationship Id="rId7" Type="http://schemas.microsoft.com/office/2007/relationships/media" Target="../media/media8.wav"/><Relationship Id="rId12" Type="http://schemas.openxmlformats.org/officeDocument/2006/relationships/image" Target="../media/image16.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slideLayout" Target="../slideLayouts/slideLayout2.xml"/><Relationship Id="rId5" Type="http://schemas.microsoft.com/office/2007/relationships/media" Target="../media/media7.wav"/><Relationship Id="rId10" Type="http://schemas.openxmlformats.org/officeDocument/2006/relationships/audio" Target="../media/media9.wav"/><Relationship Id="rId4" Type="http://schemas.openxmlformats.org/officeDocument/2006/relationships/audio" Target="../media/media6.wav"/><Relationship Id="rId9" Type="http://schemas.microsoft.com/office/2007/relationships/media" Target="../media/media9.wav"/></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6.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2.wav"/><Relationship Id="rId7" Type="http://schemas.openxmlformats.org/officeDocument/2006/relationships/image" Target="../media/image29.emf"/><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8.emf"/><Relationship Id="rId5" Type="http://schemas.openxmlformats.org/officeDocument/2006/relationships/slideLayout" Target="../slideLayouts/slideLayout2.xml"/><Relationship Id="rId4" Type="http://schemas.openxmlformats.org/officeDocument/2006/relationships/audio" Target="../media/media12.wav"/></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395"/>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D421-8B71-E6D8-EFE1-38353141AF6B}"/>
              </a:ext>
            </a:extLst>
          </p:cNvPr>
          <p:cNvSpPr>
            <a:spLocks noGrp="1"/>
          </p:cNvSpPr>
          <p:nvPr>
            <p:ph type="ctrTitle"/>
          </p:nvPr>
        </p:nvSpPr>
        <p:spPr>
          <a:xfrm>
            <a:off x="1524000" y="321399"/>
            <a:ext cx="9144000" cy="3107601"/>
          </a:xfrm>
        </p:spPr>
        <p:txBody>
          <a:bodyPr>
            <a:normAutofit/>
          </a:bodyPr>
          <a:lstStyle/>
          <a:p>
            <a:r>
              <a:rPr lang="en-US" sz="3600">
                <a:latin typeface="+mn-lt"/>
              </a:rPr>
              <a:t>Unlaboratory Phonology III</a:t>
            </a:r>
            <a:br>
              <a:rPr lang="en-US" sz="3600">
                <a:latin typeface="+mn-lt"/>
              </a:rPr>
            </a:br>
            <a:br>
              <a:rPr lang="en-US" sz="3600">
                <a:latin typeface="+mn-lt"/>
              </a:rPr>
            </a:br>
            <a:r>
              <a:rPr lang="en-US" sz="3600">
                <a:effectLst/>
                <a:latin typeface="+mn-lt"/>
                <a:ea typeface="Calibri" panose="020F0502020204030204" pitchFamily="34" charset="0"/>
                <a:cs typeface="DaunPenh" pitchFamily="2" charset="0"/>
              </a:rPr>
              <a:t>Enriching Laboratory Phonology with Rich Language Data: From Documentary Fieldwork to Corpus Phonetics</a:t>
            </a:r>
            <a:r>
              <a:rPr lang="en-US" sz="3600">
                <a:effectLst/>
                <a:latin typeface="+mn-lt"/>
              </a:rPr>
              <a:t> </a:t>
            </a:r>
            <a:endParaRPr lang="en-US" sz="3600">
              <a:latin typeface="+mn-lt"/>
            </a:endParaRPr>
          </a:p>
        </p:txBody>
      </p:sp>
      <p:sp>
        <p:nvSpPr>
          <p:cNvPr id="3" name="Subtitle 2">
            <a:extLst>
              <a:ext uri="{FF2B5EF4-FFF2-40B4-BE49-F238E27FC236}">
                <a16:creationId xmlns:a16="http://schemas.microsoft.com/office/drawing/2014/main" id="{DF5216D5-F95B-7A20-7345-34CAB8092F40}"/>
              </a:ext>
            </a:extLst>
          </p:cNvPr>
          <p:cNvSpPr>
            <a:spLocks noGrp="1"/>
          </p:cNvSpPr>
          <p:nvPr>
            <p:ph type="subTitle" idx="1"/>
          </p:nvPr>
        </p:nvSpPr>
        <p:spPr>
          <a:xfrm>
            <a:off x="1524000" y="4171882"/>
            <a:ext cx="9144000" cy="1655762"/>
          </a:xfrm>
        </p:spPr>
        <p:txBody>
          <a:bodyPr>
            <a:noAutofit/>
          </a:bodyPr>
          <a:lstStyle/>
          <a:p>
            <a:r>
              <a:rPr lang="en-US" sz="2600"/>
              <a:t>Dr. Christian DiCanio</a:t>
            </a:r>
          </a:p>
          <a:p>
            <a:r>
              <a:rPr lang="en-US" sz="2600"/>
              <a:t>University at Buffalo</a:t>
            </a:r>
          </a:p>
          <a:p>
            <a:r>
              <a:rPr lang="en-US" sz="2600"/>
              <a:t>Department of Linguistics</a:t>
            </a:r>
          </a:p>
        </p:txBody>
      </p:sp>
    </p:spTree>
    <p:extLst>
      <p:ext uri="{BB962C8B-B14F-4D97-AF65-F5344CB8AC3E}">
        <p14:creationId xmlns:p14="http://schemas.microsoft.com/office/powerpoint/2010/main" val="114210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0115-8444-4D28-2449-5521AA30687C}"/>
              </a:ext>
            </a:extLst>
          </p:cNvPr>
          <p:cNvSpPr>
            <a:spLocks noGrp="1"/>
          </p:cNvSpPr>
          <p:nvPr>
            <p:ph type="title"/>
          </p:nvPr>
        </p:nvSpPr>
        <p:spPr>
          <a:xfrm>
            <a:off x="838200" y="365126"/>
            <a:ext cx="10515600" cy="811922"/>
          </a:xfrm>
        </p:spPr>
        <p:txBody>
          <a:bodyPr>
            <a:normAutofit/>
          </a:bodyPr>
          <a:lstStyle/>
          <a:p>
            <a:r>
              <a:rPr lang="en-US" sz="2400">
                <a:solidFill>
                  <a:schemeClr val="accent2"/>
                </a:solidFill>
              </a:rPr>
              <a:t>Documentation corpora: processing via transducers</a:t>
            </a:r>
          </a:p>
        </p:txBody>
      </p:sp>
      <p:sp>
        <p:nvSpPr>
          <p:cNvPr id="3" name="Content Placeholder 2">
            <a:extLst>
              <a:ext uri="{FF2B5EF4-FFF2-40B4-BE49-F238E27FC236}">
                <a16:creationId xmlns:a16="http://schemas.microsoft.com/office/drawing/2014/main" id="{FD695086-0D65-6856-719B-B78AFC2097F5}"/>
              </a:ext>
            </a:extLst>
          </p:cNvPr>
          <p:cNvSpPr>
            <a:spLocks noGrp="1"/>
          </p:cNvSpPr>
          <p:nvPr>
            <p:ph idx="1"/>
          </p:nvPr>
        </p:nvSpPr>
        <p:spPr>
          <a:xfrm>
            <a:off x="838200" y="1293779"/>
            <a:ext cx="10515600" cy="4883184"/>
          </a:xfrm>
        </p:spPr>
        <p:txBody>
          <a:bodyPr/>
          <a:lstStyle/>
          <a:p>
            <a:r>
              <a:rPr lang="en-US"/>
              <a:t>Surface-level, time-aligned transcriptions are ideal for initial stages of phonetic and phonological corpus analysis.</a:t>
            </a:r>
          </a:p>
          <a:p>
            <a:endParaRPr lang="en-US"/>
          </a:p>
          <a:p>
            <a:r>
              <a:rPr lang="en-US"/>
              <a:t>Phonological transducers essentially just apply rewrite rules to the transcriptions on an additional tier (in ELAN or in Praat textgrids).</a:t>
            </a:r>
            <a:br>
              <a:rPr lang="en-US"/>
            </a:br>
            <a:br>
              <a:rPr lang="en-US"/>
            </a:br>
            <a:r>
              <a:rPr lang="en-US"/>
              <a:t>e.g.		...</a:t>
            </a:r>
            <a:r>
              <a:rPr lang="en-US" i="1"/>
              <a:t>in=a</a:t>
            </a:r>
            <a:r>
              <a:rPr lang="en-US"/>
              <a:t>		&gt;	...yã		yu3ba4=on4</a:t>
            </a:r>
            <a:br>
              <a:rPr lang="en-US"/>
            </a:br>
            <a:r>
              <a:rPr lang="en-US"/>
              <a:t>		...</a:t>
            </a:r>
            <a:r>
              <a:rPr lang="en-US" i="1"/>
              <a:t>i=a		&gt;	...</a:t>
            </a:r>
            <a:r>
              <a:rPr lang="en-US"/>
              <a:t>ya		father=</a:t>
            </a:r>
            <a:r>
              <a:rPr lang="en-US" cap="small"/>
              <a:t>2s</a:t>
            </a:r>
          </a:p>
          <a:p>
            <a:pPr marL="0" indent="0">
              <a:buNone/>
            </a:pPr>
            <a:r>
              <a:rPr lang="en-US"/>
              <a:t>							yu3bon4 [ju³βõ⁴]</a:t>
            </a:r>
            <a:br>
              <a:rPr lang="en-US"/>
            </a:br>
            <a:r>
              <a:rPr lang="en-US"/>
              <a:t>		(palatalization rule)		(vowel replacement rule)</a:t>
            </a:r>
          </a:p>
        </p:txBody>
      </p:sp>
      <p:sp>
        <p:nvSpPr>
          <p:cNvPr id="4" name="Slide Number Placeholder 3">
            <a:extLst>
              <a:ext uri="{FF2B5EF4-FFF2-40B4-BE49-F238E27FC236}">
                <a16:creationId xmlns:a16="http://schemas.microsoft.com/office/drawing/2014/main" id="{C8ABD9AE-B0CD-A589-30C7-5906FE1574B9}"/>
              </a:ext>
            </a:extLst>
          </p:cNvPr>
          <p:cNvSpPr>
            <a:spLocks noGrp="1"/>
          </p:cNvSpPr>
          <p:nvPr>
            <p:ph type="sldNum" sz="quarter" idx="12"/>
          </p:nvPr>
        </p:nvSpPr>
        <p:spPr/>
        <p:txBody>
          <a:bodyPr/>
          <a:lstStyle/>
          <a:p>
            <a:fld id="{DDE3963E-610C-1545-9204-574DD087ACE7}" type="slidenum">
              <a:t>10</a:t>
            </a:fld>
            <a:endParaRPr lang="en-US"/>
          </a:p>
        </p:txBody>
      </p:sp>
    </p:spTree>
    <p:extLst>
      <p:ext uri="{BB962C8B-B14F-4D97-AF65-F5344CB8AC3E}">
        <p14:creationId xmlns:p14="http://schemas.microsoft.com/office/powerpoint/2010/main" val="417740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38E68A-E38C-E7E0-FB25-50DB9BF2EB6D}"/>
              </a:ext>
            </a:extLst>
          </p:cNvPr>
          <p:cNvSpPr>
            <a:spLocks noGrp="1"/>
          </p:cNvSpPr>
          <p:nvPr>
            <p:ph idx="1"/>
          </p:nvPr>
        </p:nvSpPr>
        <p:spPr>
          <a:xfrm>
            <a:off x="838200" y="525294"/>
            <a:ext cx="10515600" cy="5651669"/>
          </a:xfrm>
        </p:spPr>
        <p:txBody>
          <a:bodyPr>
            <a:normAutofit/>
          </a:bodyPr>
          <a:lstStyle/>
          <a:p>
            <a:pPr marL="0" indent="0">
              <a:buNone/>
            </a:pPr>
            <a:r>
              <a:rPr lang="en-US"/>
              <a:t>NB: You have to know the phonology of the language to correctly apply the transducer to the transcription.</a:t>
            </a:r>
          </a:p>
          <a:p>
            <a:pPr marL="0" indent="0">
              <a:buNone/>
            </a:pPr>
            <a:endParaRPr lang="en-US"/>
          </a:p>
          <a:p>
            <a:pPr marL="0" indent="0">
              <a:buNone/>
            </a:pPr>
            <a:r>
              <a:rPr lang="en-US"/>
              <a:t>Assessment of the output with speakers is usually necessary.</a:t>
            </a:r>
          </a:p>
          <a:p>
            <a:pPr marL="0" indent="0">
              <a:buNone/>
            </a:pPr>
            <a:endParaRPr lang="en-US"/>
          </a:p>
          <a:p>
            <a:pPr marL="0" indent="0">
              <a:buNone/>
            </a:pPr>
            <a:r>
              <a:rPr lang="en-US"/>
              <a:t>The Yoloxóchitl Mixtec corpus required 4-6 months of work on the transducer (2016 – 2017) to make sure it was accurate and we already had a phonological grammar written (Castillo García 2007).</a:t>
            </a:r>
          </a:p>
          <a:p>
            <a:pPr marL="0" indent="0">
              <a:buNone/>
            </a:pPr>
            <a:endParaRPr lang="en-US"/>
          </a:p>
          <a:p>
            <a:pPr marL="0" indent="0">
              <a:buNone/>
            </a:pPr>
            <a:r>
              <a:rPr lang="en-US"/>
              <a:t>But we now have a 100+ hour corpus that is force aligned.</a:t>
            </a:r>
          </a:p>
        </p:txBody>
      </p:sp>
      <p:sp>
        <p:nvSpPr>
          <p:cNvPr id="4" name="Slide Number Placeholder 3">
            <a:extLst>
              <a:ext uri="{FF2B5EF4-FFF2-40B4-BE49-F238E27FC236}">
                <a16:creationId xmlns:a16="http://schemas.microsoft.com/office/drawing/2014/main" id="{E9765F22-FAB2-A282-2624-3478A306BC3A}"/>
              </a:ext>
            </a:extLst>
          </p:cNvPr>
          <p:cNvSpPr>
            <a:spLocks noGrp="1"/>
          </p:cNvSpPr>
          <p:nvPr>
            <p:ph type="sldNum" sz="quarter" idx="12"/>
          </p:nvPr>
        </p:nvSpPr>
        <p:spPr/>
        <p:txBody>
          <a:bodyPr/>
          <a:lstStyle/>
          <a:p>
            <a:fld id="{DDE3963E-610C-1545-9204-574DD087ACE7}" type="slidenum">
              <a:t>11</a:t>
            </a:fld>
            <a:endParaRPr lang="en-US"/>
          </a:p>
        </p:txBody>
      </p:sp>
    </p:spTree>
    <p:extLst>
      <p:ext uri="{BB962C8B-B14F-4D97-AF65-F5344CB8AC3E}">
        <p14:creationId xmlns:p14="http://schemas.microsoft.com/office/powerpoint/2010/main" val="328366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A98CBA-659F-474A-DEF9-ED33E9929E3A}"/>
              </a:ext>
            </a:extLst>
          </p:cNvPr>
          <p:cNvSpPr>
            <a:spLocks noGrp="1"/>
          </p:cNvSpPr>
          <p:nvPr>
            <p:ph idx="1"/>
          </p:nvPr>
        </p:nvSpPr>
        <p:spPr>
          <a:xfrm>
            <a:off x="838200" y="1186774"/>
            <a:ext cx="10515600" cy="4990189"/>
          </a:xfrm>
        </p:spPr>
        <p:txBody>
          <a:bodyPr>
            <a:normAutofit/>
          </a:bodyPr>
          <a:lstStyle/>
          <a:p>
            <a:pPr marL="0" indent="0">
              <a:buNone/>
            </a:pPr>
            <a:r>
              <a:rPr lang="en-US" sz="2400"/>
              <a:t>Forced alignment is a method of automatically segmenting a corpus utilizing a surface-level transcription, a pronunciation dictionary, and associated sound files </a:t>
            </a:r>
            <a:r>
              <a:rPr lang="en-US" sz="1600">
                <a:solidFill>
                  <a:schemeClr val="accent1"/>
                </a:solidFill>
              </a:rPr>
              <a:t>(Babinski et al 2019, DiCanio et al. 2013, Johnson et al. 2018, Tang &amp; Bennett 2019)</a:t>
            </a:r>
            <a:endParaRPr lang="en-US" sz="1600"/>
          </a:p>
          <a:p>
            <a:pPr marL="0" indent="0">
              <a:buNone/>
            </a:pPr>
            <a:endParaRPr lang="en-US" sz="1400">
              <a:solidFill>
                <a:schemeClr val="accent1"/>
              </a:solidFill>
            </a:endParaRPr>
          </a:p>
          <a:p>
            <a:pPr marL="0" indent="0">
              <a:buNone/>
            </a:pPr>
            <a:r>
              <a:rPr lang="en-US" sz="2400"/>
              <a:t>The goal is to create a multi-layered speech corpus that is phonologically-annotated and that can be used for phonetic data analysis. How do we get there?</a:t>
            </a:r>
          </a:p>
          <a:p>
            <a:pPr marL="0" indent="0">
              <a:buNone/>
            </a:pPr>
            <a:endParaRPr lang="en-US" sz="2400"/>
          </a:p>
          <a:p>
            <a:pPr marL="0" indent="0">
              <a:buNone/>
            </a:pPr>
            <a:r>
              <a:rPr lang="en-US" sz="2400"/>
              <a:t>	a.	What is the structure of the corpus?</a:t>
            </a:r>
          </a:p>
          <a:p>
            <a:pPr marL="0" indent="0">
              <a:buNone/>
            </a:pPr>
            <a:r>
              <a:rPr lang="en-US" sz="2400"/>
              <a:t>	b.	What issues arise in organizing a corpus so that one can create a</a:t>
            </a:r>
          </a:p>
          <a:p>
            <a:pPr marL="0" indent="0">
              <a:buNone/>
            </a:pPr>
            <a:r>
              <a:rPr lang="en-US" sz="2400"/>
              <a:t>		language-specific alignment system?</a:t>
            </a:r>
          </a:p>
          <a:p>
            <a:pPr marL="0" indent="0">
              <a:buNone/>
            </a:pPr>
            <a:r>
              <a:rPr lang="en-US" sz="2400"/>
              <a:t>	c.	What are the steps in processing a corpus to create a forced 			alignment system?</a:t>
            </a:r>
          </a:p>
        </p:txBody>
      </p:sp>
      <p:sp>
        <p:nvSpPr>
          <p:cNvPr id="4" name="Slide Number Placeholder 3">
            <a:extLst>
              <a:ext uri="{FF2B5EF4-FFF2-40B4-BE49-F238E27FC236}">
                <a16:creationId xmlns:a16="http://schemas.microsoft.com/office/drawing/2014/main" id="{ED5D36F7-E596-8CEA-C8B6-10F76145E334}"/>
              </a:ext>
            </a:extLst>
          </p:cNvPr>
          <p:cNvSpPr>
            <a:spLocks noGrp="1"/>
          </p:cNvSpPr>
          <p:nvPr>
            <p:ph type="sldNum" sz="quarter" idx="12"/>
          </p:nvPr>
        </p:nvSpPr>
        <p:spPr/>
        <p:txBody>
          <a:bodyPr/>
          <a:lstStyle/>
          <a:p>
            <a:fld id="{DDE3963E-610C-1545-9204-574DD087ACE7}" type="slidenum">
              <a:t>12</a:t>
            </a:fld>
            <a:endParaRPr lang="en-US"/>
          </a:p>
        </p:txBody>
      </p:sp>
      <p:sp>
        <p:nvSpPr>
          <p:cNvPr id="5" name="Title 1">
            <a:extLst>
              <a:ext uri="{FF2B5EF4-FFF2-40B4-BE49-F238E27FC236}">
                <a16:creationId xmlns:a16="http://schemas.microsoft.com/office/drawing/2014/main" id="{635C8F4D-DE9C-1F16-5046-16227F8B993F}"/>
              </a:ext>
            </a:extLst>
          </p:cNvPr>
          <p:cNvSpPr>
            <a:spLocks noGrp="1"/>
          </p:cNvSpPr>
          <p:nvPr>
            <p:ph type="title"/>
          </p:nvPr>
        </p:nvSpPr>
        <p:spPr>
          <a:xfrm>
            <a:off x="838200" y="365125"/>
            <a:ext cx="10515600" cy="714645"/>
          </a:xfrm>
        </p:spPr>
        <p:txBody>
          <a:bodyPr>
            <a:normAutofit/>
          </a:bodyPr>
          <a:lstStyle/>
          <a:p>
            <a:r>
              <a:rPr lang="en-US" sz="2400">
                <a:solidFill>
                  <a:schemeClr val="accent2"/>
                </a:solidFill>
              </a:rPr>
              <a:t>Documentation corpora: processing via </a:t>
            </a:r>
            <a:r>
              <a:rPr lang="en-US" sz="2400" i="1">
                <a:solidFill>
                  <a:schemeClr val="accent2"/>
                </a:solidFill>
              </a:rPr>
              <a:t>alignment</a:t>
            </a:r>
          </a:p>
        </p:txBody>
      </p:sp>
    </p:spTree>
    <p:extLst>
      <p:ext uri="{BB962C8B-B14F-4D97-AF65-F5344CB8AC3E}">
        <p14:creationId xmlns:p14="http://schemas.microsoft.com/office/powerpoint/2010/main" val="872051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9D28-FBE3-9096-3F91-41D6F3398DA9}"/>
              </a:ext>
            </a:extLst>
          </p:cNvPr>
          <p:cNvSpPr>
            <a:spLocks noGrp="1"/>
          </p:cNvSpPr>
          <p:nvPr>
            <p:ph type="title"/>
          </p:nvPr>
        </p:nvSpPr>
        <p:spPr>
          <a:xfrm>
            <a:off x="838200" y="365125"/>
            <a:ext cx="10227067" cy="836951"/>
          </a:xfrm>
        </p:spPr>
        <p:txBody>
          <a:bodyPr>
            <a:normAutofit/>
          </a:bodyPr>
          <a:lstStyle/>
          <a:p>
            <a:r>
              <a:rPr lang="en-US"/>
              <a:t>Alignment of Itunyoso Triqui (Otomanguean)</a:t>
            </a:r>
          </a:p>
        </p:txBody>
      </p:sp>
      <p:pic>
        <p:nvPicPr>
          <p:cNvPr id="6" name="Content Placeholder 5" descr="A screenshot of a computer&#10;&#10;Description automatically generated">
            <a:extLst>
              <a:ext uri="{FF2B5EF4-FFF2-40B4-BE49-F238E27FC236}">
                <a16:creationId xmlns:a16="http://schemas.microsoft.com/office/drawing/2014/main" id="{1105D78D-20FA-C2BC-76E5-CFEBB958B542}"/>
              </a:ext>
            </a:extLst>
          </p:cNvPr>
          <p:cNvPicPr>
            <a:picLocks noGrp="1" noChangeAspect="1"/>
          </p:cNvPicPr>
          <p:nvPr>
            <p:ph idx="1"/>
          </p:nvPr>
        </p:nvPicPr>
        <p:blipFill>
          <a:blip r:embed="rId2"/>
          <a:stretch>
            <a:fillRect/>
          </a:stretch>
        </p:blipFill>
        <p:spPr>
          <a:xfrm>
            <a:off x="838199" y="1253330"/>
            <a:ext cx="10198511" cy="5103019"/>
          </a:xfrm>
        </p:spPr>
      </p:pic>
      <p:sp>
        <p:nvSpPr>
          <p:cNvPr id="4" name="Slide Number Placeholder 3">
            <a:extLst>
              <a:ext uri="{FF2B5EF4-FFF2-40B4-BE49-F238E27FC236}">
                <a16:creationId xmlns:a16="http://schemas.microsoft.com/office/drawing/2014/main" id="{C281154A-8B35-2A5D-6317-63DDB322A776}"/>
              </a:ext>
            </a:extLst>
          </p:cNvPr>
          <p:cNvSpPr>
            <a:spLocks noGrp="1"/>
          </p:cNvSpPr>
          <p:nvPr>
            <p:ph type="sldNum" sz="quarter" idx="12"/>
          </p:nvPr>
        </p:nvSpPr>
        <p:spPr/>
        <p:txBody>
          <a:bodyPr/>
          <a:lstStyle/>
          <a:p>
            <a:fld id="{DDE3963E-610C-1545-9204-574DD087ACE7}" type="slidenum">
              <a:t>13</a:t>
            </a:fld>
            <a:endParaRPr lang="en-US"/>
          </a:p>
        </p:txBody>
      </p:sp>
    </p:spTree>
    <p:extLst>
      <p:ext uri="{BB962C8B-B14F-4D97-AF65-F5344CB8AC3E}">
        <p14:creationId xmlns:p14="http://schemas.microsoft.com/office/powerpoint/2010/main" val="3023703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E9E5-1321-BB72-2DBC-97467B54E379}"/>
              </a:ext>
            </a:extLst>
          </p:cNvPr>
          <p:cNvSpPr>
            <a:spLocks noGrp="1"/>
          </p:cNvSpPr>
          <p:nvPr>
            <p:ph type="title"/>
          </p:nvPr>
        </p:nvSpPr>
        <p:spPr/>
        <p:txBody>
          <a:bodyPr/>
          <a:lstStyle/>
          <a:p>
            <a:r>
              <a:rPr lang="en-US"/>
              <a:t>The Itunyoso Triqui corpus</a:t>
            </a:r>
          </a:p>
        </p:txBody>
      </p:sp>
      <p:sp>
        <p:nvSpPr>
          <p:cNvPr id="3" name="Content Placeholder 2">
            <a:extLst>
              <a:ext uri="{FF2B5EF4-FFF2-40B4-BE49-F238E27FC236}">
                <a16:creationId xmlns:a16="http://schemas.microsoft.com/office/drawing/2014/main" id="{651A6D71-4F39-60BA-97C1-407E16DA741F}"/>
              </a:ext>
            </a:extLst>
          </p:cNvPr>
          <p:cNvSpPr>
            <a:spLocks noGrp="1"/>
          </p:cNvSpPr>
          <p:nvPr>
            <p:ph idx="1"/>
          </p:nvPr>
        </p:nvSpPr>
        <p:spPr>
          <a:xfrm>
            <a:off x="838200" y="1690688"/>
            <a:ext cx="10515600" cy="4486275"/>
          </a:xfrm>
        </p:spPr>
        <p:txBody>
          <a:bodyPr>
            <a:normAutofit fontScale="92500"/>
          </a:bodyPr>
          <a:lstStyle/>
          <a:p>
            <a:r>
              <a:rPr lang="en-US"/>
              <a:t>Otomanguean:Mixtecan</a:t>
            </a:r>
          </a:p>
          <a:p>
            <a:r>
              <a:rPr lang="en-US"/>
              <a:t>Complex segmental and tonal inventory with complex morphophonology related to person (DiCanio 2010, 2016, DiCanio et al 2020).</a:t>
            </a:r>
          </a:p>
          <a:p>
            <a:r>
              <a:rPr lang="en-US"/>
              <a:t>Collected between 2014 - 2019 on an NSF DEL/DLI grant.</a:t>
            </a:r>
          </a:p>
          <a:p>
            <a:r>
              <a:rPr lang="en-US"/>
              <a:t>Dictionary of approximately 4,000 entries.</a:t>
            </a:r>
          </a:p>
          <a:p>
            <a:r>
              <a:rPr lang="en-US"/>
              <a:t>Approximately 29 hours of narrative and conversational speech by 34 speakers.</a:t>
            </a:r>
          </a:p>
          <a:p>
            <a:r>
              <a:rPr lang="en-US"/>
              <a:t>Mostly Triqui, but Spanish loanwords appear throughout the recordings.</a:t>
            </a:r>
          </a:p>
          <a:p>
            <a:r>
              <a:rPr lang="en-US"/>
              <a:t>Trained a Triqui model using the </a:t>
            </a:r>
            <a:r>
              <a:rPr lang="en-US" b="1"/>
              <a:t>Montreal Forced Aligner</a:t>
            </a:r>
            <a:r>
              <a:rPr lang="en-US"/>
              <a:t> (McAuliffe et al 2017)</a:t>
            </a:r>
          </a:p>
          <a:p>
            <a:endParaRPr lang="en-US"/>
          </a:p>
        </p:txBody>
      </p:sp>
      <p:sp>
        <p:nvSpPr>
          <p:cNvPr id="4" name="Slide Number Placeholder 3">
            <a:extLst>
              <a:ext uri="{FF2B5EF4-FFF2-40B4-BE49-F238E27FC236}">
                <a16:creationId xmlns:a16="http://schemas.microsoft.com/office/drawing/2014/main" id="{9C1BBAB4-7BB4-364F-C319-A6C9A5772417}"/>
              </a:ext>
            </a:extLst>
          </p:cNvPr>
          <p:cNvSpPr>
            <a:spLocks noGrp="1"/>
          </p:cNvSpPr>
          <p:nvPr>
            <p:ph type="sldNum" sz="quarter" idx="12"/>
          </p:nvPr>
        </p:nvSpPr>
        <p:spPr/>
        <p:txBody>
          <a:bodyPr/>
          <a:lstStyle/>
          <a:p>
            <a:fld id="{DDE3963E-610C-1545-9204-574DD087ACE7}" type="slidenum">
              <a:t>14</a:t>
            </a:fld>
            <a:endParaRPr lang="en-US"/>
          </a:p>
        </p:txBody>
      </p:sp>
    </p:spTree>
    <p:extLst>
      <p:ext uri="{BB962C8B-B14F-4D97-AF65-F5344CB8AC3E}">
        <p14:creationId xmlns:p14="http://schemas.microsoft.com/office/powerpoint/2010/main" val="2673504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6C7A-056F-12F0-395F-F361F6B43844}"/>
              </a:ext>
            </a:extLst>
          </p:cNvPr>
          <p:cNvSpPr>
            <a:spLocks noGrp="1"/>
          </p:cNvSpPr>
          <p:nvPr>
            <p:ph type="title"/>
          </p:nvPr>
        </p:nvSpPr>
        <p:spPr>
          <a:xfrm>
            <a:off x="838200" y="365125"/>
            <a:ext cx="10515600" cy="1155450"/>
          </a:xfrm>
        </p:spPr>
        <p:txBody>
          <a:bodyPr>
            <a:normAutofit fontScale="90000"/>
          </a:bodyPr>
          <a:lstStyle/>
          <a:p>
            <a:r>
              <a:rPr lang="en-US"/>
              <a:t>Issues to consider while aligning </a:t>
            </a:r>
            <a:br>
              <a:rPr lang="en-US"/>
            </a:br>
            <a:r>
              <a:rPr lang="en-US"/>
              <a:t>documentation corpora</a:t>
            </a:r>
          </a:p>
        </p:txBody>
      </p:sp>
      <p:sp>
        <p:nvSpPr>
          <p:cNvPr id="3" name="Content Placeholder 2">
            <a:extLst>
              <a:ext uri="{FF2B5EF4-FFF2-40B4-BE49-F238E27FC236}">
                <a16:creationId xmlns:a16="http://schemas.microsoft.com/office/drawing/2014/main" id="{73FE8CAC-7D48-7EA0-6222-66234785B8DA}"/>
              </a:ext>
            </a:extLst>
          </p:cNvPr>
          <p:cNvSpPr>
            <a:spLocks noGrp="1"/>
          </p:cNvSpPr>
          <p:nvPr>
            <p:ph idx="1"/>
          </p:nvPr>
        </p:nvSpPr>
        <p:spPr>
          <a:xfrm>
            <a:off x="838200" y="1836487"/>
            <a:ext cx="10515600" cy="4656388"/>
          </a:xfrm>
        </p:spPr>
        <p:txBody>
          <a:bodyPr>
            <a:normAutofit/>
          </a:bodyPr>
          <a:lstStyle/>
          <a:p>
            <a:r>
              <a:rPr lang="en-US"/>
              <a:t>What is your level of transcription? (morphophonological, phonemic, surface phonological, phonetic)</a:t>
            </a:r>
          </a:p>
          <a:p>
            <a:r>
              <a:rPr lang="en-US"/>
              <a:t>Many endangered language corpora are </a:t>
            </a:r>
            <a:r>
              <a:rPr lang="en-US" b="1"/>
              <a:t>multilingual, </a:t>
            </a:r>
            <a:r>
              <a:rPr lang="en-US"/>
              <a:t>but most aligners are assumed to be monolingual. How do you separate different languages?</a:t>
            </a:r>
          </a:p>
          <a:p>
            <a:r>
              <a:rPr lang="en-US"/>
              <a:t>How are loanwords encoded?</a:t>
            </a:r>
          </a:p>
          <a:p>
            <a:r>
              <a:rPr lang="en-US"/>
              <a:t>How are disfluencies encoded?</a:t>
            </a:r>
          </a:p>
          <a:p>
            <a:r>
              <a:rPr lang="en-US"/>
              <a:t>How are elided tokens encoded?</a:t>
            </a:r>
          </a:p>
          <a:p>
            <a:r>
              <a:rPr lang="en-US"/>
              <a:t>How are complex segments encoded?</a:t>
            </a:r>
          </a:p>
        </p:txBody>
      </p:sp>
      <p:sp>
        <p:nvSpPr>
          <p:cNvPr id="4" name="Slide Number Placeholder 3">
            <a:extLst>
              <a:ext uri="{FF2B5EF4-FFF2-40B4-BE49-F238E27FC236}">
                <a16:creationId xmlns:a16="http://schemas.microsoft.com/office/drawing/2014/main" id="{0750AC23-5D68-1A29-A1CD-E715F851AA99}"/>
              </a:ext>
            </a:extLst>
          </p:cNvPr>
          <p:cNvSpPr>
            <a:spLocks noGrp="1"/>
          </p:cNvSpPr>
          <p:nvPr>
            <p:ph type="sldNum" sz="quarter" idx="12"/>
          </p:nvPr>
        </p:nvSpPr>
        <p:spPr/>
        <p:txBody>
          <a:bodyPr/>
          <a:lstStyle/>
          <a:p>
            <a:fld id="{DDE3963E-610C-1545-9204-574DD087ACE7}" type="slidenum">
              <a:t>15</a:t>
            </a:fld>
            <a:endParaRPr lang="en-US"/>
          </a:p>
        </p:txBody>
      </p:sp>
    </p:spTree>
    <p:extLst>
      <p:ext uri="{BB962C8B-B14F-4D97-AF65-F5344CB8AC3E}">
        <p14:creationId xmlns:p14="http://schemas.microsoft.com/office/powerpoint/2010/main" val="1855334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CC37E-4B72-7B99-6E38-7BCA6ABCC2EB}"/>
              </a:ext>
            </a:extLst>
          </p:cNvPr>
          <p:cNvSpPr>
            <a:spLocks noGrp="1"/>
          </p:cNvSpPr>
          <p:nvPr>
            <p:ph type="title"/>
          </p:nvPr>
        </p:nvSpPr>
        <p:spPr>
          <a:xfrm>
            <a:off x="472610" y="688368"/>
            <a:ext cx="2198670" cy="5065159"/>
          </a:xfrm>
        </p:spPr>
        <p:txBody>
          <a:bodyPr>
            <a:normAutofit/>
          </a:bodyPr>
          <a:lstStyle/>
          <a:p>
            <a:r>
              <a:rPr lang="en-US" sz="2800" b="1"/>
              <a:t>Encoding solutions in the Triqui corpus</a:t>
            </a:r>
          </a:p>
        </p:txBody>
      </p:sp>
      <p:sp>
        <p:nvSpPr>
          <p:cNvPr id="4" name="Slide Number Placeholder 3">
            <a:extLst>
              <a:ext uri="{FF2B5EF4-FFF2-40B4-BE49-F238E27FC236}">
                <a16:creationId xmlns:a16="http://schemas.microsoft.com/office/drawing/2014/main" id="{241F5948-6E04-C1B6-55C1-2995A55CD761}"/>
              </a:ext>
            </a:extLst>
          </p:cNvPr>
          <p:cNvSpPr>
            <a:spLocks noGrp="1"/>
          </p:cNvSpPr>
          <p:nvPr>
            <p:ph type="sldNum" sz="quarter" idx="12"/>
          </p:nvPr>
        </p:nvSpPr>
        <p:spPr/>
        <p:txBody>
          <a:bodyPr/>
          <a:lstStyle/>
          <a:p>
            <a:fld id="{DDE3963E-610C-1545-9204-574DD087ACE7}" type="slidenum">
              <a:t>16</a:t>
            </a:fld>
            <a:endParaRPr lang="en-US"/>
          </a:p>
        </p:txBody>
      </p:sp>
      <p:sp>
        <p:nvSpPr>
          <p:cNvPr id="8" name="TextBox 7">
            <a:extLst>
              <a:ext uri="{FF2B5EF4-FFF2-40B4-BE49-F238E27FC236}">
                <a16:creationId xmlns:a16="http://schemas.microsoft.com/office/drawing/2014/main" id="{28E87155-22B2-1FBF-AD4A-084DA6EAD1BD}"/>
              </a:ext>
            </a:extLst>
          </p:cNvPr>
          <p:cNvSpPr txBox="1"/>
          <p:nvPr/>
        </p:nvSpPr>
        <p:spPr>
          <a:xfrm>
            <a:off x="2574533" y="537321"/>
            <a:ext cx="8994168" cy="5632311"/>
          </a:xfrm>
          <a:prstGeom prst="rect">
            <a:avLst/>
          </a:prstGeom>
          <a:noFill/>
        </p:spPr>
        <p:txBody>
          <a:bodyPr wrap="square">
            <a:spAutoFit/>
          </a:bodyPr>
          <a:lstStyle/>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1.	(...) marks elided speech</a:t>
            </a:r>
            <a:r>
              <a:rPr lang="en-US" sz="1800">
                <a:effectLst/>
                <a:latin typeface="Times New Roman" panose="02020603050405020304" pitchFamily="18" charset="0"/>
                <a:ea typeface="Times New Roman" panose="02020603050405020304" pitchFamily="18" charset="0"/>
              </a:rPr>
              <a:t>			</a:t>
            </a:r>
            <a:r>
              <a:rPr lang="en-US" sz="1800" b="1">
                <a:effectLst/>
                <a:latin typeface="Times New Roman" panose="02020603050405020304" pitchFamily="18" charset="0"/>
                <a:ea typeface="Times New Roman" panose="02020603050405020304" pitchFamily="18" charset="0"/>
              </a:rPr>
              <a:t>You don’t align these by accident.</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taj13 	ki3hyaj3	nni4=(reh1)	yoj3			</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like.so	did	mother=2S	then</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'Your mother did (it) like that then.'</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2.	**...* marks another language</a:t>
            </a:r>
            <a:r>
              <a:rPr lang="en-US" sz="1800">
                <a:effectLst/>
                <a:latin typeface="Times New Roman" panose="02020603050405020304" pitchFamily="18" charset="0"/>
                <a:ea typeface="Times New Roman" panose="02020603050405020304" pitchFamily="18" charset="0"/>
              </a:rPr>
              <a:t>		</a:t>
            </a:r>
            <a:r>
              <a:rPr lang="en-US" sz="1800" b="1">
                <a:effectLst/>
                <a:latin typeface="Times New Roman" panose="02020603050405020304" pitchFamily="18" charset="0"/>
                <a:ea typeface="Times New Roman" panose="02020603050405020304" pitchFamily="18" charset="0"/>
              </a:rPr>
              <a:t>You get pron. via another dict.</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be4=nih2unj4	ku3man4	**sesenta*	ni2	**sesenta y cinco*	bin3</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TOP=PL.1P	PERF.exist	sixty	and	sixty five		be</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'We were (there) in (19)60 and (19)65, it was...'</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3.	[...] marks disfluencies</a:t>
            </a:r>
            <a:r>
              <a:rPr lang="en-US" sz="1800">
                <a:effectLst/>
                <a:latin typeface="Times New Roman" panose="02020603050405020304" pitchFamily="18" charset="0"/>
                <a:ea typeface="Times New Roman" panose="02020603050405020304" pitchFamily="18" charset="0"/>
              </a:rPr>
              <a:t>			</a:t>
            </a:r>
            <a:r>
              <a:rPr lang="en-US" sz="1800" b="1">
                <a:effectLst/>
                <a:latin typeface="Times New Roman" panose="02020603050405020304" pitchFamily="18" charset="0"/>
                <a:ea typeface="Times New Roman" panose="02020603050405020304" pitchFamily="18" charset="0"/>
              </a:rPr>
              <a:t>You flag these as disfluencies.</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ta1ranh3	nej3 	sinj5	bin3...	[ranh]</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all	3P	people	be	??</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'...all of them that were there'</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4.	Loanwords use Triqui orthography </a:t>
            </a:r>
            <a:r>
              <a:rPr lang="en-US" sz="1800">
                <a:effectLst/>
                <a:latin typeface="Times New Roman" panose="02020603050405020304" pitchFamily="18" charset="0"/>
                <a:ea typeface="Times New Roman" panose="02020603050405020304" pitchFamily="18" charset="0"/>
              </a:rPr>
              <a:t>		</a:t>
            </a:r>
            <a:r>
              <a:rPr lang="en-US" sz="1800" b="1">
                <a:effectLst/>
                <a:latin typeface="Times New Roman" panose="02020603050405020304" pitchFamily="18" charset="0"/>
                <a:ea typeface="Times New Roman" panose="02020603050405020304" pitchFamily="18" charset="0"/>
              </a:rPr>
              <a:t>You modify transcriptions to fit</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sa4na43		'manzana' (apple)		</a:t>
            </a:r>
            <a:r>
              <a:rPr lang="en-US" sz="1800" b="1">
                <a:effectLst/>
                <a:latin typeface="Times New Roman" panose="02020603050405020304" pitchFamily="18" charset="0"/>
                <a:ea typeface="Times New Roman" panose="02020603050405020304" pitchFamily="18" charset="0"/>
              </a:rPr>
              <a:t>a single orthography.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skwe4la43	'escuela' (school)</a:t>
            </a:r>
          </a:p>
          <a:p>
            <a:pPr marL="0" marR="0">
              <a:spcBef>
                <a:spcPts val="0"/>
              </a:spcBef>
              <a:spcAft>
                <a:spcPts val="0"/>
              </a:spcAft>
            </a:pPr>
            <a:r>
              <a:rPr lang="en-US">
                <a:latin typeface="Times New Roman" panose="02020603050405020304" pitchFamily="18" charset="0"/>
                <a:ea typeface="Times New Roman" panose="02020603050405020304" pitchFamily="18" charset="0"/>
              </a:rPr>
              <a:t>	mu3ni3si4pio43	‘municipio’ (municipality)</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se3si4te43	‘CECYTE’</a:t>
            </a:r>
          </a:p>
        </p:txBody>
      </p:sp>
    </p:spTree>
    <p:extLst>
      <p:ext uri="{BB962C8B-B14F-4D97-AF65-F5344CB8AC3E}">
        <p14:creationId xmlns:p14="http://schemas.microsoft.com/office/powerpoint/2010/main" val="2845076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7715EE-5AAD-E802-7346-F4E81614D50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The pronunciation dictionary</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B2FFEC-3B35-923A-A4EC-EC75FE478F65}"/>
              </a:ext>
            </a:extLst>
          </p:cNvPr>
          <p:cNvSpPr txBox="1"/>
          <p:nvPr/>
        </p:nvSpPr>
        <p:spPr>
          <a:xfrm>
            <a:off x="640080" y="2748235"/>
            <a:ext cx="4243589" cy="3973240"/>
          </a:xfrm>
          <a:prstGeom prst="rect">
            <a:avLst/>
          </a:prstGeom>
        </p:spPr>
        <p:txBody>
          <a:bodyPr vert="horz" lIns="91440" tIns="45720" rIns="91440" bIns="45720" rtlCol="0">
            <a:noAutofit/>
          </a:bodyPr>
          <a:lstStyle/>
          <a:p>
            <a:pPr>
              <a:lnSpc>
                <a:spcPct val="90000"/>
              </a:lnSpc>
              <a:spcAft>
                <a:spcPts val="600"/>
              </a:spcAft>
            </a:pPr>
            <a:r>
              <a:rPr lang="en-US" sz="1900"/>
              <a:t>Developed from the Triqui speech corpus with Spanish targets taken from an existing Spanish pronunciation dictionary.</a:t>
            </a:r>
          </a:p>
          <a:p>
            <a:pPr>
              <a:lnSpc>
                <a:spcPct val="90000"/>
              </a:lnSpc>
              <a:spcAft>
                <a:spcPts val="600"/>
              </a:spcAft>
            </a:pPr>
            <a:endParaRPr lang="en-US" sz="1900"/>
          </a:p>
          <a:p>
            <a:pPr>
              <a:lnSpc>
                <a:spcPct val="90000"/>
              </a:lnSpc>
              <a:spcAft>
                <a:spcPts val="600"/>
              </a:spcAft>
            </a:pPr>
            <a:r>
              <a:rPr lang="en-US" sz="1900"/>
              <a:t>X-SAMPA (full IPA accessible)</a:t>
            </a:r>
          </a:p>
          <a:p>
            <a:pPr>
              <a:lnSpc>
                <a:spcPct val="90000"/>
              </a:lnSpc>
              <a:spcAft>
                <a:spcPts val="600"/>
              </a:spcAft>
            </a:pPr>
            <a:endParaRPr lang="en-US" sz="1900"/>
          </a:p>
          <a:p>
            <a:pPr>
              <a:lnSpc>
                <a:spcPct val="90000"/>
              </a:lnSpc>
              <a:spcAft>
                <a:spcPts val="600"/>
              </a:spcAft>
            </a:pPr>
            <a:r>
              <a:rPr lang="en-US" sz="1900"/>
              <a:t>Vowel + /ʔ, h/ rime sequences treated as </a:t>
            </a:r>
            <a:r>
              <a:rPr lang="en-US" sz="1900" b="1"/>
              <a:t>single units</a:t>
            </a:r>
            <a:r>
              <a:rPr lang="en-US" sz="1900"/>
              <a:t>, e.g. /ni3yaj3/ &gt; n i y </a:t>
            </a:r>
            <a:r>
              <a:rPr lang="en-US" sz="1900" b="1"/>
              <a:t>ah</a:t>
            </a:r>
            <a:br>
              <a:rPr lang="en-US" sz="1900"/>
            </a:br>
            <a:endParaRPr lang="en-US" sz="1900"/>
          </a:p>
          <a:p>
            <a:pPr>
              <a:lnSpc>
                <a:spcPct val="90000"/>
              </a:lnSpc>
              <a:spcAft>
                <a:spcPts val="600"/>
              </a:spcAft>
            </a:pPr>
            <a:r>
              <a:rPr lang="en-US" sz="1900"/>
              <a:t>Glottalized consonants treated as single units, e.g. /ni4hya43/ &gt; n i </a:t>
            </a:r>
            <a:r>
              <a:rPr lang="en-US" sz="1900" b="1"/>
              <a:t>?j</a:t>
            </a:r>
            <a:r>
              <a:rPr lang="en-US" sz="1900"/>
              <a:t> a</a:t>
            </a:r>
          </a:p>
        </p:txBody>
      </p:sp>
      <p:pic>
        <p:nvPicPr>
          <p:cNvPr id="6" name="Picture 5" descr="A screenshot of a computer&#10;&#10;Description automatically generated">
            <a:extLst>
              <a:ext uri="{FF2B5EF4-FFF2-40B4-BE49-F238E27FC236}">
                <a16:creationId xmlns:a16="http://schemas.microsoft.com/office/drawing/2014/main" id="{AFE35A4B-AACB-95DB-3935-E4E6D2C7E105}"/>
              </a:ext>
            </a:extLst>
          </p:cNvPr>
          <p:cNvPicPr>
            <a:picLocks noChangeAspect="1"/>
          </p:cNvPicPr>
          <p:nvPr/>
        </p:nvPicPr>
        <p:blipFill rotWithShape="1">
          <a:blip r:embed="rId2"/>
          <a:srcRect t="15158" r="1" b="2377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0BBA1388-6C51-6079-F768-4D048B42A118}"/>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DDE3963E-610C-1545-9204-574DD087ACE7}" type="slidenum">
              <a:rPr lang="en-US">
                <a:solidFill>
                  <a:srgbClr val="FFFFFF"/>
                </a:solidFill>
                <a:latin typeface="Calibri" panose="020F0502020204030204"/>
              </a:rPr>
              <a:pPr>
                <a:spcAft>
                  <a:spcPts val="600"/>
                </a:spcAft>
                <a:defRPr/>
              </a:pPr>
              <a:t>17</a:t>
            </a:fld>
            <a:endParaRPr lang="en-US">
              <a:solidFill>
                <a:srgbClr val="FFFFFF"/>
              </a:solidFill>
              <a:latin typeface="Calibri" panose="020F0502020204030204"/>
            </a:endParaRPr>
          </a:p>
        </p:txBody>
      </p:sp>
    </p:spTree>
    <p:extLst>
      <p:ext uri="{BB962C8B-B14F-4D97-AF65-F5344CB8AC3E}">
        <p14:creationId xmlns:p14="http://schemas.microsoft.com/office/powerpoint/2010/main" val="4018308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46E36-FC84-950C-012E-109F85CB0EE3}"/>
              </a:ext>
            </a:extLst>
          </p:cNvPr>
          <p:cNvSpPr>
            <a:spLocks noGrp="1"/>
          </p:cNvSpPr>
          <p:nvPr>
            <p:ph type="title"/>
          </p:nvPr>
        </p:nvSpPr>
        <p:spPr/>
        <p:txBody>
          <a:bodyPr>
            <a:normAutofit/>
          </a:bodyPr>
          <a:lstStyle/>
          <a:p>
            <a:r>
              <a:rPr lang="en-US"/>
              <a:t>Glottal stops get aligned terribly</a:t>
            </a:r>
            <a:br>
              <a:rPr lang="en-US"/>
            </a:br>
            <a:r>
              <a:rPr lang="en-US" sz="2800"/>
              <a:t>(Data from Yoloxóchitl Mixtec)</a:t>
            </a:r>
          </a:p>
        </p:txBody>
      </p:sp>
      <p:sp>
        <p:nvSpPr>
          <p:cNvPr id="4" name="Slide Number Placeholder 3">
            <a:extLst>
              <a:ext uri="{FF2B5EF4-FFF2-40B4-BE49-F238E27FC236}">
                <a16:creationId xmlns:a16="http://schemas.microsoft.com/office/drawing/2014/main" id="{B6C4EA87-46D3-E052-4FB9-4AE2CF993C7D}"/>
              </a:ext>
            </a:extLst>
          </p:cNvPr>
          <p:cNvSpPr>
            <a:spLocks noGrp="1"/>
          </p:cNvSpPr>
          <p:nvPr>
            <p:ph type="sldNum" sz="quarter" idx="12"/>
          </p:nvPr>
        </p:nvSpPr>
        <p:spPr/>
        <p:txBody>
          <a:bodyPr/>
          <a:lstStyle/>
          <a:p>
            <a:fld id="{DDE3963E-610C-1545-9204-574DD087ACE7}" type="slidenum">
              <a:t>18</a:t>
            </a:fld>
            <a:endParaRPr lang="en-US"/>
          </a:p>
        </p:txBody>
      </p:sp>
      <p:pic>
        <p:nvPicPr>
          <p:cNvPr id="6" name="Picture 5">
            <a:extLst>
              <a:ext uri="{FF2B5EF4-FFF2-40B4-BE49-F238E27FC236}">
                <a16:creationId xmlns:a16="http://schemas.microsoft.com/office/drawing/2014/main" id="{87B32BFE-6A7D-D2C8-F380-90E395A7C089}"/>
              </a:ext>
            </a:extLst>
          </p:cNvPr>
          <p:cNvPicPr>
            <a:picLocks noChangeAspect="1"/>
          </p:cNvPicPr>
          <p:nvPr/>
        </p:nvPicPr>
        <p:blipFill>
          <a:blip r:embed="rId2"/>
          <a:stretch>
            <a:fillRect/>
          </a:stretch>
        </p:blipFill>
        <p:spPr>
          <a:xfrm>
            <a:off x="0" y="1690687"/>
            <a:ext cx="12104696" cy="4484081"/>
          </a:xfrm>
          <a:prstGeom prst="rect">
            <a:avLst/>
          </a:prstGeom>
        </p:spPr>
      </p:pic>
      <p:sp>
        <p:nvSpPr>
          <p:cNvPr id="7" name="TextBox 6">
            <a:extLst>
              <a:ext uri="{FF2B5EF4-FFF2-40B4-BE49-F238E27FC236}">
                <a16:creationId xmlns:a16="http://schemas.microsoft.com/office/drawing/2014/main" id="{FE5D7D7A-130D-5499-A15A-DAED0CC21BB7}"/>
              </a:ext>
            </a:extLst>
          </p:cNvPr>
          <p:cNvSpPr txBox="1"/>
          <p:nvPr/>
        </p:nvSpPr>
        <p:spPr>
          <a:xfrm>
            <a:off x="838200" y="6246688"/>
            <a:ext cx="2665288" cy="369332"/>
          </a:xfrm>
          <a:prstGeom prst="rect">
            <a:avLst/>
          </a:prstGeom>
          <a:noFill/>
        </p:spPr>
        <p:txBody>
          <a:bodyPr wrap="square" rtlCol="0">
            <a:spAutoFit/>
          </a:bodyPr>
          <a:lstStyle/>
          <a:p>
            <a:r>
              <a:rPr lang="en-US"/>
              <a:t>DiCanio et al. 2013 </a:t>
            </a:r>
          </a:p>
        </p:txBody>
      </p:sp>
    </p:spTree>
    <p:extLst>
      <p:ext uri="{BB962C8B-B14F-4D97-AF65-F5344CB8AC3E}">
        <p14:creationId xmlns:p14="http://schemas.microsoft.com/office/powerpoint/2010/main" val="3862668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49DD-5BDA-A6FF-012A-B9A543B63AD6}"/>
              </a:ext>
            </a:extLst>
          </p:cNvPr>
          <p:cNvSpPr>
            <a:spLocks noGrp="1"/>
          </p:cNvSpPr>
          <p:nvPr>
            <p:ph type="title"/>
          </p:nvPr>
        </p:nvSpPr>
        <p:spPr/>
        <p:txBody>
          <a:bodyPr/>
          <a:lstStyle/>
          <a:p>
            <a:r>
              <a:rPr lang="en-US"/>
              <a:t>Takeaways while building your own aligner</a:t>
            </a:r>
          </a:p>
        </p:txBody>
      </p:sp>
      <p:sp>
        <p:nvSpPr>
          <p:cNvPr id="3" name="Content Placeholder 2">
            <a:extLst>
              <a:ext uri="{FF2B5EF4-FFF2-40B4-BE49-F238E27FC236}">
                <a16:creationId xmlns:a16="http://schemas.microsoft.com/office/drawing/2014/main" id="{2D1EA7D7-CBC4-B3F4-58F4-A3FC84F176DC}"/>
              </a:ext>
            </a:extLst>
          </p:cNvPr>
          <p:cNvSpPr>
            <a:spLocks noGrp="1"/>
          </p:cNvSpPr>
          <p:nvPr>
            <p:ph idx="1"/>
          </p:nvPr>
        </p:nvSpPr>
        <p:spPr/>
        <p:txBody>
          <a:bodyPr/>
          <a:lstStyle/>
          <a:p>
            <a:pPr marL="514350" indent="-514350">
              <a:buFont typeface="+mj-lt"/>
              <a:buAutoNum type="arabicPeriod"/>
            </a:pPr>
            <a:r>
              <a:rPr lang="en-US"/>
              <a:t>Consider your units of analysis down the line – you might not need to segment difficult things like vowel-vowel sequences or glottalization. </a:t>
            </a:r>
            <a:r>
              <a:rPr lang="en-US" i="1"/>
              <a:t>You need not think in terms of segments.</a:t>
            </a:r>
          </a:p>
          <a:p>
            <a:pPr marL="514350" indent="-514350">
              <a:buFont typeface="+mj-lt"/>
              <a:buAutoNum type="arabicPeriod"/>
            </a:pPr>
            <a:endParaRPr lang="en-US"/>
          </a:p>
          <a:p>
            <a:pPr marL="514350" indent="-514350">
              <a:buFont typeface="+mj-lt"/>
              <a:buAutoNum type="arabicPeriod"/>
            </a:pPr>
            <a:r>
              <a:rPr lang="en-US"/>
              <a:t>Addressing encoding issues early on before you train an aligner will improve overall alignment of the speech signal. This reduces time spent manually adjusting alignment in Praat.</a:t>
            </a:r>
          </a:p>
          <a:p>
            <a:pPr marL="514350" indent="-514350">
              <a:buFont typeface="+mj-lt"/>
              <a:buAutoNum type="arabicPeriod"/>
            </a:pPr>
            <a:endParaRPr lang="en-US"/>
          </a:p>
          <a:p>
            <a:pPr marL="0" indent="0">
              <a:buNone/>
            </a:pPr>
            <a:r>
              <a:rPr lang="en-US"/>
              <a:t>Questions?</a:t>
            </a:r>
          </a:p>
        </p:txBody>
      </p:sp>
      <p:sp>
        <p:nvSpPr>
          <p:cNvPr id="4" name="Slide Number Placeholder 3">
            <a:extLst>
              <a:ext uri="{FF2B5EF4-FFF2-40B4-BE49-F238E27FC236}">
                <a16:creationId xmlns:a16="http://schemas.microsoft.com/office/drawing/2014/main" id="{243103E4-32D4-B9F3-ACDE-94727DC2B827}"/>
              </a:ext>
            </a:extLst>
          </p:cNvPr>
          <p:cNvSpPr>
            <a:spLocks noGrp="1"/>
          </p:cNvSpPr>
          <p:nvPr>
            <p:ph type="sldNum" sz="quarter" idx="12"/>
          </p:nvPr>
        </p:nvSpPr>
        <p:spPr/>
        <p:txBody>
          <a:bodyPr/>
          <a:lstStyle/>
          <a:p>
            <a:fld id="{DDE3963E-610C-1545-9204-574DD087ACE7}" type="slidenum">
              <a:t>19</a:t>
            </a:fld>
            <a:endParaRPr lang="en-US"/>
          </a:p>
        </p:txBody>
      </p:sp>
    </p:spTree>
    <p:extLst>
      <p:ext uri="{BB962C8B-B14F-4D97-AF65-F5344CB8AC3E}">
        <p14:creationId xmlns:p14="http://schemas.microsoft.com/office/powerpoint/2010/main" val="399360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5373A1-8157-D349-89B0-DD580DCF21A2}"/>
              </a:ext>
            </a:extLst>
          </p:cNvPr>
          <p:cNvSpPr>
            <a:spLocks noGrp="1"/>
          </p:cNvSpPr>
          <p:nvPr>
            <p:ph type="title"/>
          </p:nvPr>
        </p:nvSpPr>
        <p:spPr>
          <a:xfrm>
            <a:off x="630936" y="639520"/>
            <a:ext cx="3429000" cy="1719072"/>
          </a:xfrm>
        </p:spPr>
        <p:txBody>
          <a:bodyPr anchor="b">
            <a:normAutofit/>
          </a:bodyPr>
          <a:lstStyle/>
          <a:p>
            <a:r>
              <a:rPr lang="en-US" sz="3800"/>
              <a:t>What is </a:t>
            </a:r>
            <a:r>
              <a:rPr lang="en-US" sz="3800" b="1"/>
              <a:t>rich</a:t>
            </a:r>
            <a:r>
              <a:rPr lang="en-US" sz="3800"/>
              <a:t> language data? </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C68648-6B70-619A-3B2C-32203C408EF6}"/>
              </a:ext>
            </a:extLst>
          </p:cNvPr>
          <p:cNvSpPr>
            <a:spLocks noGrp="1"/>
          </p:cNvSpPr>
          <p:nvPr>
            <p:ph idx="1"/>
          </p:nvPr>
        </p:nvSpPr>
        <p:spPr>
          <a:xfrm>
            <a:off x="630936" y="2807208"/>
            <a:ext cx="3429000" cy="3410712"/>
          </a:xfrm>
        </p:spPr>
        <p:txBody>
          <a:bodyPr anchor="t">
            <a:normAutofit/>
          </a:bodyPr>
          <a:lstStyle/>
          <a:p>
            <a:r>
              <a:rPr lang="en-US" sz="1700"/>
              <a:t>Language documentation recordings/archives are rich since they include </a:t>
            </a:r>
            <a:r>
              <a:rPr lang="en-US" sz="1700" b="1"/>
              <a:t>ecological</a:t>
            </a:r>
            <a:r>
              <a:rPr lang="en-US" sz="1700"/>
              <a:t>, </a:t>
            </a:r>
            <a:r>
              <a:rPr lang="en-US" sz="1700" b="1"/>
              <a:t>linguistic</a:t>
            </a:r>
            <a:r>
              <a:rPr lang="en-US" sz="1700"/>
              <a:t>, and </a:t>
            </a:r>
            <a:r>
              <a:rPr lang="en-US" sz="1700" b="1"/>
              <a:t>stylistic</a:t>
            </a:r>
            <a:r>
              <a:rPr lang="en-US" sz="1700"/>
              <a:t> diversity. They are therefore </a:t>
            </a:r>
            <a:r>
              <a:rPr lang="en-US" sz="1700" b="1" i="1"/>
              <a:t>variationally rich</a:t>
            </a:r>
            <a:r>
              <a:rPr lang="en-US" sz="1700"/>
              <a:t>.</a:t>
            </a:r>
          </a:p>
          <a:p>
            <a:endParaRPr lang="en-US" sz="1700"/>
          </a:p>
          <a:p>
            <a:r>
              <a:rPr lang="en-US" sz="1700"/>
              <a:t>Phonetic and phonological patterns are best examined in relation to a typologically diverse set of languages. Otherwise, we can never generalize about </a:t>
            </a:r>
            <a:r>
              <a:rPr lang="en-US" sz="1700" i="1"/>
              <a:t>language</a:t>
            </a:r>
            <a:r>
              <a:rPr lang="en-US" sz="1700"/>
              <a:t>.</a:t>
            </a:r>
          </a:p>
        </p:txBody>
      </p:sp>
      <p:pic>
        <p:nvPicPr>
          <p:cNvPr id="4" name="Picture 3" descr="A screenshot of a computer&#10;&#10;Description automatically generated">
            <a:extLst>
              <a:ext uri="{FF2B5EF4-FFF2-40B4-BE49-F238E27FC236}">
                <a16:creationId xmlns:a16="http://schemas.microsoft.com/office/drawing/2014/main" id="{F97571A2-BF55-195E-778C-8A5B1A4C0F0F}"/>
              </a:ext>
            </a:extLst>
          </p:cNvPr>
          <p:cNvPicPr>
            <a:picLocks noChangeAspect="1"/>
          </p:cNvPicPr>
          <p:nvPr/>
        </p:nvPicPr>
        <p:blipFill>
          <a:blip r:embed="rId2"/>
          <a:stretch>
            <a:fillRect/>
          </a:stretch>
        </p:blipFill>
        <p:spPr>
          <a:xfrm>
            <a:off x="4654296" y="1176662"/>
            <a:ext cx="6903720" cy="4504676"/>
          </a:xfrm>
          <a:prstGeom prst="rect">
            <a:avLst/>
          </a:prstGeom>
        </p:spPr>
      </p:pic>
      <p:sp>
        <p:nvSpPr>
          <p:cNvPr id="5" name="Slide Number Placeholder 4">
            <a:extLst>
              <a:ext uri="{FF2B5EF4-FFF2-40B4-BE49-F238E27FC236}">
                <a16:creationId xmlns:a16="http://schemas.microsoft.com/office/drawing/2014/main" id="{42392BD9-52A5-CFA9-5727-3B82971EDC63}"/>
              </a:ext>
            </a:extLst>
          </p:cNvPr>
          <p:cNvSpPr>
            <a:spLocks noGrp="1"/>
          </p:cNvSpPr>
          <p:nvPr>
            <p:ph type="sldNum" sz="quarter" idx="12"/>
          </p:nvPr>
        </p:nvSpPr>
        <p:spPr/>
        <p:txBody>
          <a:bodyPr/>
          <a:lstStyle/>
          <a:p>
            <a:fld id="{DDE3963E-610C-1545-9204-574DD087ACE7}" type="slidenum">
              <a:t>2</a:t>
            </a:fld>
            <a:endParaRPr lang="en-US"/>
          </a:p>
        </p:txBody>
      </p:sp>
    </p:spTree>
    <p:extLst>
      <p:ext uri="{BB962C8B-B14F-4D97-AF65-F5344CB8AC3E}">
        <p14:creationId xmlns:p14="http://schemas.microsoft.com/office/powerpoint/2010/main" val="2284780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F311A-B107-4F52-E061-F9C72AD2B1A8}"/>
              </a:ext>
            </a:extLst>
          </p:cNvPr>
          <p:cNvSpPr>
            <a:spLocks noGrp="1"/>
          </p:cNvSpPr>
          <p:nvPr>
            <p:ph idx="1"/>
          </p:nvPr>
        </p:nvSpPr>
        <p:spPr>
          <a:xfrm>
            <a:off x="838200" y="1510301"/>
            <a:ext cx="10515600" cy="4666662"/>
          </a:xfrm>
        </p:spPr>
        <p:txBody>
          <a:bodyPr/>
          <a:lstStyle/>
          <a:p>
            <a:pPr marL="0" indent="0">
              <a:buNone/>
            </a:pPr>
            <a:r>
              <a:rPr lang="en-US"/>
              <a:t>Assume you’ve run a transducer and trained an aligner. How else can we add rich data to a speech corpus?</a:t>
            </a:r>
          </a:p>
          <a:p>
            <a:pPr marL="0" indent="0">
              <a:buNone/>
            </a:pPr>
            <a:endParaRPr lang="en-US"/>
          </a:p>
          <a:p>
            <a:pPr marL="571500" indent="-571500">
              <a:buFont typeface="+mj-lt"/>
              <a:buAutoNum type="romanUcPeriod"/>
            </a:pPr>
            <a:r>
              <a:rPr lang="en-US"/>
              <a:t>Praat scripts can extract syntagmatic information (adjacent segments, encodings) to provide contextual information.</a:t>
            </a:r>
          </a:p>
          <a:p>
            <a:pPr marL="571500" indent="-571500">
              <a:buFont typeface="+mj-lt"/>
              <a:buAutoNum type="romanUcPeriod"/>
            </a:pPr>
            <a:r>
              <a:rPr lang="en-US"/>
              <a:t>Dictionaries can be accessed to match lexical entries in the corpus and provide grammatical information.</a:t>
            </a:r>
          </a:p>
          <a:p>
            <a:pPr marL="571500" indent="-571500">
              <a:buFont typeface="+mj-lt"/>
              <a:buAutoNum type="romanUcPeriod"/>
            </a:pPr>
            <a:r>
              <a:rPr lang="en-US"/>
              <a:t>Additional scripts for syllabification. </a:t>
            </a:r>
          </a:p>
        </p:txBody>
      </p:sp>
      <p:sp>
        <p:nvSpPr>
          <p:cNvPr id="4" name="Slide Number Placeholder 3">
            <a:extLst>
              <a:ext uri="{FF2B5EF4-FFF2-40B4-BE49-F238E27FC236}">
                <a16:creationId xmlns:a16="http://schemas.microsoft.com/office/drawing/2014/main" id="{20FF1D4D-DEA3-B01B-1E0C-3B5FDD58A22E}"/>
              </a:ext>
            </a:extLst>
          </p:cNvPr>
          <p:cNvSpPr>
            <a:spLocks noGrp="1"/>
          </p:cNvSpPr>
          <p:nvPr>
            <p:ph type="sldNum" sz="quarter" idx="12"/>
          </p:nvPr>
        </p:nvSpPr>
        <p:spPr/>
        <p:txBody>
          <a:bodyPr/>
          <a:lstStyle/>
          <a:p>
            <a:fld id="{DDE3963E-610C-1545-9204-574DD087ACE7}" type="slidenum">
              <a:t>20</a:t>
            </a:fld>
            <a:endParaRPr lang="en-US"/>
          </a:p>
        </p:txBody>
      </p:sp>
      <p:sp>
        <p:nvSpPr>
          <p:cNvPr id="5" name="Title 1">
            <a:extLst>
              <a:ext uri="{FF2B5EF4-FFF2-40B4-BE49-F238E27FC236}">
                <a16:creationId xmlns:a16="http://schemas.microsoft.com/office/drawing/2014/main" id="{0B468D08-1511-6F32-711C-B12AE71B8AAB}"/>
              </a:ext>
            </a:extLst>
          </p:cNvPr>
          <p:cNvSpPr>
            <a:spLocks noGrp="1"/>
          </p:cNvSpPr>
          <p:nvPr>
            <p:ph type="title"/>
          </p:nvPr>
        </p:nvSpPr>
        <p:spPr/>
        <p:txBody>
          <a:bodyPr>
            <a:normAutofit/>
          </a:bodyPr>
          <a:lstStyle/>
          <a:p>
            <a:r>
              <a:rPr lang="en-US" sz="2400" b="1">
                <a:solidFill>
                  <a:schemeClr val="accent2"/>
                </a:solidFill>
              </a:rPr>
              <a:t>Documentation corpora: processing via </a:t>
            </a:r>
            <a:r>
              <a:rPr lang="en-US" sz="2400" b="1" i="1">
                <a:solidFill>
                  <a:schemeClr val="accent2"/>
                </a:solidFill>
              </a:rPr>
              <a:t>additional annotation</a:t>
            </a:r>
          </a:p>
        </p:txBody>
      </p:sp>
    </p:spTree>
    <p:extLst>
      <p:ext uri="{BB962C8B-B14F-4D97-AF65-F5344CB8AC3E}">
        <p14:creationId xmlns:p14="http://schemas.microsoft.com/office/powerpoint/2010/main" val="313738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17088A-793E-F5D0-ABA7-B1A775E4DE7A}"/>
              </a:ext>
            </a:extLst>
          </p:cNvPr>
          <p:cNvSpPr>
            <a:spLocks noGrp="1"/>
          </p:cNvSpPr>
          <p:nvPr>
            <p:ph type="title"/>
          </p:nvPr>
        </p:nvSpPr>
        <p:spPr>
          <a:xfrm>
            <a:off x="630936" y="470464"/>
            <a:ext cx="3429000" cy="1888128"/>
          </a:xfrm>
        </p:spPr>
        <p:txBody>
          <a:bodyPr anchor="b">
            <a:noAutofit/>
          </a:bodyPr>
          <a:lstStyle/>
          <a:p>
            <a:r>
              <a:rPr lang="en-US" sz="4200"/>
              <a:t>Praat scripts access rich data</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F12F1E-C5FC-A3E9-FD9B-EC6F63B40768}"/>
              </a:ext>
            </a:extLst>
          </p:cNvPr>
          <p:cNvSpPr>
            <a:spLocks noGrp="1"/>
          </p:cNvSpPr>
          <p:nvPr>
            <p:ph idx="1"/>
          </p:nvPr>
        </p:nvSpPr>
        <p:spPr>
          <a:xfrm>
            <a:off x="630936" y="2807208"/>
            <a:ext cx="3429000" cy="3410712"/>
          </a:xfrm>
        </p:spPr>
        <p:txBody>
          <a:bodyPr anchor="t">
            <a:normAutofit/>
          </a:bodyPr>
          <a:lstStyle/>
          <a:p>
            <a:pPr marL="0" indent="0">
              <a:buNone/>
            </a:pPr>
            <a:r>
              <a:rPr lang="en-US" sz="2200" i="1"/>
              <a:t>Vowel_Acoustics_for_corpus_data_2.praat		</a:t>
            </a:r>
          </a:p>
          <a:p>
            <a:pPr marL="0" indent="0">
              <a:buNone/>
            </a:pPr>
            <a:endParaRPr lang="en-US" sz="2200" i="1"/>
          </a:p>
          <a:p>
            <a:pPr marL="0" indent="0">
              <a:buNone/>
            </a:pPr>
            <a:r>
              <a:rPr lang="en-US" sz="2200"/>
              <a:t>Extracts formant data from corpus data alongside information about adjacent segments, syllable affiliation, word position, etc.</a:t>
            </a:r>
          </a:p>
        </p:txBody>
      </p:sp>
      <p:pic>
        <p:nvPicPr>
          <p:cNvPr id="6" name="Picture 5" descr="A screenshot of a computer&#10;&#10;Description automatically generated">
            <a:extLst>
              <a:ext uri="{FF2B5EF4-FFF2-40B4-BE49-F238E27FC236}">
                <a16:creationId xmlns:a16="http://schemas.microsoft.com/office/drawing/2014/main" id="{F9236C3F-ECF4-0B84-563A-CBE348E053A2}"/>
              </a:ext>
            </a:extLst>
          </p:cNvPr>
          <p:cNvPicPr>
            <a:picLocks noChangeAspect="1"/>
          </p:cNvPicPr>
          <p:nvPr/>
        </p:nvPicPr>
        <p:blipFill>
          <a:blip r:embed="rId2"/>
          <a:stretch>
            <a:fillRect/>
          </a:stretch>
        </p:blipFill>
        <p:spPr>
          <a:xfrm>
            <a:off x="4654295" y="1564996"/>
            <a:ext cx="7261863" cy="3921403"/>
          </a:xfrm>
          <a:prstGeom prst="rect">
            <a:avLst/>
          </a:prstGeom>
        </p:spPr>
      </p:pic>
      <p:sp>
        <p:nvSpPr>
          <p:cNvPr id="4" name="Slide Number Placeholder 3">
            <a:extLst>
              <a:ext uri="{FF2B5EF4-FFF2-40B4-BE49-F238E27FC236}">
                <a16:creationId xmlns:a16="http://schemas.microsoft.com/office/drawing/2014/main" id="{EEA54C12-EDC0-FA93-3801-B14851889CB9}"/>
              </a:ext>
            </a:extLst>
          </p:cNvPr>
          <p:cNvSpPr>
            <a:spLocks noGrp="1"/>
          </p:cNvSpPr>
          <p:nvPr>
            <p:ph type="sldNum" sz="quarter" idx="12"/>
          </p:nvPr>
        </p:nvSpPr>
        <p:spPr>
          <a:xfrm>
            <a:off x="8610600" y="6356350"/>
            <a:ext cx="2743200" cy="365125"/>
          </a:xfrm>
        </p:spPr>
        <p:txBody>
          <a:bodyPr>
            <a:normAutofit/>
          </a:bodyPr>
          <a:lstStyle/>
          <a:p>
            <a:pPr>
              <a:spcAft>
                <a:spcPts val="600"/>
              </a:spcAft>
            </a:pPr>
            <a:fld id="{DDE3963E-610C-1545-9204-574DD087ACE7}" type="slidenum">
              <a:rPr lang="en-US"/>
              <a:pPr>
                <a:spcAft>
                  <a:spcPts val="600"/>
                </a:spcAft>
              </a:pPr>
              <a:t>21</a:t>
            </a:fld>
            <a:endParaRPr lang="en-US"/>
          </a:p>
        </p:txBody>
      </p:sp>
    </p:spTree>
    <p:extLst>
      <p:ext uri="{BB962C8B-B14F-4D97-AF65-F5344CB8AC3E}">
        <p14:creationId xmlns:p14="http://schemas.microsoft.com/office/powerpoint/2010/main" val="3614942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A9EE06-E532-504C-3680-B6B21FD6F40B}"/>
              </a:ext>
            </a:extLst>
          </p:cNvPr>
          <p:cNvSpPr>
            <a:spLocks noGrp="1"/>
          </p:cNvSpPr>
          <p:nvPr>
            <p:ph type="title"/>
          </p:nvPr>
        </p:nvSpPr>
        <p:spPr>
          <a:xfrm>
            <a:off x="630936" y="502920"/>
            <a:ext cx="3419856" cy="1463040"/>
          </a:xfrm>
        </p:spPr>
        <p:txBody>
          <a:bodyPr anchor="ctr">
            <a:normAutofit/>
          </a:bodyPr>
          <a:lstStyle/>
          <a:p>
            <a:r>
              <a:rPr lang="en-US" sz="4800"/>
              <a:t>Utilize rich dictionaries</a:t>
            </a:r>
          </a:p>
        </p:txBody>
      </p:sp>
      <p:sp>
        <p:nvSpPr>
          <p:cNvPr id="13"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BBE4A3-7EC6-00B7-9143-3A5A195D7D7E}"/>
              </a:ext>
            </a:extLst>
          </p:cNvPr>
          <p:cNvSpPr>
            <a:spLocks noGrp="1"/>
          </p:cNvSpPr>
          <p:nvPr>
            <p:ph idx="1"/>
          </p:nvPr>
        </p:nvSpPr>
        <p:spPr>
          <a:xfrm>
            <a:off x="4654295" y="502920"/>
            <a:ext cx="6894576" cy="1463040"/>
          </a:xfrm>
        </p:spPr>
        <p:txBody>
          <a:bodyPr anchor="ctr">
            <a:normAutofit/>
          </a:bodyPr>
          <a:lstStyle/>
          <a:p>
            <a:pPr marL="0" indent="0">
              <a:buNone/>
            </a:pPr>
            <a:r>
              <a:rPr lang="en-US"/>
              <a:t>Flag words for content/function distinction as it tends to correlate with observed patterns of speech reduction (Gahl et al 2012).</a:t>
            </a:r>
          </a:p>
        </p:txBody>
      </p:sp>
      <p:pic>
        <p:nvPicPr>
          <p:cNvPr id="6" name="Picture 5" descr="A screenshot of a computer&#10;&#10;Description automatically generated">
            <a:extLst>
              <a:ext uri="{FF2B5EF4-FFF2-40B4-BE49-F238E27FC236}">
                <a16:creationId xmlns:a16="http://schemas.microsoft.com/office/drawing/2014/main" id="{684EAF70-98AC-BFAB-C57A-5B0BF5037BA7}"/>
              </a:ext>
            </a:extLst>
          </p:cNvPr>
          <p:cNvPicPr>
            <a:picLocks noChangeAspect="1"/>
          </p:cNvPicPr>
          <p:nvPr/>
        </p:nvPicPr>
        <p:blipFill>
          <a:blip r:embed="rId2"/>
          <a:stretch>
            <a:fillRect/>
          </a:stretch>
        </p:blipFill>
        <p:spPr>
          <a:xfrm>
            <a:off x="1201815" y="2290936"/>
            <a:ext cx="9776178" cy="3959352"/>
          </a:xfrm>
          <a:prstGeom prst="rect">
            <a:avLst/>
          </a:prstGeom>
        </p:spPr>
      </p:pic>
      <p:sp>
        <p:nvSpPr>
          <p:cNvPr id="4" name="Slide Number Placeholder 3">
            <a:extLst>
              <a:ext uri="{FF2B5EF4-FFF2-40B4-BE49-F238E27FC236}">
                <a16:creationId xmlns:a16="http://schemas.microsoft.com/office/drawing/2014/main" id="{6E7CBC69-34D4-10D4-8369-01E21F237051}"/>
              </a:ext>
            </a:extLst>
          </p:cNvPr>
          <p:cNvSpPr>
            <a:spLocks noGrp="1"/>
          </p:cNvSpPr>
          <p:nvPr>
            <p:ph type="sldNum" sz="quarter" idx="12"/>
          </p:nvPr>
        </p:nvSpPr>
        <p:spPr>
          <a:xfrm>
            <a:off x="8610600" y="6356350"/>
            <a:ext cx="2743200" cy="365125"/>
          </a:xfrm>
        </p:spPr>
        <p:txBody>
          <a:bodyPr>
            <a:normAutofit/>
          </a:bodyPr>
          <a:lstStyle/>
          <a:p>
            <a:pPr>
              <a:spcAft>
                <a:spcPts val="600"/>
              </a:spcAft>
            </a:pPr>
            <a:fld id="{DDE3963E-610C-1545-9204-574DD087ACE7}" type="slidenum">
              <a:rPr lang="en-US"/>
              <a:pPr>
                <a:spcAft>
                  <a:spcPts val="600"/>
                </a:spcAft>
              </a:pPr>
              <a:t>22</a:t>
            </a:fld>
            <a:endParaRPr lang="en-US"/>
          </a:p>
        </p:txBody>
      </p:sp>
    </p:spTree>
    <p:extLst>
      <p:ext uri="{BB962C8B-B14F-4D97-AF65-F5344CB8AC3E}">
        <p14:creationId xmlns:p14="http://schemas.microsoft.com/office/powerpoint/2010/main" val="2735287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6F1F-ABE6-9E0D-52F2-DA63BE3D5B84}"/>
              </a:ext>
            </a:extLst>
          </p:cNvPr>
          <p:cNvSpPr>
            <a:spLocks noGrp="1"/>
          </p:cNvSpPr>
          <p:nvPr>
            <p:ph type="title"/>
          </p:nvPr>
        </p:nvSpPr>
        <p:spPr/>
        <p:txBody>
          <a:bodyPr>
            <a:normAutofit/>
          </a:bodyPr>
          <a:lstStyle/>
          <a:p>
            <a:r>
              <a:rPr lang="en-US" sz="2800"/>
              <a:t>Functional factors influence durational variation in Triqui singleton obstruents, but not in singleton sonorants</a:t>
            </a:r>
          </a:p>
        </p:txBody>
      </p:sp>
      <p:pic>
        <p:nvPicPr>
          <p:cNvPr id="6" name="Content Placeholder 5" descr="A graph of different types of data&#10;&#10;Description automatically generated">
            <a:extLst>
              <a:ext uri="{FF2B5EF4-FFF2-40B4-BE49-F238E27FC236}">
                <a16:creationId xmlns:a16="http://schemas.microsoft.com/office/drawing/2014/main" id="{22672183-366B-13FE-B626-5B9D98173C0C}"/>
              </a:ext>
            </a:extLst>
          </p:cNvPr>
          <p:cNvPicPr>
            <a:picLocks noGrp="1" noChangeAspect="1"/>
          </p:cNvPicPr>
          <p:nvPr>
            <p:ph idx="1"/>
          </p:nvPr>
        </p:nvPicPr>
        <p:blipFill>
          <a:blip r:embed="rId2"/>
          <a:stretch>
            <a:fillRect/>
          </a:stretch>
        </p:blipFill>
        <p:spPr>
          <a:xfrm>
            <a:off x="838200" y="1563607"/>
            <a:ext cx="9103610" cy="4919824"/>
          </a:xfrm>
        </p:spPr>
      </p:pic>
      <p:sp>
        <p:nvSpPr>
          <p:cNvPr id="4" name="Slide Number Placeholder 3">
            <a:extLst>
              <a:ext uri="{FF2B5EF4-FFF2-40B4-BE49-F238E27FC236}">
                <a16:creationId xmlns:a16="http://schemas.microsoft.com/office/drawing/2014/main" id="{7623859E-5A8A-8221-3B88-ADA01F155008}"/>
              </a:ext>
            </a:extLst>
          </p:cNvPr>
          <p:cNvSpPr>
            <a:spLocks noGrp="1"/>
          </p:cNvSpPr>
          <p:nvPr>
            <p:ph type="sldNum" sz="quarter" idx="12"/>
          </p:nvPr>
        </p:nvSpPr>
        <p:spPr/>
        <p:txBody>
          <a:bodyPr/>
          <a:lstStyle/>
          <a:p>
            <a:fld id="{DDE3963E-610C-1545-9204-574DD087ACE7}" type="slidenum">
              <a:t>23</a:t>
            </a:fld>
            <a:endParaRPr lang="en-US"/>
          </a:p>
        </p:txBody>
      </p:sp>
      <p:sp>
        <p:nvSpPr>
          <p:cNvPr id="7" name="TextBox 6">
            <a:extLst>
              <a:ext uri="{FF2B5EF4-FFF2-40B4-BE49-F238E27FC236}">
                <a16:creationId xmlns:a16="http://schemas.microsoft.com/office/drawing/2014/main" id="{1401CECC-4D80-CB66-D99E-A4EE350E3C2D}"/>
              </a:ext>
            </a:extLst>
          </p:cNvPr>
          <p:cNvSpPr txBox="1"/>
          <p:nvPr/>
        </p:nvSpPr>
        <p:spPr>
          <a:xfrm>
            <a:off x="9941810" y="1690688"/>
            <a:ext cx="2076019" cy="2123658"/>
          </a:xfrm>
          <a:prstGeom prst="rect">
            <a:avLst/>
          </a:prstGeom>
          <a:noFill/>
        </p:spPr>
        <p:txBody>
          <a:bodyPr wrap="square" rtlCol="0">
            <a:spAutoFit/>
          </a:bodyPr>
          <a:lstStyle/>
          <a:p>
            <a:r>
              <a:rPr lang="en-US" sz="2200"/>
              <a:t>Approximately 7,000 obstruents were analyzed from 90 minutes of corpus data.</a:t>
            </a:r>
          </a:p>
        </p:txBody>
      </p:sp>
      <p:cxnSp>
        <p:nvCxnSpPr>
          <p:cNvPr id="9" name="Straight Arrow Connector 8">
            <a:extLst>
              <a:ext uri="{FF2B5EF4-FFF2-40B4-BE49-F238E27FC236}">
                <a16:creationId xmlns:a16="http://schemas.microsoft.com/office/drawing/2014/main" id="{80B74965-DA9C-9389-49FA-28AB3326DBA5}"/>
              </a:ext>
            </a:extLst>
          </p:cNvPr>
          <p:cNvCxnSpPr/>
          <p:nvPr/>
        </p:nvCxnSpPr>
        <p:spPr>
          <a:xfrm flipH="1">
            <a:off x="2572378" y="4551903"/>
            <a:ext cx="361741" cy="2813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ADE2345-8D91-5F3E-B5A3-62484158F797}"/>
              </a:ext>
            </a:extLst>
          </p:cNvPr>
          <p:cNvCxnSpPr>
            <a:cxnSpLocks/>
          </p:cNvCxnSpPr>
          <p:nvPr/>
        </p:nvCxnSpPr>
        <p:spPr>
          <a:xfrm>
            <a:off x="2934119" y="4551903"/>
            <a:ext cx="0" cy="5410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2BAC877-FD50-F835-5F79-807BEE654738}"/>
              </a:ext>
            </a:extLst>
          </p:cNvPr>
          <p:cNvSpPr txBox="1"/>
          <p:nvPr/>
        </p:nvSpPr>
        <p:spPr>
          <a:xfrm>
            <a:off x="8921902" y="5846544"/>
            <a:ext cx="2039815" cy="646331"/>
          </a:xfrm>
          <a:prstGeom prst="rect">
            <a:avLst/>
          </a:prstGeom>
          <a:noFill/>
        </p:spPr>
        <p:txBody>
          <a:bodyPr wrap="square" rtlCol="0">
            <a:spAutoFit/>
          </a:bodyPr>
          <a:lstStyle/>
          <a:p>
            <a:r>
              <a:rPr lang="en-US"/>
              <a:t>DiCanio &amp; Sharp, submitted</a:t>
            </a:r>
          </a:p>
        </p:txBody>
      </p:sp>
    </p:spTree>
    <p:extLst>
      <p:ext uri="{BB962C8B-B14F-4D97-AF65-F5344CB8AC3E}">
        <p14:creationId xmlns:p14="http://schemas.microsoft.com/office/powerpoint/2010/main" val="4098919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4B31C-A26A-FA38-BC60-E412A1756D72}"/>
              </a:ext>
            </a:extLst>
          </p:cNvPr>
          <p:cNvSpPr>
            <a:spLocks noGrp="1"/>
          </p:cNvSpPr>
          <p:nvPr>
            <p:ph type="title"/>
          </p:nvPr>
        </p:nvSpPr>
        <p:spPr>
          <a:xfrm>
            <a:off x="630936" y="502920"/>
            <a:ext cx="3419856" cy="1463040"/>
          </a:xfrm>
        </p:spPr>
        <p:txBody>
          <a:bodyPr anchor="ctr">
            <a:normAutofit/>
          </a:bodyPr>
          <a:lstStyle/>
          <a:p>
            <a:r>
              <a:rPr lang="en-US" sz="3400"/>
              <a:t>Syllabification of the speech signal</a:t>
            </a:r>
          </a:p>
        </p:txBody>
      </p:sp>
      <p:sp>
        <p:nvSpPr>
          <p:cNvPr id="2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E0E387-8874-3A88-545E-3AFB0B44C453}"/>
              </a:ext>
            </a:extLst>
          </p:cNvPr>
          <p:cNvSpPr>
            <a:spLocks noGrp="1"/>
          </p:cNvSpPr>
          <p:nvPr>
            <p:ph idx="1"/>
          </p:nvPr>
        </p:nvSpPr>
        <p:spPr>
          <a:xfrm>
            <a:off x="4654295" y="502920"/>
            <a:ext cx="6894576" cy="1463040"/>
          </a:xfrm>
        </p:spPr>
        <p:txBody>
          <a:bodyPr anchor="ctr">
            <a:normAutofit/>
          </a:bodyPr>
          <a:lstStyle/>
          <a:p>
            <a:r>
              <a:rPr lang="en-US" sz="2200"/>
              <a:t>Accomplished either via Python script or Praat script.</a:t>
            </a:r>
          </a:p>
          <a:p>
            <a:r>
              <a:rPr lang="en-US" sz="2200"/>
              <a:t>Syllabifier_for_Spanish_full.zip (demo)</a:t>
            </a:r>
          </a:p>
        </p:txBody>
      </p:sp>
      <p:pic>
        <p:nvPicPr>
          <p:cNvPr id="6" name="Picture 5" descr="A screenshot of a computer screen&#10;&#10;Description automatically generated">
            <a:extLst>
              <a:ext uri="{FF2B5EF4-FFF2-40B4-BE49-F238E27FC236}">
                <a16:creationId xmlns:a16="http://schemas.microsoft.com/office/drawing/2014/main" id="{967EAA48-A585-B106-2190-14913C3F7EC1}"/>
              </a:ext>
            </a:extLst>
          </p:cNvPr>
          <p:cNvPicPr>
            <a:picLocks noChangeAspect="1"/>
          </p:cNvPicPr>
          <p:nvPr/>
        </p:nvPicPr>
        <p:blipFill>
          <a:blip r:embed="rId2"/>
          <a:stretch>
            <a:fillRect/>
          </a:stretch>
        </p:blipFill>
        <p:spPr>
          <a:xfrm>
            <a:off x="1634996" y="2204339"/>
            <a:ext cx="8922007" cy="4461002"/>
          </a:xfrm>
          <a:prstGeom prst="rect">
            <a:avLst/>
          </a:prstGeom>
        </p:spPr>
      </p:pic>
      <p:sp>
        <p:nvSpPr>
          <p:cNvPr id="4" name="Slide Number Placeholder 3">
            <a:extLst>
              <a:ext uri="{FF2B5EF4-FFF2-40B4-BE49-F238E27FC236}">
                <a16:creationId xmlns:a16="http://schemas.microsoft.com/office/drawing/2014/main" id="{790B1260-A97F-09EF-AA96-27A29BF2CCA7}"/>
              </a:ext>
            </a:extLst>
          </p:cNvPr>
          <p:cNvSpPr>
            <a:spLocks noGrp="1"/>
          </p:cNvSpPr>
          <p:nvPr>
            <p:ph type="sldNum" sz="quarter" idx="12"/>
          </p:nvPr>
        </p:nvSpPr>
        <p:spPr>
          <a:xfrm>
            <a:off x="8610600" y="6356350"/>
            <a:ext cx="2743200" cy="365125"/>
          </a:xfrm>
        </p:spPr>
        <p:txBody>
          <a:bodyPr>
            <a:normAutofit/>
          </a:bodyPr>
          <a:lstStyle/>
          <a:p>
            <a:pPr>
              <a:spcAft>
                <a:spcPts val="600"/>
              </a:spcAft>
            </a:pPr>
            <a:fld id="{DDE3963E-610C-1545-9204-574DD087ACE7}" type="slidenum">
              <a:rPr lang="en-US"/>
              <a:pPr>
                <a:spcAft>
                  <a:spcPts val="600"/>
                </a:spcAft>
              </a:pPr>
              <a:t>24</a:t>
            </a:fld>
            <a:endParaRPr lang="en-US"/>
          </a:p>
        </p:txBody>
      </p:sp>
    </p:spTree>
    <p:extLst>
      <p:ext uri="{BB962C8B-B14F-4D97-AF65-F5344CB8AC3E}">
        <p14:creationId xmlns:p14="http://schemas.microsoft.com/office/powerpoint/2010/main" val="1515444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0E99-A5ED-8367-6B3E-CD1CDF212E97}"/>
              </a:ext>
            </a:extLst>
          </p:cNvPr>
          <p:cNvSpPr>
            <a:spLocks noGrp="1"/>
          </p:cNvSpPr>
          <p:nvPr>
            <p:ph type="title"/>
          </p:nvPr>
        </p:nvSpPr>
        <p:spPr>
          <a:xfrm>
            <a:off x="838200" y="365126"/>
            <a:ext cx="10515600" cy="1031596"/>
          </a:xfrm>
        </p:spPr>
        <p:txBody>
          <a:bodyPr>
            <a:normAutofit fontScale="90000"/>
          </a:bodyPr>
          <a:lstStyle/>
          <a:p>
            <a:r>
              <a:rPr lang="en-US"/>
              <a:t>Conclusions for Part I </a:t>
            </a:r>
            <a:br>
              <a:rPr lang="en-US"/>
            </a:br>
            <a:r>
              <a:rPr lang="en-US"/>
              <a:t>(processing documentatary recordings)</a:t>
            </a:r>
          </a:p>
        </p:txBody>
      </p:sp>
      <p:sp>
        <p:nvSpPr>
          <p:cNvPr id="3" name="Content Placeholder 2">
            <a:extLst>
              <a:ext uri="{FF2B5EF4-FFF2-40B4-BE49-F238E27FC236}">
                <a16:creationId xmlns:a16="http://schemas.microsoft.com/office/drawing/2014/main" id="{2FF6336E-EC0A-45FD-A46D-DE1CBCF9A78D}"/>
              </a:ext>
            </a:extLst>
          </p:cNvPr>
          <p:cNvSpPr>
            <a:spLocks noGrp="1"/>
          </p:cNvSpPr>
          <p:nvPr>
            <p:ph idx="1"/>
          </p:nvPr>
        </p:nvSpPr>
        <p:spPr>
          <a:xfrm>
            <a:off x="838200" y="3710461"/>
            <a:ext cx="10515600" cy="2562330"/>
          </a:xfrm>
        </p:spPr>
        <p:txBody>
          <a:bodyPr/>
          <a:lstStyle/>
          <a:p>
            <a:pPr marL="514350" indent="-514350">
              <a:buAutoNum type="arabicPeriod"/>
            </a:pPr>
            <a:r>
              <a:rPr lang="en-US"/>
              <a:t>Creation of segmentable corpus for alignment.</a:t>
            </a:r>
          </a:p>
          <a:p>
            <a:pPr marL="514350" indent="-514350">
              <a:buAutoNum type="arabicPeriod"/>
            </a:pPr>
            <a:r>
              <a:rPr lang="en-US"/>
              <a:t>Alignment of corpus</a:t>
            </a:r>
          </a:p>
          <a:p>
            <a:pPr marL="514350" indent="-514350">
              <a:buAutoNum type="arabicPeriod"/>
            </a:pPr>
            <a:r>
              <a:rPr lang="en-US"/>
              <a:t>Additional annotation of corpus</a:t>
            </a:r>
          </a:p>
          <a:p>
            <a:pPr marL="0" indent="0">
              <a:buNone/>
            </a:pPr>
            <a:endParaRPr lang="en-US"/>
          </a:p>
          <a:p>
            <a:pPr marL="0" indent="0">
              <a:buNone/>
            </a:pPr>
            <a:r>
              <a:rPr lang="en-US"/>
              <a:t>But what about the scientific questions? (Part II)</a:t>
            </a:r>
          </a:p>
        </p:txBody>
      </p:sp>
      <p:sp>
        <p:nvSpPr>
          <p:cNvPr id="4" name="Slide Number Placeholder 3">
            <a:extLst>
              <a:ext uri="{FF2B5EF4-FFF2-40B4-BE49-F238E27FC236}">
                <a16:creationId xmlns:a16="http://schemas.microsoft.com/office/drawing/2014/main" id="{92F631DF-C2A9-148B-9034-DF2B43D6F3EB}"/>
              </a:ext>
            </a:extLst>
          </p:cNvPr>
          <p:cNvSpPr>
            <a:spLocks noGrp="1"/>
          </p:cNvSpPr>
          <p:nvPr>
            <p:ph type="sldNum" sz="quarter" idx="12"/>
          </p:nvPr>
        </p:nvSpPr>
        <p:spPr/>
        <p:txBody>
          <a:bodyPr/>
          <a:lstStyle/>
          <a:p>
            <a:fld id="{DDE3963E-610C-1545-9204-574DD087ACE7}" type="slidenum">
              <a:t>25</a:t>
            </a:fld>
            <a:endParaRPr lang="en-US"/>
          </a:p>
        </p:txBody>
      </p:sp>
      <p:pic>
        <p:nvPicPr>
          <p:cNvPr id="5" name="Picture 4">
            <a:extLst>
              <a:ext uri="{FF2B5EF4-FFF2-40B4-BE49-F238E27FC236}">
                <a16:creationId xmlns:a16="http://schemas.microsoft.com/office/drawing/2014/main" id="{AFE676C8-CFDE-7E28-D16C-A49FBA2B98BC}"/>
              </a:ext>
            </a:extLst>
          </p:cNvPr>
          <p:cNvPicPr>
            <a:picLocks noChangeAspect="1"/>
          </p:cNvPicPr>
          <p:nvPr/>
        </p:nvPicPr>
        <p:blipFill>
          <a:blip r:embed="rId2"/>
          <a:stretch>
            <a:fillRect/>
          </a:stretch>
        </p:blipFill>
        <p:spPr>
          <a:xfrm>
            <a:off x="838200" y="1990127"/>
            <a:ext cx="10617507" cy="1636776"/>
          </a:xfrm>
          <a:prstGeom prst="rect">
            <a:avLst/>
          </a:prstGeom>
        </p:spPr>
      </p:pic>
    </p:spTree>
    <p:extLst>
      <p:ext uri="{BB962C8B-B14F-4D97-AF65-F5344CB8AC3E}">
        <p14:creationId xmlns:p14="http://schemas.microsoft.com/office/powerpoint/2010/main" val="3291522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855E-7F90-882B-054F-C75DDA7CF2FD}"/>
              </a:ext>
            </a:extLst>
          </p:cNvPr>
          <p:cNvSpPr>
            <a:spLocks noGrp="1"/>
          </p:cNvSpPr>
          <p:nvPr>
            <p:ph type="title"/>
          </p:nvPr>
        </p:nvSpPr>
        <p:spPr/>
        <p:txBody>
          <a:bodyPr/>
          <a:lstStyle/>
          <a:p>
            <a:r>
              <a:rPr lang="en-US"/>
              <a:t>Question period for Part I.</a:t>
            </a:r>
          </a:p>
        </p:txBody>
      </p:sp>
      <p:sp>
        <p:nvSpPr>
          <p:cNvPr id="3" name="Content Placeholder 2">
            <a:extLst>
              <a:ext uri="{FF2B5EF4-FFF2-40B4-BE49-F238E27FC236}">
                <a16:creationId xmlns:a16="http://schemas.microsoft.com/office/drawing/2014/main" id="{A9B474F4-DB86-6AD2-7FD3-D7E913956835}"/>
              </a:ext>
            </a:extLst>
          </p:cNvPr>
          <p:cNvSpPr>
            <a:spLocks noGrp="1"/>
          </p:cNvSpPr>
          <p:nvPr>
            <p:ph idx="1"/>
          </p:nvPr>
        </p:nvSpPr>
        <p:spPr/>
        <p:txBody>
          <a:bodyPr/>
          <a:lstStyle/>
          <a:p>
            <a:pPr marL="0" indent="0">
              <a:buNone/>
            </a:pPr>
            <a:endParaRPr lang="en-US"/>
          </a:p>
          <a:p>
            <a:pPr marL="0" indent="0">
              <a:buNone/>
            </a:pPr>
            <a:endParaRPr lang="en-US"/>
          </a:p>
          <a:p>
            <a:pPr marL="0" indent="0">
              <a:buNone/>
            </a:pPr>
            <a:endParaRPr lang="en-US"/>
          </a:p>
          <a:p>
            <a:pPr marL="0" indent="0">
              <a:buNone/>
            </a:pPr>
            <a:r>
              <a:rPr lang="en-US"/>
              <a:t>And a 15 minute break after questions</a:t>
            </a:r>
          </a:p>
        </p:txBody>
      </p:sp>
      <p:sp>
        <p:nvSpPr>
          <p:cNvPr id="4" name="Slide Number Placeholder 3">
            <a:extLst>
              <a:ext uri="{FF2B5EF4-FFF2-40B4-BE49-F238E27FC236}">
                <a16:creationId xmlns:a16="http://schemas.microsoft.com/office/drawing/2014/main" id="{284D9E34-D5A6-B60A-ADF5-530022E56066}"/>
              </a:ext>
            </a:extLst>
          </p:cNvPr>
          <p:cNvSpPr>
            <a:spLocks noGrp="1"/>
          </p:cNvSpPr>
          <p:nvPr>
            <p:ph type="sldNum" sz="quarter" idx="12"/>
          </p:nvPr>
        </p:nvSpPr>
        <p:spPr/>
        <p:txBody>
          <a:bodyPr/>
          <a:lstStyle/>
          <a:p>
            <a:fld id="{DDE3963E-610C-1545-9204-574DD087ACE7}" type="slidenum">
              <a:t>26</a:t>
            </a:fld>
            <a:endParaRPr lang="en-US"/>
          </a:p>
        </p:txBody>
      </p:sp>
    </p:spTree>
    <p:extLst>
      <p:ext uri="{BB962C8B-B14F-4D97-AF65-F5344CB8AC3E}">
        <p14:creationId xmlns:p14="http://schemas.microsoft.com/office/powerpoint/2010/main" val="1618403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07C77-86FC-EDA5-4CCE-3856FBE47AA6}"/>
              </a:ext>
            </a:extLst>
          </p:cNvPr>
          <p:cNvSpPr>
            <a:spLocks noGrp="1"/>
          </p:cNvSpPr>
          <p:nvPr>
            <p:ph type="title"/>
          </p:nvPr>
        </p:nvSpPr>
        <p:spPr/>
        <p:txBody>
          <a:bodyPr>
            <a:normAutofit/>
          </a:bodyPr>
          <a:lstStyle/>
          <a:p>
            <a:r>
              <a:rPr lang="en-US" sz="3600"/>
              <a:t>Part II:	Addressing phonetic questions with language 		documentation corpora: case studies</a:t>
            </a:r>
          </a:p>
        </p:txBody>
      </p:sp>
      <p:sp>
        <p:nvSpPr>
          <p:cNvPr id="3" name="Content Placeholder 2">
            <a:extLst>
              <a:ext uri="{FF2B5EF4-FFF2-40B4-BE49-F238E27FC236}">
                <a16:creationId xmlns:a16="http://schemas.microsoft.com/office/drawing/2014/main" id="{5F440E8C-F15A-F910-8B87-644B69D8AEA4}"/>
              </a:ext>
            </a:extLst>
          </p:cNvPr>
          <p:cNvSpPr>
            <a:spLocks noGrp="1"/>
          </p:cNvSpPr>
          <p:nvPr>
            <p:ph idx="1"/>
          </p:nvPr>
        </p:nvSpPr>
        <p:spPr/>
        <p:txBody>
          <a:bodyPr>
            <a:normAutofit/>
          </a:bodyPr>
          <a:lstStyle/>
          <a:p>
            <a:pPr marL="514350" indent="-514350">
              <a:buFont typeface="+mj-lt"/>
              <a:buAutoNum type="arabicPeriod"/>
            </a:pPr>
            <a:r>
              <a:rPr lang="en-US"/>
              <a:t>Theoretically/typologically-motivated research</a:t>
            </a:r>
            <a:br>
              <a:rPr lang="en-US"/>
            </a:br>
            <a:r>
              <a:rPr lang="en-US" i="1"/>
              <a:t>Glottalization in spontaneous speech in Itunyoso Triqui (in progress)</a:t>
            </a:r>
          </a:p>
          <a:p>
            <a:pPr marL="514350" indent="-514350">
              <a:buFont typeface="+mj-lt"/>
              <a:buAutoNum type="arabicPeriod"/>
            </a:pPr>
            <a:endParaRPr lang="en-US" i="1"/>
          </a:p>
          <a:p>
            <a:pPr marL="514350" indent="-514350">
              <a:buFont typeface="+mj-lt"/>
              <a:buAutoNum type="arabicPeriod"/>
            </a:pPr>
            <a:r>
              <a:rPr lang="en-US"/>
              <a:t>Exploratory research</a:t>
            </a:r>
            <a:br>
              <a:rPr lang="en-US"/>
            </a:br>
            <a:r>
              <a:rPr lang="en-US" i="1"/>
              <a:t>Consonant reduction in Yoloxóchitl Mixtec (DiCanio et al 2022)</a:t>
            </a:r>
          </a:p>
          <a:p>
            <a:pPr marL="514350" indent="-514350">
              <a:buFont typeface="+mj-lt"/>
              <a:buAutoNum type="arabicPeriod"/>
            </a:pPr>
            <a:endParaRPr lang="en-US"/>
          </a:p>
        </p:txBody>
      </p:sp>
      <p:sp>
        <p:nvSpPr>
          <p:cNvPr id="4" name="Slide Number Placeholder 3">
            <a:extLst>
              <a:ext uri="{FF2B5EF4-FFF2-40B4-BE49-F238E27FC236}">
                <a16:creationId xmlns:a16="http://schemas.microsoft.com/office/drawing/2014/main" id="{AF89F53C-5E6B-414E-8148-30319C27B656}"/>
              </a:ext>
            </a:extLst>
          </p:cNvPr>
          <p:cNvSpPr>
            <a:spLocks noGrp="1"/>
          </p:cNvSpPr>
          <p:nvPr>
            <p:ph type="sldNum" sz="quarter" idx="12"/>
          </p:nvPr>
        </p:nvSpPr>
        <p:spPr/>
        <p:txBody>
          <a:bodyPr/>
          <a:lstStyle/>
          <a:p>
            <a:fld id="{DDE3963E-610C-1545-9204-574DD087ACE7}" type="slidenum">
              <a:t>27</a:t>
            </a:fld>
            <a:endParaRPr lang="en-US"/>
          </a:p>
        </p:txBody>
      </p:sp>
    </p:spTree>
    <p:extLst>
      <p:ext uri="{BB962C8B-B14F-4D97-AF65-F5344CB8AC3E}">
        <p14:creationId xmlns:p14="http://schemas.microsoft.com/office/powerpoint/2010/main" val="3118089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77FD-9A5A-E94F-8A34-AEB62833A901}"/>
              </a:ext>
            </a:extLst>
          </p:cNvPr>
          <p:cNvSpPr>
            <a:spLocks noGrp="1"/>
          </p:cNvSpPr>
          <p:nvPr>
            <p:ph type="title"/>
          </p:nvPr>
        </p:nvSpPr>
        <p:spPr>
          <a:xfrm>
            <a:off x="-1" y="0"/>
            <a:ext cx="11776365" cy="1067890"/>
          </a:xfrm>
        </p:spPr>
        <p:txBody>
          <a:bodyPr>
            <a:normAutofit/>
          </a:bodyPr>
          <a:lstStyle/>
          <a:p>
            <a:r>
              <a:rPr lang="en-US"/>
              <a:t>2.1	Glottal stop variation</a:t>
            </a:r>
          </a:p>
        </p:txBody>
      </p:sp>
      <p:sp>
        <p:nvSpPr>
          <p:cNvPr id="3" name="Content Placeholder 2">
            <a:extLst>
              <a:ext uri="{FF2B5EF4-FFF2-40B4-BE49-F238E27FC236}">
                <a16:creationId xmlns:a16="http://schemas.microsoft.com/office/drawing/2014/main" id="{3B4DA3CE-79D6-F548-8205-AFE6FA7A7423}"/>
              </a:ext>
            </a:extLst>
          </p:cNvPr>
          <p:cNvSpPr>
            <a:spLocks noGrp="1"/>
          </p:cNvSpPr>
          <p:nvPr>
            <p:ph idx="1"/>
          </p:nvPr>
        </p:nvSpPr>
        <p:spPr>
          <a:xfrm>
            <a:off x="9708741" y="1067890"/>
            <a:ext cx="2483259" cy="5745707"/>
          </a:xfrm>
        </p:spPr>
        <p:txBody>
          <a:bodyPr>
            <a:normAutofit/>
          </a:bodyPr>
          <a:lstStyle/>
          <a:p>
            <a:pPr marL="0" indent="0">
              <a:buNone/>
            </a:pPr>
            <a:r>
              <a:rPr lang="en-US" sz="2600"/>
              <a:t>Glottal stops are frequent in the languages of the world. </a:t>
            </a:r>
          </a:p>
          <a:p>
            <a:pPr marL="0" indent="0">
              <a:buNone/>
            </a:pPr>
            <a:endParaRPr lang="en-US" sz="2600"/>
          </a:p>
          <a:p>
            <a:pPr marL="0" indent="0">
              <a:buNone/>
            </a:pPr>
            <a:r>
              <a:rPr lang="en-US" sz="2600"/>
              <a:t>They are listed as allophones in 1131/3020 (37.5%) of the consonant inventories in PHOIBLE (Moran &amp; McCloy 2019). </a:t>
            </a:r>
          </a:p>
        </p:txBody>
      </p:sp>
      <p:pic>
        <p:nvPicPr>
          <p:cNvPr id="6" name="Picture 5">
            <a:extLst>
              <a:ext uri="{FF2B5EF4-FFF2-40B4-BE49-F238E27FC236}">
                <a16:creationId xmlns:a16="http://schemas.microsoft.com/office/drawing/2014/main" id="{8D8643FB-7CBE-A344-88D3-234EFF5BB8AE}"/>
              </a:ext>
            </a:extLst>
          </p:cNvPr>
          <p:cNvPicPr>
            <a:picLocks noChangeAspect="1"/>
          </p:cNvPicPr>
          <p:nvPr/>
        </p:nvPicPr>
        <p:blipFill>
          <a:blip r:embed="rId2"/>
          <a:stretch>
            <a:fillRect/>
          </a:stretch>
        </p:blipFill>
        <p:spPr>
          <a:xfrm>
            <a:off x="0" y="1067890"/>
            <a:ext cx="9708741" cy="5122462"/>
          </a:xfrm>
          <a:prstGeom prst="rect">
            <a:avLst/>
          </a:prstGeom>
        </p:spPr>
      </p:pic>
      <p:sp>
        <p:nvSpPr>
          <p:cNvPr id="7" name="Slide Number Placeholder 6">
            <a:extLst>
              <a:ext uri="{FF2B5EF4-FFF2-40B4-BE49-F238E27FC236}">
                <a16:creationId xmlns:a16="http://schemas.microsoft.com/office/drawing/2014/main" id="{D9E4EB49-72AD-FC43-9CFE-056918718B35}"/>
              </a:ext>
            </a:extLst>
          </p:cNvPr>
          <p:cNvSpPr>
            <a:spLocks noGrp="1"/>
          </p:cNvSpPr>
          <p:nvPr>
            <p:ph type="sldNum" sz="quarter" idx="12"/>
          </p:nvPr>
        </p:nvSpPr>
        <p:spPr/>
        <p:txBody>
          <a:bodyPr/>
          <a:lstStyle/>
          <a:p>
            <a:fld id="{9276B3B9-B4C0-4244-BC6D-745C9254BF00}" type="slidenum">
              <a:t>28</a:t>
            </a:fld>
            <a:endParaRPr lang="en-US"/>
          </a:p>
        </p:txBody>
      </p:sp>
    </p:spTree>
    <p:extLst>
      <p:ext uri="{BB962C8B-B14F-4D97-AF65-F5344CB8AC3E}">
        <p14:creationId xmlns:p14="http://schemas.microsoft.com/office/powerpoint/2010/main" val="4252123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51EE-5485-974C-8B02-EA9865D2C105}"/>
              </a:ext>
            </a:extLst>
          </p:cNvPr>
          <p:cNvSpPr>
            <a:spLocks noGrp="1"/>
          </p:cNvSpPr>
          <p:nvPr>
            <p:ph type="title"/>
          </p:nvPr>
        </p:nvSpPr>
        <p:spPr>
          <a:xfrm>
            <a:off x="838200" y="365126"/>
            <a:ext cx="10515600" cy="863174"/>
          </a:xfrm>
        </p:spPr>
        <p:txBody>
          <a:bodyPr>
            <a:normAutofit/>
          </a:bodyPr>
          <a:lstStyle/>
          <a:p>
            <a:r>
              <a:rPr lang="en-US"/>
              <a:t>What qualifies as a glottal stop?</a:t>
            </a:r>
          </a:p>
        </p:txBody>
      </p:sp>
      <p:sp>
        <p:nvSpPr>
          <p:cNvPr id="3" name="Content Placeholder 2">
            <a:extLst>
              <a:ext uri="{FF2B5EF4-FFF2-40B4-BE49-F238E27FC236}">
                <a16:creationId xmlns:a16="http://schemas.microsoft.com/office/drawing/2014/main" id="{268D6FCD-736F-5E4B-AFC3-652CBF422E25}"/>
              </a:ext>
            </a:extLst>
          </p:cNvPr>
          <p:cNvSpPr>
            <a:spLocks noGrp="1"/>
          </p:cNvSpPr>
          <p:nvPr>
            <p:ph idx="1"/>
          </p:nvPr>
        </p:nvSpPr>
        <p:spPr>
          <a:xfrm>
            <a:off x="838200" y="1514901"/>
            <a:ext cx="10515600" cy="4662062"/>
          </a:xfrm>
        </p:spPr>
        <p:txBody>
          <a:bodyPr>
            <a:normAutofit lnSpcReduction="10000"/>
          </a:bodyPr>
          <a:lstStyle/>
          <a:p>
            <a:r>
              <a:rPr lang="en-US"/>
              <a:t>In </a:t>
            </a:r>
            <a:r>
              <a:rPr lang="en-US" b="1"/>
              <a:t>isolated words </a:t>
            </a:r>
            <a:r>
              <a:rPr lang="en-US"/>
              <a:t>produced during </a:t>
            </a:r>
            <a:r>
              <a:rPr lang="en-US" b="1"/>
              <a:t>careful speech</a:t>
            </a:r>
            <a:r>
              <a:rPr lang="en-US"/>
              <a:t>, a glottal stop is often produced with full glottal closure.</a:t>
            </a:r>
          </a:p>
          <a:p>
            <a:endParaRPr lang="en-US"/>
          </a:p>
          <a:p>
            <a:r>
              <a:rPr lang="en-US"/>
              <a:t> What counts as full glottal closure though? 20 ms silence during closure? 40 ms?</a:t>
            </a:r>
          </a:p>
          <a:p>
            <a:endParaRPr lang="en-US"/>
          </a:p>
          <a:p>
            <a:r>
              <a:rPr lang="en-US"/>
              <a:t>Phonological descriptions of languages of the world frequently focus on carefully-produced allophones produced in elicitation contexts. This obscures observed variation.</a:t>
            </a:r>
            <a:br>
              <a:rPr lang="en-US"/>
            </a:br>
            <a:br>
              <a:rPr lang="en-US"/>
            </a:br>
            <a:r>
              <a:rPr lang="en-US" sz="2000"/>
              <a:t>(DiCanio et al 2015, 2022; DiCanio &amp; Whalen 2015, Keating &amp; Huffman 1984, Koopmans van Beinum 1980)</a:t>
            </a:r>
          </a:p>
        </p:txBody>
      </p:sp>
      <p:sp>
        <p:nvSpPr>
          <p:cNvPr id="4" name="Slide Number Placeholder 3">
            <a:extLst>
              <a:ext uri="{FF2B5EF4-FFF2-40B4-BE49-F238E27FC236}">
                <a16:creationId xmlns:a16="http://schemas.microsoft.com/office/drawing/2014/main" id="{2952B664-A68B-0444-812F-3CE491A1B710}"/>
              </a:ext>
            </a:extLst>
          </p:cNvPr>
          <p:cNvSpPr>
            <a:spLocks noGrp="1"/>
          </p:cNvSpPr>
          <p:nvPr>
            <p:ph type="sldNum" sz="quarter" idx="12"/>
          </p:nvPr>
        </p:nvSpPr>
        <p:spPr/>
        <p:txBody>
          <a:bodyPr/>
          <a:lstStyle/>
          <a:p>
            <a:fld id="{9276B3B9-B4C0-4244-BC6D-745C9254BF00}" type="slidenum">
              <a:t>29</a:t>
            </a:fld>
            <a:endParaRPr lang="en-US"/>
          </a:p>
        </p:txBody>
      </p:sp>
    </p:spTree>
    <p:extLst>
      <p:ext uri="{BB962C8B-B14F-4D97-AF65-F5344CB8AC3E}">
        <p14:creationId xmlns:p14="http://schemas.microsoft.com/office/powerpoint/2010/main" val="3108159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957D8-5623-CF4F-450F-005416191201}"/>
              </a:ext>
            </a:extLst>
          </p:cNvPr>
          <p:cNvSpPr>
            <a:spLocks noGrp="1"/>
          </p:cNvSpPr>
          <p:nvPr>
            <p:ph type="title"/>
          </p:nvPr>
        </p:nvSpPr>
        <p:spPr>
          <a:xfrm>
            <a:off x="640079" y="325369"/>
            <a:ext cx="9081989" cy="1956841"/>
          </a:xfrm>
        </p:spPr>
        <p:txBody>
          <a:bodyPr anchor="b">
            <a:normAutofit/>
          </a:bodyPr>
          <a:lstStyle/>
          <a:p>
            <a:r>
              <a:rPr lang="en-US" sz="3200" b="1"/>
              <a:t>Larger goal: </a:t>
            </a:r>
            <a:r>
              <a:rPr lang="en-US" sz="3200"/>
              <a:t>How do we get to a laboratory phonology that considers all languages equally?</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D5D47B-DFC3-C3F8-414F-42F346EFBB0D}"/>
              </a:ext>
            </a:extLst>
          </p:cNvPr>
          <p:cNvSpPr>
            <a:spLocks noGrp="1"/>
          </p:cNvSpPr>
          <p:nvPr>
            <p:ph idx="1"/>
          </p:nvPr>
        </p:nvSpPr>
        <p:spPr>
          <a:xfrm>
            <a:off x="640080" y="2872899"/>
            <a:ext cx="10080472" cy="3170970"/>
          </a:xfrm>
        </p:spPr>
        <p:txBody>
          <a:bodyPr>
            <a:normAutofit/>
          </a:bodyPr>
          <a:lstStyle/>
          <a:p>
            <a:r>
              <a:rPr lang="en-US" sz="2600"/>
              <a:t>More phonetic fieldwork needed!</a:t>
            </a:r>
          </a:p>
          <a:p>
            <a:r>
              <a:rPr lang="en-US" sz="2600"/>
              <a:t>Utilize existing archival data/recordings.</a:t>
            </a:r>
          </a:p>
          <a:p>
            <a:r>
              <a:rPr lang="en-US" sz="2600"/>
              <a:t>Prioritize </a:t>
            </a:r>
            <a:r>
              <a:rPr lang="en-US" sz="2600" b="1" i="1"/>
              <a:t>exploratory approaches</a:t>
            </a:r>
            <a:r>
              <a:rPr lang="en-US" sz="2600"/>
              <a:t> since there are fewer theoretical motivations based on past literature that pertain to understudied languages (cf. Roettger 2019)</a:t>
            </a:r>
          </a:p>
          <a:p>
            <a:endParaRPr lang="en-US" sz="2600"/>
          </a:p>
          <a:p>
            <a:endParaRPr lang="en-US" sz="2600"/>
          </a:p>
        </p:txBody>
      </p:sp>
      <p:sp>
        <p:nvSpPr>
          <p:cNvPr id="6" name="Slide Number Placeholder 5">
            <a:extLst>
              <a:ext uri="{FF2B5EF4-FFF2-40B4-BE49-F238E27FC236}">
                <a16:creationId xmlns:a16="http://schemas.microsoft.com/office/drawing/2014/main" id="{F4101363-EEBA-22F2-826C-184810E3FD31}"/>
              </a:ext>
            </a:extLst>
          </p:cNvPr>
          <p:cNvSpPr>
            <a:spLocks noGrp="1"/>
          </p:cNvSpPr>
          <p:nvPr>
            <p:ph type="sldNum" sz="quarter" idx="12"/>
          </p:nvPr>
        </p:nvSpPr>
        <p:spPr/>
        <p:txBody>
          <a:bodyPr/>
          <a:lstStyle/>
          <a:p>
            <a:fld id="{DDE3963E-610C-1545-9204-574DD087ACE7}" type="slidenum">
              <a:t>3</a:t>
            </a:fld>
            <a:endParaRPr lang="en-US"/>
          </a:p>
        </p:txBody>
      </p:sp>
    </p:spTree>
    <p:extLst>
      <p:ext uri="{BB962C8B-B14F-4D97-AF65-F5344CB8AC3E}">
        <p14:creationId xmlns:p14="http://schemas.microsoft.com/office/powerpoint/2010/main" val="4221419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52C9D-AF42-2544-9D44-838998CC6EAC}"/>
              </a:ext>
            </a:extLst>
          </p:cNvPr>
          <p:cNvSpPr>
            <a:spLocks noGrp="1"/>
          </p:cNvSpPr>
          <p:nvPr>
            <p:ph type="title"/>
          </p:nvPr>
        </p:nvSpPr>
        <p:spPr>
          <a:xfrm>
            <a:off x="838200" y="365125"/>
            <a:ext cx="10515600" cy="1177073"/>
          </a:xfrm>
        </p:spPr>
        <p:txBody>
          <a:bodyPr>
            <a:normAutofit fontScale="90000"/>
          </a:bodyPr>
          <a:lstStyle/>
          <a:p>
            <a:r>
              <a:rPr lang="en-US"/>
              <a:t>Variation in speech production is the norm </a:t>
            </a:r>
            <a:r>
              <a:rPr lang="en-US" i="1"/>
              <a:t>regardless of phonological status</a:t>
            </a:r>
          </a:p>
        </p:txBody>
      </p:sp>
      <p:sp>
        <p:nvSpPr>
          <p:cNvPr id="3" name="Content Placeholder 2">
            <a:extLst>
              <a:ext uri="{FF2B5EF4-FFF2-40B4-BE49-F238E27FC236}">
                <a16:creationId xmlns:a16="http://schemas.microsoft.com/office/drawing/2014/main" id="{FF6B1F47-5935-834E-BC73-25273BE9AB94}"/>
              </a:ext>
            </a:extLst>
          </p:cNvPr>
          <p:cNvSpPr>
            <a:spLocks noGrp="1"/>
          </p:cNvSpPr>
          <p:nvPr>
            <p:ph idx="1"/>
          </p:nvPr>
        </p:nvSpPr>
        <p:spPr>
          <a:xfrm>
            <a:off x="838200" y="1721584"/>
            <a:ext cx="10515600" cy="4634766"/>
          </a:xfrm>
        </p:spPr>
        <p:txBody>
          <a:bodyPr>
            <a:normAutofit lnSpcReduction="10000"/>
          </a:bodyPr>
          <a:lstStyle/>
          <a:p>
            <a:r>
              <a:rPr lang="en-US"/>
              <a:t>Three major phonetic variants of glottal stops: </a:t>
            </a:r>
          </a:p>
          <a:p>
            <a:pPr lvl="1"/>
            <a:r>
              <a:rPr lang="en-US" b="1"/>
              <a:t>full stops</a:t>
            </a:r>
            <a:r>
              <a:rPr lang="en-US"/>
              <a:t> [</a:t>
            </a:r>
            <a:r>
              <a:rPr lang="en-US">
                <a:latin typeface="Doulos SIL" panose="02000500070000020004" pitchFamily="2" charset="77"/>
                <a:ea typeface="Doulos SIL" panose="02000500070000020004" pitchFamily="2" charset="77"/>
                <a:cs typeface="Doulos SIL" panose="02000500070000020004" pitchFamily="2" charset="77"/>
              </a:rPr>
              <a:t>aʔa</a:t>
            </a:r>
            <a:r>
              <a:rPr lang="en-US"/>
              <a:t>]</a:t>
            </a:r>
          </a:p>
          <a:p>
            <a:pPr lvl="1"/>
            <a:r>
              <a:rPr lang="en-US" b="1"/>
              <a:t>non-modal phonation</a:t>
            </a:r>
            <a:r>
              <a:rPr lang="en-US"/>
              <a:t> – either creak or vocal fry or diplophonia [</a:t>
            </a:r>
            <a:r>
              <a:rPr lang="en-US">
                <a:latin typeface="Doulos SIL" panose="02000500070000020004" pitchFamily="2" charset="77"/>
                <a:ea typeface="Doulos SIL" panose="02000500070000020004" pitchFamily="2" charset="77"/>
                <a:cs typeface="Doulos SIL" panose="02000500070000020004" pitchFamily="2" charset="77"/>
              </a:rPr>
              <a:t>aa̰a</a:t>
            </a:r>
            <a:r>
              <a:rPr lang="en-US"/>
              <a:t>]</a:t>
            </a:r>
          </a:p>
          <a:p>
            <a:pPr lvl="1"/>
            <a:r>
              <a:rPr lang="en-US" b="1"/>
              <a:t>omitted </a:t>
            </a:r>
            <a:r>
              <a:rPr lang="en-US"/>
              <a:t>[</a:t>
            </a:r>
            <a:r>
              <a:rPr lang="en-US">
                <a:latin typeface="Doulos SIL" panose="02000500070000020004" pitchFamily="2" charset="77"/>
                <a:ea typeface="Doulos SIL" panose="02000500070000020004" pitchFamily="2" charset="77"/>
                <a:cs typeface="Doulos SIL" panose="02000500070000020004" pitchFamily="2" charset="77"/>
              </a:rPr>
              <a:t>aː</a:t>
            </a:r>
            <a:r>
              <a:rPr lang="en-US"/>
              <a:t>] (but do subtle intensity perturbations count?)</a:t>
            </a:r>
          </a:p>
          <a:p>
            <a:endParaRPr lang="en-US" b="1"/>
          </a:p>
          <a:p>
            <a:r>
              <a:rPr lang="en-US"/>
              <a:t>In languages where glottal stops are unequivocally phonemes, they are usually just produced as non-modal phonation and no closure, e.g. </a:t>
            </a:r>
          </a:p>
          <a:p>
            <a:pPr lvl="1"/>
            <a:r>
              <a:rPr lang="en-US"/>
              <a:t>Arapaho /</a:t>
            </a:r>
            <a:r>
              <a:rPr lang="en-US">
                <a:latin typeface="Doulos SIL" panose="02000500070000020004" pitchFamily="2" charset="77"/>
                <a:ea typeface="Doulos SIL" panose="02000500070000020004" pitchFamily="2" charset="77"/>
                <a:cs typeface="Doulos SIL" panose="02000500070000020004" pitchFamily="2" charset="77"/>
              </a:rPr>
              <a:t>ʔ/</a:t>
            </a:r>
            <a:r>
              <a:rPr lang="en-US"/>
              <a:t>: full glottal closure 25-27% of the time, omitted 13-18% of the time, non-modal phonation 55-62% of the time (Whalen et al 2016).</a:t>
            </a:r>
          </a:p>
          <a:p>
            <a:pPr lvl="1"/>
            <a:r>
              <a:rPr lang="en-US"/>
              <a:t>Hawaiian /</a:t>
            </a:r>
            <a:r>
              <a:rPr lang="en-US">
                <a:latin typeface="Doulos SIL" panose="02000500070000020004" pitchFamily="2" charset="77"/>
                <a:ea typeface="Doulos SIL" panose="02000500070000020004" pitchFamily="2" charset="77"/>
                <a:cs typeface="Doulos SIL" panose="02000500070000020004" pitchFamily="2" charset="77"/>
              </a:rPr>
              <a:t>ʔ/:</a:t>
            </a:r>
            <a:r>
              <a:rPr lang="en-US"/>
              <a:t> full glottal closure just 7% of the time, omitted 20% of the time, non-modal phonation 73% of the time (Davidson 2021).</a:t>
            </a:r>
          </a:p>
        </p:txBody>
      </p:sp>
      <p:sp>
        <p:nvSpPr>
          <p:cNvPr id="4" name="Slide Number Placeholder 3">
            <a:extLst>
              <a:ext uri="{FF2B5EF4-FFF2-40B4-BE49-F238E27FC236}">
                <a16:creationId xmlns:a16="http://schemas.microsoft.com/office/drawing/2014/main" id="{90FD4E61-86FD-7446-BB9D-0B84DF8FCC56}"/>
              </a:ext>
            </a:extLst>
          </p:cNvPr>
          <p:cNvSpPr>
            <a:spLocks noGrp="1"/>
          </p:cNvSpPr>
          <p:nvPr>
            <p:ph type="sldNum" sz="quarter" idx="12"/>
          </p:nvPr>
        </p:nvSpPr>
        <p:spPr/>
        <p:txBody>
          <a:bodyPr/>
          <a:lstStyle/>
          <a:p>
            <a:fld id="{9276B3B9-B4C0-4244-BC6D-745C9254BF00}" type="slidenum">
              <a:t>30</a:t>
            </a:fld>
            <a:endParaRPr lang="en-US"/>
          </a:p>
        </p:txBody>
      </p:sp>
    </p:spTree>
    <p:extLst>
      <p:ext uri="{BB962C8B-B14F-4D97-AF65-F5344CB8AC3E}">
        <p14:creationId xmlns:p14="http://schemas.microsoft.com/office/powerpoint/2010/main" val="117135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471F-2107-5B49-9307-5A8E587F91FE}"/>
              </a:ext>
            </a:extLst>
          </p:cNvPr>
          <p:cNvSpPr>
            <a:spLocks noGrp="1"/>
          </p:cNvSpPr>
          <p:nvPr>
            <p:ph type="title"/>
          </p:nvPr>
        </p:nvSpPr>
        <p:spPr>
          <a:xfrm>
            <a:off x="838200" y="365125"/>
            <a:ext cx="10515600" cy="964911"/>
          </a:xfrm>
        </p:spPr>
        <p:txBody>
          <a:bodyPr/>
          <a:lstStyle/>
          <a:p>
            <a:r>
              <a:rPr lang="en-US"/>
              <a:t>Variation, duration, and prosodic boundaries</a:t>
            </a:r>
          </a:p>
        </p:txBody>
      </p:sp>
      <p:sp>
        <p:nvSpPr>
          <p:cNvPr id="3" name="Content Placeholder 2">
            <a:extLst>
              <a:ext uri="{FF2B5EF4-FFF2-40B4-BE49-F238E27FC236}">
                <a16:creationId xmlns:a16="http://schemas.microsoft.com/office/drawing/2014/main" id="{9D40712A-51C4-AB49-B9AD-FF85E5143C34}"/>
              </a:ext>
            </a:extLst>
          </p:cNvPr>
          <p:cNvSpPr>
            <a:spLocks noGrp="1"/>
          </p:cNvSpPr>
          <p:nvPr>
            <p:ph idx="1"/>
          </p:nvPr>
        </p:nvSpPr>
        <p:spPr>
          <a:xfrm>
            <a:off x="838200" y="1565564"/>
            <a:ext cx="10515600" cy="4611399"/>
          </a:xfrm>
        </p:spPr>
        <p:txBody>
          <a:bodyPr>
            <a:normAutofit fontScale="92500" lnSpcReduction="10000"/>
          </a:bodyPr>
          <a:lstStyle/>
          <a:p>
            <a:r>
              <a:rPr lang="en-US"/>
              <a:t>Full glottal closure occurs more often in contexts of increased duration whereas non-modal phonation occurs more often in shorter duration contexts.</a:t>
            </a:r>
          </a:p>
          <a:p>
            <a:pPr lvl="1"/>
            <a:r>
              <a:rPr lang="en-US"/>
              <a:t>Ixcatec glottalized stops (DiCanio 2011)</a:t>
            </a:r>
          </a:p>
          <a:p>
            <a:pPr lvl="1"/>
            <a:r>
              <a:rPr lang="en-US"/>
              <a:t>Arapaho glottal stops (Whalen et al 2016)</a:t>
            </a:r>
          </a:p>
          <a:p>
            <a:pPr lvl="1"/>
            <a:r>
              <a:rPr lang="en-US"/>
              <a:t>Hawaiian glottal stops (Davidson 2021)</a:t>
            </a:r>
          </a:p>
          <a:p>
            <a:pPr lvl="1"/>
            <a:endParaRPr lang="en-US"/>
          </a:p>
          <a:p>
            <a:r>
              <a:rPr lang="en-US"/>
              <a:t>Full glottal closure is more common at prosodic boundaries in Itunyoso Triqui (DiCanio 2012).</a:t>
            </a:r>
          </a:p>
          <a:p>
            <a:endParaRPr lang="en-US"/>
          </a:p>
          <a:p>
            <a:r>
              <a:rPr lang="en-US"/>
              <a:t>Incomplete closure is a type of </a:t>
            </a:r>
            <a:r>
              <a:rPr lang="en-US" i="1"/>
              <a:t>speech reduction</a:t>
            </a:r>
            <a:r>
              <a:rPr lang="en-US"/>
              <a:t>, but it is far more common with glottal stops than with oral stops.</a:t>
            </a:r>
          </a:p>
        </p:txBody>
      </p:sp>
      <p:sp>
        <p:nvSpPr>
          <p:cNvPr id="4" name="Slide Number Placeholder 3">
            <a:extLst>
              <a:ext uri="{FF2B5EF4-FFF2-40B4-BE49-F238E27FC236}">
                <a16:creationId xmlns:a16="http://schemas.microsoft.com/office/drawing/2014/main" id="{78D12552-6813-1F4A-8F12-476562D56B38}"/>
              </a:ext>
            </a:extLst>
          </p:cNvPr>
          <p:cNvSpPr>
            <a:spLocks noGrp="1"/>
          </p:cNvSpPr>
          <p:nvPr>
            <p:ph type="sldNum" sz="quarter" idx="12"/>
          </p:nvPr>
        </p:nvSpPr>
        <p:spPr/>
        <p:txBody>
          <a:bodyPr/>
          <a:lstStyle/>
          <a:p>
            <a:fld id="{9276B3B9-B4C0-4244-BC6D-745C9254BF00}" type="slidenum">
              <a:t>31</a:t>
            </a:fld>
            <a:endParaRPr lang="en-US"/>
          </a:p>
        </p:txBody>
      </p:sp>
    </p:spTree>
    <p:extLst>
      <p:ext uri="{BB962C8B-B14F-4D97-AF65-F5344CB8AC3E}">
        <p14:creationId xmlns:p14="http://schemas.microsoft.com/office/powerpoint/2010/main" val="4227721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834D-929B-0C4B-AF14-37442975F4F1}"/>
              </a:ext>
            </a:extLst>
          </p:cNvPr>
          <p:cNvSpPr>
            <a:spLocks noGrp="1"/>
          </p:cNvSpPr>
          <p:nvPr>
            <p:ph type="title"/>
          </p:nvPr>
        </p:nvSpPr>
        <p:spPr>
          <a:xfrm>
            <a:off x="96982" y="365126"/>
            <a:ext cx="2888673" cy="770948"/>
          </a:xfrm>
        </p:spPr>
        <p:txBody>
          <a:bodyPr>
            <a:normAutofit/>
          </a:bodyPr>
          <a:lstStyle/>
          <a:p>
            <a:r>
              <a:rPr lang="en-US"/>
              <a:t>Variation I</a:t>
            </a:r>
          </a:p>
        </p:txBody>
      </p:sp>
      <p:pic>
        <p:nvPicPr>
          <p:cNvPr id="6" name="Content Placeholder 5">
            <a:extLst>
              <a:ext uri="{FF2B5EF4-FFF2-40B4-BE49-F238E27FC236}">
                <a16:creationId xmlns:a16="http://schemas.microsoft.com/office/drawing/2014/main" id="{6A4BDD61-5B01-B242-A920-9F6AD26B359D}"/>
              </a:ext>
            </a:extLst>
          </p:cNvPr>
          <p:cNvPicPr>
            <a:picLocks noGrp="1" noChangeAspect="1"/>
          </p:cNvPicPr>
          <p:nvPr>
            <p:ph idx="1"/>
          </p:nvPr>
        </p:nvPicPr>
        <p:blipFill>
          <a:blip r:embed="rId7"/>
          <a:stretch>
            <a:fillRect/>
          </a:stretch>
        </p:blipFill>
        <p:spPr>
          <a:xfrm>
            <a:off x="4225636" y="-1"/>
            <a:ext cx="6680079" cy="3435927"/>
          </a:xfrm>
        </p:spPr>
      </p:pic>
      <p:sp>
        <p:nvSpPr>
          <p:cNvPr id="4" name="Slide Number Placeholder 3">
            <a:extLst>
              <a:ext uri="{FF2B5EF4-FFF2-40B4-BE49-F238E27FC236}">
                <a16:creationId xmlns:a16="http://schemas.microsoft.com/office/drawing/2014/main" id="{A24A2852-C95F-004F-B88E-C8428EF91F6C}"/>
              </a:ext>
            </a:extLst>
          </p:cNvPr>
          <p:cNvSpPr>
            <a:spLocks noGrp="1"/>
          </p:cNvSpPr>
          <p:nvPr>
            <p:ph type="sldNum" sz="quarter" idx="12"/>
          </p:nvPr>
        </p:nvSpPr>
        <p:spPr/>
        <p:txBody>
          <a:bodyPr/>
          <a:lstStyle/>
          <a:p>
            <a:fld id="{9276B3B9-B4C0-4244-BC6D-745C9254BF00}" type="slidenum">
              <a:t>32</a:t>
            </a:fld>
            <a:endParaRPr lang="en-US"/>
          </a:p>
        </p:txBody>
      </p:sp>
      <p:pic>
        <p:nvPicPr>
          <p:cNvPr id="8" name="Picture 7">
            <a:extLst>
              <a:ext uri="{FF2B5EF4-FFF2-40B4-BE49-F238E27FC236}">
                <a16:creationId xmlns:a16="http://schemas.microsoft.com/office/drawing/2014/main" id="{7672081B-AAA1-3F4D-A207-555BBB0CC51C}"/>
              </a:ext>
            </a:extLst>
          </p:cNvPr>
          <p:cNvPicPr>
            <a:picLocks noChangeAspect="1"/>
          </p:cNvPicPr>
          <p:nvPr/>
        </p:nvPicPr>
        <p:blipFill>
          <a:blip r:embed="rId8"/>
          <a:stretch>
            <a:fillRect/>
          </a:stretch>
        </p:blipFill>
        <p:spPr>
          <a:xfrm>
            <a:off x="4225636" y="3435925"/>
            <a:ext cx="6680079" cy="3427935"/>
          </a:xfrm>
          <a:prstGeom prst="rect">
            <a:avLst/>
          </a:prstGeom>
        </p:spPr>
      </p:pic>
      <p:pic>
        <p:nvPicPr>
          <p:cNvPr id="9" name="cha3hu1_1">
            <a:hlinkClick r:id="" action="ppaction://media"/>
            <a:extLst>
              <a:ext uri="{FF2B5EF4-FFF2-40B4-BE49-F238E27FC236}">
                <a16:creationId xmlns:a16="http://schemas.microsoft.com/office/drawing/2014/main" id="{600A125C-6527-CD43-846E-1B76635FA2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47400" y="1136074"/>
            <a:ext cx="812800" cy="812800"/>
          </a:xfrm>
          <a:prstGeom prst="rect">
            <a:avLst/>
          </a:prstGeom>
        </p:spPr>
      </p:pic>
      <p:pic>
        <p:nvPicPr>
          <p:cNvPr id="10" name="cha3hu1_2">
            <a:hlinkClick r:id="" action="ppaction://media"/>
            <a:extLst>
              <a:ext uri="{FF2B5EF4-FFF2-40B4-BE49-F238E27FC236}">
                <a16:creationId xmlns:a16="http://schemas.microsoft.com/office/drawing/2014/main" id="{EB5C34A9-6B4F-5944-8506-64377E5F282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919570" y="4489738"/>
            <a:ext cx="812800" cy="812800"/>
          </a:xfrm>
          <a:prstGeom prst="rect">
            <a:avLst/>
          </a:prstGeom>
        </p:spPr>
      </p:pic>
      <p:sp>
        <p:nvSpPr>
          <p:cNvPr id="11" name="TextBox 10">
            <a:extLst>
              <a:ext uri="{FF2B5EF4-FFF2-40B4-BE49-F238E27FC236}">
                <a16:creationId xmlns:a16="http://schemas.microsoft.com/office/drawing/2014/main" id="{0F5478DA-FF14-104D-8F21-EDC2B4C7FD6A}"/>
              </a:ext>
            </a:extLst>
          </p:cNvPr>
          <p:cNvSpPr txBox="1"/>
          <p:nvPr/>
        </p:nvSpPr>
        <p:spPr>
          <a:xfrm>
            <a:off x="96982" y="1418880"/>
            <a:ext cx="4128654" cy="483209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In Itunyoso Triqui (Otomanguean), medial glottal stops can be realized with complete closure (above)</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or without complete closure (below)</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r>
              <a:rPr lang="en-US" sz="2800">
                <a:latin typeface="Doulos SIL" panose="02000500070000020004" pitchFamily="2" charset="77"/>
                <a:ea typeface="Doulos SIL" panose="02000500070000020004" pitchFamily="2" charset="77"/>
                <a:cs typeface="Doulos SIL" panose="02000500070000020004" pitchFamily="2" charset="77"/>
              </a:rPr>
              <a:t>tʃa³ʔu¹</a:t>
            </a:r>
            <a:r>
              <a:rPr lang="en-US" sz="2800">
                <a:latin typeface="Times New Roman" panose="02020603050405020304" pitchFamily="18" charset="0"/>
                <a:cs typeface="Times New Roman" panose="02020603050405020304" pitchFamily="18" charset="0"/>
              </a:rPr>
              <a:t>/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‘barn owl / tecolote’</a:t>
            </a:r>
          </a:p>
        </p:txBody>
      </p:sp>
      <p:sp>
        <p:nvSpPr>
          <p:cNvPr id="3" name="TextBox 2">
            <a:extLst>
              <a:ext uri="{FF2B5EF4-FFF2-40B4-BE49-F238E27FC236}">
                <a16:creationId xmlns:a16="http://schemas.microsoft.com/office/drawing/2014/main" id="{D64DFD20-ABFA-D74F-A88E-FD131EA69F08}"/>
              </a:ext>
            </a:extLst>
          </p:cNvPr>
          <p:cNvSpPr txBox="1"/>
          <p:nvPr/>
        </p:nvSpPr>
        <p:spPr>
          <a:xfrm>
            <a:off x="0" y="6413991"/>
            <a:ext cx="4128654" cy="369332"/>
          </a:xfrm>
          <a:prstGeom prst="rect">
            <a:avLst/>
          </a:prstGeom>
          <a:noFill/>
        </p:spPr>
        <p:txBody>
          <a:bodyPr wrap="square" rtlCol="0">
            <a:spAutoFit/>
          </a:bodyPr>
          <a:lstStyle/>
          <a:p>
            <a:r>
              <a:rPr lang="en-US"/>
              <a:t>Both sound like they have closure, right?</a:t>
            </a:r>
          </a:p>
        </p:txBody>
      </p:sp>
    </p:spTree>
    <p:extLst>
      <p:ext uri="{BB962C8B-B14F-4D97-AF65-F5344CB8AC3E}">
        <p14:creationId xmlns:p14="http://schemas.microsoft.com/office/powerpoint/2010/main" val="31242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F58EE-B2EF-734D-A78A-97E8141E3770}"/>
              </a:ext>
            </a:extLst>
          </p:cNvPr>
          <p:cNvSpPr>
            <a:spLocks noGrp="1"/>
          </p:cNvSpPr>
          <p:nvPr>
            <p:ph type="title"/>
          </p:nvPr>
        </p:nvSpPr>
        <p:spPr>
          <a:xfrm>
            <a:off x="329670" y="365125"/>
            <a:ext cx="4204855" cy="743239"/>
          </a:xfrm>
        </p:spPr>
        <p:txBody>
          <a:bodyPr/>
          <a:lstStyle/>
          <a:p>
            <a:r>
              <a:rPr lang="en-US"/>
              <a:t>Variation II</a:t>
            </a:r>
          </a:p>
        </p:txBody>
      </p:sp>
      <p:sp>
        <p:nvSpPr>
          <p:cNvPr id="3" name="Content Placeholder 2">
            <a:extLst>
              <a:ext uri="{FF2B5EF4-FFF2-40B4-BE49-F238E27FC236}">
                <a16:creationId xmlns:a16="http://schemas.microsoft.com/office/drawing/2014/main" id="{D62F94F4-AAFC-064A-9E7A-AE0EBD9EF854}"/>
              </a:ext>
            </a:extLst>
          </p:cNvPr>
          <p:cNvSpPr>
            <a:spLocks noGrp="1"/>
          </p:cNvSpPr>
          <p:nvPr>
            <p:ph idx="1"/>
          </p:nvPr>
        </p:nvSpPr>
        <p:spPr>
          <a:xfrm>
            <a:off x="329670" y="1260764"/>
            <a:ext cx="4135628" cy="5460711"/>
          </a:xfrm>
        </p:spPr>
        <p:txBody>
          <a:bodyPr>
            <a:normAutofit lnSpcReduction="10000"/>
          </a:bodyPr>
          <a:lstStyle/>
          <a:p>
            <a:pPr marL="0" indent="0">
              <a:buNone/>
            </a:pPr>
            <a:r>
              <a:rPr lang="en-US"/>
              <a:t>But medial glottal stops can </a:t>
            </a:r>
            <a:r>
              <a:rPr lang="en-US" i="1"/>
              <a:t>also</a:t>
            </a:r>
            <a:r>
              <a:rPr lang="en-US"/>
              <a:t> be realized with non-modal phonation (creak, vocal fry, diplophonia)</a:t>
            </a:r>
          </a:p>
          <a:p>
            <a:pPr marL="0" indent="0">
              <a:buNone/>
            </a:pPr>
            <a:endParaRPr lang="en-US"/>
          </a:p>
          <a:p>
            <a:pPr marL="0" indent="0">
              <a:buNone/>
            </a:pPr>
            <a:r>
              <a:rPr lang="en-US"/>
              <a:t>or only very subtle visible changes in voice quality</a:t>
            </a:r>
            <a:br>
              <a:rPr lang="en-US"/>
            </a:br>
            <a:endParaRPr lang="en-US"/>
          </a:p>
          <a:p>
            <a:pPr marL="0" indent="0">
              <a:buNone/>
            </a:pPr>
            <a:r>
              <a:rPr lang="en-US"/>
              <a:t>/</a:t>
            </a:r>
            <a:r>
              <a:rPr lang="en-US">
                <a:latin typeface="Doulos SIL" panose="02000500070000020004" pitchFamily="2" charset="77"/>
                <a:ea typeface="Doulos SIL" panose="02000500070000020004" pitchFamily="2" charset="77"/>
                <a:cs typeface="Doulos SIL" panose="02000500070000020004" pitchFamily="2" charset="77"/>
              </a:rPr>
              <a:t>ni³ʔiː³</a:t>
            </a:r>
            <a:r>
              <a:rPr lang="en-US"/>
              <a:t>/ </a:t>
            </a:r>
          </a:p>
          <a:p>
            <a:pPr marL="0" indent="0">
              <a:buNone/>
            </a:pPr>
            <a:r>
              <a:rPr lang="en-US"/>
              <a:t>‘to know’ </a:t>
            </a:r>
          </a:p>
          <a:p>
            <a:pPr marL="0" indent="0">
              <a:buNone/>
            </a:pPr>
            <a:r>
              <a:rPr lang="en-US"/>
              <a:t>‘saber, conocer’</a:t>
            </a:r>
            <a:br>
              <a:rPr lang="en-US"/>
            </a:br>
            <a:endParaRPr lang="en-US"/>
          </a:p>
        </p:txBody>
      </p:sp>
      <p:sp>
        <p:nvSpPr>
          <p:cNvPr id="4" name="Slide Number Placeholder 3">
            <a:extLst>
              <a:ext uri="{FF2B5EF4-FFF2-40B4-BE49-F238E27FC236}">
                <a16:creationId xmlns:a16="http://schemas.microsoft.com/office/drawing/2014/main" id="{38643406-C928-E648-ADA5-85DF171A3162}"/>
              </a:ext>
            </a:extLst>
          </p:cNvPr>
          <p:cNvSpPr>
            <a:spLocks noGrp="1"/>
          </p:cNvSpPr>
          <p:nvPr>
            <p:ph type="sldNum" sz="quarter" idx="12"/>
          </p:nvPr>
        </p:nvSpPr>
        <p:spPr/>
        <p:txBody>
          <a:bodyPr/>
          <a:lstStyle/>
          <a:p>
            <a:fld id="{9276B3B9-B4C0-4244-BC6D-745C9254BF00}" type="slidenum">
              <a:t>33</a:t>
            </a:fld>
            <a:endParaRPr lang="en-US"/>
          </a:p>
        </p:txBody>
      </p:sp>
      <p:pic>
        <p:nvPicPr>
          <p:cNvPr id="6" name="Picture 5">
            <a:extLst>
              <a:ext uri="{FF2B5EF4-FFF2-40B4-BE49-F238E27FC236}">
                <a16:creationId xmlns:a16="http://schemas.microsoft.com/office/drawing/2014/main" id="{A401B3DE-2ABB-A746-A952-8BF8FB876A38}"/>
              </a:ext>
            </a:extLst>
          </p:cNvPr>
          <p:cNvPicPr>
            <a:picLocks noChangeAspect="1"/>
          </p:cNvPicPr>
          <p:nvPr/>
        </p:nvPicPr>
        <p:blipFill>
          <a:blip r:embed="rId6"/>
          <a:stretch>
            <a:fillRect/>
          </a:stretch>
        </p:blipFill>
        <p:spPr>
          <a:xfrm>
            <a:off x="4465298" y="-4618"/>
            <a:ext cx="6546866" cy="3426691"/>
          </a:xfrm>
          <a:prstGeom prst="rect">
            <a:avLst/>
          </a:prstGeom>
        </p:spPr>
      </p:pic>
      <p:pic>
        <p:nvPicPr>
          <p:cNvPr id="8" name="Picture 7">
            <a:extLst>
              <a:ext uri="{FF2B5EF4-FFF2-40B4-BE49-F238E27FC236}">
                <a16:creationId xmlns:a16="http://schemas.microsoft.com/office/drawing/2014/main" id="{2D6B14EC-D7F9-C94F-B649-3D815A99791D}"/>
              </a:ext>
            </a:extLst>
          </p:cNvPr>
          <p:cNvPicPr>
            <a:picLocks noChangeAspect="1"/>
          </p:cNvPicPr>
          <p:nvPr/>
        </p:nvPicPr>
        <p:blipFill>
          <a:blip r:embed="rId7"/>
          <a:stretch>
            <a:fillRect/>
          </a:stretch>
        </p:blipFill>
        <p:spPr>
          <a:xfrm>
            <a:off x="4465298" y="3422073"/>
            <a:ext cx="6523160" cy="3410189"/>
          </a:xfrm>
          <a:prstGeom prst="rect">
            <a:avLst/>
          </a:prstGeom>
        </p:spPr>
      </p:pic>
      <p:pic>
        <p:nvPicPr>
          <p:cNvPr id="9" name="ni3hin3_1">
            <a:hlinkClick r:id="" action="ppaction://media"/>
            <a:extLst>
              <a:ext uri="{FF2B5EF4-FFF2-40B4-BE49-F238E27FC236}">
                <a16:creationId xmlns:a16="http://schemas.microsoft.com/office/drawing/2014/main" id="{3F9F1972-EA99-BF41-AC43-B2271F9B62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90516" y="1260764"/>
            <a:ext cx="812800" cy="812800"/>
          </a:xfrm>
          <a:prstGeom prst="rect">
            <a:avLst/>
          </a:prstGeom>
        </p:spPr>
      </p:pic>
      <p:pic>
        <p:nvPicPr>
          <p:cNvPr id="10" name="ni3hin3_2">
            <a:hlinkClick r:id="" action="ppaction://media"/>
            <a:extLst>
              <a:ext uri="{FF2B5EF4-FFF2-40B4-BE49-F238E27FC236}">
                <a16:creationId xmlns:a16="http://schemas.microsoft.com/office/drawing/2014/main" id="{92A4DFCC-94C3-FB42-8525-3C806CC357D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90516" y="4601441"/>
            <a:ext cx="812800" cy="812800"/>
          </a:xfrm>
          <a:prstGeom prst="rect">
            <a:avLst/>
          </a:prstGeom>
        </p:spPr>
      </p:pic>
    </p:spTree>
    <p:extLst>
      <p:ext uri="{BB962C8B-B14F-4D97-AF65-F5344CB8AC3E}">
        <p14:creationId xmlns:p14="http://schemas.microsoft.com/office/powerpoint/2010/main" val="50207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9"/>
                </p:tgtEl>
              </p:cMediaNode>
            </p:audio>
            <p:audio>
              <p:cMediaNode vol="100000">
                <p:cTn id="12"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2082-40B8-214C-BDFC-96B7877CFBB7}"/>
              </a:ext>
            </a:extLst>
          </p:cNvPr>
          <p:cNvSpPr>
            <a:spLocks noGrp="1"/>
          </p:cNvSpPr>
          <p:nvPr>
            <p:ph type="title"/>
          </p:nvPr>
        </p:nvSpPr>
        <p:spPr>
          <a:xfrm>
            <a:off x="838200" y="365126"/>
            <a:ext cx="10515600" cy="923348"/>
          </a:xfrm>
        </p:spPr>
        <p:txBody>
          <a:bodyPr/>
          <a:lstStyle/>
          <a:p>
            <a:r>
              <a:rPr lang="en-US"/>
              <a:t>Previous accounts of production variation</a:t>
            </a:r>
          </a:p>
        </p:txBody>
      </p:sp>
      <p:sp>
        <p:nvSpPr>
          <p:cNvPr id="3" name="Content Placeholder 2">
            <a:extLst>
              <a:ext uri="{FF2B5EF4-FFF2-40B4-BE49-F238E27FC236}">
                <a16:creationId xmlns:a16="http://schemas.microsoft.com/office/drawing/2014/main" id="{D5CA5EA6-8571-2741-BC75-3DDC8FD2D403}"/>
              </a:ext>
            </a:extLst>
          </p:cNvPr>
          <p:cNvSpPr>
            <a:spLocks noGrp="1"/>
          </p:cNvSpPr>
          <p:nvPr>
            <p:ph idx="1"/>
          </p:nvPr>
        </p:nvSpPr>
        <p:spPr>
          <a:xfrm>
            <a:off x="838200" y="1288474"/>
            <a:ext cx="10515600" cy="5278581"/>
          </a:xfrm>
        </p:spPr>
        <p:txBody>
          <a:bodyPr>
            <a:noAutofit/>
          </a:bodyPr>
          <a:lstStyle/>
          <a:p>
            <a:pPr marL="0" indent="0">
              <a:buNone/>
            </a:pPr>
            <a:r>
              <a:rPr lang="en-US" sz="2600" i="1"/>
              <a:t>In the great majority of languages we have heard, glottal stops are apt to fall short of complete closure, especially in intervocalic positions.</a:t>
            </a:r>
          </a:p>
          <a:p>
            <a:pPr marL="0" indent="0">
              <a:buNone/>
            </a:pPr>
            <a:r>
              <a:rPr lang="en-US" sz="2600" i="1"/>
              <a:t>	</a:t>
            </a:r>
            <a:r>
              <a:rPr lang="en-US" sz="2600"/>
              <a:t>p.75, Ladefoged and Maddieson (1996) (cited in Davidson, 2021)</a:t>
            </a:r>
            <a:br>
              <a:rPr lang="en-US" sz="2600"/>
            </a:br>
            <a:br>
              <a:rPr lang="en-US" sz="2600"/>
            </a:br>
            <a:r>
              <a:rPr lang="en-US" sz="2600" i="1"/>
              <a:t>Also, it is not uncommon to find segments described as glottal stops surfacing phonetically in one of the following articulatory forms: (1) glottal stops or creaky transitions; (2) glottal approximants; (3) voiced laryngealized transitions between vowels. Some of the questions raised by these facts are: if glottal stops are not always phonemes or stops, what are they? Features? Suprasegmentals? Are they linked to stress or syllable boundaries? Do they operate at larger prosodic levels, for instance, the prosodic word or phonological phrase?</a:t>
            </a:r>
          </a:p>
          <a:p>
            <a:pPr marL="0" indent="0">
              <a:buNone/>
            </a:pPr>
            <a:r>
              <a:rPr lang="en-US" sz="2600"/>
              <a:t>	p.352, Storto &amp; Demolin (2012) (on South American languages)</a:t>
            </a:r>
            <a:endParaRPr lang="en-US" sz="2600" i="1"/>
          </a:p>
        </p:txBody>
      </p:sp>
      <p:sp>
        <p:nvSpPr>
          <p:cNvPr id="4" name="Slide Number Placeholder 3">
            <a:extLst>
              <a:ext uri="{FF2B5EF4-FFF2-40B4-BE49-F238E27FC236}">
                <a16:creationId xmlns:a16="http://schemas.microsoft.com/office/drawing/2014/main" id="{0EED2879-DA0B-0643-BD33-4A74B80259CE}"/>
              </a:ext>
            </a:extLst>
          </p:cNvPr>
          <p:cNvSpPr>
            <a:spLocks noGrp="1"/>
          </p:cNvSpPr>
          <p:nvPr>
            <p:ph type="sldNum" sz="quarter" idx="12"/>
          </p:nvPr>
        </p:nvSpPr>
        <p:spPr/>
        <p:txBody>
          <a:bodyPr/>
          <a:lstStyle/>
          <a:p>
            <a:fld id="{9276B3B9-B4C0-4244-BC6D-745C9254BF00}" type="slidenum">
              <a:t>34</a:t>
            </a:fld>
            <a:endParaRPr lang="en-US"/>
          </a:p>
        </p:txBody>
      </p:sp>
    </p:spTree>
    <p:extLst>
      <p:ext uri="{BB962C8B-B14F-4D97-AF65-F5344CB8AC3E}">
        <p14:creationId xmlns:p14="http://schemas.microsoft.com/office/powerpoint/2010/main" val="2487766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EEF4-AD83-C843-98F0-6BE66077DA37}"/>
              </a:ext>
            </a:extLst>
          </p:cNvPr>
          <p:cNvSpPr>
            <a:spLocks noGrp="1"/>
          </p:cNvSpPr>
          <p:nvPr>
            <p:ph type="title"/>
          </p:nvPr>
        </p:nvSpPr>
        <p:spPr/>
        <p:txBody>
          <a:bodyPr/>
          <a:lstStyle/>
          <a:p>
            <a:r>
              <a:rPr lang="en-US"/>
              <a:t>Small perturbations = “glottalization”</a:t>
            </a:r>
          </a:p>
        </p:txBody>
      </p:sp>
      <p:sp>
        <p:nvSpPr>
          <p:cNvPr id="3" name="Content Placeholder 2">
            <a:extLst>
              <a:ext uri="{FF2B5EF4-FFF2-40B4-BE49-F238E27FC236}">
                <a16:creationId xmlns:a16="http://schemas.microsoft.com/office/drawing/2014/main" id="{EDECA63E-AEDE-B64E-B42B-9640E2A3A3BA}"/>
              </a:ext>
            </a:extLst>
          </p:cNvPr>
          <p:cNvSpPr>
            <a:spLocks noGrp="1"/>
          </p:cNvSpPr>
          <p:nvPr>
            <p:ph idx="1"/>
          </p:nvPr>
        </p:nvSpPr>
        <p:spPr>
          <a:xfrm>
            <a:off x="6519352" y="1704975"/>
            <a:ext cx="5520248" cy="4474151"/>
          </a:xfrm>
        </p:spPr>
        <p:txBody>
          <a:bodyPr>
            <a:normAutofit/>
          </a:bodyPr>
          <a:lstStyle/>
          <a:p>
            <a:pPr marL="0" indent="0">
              <a:buNone/>
            </a:pPr>
            <a:r>
              <a:rPr lang="en-US" sz="2600"/>
              <a:t>Speakers use small, local f0, intensity and H1-H2 perturbations as cues to the presence of glottalization in intervocalic position (Gerfen &amp; Baker 2005, Hillenbrand &amp; Houde 1996).</a:t>
            </a:r>
          </a:p>
          <a:p>
            <a:pPr marL="0" indent="0">
              <a:buNone/>
            </a:pPr>
            <a:endParaRPr lang="en-US" sz="2600"/>
          </a:p>
          <a:p>
            <a:pPr marL="0" indent="0">
              <a:buNone/>
            </a:pPr>
            <a:r>
              <a:rPr lang="en-US" sz="2600"/>
              <a:t>Listeners can use even more subtle cues – just a 2Hz, 3dB perturbation induces the perception of glottalization at &gt;90% in Coatzospan Mixtec listeners.</a:t>
            </a:r>
          </a:p>
        </p:txBody>
      </p:sp>
      <p:sp>
        <p:nvSpPr>
          <p:cNvPr id="4" name="Slide Number Placeholder 3">
            <a:extLst>
              <a:ext uri="{FF2B5EF4-FFF2-40B4-BE49-F238E27FC236}">
                <a16:creationId xmlns:a16="http://schemas.microsoft.com/office/drawing/2014/main" id="{25030164-A6F5-B442-88F6-1C70FACD37E8}"/>
              </a:ext>
            </a:extLst>
          </p:cNvPr>
          <p:cNvSpPr>
            <a:spLocks noGrp="1"/>
          </p:cNvSpPr>
          <p:nvPr>
            <p:ph type="sldNum" sz="quarter" idx="12"/>
          </p:nvPr>
        </p:nvSpPr>
        <p:spPr/>
        <p:txBody>
          <a:bodyPr/>
          <a:lstStyle/>
          <a:p>
            <a:fld id="{9276B3B9-B4C0-4244-BC6D-745C9254BF00}" type="slidenum">
              <a:t>35</a:t>
            </a:fld>
            <a:endParaRPr lang="en-US"/>
          </a:p>
        </p:txBody>
      </p:sp>
      <p:pic>
        <p:nvPicPr>
          <p:cNvPr id="5" name="Picture 4">
            <a:extLst>
              <a:ext uri="{FF2B5EF4-FFF2-40B4-BE49-F238E27FC236}">
                <a16:creationId xmlns:a16="http://schemas.microsoft.com/office/drawing/2014/main" id="{7CF754A1-9420-964C-81A6-395CED99116D}"/>
              </a:ext>
            </a:extLst>
          </p:cNvPr>
          <p:cNvPicPr>
            <a:picLocks noChangeAspect="1"/>
          </p:cNvPicPr>
          <p:nvPr/>
        </p:nvPicPr>
        <p:blipFill>
          <a:blip r:embed="rId2"/>
          <a:stretch>
            <a:fillRect/>
          </a:stretch>
        </p:blipFill>
        <p:spPr>
          <a:xfrm>
            <a:off x="554182" y="1618942"/>
            <a:ext cx="6166848" cy="4710112"/>
          </a:xfrm>
          <a:prstGeom prst="rect">
            <a:avLst/>
          </a:prstGeom>
        </p:spPr>
      </p:pic>
      <p:sp>
        <p:nvSpPr>
          <p:cNvPr id="6" name="TextBox 5">
            <a:extLst>
              <a:ext uri="{FF2B5EF4-FFF2-40B4-BE49-F238E27FC236}">
                <a16:creationId xmlns:a16="http://schemas.microsoft.com/office/drawing/2014/main" id="{132A72C3-BE86-E540-90F2-B2AF037D3216}"/>
              </a:ext>
            </a:extLst>
          </p:cNvPr>
          <p:cNvSpPr txBox="1"/>
          <p:nvPr/>
        </p:nvSpPr>
        <p:spPr>
          <a:xfrm>
            <a:off x="1378527" y="6356350"/>
            <a:ext cx="6578118" cy="369332"/>
          </a:xfrm>
          <a:prstGeom prst="rect">
            <a:avLst/>
          </a:prstGeom>
          <a:noFill/>
        </p:spPr>
        <p:txBody>
          <a:bodyPr wrap="square" rtlCol="0">
            <a:spAutoFit/>
          </a:bodyPr>
          <a:lstStyle/>
          <a:p>
            <a:r>
              <a:rPr lang="en-US"/>
              <a:t>Figure from Gerfen &amp; Baker (2005) with Coatzospan Mixtec listeners</a:t>
            </a:r>
          </a:p>
        </p:txBody>
      </p:sp>
    </p:spTree>
    <p:extLst>
      <p:ext uri="{BB962C8B-B14F-4D97-AF65-F5344CB8AC3E}">
        <p14:creationId xmlns:p14="http://schemas.microsoft.com/office/powerpoint/2010/main" val="3148508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CBBB-2BF5-2D41-877A-4312B50891FC}"/>
              </a:ext>
            </a:extLst>
          </p:cNvPr>
          <p:cNvSpPr>
            <a:spLocks noGrp="1"/>
          </p:cNvSpPr>
          <p:nvPr>
            <p:ph type="title"/>
          </p:nvPr>
        </p:nvSpPr>
        <p:spPr>
          <a:xfrm>
            <a:off x="838200" y="365125"/>
            <a:ext cx="10515600" cy="917765"/>
          </a:xfrm>
        </p:spPr>
        <p:txBody>
          <a:bodyPr/>
          <a:lstStyle/>
          <a:p>
            <a:r>
              <a:rPr lang="en-US"/>
              <a:t>Why does this phonetic variation matter?</a:t>
            </a:r>
          </a:p>
        </p:txBody>
      </p:sp>
      <p:sp>
        <p:nvSpPr>
          <p:cNvPr id="3" name="Content Placeholder 2">
            <a:extLst>
              <a:ext uri="{FF2B5EF4-FFF2-40B4-BE49-F238E27FC236}">
                <a16:creationId xmlns:a16="http://schemas.microsoft.com/office/drawing/2014/main" id="{015BE9CC-8D9A-F24C-9384-5645FEB07D3D}"/>
              </a:ext>
            </a:extLst>
          </p:cNvPr>
          <p:cNvSpPr>
            <a:spLocks noGrp="1"/>
          </p:cNvSpPr>
          <p:nvPr>
            <p:ph idx="1"/>
          </p:nvPr>
        </p:nvSpPr>
        <p:spPr>
          <a:xfrm>
            <a:off x="838200" y="1496291"/>
            <a:ext cx="10515600" cy="4680672"/>
          </a:xfrm>
        </p:spPr>
        <p:txBody>
          <a:bodyPr>
            <a:normAutofit lnSpcReduction="10000"/>
          </a:bodyPr>
          <a:lstStyle/>
          <a:p>
            <a:r>
              <a:rPr lang="en-US"/>
              <a:t>Non-modal phonation as </a:t>
            </a:r>
            <a:r>
              <a:rPr lang="en-US" i="1"/>
              <a:t>the primary</a:t>
            </a:r>
            <a:r>
              <a:rPr lang="en-US"/>
              <a:t> </a:t>
            </a:r>
            <a:r>
              <a:rPr lang="en-US" i="1"/>
              <a:t>realization</a:t>
            </a:r>
            <a:r>
              <a:rPr lang="en-US"/>
              <a:t> of a glottal stop involves overlap with adjacent speech sounds, making segmentation/parsing particularly challenging.</a:t>
            </a:r>
          </a:p>
          <a:p>
            <a:endParaRPr lang="en-US"/>
          </a:p>
          <a:p>
            <a:r>
              <a:rPr lang="en-US"/>
              <a:t>In many languages, glottalization and glottal stops have a high functional load, meaning that it is important for morphological identification.</a:t>
            </a:r>
          </a:p>
          <a:p>
            <a:endParaRPr lang="en-US"/>
          </a:p>
          <a:p>
            <a:r>
              <a:rPr lang="en-US"/>
              <a:t>Acoustic landmark detection of non-modal phonation often requires accurate f0 estimation (e.g. spectral tilt), but it is precisely during non-modal phonation that </a:t>
            </a:r>
            <a:r>
              <a:rPr lang="en-US" i="1"/>
              <a:t>one can not reliably estimate f0</a:t>
            </a:r>
            <a:r>
              <a:rPr lang="en-US"/>
              <a:t>.</a:t>
            </a:r>
          </a:p>
        </p:txBody>
      </p:sp>
      <p:sp>
        <p:nvSpPr>
          <p:cNvPr id="4" name="Slide Number Placeholder 3">
            <a:extLst>
              <a:ext uri="{FF2B5EF4-FFF2-40B4-BE49-F238E27FC236}">
                <a16:creationId xmlns:a16="http://schemas.microsoft.com/office/drawing/2014/main" id="{0DA42E46-D513-9F4A-AD24-4DA9ECAAEF1A}"/>
              </a:ext>
            </a:extLst>
          </p:cNvPr>
          <p:cNvSpPr>
            <a:spLocks noGrp="1"/>
          </p:cNvSpPr>
          <p:nvPr>
            <p:ph type="sldNum" sz="quarter" idx="12"/>
          </p:nvPr>
        </p:nvSpPr>
        <p:spPr/>
        <p:txBody>
          <a:bodyPr/>
          <a:lstStyle/>
          <a:p>
            <a:fld id="{9276B3B9-B4C0-4244-BC6D-745C9254BF00}" type="slidenum">
              <a:t>36</a:t>
            </a:fld>
            <a:endParaRPr lang="en-US"/>
          </a:p>
        </p:txBody>
      </p:sp>
    </p:spTree>
    <p:extLst>
      <p:ext uri="{BB962C8B-B14F-4D97-AF65-F5344CB8AC3E}">
        <p14:creationId xmlns:p14="http://schemas.microsoft.com/office/powerpoint/2010/main" val="4113081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5289A-E8C1-F24B-A559-2642B8A9B4F4}"/>
              </a:ext>
            </a:extLst>
          </p:cNvPr>
          <p:cNvSpPr>
            <a:spLocks noGrp="1"/>
          </p:cNvSpPr>
          <p:nvPr>
            <p:ph idx="1"/>
          </p:nvPr>
        </p:nvSpPr>
        <p:spPr>
          <a:xfrm>
            <a:off x="838200" y="734291"/>
            <a:ext cx="10515600" cy="5442672"/>
          </a:xfrm>
        </p:spPr>
        <p:txBody>
          <a:bodyPr>
            <a:normAutofit/>
          </a:bodyPr>
          <a:lstStyle/>
          <a:p>
            <a:pPr marL="0" indent="0">
              <a:buNone/>
            </a:pPr>
            <a:endParaRPr lang="en-US" sz="4400"/>
          </a:p>
          <a:p>
            <a:pPr marL="0" indent="0">
              <a:buNone/>
            </a:pPr>
            <a:endParaRPr lang="en-US" sz="4400"/>
          </a:p>
          <a:p>
            <a:pPr marL="0" indent="0">
              <a:buNone/>
            </a:pPr>
            <a:r>
              <a:rPr lang="en-US" sz="4400"/>
              <a:t>It is important for speech but a very difficult thing to recognize/detect.</a:t>
            </a:r>
          </a:p>
          <a:p>
            <a:pPr marL="0" indent="0">
              <a:buNone/>
            </a:pPr>
            <a:endParaRPr lang="en-US" sz="4400"/>
          </a:p>
          <a:p>
            <a:pPr marL="0" indent="0">
              <a:buNone/>
            </a:pPr>
            <a:r>
              <a:rPr lang="en-US" sz="4400"/>
              <a:t>(see also – nasalization)</a:t>
            </a:r>
          </a:p>
        </p:txBody>
      </p:sp>
      <p:sp>
        <p:nvSpPr>
          <p:cNvPr id="4" name="Slide Number Placeholder 3">
            <a:extLst>
              <a:ext uri="{FF2B5EF4-FFF2-40B4-BE49-F238E27FC236}">
                <a16:creationId xmlns:a16="http://schemas.microsoft.com/office/drawing/2014/main" id="{BBA973E7-622A-DE4B-BE0C-CEFE5DB1D559}"/>
              </a:ext>
            </a:extLst>
          </p:cNvPr>
          <p:cNvSpPr>
            <a:spLocks noGrp="1"/>
          </p:cNvSpPr>
          <p:nvPr>
            <p:ph type="sldNum" sz="quarter" idx="12"/>
          </p:nvPr>
        </p:nvSpPr>
        <p:spPr/>
        <p:txBody>
          <a:bodyPr/>
          <a:lstStyle/>
          <a:p>
            <a:fld id="{9276B3B9-B4C0-4244-BC6D-745C9254BF00}" type="slidenum">
              <a:t>37</a:t>
            </a:fld>
            <a:endParaRPr lang="en-US"/>
          </a:p>
        </p:txBody>
      </p:sp>
    </p:spTree>
    <p:extLst>
      <p:ext uri="{BB962C8B-B14F-4D97-AF65-F5344CB8AC3E}">
        <p14:creationId xmlns:p14="http://schemas.microsoft.com/office/powerpoint/2010/main" val="1584420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38BB-0C23-7E41-90FA-7A7DDEDB4769}"/>
              </a:ext>
            </a:extLst>
          </p:cNvPr>
          <p:cNvSpPr>
            <a:spLocks noGrp="1"/>
          </p:cNvSpPr>
          <p:nvPr>
            <p:ph type="title"/>
          </p:nvPr>
        </p:nvSpPr>
        <p:spPr>
          <a:xfrm>
            <a:off x="838200" y="365126"/>
            <a:ext cx="10515600" cy="1020330"/>
          </a:xfrm>
        </p:spPr>
        <p:txBody>
          <a:bodyPr>
            <a:normAutofit/>
          </a:bodyPr>
          <a:lstStyle/>
          <a:p>
            <a:r>
              <a:rPr lang="en-US"/>
              <a:t>Approach – human categorization</a:t>
            </a:r>
          </a:p>
        </p:txBody>
      </p:sp>
      <p:sp>
        <p:nvSpPr>
          <p:cNvPr id="3" name="Content Placeholder 2">
            <a:extLst>
              <a:ext uri="{FF2B5EF4-FFF2-40B4-BE49-F238E27FC236}">
                <a16:creationId xmlns:a16="http://schemas.microsoft.com/office/drawing/2014/main" id="{9F83E263-A876-4647-B75D-5373A346B4CE}"/>
              </a:ext>
            </a:extLst>
          </p:cNvPr>
          <p:cNvSpPr>
            <a:spLocks noGrp="1"/>
          </p:cNvSpPr>
          <p:nvPr>
            <p:ph idx="1"/>
          </p:nvPr>
        </p:nvSpPr>
        <p:spPr>
          <a:xfrm>
            <a:off x="838200" y="1634836"/>
            <a:ext cx="10515600" cy="4542127"/>
          </a:xfrm>
        </p:spPr>
        <p:txBody>
          <a:bodyPr>
            <a:normAutofit/>
          </a:bodyPr>
          <a:lstStyle/>
          <a:p>
            <a:r>
              <a:rPr lang="en-US"/>
              <a:t>Several recent studies have attempted to categorize variation in the production of glottal stops (Davidson 2021, Whalen et al 2016).</a:t>
            </a:r>
          </a:p>
          <a:p>
            <a:endParaRPr lang="en-US"/>
          </a:p>
          <a:p>
            <a:r>
              <a:rPr lang="en-US"/>
              <a:t>Coming up with reliable inter-transcriber categories is a challenge, but it is also rewarding since computational models can be trained on them.</a:t>
            </a:r>
          </a:p>
          <a:p>
            <a:endParaRPr lang="en-US"/>
          </a:p>
          <a:p>
            <a:r>
              <a:rPr lang="en-US"/>
              <a:t>A DNN trained on minimal human categorization of stop allophones is able to accurately categorize lenited stop allophones at over 90% accuracy (DiCanio, Chen, Benn, Amith, and Castillo García, 2022).</a:t>
            </a:r>
          </a:p>
        </p:txBody>
      </p:sp>
      <p:sp>
        <p:nvSpPr>
          <p:cNvPr id="4" name="Slide Number Placeholder 3">
            <a:extLst>
              <a:ext uri="{FF2B5EF4-FFF2-40B4-BE49-F238E27FC236}">
                <a16:creationId xmlns:a16="http://schemas.microsoft.com/office/drawing/2014/main" id="{B1B4CBEC-FEE6-BD4F-83B8-87E7D01F7D84}"/>
              </a:ext>
            </a:extLst>
          </p:cNvPr>
          <p:cNvSpPr>
            <a:spLocks noGrp="1"/>
          </p:cNvSpPr>
          <p:nvPr>
            <p:ph type="sldNum" sz="quarter" idx="12"/>
          </p:nvPr>
        </p:nvSpPr>
        <p:spPr/>
        <p:txBody>
          <a:bodyPr/>
          <a:lstStyle/>
          <a:p>
            <a:fld id="{9276B3B9-B4C0-4244-BC6D-745C9254BF00}" type="slidenum">
              <a:t>38</a:t>
            </a:fld>
            <a:endParaRPr lang="en-US"/>
          </a:p>
        </p:txBody>
      </p:sp>
    </p:spTree>
    <p:extLst>
      <p:ext uri="{BB962C8B-B14F-4D97-AF65-F5344CB8AC3E}">
        <p14:creationId xmlns:p14="http://schemas.microsoft.com/office/powerpoint/2010/main" val="1790811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9734-C209-1B47-B20B-511A5BBD6119}"/>
              </a:ext>
            </a:extLst>
          </p:cNvPr>
          <p:cNvSpPr>
            <a:spLocks noGrp="1"/>
          </p:cNvSpPr>
          <p:nvPr>
            <p:ph type="title"/>
          </p:nvPr>
        </p:nvSpPr>
        <p:spPr>
          <a:xfrm>
            <a:off x="838200" y="365125"/>
            <a:ext cx="10799618" cy="1325563"/>
          </a:xfrm>
        </p:spPr>
        <p:txBody>
          <a:bodyPr/>
          <a:lstStyle/>
          <a:p>
            <a:r>
              <a:rPr lang="en-US"/>
              <a:t>II.	Test case – Itunyoso Triqui (Otomanguean)</a:t>
            </a:r>
          </a:p>
        </p:txBody>
      </p:sp>
      <p:sp>
        <p:nvSpPr>
          <p:cNvPr id="3" name="Content Placeholder 2">
            <a:extLst>
              <a:ext uri="{FF2B5EF4-FFF2-40B4-BE49-F238E27FC236}">
                <a16:creationId xmlns:a16="http://schemas.microsoft.com/office/drawing/2014/main" id="{033932FD-84A0-FB48-9A15-85839DFFCD09}"/>
              </a:ext>
            </a:extLst>
          </p:cNvPr>
          <p:cNvSpPr>
            <a:spLocks noGrp="1"/>
          </p:cNvSpPr>
          <p:nvPr>
            <p:ph idx="1"/>
          </p:nvPr>
        </p:nvSpPr>
        <p:spPr>
          <a:xfrm>
            <a:off x="9359078" y="1690687"/>
            <a:ext cx="2638958" cy="4377603"/>
          </a:xfrm>
        </p:spPr>
        <p:txBody>
          <a:bodyPr/>
          <a:lstStyle/>
          <a:p>
            <a:pPr marL="0" indent="0">
              <a:buNone/>
            </a:pPr>
            <a:r>
              <a:rPr lang="en-US"/>
              <a:t>Otomanguean languages, spoken Southern Mexico, have contrastive glottalization and/or glottal stops.</a:t>
            </a:r>
          </a:p>
        </p:txBody>
      </p:sp>
      <p:sp>
        <p:nvSpPr>
          <p:cNvPr id="4" name="Slide Number Placeholder 3">
            <a:extLst>
              <a:ext uri="{FF2B5EF4-FFF2-40B4-BE49-F238E27FC236}">
                <a16:creationId xmlns:a16="http://schemas.microsoft.com/office/drawing/2014/main" id="{F2678276-F8DC-2F42-AAAD-0433F98C4DD3}"/>
              </a:ext>
            </a:extLst>
          </p:cNvPr>
          <p:cNvSpPr>
            <a:spLocks noGrp="1"/>
          </p:cNvSpPr>
          <p:nvPr>
            <p:ph type="sldNum" sz="quarter" idx="12"/>
          </p:nvPr>
        </p:nvSpPr>
        <p:spPr/>
        <p:txBody>
          <a:bodyPr/>
          <a:lstStyle/>
          <a:p>
            <a:fld id="{9276B3B9-B4C0-4244-BC6D-745C9254BF00}" type="slidenum">
              <a:t>39</a:t>
            </a:fld>
            <a:endParaRPr lang="en-US"/>
          </a:p>
        </p:txBody>
      </p:sp>
      <p:pic>
        <p:nvPicPr>
          <p:cNvPr id="6" name="Picture 5">
            <a:extLst>
              <a:ext uri="{FF2B5EF4-FFF2-40B4-BE49-F238E27FC236}">
                <a16:creationId xmlns:a16="http://schemas.microsoft.com/office/drawing/2014/main" id="{B1149A7A-28ED-594C-99F0-EC5F168D6ABA}"/>
              </a:ext>
            </a:extLst>
          </p:cNvPr>
          <p:cNvPicPr>
            <a:picLocks noChangeAspect="1"/>
          </p:cNvPicPr>
          <p:nvPr/>
        </p:nvPicPr>
        <p:blipFill>
          <a:blip r:embed="rId2"/>
          <a:stretch>
            <a:fillRect/>
          </a:stretch>
        </p:blipFill>
        <p:spPr>
          <a:xfrm>
            <a:off x="838199" y="1690688"/>
            <a:ext cx="8520879" cy="4377602"/>
          </a:xfrm>
          <a:prstGeom prst="rect">
            <a:avLst/>
          </a:prstGeom>
        </p:spPr>
      </p:pic>
    </p:spTree>
    <p:extLst>
      <p:ext uri="{BB962C8B-B14F-4D97-AF65-F5344CB8AC3E}">
        <p14:creationId xmlns:p14="http://schemas.microsoft.com/office/powerpoint/2010/main" val="172128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5005F-1817-4007-8C65-5C0349B933F0}"/>
              </a:ext>
            </a:extLst>
          </p:cNvPr>
          <p:cNvSpPr>
            <a:spLocks noGrp="1"/>
          </p:cNvSpPr>
          <p:nvPr>
            <p:ph type="title"/>
          </p:nvPr>
        </p:nvSpPr>
        <p:spPr>
          <a:xfrm>
            <a:off x="640080" y="325369"/>
            <a:ext cx="7515948" cy="1956841"/>
          </a:xfrm>
        </p:spPr>
        <p:txBody>
          <a:bodyPr anchor="b">
            <a:normAutofit/>
          </a:bodyPr>
          <a:lstStyle/>
          <a:p>
            <a:r>
              <a:rPr lang="en-US" sz="4200" b="1"/>
              <a:t>How do we access this rich data? </a:t>
            </a:r>
            <a:r>
              <a:rPr lang="en-US" sz="4200"/>
              <a:t>(a roadmap)</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4836D7-FAEA-757C-DDBE-6F9BC5BC0261}"/>
              </a:ext>
            </a:extLst>
          </p:cNvPr>
          <p:cNvSpPr>
            <a:spLocks noGrp="1"/>
          </p:cNvSpPr>
          <p:nvPr>
            <p:ph idx="1"/>
          </p:nvPr>
        </p:nvSpPr>
        <p:spPr>
          <a:xfrm>
            <a:off x="640080" y="2872899"/>
            <a:ext cx="10713720" cy="3515078"/>
          </a:xfrm>
        </p:spPr>
        <p:txBody>
          <a:bodyPr>
            <a:noAutofit/>
          </a:bodyPr>
          <a:lstStyle/>
          <a:p>
            <a:pPr marL="0" indent="0">
              <a:buNone/>
            </a:pPr>
            <a:endParaRPr lang="en-US" sz="2600"/>
          </a:p>
          <a:p>
            <a:pPr marL="514350" indent="-514350">
              <a:buFont typeface="+mj-lt"/>
              <a:buAutoNum type="romanUcPeriod"/>
            </a:pPr>
            <a:r>
              <a:rPr lang="en-US" sz="2600"/>
              <a:t>How do you move from a documentation corpus to a phonetic corpus?</a:t>
            </a:r>
          </a:p>
          <a:p>
            <a:pPr marL="514350" indent="-514350">
              <a:buFont typeface="+mj-lt"/>
              <a:buAutoNum type="romanUcPeriod"/>
            </a:pPr>
            <a:endParaRPr lang="en-US" sz="2600"/>
          </a:p>
          <a:p>
            <a:pPr marL="514350" indent="-514350">
              <a:buFont typeface="+mj-lt"/>
              <a:buAutoNum type="romanUcPeriod"/>
            </a:pPr>
            <a:r>
              <a:rPr lang="en-US" sz="2600"/>
              <a:t>How do we address theoretical, exploratory, and descriptive questions utilizing documentation corpus data? Case studies.</a:t>
            </a:r>
          </a:p>
        </p:txBody>
      </p:sp>
      <p:sp>
        <p:nvSpPr>
          <p:cNvPr id="4" name="Slide Number Placeholder 3">
            <a:extLst>
              <a:ext uri="{FF2B5EF4-FFF2-40B4-BE49-F238E27FC236}">
                <a16:creationId xmlns:a16="http://schemas.microsoft.com/office/drawing/2014/main" id="{AF3AE107-C20D-E0C5-774F-C35B0B6FC7A7}"/>
              </a:ext>
            </a:extLst>
          </p:cNvPr>
          <p:cNvSpPr>
            <a:spLocks noGrp="1"/>
          </p:cNvSpPr>
          <p:nvPr>
            <p:ph type="sldNum" sz="quarter" idx="12"/>
          </p:nvPr>
        </p:nvSpPr>
        <p:spPr>
          <a:xfrm>
            <a:off x="10439400" y="6356350"/>
            <a:ext cx="914400" cy="365125"/>
          </a:xfrm>
        </p:spPr>
        <p:txBody>
          <a:bodyPr>
            <a:normAutofit/>
          </a:bodyPr>
          <a:lstStyle/>
          <a:p>
            <a:pPr>
              <a:spcAft>
                <a:spcPts val="600"/>
              </a:spcAft>
            </a:pPr>
            <a:fld id="{DDE3963E-610C-1545-9204-574DD087ACE7}" type="slidenum">
              <a:rPr lang="en-US">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8598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29C2-61CE-0946-B8CA-BCFBF0360334}"/>
              </a:ext>
            </a:extLst>
          </p:cNvPr>
          <p:cNvSpPr>
            <a:spLocks noGrp="1"/>
          </p:cNvSpPr>
          <p:nvPr>
            <p:ph type="title"/>
          </p:nvPr>
        </p:nvSpPr>
        <p:spPr>
          <a:xfrm>
            <a:off x="838200" y="365125"/>
            <a:ext cx="10515600" cy="964911"/>
          </a:xfrm>
        </p:spPr>
        <p:txBody>
          <a:bodyPr/>
          <a:lstStyle/>
          <a:p>
            <a:r>
              <a:rPr lang="en-US"/>
              <a:t>Itunyoso Triqui – about 2,500 speakers</a:t>
            </a:r>
          </a:p>
        </p:txBody>
      </p:sp>
      <p:sp>
        <p:nvSpPr>
          <p:cNvPr id="4" name="Slide Number Placeholder 3">
            <a:extLst>
              <a:ext uri="{FF2B5EF4-FFF2-40B4-BE49-F238E27FC236}">
                <a16:creationId xmlns:a16="http://schemas.microsoft.com/office/drawing/2014/main" id="{A1448A7E-F030-A740-9A2D-2D52E13F79FF}"/>
              </a:ext>
            </a:extLst>
          </p:cNvPr>
          <p:cNvSpPr>
            <a:spLocks noGrp="1"/>
          </p:cNvSpPr>
          <p:nvPr>
            <p:ph type="sldNum" sz="quarter" idx="12"/>
          </p:nvPr>
        </p:nvSpPr>
        <p:spPr/>
        <p:txBody>
          <a:bodyPr/>
          <a:lstStyle/>
          <a:p>
            <a:fld id="{9276B3B9-B4C0-4244-BC6D-745C9254BF00}" type="slidenum">
              <a:t>40</a:t>
            </a:fld>
            <a:endParaRPr lang="en-US"/>
          </a:p>
        </p:txBody>
      </p:sp>
      <p:pic>
        <p:nvPicPr>
          <p:cNvPr id="6" name="Picture 5">
            <a:extLst>
              <a:ext uri="{FF2B5EF4-FFF2-40B4-BE49-F238E27FC236}">
                <a16:creationId xmlns:a16="http://schemas.microsoft.com/office/drawing/2014/main" id="{9C151D85-4A64-8143-917A-E04252695826}"/>
              </a:ext>
            </a:extLst>
          </p:cNvPr>
          <p:cNvPicPr>
            <a:picLocks noChangeAspect="1"/>
          </p:cNvPicPr>
          <p:nvPr/>
        </p:nvPicPr>
        <p:blipFill>
          <a:blip r:embed="rId2"/>
          <a:stretch>
            <a:fillRect/>
          </a:stretch>
        </p:blipFill>
        <p:spPr>
          <a:xfrm>
            <a:off x="5413481" y="1238538"/>
            <a:ext cx="5166398" cy="5209309"/>
          </a:xfrm>
          <a:prstGeom prst="rect">
            <a:avLst/>
          </a:prstGeom>
        </p:spPr>
      </p:pic>
      <p:pic>
        <p:nvPicPr>
          <p:cNvPr id="8" name="Picture 7">
            <a:extLst>
              <a:ext uri="{FF2B5EF4-FFF2-40B4-BE49-F238E27FC236}">
                <a16:creationId xmlns:a16="http://schemas.microsoft.com/office/drawing/2014/main" id="{73D782D0-3CB6-1B4D-9DD6-884CAA8B757B}"/>
              </a:ext>
            </a:extLst>
          </p:cNvPr>
          <p:cNvPicPr>
            <a:picLocks noChangeAspect="1"/>
          </p:cNvPicPr>
          <p:nvPr/>
        </p:nvPicPr>
        <p:blipFill>
          <a:blip r:embed="rId3"/>
          <a:stretch>
            <a:fillRect/>
          </a:stretch>
        </p:blipFill>
        <p:spPr>
          <a:xfrm>
            <a:off x="838200" y="1238539"/>
            <a:ext cx="4575281" cy="5209309"/>
          </a:xfrm>
          <a:prstGeom prst="rect">
            <a:avLst/>
          </a:prstGeom>
        </p:spPr>
      </p:pic>
      <p:cxnSp>
        <p:nvCxnSpPr>
          <p:cNvPr id="10" name="Straight Connector 9">
            <a:extLst>
              <a:ext uri="{FF2B5EF4-FFF2-40B4-BE49-F238E27FC236}">
                <a16:creationId xmlns:a16="http://schemas.microsoft.com/office/drawing/2014/main" id="{46572BFA-8703-154F-83B6-30191152E6A0}"/>
              </a:ext>
            </a:extLst>
          </p:cNvPr>
          <p:cNvCxnSpPr>
            <a:cxnSpLocks/>
          </p:cNvCxnSpPr>
          <p:nvPr/>
        </p:nvCxnSpPr>
        <p:spPr>
          <a:xfrm flipV="1">
            <a:off x="3685309" y="3602182"/>
            <a:ext cx="1856509" cy="651163"/>
          </a:xfrm>
          <a:prstGeom prst="line">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53ED600-650E-2845-9E3C-B7E2C6F46278}"/>
              </a:ext>
            </a:extLst>
          </p:cNvPr>
          <p:cNvSpPr/>
          <p:nvPr/>
        </p:nvSpPr>
        <p:spPr>
          <a:xfrm rot="1172651">
            <a:off x="8344070" y="1343814"/>
            <a:ext cx="1152012" cy="1489489"/>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300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ECC8-C284-9D4B-97C4-BC13C80DF592}"/>
              </a:ext>
            </a:extLst>
          </p:cNvPr>
          <p:cNvSpPr>
            <a:spLocks noGrp="1"/>
          </p:cNvSpPr>
          <p:nvPr>
            <p:ph type="title"/>
          </p:nvPr>
        </p:nvSpPr>
        <p:spPr>
          <a:xfrm>
            <a:off x="838200" y="365126"/>
            <a:ext cx="10515600" cy="1046138"/>
          </a:xfrm>
        </p:spPr>
        <p:txBody>
          <a:bodyPr/>
          <a:lstStyle/>
          <a:p>
            <a:r>
              <a:rPr lang="en-US"/>
              <a:t>Tone and syllable structure</a:t>
            </a:r>
          </a:p>
        </p:txBody>
      </p:sp>
      <p:sp>
        <p:nvSpPr>
          <p:cNvPr id="4" name="Slide Number Placeholder 3">
            <a:extLst>
              <a:ext uri="{FF2B5EF4-FFF2-40B4-BE49-F238E27FC236}">
                <a16:creationId xmlns:a16="http://schemas.microsoft.com/office/drawing/2014/main" id="{488D3C4E-5A6D-B541-B93F-1F27247ADED6}"/>
              </a:ext>
            </a:extLst>
          </p:cNvPr>
          <p:cNvSpPr>
            <a:spLocks noGrp="1"/>
          </p:cNvSpPr>
          <p:nvPr>
            <p:ph type="sldNum" sz="quarter" idx="12"/>
          </p:nvPr>
        </p:nvSpPr>
        <p:spPr/>
        <p:txBody>
          <a:bodyPr/>
          <a:lstStyle/>
          <a:p>
            <a:fld id="{9276B3B9-B4C0-4244-BC6D-745C9254BF00}" type="slidenum">
              <a:t>41</a:t>
            </a:fld>
            <a:endParaRPr lang="en-US"/>
          </a:p>
        </p:txBody>
      </p:sp>
      <p:pic>
        <p:nvPicPr>
          <p:cNvPr id="5" name="Picture 4">
            <a:extLst>
              <a:ext uri="{FF2B5EF4-FFF2-40B4-BE49-F238E27FC236}">
                <a16:creationId xmlns:a16="http://schemas.microsoft.com/office/drawing/2014/main" id="{6C81A2D1-8366-0B43-B389-155AEE42A496}"/>
              </a:ext>
            </a:extLst>
          </p:cNvPr>
          <p:cNvPicPr>
            <a:picLocks noChangeAspect="1"/>
          </p:cNvPicPr>
          <p:nvPr/>
        </p:nvPicPr>
        <p:blipFill>
          <a:blip r:embed="rId2"/>
          <a:stretch>
            <a:fillRect/>
          </a:stretch>
        </p:blipFill>
        <p:spPr>
          <a:xfrm>
            <a:off x="838200" y="2809298"/>
            <a:ext cx="7142509" cy="3712368"/>
          </a:xfrm>
          <a:prstGeom prst="rect">
            <a:avLst/>
          </a:prstGeom>
        </p:spPr>
      </p:pic>
      <p:sp>
        <p:nvSpPr>
          <p:cNvPr id="6" name="TextBox 5">
            <a:extLst>
              <a:ext uri="{FF2B5EF4-FFF2-40B4-BE49-F238E27FC236}">
                <a16:creationId xmlns:a16="http://schemas.microsoft.com/office/drawing/2014/main" id="{49218CCC-73E7-CC4A-879D-D21FA3BD3192}"/>
              </a:ext>
            </a:extLst>
          </p:cNvPr>
          <p:cNvSpPr txBox="1"/>
          <p:nvPr/>
        </p:nvSpPr>
        <p:spPr>
          <a:xfrm>
            <a:off x="8233641" y="2760422"/>
            <a:ext cx="3616036"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Contour tones do not occur before a coda /</a:t>
            </a:r>
            <a:r>
              <a:rPr lang="en-US" sz="2800">
                <a:latin typeface="Doulos SIL" panose="02000500070000020004" pitchFamily="2" charset="77"/>
                <a:ea typeface="Doulos SIL" panose="02000500070000020004" pitchFamily="2" charset="77"/>
                <a:cs typeface="Doulos SIL" panose="02000500070000020004" pitchFamily="2" charset="77"/>
              </a:rPr>
              <a:t>ʔ</a:t>
            </a:r>
            <a:r>
              <a:rPr lang="en-US" sz="2800">
                <a:latin typeface="Times New Roman" panose="02020603050405020304" pitchFamily="18" charset="0"/>
                <a:cs typeface="Times New Roman" panose="02020603050405020304" pitchFamily="18" charset="0"/>
              </a:rPr>
              <a:t>/, but otherwise, tone and glottal consonants are orthogonal.</a:t>
            </a:r>
          </a:p>
        </p:txBody>
      </p:sp>
      <p:sp>
        <p:nvSpPr>
          <p:cNvPr id="7" name="TextBox 6">
            <a:extLst>
              <a:ext uri="{FF2B5EF4-FFF2-40B4-BE49-F238E27FC236}">
                <a16:creationId xmlns:a16="http://schemas.microsoft.com/office/drawing/2014/main" id="{971582DC-F651-1A45-8CE9-96FC2F613873}"/>
              </a:ext>
            </a:extLst>
          </p:cNvPr>
          <p:cNvSpPr txBox="1"/>
          <p:nvPr/>
        </p:nvSpPr>
        <p:spPr>
          <a:xfrm>
            <a:off x="838200" y="1537854"/>
            <a:ext cx="10758055"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All syllables are open in non-final syllables, but two glottal consonant codas are possible in final syllables. There are nine lexical tones.</a:t>
            </a:r>
          </a:p>
        </p:txBody>
      </p:sp>
    </p:spTree>
    <p:extLst>
      <p:ext uri="{BB962C8B-B14F-4D97-AF65-F5344CB8AC3E}">
        <p14:creationId xmlns:p14="http://schemas.microsoft.com/office/powerpoint/2010/main" val="1062407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0F62-6234-8444-960E-A14DB4CE132A}"/>
              </a:ext>
            </a:extLst>
          </p:cNvPr>
          <p:cNvSpPr>
            <a:spLocks noGrp="1"/>
          </p:cNvSpPr>
          <p:nvPr>
            <p:ph type="title"/>
          </p:nvPr>
        </p:nvSpPr>
        <p:spPr>
          <a:xfrm>
            <a:off x="838200" y="365126"/>
            <a:ext cx="10515600" cy="1020330"/>
          </a:xfrm>
        </p:spPr>
        <p:txBody>
          <a:bodyPr/>
          <a:lstStyle/>
          <a:p>
            <a:r>
              <a:rPr lang="en-US"/>
              <a:t>Glottal features in Itunyoso Triqui</a:t>
            </a:r>
          </a:p>
        </p:txBody>
      </p:sp>
      <p:sp>
        <p:nvSpPr>
          <p:cNvPr id="3" name="Content Placeholder 2">
            <a:extLst>
              <a:ext uri="{FF2B5EF4-FFF2-40B4-BE49-F238E27FC236}">
                <a16:creationId xmlns:a16="http://schemas.microsoft.com/office/drawing/2014/main" id="{93A0CBA8-2737-5C4A-817A-B51C07A34947}"/>
              </a:ext>
            </a:extLst>
          </p:cNvPr>
          <p:cNvSpPr>
            <a:spLocks noGrp="1"/>
          </p:cNvSpPr>
          <p:nvPr>
            <p:ph idx="1"/>
          </p:nvPr>
        </p:nvSpPr>
        <p:spPr>
          <a:xfrm>
            <a:off x="838200" y="1524000"/>
            <a:ext cx="10515600" cy="4652963"/>
          </a:xfrm>
        </p:spPr>
        <p:txBody>
          <a:bodyPr>
            <a:normAutofit lnSpcReduction="10000"/>
          </a:bodyPr>
          <a:lstStyle/>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Phonemic glottal stops occur</a:t>
            </a:r>
          </a:p>
          <a:p>
            <a:pPr lvl="1"/>
            <a:r>
              <a:rPr lang="en-US">
                <a:latin typeface="Doulos SIL" panose="02000500070000020004" pitchFamily="2" charset="77"/>
                <a:ea typeface="Doulos SIL" panose="02000500070000020004" pitchFamily="2" charset="77"/>
                <a:cs typeface="Doulos SIL" panose="02000500070000020004" pitchFamily="2" charset="77"/>
              </a:rPr>
              <a:t>intervocalically as onsets of root-final syllables, e.g. [ɾã³ʔãː³] ‘mushroom’</a:t>
            </a:r>
          </a:p>
          <a:p>
            <a:pPr lvl="1"/>
            <a:endParaRPr lang="en-US">
              <a:latin typeface="Doulos SIL" panose="02000500070000020004" pitchFamily="2" charset="77"/>
              <a:ea typeface="Doulos SIL" panose="02000500070000020004" pitchFamily="2" charset="77"/>
              <a:cs typeface="Doulos SIL" panose="02000500070000020004" pitchFamily="2" charset="77"/>
            </a:endParaRPr>
          </a:p>
          <a:p>
            <a:pPr lvl="1"/>
            <a:r>
              <a:rPr lang="en-US">
                <a:latin typeface="Doulos SIL" panose="02000500070000020004" pitchFamily="2" charset="77"/>
                <a:ea typeface="Doulos SIL" panose="02000500070000020004" pitchFamily="2" charset="77"/>
                <a:cs typeface="Doulos SIL" panose="02000500070000020004" pitchFamily="2" charset="77"/>
              </a:rPr>
              <a:t>in codas of root-final syllables, e.g. [ɾãʔ³] ‘to happen’</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Pre-glottalized sonorants occur</a:t>
            </a:r>
          </a:p>
          <a:p>
            <a:pPr lvl="1"/>
            <a:endParaRPr lang="en-US">
              <a:latin typeface="Doulos SIL" panose="02000500070000020004" pitchFamily="2" charset="77"/>
              <a:ea typeface="Doulos SIL" panose="02000500070000020004" pitchFamily="2" charset="77"/>
              <a:cs typeface="Doulos SIL" panose="02000500070000020004" pitchFamily="2" charset="77"/>
            </a:endParaRPr>
          </a:p>
          <a:p>
            <a:pPr lvl="1"/>
            <a:r>
              <a:rPr lang="en-US">
                <a:latin typeface="Doulos SIL" panose="02000500070000020004" pitchFamily="2" charset="77"/>
                <a:ea typeface="Doulos SIL" panose="02000500070000020004" pitchFamily="2" charset="77"/>
                <a:cs typeface="Doulos SIL" panose="02000500070000020004" pitchFamily="2" charset="77"/>
              </a:rPr>
              <a:t>in word-initial position of monosyllables, e.g. 	[ˀnĩɦ³²] ‘to hold up’	</a:t>
            </a:r>
            <a:br>
              <a:rPr lang="en-US">
                <a:latin typeface="Doulos SIL" panose="02000500070000020004" pitchFamily="2" charset="77"/>
                <a:ea typeface="Doulos SIL" panose="02000500070000020004" pitchFamily="2" charset="77"/>
                <a:cs typeface="Doulos SIL" panose="02000500070000020004" pitchFamily="2" charset="77"/>
              </a:rPr>
            </a:br>
            <a:r>
              <a:rPr lang="en-US">
                <a:latin typeface="Doulos SIL" panose="02000500070000020004" pitchFamily="2" charset="77"/>
                <a:ea typeface="Doulos SIL" panose="02000500070000020004" pitchFamily="2" charset="77"/>
                <a:cs typeface="Doulos SIL" panose="02000500070000020004" pitchFamily="2" charset="77"/>
              </a:rPr>
              <a:t>							[nĩɦ³²] ‘to fall down’</a:t>
            </a:r>
          </a:p>
          <a:p>
            <a:pPr marL="457200" lvl="1"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pPr lvl="1"/>
            <a:r>
              <a:rPr lang="en-US">
                <a:latin typeface="Doulos SIL" panose="02000500070000020004" pitchFamily="2" charset="77"/>
                <a:ea typeface="Doulos SIL" panose="02000500070000020004" pitchFamily="2" charset="77"/>
                <a:cs typeface="Doulos SIL" panose="02000500070000020004" pitchFamily="2" charset="77"/>
              </a:rPr>
              <a:t>intervocalically as onsets of root-final syllables, e.g. [ba¹ˀnĩ³] ‘three of them’</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a:t>
            </a:r>
          </a:p>
        </p:txBody>
      </p:sp>
      <p:sp>
        <p:nvSpPr>
          <p:cNvPr id="4" name="Slide Number Placeholder 3">
            <a:extLst>
              <a:ext uri="{FF2B5EF4-FFF2-40B4-BE49-F238E27FC236}">
                <a16:creationId xmlns:a16="http://schemas.microsoft.com/office/drawing/2014/main" id="{23B862A0-AF9F-D948-A10C-3C8E6AEADA31}"/>
              </a:ext>
            </a:extLst>
          </p:cNvPr>
          <p:cNvSpPr>
            <a:spLocks noGrp="1"/>
          </p:cNvSpPr>
          <p:nvPr>
            <p:ph type="sldNum" sz="quarter" idx="12"/>
          </p:nvPr>
        </p:nvSpPr>
        <p:spPr/>
        <p:txBody>
          <a:bodyPr/>
          <a:lstStyle/>
          <a:p>
            <a:fld id="{9276B3B9-B4C0-4244-BC6D-745C9254BF00}" type="slidenum">
              <a:t>42</a:t>
            </a:fld>
            <a:endParaRPr lang="en-US"/>
          </a:p>
        </p:txBody>
      </p:sp>
      <p:pic>
        <p:nvPicPr>
          <p:cNvPr id="5" name="ranh3_ch2">
            <a:hlinkClick r:id="" action="ppaction://media"/>
            <a:extLst>
              <a:ext uri="{FF2B5EF4-FFF2-40B4-BE49-F238E27FC236}">
                <a16:creationId xmlns:a16="http://schemas.microsoft.com/office/drawing/2014/main" id="{A708EE8B-1C53-1A4D-8F03-CD108F4474D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55704" y="2592459"/>
            <a:ext cx="458805" cy="458805"/>
          </a:xfrm>
          <a:prstGeom prst="rect">
            <a:avLst/>
          </a:prstGeom>
          <a:solidFill>
            <a:schemeClr val="accent1"/>
          </a:solidFill>
        </p:spPr>
      </p:pic>
      <p:pic>
        <p:nvPicPr>
          <p:cNvPr id="6" name="ra3han3_ch2">
            <a:hlinkClick r:id="" action="ppaction://media"/>
            <a:extLst>
              <a:ext uri="{FF2B5EF4-FFF2-40B4-BE49-F238E27FC236}">
                <a16:creationId xmlns:a16="http://schemas.microsoft.com/office/drawing/2014/main" id="{529C35E4-9CAD-0749-A6C4-4A1A953F1B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737337" y="1898127"/>
            <a:ext cx="458805" cy="458805"/>
          </a:xfrm>
          <a:prstGeom prst="rect">
            <a:avLst/>
          </a:prstGeom>
          <a:solidFill>
            <a:schemeClr val="accent1"/>
          </a:solidFill>
        </p:spPr>
      </p:pic>
      <p:pic>
        <p:nvPicPr>
          <p:cNvPr id="7" name="hninj32_ch2">
            <a:hlinkClick r:id="" action="ppaction://media"/>
            <a:extLst>
              <a:ext uri="{FF2B5EF4-FFF2-40B4-BE49-F238E27FC236}">
                <a16:creationId xmlns:a16="http://schemas.microsoft.com/office/drawing/2014/main" id="{06CD47A4-6606-1A45-9CB3-1ACE14A50885}"/>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940635" y="4257366"/>
            <a:ext cx="379177" cy="379177"/>
          </a:xfrm>
          <a:prstGeom prst="rect">
            <a:avLst/>
          </a:prstGeom>
          <a:solidFill>
            <a:schemeClr val="accent1"/>
          </a:solidFill>
        </p:spPr>
      </p:pic>
      <p:pic>
        <p:nvPicPr>
          <p:cNvPr id="8" name="ninj32_ch2">
            <a:hlinkClick r:id="" action="ppaction://media"/>
            <a:extLst>
              <a:ext uri="{FF2B5EF4-FFF2-40B4-BE49-F238E27FC236}">
                <a16:creationId xmlns:a16="http://schemas.microsoft.com/office/drawing/2014/main" id="{5D7F2CEF-C432-0648-90AF-2A8796D5A80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940634" y="4609647"/>
            <a:ext cx="379177" cy="379177"/>
          </a:xfrm>
          <a:prstGeom prst="rect">
            <a:avLst/>
          </a:prstGeom>
          <a:solidFill>
            <a:schemeClr val="accent1"/>
          </a:solidFill>
        </p:spPr>
      </p:pic>
      <p:pic>
        <p:nvPicPr>
          <p:cNvPr id="10" name="ba1hnin3_ch2.wav">
            <a:hlinkClick r:id="" action="ppaction://media"/>
            <a:extLst>
              <a:ext uri="{FF2B5EF4-FFF2-40B4-BE49-F238E27FC236}">
                <a16:creationId xmlns:a16="http://schemas.microsoft.com/office/drawing/2014/main" id="{3D63FCED-B358-9E47-991E-56954E5194F6}"/>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043014" y="5223624"/>
            <a:ext cx="417095" cy="417095"/>
          </a:xfrm>
          <a:prstGeom prst="rect">
            <a:avLst/>
          </a:prstGeom>
          <a:solidFill>
            <a:schemeClr val="accent1"/>
          </a:solidFill>
        </p:spPr>
      </p:pic>
    </p:spTree>
    <p:extLst>
      <p:ext uri="{BB962C8B-B14F-4D97-AF65-F5344CB8AC3E}">
        <p14:creationId xmlns:p14="http://schemas.microsoft.com/office/powerpoint/2010/main" val="20127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90"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58"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57"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7DFD-5C97-B149-98CF-A00C0FCE1B36}"/>
              </a:ext>
            </a:extLst>
          </p:cNvPr>
          <p:cNvSpPr>
            <a:spLocks noGrp="1"/>
          </p:cNvSpPr>
          <p:nvPr>
            <p:ph type="title"/>
          </p:nvPr>
        </p:nvSpPr>
        <p:spPr/>
        <p:txBody>
          <a:bodyPr/>
          <a:lstStyle/>
          <a:p>
            <a:r>
              <a:rPr lang="en-US"/>
              <a:t>Previous phonetic research</a:t>
            </a:r>
          </a:p>
        </p:txBody>
      </p:sp>
      <p:sp>
        <p:nvSpPr>
          <p:cNvPr id="3" name="Content Placeholder 2">
            <a:extLst>
              <a:ext uri="{FF2B5EF4-FFF2-40B4-BE49-F238E27FC236}">
                <a16:creationId xmlns:a16="http://schemas.microsoft.com/office/drawing/2014/main" id="{A9F53B0D-5AE0-1647-9B19-D28A869042D4}"/>
              </a:ext>
            </a:extLst>
          </p:cNvPr>
          <p:cNvSpPr>
            <a:spLocks noGrp="1"/>
          </p:cNvSpPr>
          <p:nvPr>
            <p:ph idx="1"/>
          </p:nvPr>
        </p:nvSpPr>
        <p:spPr/>
        <p:txBody>
          <a:bodyPr/>
          <a:lstStyle/>
          <a:p>
            <a:r>
              <a:rPr lang="en-US"/>
              <a:t>Intervocalic glottal stops are more rarely produced with full stop closure than coda glottal stops (DiCanio 2012).</a:t>
            </a:r>
          </a:p>
          <a:p>
            <a:endParaRPr lang="en-US"/>
          </a:p>
          <a:p>
            <a:r>
              <a:rPr lang="en-US"/>
              <a:t>Vowels preceding a coda glottal consonant are much shorter than vowels in open syllables and listeners rely on vowel duration to as a cue for coda glottalization (DiCanio 2012, 2014).</a:t>
            </a:r>
          </a:p>
          <a:p>
            <a:endParaRPr lang="en-US"/>
          </a:p>
          <a:p>
            <a:r>
              <a:rPr lang="en-US"/>
              <a:t>Additional acoustic cues to glottalization include corrected spectral slope measures like H1-H2, H1-A3 (DiCanio 2012).</a:t>
            </a:r>
          </a:p>
        </p:txBody>
      </p:sp>
      <p:sp>
        <p:nvSpPr>
          <p:cNvPr id="4" name="Slide Number Placeholder 3">
            <a:extLst>
              <a:ext uri="{FF2B5EF4-FFF2-40B4-BE49-F238E27FC236}">
                <a16:creationId xmlns:a16="http://schemas.microsoft.com/office/drawing/2014/main" id="{EB25965E-91A2-E249-9FA5-D7459594F904}"/>
              </a:ext>
            </a:extLst>
          </p:cNvPr>
          <p:cNvSpPr>
            <a:spLocks noGrp="1"/>
          </p:cNvSpPr>
          <p:nvPr>
            <p:ph type="sldNum" sz="quarter" idx="12"/>
          </p:nvPr>
        </p:nvSpPr>
        <p:spPr/>
        <p:txBody>
          <a:bodyPr/>
          <a:lstStyle/>
          <a:p>
            <a:fld id="{9276B3B9-B4C0-4244-BC6D-745C9254BF00}" type="slidenum">
              <a:t>43</a:t>
            </a:fld>
            <a:endParaRPr lang="en-US"/>
          </a:p>
        </p:txBody>
      </p:sp>
    </p:spTree>
    <p:extLst>
      <p:ext uri="{BB962C8B-B14F-4D97-AF65-F5344CB8AC3E}">
        <p14:creationId xmlns:p14="http://schemas.microsoft.com/office/powerpoint/2010/main" val="1934948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617A-FAF7-0345-B2D7-68223241B404}"/>
              </a:ext>
            </a:extLst>
          </p:cNvPr>
          <p:cNvSpPr>
            <a:spLocks noGrp="1"/>
          </p:cNvSpPr>
          <p:nvPr>
            <p:ph type="title"/>
          </p:nvPr>
        </p:nvSpPr>
        <p:spPr>
          <a:xfrm>
            <a:off x="838200" y="365125"/>
            <a:ext cx="10515600" cy="1325563"/>
          </a:xfrm>
        </p:spPr>
        <p:txBody>
          <a:bodyPr/>
          <a:lstStyle/>
          <a:p>
            <a:r>
              <a:rPr lang="en-US"/>
              <a:t>Lenited vs. non-lenited glottal stops</a:t>
            </a:r>
            <a:br>
              <a:rPr lang="en-US"/>
            </a:br>
            <a:endParaRPr lang="en-US"/>
          </a:p>
        </p:txBody>
      </p:sp>
      <p:sp>
        <p:nvSpPr>
          <p:cNvPr id="4" name="Slide Number Placeholder 3">
            <a:extLst>
              <a:ext uri="{FF2B5EF4-FFF2-40B4-BE49-F238E27FC236}">
                <a16:creationId xmlns:a16="http://schemas.microsoft.com/office/drawing/2014/main" id="{5338B0D8-FA72-CF44-A911-81AF850A7181}"/>
              </a:ext>
            </a:extLst>
          </p:cNvPr>
          <p:cNvSpPr>
            <a:spLocks noGrp="1"/>
          </p:cNvSpPr>
          <p:nvPr>
            <p:ph type="sldNum" sz="quarter" idx="12"/>
          </p:nvPr>
        </p:nvSpPr>
        <p:spPr/>
        <p:txBody>
          <a:bodyPr/>
          <a:lstStyle/>
          <a:p>
            <a:fld id="{9276B3B9-B4C0-4244-BC6D-745C9254BF00}" type="slidenum">
              <a:t>44</a:t>
            </a:fld>
            <a:endParaRPr lang="en-US"/>
          </a:p>
        </p:txBody>
      </p:sp>
      <p:pic>
        <p:nvPicPr>
          <p:cNvPr id="5" name="Picture 4">
            <a:extLst>
              <a:ext uri="{FF2B5EF4-FFF2-40B4-BE49-F238E27FC236}">
                <a16:creationId xmlns:a16="http://schemas.microsoft.com/office/drawing/2014/main" id="{47C97EA7-34DA-E047-AF52-F47D93B8A806}"/>
              </a:ext>
            </a:extLst>
          </p:cNvPr>
          <p:cNvPicPr>
            <a:picLocks noChangeAspect="1"/>
          </p:cNvPicPr>
          <p:nvPr/>
        </p:nvPicPr>
        <p:blipFill>
          <a:blip r:embed="rId2"/>
          <a:stretch>
            <a:fillRect/>
          </a:stretch>
        </p:blipFill>
        <p:spPr>
          <a:xfrm>
            <a:off x="838200" y="1314438"/>
            <a:ext cx="10613902" cy="4530003"/>
          </a:xfrm>
          <a:prstGeom prst="rect">
            <a:avLst/>
          </a:prstGeom>
        </p:spPr>
      </p:pic>
      <p:sp>
        <p:nvSpPr>
          <p:cNvPr id="6" name="TextBox 5">
            <a:extLst>
              <a:ext uri="{FF2B5EF4-FFF2-40B4-BE49-F238E27FC236}">
                <a16:creationId xmlns:a16="http://schemas.microsoft.com/office/drawing/2014/main" id="{122D2FA3-5F69-E541-B47E-14E93DE2BE57}"/>
              </a:ext>
            </a:extLst>
          </p:cNvPr>
          <p:cNvSpPr txBox="1"/>
          <p:nvPr/>
        </p:nvSpPr>
        <p:spPr>
          <a:xfrm>
            <a:off x="1939636" y="5844441"/>
            <a:ext cx="3283527" cy="461665"/>
          </a:xfrm>
          <a:prstGeom prst="rect">
            <a:avLst/>
          </a:prstGeom>
          <a:noFill/>
        </p:spPr>
        <p:txBody>
          <a:bodyPr wrap="square" rtlCol="0">
            <a:spAutoFit/>
          </a:bodyPr>
          <a:lstStyle/>
          <a:p>
            <a:r>
              <a:rPr lang="en-US" sz="2400">
                <a:latin typeface="Doulos SIL" panose="02000500070000020004" pitchFamily="2" charset="77"/>
                <a:ea typeface="Doulos SIL" panose="02000500070000020004" pitchFamily="2" charset="77"/>
                <a:cs typeface="Doulos SIL" panose="02000500070000020004" pitchFamily="2" charset="77"/>
              </a:rPr>
              <a:t>ne³ʔeɦ³ ‘child’</a:t>
            </a:r>
          </a:p>
        </p:txBody>
      </p:sp>
      <p:sp>
        <p:nvSpPr>
          <p:cNvPr id="7" name="TextBox 6">
            <a:extLst>
              <a:ext uri="{FF2B5EF4-FFF2-40B4-BE49-F238E27FC236}">
                <a16:creationId xmlns:a16="http://schemas.microsoft.com/office/drawing/2014/main" id="{5EE8EFE8-9A7B-034D-BF1A-2AF63FF75974}"/>
              </a:ext>
            </a:extLst>
          </p:cNvPr>
          <p:cNvSpPr txBox="1"/>
          <p:nvPr/>
        </p:nvSpPr>
        <p:spPr>
          <a:xfrm>
            <a:off x="7467600" y="5841555"/>
            <a:ext cx="3283527" cy="461665"/>
          </a:xfrm>
          <a:prstGeom prst="rect">
            <a:avLst/>
          </a:prstGeom>
          <a:noFill/>
        </p:spPr>
        <p:txBody>
          <a:bodyPr wrap="square" rtlCol="0">
            <a:spAutoFit/>
          </a:bodyPr>
          <a:lstStyle/>
          <a:p>
            <a:r>
              <a:rPr lang="en-US" sz="2400">
                <a:latin typeface="Doulos SIL" panose="02000500070000020004" pitchFamily="2" charset="77"/>
                <a:ea typeface="Doulos SIL" panose="02000500070000020004" pitchFamily="2" charset="77"/>
                <a:cs typeface="Doulos SIL" panose="02000500070000020004" pitchFamily="2" charset="77"/>
              </a:rPr>
              <a:t>nneʔ³ ‘straw rope’</a:t>
            </a:r>
          </a:p>
        </p:txBody>
      </p:sp>
      <p:sp>
        <p:nvSpPr>
          <p:cNvPr id="8" name="TextBox 7">
            <a:extLst>
              <a:ext uri="{FF2B5EF4-FFF2-40B4-BE49-F238E27FC236}">
                <a16:creationId xmlns:a16="http://schemas.microsoft.com/office/drawing/2014/main" id="{9B39CE76-351A-DC47-BEC7-1BC9FB5103D3}"/>
              </a:ext>
            </a:extLst>
          </p:cNvPr>
          <p:cNvSpPr txBox="1"/>
          <p:nvPr/>
        </p:nvSpPr>
        <p:spPr>
          <a:xfrm>
            <a:off x="852055" y="6303220"/>
            <a:ext cx="5188527" cy="369332"/>
          </a:xfrm>
          <a:prstGeom prst="rect">
            <a:avLst/>
          </a:prstGeom>
          <a:noFill/>
        </p:spPr>
        <p:txBody>
          <a:bodyPr wrap="square" rtlCol="0">
            <a:spAutoFit/>
          </a:bodyPr>
          <a:lstStyle/>
          <a:p>
            <a:r>
              <a:rPr lang="en-US"/>
              <a:t>Figures from DiCanio (2012)</a:t>
            </a:r>
          </a:p>
        </p:txBody>
      </p:sp>
    </p:spTree>
    <p:extLst>
      <p:ext uri="{BB962C8B-B14F-4D97-AF65-F5344CB8AC3E}">
        <p14:creationId xmlns:p14="http://schemas.microsoft.com/office/powerpoint/2010/main" val="3726678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B4EE7-22B9-8840-A43E-135AA5BB0928}"/>
              </a:ext>
            </a:extLst>
          </p:cNvPr>
          <p:cNvSpPr>
            <a:spLocks noGrp="1"/>
          </p:cNvSpPr>
          <p:nvPr>
            <p:ph type="title"/>
          </p:nvPr>
        </p:nvSpPr>
        <p:spPr>
          <a:xfrm>
            <a:off x="838200" y="365125"/>
            <a:ext cx="10515600" cy="964911"/>
          </a:xfrm>
        </p:spPr>
        <p:txBody>
          <a:bodyPr/>
          <a:lstStyle/>
          <a:p>
            <a:r>
              <a:rPr lang="en-US"/>
              <a:t>Glottalization and tone </a:t>
            </a:r>
          </a:p>
        </p:txBody>
      </p:sp>
      <p:sp>
        <p:nvSpPr>
          <p:cNvPr id="3" name="Content Placeholder 2">
            <a:extLst>
              <a:ext uri="{FF2B5EF4-FFF2-40B4-BE49-F238E27FC236}">
                <a16:creationId xmlns:a16="http://schemas.microsoft.com/office/drawing/2014/main" id="{C4A07645-9D8E-804F-83FB-1CD50573FC9E}"/>
              </a:ext>
            </a:extLst>
          </p:cNvPr>
          <p:cNvSpPr>
            <a:spLocks noGrp="1"/>
          </p:cNvSpPr>
          <p:nvPr>
            <p:ph idx="1"/>
          </p:nvPr>
        </p:nvSpPr>
        <p:spPr>
          <a:xfrm>
            <a:off x="838200" y="1468582"/>
            <a:ext cx="10515600" cy="4708381"/>
          </a:xfrm>
        </p:spPr>
        <p:txBody>
          <a:bodyPr>
            <a:normAutofit/>
          </a:bodyPr>
          <a:lstStyle/>
          <a:p>
            <a:r>
              <a:rPr lang="en-US"/>
              <a:t>Glottalization perturbs f0 targets. This predicts that for languages where f0 is also contrastive, tone and glottal targets may be timed so as to prevent acoustic overlap and maintain tonal recoverability (Silverman 1997).</a:t>
            </a:r>
          </a:p>
          <a:p>
            <a:r>
              <a:rPr lang="en-US"/>
              <a:t>Caveat – linguists are likely to transcribe glottalization as [</a:t>
            </a:r>
            <a:r>
              <a:rPr lang="en-US">
                <a:latin typeface="Doulos SIL" panose="02000500070000020004" pitchFamily="2" charset="77"/>
                <a:ea typeface="Doulos SIL" panose="02000500070000020004" pitchFamily="2" charset="77"/>
                <a:cs typeface="Doulos SIL" panose="02000500070000020004" pitchFamily="2" charset="77"/>
              </a:rPr>
              <a:t>ʔ</a:t>
            </a:r>
            <a:r>
              <a:rPr lang="en-US"/>
              <a:t>] ~ [</a:t>
            </a:r>
            <a:r>
              <a:rPr lang="en-US">
                <a:latin typeface="Doulos SIL" panose="02000500070000020004" pitchFamily="2" charset="77"/>
                <a:ea typeface="Doulos SIL" panose="02000500070000020004" pitchFamily="2" charset="77"/>
                <a:cs typeface="Doulos SIL" panose="02000500070000020004" pitchFamily="2" charset="77"/>
              </a:rPr>
              <a:t>ˀ</a:t>
            </a:r>
            <a:r>
              <a:rPr lang="en-US"/>
              <a:t>]. Transcriptional practice biases phonological accounts to assume separability, i.e. if it’s transcribed as [</a:t>
            </a:r>
            <a:r>
              <a:rPr lang="en-US">
                <a:latin typeface="Doulos SIL" panose="02000500070000020004" pitchFamily="2" charset="77"/>
                <a:ea typeface="Doulos SIL" panose="02000500070000020004" pitchFamily="2" charset="77"/>
                <a:cs typeface="Doulos SIL" panose="02000500070000020004" pitchFamily="2" charset="77"/>
              </a:rPr>
              <a:t>ʔ</a:t>
            </a:r>
            <a:r>
              <a:rPr lang="en-US"/>
              <a:t>] instead of [a̰], it must always be a stop, right?</a:t>
            </a:r>
          </a:p>
          <a:p>
            <a:r>
              <a:rPr lang="en-US"/>
              <a:t>For Triqui, prosodic position appears to play a more important role in glottal stop realization than tone.</a:t>
            </a:r>
          </a:p>
        </p:txBody>
      </p:sp>
      <p:sp>
        <p:nvSpPr>
          <p:cNvPr id="4" name="Slide Number Placeholder 3">
            <a:extLst>
              <a:ext uri="{FF2B5EF4-FFF2-40B4-BE49-F238E27FC236}">
                <a16:creationId xmlns:a16="http://schemas.microsoft.com/office/drawing/2014/main" id="{65522F39-D580-924A-9510-6E722FD0CDA9}"/>
              </a:ext>
            </a:extLst>
          </p:cNvPr>
          <p:cNvSpPr>
            <a:spLocks noGrp="1"/>
          </p:cNvSpPr>
          <p:nvPr>
            <p:ph type="sldNum" sz="quarter" idx="12"/>
          </p:nvPr>
        </p:nvSpPr>
        <p:spPr/>
        <p:txBody>
          <a:bodyPr/>
          <a:lstStyle/>
          <a:p>
            <a:fld id="{9276B3B9-B4C0-4244-BC6D-745C9254BF00}" type="slidenum">
              <a:t>45</a:t>
            </a:fld>
            <a:endParaRPr lang="en-US"/>
          </a:p>
        </p:txBody>
      </p:sp>
    </p:spTree>
    <p:extLst>
      <p:ext uri="{BB962C8B-B14F-4D97-AF65-F5344CB8AC3E}">
        <p14:creationId xmlns:p14="http://schemas.microsoft.com/office/powerpoint/2010/main" val="3425880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0370-C780-914A-90B6-B3F893C973D4}"/>
              </a:ext>
            </a:extLst>
          </p:cNvPr>
          <p:cNvSpPr>
            <a:spLocks noGrp="1"/>
          </p:cNvSpPr>
          <p:nvPr>
            <p:ph type="title"/>
          </p:nvPr>
        </p:nvSpPr>
        <p:spPr/>
        <p:txBody>
          <a:bodyPr/>
          <a:lstStyle/>
          <a:p>
            <a:r>
              <a:rPr lang="en-US"/>
              <a:t>III.	Categorization</a:t>
            </a:r>
          </a:p>
        </p:txBody>
      </p:sp>
      <p:sp>
        <p:nvSpPr>
          <p:cNvPr id="3" name="Content Placeholder 2">
            <a:extLst>
              <a:ext uri="{FF2B5EF4-FFF2-40B4-BE49-F238E27FC236}">
                <a16:creationId xmlns:a16="http://schemas.microsoft.com/office/drawing/2014/main" id="{A6345439-B251-0649-A622-E8F521EA0FF0}"/>
              </a:ext>
            </a:extLst>
          </p:cNvPr>
          <p:cNvSpPr>
            <a:spLocks noGrp="1"/>
          </p:cNvSpPr>
          <p:nvPr>
            <p:ph idx="1"/>
          </p:nvPr>
        </p:nvSpPr>
        <p:spPr/>
        <p:txBody>
          <a:bodyPr/>
          <a:lstStyle/>
          <a:p>
            <a:r>
              <a:rPr lang="en-US"/>
              <a:t>Human categorization of allophony in running speech is useful not only for descriptive/empirical purposes but also for the construction of predictive models trained on the acoustics.</a:t>
            </a:r>
          </a:p>
          <a:p>
            <a:endParaRPr lang="en-US"/>
          </a:p>
          <a:p>
            <a:r>
              <a:rPr lang="en-US"/>
              <a:t>Arapaho classification of glottal stop realizations (Whalen et al 2016)</a:t>
            </a:r>
          </a:p>
          <a:p>
            <a:pPr marL="457200" lvl="1" indent="0">
              <a:buNone/>
            </a:pPr>
            <a:r>
              <a:rPr lang="en-GB" dirty="0"/>
              <a:t>Full glottal stop</a:t>
            </a:r>
          </a:p>
          <a:p>
            <a:pPr marL="457200" lvl="1" indent="0">
              <a:buNone/>
            </a:pPr>
            <a:r>
              <a:rPr lang="en-GB" dirty="0"/>
              <a:t>Creaky phonation.</a:t>
            </a:r>
          </a:p>
          <a:p>
            <a:pPr marL="457200" lvl="1" indent="0">
              <a:buNone/>
            </a:pPr>
            <a:r>
              <a:rPr lang="en-GB" dirty="0"/>
              <a:t>Creaky phonation with local </a:t>
            </a:r>
            <a:r>
              <a:rPr lang="en-GB" dirty="0" err="1"/>
              <a:t>glottalization</a:t>
            </a:r>
            <a:r>
              <a:rPr lang="en-GB" dirty="0"/>
              <a:t>.</a:t>
            </a:r>
          </a:p>
          <a:p>
            <a:pPr marL="457200" lvl="1" indent="0">
              <a:buNone/>
            </a:pPr>
            <a:r>
              <a:rPr lang="en-GB" dirty="0"/>
              <a:t>No </a:t>
            </a:r>
            <a:r>
              <a:rPr lang="en-GB" dirty="0" err="1"/>
              <a:t>glottalization</a:t>
            </a:r>
            <a:r>
              <a:rPr lang="en-GB" dirty="0"/>
              <a:t>.</a:t>
            </a:r>
          </a:p>
          <a:p>
            <a:pPr marL="457200" lvl="1" indent="0">
              <a:buNone/>
            </a:pPr>
            <a:r>
              <a:rPr lang="en-GB" dirty="0"/>
              <a:t>“Problematic” (hard to classify)</a:t>
            </a:r>
            <a:endParaRPr lang="en-US"/>
          </a:p>
        </p:txBody>
      </p:sp>
      <p:sp>
        <p:nvSpPr>
          <p:cNvPr id="4" name="Slide Number Placeholder 3">
            <a:extLst>
              <a:ext uri="{FF2B5EF4-FFF2-40B4-BE49-F238E27FC236}">
                <a16:creationId xmlns:a16="http://schemas.microsoft.com/office/drawing/2014/main" id="{0290C1EF-0DC9-0644-A7D6-A9CEDC5A8851}"/>
              </a:ext>
            </a:extLst>
          </p:cNvPr>
          <p:cNvSpPr>
            <a:spLocks noGrp="1"/>
          </p:cNvSpPr>
          <p:nvPr>
            <p:ph type="sldNum" sz="quarter" idx="12"/>
          </p:nvPr>
        </p:nvSpPr>
        <p:spPr/>
        <p:txBody>
          <a:bodyPr/>
          <a:lstStyle/>
          <a:p>
            <a:fld id="{9276B3B9-B4C0-4244-BC6D-745C9254BF00}" type="slidenum">
              <a:t>46</a:t>
            </a:fld>
            <a:endParaRPr lang="en-US"/>
          </a:p>
        </p:txBody>
      </p:sp>
    </p:spTree>
    <p:extLst>
      <p:ext uri="{BB962C8B-B14F-4D97-AF65-F5344CB8AC3E}">
        <p14:creationId xmlns:p14="http://schemas.microsoft.com/office/powerpoint/2010/main" val="3204422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8BF4-4D95-4144-AB09-038D65A74F2A}"/>
              </a:ext>
            </a:extLst>
          </p:cNvPr>
          <p:cNvSpPr>
            <a:spLocks noGrp="1"/>
          </p:cNvSpPr>
          <p:nvPr>
            <p:ph type="title"/>
          </p:nvPr>
        </p:nvSpPr>
        <p:spPr/>
        <p:txBody>
          <a:bodyPr/>
          <a:lstStyle/>
          <a:p>
            <a:r>
              <a:rPr lang="en-US"/>
              <a:t>Categorization of Triqui glottal stops</a:t>
            </a:r>
          </a:p>
        </p:txBody>
      </p:sp>
      <p:sp>
        <p:nvSpPr>
          <p:cNvPr id="3" name="Content Placeholder 2">
            <a:extLst>
              <a:ext uri="{FF2B5EF4-FFF2-40B4-BE49-F238E27FC236}">
                <a16:creationId xmlns:a16="http://schemas.microsoft.com/office/drawing/2014/main" id="{A621FBD6-C29A-9F4D-B8E5-DCF165E68488}"/>
              </a:ext>
            </a:extLst>
          </p:cNvPr>
          <p:cNvSpPr>
            <a:spLocks noGrp="1"/>
          </p:cNvSpPr>
          <p:nvPr>
            <p:ph idx="1"/>
          </p:nvPr>
        </p:nvSpPr>
        <p:spPr>
          <a:xfrm>
            <a:off x="838200" y="1690688"/>
            <a:ext cx="10515600" cy="4486275"/>
          </a:xfrm>
        </p:spPr>
        <p:txBody>
          <a:bodyPr>
            <a:normAutofit/>
          </a:bodyPr>
          <a:lstStyle/>
          <a:p>
            <a:r>
              <a:rPr lang="en-US"/>
              <a:t>What does the variation in Triqui spontaneous speech look like?</a:t>
            </a:r>
          </a:p>
          <a:p>
            <a:endParaRPr lang="en-US"/>
          </a:p>
          <a:p>
            <a:r>
              <a:rPr lang="en-US"/>
              <a:t>The Itunyoso Triqui documentation corpus contains about 30 hours of transcribed recordings.</a:t>
            </a:r>
          </a:p>
          <a:p>
            <a:endParaRPr lang="en-US"/>
          </a:p>
          <a:p>
            <a:r>
              <a:rPr lang="en-US"/>
              <a:t>Results from the initial categorization of some of the hand-corrected portion of the aligned corpus, done by three categorizers: Christian DiCanio (UB), Richard Hatcher (Hanyang U.), and Lisa Davidson (NYU)</a:t>
            </a:r>
          </a:p>
        </p:txBody>
      </p:sp>
      <p:sp>
        <p:nvSpPr>
          <p:cNvPr id="4" name="Slide Number Placeholder 3">
            <a:extLst>
              <a:ext uri="{FF2B5EF4-FFF2-40B4-BE49-F238E27FC236}">
                <a16:creationId xmlns:a16="http://schemas.microsoft.com/office/drawing/2014/main" id="{FC9B982E-CAE5-7A46-BB77-F8DB3C63C03C}"/>
              </a:ext>
            </a:extLst>
          </p:cNvPr>
          <p:cNvSpPr>
            <a:spLocks noGrp="1"/>
          </p:cNvSpPr>
          <p:nvPr>
            <p:ph type="sldNum" sz="quarter" idx="12"/>
          </p:nvPr>
        </p:nvSpPr>
        <p:spPr/>
        <p:txBody>
          <a:bodyPr/>
          <a:lstStyle/>
          <a:p>
            <a:fld id="{9276B3B9-B4C0-4244-BC6D-745C9254BF00}" type="slidenum">
              <a:t>47</a:t>
            </a:fld>
            <a:endParaRPr lang="en-US"/>
          </a:p>
        </p:txBody>
      </p:sp>
    </p:spTree>
    <p:extLst>
      <p:ext uri="{BB962C8B-B14F-4D97-AF65-F5344CB8AC3E}">
        <p14:creationId xmlns:p14="http://schemas.microsoft.com/office/powerpoint/2010/main" val="978358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B600-11DB-FE4E-AF03-D334AFCBCDF7}"/>
              </a:ext>
            </a:extLst>
          </p:cNvPr>
          <p:cNvSpPr>
            <a:spLocks noGrp="1"/>
          </p:cNvSpPr>
          <p:nvPr>
            <p:ph type="title"/>
          </p:nvPr>
        </p:nvSpPr>
        <p:spPr>
          <a:xfrm>
            <a:off x="838200" y="365125"/>
            <a:ext cx="10515600" cy="964911"/>
          </a:xfrm>
        </p:spPr>
        <p:txBody>
          <a:bodyPr/>
          <a:lstStyle/>
          <a:p>
            <a:r>
              <a:rPr lang="en-US"/>
              <a:t>Methods</a:t>
            </a:r>
          </a:p>
        </p:txBody>
      </p:sp>
      <p:sp>
        <p:nvSpPr>
          <p:cNvPr id="3" name="Content Placeholder 2">
            <a:extLst>
              <a:ext uri="{FF2B5EF4-FFF2-40B4-BE49-F238E27FC236}">
                <a16:creationId xmlns:a16="http://schemas.microsoft.com/office/drawing/2014/main" id="{0DCC585D-977D-FC48-8636-51859218E0E9}"/>
              </a:ext>
            </a:extLst>
          </p:cNvPr>
          <p:cNvSpPr>
            <a:spLocks noGrp="1"/>
          </p:cNvSpPr>
          <p:nvPr>
            <p:ph idx="1"/>
          </p:nvPr>
        </p:nvSpPr>
        <p:spPr>
          <a:xfrm>
            <a:off x="838200" y="1330036"/>
            <a:ext cx="3423236" cy="4846927"/>
          </a:xfrm>
        </p:spPr>
        <p:txBody>
          <a:bodyPr/>
          <a:lstStyle/>
          <a:p>
            <a:pPr marL="0" indent="0">
              <a:buNone/>
            </a:pPr>
            <a:r>
              <a:rPr lang="en-US"/>
              <a:t>We used a categorization script written for Praat that allows users to visually examine an annotated portion of the speech signal, click the qualitative judgment, and then proceed to the next annotation.</a:t>
            </a:r>
          </a:p>
        </p:txBody>
      </p:sp>
      <p:sp>
        <p:nvSpPr>
          <p:cNvPr id="4" name="Slide Number Placeholder 3">
            <a:extLst>
              <a:ext uri="{FF2B5EF4-FFF2-40B4-BE49-F238E27FC236}">
                <a16:creationId xmlns:a16="http://schemas.microsoft.com/office/drawing/2014/main" id="{5EF87E92-C8C0-C44F-86A7-7FA4373C3421}"/>
              </a:ext>
            </a:extLst>
          </p:cNvPr>
          <p:cNvSpPr>
            <a:spLocks noGrp="1"/>
          </p:cNvSpPr>
          <p:nvPr>
            <p:ph type="sldNum" sz="quarter" idx="12"/>
          </p:nvPr>
        </p:nvSpPr>
        <p:spPr/>
        <p:txBody>
          <a:bodyPr/>
          <a:lstStyle/>
          <a:p>
            <a:fld id="{9276B3B9-B4C0-4244-BC6D-745C9254BF00}" type="slidenum">
              <a:t>48</a:t>
            </a:fld>
            <a:endParaRPr lang="en-US"/>
          </a:p>
        </p:txBody>
      </p:sp>
      <p:pic>
        <p:nvPicPr>
          <p:cNvPr id="6" name="Picture 5">
            <a:extLst>
              <a:ext uri="{FF2B5EF4-FFF2-40B4-BE49-F238E27FC236}">
                <a16:creationId xmlns:a16="http://schemas.microsoft.com/office/drawing/2014/main" id="{78013C65-3121-F746-94ED-EDBCA01F492C}"/>
              </a:ext>
            </a:extLst>
          </p:cNvPr>
          <p:cNvPicPr>
            <a:picLocks noChangeAspect="1"/>
          </p:cNvPicPr>
          <p:nvPr/>
        </p:nvPicPr>
        <p:blipFill>
          <a:blip r:embed="rId2"/>
          <a:stretch>
            <a:fillRect/>
          </a:stretch>
        </p:blipFill>
        <p:spPr>
          <a:xfrm>
            <a:off x="4261436" y="1064636"/>
            <a:ext cx="7930564" cy="5112327"/>
          </a:xfrm>
          <a:prstGeom prst="rect">
            <a:avLst/>
          </a:prstGeom>
        </p:spPr>
      </p:pic>
    </p:spTree>
    <p:extLst>
      <p:ext uri="{BB962C8B-B14F-4D97-AF65-F5344CB8AC3E}">
        <p14:creationId xmlns:p14="http://schemas.microsoft.com/office/powerpoint/2010/main" val="351086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7D76-1B3F-4E41-B397-91AC9852620D}"/>
              </a:ext>
            </a:extLst>
          </p:cNvPr>
          <p:cNvSpPr>
            <a:spLocks noGrp="1"/>
          </p:cNvSpPr>
          <p:nvPr>
            <p:ph type="title"/>
          </p:nvPr>
        </p:nvSpPr>
        <p:spPr/>
        <p:txBody>
          <a:bodyPr/>
          <a:lstStyle/>
          <a:p>
            <a:r>
              <a:rPr lang="en-US"/>
              <a:t>Spontaneous speech sample</a:t>
            </a:r>
          </a:p>
        </p:txBody>
      </p:sp>
      <p:sp>
        <p:nvSpPr>
          <p:cNvPr id="3" name="Content Placeholder 2">
            <a:extLst>
              <a:ext uri="{FF2B5EF4-FFF2-40B4-BE49-F238E27FC236}">
                <a16:creationId xmlns:a16="http://schemas.microsoft.com/office/drawing/2014/main" id="{2C71A4E7-3C90-5844-B5AF-A41F1119B89D}"/>
              </a:ext>
            </a:extLst>
          </p:cNvPr>
          <p:cNvSpPr>
            <a:spLocks noGrp="1"/>
          </p:cNvSpPr>
          <p:nvPr>
            <p:ph idx="1"/>
          </p:nvPr>
        </p:nvSpPr>
        <p:spPr/>
        <p:txBody>
          <a:bodyPr>
            <a:normAutofit/>
          </a:bodyPr>
          <a:lstStyle/>
          <a:p>
            <a:r>
              <a:rPr lang="en-US"/>
              <a:t>We examined the text “Derechos de Mujeres Triquis” - a 14 minute 15 second conversation between two women (who speak somewhat quickly).</a:t>
            </a:r>
          </a:p>
          <a:p>
            <a:r>
              <a:rPr lang="en-US"/>
              <a:t>There were </a:t>
            </a:r>
            <a:r>
              <a:rPr lang="en-US" b="1"/>
              <a:t>604 glottal stops </a:t>
            </a:r>
            <a:r>
              <a:rPr lang="en-US"/>
              <a:t>in the recording.</a:t>
            </a:r>
          </a:p>
          <a:p>
            <a:r>
              <a:rPr lang="en-US"/>
              <a:t>Five categories were used:</a:t>
            </a:r>
          </a:p>
          <a:p>
            <a:pPr marL="914400" lvl="1" indent="-457200">
              <a:buFont typeface="+mj-lt"/>
              <a:buAutoNum type="arabicPeriod"/>
            </a:pPr>
            <a:r>
              <a:rPr lang="en-US"/>
              <a:t>Glottal stop (closure at least 20 ms)</a:t>
            </a:r>
          </a:p>
          <a:p>
            <a:pPr marL="914400" lvl="1" indent="-457200">
              <a:buFont typeface="+mj-lt"/>
              <a:buAutoNum type="arabicPeriod"/>
            </a:pPr>
            <a:r>
              <a:rPr lang="en-US"/>
              <a:t>Aperiodic – some clear loss of periodicity</a:t>
            </a:r>
          </a:p>
          <a:p>
            <a:pPr marL="914400" lvl="1" indent="-457200">
              <a:buFont typeface="+mj-lt"/>
              <a:buAutoNum type="arabicPeriod"/>
            </a:pPr>
            <a:r>
              <a:rPr lang="en-US"/>
              <a:t>Perturbation – periodic but with some intensity/f0 dip</a:t>
            </a:r>
          </a:p>
          <a:p>
            <a:pPr marL="914400" lvl="1" indent="-457200">
              <a:buFont typeface="+mj-lt"/>
              <a:buAutoNum type="arabicPeriod"/>
            </a:pPr>
            <a:r>
              <a:rPr lang="en-US"/>
              <a:t>Modal – periodic with no apparent change in intensity/f0</a:t>
            </a:r>
          </a:p>
          <a:p>
            <a:pPr marL="914400" lvl="1" indent="-457200">
              <a:buFont typeface="+mj-lt"/>
              <a:buAutoNum type="arabicPeriod"/>
            </a:pPr>
            <a:r>
              <a:rPr lang="en-US"/>
              <a:t>Unsure</a:t>
            </a:r>
          </a:p>
          <a:p>
            <a:endParaRPr lang="en-US"/>
          </a:p>
        </p:txBody>
      </p:sp>
      <p:sp>
        <p:nvSpPr>
          <p:cNvPr id="4" name="Slide Number Placeholder 3">
            <a:extLst>
              <a:ext uri="{FF2B5EF4-FFF2-40B4-BE49-F238E27FC236}">
                <a16:creationId xmlns:a16="http://schemas.microsoft.com/office/drawing/2014/main" id="{6C899D43-3180-A042-B937-FF1B4F7CED03}"/>
              </a:ext>
            </a:extLst>
          </p:cNvPr>
          <p:cNvSpPr>
            <a:spLocks noGrp="1"/>
          </p:cNvSpPr>
          <p:nvPr>
            <p:ph type="sldNum" sz="quarter" idx="12"/>
          </p:nvPr>
        </p:nvSpPr>
        <p:spPr/>
        <p:txBody>
          <a:bodyPr/>
          <a:lstStyle/>
          <a:p>
            <a:fld id="{9276B3B9-B4C0-4244-BC6D-745C9254BF00}" type="slidenum">
              <a:t>49</a:t>
            </a:fld>
            <a:endParaRPr lang="en-US"/>
          </a:p>
        </p:txBody>
      </p:sp>
    </p:spTree>
    <p:extLst>
      <p:ext uri="{BB962C8B-B14F-4D97-AF65-F5344CB8AC3E}">
        <p14:creationId xmlns:p14="http://schemas.microsoft.com/office/powerpoint/2010/main" val="3987743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D510-6032-3AB3-4A58-60B57DFED90A}"/>
              </a:ext>
            </a:extLst>
          </p:cNvPr>
          <p:cNvSpPr>
            <a:spLocks noGrp="1"/>
          </p:cNvSpPr>
          <p:nvPr>
            <p:ph type="title"/>
          </p:nvPr>
        </p:nvSpPr>
        <p:spPr/>
        <p:txBody>
          <a:bodyPr/>
          <a:lstStyle/>
          <a:p>
            <a:r>
              <a:rPr lang="en-US" b="1" i="1"/>
              <a:t>Topics not specifically covered here</a:t>
            </a:r>
          </a:p>
        </p:txBody>
      </p:sp>
      <p:sp>
        <p:nvSpPr>
          <p:cNvPr id="3" name="Content Placeholder 2">
            <a:extLst>
              <a:ext uri="{FF2B5EF4-FFF2-40B4-BE49-F238E27FC236}">
                <a16:creationId xmlns:a16="http://schemas.microsoft.com/office/drawing/2014/main" id="{6E49A407-006F-B762-E16C-DCB046EC2BBB}"/>
              </a:ext>
            </a:extLst>
          </p:cNvPr>
          <p:cNvSpPr>
            <a:spLocks noGrp="1"/>
          </p:cNvSpPr>
          <p:nvPr>
            <p:ph idx="1"/>
          </p:nvPr>
        </p:nvSpPr>
        <p:spPr/>
        <p:txBody>
          <a:bodyPr/>
          <a:lstStyle/>
          <a:p>
            <a:r>
              <a:rPr lang="en-US"/>
              <a:t>Praat scripting (see Eleanor’s tutorial).</a:t>
            </a:r>
          </a:p>
          <a:p>
            <a:endParaRPr lang="en-US"/>
          </a:p>
          <a:p>
            <a:r>
              <a:rPr lang="en-US"/>
              <a:t>Statistical modeling of phonetic data (see Morgan’s tutorial).</a:t>
            </a:r>
          </a:p>
          <a:p>
            <a:endParaRPr lang="en-US"/>
          </a:p>
          <a:p>
            <a:r>
              <a:rPr lang="en-US"/>
              <a:t>Technical aspects of how to write transducers or run forced aligners on speech corpora</a:t>
            </a:r>
          </a:p>
          <a:p>
            <a:pPr marL="0" indent="0">
              <a:buNone/>
            </a:pPr>
            <a:endParaRPr lang="en-US"/>
          </a:p>
          <a:p>
            <a:pPr marL="0" indent="0">
              <a:buNone/>
            </a:pPr>
            <a:r>
              <a:rPr lang="en-US"/>
              <a:t>I’m happy to discuss any of these topics, but they are not the focus of this presentation.</a:t>
            </a:r>
          </a:p>
        </p:txBody>
      </p:sp>
      <p:sp>
        <p:nvSpPr>
          <p:cNvPr id="4" name="Slide Number Placeholder 3">
            <a:extLst>
              <a:ext uri="{FF2B5EF4-FFF2-40B4-BE49-F238E27FC236}">
                <a16:creationId xmlns:a16="http://schemas.microsoft.com/office/drawing/2014/main" id="{1E0F80BE-C24F-12E7-1525-A82EF6DA0F36}"/>
              </a:ext>
            </a:extLst>
          </p:cNvPr>
          <p:cNvSpPr>
            <a:spLocks noGrp="1"/>
          </p:cNvSpPr>
          <p:nvPr>
            <p:ph type="sldNum" sz="quarter" idx="12"/>
          </p:nvPr>
        </p:nvSpPr>
        <p:spPr/>
        <p:txBody>
          <a:bodyPr/>
          <a:lstStyle/>
          <a:p>
            <a:fld id="{DDE3963E-610C-1545-9204-574DD087ACE7}" type="slidenum">
              <a:t>5</a:t>
            </a:fld>
            <a:endParaRPr lang="en-US"/>
          </a:p>
        </p:txBody>
      </p:sp>
    </p:spTree>
    <p:extLst>
      <p:ext uri="{BB962C8B-B14F-4D97-AF65-F5344CB8AC3E}">
        <p14:creationId xmlns:p14="http://schemas.microsoft.com/office/powerpoint/2010/main" val="3369230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2F17-D157-464B-BEDC-FDD372AD5185}"/>
              </a:ext>
            </a:extLst>
          </p:cNvPr>
          <p:cNvSpPr>
            <a:spLocks noGrp="1"/>
          </p:cNvSpPr>
          <p:nvPr>
            <p:ph type="title"/>
          </p:nvPr>
        </p:nvSpPr>
        <p:spPr/>
        <p:txBody>
          <a:bodyPr/>
          <a:lstStyle/>
          <a:p>
            <a:r>
              <a:rPr lang="en-US"/>
              <a:t>Perturbation </a:t>
            </a:r>
          </a:p>
        </p:txBody>
      </p:sp>
      <p:pic>
        <p:nvPicPr>
          <p:cNvPr id="6" name="Content Placeholder 5">
            <a:extLst>
              <a:ext uri="{FF2B5EF4-FFF2-40B4-BE49-F238E27FC236}">
                <a16:creationId xmlns:a16="http://schemas.microsoft.com/office/drawing/2014/main" id="{4584C351-B40D-ED46-AE1A-B48DA560F957}"/>
              </a:ext>
            </a:extLst>
          </p:cNvPr>
          <p:cNvPicPr>
            <a:picLocks noGrp="1" noChangeAspect="1"/>
          </p:cNvPicPr>
          <p:nvPr>
            <p:ph idx="1"/>
          </p:nvPr>
        </p:nvPicPr>
        <p:blipFill>
          <a:blip r:embed="rId4"/>
          <a:stretch>
            <a:fillRect/>
          </a:stretch>
        </p:blipFill>
        <p:spPr>
          <a:xfrm>
            <a:off x="838200" y="1580929"/>
            <a:ext cx="10515600" cy="4026198"/>
          </a:xfrm>
        </p:spPr>
      </p:pic>
      <p:sp>
        <p:nvSpPr>
          <p:cNvPr id="4" name="Slide Number Placeholder 3">
            <a:extLst>
              <a:ext uri="{FF2B5EF4-FFF2-40B4-BE49-F238E27FC236}">
                <a16:creationId xmlns:a16="http://schemas.microsoft.com/office/drawing/2014/main" id="{E959A6C8-415D-1448-A6F3-2970947FAB4C}"/>
              </a:ext>
            </a:extLst>
          </p:cNvPr>
          <p:cNvSpPr>
            <a:spLocks noGrp="1"/>
          </p:cNvSpPr>
          <p:nvPr>
            <p:ph type="sldNum" sz="quarter" idx="12"/>
          </p:nvPr>
        </p:nvSpPr>
        <p:spPr/>
        <p:txBody>
          <a:bodyPr/>
          <a:lstStyle/>
          <a:p>
            <a:fld id="{9276B3B9-B4C0-4244-BC6D-745C9254BF00}" type="slidenum">
              <a:t>50</a:t>
            </a:fld>
            <a:endParaRPr lang="en-US"/>
          </a:p>
        </p:txBody>
      </p:sp>
      <p:pic>
        <p:nvPicPr>
          <p:cNvPr id="7" name="ta3koh1_sample.wav">
            <a:hlinkClick r:id="" action="ppaction://media"/>
            <a:extLst>
              <a:ext uri="{FF2B5EF4-FFF2-40B4-BE49-F238E27FC236}">
                <a16:creationId xmlns:a16="http://schemas.microsoft.com/office/drawing/2014/main" id="{4A86546E-9728-514D-89D5-8C7295F02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9909" y="3187628"/>
            <a:ext cx="812800" cy="812800"/>
          </a:xfrm>
          <a:prstGeom prst="rect">
            <a:avLst/>
          </a:prstGeom>
        </p:spPr>
      </p:pic>
      <p:cxnSp>
        <p:nvCxnSpPr>
          <p:cNvPr id="10" name="Straight Arrow Connector 9">
            <a:extLst>
              <a:ext uri="{FF2B5EF4-FFF2-40B4-BE49-F238E27FC236}">
                <a16:creationId xmlns:a16="http://schemas.microsoft.com/office/drawing/2014/main" id="{B88A41F7-27A8-5943-BC90-41B3D3F4437A}"/>
              </a:ext>
            </a:extLst>
          </p:cNvPr>
          <p:cNvCxnSpPr>
            <a:cxnSpLocks/>
          </p:cNvCxnSpPr>
          <p:nvPr/>
        </p:nvCxnSpPr>
        <p:spPr>
          <a:xfrm>
            <a:off x="8091053" y="1136073"/>
            <a:ext cx="1" cy="762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53F1DE-9B35-034B-8408-C7B69D8A584A}"/>
              </a:ext>
            </a:extLst>
          </p:cNvPr>
          <p:cNvSpPr txBox="1"/>
          <p:nvPr/>
        </p:nvSpPr>
        <p:spPr>
          <a:xfrm>
            <a:off x="7592291" y="728979"/>
            <a:ext cx="3687618" cy="400110"/>
          </a:xfrm>
          <a:prstGeom prst="rect">
            <a:avLst/>
          </a:prstGeom>
          <a:noFill/>
        </p:spPr>
        <p:txBody>
          <a:bodyPr wrap="square" rtlCol="0">
            <a:spAutoFit/>
          </a:bodyPr>
          <a:lstStyle/>
          <a:p>
            <a:r>
              <a:rPr lang="en-US" sz="2000"/>
              <a:t>Increased shimmer in production</a:t>
            </a:r>
          </a:p>
        </p:txBody>
      </p:sp>
      <p:sp>
        <p:nvSpPr>
          <p:cNvPr id="13" name="TextBox 12">
            <a:extLst>
              <a:ext uri="{FF2B5EF4-FFF2-40B4-BE49-F238E27FC236}">
                <a16:creationId xmlns:a16="http://schemas.microsoft.com/office/drawing/2014/main" id="{2C09B6B0-3F17-D942-95C3-BD3ABFCAC3DE}"/>
              </a:ext>
            </a:extLst>
          </p:cNvPr>
          <p:cNvSpPr txBox="1"/>
          <p:nvPr/>
        </p:nvSpPr>
        <p:spPr>
          <a:xfrm>
            <a:off x="838200" y="5851928"/>
            <a:ext cx="6657109" cy="400110"/>
          </a:xfrm>
          <a:prstGeom prst="rect">
            <a:avLst/>
          </a:prstGeom>
          <a:noFill/>
        </p:spPr>
        <p:txBody>
          <a:bodyPr wrap="square" rtlCol="0">
            <a:spAutoFit/>
          </a:bodyPr>
          <a:lstStyle/>
          <a:p>
            <a:r>
              <a:rPr lang="en-US" sz="2000">
                <a:latin typeface="Doulos SIL" panose="02000500070000020004" pitchFamily="2" charset="77"/>
                <a:ea typeface="Doulos SIL" panose="02000500070000020004" pitchFamily="2" charset="77"/>
                <a:cs typeface="Doulos SIL" panose="02000500070000020004" pitchFamily="2" charset="77"/>
              </a:rPr>
              <a:t>ta³koʔ¹ ‘hangs’</a:t>
            </a:r>
          </a:p>
        </p:txBody>
      </p:sp>
    </p:spTree>
    <p:extLst>
      <p:ext uri="{BB962C8B-B14F-4D97-AF65-F5344CB8AC3E}">
        <p14:creationId xmlns:p14="http://schemas.microsoft.com/office/powerpoint/2010/main" val="251845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874C-5E82-FC49-B248-C99136CCFE68}"/>
              </a:ext>
            </a:extLst>
          </p:cNvPr>
          <p:cNvSpPr>
            <a:spLocks noGrp="1"/>
          </p:cNvSpPr>
          <p:nvPr>
            <p:ph type="title"/>
          </p:nvPr>
        </p:nvSpPr>
        <p:spPr/>
        <p:txBody>
          <a:bodyPr/>
          <a:lstStyle/>
          <a:p>
            <a:r>
              <a:rPr lang="en-US"/>
              <a:t>Inter-categorizer reliability</a:t>
            </a:r>
          </a:p>
        </p:txBody>
      </p:sp>
      <p:sp>
        <p:nvSpPr>
          <p:cNvPr id="3" name="Content Placeholder 2">
            <a:extLst>
              <a:ext uri="{FF2B5EF4-FFF2-40B4-BE49-F238E27FC236}">
                <a16:creationId xmlns:a16="http://schemas.microsoft.com/office/drawing/2014/main" id="{7B6810CF-71AE-2C4B-9517-E5F8AF8ADAD5}"/>
              </a:ext>
            </a:extLst>
          </p:cNvPr>
          <p:cNvSpPr>
            <a:spLocks noGrp="1"/>
          </p:cNvSpPr>
          <p:nvPr>
            <p:ph idx="1"/>
          </p:nvPr>
        </p:nvSpPr>
        <p:spPr/>
        <p:txBody>
          <a:bodyPr>
            <a:normAutofit fontScale="92500" lnSpcReduction="10000"/>
          </a:bodyPr>
          <a:lstStyle/>
          <a:p>
            <a:pPr marL="0" indent="0">
              <a:buNone/>
            </a:pPr>
            <a:r>
              <a:rPr lang="en-US"/>
              <a:t>	Richard and Christian – 70.8% agreement</a:t>
            </a:r>
          </a:p>
          <a:p>
            <a:pPr marL="0" indent="0">
              <a:buNone/>
            </a:pPr>
            <a:r>
              <a:rPr lang="en-US"/>
              <a:t>	Christian and Lisa – 69.4% agreement</a:t>
            </a:r>
          </a:p>
          <a:p>
            <a:pPr marL="0" indent="0">
              <a:buNone/>
            </a:pPr>
            <a:r>
              <a:rPr lang="en-US"/>
              <a:t>	Lisa and Richard – 67.5% agreement</a:t>
            </a:r>
          </a:p>
          <a:p>
            <a:endParaRPr lang="en-US"/>
          </a:p>
          <a:p>
            <a:pPr marL="0" indent="0">
              <a:buNone/>
            </a:pPr>
            <a:r>
              <a:rPr lang="en-US"/>
              <a:t>Most of the disagreement was between the categories “aperiodic” and “perturbation.” If we merge these categories, we agree more often.</a:t>
            </a:r>
          </a:p>
          <a:p>
            <a:pPr marL="0" indent="0">
              <a:buNone/>
            </a:pPr>
            <a:endParaRPr lang="en-US"/>
          </a:p>
          <a:p>
            <a:pPr marL="0" indent="0">
              <a:buNone/>
            </a:pPr>
            <a:r>
              <a:rPr lang="en-US"/>
              <a:t>	Richard and Christian – 84.3% agreement</a:t>
            </a:r>
          </a:p>
          <a:p>
            <a:pPr marL="0" indent="0">
              <a:buNone/>
            </a:pPr>
            <a:r>
              <a:rPr lang="en-US"/>
              <a:t>	Christian and Lisa – 77.0% agreement</a:t>
            </a:r>
          </a:p>
          <a:p>
            <a:pPr marL="0" indent="0">
              <a:buNone/>
            </a:pPr>
            <a:r>
              <a:rPr lang="en-US"/>
              <a:t>	Lisa and Richard – 76.3% agreement</a:t>
            </a:r>
          </a:p>
          <a:p>
            <a:pPr marL="0" indent="0">
              <a:buNone/>
            </a:pPr>
            <a:endParaRPr lang="en-US"/>
          </a:p>
        </p:txBody>
      </p:sp>
      <p:sp>
        <p:nvSpPr>
          <p:cNvPr id="4" name="Slide Number Placeholder 3">
            <a:extLst>
              <a:ext uri="{FF2B5EF4-FFF2-40B4-BE49-F238E27FC236}">
                <a16:creationId xmlns:a16="http://schemas.microsoft.com/office/drawing/2014/main" id="{B80F7946-E95F-954E-9E70-83589DAF9678}"/>
              </a:ext>
            </a:extLst>
          </p:cNvPr>
          <p:cNvSpPr>
            <a:spLocks noGrp="1"/>
          </p:cNvSpPr>
          <p:nvPr>
            <p:ph type="sldNum" sz="quarter" idx="12"/>
          </p:nvPr>
        </p:nvSpPr>
        <p:spPr/>
        <p:txBody>
          <a:bodyPr/>
          <a:lstStyle/>
          <a:p>
            <a:fld id="{9276B3B9-B4C0-4244-BC6D-745C9254BF00}" type="slidenum">
              <a:t>51</a:t>
            </a:fld>
            <a:endParaRPr lang="en-US"/>
          </a:p>
        </p:txBody>
      </p:sp>
    </p:spTree>
    <p:extLst>
      <p:ext uri="{BB962C8B-B14F-4D97-AF65-F5344CB8AC3E}">
        <p14:creationId xmlns:p14="http://schemas.microsoft.com/office/powerpoint/2010/main" val="3319843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79AB-B67C-A640-8DEA-E60F84864CE7}"/>
              </a:ext>
            </a:extLst>
          </p:cNvPr>
          <p:cNvSpPr>
            <a:spLocks noGrp="1"/>
          </p:cNvSpPr>
          <p:nvPr>
            <p:ph type="title"/>
          </p:nvPr>
        </p:nvSpPr>
        <p:spPr>
          <a:xfrm>
            <a:off x="838200" y="365126"/>
            <a:ext cx="10515600" cy="1089602"/>
          </a:xfrm>
        </p:spPr>
        <p:txBody>
          <a:bodyPr/>
          <a:lstStyle/>
          <a:p>
            <a:r>
              <a:rPr lang="en-US"/>
              <a:t>Our categorizations</a:t>
            </a:r>
          </a:p>
        </p:txBody>
      </p:sp>
      <p:sp>
        <p:nvSpPr>
          <p:cNvPr id="4" name="Slide Number Placeholder 3">
            <a:extLst>
              <a:ext uri="{FF2B5EF4-FFF2-40B4-BE49-F238E27FC236}">
                <a16:creationId xmlns:a16="http://schemas.microsoft.com/office/drawing/2014/main" id="{95EEC2DC-2C27-3C4A-AFA3-8C80AD94990C}"/>
              </a:ext>
            </a:extLst>
          </p:cNvPr>
          <p:cNvSpPr>
            <a:spLocks noGrp="1"/>
          </p:cNvSpPr>
          <p:nvPr>
            <p:ph type="sldNum" sz="quarter" idx="12"/>
          </p:nvPr>
        </p:nvSpPr>
        <p:spPr/>
        <p:txBody>
          <a:bodyPr/>
          <a:lstStyle/>
          <a:p>
            <a:fld id="{9276B3B9-B4C0-4244-BC6D-745C9254BF00}" type="slidenum">
              <a:t>52</a:t>
            </a:fld>
            <a:endParaRPr lang="en-US"/>
          </a:p>
        </p:txBody>
      </p:sp>
      <p:pic>
        <p:nvPicPr>
          <p:cNvPr id="10" name="Content Placeholder 9">
            <a:extLst>
              <a:ext uri="{FF2B5EF4-FFF2-40B4-BE49-F238E27FC236}">
                <a16:creationId xmlns:a16="http://schemas.microsoft.com/office/drawing/2014/main" id="{0F4C2ECD-7D8A-9745-8C8F-16C9FA1018EC}"/>
              </a:ext>
            </a:extLst>
          </p:cNvPr>
          <p:cNvPicPr>
            <a:picLocks noGrp="1" noChangeAspect="1"/>
          </p:cNvPicPr>
          <p:nvPr>
            <p:ph idx="1"/>
          </p:nvPr>
        </p:nvPicPr>
        <p:blipFill>
          <a:blip r:embed="rId2"/>
          <a:stretch>
            <a:fillRect/>
          </a:stretch>
        </p:blipFill>
        <p:spPr>
          <a:xfrm>
            <a:off x="838199" y="1454728"/>
            <a:ext cx="10652081" cy="4901622"/>
          </a:xfrm>
        </p:spPr>
      </p:pic>
    </p:spTree>
    <p:extLst>
      <p:ext uri="{BB962C8B-B14F-4D97-AF65-F5344CB8AC3E}">
        <p14:creationId xmlns:p14="http://schemas.microsoft.com/office/powerpoint/2010/main" val="1784819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AFA0-EEF9-EF4F-9900-7E6A5D8B179F}"/>
              </a:ext>
            </a:extLst>
          </p:cNvPr>
          <p:cNvSpPr>
            <a:spLocks noGrp="1"/>
          </p:cNvSpPr>
          <p:nvPr>
            <p:ph type="title"/>
          </p:nvPr>
        </p:nvSpPr>
        <p:spPr/>
        <p:txBody>
          <a:bodyPr/>
          <a:lstStyle/>
          <a:p>
            <a:r>
              <a:rPr lang="en-US"/>
              <a:t>How often is a glottal stop a stop? Rarely.</a:t>
            </a:r>
          </a:p>
        </p:txBody>
      </p:sp>
      <p:graphicFrame>
        <p:nvGraphicFramePr>
          <p:cNvPr id="5" name="Content Placeholder 4">
            <a:extLst>
              <a:ext uri="{FF2B5EF4-FFF2-40B4-BE49-F238E27FC236}">
                <a16:creationId xmlns:a16="http://schemas.microsoft.com/office/drawing/2014/main" id="{39DEB8EB-9BB0-8349-8348-CA14D4753659}"/>
              </a:ext>
            </a:extLst>
          </p:cNvPr>
          <p:cNvGraphicFramePr>
            <a:graphicFrameLocks noGrp="1"/>
          </p:cNvGraphicFramePr>
          <p:nvPr>
            <p:ph idx="1"/>
          </p:nvPr>
        </p:nvGraphicFramePr>
        <p:xfrm>
          <a:off x="838200" y="1798478"/>
          <a:ext cx="9552709" cy="3687924"/>
        </p:xfrm>
        <a:graphic>
          <a:graphicData uri="http://schemas.openxmlformats.org/drawingml/2006/table">
            <a:tbl>
              <a:tblPr firstRow="1" bandRow="1">
                <a:tableStyleId>{5940675A-B579-460E-94D1-54222C63F5DA}</a:tableStyleId>
              </a:tblPr>
              <a:tblGrid>
                <a:gridCol w="2750022">
                  <a:extLst>
                    <a:ext uri="{9D8B030D-6E8A-4147-A177-3AD203B41FA5}">
                      <a16:colId xmlns:a16="http://schemas.microsoft.com/office/drawing/2014/main" val="1554576284"/>
                    </a:ext>
                  </a:extLst>
                </a:gridCol>
                <a:gridCol w="6802687">
                  <a:extLst>
                    <a:ext uri="{9D8B030D-6E8A-4147-A177-3AD203B41FA5}">
                      <a16:colId xmlns:a16="http://schemas.microsoft.com/office/drawing/2014/main" val="1731054268"/>
                    </a:ext>
                  </a:extLst>
                </a:gridCol>
              </a:tblGrid>
              <a:tr h="614654">
                <a:tc>
                  <a:txBody>
                    <a:bodyPr/>
                    <a:lstStyle/>
                    <a:p>
                      <a:r>
                        <a:rPr lang="en-US" sz="2800" b="1"/>
                        <a:t>Realization</a:t>
                      </a:r>
                    </a:p>
                  </a:txBody>
                  <a:tcPr/>
                </a:tc>
                <a:tc>
                  <a:txBody>
                    <a:bodyPr/>
                    <a:lstStyle/>
                    <a:p>
                      <a:r>
                        <a:rPr lang="en-US" sz="2800" b="1"/>
                        <a:t>Frequency across categorizers</a:t>
                      </a:r>
                    </a:p>
                  </a:txBody>
                  <a:tcPr/>
                </a:tc>
                <a:extLst>
                  <a:ext uri="{0D108BD9-81ED-4DB2-BD59-A6C34878D82A}">
                    <a16:rowId xmlns:a16="http://schemas.microsoft.com/office/drawing/2014/main" val="2621196311"/>
                  </a:ext>
                </a:extLst>
              </a:tr>
              <a:tr h="614654">
                <a:tc>
                  <a:txBody>
                    <a:bodyPr/>
                    <a:lstStyle/>
                    <a:p>
                      <a:r>
                        <a:rPr lang="en-US" sz="2800"/>
                        <a:t>Glottal stop</a:t>
                      </a:r>
                    </a:p>
                  </a:txBody>
                  <a:tcPr/>
                </a:tc>
                <a:tc>
                  <a:txBody>
                    <a:bodyPr/>
                    <a:lstStyle/>
                    <a:p>
                      <a:r>
                        <a:rPr lang="en-US" sz="2800"/>
                        <a:t>5.1 – 7.1%</a:t>
                      </a:r>
                    </a:p>
                  </a:txBody>
                  <a:tcPr/>
                </a:tc>
                <a:extLst>
                  <a:ext uri="{0D108BD9-81ED-4DB2-BD59-A6C34878D82A}">
                    <a16:rowId xmlns:a16="http://schemas.microsoft.com/office/drawing/2014/main" val="2456681071"/>
                  </a:ext>
                </a:extLst>
              </a:tr>
              <a:tr h="614654">
                <a:tc>
                  <a:txBody>
                    <a:bodyPr/>
                    <a:lstStyle/>
                    <a:p>
                      <a:r>
                        <a:rPr lang="en-US" sz="2800"/>
                        <a:t>Aperiodic</a:t>
                      </a:r>
                    </a:p>
                  </a:txBody>
                  <a:tcPr/>
                </a:tc>
                <a:tc>
                  <a:txBody>
                    <a:bodyPr/>
                    <a:lstStyle/>
                    <a:p>
                      <a:r>
                        <a:rPr lang="en-US" sz="2800"/>
                        <a:t>35.2 – 48.7%</a:t>
                      </a:r>
                    </a:p>
                  </a:txBody>
                  <a:tcPr/>
                </a:tc>
                <a:extLst>
                  <a:ext uri="{0D108BD9-81ED-4DB2-BD59-A6C34878D82A}">
                    <a16:rowId xmlns:a16="http://schemas.microsoft.com/office/drawing/2014/main" val="3779570433"/>
                  </a:ext>
                </a:extLst>
              </a:tr>
              <a:tr h="614654">
                <a:tc>
                  <a:txBody>
                    <a:bodyPr/>
                    <a:lstStyle/>
                    <a:p>
                      <a:r>
                        <a:rPr lang="en-US" sz="2800"/>
                        <a:t>Perturbation</a:t>
                      </a:r>
                    </a:p>
                  </a:txBody>
                  <a:tcPr/>
                </a:tc>
                <a:tc>
                  <a:txBody>
                    <a:bodyPr/>
                    <a:lstStyle/>
                    <a:p>
                      <a:r>
                        <a:rPr lang="en-US" sz="2800"/>
                        <a:t>12.4 – 27.5%</a:t>
                      </a:r>
                    </a:p>
                  </a:txBody>
                  <a:tcPr/>
                </a:tc>
                <a:extLst>
                  <a:ext uri="{0D108BD9-81ED-4DB2-BD59-A6C34878D82A}">
                    <a16:rowId xmlns:a16="http://schemas.microsoft.com/office/drawing/2014/main" val="2684551018"/>
                  </a:ext>
                </a:extLst>
              </a:tr>
              <a:tr h="614654">
                <a:tc>
                  <a:txBody>
                    <a:bodyPr/>
                    <a:lstStyle/>
                    <a:p>
                      <a:r>
                        <a:rPr lang="en-US" sz="2800"/>
                        <a:t>Modal</a:t>
                      </a:r>
                    </a:p>
                  </a:txBody>
                  <a:tcPr/>
                </a:tc>
                <a:tc>
                  <a:txBody>
                    <a:bodyPr/>
                    <a:lstStyle/>
                    <a:p>
                      <a:r>
                        <a:rPr lang="en-US" sz="2800"/>
                        <a:t>24.6 – 35.9%</a:t>
                      </a:r>
                    </a:p>
                  </a:txBody>
                  <a:tcPr/>
                </a:tc>
                <a:extLst>
                  <a:ext uri="{0D108BD9-81ED-4DB2-BD59-A6C34878D82A}">
                    <a16:rowId xmlns:a16="http://schemas.microsoft.com/office/drawing/2014/main" val="3092722793"/>
                  </a:ext>
                </a:extLst>
              </a:tr>
              <a:tr h="614654">
                <a:tc>
                  <a:txBody>
                    <a:bodyPr/>
                    <a:lstStyle/>
                    <a:p>
                      <a:r>
                        <a:rPr lang="en-US" sz="2800"/>
                        <a:t>Unsure</a:t>
                      </a:r>
                    </a:p>
                  </a:txBody>
                  <a:tcPr/>
                </a:tc>
                <a:tc>
                  <a:txBody>
                    <a:bodyPr/>
                    <a:lstStyle/>
                    <a:p>
                      <a:r>
                        <a:rPr lang="en-US" sz="2800"/>
                        <a:t>2.8 – 4.8%</a:t>
                      </a:r>
                    </a:p>
                  </a:txBody>
                  <a:tcPr/>
                </a:tc>
                <a:extLst>
                  <a:ext uri="{0D108BD9-81ED-4DB2-BD59-A6C34878D82A}">
                    <a16:rowId xmlns:a16="http://schemas.microsoft.com/office/drawing/2014/main" val="89791832"/>
                  </a:ext>
                </a:extLst>
              </a:tr>
            </a:tbl>
          </a:graphicData>
        </a:graphic>
      </p:graphicFrame>
      <p:sp>
        <p:nvSpPr>
          <p:cNvPr id="4" name="Slide Number Placeholder 3">
            <a:extLst>
              <a:ext uri="{FF2B5EF4-FFF2-40B4-BE49-F238E27FC236}">
                <a16:creationId xmlns:a16="http://schemas.microsoft.com/office/drawing/2014/main" id="{2B98C631-C8E1-C94B-A9A4-B506CCA30A91}"/>
              </a:ext>
            </a:extLst>
          </p:cNvPr>
          <p:cNvSpPr>
            <a:spLocks noGrp="1"/>
          </p:cNvSpPr>
          <p:nvPr>
            <p:ph type="sldNum" sz="quarter" idx="12"/>
          </p:nvPr>
        </p:nvSpPr>
        <p:spPr/>
        <p:txBody>
          <a:bodyPr/>
          <a:lstStyle/>
          <a:p>
            <a:fld id="{9276B3B9-B4C0-4244-BC6D-745C9254BF00}" type="slidenum">
              <a:t>53</a:t>
            </a:fld>
            <a:endParaRPr lang="en-US"/>
          </a:p>
        </p:txBody>
      </p:sp>
    </p:spTree>
    <p:extLst>
      <p:ext uri="{BB962C8B-B14F-4D97-AF65-F5344CB8AC3E}">
        <p14:creationId xmlns:p14="http://schemas.microsoft.com/office/powerpoint/2010/main" val="349542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7BAD-F910-9046-A3B8-F62EFC3C9184}"/>
              </a:ext>
            </a:extLst>
          </p:cNvPr>
          <p:cNvSpPr>
            <a:spLocks noGrp="1"/>
          </p:cNvSpPr>
          <p:nvPr>
            <p:ph type="title"/>
          </p:nvPr>
        </p:nvSpPr>
        <p:spPr/>
        <p:txBody>
          <a:bodyPr/>
          <a:lstStyle/>
          <a:p>
            <a:r>
              <a:rPr lang="en-US"/>
              <a:t>Prosodic influence on production</a:t>
            </a:r>
          </a:p>
        </p:txBody>
      </p:sp>
      <p:sp>
        <p:nvSpPr>
          <p:cNvPr id="3" name="Content Placeholder 2">
            <a:extLst>
              <a:ext uri="{FF2B5EF4-FFF2-40B4-BE49-F238E27FC236}">
                <a16:creationId xmlns:a16="http://schemas.microsoft.com/office/drawing/2014/main" id="{FB1D306B-DDD6-064A-8F12-DE66EB19A749}"/>
              </a:ext>
            </a:extLst>
          </p:cNvPr>
          <p:cNvSpPr>
            <a:spLocks noGrp="1"/>
          </p:cNvSpPr>
          <p:nvPr>
            <p:ph idx="1"/>
          </p:nvPr>
        </p:nvSpPr>
        <p:spPr/>
        <p:txBody>
          <a:bodyPr/>
          <a:lstStyle/>
          <a:p>
            <a:r>
              <a:rPr lang="en-US"/>
              <a:t>28-40 realizations of the complete glottal stops occurred in root-final position, but </a:t>
            </a:r>
            <a:r>
              <a:rPr lang="en-US" u="sng"/>
              <a:t>none</a:t>
            </a:r>
            <a:r>
              <a:rPr lang="en-US"/>
              <a:t> occurred in intervocalic position.</a:t>
            </a:r>
          </a:p>
          <a:p>
            <a:endParaRPr lang="en-US"/>
          </a:p>
          <a:p>
            <a:r>
              <a:rPr lang="en-US"/>
              <a:t>This finding mirrors past work suggesting that prosodic position plays a role in the realization of glottal stops (cf. Davidson 2021).</a:t>
            </a:r>
          </a:p>
        </p:txBody>
      </p:sp>
      <p:sp>
        <p:nvSpPr>
          <p:cNvPr id="4" name="Slide Number Placeholder 3">
            <a:extLst>
              <a:ext uri="{FF2B5EF4-FFF2-40B4-BE49-F238E27FC236}">
                <a16:creationId xmlns:a16="http://schemas.microsoft.com/office/drawing/2014/main" id="{9B5B9800-CD3D-E14B-8402-6FF39CFB494A}"/>
              </a:ext>
            </a:extLst>
          </p:cNvPr>
          <p:cNvSpPr>
            <a:spLocks noGrp="1"/>
          </p:cNvSpPr>
          <p:nvPr>
            <p:ph type="sldNum" sz="quarter" idx="12"/>
          </p:nvPr>
        </p:nvSpPr>
        <p:spPr/>
        <p:txBody>
          <a:bodyPr/>
          <a:lstStyle/>
          <a:p>
            <a:fld id="{9276B3B9-B4C0-4244-BC6D-745C9254BF00}" type="slidenum">
              <a:t>54</a:t>
            </a:fld>
            <a:endParaRPr lang="en-US"/>
          </a:p>
        </p:txBody>
      </p:sp>
    </p:spTree>
    <p:extLst>
      <p:ext uri="{BB962C8B-B14F-4D97-AF65-F5344CB8AC3E}">
        <p14:creationId xmlns:p14="http://schemas.microsoft.com/office/powerpoint/2010/main" val="1573056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CC25-159A-9141-8C48-F5E85F7BDC84}"/>
              </a:ext>
            </a:extLst>
          </p:cNvPr>
          <p:cNvSpPr>
            <a:spLocks noGrp="1"/>
          </p:cNvSpPr>
          <p:nvPr>
            <p:ph type="title"/>
          </p:nvPr>
        </p:nvSpPr>
        <p:spPr/>
        <p:txBody>
          <a:bodyPr/>
          <a:lstStyle/>
          <a:p>
            <a:r>
              <a:rPr lang="en-US"/>
              <a:t>Does the presence of tonal contrast matter?</a:t>
            </a:r>
          </a:p>
        </p:txBody>
      </p:sp>
      <p:sp>
        <p:nvSpPr>
          <p:cNvPr id="3" name="Content Placeholder 2">
            <a:extLst>
              <a:ext uri="{FF2B5EF4-FFF2-40B4-BE49-F238E27FC236}">
                <a16:creationId xmlns:a16="http://schemas.microsoft.com/office/drawing/2014/main" id="{466348C4-361E-814B-9B3A-DDDD3A22748E}"/>
              </a:ext>
            </a:extLst>
          </p:cNvPr>
          <p:cNvSpPr>
            <a:spLocks noGrp="1"/>
          </p:cNvSpPr>
          <p:nvPr>
            <p:ph idx="1"/>
          </p:nvPr>
        </p:nvSpPr>
        <p:spPr/>
        <p:txBody>
          <a:bodyPr/>
          <a:lstStyle/>
          <a:p>
            <a:r>
              <a:rPr lang="en-US"/>
              <a:t>The proportion of glottal stop realizations (5-7%) is very close to values reported for Hawaiian (Davidson 2021).</a:t>
            </a:r>
          </a:p>
          <a:p>
            <a:endParaRPr lang="en-US"/>
          </a:p>
          <a:p>
            <a:r>
              <a:rPr lang="en-US"/>
              <a:t>Hawaiian is non-tonal and Itunyoso Triqui is heavily tonal.</a:t>
            </a:r>
          </a:p>
          <a:p>
            <a:endParaRPr lang="en-US"/>
          </a:p>
          <a:p>
            <a:r>
              <a:rPr lang="en-US"/>
              <a:t>The degree to which glottal stops are realized as non-modal phonation seems to independent from whether they may influence tone, contra Silverman (1997).</a:t>
            </a:r>
          </a:p>
        </p:txBody>
      </p:sp>
      <p:sp>
        <p:nvSpPr>
          <p:cNvPr id="4" name="Slide Number Placeholder 3">
            <a:extLst>
              <a:ext uri="{FF2B5EF4-FFF2-40B4-BE49-F238E27FC236}">
                <a16:creationId xmlns:a16="http://schemas.microsoft.com/office/drawing/2014/main" id="{49F66A24-5BA7-CB4D-98A6-85DFC6285216}"/>
              </a:ext>
            </a:extLst>
          </p:cNvPr>
          <p:cNvSpPr>
            <a:spLocks noGrp="1"/>
          </p:cNvSpPr>
          <p:nvPr>
            <p:ph type="sldNum" sz="quarter" idx="12"/>
          </p:nvPr>
        </p:nvSpPr>
        <p:spPr/>
        <p:txBody>
          <a:bodyPr/>
          <a:lstStyle/>
          <a:p>
            <a:fld id="{9276B3B9-B4C0-4244-BC6D-745C9254BF00}" type="slidenum">
              <a:t>55</a:t>
            </a:fld>
            <a:endParaRPr lang="en-US"/>
          </a:p>
        </p:txBody>
      </p:sp>
    </p:spTree>
    <p:extLst>
      <p:ext uri="{BB962C8B-B14F-4D97-AF65-F5344CB8AC3E}">
        <p14:creationId xmlns:p14="http://schemas.microsoft.com/office/powerpoint/2010/main" val="950196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3EC8-8156-3511-FAE3-293A7AB9D094}"/>
              </a:ext>
            </a:extLst>
          </p:cNvPr>
          <p:cNvSpPr>
            <a:spLocks noGrp="1"/>
          </p:cNvSpPr>
          <p:nvPr>
            <p:ph type="title"/>
          </p:nvPr>
        </p:nvSpPr>
        <p:spPr/>
        <p:txBody>
          <a:bodyPr/>
          <a:lstStyle/>
          <a:p>
            <a:r>
              <a:rPr lang="en-US"/>
              <a:t>2.1	Findings – corpus phonetics</a:t>
            </a:r>
          </a:p>
        </p:txBody>
      </p:sp>
      <p:sp>
        <p:nvSpPr>
          <p:cNvPr id="3" name="Content Placeholder 2">
            <a:extLst>
              <a:ext uri="{FF2B5EF4-FFF2-40B4-BE49-F238E27FC236}">
                <a16:creationId xmlns:a16="http://schemas.microsoft.com/office/drawing/2014/main" id="{1891DE8B-EF8F-3DBA-A64A-F23C895A7B5E}"/>
              </a:ext>
            </a:extLst>
          </p:cNvPr>
          <p:cNvSpPr>
            <a:spLocks noGrp="1"/>
          </p:cNvSpPr>
          <p:nvPr>
            <p:ph idx="1"/>
          </p:nvPr>
        </p:nvSpPr>
        <p:spPr/>
        <p:txBody>
          <a:bodyPr/>
          <a:lstStyle/>
          <a:p>
            <a:r>
              <a:rPr lang="en-US"/>
              <a:t>Utilized human categorization of groupings via a Praat script.</a:t>
            </a:r>
          </a:p>
          <a:p>
            <a:endParaRPr lang="en-US"/>
          </a:p>
          <a:p>
            <a:r>
              <a:rPr lang="en-US"/>
              <a:t>Phonetic variation does not always have to be captured via continuous phonetic measurements; it is possible to quickly mark variants.</a:t>
            </a:r>
          </a:p>
          <a:p>
            <a:endParaRPr lang="en-US"/>
          </a:p>
          <a:p>
            <a:r>
              <a:rPr lang="en-US"/>
              <a:t>Typologically-motivated research question addressed with a documentation corpus.</a:t>
            </a:r>
          </a:p>
        </p:txBody>
      </p:sp>
      <p:sp>
        <p:nvSpPr>
          <p:cNvPr id="4" name="Slide Number Placeholder 3">
            <a:extLst>
              <a:ext uri="{FF2B5EF4-FFF2-40B4-BE49-F238E27FC236}">
                <a16:creationId xmlns:a16="http://schemas.microsoft.com/office/drawing/2014/main" id="{B38BFA79-7127-6468-D665-3A1D98D5AFC6}"/>
              </a:ext>
            </a:extLst>
          </p:cNvPr>
          <p:cNvSpPr>
            <a:spLocks noGrp="1"/>
          </p:cNvSpPr>
          <p:nvPr>
            <p:ph type="sldNum" sz="quarter" idx="12"/>
          </p:nvPr>
        </p:nvSpPr>
        <p:spPr/>
        <p:txBody>
          <a:bodyPr/>
          <a:lstStyle/>
          <a:p>
            <a:fld id="{DDE3963E-610C-1545-9204-574DD087ACE7}" type="slidenum">
              <a:t>56</a:t>
            </a:fld>
            <a:endParaRPr lang="en-US"/>
          </a:p>
        </p:txBody>
      </p:sp>
    </p:spTree>
    <p:extLst>
      <p:ext uri="{BB962C8B-B14F-4D97-AF65-F5344CB8AC3E}">
        <p14:creationId xmlns:p14="http://schemas.microsoft.com/office/powerpoint/2010/main" val="392727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2BC8-F235-6C93-9BCE-970338E791ED}"/>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6F721E05-BA94-D1EB-8053-0E08ADFD144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F68C6B3-607B-AD39-80DA-C6550911A4FA}"/>
              </a:ext>
            </a:extLst>
          </p:cNvPr>
          <p:cNvSpPr>
            <a:spLocks noGrp="1"/>
          </p:cNvSpPr>
          <p:nvPr>
            <p:ph type="sldNum" sz="quarter" idx="12"/>
          </p:nvPr>
        </p:nvSpPr>
        <p:spPr/>
        <p:txBody>
          <a:bodyPr/>
          <a:lstStyle/>
          <a:p>
            <a:fld id="{DDE3963E-610C-1545-9204-574DD087ACE7}" type="slidenum">
              <a:t>57</a:t>
            </a:fld>
            <a:endParaRPr lang="en-US"/>
          </a:p>
        </p:txBody>
      </p:sp>
    </p:spTree>
    <p:extLst>
      <p:ext uri="{BB962C8B-B14F-4D97-AF65-F5344CB8AC3E}">
        <p14:creationId xmlns:p14="http://schemas.microsoft.com/office/powerpoint/2010/main" val="51213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9623-18A6-67AA-BF37-060B0BDD4FBB}"/>
              </a:ext>
            </a:extLst>
          </p:cNvPr>
          <p:cNvSpPr>
            <a:spLocks noGrp="1"/>
          </p:cNvSpPr>
          <p:nvPr>
            <p:ph type="title"/>
          </p:nvPr>
        </p:nvSpPr>
        <p:spPr/>
        <p:txBody>
          <a:bodyPr>
            <a:normAutofit/>
          </a:bodyPr>
          <a:lstStyle/>
          <a:p>
            <a:r>
              <a:rPr lang="en-US" sz="3200"/>
              <a:t>2.2	Exploratory phonetic research with documentation 	corpora (DiCanio et al 2022)</a:t>
            </a:r>
          </a:p>
        </p:txBody>
      </p:sp>
      <p:sp>
        <p:nvSpPr>
          <p:cNvPr id="3" name="Content Placeholder 2">
            <a:extLst>
              <a:ext uri="{FF2B5EF4-FFF2-40B4-BE49-F238E27FC236}">
                <a16:creationId xmlns:a16="http://schemas.microsoft.com/office/drawing/2014/main" id="{0607F582-B60C-6ABB-CB3F-D5CB8F94BC77}"/>
              </a:ext>
            </a:extLst>
          </p:cNvPr>
          <p:cNvSpPr>
            <a:spLocks noGrp="1"/>
          </p:cNvSpPr>
          <p:nvPr>
            <p:ph idx="1"/>
          </p:nvPr>
        </p:nvSpPr>
        <p:spPr/>
        <p:txBody>
          <a:bodyPr/>
          <a:lstStyle/>
          <a:p>
            <a:r>
              <a:rPr lang="en-US"/>
              <a:t>Yoloxóchitl Mixtec (Otomanguean: Mixtecan) is an endangered language spoken in Guerrero, Mexico.</a:t>
            </a:r>
          </a:p>
          <a:p>
            <a:r>
              <a:rPr lang="en-US"/>
              <a:t>Large-scale language documentation project (Amith and Castillo García, no date).</a:t>
            </a:r>
          </a:p>
          <a:p>
            <a:r>
              <a:rPr lang="en-US"/>
              <a:t>Roughly 100+ hours of recordings that have been transcribed, transduced, and force-aligned.</a:t>
            </a:r>
          </a:p>
          <a:p>
            <a:r>
              <a:rPr lang="en-US"/>
              <a:t>Complex tone language with a noticeable pattern of obstruent reduction.</a:t>
            </a:r>
          </a:p>
        </p:txBody>
      </p:sp>
      <p:sp>
        <p:nvSpPr>
          <p:cNvPr id="4" name="Slide Number Placeholder 3">
            <a:extLst>
              <a:ext uri="{FF2B5EF4-FFF2-40B4-BE49-F238E27FC236}">
                <a16:creationId xmlns:a16="http://schemas.microsoft.com/office/drawing/2014/main" id="{90A1CDFE-58D2-C6B0-9728-C969C383243B}"/>
              </a:ext>
            </a:extLst>
          </p:cNvPr>
          <p:cNvSpPr>
            <a:spLocks noGrp="1"/>
          </p:cNvSpPr>
          <p:nvPr>
            <p:ph type="sldNum" sz="quarter" idx="12"/>
          </p:nvPr>
        </p:nvSpPr>
        <p:spPr/>
        <p:txBody>
          <a:bodyPr/>
          <a:lstStyle/>
          <a:p>
            <a:fld id="{DDE3963E-610C-1545-9204-574DD087ACE7}" type="slidenum">
              <a:t>58</a:t>
            </a:fld>
            <a:endParaRPr lang="en-US"/>
          </a:p>
        </p:txBody>
      </p:sp>
    </p:spTree>
    <p:extLst>
      <p:ext uri="{BB962C8B-B14F-4D97-AF65-F5344CB8AC3E}">
        <p14:creationId xmlns:p14="http://schemas.microsoft.com/office/powerpoint/2010/main" val="1828530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8F9E-7677-FE42-597E-4F9C8D92D44F}"/>
              </a:ext>
            </a:extLst>
          </p:cNvPr>
          <p:cNvSpPr>
            <a:spLocks noGrp="1"/>
          </p:cNvSpPr>
          <p:nvPr>
            <p:ph idx="1"/>
          </p:nvPr>
        </p:nvSpPr>
        <p:spPr>
          <a:xfrm>
            <a:off x="838200" y="552659"/>
            <a:ext cx="10515600" cy="5624304"/>
          </a:xfrm>
        </p:spPr>
        <p:txBody>
          <a:bodyPr>
            <a:normAutofit/>
          </a:bodyPr>
          <a:lstStyle/>
          <a:p>
            <a:pPr marL="0" indent="0">
              <a:buNone/>
            </a:pPr>
            <a:r>
              <a:rPr lang="en-US" sz="2400">
                <a:effectLst/>
                <a:latin typeface="Doulos SIL" panose="02000500070000020004" pitchFamily="2" charset="77"/>
                <a:ea typeface="Doulos SIL" panose="02000500070000020004" pitchFamily="2" charset="77"/>
                <a:cs typeface="Doulos SIL" panose="02000500070000020004" pitchFamily="2" charset="77"/>
              </a:rPr>
              <a:t>Why are the obstruents pronounced so differently in these sentences? </a:t>
            </a:r>
          </a:p>
          <a:p>
            <a:pPr marL="0" indent="0">
              <a:buNone/>
            </a:pPr>
            <a:r>
              <a:rPr lang="en-US" sz="2400">
                <a:effectLst/>
                <a:latin typeface="Doulos SIL" panose="02000500070000020004" pitchFamily="2" charset="77"/>
                <a:ea typeface="Doulos SIL" panose="02000500070000020004" pitchFamily="2" charset="77"/>
                <a:cs typeface="Doulos SIL" panose="02000500070000020004" pitchFamily="2" charset="77"/>
              </a:rPr>
              <a:t>[ti¹kĩ¹ĩ⁴ i³ja⁴ tu³ku⁴ rã⁴] (left) vs. [ti¹kĩ¹ĩ⁴ i³ja⁴ tu³ku⁴ rã⁴] (right) </a:t>
            </a:r>
          </a:p>
          <a:p>
            <a:pPr marL="0" indent="0">
              <a:buNone/>
            </a:pPr>
            <a:r>
              <a:rPr lang="en-US" sz="2400">
                <a:effectLst/>
                <a:latin typeface="Doulos SIL" panose="02000500070000020004" pitchFamily="2" charset="77"/>
                <a:ea typeface="Doulos SIL" panose="02000500070000020004" pitchFamily="2" charset="77"/>
                <a:cs typeface="Doulos SIL" panose="02000500070000020004" pitchFamily="2" charset="77"/>
              </a:rPr>
              <a:t>‘...the sour tamale again, then.’</a:t>
            </a: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a:p>
            <a:pPr marL="0" indent="0">
              <a:buNone/>
            </a:pPr>
            <a:endParaRPr lang="en-US" sz="2400">
              <a:effectLst/>
              <a:latin typeface="Doulos SIL" panose="02000500070000020004" pitchFamily="2" charset="77"/>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4EA28BE3-340A-6479-AEF0-3645B6F44DA6}"/>
              </a:ext>
            </a:extLst>
          </p:cNvPr>
          <p:cNvSpPr>
            <a:spLocks noGrp="1"/>
          </p:cNvSpPr>
          <p:nvPr>
            <p:ph type="sldNum" sz="quarter" idx="12"/>
          </p:nvPr>
        </p:nvSpPr>
        <p:spPr/>
        <p:txBody>
          <a:bodyPr/>
          <a:lstStyle/>
          <a:p>
            <a:fld id="{DDE3963E-610C-1545-9204-574DD087ACE7}" type="slidenum">
              <a:t>59</a:t>
            </a:fld>
            <a:endParaRPr lang="en-US"/>
          </a:p>
        </p:txBody>
      </p:sp>
      <p:pic>
        <p:nvPicPr>
          <p:cNvPr id="6" name="Picture 5">
            <a:extLst>
              <a:ext uri="{FF2B5EF4-FFF2-40B4-BE49-F238E27FC236}">
                <a16:creationId xmlns:a16="http://schemas.microsoft.com/office/drawing/2014/main" id="{56025340-6309-4564-2AD0-9AF1568DE00D}"/>
              </a:ext>
            </a:extLst>
          </p:cNvPr>
          <p:cNvPicPr>
            <a:picLocks noChangeAspect="1"/>
          </p:cNvPicPr>
          <p:nvPr/>
        </p:nvPicPr>
        <p:blipFill>
          <a:blip r:embed="rId6"/>
          <a:stretch>
            <a:fillRect/>
          </a:stretch>
        </p:blipFill>
        <p:spPr>
          <a:xfrm>
            <a:off x="942522" y="2089150"/>
            <a:ext cx="4559300" cy="4267200"/>
          </a:xfrm>
          <a:prstGeom prst="rect">
            <a:avLst/>
          </a:prstGeom>
        </p:spPr>
      </p:pic>
      <p:pic>
        <p:nvPicPr>
          <p:cNvPr id="8" name="Picture 7">
            <a:extLst>
              <a:ext uri="{FF2B5EF4-FFF2-40B4-BE49-F238E27FC236}">
                <a16:creationId xmlns:a16="http://schemas.microsoft.com/office/drawing/2014/main" id="{B6B6282A-5331-F3BA-2A90-197FE7EE9BF9}"/>
              </a:ext>
            </a:extLst>
          </p:cNvPr>
          <p:cNvPicPr>
            <a:picLocks noChangeAspect="1"/>
          </p:cNvPicPr>
          <p:nvPr/>
        </p:nvPicPr>
        <p:blipFill>
          <a:blip r:embed="rId7"/>
          <a:stretch>
            <a:fillRect/>
          </a:stretch>
        </p:blipFill>
        <p:spPr>
          <a:xfrm>
            <a:off x="6114769" y="2089150"/>
            <a:ext cx="4572000" cy="4241800"/>
          </a:xfrm>
          <a:prstGeom prst="rect">
            <a:avLst/>
          </a:prstGeom>
        </p:spPr>
      </p:pic>
      <p:pic>
        <p:nvPicPr>
          <p:cNvPr id="9" name="sample_ZGS.wav">
            <a:hlinkClick r:id="" action="ppaction://media"/>
            <a:extLst>
              <a:ext uri="{FF2B5EF4-FFF2-40B4-BE49-F238E27FC236}">
                <a16:creationId xmlns:a16="http://schemas.microsoft.com/office/drawing/2014/main" id="{60B9F81C-AFDB-E8C1-8F75-CBC362D4F8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5231" y="5222806"/>
            <a:ext cx="812800" cy="812800"/>
          </a:xfrm>
          <a:prstGeom prst="rect">
            <a:avLst/>
          </a:prstGeom>
        </p:spPr>
      </p:pic>
      <p:pic>
        <p:nvPicPr>
          <p:cNvPr id="10" name="sample_RCG.wav">
            <a:hlinkClick r:id="" action="ppaction://media"/>
            <a:extLst>
              <a:ext uri="{FF2B5EF4-FFF2-40B4-BE49-F238E27FC236}">
                <a16:creationId xmlns:a16="http://schemas.microsoft.com/office/drawing/2014/main" id="{27A9B9CE-6FAD-A1FC-11D1-3C55E2F322F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409924" y="5214144"/>
            <a:ext cx="812800" cy="812800"/>
          </a:xfrm>
          <a:prstGeom prst="rect">
            <a:avLst/>
          </a:prstGeom>
        </p:spPr>
      </p:pic>
    </p:spTree>
    <p:extLst>
      <p:ext uri="{BB962C8B-B14F-4D97-AF65-F5344CB8AC3E}">
        <p14:creationId xmlns:p14="http://schemas.microsoft.com/office/powerpoint/2010/main" val="229657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E37E3-7E24-B875-4C14-EB87D308BE53}"/>
              </a:ext>
            </a:extLst>
          </p:cNvPr>
          <p:cNvSpPr>
            <a:spLocks noGrp="1"/>
          </p:cNvSpPr>
          <p:nvPr>
            <p:ph type="title"/>
          </p:nvPr>
        </p:nvSpPr>
        <p:spPr>
          <a:xfrm>
            <a:off x="640080" y="325369"/>
            <a:ext cx="4368602" cy="1956841"/>
          </a:xfrm>
        </p:spPr>
        <p:txBody>
          <a:bodyPr anchor="b">
            <a:normAutofit/>
          </a:bodyPr>
          <a:lstStyle/>
          <a:p>
            <a:r>
              <a:rPr lang="en-US" sz="4200" b="1"/>
              <a:t>What is a documentation corpus?</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CA2D39-F0C0-EA4A-D760-E250671F1D11}"/>
              </a:ext>
            </a:extLst>
          </p:cNvPr>
          <p:cNvSpPr>
            <a:spLocks noGrp="1"/>
          </p:cNvSpPr>
          <p:nvPr>
            <p:ph idx="1"/>
          </p:nvPr>
        </p:nvSpPr>
        <p:spPr>
          <a:xfrm>
            <a:off x="640080" y="2872899"/>
            <a:ext cx="4368602" cy="3659732"/>
          </a:xfrm>
        </p:spPr>
        <p:txBody>
          <a:bodyPr>
            <a:noAutofit/>
          </a:bodyPr>
          <a:lstStyle/>
          <a:p>
            <a:r>
              <a:rPr lang="en-US" sz="1800"/>
              <a:t>Serves more holistic documentary goals (multi-genre, text transcription &amp; translation, lexicographic &amp; grammatical materials).</a:t>
            </a:r>
          </a:p>
          <a:p>
            <a:endParaRPr lang="en-US" sz="1800"/>
          </a:p>
          <a:p>
            <a:r>
              <a:rPr lang="en-US" sz="1800"/>
              <a:t>Recordings and associated transcriptions (Transcriber, </a:t>
            </a:r>
            <a:r>
              <a:rPr lang="en-US" sz="1800" b="1"/>
              <a:t>ELAN</a:t>
            </a:r>
            <a:r>
              <a:rPr lang="en-US" sz="1800"/>
              <a:t>, </a:t>
            </a:r>
            <a:r>
              <a:rPr lang="en-US" sz="1800" i="1"/>
              <a:t>even Word documents</a:t>
            </a:r>
            <a:r>
              <a:rPr lang="en-US" sz="1800"/>
              <a:t>)</a:t>
            </a:r>
          </a:p>
          <a:p>
            <a:endParaRPr lang="en-US" sz="1800"/>
          </a:p>
          <a:p>
            <a:r>
              <a:rPr lang="en-US" sz="1800"/>
              <a:t>Idealized users of materials are </a:t>
            </a:r>
            <a:r>
              <a:rPr lang="en-US" sz="1800" i="1"/>
              <a:t>not</a:t>
            </a:r>
            <a:r>
              <a:rPr lang="en-US" sz="1800"/>
              <a:t> phoneticians, but fieldworkers/linguists and community members/speakers.</a:t>
            </a:r>
          </a:p>
        </p:txBody>
      </p:sp>
      <p:pic>
        <p:nvPicPr>
          <p:cNvPr id="10" name="Picture 9" descr="Two girls lying on an orange surface&#10;&#10;Description automatically generated">
            <a:extLst>
              <a:ext uri="{FF2B5EF4-FFF2-40B4-BE49-F238E27FC236}">
                <a16:creationId xmlns:a16="http://schemas.microsoft.com/office/drawing/2014/main" id="{2CF54B5F-38D5-7776-03E9-BA6CE0C8E87F}"/>
              </a:ext>
            </a:extLst>
          </p:cNvPr>
          <p:cNvPicPr>
            <a:picLocks noChangeAspect="1"/>
          </p:cNvPicPr>
          <p:nvPr/>
        </p:nvPicPr>
        <p:blipFill rotWithShape="1">
          <a:blip r:embed="rId2"/>
          <a:srcRect l="14337" r="104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CB2C72BD-C760-0F51-0FCD-F0BEFF35BD10}"/>
              </a:ext>
            </a:extLst>
          </p:cNvPr>
          <p:cNvSpPr>
            <a:spLocks noGrp="1"/>
          </p:cNvSpPr>
          <p:nvPr>
            <p:ph type="sldNum" sz="quarter" idx="12"/>
          </p:nvPr>
        </p:nvSpPr>
        <p:spPr>
          <a:xfrm>
            <a:off x="10439400" y="6356350"/>
            <a:ext cx="914400" cy="365125"/>
          </a:xfrm>
        </p:spPr>
        <p:txBody>
          <a:bodyPr>
            <a:normAutofit/>
          </a:bodyPr>
          <a:lstStyle/>
          <a:p>
            <a:pPr>
              <a:spcAft>
                <a:spcPts val="600"/>
              </a:spcAft>
            </a:pPr>
            <a:fld id="{DDE3963E-610C-1545-9204-574DD087ACE7}" type="slidenum">
              <a:rPr lang="en-US">
                <a:solidFill>
                  <a:srgbClr val="FFFFFF"/>
                </a:solidFill>
              </a:rPr>
              <a:pPr>
                <a:spcAft>
                  <a:spcPts val="600"/>
                </a:spcAft>
              </a:pPr>
              <a:t>6</a:t>
            </a:fld>
            <a:endParaRPr lang="en-US">
              <a:solidFill>
                <a:srgbClr val="FFFFFF"/>
              </a:solidFill>
            </a:endParaRPr>
          </a:p>
        </p:txBody>
      </p:sp>
    </p:spTree>
    <p:extLst>
      <p:ext uri="{BB962C8B-B14F-4D97-AF65-F5344CB8AC3E}">
        <p14:creationId xmlns:p14="http://schemas.microsoft.com/office/powerpoint/2010/main" val="3288662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59E9-53DB-3292-1587-6A8D1B97F08C}"/>
              </a:ext>
            </a:extLst>
          </p:cNvPr>
          <p:cNvSpPr>
            <a:spLocks noGrp="1"/>
          </p:cNvSpPr>
          <p:nvPr>
            <p:ph type="title"/>
          </p:nvPr>
        </p:nvSpPr>
        <p:spPr/>
        <p:txBody>
          <a:bodyPr/>
          <a:lstStyle/>
          <a:p>
            <a:r>
              <a:rPr lang="en-US"/>
              <a:t>Obstruent reduction</a:t>
            </a:r>
          </a:p>
        </p:txBody>
      </p:sp>
      <p:sp>
        <p:nvSpPr>
          <p:cNvPr id="3" name="Content Placeholder 2">
            <a:extLst>
              <a:ext uri="{FF2B5EF4-FFF2-40B4-BE49-F238E27FC236}">
                <a16:creationId xmlns:a16="http://schemas.microsoft.com/office/drawing/2014/main" id="{F1348842-3F1C-CF68-E051-616EAA831832}"/>
              </a:ext>
            </a:extLst>
          </p:cNvPr>
          <p:cNvSpPr>
            <a:spLocks noGrp="1"/>
          </p:cNvSpPr>
          <p:nvPr>
            <p:ph idx="1"/>
          </p:nvPr>
        </p:nvSpPr>
        <p:spPr/>
        <p:txBody>
          <a:bodyPr>
            <a:normAutofit/>
          </a:bodyPr>
          <a:lstStyle/>
          <a:p>
            <a:pPr marL="0" indent="0">
              <a:buNone/>
            </a:pPr>
            <a:r>
              <a:rPr lang="en-US" sz="2400">
                <a:effectLst/>
                <a:latin typeface="SFSS1095"/>
              </a:rPr>
              <a:t>Relative to carefully-produced speech, an obstruent is produced with </a:t>
            </a:r>
            <a:r>
              <a:rPr lang="en-US" sz="2400" b="1">
                <a:effectLst/>
                <a:latin typeface="SFSS1095"/>
              </a:rPr>
              <a:t>reduced spatial excursion</a:t>
            </a:r>
            <a:r>
              <a:rPr lang="en-US" sz="2400">
                <a:effectLst/>
                <a:latin typeface="SFSS1095"/>
              </a:rPr>
              <a:t> of articulators and reduced constriction degree. </a:t>
            </a:r>
          </a:p>
          <a:p>
            <a:endParaRPr lang="en-US" sz="2400">
              <a:effectLst/>
            </a:endParaRPr>
          </a:p>
          <a:p>
            <a:pPr marL="0" indent="0">
              <a:buNone/>
            </a:pPr>
            <a:r>
              <a:rPr lang="en-US" sz="2400">
                <a:effectLst/>
                <a:latin typeface="SFSS1095"/>
              </a:rPr>
              <a:t>Reduced obstruents are shorter than carefully-produced ones </a:t>
            </a:r>
            <a:r>
              <a:rPr lang="en-US" sz="2400">
                <a:effectLst/>
                <a:latin typeface="SFSS0800"/>
              </a:rPr>
              <a:t>(Lavoie, 2001; Parrell and Narayanan, 2018)</a:t>
            </a:r>
          </a:p>
          <a:p>
            <a:pPr marL="0" indent="0">
              <a:buNone/>
            </a:pPr>
            <a:endParaRPr lang="en-US" sz="2400"/>
          </a:p>
          <a:p>
            <a:pPr marL="0" indent="0">
              <a:buNone/>
            </a:pPr>
            <a:r>
              <a:rPr lang="en-US" sz="2400">
                <a:effectLst/>
                <a:latin typeface="SFSS1095"/>
              </a:rPr>
              <a:t>Reduced voiceless obstruents may undergo a process of </a:t>
            </a:r>
            <a:r>
              <a:rPr lang="en-US" sz="2400" b="1">
                <a:effectLst/>
                <a:latin typeface="SFSX1095"/>
              </a:rPr>
              <a:t>passive voicing</a:t>
            </a:r>
            <a:r>
              <a:rPr lang="en-US" sz="2400">
                <a:effectLst/>
                <a:latin typeface="SFSX1095"/>
              </a:rPr>
              <a:t> </a:t>
            </a:r>
            <a:r>
              <a:rPr lang="en-US" sz="2400">
                <a:effectLst/>
                <a:latin typeface="SFSS0800"/>
              </a:rPr>
              <a:t>(Beckman et al., 2013; Davidson, 2018; DiCanio, 2012; Schwarz et al., 2019, Stevens, 2000; Westbury and Keating, 1986). </a:t>
            </a:r>
            <a:endParaRPr lang="en-US" sz="2400">
              <a:effectLst/>
            </a:endParaRPr>
          </a:p>
          <a:p>
            <a:endParaRPr lang="en-US" sz="2400"/>
          </a:p>
        </p:txBody>
      </p:sp>
      <p:sp>
        <p:nvSpPr>
          <p:cNvPr id="4" name="Slide Number Placeholder 3">
            <a:extLst>
              <a:ext uri="{FF2B5EF4-FFF2-40B4-BE49-F238E27FC236}">
                <a16:creationId xmlns:a16="http://schemas.microsoft.com/office/drawing/2014/main" id="{C0801DF5-CC48-AC78-27CD-CCEA242ABB2A}"/>
              </a:ext>
            </a:extLst>
          </p:cNvPr>
          <p:cNvSpPr>
            <a:spLocks noGrp="1"/>
          </p:cNvSpPr>
          <p:nvPr>
            <p:ph type="sldNum" sz="quarter" idx="12"/>
          </p:nvPr>
        </p:nvSpPr>
        <p:spPr/>
        <p:txBody>
          <a:bodyPr/>
          <a:lstStyle/>
          <a:p>
            <a:fld id="{DDE3963E-610C-1545-9204-574DD087ACE7}" type="slidenum">
              <a:t>60</a:t>
            </a:fld>
            <a:endParaRPr lang="en-US"/>
          </a:p>
        </p:txBody>
      </p:sp>
    </p:spTree>
    <p:extLst>
      <p:ext uri="{BB962C8B-B14F-4D97-AF65-F5344CB8AC3E}">
        <p14:creationId xmlns:p14="http://schemas.microsoft.com/office/powerpoint/2010/main" val="1295978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B24D-C4E0-6BE8-22FD-B43E9CBAD489}"/>
              </a:ext>
            </a:extLst>
          </p:cNvPr>
          <p:cNvSpPr>
            <a:spLocks noGrp="1"/>
          </p:cNvSpPr>
          <p:nvPr>
            <p:ph type="title"/>
          </p:nvPr>
        </p:nvSpPr>
        <p:spPr/>
        <p:txBody>
          <a:bodyPr/>
          <a:lstStyle/>
          <a:p>
            <a:r>
              <a:rPr lang="en-US"/>
              <a:t>But no reduction in elicited speech!</a:t>
            </a:r>
          </a:p>
        </p:txBody>
      </p:sp>
      <p:sp>
        <p:nvSpPr>
          <p:cNvPr id="3" name="Content Placeholder 2">
            <a:extLst>
              <a:ext uri="{FF2B5EF4-FFF2-40B4-BE49-F238E27FC236}">
                <a16:creationId xmlns:a16="http://schemas.microsoft.com/office/drawing/2014/main" id="{608271FF-955B-7991-19CE-72ECFB92454B}"/>
              </a:ext>
            </a:extLst>
          </p:cNvPr>
          <p:cNvSpPr>
            <a:spLocks noGrp="1"/>
          </p:cNvSpPr>
          <p:nvPr>
            <p:ph idx="1"/>
          </p:nvPr>
        </p:nvSpPr>
        <p:spPr/>
        <p:txBody>
          <a:bodyPr/>
          <a:lstStyle/>
          <a:p>
            <a:r>
              <a:rPr lang="en-US"/>
              <a:t>DiCanio et al. (2020) did not find much lenition of obstruents in careful speech. Stop closure was found for all speakers.</a:t>
            </a:r>
          </a:p>
        </p:txBody>
      </p:sp>
      <p:sp>
        <p:nvSpPr>
          <p:cNvPr id="4" name="Slide Number Placeholder 3">
            <a:extLst>
              <a:ext uri="{FF2B5EF4-FFF2-40B4-BE49-F238E27FC236}">
                <a16:creationId xmlns:a16="http://schemas.microsoft.com/office/drawing/2014/main" id="{95F0E3C0-6C17-462B-20CE-0610BAB38C0E}"/>
              </a:ext>
            </a:extLst>
          </p:cNvPr>
          <p:cNvSpPr>
            <a:spLocks noGrp="1"/>
          </p:cNvSpPr>
          <p:nvPr>
            <p:ph type="sldNum" sz="quarter" idx="12"/>
          </p:nvPr>
        </p:nvSpPr>
        <p:spPr/>
        <p:txBody>
          <a:bodyPr/>
          <a:lstStyle/>
          <a:p>
            <a:fld id="{DDE3963E-610C-1545-9204-574DD087ACE7}" type="slidenum">
              <a:t>61</a:t>
            </a:fld>
            <a:endParaRPr lang="en-US"/>
          </a:p>
        </p:txBody>
      </p:sp>
      <p:pic>
        <p:nvPicPr>
          <p:cNvPr id="6" name="Picture 5">
            <a:extLst>
              <a:ext uri="{FF2B5EF4-FFF2-40B4-BE49-F238E27FC236}">
                <a16:creationId xmlns:a16="http://schemas.microsoft.com/office/drawing/2014/main" id="{F576FD7C-9F8F-B5E6-9461-42979D55201C}"/>
              </a:ext>
            </a:extLst>
          </p:cNvPr>
          <p:cNvPicPr>
            <a:picLocks noChangeAspect="1"/>
          </p:cNvPicPr>
          <p:nvPr/>
        </p:nvPicPr>
        <p:blipFill>
          <a:blip r:embed="rId2"/>
          <a:stretch>
            <a:fillRect/>
          </a:stretch>
        </p:blipFill>
        <p:spPr>
          <a:xfrm>
            <a:off x="838200" y="2658993"/>
            <a:ext cx="8539948" cy="4062482"/>
          </a:xfrm>
          <a:prstGeom prst="rect">
            <a:avLst/>
          </a:prstGeom>
        </p:spPr>
      </p:pic>
    </p:spTree>
    <p:extLst>
      <p:ext uri="{BB962C8B-B14F-4D97-AF65-F5344CB8AC3E}">
        <p14:creationId xmlns:p14="http://schemas.microsoft.com/office/powerpoint/2010/main" val="3641229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EB98-04BD-002C-88EB-DAC7C66CB66C}"/>
              </a:ext>
            </a:extLst>
          </p:cNvPr>
          <p:cNvSpPr>
            <a:spLocks noGrp="1"/>
          </p:cNvSpPr>
          <p:nvPr>
            <p:ph type="title"/>
          </p:nvPr>
        </p:nvSpPr>
        <p:spPr/>
        <p:txBody>
          <a:bodyPr/>
          <a:lstStyle/>
          <a:p>
            <a:r>
              <a:rPr lang="en-US"/>
              <a:t>What is behind this lenition?</a:t>
            </a:r>
          </a:p>
        </p:txBody>
      </p:sp>
      <p:sp>
        <p:nvSpPr>
          <p:cNvPr id="3" name="Content Placeholder 2">
            <a:extLst>
              <a:ext uri="{FF2B5EF4-FFF2-40B4-BE49-F238E27FC236}">
                <a16:creationId xmlns:a16="http://schemas.microsoft.com/office/drawing/2014/main" id="{648E3F7A-CAF3-8A3B-E41F-87F693D85590}"/>
              </a:ext>
            </a:extLst>
          </p:cNvPr>
          <p:cNvSpPr>
            <a:spLocks noGrp="1"/>
          </p:cNvSpPr>
          <p:nvPr>
            <p:ph idx="1"/>
          </p:nvPr>
        </p:nvSpPr>
        <p:spPr>
          <a:xfrm>
            <a:off x="838200" y="1557495"/>
            <a:ext cx="10515600" cy="4619468"/>
          </a:xfrm>
        </p:spPr>
        <p:txBody>
          <a:bodyPr/>
          <a:lstStyle/>
          <a:p>
            <a:pPr marL="0" indent="0">
              <a:buNone/>
            </a:pPr>
            <a:r>
              <a:rPr lang="en-US"/>
              <a:t>Possible factors:</a:t>
            </a:r>
          </a:p>
          <a:p>
            <a:pPr lvl="1"/>
            <a:r>
              <a:rPr lang="en-US"/>
              <a:t>prosody/stress – perhaps the onset of the final (stressed) syllable is not reduced but all other obstruents are reduced</a:t>
            </a:r>
          </a:p>
          <a:p>
            <a:pPr lvl="1"/>
            <a:r>
              <a:rPr lang="en-US"/>
              <a:t>stop type – perhaps some obstruents are more likely to lenite</a:t>
            </a:r>
          </a:p>
          <a:p>
            <a:pPr marL="0" indent="0">
              <a:buNone/>
            </a:pPr>
            <a:endParaRPr lang="en-US"/>
          </a:p>
          <a:p>
            <a:pPr marL="0" indent="0">
              <a:buNone/>
            </a:pPr>
            <a:r>
              <a:rPr lang="en-US"/>
              <a:t>But this would be rather odd – because of final stress there would be more reduction in </a:t>
            </a:r>
            <a:r>
              <a:rPr lang="en-US" i="1"/>
              <a:t>word-initial</a:t>
            </a:r>
            <a:r>
              <a:rPr lang="en-US"/>
              <a:t> position than in word-medial position.</a:t>
            </a:r>
          </a:p>
          <a:p>
            <a:pPr marL="0" indent="0">
              <a:buNone/>
            </a:pPr>
            <a:endParaRPr lang="en-US"/>
          </a:p>
          <a:p>
            <a:pPr marL="0" indent="0">
              <a:buNone/>
            </a:pPr>
            <a:r>
              <a:rPr lang="en-US"/>
              <a:t>Exploratory study using (a) categorical measures of lenition and (b) continuous measures of lenition/reduction</a:t>
            </a:r>
          </a:p>
        </p:txBody>
      </p:sp>
      <p:sp>
        <p:nvSpPr>
          <p:cNvPr id="4" name="Slide Number Placeholder 3">
            <a:extLst>
              <a:ext uri="{FF2B5EF4-FFF2-40B4-BE49-F238E27FC236}">
                <a16:creationId xmlns:a16="http://schemas.microsoft.com/office/drawing/2014/main" id="{03675083-F21E-2287-8BF2-EC45F097EF9D}"/>
              </a:ext>
            </a:extLst>
          </p:cNvPr>
          <p:cNvSpPr>
            <a:spLocks noGrp="1"/>
          </p:cNvSpPr>
          <p:nvPr>
            <p:ph type="sldNum" sz="quarter" idx="12"/>
          </p:nvPr>
        </p:nvSpPr>
        <p:spPr/>
        <p:txBody>
          <a:bodyPr/>
          <a:lstStyle/>
          <a:p>
            <a:fld id="{DDE3963E-610C-1545-9204-574DD087ACE7}" type="slidenum">
              <a:t>62</a:t>
            </a:fld>
            <a:endParaRPr lang="en-US"/>
          </a:p>
        </p:txBody>
      </p:sp>
    </p:spTree>
    <p:extLst>
      <p:ext uri="{BB962C8B-B14F-4D97-AF65-F5344CB8AC3E}">
        <p14:creationId xmlns:p14="http://schemas.microsoft.com/office/powerpoint/2010/main" val="341335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FE3D-DB90-93D7-565C-AAB628E71BF7}"/>
              </a:ext>
            </a:extLst>
          </p:cNvPr>
          <p:cNvSpPr>
            <a:spLocks noGrp="1"/>
          </p:cNvSpPr>
          <p:nvPr>
            <p:ph type="title"/>
          </p:nvPr>
        </p:nvSpPr>
        <p:spPr/>
        <p:txBody>
          <a:bodyPr/>
          <a:lstStyle/>
          <a:p>
            <a:r>
              <a:rPr lang="en-US"/>
              <a:t>Consonant inventory – no voicing contrast</a:t>
            </a:r>
          </a:p>
        </p:txBody>
      </p:sp>
      <p:pic>
        <p:nvPicPr>
          <p:cNvPr id="6" name="Content Placeholder 5">
            <a:extLst>
              <a:ext uri="{FF2B5EF4-FFF2-40B4-BE49-F238E27FC236}">
                <a16:creationId xmlns:a16="http://schemas.microsoft.com/office/drawing/2014/main" id="{7A61D499-98FF-22B5-3C7A-D6B3E1DF30C7}"/>
              </a:ext>
            </a:extLst>
          </p:cNvPr>
          <p:cNvPicPr>
            <a:picLocks noGrp="1" noChangeAspect="1"/>
          </p:cNvPicPr>
          <p:nvPr>
            <p:ph idx="1"/>
          </p:nvPr>
        </p:nvPicPr>
        <p:blipFill>
          <a:blip r:embed="rId2"/>
          <a:stretch>
            <a:fillRect/>
          </a:stretch>
        </p:blipFill>
        <p:spPr>
          <a:xfrm>
            <a:off x="838200" y="1826454"/>
            <a:ext cx="8111966" cy="4343234"/>
          </a:xfrm>
        </p:spPr>
      </p:pic>
      <p:sp>
        <p:nvSpPr>
          <p:cNvPr id="4" name="Slide Number Placeholder 3">
            <a:extLst>
              <a:ext uri="{FF2B5EF4-FFF2-40B4-BE49-F238E27FC236}">
                <a16:creationId xmlns:a16="http://schemas.microsoft.com/office/drawing/2014/main" id="{50DF53C5-6769-3AA5-86AE-E5FA5C9C7E4F}"/>
              </a:ext>
            </a:extLst>
          </p:cNvPr>
          <p:cNvSpPr>
            <a:spLocks noGrp="1"/>
          </p:cNvSpPr>
          <p:nvPr>
            <p:ph type="sldNum" sz="quarter" idx="12"/>
          </p:nvPr>
        </p:nvSpPr>
        <p:spPr/>
        <p:txBody>
          <a:bodyPr/>
          <a:lstStyle/>
          <a:p>
            <a:fld id="{DDE3963E-610C-1545-9204-574DD087ACE7}" type="slidenum">
              <a:t>63</a:t>
            </a:fld>
            <a:endParaRPr lang="en-US"/>
          </a:p>
        </p:txBody>
      </p:sp>
      <p:sp>
        <p:nvSpPr>
          <p:cNvPr id="7" name="TextBox 6">
            <a:extLst>
              <a:ext uri="{FF2B5EF4-FFF2-40B4-BE49-F238E27FC236}">
                <a16:creationId xmlns:a16="http://schemas.microsoft.com/office/drawing/2014/main" id="{77A66280-8E5C-97A9-6F37-57D64F2854E0}"/>
              </a:ext>
            </a:extLst>
          </p:cNvPr>
          <p:cNvSpPr txBox="1"/>
          <p:nvPr/>
        </p:nvSpPr>
        <p:spPr>
          <a:xfrm>
            <a:off x="9023420" y="1690688"/>
            <a:ext cx="2954215" cy="4093428"/>
          </a:xfrm>
          <a:prstGeom prst="rect">
            <a:avLst/>
          </a:prstGeom>
          <a:noFill/>
        </p:spPr>
        <p:txBody>
          <a:bodyPr wrap="square" rtlCol="0">
            <a:spAutoFit/>
          </a:bodyPr>
          <a:lstStyle/>
          <a:p>
            <a:r>
              <a:rPr lang="en-US" sz="2000">
                <a:effectLst/>
                <a:latin typeface="SFSS1095"/>
              </a:rPr>
              <a:t>Most roots are composed of bimoraic feet (CVV or CVCV) with optional aspectual prefixes on verbs. </a:t>
            </a:r>
          </a:p>
          <a:p>
            <a:endParaRPr lang="en-US" sz="2000">
              <a:latin typeface="SFSS1095"/>
            </a:endParaRPr>
          </a:p>
          <a:p>
            <a:endParaRPr lang="en-US" sz="2000">
              <a:effectLst/>
            </a:endParaRPr>
          </a:p>
          <a:p>
            <a:r>
              <a:rPr lang="en-US" sz="2000">
                <a:effectLst/>
                <a:latin typeface="SFSS1095"/>
              </a:rPr>
              <a:t>The final syllable of roots is stressed, realized via distributional asymmetries in the phonology and </a:t>
            </a:r>
            <a:r>
              <a:rPr lang="en-US" sz="2000">
                <a:effectLst/>
                <a:latin typeface="SFSX1095"/>
              </a:rPr>
              <a:t>consonant </a:t>
            </a:r>
            <a:r>
              <a:rPr lang="en-US" sz="2000">
                <a:effectLst/>
                <a:latin typeface="SFSS1095"/>
              </a:rPr>
              <a:t>lengthening </a:t>
            </a:r>
            <a:r>
              <a:rPr lang="en-US" sz="2000">
                <a:effectLst/>
                <a:latin typeface="SFSS0800"/>
              </a:rPr>
              <a:t>(DiCanio et al., 2020). </a:t>
            </a:r>
            <a:endParaRPr lang="en-US" sz="2000">
              <a:effectLst/>
            </a:endParaRPr>
          </a:p>
        </p:txBody>
      </p:sp>
    </p:spTree>
    <p:extLst>
      <p:ext uri="{BB962C8B-B14F-4D97-AF65-F5344CB8AC3E}">
        <p14:creationId xmlns:p14="http://schemas.microsoft.com/office/powerpoint/2010/main" val="2795642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C085-30CB-BAB5-DFB5-5E2D007833FC}"/>
              </a:ext>
            </a:extLst>
          </p:cNvPr>
          <p:cNvSpPr>
            <a:spLocks noGrp="1"/>
          </p:cNvSpPr>
          <p:nvPr>
            <p:ph type="title"/>
          </p:nvPr>
        </p:nvSpPr>
        <p:spPr/>
        <p:txBody>
          <a:bodyPr/>
          <a:lstStyle/>
          <a:p>
            <a:r>
              <a:rPr lang="en-US"/>
              <a:t>Corpus and methods</a:t>
            </a:r>
          </a:p>
        </p:txBody>
      </p:sp>
      <p:sp>
        <p:nvSpPr>
          <p:cNvPr id="3" name="Content Placeholder 2">
            <a:extLst>
              <a:ext uri="{FF2B5EF4-FFF2-40B4-BE49-F238E27FC236}">
                <a16:creationId xmlns:a16="http://schemas.microsoft.com/office/drawing/2014/main" id="{5F24F1DB-6BC2-6592-DCB6-DAD47F44A4A7}"/>
              </a:ext>
            </a:extLst>
          </p:cNvPr>
          <p:cNvSpPr>
            <a:spLocks noGrp="1"/>
          </p:cNvSpPr>
          <p:nvPr>
            <p:ph idx="1"/>
          </p:nvPr>
        </p:nvSpPr>
        <p:spPr/>
        <p:txBody>
          <a:bodyPr>
            <a:normAutofit/>
          </a:bodyPr>
          <a:lstStyle/>
          <a:p>
            <a:r>
              <a:rPr lang="en-US">
                <a:effectLst/>
                <a:latin typeface="SFSS1095"/>
              </a:rPr>
              <a:t>Corpus of 6 speakers (3 male, 3 female) producing spontaneous narratives in YM, totalling 86 minutes.</a:t>
            </a:r>
            <a:endParaRPr lang="en-US">
              <a:effectLst/>
            </a:endParaRPr>
          </a:p>
          <a:p>
            <a:r>
              <a:rPr lang="en-US">
                <a:effectLst/>
                <a:latin typeface="SFSS1095"/>
              </a:rPr>
              <a:t>Analysis of duration, spirantization, and percentage of voicing during constriction/closure for /</a:t>
            </a:r>
            <a:r>
              <a:rPr lang="en-US">
                <a:effectLst/>
                <a:latin typeface="TeX"/>
              </a:rPr>
              <a:t>t, k, kʷ, s, ʃ, tʃ</a:t>
            </a:r>
            <a:r>
              <a:rPr lang="en-US">
                <a:effectLst/>
                <a:latin typeface="SFSS1095"/>
              </a:rPr>
              <a:t>/. </a:t>
            </a:r>
            <a:endParaRPr lang="en-US">
              <a:effectLst/>
            </a:endParaRPr>
          </a:p>
          <a:p>
            <a:r>
              <a:rPr lang="en-US">
                <a:effectLst/>
                <a:latin typeface="SFSS1095"/>
              </a:rPr>
              <a:t>A total of 7923 segments were analyzed. </a:t>
            </a:r>
            <a:endParaRPr lang="en-US">
              <a:effectLst/>
            </a:endParaRPr>
          </a:p>
          <a:p>
            <a:r>
              <a:rPr lang="en-US">
                <a:effectLst/>
                <a:latin typeface="SFSS1095"/>
              </a:rPr>
              <a:t>Hand-labelling of corpus was done in a previous study (DiCanio et al., 2015), but words here were coded by stem position (initial, medial, final syllable), and word size (monosyllabic, disyllabic, polysyllabic). </a:t>
            </a:r>
            <a:endParaRPr lang="en-US">
              <a:effectLst/>
            </a:endParaRPr>
          </a:p>
          <a:p>
            <a:endParaRPr lang="en-US"/>
          </a:p>
        </p:txBody>
      </p:sp>
      <p:sp>
        <p:nvSpPr>
          <p:cNvPr id="4" name="Slide Number Placeholder 3">
            <a:extLst>
              <a:ext uri="{FF2B5EF4-FFF2-40B4-BE49-F238E27FC236}">
                <a16:creationId xmlns:a16="http://schemas.microsoft.com/office/drawing/2014/main" id="{17328067-A437-8FA0-878F-1EC502B9F734}"/>
              </a:ext>
            </a:extLst>
          </p:cNvPr>
          <p:cNvSpPr>
            <a:spLocks noGrp="1"/>
          </p:cNvSpPr>
          <p:nvPr>
            <p:ph type="sldNum" sz="quarter" idx="12"/>
          </p:nvPr>
        </p:nvSpPr>
        <p:spPr/>
        <p:txBody>
          <a:bodyPr/>
          <a:lstStyle/>
          <a:p>
            <a:fld id="{DDE3963E-610C-1545-9204-574DD087ACE7}" type="slidenum">
              <a:t>64</a:t>
            </a:fld>
            <a:endParaRPr lang="en-US"/>
          </a:p>
        </p:txBody>
      </p:sp>
    </p:spTree>
    <p:extLst>
      <p:ext uri="{BB962C8B-B14F-4D97-AF65-F5344CB8AC3E}">
        <p14:creationId xmlns:p14="http://schemas.microsoft.com/office/powerpoint/2010/main" val="1339960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1715-56C8-9C8B-0403-B8DB9DED1797}"/>
              </a:ext>
            </a:extLst>
          </p:cNvPr>
          <p:cNvSpPr>
            <a:spLocks noGrp="1"/>
          </p:cNvSpPr>
          <p:nvPr>
            <p:ph type="title"/>
          </p:nvPr>
        </p:nvSpPr>
        <p:spPr/>
        <p:txBody>
          <a:bodyPr/>
          <a:lstStyle/>
          <a:p>
            <a:r>
              <a:rPr lang="en-US"/>
              <a:t>A general pattern of lengthening in stressed onsets (final σ) in polysyllabic words</a:t>
            </a:r>
          </a:p>
        </p:txBody>
      </p:sp>
      <p:pic>
        <p:nvPicPr>
          <p:cNvPr id="6" name="Content Placeholder 5" descr="A chart of different shapes&#10;&#10;Description automatically generated">
            <a:extLst>
              <a:ext uri="{FF2B5EF4-FFF2-40B4-BE49-F238E27FC236}">
                <a16:creationId xmlns:a16="http://schemas.microsoft.com/office/drawing/2014/main" id="{78DF04CF-A8B2-8D61-2A19-9ECF4A98EC43}"/>
              </a:ext>
            </a:extLst>
          </p:cNvPr>
          <p:cNvPicPr>
            <a:picLocks noGrp="1" noChangeAspect="1"/>
          </p:cNvPicPr>
          <p:nvPr>
            <p:ph idx="1"/>
          </p:nvPr>
        </p:nvPicPr>
        <p:blipFill>
          <a:blip r:embed="rId2"/>
          <a:stretch>
            <a:fillRect/>
          </a:stretch>
        </p:blipFill>
        <p:spPr>
          <a:xfrm>
            <a:off x="838200" y="1723344"/>
            <a:ext cx="9039330" cy="5026975"/>
          </a:xfrm>
        </p:spPr>
      </p:pic>
      <p:sp>
        <p:nvSpPr>
          <p:cNvPr id="4" name="Slide Number Placeholder 3">
            <a:extLst>
              <a:ext uri="{FF2B5EF4-FFF2-40B4-BE49-F238E27FC236}">
                <a16:creationId xmlns:a16="http://schemas.microsoft.com/office/drawing/2014/main" id="{C9B0E864-25D1-9387-61D2-84707D281692}"/>
              </a:ext>
            </a:extLst>
          </p:cNvPr>
          <p:cNvSpPr>
            <a:spLocks noGrp="1"/>
          </p:cNvSpPr>
          <p:nvPr>
            <p:ph type="sldNum" sz="quarter" idx="12"/>
          </p:nvPr>
        </p:nvSpPr>
        <p:spPr/>
        <p:txBody>
          <a:bodyPr/>
          <a:lstStyle/>
          <a:p>
            <a:fld id="{DDE3963E-610C-1545-9204-574DD087ACE7}" type="slidenum">
              <a:rPr lang="en-US"/>
              <a:t>65</a:t>
            </a:fld>
            <a:endParaRPr lang="en-US"/>
          </a:p>
        </p:txBody>
      </p:sp>
    </p:spTree>
    <p:extLst>
      <p:ext uri="{BB962C8B-B14F-4D97-AF65-F5344CB8AC3E}">
        <p14:creationId xmlns:p14="http://schemas.microsoft.com/office/powerpoint/2010/main" val="13639767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43F5-0BDB-B533-0B7A-7EC7F2D4E45B}"/>
              </a:ext>
            </a:extLst>
          </p:cNvPr>
          <p:cNvSpPr>
            <a:spLocks noGrp="1"/>
          </p:cNvSpPr>
          <p:nvPr>
            <p:ph type="title"/>
          </p:nvPr>
        </p:nvSpPr>
        <p:spPr/>
        <p:txBody>
          <a:bodyPr/>
          <a:lstStyle/>
          <a:p>
            <a:r>
              <a:rPr lang="en-US"/>
              <a:t>This corresponds with more passive voicing in unstressed syllables.</a:t>
            </a:r>
          </a:p>
        </p:txBody>
      </p:sp>
      <p:pic>
        <p:nvPicPr>
          <p:cNvPr id="6" name="Content Placeholder 5">
            <a:extLst>
              <a:ext uri="{FF2B5EF4-FFF2-40B4-BE49-F238E27FC236}">
                <a16:creationId xmlns:a16="http://schemas.microsoft.com/office/drawing/2014/main" id="{B9B642E2-B4E8-E1DF-6D1B-5B4AA9311669}"/>
              </a:ext>
            </a:extLst>
          </p:cNvPr>
          <p:cNvPicPr>
            <a:picLocks noGrp="1" noChangeAspect="1"/>
          </p:cNvPicPr>
          <p:nvPr>
            <p:ph idx="1"/>
          </p:nvPr>
        </p:nvPicPr>
        <p:blipFill>
          <a:blip r:embed="rId2"/>
          <a:stretch>
            <a:fillRect/>
          </a:stretch>
        </p:blipFill>
        <p:spPr>
          <a:xfrm>
            <a:off x="838200" y="1690688"/>
            <a:ext cx="8284442" cy="5030787"/>
          </a:xfrm>
        </p:spPr>
      </p:pic>
      <p:sp>
        <p:nvSpPr>
          <p:cNvPr id="4" name="Slide Number Placeholder 3">
            <a:extLst>
              <a:ext uri="{FF2B5EF4-FFF2-40B4-BE49-F238E27FC236}">
                <a16:creationId xmlns:a16="http://schemas.microsoft.com/office/drawing/2014/main" id="{7C304B5D-8F8D-8B79-3EB2-D5A2E4F33266}"/>
              </a:ext>
            </a:extLst>
          </p:cNvPr>
          <p:cNvSpPr>
            <a:spLocks noGrp="1"/>
          </p:cNvSpPr>
          <p:nvPr>
            <p:ph type="sldNum" sz="quarter" idx="12"/>
          </p:nvPr>
        </p:nvSpPr>
        <p:spPr/>
        <p:txBody>
          <a:bodyPr/>
          <a:lstStyle/>
          <a:p>
            <a:fld id="{DDE3963E-610C-1545-9204-574DD087ACE7}" type="slidenum">
              <a:t>66</a:t>
            </a:fld>
            <a:endParaRPr lang="en-US"/>
          </a:p>
        </p:txBody>
      </p:sp>
    </p:spTree>
    <p:extLst>
      <p:ext uri="{BB962C8B-B14F-4D97-AF65-F5344CB8AC3E}">
        <p14:creationId xmlns:p14="http://schemas.microsoft.com/office/powerpoint/2010/main" val="1923091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B121E-C957-B793-3D59-FE004D2E3AC6}"/>
              </a:ext>
            </a:extLst>
          </p:cNvPr>
          <p:cNvSpPr>
            <a:spLocks noGrp="1"/>
          </p:cNvSpPr>
          <p:nvPr>
            <p:ph type="title"/>
          </p:nvPr>
        </p:nvSpPr>
        <p:spPr/>
        <p:txBody>
          <a:bodyPr>
            <a:normAutofit/>
          </a:bodyPr>
          <a:lstStyle/>
          <a:p>
            <a:r>
              <a:rPr lang="en-US" sz="2800"/>
              <a:t>And there is more reduction in word-initial position of disyllabic words than in word-medial position</a:t>
            </a:r>
          </a:p>
        </p:txBody>
      </p:sp>
      <p:pic>
        <p:nvPicPr>
          <p:cNvPr id="6" name="Content Placeholder 5" descr="A graph of a number of words&#10;&#10;Description automatically generated">
            <a:extLst>
              <a:ext uri="{FF2B5EF4-FFF2-40B4-BE49-F238E27FC236}">
                <a16:creationId xmlns:a16="http://schemas.microsoft.com/office/drawing/2014/main" id="{743E39D7-41E5-8E70-C8E1-D011BFB95858}"/>
              </a:ext>
            </a:extLst>
          </p:cNvPr>
          <p:cNvPicPr>
            <a:picLocks noGrp="1" noChangeAspect="1"/>
          </p:cNvPicPr>
          <p:nvPr>
            <p:ph idx="1"/>
          </p:nvPr>
        </p:nvPicPr>
        <p:blipFill>
          <a:blip r:embed="rId2"/>
          <a:stretch>
            <a:fillRect/>
          </a:stretch>
        </p:blipFill>
        <p:spPr>
          <a:xfrm>
            <a:off x="838200" y="1523349"/>
            <a:ext cx="8577386" cy="5198126"/>
          </a:xfrm>
        </p:spPr>
      </p:pic>
      <p:sp>
        <p:nvSpPr>
          <p:cNvPr id="4" name="Slide Number Placeholder 3">
            <a:extLst>
              <a:ext uri="{FF2B5EF4-FFF2-40B4-BE49-F238E27FC236}">
                <a16:creationId xmlns:a16="http://schemas.microsoft.com/office/drawing/2014/main" id="{AE7DABD2-AAEA-3B9A-607D-011C77A96D9C}"/>
              </a:ext>
            </a:extLst>
          </p:cNvPr>
          <p:cNvSpPr>
            <a:spLocks noGrp="1"/>
          </p:cNvSpPr>
          <p:nvPr>
            <p:ph type="sldNum" sz="quarter" idx="12"/>
          </p:nvPr>
        </p:nvSpPr>
        <p:spPr/>
        <p:txBody>
          <a:bodyPr/>
          <a:lstStyle/>
          <a:p>
            <a:fld id="{DDE3963E-610C-1545-9204-574DD087ACE7}" type="slidenum">
              <a:t>67</a:t>
            </a:fld>
            <a:endParaRPr lang="en-US"/>
          </a:p>
        </p:txBody>
      </p:sp>
    </p:spTree>
    <p:extLst>
      <p:ext uri="{BB962C8B-B14F-4D97-AF65-F5344CB8AC3E}">
        <p14:creationId xmlns:p14="http://schemas.microsoft.com/office/powerpoint/2010/main" val="3739702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DF53-46BF-FC6F-D24D-613EF51DEF8D}"/>
              </a:ext>
            </a:extLst>
          </p:cNvPr>
          <p:cNvSpPr>
            <a:spLocks noGrp="1"/>
          </p:cNvSpPr>
          <p:nvPr>
            <p:ph type="title"/>
          </p:nvPr>
        </p:nvSpPr>
        <p:spPr>
          <a:xfrm>
            <a:off x="9385161" y="525899"/>
            <a:ext cx="2380622" cy="4634696"/>
          </a:xfrm>
        </p:spPr>
        <p:txBody>
          <a:bodyPr>
            <a:normAutofit/>
          </a:bodyPr>
          <a:lstStyle/>
          <a:p>
            <a:r>
              <a:rPr lang="en-US" sz="2800"/>
              <a:t>Lenition is more common in word-initial (unstressed) position than in word-medial (stressed) position.</a:t>
            </a:r>
          </a:p>
        </p:txBody>
      </p:sp>
      <p:sp>
        <p:nvSpPr>
          <p:cNvPr id="4" name="Slide Number Placeholder 3">
            <a:extLst>
              <a:ext uri="{FF2B5EF4-FFF2-40B4-BE49-F238E27FC236}">
                <a16:creationId xmlns:a16="http://schemas.microsoft.com/office/drawing/2014/main" id="{6D5EF1B6-6EF0-AA6D-5F1B-FA6C8F16C84F}"/>
              </a:ext>
            </a:extLst>
          </p:cNvPr>
          <p:cNvSpPr>
            <a:spLocks noGrp="1"/>
          </p:cNvSpPr>
          <p:nvPr>
            <p:ph type="sldNum" sz="quarter" idx="12"/>
          </p:nvPr>
        </p:nvSpPr>
        <p:spPr/>
        <p:txBody>
          <a:bodyPr/>
          <a:lstStyle/>
          <a:p>
            <a:fld id="{DDE3963E-610C-1545-9204-574DD087ACE7}" type="slidenum">
              <a:t>68</a:t>
            </a:fld>
            <a:endParaRPr lang="en-US"/>
          </a:p>
        </p:txBody>
      </p:sp>
      <p:pic>
        <p:nvPicPr>
          <p:cNvPr id="10" name="Content Placeholder 9">
            <a:extLst>
              <a:ext uri="{FF2B5EF4-FFF2-40B4-BE49-F238E27FC236}">
                <a16:creationId xmlns:a16="http://schemas.microsoft.com/office/drawing/2014/main" id="{C70DAE91-F9C1-BBBA-9630-76AC333192C3}"/>
              </a:ext>
            </a:extLst>
          </p:cNvPr>
          <p:cNvPicPr>
            <a:picLocks noGrp="1" noChangeAspect="1"/>
          </p:cNvPicPr>
          <p:nvPr>
            <p:ph idx="1"/>
          </p:nvPr>
        </p:nvPicPr>
        <p:blipFill>
          <a:blip r:embed="rId2"/>
          <a:stretch>
            <a:fillRect/>
          </a:stretch>
        </p:blipFill>
        <p:spPr>
          <a:xfrm>
            <a:off x="245345" y="278178"/>
            <a:ext cx="8848557" cy="6078171"/>
          </a:xfrm>
        </p:spPr>
      </p:pic>
    </p:spTree>
    <p:extLst>
      <p:ext uri="{BB962C8B-B14F-4D97-AF65-F5344CB8AC3E}">
        <p14:creationId xmlns:p14="http://schemas.microsoft.com/office/powerpoint/2010/main" val="1843088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826B-E192-B421-D10A-0AAC2F030F0B}"/>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F98557E5-F392-CB1E-A378-A200B558D9DD}"/>
              </a:ext>
            </a:extLst>
          </p:cNvPr>
          <p:cNvSpPr>
            <a:spLocks noGrp="1"/>
          </p:cNvSpPr>
          <p:nvPr>
            <p:ph idx="1"/>
          </p:nvPr>
        </p:nvSpPr>
        <p:spPr/>
        <p:txBody>
          <a:bodyPr>
            <a:normAutofit/>
          </a:bodyPr>
          <a:lstStyle/>
          <a:p>
            <a:r>
              <a:rPr lang="en-US">
                <a:effectLst/>
                <a:latin typeface="SFSS1095"/>
              </a:rPr>
              <a:t>Obstruents in YM are frequently lenited. </a:t>
            </a:r>
            <a:endParaRPr lang="en-US">
              <a:effectLst/>
            </a:endParaRPr>
          </a:p>
          <a:p>
            <a:r>
              <a:rPr lang="en-US">
                <a:effectLst/>
                <a:latin typeface="SFSS1095"/>
              </a:rPr>
              <a:t>Voicing lenition and spirantization realizations were more frequent in word-medial (stressed syllables) than in non-final syllables (regardless of word position).</a:t>
            </a:r>
            <a:endParaRPr lang="en-US">
              <a:effectLst/>
            </a:endParaRPr>
          </a:p>
          <a:p>
            <a:r>
              <a:rPr lang="en-US">
                <a:effectLst/>
                <a:latin typeface="SFSS1095"/>
              </a:rPr>
              <a:t>Patterns of lenition largely follow durational differences within the word. </a:t>
            </a:r>
          </a:p>
          <a:p>
            <a:endParaRPr lang="en-US">
              <a:latin typeface="SFSS1095"/>
            </a:endParaRPr>
          </a:p>
          <a:p>
            <a:r>
              <a:rPr lang="en-US">
                <a:effectLst/>
              </a:rPr>
              <a:t>An exception to intervocalic spirantization?</a:t>
            </a:r>
          </a:p>
          <a:p>
            <a:pPr marL="0" indent="0">
              <a:buNone/>
            </a:pPr>
            <a:endParaRPr lang="en-US"/>
          </a:p>
        </p:txBody>
      </p:sp>
      <p:sp>
        <p:nvSpPr>
          <p:cNvPr id="4" name="Slide Number Placeholder 3">
            <a:extLst>
              <a:ext uri="{FF2B5EF4-FFF2-40B4-BE49-F238E27FC236}">
                <a16:creationId xmlns:a16="http://schemas.microsoft.com/office/drawing/2014/main" id="{B22C0DC2-5E30-90B4-9BD5-0F129184AE42}"/>
              </a:ext>
            </a:extLst>
          </p:cNvPr>
          <p:cNvSpPr>
            <a:spLocks noGrp="1"/>
          </p:cNvSpPr>
          <p:nvPr>
            <p:ph type="sldNum" sz="quarter" idx="12"/>
          </p:nvPr>
        </p:nvSpPr>
        <p:spPr/>
        <p:txBody>
          <a:bodyPr/>
          <a:lstStyle/>
          <a:p>
            <a:fld id="{DDE3963E-610C-1545-9204-574DD087ACE7}" type="slidenum">
              <a:t>69</a:t>
            </a:fld>
            <a:endParaRPr lang="en-US"/>
          </a:p>
        </p:txBody>
      </p:sp>
    </p:spTree>
    <p:extLst>
      <p:ext uri="{BB962C8B-B14F-4D97-AF65-F5344CB8AC3E}">
        <p14:creationId xmlns:p14="http://schemas.microsoft.com/office/powerpoint/2010/main" val="783833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C8BE7-FA0B-3112-80BE-9572A9DD9A23}"/>
              </a:ext>
            </a:extLst>
          </p:cNvPr>
          <p:cNvSpPr>
            <a:spLocks noGrp="1"/>
          </p:cNvSpPr>
          <p:nvPr>
            <p:ph type="title"/>
          </p:nvPr>
        </p:nvSpPr>
        <p:spPr>
          <a:xfrm>
            <a:off x="838199" y="365125"/>
            <a:ext cx="5741277" cy="475703"/>
          </a:xfrm>
        </p:spPr>
        <p:txBody>
          <a:bodyPr>
            <a:noAutofit/>
          </a:bodyPr>
          <a:lstStyle/>
          <a:p>
            <a:r>
              <a:rPr lang="en-US" sz="2400" b="1">
                <a:solidFill>
                  <a:schemeClr val="accent2"/>
                </a:solidFill>
              </a:rPr>
              <a:t>Documentation corpora: processing</a:t>
            </a:r>
          </a:p>
        </p:txBody>
      </p:sp>
      <p:sp>
        <p:nvSpPr>
          <p:cNvPr id="3" name="Content Placeholder 2">
            <a:extLst>
              <a:ext uri="{FF2B5EF4-FFF2-40B4-BE49-F238E27FC236}">
                <a16:creationId xmlns:a16="http://schemas.microsoft.com/office/drawing/2014/main" id="{1F5CC93C-AD66-9213-6834-B370B6168BF0}"/>
              </a:ext>
            </a:extLst>
          </p:cNvPr>
          <p:cNvSpPr>
            <a:spLocks noGrp="1"/>
          </p:cNvSpPr>
          <p:nvPr>
            <p:ph idx="1"/>
          </p:nvPr>
        </p:nvSpPr>
        <p:spPr>
          <a:xfrm>
            <a:off x="838200" y="1008992"/>
            <a:ext cx="10515600" cy="3015207"/>
          </a:xfrm>
        </p:spPr>
        <p:txBody>
          <a:bodyPr>
            <a:normAutofit lnSpcReduction="10000"/>
          </a:bodyPr>
          <a:lstStyle/>
          <a:p>
            <a:pPr marL="0" indent="0">
              <a:buNone/>
            </a:pPr>
            <a:r>
              <a:rPr lang="en-US" sz="2800"/>
              <a:t>Typical documentation pipeline:</a:t>
            </a:r>
          </a:p>
          <a:p>
            <a:pPr marL="0" indent="0">
              <a:buNone/>
            </a:pPr>
            <a:endParaRPr lang="en-US"/>
          </a:p>
          <a:p>
            <a:pPr marL="0" indent="0">
              <a:buNone/>
            </a:pPr>
            <a:r>
              <a:rPr lang="en-US" b="1"/>
              <a:t>Recording of speakers &gt; Transcription/translation of texts &gt; Archiving</a:t>
            </a:r>
          </a:p>
          <a:p>
            <a:pPr marL="0" indent="0">
              <a:buNone/>
            </a:pPr>
            <a:endParaRPr lang="en-US"/>
          </a:p>
          <a:p>
            <a:pPr marL="0" indent="0">
              <a:buNone/>
            </a:pPr>
            <a:endParaRPr lang="en-US"/>
          </a:p>
          <a:p>
            <a:pPr marL="0" indent="0">
              <a:buNone/>
            </a:pPr>
            <a:r>
              <a:rPr lang="en-US"/>
              <a:t>Typical phonetic corpus pipeline:</a:t>
            </a:r>
          </a:p>
          <a:p>
            <a:pPr marL="0" indent="0">
              <a:buNone/>
            </a:pPr>
            <a:endParaRPr lang="en-US"/>
          </a:p>
          <a:p>
            <a:pPr marL="0" indent="0">
              <a:buNone/>
            </a:pPr>
            <a:endParaRPr lang="en-US"/>
          </a:p>
          <a:p>
            <a:pPr marL="0" indent="0">
              <a:buNone/>
            </a:pPr>
            <a:endParaRPr lang="en-US">
              <a:solidFill>
                <a:schemeClr val="accent2"/>
              </a:solidFill>
            </a:endParaRPr>
          </a:p>
        </p:txBody>
      </p:sp>
      <p:sp>
        <p:nvSpPr>
          <p:cNvPr id="4" name="Slide Number Placeholder 3">
            <a:extLst>
              <a:ext uri="{FF2B5EF4-FFF2-40B4-BE49-F238E27FC236}">
                <a16:creationId xmlns:a16="http://schemas.microsoft.com/office/drawing/2014/main" id="{F91C3B30-882F-BFDE-544A-CE5F26AF1DAE}"/>
              </a:ext>
            </a:extLst>
          </p:cNvPr>
          <p:cNvSpPr>
            <a:spLocks noGrp="1"/>
          </p:cNvSpPr>
          <p:nvPr>
            <p:ph type="sldNum" sz="quarter" idx="12"/>
          </p:nvPr>
        </p:nvSpPr>
        <p:spPr/>
        <p:txBody>
          <a:bodyPr/>
          <a:lstStyle/>
          <a:p>
            <a:fld id="{DDE3963E-610C-1545-9204-574DD087ACE7}" type="slidenum">
              <a:t>7</a:t>
            </a:fld>
            <a:endParaRPr lang="en-US"/>
          </a:p>
        </p:txBody>
      </p:sp>
      <p:pic>
        <p:nvPicPr>
          <p:cNvPr id="6" name="Picture 5">
            <a:extLst>
              <a:ext uri="{FF2B5EF4-FFF2-40B4-BE49-F238E27FC236}">
                <a16:creationId xmlns:a16="http://schemas.microsoft.com/office/drawing/2014/main" id="{5535A3A5-14E4-6B70-3D69-B709A611D226}"/>
              </a:ext>
            </a:extLst>
          </p:cNvPr>
          <p:cNvPicPr>
            <a:picLocks noChangeAspect="1"/>
          </p:cNvPicPr>
          <p:nvPr/>
        </p:nvPicPr>
        <p:blipFill>
          <a:blip r:embed="rId2"/>
          <a:stretch>
            <a:fillRect/>
          </a:stretch>
        </p:blipFill>
        <p:spPr>
          <a:xfrm>
            <a:off x="838199" y="4024200"/>
            <a:ext cx="10617507" cy="1636776"/>
          </a:xfrm>
          <a:prstGeom prst="rect">
            <a:avLst/>
          </a:prstGeom>
        </p:spPr>
      </p:pic>
    </p:spTree>
    <p:extLst>
      <p:ext uri="{BB962C8B-B14F-4D97-AF65-F5344CB8AC3E}">
        <p14:creationId xmlns:p14="http://schemas.microsoft.com/office/powerpoint/2010/main" val="3302543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AF67A7-E7AA-5E1A-3F61-E6F887E24976}"/>
              </a:ext>
            </a:extLst>
          </p:cNvPr>
          <p:cNvSpPr>
            <a:spLocks noGrp="1"/>
          </p:cNvSpPr>
          <p:nvPr>
            <p:ph idx="1"/>
          </p:nvPr>
        </p:nvSpPr>
        <p:spPr>
          <a:xfrm>
            <a:off x="838200" y="693336"/>
            <a:ext cx="10515600" cy="5483627"/>
          </a:xfrm>
        </p:spPr>
        <p:txBody>
          <a:bodyPr>
            <a:normAutofit/>
          </a:bodyPr>
          <a:lstStyle/>
          <a:p>
            <a:r>
              <a:rPr lang="en-US">
                <a:effectLst/>
                <a:latin typeface="SFSS1095"/>
              </a:rPr>
              <a:t>Word prosodic patterns on consonant production may be stronger than patterns related just to word position. </a:t>
            </a:r>
          </a:p>
          <a:p>
            <a:endParaRPr lang="en-US">
              <a:effectLst/>
            </a:endParaRPr>
          </a:p>
          <a:p>
            <a:r>
              <a:rPr lang="en-US">
                <a:effectLst/>
                <a:latin typeface="SFSS1095"/>
              </a:rPr>
              <a:t>Stem-</a:t>
            </a:r>
            <a:r>
              <a:rPr lang="en-US">
                <a:effectLst/>
                <a:latin typeface="SFSI1095"/>
              </a:rPr>
              <a:t>final </a:t>
            </a:r>
            <a:r>
              <a:rPr lang="en-US">
                <a:effectLst/>
                <a:latin typeface="SFSS1095"/>
              </a:rPr>
              <a:t>stress is fairly common in the world’s languages. Among languages with phonologically-predictable stress, between 18% - 31% have stem-final stress (depending on the typological survey) (Gordon, 2016). </a:t>
            </a:r>
            <a:endParaRPr lang="en-US">
              <a:effectLst/>
            </a:endParaRPr>
          </a:p>
          <a:p>
            <a:endParaRPr lang="en-US"/>
          </a:p>
          <a:p>
            <a:r>
              <a:rPr lang="en-US"/>
              <a:t>No work discussing initial strengthening has examined languages with final stress.</a:t>
            </a:r>
          </a:p>
          <a:p>
            <a:endParaRPr lang="en-US"/>
          </a:p>
        </p:txBody>
      </p:sp>
      <p:sp>
        <p:nvSpPr>
          <p:cNvPr id="4" name="Slide Number Placeholder 3">
            <a:extLst>
              <a:ext uri="{FF2B5EF4-FFF2-40B4-BE49-F238E27FC236}">
                <a16:creationId xmlns:a16="http://schemas.microsoft.com/office/drawing/2014/main" id="{A990FD2D-021A-74CC-1834-469C130F3963}"/>
              </a:ext>
            </a:extLst>
          </p:cNvPr>
          <p:cNvSpPr>
            <a:spLocks noGrp="1"/>
          </p:cNvSpPr>
          <p:nvPr>
            <p:ph type="sldNum" sz="quarter" idx="12"/>
          </p:nvPr>
        </p:nvSpPr>
        <p:spPr/>
        <p:txBody>
          <a:bodyPr/>
          <a:lstStyle/>
          <a:p>
            <a:fld id="{DDE3963E-610C-1545-9204-574DD087ACE7}" type="slidenum">
              <a:t>70</a:t>
            </a:fld>
            <a:endParaRPr lang="en-US"/>
          </a:p>
        </p:txBody>
      </p:sp>
    </p:spTree>
    <p:extLst>
      <p:ext uri="{BB962C8B-B14F-4D97-AF65-F5344CB8AC3E}">
        <p14:creationId xmlns:p14="http://schemas.microsoft.com/office/powerpoint/2010/main" val="471987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5640-1B08-ABAC-9F24-0DDE2E0040D3}"/>
              </a:ext>
            </a:extLst>
          </p:cNvPr>
          <p:cNvSpPr>
            <a:spLocks noGrp="1"/>
          </p:cNvSpPr>
          <p:nvPr>
            <p:ph type="title"/>
          </p:nvPr>
        </p:nvSpPr>
        <p:spPr/>
        <p:txBody>
          <a:bodyPr/>
          <a:lstStyle/>
          <a:p>
            <a:r>
              <a:rPr lang="en-US"/>
              <a:t>Might morphology matter?</a:t>
            </a:r>
          </a:p>
        </p:txBody>
      </p:sp>
      <p:sp>
        <p:nvSpPr>
          <p:cNvPr id="3" name="Content Placeholder 2">
            <a:extLst>
              <a:ext uri="{FF2B5EF4-FFF2-40B4-BE49-F238E27FC236}">
                <a16:creationId xmlns:a16="http://schemas.microsoft.com/office/drawing/2014/main" id="{19A5A34C-AC17-FE60-9C83-D837298FE9EA}"/>
              </a:ext>
            </a:extLst>
          </p:cNvPr>
          <p:cNvSpPr>
            <a:spLocks noGrp="1"/>
          </p:cNvSpPr>
          <p:nvPr>
            <p:ph idx="1"/>
          </p:nvPr>
        </p:nvSpPr>
        <p:spPr/>
        <p:txBody>
          <a:bodyPr>
            <a:normAutofit lnSpcReduction="10000"/>
          </a:bodyPr>
          <a:lstStyle/>
          <a:p>
            <a:r>
              <a:rPr lang="en-US" sz="2600">
                <a:effectLst/>
                <a:latin typeface="SFSS1095"/>
              </a:rPr>
              <a:t>Yoloxóchitl Mixtec has only prefixal inflectional morphology on verbs, historical derivational prefixes on nouns, and pronominal enclitics which can freely apply to most parts of speech (Castillo García, 2007). </a:t>
            </a:r>
          </a:p>
          <a:p>
            <a:endParaRPr lang="en-US" sz="2600">
              <a:effectLst/>
            </a:endParaRPr>
          </a:p>
          <a:p>
            <a:r>
              <a:rPr lang="en-US" sz="2600">
                <a:effectLst/>
                <a:latin typeface="SFSS1095"/>
              </a:rPr>
              <a:t>This patterning is common among Otomanguean languages (Beam de Azcona, 2004; Campbell, 2014; DiCanio, 2016; Macaulay, 1996). </a:t>
            </a:r>
          </a:p>
          <a:p>
            <a:endParaRPr lang="en-US" sz="2600">
              <a:effectLst/>
            </a:endParaRPr>
          </a:p>
          <a:p>
            <a:r>
              <a:rPr lang="en-US" sz="2600">
                <a:effectLst/>
                <a:latin typeface="SFSS1095"/>
              </a:rPr>
              <a:t>If the goal of word-initial strengthening is to ensure reliable cues to word segmentation (Katz and Fricke, 2018; White et al., 2020), ideally speakers should ensure clear acoustic or articulatory cues in the initial portion of words which happens to be co-extensive with a lexical stem. </a:t>
            </a:r>
            <a:endParaRPr lang="en-US" sz="2600">
              <a:effectLst/>
            </a:endParaRPr>
          </a:p>
        </p:txBody>
      </p:sp>
      <p:sp>
        <p:nvSpPr>
          <p:cNvPr id="4" name="Slide Number Placeholder 3">
            <a:extLst>
              <a:ext uri="{FF2B5EF4-FFF2-40B4-BE49-F238E27FC236}">
                <a16:creationId xmlns:a16="http://schemas.microsoft.com/office/drawing/2014/main" id="{25ABFE4A-2421-D472-7673-C4F83BB2AAE8}"/>
              </a:ext>
            </a:extLst>
          </p:cNvPr>
          <p:cNvSpPr>
            <a:spLocks noGrp="1"/>
          </p:cNvSpPr>
          <p:nvPr>
            <p:ph type="sldNum" sz="quarter" idx="12"/>
          </p:nvPr>
        </p:nvSpPr>
        <p:spPr/>
        <p:txBody>
          <a:bodyPr/>
          <a:lstStyle/>
          <a:p>
            <a:fld id="{DDE3963E-610C-1545-9204-574DD087ACE7}" type="slidenum">
              <a:t>71</a:t>
            </a:fld>
            <a:endParaRPr lang="en-US"/>
          </a:p>
        </p:txBody>
      </p:sp>
    </p:spTree>
    <p:extLst>
      <p:ext uri="{BB962C8B-B14F-4D97-AF65-F5344CB8AC3E}">
        <p14:creationId xmlns:p14="http://schemas.microsoft.com/office/powerpoint/2010/main" val="1504450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ADB366-DF3E-42DE-35DF-6D051B875E4F}"/>
              </a:ext>
            </a:extLst>
          </p:cNvPr>
          <p:cNvSpPr>
            <a:spLocks noGrp="1"/>
          </p:cNvSpPr>
          <p:nvPr>
            <p:ph idx="1"/>
          </p:nvPr>
        </p:nvSpPr>
        <p:spPr>
          <a:xfrm>
            <a:off x="838200" y="592853"/>
            <a:ext cx="10515600" cy="5584110"/>
          </a:xfrm>
        </p:spPr>
        <p:txBody>
          <a:bodyPr/>
          <a:lstStyle/>
          <a:p>
            <a:r>
              <a:rPr lang="en-US"/>
              <a:t>The initial portion of Yoloxóchitl Mixtec words is </a:t>
            </a:r>
            <a:r>
              <a:rPr lang="en-US" i="1"/>
              <a:t>not </a:t>
            </a:r>
            <a:r>
              <a:rPr lang="en-US"/>
              <a:t>coextensive with the stem though, which might explain why we find reduction here.</a:t>
            </a:r>
          </a:p>
          <a:p>
            <a:pPr marL="0" indent="0">
              <a:buNone/>
            </a:pPr>
            <a:endParaRPr lang="en-US"/>
          </a:p>
          <a:p>
            <a:r>
              <a:rPr lang="en-US"/>
              <a:t>More to explore!</a:t>
            </a:r>
          </a:p>
          <a:p>
            <a:endParaRPr lang="en-US"/>
          </a:p>
          <a:p>
            <a:endParaRPr lang="en-US"/>
          </a:p>
        </p:txBody>
      </p:sp>
      <p:sp>
        <p:nvSpPr>
          <p:cNvPr id="4" name="Slide Number Placeholder 3">
            <a:extLst>
              <a:ext uri="{FF2B5EF4-FFF2-40B4-BE49-F238E27FC236}">
                <a16:creationId xmlns:a16="http://schemas.microsoft.com/office/drawing/2014/main" id="{A22BAC30-108A-046E-387E-DB363E1581A8}"/>
              </a:ext>
            </a:extLst>
          </p:cNvPr>
          <p:cNvSpPr>
            <a:spLocks noGrp="1"/>
          </p:cNvSpPr>
          <p:nvPr>
            <p:ph type="sldNum" sz="quarter" idx="12"/>
          </p:nvPr>
        </p:nvSpPr>
        <p:spPr/>
        <p:txBody>
          <a:bodyPr/>
          <a:lstStyle/>
          <a:p>
            <a:fld id="{DDE3963E-610C-1545-9204-574DD087ACE7}" type="slidenum">
              <a:t>72</a:t>
            </a:fld>
            <a:endParaRPr lang="en-US"/>
          </a:p>
        </p:txBody>
      </p:sp>
    </p:spTree>
    <p:extLst>
      <p:ext uri="{BB962C8B-B14F-4D97-AF65-F5344CB8AC3E}">
        <p14:creationId xmlns:p14="http://schemas.microsoft.com/office/powerpoint/2010/main" val="35665581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D27D7-2A43-BC7E-3414-61B97D687130}"/>
              </a:ext>
            </a:extLst>
          </p:cNvPr>
          <p:cNvSpPr>
            <a:spLocks noGrp="1"/>
          </p:cNvSpPr>
          <p:nvPr>
            <p:ph type="title"/>
          </p:nvPr>
        </p:nvSpPr>
        <p:spPr>
          <a:xfrm>
            <a:off x="630936" y="640823"/>
            <a:ext cx="3419856" cy="3599581"/>
          </a:xfrm>
        </p:spPr>
        <p:txBody>
          <a:bodyPr anchor="ctr">
            <a:normAutofit/>
          </a:bodyPr>
          <a:lstStyle/>
          <a:p>
            <a:r>
              <a:rPr lang="en-US" sz="3800"/>
              <a:t>General discussion: corpus phonetics and language documentation</a:t>
            </a:r>
          </a:p>
        </p:txBody>
      </p:sp>
      <p:sp>
        <p:nvSpPr>
          <p:cNvPr id="2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a blue arrow pointing to a black background&#10;&#10;Description automatically generated">
            <a:extLst>
              <a:ext uri="{FF2B5EF4-FFF2-40B4-BE49-F238E27FC236}">
                <a16:creationId xmlns:a16="http://schemas.microsoft.com/office/drawing/2014/main" id="{C4DD63AD-54C3-375A-7C1B-3C8C85D2BFAC}"/>
              </a:ext>
            </a:extLst>
          </p:cNvPr>
          <p:cNvPicPr>
            <a:picLocks noChangeAspect="1"/>
          </p:cNvPicPr>
          <p:nvPr/>
        </p:nvPicPr>
        <p:blipFill>
          <a:blip r:embed="rId2"/>
          <a:stretch>
            <a:fillRect/>
          </a:stretch>
        </p:blipFill>
        <p:spPr>
          <a:xfrm>
            <a:off x="4654296" y="2053423"/>
            <a:ext cx="6894576" cy="1068658"/>
          </a:xfrm>
          <a:prstGeom prst="rect">
            <a:avLst/>
          </a:prstGeom>
        </p:spPr>
      </p:pic>
      <p:sp>
        <p:nvSpPr>
          <p:cNvPr id="3" name="Content Placeholder 2">
            <a:extLst>
              <a:ext uri="{FF2B5EF4-FFF2-40B4-BE49-F238E27FC236}">
                <a16:creationId xmlns:a16="http://schemas.microsoft.com/office/drawing/2014/main" id="{865CC2A1-F069-A51B-F50C-7835935CA2A1}"/>
              </a:ext>
            </a:extLst>
          </p:cNvPr>
          <p:cNvSpPr>
            <a:spLocks noGrp="1"/>
          </p:cNvSpPr>
          <p:nvPr>
            <p:ph idx="1"/>
          </p:nvPr>
        </p:nvSpPr>
        <p:spPr>
          <a:xfrm>
            <a:off x="4556760" y="3747017"/>
            <a:ext cx="6894576" cy="2271946"/>
          </a:xfrm>
        </p:spPr>
        <p:txBody>
          <a:bodyPr anchor="t">
            <a:normAutofit/>
          </a:bodyPr>
          <a:lstStyle/>
          <a:p>
            <a:pPr marL="0" indent="0">
              <a:buNone/>
            </a:pPr>
            <a:r>
              <a:rPr lang="en-US" sz="1900"/>
              <a:t>The development of a corpus for analytical purposes is not equivalent to just taking the documentation corpus "off the shelf.” </a:t>
            </a:r>
          </a:p>
          <a:p>
            <a:pPr marL="0" indent="0">
              <a:buNone/>
            </a:pPr>
            <a:endParaRPr lang="en-US" sz="1900"/>
          </a:p>
          <a:p>
            <a:pPr marL="0" indent="0">
              <a:buNone/>
            </a:pPr>
            <a:r>
              <a:rPr lang="en-US" sz="1900" b="1" i="1"/>
              <a:t>Very few </a:t>
            </a:r>
            <a:r>
              <a:rPr lang="en-US" sz="1900"/>
              <a:t>archives are ready like this.</a:t>
            </a:r>
          </a:p>
          <a:p>
            <a:pPr marL="0" indent="0">
              <a:buNone/>
            </a:pPr>
            <a:endParaRPr lang="en-US" sz="1900"/>
          </a:p>
          <a:p>
            <a:pPr marL="0" indent="0">
              <a:buNone/>
            </a:pPr>
            <a:endParaRPr lang="en-US" sz="1900"/>
          </a:p>
          <a:p>
            <a:endParaRPr lang="en-US" sz="1900"/>
          </a:p>
          <a:p>
            <a:endParaRPr lang="en-US" sz="1900"/>
          </a:p>
        </p:txBody>
      </p:sp>
      <p:sp>
        <p:nvSpPr>
          <p:cNvPr id="4" name="Slide Number Placeholder 3">
            <a:extLst>
              <a:ext uri="{FF2B5EF4-FFF2-40B4-BE49-F238E27FC236}">
                <a16:creationId xmlns:a16="http://schemas.microsoft.com/office/drawing/2014/main" id="{C77F9B55-1011-54B1-6069-876F37FF3BA4}"/>
              </a:ext>
            </a:extLst>
          </p:cNvPr>
          <p:cNvSpPr>
            <a:spLocks noGrp="1"/>
          </p:cNvSpPr>
          <p:nvPr>
            <p:ph type="sldNum" sz="quarter" idx="12"/>
          </p:nvPr>
        </p:nvSpPr>
        <p:spPr>
          <a:xfrm>
            <a:off x="8610600" y="6356350"/>
            <a:ext cx="2743200" cy="365125"/>
          </a:xfrm>
        </p:spPr>
        <p:txBody>
          <a:bodyPr>
            <a:normAutofit/>
          </a:bodyPr>
          <a:lstStyle/>
          <a:p>
            <a:pPr>
              <a:spcAft>
                <a:spcPts val="600"/>
              </a:spcAft>
            </a:pPr>
            <a:fld id="{DDE3963E-610C-1545-9204-574DD087ACE7}" type="slidenum">
              <a:rPr lang="en-US"/>
              <a:pPr>
                <a:spcAft>
                  <a:spcPts val="600"/>
                </a:spcAft>
              </a:pPr>
              <a:t>73</a:t>
            </a:fld>
            <a:endParaRPr lang="en-US"/>
          </a:p>
        </p:txBody>
      </p:sp>
    </p:spTree>
    <p:extLst>
      <p:ext uri="{BB962C8B-B14F-4D97-AF65-F5344CB8AC3E}">
        <p14:creationId xmlns:p14="http://schemas.microsoft.com/office/powerpoint/2010/main" val="31570883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236403-1491-DD33-9F89-699BA93D8298}"/>
              </a:ext>
            </a:extLst>
          </p:cNvPr>
          <p:cNvSpPr>
            <a:spLocks noGrp="1"/>
          </p:cNvSpPr>
          <p:nvPr>
            <p:ph type="title"/>
          </p:nvPr>
        </p:nvSpPr>
        <p:spPr>
          <a:xfrm>
            <a:off x="630936" y="640080"/>
            <a:ext cx="4818888" cy="1481328"/>
          </a:xfrm>
        </p:spPr>
        <p:txBody>
          <a:bodyPr anchor="b">
            <a:normAutofit/>
          </a:bodyPr>
          <a:lstStyle/>
          <a:p>
            <a:r>
              <a:rPr lang="en-US" sz="3000" b="1"/>
              <a:t>Pre-processing the documentation corpus</a:t>
            </a:r>
          </a:p>
        </p:txBody>
      </p:sp>
      <p:sp>
        <p:nvSpPr>
          <p:cNvPr id="2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CD59FA-FE14-8307-5125-71C7F076404C}"/>
              </a:ext>
            </a:extLst>
          </p:cNvPr>
          <p:cNvSpPr>
            <a:spLocks noGrp="1"/>
          </p:cNvSpPr>
          <p:nvPr>
            <p:ph idx="1"/>
          </p:nvPr>
        </p:nvSpPr>
        <p:spPr>
          <a:xfrm>
            <a:off x="630936" y="2660904"/>
            <a:ext cx="4818888" cy="3547872"/>
          </a:xfrm>
        </p:spPr>
        <p:txBody>
          <a:bodyPr anchor="t">
            <a:normAutofit/>
          </a:bodyPr>
          <a:lstStyle/>
          <a:p>
            <a:pPr marL="0" marR="0" indent="0">
              <a:spcBef>
                <a:spcPts val="0"/>
              </a:spcBef>
              <a:spcAft>
                <a:spcPts val="600"/>
              </a:spcAft>
              <a:buNone/>
            </a:pPr>
            <a:r>
              <a:rPr lang="en-US" sz="2200" kern="100">
                <a:effectLst/>
                <a:latin typeface="Calibri" panose="020F0502020204030204" pitchFamily="34" charset="0"/>
                <a:ea typeface="Calibri" panose="020F0502020204030204" pitchFamily="34" charset="0"/>
                <a:cs typeface="DaunPenh" pitchFamily="2" charset="0"/>
              </a:rPr>
              <a:t>Pre-processing of the corpus is not insurmountable, but knowledge of both the corpus and the language is usually also necessary. </a:t>
            </a:r>
          </a:p>
          <a:p>
            <a:pPr marL="0" marR="0" indent="0">
              <a:spcBef>
                <a:spcPts val="0"/>
              </a:spcBef>
              <a:spcAft>
                <a:spcPts val="600"/>
              </a:spcAft>
              <a:buNone/>
            </a:pPr>
            <a:endParaRPr lang="en-US" sz="2200" kern="100">
              <a:latin typeface="Calibri" panose="020F0502020204030204" pitchFamily="34" charset="0"/>
              <a:ea typeface="Calibri" panose="020F0502020204030204" pitchFamily="34" charset="0"/>
              <a:cs typeface="DaunPenh" pitchFamily="2" charset="0"/>
            </a:endParaRPr>
          </a:p>
          <a:p>
            <a:pPr marL="0" marR="0" indent="0">
              <a:spcBef>
                <a:spcPts val="0"/>
              </a:spcBef>
              <a:spcAft>
                <a:spcPts val="600"/>
              </a:spcAft>
              <a:buNone/>
            </a:pPr>
            <a:r>
              <a:rPr lang="en-US" sz="2200" kern="100">
                <a:effectLst/>
                <a:latin typeface="Calibri" panose="020F0502020204030204" pitchFamily="34" charset="0"/>
                <a:ea typeface="Calibri" panose="020F0502020204030204" pitchFamily="34" charset="0"/>
                <a:cs typeface="DaunPenh" pitchFamily="2" charset="0"/>
              </a:rPr>
              <a:t>Collaborate with fieldworkers and communities if you wish to use archival materials!</a:t>
            </a:r>
          </a:p>
        </p:txBody>
      </p:sp>
      <p:pic>
        <p:nvPicPr>
          <p:cNvPr id="6" name="Picture 5" descr="A group of children looking at a whiteboard&#10;&#10;Description automatically generated">
            <a:extLst>
              <a:ext uri="{FF2B5EF4-FFF2-40B4-BE49-F238E27FC236}">
                <a16:creationId xmlns:a16="http://schemas.microsoft.com/office/drawing/2014/main" id="{6C20398D-6A85-D054-B436-B2ACEE4F3087}"/>
              </a:ext>
            </a:extLst>
          </p:cNvPr>
          <p:cNvPicPr>
            <a:picLocks noChangeAspect="1"/>
          </p:cNvPicPr>
          <p:nvPr/>
        </p:nvPicPr>
        <p:blipFill rotWithShape="1">
          <a:blip r:embed="rId2"/>
          <a:srcRect t="2935"/>
          <a:stretch/>
        </p:blipFill>
        <p:spPr>
          <a:xfrm rot="5400000">
            <a:off x="6039612" y="1398701"/>
            <a:ext cx="5577840" cy="4060598"/>
          </a:xfrm>
          <a:prstGeom prst="rect">
            <a:avLst/>
          </a:prstGeom>
        </p:spPr>
      </p:pic>
      <p:sp>
        <p:nvSpPr>
          <p:cNvPr id="4" name="Slide Number Placeholder 3">
            <a:extLst>
              <a:ext uri="{FF2B5EF4-FFF2-40B4-BE49-F238E27FC236}">
                <a16:creationId xmlns:a16="http://schemas.microsoft.com/office/drawing/2014/main" id="{3C8AB294-6058-1028-37B2-05BB9764A7D9}"/>
              </a:ext>
            </a:extLst>
          </p:cNvPr>
          <p:cNvSpPr>
            <a:spLocks noGrp="1"/>
          </p:cNvSpPr>
          <p:nvPr>
            <p:ph type="sldNum" sz="quarter" idx="12"/>
          </p:nvPr>
        </p:nvSpPr>
        <p:spPr>
          <a:xfrm>
            <a:off x="8610600" y="6356350"/>
            <a:ext cx="2743200" cy="365125"/>
          </a:xfrm>
        </p:spPr>
        <p:txBody>
          <a:bodyPr>
            <a:normAutofit/>
          </a:bodyPr>
          <a:lstStyle/>
          <a:p>
            <a:pPr>
              <a:spcAft>
                <a:spcPts val="600"/>
              </a:spcAft>
            </a:pPr>
            <a:fld id="{DDE3963E-610C-1545-9204-574DD087ACE7}" type="slidenum">
              <a:rPr lang="en-US"/>
              <a:pPr>
                <a:spcAft>
                  <a:spcPts val="600"/>
                </a:spcAft>
              </a:pPr>
              <a:t>74</a:t>
            </a:fld>
            <a:endParaRPr lang="en-US"/>
          </a:p>
        </p:txBody>
      </p:sp>
    </p:spTree>
    <p:extLst>
      <p:ext uri="{BB962C8B-B14F-4D97-AF65-F5344CB8AC3E}">
        <p14:creationId xmlns:p14="http://schemas.microsoft.com/office/powerpoint/2010/main" val="870665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69ADF-E771-255C-B6DB-505F1DEAAC1C}"/>
              </a:ext>
            </a:extLst>
          </p:cNvPr>
          <p:cNvSpPr>
            <a:spLocks noGrp="1"/>
          </p:cNvSpPr>
          <p:nvPr>
            <p:ph type="title"/>
          </p:nvPr>
        </p:nvSpPr>
        <p:spPr>
          <a:xfrm>
            <a:off x="630936" y="639520"/>
            <a:ext cx="3429000" cy="1719072"/>
          </a:xfrm>
        </p:spPr>
        <p:txBody>
          <a:bodyPr anchor="b">
            <a:normAutofit/>
          </a:bodyPr>
          <a:lstStyle/>
          <a:p>
            <a:r>
              <a:rPr lang="en-US" sz="3400" b="1"/>
              <a:t>Consider multiple approaches to data analysis!</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081D09-3CE0-75DD-E627-2DA39B87E747}"/>
              </a:ext>
            </a:extLst>
          </p:cNvPr>
          <p:cNvSpPr>
            <a:spLocks noGrp="1"/>
          </p:cNvSpPr>
          <p:nvPr>
            <p:ph idx="1"/>
          </p:nvPr>
        </p:nvSpPr>
        <p:spPr>
          <a:xfrm>
            <a:off x="630936" y="2807208"/>
            <a:ext cx="4023360" cy="3410712"/>
          </a:xfrm>
        </p:spPr>
        <p:txBody>
          <a:bodyPr anchor="t">
            <a:noAutofit/>
          </a:bodyPr>
          <a:lstStyle/>
          <a:p>
            <a:r>
              <a:rPr lang="en-US" sz="2000"/>
              <a:t>Phonological variation coding (categorical)</a:t>
            </a:r>
          </a:p>
          <a:p>
            <a:endParaRPr lang="en-US" sz="2000"/>
          </a:p>
          <a:p>
            <a:r>
              <a:rPr lang="en-US" sz="2000"/>
              <a:t>Utilize scripts which provide you with contextual information from the corpus.</a:t>
            </a:r>
          </a:p>
          <a:p>
            <a:endParaRPr lang="en-US" sz="2000"/>
          </a:p>
          <a:p>
            <a:r>
              <a:rPr lang="en-US" sz="2000"/>
              <a:t>Utilize additional scripts which enhance the richness of the corpus data (because it is already quite rich)</a:t>
            </a:r>
          </a:p>
        </p:txBody>
      </p:sp>
      <p:pic>
        <p:nvPicPr>
          <p:cNvPr id="6" name="Picture 5" descr="A screenshot of a computer&#10;&#10;Description automatically generated">
            <a:extLst>
              <a:ext uri="{FF2B5EF4-FFF2-40B4-BE49-F238E27FC236}">
                <a16:creationId xmlns:a16="http://schemas.microsoft.com/office/drawing/2014/main" id="{FAFA3A2D-4419-B091-88BF-BBCBC00761E1}"/>
              </a:ext>
            </a:extLst>
          </p:cNvPr>
          <p:cNvPicPr>
            <a:picLocks noChangeAspect="1"/>
          </p:cNvPicPr>
          <p:nvPr/>
        </p:nvPicPr>
        <p:blipFill>
          <a:blip r:embed="rId2"/>
          <a:stretch>
            <a:fillRect/>
          </a:stretch>
        </p:blipFill>
        <p:spPr>
          <a:xfrm>
            <a:off x="4654296" y="1288847"/>
            <a:ext cx="6903720" cy="4280305"/>
          </a:xfrm>
          <a:prstGeom prst="rect">
            <a:avLst/>
          </a:prstGeom>
        </p:spPr>
      </p:pic>
      <p:sp>
        <p:nvSpPr>
          <p:cNvPr id="4" name="Slide Number Placeholder 3">
            <a:extLst>
              <a:ext uri="{FF2B5EF4-FFF2-40B4-BE49-F238E27FC236}">
                <a16:creationId xmlns:a16="http://schemas.microsoft.com/office/drawing/2014/main" id="{4F2122DD-6652-16AE-8183-9259E889547C}"/>
              </a:ext>
            </a:extLst>
          </p:cNvPr>
          <p:cNvSpPr>
            <a:spLocks noGrp="1"/>
          </p:cNvSpPr>
          <p:nvPr>
            <p:ph type="sldNum" sz="quarter" idx="12"/>
          </p:nvPr>
        </p:nvSpPr>
        <p:spPr>
          <a:xfrm>
            <a:off x="8610600" y="6356350"/>
            <a:ext cx="2743200" cy="365125"/>
          </a:xfrm>
        </p:spPr>
        <p:txBody>
          <a:bodyPr>
            <a:normAutofit/>
          </a:bodyPr>
          <a:lstStyle/>
          <a:p>
            <a:pPr>
              <a:spcAft>
                <a:spcPts val="600"/>
              </a:spcAft>
            </a:pPr>
            <a:fld id="{DDE3963E-610C-1545-9204-574DD087ACE7}" type="slidenum">
              <a:rPr lang="en-US"/>
              <a:pPr>
                <a:spcAft>
                  <a:spcPts val="600"/>
                </a:spcAft>
              </a:pPr>
              <a:t>75</a:t>
            </a:fld>
            <a:endParaRPr lang="en-US"/>
          </a:p>
        </p:txBody>
      </p:sp>
    </p:spTree>
    <p:extLst>
      <p:ext uri="{BB962C8B-B14F-4D97-AF65-F5344CB8AC3E}">
        <p14:creationId xmlns:p14="http://schemas.microsoft.com/office/powerpoint/2010/main" val="34494477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CFD7-49AA-5626-80C8-EDD7DB98E10E}"/>
              </a:ext>
            </a:extLst>
          </p:cNvPr>
          <p:cNvSpPr>
            <a:spLocks noGrp="1"/>
          </p:cNvSpPr>
          <p:nvPr>
            <p:ph type="title"/>
          </p:nvPr>
        </p:nvSpPr>
        <p:spPr>
          <a:xfrm>
            <a:off x="838201" y="365126"/>
            <a:ext cx="2819400" cy="315912"/>
          </a:xfrm>
        </p:spPr>
        <p:txBody>
          <a:bodyPr>
            <a:normAutofit fontScale="90000"/>
          </a:bodyPr>
          <a:lstStyle/>
          <a:p>
            <a:r>
              <a:rPr lang="en-US" sz="2000" b="1">
                <a:latin typeface="+mn-lt"/>
              </a:rPr>
              <a:t>References</a:t>
            </a:r>
          </a:p>
        </p:txBody>
      </p:sp>
      <p:sp>
        <p:nvSpPr>
          <p:cNvPr id="3" name="Content Placeholder 2">
            <a:extLst>
              <a:ext uri="{FF2B5EF4-FFF2-40B4-BE49-F238E27FC236}">
                <a16:creationId xmlns:a16="http://schemas.microsoft.com/office/drawing/2014/main" id="{476A26CA-E89B-F66A-D120-7ECC5F347AE3}"/>
              </a:ext>
            </a:extLst>
          </p:cNvPr>
          <p:cNvSpPr>
            <a:spLocks noGrp="1"/>
          </p:cNvSpPr>
          <p:nvPr>
            <p:ph idx="1"/>
          </p:nvPr>
        </p:nvSpPr>
        <p:spPr>
          <a:xfrm>
            <a:off x="838200" y="767255"/>
            <a:ext cx="10515600" cy="5409708"/>
          </a:xfrm>
        </p:spPr>
        <p:txBody>
          <a:bodyPr>
            <a:normAutofit/>
          </a:bodyPr>
          <a:lstStyle/>
          <a:p>
            <a:pPr marL="0" indent="0">
              <a:buNone/>
            </a:pPr>
            <a:r>
              <a:rPr lang="en-US" sz="1400">
                <a:solidFill>
                  <a:srgbClr val="000000"/>
                </a:solidFill>
                <a:effectLst/>
              </a:rPr>
              <a:t>Babinski, S., Dockum, R., Goldenberg, D., Craft, J. H., Fergus, A., and Bowern, C. (2019). A Robin Hood approach to Forced Alignment: English-trained algorithms and their use on Australian languages. In </a:t>
            </a:r>
            <a:r>
              <a:rPr lang="en-US" sz="1400" i="1">
                <a:solidFill>
                  <a:srgbClr val="000000"/>
                </a:solidFill>
                <a:effectLst/>
              </a:rPr>
              <a:t>Proceedings of the 93rd Annual Meeting of the Linguistic Society of America. Linguistic Society of America</a:t>
            </a:r>
            <a:r>
              <a:rPr lang="en-US" sz="1400">
                <a:solidFill>
                  <a:srgbClr val="000000"/>
                </a:solidFill>
                <a:effectLst/>
              </a:rPr>
              <a:t>.</a:t>
            </a:r>
          </a:p>
          <a:p>
            <a:pPr marL="0" indent="0">
              <a:buNone/>
            </a:pPr>
            <a:r>
              <a:rPr lang="en-US" sz="1400">
                <a:solidFill>
                  <a:srgbClr val="000000"/>
                </a:solidFill>
              </a:rPr>
              <a:t>Beam de Azcona, R. (2004).</a:t>
            </a:r>
            <a:r>
              <a:rPr lang="en-US" sz="1400" i="1">
                <a:solidFill>
                  <a:srgbClr val="000000"/>
                </a:solidFill>
              </a:rPr>
              <a:t> A Coatlán-Loxicha Zapotec Grammar. </a:t>
            </a:r>
            <a:r>
              <a:rPr lang="en-US" sz="1400">
                <a:solidFill>
                  <a:srgbClr val="000000"/>
                </a:solidFill>
              </a:rPr>
              <a:t>PhD thesis, University of California, Berkeley.</a:t>
            </a:r>
          </a:p>
          <a:p>
            <a:pPr marL="0" indent="0">
              <a:buNone/>
            </a:pPr>
            <a:r>
              <a:rPr lang="en-US" sz="1400">
                <a:solidFill>
                  <a:srgbClr val="000000"/>
                </a:solidFill>
                <a:effectLst/>
              </a:rPr>
              <a:t>Beckman, J., Jessen, M., and Ringen, C. (2013). Empirical evidence for laryngeal features: Aspirating vs. true voice languages. </a:t>
            </a:r>
            <a:r>
              <a:rPr lang="en-US" sz="1400" i="1">
                <a:solidFill>
                  <a:srgbClr val="000000"/>
                </a:solidFill>
                <a:effectLst/>
              </a:rPr>
              <a:t>Journal of Linguistics</a:t>
            </a:r>
            <a:r>
              <a:rPr lang="en-US" sz="1400">
                <a:solidFill>
                  <a:srgbClr val="000000"/>
                </a:solidFill>
                <a:effectLst/>
              </a:rPr>
              <a:t>, 49(2):259–284.</a:t>
            </a:r>
          </a:p>
          <a:p>
            <a:pPr marL="0" indent="0">
              <a:buNone/>
            </a:pPr>
            <a:r>
              <a:rPr lang="en-US" sz="1400">
                <a:solidFill>
                  <a:srgbClr val="000000"/>
                </a:solidFill>
                <a:effectLst/>
              </a:rPr>
              <a:t>Campbell, E. (2013). The internal diversification and subgrouping of Chatino. </a:t>
            </a:r>
            <a:r>
              <a:rPr lang="en-US" sz="1400" i="1">
                <a:solidFill>
                  <a:srgbClr val="000000"/>
                </a:solidFill>
                <a:effectLst/>
              </a:rPr>
              <a:t>International Journal of American Linguistics</a:t>
            </a:r>
            <a:r>
              <a:rPr lang="en-US" sz="1400">
                <a:solidFill>
                  <a:srgbClr val="000000"/>
                </a:solidFill>
                <a:effectLst/>
              </a:rPr>
              <a:t>, 79(3):395–400.</a:t>
            </a:r>
          </a:p>
          <a:p>
            <a:pPr marL="0" indent="0">
              <a:buNone/>
            </a:pPr>
            <a:r>
              <a:rPr lang="en-US" sz="1400">
                <a:solidFill>
                  <a:srgbClr val="000000"/>
                </a:solidFill>
                <a:effectLst/>
              </a:rPr>
              <a:t>Castillo García, R. (2007). </a:t>
            </a:r>
            <a:r>
              <a:rPr lang="en-US" sz="1400" i="1">
                <a:solidFill>
                  <a:srgbClr val="000000"/>
                </a:solidFill>
                <a:effectLst/>
              </a:rPr>
              <a:t>Descripción fonológica, segmental, y tonal del Mixteco de Yoloxóchitl</a:t>
            </a:r>
            <a:r>
              <a:rPr lang="en-US" sz="1400">
                <a:solidFill>
                  <a:srgbClr val="000000"/>
                </a:solidFill>
                <a:effectLst/>
              </a:rPr>
              <a:t>, Guerrero. Master’s thesis, Centro de Investigaciones y Estudios Superiores en Antropología Social (CIESAS), Mexico City.</a:t>
            </a:r>
          </a:p>
          <a:p>
            <a:pPr marL="0" indent="0">
              <a:buNone/>
            </a:pPr>
            <a:r>
              <a:rPr lang="en-US" sz="1400">
                <a:solidFill>
                  <a:srgbClr val="000000"/>
                </a:solidFill>
                <a:effectLst/>
              </a:rPr>
              <a:t>Davidson, L. (2018). Phonation and laryngeal specification in American English voiceless obstruents. </a:t>
            </a:r>
            <a:r>
              <a:rPr lang="en-US" sz="1400" i="1">
                <a:solidFill>
                  <a:srgbClr val="000000"/>
                </a:solidFill>
                <a:effectLst/>
              </a:rPr>
              <a:t>Journal of the International Phonetic Association</a:t>
            </a:r>
            <a:r>
              <a:rPr lang="en-US" sz="1400">
                <a:solidFill>
                  <a:srgbClr val="000000"/>
                </a:solidFill>
                <a:effectLst/>
              </a:rPr>
              <a:t>, 48(3):331–356.</a:t>
            </a:r>
          </a:p>
          <a:p>
            <a:pPr marL="0" indent="0">
              <a:buNone/>
            </a:pPr>
            <a:r>
              <a:rPr lang="en-US" sz="1400">
                <a:solidFill>
                  <a:srgbClr val="000000"/>
                </a:solidFill>
                <a:effectLst/>
              </a:rPr>
              <a:t>Davidson, L. (2021). Effects of word position and flanking vowel on the implementation of glottal stop: Evidence from Hawaiian.</a:t>
            </a:r>
            <a:r>
              <a:rPr lang="en-US" sz="1400" i="1">
                <a:solidFill>
                  <a:srgbClr val="000000"/>
                </a:solidFill>
                <a:effectLst/>
              </a:rPr>
              <a:t> Journal of Phonetics,</a:t>
            </a:r>
            <a:r>
              <a:rPr lang="en-US" sz="1400">
                <a:solidFill>
                  <a:srgbClr val="000000"/>
                </a:solidFill>
                <a:effectLst/>
              </a:rPr>
              <a:t> 88:1–14.</a:t>
            </a:r>
          </a:p>
          <a:p>
            <a:pPr marL="0" indent="0">
              <a:buNone/>
            </a:pPr>
            <a:r>
              <a:rPr lang="en-US" sz="1400">
                <a:solidFill>
                  <a:srgbClr val="000000"/>
                </a:solidFill>
                <a:effectLst/>
              </a:rPr>
              <a:t>DiCanio, C. (2010). Illustrations of the IPA: San Martín Itunyoso Trique.</a:t>
            </a:r>
            <a:r>
              <a:rPr lang="en-US" sz="1400" i="1">
                <a:solidFill>
                  <a:srgbClr val="000000"/>
                </a:solidFill>
                <a:effectLst/>
              </a:rPr>
              <a:t> Journal of the International Phonetic Association</a:t>
            </a:r>
            <a:r>
              <a:rPr lang="en-US" sz="1400">
                <a:solidFill>
                  <a:srgbClr val="000000"/>
                </a:solidFill>
                <a:effectLst/>
              </a:rPr>
              <a:t>, 40(2):227–238.</a:t>
            </a:r>
          </a:p>
          <a:p>
            <a:pPr marL="0" indent="0">
              <a:buNone/>
            </a:pPr>
            <a:r>
              <a:rPr lang="en-US" sz="1400">
                <a:solidFill>
                  <a:srgbClr val="000000"/>
                </a:solidFill>
                <a:effectLst/>
              </a:rPr>
              <a:t>DiCanio, C. (2011). The Phonetics of Glottalized Consonants in Ixcatec. </a:t>
            </a:r>
            <a:r>
              <a:rPr lang="en-US" sz="1400" i="1">
                <a:solidFill>
                  <a:srgbClr val="000000"/>
                </a:solidFill>
                <a:effectLst/>
              </a:rPr>
              <a:t>SSILA Annual Meeting.</a:t>
            </a:r>
          </a:p>
          <a:p>
            <a:pPr marL="0" indent="0">
              <a:buNone/>
            </a:pPr>
            <a:r>
              <a:rPr lang="en-US" sz="1400">
                <a:solidFill>
                  <a:srgbClr val="000000"/>
                </a:solidFill>
                <a:effectLst/>
              </a:rPr>
              <a:t>DiCanio, C. (2012). Coarticulation between tone and glottal consonants in Itunyoso Trique. </a:t>
            </a:r>
            <a:r>
              <a:rPr lang="en-US" sz="1400" i="1">
                <a:solidFill>
                  <a:srgbClr val="000000"/>
                </a:solidFill>
                <a:effectLst/>
              </a:rPr>
              <a:t>Journal of Phonetics</a:t>
            </a:r>
            <a:r>
              <a:rPr lang="en-US" sz="1400">
                <a:solidFill>
                  <a:srgbClr val="000000"/>
                </a:solidFill>
                <a:effectLst/>
              </a:rPr>
              <a:t>, 40(1):162–176.</a:t>
            </a:r>
          </a:p>
          <a:p>
            <a:pPr marL="0" indent="0">
              <a:buNone/>
            </a:pPr>
            <a:r>
              <a:rPr lang="en-US" sz="1400">
                <a:solidFill>
                  <a:srgbClr val="000000"/>
                </a:solidFill>
                <a:effectLst/>
              </a:rPr>
              <a:t>DiCanio, C. (2012). The Phonetics of Fortis and Lenis Consonants in Itunyoso Trique</a:t>
            </a:r>
            <a:r>
              <a:rPr lang="en-US" sz="1400" i="1">
                <a:solidFill>
                  <a:srgbClr val="000000"/>
                </a:solidFill>
                <a:effectLst/>
              </a:rPr>
              <a:t>. International Journal of American Linguistics</a:t>
            </a:r>
            <a:r>
              <a:rPr lang="en-US" sz="1400">
                <a:solidFill>
                  <a:srgbClr val="000000"/>
                </a:solidFill>
                <a:effectLst/>
              </a:rPr>
              <a:t>, 78(2):239–272.</a:t>
            </a:r>
          </a:p>
          <a:p>
            <a:pPr marL="0" indent="0">
              <a:buNone/>
            </a:pPr>
            <a:r>
              <a:rPr lang="en-US" sz="1400">
                <a:solidFill>
                  <a:srgbClr val="000000"/>
                </a:solidFill>
                <a:effectLst/>
              </a:rPr>
              <a:t>DiCanio, C. (2014). Cue weight in the perception of Trique glottal consonants. </a:t>
            </a:r>
            <a:r>
              <a:rPr lang="en-US" sz="1400" i="1">
                <a:solidFill>
                  <a:srgbClr val="000000"/>
                </a:solidFill>
                <a:effectLst/>
              </a:rPr>
              <a:t>Journal of the Acoustical Society of America</a:t>
            </a:r>
            <a:r>
              <a:rPr lang="en-US" sz="1400">
                <a:solidFill>
                  <a:srgbClr val="000000"/>
                </a:solidFill>
                <a:effectLst/>
              </a:rPr>
              <a:t>, 135(2):884–895.</a:t>
            </a:r>
          </a:p>
        </p:txBody>
      </p:sp>
      <p:sp>
        <p:nvSpPr>
          <p:cNvPr id="4" name="Slide Number Placeholder 3">
            <a:extLst>
              <a:ext uri="{FF2B5EF4-FFF2-40B4-BE49-F238E27FC236}">
                <a16:creationId xmlns:a16="http://schemas.microsoft.com/office/drawing/2014/main" id="{78EB7365-CF93-10E4-0CBD-C7E6D4C0B8AC}"/>
              </a:ext>
            </a:extLst>
          </p:cNvPr>
          <p:cNvSpPr>
            <a:spLocks noGrp="1"/>
          </p:cNvSpPr>
          <p:nvPr>
            <p:ph type="sldNum" sz="quarter" idx="12"/>
          </p:nvPr>
        </p:nvSpPr>
        <p:spPr/>
        <p:txBody>
          <a:bodyPr/>
          <a:lstStyle/>
          <a:p>
            <a:fld id="{DDE3963E-610C-1545-9204-574DD087ACE7}" type="slidenum">
              <a:t>76</a:t>
            </a:fld>
            <a:endParaRPr lang="en-US"/>
          </a:p>
        </p:txBody>
      </p:sp>
    </p:spTree>
    <p:extLst>
      <p:ext uri="{BB962C8B-B14F-4D97-AF65-F5344CB8AC3E}">
        <p14:creationId xmlns:p14="http://schemas.microsoft.com/office/powerpoint/2010/main" val="33830232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F8644B-9C41-1B5B-B3D8-8BD9350A7DE1}"/>
              </a:ext>
            </a:extLst>
          </p:cNvPr>
          <p:cNvSpPr>
            <a:spLocks noGrp="1"/>
          </p:cNvSpPr>
          <p:nvPr>
            <p:ph idx="1"/>
          </p:nvPr>
        </p:nvSpPr>
        <p:spPr>
          <a:xfrm>
            <a:off x="838200" y="542610"/>
            <a:ext cx="10515600" cy="5813739"/>
          </a:xfrm>
        </p:spPr>
        <p:txBody>
          <a:bodyPr>
            <a:normAutofit lnSpcReduction="10000"/>
          </a:bodyPr>
          <a:lstStyle/>
          <a:p>
            <a:pPr marL="0" indent="0">
              <a:buNone/>
            </a:pPr>
            <a:r>
              <a:rPr lang="en-US" sz="1400">
                <a:solidFill>
                  <a:srgbClr val="000000"/>
                </a:solidFill>
                <a:effectLst/>
              </a:rPr>
              <a:t>DiCanio, C. (2016). Abstract and concrete tonal classes in Itunyoso Trique person morphology. In Palancar, E. and Léonard, J.-L., editors, </a:t>
            </a:r>
            <a:r>
              <a:rPr lang="en-US" sz="1400" i="1">
                <a:solidFill>
                  <a:srgbClr val="000000"/>
                </a:solidFill>
                <a:effectLst/>
              </a:rPr>
              <a:t>Tone and Inflection: New Facts and New Perspectives</a:t>
            </a:r>
            <a:r>
              <a:rPr lang="en-US" sz="1400">
                <a:solidFill>
                  <a:srgbClr val="000000"/>
                </a:solidFill>
                <a:effectLst/>
              </a:rPr>
              <a:t>, pages 225–266. Berlin: De Gruyter Mouton.</a:t>
            </a:r>
          </a:p>
          <a:p>
            <a:pPr marL="0" indent="0">
              <a:buNone/>
            </a:pPr>
            <a:r>
              <a:rPr lang="en-US" sz="1400">
                <a:solidFill>
                  <a:srgbClr val="000000"/>
                </a:solidFill>
                <a:effectLst/>
              </a:rPr>
              <a:t>DiCanio, C., Chen, W.-R., Benn, J., Amith, J. D., and Castillo Garc ́ıa, R. (2022). Extreme stop allophony in Mixtec spontaneous speech: Data, word prosody, and modelling</a:t>
            </a:r>
            <a:r>
              <a:rPr lang="en-US" sz="1400" i="1">
                <a:solidFill>
                  <a:srgbClr val="000000"/>
                </a:solidFill>
                <a:effectLst/>
              </a:rPr>
              <a:t>. Journal of Phonetics</a:t>
            </a:r>
            <a:r>
              <a:rPr lang="en-US" sz="1400">
                <a:solidFill>
                  <a:srgbClr val="000000"/>
                </a:solidFill>
                <a:effectLst/>
              </a:rPr>
              <a:t>, 92:1–18.</a:t>
            </a:r>
          </a:p>
          <a:p>
            <a:pPr marL="0" indent="0">
              <a:buNone/>
            </a:pPr>
            <a:r>
              <a:rPr lang="en-US" sz="1400">
                <a:solidFill>
                  <a:srgbClr val="000000"/>
                </a:solidFill>
                <a:effectLst/>
              </a:rPr>
              <a:t>DiCanio, C., Martínez Cruz, B., Cruz Martínez, B., and Martínez Cruz, W. (2020). Glottal toggling in Itunyoso Triqui. </a:t>
            </a:r>
            <a:r>
              <a:rPr lang="en-US" sz="1400" i="1">
                <a:solidFill>
                  <a:srgbClr val="000000"/>
                </a:solidFill>
                <a:effectLst/>
              </a:rPr>
              <a:t>Phonological Data &amp; Analysis</a:t>
            </a:r>
            <a:r>
              <a:rPr lang="en-US" sz="1400">
                <a:solidFill>
                  <a:srgbClr val="000000"/>
                </a:solidFill>
                <a:effectLst/>
              </a:rPr>
              <a:t>, 2(4):1–28.</a:t>
            </a:r>
          </a:p>
          <a:p>
            <a:pPr marL="0" indent="0">
              <a:buNone/>
            </a:pPr>
            <a:r>
              <a:rPr lang="en-US" sz="1400">
                <a:solidFill>
                  <a:srgbClr val="000000"/>
                </a:solidFill>
                <a:effectLst/>
              </a:rPr>
              <a:t>DiCanio, C., Nam, H., Whalen, D. H., Bunnell, H. T., Amith, J. D., and Castillo García, R. (2013). Using automatic alignment to analyze endangered language data: Testing the viability of untrained alignment. </a:t>
            </a:r>
            <a:r>
              <a:rPr lang="en-US" sz="1400" i="1">
                <a:solidFill>
                  <a:srgbClr val="000000"/>
                </a:solidFill>
                <a:effectLst/>
              </a:rPr>
              <a:t>Journal of the Acoustical Society of America</a:t>
            </a:r>
            <a:r>
              <a:rPr lang="en-US" sz="1400">
                <a:solidFill>
                  <a:srgbClr val="000000"/>
                </a:solidFill>
                <a:effectLst/>
              </a:rPr>
              <a:t>, 134(3):2235–2246.</a:t>
            </a:r>
          </a:p>
          <a:p>
            <a:pPr marL="0" indent="0">
              <a:buNone/>
            </a:pPr>
            <a:r>
              <a:rPr lang="en-US" sz="1400">
                <a:solidFill>
                  <a:srgbClr val="000000"/>
                </a:solidFill>
                <a:effectLst/>
              </a:rPr>
              <a:t>DiCanio, C., Nam, H., Amith, J., Castillo García, R., and Whalen, D. (2015). Vowel variability in elicited versus spontaneous speech: Evidence from Mixtec.</a:t>
            </a:r>
            <a:r>
              <a:rPr lang="en-US" sz="1400" i="1">
                <a:solidFill>
                  <a:srgbClr val="000000"/>
                </a:solidFill>
                <a:effectLst/>
              </a:rPr>
              <a:t> Journal of Phonetics</a:t>
            </a:r>
            <a:r>
              <a:rPr lang="en-US" sz="1400">
                <a:solidFill>
                  <a:srgbClr val="000000"/>
                </a:solidFill>
                <a:effectLst/>
              </a:rPr>
              <a:t>, 48:45 – 59. The Impact of Stylistic Diversity on Phonetic and Phonological Evidence and Modeling.</a:t>
            </a:r>
          </a:p>
          <a:p>
            <a:pPr marL="0" indent="0">
              <a:buNone/>
            </a:pPr>
            <a:r>
              <a:rPr lang="en-US" sz="1400">
                <a:solidFill>
                  <a:srgbClr val="000000"/>
                </a:solidFill>
                <a:effectLst/>
              </a:rPr>
              <a:t>DiCanio, C. and Whalen, D. H. (2015). The interaction of vowel length and speech style in an arapaho speech corpus. In </a:t>
            </a:r>
            <a:r>
              <a:rPr lang="en-US" sz="1400" i="1">
                <a:solidFill>
                  <a:srgbClr val="000000"/>
                </a:solidFill>
                <a:effectLst/>
              </a:rPr>
              <a:t>Proceedings of the 18th International Congress of the Phonetic Sciences</a:t>
            </a:r>
            <a:r>
              <a:rPr lang="en-US" sz="1400">
                <a:solidFill>
                  <a:srgbClr val="000000"/>
                </a:solidFill>
                <a:effectLst/>
              </a:rPr>
              <a:t>, Glasgow, Scotland, pages 513–517.</a:t>
            </a:r>
          </a:p>
          <a:p>
            <a:pPr marL="0" indent="0">
              <a:buNone/>
            </a:pPr>
            <a:r>
              <a:rPr lang="en-US" sz="1400">
                <a:solidFill>
                  <a:srgbClr val="000000"/>
                </a:solidFill>
                <a:effectLst/>
              </a:rPr>
              <a:t>DiCanio, C., Zhang, C., Whalen, D. H., and Castillo García, R. (2020). Phonetic structure in Yoloxóchitl Mixtec consonants. </a:t>
            </a:r>
            <a:r>
              <a:rPr lang="en-US" sz="1400" i="1">
                <a:solidFill>
                  <a:srgbClr val="000000"/>
                </a:solidFill>
                <a:effectLst/>
              </a:rPr>
              <a:t>Journal of the International Phonetic Association,</a:t>
            </a:r>
            <a:r>
              <a:rPr lang="en-US" sz="1400">
                <a:solidFill>
                  <a:srgbClr val="000000"/>
                </a:solidFill>
                <a:effectLst/>
              </a:rPr>
              <a:t> 50(3):333– 365.</a:t>
            </a:r>
          </a:p>
          <a:p>
            <a:pPr marL="0" indent="0">
              <a:buNone/>
            </a:pPr>
            <a:r>
              <a:rPr lang="en-US" sz="1400">
                <a:solidFill>
                  <a:srgbClr val="000000"/>
                </a:solidFill>
                <a:effectLst/>
              </a:rPr>
              <a:t>Gahl, S., Yao, Y., and Johnson, K. (2012). Why reduce? Phonological neighborhood density and phonetic reduction in spontaneous speech. </a:t>
            </a:r>
            <a:r>
              <a:rPr lang="en-US" sz="1400" i="1">
                <a:solidFill>
                  <a:srgbClr val="000000"/>
                </a:solidFill>
                <a:effectLst/>
              </a:rPr>
              <a:t>Journal of Memory and Language</a:t>
            </a:r>
            <a:r>
              <a:rPr lang="en-US" sz="1400">
                <a:solidFill>
                  <a:srgbClr val="000000"/>
                </a:solidFill>
                <a:effectLst/>
              </a:rPr>
              <a:t>, 66:789–806.</a:t>
            </a:r>
          </a:p>
          <a:p>
            <a:pPr marL="0" indent="0">
              <a:buNone/>
            </a:pPr>
            <a:r>
              <a:rPr lang="en-US" sz="1400">
                <a:solidFill>
                  <a:srgbClr val="000000"/>
                </a:solidFill>
                <a:effectLst/>
              </a:rPr>
              <a:t>Gerfen, C. and Baker, K. (2005). The production and perception of laryngealized vowels in Coatzospan Mixtec. </a:t>
            </a:r>
            <a:r>
              <a:rPr lang="en-US" sz="1400" i="1">
                <a:solidFill>
                  <a:srgbClr val="000000"/>
                </a:solidFill>
                <a:effectLst/>
              </a:rPr>
              <a:t>Journal of Phonetics</a:t>
            </a:r>
            <a:r>
              <a:rPr lang="en-US" sz="1400">
                <a:solidFill>
                  <a:srgbClr val="000000"/>
                </a:solidFill>
                <a:effectLst/>
              </a:rPr>
              <a:t>, 33(3):311–334.</a:t>
            </a:r>
          </a:p>
          <a:p>
            <a:pPr marL="0" indent="0">
              <a:buNone/>
            </a:pPr>
            <a:r>
              <a:rPr lang="en-US" sz="1400">
                <a:solidFill>
                  <a:srgbClr val="000000"/>
                </a:solidFill>
              </a:rPr>
              <a:t>Gordon, M. K. (2016). </a:t>
            </a:r>
            <a:r>
              <a:rPr lang="en-US" sz="1400" i="1">
                <a:solidFill>
                  <a:srgbClr val="000000"/>
                </a:solidFill>
              </a:rPr>
              <a:t>Phonological Typology. </a:t>
            </a:r>
            <a:r>
              <a:rPr lang="en-US" sz="1400">
                <a:solidFill>
                  <a:srgbClr val="000000"/>
                </a:solidFill>
              </a:rPr>
              <a:t>Oxford University Press.</a:t>
            </a:r>
          </a:p>
          <a:p>
            <a:pPr marL="0" indent="0">
              <a:buNone/>
            </a:pPr>
            <a:r>
              <a:rPr lang="en-US" sz="1400">
                <a:solidFill>
                  <a:srgbClr val="000000"/>
                </a:solidFill>
                <a:effectLst/>
              </a:rPr>
              <a:t>Hillenbrand, J. M. and Houde, R. A. (1996). Role of F0 and Amplitude in the Perception of Intervocalic Glottal Stops. </a:t>
            </a:r>
            <a:r>
              <a:rPr lang="en-US" sz="1400" i="1">
                <a:solidFill>
                  <a:srgbClr val="000000"/>
                </a:solidFill>
                <a:effectLst/>
              </a:rPr>
              <a:t>Journal of Speech and Hearing Research</a:t>
            </a:r>
            <a:r>
              <a:rPr lang="en-US" sz="1400">
                <a:solidFill>
                  <a:srgbClr val="000000"/>
                </a:solidFill>
                <a:effectLst/>
              </a:rPr>
              <a:t>, 39:1182–1190.</a:t>
            </a:r>
          </a:p>
          <a:p>
            <a:pPr marL="0" indent="0">
              <a:buNone/>
            </a:pPr>
            <a:r>
              <a:rPr lang="en-US" sz="1400">
                <a:solidFill>
                  <a:srgbClr val="000000"/>
                </a:solidFill>
                <a:effectLst/>
              </a:rPr>
              <a:t>Johnson, L. M., DiPaolo, M., and Bell, A. (2018). Forced Alignment for Understudied Language Varieties: Testing ProsodyLab-Aligner with Tongan Data. </a:t>
            </a:r>
            <a:r>
              <a:rPr lang="en-US" sz="1400" i="1">
                <a:solidFill>
                  <a:srgbClr val="000000"/>
                </a:solidFill>
                <a:effectLst/>
              </a:rPr>
              <a:t>Language Documentation and Conservation</a:t>
            </a:r>
            <a:r>
              <a:rPr lang="en-US" sz="1400">
                <a:solidFill>
                  <a:srgbClr val="000000"/>
                </a:solidFill>
                <a:effectLst/>
              </a:rPr>
              <a:t>, 12:80–123.</a:t>
            </a:r>
          </a:p>
        </p:txBody>
      </p:sp>
      <p:sp>
        <p:nvSpPr>
          <p:cNvPr id="4" name="Slide Number Placeholder 3">
            <a:extLst>
              <a:ext uri="{FF2B5EF4-FFF2-40B4-BE49-F238E27FC236}">
                <a16:creationId xmlns:a16="http://schemas.microsoft.com/office/drawing/2014/main" id="{9B04B3A6-4F2D-683D-5C31-7A72E4155EC4}"/>
              </a:ext>
            </a:extLst>
          </p:cNvPr>
          <p:cNvSpPr>
            <a:spLocks noGrp="1"/>
          </p:cNvSpPr>
          <p:nvPr>
            <p:ph type="sldNum" sz="quarter" idx="12"/>
          </p:nvPr>
        </p:nvSpPr>
        <p:spPr/>
        <p:txBody>
          <a:bodyPr/>
          <a:lstStyle/>
          <a:p>
            <a:fld id="{DDE3963E-610C-1545-9204-574DD087ACE7}" type="slidenum">
              <a:t>77</a:t>
            </a:fld>
            <a:endParaRPr lang="en-US"/>
          </a:p>
        </p:txBody>
      </p:sp>
    </p:spTree>
    <p:extLst>
      <p:ext uri="{BB962C8B-B14F-4D97-AF65-F5344CB8AC3E}">
        <p14:creationId xmlns:p14="http://schemas.microsoft.com/office/powerpoint/2010/main" val="3664494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A823DF-E295-8EAB-5659-79B134EC224C}"/>
              </a:ext>
            </a:extLst>
          </p:cNvPr>
          <p:cNvSpPr>
            <a:spLocks noGrp="1"/>
          </p:cNvSpPr>
          <p:nvPr>
            <p:ph idx="1"/>
          </p:nvPr>
        </p:nvSpPr>
        <p:spPr>
          <a:xfrm>
            <a:off x="838200" y="622998"/>
            <a:ext cx="10515600" cy="5553965"/>
          </a:xfrm>
        </p:spPr>
        <p:txBody>
          <a:bodyPr>
            <a:noAutofit/>
          </a:bodyPr>
          <a:lstStyle/>
          <a:p>
            <a:pPr marL="0" indent="0">
              <a:buNone/>
            </a:pPr>
            <a:r>
              <a:rPr lang="en-US" sz="1400">
                <a:solidFill>
                  <a:srgbClr val="000000"/>
                </a:solidFill>
                <a:effectLst/>
              </a:rPr>
              <a:t>Katz, J. and Fricke, M. (2018). Auditory disruption improves word segmentation: A functional basis for lenition phenomena. </a:t>
            </a:r>
            <a:r>
              <a:rPr lang="en-US" sz="1400" i="1">
                <a:solidFill>
                  <a:srgbClr val="000000"/>
                </a:solidFill>
                <a:effectLst/>
              </a:rPr>
              <a:t>Glossa, </a:t>
            </a:r>
            <a:r>
              <a:rPr lang="en-US" sz="1400">
                <a:solidFill>
                  <a:srgbClr val="000000"/>
                </a:solidFill>
                <a:effectLst/>
              </a:rPr>
              <a:t>3(1):1–25.</a:t>
            </a:r>
          </a:p>
          <a:p>
            <a:pPr marL="0" indent="0">
              <a:buNone/>
            </a:pPr>
            <a:r>
              <a:rPr lang="en-US" sz="1400">
                <a:solidFill>
                  <a:srgbClr val="000000"/>
                </a:solidFill>
                <a:effectLst/>
              </a:rPr>
              <a:t>Keating, P. A. and Huffman, M. K. (1984). Vowel variation in Japanese.</a:t>
            </a:r>
            <a:r>
              <a:rPr lang="en-US" sz="1400" i="1">
                <a:solidFill>
                  <a:srgbClr val="000000"/>
                </a:solidFill>
                <a:effectLst/>
              </a:rPr>
              <a:t> Phonetica</a:t>
            </a:r>
            <a:r>
              <a:rPr lang="en-US" sz="1400">
                <a:solidFill>
                  <a:srgbClr val="000000"/>
                </a:solidFill>
                <a:effectLst/>
              </a:rPr>
              <a:t>, 41:191–207.</a:t>
            </a:r>
          </a:p>
          <a:p>
            <a:pPr marL="0" indent="0">
              <a:buNone/>
            </a:pPr>
            <a:r>
              <a:rPr lang="en-US" sz="1400">
                <a:solidFill>
                  <a:srgbClr val="000000"/>
                </a:solidFill>
                <a:effectLst/>
              </a:rPr>
              <a:t>Koopmans van Beinum, F. (1980). </a:t>
            </a:r>
            <a:r>
              <a:rPr lang="en-US" sz="1400" i="1">
                <a:solidFill>
                  <a:srgbClr val="000000"/>
                </a:solidFill>
                <a:effectLst/>
              </a:rPr>
              <a:t>Vowel contrast reduction, an acoustic and perceptual study of Dutch vowels in various speech conditions. </a:t>
            </a:r>
            <a:r>
              <a:rPr lang="en-US" sz="1400">
                <a:solidFill>
                  <a:srgbClr val="000000"/>
                </a:solidFill>
                <a:effectLst/>
              </a:rPr>
              <a:t>PhD thesis, University of Amsterdam, The Netherlands., Academische Pers B. V., Amsterdam.</a:t>
            </a:r>
          </a:p>
          <a:p>
            <a:pPr marL="0" indent="0">
              <a:buNone/>
            </a:pPr>
            <a:r>
              <a:rPr lang="en-US" sz="1400">
                <a:solidFill>
                  <a:srgbClr val="000000"/>
                </a:solidFill>
                <a:effectLst/>
              </a:rPr>
              <a:t>Lavoie, L. M. (2001). </a:t>
            </a:r>
            <a:r>
              <a:rPr lang="en-US" sz="1400" i="1">
                <a:solidFill>
                  <a:srgbClr val="000000"/>
                </a:solidFill>
                <a:effectLst/>
              </a:rPr>
              <a:t>Consonant Strength: Phonological Patterns and Phonetic Manifestations. </a:t>
            </a:r>
            <a:r>
              <a:rPr lang="en-US" sz="1400">
                <a:solidFill>
                  <a:srgbClr val="000000"/>
                </a:solidFill>
                <a:effectLst/>
              </a:rPr>
              <a:t>New York: Garland.</a:t>
            </a:r>
          </a:p>
          <a:p>
            <a:pPr marL="0" indent="0">
              <a:buNone/>
            </a:pPr>
            <a:r>
              <a:rPr lang="en-US" sz="1400">
                <a:solidFill>
                  <a:srgbClr val="000000"/>
                </a:solidFill>
              </a:rPr>
              <a:t>Macaulay, M. (1996). </a:t>
            </a:r>
            <a:r>
              <a:rPr lang="en-US" sz="1400" i="1">
                <a:solidFill>
                  <a:srgbClr val="000000"/>
                </a:solidFill>
              </a:rPr>
              <a:t>A Grammar of Chalcatongo Mixtec</a:t>
            </a:r>
            <a:r>
              <a:rPr lang="en-US" sz="1400">
                <a:solidFill>
                  <a:srgbClr val="000000"/>
                </a:solidFill>
              </a:rPr>
              <a:t>, volume 127 of University of California Publications in Linguistics. University of California Press.</a:t>
            </a:r>
          </a:p>
          <a:p>
            <a:pPr marL="0" indent="0">
              <a:buNone/>
            </a:pPr>
            <a:r>
              <a:rPr lang="en-US" sz="1400">
                <a:solidFill>
                  <a:srgbClr val="000000"/>
                </a:solidFill>
                <a:effectLst/>
              </a:rPr>
              <a:t>McAuliffe, M., Socolof, M., Mihuc, S., Wagner, M., and Sonderegger, M. (2017). Montreal Forced Aligner: trainable text-speech alignment using Kaldi. In </a:t>
            </a:r>
            <a:r>
              <a:rPr lang="en-US" sz="1400" i="1">
                <a:solidFill>
                  <a:srgbClr val="000000"/>
                </a:solidFill>
                <a:effectLst/>
              </a:rPr>
              <a:t>Proceedings from Interspeech 2017.</a:t>
            </a:r>
            <a:endParaRPr lang="en-US" sz="1400">
              <a:solidFill>
                <a:srgbClr val="000000"/>
              </a:solidFill>
              <a:effectLst/>
            </a:endParaRPr>
          </a:p>
          <a:p>
            <a:pPr marL="0" indent="0">
              <a:buNone/>
            </a:pPr>
            <a:r>
              <a:rPr lang="en-US" sz="1400">
                <a:solidFill>
                  <a:srgbClr val="000000"/>
                </a:solidFill>
                <a:effectLst/>
              </a:rPr>
              <a:t>Parrell, B. and Narayanan, S. (2018). Explaining coronal reduction: Prosodic structure and articulatory posture. </a:t>
            </a:r>
            <a:r>
              <a:rPr lang="en-US" sz="1400" i="1">
                <a:solidFill>
                  <a:srgbClr val="000000"/>
                </a:solidFill>
                <a:effectLst/>
              </a:rPr>
              <a:t>Phonetica</a:t>
            </a:r>
            <a:r>
              <a:rPr lang="en-US" sz="1400">
                <a:solidFill>
                  <a:srgbClr val="000000"/>
                </a:solidFill>
                <a:effectLst/>
              </a:rPr>
              <a:t>, 75:151–181.</a:t>
            </a:r>
          </a:p>
          <a:p>
            <a:pPr marL="0" indent="0">
              <a:buNone/>
            </a:pPr>
            <a:r>
              <a:rPr lang="en-US" sz="1400">
                <a:solidFill>
                  <a:srgbClr val="000000"/>
                </a:solidFill>
                <a:effectLst/>
              </a:rPr>
              <a:t>Roettger, T. B. (2019). Researcher degrees of freedom in phonetic research. </a:t>
            </a:r>
            <a:r>
              <a:rPr lang="en-US" sz="1400" i="1">
                <a:solidFill>
                  <a:srgbClr val="000000"/>
                </a:solidFill>
                <a:effectLst/>
              </a:rPr>
              <a:t>Laboratory Phonology</a:t>
            </a:r>
            <a:r>
              <a:rPr lang="en-US" sz="1400">
                <a:solidFill>
                  <a:srgbClr val="000000"/>
                </a:solidFill>
                <a:effectLst/>
              </a:rPr>
              <a:t>, 10(1):1–27.</a:t>
            </a:r>
          </a:p>
          <a:p>
            <a:pPr marL="0" indent="0">
              <a:buNone/>
            </a:pPr>
            <a:r>
              <a:rPr lang="en-US" sz="1400">
                <a:solidFill>
                  <a:srgbClr val="000000"/>
                </a:solidFill>
                <a:effectLst/>
              </a:rPr>
              <a:t>Schwarz, M., Sonderegger, M., and Goad, H. (2019). Realization and representation of Nepali laryngeal contrasts: Voiced aspirates and laryngeal realism. </a:t>
            </a:r>
            <a:r>
              <a:rPr lang="en-US" sz="1400" i="1">
                <a:solidFill>
                  <a:srgbClr val="000000"/>
                </a:solidFill>
                <a:effectLst/>
              </a:rPr>
              <a:t>Journal of Phonetics, </a:t>
            </a:r>
            <a:r>
              <a:rPr lang="en-US" sz="1400">
                <a:solidFill>
                  <a:srgbClr val="000000"/>
                </a:solidFill>
                <a:effectLst/>
              </a:rPr>
              <a:t>73:113–127.</a:t>
            </a:r>
          </a:p>
          <a:p>
            <a:pPr marL="0" indent="0">
              <a:buNone/>
            </a:pPr>
            <a:r>
              <a:rPr lang="en-US" sz="1400">
                <a:solidFill>
                  <a:srgbClr val="000000"/>
                </a:solidFill>
                <a:effectLst/>
              </a:rPr>
              <a:t>Silverman, D. (1997). </a:t>
            </a:r>
            <a:r>
              <a:rPr lang="en-US" sz="1400" i="1">
                <a:solidFill>
                  <a:srgbClr val="000000"/>
                </a:solidFill>
                <a:effectLst/>
              </a:rPr>
              <a:t>Phasing and Recoverability.</a:t>
            </a:r>
            <a:r>
              <a:rPr lang="en-US" sz="1400">
                <a:solidFill>
                  <a:srgbClr val="000000"/>
                </a:solidFill>
                <a:effectLst/>
              </a:rPr>
              <a:t> Outstanding Dissertations in Linguistics. Routledge.</a:t>
            </a:r>
          </a:p>
          <a:p>
            <a:pPr marL="0" indent="0">
              <a:buNone/>
            </a:pPr>
            <a:r>
              <a:rPr lang="en-US" sz="1400">
                <a:solidFill>
                  <a:srgbClr val="000000"/>
                </a:solidFill>
                <a:effectLst/>
              </a:rPr>
              <a:t>Stevens, K. N. (2000). </a:t>
            </a:r>
            <a:r>
              <a:rPr lang="en-US" sz="1400" i="1">
                <a:solidFill>
                  <a:srgbClr val="000000"/>
                </a:solidFill>
                <a:effectLst/>
              </a:rPr>
              <a:t>Acoustic Phonetics</a:t>
            </a:r>
            <a:r>
              <a:rPr lang="en-US" sz="1400">
                <a:solidFill>
                  <a:srgbClr val="000000"/>
                </a:solidFill>
                <a:effectLst/>
              </a:rPr>
              <a:t>. MIT Press, first edition.</a:t>
            </a:r>
          </a:p>
          <a:p>
            <a:pPr marL="0" indent="0">
              <a:buNone/>
            </a:pPr>
            <a:r>
              <a:rPr lang="en-US" sz="1400">
                <a:solidFill>
                  <a:srgbClr val="000000"/>
                </a:solidFill>
                <a:effectLst/>
              </a:rPr>
              <a:t>Storto, L. R. and Demolin, D. (2012). The phonetics and phonology of South American languages. In Campbell, L. and Grondona, V., editors, </a:t>
            </a:r>
            <a:r>
              <a:rPr lang="en-US" sz="1400" i="1">
                <a:solidFill>
                  <a:srgbClr val="000000"/>
                </a:solidFill>
                <a:effectLst/>
              </a:rPr>
              <a:t>The indigenous languages of South America: A comprehensive guide</a:t>
            </a:r>
            <a:r>
              <a:rPr lang="en-US" sz="1400">
                <a:solidFill>
                  <a:srgbClr val="000000"/>
                </a:solidFill>
                <a:effectLst/>
              </a:rPr>
              <a:t>, pages 331–390. De Gruyter.</a:t>
            </a:r>
          </a:p>
          <a:p>
            <a:pPr marL="0" indent="0">
              <a:buNone/>
            </a:pPr>
            <a:r>
              <a:rPr lang="en-US" sz="1400">
                <a:solidFill>
                  <a:srgbClr val="000000"/>
                </a:solidFill>
                <a:effectLst/>
              </a:rPr>
              <a:t>Tang, K. and Bennett, R. (2019). Unite and conquer: bootstrapping forced alignment tools for closely-related minority languages Mayan. In Calhoun, S., Escudero, P., Tabain, M., and Warren, P., editors, </a:t>
            </a:r>
            <a:r>
              <a:rPr lang="en-US" sz="1400" i="1">
                <a:solidFill>
                  <a:srgbClr val="000000"/>
                </a:solidFill>
                <a:effectLst/>
              </a:rPr>
              <a:t>Proceedings of the International Congress of Phonetic Sciences (ICPhS) 2019</a:t>
            </a:r>
            <a:r>
              <a:rPr lang="en-US" sz="1400">
                <a:solidFill>
                  <a:srgbClr val="000000"/>
                </a:solidFill>
                <a:effectLst/>
              </a:rPr>
              <a:t>, pages 3584–3552. Canberra, Australia: ASSTA.</a:t>
            </a:r>
          </a:p>
        </p:txBody>
      </p:sp>
      <p:sp>
        <p:nvSpPr>
          <p:cNvPr id="4" name="Slide Number Placeholder 3">
            <a:extLst>
              <a:ext uri="{FF2B5EF4-FFF2-40B4-BE49-F238E27FC236}">
                <a16:creationId xmlns:a16="http://schemas.microsoft.com/office/drawing/2014/main" id="{1B026873-E6C1-50A2-0149-09D768AEBFFA}"/>
              </a:ext>
            </a:extLst>
          </p:cNvPr>
          <p:cNvSpPr>
            <a:spLocks noGrp="1"/>
          </p:cNvSpPr>
          <p:nvPr>
            <p:ph type="sldNum" sz="quarter" idx="12"/>
          </p:nvPr>
        </p:nvSpPr>
        <p:spPr/>
        <p:txBody>
          <a:bodyPr/>
          <a:lstStyle/>
          <a:p>
            <a:fld id="{DDE3963E-610C-1545-9204-574DD087ACE7}" type="slidenum">
              <a:t>78</a:t>
            </a:fld>
            <a:endParaRPr lang="en-US"/>
          </a:p>
        </p:txBody>
      </p:sp>
    </p:spTree>
    <p:extLst>
      <p:ext uri="{BB962C8B-B14F-4D97-AF65-F5344CB8AC3E}">
        <p14:creationId xmlns:p14="http://schemas.microsoft.com/office/powerpoint/2010/main" val="22256208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B706E-30B2-3AE3-C026-E5114BDE6F71}"/>
              </a:ext>
            </a:extLst>
          </p:cNvPr>
          <p:cNvSpPr>
            <a:spLocks noGrp="1"/>
          </p:cNvSpPr>
          <p:nvPr>
            <p:ph idx="1"/>
          </p:nvPr>
        </p:nvSpPr>
        <p:spPr>
          <a:xfrm>
            <a:off x="838200" y="582804"/>
            <a:ext cx="10515600" cy="5594159"/>
          </a:xfrm>
        </p:spPr>
        <p:txBody>
          <a:bodyPr>
            <a:normAutofit/>
          </a:bodyPr>
          <a:lstStyle/>
          <a:p>
            <a:pPr marL="0" indent="0">
              <a:buNone/>
            </a:pPr>
            <a:r>
              <a:rPr lang="en-US" sz="1400">
                <a:solidFill>
                  <a:srgbClr val="000000"/>
                </a:solidFill>
                <a:effectLst/>
              </a:rPr>
              <a:t>Westbury, J. R. and Keating, P. A. (1986). On the naturalness of stop consonant voicing. </a:t>
            </a:r>
            <a:r>
              <a:rPr lang="en-US" sz="1400" i="1">
                <a:solidFill>
                  <a:srgbClr val="000000"/>
                </a:solidFill>
                <a:effectLst/>
              </a:rPr>
              <a:t>Journal of Linguistics, </a:t>
            </a:r>
            <a:r>
              <a:rPr lang="en-US" sz="1400">
                <a:solidFill>
                  <a:srgbClr val="000000"/>
                </a:solidFill>
                <a:effectLst/>
              </a:rPr>
              <a:t>22:145–166.</a:t>
            </a:r>
          </a:p>
          <a:p>
            <a:pPr marL="0" indent="0">
              <a:buNone/>
            </a:pPr>
            <a:r>
              <a:rPr lang="en-US" sz="1400"/>
              <a:t>Whalen, D. H., DiCanio, C., Geissler, C., and King, H. (2016). Acoustic realization of a distinctive, frequent glottal stop: The Arapaho example. </a:t>
            </a:r>
            <a:r>
              <a:rPr lang="en-US" sz="1400" i="1"/>
              <a:t>Journal of the Acoustical Society of America</a:t>
            </a:r>
            <a:r>
              <a:rPr lang="en-US" sz="1400"/>
              <a:t>, 139(4):2212.</a:t>
            </a:r>
          </a:p>
          <a:p>
            <a:pPr marL="0" indent="0">
              <a:buNone/>
            </a:pPr>
            <a:r>
              <a:rPr lang="en-US" sz="1400"/>
              <a:t>White, L., Benavides-Varela, S., and Mády, K. (2020). Are initial-consonant lengthening and final-vowel lengthening both universal word segmentation cues? </a:t>
            </a:r>
            <a:r>
              <a:rPr lang="en-US" sz="1400" i="1"/>
              <a:t>Journal of Phonetics</a:t>
            </a:r>
            <a:r>
              <a:rPr lang="en-US" sz="1400"/>
              <a:t>, 81:1–14.</a:t>
            </a:r>
          </a:p>
        </p:txBody>
      </p:sp>
      <p:sp>
        <p:nvSpPr>
          <p:cNvPr id="4" name="Slide Number Placeholder 3">
            <a:extLst>
              <a:ext uri="{FF2B5EF4-FFF2-40B4-BE49-F238E27FC236}">
                <a16:creationId xmlns:a16="http://schemas.microsoft.com/office/drawing/2014/main" id="{931EF102-C3CD-0692-5D5C-6D5B0412418A}"/>
              </a:ext>
            </a:extLst>
          </p:cNvPr>
          <p:cNvSpPr>
            <a:spLocks noGrp="1"/>
          </p:cNvSpPr>
          <p:nvPr>
            <p:ph type="sldNum" sz="quarter" idx="12"/>
          </p:nvPr>
        </p:nvSpPr>
        <p:spPr/>
        <p:txBody>
          <a:bodyPr/>
          <a:lstStyle/>
          <a:p>
            <a:fld id="{DDE3963E-610C-1545-9204-574DD087ACE7}" type="slidenum">
              <a:t>79</a:t>
            </a:fld>
            <a:endParaRPr lang="en-US"/>
          </a:p>
        </p:txBody>
      </p:sp>
    </p:spTree>
    <p:extLst>
      <p:ext uri="{BB962C8B-B14F-4D97-AF65-F5344CB8AC3E}">
        <p14:creationId xmlns:p14="http://schemas.microsoft.com/office/powerpoint/2010/main" val="379834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E674C0-12E9-DA1E-92AC-4271150C91ED}"/>
              </a:ext>
            </a:extLst>
          </p:cNvPr>
          <p:cNvSpPr>
            <a:spLocks noGrp="1"/>
          </p:cNvSpPr>
          <p:nvPr>
            <p:ph idx="1"/>
          </p:nvPr>
        </p:nvSpPr>
        <p:spPr>
          <a:xfrm>
            <a:off x="8915400" y="960327"/>
            <a:ext cx="3002892" cy="3764073"/>
          </a:xfrm>
        </p:spPr>
        <p:txBody>
          <a:bodyPr>
            <a:noAutofit/>
          </a:bodyPr>
          <a:lstStyle/>
          <a:p>
            <a:pPr marL="0" indent="0">
              <a:buNone/>
            </a:pPr>
            <a:r>
              <a:rPr lang="en-US" sz="2600"/>
              <a:t>If transcriptions are morphological (no morphophonology has been applied), a phonological transducer is necessary – example from Yoloxóchitl Mixtec (Otomanguean).</a:t>
            </a:r>
          </a:p>
        </p:txBody>
      </p:sp>
      <p:sp>
        <p:nvSpPr>
          <p:cNvPr id="4" name="Slide Number Placeholder 3">
            <a:extLst>
              <a:ext uri="{FF2B5EF4-FFF2-40B4-BE49-F238E27FC236}">
                <a16:creationId xmlns:a16="http://schemas.microsoft.com/office/drawing/2014/main" id="{C3B3E80A-8CD7-411D-6CC6-199D6BC89D0A}"/>
              </a:ext>
            </a:extLst>
          </p:cNvPr>
          <p:cNvSpPr>
            <a:spLocks noGrp="1"/>
          </p:cNvSpPr>
          <p:nvPr>
            <p:ph type="sldNum" sz="quarter" idx="12"/>
          </p:nvPr>
        </p:nvSpPr>
        <p:spPr/>
        <p:txBody>
          <a:bodyPr/>
          <a:lstStyle/>
          <a:p>
            <a:fld id="{DDE3963E-610C-1545-9204-574DD087ACE7}" type="slidenum">
              <a:t>8</a:t>
            </a:fld>
            <a:endParaRPr lang="en-US"/>
          </a:p>
        </p:txBody>
      </p:sp>
      <p:sp>
        <p:nvSpPr>
          <p:cNvPr id="5" name="Title 1">
            <a:extLst>
              <a:ext uri="{FF2B5EF4-FFF2-40B4-BE49-F238E27FC236}">
                <a16:creationId xmlns:a16="http://schemas.microsoft.com/office/drawing/2014/main" id="{6980A398-B46B-172D-67E9-A560A3F76BE6}"/>
              </a:ext>
            </a:extLst>
          </p:cNvPr>
          <p:cNvSpPr>
            <a:spLocks noGrp="1"/>
          </p:cNvSpPr>
          <p:nvPr>
            <p:ph type="title"/>
          </p:nvPr>
        </p:nvSpPr>
        <p:spPr>
          <a:xfrm>
            <a:off x="838200" y="365125"/>
            <a:ext cx="10515600" cy="496723"/>
          </a:xfrm>
        </p:spPr>
        <p:txBody>
          <a:bodyPr>
            <a:noAutofit/>
          </a:bodyPr>
          <a:lstStyle/>
          <a:p>
            <a:r>
              <a:rPr lang="en-US" sz="2400">
                <a:solidFill>
                  <a:schemeClr val="accent2"/>
                </a:solidFill>
              </a:rPr>
              <a:t>Documentation corpora: processing via transducers</a:t>
            </a:r>
          </a:p>
        </p:txBody>
      </p:sp>
      <p:pic>
        <p:nvPicPr>
          <p:cNvPr id="7" name="Picture 6" descr="A screenshot of a computer&#10;&#10;Description automatically generated">
            <a:extLst>
              <a:ext uri="{FF2B5EF4-FFF2-40B4-BE49-F238E27FC236}">
                <a16:creationId xmlns:a16="http://schemas.microsoft.com/office/drawing/2014/main" id="{AD54C3F2-B3FC-DE50-BC2C-A5415D52844C}"/>
              </a:ext>
            </a:extLst>
          </p:cNvPr>
          <p:cNvPicPr>
            <a:picLocks noChangeAspect="1"/>
          </p:cNvPicPr>
          <p:nvPr/>
        </p:nvPicPr>
        <p:blipFill>
          <a:blip r:embed="rId2"/>
          <a:stretch>
            <a:fillRect/>
          </a:stretch>
        </p:blipFill>
        <p:spPr>
          <a:xfrm>
            <a:off x="838200" y="960327"/>
            <a:ext cx="7772400" cy="5403140"/>
          </a:xfrm>
          <a:prstGeom prst="rect">
            <a:avLst/>
          </a:prstGeom>
        </p:spPr>
      </p:pic>
      <p:sp>
        <p:nvSpPr>
          <p:cNvPr id="8" name="TextBox 7">
            <a:extLst>
              <a:ext uri="{FF2B5EF4-FFF2-40B4-BE49-F238E27FC236}">
                <a16:creationId xmlns:a16="http://schemas.microsoft.com/office/drawing/2014/main" id="{7B800117-1BBB-A2E5-32AF-56B1DD930BF6}"/>
              </a:ext>
            </a:extLst>
          </p:cNvPr>
          <p:cNvSpPr txBox="1"/>
          <p:nvPr/>
        </p:nvSpPr>
        <p:spPr>
          <a:xfrm>
            <a:off x="8610600" y="4943565"/>
            <a:ext cx="3307692" cy="954107"/>
          </a:xfrm>
          <a:prstGeom prst="rect">
            <a:avLst/>
          </a:prstGeom>
          <a:noFill/>
        </p:spPr>
        <p:txBody>
          <a:bodyPr wrap="square" rtlCol="0">
            <a:spAutoFit/>
          </a:bodyPr>
          <a:lstStyle/>
          <a:p>
            <a:r>
              <a:rPr lang="en-US" sz="1400"/>
              <a:t>transcription</a:t>
            </a:r>
          </a:p>
          <a:p>
            <a:r>
              <a:rPr lang="en-US" sz="1400"/>
              <a:t>transducer output (no punctuation)</a:t>
            </a:r>
          </a:p>
          <a:p>
            <a:r>
              <a:rPr lang="en-US" sz="1400"/>
              <a:t>transducer output (with punctuation)</a:t>
            </a:r>
          </a:p>
          <a:p>
            <a:r>
              <a:rPr lang="en-US" sz="1400"/>
              <a:t>translation (Spanish)</a:t>
            </a:r>
          </a:p>
        </p:txBody>
      </p:sp>
    </p:spTree>
    <p:extLst>
      <p:ext uri="{BB962C8B-B14F-4D97-AF65-F5344CB8AC3E}">
        <p14:creationId xmlns:p14="http://schemas.microsoft.com/office/powerpoint/2010/main" val="3600528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A5EA7C-0BF4-B269-6243-145BD8A2A48F}"/>
              </a:ext>
            </a:extLst>
          </p:cNvPr>
          <p:cNvSpPr>
            <a:spLocks noGrp="1"/>
          </p:cNvSpPr>
          <p:nvPr>
            <p:ph idx="1"/>
          </p:nvPr>
        </p:nvSpPr>
        <p:spPr>
          <a:xfrm>
            <a:off x="838200" y="797668"/>
            <a:ext cx="5582055" cy="5379295"/>
          </a:xfrm>
        </p:spPr>
        <p:txBody>
          <a:bodyPr>
            <a:normAutofit/>
          </a:bodyPr>
          <a:lstStyle/>
          <a:p>
            <a:pPr marL="0" indent="0">
              <a:buNone/>
            </a:pPr>
            <a:r>
              <a:rPr lang="en-US" b="1">
                <a:latin typeface="Doulos SIL" panose="02000500070000020004" pitchFamily="2" charset="77"/>
                <a:ea typeface="Doulos SIL" panose="02000500070000020004" pitchFamily="2" charset="77"/>
                <a:cs typeface="Doulos SIL" panose="02000500070000020004" pitchFamily="2" charset="77"/>
              </a:rPr>
              <a:t>Input				Output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ti1xin3=a2			ti1xyã32</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/ti¹ʃĩ³=a²/			[ti¹ʃjã³²]</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under=</a:t>
            </a:r>
            <a:r>
              <a:rPr lang="en-US" cap="small">
                <a:latin typeface="Doulos SIL" panose="02000500070000020004" pitchFamily="2" charset="77"/>
                <a:ea typeface="Doulos SIL" panose="02000500070000020004" pitchFamily="2" charset="77"/>
                <a:cs typeface="Doulos SIL" panose="02000500070000020004" pitchFamily="2" charset="77"/>
              </a:rPr>
              <a:t>3.inanim</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‘under it’</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mi3i4=a2			myã3ã42</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/mi³i⁴=a²/			[mjã³ã⁴²]</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only=</a:t>
            </a:r>
            <a:r>
              <a:rPr lang="en-US" cap="small">
                <a:latin typeface="Doulos SIL" panose="02000500070000020004" pitchFamily="2" charset="77"/>
                <a:ea typeface="Doulos SIL" panose="02000500070000020004" pitchFamily="2" charset="77"/>
                <a:cs typeface="Doulos SIL" panose="02000500070000020004" pitchFamily="2" charset="77"/>
              </a:rPr>
              <a:t>3.inanim</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‘only it’</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978CEE43-434C-B456-AA9A-446200DE6379}"/>
              </a:ext>
            </a:extLst>
          </p:cNvPr>
          <p:cNvSpPr>
            <a:spLocks noGrp="1"/>
          </p:cNvSpPr>
          <p:nvPr>
            <p:ph type="sldNum" sz="quarter" idx="12"/>
          </p:nvPr>
        </p:nvSpPr>
        <p:spPr/>
        <p:txBody>
          <a:bodyPr/>
          <a:lstStyle/>
          <a:p>
            <a:fld id="{DDE3963E-610C-1545-9204-574DD087ACE7}" type="slidenum">
              <a:t>9</a:t>
            </a:fld>
            <a:endParaRPr lang="en-US"/>
          </a:p>
        </p:txBody>
      </p:sp>
      <p:sp>
        <p:nvSpPr>
          <p:cNvPr id="7" name="TextBox 6">
            <a:extLst>
              <a:ext uri="{FF2B5EF4-FFF2-40B4-BE49-F238E27FC236}">
                <a16:creationId xmlns:a16="http://schemas.microsoft.com/office/drawing/2014/main" id="{652BDFBD-53E7-B9B0-5313-AF428C7B07C0}"/>
              </a:ext>
            </a:extLst>
          </p:cNvPr>
          <p:cNvSpPr txBox="1"/>
          <p:nvPr/>
        </p:nvSpPr>
        <p:spPr>
          <a:xfrm>
            <a:off x="6712085" y="797668"/>
            <a:ext cx="5184843" cy="4893647"/>
          </a:xfrm>
          <a:prstGeom prst="rect">
            <a:avLst/>
          </a:prstGeom>
          <a:noFill/>
        </p:spPr>
        <p:txBody>
          <a:bodyPr wrap="square" rtlCol="0">
            <a:spAutoFit/>
          </a:bodyPr>
          <a:lstStyle/>
          <a:p>
            <a:r>
              <a:rPr lang="en-US" sz="2600"/>
              <a:t>The work of a phonological transducer is to transform ascii-encoded input into ascii-encoded output which reflects surface phonetic patterns.</a:t>
            </a:r>
          </a:p>
          <a:p>
            <a:endParaRPr lang="en-US" sz="2600"/>
          </a:p>
          <a:p>
            <a:r>
              <a:rPr lang="en-US" sz="2600"/>
              <a:t>If you do not do this, forced alignment will fail.</a:t>
            </a:r>
          </a:p>
          <a:p>
            <a:endParaRPr lang="en-US" sz="2600"/>
          </a:p>
          <a:p>
            <a:r>
              <a:rPr lang="en-US" sz="2600"/>
              <a:t>Note that nasalization has to be adjusted to spread onto the fused clitic.</a:t>
            </a:r>
          </a:p>
        </p:txBody>
      </p:sp>
    </p:spTree>
    <p:extLst>
      <p:ext uri="{BB962C8B-B14F-4D97-AF65-F5344CB8AC3E}">
        <p14:creationId xmlns:p14="http://schemas.microsoft.com/office/powerpoint/2010/main" val="3106811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1763</TotalTime>
  <Words>5903</Words>
  <Application>Microsoft Macintosh PowerPoint</Application>
  <PresentationFormat>Widescreen</PresentationFormat>
  <Paragraphs>530</Paragraphs>
  <Slides>79</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79</vt:i4>
      </vt:variant>
    </vt:vector>
  </HeadingPairs>
  <TitlesOfParts>
    <vt:vector size="90" baseType="lpstr">
      <vt:lpstr>Arial</vt:lpstr>
      <vt:lpstr>Calibri</vt:lpstr>
      <vt:lpstr>Calibri Light</vt:lpstr>
      <vt:lpstr>Doulos SIL</vt:lpstr>
      <vt:lpstr>SFSI1095</vt:lpstr>
      <vt:lpstr>SFSS0800</vt:lpstr>
      <vt:lpstr>SFSS1095</vt:lpstr>
      <vt:lpstr>SFSX1095</vt:lpstr>
      <vt:lpstr>TeX</vt:lpstr>
      <vt:lpstr>Times New Roman</vt:lpstr>
      <vt:lpstr>Office Theme</vt:lpstr>
      <vt:lpstr>Unlaboratory Phonology III  Enriching Laboratory Phonology with Rich Language Data: From Documentary Fieldwork to Corpus Phonetics </vt:lpstr>
      <vt:lpstr>What is rich language data? </vt:lpstr>
      <vt:lpstr>Larger goal: How do we get to a laboratory phonology that considers all languages equally?</vt:lpstr>
      <vt:lpstr>How do we access this rich data? (a roadmap)</vt:lpstr>
      <vt:lpstr>Topics not specifically covered here</vt:lpstr>
      <vt:lpstr>What is a documentation corpus?</vt:lpstr>
      <vt:lpstr>Documentation corpora: processing</vt:lpstr>
      <vt:lpstr>Documentation corpora: processing via transducers</vt:lpstr>
      <vt:lpstr>PowerPoint Presentation</vt:lpstr>
      <vt:lpstr>Documentation corpora: processing via transducers</vt:lpstr>
      <vt:lpstr>PowerPoint Presentation</vt:lpstr>
      <vt:lpstr>Documentation corpora: processing via alignment</vt:lpstr>
      <vt:lpstr>Alignment of Itunyoso Triqui (Otomanguean)</vt:lpstr>
      <vt:lpstr>The Itunyoso Triqui corpus</vt:lpstr>
      <vt:lpstr>Issues to consider while aligning  documentation corpora</vt:lpstr>
      <vt:lpstr>Encoding solutions in the Triqui corpus</vt:lpstr>
      <vt:lpstr>The pronunciation dictionary</vt:lpstr>
      <vt:lpstr>Glottal stops get aligned terribly (Data from Yoloxóchitl Mixtec)</vt:lpstr>
      <vt:lpstr>Takeaways while building your own aligner</vt:lpstr>
      <vt:lpstr>Documentation corpora: processing via additional annotation</vt:lpstr>
      <vt:lpstr>Praat scripts access rich data</vt:lpstr>
      <vt:lpstr>Utilize rich dictionaries</vt:lpstr>
      <vt:lpstr>Functional factors influence durational variation in Triqui singleton obstruents, but not in singleton sonorants</vt:lpstr>
      <vt:lpstr>Syllabification of the speech signal</vt:lpstr>
      <vt:lpstr>Conclusions for Part I  (processing documentatary recordings)</vt:lpstr>
      <vt:lpstr>Question period for Part I.</vt:lpstr>
      <vt:lpstr>Part II: Addressing phonetic questions with language   documentation corpora: case studies</vt:lpstr>
      <vt:lpstr>2.1 Glottal stop variation</vt:lpstr>
      <vt:lpstr>What qualifies as a glottal stop?</vt:lpstr>
      <vt:lpstr>Variation in speech production is the norm regardless of phonological status</vt:lpstr>
      <vt:lpstr>Variation, duration, and prosodic boundaries</vt:lpstr>
      <vt:lpstr>Variation I</vt:lpstr>
      <vt:lpstr>Variation II</vt:lpstr>
      <vt:lpstr>Previous accounts of production variation</vt:lpstr>
      <vt:lpstr>Small perturbations = “glottalization”</vt:lpstr>
      <vt:lpstr>Why does this phonetic variation matter?</vt:lpstr>
      <vt:lpstr>PowerPoint Presentation</vt:lpstr>
      <vt:lpstr>Approach – human categorization</vt:lpstr>
      <vt:lpstr>II. Test case – Itunyoso Triqui (Otomanguean)</vt:lpstr>
      <vt:lpstr>Itunyoso Triqui – about 2,500 speakers</vt:lpstr>
      <vt:lpstr>Tone and syllable structure</vt:lpstr>
      <vt:lpstr>Glottal features in Itunyoso Triqui</vt:lpstr>
      <vt:lpstr>Previous phonetic research</vt:lpstr>
      <vt:lpstr>Lenited vs. non-lenited glottal stops </vt:lpstr>
      <vt:lpstr>Glottalization and tone </vt:lpstr>
      <vt:lpstr>III. Categorization</vt:lpstr>
      <vt:lpstr>Categorization of Triqui glottal stops</vt:lpstr>
      <vt:lpstr>Methods</vt:lpstr>
      <vt:lpstr>Spontaneous speech sample</vt:lpstr>
      <vt:lpstr>Perturbation </vt:lpstr>
      <vt:lpstr>Inter-categorizer reliability</vt:lpstr>
      <vt:lpstr>Our categorizations</vt:lpstr>
      <vt:lpstr>How often is a glottal stop a stop? Rarely.</vt:lpstr>
      <vt:lpstr>Prosodic influence on production</vt:lpstr>
      <vt:lpstr>Does the presence of tonal contrast matter?</vt:lpstr>
      <vt:lpstr>2.1 Findings – corpus phonetics</vt:lpstr>
      <vt:lpstr>Questions?</vt:lpstr>
      <vt:lpstr>2.2 Exploratory phonetic research with documentation  corpora (DiCanio et al 2022)</vt:lpstr>
      <vt:lpstr>PowerPoint Presentation</vt:lpstr>
      <vt:lpstr>Obstruent reduction</vt:lpstr>
      <vt:lpstr>But no reduction in elicited speech!</vt:lpstr>
      <vt:lpstr>What is behind this lenition?</vt:lpstr>
      <vt:lpstr>Consonant inventory – no voicing contrast</vt:lpstr>
      <vt:lpstr>Corpus and methods</vt:lpstr>
      <vt:lpstr>A general pattern of lengthening in stressed onsets (final σ) in polysyllabic words</vt:lpstr>
      <vt:lpstr>This corresponds with more passive voicing in unstressed syllables.</vt:lpstr>
      <vt:lpstr>And there is more reduction in word-initial position of disyllabic words than in word-medial position</vt:lpstr>
      <vt:lpstr>Lenition is more common in word-initial (unstressed) position than in word-medial (stressed) position.</vt:lpstr>
      <vt:lpstr>Discussion</vt:lpstr>
      <vt:lpstr>PowerPoint Presentation</vt:lpstr>
      <vt:lpstr>Might morphology matter?</vt:lpstr>
      <vt:lpstr>PowerPoint Presentation</vt:lpstr>
      <vt:lpstr>General discussion: corpus phonetics and language documentation</vt:lpstr>
      <vt:lpstr>Pre-processing the documentation corpus</vt:lpstr>
      <vt:lpstr>Consider multiple approaches to data analysis!</vt:lpstr>
      <vt:lpstr>References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Unlaboratory Phonology III: Enriching Laboratory Phonology with Rich Language Data: From Documentary Fieldwork to Corpus Phonetics </dc:title>
  <dc:creator>Christian Di Canio</dc:creator>
  <cp:lastModifiedBy>Christian Di Canio</cp:lastModifiedBy>
  <cp:revision>268</cp:revision>
  <dcterms:created xsi:type="dcterms:W3CDTF">2023-07-19T21:40:06Z</dcterms:created>
  <dcterms:modified xsi:type="dcterms:W3CDTF">2023-07-21T03:03:26Z</dcterms:modified>
</cp:coreProperties>
</file>