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261" r:id="rId3"/>
    <p:sldId id="263" r:id="rId4"/>
    <p:sldId id="265" r:id="rId5"/>
    <p:sldId id="264" r:id="rId6"/>
    <p:sldId id="262" r:id="rId7"/>
    <p:sldId id="268" r:id="rId8"/>
    <p:sldId id="308" r:id="rId9"/>
    <p:sldId id="269" r:id="rId10"/>
    <p:sldId id="309" r:id="rId11"/>
    <p:sldId id="325" r:id="rId12"/>
    <p:sldId id="291" r:id="rId13"/>
    <p:sldId id="303" r:id="rId14"/>
    <p:sldId id="271" r:id="rId15"/>
    <p:sldId id="330" r:id="rId16"/>
    <p:sldId id="331" r:id="rId17"/>
    <p:sldId id="332" r:id="rId18"/>
    <p:sldId id="333" r:id="rId19"/>
    <p:sldId id="334" r:id="rId20"/>
    <p:sldId id="335" r:id="rId21"/>
    <p:sldId id="337" r:id="rId22"/>
    <p:sldId id="338" r:id="rId23"/>
    <p:sldId id="339" r:id="rId24"/>
    <p:sldId id="340" r:id="rId25"/>
    <p:sldId id="341" r:id="rId26"/>
    <p:sldId id="343" r:id="rId27"/>
    <p:sldId id="342" r:id="rId28"/>
    <p:sldId id="344" r:id="rId29"/>
    <p:sldId id="345" r:id="rId30"/>
    <p:sldId id="347" r:id="rId31"/>
    <p:sldId id="260" r:id="rId32"/>
    <p:sldId id="266" r:id="rId33"/>
    <p:sldId id="267" r:id="rId34"/>
    <p:sldId id="326" r:id="rId35"/>
    <p:sldId id="259" r:id="rId36"/>
    <p:sldId id="272" r:id="rId37"/>
    <p:sldId id="324" r:id="rId38"/>
    <p:sldId id="33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A4B206D-5EDE-5544-B854-62A087DC2C28}">
          <p14:sldIdLst>
            <p14:sldId id="257"/>
          </p14:sldIdLst>
        </p14:section>
        <p14:section name="I. Background - theory" id="{942040BB-0CE2-8C42-83C8-7211A6371F56}">
          <p14:sldIdLst>
            <p14:sldId id="261"/>
            <p14:sldId id="263"/>
            <p14:sldId id="265"/>
            <p14:sldId id="264"/>
            <p14:sldId id="262"/>
            <p14:sldId id="268"/>
          </p14:sldIdLst>
        </p14:section>
        <p14:section name="II. Background - Triqui" id="{FB71C6E9-4E42-9349-BAE4-A06519932B86}">
          <p14:sldIdLst>
            <p14:sldId id="308"/>
            <p14:sldId id="269"/>
            <p14:sldId id="309"/>
            <p14:sldId id="325"/>
            <p14:sldId id="291"/>
            <p14:sldId id="303"/>
            <p14:sldId id="271"/>
            <p14:sldId id="330"/>
            <p14:sldId id="331"/>
          </p14:sldIdLst>
        </p14:section>
        <p14:section name="III. Experiment 1: Positional effects" id="{5AE9C2F4-C5FD-7C47-A264-ADDF6BDA597B}">
          <p14:sldIdLst>
            <p14:sldId id="332"/>
            <p14:sldId id="333"/>
            <p14:sldId id="334"/>
            <p14:sldId id="335"/>
            <p14:sldId id="337"/>
            <p14:sldId id="338"/>
          </p14:sldIdLst>
        </p14:section>
        <p14:section name="IV. Experiment 2: Declination" id="{2E86B455-50BD-9545-900E-96D24FB4CFF9}">
          <p14:sldIdLst>
            <p14:sldId id="339"/>
            <p14:sldId id="340"/>
            <p14:sldId id="341"/>
            <p14:sldId id="343"/>
          </p14:sldIdLst>
        </p14:section>
        <p14:section name="V. Discussion" id="{E701B37E-1CF7-6848-B009-C7A61DDFF476}">
          <p14:sldIdLst>
            <p14:sldId id="342"/>
            <p14:sldId id="344"/>
            <p14:sldId id="345"/>
            <p14:sldId id="347"/>
          </p14:sldIdLst>
        </p14:section>
        <p14:section name="References" id="{3CF59AE1-D940-8C4E-B893-43869D0075E4}">
          <p14:sldIdLst>
            <p14:sldId id="260"/>
            <p14:sldId id="266"/>
            <p14:sldId id="267"/>
            <p14:sldId id="326"/>
          </p14:sldIdLst>
        </p14:section>
        <p14:section name="Appendix" id="{3DBBF3ED-18DD-7648-A68F-39E73B5E75FD}">
          <p14:sldIdLst>
            <p14:sldId id="259"/>
            <p14:sldId id="272"/>
            <p14:sldId id="324"/>
            <p14:sldId id="33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8"/>
    <p:restoredTop sz="94650"/>
  </p:normalViewPr>
  <p:slideViewPr>
    <p:cSldViewPr snapToGrid="0">
      <p:cViewPr varScale="1">
        <p:scale>
          <a:sx n="116" d="100"/>
          <a:sy n="116" d="100"/>
        </p:scale>
        <p:origin x="19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E1420-7BA2-FC4D-B0C9-C511523B8D14}" type="datetimeFigureOut"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D308B-7F44-7645-8E10-4B84546CA5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want to focus explicitly on the structural aspects here, as these are inherently testable. Scaling parameters are part of some models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D308B-7F44-7645-8E10-4B84546CA587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8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(Be quick with this slide – there is no reason to name all the languages.) The important point is that we can NOT just look everywhere for intonational effects – we need a constrained theory of what we anticipate.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D308B-7F44-7645-8E10-4B84546CA587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2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Skip this for time, but it’s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D308B-7F44-7645-8E10-4B84546CA587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Don’t go through the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D308B-7F44-7645-8E10-4B84546CA587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“We controlled for the tonal sequence – all words had the same tone in the utterance.”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D308B-7F44-7645-8E10-4B84546CA587}" type="slidenum"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16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here to provide people with expectations.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D308B-7F44-7645-8E10-4B84546CA587}" type="slidenum"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6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4CF7-0202-E1E0-1B5F-FC850219A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7C6EA-0A57-3D3F-40E5-0E56C9DAC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E9E65-BCDF-2923-11F9-E5F9BF1D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F6B0-9412-EA4D-8735-31D9983BD76C}" type="datetime1"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12A08-FDEF-5888-65CC-1A5AFE3C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53F79-AE1E-60D1-0716-08DE90F3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2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C353-2C20-9B3B-D918-62F2FA15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E8A82C-ADBD-6D81-C60E-D5B81B50A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D9CCD-357A-5D4E-2382-6A401356C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AD3-E26E-E24B-9D21-E070B5D2DB3E}" type="datetime1"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66EE1-A235-4857-6C71-AA7F380F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CB0FB-2DBA-CF9C-DFC7-DF73FD74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2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27875-4A57-6E74-85FA-9A7DA70B5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2A23F-CCEA-982C-47CF-45FAC9E2E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13EA6-5D71-F5A5-C3A6-0624269B7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64BF-408C-DB47-8961-3E1722DA82BF}" type="datetime1"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77A9-5087-F88C-E67D-8C99FAD8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516D8-54F9-CE6F-5816-A38DB833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3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09DAF-B838-95F0-2CD7-4FF99D05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43B11-382B-B466-137D-1B0E09AF2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7F763-8E47-5367-37D1-8E981F28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CC52-BD94-3E40-B1E7-18E208C269A5}" type="datetime1"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4F5CD-C97F-3A6A-2D55-17417C7F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BD54B-624F-6BDC-0C8C-0FF433CD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1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CC2E-0F34-5415-8594-B8810B20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83020-B3C8-FDE6-0278-54061CFAA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CB173-791E-D977-C042-9046A4EF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C7AD9-5539-2045-B274-2841DC29CD8B}" type="datetime1"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E607F-2DCB-6FC0-8284-F1CF4273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3E59A-7F84-0357-4A15-056A3ADD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9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EBB0-AD4B-6B87-55C5-31BB0098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076DF-ACC8-6A26-2B2A-0410BB39B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A0589-4988-9D2F-70B2-0E0856984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2E492-BFDB-FE24-7716-B5DCCC5C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70451-CA1F-3547-AF32-E6DE85D0F7BF}" type="datetime1"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2FA15-ED8D-D345-E3CD-AAF0ABC2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11603-5B73-0AC3-943E-63284DF0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6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69F9-8AD8-5B19-6DF0-ABA13CF3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39858-B0E2-82D0-11D2-86CCB95EF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1E026-462C-BB27-559D-1143ADE39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D5633-F533-DE91-68CF-D61AE548E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E2B0E4-D557-E5B3-4CDC-26F7A3548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94E8BE-1198-1568-FA6E-5130834A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1A22-150E-3741-9B26-EB3F6DD52BDE}" type="datetime1">
              <a:t>5/13/25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DDECF-1208-9D07-8646-20CE2894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47126-7BE6-9039-EA5D-D5C49BA0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6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F4EE0-5477-5A9B-17C7-187C9B10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81818-0EAC-3307-8874-74EF69D6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2CF0-8AAA-1542-9E37-5CB4CA1A390C}" type="datetime1">
              <a:t>5/13/25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547C4-CD40-DDC8-2E84-43367FB9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2EF83-7CDA-7E46-6DE9-9E1105CF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8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27257-C726-C428-A95A-E30C05BE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3D3E-6B77-AD4F-B04D-14C96165F4F6}" type="datetime1">
              <a:t>5/13/25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B7A0B1-B9D4-8CBA-9BFD-C5D4620E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E4F57-491D-A40C-35BB-5AFCD9C6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1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F526-DC6B-FEDA-0725-CF3BA6B8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F08AB-1CD1-FBBB-1055-83478F0A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62B17-47F6-71DC-B316-65AE2FC46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3F075-F1CD-C515-88E9-2529F17DA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C487-EADB-6B43-9320-5EFCACD3017C}" type="datetime1"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3CF92-E0AB-05C9-5AA0-83B9AB66F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F53BF-036C-4DDA-D6BF-6DA1A702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7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D119-65D3-1E87-DEAD-F7FC97AC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F9C7A-63F3-2051-B351-1AFCD1D2C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76F00-A25A-C245-5F20-1C79EDF46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F9C98-063A-74ED-EE9B-70ED1BEA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0122-F395-A449-BEFA-CAF08B5406D2}" type="datetime1">
              <a:t>5/13/25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6C095-13BD-3A7B-AEA1-C647791C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F3EE6-A0FE-BADF-DBAF-2293F7E7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2A4FC8-E6AE-9892-DE6C-81613F61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EDF36-74FC-97E0-9186-C3B0AAC6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6E899-C9AD-F07C-1097-85533C8A8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21B8A5-27E6-9643-9914-55226FEB5040}" type="datetime1"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842D7-1B29-3424-5035-FB4166D5E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532BE-F4A1-2E0F-8932-5FACD228B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18D551-702A-7843-BFD8-9BD862ACC4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2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dicanio@buffalo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ichard.j.hatcher.jr@gmail.com" TargetMode="External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wav"/><Relationship Id="rId39" Type="http://schemas.openxmlformats.org/officeDocument/2006/relationships/image" Target="../media/image4.png"/><Relationship Id="rId21" Type="http://schemas.microsoft.com/office/2007/relationships/media" Target="../media/media11.wav"/><Relationship Id="rId34" Type="http://schemas.openxmlformats.org/officeDocument/2006/relationships/audio" Target="../media/media17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33" Type="http://schemas.microsoft.com/office/2007/relationships/media" Target="../media/media17.wav"/><Relationship Id="rId38" Type="http://schemas.openxmlformats.org/officeDocument/2006/relationships/notesSlide" Target="../notesSlides/notesSlide3.xml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microsoft.com/office/2007/relationships/media" Target="../media/media15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32" Type="http://schemas.openxmlformats.org/officeDocument/2006/relationships/audio" Target="../media/media16.wav"/><Relationship Id="rId37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audio" Target="../media/media14.wav"/><Relationship Id="rId36" Type="http://schemas.openxmlformats.org/officeDocument/2006/relationships/audio" Target="../media/media18.wav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microsoft.com/office/2007/relationships/media" Target="../media/media16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microsoft.com/office/2007/relationships/media" Target="../media/media14.wav"/><Relationship Id="rId30" Type="http://schemas.openxmlformats.org/officeDocument/2006/relationships/audio" Target="../media/media15.wav"/><Relationship Id="rId35" Type="http://schemas.microsoft.com/office/2007/relationships/media" Target="../media/media18.wav"/><Relationship Id="rId8" Type="http://schemas.openxmlformats.org/officeDocument/2006/relationships/audio" Target="../media/media4.wav"/><Relationship Id="rId3" Type="http://schemas.microsoft.com/office/2007/relationships/media" Target="../media/media2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186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6AC1-F389-244F-2E68-37AAD23B0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5285"/>
            <a:ext cx="9144000" cy="1906529"/>
          </a:xfrm>
        </p:spPr>
        <p:txBody>
          <a:bodyPr>
            <a:normAutofit/>
          </a:bodyPr>
          <a:lstStyle/>
          <a:p>
            <a:r>
              <a:rPr lang="en-US" sz="4800" b="1">
                <a:latin typeface="Times" pitchFamily="2" charset="0"/>
              </a:rPr>
              <a:t>Prosody without intonation</a:t>
            </a:r>
            <a:br>
              <a:rPr lang="en-US" sz="4800" b="1">
                <a:latin typeface="Times" pitchFamily="2" charset="0"/>
              </a:rPr>
            </a:br>
            <a:endParaRPr lang="en-US" sz="4800">
              <a:latin typeface="Times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3CD85-81C5-DC4A-27B3-B8665F386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09014"/>
            <a:ext cx="9144000" cy="3019646"/>
          </a:xfrm>
        </p:spPr>
        <p:txBody>
          <a:bodyPr>
            <a:normAutofit fontScale="92500" lnSpcReduction="20000"/>
          </a:bodyPr>
          <a:lstStyle/>
          <a:p>
            <a:r>
              <a:rPr lang="en-US" sz="2800">
                <a:latin typeface="Times" pitchFamily="2" charset="0"/>
              </a:rPr>
              <a:t>Christian DiCanio</a:t>
            </a:r>
          </a:p>
          <a:p>
            <a:r>
              <a:rPr lang="en-US" sz="2800">
                <a:latin typeface="Times" pitchFamily="2" charset="0"/>
              </a:rPr>
              <a:t>University at Buffalo</a:t>
            </a:r>
          </a:p>
          <a:p>
            <a:r>
              <a:rPr lang="en-US" sz="2800">
                <a:latin typeface="Time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cdicanio@buffalo.edu</a:t>
            </a:r>
            <a:endParaRPr lang="en-US" sz="2800">
              <a:latin typeface="Times" pitchFamily="2" charset="0"/>
            </a:endParaRPr>
          </a:p>
          <a:p>
            <a:endParaRPr lang="en-US" sz="2800">
              <a:latin typeface="Times" pitchFamily="2" charset="0"/>
            </a:endParaRPr>
          </a:p>
          <a:p>
            <a:r>
              <a:rPr lang="en-US" sz="2800">
                <a:latin typeface="Times" pitchFamily="2" charset="0"/>
              </a:rPr>
              <a:t>Richard Hatcher</a:t>
            </a:r>
          </a:p>
          <a:p>
            <a:r>
              <a:rPr lang="en-US" sz="2800">
                <a:latin typeface="Times" pitchFamily="2" charset="0"/>
              </a:rPr>
              <a:t>Hanyang University</a:t>
            </a:r>
          </a:p>
          <a:p>
            <a:r>
              <a:rPr lang="en-US" sz="2800">
                <a:latin typeface="Times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richard.j.hatcher.jr@gmail.com</a:t>
            </a:r>
            <a:endParaRPr lang="en-US" sz="2800">
              <a:latin typeface="Times" pitchFamily="2" charset="0"/>
            </a:endParaRPr>
          </a:p>
          <a:p>
            <a:endParaRPr lang="en-US" sz="2800">
              <a:latin typeface="Times" pitchFamily="2" charset="0"/>
            </a:endParaRPr>
          </a:p>
          <a:p>
            <a:endParaRPr lang="en-US" sz="280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0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82EB-0D95-E697-EC63-CD1CA314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Tone in monosyllables and disyllables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07CB7-455C-6F02-CE3E-0FB75FA59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140"/>
            <a:ext cx="10515600" cy="4566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ββeh</a:t>
            </a:r>
            <a:r>
              <a:rPr lang="en-US" sz="2400" baseline="300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(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³</a:t>
            </a:r>
            <a:r>
              <a:rPr lang="en-US" sz="2400" baseline="300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)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⁵	‘straw mat / petate’		tʃi³ˀjoh⁵	‘swamp / ciénaga’	</a:t>
            </a: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ββe⁴		‘hair / pelo’			ka³to⁴		‘shirt / camisa’</a:t>
            </a: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nne³		‘plough / arado’		na³ɾa³		‘refill / rellenar’</a:t>
            </a: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nne²		‘to lie / mentir’		a²m</a:t>
            </a:r>
            <a:r>
              <a:rPr lang="en-US" sz="2400" b="0" i="0" kern="1200">
                <a:solidFill>
                  <a:schemeClr val="tx1"/>
                </a:solidFill>
                <a:effectLst/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ə̃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²		‘when / cuando’</a:t>
            </a: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nne¹		‘naked / desnudo’		na¹ka¹		‘new / nuevo’</a:t>
            </a: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nne³²		‘water / agua’			a³βi³²		‘leave / salir’</a:t>
            </a: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nne³¹		‘meat / carne’			a³nĩ¹		‘explode / estallar’	</a:t>
            </a: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tʃe⁴³		‘my father / mi padre’		a⁴ne⁴³		‘chew / masticar’</a:t>
            </a:r>
          </a:p>
          <a:p>
            <a:pPr marL="0" indent="0">
              <a:buNone/>
            </a:pP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ᵑɡa¹³		‘when </a:t>
            </a:r>
            <a:r>
              <a:rPr lang="en-US" sz="24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(subord)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 / cuando’	k</a:t>
            </a:r>
            <a:r>
              <a:rPr lang="en-US" sz="2400" i="0" kern="1200">
                <a:solidFill>
                  <a:schemeClr val="tx1"/>
                </a:solidFill>
                <a:effectLst/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ə̃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¹ʔ</a:t>
            </a:r>
            <a:r>
              <a:rPr lang="en-US" sz="2400" i="0" kern="1200">
                <a:solidFill>
                  <a:schemeClr val="tx1"/>
                </a:solidFill>
                <a:effectLst/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ə̃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³		‘four (N) / cuatro'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92CAC-D67C-CD10-A8AB-98D419B4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236E-BE37-A340-B933-0A79F0CD3AE4}" type="slidenum">
              <a:rPr/>
              <a:t>10</a:t>
            </a:fld>
            <a:endParaRPr lang="en-US"/>
          </a:p>
        </p:txBody>
      </p:sp>
      <p:pic>
        <p:nvPicPr>
          <p:cNvPr id="7" name="tone_5_bbej5">
            <a:hlinkClick r:id="" action="ppaction://media"/>
            <a:extLst>
              <a:ext uri="{FF2B5EF4-FFF2-40B4-BE49-F238E27FC236}">
                <a16:creationId xmlns:a16="http://schemas.microsoft.com/office/drawing/2014/main" id="{541CD855-0032-C674-BB10-0F68A11EBB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73258" y="1511301"/>
            <a:ext cx="564942" cy="564942"/>
          </a:xfrm>
          <a:prstGeom prst="rect">
            <a:avLst/>
          </a:prstGeom>
        </p:spPr>
      </p:pic>
      <p:pic>
        <p:nvPicPr>
          <p:cNvPr id="8" name="tone_4_bbe4">
            <a:hlinkClick r:id="" action="ppaction://media"/>
            <a:extLst>
              <a:ext uri="{FF2B5EF4-FFF2-40B4-BE49-F238E27FC236}">
                <a16:creationId xmlns:a16="http://schemas.microsoft.com/office/drawing/2014/main" id="{05844272-9CD8-DA4C-A246-404143681F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72396" y="1989346"/>
            <a:ext cx="564942" cy="564942"/>
          </a:xfrm>
          <a:prstGeom prst="rect">
            <a:avLst/>
          </a:prstGeom>
        </p:spPr>
      </p:pic>
      <p:pic>
        <p:nvPicPr>
          <p:cNvPr id="9" name="tone_3_nne3">
            <a:hlinkClick r:id="" action="ppaction://media"/>
            <a:extLst>
              <a:ext uri="{FF2B5EF4-FFF2-40B4-BE49-F238E27FC236}">
                <a16:creationId xmlns:a16="http://schemas.microsoft.com/office/drawing/2014/main" id="{9617D327-7872-454B-D728-66E3134B366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72396" y="2461663"/>
            <a:ext cx="564942" cy="564942"/>
          </a:xfrm>
          <a:prstGeom prst="rect">
            <a:avLst/>
          </a:prstGeom>
        </p:spPr>
      </p:pic>
      <p:pic>
        <p:nvPicPr>
          <p:cNvPr id="10" name="tone_2_nne2">
            <a:hlinkClick r:id="" action="ppaction://media"/>
            <a:extLst>
              <a:ext uri="{FF2B5EF4-FFF2-40B4-BE49-F238E27FC236}">
                <a16:creationId xmlns:a16="http://schemas.microsoft.com/office/drawing/2014/main" id="{C4EF54C9-CB3F-EB64-1B1B-17C51929C9F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70638" y="2940827"/>
            <a:ext cx="563184" cy="563184"/>
          </a:xfrm>
          <a:prstGeom prst="rect">
            <a:avLst/>
          </a:prstGeom>
        </p:spPr>
      </p:pic>
      <p:pic>
        <p:nvPicPr>
          <p:cNvPr id="11" name="tone_1_nne1">
            <a:hlinkClick r:id="" action="ppaction://media"/>
            <a:extLst>
              <a:ext uri="{FF2B5EF4-FFF2-40B4-BE49-F238E27FC236}">
                <a16:creationId xmlns:a16="http://schemas.microsoft.com/office/drawing/2014/main" id="{9618F244-B52E-655E-A95D-43BA1B00233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59264" y="3412025"/>
            <a:ext cx="576747" cy="576747"/>
          </a:xfrm>
          <a:prstGeom prst="rect">
            <a:avLst/>
          </a:prstGeom>
        </p:spPr>
      </p:pic>
      <p:pic>
        <p:nvPicPr>
          <p:cNvPr id="12" name="tone_32_nne32">
            <a:hlinkClick r:id="" action="ppaction://media"/>
            <a:extLst>
              <a:ext uri="{FF2B5EF4-FFF2-40B4-BE49-F238E27FC236}">
                <a16:creationId xmlns:a16="http://schemas.microsoft.com/office/drawing/2014/main" id="{A74192EC-67A3-69C4-2D05-9DC70DA93E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77205" y="3879851"/>
            <a:ext cx="563184" cy="563184"/>
          </a:xfrm>
          <a:prstGeom prst="rect">
            <a:avLst/>
          </a:prstGeom>
        </p:spPr>
      </p:pic>
      <p:pic>
        <p:nvPicPr>
          <p:cNvPr id="13" name="tone_31_nne31">
            <a:hlinkClick r:id="" action="ppaction://media"/>
            <a:extLst>
              <a:ext uri="{FF2B5EF4-FFF2-40B4-BE49-F238E27FC236}">
                <a16:creationId xmlns:a16="http://schemas.microsoft.com/office/drawing/2014/main" id="{CB244237-3368-BA46-DF86-0482B971CFC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59264" y="4335115"/>
            <a:ext cx="563184" cy="563184"/>
          </a:xfrm>
          <a:prstGeom prst="rect">
            <a:avLst/>
          </a:prstGeom>
        </p:spPr>
      </p:pic>
      <p:pic>
        <p:nvPicPr>
          <p:cNvPr id="14" name="tone_43_che43">
            <a:hlinkClick r:id="" action="ppaction://media"/>
            <a:extLst>
              <a:ext uri="{FF2B5EF4-FFF2-40B4-BE49-F238E27FC236}">
                <a16:creationId xmlns:a16="http://schemas.microsoft.com/office/drawing/2014/main" id="{8B9E4F2A-C54F-8179-0285-45512C1CCAB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43512" y="4789378"/>
            <a:ext cx="563184" cy="563184"/>
          </a:xfrm>
          <a:prstGeom prst="rect">
            <a:avLst/>
          </a:prstGeom>
        </p:spPr>
      </p:pic>
      <p:pic>
        <p:nvPicPr>
          <p:cNvPr id="15" name="tone_13_nga13">
            <a:hlinkClick r:id="" action="ppaction://media"/>
            <a:extLst>
              <a:ext uri="{FF2B5EF4-FFF2-40B4-BE49-F238E27FC236}">
                <a16:creationId xmlns:a16="http://schemas.microsoft.com/office/drawing/2014/main" id="{B1B39F0D-631A-994B-9FBA-128061DF07E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243512" y="5229196"/>
            <a:ext cx="563184" cy="563184"/>
          </a:xfrm>
          <a:prstGeom prst="rect">
            <a:avLst/>
          </a:prstGeom>
        </p:spPr>
      </p:pic>
      <p:pic>
        <p:nvPicPr>
          <p:cNvPr id="16" name="chi3hyoj5">
            <a:hlinkClick r:id="" action="ppaction://media"/>
            <a:extLst>
              <a:ext uri="{FF2B5EF4-FFF2-40B4-BE49-F238E27FC236}">
                <a16:creationId xmlns:a16="http://schemas.microsoft.com/office/drawing/2014/main" id="{C21A3792-1BFC-9522-C9E6-C11FA6329C1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863470" y="1582946"/>
            <a:ext cx="490330" cy="490330"/>
          </a:xfrm>
          <a:prstGeom prst="rect">
            <a:avLst/>
          </a:prstGeom>
        </p:spPr>
      </p:pic>
      <p:pic>
        <p:nvPicPr>
          <p:cNvPr id="17" name="ka3to4">
            <a:hlinkClick r:id="" action="ppaction://media"/>
            <a:extLst>
              <a:ext uri="{FF2B5EF4-FFF2-40B4-BE49-F238E27FC236}">
                <a16:creationId xmlns:a16="http://schemas.microsoft.com/office/drawing/2014/main" id="{E84E212A-7F6D-EC1A-8FC9-77579FA3C57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862608" y="2029895"/>
            <a:ext cx="490331" cy="490331"/>
          </a:xfrm>
          <a:prstGeom prst="rect">
            <a:avLst/>
          </a:prstGeom>
        </p:spPr>
      </p:pic>
      <p:pic>
        <p:nvPicPr>
          <p:cNvPr id="18" name="na3ra3">
            <a:hlinkClick r:id="" action="ppaction://media"/>
            <a:extLst>
              <a:ext uri="{FF2B5EF4-FFF2-40B4-BE49-F238E27FC236}">
                <a16:creationId xmlns:a16="http://schemas.microsoft.com/office/drawing/2014/main" id="{947E03B5-932E-68E1-4B78-3BCE6755B665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861746" y="2468286"/>
            <a:ext cx="490330" cy="490330"/>
          </a:xfrm>
          <a:prstGeom prst="rect">
            <a:avLst/>
          </a:prstGeom>
        </p:spPr>
      </p:pic>
      <p:pic>
        <p:nvPicPr>
          <p:cNvPr id="19" name="a2man2">
            <a:hlinkClick r:id="" action="ppaction://media"/>
            <a:extLst>
              <a:ext uri="{FF2B5EF4-FFF2-40B4-BE49-F238E27FC236}">
                <a16:creationId xmlns:a16="http://schemas.microsoft.com/office/drawing/2014/main" id="{B1EDE4EB-D790-53FD-B17D-11D2F761089B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861746" y="2915685"/>
            <a:ext cx="490330" cy="490330"/>
          </a:xfrm>
          <a:prstGeom prst="rect">
            <a:avLst/>
          </a:prstGeom>
        </p:spPr>
      </p:pic>
      <p:pic>
        <p:nvPicPr>
          <p:cNvPr id="20" name="na1ka1">
            <a:hlinkClick r:id="" action="ppaction://media"/>
            <a:extLst>
              <a:ext uri="{FF2B5EF4-FFF2-40B4-BE49-F238E27FC236}">
                <a16:creationId xmlns:a16="http://schemas.microsoft.com/office/drawing/2014/main" id="{5D649868-46D2-D0D8-8016-0A1F24837962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855053" y="3318291"/>
            <a:ext cx="497023" cy="497023"/>
          </a:xfrm>
          <a:prstGeom prst="rect">
            <a:avLst/>
          </a:prstGeom>
        </p:spPr>
      </p:pic>
      <p:pic>
        <p:nvPicPr>
          <p:cNvPr id="21" name="a3bi32">
            <a:hlinkClick r:id="" action="ppaction://media"/>
            <a:extLst>
              <a:ext uri="{FF2B5EF4-FFF2-40B4-BE49-F238E27FC236}">
                <a16:creationId xmlns:a16="http://schemas.microsoft.com/office/drawing/2014/main" id="{E731FAA4-637A-71A8-96A7-85258BB6587D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855053" y="3765241"/>
            <a:ext cx="563184" cy="563184"/>
          </a:xfrm>
          <a:prstGeom prst="rect">
            <a:avLst/>
          </a:prstGeom>
        </p:spPr>
      </p:pic>
      <p:pic>
        <p:nvPicPr>
          <p:cNvPr id="22" name="a3nin1">
            <a:hlinkClick r:id="" action="ppaction://media"/>
            <a:extLst>
              <a:ext uri="{FF2B5EF4-FFF2-40B4-BE49-F238E27FC236}">
                <a16:creationId xmlns:a16="http://schemas.microsoft.com/office/drawing/2014/main" id="{4E84BD00-3138-BAB0-419E-A31A7D751ED3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855053" y="4259641"/>
            <a:ext cx="563184" cy="563184"/>
          </a:xfrm>
          <a:prstGeom prst="rect">
            <a:avLst/>
          </a:prstGeom>
        </p:spPr>
      </p:pic>
      <p:pic>
        <p:nvPicPr>
          <p:cNvPr id="23" name="a4ne43">
            <a:hlinkClick r:id="" action="ppaction://media"/>
            <a:extLst>
              <a:ext uri="{FF2B5EF4-FFF2-40B4-BE49-F238E27FC236}">
                <a16:creationId xmlns:a16="http://schemas.microsoft.com/office/drawing/2014/main" id="{82F52360-80EA-EFA5-2F43-EA80D681480C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861746" y="4681523"/>
            <a:ext cx="563184" cy="563184"/>
          </a:xfrm>
          <a:prstGeom prst="rect">
            <a:avLst/>
          </a:prstGeom>
        </p:spPr>
      </p:pic>
      <p:pic>
        <p:nvPicPr>
          <p:cNvPr id="24" name="ka1han3">
            <a:hlinkClick r:id="" action="ppaction://media"/>
            <a:extLst>
              <a:ext uri="{FF2B5EF4-FFF2-40B4-BE49-F238E27FC236}">
                <a16:creationId xmlns:a16="http://schemas.microsoft.com/office/drawing/2014/main" id="{42FC42D3-E5DE-CA27-E89A-DE3FF168D5F6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0855053" y="5216322"/>
            <a:ext cx="563184" cy="56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3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3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2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96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78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97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05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2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50C4-100C-84EE-FAE7-BEB2D1E4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6920" cy="1026064"/>
          </a:xfrm>
        </p:spPr>
        <p:txBody>
          <a:bodyPr>
            <a:normAutofit/>
          </a:bodyPr>
          <a:lstStyle/>
          <a:p>
            <a:r>
              <a:rPr lang="en-US"/>
              <a:t>Evidence for final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C0047-EE9B-0692-A880-DCCB927C4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541"/>
            <a:ext cx="10601960" cy="5004435"/>
          </a:xfrm>
        </p:spPr>
        <p:txBody>
          <a:bodyPr>
            <a:noAutofit/>
          </a:bodyPr>
          <a:lstStyle/>
          <a:p>
            <a:r>
              <a:rPr lang="en-US" sz="2600"/>
              <a:t>Stem-final </a:t>
            </a:r>
            <a:r>
              <a:rPr lang="en-US" sz="2600">
                <a:effectLst/>
              </a:rPr>
              <a:t>syllables are longer than preceding syllables within the morpheme (DiCanio 2010, DiCanio and Hatcher 2018).</a:t>
            </a:r>
          </a:p>
          <a:p>
            <a:endParaRPr lang="en-US" sz="2600"/>
          </a:p>
          <a:p>
            <a:r>
              <a:rPr lang="en-US" sz="2600"/>
              <a:t>Distributional evidence – nasal vowels, glottal consonants, prenasalized stops, and contour tones only occur in final syllables.</a:t>
            </a:r>
            <a:endParaRPr lang="en-US" sz="2600">
              <a:effectLst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600">
              <a:latin typeface="LMSans10"/>
            </a:endParaRPr>
          </a:p>
          <a:p>
            <a:r>
              <a:rPr lang="en-US" sz="2600">
                <a:effectLst/>
              </a:rPr>
              <a:t>Virtually identical properties are found throughout Triqui languages (DiCanio, 2008, 2010, 2016; DiCanio et al., 2020; Elliott et al., 2016; Hollenbach, 1984; Hernández Mendoza, 2017).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99919-C87A-38E8-3A2B-09156E18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236E-BE37-A340-B933-0A79F0CD3AE4}" type="slidenum">
              <a:r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11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C581-6769-F772-413E-A50E6F33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Foot structure (DiCanio, in progress)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E1F8F-3622-BEA9-A361-AC494E1BB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421" y="1687967"/>
            <a:ext cx="9002486" cy="4351338"/>
          </a:xfrm>
        </p:spPr>
        <p:txBody>
          <a:bodyPr/>
          <a:lstStyle/>
          <a:p>
            <a:endParaRPr lang="en-US"/>
          </a:p>
          <a:p>
            <a:r>
              <a:rPr lang="en-US"/>
              <a:t>Iambic feet are also important in Triqui prosody</a:t>
            </a:r>
          </a:p>
          <a:p>
            <a:pPr lvl="1"/>
            <a:r>
              <a:rPr lang="en-US"/>
              <a:t>Final syllables have long vowels or codas</a:t>
            </a:r>
          </a:p>
          <a:p>
            <a:pPr lvl="1"/>
            <a:r>
              <a:rPr lang="en-US"/>
              <a:t>An iambic foot is the domain of high tone /4/</a:t>
            </a:r>
          </a:p>
          <a:p>
            <a:pPr lvl="1"/>
            <a:r>
              <a:rPr lang="en-US"/>
              <a:t>Spanish loanwords are preferably borrowed as single iambic feet.</a:t>
            </a:r>
          </a:p>
          <a:p>
            <a:pPr lvl="1"/>
            <a:r>
              <a:rPr lang="en-US"/>
              <a:t>Antepenults are reduced or deleted more than penults are.</a:t>
            </a:r>
          </a:p>
          <a:p>
            <a:pPr lvl="1"/>
            <a:endParaRPr lang="en-US"/>
          </a:p>
          <a:p>
            <a:r>
              <a:rPr lang="en-US"/>
              <a:t>Antepenults are the domain of tonal processes associated with nominal stem formation and verbal aspect, but are otherwise extrametrical.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42C36-9A22-EF4E-D237-EB4D73CE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236E-BE37-A340-B933-0A79F0CD3AE4}" type="slidenum">
              <a:rPr lang="en-US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C1D9F-6030-2E6F-A0F9-C4A7855D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5645"/>
            <a:ext cx="2326221" cy="36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2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A09A-366A-8791-0858-19A1A040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0" y="1099457"/>
            <a:ext cx="4267200" cy="50775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>
                <a:ea typeface="Doulos SIL" panose="02000500070000020004" pitchFamily="2" charset="77"/>
                <a:cs typeface="Times New Roman" panose="02020603050405020304" pitchFamily="18" charset="0"/>
              </a:rPr>
              <a:t>Up to two extrametrical syllables are possible.</a:t>
            </a:r>
          </a:p>
          <a:p>
            <a:pPr marL="0" indent="0">
              <a:buNone/>
            </a:pPr>
            <a:endParaRPr lang="en-US" sz="3200">
              <a:ea typeface="Doulos SIL" panose="02000500070000020004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tʃu³tʃu⁴βa⁴³ </a:t>
            </a:r>
            <a:br>
              <a:rPr lang="en-US" sz="32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</a:br>
            <a:r>
              <a:rPr lang="en-US" sz="3200">
                <a:ea typeface="Doulos SIL" panose="02000500070000020004" pitchFamily="2" charset="77"/>
                <a:cs typeface="Times New Roman" panose="02020603050405020304" pitchFamily="18" charset="0"/>
              </a:rPr>
              <a:t>‘peanut’</a:t>
            </a:r>
            <a:br>
              <a:rPr lang="en-US" sz="3200">
                <a:ea typeface="Doulos SIL" panose="02000500070000020004" pitchFamily="2" charset="77"/>
                <a:cs typeface="Times New Roman" panose="02020603050405020304" pitchFamily="18" charset="0"/>
              </a:rPr>
            </a:br>
            <a:br>
              <a:rPr lang="en-US" sz="3200">
                <a:ea typeface="Doulos SIL" panose="02000500070000020004" pitchFamily="2" charset="77"/>
                <a:cs typeface="Times New Roman" panose="02020603050405020304" pitchFamily="18" charset="0"/>
              </a:rPr>
            </a:br>
            <a:r>
              <a:rPr lang="en-US" sz="3200">
                <a:ea typeface="Doulos SIL" panose="02000500070000020004" pitchFamily="2" charset="77"/>
                <a:cs typeface="Times New Roman" panose="02020603050405020304" pitchFamily="18" charset="0"/>
              </a:rPr>
              <a:t>si³-</a:t>
            </a:r>
            <a:r>
              <a:rPr lang="en-US" sz="32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tʃu³tʃu⁴βa⁴³</a:t>
            </a:r>
            <a:br>
              <a:rPr lang="en-US" sz="32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</a:br>
            <a:r>
              <a:rPr lang="en-US" sz="32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‘peanut of ...’</a:t>
            </a:r>
            <a:br>
              <a:rPr lang="en-US" sz="32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</a:br>
            <a:br>
              <a:rPr lang="en-US" sz="32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</a:br>
            <a:r>
              <a:rPr lang="en-US" sz="3200">
                <a:ea typeface="Doulos SIL" panose="02000500070000020004" pitchFamily="2" charset="77"/>
                <a:cs typeface="Times New Roman" panose="02020603050405020304" pitchFamily="18" charset="0"/>
              </a:rPr>
              <a:t>si³-</a:t>
            </a:r>
            <a:r>
              <a:rPr lang="en-US" sz="32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tʃu³tʃu⁴βa⁴³=sih³</a:t>
            </a:r>
            <a:br>
              <a:rPr lang="en-US" sz="32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</a:br>
            <a:r>
              <a:rPr lang="en-US" sz="32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‘peanut of him’ ~ </a:t>
            </a:r>
          </a:p>
          <a:p>
            <a:pPr marL="0" indent="0">
              <a:buNone/>
            </a:pPr>
            <a:r>
              <a:rPr lang="en-US" sz="32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‘his peanut’</a:t>
            </a:r>
            <a:endParaRPr lang="en-US" sz="3200">
              <a:ea typeface="Doulos SIL" panose="0200050007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058E0-61A5-F6A7-BF62-93D32534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236E-BE37-A340-B933-0A79F0CD3AE4}" type="slidenum">
              <a:rPr lang="en-US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5017C9-8B56-19B3-B392-E2EEFBC4A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3794"/>
            <a:ext cx="4813453" cy="4492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5C3D1-AB76-11A6-5667-3F071D6D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Triqui prosodic words</a:t>
            </a:r>
          </a:p>
        </p:txBody>
      </p:sp>
    </p:spTree>
    <p:extLst>
      <p:ext uri="{BB962C8B-B14F-4D97-AF65-F5344CB8AC3E}">
        <p14:creationId xmlns:p14="http://schemas.microsoft.com/office/powerpoint/2010/main" val="218134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3854-7F70-B33B-D47D-E6B5177B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Pragmatic work in Triqui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9A7A-250A-E790-D51B-770C6C34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446"/>
            <a:ext cx="10515600" cy="4579517"/>
          </a:xfrm>
        </p:spPr>
        <p:txBody>
          <a:bodyPr>
            <a:normAutofit/>
          </a:bodyPr>
          <a:lstStyle/>
          <a:p>
            <a:r>
              <a:rPr lang="en-US"/>
              <a:t>Enclitics mark degree of backgrounding of pronominal referents, while constituent fronting marks focus.</a:t>
            </a:r>
          </a:p>
          <a:p>
            <a:endParaRPr lang="en-US"/>
          </a:p>
          <a:p>
            <a:r>
              <a:rPr lang="en-US"/>
              <a:t>Speech acts are marked by the presence of sentence-final particles (SFPs), which have been investigated via an NSF language documentation project (2014 – 2019) and an NEH reference grammar project (2023 – present).</a:t>
            </a:r>
          </a:p>
          <a:p>
            <a:endParaRPr lang="en-US"/>
          </a:p>
          <a:p>
            <a:r>
              <a:rPr lang="en-US"/>
              <a:t>Transcription and translation of a spontaneous speech documentation corpus of about 400K words – ongoing work on SFPs.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531F-18F6-993C-5CE7-FD07F96B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8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2CF7C0-9DB2-4F29-3410-DBB23363A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849050"/>
              </p:ext>
            </p:extLst>
          </p:nvPr>
        </p:nvGraphicFramePr>
        <p:xfrm>
          <a:off x="301487" y="772160"/>
          <a:ext cx="11200123" cy="5862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726">
                  <a:extLst>
                    <a:ext uri="{9D8B030D-6E8A-4147-A177-3AD203B41FA5}">
                      <a16:colId xmlns:a16="http://schemas.microsoft.com/office/drawing/2014/main" val="626446168"/>
                    </a:ext>
                  </a:extLst>
                </a:gridCol>
                <a:gridCol w="3025244">
                  <a:extLst>
                    <a:ext uri="{9D8B030D-6E8A-4147-A177-3AD203B41FA5}">
                      <a16:colId xmlns:a16="http://schemas.microsoft.com/office/drawing/2014/main" val="2331608737"/>
                    </a:ext>
                  </a:extLst>
                </a:gridCol>
                <a:gridCol w="1169760">
                  <a:extLst>
                    <a:ext uri="{9D8B030D-6E8A-4147-A177-3AD203B41FA5}">
                      <a16:colId xmlns:a16="http://schemas.microsoft.com/office/drawing/2014/main" val="3638422418"/>
                    </a:ext>
                  </a:extLst>
                </a:gridCol>
                <a:gridCol w="2208428">
                  <a:extLst>
                    <a:ext uri="{9D8B030D-6E8A-4147-A177-3AD203B41FA5}">
                      <a16:colId xmlns:a16="http://schemas.microsoft.com/office/drawing/2014/main" val="920416018"/>
                    </a:ext>
                  </a:extLst>
                </a:gridCol>
                <a:gridCol w="1210098">
                  <a:extLst>
                    <a:ext uri="{9D8B030D-6E8A-4147-A177-3AD203B41FA5}">
                      <a16:colId xmlns:a16="http://schemas.microsoft.com/office/drawing/2014/main" val="3967025626"/>
                    </a:ext>
                  </a:extLst>
                </a:gridCol>
                <a:gridCol w="2500867">
                  <a:extLst>
                    <a:ext uri="{9D8B030D-6E8A-4147-A177-3AD203B41FA5}">
                      <a16:colId xmlns:a16="http://schemas.microsoft.com/office/drawing/2014/main" val="640108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ah³/anh³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 focus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nej³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‘also’, additionally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sah¹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 when considering alternatives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774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aj³/aj⁵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 question w/perfective verbs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nej⁵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 commands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sa³yoj³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counter expectations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013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bej¹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strong commands, ‘already!’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nun² ne⁴³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expression of 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staj³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‘at all!’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29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kah¹³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‘neither’, negative 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stej³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already, used w/commands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77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kaj³⁴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than presumed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oj³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 for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stinh⁴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 tag 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69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kaj¹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tag question w/potential verbs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oj¹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question used as a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stoj³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expresses obligation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63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manner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nih⁴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polar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toj¹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expresses lack of understanding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321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manj⁵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 focus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noh¹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repeated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trunj⁵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used when suggesting prohibited options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953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manh³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 quotation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raj¹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lack of 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un⁴³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emphatic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04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surely, expression of 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rej³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reported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yoj³²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expresses common speaker belief w/out certainty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277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nanh¹³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belief of 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riaj⁵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used w/giving advice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yu³be³²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confirmation of truthhood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7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nanj¹³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distinguishing between quantities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runj³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partial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(ya)hnej⁵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SFP between 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1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nanj⁵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expression of finality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saj⁵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counter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ya³rij⁵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SFP between women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1111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45C59-F805-42A4-CE2F-EF8997D2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7313" y="6362630"/>
            <a:ext cx="2743200" cy="365125"/>
          </a:xfrm>
        </p:spPr>
        <p:txBody>
          <a:bodyPr/>
          <a:lstStyle/>
          <a:p>
            <a:fld id="{CD6392C4-29F7-A644-B9A7-B57F2E84ED4E}" type="slidenum">
              <a:rPr lang="en-US"/>
              <a:t>15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66E934-029A-D549-07A5-03C30AF206C0}"/>
              </a:ext>
            </a:extLst>
          </p:cNvPr>
          <p:cNvSpPr txBox="1"/>
          <p:nvPr/>
        </p:nvSpPr>
        <p:spPr>
          <a:xfrm>
            <a:off x="301487" y="223520"/>
            <a:ext cx="11039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39 unique SFPs have been identified in Triqui speech</a:t>
            </a:r>
          </a:p>
        </p:txBody>
      </p:sp>
    </p:spTree>
    <p:extLst>
      <p:ext uri="{BB962C8B-B14F-4D97-AF65-F5344CB8AC3E}">
        <p14:creationId xmlns:p14="http://schemas.microsoft.com/office/powerpoint/2010/main" val="4158163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9237-589A-8E8F-02DD-C76AB3C3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1815"/>
          </a:xfrm>
        </p:spPr>
        <p:txBody>
          <a:bodyPr/>
          <a:lstStyle/>
          <a:p>
            <a:r>
              <a:rPr lang="en-US"/>
              <a:t>What’s left for intonation to do in Triqui?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C1EC5-5D6B-2410-FF46-71C2D0958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227"/>
            <a:ext cx="10515600" cy="4722736"/>
          </a:xfrm>
        </p:spPr>
        <p:txBody>
          <a:bodyPr/>
          <a:lstStyle/>
          <a:p>
            <a:r>
              <a:rPr lang="en-US"/>
              <a:t>If information structure and speech acts are grammatically-encoded, only the delimitative aspect of intonation remains.</a:t>
            </a:r>
          </a:p>
          <a:p>
            <a:endParaRPr lang="en-US"/>
          </a:p>
          <a:p>
            <a:r>
              <a:rPr lang="en-US"/>
              <a:t>Two experimental studies examined this</a:t>
            </a:r>
            <a:br>
              <a:rPr lang="en-US"/>
            </a:br>
            <a:endParaRPr lang="en-US"/>
          </a:p>
          <a:p>
            <a:pPr lvl="1"/>
            <a:r>
              <a:rPr lang="en-US"/>
              <a:t>Experiment 1: The effect of utterance position on the production of lexical tone; are there positional allotones in Triqui?</a:t>
            </a:r>
          </a:p>
          <a:p>
            <a:pPr lvl="1"/>
            <a:endParaRPr lang="en-US"/>
          </a:p>
          <a:p>
            <a:pPr lvl="1"/>
            <a:r>
              <a:rPr lang="en-US"/>
              <a:t>Experiment 2: The presence of declination while controlling for lexical tone.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08459-746A-5CE4-C8B3-C8C6A6F2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91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09A6D-9C38-624F-2578-40E857F9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III.	Experiment 1: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CD401-29B9-7C31-A91A-F1EE0315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10 tonal melodies were analyzed (3.5, 4.4, 4.43...) in disyllabic words in non-final contexts (before a PP/Adv) and utterance-final contexts.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a.	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ki³-rãh⁴=neh³ 	ngo²	tʃi³nãh⁵</a:t>
            </a: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perf-buy=3p 	one	huipil</a:t>
            </a:r>
          </a:p>
          <a:p>
            <a:pPr marL="0" indent="0">
              <a:buNone/>
            </a:pPr>
            <a:r>
              <a:rPr lang="en-US"/>
              <a:t>	‘They bought a huipil gown’</a:t>
            </a:r>
            <a:br>
              <a:rPr lang="en-US"/>
            </a:br>
            <a:br>
              <a:rPr lang="en-US"/>
            </a:br>
            <a:r>
              <a:rPr lang="en-US"/>
              <a:t>b.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 	ki³-rãh⁴=neh³ 	ngo²	tʃi³nãh⁵	ni³kjãh⁵</a:t>
            </a:r>
          </a:p>
          <a:p>
            <a:pPr marL="0" indent="0">
              <a:buNone/>
            </a:pP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perf-buy=3p 	one	huipil		Tlaxiaco</a:t>
            </a:r>
          </a:p>
          <a:p>
            <a:pPr marL="0" indent="0">
              <a:buNone/>
            </a:pPr>
            <a:r>
              <a:rPr lang="en-US"/>
              <a:t>	‘They bought a huipil gown in Tlaxiaco’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67966-F92E-65D4-506F-5663F077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7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810DA-68C6-C437-27F5-375F4EDE7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7282"/>
            <a:ext cx="10515600" cy="5339681"/>
          </a:xfrm>
        </p:spPr>
        <p:txBody>
          <a:bodyPr>
            <a:normAutofit/>
          </a:bodyPr>
          <a:lstStyle/>
          <a:p>
            <a:r>
              <a:rPr lang="en-US"/>
              <a:t>The pre-target word always had tone /2/. The post-target word always had tone /3/, words with glottal codas and open syllables.</a:t>
            </a:r>
          </a:p>
          <a:p>
            <a:endParaRPr lang="en-US"/>
          </a:p>
          <a:p>
            <a:r>
              <a:rPr lang="en-US"/>
              <a:t>400 tokens/speaker (50 words x 2 conditions x 4 repetitions); 11 speakers (6M/5F)</a:t>
            </a:r>
          </a:p>
          <a:p>
            <a:endParaRPr lang="en-US"/>
          </a:p>
          <a:p>
            <a:r>
              <a:rPr lang="en-US"/>
              <a:t>Initial transcription in ELAN and segmentation in Praat. We used a script to analyze F0 dynamics and duration.</a:t>
            </a:r>
          </a:p>
          <a:p>
            <a:endParaRPr lang="en-US"/>
          </a:p>
          <a:p>
            <a:r>
              <a:rPr lang="en-US"/>
              <a:t>Normalized F0 trajectories extracted over 5 time points and converted to log-normal values. Syllable duration also extracted.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43CBA-02B2-F325-3B9E-2C607E54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46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E438-C9EC-0EBD-8CFD-D1E3C784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4865"/>
          </a:xfrm>
        </p:spPr>
        <p:txBody>
          <a:bodyPr/>
          <a:lstStyle/>
          <a:p>
            <a:r>
              <a:rPr lang="en-US"/>
              <a:t>Results: Duration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63185-6C27-8023-E742-A6DBB22F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5FD2C-3326-88BD-837C-2732ACF7CD26}"/>
              </a:ext>
            </a:extLst>
          </p:cNvPr>
          <p:cNvSpPr txBox="1"/>
          <p:nvPr/>
        </p:nvSpPr>
        <p:spPr>
          <a:xfrm>
            <a:off x="8610600" y="1788663"/>
            <a:ext cx="33867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Final syllables are systematically longer than non-final syllables (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Utterance-final lengthening occurs as well and is (measurably) largest when the target has no coda.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03CED9B-D4CF-1A59-8265-415FEE4B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805" y="1593285"/>
            <a:ext cx="7732918" cy="4620228"/>
          </a:xfrm>
        </p:spPr>
      </p:pic>
    </p:spTree>
    <p:extLst>
      <p:ext uri="{BB962C8B-B14F-4D97-AF65-F5344CB8AC3E}">
        <p14:creationId xmlns:p14="http://schemas.microsoft.com/office/powerpoint/2010/main" val="23605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1165-0869-9828-2E2F-D87FE42E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intonation?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AE47-3C73-C205-A00D-A0EC21571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 b="1"/>
              <a:t>linguistically-structured</a:t>
            </a:r>
            <a:r>
              <a:rPr lang="en-US"/>
              <a:t>, post-lexical realization of suprasegmentals in human language (Ladd 2008).</a:t>
            </a:r>
          </a:p>
          <a:p>
            <a:endParaRPr lang="en-US"/>
          </a:p>
          <a:p>
            <a:r>
              <a:rPr lang="en-US"/>
              <a:t>Structure = intonational phonology</a:t>
            </a:r>
          </a:p>
          <a:p>
            <a:pPr lvl="1"/>
            <a:r>
              <a:rPr lang="en-US"/>
              <a:t>Prosodic domains (feet, prosodic words, accentual phrases, utterances)</a:t>
            </a:r>
          </a:p>
          <a:p>
            <a:pPr lvl="1"/>
            <a:r>
              <a:rPr lang="en-US"/>
              <a:t>Pitch accents (H*+L, L*, H*, etc)</a:t>
            </a:r>
          </a:p>
          <a:p>
            <a:pPr lvl="1"/>
            <a:r>
              <a:rPr lang="en-US"/>
              <a:t>Boundary tones (H%, L%, etc)</a:t>
            </a:r>
          </a:p>
          <a:p>
            <a:pPr lvl="1"/>
            <a:r>
              <a:rPr lang="en-US"/>
              <a:t>f0 range/scaling parameters (PENTA model; Xu and Prom-On 2014)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059A3-887B-AC2B-CE07-6692E97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2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8E14-4C21-B034-B5BE-78B8FF18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3364"/>
          </a:xfrm>
        </p:spPr>
        <p:txBody>
          <a:bodyPr/>
          <a:lstStyle/>
          <a:p>
            <a:r>
              <a:rPr lang="en-US"/>
              <a:t>Results: Tone – apparent final lowering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AB990-6299-A2A1-B897-62DA2375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20</a:t>
            </a:fld>
            <a:endParaRPr lang="en-US"/>
          </a:p>
        </p:txBody>
      </p:sp>
      <p:pic>
        <p:nvPicPr>
          <p:cNvPr id="10" name="Content Placeholder 9" descr="A graph of a slope differences&#10;&#10;AI-generated content may be incorrect.">
            <a:extLst>
              <a:ext uri="{FF2B5EF4-FFF2-40B4-BE49-F238E27FC236}">
                <a16:creationId xmlns:a16="http://schemas.microsoft.com/office/drawing/2014/main" id="{43B6E524-070F-FC44-0BD2-5DD92CBBA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4318"/>
            <a:ext cx="10718494" cy="4399694"/>
          </a:xfrm>
        </p:spPr>
      </p:pic>
    </p:spTree>
    <p:extLst>
      <p:ext uri="{BB962C8B-B14F-4D97-AF65-F5344CB8AC3E}">
        <p14:creationId xmlns:p14="http://schemas.microsoft.com/office/powerpoint/2010/main" val="2318283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7B35E-00EF-C51B-3C66-FDC43B7C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2152"/>
          </a:xfrm>
        </p:spPr>
        <p:txBody>
          <a:bodyPr/>
          <a:lstStyle/>
          <a:p>
            <a:r>
              <a:rPr lang="en-US"/>
              <a:t>But... it’s due to time normalization!</a:t>
            </a:r>
          </a:p>
        </p:txBody>
      </p:sp>
      <p:pic>
        <p:nvPicPr>
          <p:cNvPr id="6" name="Content Placeholder 5" descr="A graph of different colors and sizes&#10;&#10;AI-generated content may be incorrect.">
            <a:extLst>
              <a:ext uri="{FF2B5EF4-FFF2-40B4-BE49-F238E27FC236}">
                <a16:creationId xmlns:a16="http://schemas.microsoft.com/office/drawing/2014/main" id="{FE6E3865-BAB9-0148-51F4-BA7FBC3C2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572237"/>
            <a:ext cx="9110031" cy="48386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6EA64-9D92-8C5A-441A-F35CA04D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21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35CD9-EEFB-4039-1D05-7E3B0EE4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Interim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998C9-60A8-97D3-0B5C-72FCCB331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Final syllables are longer than non-final syllables and lengthened in utterance-final position.</a:t>
            </a:r>
          </a:p>
          <a:p>
            <a:r>
              <a:rPr lang="en-US"/>
              <a:t>Minimal eﬀect of utterance position on F0 of falling tones, but no eﬀect on any other tonal melody.</a:t>
            </a:r>
          </a:p>
          <a:p>
            <a:r>
              <a:rPr lang="en-US"/>
              <a:t>When we </a:t>
            </a:r>
            <a:r>
              <a:rPr lang="en-US" i="1"/>
              <a:t>undo </a:t>
            </a:r>
            <a:r>
              <a:rPr lang="en-US"/>
              <a:t>time normalization, the slope on the falling tones across utterance positions revealed them to be equivalent.</a:t>
            </a:r>
          </a:p>
          <a:p>
            <a:r>
              <a:rPr lang="en-US"/>
              <a:t>Tones are not qualitatively different in utterance medial vs. final position.</a:t>
            </a:r>
          </a:p>
          <a:p>
            <a:r>
              <a:rPr lang="en-US" b="1"/>
              <a:t>There are no boundary tones.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B723-01C4-EF1A-EE72-22B59DEC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9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2039-B818-C58D-1583-1C94ADD7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IV.	Experiment 2: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6C9A-8EDC-2A40-11D3-8F7303E60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82060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The same population of speakers participated in Experiment 2 as in Experiment 1.</a:t>
            </a:r>
          </a:p>
          <a:p>
            <a:endParaRPr lang="en-US"/>
          </a:p>
          <a:p>
            <a:r>
              <a:rPr lang="en-US"/>
              <a:t>F0 data encoded similarly, but we visualize f0 from the end of the utterance (not all tonal contexts had sentences of the same size).</a:t>
            </a:r>
          </a:p>
          <a:p>
            <a:endParaRPr lang="en-US"/>
          </a:p>
          <a:p>
            <a:r>
              <a:rPr lang="en-US"/>
              <a:t>Intensity contours also extracted.</a:t>
            </a:r>
          </a:p>
          <a:p>
            <a:endParaRPr lang="en-US"/>
          </a:p>
          <a:p>
            <a:r>
              <a:rPr lang="en-US"/>
              <a:t>Generalized additive mixed models (GAMMs) were used to estimate f0 changes across the utterance.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487EC-9E7C-0660-4892-593D63BF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84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3A7CA-D6C3-9230-283C-74B98E19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045"/>
          </a:xfrm>
        </p:spPr>
        <p:txBody>
          <a:bodyPr/>
          <a:lstStyle/>
          <a:p>
            <a:r>
              <a:rPr lang="en-US"/>
              <a:t>Stimuli – sequences of identical tones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853FA9-8FA9-125F-8263-DC26C4A81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354170"/>
            <a:ext cx="10547239" cy="48923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96B37-B3FF-F32E-E225-A98AC48A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1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AB3A9-5EC3-C728-E6B7-086F4FC2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F0 does not vary across the utterance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6586F-E920-68A8-3313-9AE43ED2A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9369"/>
            <a:ext cx="10515600" cy="201926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k-a³ju³	ne³tã³		ɾi³ki³		tʃi³lu³		All tone /3/</a:t>
            </a:r>
          </a:p>
          <a:p>
            <a:pPr marL="0" indent="0">
              <a:buNone/>
            </a:pPr>
            <a:r>
              <a:rPr lang="en-US"/>
              <a:t>perf-fall	bean		stomach	cat</a:t>
            </a:r>
          </a:p>
          <a:p>
            <a:pPr marL="0" indent="0">
              <a:buNone/>
            </a:pPr>
            <a:r>
              <a:rPr lang="en-US"/>
              <a:t>‘The beans fell under the cat.’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182F5-5FAD-C8D9-3A7E-485DC6BC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25</a:t>
            </a:fld>
            <a:endParaRPr lang="en-US"/>
          </a:p>
        </p:txBody>
      </p:sp>
      <p:pic>
        <p:nvPicPr>
          <p:cNvPr id="5" name="ERM_ka3yu3_ne3tan3_ri3ki3_chi3lu3.wav">
            <a:hlinkClick r:id="" action="ppaction://media"/>
            <a:extLst>
              <a:ext uri="{FF2B5EF4-FFF2-40B4-BE49-F238E27FC236}">
                <a16:creationId xmlns:a16="http://schemas.microsoft.com/office/drawing/2014/main" id="{B020DD72-3502-AFE8-2B2E-931853C91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89581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5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0A30A-3641-4878-7B5E-BB9C6078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70" y="376141"/>
            <a:ext cx="10696460" cy="978933"/>
          </a:xfrm>
        </p:spPr>
        <p:txBody>
          <a:bodyPr>
            <a:normAutofit fontScale="90000"/>
          </a:bodyPr>
          <a:lstStyle/>
          <a:p>
            <a:r>
              <a:rPr lang="en-US" sz="3600"/>
              <a:t>Neither f0 nor intensity significantly varied across the utterance.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6F840E-6630-48B7-9AD7-09E58096A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82" y="1539186"/>
            <a:ext cx="11561191" cy="48171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8B2F3-4C34-BA58-2D96-AD5B3FCA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51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2CBF-7430-4D1A-9B33-F1BEF5A2C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V.	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D0317-E88A-52FC-4E8F-F222FC235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715"/>
            <a:ext cx="10515600" cy="4403247"/>
          </a:xfrm>
        </p:spPr>
        <p:txBody>
          <a:bodyPr>
            <a:normAutofit/>
          </a:bodyPr>
          <a:lstStyle/>
          <a:p>
            <a:r>
              <a:rPr lang="en-US"/>
              <a:t>While there is clear evidence of prosodic structure in Triqui, there is neither evidence for </a:t>
            </a:r>
            <a:r>
              <a:rPr lang="en-US" b="1"/>
              <a:t>intonational structure </a:t>
            </a:r>
            <a:r>
              <a:rPr lang="en-US" i="1"/>
              <a:t>nor</a:t>
            </a:r>
            <a:r>
              <a:rPr lang="en-US"/>
              <a:t> any other utterance-level shifts in f0 associated with declination.</a:t>
            </a:r>
          </a:p>
          <a:p>
            <a:endParaRPr lang="en-US"/>
          </a:p>
          <a:p>
            <a:r>
              <a:rPr lang="en-US"/>
              <a:t>With the exception of utterance-final lengthening, variable, </a:t>
            </a:r>
            <a:r>
              <a:rPr lang="en-US" b="1"/>
              <a:t>delimitative aspects </a:t>
            </a:r>
            <a:r>
              <a:rPr lang="en-US"/>
              <a:t>of intonation appear to be absent.</a:t>
            </a:r>
          </a:p>
          <a:p>
            <a:endParaRPr lang="en-US"/>
          </a:p>
          <a:p>
            <a:r>
              <a:rPr lang="en-US"/>
              <a:t>If neither structural nor delimitative aspects of intonation are observed, Triqui must lack intonation.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86F45-0BE7-BE9D-AAC8-03446B78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45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EE9B-127C-B32E-8697-561B310CE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130"/>
            <a:ext cx="10515600" cy="5438833"/>
          </a:xfrm>
        </p:spPr>
        <p:txBody>
          <a:bodyPr>
            <a:normAutofit/>
          </a:bodyPr>
          <a:lstStyle/>
          <a:p>
            <a:r>
              <a:rPr lang="en-US"/>
              <a:t>Phrasal effects occur in tone languages – a tone may have an alternate realization in different positions of the utterance (c.f. DiCanio et al. 2021 for a discussion).</a:t>
            </a:r>
          </a:p>
          <a:p>
            <a:endParaRPr lang="en-US"/>
          </a:p>
          <a:p>
            <a:r>
              <a:rPr lang="en-US"/>
              <a:t>Why might Triqui lack intonation? It has several unique features:</a:t>
            </a:r>
          </a:p>
          <a:p>
            <a:pPr lvl="1"/>
            <a:r>
              <a:rPr lang="en-US"/>
              <a:t>A large inventory with 5 tone levels and morphological tone</a:t>
            </a:r>
          </a:p>
          <a:p>
            <a:pPr lvl="1"/>
            <a:r>
              <a:rPr lang="en-US"/>
              <a:t>An exceedingly large number of sentence-final particles (39!)</a:t>
            </a:r>
          </a:p>
          <a:p>
            <a:pPr lvl="1"/>
            <a:r>
              <a:rPr lang="en-US"/>
              <a:t>Alternate grammatical means for marking information structure</a:t>
            </a:r>
          </a:p>
          <a:p>
            <a:pPr lvl="1"/>
            <a:endParaRPr lang="en-US"/>
          </a:p>
          <a:p>
            <a:r>
              <a:rPr lang="en-US"/>
              <a:t>SFPs in Triqui all have underlying tones, but it remains an open question whether these can be modulated with pragmatics (c.f. </a:t>
            </a:r>
            <a:r>
              <a:rPr lang="en-US" sz="2800"/>
              <a:t>Luksaneeyanawin 1998 on Thai).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A3C48-4E12-0BFA-24AA-3ED3F959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79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7FC0-4741-8715-5AF7-C448BE30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Should we keep looking for intonation? No.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7DF60-84DB-CD1F-55D2-E200FE187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we make a universalist assumption about intonation, then it is unclear what evidence ever counters our findings.</a:t>
            </a:r>
          </a:p>
          <a:p>
            <a:endParaRPr lang="en-US"/>
          </a:p>
          <a:p>
            <a:r>
              <a:rPr lang="en-US"/>
              <a:t>Absence of observed contrasts in phonological inventories is often evidence for a lack of contrast.</a:t>
            </a:r>
          </a:p>
          <a:p>
            <a:endParaRPr lang="en-US"/>
          </a:p>
          <a:p>
            <a:r>
              <a:rPr lang="en-US"/>
              <a:t>If the null hypothesis is “there is no intonation”, we have to motivate all structure with evidence. We have found no motivation for intonation so far (after 21 years of fieldwork).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7E920-3E27-AC31-5458-2EFFE59A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9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3750-3A8E-9344-51E6-3CF929B5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</a:t>
            </a:r>
            <a:r>
              <a:rPr lang="en-US" i="1"/>
              <a:t>not</a:t>
            </a:r>
            <a:r>
              <a:rPr lang="en-US"/>
              <a:t> intonation?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BB57C-BCF7-7C92-F187-C1B81B14C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429"/>
            <a:ext cx="10515600" cy="4590534"/>
          </a:xfrm>
        </p:spPr>
        <p:txBody>
          <a:bodyPr>
            <a:normAutofit/>
          </a:bodyPr>
          <a:lstStyle/>
          <a:p>
            <a:r>
              <a:rPr lang="en-US" sz="2600"/>
              <a:t>Sentence particles do a </a:t>
            </a:r>
            <a:r>
              <a:rPr lang="en-US" sz="2600" i="1"/>
              <a:t>lot</a:t>
            </a:r>
            <a:r>
              <a:rPr lang="en-US" sz="2600"/>
              <a:t> of pragmatic work in tonal and and non-tonal languages, but these are decidedly not intonation per se (Panov 2020, Sybesma and Li 2007, Torreira et al 2014).</a:t>
            </a:r>
            <a:r>
              <a:rPr lang="en-US" sz="2600" baseline="30000"/>
              <a:t>1</a:t>
            </a:r>
          </a:p>
          <a:p>
            <a:endParaRPr lang="en-US" sz="2600"/>
          </a:p>
          <a:p>
            <a:r>
              <a:rPr lang="en-US" sz="2600"/>
              <a:t>The arousal state of the speaker (angry, sad, etc) because it is usually not linguistically structured.</a:t>
            </a:r>
          </a:p>
          <a:p>
            <a:endParaRPr lang="en-US" sz="2600"/>
          </a:p>
          <a:p>
            <a:r>
              <a:rPr lang="en-US" sz="2600"/>
              <a:t>Low-level coarticulatory effects, e.g. consonant-induced f0 perturbations (DiCanio 2012, Kirby 2018).</a:t>
            </a:r>
            <a:endParaRPr lang="en-US"/>
          </a:p>
          <a:p>
            <a:pPr marL="0" indent="0">
              <a:buNone/>
            </a:pPr>
            <a:br>
              <a:rPr lang="en-US" sz="1600" baseline="30000"/>
            </a:br>
            <a:br>
              <a:rPr lang="en-US" sz="1600" baseline="30000"/>
            </a:br>
            <a:r>
              <a:rPr lang="en-US" sz="1600" baseline="30000"/>
              <a:t>1 </a:t>
            </a:r>
            <a:r>
              <a:rPr lang="en-US" sz="1600"/>
              <a:t>Though, see Hyman and Monaka (2011).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38DD0-38A7-7FE7-5B72-1744E11D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35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6BB1-5F49-C640-ACF8-88D78787F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Acknowledgements – 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CA70E-8BB3-6A80-B3F7-A4A9F947C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  <a:t>Basileo Martínez Cruz and Benigno Cruz Martínez</a:t>
            </a:r>
          </a:p>
          <a:p>
            <a:r>
              <a:rPr lang="en-US"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  <a:t>Support from NSF DEL/RI grant 1603323, </a:t>
            </a:r>
            <a:r>
              <a:rPr lang="en-US" i="1"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  <a:t>Understanding Prosody and Tone Interactions through Documentation of Two Endangered Languages</a:t>
            </a:r>
            <a:endParaRPr lang="en-US" i="1">
              <a:highlight>
                <a:srgbClr val="FFFFFF"/>
              </a:highlight>
              <a:cs typeface="Times New Roman" panose="02020603050405020304" pitchFamily="18" charset="0"/>
            </a:endParaRPr>
          </a:p>
          <a:p>
            <a:r>
              <a:rPr lang="en-US"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  <a:t>Funding support from the National Endowment for the Humanities Grant FN-291125-23 </a:t>
            </a:r>
            <a:r>
              <a:rPr lang="en-US" i="1"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  <a:t>A reference grammar of Itunyoso Triqui [ISO 639-3 trq]</a:t>
            </a:r>
            <a:r>
              <a:rPr lang="en-US"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  <a:t>. </a:t>
            </a:r>
          </a:p>
          <a:p>
            <a:endParaRPr lang="en-US">
              <a:effectLst/>
              <a:highlight>
                <a:srgbClr val="FFFFFF"/>
              </a:highlight>
              <a:cs typeface="Times New Roman" panose="02020603050405020304" pitchFamily="18" charset="0"/>
            </a:endParaRPr>
          </a:p>
          <a:p>
            <a:endParaRPr lang="en-US">
              <a:effectLst/>
              <a:highlight>
                <a:srgbClr val="FFFFFF"/>
              </a:highlight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ea typeface="Doulos SIL" panose="02000500070000020004" pitchFamily="2" charset="77"/>
                <a:cs typeface="Times New Roman" panose="02020603050405020304" pitchFamily="18" charset="0"/>
              </a:rPr>
              <a:t>				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ku²ru⁴a⁴³ a³ni²ʔĩh⁵reʔ¹!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C4407-9D0E-A875-B6A8-9AC1F586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236E-BE37-A340-B933-0A79F0CD3AE4}" type="slidenum">
              <a:rPr lang="en-US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D5DCC-2E9A-1799-A9D2-C796B69EB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" y="4414520"/>
            <a:ext cx="3266440" cy="14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10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B472-DEC0-B998-BC30-620413828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595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D0506-FF20-C981-9437-3D9BD57B0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720"/>
            <a:ext cx="10515600" cy="5232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>
                <a:effectLst/>
                <a:latin typeface="Times" pitchFamily="2" charset="0"/>
                <a:ea typeface="Times New Roman" panose="02020603050405020304" pitchFamily="18" charset="0"/>
              </a:rPr>
              <a:t>Brunelle, M., Hạ, K. P., &amp; Grice, M.</a:t>
            </a:r>
            <a:r>
              <a:rPr lang="en-US" sz="1600" b="1">
                <a:effectLst/>
                <a:latin typeface="Times" pitchFamily="2" charset="0"/>
                <a:ea typeface="Times New Roman" panose="02020603050405020304" pitchFamily="18" charset="0"/>
              </a:rPr>
              <a:t> </a:t>
            </a:r>
            <a:r>
              <a:rPr lang="en-US" sz="1600">
                <a:effectLst/>
                <a:latin typeface="Times" pitchFamily="2" charset="0"/>
                <a:ea typeface="Times New Roman" panose="02020603050405020304" pitchFamily="18" charset="0"/>
              </a:rPr>
              <a:t>(2012). Intonation in Northern Vietnamese. </a:t>
            </a:r>
            <a:r>
              <a:rPr lang="en-US" sz="1600" i="1">
                <a:effectLst/>
                <a:latin typeface="Times" pitchFamily="2" charset="0"/>
                <a:ea typeface="Times New Roman" panose="02020603050405020304" pitchFamily="18" charset="0"/>
              </a:rPr>
              <a:t>The Linguistic Review</a:t>
            </a:r>
            <a:r>
              <a:rPr lang="en-US" sz="1600">
                <a:effectLst/>
                <a:latin typeface="Times" pitchFamily="2" charset="0"/>
                <a:ea typeface="Times New Roman" panose="02020603050405020304" pitchFamily="18" charset="0"/>
              </a:rPr>
              <a:t>, </a:t>
            </a:r>
            <a:r>
              <a:rPr lang="en-US" sz="1600" i="1">
                <a:effectLst/>
                <a:latin typeface="Times" pitchFamily="2" charset="0"/>
                <a:ea typeface="Times New Roman" panose="02020603050405020304" pitchFamily="18" charset="0"/>
              </a:rPr>
              <a:t>29</a:t>
            </a:r>
            <a:r>
              <a:rPr lang="en-US" sz="1600">
                <a:effectLst/>
                <a:latin typeface="Times" pitchFamily="2" charset="0"/>
                <a:ea typeface="Times New Roman" panose="02020603050405020304" pitchFamily="18" charset="0"/>
              </a:rPr>
              <a:t>, 3–36.</a:t>
            </a:r>
            <a:endParaRPr lang="en-US" sz="1600"/>
          </a:p>
          <a:p>
            <a:pPr marL="0" indent="0">
              <a:buNone/>
            </a:pPr>
            <a:r>
              <a:rPr lang="en-US" sz="1600"/>
              <a:t>Connell, B. (2017). Tone and Intonation in Mambila. In Downing, L. J. and Rialland, A., editors, </a:t>
            </a:r>
            <a:r>
              <a:rPr lang="en-US" sz="1600" i="1"/>
              <a:t>Intonation in African Tone Languages</a:t>
            </a:r>
            <a:r>
              <a:rPr lang="en-US" sz="1600"/>
              <a:t>, pages 132–166. Berlin/Boston: De Gruyter.</a:t>
            </a:r>
          </a:p>
          <a:p>
            <a:pPr marL="0" indent="0">
              <a:buNone/>
            </a:pPr>
            <a:r>
              <a:rPr lang="en-US" sz="1600"/>
              <a:t>DiCanio, C. (2010). Illustrations of the IPA: San Martín Itunyoso Trique. </a:t>
            </a:r>
            <a:r>
              <a:rPr lang="en-US" sz="1600" i="1"/>
              <a:t>Journal of the International Phonetic Association</a:t>
            </a:r>
            <a:r>
              <a:rPr lang="en-US" sz="1600"/>
              <a:t>, 40(2):227–238. </a:t>
            </a:r>
          </a:p>
          <a:p>
            <a:pPr marL="0" indent="0">
              <a:buNone/>
            </a:pPr>
            <a:r>
              <a:rPr lang="en-US" sz="1600"/>
              <a:t>DiCanio, C. (2012). Coarticulation between tone and glottal consonants in Itunyoso Trique. </a:t>
            </a:r>
            <a:r>
              <a:rPr lang="en-US" sz="1600" i="1"/>
              <a:t>Journal of Phonetics</a:t>
            </a:r>
            <a:r>
              <a:rPr lang="en-US" sz="1600"/>
              <a:t>, 40(1):162–176.</a:t>
            </a:r>
          </a:p>
          <a:p>
            <a:pPr marL="0" indent="0">
              <a:buNone/>
            </a:pPr>
            <a:r>
              <a:rPr lang="en-US" sz="1600"/>
              <a:t>DiCanio, C. (in progress). </a:t>
            </a:r>
            <a:r>
              <a:rPr lang="en-US" sz="1600" i="1"/>
              <a:t>A reference grammar of Itunyoso Triqui</a:t>
            </a:r>
            <a:r>
              <a:rPr lang="en-US" sz="1600"/>
              <a:t>. Language Science Press.</a:t>
            </a:r>
          </a:p>
          <a:p>
            <a:pPr marL="0" indent="0">
              <a:buNone/>
            </a:pPr>
            <a:r>
              <a:rPr lang="en-US" sz="1600"/>
              <a:t>DiCanio, C., Benn, J., and Castillo García, R. (2018). The phonetics of information structure in Yoloxóchitl Mixtec. </a:t>
            </a:r>
            <a:r>
              <a:rPr lang="en-US" sz="1600" i="1"/>
              <a:t>Journal of Phonetics</a:t>
            </a:r>
            <a:r>
              <a:rPr lang="en-US" sz="1600"/>
              <a:t>, 68:50–68.</a:t>
            </a:r>
          </a:p>
          <a:p>
            <a:pPr marL="0" indent="0">
              <a:buNone/>
            </a:pPr>
            <a:r>
              <a:rPr lang="en-US" sz="1600"/>
              <a:t>DiCanio, C., Benn, J., and Castillo García, R. (2021). Disentangling the effects of position and utterance-level declination on the production of complex tones in Yoloxóchitl Mixtec. </a:t>
            </a:r>
            <a:r>
              <a:rPr lang="en-US" sz="1600" i="1"/>
              <a:t>Language and Speech</a:t>
            </a:r>
            <a:r>
              <a:rPr lang="en-US" sz="1600"/>
              <a:t>, 64(3):515–557.</a:t>
            </a:r>
          </a:p>
          <a:p>
            <a:pPr marL="0" indent="0">
              <a:buNone/>
            </a:pPr>
            <a:r>
              <a:rPr lang="en-US" sz="1600"/>
              <a:t>DiCanio, C. and Hatcher, R. (2018). On the non-universality of intonation: Evidence from Triqui.</a:t>
            </a:r>
            <a:r>
              <a:rPr lang="en-US" sz="1600" i="1"/>
              <a:t> Journal of the Acoustical Society of America</a:t>
            </a:r>
            <a:r>
              <a:rPr lang="en-US" sz="1600"/>
              <a:t>, 144:1941. </a:t>
            </a:r>
          </a:p>
          <a:p>
            <a:pPr marL="0" indent="0">
              <a:buNone/>
            </a:pPr>
            <a:r>
              <a:rPr lang="en-US" sz="1600">
                <a:effectLst/>
                <a:highlight>
                  <a:srgbClr val="FFFFFF"/>
                </a:highlight>
              </a:rPr>
              <a:t>Elliott, A. R., Edmondson, J. A., and Sandoval Cruz, F. (2016). Illustrations of the IPA: Chicahuaxtla Triqui. </a:t>
            </a:r>
            <a:r>
              <a:rPr lang="en-US" sz="1600" i="1">
                <a:effectLst/>
                <a:highlight>
                  <a:srgbClr val="FFFFFF"/>
                </a:highlight>
              </a:rPr>
              <a:t>Journal of the International Phonetic Association</a:t>
            </a:r>
            <a:r>
              <a:rPr lang="en-US" sz="1600">
                <a:effectLst/>
                <a:highlight>
                  <a:srgbClr val="FFFFFF"/>
                </a:highlight>
              </a:rPr>
              <a:t>, 46(3):351–365. </a:t>
            </a:r>
            <a:endParaRPr lang="en-US" sz="1600"/>
          </a:p>
          <a:p>
            <a:pPr marL="0" indent="0">
              <a:buNone/>
            </a:pPr>
            <a:r>
              <a:rPr lang="en-US" sz="1600"/>
              <a:t>Genzel, S. and Kügler, F. (2018). Production and perception of question prosody in Akan. </a:t>
            </a:r>
            <a:r>
              <a:rPr lang="en-US" sz="1600" i="1"/>
              <a:t>Journal of the International Phonetic Association</a:t>
            </a:r>
            <a:r>
              <a:rPr lang="en-US" sz="1600"/>
              <a:t>, (1–32).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55DD7-4E0D-BCA4-ECF6-BEF64CFA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39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8C0E-5589-0625-E4DD-2E5DBB973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6096"/>
            <a:ext cx="10515600" cy="546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/>
              <a:t>Gussenhoven, C. (2004). </a:t>
            </a:r>
            <a:r>
              <a:rPr lang="en-US" sz="1600" i="1"/>
              <a:t>The Phonology of Tone and Intonation</a:t>
            </a:r>
            <a:r>
              <a:rPr lang="en-US" sz="1600"/>
              <a:t>. Research Surveys in Linguistics. Cambridge University Press.</a:t>
            </a:r>
          </a:p>
          <a:p>
            <a:pPr marL="0" indent="0">
              <a:buNone/>
            </a:pPr>
            <a:r>
              <a:rPr lang="en-US" sz="1600"/>
              <a:t>Gussenhoven, C. (2016). Foundations of intonational meaning: Anatomical and physiological factors. </a:t>
            </a:r>
            <a:r>
              <a:rPr lang="en-US" sz="1600" i="1"/>
              <a:t>Topics in Cognitive Science</a:t>
            </a:r>
            <a:r>
              <a:rPr lang="en-US" sz="1600"/>
              <a:t>, 8:425–434.</a:t>
            </a:r>
            <a:endParaRPr lang="en-US" sz="1600">
              <a:effectLst/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1600">
                <a:effectLst/>
                <a:highlight>
                  <a:srgbClr val="FFFFFF"/>
                </a:highlight>
              </a:rPr>
              <a:t>Hernández Mendoza, F. (2017). </a:t>
            </a:r>
            <a:r>
              <a:rPr lang="en-US" sz="1600" i="1">
                <a:effectLst/>
                <a:highlight>
                  <a:srgbClr val="FFFFFF"/>
                </a:highlight>
              </a:rPr>
              <a:t>Tono y fonología segmental en el triqui de Chicahuaxtla</a:t>
            </a:r>
            <a:r>
              <a:rPr lang="en-US" sz="1600">
                <a:effectLst/>
                <a:highlight>
                  <a:srgbClr val="FFFFFF"/>
                </a:highlight>
              </a:rPr>
              <a:t>. PhD thesis, Universidad Nacional Autónoma de México, Mexico City. </a:t>
            </a:r>
          </a:p>
          <a:p>
            <a:pPr marL="0" indent="0">
              <a:buNone/>
            </a:pPr>
            <a:r>
              <a:rPr lang="en-US" sz="1600">
                <a:effectLst/>
                <a:highlight>
                  <a:srgbClr val="FFFFFF"/>
                </a:highlight>
              </a:rPr>
              <a:t>Hollenbach, B. E. (1984). </a:t>
            </a:r>
            <a:r>
              <a:rPr lang="en-US" sz="1600" i="1">
                <a:effectLst/>
                <a:highlight>
                  <a:srgbClr val="FFFFFF"/>
                </a:highlight>
              </a:rPr>
              <a:t>The Phonology and Morphology of Tone and Laryngeals in Copala Trique</a:t>
            </a:r>
            <a:r>
              <a:rPr lang="en-US" sz="1600">
                <a:effectLst/>
                <a:highlight>
                  <a:srgbClr val="FFFFFF"/>
                </a:highlight>
              </a:rPr>
              <a:t>. PhD thesis, University of Arizona, Tucson.</a:t>
            </a:r>
            <a:endParaRPr lang="en-US" sz="1600"/>
          </a:p>
          <a:p>
            <a:pPr marL="0" indent="0">
              <a:buNone/>
            </a:pPr>
            <a:r>
              <a:rPr lang="en-US" sz="1600"/>
              <a:t>Hyman, L. M. and Monaka, K. C. (2011). Tonal and Non-tonal Intonation in Shekgalagari. In Frota, S., Elordieta, G., and Prieto, P., editors, </a:t>
            </a:r>
            <a:r>
              <a:rPr lang="en-US" sz="1600" i="1"/>
              <a:t>Prosodic categories: Production, Perception, and Comprehension</a:t>
            </a:r>
            <a:r>
              <a:rPr lang="en-US" sz="1600"/>
              <a:t>, pages 267–290. Springer Verlag.</a:t>
            </a:r>
          </a:p>
          <a:p>
            <a:pPr marL="0" indent="0">
              <a:buNone/>
            </a:pPr>
            <a:r>
              <a:rPr lang="en-US" sz="1600"/>
              <a:t>Kirby, J. P. (2018). Onset pitch perturbations and the cross-linguistic implementation of voicing: Evidence from tonal and non-tonal languages. </a:t>
            </a:r>
            <a:r>
              <a:rPr lang="en-US" sz="1600" i="1"/>
              <a:t>Journal of Phonetics</a:t>
            </a:r>
            <a:r>
              <a:rPr lang="en-US" sz="1600"/>
              <a:t>, 71:326–354.</a:t>
            </a:r>
          </a:p>
          <a:p>
            <a:pPr marL="0" indent="0">
              <a:buNone/>
            </a:pPr>
            <a:r>
              <a:rPr lang="en-US" sz="1600"/>
              <a:t>Kügler, F. (2017). Tone and intonation in Akan. In Downing, L. J. and Rialland, A., editors, </a:t>
            </a:r>
            <a:r>
              <a:rPr lang="en-US" sz="1600" i="1"/>
              <a:t>Intonation in African Tone Languages</a:t>
            </a:r>
            <a:r>
              <a:rPr lang="en-US" sz="1600"/>
              <a:t>, pages 89–129. Berlin/Boston: De Gruyter.</a:t>
            </a:r>
          </a:p>
          <a:p>
            <a:pPr marL="0" indent="0">
              <a:buNone/>
            </a:pPr>
            <a:r>
              <a:rPr lang="en-US" sz="1600"/>
              <a:t>Kügler, F. and Genzel, S. (2011). On the prosodic expression of pragmatic prominence: The Case of Pitch Register Lowering in Akan. </a:t>
            </a:r>
            <a:r>
              <a:rPr lang="en-US" sz="1600" i="1"/>
              <a:t>Language and Speech</a:t>
            </a:r>
            <a:r>
              <a:rPr lang="en-US" sz="1600"/>
              <a:t>, 55(3):331–359.</a:t>
            </a:r>
          </a:p>
          <a:p>
            <a:pPr marL="0" indent="0">
              <a:buNone/>
            </a:pPr>
            <a:r>
              <a:rPr lang="en-US" sz="1600"/>
              <a:t>Ladd, D. (2008). </a:t>
            </a:r>
            <a:r>
              <a:rPr lang="en-US" sz="1600" i="1"/>
              <a:t>Intonational phonology</a:t>
            </a:r>
            <a:r>
              <a:rPr lang="en-US" sz="1600"/>
              <a:t>. Cambridge University Press, Cambridge, UK, 2</a:t>
            </a:r>
            <a:r>
              <a:rPr lang="en-US" sz="1600" baseline="30000"/>
              <a:t>nd</a:t>
            </a:r>
            <a:r>
              <a:rPr lang="en-US" sz="1600"/>
              <a:t> edition.</a:t>
            </a:r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2DF18-F348-DD8E-7377-5C854586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96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5B49F-8C9E-11AF-4054-178D9F175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9995"/>
            <a:ext cx="10515600" cy="5526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/>
              <a:t>Laniran, Y. O. and Clements, G. N. (2003). Downstep and high raising: interacting factors in Yoruba tone production. </a:t>
            </a:r>
            <a:r>
              <a:rPr lang="en-US" sz="1600" i="1"/>
              <a:t>Journal of Phonetics,</a:t>
            </a:r>
            <a:r>
              <a:rPr lang="en-US" sz="1600"/>
              <a:t> 31(2):203–250.</a:t>
            </a:r>
          </a:p>
          <a:p>
            <a:pPr marL="0" indent="0">
              <a:buNone/>
            </a:pPr>
            <a:r>
              <a:rPr lang="en-US" sz="1600"/>
              <a:t>Luksaneeyanawin, S. (1998). Intonation in Thai. In Hirst, D. and Di Cristo, A., editors, </a:t>
            </a:r>
            <a:r>
              <a:rPr lang="en-US" sz="1600" i="1"/>
              <a:t>Intonation Systems: A survey of twenty languages</a:t>
            </a:r>
            <a:r>
              <a:rPr lang="en-US" sz="1600"/>
              <a:t>, chapter 21, pages 376–394. Cambridge University Press.</a:t>
            </a:r>
          </a:p>
          <a:p>
            <a:pPr marL="0" indent="0">
              <a:buNone/>
            </a:pPr>
            <a:r>
              <a:rPr lang="en-US" sz="1600"/>
              <a:t>Makasso, E.-M., Hamlaoui, F., and Lee, S. J. (2017). Aspects of the intonational phonology of Bàsàá. In Downing, L. J. and Rialland, A., editors, </a:t>
            </a:r>
            <a:r>
              <a:rPr lang="en-US" sz="1600" i="1"/>
              <a:t>Intonation in African Tone Languages, </a:t>
            </a:r>
            <a:r>
              <a:rPr lang="en-US" sz="1600"/>
              <a:t>pages 167–193. Berlin/Boston: De Gruyter.</a:t>
            </a:r>
          </a:p>
          <a:p>
            <a:pPr marL="0" indent="0">
              <a:buNone/>
            </a:pPr>
            <a:r>
              <a:rPr lang="en-US" sz="1600"/>
              <a:t>Ohala, J. J. (1983). Cross-language use of pitch: An ethological view. </a:t>
            </a:r>
            <a:r>
              <a:rPr lang="en-US" sz="1600" i="1"/>
              <a:t>Phonetica</a:t>
            </a:r>
            <a:r>
              <a:rPr lang="en-US" sz="1600"/>
              <a:t>, 40:1–18.</a:t>
            </a:r>
          </a:p>
          <a:p>
            <a:pPr marL="0" indent="0">
              <a:buNone/>
            </a:pPr>
            <a:r>
              <a:rPr lang="en-US" sz="1600"/>
              <a:t>Ohala, J. J. (1994). The frequency code underlies the sound symbolic use of voice pitch. In Hinton, L., Nichols, J., and Ohala, J. J., editors, </a:t>
            </a:r>
            <a:r>
              <a:rPr lang="en-US" sz="1600" i="1"/>
              <a:t>Sound Symbolism, </a:t>
            </a:r>
            <a:r>
              <a:rPr lang="en-US" sz="1600"/>
              <a:t>pages 325–347. Cambridge University Press.</a:t>
            </a:r>
          </a:p>
          <a:p>
            <a:pPr marL="0" indent="0">
              <a:buNone/>
            </a:pPr>
            <a:r>
              <a:rPr lang="en-US" sz="1600"/>
              <a:t>Panov, V. (2020). Final particles in Asia: establishing an areal feature. </a:t>
            </a:r>
            <a:r>
              <a:rPr lang="en-US" sz="1600" i="1"/>
              <a:t>Linguistic Typology</a:t>
            </a:r>
            <a:r>
              <a:rPr lang="en-US" sz="1600"/>
              <a:t>, 24(1):13–70.</a:t>
            </a:r>
          </a:p>
          <a:p>
            <a:pPr marL="0" indent="0">
              <a:buNone/>
            </a:pPr>
            <a:r>
              <a:rPr lang="en-US" sz="1600"/>
              <a:t>Peng, S.-h. (1997). Production and perception of Taiwanese tones in different tonal and prosodic contexts.</a:t>
            </a:r>
            <a:r>
              <a:rPr lang="en-US" sz="1600" i="1"/>
              <a:t> Journal of Phonetics</a:t>
            </a:r>
            <a:r>
              <a:rPr lang="en-US" sz="1600"/>
              <a:t>, 25(3):371–400.</a:t>
            </a:r>
          </a:p>
          <a:p>
            <a:pPr marL="0" indent="0">
              <a:buNone/>
            </a:pPr>
            <a:r>
              <a:rPr lang="en-US" sz="1600"/>
              <a:t>Sybesma, R. and Li, B. (2007). The dissection and structural mapping of Cantonese sentence final particles. </a:t>
            </a:r>
            <a:r>
              <a:rPr lang="en-US" sz="1600" i="1"/>
              <a:t>Lingua</a:t>
            </a:r>
            <a:r>
              <a:rPr lang="en-US" sz="1600"/>
              <a:t>, 117(10):1739–1783.</a:t>
            </a:r>
          </a:p>
          <a:p>
            <a:pPr marL="0" indent="0">
              <a:buNone/>
            </a:pPr>
            <a:r>
              <a:rPr lang="en-US" sz="1600"/>
              <a:t>Torreira, F., Roberts, S. G., and Hammarström, H. (2014). Functional trade-off between lexical tone and intonation: typological evidence from polar-question marking. In </a:t>
            </a:r>
            <a:r>
              <a:rPr lang="en-US" sz="1600" i="1"/>
              <a:t>Proceedings of the 4th Tonal Aspects of Language Symposium</a:t>
            </a:r>
            <a:r>
              <a:rPr lang="en-US" sz="1600"/>
              <a:t>, pages 100–103. Nijmegen, the Netherlands.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807EE8-828F-047B-DDEC-714155A2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40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A2292-C861-3B7A-F6AE-441CEA46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3725"/>
            <a:ext cx="10515600" cy="570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/>
              <a:t>Xu, Y. (1997). Contextual tonal variations in Mandarin. </a:t>
            </a:r>
            <a:r>
              <a:rPr lang="en-US" sz="1600" i="1"/>
              <a:t>Journal of Phonetics</a:t>
            </a:r>
            <a:r>
              <a:rPr lang="en-US" sz="1600"/>
              <a:t>, 25:61–83.</a:t>
            </a:r>
          </a:p>
          <a:p>
            <a:pPr marL="0" indent="0">
              <a:buNone/>
            </a:pPr>
            <a:r>
              <a:rPr lang="en-US" sz="1600"/>
              <a:t>Xu, Y. (1999). Effects of tone and focus on the formation and alignment of F0 contours. </a:t>
            </a:r>
            <a:r>
              <a:rPr lang="en-US" sz="1600" i="1"/>
              <a:t>Journal of Phonetics</a:t>
            </a:r>
            <a:r>
              <a:rPr lang="en-US" sz="1600"/>
              <a:t>, 27(1):55–105.</a:t>
            </a:r>
          </a:p>
          <a:p>
            <a:pPr marL="0" indent="0">
              <a:buNone/>
            </a:pPr>
            <a:r>
              <a:rPr lang="en-US" sz="1600"/>
              <a:t>Xu, Y. and Prom-on, S. (2014). Toward invariant functional representations of variable surface fundamental frequency contours: Synthesizing speech melody via model-based stochastic learning. </a:t>
            </a:r>
            <a:r>
              <a:rPr lang="en-US" sz="1600" i="1"/>
              <a:t>Speech Communication</a:t>
            </a:r>
            <a:r>
              <a:rPr lang="en-US" sz="1600"/>
              <a:t>, 57:181–208.</a:t>
            </a:r>
          </a:p>
          <a:p>
            <a:pPr marL="0" indent="0">
              <a:buNone/>
            </a:pPr>
            <a:r>
              <a:rPr lang="en-US" sz="1600"/>
              <a:t>Zerbian, S. (2017). Sentence intonation in Tswana (Sotho-Tswana group). In Downing, L. J. and Rialland, A., editors, </a:t>
            </a:r>
            <a:r>
              <a:rPr lang="en-US" sz="1600" i="1"/>
              <a:t>Intonation in African Tone Languages</a:t>
            </a:r>
            <a:r>
              <a:rPr lang="en-US" sz="1600"/>
              <a:t>, pages 393–433. Berlin/Boston: De Gruyter.</a:t>
            </a:r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F8E41-A3AB-44FC-2E55-1D9206B7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62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EA8F-C1CC-9F03-D29C-F2083279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Is intonation primitive, universal, or emergent?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D948-6A48-DE48-3B27-0185B0EAC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set of biological bases for pitch variation drive intonational patterning in many languages (Gussenhoven 2004, 2016)</a:t>
            </a:r>
          </a:p>
          <a:p>
            <a:pPr marL="0" indent="0">
              <a:buNone/>
            </a:pPr>
            <a:endParaRPr lang="en-US"/>
          </a:p>
          <a:p>
            <a:pPr lvl="1"/>
            <a:r>
              <a:rPr lang="en-US" b="1"/>
              <a:t>Frequency code</a:t>
            </a:r>
            <a:r>
              <a:rPr lang="en-US"/>
              <a:t>: pitch height is associated with dominance (Ohala 1983, 1994)</a:t>
            </a:r>
          </a:p>
          <a:p>
            <a:pPr lvl="1"/>
            <a:r>
              <a:rPr lang="en-US" b="1"/>
              <a:t>Eﬀort code</a:t>
            </a:r>
            <a:r>
              <a:rPr lang="en-US"/>
              <a:t>: articulatory eﬀort (F0 height) is iconic with degree of linguistic emphasis</a:t>
            </a:r>
          </a:p>
          <a:p>
            <a:pPr lvl="1"/>
            <a:r>
              <a:rPr lang="en-US" b="1"/>
              <a:t>Production/respiratory code: </a:t>
            </a:r>
            <a:r>
              <a:rPr lang="en-US"/>
              <a:t>Boundary-related F0 eﬀects are associated with breathing and are related to topicality, finality,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F5A43-1790-21A9-6661-DD7407A1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10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B05BE-D648-9C26-F68D-389C2F4A4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5033"/>
          </a:xfrm>
        </p:spPr>
        <p:txBody>
          <a:bodyPr>
            <a:noAutofit/>
          </a:bodyPr>
          <a:lstStyle/>
          <a:p>
            <a:r>
              <a:rPr lang="en-US" sz="3600"/>
              <a:t>Declination is sensitive to tone category in Yoloxóchitl Mixtec (DiCanio et al. 2021)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291C11-C81F-4B27-9BA5-C9AB72E32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75891"/>
            <a:ext cx="7709128" cy="49169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ED7FD-6405-A5BF-C39C-60FE6EAD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36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BF7618-65D7-A47E-DE15-A48609A4F30E}"/>
              </a:ext>
            </a:extLst>
          </p:cNvPr>
          <p:cNvSpPr txBox="1"/>
          <p:nvPr/>
        </p:nvSpPr>
        <p:spPr>
          <a:xfrm>
            <a:off x="8692309" y="1575891"/>
            <a:ext cx="294150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Sequences of low tones (T1) and mid tones (T3) undergo utterance-level declination, but high tones (T4) undergo raising.</a:t>
            </a:r>
          </a:p>
          <a:p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Observed and statistically modeled data shown. </a:t>
            </a:r>
          </a:p>
        </p:txBody>
      </p:sp>
    </p:spTree>
    <p:extLst>
      <p:ext uri="{BB962C8B-B14F-4D97-AF65-F5344CB8AC3E}">
        <p14:creationId xmlns:p14="http://schemas.microsoft.com/office/powerpoint/2010/main" val="2696603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FED25-B77E-AFE4-CAD7-0E63EACA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Morphological load of 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ECD45-8F33-69AC-B2A6-7B5CAF2FB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sz="2600">
                <a:ea typeface="Doulos SIL" panose="02000500070000020004" pitchFamily="2" charset="77"/>
                <a:cs typeface="Doulos SIL" panose="02000500070000020004" pitchFamily="2" charset="77"/>
              </a:rPr>
              <a:t>Sole exponent for </a:t>
            </a:r>
            <a:r>
              <a:rPr lang="en-US" sz="2600" b="1">
                <a:ea typeface="Doulos SIL" panose="02000500070000020004" pitchFamily="2" charset="77"/>
                <a:cs typeface="Doulos SIL" panose="02000500070000020004" pitchFamily="2" charset="77"/>
              </a:rPr>
              <a:t>verbal aspect	</a:t>
            </a: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tʃa⁴³			tʃa²</a:t>
            </a:r>
          </a:p>
          <a:p>
            <a:pPr marL="0" indent="0">
              <a:buNone/>
            </a:pP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					</a:t>
            </a:r>
            <a:r>
              <a:rPr lang="en-US" sz="26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perf</a:t>
            </a: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.eat		</a:t>
            </a:r>
            <a:r>
              <a:rPr lang="en-US" sz="26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pot</a:t>
            </a: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.eat</a:t>
            </a:r>
          </a:p>
          <a:p>
            <a:r>
              <a:rPr lang="en-US" sz="2600">
                <a:ea typeface="Doulos SIL" panose="02000500070000020004" pitchFamily="2" charset="77"/>
                <a:cs typeface="Doulos SIL" panose="02000500070000020004" pitchFamily="2" charset="77"/>
              </a:rPr>
              <a:t>Exponent for </a:t>
            </a:r>
            <a:r>
              <a:rPr lang="en-US" sz="2600" b="1">
                <a:ea typeface="Doulos SIL" panose="02000500070000020004" pitchFamily="2" charset="77"/>
                <a:cs typeface="Doulos SIL" panose="02000500070000020004" pitchFamily="2" charset="77"/>
              </a:rPr>
              <a:t>1s, 1p clitics</a:t>
            </a: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		tʃah⁴			tʃah¹</a:t>
            </a:r>
          </a:p>
          <a:p>
            <a:pPr marL="0" indent="0">
              <a:buNone/>
            </a:pP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					</a:t>
            </a:r>
            <a:r>
              <a:rPr lang="en-US" sz="26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perf</a:t>
            </a: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.eat.1s		</a:t>
            </a:r>
            <a:r>
              <a:rPr lang="en-US" sz="26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pot</a:t>
            </a: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.eat.1s</a:t>
            </a:r>
            <a:b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</a:br>
            <a:b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</a:b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					tʃoʔ⁴			tʃoʔ²</a:t>
            </a:r>
            <a:b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</a:b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					</a:t>
            </a:r>
            <a:r>
              <a:rPr lang="en-US" sz="26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perf</a:t>
            </a: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.eat.1p		</a:t>
            </a:r>
            <a:r>
              <a:rPr lang="en-US" sz="26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pot</a:t>
            </a: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.eat.1p</a:t>
            </a:r>
            <a:b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</a:br>
            <a:endParaRPr lang="en-US" sz="2600">
              <a:latin typeface="Doulos SIL" panose="02000500070000020004" pitchFamily="2" charset="77"/>
              <a:ea typeface="Doulos SIL" panose="02000500070000020004" pitchFamily="2" charset="77"/>
              <a:cs typeface="Doulos SIL" panose="02000500070000020004" pitchFamily="2" charset="77"/>
            </a:endParaRPr>
          </a:p>
          <a:p>
            <a:r>
              <a:rPr lang="en-US" sz="2600">
                <a:ea typeface="Doulos SIL" panose="02000500070000020004" pitchFamily="2" charset="77"/>
                <a:cs typeface="Doulos SIL" panose="02000500070000020004" pitchFamily="2" charset="77"/>
              </a:rPr>
              <a:t>Exponent of </a:t>
            </a:r>
            <a:r>
              <a:rPr lang="en-US" sz="2600" b="1">
                <a:ea typeface="Doulos SIL" panose="02000500070000020004" pitchFamily="2" charset="77"/>
                <a:cs typeface="Doulos SIL" panose="02000500070000020004" pitchFamily="2" charset="77"/>
              </a:rPr>
              <a:t>topical</a:t>
            </a:r>
            <a:r>
              <a:rPr lang="en-US" sz="2600">
                <a:ea typeface="Doulos SIL" panose="02000500070000020004" pitchFamily="2" charset="77"/>
                <a:cs typeface="Doulos SIL" panose="02000500070000020004" pitchFamily="2" charset="77"/>
              </a:rPr>
              <a:t> and	</a:t>
            </a: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	tʃah³			tʃah²³</a:t>
            </a:r>
            <a:b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</a:br>
            <a:r>
              <a:rPr lang="en-US" sz="2600" b="1">
                <a:ea typeface="Doulos SIL" panose="02000500070000020004" pitchFamily="2" charset="77"/>
                <a:cs typeface="Doulos SIL" panose="02000500070000020004" pitchFamily="2" charset="77"/>
              </a:rPr>
              <a:t>emphatic/optative marking	</a:t>
            </a: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</a:t>
            </a:r>
            <a:r>
              <a:rPr lang="en-US" sz="26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perf</a:t>
            </a: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.eat.</a:t>
            </a:r>
            <a:r>
              <a:rPr lang="en-US" sz="26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top</a:t>
            </a: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	</a:t>
            </a:r>
            <a:r>
              <a:rPr lang="en-US" sz="26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pot</a:t>
            </a:r>
            <a:r>
              <a:rPr lang="en-US" sz="26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.eat.</a:t>
            </a:r>
            <a:r>
              <a:rPr lang="en-US" sz="26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top</a:t>
            </a:r>
          </a:p>
          <a:p>
            <a:pPr marL="0" indent="0">
              <a:buNone/>
            </a:pPr>
            <a:r>
              <a:rPr lang="en-US" sz="26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</a:t>
            </a:r>
            <a:br>
              <a:rPr lang="en-US" sz="26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</a:br>
            <a:r>
              <a:rPr lang="en-US" sz="26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					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tʃaʔ⁴			tʃaʔ²⁴</a:t>
            </a:r>
            <a:b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</a:b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			</a:t>
            </a:r>
            <a:r>
              <a:rPr lang="en-US" sz="2400" b="1">
                <a:ea typeface="Doulos SIL" panose="02000500070000020004" pitchFamily="2" charset="77"/>
                <a:cs typeface="Doulos SIL" panose="02000500070000020004" pitchFamily="2" charset="77"/>
              </a:rPr>
              <a:t>	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</a:t>
            </a:r>
            <a:r>
              <a:rPr lang="en-US" sz="24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perf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.eat.</a:t>
            </a:r>
            <a:r>
              <a:rPr lang="en-US" sz="24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emph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		</a:t>
            </a:r>
            <a:r>
              <a:rPr lang="en-US" sz="24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pot</a:t>
            </a:r>
            <a:r>
              <a:rPr lang="en-US" sz="2400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.eat.</a:t>
            </a:r>
            <a:r>
              <a:rPr lang="en-US" sz="2400" cap="small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opt</a:t>
            </a:r>
            <a:endParaRPr lang="en-US" sz="2200" cap="small">
              <a:latin typeface="Doulos SIL" panose="02000500070000020004" pitchFamily="2" charset="77"/>
              <a:ea typeface="Doulos SIL" panose="02000500070000020004" pitchFamily="2" charset="77"/>
              <a:cs typeface="Doulos SIL" panose="02000500070000020004" pitchFamily="2" charset="77"/>
            </a:endParaRPr>
          </a:p>
          <a:p>
            <a:endParaRPr lang="en-US" sz="2600" cap="small">
              <a:latin typeface="Doulos SIL" panose="02000500070000020004" pitchFamily="2" charset="77"/>
              <a:ea typeface="Doulos SIL" panose="02000500070000020004" pitchFamily="2" charset="77"/>
              <a:cs typeface="Doulos SIL" panose="02000500070000020004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5A320-9B81-823A-1368-A131C8E5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236E-BE37-A340-B933-0A79F0CD3AE4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0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333D-A32F-F1EF-8813-D10FF28E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7068"/>
          </a:xfrm>
        </p:spPr>
        <p:txBody>
          <a:bodyPr/>
          <a:lstStyle/>
          <a:p>
            <a:r>
              <a:rPr lang="en-US"/>
              <a:t>Tones in carriers (from DiCanio 2012)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4F7DBC-19E9-6B24-69AF-B203272D0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9973" y="1432194"/>
            <a:ext cx="8584189" cy="498039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A4291-FC35-4B41-F846-E29F26F6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8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11EE-81B6-4E15-6943-6539D15CF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</a:t>
            </a:r>
            <a:r>
              <a:rPr lang="en-US" i="1"/>
              <a:t>could be</a:t>
            </a:r>
            <a:r>
              <a:rPr lang="en-US"/>
              <a:t> intonation?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B60DD-633E-4E65-C8B9-616AB8B2E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Gradient shifts in f0 range and register can be prosodically-delimited.</a:t>
            </a:r>
          </a:p>
          <a:p>
            <a:endParaRPr lang="en-US" b="1"/>
          </a:p>
          <a:p>
            <a:r>
              <a:rPr lang="en-US" b="1"/>
              <a:t>Upward/downward shifts in f0 register</a:t>
            </a:r>
            <a:r>
              <a:rPr lang="en-US"/>
              <a:t> associated with specific prosodic constituents, e.g. in Akan (Genzel and Kügler 2018, Kügler and Genzel 2011) and Mandarin (Xu 1999)</a:t>
            </a:r>
          </a:p>
          <a:p>
            <a:pPr marL="0" indent="0">
              <a:buNone/>
            </a:pPr>
            <a:endParaRPr lang="en-US"/>
          </a:p>
          <a:p>
            <a:r>
              <a:rPr lang="en-US" b="1"/>
              <a:t>f0 range expansion/contraction </a:t>
            </a:r>
            <a:r>
              <a:rPr lang="en-US"/>
              <a:t>associated with information structure, or utterance position, e.g. in Yoloxóchitl Mixtec (DiCanio et al 2018).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31985-6651-16C4-2C02-216D4ABA1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0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1A482-7F9D-B8E0-13A4-F813B805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98C1B-78F9-C432-479F-7AEC43A5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328"/>
            <a:ext cx="10515600" cy="4656635"/>
          </a:xfrm>
        </p:spPr>
        <p:txBody>
          <a:bodyPr/>
          <a:lstStyle/>
          <a:p>
            <a:r>
              <a:rPr lang="en-US"/>
              <a:t>Many structural units are absent in lexical tone languages, meaning we have to look for intonation outside of the structural categories.</a:t>
            </a:r>
            <a:br>
              <a:rPr lang="en-US"/>
            </a:br>
            <a:endParaRPr lang="en-US"/>
          </a:p>
          <a:p>
            <a:pPr lvl="1"/>
            <a:r>
              <a:rPr lang="en-US" b="1"/>
              <a:t>Pitch accents </a:t>
            </a:r>
            <a:r>
              <a:rPr lang="en-US"/>
              <a:t>are either minimal or do not occur: in Mandarin (Xu 1997), Mambila (Connell, 2017), Yoloxóchitl Mixtec (DiCanio et al 2018), and Yoruba (Laniran and Clements, 2003)</a:t>
            </a:r>
          </a:p>
          <a:p>
            <a:pPr lvl="1"/>
            <a:endParaRPr lang="en-US"/>
          </a:p>
          <a:p>
            <a:pPr lvl="1"/>
            <a:r>
              <a:rPr lang="en-US" b="1"/>
              <a:t>Boundary tones </a:t>
            </a:r>
            <a:r>
              <a:rPr lang="en-US"/>
              <a:t>may be absent or may only co-occur with certain tones: in Akan (Kügler 2017), Bàsàá (Makasso et al. 2017), Mandarin (Xu 1999), Taiwanese (Peng 1997), Tswana (Zerbian, 2017), Yoruba (Laniran and Clements, 2003)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CB2B-12E3-C3DB-8A99-CDFBB084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5189-2614-9901-7F82-C896A04B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intonation </a:t>
            </a:r>
            <a:r>
              <a:rPr lang="en-US" b="1"/>
              <a:t>do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80323-D284-3B01-03AC-2E82AF7D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Intonation is delimitative and pragmatic.</a:t>
            </a:r>
          </a:p>
          <a:p>
            <a:endParaRPr lang="en-US"/>
          </a:p>
          <a:p>
            <a:r>
              <a:rPr lang="en-US"/>
              <a:t>We can make strong assumptions about the presence of intonational structure in a language if we have a robust theory about its pragmatic structure.</a:t>
            </a:r>
          </a:p>
          <a:p>
            <a:endParaRPr lang="en-US"/>
          </a:p>
          <a:p>
            <a:r>
              <a:rPr lang="en-US"/>
              <a:t>Grosso modo, we do not expect intonation to do as much pragmatic work in many tone languages as in non-tonal languages (</a:t>
            </a:r>
            <a:r>
              <a:rPr lang="en-US" sz="2800">
                <a:effectLst/>
                <a:ea typeface="Times New Roman" panose="02020603050405020304" pitchFamily="18" charset="0"/>
              </a:rPr>
              <a:t>Brunelle et al 2012, </a:t>
            </a:r>
            <a:r>
              <a:rPr lang="en-US"/>
              <a:t>Torreira et al. 2014).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5EFEB-FA90-5BA8-8497-F38AE464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CEBC-0489-CEB2-013A-9D3B52239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54976-1F48-6BC4-9996-2F4C570A9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Itunyoso Triqui (Otomanguean) is heavily tonal and lacks evidence of intonational structure, though </a:t>
            </a:r>
            <a:r>
              <a:rPr lang="en-US" i="1"/>
              <a:t>prosodic</a:t>
            </a:r>
            <a:r>
              <a:rPr lang="en-US"/>
              <a:t> structure is present.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Experimental work demonstrates that tones are unaffected by utterance position and f0 declination is absent, regardless of the tonal target.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The pragmatic work is done by (a) syntactic structuring, (b) information structural clitics, and (c) a </a:t>
            </a:r>
            <a:r>
              <a:rPr lang="en-US" i="1"/>
              <a:t>very</a:t>
            </a:r>
            <a:r>
              <a:rPr lang="en-US"/>
              <a:t> large set of sentence-final particles.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There is no intonational system in Itunyoso Triqui.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0E3D6-2494-BEC3-774A-D5817CB0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9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F88B8-BC33-CF46-9240-9E556497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72377"/>
            <a:ext cx="5444583" cy="1044575"/>
          </a:xfrm>
        </p:spPr>
        <p:txBody>
          <a:bodyPr>
            <a:normAutofit/>
          </a:bodyPr>
          <a:lstStyle/>
          <a:p>
            <a:r>
              <a:rPr lang="en-US">
                <a:latin typeface="Times" pitchFamily="2" charset="0"/>
              </a:rPr>
              <a:t>II. Triqui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Time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C2ABB-105F-2649-B916-7A9EE5397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1" y="1859292"/>
            <a:ext cx="4252852" cy="351986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3 major language variants with limited mutual intelligibility.</a:t>
            </a:r>
          </a:p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Times" pitchFamily="2" charset="0"/>
            </a:endParaRPr>
          </a:p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All complex tone languages within the Otomanguean (Mixtecan) family.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FBFCC-9F2E-AB4F-BA29-8A69F838C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945" y="0"/>
            <a:ext cx="5166055" cy="5208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B5FEB0-CD6F-3345-9299-0E2587E13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752" y="3337245"/>
            <a:ext cx="3092242" cy="3520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2B9C02-2F47-3341-A7F1-C1A6FE75149B}"/>
              </a:ext>
            </a:extLst>
          </p:cNvPr>
          <p:cNvSpPr txBox="1"/>
          <p:nvPr/>
        </p:nvSpPr>
        <p:spPr>
          <a:xfrm>
            <a:off x="8026399" y="2004316"/>
            <a:ext cx="1378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Copala Triqui</a:t>
            </a:r>
          </a:p>
          <a:p>
            <a:r>
              <a:rPr lang="en-US"/>
              <a:t>(30K speakers)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840F52-D958-4445-B5E7-E3EC5AC1E1B9}"/>
              </a:ext>
            </a:extLst>
          </p:cNvPr>
          <p:cNvSpPr txBox="1"/>
          <p:nvPr/>
        </p:nvSpPr>
        <p:spPr>
          <a:xfrm>
            <a:off x="9985869" y="2413915"/>
            <a:ext cx="162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Chicahuaxtla Triqui</a:t>
            </a:r>
          </a:p>
          <a:p>
            <a:pPr algn="r"/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(4K speakers)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31208-7623-F940-A3C7-D611A9DFDA6B}"/>
              </a:ext>
            </a:extLst>
          </p:cNvPr>
          <p:cNvSpPr txBox="1"/>
          <p:nvPr/>
        </p:nvSpPr>
        <p:spPr>
          <a:xfrm>
            <a:off x="9405338" y="571500"/>
            <a:ext cx="204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Itunyoso Triqui</a:t>
            </a:r>
          </a:p>
          <a:p>
            <a:r>
              <a:rPr lang="en-US" b="1">
                <a:solidFill>
                  <a:srgbClr val="C00000"/>
                </a:solidFill>
              </a:rPr>
              <a:t>(2,700 speakers)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D1D9E5-3B3E-974A-B92C-7600A94114DF}"/>
              </a:ext>
            </a:extLst>
          </p:cNvPr>
          <p:cNvCxnSpPr>
            <a:cxnSpLocks/>
          </p:cNvCxnSpPr>
          <p:nvPr/>
        </p:nvCxnSpPr>
        <p:spPr>
          <a:xfrm flipH="1">
            <a:off x="6463889" y="1991616"/>
            <a:ext cx="600156" cy="336570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C71155-94C0-0B41-8880-E39AFA7C8022}"/>
              </a:ext>
            </a:extLst>
          </p:cNvPr>
          <p:cNvCxnSpPr>
            <a:cxnSpLocks/>
          </p:cNvCxnSpPr>
          <p:nvPr/>
        </p:nvCxnSpPr>
        <p:spPr>
          <a:xfrm flipH="1">
            <a:off x="6536396" y="4814690"/>
            <a:ext cx="3424073" cy="571962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378E333-8A75-D84A-B171-266B0A06BBFB}"/>
              </a:ext>
            </a:extLst>
          </p:cNvPr>
          <p:cNvSpPr txBox="1"/>
          <p:nvPr/>
        </p:nvSpPr>
        <p:spPr>
          <a:xfrm>
            <a:off x="8010420" y="817492"/>
            <a:ext cx="102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1550 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A6E142-168D-A249-ACA1-FC07DD5F4523}"/>
              </a:ext>
            </a:extLst>
          </p:cNvPr>
          <p:cNvSpPr txBox="1"/>
          <p:nvPr/>
        </p:nvSpPr>
        <p:spPr>
          <a:xfrm>
            <a:off x="10750775" y="251826"/>
            <a:ext cx="102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2630 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826990-731C-0741-952E-6F568AB735E7}"/>
              </a:ext>
            </a:extLst>
          </p:cNvPr>
          <p:cNvSpPr txBox="1"/>
          <p:nvPr/>
        </p:nvSpPr>
        <p:spPr>
          <a:xfrm>
            <a:off x="10949729" y="1689100"/>
            <a:ext cx="102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2370 m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D62AA1F5-86AD-EF40-A138-8CE6ECF8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92C4-29F7-A644-B9A7-B57F2E84ED4E}" type="slidenum">
              <a:r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4645-C98C-170C-F9AA-7FEAB1F5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Tone in Triqui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0DB59-D94B-DDBB-00E6-E8FEFEC4A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en-US"/>
              <a:t>Nine lexical tones /5, 4, 3, 2, 1, 43, 32, 31, 13/ (5 = high)</a:t>
            </a:r>
          </a:p>
          <a:p>
            <a:r>
              <a:rPr lang="en-US"/>
              <a:t>No tonally-unmarked syllables/morphemes.</a:t>
            </a:r>
          </a:p>
          <a:p>
            <a:r>
              <a:rPr lang="en-US"/>
              <a:t>Open syllables, but word-final codas 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/ʔ, h/.</a:t>
            </a:r>
          </a:p>
          <a:p>
            <a:r>
              <a:rPr lang="en-US"/>
              <a:t>Mostly disyllabic word structure, but tone on non-final syllables is often predictable.</a:t>
            </a:r>
            <a:br>
              <a:rPr lang="en-US"/>
            </a:br>
            <a:b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</a:b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atʃĩ:⁴³	</a:t>
            </a:r>
            <a:r>
              <a:rPr lang="en-US" b="1" u="sng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a⁴</a:t>
            </a:r>
            <a: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  <a:t>tʃĩ:⁴³	tone /4/ spreads</a:t>
            </a:r>
            <a:br>
              <a:rPr lang="en-US">
                <a:latin typeface="Doulos SIL" panose="02000500070000020004" pitchFamily="2" charset="77"/>
                <a:ea typeface="Doulos SIL" panose="02000500070000020004" pitchFamily="2" charset="77"/>
                <a:cs typeface="Doulos SIL" panose="02000500070000020004" pitchFamily="2" charset="77"/>
              </a:rPr>
            </a:br>
            <a:r>
              <a:rPr lang="en-US">
                <a:ea typeface="Doulos SIL" panose="02000500070000020004" pitchFamily="2" charset="77"/>
                <a:cs typeface="Times New Roman" panose="02020603050405020304" pitchFamily="18" charset="0"/>
              </a:rPr>
              <a:t>‘to pass’			leftward from final σ</a:t>
            </a:r>
          </a:p>
          <a:p>
            <a:endParaRPr lang="en-US">
              <a:ea typeface="Doulos SIL" panose="02000500070000020004" pitchFamily="2" charset="77"/>
              <a:cs typeface="Times New Roman" panose="02020603050405020304" pitchFamily="18" charset="0"/>
            </a:endParaRPr>
          </a:p>
          <a:p>
            <a:r>
              <a:rPr lang="en-US">
                <a:ea typeface="Doulos SIL" panose="02000500070000020004" pitchFamily="2" charset="77"/>
                <a:cs typeface="Times New Roman" panose="02020603050405020304" pitchFamily="18" charset="0"/>
              </a:rPr>
              <a:t>Tone is also heavily morphological, encoding verbal aspect, person, topicality, and optative mood.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0DC89-AB9C-62E7-B6BA-0E289717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D551-702A-7843-BFD8-9BD862ACC46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3761</Words>
  <Application>Microsoft Macintosh PowerPoint</Application>
  <PresentationFormat>Widescreen</PresentationFormat>
  <Paragraphs>355</Paragraphs>
  <Slides>38</Slides>
  <Notes>6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Aptos</vt:lpstr>
      <vt:lpstr>Arial</vt:lpstr>
      <vt:lpstr>Doulos SIL</vt:lpstr>
      <vt:lpstr>LMSans10</vt:lpstr>
      <vt:lpstr>Times</vt:lpstr>
      <vt:lpstr>Times New Roman</vt:lpstr>
      <vt:lpstr>Office Theme</vt:lpstr>
      <vt:lpstr>Prosody without intonation </vt:lpstr>
      <vt:lpstr>What is intonation?</vt:lpstr>
      <vt:lpstr>What is not intonation?</vt:lpstr>
      <vt:lpstr>What could be intonation?</vt:lpstr>
      <vt:lpstr>Why does this matter?</vt:lpstr>
      <vt:lpstr>What does intonation do?</vt:lpstr>
      <vt:lpstr>Specific claims</vt:lpstr>
      <vt:lpstr>II. Triqui</vt:lpstr>
      <vt:lpstr>Tone in Triqui</vt:lpstr>
      <vt:lpstr>Tone in monosyllables and disyllables</vt:lpstr>
      <vt:lpstr>Evidence for final stress</vt:lpstr>
      <vt:lpstr>Foot structure (DiCanio, in progress)</vt:lpstr>
      <vt:lpstr>Triqui prosodic words</vt:lpstr>
      <vt:lpstr>Pragmatic work in Triqui</vt:lpstr>
      <vt:lpstr>PowerPoint Presentation</vt:lpstr>
      <vt:lpstr>What’s left for intonation to do in Triqui?</vt:lpstr>
      <vt:lpstr>III. Experiment 1: Methods</vt:lpstr>
      <vt:lpstr>PowerPoint Presentation</vt:lpstr>
      <vt:lpstr>Results: Duration</vt:lpstr>
      <vt:lpstr>Results: Tone – apparent final lowering</vt:lpstr>
      <vt:lpstr>But... it’s due to time normalization!</vt:lpstr>
      <vt:lpstr>Interim discussion</vt:lpstr>
      <vt:lpstr>IV. Experiment 2: Methods</vt:lpstr>
      <vt:lpstr>Stimuli – sequences of identical tones</vt:lpstr>
      <vt:lpstr>Results: F0 does not vary across the utterance</vt:lpstr>
      <vt:lpstr>Neither f0 nor intensity significantly varied across the utterance.</vt:lpstr>
      <vt:lpstr>V. Discussion</vt:lpstr>
      <vt:lpstr>PowerPoint Presentation</vt:lpstr>
      <vt:lpstr>Should we keep looking for intonation? No.</vt:lpstr>
      <vt:lpstr>Acknowledgements – Thank you!</vt:lpstr>
      <vt:lpstr>References</vt:lpstr>
      <vt:lpstr>PowerPoint Presentation</vt:lpstr>
      <vt:lpstr>PowerPoint Presentation</vt:lpstr>
      <vt:lpstr>PowerPoint Presentation</vt:lpstr>
      <vt:lpstr>Is intonation primitive, universal, or emergent?</vt:lpstr>
      <vt:lpstr>Declination is sensitive to tone category in Yoloxóchitl Mixtec (DiCanio et al. 2021)</vt:lpstr>
      <vt:lpstr>Morphological load of tone</vt:lpstr>
      <vt:lpstr>Tones in carriers (from DiCanio 2012)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Di Canio</dc:creator>
  <cp:lastModifiedBy>Christian Di Canio</cp:lastModifiedBy>
  <cp:revision>209</cp:revision>
  <dcterms:created xsi:type="dcterms:W3CDTF">2025-05-13T17:10:24Z</dcterms:created>
  <dcterms:modified xsi:type="dcterms:W3CDTF">2025-05-14T02:50:42Z</dcterms:modified>
</cp:coreProperties>
</file>