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256" r:id="rId2"/>
    <p:sldId id="257" r:id="rId3"/>
    <p:sldId id="307" r:id="rId4"/>
    <p:sldId id="309" r:id="rId5"/>
    <p:sldId id="258" r:id="rId6"/>
    <p:sldId id="308" r:id="rId7"/>
    <p:sldId id="306" r:id="rId8"/>
    <p:sldId id="310" r:id="rId9"/>
    <p:sldId id="260" r:id="rId10"/>
    <p:sldId id="261" r:id="rId11"/>
    <p:sldId id="304" r:id="rId12"/>
    <p:sldId id="312" r:id="rId13"/>
    <p:sldId id="305" r:id="rId14"/>
    <p:sldId id="287" r:id="rId15"/>
    <p:sldId id="290" r:id="rId16"/>
    <p:sldId id="288" r:id="rId17"/>
    <p:sldId id="303" r:id="rId18"/>
    <p:sldId id="311" r:id="rId19"/>
    <p:sldId id="286" r:id="rId20"/>
    <p:sldId id="272" r:id="rId21"/>
    <p:sldId id="285" r:id="rId22"/>
    <p:sldId id="300" r:id="rId23"/>
    <p:sldId id="259" r:id="rId24"/>
    <p:sldId id="262" r:id="rId25"/>
    <p:sldId id="263" r:id="rId26"/>
    <p:sldId id="264" r:id="rId27"/>
    <p:sldId id="265" r:id="rId28"/>
    <p:sldId id="302" r:id="rId29"/>
    <p:sldId id="301" r:id="rId30"/>
    <p:sldId id="267" r:id="rId31"/>
    <p:sldId id="296" r:id="rId32"/>
    <p:sldId id="289" r:id="rId33"/>
    <p:sldId id="266" r:id="rId34"/>
    <p:sldId id="268" r:id="rId35"/>
    <p:sldId id="269" r:id="rId36"/>
    <p:sldId id="270" r:id="rId37"/>
    <p:sldId id="273" r:id="rId38"/>
    <p:sldId id="274" r:id="rId39"/>
    <p:sldId id="276" r:id="rId40"/>
    <p:sldId id="277" r:id="rId41"/>
    <p:sldId id="278" r:id="rId42"/>
    <p:sldId id="314" r:id="rId43"/>
    <p:sldId id="299" r:id="rId44"/>
    <p:sldId id="275" r:id="rId45"/>
    <p:sldId id="279" r:id="rId46"/>
    <p:sldId id="280" r:id="rId47"/>
    <p:sldId id="298" r:id="rId48"/>
    <p:sldId id="313" r:id="rId49"/>
    <p:sldId id="3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 Introduction" id="{79135D06-958E-3D46-B8A6-D142C85DC3BA}">
          <p14:sldIdLst>
            <p14:sldId id="256"/>
            <p14:sldId id="257"/>
            <p14:sldId id="307"/>
            <p14:sldId id="309"/>
            <p14:sldId id="258"/>
            <p14:sldId id="308"/>
            <p14:sldId id="306"/>
            <p14:sldId id="310"/>
          </p14:sldIdLst>
        </p14:section>
        <p14:section name="II. Historical relationships" id="{F336CE2E-86A5-0C47-A78C-9BB17FBAF42A}">
          <p14:sldIdLst>
            <p14:sldId id="260"/>
            <p14:sldId id="261"/>
            <p14:sldId id="304"/>
            <p14:sldId id="312"/>
            <p14:sldId id="305"/>
            <p14:sldId id="287"/>
            <p14:sldId id="290"/>
            <p14:sldId id="288"/>
            <p14:sldId id="303"/>
            <p14:sldId id="311"/>
            <p14:sldId id="286"/>
            <p14:sldId id="272"/>
            <p14:sldId id="285"/>
          </p14:sldIdLst>
        </p14:section>
        <p14:section name="III. Past scholarship" id="{283CA61A-D8CE-2E49-964F-9155A3AB9F68}">
          <p14:sldIdLst>
            <p14:sldId id="300"/>
            <p14:sldId id="259"/>
            <p14:sldId id="262"/>
            <p14:sldId id="263"/>
            <p14:sldId id="264"/>
            <p14:sldId id="265"/>
          </p14:sldIdLst>
        </p14:section>
        <p14:section name="IV. Course information and materials" id="{9D38E8AB-91D1-3642-960C-B73F37A05378}">
          <p14:sldIdLst>
            <p14:sldId id="302"/>
            <p14:sldId id="301"/>
            <p14:sldId id="267"/>
            <p14:sldId id="296"/>
            <p14:sldId id="289"/>
            <p14:sldId id="266"/>
            <p14:sldId id="268"/>
            <p14:sldId id="269"/>
          </p14:sldIdLst>
        </p14:section>
        <p14:section name="V. Topics in Triqui Grammar" id="{752D88D3-553A-8740-B83C-640197DAC248}">
          <p14:sldIdLst>
            <p14:sldId id="270"/>
            <p14:sldId id="273"/>
            <p14:sldId id="274"/>
            <p14:sldId id="276"/>
            <p14:sldId id="277"/>
            <p14:sldId id="278"/>
          </p14:sldIdLst>
        </p14:section>
        <p14:section name="VI. Ongoing projects" id="{0462DB84-737E-CE43-A977-93567B8F5CC9}">
          <p14:sldIdLst>
            <p14:sldId id="314"/>
            <p14:sldId id="299"/>
            <p14:sldId id="275"/>
            <p14:sldId id="279"/>
            <p14:sldId id="280"/>
            <p14:sldId id="298"/>
            <p14:sldId id="313"/>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6B4"/>
    <a:srgbClr val="91C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09"/>
    <p:restoredTop sz="94655"/>
  </p:normalViewPr>
  <p:slideViewPr>
    <p:cSldViewPr snapToGrid="0" snapToObjects="1">
      <p:cViewPr>
        <p:scale>
          <a:sx n="118" d="100"/>
          <a:sy n="118" d="100"/>
        </p:scale>
        <p:origin x="880"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92ABD6-9010-2C47-87AC-BAFDEA1DF88B}" type="doc">
      <dgm:prSet loTypeId="urn:microsoft.com/office/officeart/2005/8/layout/hierarchy2" loCatId="" qsTypeId="urn:microsoft.com/office/officeart/2005/8/quickstyle/simple3" qsCatId="simple" csTypeId="urn:microsoft.com/office/officeart/2005/8/colors/accent1_2" csCatId="accent1" phldr="1"/>
      <dgm:spPr/>
      <dgm:t>
        <a:bodyPr/>
        <a:lstStyle/>
        <a:p>
          <a:endParaRPr lang="en-US"/>
        </a:p>
      </dgm:t>
    </dgm:pt>
    <dgm:pt modelId="{D0754696-72BF-6C4C-AB0E-ACC1C5467EEF}">
      <dgm:prSet phldrT="[Text]"/>
      <dgm:spPr/>
      <dgm:t>
        <a:bodyPr/>
        <a:lstStyle/>
        <a:p>
          <a:r>
            <a:rPr lang="en-US"/>
            <a:t>Mixtecan</a:t>
          </a:r>
          <a:br>
            <a:rPr lang="en-US"/>
          </a:br>
          <a:r>
            <a:rPr lang="en-US"/>
            <a:t>(3-7 kya)</a:t>
          </a:r>
        </a:p>
      </dgm:t>
    </dgm:pt>
    <dgm:pt modelId="{6DC45A9B-7C40-CB4E-A6B4-9AADFDCA6144}" type="parTrans" cxnId="{C895B764-F27B-EA4F-ADF1-AA861B219BC1}">
      <dgm:prSet/>
      <dgm:spPr/>
      <dgm:t>
        <a:bodyPr/>
        <a:lstStyle/>
        <a:p>
          <a:endParaRPr lang="en-US"/>
        </a:p>
      </dgm:t>
    </dgm:pt>
    <dgm:pt modelId="{5B714BCB-5CD0-5B45-9750-31D806536D57}" type="sibTrans" cxnId="{C895B764-F27B-EA4F-ADF1-AA861B219BC1}">
      <dgm:prSet/>
      <dgm:spPr/>
      <dgm:t>
        <a:bodyPr/>
        <a:lstStyle/>
        <a:p>
          <a:endParaRPr lang="en-US"/>
        </a:p>
      </dgm:t>
    </dgm:pt>
    <dgm:pt modelId="{574C7E9D-ED6C-9E41-AA98-C50D3BB5625C}">
      <dgm:prSet phldrT="[Text]"/>
      <dgm:spPr/>
      <dgm:t>
        <a:bodyPr/>
        <a:lstStyle/>
        <a:p>
          <a:r>
            <a:rPr lang="en-US"/>
            <a:t>Mixtecan-Cuicatecan</a:t>
          </a:r>
        </a:p>
      </dgm:t>
    </dgm:pt>
    <dgm:pt modelId="{DF53C76A-B47B-3B4F-A6B0-66DEF02E216C}" type="parTrans" cxnId="{7C757B89-6845-E04F-8CC5-03966B127448}">
      <dgm:prSet/>
      <dgm:spPr/>
      <dgm:t>
        <a:bodyPr/>
        <a:lstStyle/>
        <a:p>
          <a:endParaRPr lang="en-US"/>
        </a:p>
      </dgm:t>
    </dgm:pt>
    <dgm:pt modelId="{C306EE3A-23D8-F543-8EE5-71CC023A824A}" type="sibTrans" cxnId="{7C757B89-6845-E04F-8CC5-03966B127448}">
      <dgm:prSet/>
      <dgm:spPr/>
      <dgm:t>
        <a:bodyPr/>
        <a:lstStyle/>
        <a:p>
          <a:endParaRPr lang="en-US"/>
        </a:p>
      </dgm:t>
    </dgm:pt>
    <dgm:pt modelId="{84E13693-99E1-A042-AC2B-EDD7FB2E1AAF}">
      <dgm:prSet phldrT="[Text]"/>
      <dgm:spPr/>
      <dgm:t>
        <a:bodyPr/>
        <a:lstStyle/>
        <a:p>
          <a:r>
            <a:rPr lang="en-US"/>
            <a:t>Cuicatec</a:t>
          </a:r>
        </a:p>
      </dgm:t>
    </dgm:pt>
    <dgm:pt modelId="{9419F32E-B378-BD49-9895-10DDDB0527F0}" type="parTrans" cxnId="{1CDEFE1F-3542-8342-A3BC-2088D9E70DB4}">
      <dgm:prSet/>
      <dgm:spPr/>
      <dgm:t>
        <a:bodyPr/>
        <a:lstStyle/>
        <a:p>
          <a:endParaRPr lang="en-US"/>
        </a:p>
      </dgm:t>
    </dgm:pt>
    <dgm:pt modelId="{35EC040D-0395-524C-9300-2DA11FF689D4}" type="sibTrans" cxnId="{1CDEFE1F-3542-8342-A3BC-2088D9E70DB4}">
      <dgm:prSet/>
      <dgm:spPr/>
      <dgm:t>
        <a:bodyPr/>
        <a:lstStyle/>
        <a:p>
          <a:endParaRPr lang="en-US"/>
        </a:p>
      </dgm:t>
    </dgm:pt>
    <dgm:pt modelId="{3A045C4A-EAA2-7C47-A22F-C775BFDF4DBB}">
      <dgm:prSet phldrT="[Text]"/>
      <dgm:spPr/>
      <dgm:t>
        <a:bodyPr/>
        <a:lstStyle/>
        <a:p>
          <a:r>
            <a:rPr lang="en-US"/>
            <a:t>Mixtec</a:t>
          </a:r>
          <a:br>
            <a:rPr lang="en-US"/>
          </a:br>
          <a:r>
            <a:rPr lang="en-US"/>
            <a:t>(1.6-1.8 kya)</a:t>
          </a:r>
        </a:p>
      </dgm:t>
    </dgm:pt>
    <dgm:pt modelId="{A6F0D5CB-17AC-1B48-8D57-5701DCCE9F5D}" type="parTrans" cxnId="{93BB433F-A279-6E4C-9D0A-BA49215CBB04}">
      <dgm:prSet/>
      <dgm:spPr/>
      <dgm:t>
        <a:bodyPr/>
        <a:lstStyle/>
        <a:p>
          <a:endParaRPr lang="en-US"/>
        </a:p>
      </dgm:t>
    </dgm:pt>
    <dgm:pt modelId="{F3E2A0FA-2EE1-6B4F-A71D-F8DB4CA717E4}" type="sibTrans" cxnId="{93BB433F-A279-6E4C-9D0A-BA49215CBB04}">
      <dgm:prSet/>
      <dgm:spPr/>
      <dgm:t>
        <a:bodyPr/>
        <a:lstStyle/>
        <a:p>
          <a:endParaRPr lang="en-US"/>
        </a:p>
      </dgm:t>
    </dgm:pt>
    <dgm:pt modelId="{2568A80D-5D5A-0842-AA9D-06617D3FD7B4}">
      <dgm:prSet phldrT="[Text]"/>
      <dgm:spPr/>
      <dgm:t>
        <a:bodyPr/>
        <a:lstStyle/>
        <a:p>
          <a:r>
            <a:rPr lang="en-US"/>
            <a:t>Triqui</a:t>
          </a:r>
        </a:p>
      </dgm:t>
    </dgm:pt>
    <dgm:pt modelId="{EC245459-7B93-0A45-A968-D2E01A37E912}" type="parTrans" cxnId="{A31D663C-0E30-334E-93E7-1FB65AE5B74C}">
      <dgm:prSet/>
      <dgm:spPr/>
      <dgm:t>
        <a:bodyPr/>
        <a:lstStyle/>
        <a:p>
          <a:endParaRPr lang="en-US"/>
        </a:p>
      </dgm:t>
    </dgm:pt>
    <dgm:pt modelId="{874E5D9F-AC2A-B44B-A06C-BFD76E1BD2BA}" type="sibTrans" cxnId="{A31D663C-0E30-334E-93E7-1FB65AE5B74C}">
      <dgm:prSet/>
      <dgm:spPr/>
      <dgm:t>
        <a:bodyPr/>
        <a:lstStyle/>
        <a:p>
          <a:endParaRPr lang="en-US"/>
        </a:p>
      </dgm:t>
    </dgm:pt>
    <dgm:pt modelId="{959C0DCD-26E3-B446-B552-A25571B2CD2A}">
      <dgm:prSet phldrT="[Text]"/>
      <dgm:spPr/>
      <dgm:t>
        <a:bodyPr/>
        <a:lstStyle/>
        <a:p>
          <a:r>
            <a:rPr lang="en-US"/>
            <a:t>Itunyoso-Chicahuaxtla</a:t>
          </a:r>
        </a:p>
      </dgm:t>
    </dgm:pt>
    <dgm:pt modelId="{BD1D2300-3F1E-5F4E-99E4-0045DD80DDFF}" type="parTrans" cxnId="{7B10A188-D6D9-1A4A-813E-C2880067FB89}">
      <dgm:prSet/>
      <dgm:spPr/>
      <dgm:t>
        <a:bodyPr/>
        <a:lstStyle/>
        <a:p>
          <a:endParaRPr lang="en-US"/>
        </a:p>
      </dgm:t>
    </dgm:pt>
    <dgm:pt modelId="{4D3F4DCE-50CB-D540-8C08-6F7E335721D6}" type="sibTrans" cxnId="{7B10A188-D6D9-1A4A-813E-C2880067FB89}">
      <dgm:prSet/>
      <dgm:spPr/>
      <dgm:t>
        <a:bodyPr/>
        <a:lstStyle/>
        <a:p>
          <a:endParaRPr lang="en-US"/>
        </a:p>
      </dgm:t>
    </dgm:pt>
    <dgm:pt modelId="{2F0FD5C2-2BD7-9948-A889-22D844BB34FA}">
      <dgm:prSet phldrT="[Text]"/>
      <dgm:spPr/>
      <dgm:t>
        <a:bodyPr/>
        <a:lstStyle/>
        <a:p>
          <a:r>
            <a:rPr lang="en-US"/>
            <a:t>Copala</a:t>
          </a:r>
        </a:p>
      </dgm:t>
    </dgm:pt>
    <dgm:pt modelId="{AF7ADB05-4C85-2841-8A10-4D5048D64C04}" type="parTrans" cxnId="{F0C27BD2-8B79-C544-A77D-574E5FD8C0FE}">
      <dgm:prSet/>
      <dgm:spPr/>
      <dgm:t>
        <a:bodyPr/>
        <a:lstStyle/>
        <a:p>
          <a:endParaRPr lang="en-US"/>
        </a:p>
      </dgm:t>
    </dgm:pt>
    <dgm:pt modelId="{E128D190-5C47-ED48-9C85-B63FE732A4A6}" type="sibTrans" cxnId="{F0C27BD2-8B79-C544-A77D-574E5FD8C0FE}">
      <dgm:prSet/>
      <dgm:spPr/>
      <dgm:t>
        <a:bodyPr/>
        <a:lstStyle/>
        <a:p>
          <a:endParaRPr lang="en-US"/>
        </a:p>
      </dgm:t>
    </dgm:pt>
    <dgm:pt modelId="{FBCA297E-A4A7-7B43-8E4D-6865B9B3D83D}">
      <dgm:prSet custT="1"/>
      <dgm:spPr/>
      <dgm:t>
        <a:bodyPr/>
        <a:lstStyle/>
        <a:p>
          <a:r>
            <a:rPr lang="en-US" sz="2600" b="1"/>
            <a:t>Itunyoso</a:t>
          </a:r>
        </a:p>
      </dgm:t>
    </dgm:pt>
    <dgm:pt modelId="{A3186A18-9323-0342-871C-0B862D82692C}" type="parTrans" cxnId="{27975A49-6531-4D43-934F-D1A309437330}">
      <dgm:prSet/>
      <dgm:spPr/>
      <dgm:t>
        <a:bodyPr/>
        <a:lstStyle/>
        <a:p>
          <a:endParaRPr lang="en-US"/>
        </a:p>
      </dgm:t>
    </dgm:pt>
    <dgm:pt modelId="{EBE7FFCE-BC2B-FE42-84F2-80265EEA4732}" type="sibTrans" cxnId="{27975A49-6531-4D43-934F-D1A309437330}">
      <dgm:prSet/>
      <dgm:spPr/>
      <dgm:t>
        <a:bodyPr/>
        <a:lstStyle/>
        <a:p>
          <a:endParaRPr lang="en-US"/>
        </a:p>
      </dgm:t>
    </dgm:pt>
    <dgm:pt modelId="{81D307E3-229F-D74F-AF64-00904CA7DD6F}">
      <dgm:prSet/>
      <dgm:spPr/>
      <dgm:t>
        <a:bodyPr/>
        <a:lstStyle/>
        <a:p>
          <a:r>
            <a:rPr lang="en-US"/>
            <a:t>Chicahuaxtla</a:t>
          </a:r>
        </a:p>
      </dgm:t>
    </dgm:pt>
    <dgm:pt modelId="{2314FDB2-510E-0F48-A46B-380596F342C9}" type="parTrans" cxnId="{62CF2943-E309-BC49-8FC8-C91FD35C81C7}">
      <dgm:prSet/>
      <dgm:spPr/>
      <dgm:t>
        <a:bodyPr/>
        <a:lstStyle/>
        <a:p>
          <a:endParaRPr lang="en-US"/>
        </a:p>
      </dgm:t>
    </dgm:pt>
    <dgm:pt modelId="{98C7110C-4E23-8345-8565-3B2B07F41002}" type="sibTrans" cxnId="{62CF2943-E309-BC49-8FC8-C91FD35C81C7}">
      <dgm:prSet/>
      <dgm:spPr/>
      <dgm:t>
        <a:bodyPr/>
        <a:lstStyle/>
        <a:p>
          <a:endParaRPr lang="en-US"/>
        </a:p>
      </dgm:t>
    </dgm:pt>
    <dgm:pt modelId="{809B4A4A-83B4-034A-B6FF-EFF4FC34FBAC}">
      <dgm:prSet phldrT="[Text]"/>
      <dgm:spPr/>
      <dgm:t>
        <a:bodyPr/>
        <a:lstStyle/>
        <a:p>
          <a:r>
            <a:rPr lang="en-US"/>
            <a:t>Tepeuxila</a:t>
          </a:r>
        </a:p>
      </dgm:t>
    </dgm:pt>
    <dgm:pt modelId="{F56C061F-7B76-9945-B326-BEAAE7CCB8B8}" type="parTrans" cxnId="{17E50CC3-EF66-B742-BD02-9392DEBE7D3D}">
      <dgm:prSet/>
      <dgm:spPr/>
      <dgm:t>
        <a:bodyPr/>
        <a:lstStyle/>
        <a:p>
          <a:endParaRPr lang="en-US"/>
        </a:p>
      </dgm:t>
    </dgm:pt>
    <dgm:pt modelId="{1B3753EF-E678-B04C-A4D2-6E57A2E63DB2}" type="sibTrans" cxnId="{17E50CC3-EF66-B742-BD02-9392DEBE7D3D}">
      <dgm:prSet/>
      <dgm:spPr/>
      <dgm:t>
        <a:bodyPr/>
        <a:lstStyle/>
        <a:p>
          <a:endParaRPr lang="en-US"/>
        </a:p>
      </dgm:t>
    </dgm:pt>
    <dgm:pt modelId="{5F5C500E-E873-AD45-9506-0A5ED1104B43}">
      <dgm:prSet phldrT="[Text]"/>
      <dgm:spPr/>
      <dgm:t>
        <a:bodyPr/>
        <a:lstStyle/>
        <a:p>
          <a:r>
            <a:rPr lang="en-US"/>
            <a:t>Teutila</a:t>
          </a:r>
        </a:p>
      </dgm:t>
    </dgm:pt>
    <dgm:pt modelId="{25B424C1-6634-4E4C-84AA-B099CE6C4CE7}" type="parTrans" cxnId="{0168124A-A00B-664D-8309-31134FFCEA71}">
      <dgm:prSet/>
      <dgm:spPr/>
      <dgm:t>
        <a:bodyPr/>
        <a:lstStyle/>
        <a:p>
          <a:endParaRPr lang="en-US"/>
        </a:p>
      </dgm:t>
    </dgm:pt>
    <dgm:pt modelId="{EB8DC456-0D85-DF40-93D5-BE25E8A8C5D7}" type="sibTrans" cxnId="{0168124A-A00B-664D-8309-31134FFCEA71}">
      <dgm:prSet/>
      <dgm:spPr/>
      <dgm:t>
        <a:bodyPr/>
        <a:lstStyle/>
        <a:p>
          <a:endParaRPr lang="en-US"/>
        </a:p>
      </dgm:t>
    </dgm:pt>
    <dgm:pt modelId="{77FD08D5-420D-BB4A-A07F-F231A6016AAA}">
      <dgm:prSet/>
      <dgm:spPr/>
      <dgm:t>
        <a:bodyPr/>
        <a:lstStyle/>
        <a:p>
          <a:r>
            <a:rPr lang="en-US"/>
            <a:t>12 </a:t>
          </a:r>
          <a:r>
            <a:rPr lang="en-US" b="1"/>
            <a:t>languoids</a:t>
          </a:r>
        </a:p>
      </dgm:t>
    </dgm:pt>
    <dgm:pt modelId="{F5AC4D51-DAC0-EB46-B1EB-BCA869BEDE8F}" type="parTrans" cxnId="{6F0FF15C-1795-9D44-886B-BEF72968BC69}">
      <dgm:prSet/>
      <dgm:spPr/>
      <dgm:t>
        <a:bodyPr/>
        <a:lstStyle/>
        <a:p>
          <a:endParaRPr lang="en-US"/>
        </a:p>
      </dgm:t>
    </dgm:pt>
    <dgm:pt modelId="{EAD4BEDE-8DFB-744D-B8A3-B6FF73C441C0}" type="sibTrans" cxnId="{6F0FF15C-1795-9D44-886B-BEF72968BC69}">
      <dgm:prSet/>
      <dgm:spPr/>
      <dgm:t>
        <a:bodyPr/>
        <a:lstStyle/>
        <a:p>
          <a:endParaRPr lang="en-US"/>
        </a:p>
      </dgm:t>
    </dgm:pt>
    <dgm:pt modelId="{77293661-A733-0940-8614-A74E70042ECF}">
      <dgm:prSet/>
      <dgm:spPr/>
      <dgm:t>
        <a:bodyPr/>
        <a:lstStyle/>
        <a:p>
          <a:r>
            <a:rPr lang="en-US"/>
            <a:t>~60 spoken varieties</a:t>
          </a:r>
        </a:p>
      </dgm:t>
    </dgm:pt>
    <dgm:pt modelId="{D8350388-E58D-C541-B8B3-36EE87FA79AF}" type="parTrans" cxnId="{E2EFD405-407B-7A4C-B79D-D6D964ABF99F}">
      <dgm:prSet/>
      <dgm:spPr/>
      <dgm:t>
        <a:bodyPr/>
        <a:lstStyle/>
        <a:p>
          <a:endParaRPr lang="en-US"/>
        </a:p>
      </dgm:t>
    </dgm:pt>
    <dgm:pt modelId="{A5637C9F-3D83-C642-8BD5-690F397D52E1}" type="sibTrans" cxnId="{E2EFD405-407B-7A4C-B79D-D6D964ABF99F}">
      <dgm:prSet/>
      <dgm:spPr/>
      <dgm:t>
        <a:bodyPr/>
        <a:lstStyle/>
        <a:p>
          <a:endParaRPr lang="en-US"/>
        </a:p>
      </dgm:t>
    </dgm:pt>
    <dgm:pt modelId="{FFDA01B4-20EB-9542-AFA6-AD8E1493B705}" type="pres">
      <dgm:prSet presAssocID="{3F92ABD6-9010-2C47-87AC-BAFDEA1DF88B}" presName="diagram" presStyleCnt="0">
        <dgm:presLayoutVars>
          <dgm:chPref val="1"/>
          <dgm:dir/>
          <dgm:animOne val="branch"/>
          <dgm:animLvl val="lvl"/>
          <dgm:resizeHandles val="exact"/>
        </dgm:presLayoutVars>
      </dgm:prSet>
      <dgm:spPr/>
    </dgm:pt>
    <dgm:pt modelId="{BC25E829-DD2C-2042-A346-F56954791A2C}" type="pres">
      <dgm:prSet presAssocID="{D0754696-72BF-6C4C-AB0E-ACC1C5467EEF}" presName="root1" presStyleCnt="0"/>
      <dgm:spPr/>
    </dgm:pt>
    <dgm:pt modelId="{ABFB707A-EEBE-3E4D-8DAA-E78243D15FF1}" type="pres">
      <dgm:prSet presAssocID="{D0754696-72BF-6C4C-AB0E-ACC1C5467EEF}" presName="LevelOneTextNode" presStyleLbl="node0" presStyleIdx="0" presStyleCnt="1">
        <dgm:presLayoutVars>
          <dgm:chPref val="3"/>
        </dgm:presLayoutVars>
      </dgm:prSet>
      <dgm:spPr/>
    </dgm:pt>
    <dgm:pt modelId="{7A3612E8-6258-6B47-AAA7-A4171655A33E}" type="pres">
      <dgm:prSet presAssocID="{D0754696-72BF-6C4C-AB0E-ACC1C5467EEF}" presName="level2hierChild" presStyleCnt="0"/>
      <dgm:spPr/>
    </dgm:pt>
    <dgm:pt modelId="{2D7CD5E9-BEC6-CC41-81D3-5D38DC461232}" type="pres">
      <dgm:prSet presAssocID="{DF53C76A-B47B-3B4F-A6B0-66DEF02E216C}" presName="conn2-1" presStyleLbl="parChTrans1D2" presStyleIdx="0" presStyleCnt="2"/>
      <dgm:spPr/>
    </dgm:pt>
    <dgm:pt modelId="{D75A613C-4006-384C-8AC1-1E58C67C70F3}" type="pres">
      <dgm:prSet presAssocID="{DF53C76A-B47B-3B4F-A6B0-66DEF02E216C}" presName="connTx" presStyleLbl="parChTrans1D2" presStyleIdx="0" presStyleCnt="2"/>
      <dgm:spPr/>
    </dgm:pt>
    <dgm:pt modelId="{680A0D17-E9D4-254E-AB9F-2359BBCC3B6B}" type="pres">
      <dgm:prSet presAssocID="{574C7E9D-ED6C-9E41-AA98-C50D3BB5625C}" presName="root2" presStyleCnt="0"/>
      <dgm:spPr/>
    </dgm:pt>
    <dgm:pt modelId="{D312DF3A-A3D7-9348-944D-DE7B72A4D697}" type="pres">
      <dgm:prSet presAssocID="{574C7E9D-ED6C-9E41-AA98-C50D3BB5625C}" presName="LevelTwoTextNode" presStyleLbl="node2" presStyleIdx="0" presStyleCnt="2">
        <dgm:presLayoutVars>
          <dgm:chPref val="3"/>
        </dgm:presLayoutVars>
      </dgm:prSet>
      <dgm:spPr/>
    </dgm:pt>
    <dgm:pt modelId="{C88D2213-3DF2-F647-9171-D4FB8D3B90DE}" type="pres">
      <dgm:prSet presAssocID="{574C7E9D-ED6C-9E41-AA98-C50D3BB5625C}" presName="level3hierChild" presStyleCnt="0"/>
      <dgm:spPr/>
    </dgm:pt>
    <dgm:pt modelId="{34C0866D-14B4-0247-BEB2-1884D200AC2F}" type="pres">
      <dgm:prSet presAssocID="{9419F32E-B378-BD49-9895-10DDDB0527F0}" presName="conn2-1" presStyleLbl="parChTrans1D3" presStyleIdx="0" presStyleCnt="4"/>
      <dgm:spPr/>
    </dgm:pt>
    <dgm:pt modelId="{AF50AF9B-39BB-7149-AB21-79A96B4199CE}" type="pres">
      <dgm:prSet presAssocID="{9419F32E-B378-BD49-9895-10DDDB0527F0}" presName="connTx" presStyleLbl="parChTrans1D3" presStyleIdx="0" presStyleCnt="4"/>
      <dgm:spPr/>
    </dgm:pt>
    <dgm:pt modelId="{CA16E0AB-6E8B-854D-BE32-513DE1966D9A}" type="pres">
      <dgm:prSet presAssocID="{84E13693-99E1-A042-AC2B-EDD7FB2E1AAF}" presName="root2" presStyleCnt="0"/>
      <dgm:spPr/>
    </dgm:pt>
    <dgm:pt modelId="{E7B2F8F7-4A4C-5B4F-B698-422722BEBF34}" type="pres">
      <dgm:prSet presAssocID="{84E13693-99E1-A042-AC2B-EDD7FB2E1AAF}" presName="LevelTwoTextNode" presStyleLbl="node3" presStyleIdx="0" presStyleCnt="4">
        <dgm:presLayoutVars>
          <dgm:chPref val="3"/>
        </dgm:presLayoutVars>
      </dgm:prSet>
      <dgm:spPr/>
    </dgm:pt>
    <dgm:pt modelId="{FB34CA15-6C45-1440-A3D1-CAF21018C1F3}" type="pres">
      <dgm:prSet presAssocID="{84E13693-99E1-A042-AC2B-EDD7FB2E1AAF}" presName="level3hierChild" presStyleCnt="0"/>
      <dgm:spPr/>
    </dgm:pt>
    <dgm:pt modelId="{B7605601-88ED-4048-8194-E1B92E57D01E}" type="pres">
      <dgm:prSet presAssocID="{F56C061F-7B76-9945-B326-BEAAE7CCB8B8}" presName="conn2-1" presStyleLbl="parChTrans1D4" presStyleIdx="0" presStyleCnt="6"/>
      <dgm:spPr/>
    </dgm:pt>
    <dgm:pt modelId="{6C0ADB33-4249-F149-A151-C23C82453527}" type="pres">
      <dgm:prSet presAssocID="{F56C061F-7B76-9945-B326-BEAAE7CCB8B8}" presName="connTx" presStyleLbl="parChTrans1D4" presStyleIdx="0" presStyleCnt="6"/>
      <dgm:spPr/>
    </dgm:pt>
    <dgm:pt modelId="{21191CCD-4FD9-E149-A3B6-684C6BCF6A75}" type="pres">
      <dgm:prSet presAssocID="{809B4A4A-83B4-034A-B6FF-EFF4FC34FBAC}" presName="root2" presStyleCnt="0"/>
      <dgm:spPr/>
    </dgm:pt>
    <dgm:pt modelId="{3B20B91E-5811-CD43-B176-E5301E1F0117}" type="pres">
      <dgm:prSet presAssocID="{809B4A4A-83B4-034A-B6FF-EFF4FC34FBAC}" presName="LevelTwoTextNode" presStyleLbl="node4" presStyleIdx="0" presStyleCnt="6">
        <dgm:presLayoutVars>
          <dgm:chPref val="3"/>
        </dgm:presLayoutVars>
      </dgm:prSet>
      <dgm:spPr/>
    </dgm:pt>
    <dgm:pt modelId="{CD40F30A-15AD-FA4C-B419-1BE425084B50}" type="pres">
      <dgm:prSet presAssocID="{809B4A4A-83B4-034A-B6FF-EFF4FC34FBAC}" presName="level3hierChild" presStyleCnt="0"/>
      <dgm:spPr/>
    </dgm:pt>
    <dgm:pt modelId="{A60ADD61-A704-F249-9942-F72ADFE9228F}" type="pres">
      <dgm:prSet presAssocID="{25B424C1-6634-4E4C-84AA-B099CE6C4CE7}" presName="conn2-1" presStyleLbl="parChTrans1D4" presStyleIdx="1" presStyleCnt="6"/>
      <dgm:spPr/>
    </dgm:pt>
    <dgm:pt modelId="{97727FF7-DCA4-584A-A49A-F9DED76E1357}" type="pres">
      <dgm:prSet presAssocID="{25B424C1-6634-4E4C-84AA-B099CE6C4CE7}" presName="connTx" presStyleLbl="parChTrans1D4" presStyleIdx="1" presStyleCnt="6"/>
      <dgm:spPr/>
    </dgm:pt>
    <dgm:pt modelId="{D821E16F-1B6F-2841-B6C2-B88991EE3F21}" type="pres">
      <dgm:prSet presAssocID="{5F5C500E-E873-AD45-9506-0A5ED1104B43}" presName="root2" presStyleCnt="0"/>
      <dgm:spPr/>
    </dgm:pt>
    <dgm:pt modelId="{1F6064AC-E6AC-5043-A299-9A679C0FB89D}" type="pres">
      <dgm:prSet presAssocID="{5F5C500E-E873-AD45-9506-0A5ED1104B43}" presName="LevelTwoTextNode" presStyleLbl="node4" presStyleIdx="1" presStyleCnt="6">
        <dgm:presLayoutVars>
          <dgm:chPref val="3"/>
        </dgm:presLayoutVars>
      </dgm:prSet>
      <dgm:spPr/>
    </dgm:pt>
    <dgm:pt modelId="{2AD101B1-7CA3-9E4E-8253-95F6FC6695B1}" type="pres">
      <dgm:prSet presAssocID="{5F5C500E-E873-AD45-9506-0A5ED1104B43}" presName="level3hierChild" presStyleCnt="0"/>
      <dgm:spPr/>
    </dgm:pt>
    <dgm:pt modelId="{D6EEF578-6041-C947-8BAD-EDB894E37766}" type="pres">
      <dgm:prSet presAssocID="{A6F0D5CB-17AC-1B48-8D57-5701DCCE9F5D}" presName="conn2-1" presStyleLbl="parChTrans1D3" presStyleIdx="1" presStyleCnt="4"/>
      <dgm:spPr/>
    </dgm:pt>
    <dgm:pt modelId="{F863C8DA-AD8A-6649-A0A2-D76BE89AC746}" type="pres">
      <dgm:prSet presAssocID="{A6F0D5CB-17AC-1B48-8D57-5701DCCE9F5D}" presName="connTx" presStyleLbl="parChTrans1D3" presStyleIdx="1" presStyleCnt="4"/>
      <dgm:spPr/>
    </dgm:pt>
    <dgm:pt modelId="{07CA77D6-D7FD-834D-83F3-D6165AD170A7}" type="pres">
      <dgm:prSet presAssocID="{3A045C4A-EAA2-7C47-A22F-C775BFDF4DBB}" presName="root2" presStyleCnt="0"/>
      <dgm:spPr/>
    </dgm:pt>
    <dgm:pt modelId="{4F5E16A9-0896-814F-A7DD-42812A32BC5E}" type="pres">
      <dgm:prSet presAssocID="{3A045C4A-EAA2-7C47-A22F-C775BFDF4DBB}" presName="LevelTwoTextNode" presStyleLbl="node3" presStyleIdx="1" presStyleCnt="4">
        <dgm:presLayoutVars>
          <dgm:chPref val="3"/>
        </dgm:presLayoutVars>
      </dgm:prSet>
      <dgm:spPr/>
    </dgm:pt>
    <dgm:pt modelId="{4C89F655-803C-AD4E-80D3-1F5BA418AA68}" type="pres">
      <dgm:prSet presAssocID="{3A045C4A-EAA2-7C47-A22F-C775BFDF4DBB}" presName="level3hierChild" presStyleCnt="0"/>
      <dgm:spPr/>
    </dgm:pt>
    <dgm:pt modelId="{C16E1141-9D9A-7D45-80AF-7F832EECDB14}" type="pres">
      <dgm:prSet presAssocID="{F5AC4D51-DAC0-EB46-B1EB-BCA869BEDE8F}" presName="conn2-1" presStyleLbl="parChTrans1D4" presStyleIdx="2" presStyleCnt="6"/>
      <dgm:spPr/>
    </dgm:pt>
    <dgm:pt modelId="{839B9383-765A-E24D-B307-05ABC2EDC323}" type="pres">
      <dgm:prSet presAssocID="{F5AC4D51-DAC0-EB46-B1EB-BCA869BEDE8F}" presName="connTx" presStyleLbl="parChTrans1D4" presStyleIdx="2" presStyleCnt="6"/>
      <dgm:spPr/>
    </dgm:pt>
    <dgm:pt modelId="{214B71EB-2518-2C4A-812F-75E9E6CEAB10}" type="pres">
      <dgm:prSet presAssocID="{77FD08D5-420D-BB4A-A07F-F231A6016AAA}" presName="root2" presStyleCnt="0"/>
      <dgm:spPr/>
    </dgm:pt>
    <dgm:pt modelId="{8CC9EFC5-5BBD-7042-AA1A-CE2C983366F2}" type="pres">
      <dgm:prSet presAssocID="{77FD08D5-420D-BB4A-A07F-F231A6016AAA}" presName="LevelTwoTextNode" presStyleLbl="node4" presStyleIdx="2" presStyleCnt="6">
        <dgm:presLayoutVars>
          <dgm:chPref val="3"/>
        </dgm:presLayoutVars>
      </dgm:prSet>
      <dgm:spPr/>
    </dgm:pt>
    <dgm:pt modelId="{76688E07-560F-0B41-994C-379BA8B07C11}" type="pres">
      <dgm:prSet presAssocID="{77FD08D5-420D-BB4A-A07F-F231A6016AAA}" presName="level3hierChild" presStyleCnt="0"/>
      <dgm:spPr/>
    </dgm:pt>
    <dgm:pt modelId="{5FF51C6B-B5D4-264E-8A6A-CEAC8ADE2573}" type="pres">
      <dgm:prSet presAssocID="{D8350388-E58D-C541-B8B3-36EE87FA79AF}" presName="conn2-1" presStyleLbl="parChTrans1D4" presStyleIdx="3" presStyleCnt="6"/>
      <dgm:spPr/>
    </dgm:pt>
    <dgm:pt modelId="{E752307C-5324-DE47-B12E-1D5C1C1B998B}" type="pres">
      <dgm:prSet presAssocID="{D8350388-E58D-C541-B8B3-36EE87FA79AF}" presName="connTx" presStyleLbl="parChTrans1D4" presStyleIdx="3" presStyleCnt="6"/>
      <dgm:spPr/>
    </dgm:pt>
    <dgm:pt modelId="{43C39578-90CC-244F-A261-FCB44435F908}" type="pres">
      <dgm:prSet presAssocID="{77293661-A733-0940-8614-A74E70042ECF}" presName="root2" presStyleCnt="0"/>
      <dgm:spPr/>
    </dgm:pt>
    <dgm:pt modelId="{5BFF5A45-2DBB-DC42-9ECF-D9C4E7B05E07}" type="pres">
      <dgm:prSet presAssocID="{77293661-A733-0940-8614-A74E70042ECF}" presName="LevelTwoTextNode" presStyleLbl="node4" presStyleIdx="3" presStyleCnt="6">
        <dgm:presLayoutVars>
          <dgm:chPref val="3"/>
        </dgm:presLayoutVars>
      </dgm:prSet>
      <dgm:spPr/>
    </dgm:pt>
    <dgm:pt modelId="{141914C1-1376-194E-BDF9-FD9E0919763D}" type="pres">
      <dgm:prSet presAssocID="{77293661-A733-0940-8614-A74E70042ECF}" presName="level3hierChild" presStyleCnt="0"/>
      <dgm:spPr/>
    </dgm:pt>
    <dgm:pt modelId="{1E1B1072-342D-DB4A-80F3-37D794227B0F}" type="pres">
      <dgm:prSet presAssocID="{EC245459-7B93-0A45-A968-D2E01A37E912}" presName="conn2-1" presStyleLbl="parChTrans1D2" presStyleIdx="1" presStyleCnt="2"/>
      <dgm:spPr/>
    </dgm:pt>
    <dgm:pt modelId="{D9B9F76C-BAE7-E144-A460-2D804DC1393C}" type="pres">
      <dgm:prSet presAssocID="{EC245459-7B93-0A45-A968-D2E01A37E912}" presName="connTx" presStyleLbl="parChTrans1D2" presStyleIdx="1" presStyleCnt="2"/>
      <dgm:spPr/>
    </dgm:pt>
    <dgm:pt modelId="{3ADC2A26-EB42-184C-A244-752AB482D086}" type="pres">
      <dgm:prSet presAssocID="{2568A80D-5D5A-0842-AA9D-06617D3FD7B4}" presName="root2" presStyleCnt="0"/>
      <dgm:spPr/>
    </dgm:pt>
    <dgm:pt modelId="{A19DFD00-129D-0B47-BF52-C8D6A306CF8B}" type="pres">
      <dgm:prSet presAssocID="{2568A80D-5D5A-0842-AA9D-06617D3FD7B4}" presName="LevelTwoTextNode" presStyleLbl="node2" presStyleIdx="1" presStyleCnt="2">
        <dgm:presLayoutVars>
          <dgm:chPref val="3"/>
        </dgm:presLayoutVars>
      </dgm:prSet>
      <dgm:spPr/>
    </dgm:pt>
    <dgm:pt modelId="{15782313-DB8D-C24D-A4EA-FADDEF408881}" type="pres">
      <dgm:prSet presAssocID="{2568A80D-5D5A-0842-AA9D-06617D3FD7B4}" presName="level3hierChild" presStyleCnt="0"/>
      <dgm:spPr/>
    </dgm:pt>
    <dgm:pt modelId="{3DFDAC0E-DAEB-F74F-8113-2DE4730F87C2}" type="pres">
      <dgm:prSet presAssocID="{BD1D2300-3F1E-5F4E-99E4-0045DD80DDFF}" presName="conn2-1" presStyleLbl="parChTrans1D3" presStyleIdx="2" presStyleCnt="4"/>
      <dgm:spPr/>
    </dgm:pt>
    <dgm:pt modelId="{6D4F6A86-1586-0748-B14A-36F9FFA9751D}" type="pres">
      <dgm:prSet presAssocID="{BD1D2300-3F1E-5F4E-99E4-0045DD80DDFF}" presName="connTx" presStyleLbl="parChTrans1D3" presStyleIdx="2" presStyleCnt="4"/>
      <dgm:spPr/>
    </dgm:pt>
    <dgm:pt modelId="{AB72A3F5-9BB6-4E43-9746-1992120537B7}" type="pres">
      <dgm:prSet presAssocID="{959C0DCD-26E3-B446-B552-A25571B2CD2A}" presName="root2" presStyleCnt="0"/>
      <dgm:spPr/>
    </dgm:pt>
    <dgm:pt modelId="{75DA7F5B-A1C2-0740-A0DE-E35647D463B5}" type="pres">
      <dgm:prSet presAssocID="{959C0DCD-26E3-B446-B552-A25571B2CD2A}" presName="LevelTwoTextNode" presStyleLbl="node3" presStyleIdx="2" presStyleCnt="4">
        <dgm:presLayoutVars>
          <dgm:chPref val="3"/>
        </dgm:presLayoutVars>
      </dgm:prSet>
      <dgm:spPr/>
    </dgm:pt>
    <dgm:pt modelId="{93528662-FE0D-4A45-B151-937CA9264C63}" type="pres">
      <dgm:prSet presAssocID="{959C0DCD-26E3-B446-B552-A25571B2CD2A}" presName="level3hierChild" presStyleCnt="0"/>
      <dgm:spPr/>
    </dgm:pt>
    <dgm:pt modelId="{4763FEBF-B3DA-054F-90B8-51B13881F482}" type="pres">
      <dgm:prSet presAssocID="{A3186A18-9323-0342-871C-0B862D82692C}" presName="conn2-1" presStyleLbl="parChTrans1D4" presStyleIdx="4" presStyleCnt="6"/>
      <dgm:spPr/>
    </dgm:pt>
    <dgm:pt modelId="{1E0F5076-35DC-BF42-A478-55CD2B4FB10F}" type="pres">
      <dgm:prSet presAssocID="{A3186A18-9323-0342-871C-0B862D82692C}" presName="connTx" presStyleLbl="parChTrans1D4" presStyleIdx="4" presStyleCnt="6"/>
      <dgm:spPr/>
    </dgm:pt>
    <dgm:pt modelId="{89F8D47C-966B-7043-8557-4EB686D3ED8C}" type="pres">
      <dgm:prSet presAssocID="{FBCA297E-A4A7-7B43-8E4D-6865B9B3D83D}" presName="root2" presStyleCnt="0"/>
      <dgm:spPr/>
    </dgm:pt>
    <dgm:pt modelId="{BD7955C4-EE2D-3F43-B0CA-08C9090C961A}" type="pres">
      <dgm:prSet presAssocID="{FBCA297E-A4A7-7B43-8E4D-6865B9B3D83D}" presName="LevelTwoTextNode" presStyleLbl="node4" presStyleIdx="4" presStyleCnt="6">
        <dgm:presLayoutVars>
          <dgm:chPref val="3"/>
        </dgm:presLayoutVars>
      </dgm:prSet>
      <dgm:spPr/>
    </dgm:pt>
    <dgm:pt modelId="{494C3C56-31AB-1E46-894D-FBC86C2AF674}" type="pres">
      <dgm:prSet presAssocID="{FBCA297E-A4A7-7B43-8E4D-6865B9B3D83D}" presName="level3hierChild" presStyleCnt="0"/>
      <dgm:spPr/>
    </dgm:pt>
    <dgm:pt modelId="{F659BA62-2F3C-514C-BDDA-06A0D1D70C6D}" type="pres">
      <dgm:prSet presAssocID="{2314FDB2-510E-0F48-A46B-380596F342C9}" presName="conn2-1" presStyleLbl="parChTrans1D4" presStyleIdx="5" presStyleCnt="6"/>
      <dgm:spPr/>
    </dgm:pt>
    <dgm:pt modelId="{AB010151-2B43-E148-88BE-6A5845157640}" type="pres">
      <dgm:prSet presAssocID="{2314FDB2-510E-0F48-A46B-380596F342C9}" presName="connTx" presStyleLbl="parChTrans1D4" presStyleIdx="5" presStyleCnt="6"/>
      <dgm:spPr/>
    </dgm:pt>
    <dgm:pt modelId="{327E7824-7C65-E649-B862-83466E974D88}" type="pres">
      <dgm:prSet presAssocID="{81D307E3-229F-D74F-AF64-00904CA7DD6F}" presName="root2" presStyleCnt="0"/>
      <dgm:spPr/>
    </dgm:pt>
    <dgm:pt modelId="{24B113E8-F2EE-B14A-A2F8-D25E0C9ADCC2}" type="pres">
      <dgm:prSet presAssocID="{81D307E3-229F-D74F-AF64-00904CA7DD6F}" presName="LevelTwoTextNode" presStyleLbl="node4" presStyleIdx="5" presStyleCnt="6">
        <dgm:presLayoutVars>
          <dgm:chPref val="3"/>
        </dgm:presLayoutVars>
      </dgm:prSet>
      <dgm:spPr/>
    </dgm:pt>
    <dgm:pt modelId="{522780C7-8FE6-7944-8674-7085F23AD545}" type="pres">
      <dgm:prSet presAssocID="{81D307E3-229F-D74F-AF64-00904CA7DD6F}" presName="level3hierChild" presStyleCnt="0"/>
      <dgm:spPr/>
    </dgm:pt>
    <dgm:pt modelId="{C143C8CD-96BB-594E-B529-CC8F5AD66047}" type="pres">
      <dgm:prSet presAssocID="{AF7ADB05-4C85-2841-8A10-4D5048D64C04}" presName="conn2-1" presStyleLbl="parChTrans1D3" presStyleIdx="3" presStyleCnt="4"/>
      <dgm:spPr/>
    </dgm:pt>
    <dgm:pt modelId="{69E7C2F7-3C69-9E42-88DA-DC6A49836724}" type="pres">
      <dgm:prSet presAssocID="{AF7ADB05-4C85-2841-8A10-4D5048D64C04}" presName="connTx" presStyleLbl="parChTrans1D3" presStyleIdx="3" presStyleCnt="4"/>
      <dgm:spPr/>
    </dgm:pt>
    <dgm:pt modelId="{8D21811F-2C64-504D-98D6-F7EAA4C3C90A}" type="pres">
      <dgm:prSet presAssocID="{2F0FD5C2-2BD7-9948-A889-22D844BB34FA}" presName="root2" presStyleCnt="0"/>
      <dgm:spPr/>
    </dgm:pt>
    <dgm:pt modelId="{C5003AB6-DADF-114D-A10F-FF00BDC2DDA3}" type="pres">
      <dgm:prSet presAssocID="{2F0FD5C2-2BD7-9948-A889-22D844BB34FA}" presName="LevelTwoTextNode" presStyleLbl="node3" presStyleIdx="3" presStyleCnt="4">
        <dgm:presLayoutVars>
          <dgm:chPref val="3"/>
        </dgm:presLayoutVars>
      </dgm:prSet>
      <dgm:spPr/>
    </dgm:pt>
    <dgm:pt modelId="{E99AF12E-45E2-6946-BA3F-E2A02FD75109}" type="pres">
      <dgm:prSet presAssocID="{2F0FD5C2-2BD7-9948-A889-22D844BB34FA}" presName="level3hierChild" presStyleCnt="0"/>
      <dgm:spPr/>
    </dgm:pt>
  </dgm:ptLst>
  <dgm:cxnLst>
    <dgm:cxn modelId="{E2EFD405-407B-7A4C-B79D-D6D964ABF99F}" srcId="{77FD08D5-420D-BB4A-A07F-F231A6016AAA}" destId="{77293661-A733-0940-8614-A74E70042ECF}" srcOrd="0" destOrd="0" parTransId="{D8350388-E58D-C541-B8B3-36EE87FA79AF}" sibTransId="{A5637C9F-3D83-C642-8BD5-690F397D52E1}"/>
    <dgm:cxn modelId="{56692C06-1BD2-8C4A-9047-0B6E635229BE}" type="presOf" srcId="{77293661-A733-0940-8614-A74E70042ECF}" destId="{5BFF5A45-2DBB-DC42-9ECF-D9C4E7B05E07}" srcOrd="0" destOrd="0" presId="urn:microsoft.com/office/officeart/2005/8/layout/hierarchy2"/>
    <dgm:cxn modelId="{6B8D1407-AAA6-EE4C-A184-DF253A30F815}" type="presOf" srcId="{DF53C76A-B47B-3B4F-A6B0-66DEF02E216C}" destId="{2D7CD5E9-BEC6-CC41-81D3-5D38DC461232}" srcOrd="0" destOrd="0" presId="urn:microsoft.com/office/officeart/2005/8/layout/hierarchy2"/>
    <dgm:cxn modelId="{F9BC330F-D3CF-FE45-A10B-A3BE42AD9FFC}" type="presOf" srcId="{3F92ABD6-9010-2C47-87AC-BAFDEA1DF88B}" destId="{FFDA01B4-20EB-9542-AFA6-AD8E1493B705}" srcOrd="0" destOrd="0" presId="urn:microsoft.com/office/officeart/2005/8/layout/hierarchy2"/>
    <dgm:cxn modelId="{79498619-8256-1F46-9A13-F873385A086F}" type="presOf" srcId="{9419F32E-B378-BD49-9895-10DDDB0527F0}" destId="{34C0866D-14B4-0247-BEB2-1884D200AC2F}" srcOrd="0" destOrd="0" presId="urn:microsoft.com/office/officeart/2005/8/layout/hierarchy2"/>
    <dgm:cxn modelId="{1CDEFE1F-3542-8342-A3BC-2088D9E70DB4}" srcId="{574C7E9D-ED6C-9E41-AA98-C50D3BB5625C}" destId="{84E13693-99E1-A042-AC2B-EDD7FB2E1AAF}" srcOrd="0" destOrd="0" parTransId="{9419F32E-B378-BD49-9895-10DDDB0527F0}" sibTransId="{35EC040D-0395-524C-9300-2DA11FF689D4}"/>
    <dgm:cxn modelId="{2BD61C22-6DFC-BB48-9CE2-AF76B8BA513D}" type="presOf" srcId="{77FD08D5-420D-BB4A-A07F-F231A6016AAA}" destId="{8CC9EFC5-5BBD-7042-AA1A-CE2C983366F2}" srcOrd="0" destOrd="0" presId="urn:microsoft.com/office/officeart/2005/8/layout/hierarchy2"/>
    <dgm:cxn modelId="{CAB3D125-A124-204C-9B56-51D8AB177202}" type="presOf" srcId="{25B424C1-6634-4E4C-84AA-B099CE6C4CE7}" destId="{97727FF7-DCA4-584A-A49A-F9DED76E1357}" srcOrd="1" destOrd="0" presId="urn:microsoft.com/office/officeart/2005/8/layout/hierarchy2"/>
    <dgm:cxn modelId="{6B0D9429-1369-5042-8BE3-390BDEAD803A}" type="presOf" srcId="{D0754696-72BF-6C4C-AB0E-ACC1C5467EEF}" destId="{ABFB707A-EEBE-3E4D-8DAA-E78243D15FF1}" srcOrd="0" destOrd="0" presId="urn:microsoft.com/office/officeart/2005/8/layout/hierarchy2"/>
    <dgm:cxn modelId="{97372333-97C7-A446-ABFF-913660B39260}" type="presOf" srcId="{AF7ADB05-4C85-2841-8A10-4D5048D64C04}" destId="{69E7C2F7-3C69-9E42-88DA-DC6A49836724}" srcOrd="1" destOrd="0" presId="urn:microsoft.com/office/officeart/2005/8/layout/hierarchy2"/>
    <dgm:cxn modelId="{6BB75B34-B730-3C48-818F-12335F38C8E9}" type="presOf" srcId="{F56C061F-7B76-9945-B326-BEAAE7CCB8B8}" destId="{B7605601-88ED-4048-8194-E1B92E57D01E}" srcOrd="0" destOrd="0" presId="urn:microsoft.com/office/officeart/2005/8/layout/hierarchy2"/>
    <dgm:cxn modelId="{A31D663C-0E30-334E-93E7-1FB65AE5B74C}" srcId="{D0754696-72BF-6C4C-AB0E-ACC1C5467EEF}" destId="{2568A80D-5D5A-0842-AA9D-06617D3FD7B4}" srcOrd="1" destOrd="0" parTransId="{EC245459-7B93-0A45-A968-D2E01A37E912}" sibTransId="{874E5D9F-AC2A-B44B-A06C-BFD76E1BD2BA}"/>
    <dgm:cxn modelId="{93BB433F-A279-6E4C-9D0A-BA49215CBB04}" srcId="{574C7E9D-ED6C-9E41-AA98-C50D3BB5625C}" destId="{3A045C4A-EAA2-7C47-A22F-C775BFDF4DBB}" srcOrd="1" destOrd="0" parTransId="{A6F0D5CB-17AC-1B48-8D57-5701DCCE9F5D}" sibTransId="{F3E2A0FA-2EE1-6B4F-A71D-F8DB4CA717E4}"/>
    <dgm:cxn modelId="{1A166341-4857-D847-A22A-974C80A93793}" type="presOf" srcId="{F5AC4D51-DAC0-EB46-B1EB-BCA869BEDE8F}" destId="{839B9383-765A-E24D-B307-05ABC2EDC323}" srcOrd="1" destOrd="0" presId="urn:microsoft.com/office/officeart/2005/8/layout/hierarchy2"/>
    <dgm:cxn modelId="{48F1D341-39F3-FB4A-94B4-FD15C1606C08}" type="presOf" srcId="{5F5C500E-E873-AD45-9506-0A5ED1104B43}" destId="{1F6064AC-E6AC-5043-A299-9A679C0FB89D}" srcOrd="0" destOrd="0" presId="urn:microsoft.com/office/officeart/2005/8/layout/hierarchy2"/>
    <dgm:cxn modelId="{62CF2943-E309-BC49-8FC8-C91FD35C81C7}" srcId="{959C0DCD-26E3-B446-B552-A25571B2CD2A}" destId="{81D307E3-229F-D74F-AF64-00904CA7DD6F}" srcOrd="1" destOrd="0" parTransId="{2314FDB2-510E-0F48-A46B-380596F342C9}" sibTransId="{98C7110C-4E23-8345-8565-3B2B07F41002}"/>
    <dgm:cxn modelId="{27975A49-6531-4D43-934F-D1A309437330}" srcId="{959C0DCD-26E3-B446-B552-A25571B2CD2A}" destId="{FBCA297E-A4A7-7B43-8E4D-6865B9B3D83D}" srcOrd="0" destOrd="0" parTransId="{A3186A18-9323-0342-871C-0B862D82692C}" sibTransId="{EBE7FFCE-BC2B-FE42-84F2-80265EEA4732}"/>
    <dgm:cxn modelId="{0168124A-A00B-664D-8309-31134FFCEA71}" srcId="{84E13693-99E1-A042-AC2B-EDD7FB2E1AAF}" destId="{5F5C500E-E873-AD45-9506-0A5ED1104B43}" srcOrd="1" destOrd="0" parTransId="{25B424C1-6634-4E4C-84AA-B099CE6C4CE7}" sibTransId="{EB8DC456-0D85-DF40-93D5-BE25E8A8C5D7}"/>
    <dgm:cxn modelId="{FCC85D4B-0374-E842-8454-A79EE058435A}" type="presOf" srcId="{A3186A18-9323-0342-871C-0B862D82692C}" destId="{1E0F5076-35DC-BF42-A478-55CD2B4FB10F}" srcOrd="1" destOrd="0" presId="urn:microsoft.com/office/officeart/2005/8/layout/hierarchy2"/>
    <dgm:cxn modelId="{C59B5B4D-0A6F-BB45-8E50-B5559E38D762}" type="presOf" srcId="{84E13693-99E1-A042-AC2B-EDD7FB2E1AAF}" destId="{E7B2F8F7-4A4C-5B4F-B698-422722BEBF34}" srcOrd="0" destOrd="0" presId="urn:microsoft.com/office/officeart/2005/8/layout/hierarchy2"/>
    <dgm:cxn modelId="{A5643E4E-7E47-4549-98F1-B761833DEF04}" type="presOf" srcId="{F5AC4D51-DAC0-EB46-B1EB-BCA869BEDE8F}" destId="{C16E1141-9D9A-7D45-80AF-7F832EECDB14}" srcOrd="0" destOrd="0" presId="urn:microsoft.com/office/officeart/2005/8/layout/hierarchy2"/>
    <dgm:cxn modelId="{3339DF50-35D7-6B48-88B7-5D15135E8CDD}" type="presOf" srcId="{EC245459-7B93-0A45-A968-D2E01A37E912}" destId="{1E1B1072-342D-DB4A-80F3-37D794227B0F}" srcOrd="0" destOrd="0" presId="urn:microsoft.com/office/officeart/2005/8/layout/hierarchy2"/>
    <dgm:cxn modelId="{6F0FF15C-1795-9D44-886B-BEF72968BC69}" srcId="{3A045C4A-EAA2-7C47-A22F-C775BFDF4DBB}" destId="{77FD08D5-420D-BB4A-A07F-F231A6016AAA}" srcOrd="0" destOrd="0" parTransId="{F5AC4D51-DAC0-EB46-B1EB-BCA869BEDE8F}" sibTransId="{EAD4BEDE-8DFB-744D-B8A3-B6FF73C441C0}"/>
    <dgm:cxn modelId="{C895B764-F27B-EA4F-ADF1-AA861B219BC1}" srcId="{3F92ABD6-9010-2C47-87AC-BAFDEA1DF88B}" destId="{D0754696-72BF-6C4C-AB0E-ACC1C5467EEF}" srcOrd="0" destOrd="0" parTransId="{6DC45A9B-7C40-CB4E-A6B4-9AADFDCA6144}" sibTransId="{5B714BCB-5CD0-5B45-9750-31D806536D57}"/>
    <dgm:cxn modelId="{68F2886C-2CA6-E444-9056-4ABAC5F64271}" type="presOf" srcId="{3A045C4A-EAA2-7C47-A22F-C775BFDF4DBB}" destId="{4F5E16A9-0896-814F-A7DD-42812A32BC5E}" srcOrd="0" destOrd="0" presId="urn:microsoft.com/office/officeart/2005/8/layout/hierarchy2"/>
    <dgm:cxn modelId="{C62D9871-858E-0140-8024-CB26BABFBF2D}" type="presOf" srcId="{D8350388-E58D-C541-B8B3-36EE87FA79AF}" destId="{5FF51C6B-B5D4-264E-8A6A-CEAC8ADE2573}" srcOrd="0" destOrd="0" presId="urn:microsoft.com/office/officeart/2005/8/layout/hierarchy2"/>
    <dgm:cxn modelId="{98B06875-024B-9E41-899E-261F61E34E17}" type="presOf" srcId="{BD1D2300-3F1E-5F4E-99E4-0045DD80DDFF}" destId="{6D4F6A86-1586-0748-B14A-36F9FFA9751D}" srcOrd="1" destOrd="0" presId="urn:microsoft.com/office/officeart/2005/8/layout/hierarchy2"/>
    <dgm:cxn modelId="{27BE5377-7385-364D-9D34-02668DD8ED06}" type="presOf" srcId="{809B4A4A-83B4-034A-B6FF-EFF4FC34FBAC}" destId="{3B20B91E-5811-CD43-B176-E5301E1F0117}" srcOrd="0" destOrd="0" presId="urn:microsoft.com/office/officeart/2005/8/layout/hierarchy2"/>
    <dgm:cxn modelId="{46B4717A-ABE3-0C4C-A768-A59736DE4FB3}" type="presOf" srcId="{A3186A18-9323-0342-871C-0B862D82692C}" destId="{4763FEBF-B3DA-054F-90B8-51B13881F482}" srcOrd="0" destOrd="0" presId="urn:microsoft.com/office/officeart/2005/8/layout/hierarchy2"/>
    <dgm:cxn modelId="{A6D0F882-B1DF-E942-853A-0E559BE92178}" type="presOf" srcId="{EC245459-7B93-0A45-A968-D2E01A37E912}" destId="{D9B9F76C-BAE7-E144-A460-2D804DC1393C}" srcOrd="1" destOrd="0" presId="urn:microsoft.com/office/officeart/2005/8/layout/hierarchy2"/>
    <dgm:cxn modelId="{7B10A188-D6D9-1A4A-813E-C2880067FB89}" srcId="{2568A80D-5D5A-0842-AA9D-06617D3FD7B4}" destId="{959C0DCD-26E3-B446-B552-A25571B2CD2A}" srcOrd="0" destOrd="0" parTransId="{BD1D2300-3F1E-5F4E-99E4-0045DD80DDFF}" sibTransId="{4D3F4DCE-50CB-D540-8C08-6F7E335721D6}"/>
    <dgm:cxn modelId="{7C757B89-6845-E04F-8CC5-03966B127448}" srcId="{D0754696-72BF-6C4C-AB0E-ACC1C5467EEF}" destId="{574C7E9D-ED6C-9E41-AA98-C50D3BB5625C}" srcOrd="0" destOrd="0" parTransId="{DF53C76A-B47B-3B4F-A6B0-66DEF02E216C}" sibTransId="{C306EE3A-23D8-F543-8EE5-71CC023A824A}"/>
    <dgm:cxn modelId="{ECD6FB8A-23D3-0940-BF17-207FCCB5C637}" type="presOf" srcId="{F56C061F-7B76-9945-B326-BEAAE7CCB8B8}" destId="{6C0ADB33-4249-F149-A151-C23C82453527}" srcOrd="1" destOrd="0" presId="urn:microsoft.com/office/officeart/2005/8/layout/hierarchy2"/>
    <dgm:cxn modelId="{F157C38C-C0E2-3643-90F3-1B0EFD7FB136}" type="presOf" srcId="{2314FDB2-510E-0F48-A46B-380596F342C9}" destId="{F659BA62-2F3C-514C-BDDA-06A0D1D70C6D}" srcOrd="0" destOrd="0" presId="urn:microsoft.com/office/officeart/2005/8/layout/hierarchy2"/>
    <dgm:cxn modelId="{627F6A98-BB20-3044-B5ED-A897EF3831BA}" type="presOf" srcId="{81D307E3-229F-D74F-AF64-00904CA7DD6F}" destId="{24B113E8-F2EE-B14A-A2F8-D25E0C9ADCC2}" srcOrd="0" destOrd="0" presId="urn:microsoft.com/office/officeart/2005/8/layout/hierarchy2"/>
    <dgm:cxn modelId="{67DD059E-ABB0-1E49-BE65-2F34AC37F349}" type="presOf" srcId="{2568A80D-5D5A-0842-AA9D-06617D3FD7B4}" destId="{A19DFD00-129D-0B47-BF52-C8D6A306CF8B}" srcOrd="0" destOrd="0" presId="urn:microsoft.com/office/officeart/2005/8/layout/hierarchy2"/>
    <dgm:cxn modelId="{7C4243A2-47E0-EC42-8E2A-D6ABBA6A6FC2}" type="presOf" srcId="{D8350388-E58D-C541-B8B3-36EE87FA79AF}" destId="{E752307C-5324-DE47-B12E-1D5C1C1B998B}" srcOrd="1" destOrd="0" presId="urn:microsoft.com/office/officeart/2005/8/layout/hierarchy2"/>
    <dgm:cxn modelId="{0B5536AE-8EAE-8C41-B4CB-9BEF513C14CF}" type="presOf" srcId="{574C7E9D-ED6C-9E41-AA98-C50D3BB5625C}" destId="{D312DF3A-A3D7-9348-944D-DE7B72A4D697}" srcOrd="0" destOrd="0" presId="urn:microsoft.com/office/officeart/2005/8/layout/hierarchy2"/>
    <dgm:cxn modelId="{374F64B2-82AA-F445-8FFB-41416DE9EF11}" type="presOf" srcId="{FBCA297E-A4A7-7B43-8E4D-6865B9B3D83D}" destId="{BD7955C4-EE2D-3F43-B0CA-08C9090C961A}" srcOrd="0" destOrd="0" presId="urn:microsoft.com/office/officeart/2005/8/layout/hierarchy2"/>
    <dgm:cxn modelId="{AD0E7FBE-06C2-2648-B66B-E58BA32E5282}" type="presOf" srcId="{9419F32E-B378-BD49-9895-10DDDB0527F0}" destId="{AF50AF9B-39BB-7149-AB21-79A96B4199CE}" srcOrd="1" destOrd="0" presId="urn:microsoft.com/office/officeart/2005/8/layout/hierarchy2"/>
    <dgm:cxn modelId="{17E50CC3-EF66-B742-BD02-9392DEBE7D3D}" srcId="{84E13693-99E1-A042-AC2B-EDD7FB2E1AAF}" destId="{809B4A4A-83B4-034A-B6FF-EFF4FC34FBAC}" srcOrd="0" destOrd="0" parTransId="{F56C061F-7B76-9945-B326-BEAAE7CCB8B8}" sibTransId="{1B3753EF-E678-B04C-A4D2-6E57A2E63DB2}"/>
    <dgm:cxn modelId="{9B80D4C7-38C4-484F-9B6B-1EAD34AB2A22}" type="presOf" srcId="{959C0DCD-26E3-B446-B552-A25571B2CD2A}" destId="{75DA7F5B-A1C2-0740-A0DE-E35647D463B5}" srcOrd="0" destOrd="0" presId="urn:microsoft.com/office/officeart/2005/8/layout/hierarchy2"/>
    <dgm:cxn modelId="{6D8EEDCF-616D-9143-B4B7-31B29B29EB28}" type="presOf" srcId="{2F0FD5C2-2BD7-9948-A889-22D844BB34FA}" destId="{C5003AB6-DADF-114D-A10F-FF00BDC2DDA3}" srcOrd="0" destOrd="0" presId="urn:microsoft.com/office/officeart/2005/8/layout/hierarchy2"/>
    <dgm:cxn modelId="{F0C27BD2-8B79-C544-A77D-574E5FD8C0FE}" srcId="{2568A80D-5D5A-0842-AA9D-06617D3FD7B4}" destId="{2F0FD5C2-2BD7-9948-A889-22D844BB34FA}" srcOrd="1" destOrd="0" parTransId="{AF7ADB05-4C85-2841-8A10-4D5048D64C04}" sibTransId="{E128D190-5C47-ED48-9C85-B63FE732A4A6}"/>
    <dgm:cxn modelId="{68A1C8D2-2D46-1749-901B-A315E85D74BE}" type="presOf" srcId="{25B424C1-6634-4E4C-84AA-B099CE6C4CE7}" destId="{A60ADD61-A704-F249-9942-F72ADFE9228F}" srcOrd="0" destOrd="0" presId="urn:microsoft.com/office/officeart/2005/8/layout/hierarchy2"/>
    <dgm:cxn modelId="{4C382EDA-FBD3-5846-9972-7AB83F979773}" type="presOf" srcId="{A6F0D5CB-17AC-1B48-8D57-5701DCCE9F5D}" destId="{F863C8DA-AD8A-6649-A0A2-D76BE89AC746}" srcOrd="1" destOrd="0" presId="urn:microsoft.com/office/officeart/2005/8/layout/hierarchy2"/>
    <dgm:cxn modelId="{7034FCEB-8F4B-9F41-ADB2-1090F488A9C9}" type="presOf" srcId="{DF53C76A-B47B-3B4F-A6B0-66DEF02E216C}" destId="{D75A613C-4006-384C-8AC1-1E58C67C70F3}" srcOrd="1" destOrd="0" presId="urn:microsoft.com/office/officeart/2005/8/layout/hierarchy2"/>
    <dgm:cxn modelId="{F593F4EE-B9E0-F343-9796-579B38A24269}" type="presOf" srcId="{AF7ADB05-4C85-2841-8A10-4D5048D64C04}" destId="{C143C8CD-96BB-594E-B529-CC8F5AD66047}" srcOrd="0" destOrd="0" presId="urn:microsoft.com/office/officeart/2005/8/layout/hierarchy2"/>
    <dgm:cxn modelId="{A04E8AF3-2ABD-3743-83E9-7A29CDC43AAB}" type="presOf" srcId="{BD1D2300-3F1E-5F4E-99E4-0045DD80DDFF}" destId="{3DFDAC0E-DAEB-F74F-8113-2DE4730F87C2}" srcOrd="0" destOrd="0" presId="urn:microsoft.com/office/officeart/2005/8/layout/hierarchy2"/>
    <dgm:cxn modelId="{6CD461F9-BABC-2343-9A29-7C8EA540B1FC}" type="presOf" srcId="{2314FDB2-510E-0F48-A46B-380596F342C9}" destId="{AB010151-2B43-E148-88BE-6A5845157640}" srcOrd="1" destOrd="0" presId="urn:microsoft.com/office/officeart/2005/8/layout/hierarchy2"/>
    <dgm:cxn modelId="{96DE87FB-A0C0-5D4B-BBDD-FB4AE4D0E874}" type="presOf" srcId="{A6F0D5CB-17AC-1B48-8D57-5701DCCE9F5D}" destId="{D6EEF578-6041-C947-8BAD-EDB894E37766}" srcOrd="0" destOrd="0" presId="urn:microsoft.com/office/officeart/2005/8/layout/hierarchy2"/>
    <dgm:cxn modelId="{030013F8-25D3-964A-A5CC-61654A1B9D3F}" type="presParOf" srcId="{FFDA01B4-20EB-9542-AFA6-AD8E1493B705}" destId="{BC25E829-DD2C-2042-A346-F56954791A2C}" srcOrd="0" destOrd="0" presId="urn:microsoft.com/office/officeart/2005/8/layout/hierarchy2"/>
    <dgm:cxn modelId="{9251D7EF-1E2E-EB48-BE40-EE3A3706FA82}" type="presParOf" srcId="{BC25E829-DD2C-2042-A346-F56954791A2C}" destId="{ABFB707A-EEBE-3E4D-8DAA-E78243D15FF1}" srcOrd="0" destOrd="0" presId="urn:microsoft.com/office/officeart/2005/8/layout/hierarchy2"/>
    <dgm:cxn modelId="{2A09CDF0-46E9-AB43-959C-9B19D0CDD785}" type="presParOf" srcId="{BC25E829-DD2C-2042-A346-F56954791A2C}" destId="{7A3612E8-6258-6B47-AAA7-A4171655A33E}" srcOrd="1" destOrd="0" presId="urn:microsoft.com/office/officeart/2005/8/layout/hierarchy2"/>
    <dgm:cxn modelId="{71869CD0-480A-4D49-A5FB-313DEDCA2FF0}" type="presParOf" srcId="{7A3612E8-6258-6B47-AAA7-A4171655A33E}" destId="{2D7CD5E9-BEC6-CC41-81D3-5D38DC461232}" srcOrd="0" destOrd="0" presId="urn:microsoft.com/office/officeart/2005/8/layout/hierarchy2"/>
    <dgm:cxn modelId="{D8FD9564-D3F5-A545-BF29-84BBE7F6AF4A}" type="presParOf" srcId="{2D7CD5E9-BEC6-CC41-81D3-5D38DC461232}" destId="{D75A613C-4006-384C-8AC1-1E58C67C70F3}" srcOrd="0" destOrd="0" presId="urn:microsoft.com/office/officeart/2005/8/layout/hierarchy2"/>
    <dgm:cxn modelId="{429E9FC2-2809-7F47-B022-6D7D000F5687}" type="presParOf" srcId="{7A3612E8-6258-6B47-AAA7-A4171655A33E}" destId="{680A0D17-E9D4-254E-AB9F-2359BBCC3B6B}" srcOrd="1" destOrd="0" presId="urn:microsoft.com/office/officeart/2005/8/layout/hierarchy2"/>
    <dgm:cxn modelId="{2D547B75-80A2-D74C-BAC5-58E639AD7224}" type="presParOf" srcId="{680A0D17-E9D4-254E-AB9F-2359BBCC3B6B}" destId="{D312DF3A-A3D7-9348-944D-DE7B72A4D697}" srcOrd="0" destOrd="0" presId="urn:microsoft.com/office/officeart/2005/8/layout/hierarchy2"/>
    <dgm:cxn modelId="{4947ACF2-84DC-4848-BFDD-D8958D4759E4}" type="presParOf" srcId="{680A0D17-E9D4-254E-AB9F-2359BBCC3B6B}" destId="{C88D2213-3DF2-F647-9171-D4FB8D3B90DE}" srcOrd="1" destOrd="0" presId="urn:microsoft.com/office/officeart/2005/8/layout/hierarchy2"/>
    <dgm:cxn modelId="{A2CDEFDE-9778-DC44-B235-69C207B3DBA2}" type="presParOf" srcId="{C88D2213-3DF2-F647-9171-D4FB8D3B90DE}" destId="{34C0866D-14B4-0247-BEB2-1884D200AC2F}" srcOrd="0" destOrd="0" presId="urn:microsoft.com/office/officeart/2005/8/layout/hierarchy2"/>
    <dgm:cxn modelId="{E8BC6A7B-EEC7-6D40-846D-91749B073BAC}" type="presParOf" srcId="{34C0866D-14B4-0247-BEB2-1884D200AC2F}" destId="{AF50AF9B-39BB-7149-AB21-79A96B4199CE}" srcOrd="0" destOrd="0" presId="urn:microsoft.com/office/officeart/2005/8/layout/hierarchy2"/>
    <dgm:cxn modelId="{B5E99C32-7DF4-C844-8C56-491ED84F9D3C}" type="presParOf" srcId="{C88D2213-3DF2-F647-9171-D4FB8D3B90DE}" destId="{CA16E0AB-6E8B-854D-BE32-513DE1966D9A}" srcOrd="1" destOrd="0" presId="urn:microsoft.com/office/officeart/2005/8/layout/hierarchy2"/>
    <dgm:cxn modelId="{063A085F-E4E7-C44E-BCA8-D06BFB47FA2F}" type="presParOf" srcId="{CA16E0AB-6E8B-854D-BE32-513DE1966D9A}" destId="{E7B2F8F7-4A4C-5B4F-B698-422722BEBF34}" srcOrd="0" destOrd="0" presId="urn:microsoft.com/office/officeart/2005/8/layout/hierarchy2"/>
    <dgm:cxn modelId="{F00F149C-AF3B-1F40-8E67-E97BA8C49586}" type="presParOf" srcId="{CA16E0AB-6E8B-854D-BE32-513DE1966D9A}" destId="{FB34CA15-6C45-1440-A3D1-CAF21018C1F3}" srcOrd="1" destOrd="0" presId="urn:microsoft.com/office/officeart/2005/8/layout/hierarchy2"/>
    <dgm:cxn modelId="{BFBEB6A8-779D-9440-8F7F-CFD0153D611D}" type="presParOf" srcId="{FB34CA15-6C45-1440-A3D1-CAF21018C1F3}" destId="{B7605601-88ED-4048-8194-E1B92E57D01E}" srcOrd="0" destOrd="0" presId="urn:microsoft.com/office/officeart/2005/8/layout/hierarchy2"/>
    <dgm:cxn modelId="{918DD11E-6BC4-844B-9749-B4B9736E19C3}" type="presParOf" srcId="{B7605601-88ED-4048-8194-E1B92E57D01E}" destId="{6C0ADB33-4249-F149-A151-C23C82453527}" srcOrd="0" destOrd="0" presId="urn:microsoft.com/office/officeart/2005/8/layout/hierarchy2"/>
    <dgm:cxn modelId="{820F8D00-0367-E248-878F-0ECD547BE9ED}" type="presParOf" srcId="{FB34CA15-6C45-1440-A3D1-CAF21018C1F3}" destId="{21191CCD-4FD9-E149-A3B6-684C6BCF6A75}" srcOrd="1" destOrd="0" presId="urn:microsoft.com/office/officeart/2005/8/layout/hierarchy2"/>
    <dgm:cxn modelId="{B2BBD705-D47D-544E-80CE-0554E0C25478}" type="presParOf" srcId="{21191CCD-4FD9-E149-A3B6-684C6BCF6A75}" destId="{3B20B91E-5811-CD43-B176-E5301E1F0117}" srcOrd="0" destOrd="0" presId="urn:microsoft.com/office/officeart/2005/8/layout/hierarchy2"/>
    <dgm:cxn modelId="{59AAFBE6-492C-6240-950A-15986CDD3F2B}" type="presParOf" srcId="{21191CCD-4FD9-E149-A3B6-684C6BCF6A75}" destId="{CD40F30A-15AD-FA4C-B419-1BE425084B50}" srcOrd="1" destOrd="0" presId="urn:microsoft.com/office/officeart/2005/8/layout/hierarchy2"/>
    <dgm:cxn modelId="{41056972-5958-4841-A841-54246D71FC3A}" type="presParOf" srcId="{FB34CA15-6C45-1440-A3D1-CAF21018C1F3}" destId="{A60ADD61-A704-F249-9942-F72ADFE9228F}" srcOrd="2" destOrd="0" presId="urn:microsoft.com/office/officeart/2005/8/layout/hierarchy2"/>
    <dgm:cxn modelId="{51D3ED39-B383-634B-A512-28777C1132BD}" type="presParOf" srcId="{A60ADD61-A704-F249-9942-F72ADFE9228F}" destId="{97727FF7-DCA4-584A-A49A-F9DED76E1357}" srcOrd="0" destOrd="0" presId="urn:microsoft.com/office/officeart/2005/8/layout/hierarchy2"/>
    <dgm:cxn modelId="{75C43D42-19D0-1D41-8B62-414282FFCF37}" type="presParOf" srcId="{FB34CA15-6C45-1440-A3D1-CAF21018C1F3}" destId="{D821E16F-1B6F-2841-B6C2-B88991EE3F21}" srcOrd="3" destOrd="0" presId="urn:microsoft.com/office/officeart/2005/8/layout/hierarchy2"/>
    <dgm:cxn modelId="{1FBEBADB-14CE-7643-892F-B5B0FE14B61C}" type="presParOf" srcId="{D821E16F-1B6F-2841-B6C2-B88991EE3F21}" destId="{1F6064AC-E6AC-5043-A299-9A679C0FB89D}" srcOrd="0" destOrd="0" presId="urn:microsoft.com/office/officeart/2005/8/layout/hierarchy2"/>
    <dgm:cxn modelId="{6E624068-46E3-B344-A403-7D6656AE4C47}" type="presParOf" srcId="{D821E16F-1B6F-2841-B6C2-B88991EE3F21}" destId="{2AD101B1-7CA3-9E4E-8253-95F6FC6695B1}" srcOrd="1" destOrd="0" presId="urn:microsoft.com/office/officeart/2005/8/layout/hierarchy2"/>
    <dgm:cxn modelId="{47377A89-B7DB-BA4B-B42F-304E9C5E318A}" type="presParOf" srcId="{C88D2213-3DF2-F647-9171-D4FB8D3B90DE}" destId="{D6EEF578-6041-C947-8BAD-EDB894E37766}" srcOrd="2" destOrd="0" presId="urn:microsoft.com/office/officeart/2005/8/layout/hierarchy2"/>
    <dgm:cxn modelId="{6A7FAA02-3A87-DC4A-AC45-EF0FB8A30C65}" type="presParOf" srcId="{D6EEF578-6041-C947-8BAD-EDB894E37766}" destId="{F863C8DA-AD8A-6649-A0A2-D76BE89AC746}" srcOrd="0" destOrd="0" presId="urn:microsoft.com/office/officeart/2005/8/layout/hierarchy2"/>
    <dgm:cxn modelId="{AE5662C2-0AEF-E149-B352-4EFF13887249}" type="presParOf" srcId="{C88D2213-3DF2-F647-9171-D4FB8D3B90DE}" destId="{07CA77D6-D7FD-834D-83F3-D6165AD170A7}" srcOrd="3" destOrd="0" presId="urn:microsoft.com/office/officeart/2005/8/layout/hierarchy2"/>
    <dgm:cxn modelId="{282DB9D1-8D79-0A46-ADC0-BA3A8802F2C9}" type="presParOf" srcId="{07CA77D6-D7FD-834D-83F3-D6165AD170A7}" destId="{4F5E16A9-0896-814F-A7DD-42812A32BC5E}" srcOrd="0" destOrd="0" presId="urn:microsoft.com/office/officeart/2005/8/layout/hierarchy2"/>
    <dgm:cxn modelId="{CBE93A64-1018-B348-89E5-F42F2E161B72}" type="presParOf" srcId="{07CA77D6-D7FD-834D-83F3-D6165AD170A7}" destId="{4C89F655-803C-AD4E-80D3-1F5BA418AA68}" srcOrd="1" destOrd="0" presId="urn:microsoft.com/office/officeart/2005/8/layout/hierarchy2"/>
    <dgm:cxn modelId="{594D59CF-C8D2-6A44-AEA8-45CDD6A0972C}" type="presParOf" srcId="{4C89F655-803C-AD4E-80D3-1F5BA418AA68}" destId="{C16E1141-9D9A-7D45-80AF-7F832EECDB14}" srcOrd="0" destOrd="0" presId="urn:microsoft.com/office/officeart/2005/8/layout/hierarchy2"/>
    <dgm:cxn modelId="{7322D200-896F-B745-A87E-81786B139565}" type="presParOf" srcId="{C16E1141-9D9A-7D45-80AF-7F832EECDB14}" destId="{839B9383-765A-E24D-B307-05ABC2EDC323}" srcOrd="0" destOrd="0" presId="urn:microsoft.com/office/officeart/2005/8/layout/hierarchy2"/>
    <dgm:cxn modelId="{D63B9120-57CF-F64E-AF0B-559CFE55B99D}" type="presParOf" srcId="{4C89F655-803C-AD4E-80D3-1F5BA418AA68}" destId="{214B71EB-2518-2C4A-812F-75E9E6CEAB10}" srcOrd="1" destOrd="0" presId="urn:microsoft.com/office/officeart/2005/8/layout/hierarchy2"/>
    <dgm:cxn modelId="{9AF092AB-6BDC-B943-A03C-FD2233D88C22}" type="presParOf" srcId="{214B71EB-2518-2C4A-812F-75E9E6CEAB10}" destId="{8CC9EFC5-5BBD-7042-AA1A-CE2C983366F2}" srcOrd="0" destOrd="0" presId="urn:microsoft.com/office/officeart/2005/8/layout/hierarchy2"/>
    <dgm:cxn modelId="{CBAE8520-FEE2-D840-A47F-0425D4EEA29F}" type="presParOf" srcId="{214B71EB-2518-2C4A-812F-75E9E6CEAB10}" destId="{76688E07-560F-0B41-994C-379BA8B07C11}" srcOrd="1" destOrd="0" presId="urn:microsoft.com/office/officeart/2005/8/layout/hierarchy2"/>
    <dgm:cxn modelId="{3649D17F-D139-974F-B24C-9A4578B0D77C}" type="presParOf" srcId="{76688E07-560F-0B41-994C-379BA8B07C11}" destId="{5FF51C6B-B5D4-264E-8A6A-CEAC8ADE2573}" srcOrd="0" destOrd="0" presId="urn:microsoft.com/office/officeart/2005/8/layout/hierarchy2"/>
    <dgm:cxn modelId="{5CEEC243-FE31-6F44-9381-CE135B442321}" type="presParOf" srcId="{5FF51C6B-B5D4-264E-8A6A-CEAC8ADE2573}" destId="{E752307C-5324-DE47-B12E-1D5C1C1B998B}" srcOrd="0" destOrd="0" presId="urn:microsoft.com/office/officeart/2005/8/layout/hierarchy2"/>
    <dgm:cxn modelId="{A3B6D4DD-778C-B047-8019-8B7874796C21}" type="presParOf" srcId="{76688E07-560F-0B41-994C-379BA8B07C11}" destId="{43C39578-90CC-244F-A261-FCB44435F908}" srcOrd="1" destOrd="0" presId="urn:microsoft.com/office/officeart/2005/8/layout/hierarchy2"/>
    <dgm:cxn modelId="{EDACE43D-5A82-D349-90CA-AED5199B47C9}" type="presParOf" srcId="{43C39578-90CC-244F-A261-FCB44435F908}" destId="{5BFF5A45-2DBB-DC42-9ECF-D9C4E7B05E07}" srcOrd="0" destOrd="0" presId="urn:microsoft.com/office/officeart/2005/8/layout/hierarchy2"/>
    <dgm:cxn modelId="{88DEDCCC-8095-174D-8139-42FB799A205E}" type="presParOf" srcId="{43C39578-90CC-244F-A261-FCB44435F908}" destId="{141914C1-1376-194E-BDF9-FD9E0919763D}" srcOrd="1" destOrd="0" presId="urn:microsoft.com/office/officeart/2005/8/layout/hierarchy2"/>
    <dgm:cxn modelId="{CAA4CDB0-AC13-4B45-9871-B0E01ACDBA42}" type="presParOf" srcId="{7A3612E8-6258-6B47-AAA7-A4171655A33E}" destId="{1E1B1072-342D-DB4A-80F3-37D794227B0F}" srcOrd="2" destOrd="0" presId="urn:microsoft.com/office/officeart/2005/8/layout/hierarchy2"/>
    <dgm:cxn modelId="{A1BE45AF-271A-8444-85A4-7EAF3F870B2A}" type="presParOf" srcId="{1E1B1072-342D-DB4A-80F3-37D794227B0F}" destId="{D9B9F76C-BAE7-E144-A460-2D804DC1393C}" srcOrd="0" destOrd="0" presId="urn:microsoft.com/office/officeart/2005/8/layout/hierarchy2"/>
    <dgm:cxn modelId="{A9557541-ABC5-8949-A937-F520026F4435}" type="presParOf" srcId="{7A3612E8-6258-6B47-AAA7-A4171655A33E}" destId="{3ADC2A26-EB42-184C-A244-752AB482D086}" srcOrd="3" destOrd="0" presId="urn:microsoft.com/office/officeart/2005/8/layout/hierarchy2"/>
    <dgm:cxn modelId="{0336247A-B670-3F48-83D3-A4EE223303CD}" type="presParOf" srcId="{3ADC2A26-EB42-184C-A244-752AB482D086}" destId="{A19DFD00-129D-0B47-BF52-C8D6A306CF8B}" srcOrd="0" destOrd="0" presId="urn:microsoft.com/office/officeart/2005/8/layout/hierarchy2"/>
    <dgm:cxn modelId="{BC732C8B-4ECB-C448-9F06-D1EAC3712297}" type="presParOf" srcId="{3ADC2A26-EB42-184C-A244-752AB482D086}" destId="{15782313-DB8D-C24D-A4EA-FADDEF408881}" srcOrd="1" destOrd="0" presId="urn:microsoft.com/office/officeart/2005/8/layout/hierarchy2"/>
    <dgm:cxn modelId="{EE5FDC12-0F5F-AA4B-A010-11133D010680}" type="presParOf" srcId="{15782313-DB8D-C24D-A4EA-FADDEF408881}" destId="{3DFDAC0E-DAEB-F74F-8113-2DE4730F87C2}" srcOrd="0" destOrd="0" presId="urn:microsoft.com/office/officeart/2005/8/layout/hierarchy2"/>
    <dgm:cxn modelId="{D88BCE76-269D-4042-B542-2387F680BA4D}" type="presParOf" srcId="{3DFDAC0E-DAEB-F74F-8113-2DE4730F87C2}" destId="{6D4F6A86-1586-0748-B14A-36F9FFA9751D}" srcOrd="0" destOrd="0" presId="urn:microsoft.com/office/officeart/2005/8/layout/hierarchy2"/>
    <dgm:cxn modelId="{AB689650-5E88-5241-93A5-96FA84C62B4A}" type="presParOf" srcId="{15782313-DB8D-C24D-A4EA-FADDEF408881}" destId="{AB72A3F5-9BB6-4E43-9746-1992120537B7}" srcOrd="1" destOrd="0" presId="urn:microsoft.com/office/officeart/2005/8/layout/hierarchy2"/>
    <dgm:cxn modelId="{74B97957-C17B-F74A-AB80-BBC0B9D72A22}" type="presParOf" srcId="{AB72A3F5-9BB6-4E43-9746-1992120537B7}" destId="{75DA7F5B-A1C2-0740-A0DE-E35647D463B5}" srcOrd="0" destOrd="0" presId="urn:microsoft.com/office/officeart/2005/8/layout/hierarchy2"/>
    <dgm:cxn modelId="{B495577E-365F-9E4E-AC85-ED06D61EC556}" type="presParOf" srcId="{AB72A3F5-9BB6-4E43-9746-1992120537B7}" destId="{93528662-FE0D-4A45-B151-937CA9264C63}" srcOrd="1" destOrd="0" presId="urn:microsoft.com/office/officeart/2005/8/layout/hierarchy2"/>
    <dgm:cxn modelId="{1AD3679E-3DDE-1B4F-8BA7-69CF3DD48382}" type="presParOf" srcId="{93528662-FE0D-4A45-B151-937CA9264C63}" destId="{4763FEBF-B3DA-054F-90B8-51B13881F482}" srcOrd="0" destOrd="0" presId="urn:microsoft.com/office/officeart/2005/8/layout/hierarchy2"/>
    <dgm:cxn modelId="{B092675C-A19E-424D-BFED-9FAA4459370E}" type="presParOf" srcId="{4763FEBF-B3DA-054F-90B8-51B13881F482}" destId="{1E0F5076-35DC-BF42-A478-55CD2B4FB10F}" srcOrd="0" destOrd="0" presId="urn:microsoft.com/office/officeart/2005/8/layout/hierarchy2"/>
    <dgm:cxn modelId="{50C99275-5F7D-9543-84E4-7DAA51D2960E}" type="presParOf" srcId="{93528662-FE0D-4A45-B151-937CA9264C63}" destId="{89F8D47C-966B-7043-8557-4EB686D3ED8C}" srcOrd="1" destOrd="0" presId="urn:microsoft.com/office/officeart/2005/8/layout/hierarchy2"/>
    <dgm:cxn modelId="{61FCF8A4-7C94-0448-9A65-DBBF72B57D27}" type="presParOf" srcId="{89F8D47C-966B-7043-8557-4EB686D3ED8C}" destId="{BD7955C4-EE2D-3F43-B0CA-08C9090C961A}" srcOrd="0" destOrd="0" presId="urn:microsoft.com/office/officeart/2005/8/layout/hierarchy2"/>
    <dgm:cxn modelId="{E8CE5875-D382-5243-880C-56D09433E2BC}" type="presParOf" srcId="{89F8D47C-966B-7043-8557-4EB686D3ED8C}" destId="{494C3C56-31AB-1E46-894D-FBC86C2AF674}" srcOrd="1" destOrd="0" presId="urn:microsoft.com/office/officeart/2005/8/layout/hierarchy2"/>
    <dgm:cxn modelId="{70BBA876-FB7D-324E-A4BD-4E7B9FA81D42}" type="presParOf" srcId="{93528662-FE0D-4A45-B151-937CA9264C63}" destId="{F659BA62-2F3C-514C-BDDA-06A0D1D70C6D}" srcOrd="2" destOrd="0" presId="urn:microsoft.com/office/officeart/2005/8/layout/hierarchy2"/>
    <dgm:cxn modelId="{2F4B18AC-24BE-A845-9529-AD7EF8CD573B}" type="presParOf" srcId="{F659BA62-2F3C-514C-BDDA-06A0D1D70C6D}" destId="{AB010151-2B43-E148-88BE-6A5845157640}" srcOrd="0" destOrd="0" presId="urn:microsoft.com/office/officeart/2005/8/layout/hierarchy2"/>
    <dgm:cxn modelId="{537C3A41-6260-A448-90A5-38FE773D2735}" type="presParOf" srcId="{93528662-FE0D-4A45-B151-937CA9264C63}" destId="{327E7824-7C65-E649-B862-83466E974D88}" srcOrd="3" destOrd="0" presId="urn:microsoft.com/office/officeart/2005/8/layout/hierarchy2"/>
    <dgm:cxn modelId="{DE938F41-B360-FA4F-95D9-DFE784175185}" type="presParOf" srcId="{327E7824-7C65-E649-B862-83466E974D88}" destId="{24B113E8-F2EE-B14A-A2F8-D25E0C9ADCC2}" srcOrd="0" destOrd="0" presId="urn:microsoft.com/office/officeart/2005/8/layout/hierarchy2"/>
    <dgm:cxn modelId="{85FEBF76-21A7-384F-823E-A2CEBACF0708}" type="presParOf" srcId="{327E7824-7C65-E649-B862-83466E974D88}" destId="{522780C7-8FE6-7944-8674-7085F23AD545}" srcOrd="1" destOrd="0" presId="urn:microsoft.com/office/officeart/2005/8/layout/hierarchy2"/>
    <dgm:cxn modelId="{712DD79C-168F-4D4D-B107-5504CE4FE0B8}" type="presParOf" srcId="{15782313-DB8D-C24D-A4EA-FADDEF408881}" destId="{C143C8CD-96BB-594E-B529-CC8F5AD66047}" srcOrd="2" destOrd="0" presId="urn:microsoft.com/office/officeart/2005/8/layout/hierarchy2"/>
    <dgm:cxn modelId="{953BB976-7196-EB4A-94A2-FF800E0B44BA}" type="presParOf" srcId="{C143C8CD-96BB-594E-B529-CC8F5AD66047}" destId="{69E7C2F7-3C69-9E42-88DA-DC6A49836724}" srcOrd="0" destOrd="0" presId="urn:microsoft.com/office/officeart/2005/8/layout/hierarchy2"/>
    <dgm:cxn modelId="{D087D22E-8B56-0347-8561-90BAA183DEED}" type="presParOf" srcId="{15782313-DB8D-C24D-A4EA-FADDEF408881}" destId="{8D21811F-2C64-504D-98D6-F7EAA4C3C90A}" srcOrd="3" destOrd="0" presId="urn:microsoft.com/office/officeart/2005/8/layout/hierarchy2"/>
    <dgm:cxn modelId="{40F30CCC-D0EE-0E48-AA63-EF4BF429EF68}" type="presParOf" srcId="{8D21811F-2C64-504D-98D6-F7EAA4C3C90A}" destId="{C5003AB6-DADF-114D-A10F-FF00BDC2DDA3}" srcOrd="0" destOrd="0" presId="urn:microsoft.com/office/officeart/2005/8/layout/hierarchy2"/>
    <dgm:cxn modelId="{5C894882-A00E-AE4A-B50B-9C5E225D57FC}" type="presParOf" srcId="{8D21811F-2C64-504D-98D6-F7EAA4C3C90A}" destId="{E99AF12E-45E2-6946-BA3F-E2A02FD7510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B707A-EEBE-3E4D-8DAA-E78243D15FF1}">
      <dsp:nvSpPr>
        <dsp:cNvPr id="0" name=""/>
        <dsp:cNvSpPr/>
      </dsp:nvSpPr>
      <dsp:spPr>
        <a:xfrm>
          <a:off x="209462" y="2310180"/>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Mixtecan</a:t>
          </a:r>
          <a:br>
            <a:rPr lang="en-US" sz="2200" kern="1200"/>
          </a:br>
          <a:r>
            <a:rPr lang="en-US" sz="2200" kern="1200"/>
            <a:t>(3-7 kya)</a:t>
          </a:r>
        </a:p>
      </dsp:txBody>
      <dsp:txXfrm>
        <a:off x="231865" y="2332583"/>
        <a:ext cx="1484993" cy="720093"/>
      </dsp:txXfrm>
    </dsp:sp>
    <dsp:sp modelId="{2D7CD5E9-BEC6-CC41-81D3-5D38DC461232}">
      <dsp:nvSpPr>
        <dsp:cNvPr id="0" name=""/>
        <dsp:cNvSpPr/>
      </dsp:nvSpPr>
      <dsp:spPr>
        <a:xfrm rot="17810170">
          <a:off x="1367480" y="2073313"/>
          <a:ext cx="1355481" cy="29135"/>
        </a:xfrm>
        <a:custGeom>
          <a:avLst/>
          <a:gdLst/>
          <a:ahLst/>
          <a:cxnLst/>
          <a:rect l="0" t="0" r="0" b="0"/>
          <a:pathLst>
            <a:path>
              <a:moveTo>
                <a:pt x="0" y="14567"/>
              </a:moveTo>
              <a:lnTo>
                <a:pt x="1355481"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1334" y="2053994"/>
        <a:ext cx="67774" cy="67774"/>
      </dsp:txXfrm>
    </dsp:sp>
    <dsp:sp modelId="{D312DF3A-A3D7-9348-944D-DE7B72A4D697}">
      <dsp:nvSpPr>
        <dsp:cNvPr id="0" name=""/>
        <dsp:cNvSpPr/>
      </dsp:nvSpPr>
      <dsp:spPr>
        <a:xfrm>
          <a:off x="2351181" y="1100682"/>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Mixtecan-Cuicatecan</a:t>
          </a:r>
        </a:p>
      </dsp:txBody>
      <dsp:txXfrm>
        <a:off x="2373584" y="1123085"/>
        <a:ext cx="1484993" cy="720093"/>
      </dsp:txXfrm>
    </dsp:sp>
    <dsp:sp modelId="{34C0866D-14B4-0247-BEB2-1884D200AC2F}">
      <dsp:nvSpPr>
        <dsp:cNvPr id="0" name=""/>
        <dsp:cNvSpPr/>
      </dsp:nvSpPr>
      <dsp:spPr>
        <a:xfrm rot="18770822">
          <a:off x="3737028" y="1138701"/>
          <a:ext cx="899824" cy="29135"/>
        </a:xfrm>
        <a:custGeom>
          <a:avLst/>
          <a:gdLst/>
          <a:ahLst/>
          <a:cxnLst/>
          <a:rect l="0" t="0" r="0" b="0"/>
          <a:pathLst>
            <a:path>
              <a:moveTo>
                <a:pt x="0" y="14567"/>
              </a:moveTo>
              <a:lnTo>
                <a:pt x="899824"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4444" y="1130773"/>
        <a:ext cx="44991" cy="44991"/>
      </dsp:txXfrm>
    </dsp:sp>
    <dsp:sp modelId="{E7B2F8F7-4A4C-5B4F-B698-422722BEBF34}">
      <dsp:nvSpPr>
        <dsp:cNvPr id="0" name=""/>
        <dsp:cNvSpPr/>
      </dsp:nvSpPr>
      <dsp:spPr>
        <a:xfrm>
          <a:off x="4492900" y="440956"/>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Cuicatec</a:t>
          </a:r>
        </a:p>
      </dsp:txBody>
      <dsp:txXfrm>
        <a:off x="4515303" y="463359"/>
        <a:ext cx="1484993" cy="720093"/>
      </dsp:txXfrm>
    </dsp:sp>
    <dsp:sp modelId="{B7605601-88ED-4048-8194-E1B92E57D01E}">
      <dsp:nvSpPr>
        <dsp:cNvPr id="0" name=""/>
        <dsp:cNvSpPr/>
      </dsp:nvSpPr>
      <dsp:spPr>
        <a:xfrm rot="19457599">
          <a:off x="5951868" y="588929"/>
          <a:ext cx="753581" cy="29135"/>
        </a:xfrm>
        <a:custGeom>
          <a:avLst/>
          <a:gdLst/>
          <a:ahLst/>
          <a:cxnLst/>
          <a:rect l="0" t="0" r="0" b="0"/>
          <a:pathLst>
            <a:path>
              <a:moveTo>
                <a:pt x="0" y="14567"/>
              </a:moveTo>
              <a:lnTo>
                <a:pt x="753581"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584658"/>
        <a:ext cx="37679" cy="37679"/>
      </dsp:txXfrm>
    </dsp:sp>
    <dsp:sp modelId="{3B20B91E-5811-CD43-B176-E5301E1F0117}">
      <dsp:nvSpPr>
        <dsp:cNvPr id="0" name=""/>
        <dsp:cNvSpPr/>
      </dsp:nvSpPr>
      <dsp:spPr>
        <a:xfrm>
          <a:off x="6634619" y="1139"/>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Tepeuxila</a:t>
          </a:r>
        </a:p>
      </dsp:txBody>
      <dsp:txXfrm>
        <a:off x="6657022" y="23542"/>
        <a:ext cx="1484993" cy="720093"/>
      </dsp:txXfrm>
    </dsp:sp>
    <dsp:sp modelId="{A60ADD61-A704-F249-9942-F72ADFE9228F}">
      <dsp:nvSpPr>
        <dsp:cNvPr id="0" name=""/>
        <dsp:cNvSpPr/>
      </dsp:nvSpPr>
      <dsp:spPr>
        <a:xfrm rot="2142401">
          <a:off x="5951868" y="1028747"/>
          <a:ext cx="753581" cy="29135"/>
        </a:xfrm>
        <a:custGeom>
          <a:avLst/>
          <a:gdLst/>
          <a:ahLst/>
          <a:cxnLst/>
          <a:rect l="0" t="0" r="0" b="0"/>
          <a:pathLst>
            <a:path>
              <a:moveTo>
                <a:pt x="0" y="14567"/>
              </a:moveTo>
              <a:lnTo>
                <a:pt x="753581"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1024475"/>
        <a:ext cx="37679" cy="37679"/>
      </dsp:txXfrm>
    </dsp:sp>
    <dsp:sp modelId="{1F6064AC-E6AC-5043-A299-9A679C0FB89D}">
      <dsp:nvSpPr>
        <dsp:cNvPr id="0" name=""/>
        <dsp:cNvSpPr/>
      </dsp:nvSpPr>
      <dsp:spPr>
        <a:xfrm>
          <a:off x="6634619" y="880773"/>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Teutila</a:t>
          </a:r>
        </a:p>
      </dsp:txBody>
      <dsp:txXfrm>
        <a:off x="6657022" y="903176"/>
        <a:ext cx="1484993" cy="720093"/>
      </dsp:txXfrm>
    </dsp:sp>
    <dsp:sp modelId="{D6EEF578-6041-C947-8BAD-EDB894E37766}">
      <dsp:nvSpPr>
        <dsp:cNvPr id="0" name=""/>
        <dsp:cNvSpPr/>
      </dsp:nvSpPr>
      <dsp:spPr>
        <a:xfrm rot="2829178">
          <a:off x="3737028" y="1798427"/>
          <a:ext cx="899824" cy="29135"/>
        </a:xfrm>
        <a:custGeom>
          <a:avLst/>
          <a:gdLst/>
          <a:ahLst/>
          <a:cxnLst/>
          <a:rect l="0" t="0" r="0" b="0"/>
          <a:pathLst>
            <a:path>
              <a:moveTo>
                <a:pt x="0" y="14567"/>
              </a:moveTo>
              <a:lnTo>
                <a:pt x="899824"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4444" y="1790499"/>
        <a:ext cx="44991" cy="44991"/>
      </dsp:txXfrm>
    </dsp:sp>
    <dsp:sp modelId="{4F5E16A9-0896-814F-A7DD-42812A32BC5E}">
      <dsp:nvSpPr>
        <dsp:cNvPr id="0" name=""/>
        <dsp:cNvSpPr/>
      </dsp:nvSpPr>
      <dsp:spPr>
        <a:xfrm>
          <a:off x="4492900" y="1760408"/>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Mixtec</a:t>
          </a:r>
          <a:br>
            <a:rPr lang="en-US" sz="2200" kern="1200"/>
          </a:br>
          <a:r>
            <a:rPr lang="en-US" sz="2200" kern="1200"/>
            <a:t>(1.6-1.8 kya)</a:t>
          </a:r>
        </a:p>
      </dsp:txBody>
      <dsp:txXfrm>
        <a:off x="4515303" y="1782811"/>
        <a:ext cx="1484993" cy="720093"/>
      </dsp:txXfrm>
    </dsp:sp>
    <dsp:sp modelId="{C16E1141-9D9A-7D45-80AF-7F832EECDB14}">
      <dsp:nvSpPr>
        <dsp:cNvPr id="0" name=""/>
        <dsp:cNvSpPr/>
      </dsp:nvSpPr>
      <dsp:spPr>
        <a:xfrm>
          <a:off x="6022699" y="2128290"/>
          <a:ext cx="611919" cy="29135"/>
        </a:xfrm>
        <a:custGeom>
          <a:avLst/>
          <a:gdLst/>
          <a:ahLst/>
          <a:cxnLst/>
          <a:rect l="0" t="0" r="0" b="0"/>
          <a:pathLst>
            <a:path>
              <a:moveTo>
                <a:pt x="0" y="14567"/>
              </a:moveTo>
              <a:lnTo>
                <a:pt x="611919"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13361" y="2127560"/>
        <a:ext cx="30595" cy="30595"/>
      </dsp:txXfrm>
    </dsp:sp>
    <dsp:sp modelId="{8CC9EFC5-5BBD-7042-AA1A-CE2C983366F2}">
      <dsp:nvSpPr>
        <dsp:cNvPr id="0" name=""/>
        <dsp:cNvSpPr/>
      </dsp:nvSpPr>
      <dsp:spPr>
        <a:xfrm>
          <a:off x="6634619" y="1760408"/>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12 </a:t>
          </a:r>
          <a:r>
            <a:rPr lang="en-US" sz="2200" b="1" kern="1200"/>
            <a:t>languoids</a:t>
          </a:r>
        </a:p>
      </dsp:txBody>
      <dsp:txXfrm>
        <a:off x="6657022" y="1782811"/>
        <a:ext cx="1484993" cy="720093"/>
      </dsp:txXfrm>
    </dsp:sp>
    <dsp:sp modelId="{5FF51C6B-B5D4-264E-8A6A-CEAC8ADE2573}">
      <dsp:nvSpPr>
        <dsp:cNvPr id="0" name=""/>
        <dsp:cNvSpPr/>
      </dsp:nvSpPr>
      <dsp:spPr>
        <a:xfrm>
          <a:off x="8164418" y="2128290"/>
          <a:ext cx="611919" cy="29135"/>
        </a:xfrm>
        <a:custGeom>
          <a:avLst/>
          <a:gdLst/>
          <a:ahLst/>
          <a:cxnLst/>
          <a:rect l="0" t="0" r="0" b="0"/>
          <a:pathLst>
            <a:path>
              <a:moveTo>
                <a:pt x="0" y="14567"/>
              </a:moveTo>
              <a:lnTo>
                <a:pt x="611919"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55080" y="2127560"/>
        <a:ext cx="30595" cy="30595"/>
      </dsp:txXfrm>
    </dsp:sp>
    <dsp:sp modelId="{5BFF5A45-2DBB-DC42-9ECF-D9C4E7B05E07}">
      <dsp:nvSpPr>
        <dsp:cNvPr id="0" name=""/>
        <dsp:cNvSpPr/>
      </dsp:nvSpPr>
      <dsp:spPr>
        <a:xfrm>
          <a:off x="8776338" y="1760408"/>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~60 spoken varieties</a:t>
          </a:r>
        </a:p>
      </dsp:txBody>
      <dsp:txXfrm>
        <a:off x="8798741" y="1782811"/>
        <a:ext cx="1484993" cy="720093"/>
      </dsp:txXfrm>
    </dsp:sp>
    <dsp:sp modelId="{1E1B1072-342D-DB4A-80F3-37D794227B0F}">
      <dsp:nvSpPr>
        <dsp:cNvPr id="0" name=""/>
        <dsp:cNvSpPr/>
      </dsp:nvSpPr>
      <dsp:spPr>
        <a:xfrm rot="3789830">
          <a:off x="1367480" y="3282810"/>
          <a:ext cx="1355481" cy="29135"/>
        </a:xfrm>
        <a:custGeom>
          <a:avLst/>
          <a:gdLst/>
          <a:ahLst/>
          <a:cxnLst/>
          <a:rect l="0" t="0" r="0" b="0"/>
          <a:pathLst>
            <a:path>
              <a:moveTo>
                <a:pt x="0" y="14567"/>
              </a:moveTo>
              <a:lnTo>
                <a:pt x="1355481"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1334" y="3263491"/>
        <a:ext cx="67774" cy="67774"/>
      </dsp:txXfrm>
    </dsp:sp>
    <dsp:sp modelId="{A19DFD00-129D-0B47-BF52-C8D6A306CF8B}">
      <dsp:nvSpPr>
        <dsp:cNvPr id="0" name=""/>
        <dsp:cNvSpPr/>
      </dsp:nvSpPr>
      <dsp:spPr>
        <a:xfrm>
          <a:off x="2351181" y="3519677"/>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Triqui</a:t>
          </a:r>
        </a:p>
      </dsp:txBody>
      <dsp:txXfrm>
        <a:off x="2373584" y="3542080"/>
        <a:ext cx="1484993" cy="720093"/>
      </dsp:txXfrm>
    </dsp:sp>
    <dsp:sp modelId="{3DFDAC0E-DAEB-F74F-8113-2DE4730F87C2}">
      <dsp:nvSpPr>
        <dsp:cNvPr id="0" name=""/>
        <dsp:cNvSpPr/>
      </dsp:nvSpPr>
      <dsp:spPr>
        <a:xfrm rot="19457599">
          <a:off x="3810149" y="3667651"/>
          <a:ext cx="753581" cy="29135"/>
        </a:xfrm>
        <a:custGeom>
          <a:avLst/>
          <a:gdLst/>
          <a:ahLst/>
          <a:cxnLst/>
          <a:rect l="0" t="0" r="0" b="0"/>
          <a:pathLst>
            <a:path>
              <a:moveTo>
                <a:pt x="0" y="14567"/>
              </a:moveTo>
              <a:lnTo>
                <a:pt x="753581"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8100" y="3663379"/>
        <a:ext cx="37679" cy="37679"/>
      </dsp:txXfrm>
    </dsp:sp>
    <dsp:sp modelId="{75DA7F5B-A1C2-0740-A0DE-E35647D463B5}">
      <dsp:nvSpPr>
        <dsp:cNvPr id="0" name=""/>
        <dsp:cNvSpPr/>
      </dsp:nvSpPr>
      <dsp:spPr>
        <a:xfrm>
          <a:off x="4492900" y="3079860"/>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Itunyoso-Chicahuaxtla</a:t>
          </a:r>
        </a:p>
      </dsp:txBody>
      <dsp:txXfrm>
        <a:off x="4515303" y="3102263"/>
        <a:ext cx="1484993" cy="720093"/>
      </dsp:txXfrm>
    </dsp:sp>
    <dsp:sp modelId="{4763FEBF-B3DA-054F-90B8-51B13881F482}">
      <dsp:nvSpPr>
        <dsp:cNvPr id="0" name=""/>
        <dsp:cNvSpPr/>
      </dsp:nvSpPr>
      <dsp:spPr>
        <a:xfrm rot="19457599">
          <a:off x="5951868" y="3227833"/>
          <a:ext cx="753581" cy="29135"/>
        </a:xfrm>
        <a:custGeom>
          <a:avLst/>
          <a:gdLst/>
          <a:ahLst/>
          <a:cxnLst/>
          <a:rect l="0" t="0" r="0" b="0"/>
          <a:pathLst>
            <a:path>
              <a:moveTo>
                <a:pt x="0" y="14567"/>
              </a:moveTo>
              <a:lnTo>
                <a:pt x="753581"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3223562"/>
        <a:ext cx="37679" cy="37679"/>
      </dsp:txXfrm>
    </dsp:sp>
    <dsp:sp modelId="{BD7955C4-EE2D-3F43-B0CA-08C9090C961A}">
      <dsp:nvSpPr>
        <dsp:cNvPr id="0" name=""/>
        <dsp:cNvSpPr/>
      </dsp:nvSpPr>
      <dsp:spPr>
        <a:xfrm>
          <a:off x="6634619" y="2640043"/>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a:t>Itunyoso</a:t>
          </a:r>
        </a:p>
      </dsp:txBody>
      <dsp:txXfrm>
        <a:off x="6657022" y="2662446"/>
        <a:ext cx="1484993" cy="720093"/>
      </dsp:txXfrm>
    </dsp:sp>
    <dsp:sp modelId="{F659BA62-2F3C-514C-BDDA-06A0D1D70C6D}">
      <dsp:nvSpPr>
        <dsp:cNvPr id="0" name=""/>
        <dsp:cNvSpPr/>
      </dsp:nvSpPr>
      <dsp:spPr>
        <a:xfrm rot="2142401">
          <a:off x="5951868" y="3667651"/>
          <a:ext cx="753581" cy="29135"/>
        </a:xfrm>
        <a:custGeom>
          <a:avLst/>
          <a:gdLst/>
          <a:ahLst/>
          <a:cxnLst/>
          <a:rect l="0" t="0" r="0" b="0"/>
          <a:pathLst>
            <a:path>
              <a:moveTo>
                <a:pt x="0" y="14567"/>
              </a:moveTo>
              <a:lnTo>
                <a:pt x="753581"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3663379"/>
        <a:ext cx="37679" cy="37679"/>
      </dsp:txXfrm>
    </dsp:sp>
    <dsp:sp modelId="{24B113E8-F2EE-B14A-A2F8-D25E0C9ADCC2}">
      <dsp:nvSpPr>
        <dsp:cNvPr id="0" name=""/>
        <dsp:cNvSpPr/>
      </dsp:nvSpPr>
      <dsp:spPr>
        <a:xfrm>
          <a:off x="6634619" y="3519677"/>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Chicahuaxtla</a:t>
          </a:r>
        </a:p>
      </dsp:txBody>
      <dsp:txXfrm>
        <a:off x="6657022" y="3542080"/>
        <a:ext cx="1484993" cy="720093"/>
      </dsp:txXfrm>
    </dsp:sp>
    <dsp:sp modelId="{C143C8CD-96BB-594E-B529-CC8F5AD66047}">
      <dsp:nvSpPr>
        <dsp:cNvPr id="0" name=""/>
        <dsp:cNvSpPr/>
      </dsp:nvSpPr>
      <dsp:spPr>
        <a:xfrm rot="2142401">
          <a:off x="3810149" y="4107468"/>
          <a:ext cx="753581" cy="29135"/>
        </a:xfrm>
        <a:custGeom>
          <a:avLst/>
          <a:gdLst/>
          <a:ahLst/>
          <a:cxnLst/>
          <a:rect l="0" t="0" r="0" b="0"/>
          <a:pathLst>
            <a:path>
              <a:moveTo>
                <a:pt x="0" y="14567"/>
              </a:moveTo>
              <a:lnTo>
                <a:pt x="753581"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8100" y="4103196"/>
        <a:ext cx="37679" cy="37679"/>
      </dsp:txXfrm>
    </dsp:sp>
    <dsp:sp modelId="{C5003AB6-DADF-114D-A10F-FF00BDC2DDA3}">
      <dsp:nvSpPr>
        <dsp:cNvPr id="0" name=""/>
        <dsp:cNvSpPr/>
      </dsp:nvSpPr>
      <dsp:spPr>
        <a:xfrm>
          <a:off x="4492900" y="3959495"/>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Copala</a:t>
          </a:r>
        </a:p>
      </dsp:txBody>
      <dsp:txXfrm>
        <a:off x="4515303" y="3981898"/>
        <a:ext cx="1484993" cy="7200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5C628-E5D4-AB45-82B2-7369ED370F05}" type="datetimeFigureOut">
              <a:t>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65AE4-AD31-1942-BD56-E66D4BAF20A1}" type="slidenum">
              <a:t>‹#›</a:t>
            </a:fld>
            <a:endParaRPr lang="en-US"/>
          </a:p>
        </p:txBody>
      </p:sp>
    </p:spTree>
    <p:extLst>
      <p:ext uri="{BB962C8B-B14F-4D97-AF65-F5344CB8AC3E}">
        <p14:creationId xmlns:p14="http://schemas.microsoft.com/office/powerpoint/2010/main" val="399191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5BE3-8C06-BB49-BB29-2079095D3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616AF1-3207-D941-8FE9-9A38614CC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B8D000-4B57-1546-A0F3-46CCB5343CF1}"/>
              </a:ext>
            </a:extLst>
          </p:cNvPr>
          <p:cNvSpPr>
            <a:spLocks noGrp="1"/>
          </p:cNvSpPr>
          <p:nvPr>
            <p:ph type="dt" sz="half" idx="10"/>
          </p:nvPr>
        </p:nvSpPr>
        <p:spPr/>
        <p:txBody>
          <a:bodyPr/>
          <a:lstStyle/>
          <a:p>
            <a:fld id="{18FA67A5-7DA8-FB40-A85A-90BBD3812DEF}" type="datetime1">
              <a:t>1/19/24</a:t>
            </a:fld>
            <a:endParaRPr lang="en-US"/>
          </a:p>
        </p:txBody>
      </p:sp>
      <p:sp>
        <p:nvSpPr>
          <p:cNvPr id="5" name="Footer Placeholder 4">
            <a:extLst>
              <a:ext uri="{FF2B5EF4-FFF2-40B4-BE49-F238E27FC236}">
                <a16:creationId xmlns:a16="http://schemas.microsoft.com/office/drawing/2014/main" id="{A0BC6488-C307-C749-96A1-0F8F4B8EB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E171B-9C0F-7E49-8D3E-4D4691A579F7}"/>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2113703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33EF-E361-E346-9BCB-346356AF9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C0278-C290-A249-821D-7483B241A5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F1EF8-6441-8045-AD5C-9B29E944F64B}"/>
              </a:ext>
            </a:extLst>
          </p:cNvPr>
          <p:cNvSpPr>
            <a:spLocks noGrp="1"/>
          </p:cNvSpPr>
          <p:nvPr>
            <p:ph type="dt" sz="half" idx="10"/>
          </p:nvPr>
        </p:nvSpPr>
        <p:spPr/>
        <p:txBody>
          <a:bodyPr/>
          <a:lstStyle/>
          <a:p>
            <a:fld id="{139D44C6-28AF-1843-8D0C-FE096B59B669}" type="datetime1">
              <a:t>1/19/24</a:t>
            </a:fld>
            <a:endParaRPr lang="en-US"/>
          </a:p>
        </p:txBody>
      </p:sp>
      <p:sp>
        <p:nvSpPr>
          <p:cNvPr id="5" name="Footer Placeholder 4">
            <a:extLst>
              <a:ext uri="{FF2B5EF4-FFF2-40B4-BE49-F238E27FC236}">
                <a16:creationId xmlns:a16="http://schemas.microsoft.com/office/drawing/2014/main" id="{53BE8F17-8487-DE42-A991-5496B8F0D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67BA5-BA95-DC42-A662-61EAB02FB53E}"/>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809401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7C0F81-5F49-D549-A358-D72DA5120B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C813BA-77C6-594F-959E-649B360E44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0D6F5-85EE-C648-AF3F-286E42364C21}"/>
              </a:ext>
            </a:extLst>
          </p:cNvPr>
          <p:cNvSpPr>
            <a:spLocks noGrp="1"/>
          </p:cNvSpPr>
          <p:nvPr>
            <p:ph type="dt" sz="half" idx="10"/>
          </p:nvPr>
        </p:nvSpPr>
        <p:spPr/>
        <p:txBody>
          <a:bodyPr/>
          <a:lstStyle/>
          <a:p>
            <a:fld id="{87919031-31A6-EB4B-85AB-5509BD826650}" type="datetime1">
              <a:t>1/19/24</a:t>
            </a:fld>
            <a:endParaRPr lang="en-US"/>
          </a:p>
        </p:txBody>
      </p:sp>
      <p:sp>
        <p:nvSpPr>
          <p:cNvPr id="5" name="Footer Placeholder 4">
            <a:extLst>
              <a:ext uri="{FF2B5EF4-FFF2-40B4-BE49-F238E27FC236}">
                <a16:creationId xmlns:a16="http://schemas.microsoft.com/office/drawing/2014/main" id="{8D211947-1892-2044-993E-E49943A63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1A91F-B9FD-3E42-9BCE-13BA79D74BAC}"/>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22859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28E3-CEB4-5B4F-BBF1-7F117030E02D}"/>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0D6681F-B98B-9647-BD48-02E1BDFA4787}"/>
              </a:ext>
            </a:extLst>
          </p:cNvPr>
          <p:cNvSpPr>
            <a:spLocks noGrp="1"/>
          </p:cNvSpPr>
          <p:nvPr>
            <p:ph idx="1"/>
          </p:nvPr>
        </p:nvSpPr>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DB6F7-F706-D94E-B6DC-E8ADA8C11A39}"/>
              </a:ext>
            </a:extLst>
          </p:cNvPr>
          <p:cNvSpPr>
            <a:spLocks noGrp="1"/>
          </p:cNvSpPr>
          <p:nvPr>
            <p:ph type="dt" sz="half" idx="10"/>
          </p:nvPr>
        </p:nvSpPr>
        <p:spPr/>
        <p:txBody>
          <a:bodyPr/>
          <a:lstStyle/>
          <a:p>
            <a:fld id="{8CA72134-D050-9A40-8C55-0C3CC6CB29D9}" type="datetime1">
              <a:t>1/19/24</a:t>
            </a:fld>
            <a:endParaRPr lang="en-US"/>
          </a:p>
        </p:txBody>
      </p:sp>
      <p:sp>
        <p:nvSpPr>
          <p:cNvPr id="5" name="Footer Placeholder 4">
            <a:extLst>
              <a:ext uri="{FF2B5EF4-FFF2-40B4-BE49-F238E27FC236}">
                <a16:creationId xmlns:a16="http://schemas.microsoft.com/office/drawing/2014/main" id="{2A34A8AA-6BBA-FB4C-8C85-47C62D3CA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0CA7B-408D-B542-9067-E9DE7AB91C1A}"/>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63176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BCE68-EC3A-284F-BF37-F028C7715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5FCD6C-B3BF-5442-A063-1BD7D814D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635F95-0D7F-4F4B-B37B-9E0208FFD661}"/>
              </a:ext>
            </a:extLst>
          </p:cNvPr>
          <p:cNvSpPr>
            <a:spLocks noGrp="1"/>
          </p:cNvSpPr>
          <p:nvPr>
            <p:ph type="dt" sz="half" idx="10"/>
          </p:nvPr>
        </p:nvSpPr>
        <p:spPr/>
        <p:txBody>
          <a:bodyPr/>
          <a:lstStyle/>
          <a:p>
            <a:fld id="{C65688E2-38F6-064E-8F74-033C07F804A7}" type="datetime1">
              <a:t>1/19/24</a:t>
            </a:fld>
            <a:endParaRPr lang="en-US"/>
          </a:p>
        </p:txBody>
      </p:sp>
      <p:sp>
        <p:nvSpPr>
          <p:cNvPr id="5" name="Footer Placeholder 4">
            <a:extLst>
              <a:ext uri="{FF2B5EF4-FFF2-40B4-BE49-F238E27FC236}">
                <a16:creationId xmlns:a16="http://schemas.microsoft.com/office/drawing/2014/main" id="{3B8BC10D-8C70-3947-9B47-2180F213C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E196D-5178-AE42-803B-C7272E076202}"/>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65146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7983-0993-9A44-9CEE-FEF06A6FA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A9D61-B1C8-0E45-8B4B-A51A228054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170837-217A-D240-9435-7BBEB6E75E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8B78DA-0298-D349-B104-4D677DAE7BC2}"/>
              </a:ext>
            </a:extLst>
          </p:cNvPr>
          <p:cNvSpPr>
            <a:spLocks noGrp="1"/>
          </p:cNvSpPr>
          <p:nvPr>
            <p:ph type="dt" sz="half" idx="10"/>
          </p:nvPr>
        </p:nvSpPr>
        <p:spPr/>
        <p:txBody>
          <a:bodyPr/>
          <a:lstStyle/>
          <a:p>
            <a:fld id="{3576E4D6-D5F8-3A41-8322-54CA0169028F}" type="datetime1">
              <a:t>1/19/24</a:t>
            </a:fld>
            <a:endParaRPr lang="en-US"/>
          </a:p>
        </p:txBody>
      </p:sp>
      <p:sp>
        <p:nvSpPr>
          <p:cNvPr id="6" name="Footer Placeholder 5">
            <a:extLst>
              <a:ext uri="{FF2B5EF4-FFF2-40B4-BE49-F238E27FC236}">
                <a16:creationId xmlns:a16="http://schemas.microsoft.com/office/drawing/2014/main" id="{7C61CEF3-BF50-3C4A-B42E-A0A3D7E56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D8A2D-0F70-7B49-8DB0-10392CC03A1E}"/>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396909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7726-25AD-AD44-852F-1D140161E8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8BACA5-4E83-5D4E-8FD8-62D78F6F2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CB451F-0005-E74D-91BF-1B7D879B91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AB1CF-8CAE-3748-854C-25E794225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30224A-B9BB-B443-8F10-8A07CE6C35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E86434-A9E0-C14E-B0AF-910F9C0E084B}"/>
              </a:ext>
            </a:extLst>
          </p:cNvPr>
          <p:cNvSpPr>
            <a:spLocks noGrp="1"/>
          </p:cNvSpPr>
          <p:nvPr>
            <p:ph type="dt" sz="half" idx="10"/>
          </p:nvPr>
        </p:nvSpPr>
        <p:spPr/>
        <p:txBody>
          <a:bodyPr/>
          <a:lstStyle/>
          <a:p>
            <a:fld id="{9C684B00-F548-5246-8F0A-93E3D255E6A2}" type="datetime1">
              <a:t>1/19/24</a:t>
            </a:fld>
            <a:endParaRPr lang="en-US"/>
          </a:p>
        </p:txBody>
      </p:sp>
      <p:sp>
        <p:nvSpPr>
          <p:cNvPr id="8" name="Footer Placeholder 7">
            <a:extLst>
              <a:ext uri="{FF2B5EF4-FFF2-40B4-BE49-F238E27FC236}">
                <a16:creationId xmlns:a16="http://schemas.microsoft.com/office/drawing/2014/main" id="{389B2D58-31BF-8242-A95F-6C20FC31F4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255EF-5028-C94C-9406-EB111CBB42D4}"/>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406083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5B04-6818-1F42-8B51-2B6AA50840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D1DB37-749C-814D-AD12-0D76EEB82998}"/>
              </a:ext>
            </a:extLst>
          </p:cNvPr>
          <p:cNvSpPr>
            <a:spLocks noGrp="1"/>
          </p:cNvSpPr>
          <p:nvPr>
            <p:ph type="dt" sz="half" idx="10"/>
          </p:nvPr>
        </p:nvSpPr>
        <p:spPr/>
        <p:txBody>
          <a:bodyPr/>
          <a:lstStyle/>
          <a:p>
            <a:fld id="{B5267A3A-557B-FA4D-A01E-D6A4DD1FDAC9}" type="datetime1">
              <a:t>1/19/24</a:t>
            </a:fld>
            <a:endParaRPr lang="en-US"/>
          </a:p>
        </p:txBody>
      </p:sp>
      <p:sp>
        <p:nvSpPr>
          <p:cNvPr id="4" name="Footer Placeholder 3">
            <a:extLst>
              <a:ext uri="{FF2B5EF4-FFF2-40B4-BE49-F238E27FC236}">
                <a16:creationId xmlns:a16="http://schemas.microsoft.com/office/drawing/2014/main" id="{871AE1A2-2D09-4C40-9F5D-F28791779E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BBAAD8-3A9A-2E4B-BEFD-4F3AF3C800A3}"/>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17839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A47A5-AED0-084D-A542-E0AAFF88B350}"/>
              </a:ext>
            </a:extLst>
          </p:cNvPr>
          <p:cNvSpPr>
            <a:spLocks noGrp="1"/>
          </p:cNvSpPr>
          <p:nvPr>
            <p:ph type="dt" sz="half" idx="10"/>
          </p:nvPr>
        </p:nvSpPr>
        <p:spPr/>
        <p:txBody>
          <a:bodyPr/>
          <a:lstStyle/>
          <a:p>
            <a:fld id="{7BFAE088-B413-FA42-B1D6-35BDD6834B3F}" type="datetime1">
              <a:t>1/19/24</a:t>
            </a:fld>
            <a:endParaRPr lang="en-US"/>
          </a:p>
        </p:txBody>
      </p:sp>
      <p:sp>
        <p:nvSpPr>
          <p:cNvPr id="3" name="Footer Placeholder 2">
            <a:extLst>
              <a:ext uri="{FF2B5EF4-FFF2-40B4-BE49-F238E27FC236}">
                <a16:creationId xmlns:a16="http://schemas.microsoft.com/office/drawing/2014/main" id="{9BC89BF1-201A-9B45-BECA-2DDD1333D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A07EA-D49A-E942-B883-69E1A8C4EBF2}"/>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38314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9D3A-B78E-D64E-A441-98FC51D33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5203D6-8308-2041-9155-2D04673103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949A5-5A25-4946-92B2-6BF8D39B8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B94D2D-483C-9540-BBE6-0D5A537DF254}"/>
              </a:ext>
            </a:extLst>
          </p:cNvPr>
          <p:cNvSpPr>
            <a:spLocks noGrp="1"/>
          </p:cNvSpPr>
          <p:nvPr>
            <p:ph type="dt" sz="half" idx="10"/>
          </p:nvPr>
        </p:nvSpPr>
        <p:spPr/>
        <p:txBody>
          <a:bodyPr/>
          <a:lstStyle/>
          <a:p>
            <a:fld id="{2C049528-B531-504B-9CED-2EE9A8C1BEBC}" type="datetime1">
              <a:t>1/19/24</a:t>
            </a:fld>
            <a:endParaRPr lang="en-US"/>
          </a:p>
        </p:txBody>
      </p:sp>
      <p:sp>
        <p:nvSpPr>
          <p:cNvPr id="6" name="Footer Placeholder 5">
            <a:extLst>
              <a:ext uri="{FF2B5EF4-FFF2-40B4-BE49-F238E27FC236}">
                <a16:creationId xmlns:a16="http://schemas.microsoft.com/office/drawing/2014/main" id="{37CDE9EF-A5CD-1049-B967-FEE6B40A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B6A58-3C49-D046-95BE-844036115E31}"/>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116594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A619-86F4-5D48-AC33-FAE09948F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1D5E9-A6D8-1D46-B59F-ABC11E772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3D8AF7-FAE9-0A49-A386-0FD15281C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773284-00AE-0846-B92C-B80E7686BBDB}"/>
              </a:ext>
            </a:extLst>
          </p:cNvPr>
          <p:cNvSpPr>
            <a:spLocks noGrp="1"/>
          </p:cNvSpPr>
          <p:nvPr>
            <p:ph type="dt" sz="half" idx="10"/>
          </p:nvPr>
        </p:nvSpPr>
        <p:spPr/>
        <p:txBody>
          <a:bodyPr/>
          <a:lstStyle/>
          <a:p>
            <a:fld id="{DE4E2F52-DF42-B040-9B7B-691D9AA1E5D9}" type="datetime1">
              <a:t>1/19/24</a:t>
            </a:fld>
            <a:endParaRPr lang="en-US"/>
          </a:p>
        </p:txBody>
      </p:sp>
      <p:sp>
        <p:nvSpPr>
          <p:cNvPr id="6" name="Footer Placeholder 5">
            <a:extLst>
              <a:ext uri="{FF2B5EF4-FFF2-40B4-BE49-F238E27FC236}">
                <a16:creationId xmlns:a16="http://schemas.microsoft.com/office/drawing/2014/main" id="{9E02FF17-5219-D143-BB96-874A4A080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0730F-D35D-894C-B6E7-07017ECF2476}"/>
              </a:ext>
            </a:extLst>
          </p:cNvPr>
          <p:cNvSpPr>
            <a:spLocks noGrp="1"/>
          </p:cNvSpPr>
          <p:nvPr>
            <p:ph type="sldNum" sz="quarter" idx="12"/>
          </p:nvPr>
        </p:nvSpPr>
        <p:spPr/>
        <p:txBody>
          <a:bodyPr/>
          <a:lstStyle/>
          <a:p>
            <a:fld id="{CD6392C4-29F7-A644-B9A7-B57F2E84ED4E}" type="slidenum">
              <a:t>‹#›</a:t>
            </a:fld>
            <a:endParaRPr lang="en-US"/>
          </a:p>
        </p:txBody>
      </p:sp>
    </p:spTree>
    <p:extLst>
      <p:ext uri="{BB962C8B-B14F-4D97-AF65-F5344CB8AC3E}">
        <p14:creationId xmlns:p14="http://schemas.microsoft.com/office/powerpoint/2010/main" val="418867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A710A-789E-204C-A9BD-32765CE79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0A22F-C479-7241-96AF-2D0BC9C83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65999-0570-D648-B722-BA31A94B7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4C2FE-12CF-CB48-B210-252D4617BBBB}" type="datetime1">
              <a:t>1/19/24</a:t>
            </a:fld>
            <a:endParaRPr lang="en-US"/>
          </a:p>
        </p:txBody>
      </p:sp>
      <p:sp>
        <p:nvSpPr>
          <p:cNvPr id="5" name="Footer Placeholder 4">
            <a:extLst>
              <a:ext uri="{FF2B5EF4-FFF2-40B4-BE49-F238E27FC236}">
                <a16:creationId xmlns:a16="http://schemas.microsoft.com/office/drawing/2014/main" id="{494BE3E1-021E-8F47-AED5-98C2146971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B366-842C-8B42-B45B-0291FA8FF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92C4-29F7-A644-B9A7-B57F2E84ED4E}" type="slidenum">
              <a:t>‹#›</a:t>
            </a:fld>
            <a:endParaRPr lang="en-US"/>
          </a:p>
        </p:txBody>
      </p:sp>
    </p:spTree>
    <p:extLst>
      <p:ext uri="{BB962C8B-B14F-4D97-AF65-F5344CB8AC3E}">
        <p14:creationId xmlns:p14="http://schemas.microsoft.com/office/powerpoint/2010/main" val="336510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dicanio@buffalo.edu"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media5.wav"/><Relationship Id="rId13" Type="http://schemas.microsoft.com/office/2007/relationships/media" Target="../media/media8.wav"/><Relationship Id="rId18" Type="http://schemas.openxmlformats.org/officeDocument/2006/relationships/audio" Target="../media/media10.wav"/><Relationship Id="rId3" Type="http://schemas.microsoft.com/office/2007/relationships/media" Target="../media/media3.wav"/><Relationship Id="rId7" Type="http://schemas.microsoft.com/office/2007/relationships/media" Target="../media/media5.wav"/><Relationship Id="rId12" Type="http://schemas.openxmlformats.org/officeDocument/2006/relationships/audio" Target="../media/media7.wav"/><Relationship Id="rId17" Type="http://schemas.microsoft.com/office/2007/relationships/media" Target="../media/media10.wav"/><Relationship Id="rId2" Type="http://schemas.openxmlformats.org/officeDocument/2006/relationships/audio" Target="../media/media2.wav"/><Relationship Id="rId16" Type="http://schemas.openxmlformats.org/officeDocument/2006/relationships/audio" Target="../media/media9.wav"/><Relationship Id="rId20" Type="http://schemas.openxmlformats.org/officeDocument/2006/relationships/image" Target="../media/image20.png"/><Relationship Id="rId1" Type="http://schemas.microsoft.com/office/2007/relationships/media" Target="../media/media2.wav"/><Relationship Id="rId6" Type="http://schemas.openxmlformats.org/officeDocument/2006/relationships/audio" Target="../media/media4.wav"/><Relationship Id="rId11" Type="http://schemas.microsoft.com/office/2007/relationships/media" Target="../media/media7.wav"/><Relationship Id="rId5" Type="http://schemas.microsoft.com/office/2007/relationships/media" Target="../media/media4.wav"/><Relationship Id="rId15" Type="http://schemas.microsoft.com/office/2007/relationships/media" Target="../media/media9.wav"/><Relationship Id="rId10" Type="http://schemas.openxmlformats.org/officeDocument/2006/relationships/audio" Target="../media/media6.wav"/><Relationship Id="rId19" Type="http://schemas.openxmlformats.org/officeDocument/2006/relationships/slideLayout" Target="../slideLayouts/slideLayout2.xml"/><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audio" Target="../media/media8.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D1C-E136-CF4C-94E4-CB5DBEC5E0FB}"/>
              </a:ext>
            </a:extLst>
          </p:cNvPr>
          <p:cNvSpPr>
            <a:spLocks noGrp="1"/>
          </p:cNvSpPr>
          <p:nvPr>
            <p:ph type="ctrTitle"/>
          </p:nvPr>
        </p:nvSpPr>
        <p:spPr>
          <a:xfrm>
            <a:off x="2335695" y="173037"/>
            <a:ext cx="7520609" cy="3876262"/>
          </a:xfrm>
        </p:spPr>
        <p:txBody>
          <a:bodyPr>
            <a:normAutofit fontScale="90000"/>
          </a:bodyPr>
          <a:lstStyle/>
          <a:p>
            <a:r>
              <a:rPr lang="en-US">
                <a:solidFill>
                  <a:schemeClr val="tx1">
                    <a:lumMod val="65000"/>
                    <a:lumOff val="35000"/>
                  </a:schemeClr>
                </a:solidFill>
              </a:rPr>
              <a:t>The Structure of Itunyoso Triqui: an overview</a:t>
            </a:r>
            <a:br>
              <a:rPr lang="en-US">
                <a:solidFill>
                  <a:schemeClr val="tx1">
                    <a:lumMod val="65000"/>
                    <a:lumOff val="35000"/>
                  </a:schemeClr>
                </a:solidFill>
              </a:rPr>
            </a:br>
            <a:br>
              <a:rPr lang="en-US">
                <a:solidFill>
                  <a:schemeClr val="tx1">
                    <a:lumMod val="65000"/>
                    <a:lumOff val="35000"/>
                  </a:schemeClr>
                </a:solidFill>
              </a:rPr>
            </a:br>
            <a:r>
              <a:rPr lang="en-US" sz="3600">
                <a:solidFill>
                  <a:schemeClr val="bg1"/>
                </a:solidFill>
              </a:rPr>
              <a:t>Linguistics 460/560</a:t>
            </a:r>
            <a:br>
              <a:rPr lang="en-US" sz="3600">
                <a:solidFill>
                  <a:schemeClr val="bg1"/>
                </a:solidFill>
              </a:rPr>
            </a:br>
            <a:r>
              <a:rPr lang="en-US" sz="3600">
                <a:solidFill>
                  <a:schemeClr val="bg1"/>
                </a:solidFill>
              </a:rPr>
              <a:t>Spring 2024</a:t>
            </a:r>
            <a:br>
              <a:rPr lang="en-US">
                <a:solidFill>
                  <a:schemeClr val="tx1">
                    <a:lumMod val="65000"/>
                    <a:lumOff val="35000"/>
                  </a:schemeClr>
                </a:solidFill>
              </a:rPr>
            </a:br>
            <a:endParaRPr lang="en-US">
              <a:solidFill>
                <a:schemeClr val="tx1">
                  <a:lumMod val="65000"/>
                  <a:lumOff val="35000"/>
                </a:schemeClr>
              </a:solidFill>
            </a:endParaRPr>
          </a:p>
        </p:txBody>
      </p:sp>
      <p:sp>
        <p:nvSpPr>
          <p:cNvPr id="3" name="Subtitle 2">
            <a:extLst>
              <a:ext uri="{FF2B5EF4-FFF2-40B4-BE49-F238E27FC236}">
                <a16:creationId xmlns:a16="http://schemas.microsoft.com/office/drawing/2014/main" id="{316BD213-CC52-F942-9702-03970D26EFE8}"/>
              </a:ext>
            </a:extLst>
          </p:cNvPr>
          <p:cNvSpPr>
            <a:spLocks noGrp="1"/>
          </p:cNvSpPr>
          <p:nvPr>
            <p:ph type="subTitle" idx="1"/>
          </p:nvPr>
        </p:nvSpPr>
        <p:spPr>
          <a:xfrm>
            <a:off x="1524000" y="4452938"/>
            <a:ext cx="9144000" cy="1655762"/>
          </a:xfrm>
        </p:spPr>
        <p:txBody>
          <a:bodyPr>
            <a:normAutofit/>
          </a:bodyPr>
          <a:lstStyle/>
          <a:p>
            <a:r>
              <a:rPr lang="en-US" sz="2800">
                <a:solidFill>
                  <a:schemeClr val="bg1"/>
                </a:solidFill>
              </a:rPr>
              <a:t>Christian DiCanio</a:t>
            </a:r>
          </a:p>
          <a:p>
            <a:r>
              <a:rPr lang="en-US" sz="2800">
                <a:solidFill>
                  <a:schemeClr val="bg1"/>
                </a:solidFill>
              </a:rPr>
              <a:t>University at Buffalo</a:t>
            </a:r>
          </a:p>
          <a:p>
            <a:r>
              <a:rPr lang="en-US" sz="2800">
                <a:solidFill>
                  <a:schemeClr val="bg1"/>
                </a:solidFill>
                <a:hlinkClick r:id="rId3">
                  <a:extLst>
                    <a:ext uri="{A12FA001-AC4F-418D-AE19-62706E023703}">
                      <ahyp:hlinkClr xmlns:ahyp="http://schemas.microsoft.com/office/drawing/2018/hyperlinkcolor" val="tx"/>
                    </a:ext>
                  </a:extLst>
                </a:hlinkClick>
              </a:rPr>
              <a:t>cdicanio@buffalo.edu</a:t>
            </a:r>
            <a:endParaRPr lang="en-US" sz="2800">
              <a:solidFill>
                <a:schemeClr val="bg1"/>
              </a:solidFill>
            </a:endParaRPr>
          </a:p>
        </p:txBody>
      </p:sp>
    </p:spTree>
    <p:extLst>
      <p:ext uri="{BB962C8B-B14F-4D97-AF65-F5344CB8AC3E}">
        <p14:creationId xmlns:p14="http://schemas.microsoft.com/office/powerpoint/2010/main" val="390561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CFC3C-0301-6446-BA74-D9796E12D37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b="1" kern="1200">
                <a:solidFill>
                  <a:schemeClr val="tx1"/>
                </a:solidFill>
                <a:latin typeface="+mj-lt"/>
                <a:ea typeface="+mj-ea"/>
                <a:cs typeface="+mj-cs"/>
              </a:rPr>
              <a:t>Genetic “distance”</a:t>
            </a:r>
            <a:br>
              <a:rPr lang="en-US" sz="3000" b="1" kern="1200">
                <a:solidFill>
                  <a:schemeClr val="tx1"/>
                </a:solidFill>
                <a:latin typeface="+mj-lt"/>
                <a:ea typeface="+mj-ea"/>
                <a:cs typeface="+mj-cs"/>
              </a:rPr>
            </a:br>
            <a:r>
              <a:rPr lang="en-US" sz="3000" b="1" kern="1200">
                <a:solidFill>
                  <a:schemeClr val="tx1"/>
                </a:solidFill>
                <a:latin typeface="+mj-lt"/>
                <a:ea typeface="+mj-ea"/>
                <a:cs typeface="+mj-cs"/>
              </a:rPr>
              <a:t>(recent)</a:t>
            </a:r>
            <a:br>
              <a:rPr lang="en-US" sz="3000" b="1" kern="1200">
                <a:solidFill>
                  <a:schemeClr val="tx1"/>
                </a:solidFill>
                <a:latin typeface="+mj-lt"/>
                <a:ea typeface="+mj-ea"/>
                <a:cs typeface="+mj-cs"/>
              </a:rPr>
            </a:b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(Auderset, Campbell, DiCanio, and Greenhill, 2023)</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A screenshot of a computer screen&#10;&#10;Description automatically generated">
            <a:extLst>
              <a:ext uri="{FF2B5EF4-FFF2-40B4-BE49-F238E27FC236}">
                <a16:creationId xmlns:a16="http://schemas.microsoft.com/office/drawing/2014/main" id="{D0910842-83BA-874A-9402-7676DA2FFD00}"/>
              </a:ext>
            </a:extLst>
          </p:cNvPr>
          <p:cNvPicPr>
            <a:picLocks noChangeAspect="1"/>
          </p:cNvPicPr>
          <p:nvPr/>
        </p:nvPicPr>
        <p:blipFill>
          <a:blip r:embed="rId2"/>
          <a:stretch>
            <a:fillRect/>
          </a:stretch>
        </p:blipFill>
        <p:spPr>
          <a:xfrm>
            <a:off x="4864608" y="657618"/>
            <a:ext cx="6846363" cy="5391510"/>
          </a:xfrm>
          <a:prstGeom prst="rect">
            <a:avLst/>
          </a:prstGeom>
        </p:spPr>
      </p:pic>
      <p:sp>
        <p:nvSpPr>
          <p:cNvPr id="7" name="Slide Number Placeholder 6">
            <a:extLst>
              <a:ext uri="{FF2B5EF4-FFF2-40B4-BE49-F238E27FC236}">
                <a16:creationId xmlns:a16="http://schemas.microsoft.com/office/drawing/2014/main" id="{654EC127-D64A-E942-89BC-95C6DC8A6328}"/>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D6392C4-29F7-A644-B9A7-B57F2E84ED4E}" type="slidenum">
              <a:rPr lang="en-US">
                <a:solidFill>
                  <a:schemeClr val="tx1">
                    <a:lumMod val="50000"/>
                    <a:lumOff val="50000"/>
                  </a:schemeClr>
                </a:solidFill>
              </a:rPr>
              <a:pPr>
                <a:spcAft>
                  <a:spcPts val="600"/>
                </a:spcAft>
              </a:pPr>
              <a:t>10</a:t>
            </a:fld>
            <a:endParaRPr lang="en-US">
              <a:solidFill>
                <a:schemeClr val="tx1">
                  <a:lumMod val="50000"/>
                  <a:lumOff val="50000"/>
                </a:schemeClr>
              </a:solidFill>
            </a:endParaRPr>
          </a:p>
        </p:txBody>
      </p:sp>
    </p:spTree>
    <p:extLst>
      <p:ext uri="{BB962C8B-B14F-4D97-AF65-F5344CB8AC3E}">
        <p14:creationId xmlns:p14="http://schemas.microsoft.com/office/powerpoint/2010/main" val="1832478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28E822-CF6C-78DE-0BE4-A26978810E37}"/>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kern="1200">
                <a:solidFill>
                  <a:schemeClr val="tx1"/>
                </a:solidFill>
                <a:latin typeface="+mj-lt"/>
                <a:ea typeface="+mj-ea"/>
                <a:cs typeface="+mj-cs"/>
              </a:rPr>
              <a:t>Several branches to Otomanguean</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7A8ABF21-2A45-B3D5-05EB-03AA5DB384D2}"/>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a:lnSpc>
                <a:spcPct val="90000"/>
              </a:lnSpc>
              <a:spcAft>
                <a:spcPts val="600"/>
              </a:spcAft>
            </a:pPr>
            <a:r>
              <a:rPr lang="en-US"/>
              <a:t>With 180 languages/varieties, Otomanguean is the largest language family in the Americas. The diversity is on par with Indo-European, but in an area the size of New York State!</a:t>
            </a:r>
          </a:p>
        </p:txBody>
      </p:sp>
      <p:pic>
        <p:nvPicPr>
          <p:cNvPr id="6" name="Content Placeholder 5">
            <a:extLst>
              <a:ext uri="{FF2B5EF4-FFF2-40B4-BE49-F238E27FC236}">
                <a16:creationId xmlns:a16="http://schemas.microsoft.com/office/drawing/2014/main" id="{E61B3008-8DD5-4E34-E1CF-C46F20F2ACCC}"/>
              </a:ext>
            </a:extLst>
          </p:cNvPr>
          <p:cNvPicPr>
            <a:picLocks noGrp="1" noChangeAspect="1"/>
          </p:cNvPicPr>
          <p:nvPr>
            <p:ph idx="1"/>
          </p:nvPr>
        </p:nvPicPr>
        <p:blipFill>
          <a:blip r:embed="rId2"/>
          <a:stretch>
            <a:fillRect/>
          </a:stretch>
        </p:blipFill>
        <p:spPr>
          <a:xfrm>
            <a:off x="2402144" y="2734056"/>
            <a:ext cx="7476103" cy="3483864"/>
          </a:xfrm>
          <a:prstGeom prst="rect">
            <a:avLst/>
          </a:prstGeom>
        </p:spPr>
      </p:pic>
      <p:sp>
        <p:nvSpPr>
          <p:cNvPr id="4" name="Slide Number Placeholder 3">
            <a:extLst>
              <a:ext uri="{FF2B5EF4-FFF2-40B4-BE49-F238E27FC236}">
                <a16:creationId xmlns:a16="http://schemas.microsoft.com/office/drawing/2014/main" id="{E8AD8C9C-A3A7-FF1B-6EEE-20EEAD1C009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D6392C4-29F7-A644-B9A7-B57F2E84ED4E}" type="slidenum">
              <a:rPr lang="en-US">
                <a:solidFill>
                  <a:schemeClr val="tx1">
                    <a:lumMod val="50000"/>
                    <a:lumOff val="50000"/>
                  </a:schemeClr>
                </a:solidFill>
              </a:rPr>
              <a:pPr>
                <a:spcAft>
                  <a:spcPts val="600"/>
                </a:spcAft>
              </a:pPr>
              <a:t>11</a:t>
            </a:fld>
            <a:endParaRPr lang="en-US">
              <a:solidFill>
                <a:schemeClr val="tx1">
                  <a:lumMod val="50000"/>
                  <a:lumOff val="50000"/>
                </a:schemeClr>
              </a:solidFill>
            </a:endParaRPr>
          </a:p>
        </p:txBody>
      </p:sp>
    </p:spTree>
    <p:extLst>
      <p:ext uri="{BB962C8B-B14F-4D97-AF65-F5344CB8AC3E}">
        <p14:creationId xmlns:p14="http://schemas.microsoft.com/office/powerpoint/2010/main" val="3670628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78BF780-68E1-734D-B7F0-E0A298EF83D9}"/>
              </a:ext>
            </a:extLst>
          </p:cNvPr>
          <p:cNvPicPr>
            <a:picLocks noGrp="1" noChangeAspect="1"/>
          </p:cNvPicPr>
          <p:nvPr>
            <p:ph idx="1"/>
          </p:nvPr>
        </p:nvPicPr>
        <p:blipFill>
          <a:blip r:embed="rId2"/>
          <a:stretch>
            <a:fillRect/>
          </a:stretch>
        </p:blipFill>
        <p:spPr>
          <a:xfrm>
            <a:off x="-11012" y="0"/>
            <a:ext cx="12203012" cy="6336380"/>
          </a:xfrm>
        </p:spPr>
      </p:pic>
      <p:sp>
        <p:nvSpPr>
          <p:cNvPr id="4" name="Slide Number Placeholder 3">
            <a:extLst>
              <a:ext uri="{FF2B5EF4-FFF2-40B4-BE49-F238E27FC236}">
                <a16:creationId xmlns:a16="http://schemas.microsoft.com/office/drawing/2014/main" id="{80FF2AC5-C904-5745-8082-4DE8262C1C88}"/>
              </a:ext>
            </a:extLst>
          </p:cNvPr>
          <p:cNvSpPr>
            <a:spLocks noGrp="1"/>
          </p:cNvSpPr>
          <p:nvPr>
            <p:ph type="sldNum" sz="quarter" idx="12"/>
          </p:nvPr>
        </p:nvSpPr>
        <p:spPr/>
        <p:txBody>
          <a:bodyPr/>
          <a:lstStyle/>
          <a:p>
            <a:fld id="{E7FE20C0-E15B-1847-8F82-A9101EF7D8AA}" type="slidenum">
              <a:rPr lang="en-US"/>
              <a:pPr/>
              <a:t>12</a:t>
            </a:fld>
            <a:endParaRPr lang="en-US" dirty="0"/>
          </a:p>
        </p:txBody>
      </p:sp>
      <p:sp>
        <p:nvSpPr>
          <p:cNvPr id="7" name="TextBox 6">
            <a:extLst>
              <a:ext uri="{FF2B5EF4-FFF2-40B4-BE49-F238E27FC236}">
                <a16:creationId xmlns:a16="http://schemas.microsoft.com/office/drawing/2014/main" id="{16565EB7-388D-9944-9790-7E40DBDA203C}"/>
              </a:ext>
            </a:extLst>
          </p:cNvPr>
          <p:cNvSpPr txBox="1"/>
          <p:nvPr/>
        </p:nvSpPr>
        <p:spPr>
          <a:xfrm>
            <a:off x="276725" y="4126832"/>
            <a:ext cx="4499812" cy="1938992"/>
          </a:xfrm>
          <a:prstGeom prst="rect">
            <a:avLst/>
          </a:prstGeom>
          <a:noFill/>
        </p:spPr>
        <p:txBody>
          <a:bodyPr wrap="square" rtlCol="0">
            <a:spAutoFit/>
          </a:bodyPr>
          <a:lstStyle/>
          <a:p>
            <a:r>
              <a:rPr lang="en-US" sz="2400"/>
              <a:t>The region of eastern Guerrero and most of Oaxaca has the greatest linguistic diversity in Mexico; more than 180 languages are spoken in this region.</a:t>
            </a:r>
          </a:p>
        </p:txBody>
      </p:sp>
    </p:spTree>
    <p:extLst>
      <p:ext uri="{BB962C8B-B14F-4D97-AF65-F5344CB8AC3E}">
        <p14:creationId xmlns:p14="http://schemas.microsoft.com/office/powerpoint/2010/main" val="357343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country&#10;&#10;Description automatically generated with medium confidence">
            <a:extLst>
              <a:ext uri="{FF2B5EF4-FFF2-40B4-BE49-F238E27FC236}">
                <a16:creationId xmlns:a16="http://schemas.microsoft.com/office/drawing/2014/main" id="{252CB9F2-F41E-D0FA-7D84-8B53AF3CBD93}"/>
              </a:ext>
            </a:extLst>
          </p:cNvPr>
          <p:cNvPicPr>
            <a:picLocks noGrp="1" noChangeAspect="1"/>
          </p:cNvPicPr>
          <p:nvPr>
            <p:ph idx="1"/>
          </p:nvPr>
        </p:nvPicPr>
        <p:blipFill>
          <a:blip r:embed="rId2"/>
          <a:stretch>
            <a:fillRect/>
          </a:stretch>
        </p:blipFill>
        <p:spPr>
          <a:xfrm>
            <a:off x="0" y="0"/>
            <a:ext cx="12205370" cy="6278137"/>
          </a:xfrm>
        </p:spPr>
      </p:pic>
      <p:sp>
        <p:nvSpPr>
          <p:cNvPr id="4" name="Slide Number Placeholder 3">
            <a:extLst>
              <a:ext uri="{FF2B5EF4-FFF2-40B4-BE49-F238E27FC236}">
                <a16:creationId xmlns:a16="http://schemas.microsoft.com/office/drawing/2014/main" id="{0F35E299-368F-4BE3-EF49-F1F44775D4D6}"/>
              </a:ext>
            </a:extLst>
          </p:cNvPr>
          <p:cNvSpPr>
            <a:spLocks noGrp="1"/>
          </p:cNvSpPr>
          <p:nvPr>
            <p:ph type="sldNum" sz="quarter" idx="12"/>
          </p:nvPr>
        </p:nvSpPr>
        <p:spPr/>
        <p:txBody>
          <a:bodyPr/>
          <a:lstStyle/>
          <a:p>
            <a:fld id="{CD6392C4-29F7-A644-B9A7-B57F2E84ED4E}" type="slidenum">
              <a:rPr lang="en-US"/>
              <a:t>13</a:t>
            </a:fld>
            <a:endParaRPr lang="en-US"/>
          </a:p>
        </p:txBody>
      </p:sp>
    </p:spTree>
    <p:extLst>
      <p:ext uri="{BB962C8B-B14F-4D97-AF65-F5344CB8AC3E}">
        <p14:creationId xmlns:p14="http://schemas.microsoft.com/office/powerpoint/2010/main" val="1428406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25B1-D4B4-CD44-AD64-CC8FC6C8651D}"/>
              </a:ext>
            </a:extLst>
          </p:cNvPr>
          <p:cNvSpPr>
            <a:spLocks noGrp="1"/>
          </p:cNvSpPr>
          <p:nvPr>
            <p:ph type="title"/>
          </p:nvPr>
        </p:nvSpPr>
        <p:spPr>
          <a:xfrm>
            <a:off x="838200" y="365125"/>
            <a:ext cx="10515600" cy="946317"/>
          </a:xfrm>
        </p:spPr>
        <p:txBody>
          <a:bodyPr/>
          <a:lstStyle/>
          <a:p>
            <a:r>
              <a:rPr lang="en-US"/>
              <a:t>The size of the Otomanguean language family</a:t>
            </a:r>
          </a:p>
        </p:txBody>
      </p:sp>
      <p:sp>
        <p:nvSpPr>
          <p:cNvPr id="3" name="Content Placeholder 2">
            <a:extLst>
              <a:ext uri="{FF2B5EF4-FFF2-40B4-BE49-F238E27FC236}">
                <a16:creationId xmlns:a16="http://schemas.microsoft.com/office/drawing/2014/main" id="{1766CFB9-53FB-1045-952A-D746598BB309}"/>
              </a:ext>
            </a:extLst>
          </p:cNvPr>
          <p:cNvSpPr>
            <a:spLocks noGrp="1"/>
          </p:cNvSpPr>
          <p:nvPr>
            <p:ph idx="1"/>
          </p:nvPr>
        </p:nvSpPr>
        <p:spPr>
          <a:xfrm>
            <a:off x="838200" y="1431758"/>
            <a:ext cx="10515600" cy="4745205"/>
          </a:xfrm>
        </p:spPr>
        <p:txBody>
          <a:bodyPr>
            <a:normAutofit fontScale="92500" lnSpcReduction="10000"/>
          </a:bodyPr>
          <a:lstStyle/>
          <a:p>
            <a:r>
              <a:rPr lang="en-US"/>
              <a:t>The Zapotec empire spread throughout Oaxaca from 2,500 – 1,500 years ago. The Mixtec empire began to spread between 1100 – 1300 CE. </a:t>
            </a:r>
          </a:p>
          <a:p>
            <a:endParaRPr lang="en-US"/>
          </a:p>
          <a:p>
            <a:r>
              <a:rPr lang="en-US"/>
              <a:t>As a result, both Mixtec and Zapotecan languages diversified greatly within Southern Mexico. Speakers settled in new areas and the language variants further diversified.</a:t>
            </a:r>
          </a:p>
          <a:p>
            <a:endParaRPr lang="en-US"/>
          </a:p>
          <a:p>
            <a:r>
              <a:rPr lang="en-US"/>
              <a:t>This led to Otomanguean becoming a much larger language family than others (the largest known family in the Americas).</a:t>
            </a:r>
          </a:p>
          <a:p>
            <a:endParaRPr lang="en-US"/>
          </a:p>
          <a:p>
            <a:r>
              <a:rPr lang="en-US"/>
              <a:t>A similar process probably also occured with the Aztecs/Nahuatl speakers – there are many Nahuatl varieties/languages.</a:t>
            </a:r>
          </a:p>
        </p:txBody>
      </p:sp>
      <p:sp>
        <p:nvSpPr>
          <p:cNvPr id="4" name="Slide Number Placeholder 3">
            <a:extLst>
              <a:ext uri="{FF2B5EF4-FFF2-40B4-BE49-F238E27FC236}">
                <a16:creationId xmlns:a16="http://schemas.microsoft.com/office/drawing/2014/main" id="{6AAAC519-2D37-3745-83A9-3F99B510CE7F}"/>
              </a:ext>
            </a:extLst>
          </p:cNvPr>
          <p:cNvSpPr>
            <a:spLocks noGrp="1"/>
          </p:cNvSpPr>
          <p:nvPr>
            <p:ph type="sldNum" sz="quarter" idx="12"/>
          </p:nvPr>
        </p:nvSpPr>
        <p:spPr/>
        <p:txBody>
          <a:bodyPr/>
          <a:lstStyle/>
          <a:p>
            <a:fld id="{E7FE20C0-E15B-1847-8F82-A9101EF7D8AA}" type="slidenum">
              <a:rPr lang="en-US"/>
              <a:pPr/>
              <a:t>14</a:t>
            </a:fld>
            <a:endParaRPr lang="en-US" dirty="0"/>
          </a:p>
        </p:txBody>
      </p:sp>
    </p:spTree>
    <p:extLst>
      <p:ext uri="{BB962C8B-B14F-4D97-AF65-F5344CB8AC3E}">
        <p14:creationId xmlns:p14="http://schemas.microsoft.com/office/powerpoint/2010/main" val="53120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AFBB-A3D9-8D41-9247-8D0FC3FAAFD0}"/>
              </a:ext>
            </a:extLst>
          </p:cNvPr>
          <p:cNvSpPr>
            <a:spLocks noGrp="1"/>
          </p:cNvSpPr>
          <p:nvPr>
            <p:ph type="title"/>
          </p:nvPr>
        </p:nvSpPr>
        <p:spPr>
          <a:xfrm>
            <a:off x="838200" y="365125"/>
            <a:ext cx="10515600" cy="994443"/>
          </a:xfrm>
        </p:spPr>
        <p:txBody>
          <a:bodyPr/>
          <a:lstStyle/>
          <a:p>
            <a:r>
              <a:rPr lang="en-US"/>
              <a:t>Mixtec expansion/empire</a:t>
            </a:r>
          </a:p>
        </p:txBody>
      </p:sp>
      <p:sp>
        <p:nvSpPr>
          <p:cNvPr id="3" name="Content Placeholder 2">
            <a:extLst>
              <a:ext uri="{FF2B5EF4-FFF2-40B4-BE49-F238E27FC236}">
                <a16:creationId xmlns:a16="http://schemas.microsoft.com/office/drawing/2014/main" id="{E399B5DA-56B2-FB49-9CAE-4D14512BBF4F}"/>
              </a:ext>
            </a:extLst>
          </p:cNvPr>
          <p:cNvSpPr>
            <a:spLocks noGrp="1"/>
          </p:cNvSpPr>
          <p:nvPr>
            <p:ph idx="1"/>
          </p:nvPr>
        </p:nvSpPr>
        <p:spPr>
          <a:xfrm>
            <a:off x="838199" y="1359568"/>
            <a:ext cx="4203033" cy="4817395"/>
          </a:xfrm>
        </p:spPr>
        <p:txBody>
          <a:bodyPr/>
          <a:lstStyle/>
          <a:p>
            <a:r>
              <a:rPr lang="en-US"/>
              <a:t>Between the 12</a:t>
            </a:r>
            <a:r>
              <a:rPr lang="en-US" baseline="30000"/>
              <a:t>th</a:t>
            </a:r>
            <a:r>
              <a:rPr lang="en-US"/>
              <a:t> and 14</a:t>
            </a:r>
            <a:r>
              <a:rPr lang="en-US" baseline="30000"/>
              <a:t>th</a:t>
            </a:r>
            <a:r>
              <a:rPr lang="en-US"/>
              <a:t> centuries, Mixtecs united and began to expand beyond their region.</a:t>
            </a:r>
          </a:p>
          <a:p>
            <a:endParaRPr lang="en-US"/>
          </a:p>
          <a:p>
            <a:r>
              <a:rPr lang="en-US"/>
              <a:t>The figure Eight-Deer Jaguar Claw led Mixtecs in battles against people in the region. This greatly expanded Mixtec languages.</a:t>
            </a:r>
          </a:p>
        </p:txBody>
      </p:sp>
      <p:sp>
        <p:nvSpPr>
          <p:cNvPr id="4" name="Slide Number Placeholder 3">
            <a:extLst>
              <a:ext uri="{FF2B5EF4-FFF2-40B4-BE49-F238E27FC236}">
                <a16:creationId xmlns:a16="http://schemas.microsoft.com/office/drawing/2014/main" id="{6D066CB7-F6CA-8244-ABF1-0DF2A598BB8A}"/>
              </a:ext>
            </a:extLst>
          </p:cNvPr>
          <p:cNvSpPr>
            <a:spLocks noGrp="1"/>
          </p:cNvSpPr>
          <p:nvPr>
            <p:ph type="sldNum" sz="quarter" idx="12"/>
          </p:nvPr>
        </p:nvSpPr>
        <p:spPr/>
        <p:txBody>
          <a:bodyPr/>
          <a:lstStyle/>
          <a:p>
            <a:fld id="{E7FE20C0-E15B-1847-8F82-A9101EF7D8AA}" type="slidenum">
              <a:rPr lang="en-US"/>
              <a:pPr/>
              <a:t>15</a:t>
            </a:fld>
            <a:endParaRPr lang="en-US" dirty="0"/>
          </a:p>
        </p:txBody>
      </p:sp>
      <p:pic>
        <p:nvPicPr>
          <p:cNvPr id="6" name="Picture 5">
            <a:extLst>
              <a:ext uri="{FF2B5EF4-FFF2-40B4-BE49-F238E27FC236}">
                <a16:creationId xmlns:a16="http://schemas.microsoft.com/office/drawing/2014/main" id="{9D90DBE9-DEB3-C248-AC9F-370FAEAABF59}"/>
              </a:ext>
            </a:extLst>
          </p:cNvPr>
          <p:cNvPicPr>
            <a:picLocks noChangeAspect="1"/>
          </p:cNvPicPr>
          <p:nvPr/>
        </p:nvPicPr>
        <p:blipFill>
          <a:blip r:embed="rId2"/>
          <a:stretch>
            <a:fillRect/>
          </a:stretch>
        </p:blipFill>
        <p:spPr>
          <a:xfrm>
            <a:off x="5319629" y="1245267"/>
            <a:ext cx="6416612" cy="4817395"/>
          </a:xfrm>
          <a:prstGeom prst="rect">
            <a:avLst/>
          </a:prstGeom>
        </p:spPr>
      </p:pic>
      <p:sp>
        <p:nvSpPr>
          <p:cNvPr id="7" name="TextBox 6">
            <a:extLst>
              <a:ext uri="{FF2B5EF4-FFF2-40B4-BE49-F238E27FC236}">
                <a16:creationId xmlns:a16="http://schemas.microsoft.com/office/drawing/2014/main" id="{D71B2FDC-20B6-824B-965E-BE24AF02D27A}"/>
              </a:ext>
            </a:extLst>
          </p:cNvPr>
          <p:cNvSpPr txBox="1"/>
          <p:nvPr/>
        </p:nvSpPr>
        <p:spPr>
          <a:xfrm>
            <a:off x="5319628" y="6062662"/>
            <a:ext cx="6516771" cy="369332"/>
          </a:xfrm>
          <a:prstGeom prst="rect">
            <a:avLst/>
          </a:prstGeom>
          <a:noFill/>
        </p:spPr>
        <p:txBody>
          <a:bodyPr wrap="square" rtlCol="0">
            <a:spAutoFit/>
          </a:bodyPr>
          <a:lstStyle/>
          <a:p>
            <a:r>
              <a:rPr lang="en-US"/>
              <a:t>Nutall codex – tells the story of Eight-Deer; UC San Diego Library</a:t>
            </a:r>
          </a:p>
        </p:txBody>
      </p:sp>
    </p:spTree>
    <p:extLst>
      <p:ext uri="{BB962C8B-B14F-4D97-AF65-F5344CB8AC3E}">
        <p14:creationId xmlns:p14="http://schemas.microsoft.com/office/powerpoint/2010/main" val="3288560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31D3-68C8-7146-A334-9D607E9A13BD}"/>
              </a:ext>
            </a:extLst>
          </p:cNvPr>
          <p:cNvSpPr>
            <a:spLocks noGrp="1"/>
          </p:cNvSpPr>
          <p:nvPr>
            <p:ph type="title"/>
          </p:nvPr>
        </p:nvSpPr>
        <p:spPr/>
        <p:txBody>
          <a:bodyPr/>
          <a:lstStyle/>
          <a:p>
            <a:r>
              <a:rPr lang="en-US"/>
              <a:t>Typological features of Otomanguean</a:t>
            </a:r>
          </a:p>
        </p:txBody>
      </p:sp>
      <p:sp>
        <p:nvSpPr>
          <p:cNvPr id="3" name="Content Placeholder 2">
            <a:extLst>
              <a:ext uri="{FF2B5EF4-FFF2-40B4-BE49-F238E27FC236}">
                <a16:creationId xmlns:a16="http://schemas.microsoft.com/office/drawing/2014/main" id="{EEF8D669-FAFF-414D-AF7A-5BA871BBD3C4}"/>
              </a:ext>
            </a:extLst>
          </p:cNvPr>
          <p:cNvSpPr>
            <a:spLocks noGrp="1"/>
          </p:cNvSpPr>
          <p:nvPr>
            <p:ph idx="1"/>
          </p:nvPr>
        </p:nvSpPr>
        <p:spPr/>
        <p:txBody>
          <a:bodyPr/>
          <a:lstStyle/>
          <a:p>
            <a:r>
              <a:rPr lang="en-US"/>
              <a:t>Unlike Uto-Aztecan, Mayan, and Mixe-Zoquean, all Otomanguean languages are </a:t>
            </a:r>
            <a:r>
              <a:rPr lang="en-US" u="sng"/>
              <a:t>tonal</a:t>
            </a:r>
            <a:r>
              <a:rPr lang="en-US"/>
              <a:t>. Most also have morphological tone.</a:t>
            </a:r>
          </a:p>
          <a:p>
            <a:r>
              <a:rPr lang="en-US"/>
              <a:t>The morphology is mostly fusional with some affixation on verbs, but it is otherwise fairly isolating.</a:t>
            </a:r>
          </a:p>
          <a:p>
            <a:r>
              <a:rPr lang="en-US"/>
              <a:t>Virtually all Otomanguean languages have verb-initial word order.</a:t>
            </a:r>
          </a:p>
          <a:p>
            <a:r>
              <a:rPr lang="en-US"/>
              <a:t>Vigesimal numeral systems (base 20)</a:t>
            </a:r>
          </a:p>
          <a:p>
            <a:r>
              <a:rPr lang="en-US"/>
              <a:t>Relational nouns</a:t>
            </a:r>
          </a:p>
          <a:p>
            <a:r>
              <a:rPr lang="en-US"/>
              <a:t>Verbs of emotion/cognition are all formed via a specific type of compounding.</a:t>
            </a:r>
          </a:p>
        </p:txBody>
      </p:sp>
      <p:sp>
        <p:nvSpPr>
          <p:cNvPr id="4" name="Slide Number Placeholder 3">
            <a:extLst>
              <a:ext uri="{FF2B5EF4-FFF2-40B4-BE49-F238E27FC236}">
                <a16:creationId xmlns:a16="http://schemas.microsoft.com/office/drawing/2014/main" id="{23A04AFE-3F00-4B40-A223-496AA47AC2C1}"/>
              </a:ext>
            </a:extLst>
          </p:cNvPr>
          <p:cNvSpPr>
            <a:spLocks noGrp="1"/>
          </p:cNvSpPr>
          <p:nvPr>
            <p:ph type="sldNum" sz="quarter" idx="12"/>
          </p:nvPr>
        </p:nvSpPr>
        <p:spPr/>
        <p:txBody>
          <a:bodyPr/>
          <a:lstStyle/>
          <a:p>
            <a:fld id="{E7FE20C0-E15B-1847-8F82-A9101EF7D8AA}" type="slidenum">
              <a:rPr lang="en-US"/>
              <a:pPr/>
              <a:t>16</a:t>
            </a:fld>
            <a:endParaRPr lang="en-US" dirty="0"/>
          </a:p>
        </p:txBody>
      </p:sp>
    </p:spTree>
    <p:extLst>
      <p:ext uri="{BB962C8B-B14F-4D97-AF65-F5344CB8AC3E}">
        <p14:creationId xmlns:p14="http://schemas.microsoft.com/office/powerpoint/2010/main" val="2700027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1539-B049-3C9E-BD19-219A31BACC92}"/>
              </a:ext>
            </a:extLst>
          </p:cNvPr>
          <p:cNvSpPr>
            <a:spLocks noGrp="1"/>
          </p:cNvSpPr>
          <p:nvPr>
            <p:ph type="title"/>
          </p:nvPr>
        </p:nvSpPr>
        <p:spPr>
          <a:xfrm>
            <a:off x="838200" y="365125"/>
            <a:ext cx="4002157" cy="1853968"/>
          </a:xfrm>
        </p:spPr>
        <p:txBody>
          <a:bodyPr>
            <a:normAutofit fontScale="90000"/>
          </a:bodyPr>
          <a:lstStyle/>
          <a:p>
            <a:r>
              <a:rPr lang="en-US"/>
              <a:t>Triqui is surrounded by Mixtec varieties</a:t>
            </a:r>
          </a:p>
        </p:txBody>
      </p:sp>
      <p:pic>
        <p:nvPicPr>
          <p:cNvPr id="6" name="Content Placeholder 5" descr="A map of the mexican state of triqui&#10;&#10;Description automatically generated with medium confidence">
            <a:extLst>
              <a:ext uri="{FF2B5EF4-FFF2-40B4-BE49-F238E27FC236}">
                <a16:creationId xmlns:a16="http://schemas.microsoft.com/office/drawing/2014/main" id="{A30F1C59-91D5-FA03-BBE1-F9E80348819A}"/>
              </a:ext>
            </a:extLst>
          </p:cNvPr>
          <p:cNvPicPr>
            <a:picLocks noGrp="1" noChangeAspect="1"/>
          </p:cNvPicPr>
          <p:nvPr>
            <p:ph idx="1"/>
          </p:nvPr>
        </p:nvPicPr>
        <p:blipFill>
          <a:blip r:embed="rId2"/>
          <a:stretch>
            <a:fillRect/>
          </a:stretch>
        </p:blipFill>
        <p:spPr>
          <a:xfrm>
            <a:off x="5595730" y="95243"/>
            <a:ext cx="4681330" cy="6626232"/>
          </a:xfrm>
        </p:spPr>
      </p:pic>
      <p:sp>
        <p:nvSpPr>
          <p:cNvPr id="4" name="Slide Number Placeholder 3">
            <a:extLst>
              <a:ext uri="{FF2B5EF4-FFF2-40B4-BE49-F238E27FC236}">
                <a16:creationId xmlns:a16="http://schemas.microsoft.com/office/drawing/2014/main" id="{D388D84D-0C6B-0211-EBF8-7DE8BD0747CA}"/>
              </a:ext>
            </a:extLst>
          </p:cNvPr>
          <p:cNvSpPr>
            <a:spLocks noGrp="1"/>
          </p:cNvSpPr>
          <p:nvPr>
            <p:ph type="sldNum" sz="quarter" idx="12"/>
          </p:nvPr>
        </p:nvSpPr>
        <p:spPr/>
        <p:txBody>
          <a:bodyPr/>
          <a:lstStyle/>
          <a:p>
            <a:fld id="{CD6392C4-29F7-A644-B9A7-B57F2E84ED4E}" type="slidenum">
              <a:rPr lang="en-US"/>
              <a:t>17</a:t>
            </a:fld>
            <a:endParaRPr lang="en-US"/>
          </a:p>
        </p:txBody>
      </p:sp>
      <p:sp>
        <p:nvSpPr>
          <p:cNvPr id="7" name="TextBox 6">
            <a:extLst>
              <a:ext uri="{FF2B5EF4-FFF2-40B4-BE49-F238E27FC236}">
                <a16:creationId xmlns:a16="http://schemas.microsoft.com/office/drawing/2014/main" id="{25762C7A-25F6-C951-F0D3-15D25000AEE9}"/>
              </a:ext>
            </a:extLst>
          </p:cNvPr>
          <p:cNvSpPr txBox="1"/>
          <p:nvPr/>
        </p:nvSpPr>
        <p:spPr>
          <a:xfrm>
            <a:off x="838199" y="2415208"/>
            <a:ext cx="4002157" cy="2677656"/>
          </a:xfrm>
          <a:prstGeom prst="rect">
            <a:avLst/>
          </a:prstGeom>
          <a:noFill/>
        </p:spPr>
        <p:txBody>
          <a:bodyPr wrap="square" rtlCol="0">
            <a:spAutoFit/>
          </a:bodyPr>
          <a:lstStyle/>
          <a:p>
            <a:r>
              <a:rPr lang="en-US" sz="2400"/>
              <a:t>The Triqui speaking area is surrounded by the many different varieties of Mixtec, shown here superimposed over a map from Josserand’s dialectological survey of Mixtec, published in 1983.</a:t>
            </a:r>
          </a:p>
        </p:txBody>
      </p:sp>
    </p:spTree>
    <p:extLst>
      <p:ext uri="{BB962C8B-B14F-4D97-AF65-F5344CB8AC3E}">
        <p14:creationId xmlns:p14="http://schemas.microsoft.com/office/powerpoint/2010/main" val="75634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6A0F-614D-7EE2-DB12-D2F337DCA455}"/>
              </a:ext>
            </a:extLst>
          </p:cNvPr>
          <p:cNvSpPr>
            <a:spLocks noGrp="1"/>
          </p:cNvSpPr>
          <p:nvPr>
            <p:ph type="title"/>
          </p:nvPr>
        </p:nvSpPr>
        <p:spPr/>
        <p:txBody>
          <a:bodyPr/>
          <a:lstStyle/>
          <a:p>
            <a:r>
              <a:rPr lang="en-US"/>
              <a:t>Intelligibility among varieties/dialects</a:t>
            </a:r>
          </a:p>
        </p:txBody>
      </p:sp>
      <p:sp>
        <p:nvSpPr>
          <p:cNvPr id="3" name="Content Placeholder 2">
            <a:extLst>
              <a:ext uri="{FF2B5EF4-FFF2-40B4-BE49-F238E27FC236}">
                <a16:creationId xmlns:a16="http://schemas.microsoft.com/office/drawing/2014/main" id="{1698E32E-C3B6-88B2-0A49-E7370C0AEFF2}"/>
              </a:ext>
            </a:extLst>
          </p:cNvPr>
          <p:cNvSpPr>
            <a:spLocks noGrp="1"/>
          </p:cNvSpPr>
          <p:nvPr>
            <p:ph idx="1"/>
          </p:nvPr>
        </p:nvSpPr>
        <p:spPr/>
        <p:txBody>
          <a:bodyPr/>
          <a:lstStyle/>
          <a:p>
            <a:r>
              <a:rPr lang="en-US"/>
              <a:t>There is about 60% intelligibility between the Itunyoso and Chicahuaxtla Triqui varieties, but Copala Triqui is more divergent from the other varieties. It is not intelligible as the same language.</a:t>
            </a:r>
          </a:p>
          <a:p>
            <a:endParaRPr lang="en-US"/>
          </a:p>
          <a:p>
            <a:endParaRPr lang="en-US"/>
          </a:p>
          <a:p>
            <a:endParaRPr lang="en-US"/>
          </a:p>
        </p:txBody>
      </p:sp>
      <p:sp>
        <p:nvSpPr>
          <p:cNvPr id="4" name="Slide Number Placeholder 3">
            <a:extLst>
              <a:ext uri="{FF2B5EF4-FFF2-40B4-BE49-F238E27FC236}">
                <a16:creationId xmlns:a16="http://schemas.microsoft.com/office/drawing/2014/main" id="{B1598F36-FAC3-3F2F-5FA5-436B9DCB07DB}"/>
              </a:ext>
            </a:extLst>
          </p:cNvPr>
          <p:cNvSpPr>
            <a:spLocks noGrp="1"/>
          </p:cNvSpPr>
          <p:nvPr>
            <p:ph type="sldNum" sz="quarter" idx="12"/>
          </p:nvPr>
        </p:nvSpPr>
        <p:spPr/>
        <p:txBody>
          <a:bodyPr/>
          <a:lstStyle/>
          <a:p>
            <a:fld id="{CD6392C4-29F7-A644-B9A7-B57F2E84ED4E}" type="slidenum">
              <a:rPr lang="en-US"/>
              <a:t>18</a:t>
            </a:fld>
            <a:endParaRPr lang="en-US"/>
          </a:p>
        </p:txBody>
      </p:sp>
      <p:graphicFrame>
        <p:nvGraphicFramePr>
          <p:cNvPr id="5" name="Table 5">
            <a:extLst>
              <a:ext uri="{FF2B5EF4-FFF2-40B4-BE49-F238E27FC236}">
                <a16:creationId xmlns:a16="http://schemas.microsoft.com/office/drawing/2014/main" id="{CD62B486-B7F4-856A-4226-DD936504329D}"/>
              </a:ext>
            </a:extLst>
          </p:cNvPr>
          <p:cNvGraphicFramePr>
            <a:graphicFrameLocks noGrp="1"/>
          </p:cNvGraphicFramePr>
          <p:nvPr>
            <p:extLst>
              <p:ext uri="{D42A27DB-BD31-4B8C-83A1-F6EECF244321}">
                <p14:modId xmlns:p14="http://schemas.microsoft.com/office/powerpoint/2010/main" val="3014224007"/>
              </p:ext>
            </p:extLst>
          </p:nvPr>
        </p:nvGraphicFramePr>
        <p:xfrm>
          <a:off x="1107687" y="3339721"/>
          <a:ext cx="10246113" cy="2926935"/>
        </p:xfrm>
        <a:graphic>
          <a:graphicData uri="http://schemas.openxmlformats.org/drawingml/2006/table">
            <a:tbl>
              <a:tblPr firstRow="1" bandRow="1">
                <a:tableStyleId>{5940675A-B579-460E-94D1-54222C63F5DA}</a:tableStyleId>
              </a:tblPr>
              <a:tblGrid>
                <a:gridCol w="3415371">
                  <a:extLst>
                    <a:ext uri="{9D8B030D-6E8A-4147-A177-3AD203B41FA5}">
                      <a16:colId xmlns:a16="http://schemas.microsoft.com/office/drawing/2014/main" val="3351255385"/>
                    </a:ext>
                  </a:extLst>
                </a:gridCol>
                <a:gridCol w="3415371">
                  <a:extLst>
                    <a:ext uri="{9D8B030D-6E8A-4147-A177-3AD203B41FA5}">
                      <a16:colId xmlns:a16="http://schemas.microsoft.com/office/drawing/2014/main" val="1229447331"/>
                    </a:ext>
                  </a:extLst>
                </a:gridCol>
                <a:gridCol w="3415371">
                  <a:extLst>
                    <a:ext uri="{9D8B030D-6E8A-4147-A177-3AD203B41FA5}">
                      <a16:colId xmlns:a16="http://schemas.microsoft.com/office/drawing/2014/main" val="1333900308"/>
                    </a:ext>
                  </a:extLst>
                </a:gridCol>
              </a:tblGrid>
              <a:tr h="701325">
                <a:tc>
                  <a:txBody>
                    <a:bodyPr/>
                    <a:lstStyle/>
                    <a:p>
                      <a:pPr algn="ctr"/>
                      <a:r>
                        <a:rPr lang="en-US" sz="2400" b="1">
                          <a:solidFill>
                            <a:schemeClr val="tx1"/>
                          </a:solidFill>
                        </a:rPr>
                        <a:t>Itunyoso Triqui</a:t>
                      </a:r>
                    </a:p>
                  </a:txBody>
                  <a:tcPr/>
                </a:tc>
                <a:tc>
                  <a:txBody>
                    <a:bodyPr/>
                    <a:lstStyle/>
                    <a:p>
                      <a:pPr algn="ctr"/>
                      <a:r>
                        <a:rPr lang="en-US" sz="2400" b="1">
                          <a:solidFill>
                            <a:schemeClr val="tx1"/>
                          </a:solidFill>
                        </a:rPr>
                        <a:t>Chicahuaxtla Triqui</a:t>
                      </a:r>
                    </a:p>
                  </a:txBody>
                  <a:tcPr/>
                </a:tc>
                <a:tc>
                  <a:txBody>
                    <a:bodyPr/>
                    <a:lstStyle/>
                    <a:p>
                      <a:pPr algn="ctr"/>
                      <a:r>
                        <a:rPr lang="en-US" sz="2400" b="1">
                          <a:solidFill>
                            <a:schemeClr val="tx1"/>
                          </a:solidFill>
                        </a:rPr>
                        <a:t>Copala Triqui</a:t>
                      </a:r>
                    </a:p>
                  </a:txBody>
                  <a:tcPr/>
                </a:tc>
                <a:extLst>
                  <a:ext uri="{0D108BD9-81ED-4DB2-BD59-A6C34878D82A}">
                    <a16:rowId xmlns:a16="http://schemas.microsoft.com/office/drawing/2014/main" val="51626227"/>
                  </a:ext>
                </a:extLst>
              </a:tr>
              <a:tr h="701325">
                <a:tc>
                  <a:txBody>
                    <a:bodyPr/>
                    <a:lstStyle/>
                    <a:p>
                      <a:pPr algn="ctr"/>
                      <a:r>
                        <a:rPr lang="en-US" sz="2400">
                          <a:solidFill>
                            <a:schemeClr val="tx1"/>
                          </a:solidFill>
                        </a:rPr>
                        <a:t>tʃãʔ¹ ‘tasty’</a:t>
                      </a:r>
                    </a:p>
                  </a:txBody>
                  <a:tcPr/>
                </a:tc>
                <a:tc>
                  <a:txBody>
                    <a:bodyPr/>
                    <a:lstStyle/>
                    <a:p>
                      <a:pPr algn="ctr"/>
                      <a:r>
                        <a:rPr lang="en-US" sz="2400">
                          <a:solidFill>
                            <a:schemeClr val="tx1"/>
                          </a:solidFill>
                        </a:rPr>
                        <a:t>ʃiãh²³</a:t>
                      </a:r>
                    </a:p>
                  </a:txBody>
                  <a:tcPr/>
                </a:tc>
                <a:tc>
                  <a:txBody>
                    <a:bodyPr/>
                    <a:lstStyle/>
                    <a:p>
                      <a:pPr algn="ctr"/>
                      <a:r>
                        <a:rPr lang="en-US" sz="2400">
                          <a:solidFill>
                            <a:schemeClr val="tx1"/>
                          </a:solidFill>
                        </a:rPr>
                        <a:t>tʃi³ʔãh¹</a:t>
                      </a:r>
                    </a:p>
                  </a:txBody>
                  <a:tcPr/>
                </a:tc>
                <a:extLst>
                  <a:ext uri="{0D108BD9-81ED-4DB2-BD59-A6C34878D82A}">
                    <a16:rowId xmlns:a16="http://schemas.microsoft.com/office/drawing/2014/main" val="1188826994"/>
                  </a:ext>
                </a:extLst>
              </a:tr>
              <a:tr h="740702">
                <a:tc>
                  <a:txBody>
                    <a:bodyPr/>
                    <a:lstStyle/>
                    <a:p>
                      <a:pPr algn="ctr"/>
                      <a:r>
                        <a:rPr lang="en-US" sz="2400">
                          <a:solidFill>
                            <a:schemeClr val="tx1"/>
                          </a:solidFill>
                        </a:rPr>
                        <a:t>tʃu³tah³ ‘deer’</a:t>
                      </a:r>
                    </a:p>
                  </a:txBody>
                  <a:tcPr/>
                </a:tc>
                <a:tc>
                  <a:txBody>
                    <a:bodyPr/>
                    <a:lstStyle/>
                    <a:p>
                      <a:pPr algn="ctr"/>
                      <a:r>
                        <a:rPr lang="en-US" sz="2400">
                          <a:solidFill>
                            <a:schemeClr val="tx1"/>
                          </a:solidFill>
                        </a:rPr>
                        <a:t>ʃu³tah³</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rPr>
                        <a:t>ʃtah³</a:t>
                      </a:r>
                    </a:p>
                    <a:p>
                      <a:pPr algn="ctr"/>
                      <a:endParaRPr lang="en-US" sz="2400">
                        <a:solidFill>
                          <a:schemeClr val="tx1"/>
                        </a:solidFill>
                      </a:endParaRPr>
                    </a:p>
                  </a:txBody>
                  <a:tcPr/>
                </a:tc>
                <a:extLst>
                  <a:ext uri="{0D108BD9-81ED-4DB2-BD59-A6C34878D82A}">
                    <a16:rowId xmlns:a16="http://schemas.microsoft.com/office/drawing/2014/main" val="3222654487"/>
                  </a:ext>
                </a:extLst>
              </a:tr>
              <a:tr h="701325">
                <a:tc>
                  <a:txBody>
                    <a:bodyPr/>
                    <a:lstStyle/>
                    <a:p>
                      <a:pPr algn="ctr"/>
                      <a:r>
                        <a:rPr lang="en-US" sz="2400">
                          <a:solidFill>
                            <a:schemeClr val="tx1"/>
                          </a:solidFill>
                        </a:rPr>
                        <a:t>tʂuh³ ~ tʃuh³ ‘pot’</a:t>
                      </a:r>
                    </a:p>
                  </a:txBody>
                  <a:tcPr/>
                </a:tc>
                <a:tc>
                  <a:txBody>
                    <a:bodyPr/>
                    <a:lstStyle/>
                    <a:p>
                      <a:pPr algn="ctr"/>
                      <a:r>
                        <a:rPr lang="en-US" sz="2400">
                          <a:solidFill>
                            <a:schemeClr val="tx1"/>
                          </a:solidFill>
                        </a:rPr>
                        <a:t>ruh³</a:t>
                      </a:r>
                    </a:p>
                  </a:txBody>
                  <a:tcPr/>
                </a:tc>
                <a:tc>
                  <a:txBody>
                    <a:bodyPr/>
                    <a:lstStyle/>
                    <a:p>
                      <a:pPr algn="ctr"/>
                      <a:r>
                        <a:rPr lang="en-US" sz="2400">
                          <a:solidFill>
                            <a:schemeClr val="tx1"/>
                          </a:solidFill>
                        </a:rPr>
                        <a:t>ʃuh³</a:t>
                      </a:r>
                    </a:p>
                  </a:txBody>
                  <a:tcPr/>
                </a:tc>
                <a:extLst>
                  <a:ext uri="{0D108BD9-81ED-4DB2-BD59-A6C34878D82A}">
                    <a16:rowId xmlns:a16="http://schemas.microsoft.com/office/drawing/2014/main" val="4012312849"/>
                  </a:ext>
                </a:extLst>
              </a:tr>
            </a:tbl>
          </a:graphicData>
        </a:graphic>
      </p:graphicFrame>
    </p:spTree>
    <p:extLst>
      <p:ext uri="{BB962C8B-B14F-4D97-AF65-F5344CB8AC3E}">
        <p14:creationId xmlns:p14="http://schemas.microsoft.com/office/powerpoint/2010/main" val="1927535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A272-98C3-974B-8AB8-6BADB5A0806E}"/>
              </a:ext>
            </a:extLst>
          </p:cNvPr>
          <p:cNvSpPr>
            <a:spLocks noGrp="1"/>
          </p:cNvSpPr>
          <p:nvPr>
            <p:ph type="title"/>
          </p:nvPr>
        </p:nvSpPr>
        <p:spPr/>
        <p:txBody>
          <a:bodyPr/>
          <a:lstStyle/>
          <a:p>
            <a:r>
              <a:rPr lang="en-US"/>
              <a:t>What does Itunyoso Triqui sound like?</a:t>
            </a:r>
          </a:p>
        </p:txBody>
      </p:sp>
      <p:sp>
        <p:nvSpPr>
          <p:cNvPr id="3" name="Content Placeholder 2">
            <a:extLst>
              <a:ext uri="{FF2B5EF4-FFF2-40B4-BE49-F238E27FC236}">
                <a16:creationId xmlns:a16="http://schemas.microsoft.com/office/drawing/2014/main" id="{AC124A53-433C-B240-B1F8-2A2E8384FDA8}"/>
              </a:ext>
            </a:extLst>
          </p:cNvPr>
          <p:cNvSpPr>
            <a:spLocks noGrp="1"/>
          </p:cNvSpPr>
          <p:nvPr>
            <p:ph idx="1"/>
          </p:nvPr>
        </p:nvSpPr>
        <p:spPr/>
        <p:txBody>
          <a:bodyPr/>
          <a:lstStyle/>
          <a:p>
            <a:pPr marL="0" indent="0">
              <a:buNone/>
            </a:pPr>
            <a:r>
              <a:rPr lang="en-US"/>
              <a:t>Se⁴	chi³yun³²	ka³-hnah³	rian³² beh³, 		</a:t>
            </a:r>
          </a:p>
          <a:p>
            <a:pPr marL="0" indent="0">
              <a:buNone/>
            </a:pPr>
            <a:r>
              <a:rPr lang="en-US"/>
              <a:t>NEG	bat		PERF-come	face	house</a:t>
            </a:r>
          </a:p>
          <a:p>
            <a:endParaRPr lang="en-US"/>
          </a:p>
          <a:p>
            <a:pPr marL="0" indent="0">
              <a:buNone/>
            </a:pPr>
            <a:r>
              <a:rPr lang="en-US"/>
              <a:t>chi³nunh³	ka³-hnah³	rian³²	beh³</a:t>
            </a:r>
          </a:p>
          <a:p>
            <a:pPr marL="0" indent="0">
              <a:buNone/>
            </a:pPr>
            <a:r>
              <a:rPr lang="en-US"/>
              <a:t>hawk		PERF-come	face	house</a:t>
            </a:r>
          </a:p>
          <a:p>
            <a:pPr marL="0" indent="0">
              <a:buNone/>
            </a:pPr>
            <a:endParaRPr lang="en-US"/>
          </a:p>
          <a:p>
            <a:pPr marL="0" indent="0">
              <a:buNone/>
            </a:pPr>
            <a:r>
              <a:rPr lang="en-US"/>
              <a:t>‘It wasn’t a bat that landed in front of the house, (but) a hawk landed in front of the house.’</a:t>
            </a:r>
          </a:p>
        </p:txBody>
      </p:sp>
      <p:pic>
        <p:nvPicPr>
          <p:cNvPr id="4" name="NLG_focus_C68a.wav">
            <a:hlinkClick r:id="" action="ppaction://media"/>
            <a:extLst>
              <a:ext uri="{FF2B5EF4-FFF2-40B4-BE49-F238E27FC236}">
                <a16:creationId xmlns:a16="http://schemas.microsoft.com/office/drawing/2014/main" id="{4192B3D7-7AA9-F84B-9A4B-04A8040AD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5927" y="1690688"/>
            <a:ext cx="1930400" cy="1930400"/>
          </a:xfrm>
          <a:prstGeom prst="rect">
            <a:avLst/>
          </a:prstGeom>
        </p:spPr>
      </p:pic>
      <p:sp>
        <p:nvSpPr>
          <p:cNvPr id="5" name="Slide Number Placeholder 4">
            <a:extLst>
              <a:ext uri="{FF2B5EF4-FFF2-40B4-BE49-F238E27FC236}">
                <a16:creationId xmlns:a16="http://schemas.microsoft.com/office/drawing/2014/main" id="{D7B0366E-4717-634C-BD7B-CD40AD7216D9}"/>
              </a:ext>
            </a:extLst>
          </p:cNvPr>
          <p:cNvSpPr>
            <a:spLocks noGrp="1"/>
          </p:cNvSpPr>
          <p:nvPr>
            <p:ph type="sldNum" sz="quarter" idx="12"/>
          </p:nvPr>
        </p:nvSpPr>
        <p:spPr/>
        <p:txBody>
          <a:bodyPr/>
          <a:lstStyle/>
          <a:p>
            <a:fld id="{CD6392C4-29F7-A644-B9A7-B57F2E84ED4E}" type="slidenum">
              <a:t>19</a:t>
            </a:fld>
            <a:endParaRPr lang="en-US"/>
          </a:p>
        </p:txBody>
      </p:sp>
    </p:spTree>
    <p:extLst>
      <p:ext uri="{BB962C8B-B14F-4D97-AF65-F5344CB8AC3E}">
        <p14:creationId xmlns:p14="http://schemas.microsoft.com/office/powerpoint/2010/main" val="17115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88B8-BC33-CF46-9240-9E5564973B3F}"/>
              </a:ext>
            </a:extLst>
          </p:cNvPr>
          <p:cNvSpPr>
            <a:spLocks noGrp="1"/>
          </p:cNvSpPr>
          <p:nvPr>
            <p:ph type="title"/>
          </p:nvPr>
        </p:nvSpPr>
        <p:spPr>
          <a:xfrm>
            <a:off x="342899" y="372377"/>
            <a:ext cx="5444583" cy="1044575"/>
          </a:xfrm>
        </p:spPr>
        <p:txBody>
          <a:bodyPr>
            <a:normAutofit/>
          </a:bodyPr>
          <a:lstStyle/>
          <a:p>
            <a:r>
              <a:rPr lang="en-US">
                <a:latin typeface="Times" pitchFamily="2" charset="0"/>
              </a:rPr>
              <a:t>I.	Triqui languages</a:t>
            </a:r>
            <a:endParaRPr lang="en-US">
              <a:solidFill>
                <a:schemeClr val="tx1">
                  <a:lumMod val="75000"/>
                  <a:lumOff val="25000"/>
                </a:schemeClr>
              </a:solidFill>
              <a:latin typeface="Times" pitchFamily="2" charset="0"/>
            </a:endParaRPr>
          </a:p>
        </p:txBody>
      </p:sp>
      <p:sp>
        <p:nvSpPr>
          <p:cNvPr id="3" name="Content Placeholder 2">
            <a:extLst>
              <a:ext uri="{FF2B5EF4-FFF2-40B4-BE49-F238E27FC236}">
                <a16:creationId xmlns:a16="http://schemas.microsoft.com/office/drawing/2014/main" id="{07CC2ABB-105F-2649-B916-7A9EE5397EE9}"/>
              </a:ext>
            </a:extLst>
          </p:cNvPr>
          <p:cNvSpPr>
            <a:spLocks noGrp="1"/>
          </p:cNvSpPr>
          <p:nvPr>
            <p:ph idx="1"/>
          </p:nvPr>
        </p:nvSpPr>
        <p:spPr>
          <a:xfrm>
            <a:off x="342900" y="1689100"/>
            <a:ext cx="4252852" cy="5054600"/>
          </a:xfrm>
        </p:spPr>
        <p:txBody>
          <a:bodyPr>
            <a:normAutofit/>
          </a:bodyPr>
          <a:lstStyle/>
          <a:p>
            <a:r>
              <a:rPr lang="en-US" sz="2600">
                <a:solidFill>
                  <a:schemeClr val="tx1">
                    <a:lumMod val="75000"/>
                    <a:lumOff val="25000"/>
                  </a:schemeClr>
                </a:solidFill>
                <a:latin typeface="Times" pitchFamily="2" charset="0"/>
              </a:rPr>
              <a:t>3 major language variants with limited mutual intelligibility.</a:t>
            </a:r>
          </a:p>
          <a:p>
            <a:r>
              <a:rPr lang="en-US" sz="2600">
                <a:solidFill>
                  <a:schemeClr val="tx1">
                    <a:lumMod val="75000"/>
                    <a:lumOff val="25000"/>
                  </a:schemeClr>
                </a:solidFill>
                <a:latin typeface="Times" pitchFamily="2" charset="0"/>
              </a:rPr>
              <a:t>All complex tone languages within the Mixtecan family.</a:t>
            </a:r>
          </a:p>
          <a:p>
            <a:r>
              <a:rPr lang="en-US" sz="2600">
                <a:solidFill>
                  <a:schemeClr val="tx1">
                    <a:lumMod val="75000"/>
                    <a:lumOff val="25000"/>
                  </a:schemeClr>
                </a:solidFill>
                <a:latin typeface="Times" pitchFamily="2" charset="0"/>
              </a:rPr>
              <a:t>Average distance between the major Triqui regions is ~5 km, but it is very mountainous terrain with large elevation differences.</a:t>
            </a:r>
          </a:p>
          <a:p>
            <a:endParaRPr lang="en-US" sz="2600">
              <a:solidFill>
                <a:schemeClr val="tx1">
                  <a:lumMod val="75000"/>
                  <a:lumOff val="25000"/>
                </a:schemeClr>
              </a:solidFill>
              <a:latin typeface="Times" pitchFamily="2" charset="0"/>
            </a:endParaRPr>
          </a:p>
        </p:txBody>
      </p:sp>
      <p:pic>
        <p:nvPicPr>
          <p:cNvPr id="5" name="Picture 4">
            <a:extLst>
              <a:ext uri="{FF2B5EF4-FFF2-40B4-BE49-F238E27FC236}">
                <a16:creationId xmlns:a16="http://schemas.microsoft.com/office/drawing/2014/main" id="{C82FBFCC-9F2E-AB4F-BA29-8A69F838C8CD}"/>
              </a:ext>
            </a:extLst>
          </p:cNvPr>
          <p:cNvPicPr>
            <a:picLocks noChangeAspect="1"/>
          </p:cNvPicPr>
          <p:nvPr/>
        </p:nvPicPr>
        <p:blipFill>
          <a:blip r:embed="rId2"/>
          <a:stretch>
            <a:fillRect/>
          </a:stretch>
        </p:blipFill>
        <p:spPr>
          <a:xfrm>
            <a:off x="7025945" y="0"/>
            <a:ext cx="5166055" cy="5208962"/>
          </a:xfrm>
          <a:prstGeom prst="rect">
            <a:avLst/>
          </a:prstGeom>
        </p:spPr>
      </p:pic>
      <p:pic>
        <p:nvPicPr>
          <p:cNvPr id="7" name="Picture 6">
            <a:extLst>
              <a:ext uri="{FF2B5EF4-FFF2-40B4-BE49-F238E27FC236}">
                <a16:creationId xmlns:a16="http://schemas.microsoft.com/office/drawing/2014/main" id="{F7B5FEB0-CD6F-3345-9299-0E2587E13BDA}"/>
              </a:ext>
            </a:extLst>
          </p:cNvPr>
          <p:cNvPicPr>
            <a:picLocks noChangeAspect="1"/>
          </p:cNvPicPr>
          <p:nvPr/>
        </p:nvPicPr>
        <p:blipFill>
          <a:blip r:embed="rId3"/>
          <a:stretch>
            <a:fillRect/>
          </a:stretch>
        </p:blipFill>
        <p:spPr>
          <a:xfrm>
            <a:off x="4595752" y="3337245"/>
            <a:ext cx="3092242" cy="3520755"/>
          </a:xfrm>
          <a:prstGeom prst="rect">
            <a:avLst/>
          </a:prstGeom>
        </p:spPr>
      </p:pic>
      <p:sp>
        <p:nvSpPr>
          <p:cNvPr id="8" name="TextBox 7">
            <a:extLst>
              <a:ext uri="{FF2B5EF4-FFF2-40B4-BE49-F238E27FC236}">
                <a16:creationId xmlns:a16="http://schemas.microsoft.com/office/drawing/2014/main" id="{492B9C02-2F47-3341-A7F1-C1A6FE75149B}"/>
              </a:ext>
            </a:extLst>
          </p:cNvPr>
          <p:cNvSpPr txBox="1"/>
          <p:nvPr/>
        </p:nvSpPr>
        <p:spPr>
          <a:xfrm>
            <a:off x="8026399" y="2004316"/>
            <a:ext cx="1378939" cy="1200329"/>
          </a:xfrm>
          <a:prstGeom prst="rect">
            <a:avLst/>
          </a:prstGeom>
          <a:noFill/>
        </p:spPr>
        <p:txBody>
          <a:bodyPr wrap="square" rtlCol="0">
            <a:spAutoFit/>
          </a:bodyPr>
          <a:lstStyle/>
          <a:p>
            <a:r>
              <a:rPr lang="en-US"/>
              <a:t>Copala Triqui</a:t>
            </a:r>
          </a:p>
          <a:p>
            <a:r>
              <a:rPr lang="en-US"/>
              <a:t>(30K speakers)</a:t>
            </a:r>
          </a:p>
        </p:txBody>
      </p:sp>
      <p:sp>
        <p:nvSpPr>
          <p:cNvPr id="9" name="TextBox 8">
            <a:extLst>
              <a:ext uri="{FF2B5EF4-FFF2-40B4-BE49-F238E27FC236}">
                <a16:creationId xmlns:a16="http://schemas.microsoft.com/office/drawing/2014/main" id="{3A840F52-D958-4445-B5E7-E3EC5AC1E1B9}"/>
              </a:ext>
            </a:extLst>
          </p:cNvPr>
          <p:cNvSpPr txBox="1"/>
          <p:nvPr/>
        </p:nvSpPr>
        <p:spPr>
          <a:xfrm>
            <a:off x="9985869" y="2413915"/>
            <a:ext cx="1625600" cy="923330"/>
          </a:xfrm>
          <a:prstGeom prst="rect">
            <a:avLst/>
          </a:prstGeom>
          <a:noFill/>
        </p:spPr>
        <p:txBody>
          <a:bodyPr wrap="square" rtlCol="0">
            <a:spAutoFit/>
          </a:bodyPr>
          <a:lstStyle/>
          <a:p>
            <a:pPr algn="r"/>
            <a:r>
              <a:rPr lang="en-US">
                <a:solidFill>
                  <a:schemeClr val="accent1">
                    <a:lumMod val="75000"/>
                  </a:schemeClr>
                </a:solidFill>
              </a:rPr>
              <a:t>Chicahuaxtla Triqui</a:t>
            </a:r>
          </a:p>
          <a:p>
            <a:pPr algn="r"/>
            <a:r>
              <a:rPr lang="en-US">
                <a:solidFill>
                  <a:schemeClr val="accent1">
                    <a:lumMod val="75000"/>
                  </a:schemeClr>
                </a:solidFill>
              </a:rPr>
              <a:t>(4K speakers)</a:t>
            </a:r>
          </a:p>
        </p:txBody>
      </p:sp>
      <p:sp>
        <p:nvSpPr>
          <p:cNvPr id="10" name="TextBox 9">
            <a:extLst>
              <a:ext uri="{FF2B5EF4-FFF2-40B4-BE49-F238E27FC236}">
                <a16:creationId xmlns:a16="http://schemas.microsoft.com/office/drawing/2014/main" id="{B4C31208-7623-F940-A3C7-D611A9DFDA6B}"/>
              </a:ext>
            </a:extLst>
          </p:cNvPr>
          <p:cNvSpPr txBox="1"/>
          <p:nvPr/>
        </p:nvSpPr>
        <p:spPr>
          <a:xfrm>
            <a:off x="9405338" y="571500"/>
            <a:ext cx="2040208" cy="646331"/>
          </a:xfrm>
          <a:prstGeom prst="rect">
            <a:avLst/>
          </a:prstGeom>
          <a:noFill/>
        </p:spPr>
        <p:txBody>
          <a:bodyPr wrap="square" rtlCol="0">
            <a:spAutoFit/>
          </a:bodyPr>
          <a:lstStyle/>
          <a:p>
            <a:r>
              <a:rPr lang="en-US" b="1">
                <a:solidFill>
                  <a:srgbClr val="C00000"/>
                </a:solidFill>
              </a:rPr>
              <a:t>Itunyoso Triqui</a:t>
            </a:r>
          </a:p>
          <a:p>
            <a:r>
              <a:rPr lang="en-US" b="1">
                <a:solidFill>
                  <a:srgbClr val="C00000"/>
                </a:solidFill>
              </a:rPr>
              <a:t>(2,700 speakers)</a:t>
            </a:r>
          </a:p>
        </p:txBody>
      </p:sp>
      <p:cxnSp>
        <p:nvCxnSpPr>
          <p:cNvPr id="12" name="Straight Connector 11">
            <a:extLst>
              <a:ext uri="{FF2B5EF4-FFF2-40B4-BE49-F238E27FC236}">
                <a16:creationId xmlns:a16="http://schemas.microsoft.com/office/drawing/2014/main" id="{4BD1D9E5-3B3E-974A-B92C-7600A94114DF}"/>
              </a:ext>
            </a:extLst>
          </p:cNvPr>
          <p:cNvCxnSpPr>
            <a:cxnSpLocks/>
          </p:cNvCxnSpPr>
          <p:nvPr/>
        </p:nvCxnSpPr>
        <p:spPr>
          <a:xfrm flipH="1">
            <a:off x="6463889" y="1991616"/>
            <a:ext cx="600156" cy="3365706"/>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C71155-94C0-0B41-8880-E39AFA7C8022}"/>
              </a:ext>
            </a:extLst>
          </p:cNvPr>
          <p:cNvCxnSpPr>
            <a:cxnSpLocks/>
          </p:cNvCxnSpPr>
          <p:nvPr/>
        </p:nvCxnSpPr>
        <p:spPr>
          <a:xfrm flipH="1">
            <a:off x="6536396" y="4814690"/>
            <a:ext cx="3424073" cy="57196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78E333-8A75-D84A-B171-266B0A06BBFB}"/>
              </a:ext>
            </a:extLst>
          </p:cNvPr>
          <p:cNvSpPr txBox="1"/>
          <p:nvPr/>
        </p:nvSpPr>
        <p:spPr>
          <a:xfrm>
            <a:off x="8010420" y="817492"/>
            <a:ext cx="1021691" cy="369332"/>
          </a:xfrm>
          <a:prstGeom prst="rect">
            <a:avLst/>
          </a:prstGeom>
          <a:noFill/>
        </p:spPr>
        <p:txBody>
          <a:bodyPr wrap="square" rtlCol="0">
            <a:spAutoFit/>
          </a:bodyPr>
          <a:lstStyle/>
          <a:p>
            <a:r>
              <a:rPr lang="en-US"/>
              <a:t>1550 m</a:t>
            </a:r>
          </a:p>
        </p:txBody>
      </p:sp>
      <p:sp>
        <p:nvSpPr>
          <p:cNvPr id="22" name="TextBox 21">
            <a:extLst>
              <a:ext uri="{FF2B5EF4-FFF2-40B4-BE49-F238E27FC236}">
                <a16:creationId xmlns:a16="http://schemas.microsoft.com/office/drawing/2014/main" id="{E7A6E142-168D-A249-ACA1-FC07DD5F4523}"/>
              </a:ext>
            </a:extLst>
          </p:cNvPr>
          <p:cNvSpPr txBox="1"/>
          <p:nvPr/>
        </p:nvSpPr>
        <p:spPr>
          <a:xfrm>
            <a:off x="10750775" y="251826"/>
            <a:ext cx="1021691" cy="369332"/>
          </a:xfrm>
          <a:prstGeom prst="rect">
            <a:avLst/>
          </a:prstGeom>
          <a:noFill/>
        </p:spPr>
        <p:txBody>
          <a:bodyPr wrap="square" rtlCol="0">
            <a:spAutoFit/>
          </a:bodyPr>
          <a:lstStyle/>
          <a:p>
            <a:r>
              <a:rPr lang="en-US" b="1">
                <a:solidFill>
                  <a:srgbClr val="C00000"/>
                </a:solidFill>
              </a:rPr>
              <a:t>2630 m</a:t>
            </a:r>
          </a:p>
        </p:txBody>
      </p:sp>
      <p:sp>
        <p:nvSpPr>
          <p:cNvPr id="23" name="TextBox 22">
            <a:extLst>
              <a:ext uri="{FF2B5EF4-FFF2-40B4-BE49-F238E27FC236}">
                <a16:creationId xmlns:a16="http://schemas.microsoft.com/office/drawing/2014/main" id="{62826990-731C-0741-952E-6F568AB735E7}"/>
              </a:ext>
            </a:extLst>
          </p:cNvPr>
          <p:cNvSpPr txBox="1"/>
          <p:nvPr/>
        </p:nvSpPr>
        <p:spPr>
          <a:xfrm>
            <a:off x="10949729" y="1689100"/>
            <a:ext cx="1021691" cy="369332"/>
          </a:xfrm>
          <a:prstGeom prst="rect">
            <a:avLst/>
          </a:prstGeom>
          <a:noFill/>
        </p:spPr>
        <p:txBody>
          <a:bodyPr wrap="square" rtlCol="0">
            <a:spAutoFit/>
          </a:bodyPr>
          <a:lstStyle/>
          <a:p>
            <a:r>
              <a:rPr lang="en-US">
                <a:solidFill>
                  <a:schemeClr val="accent1">
                    <a:lumMod val="60000"/>
                    <a:lumOff val="40000"/>
                  </a:schemeClr>
                </a:solidFill>
              </a:rPr>
              <a:t>2370 m</a:t>
            </a:r>
          </a:p>
        </p:txBody>
      </p:sp>
      <p:sp>
        <p:nvSpPr>
          <p:cNvPr id="24" name="Slide Number Placeholder 23">
            <a:extLst>
              <a:ext uri="{FF2B5EF4-FFF2-40B4-BE49-F238E27FC236}">
                <a16:creationId xmlns:a16="http://schemas.microsoft.com/office/drawing/2014/main" id="{D62AA1F5-86AD-EF40-A138-8CE6ECF8978E}"/>
              </a:ext>
            </a:extLst>
          </p:cNvPr>
          <p:cNvSpPr>
            <a:spLocks noGrp="1"/>
          </p:cNvSpPr>
          <p:nvPr>
            <p:ph type="sldNum" sz="quarter" idx="12"/>
          </p:nvPr>
        </p:nvSpPr>
        <p:spPr/>
        <p:txBody>
          <a:bodyPr/>
          <a:lstStyle/>
          <a:p>
            <a:fld id="{CD6392C4-29F7-A644-B9A7-B57F2E84ED4E}" type="slidenum">
              <a:t>2</a:t>
            </a:fld>
            <a:endParaRPr lang="en-US"/>
          </a:p>
        </p:txBody>
      </p:sp>
    </p:spTree>
    <p:extLst>
      <p:ext uri="{BB962C8B-B14F-4D97-AF65-F5344CB8AC3E}">
        <p14:creationId xmlns:p14="http://schemas.microsoft.com/office/powerpoint/2010/main" val="205810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9978-FB9C-C446-A704-965290321CC9}"/>
              </a:ext>
            </a:extLst>
          </p:cNvPr>
          <p:cNvSpPr>
            <a:spLocks noGrp="1"/>
          </p:cNvSpPr>
          <p:nvPr>
            <p:ph type="title"/>
          </p:nvPr>
        </p:nvSpPr>
        <p:spPr>
          <a:xfrm>
            <a:off x="838200" y="365126"/>
            <a:ext cx="10515600" cy="992620"/>
          </a:xfrm>
        </p:spPr>
        <p:txBody>
          <a:bodyPr>
            <a:normAutofit fontScale="90000"/>
          </a:bodyPr>
          <a:lstStyle/>
          <a:p>
            <a:r>
              <a:rPr lang="en-US"/>
              <a:t>What are all those numbers? There are 9 tones.</a:t>
            </a:r>
          </a:p>
        </p:txBody>
      </p:sp>
      <p:sp>
        <p:nvSpPr>
          <p:cNvPr id="3" name="Content Placeholder 2">
            <a:extLst>
              <a:ext uri="{FF2B5EF4-FFF2-40B4-BE49-F238E27FC236}">
                <a16:creationId xmlns:a16="http://schemas.microsoft.com/office/drawing/2014/main" id="{1D492D54-8ECE-8C45-ACA9-06B11648E3BE}"/>
              </a:ext>
            </a:extLst>
          </p:cNvPr>
          <p:cNvSpPr>
            <a:spLocks noGrp="1"/>
          </p:cNvSpPr>
          <p:nvPr>
            <p:ph idx="1"/>
          </p:nvPr>
        </p:nvSpPr>
        <p:spPr>
          <a:xfrm>
            <a:off x="838200" y="1468582"/>
            <a:ext cx="10515600" cy="4708381"/>
          </a:xfrm>
        </p:spPr>
        <p:txBody>
          <a:bodyPr/>
          <a:lstStyle/>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βːeɦ⁵	‘straw mat’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βːe⁴	‘hair’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nːe³	‘plough’</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nːe²	‘to lie (to someone)’</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nːe¹	‘naked’</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tʃe⁴³	‘my father’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nːe³²	‘water’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nːe³¹	‘meat’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nːãɦ¹³	‘towards here’</a:t>
            </a:r>
          </a:p>
        </p:txBody>
      </p:sp>
      <p:pic>
        <p:nvPicPr>
          <p:cNvPr id="4" name="bbej5">
            <a:hlinkClick r:id="" action="ppaction://media"/>
            <a:extLst>
              <a:ext uri="{FF2B5EF4-FFF2-40B4-BE49-F238E27FC236}">
                <a16:creationId xmlns:a16="http://schemas.microsoft.com/office/drawing/2014/main" id="{69AA4F8F-5954-604B-B130-CF1703E12B3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17101" y="1468582"/>
            <a:ext cx="555154" cy="555154"/>
          </a:xfrm>
          <a:prstGeom prst="rect">
            <a:avLst/>
          </a:prstGeom>
          <a:solidFill>
            <a:schemeClr val="tx1"/>
          </a:solidFill>
        </p:spPr>
      </p:pic>
      <p:pic>
        <p:nvPicPr>
          <p:cNvPr id="5" name="bbe4">
            <a:hlinkClick r:id="" action="ppaction://media"/>
            <a:extLst>
              <a:ext uri="{FF2B5EF4-FFF2-40B4-BE49-F238E27FC236}">
                <a16:creationId xmlns:a16="http://schemas.microsoft.com/office/drawing/2014/main" id="{72CE92DE-DD56-FC4D-8182-45729D5FF137}"/>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017103" y="1986108"/>
            <a:ext cx="555153" cy="555153"/>
          </a:xfrm>
          <a:prstGeom prst="rect">
            <a:avLst/>
          </a:prstGeom>
          <a:solidFill>
            <a:schemeClr val="tx1"/>
          </a:solidFill>
        </p:spPr>
      </p:pic>
      <p:pic>
        <p:nvPicPr>
          <p:cNvPr id="6" name="nne3">
            <a:hlinkClick r:id="" action="ppaction://media"/>
            <a:extLst>
              <a:ext uri="{FF2B5EF4-FFF2-40B4-BE49-F238E27FC236}">
                <a16:creationId xmlns:a16="http://schemas.microsoft.com/office/drawing/2014/main" id="{01C2CCB8-A1F8-4C49-B7F2-FD20FA05A92D}"/>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017101" y="2511013"/>
            <a:ext cx="555153" cy="555153"/>
          </a:xfrm>
          <a:prstGeom prst="rect">
            <a:avLst/>
          </a:prstGeom>
          <a:solidFill>
            <a:schemeClr val="tx1"/>
          </a:solidFill>
        </p:spPr>
      </p:pic>
      <p:pic>
        <p:nvPicPr>
          <p:cNvPr id="7" name="nne2">
            <a:hlinkClick r:id="" action="ppaction://media"/>
            <a:extLst>
              <a:ext uri="{FF2B5EF4-FFF2-40B4-BE49-F238E27FC236}">
                <a16:creationId xmlns:a16="http://schemas.microsoft.com/office/drawing/2014/main" id="{E80CA4AE-F423-5C45-A8AB-785E4DCC92FA}"/>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17099" y="3021158"/>
            <a:ext cx="555153" cy="555153"/>
          </a:xfrm>
          <a:prstGeom prst="rect">
            <a:avLst/>
          </a:prstGeom>
          <a:solidFill>
            <a:schemeClr val="tx1"/>
          </a:solidFill>
        </p:spPr>
      </p:pic>
      <p:pic>
        <p:nvPicPr>
          <p:cNvPr id="8" name="nne1">
            <a:hlinkClick r:id="" action="ppaction://media"/>
            <a:extLst>
              <a:ext uri="{FF2B5EF4-FFF2-40B4-BE49-F238E27FC236}">
                <a16:creationId xmlns:a16="http://schemas.microsoft.com/office/drawing/2014/main" id="{3643B1D7-0F0A-8147-96A5-CC2914FA9CAB}"/>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017099" y="3530188"/>
            <a:ext cx="555153" cy="555153"/>
          </a:xfrm>
          <a:prstGeom prst="rect">
            <a:avLst/>
          </a:prstGeom>
          <a:solidFill>
            <a:schemeClr val="tx1"/>
          </a:solidFill>
        </p:spPr>
      </p:pic>
      <p:pic>
        <p:nvPicPr>
          <p:cNvPr id="9" name="che43">
            <a:hlinkClick r:id="" action="ppaction://media"/>
            <a:extLst>
              <a:ext uri="{FF2B5EF4-FFF2-40B4-BE49-F238E27FC236}">
                <a16:creationId xmlns:a16="http://schemas.microsoft.com/office/drawing/2014/main" id="{3C08616C-2539-5C46-B035-6355570B362C}"/>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17098" y="4025960"/>
            <a:ext cx="555153" cy="555153"/>
          </a:xfrm>
          <a:prstGeom prst="rect">
            <a:avLst/>
          </a:prstGeom>
          <a:solidFill>
            <a:schemeClr val="tx1"/>
          </a:solidFill>
        </p:spPr>
      </p:pic>
      <p:pic>
        <p:nvPicPr>
          <p:cNvPr id="10" name="nne32">
            <a:hlinkClick r:id="" action="ppaction://media"/>
            <a:extLst>
              <a:ext uri="{FF2B5EF4-FFF2-40B4-BE49-F238E27FC236}">
                <a16:creationId xmlns:a16="http://schemas.microsoft.com/office/drawing/2014/main" id="{91E8AC64-12F9-3649-8A6A-96576B31EFE7}"/>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1017098" y="4521732"/>
            <a:ext cx="555153" cy="555153"/>
          </a:xfrm>
          <a:prstGeom prst="rect">
            <a:avLst/>
          </a:prstGeom>
          <a:solidFill>
            <a:schemeClr val="tx1"/>
          </a:solidFill>
        </p:spPr>
      </p:pic>
      <p:pic>
        <p:nvPicPr>
          <p:cNvPr id="11" name="nne31">
            <a:hlinkClick r:id="" action="ppaction://media"/>
            <a:extLst>
              <a:ext uri="{FF2B5EF4-FFF2-40B4-BE49-F238E27FC236}">
                <a16:creationId xmlns:a16="http://schemas.microsoft.com/office/drawing/2014/main" id="{6B560040-B9CB-1F4B-A55A-59B3FB307E75}"/>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1017097" y="4997510"/>
            <a:ext cx="555153" cy="555153"/>
          </a:xfrm>
          <a:prstGeom prst="rect">
            <a:avLst/>
          </a:prstGeom>
          <a:solidFill>
            <a:schemeClr val="tx1"/>
          </a:solidFill>
        </p:spPr>
      </p:pic>
      <p:pic>
        <p:nvPicPr>
          <p:cNvPr id="12" name="nnanj13">
            <a:hlinkClick r:id="" action="ppaction://media"/>
            <a:extLst>
              <a:ext uri="{FF2B5EF4-FFF2-40B4-BE49-F238E27FC236}">
                <a16:creationId xmlns:a16="http://schemas.microsoft.com/office/drawing/2014/main" id="{C4BD000A-9CC5-144D-891A-0B8800F96152}"/>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1017096" y="5544640"/>
            <a:ext cx="555153" cy="555153"/>
          </a:xfrm>
          <a:prstGeom prst="rect">
            <a:avLst/>
          </a:prstGeom>
          <a:solidFill>
            <a:schemeClr val="tx1"/>
          </a:solidFill>
        </p:spPr>
      </p:pic>
      <p:sp>
        <p:nvSpPr>
          <p:cNvPr id="13" name="TextBox 12">
            <a:extLst>
              <a:ext uri="{FF2B5EF4-FFF2-40B4-BE49-F238E27FC236}">
                <a16:creationId xmlns:a16="http://schemas.microsoft.com/office/drawing/2014/main" id="{DD87A0A9-5C8E-AF43-BC56-D146045B1A09}"/>
              </a:ext>
            </a:extLst>
          </p:cNvPr>
          <p:cNvSpPr txBox="1"/>
          <p:nvPr/>
        </p:nvSpPr>
        <p:spPr>
          <a:xfrm>
            <a:off x="6303818" y="1357746"/>
            <a:ext cx="5049982" cy="4893647"/>
          </a:xfrm>
          <a:prstGeom prst="rect">
            <a:avLst/>
          </a:prstGeom>
          <a:noFill/>
        </p:spPr>
        <p:txBody>
          <a:bodyPr wrap="square" rtlCol="0">
            <a:spAutoFit/>
          </a:bodyPr>
          <a:lstStyle/>
          <a:p>
            <a:r>
              <a:rPr lang="en-US" sz="2600">
                <a:latin typeface="Doulos SIL" panose="02000500070000020004" pitchFamily="2" charset="77"/>
                <a:ea typeface="Doulos SIL" panose="02000500070000020004" pitchFamily="2" charset="77"/>
                <a:cs typeface="Doulos SIL" panose="02000500070000020004" pitchFamily="2" charset="77"/>
              </a:rPr>
              <a:t>Triqui languages have complex tonal systems and important distinctions between roots which end with /h/ and /ʔ/.</a:t>
            </a:r>
          </a:p>
          <a:p>
            <a:endParaRPr lang="en-US" sz="2600">
              <a:latin typeface="Doulos SIL" panose="02000500070000020004" pitchFamily="2" charset="77"/>
              <a:ea typeface="Doulos SIL" panose="02000500070000020004" pitchFamily="2" charset="77"/>
              <a:cs typeface="Doulos SIL" panose="02000500070000020004" pitchFamily="2" charset="77"/>
            </a:endParaRPr>
          </a:p>
          <a:p>
            <a:r>
              <a:rPr lang="en-US" sz="2600">
                <a:latin typeface="Doulos SIL" panose="02000500070000020004" pitchFamily="2" charset="77"/>
                <a:ea typeface="Doulos SIL" panose="02000500070000020004" pitchFamily="2" charset="77"/>
                <a:cs typeface="Doulos SIL" panose="02000500070000020004" pitchFamily="2" charset="77"/>
              </a:rPr>
              <a:t>For many Otomanguean languages, researchers focus on phonological aspects of the languages because:</a:t>
            </a:r>
          </a:p>
          <a:p>
            <a:endParaRPr lang="en-US" sz="2600">
              <a:latin typeface="Doulos SIL" panose="02000500070000020004" pitchFamily="2" charset="77"/>
              <a:ea typeface="Doulos SIL" panose="02000500070000020004" pitchFamily="2" charset="77"/>
              <a:cs typeface="Doulos SIL" panose="02000500070000020004" pitchFamily="2" charset="77"/>
            </a:endParaRPr>
          </a:p>
          <a:p>
            <a:r>
              <a:rPr lang="en-US" sz="2600">
                <a:latin typeface="Doulos SIL" panose="02000500070000020004" pitchFamily="2" charset="77"/>
                <a:ea typeface="Doulos SIL" panose="02000500070000020004" pitchFamily="2" charset="77"/>
                <a:cs typeface="Doulos SIL" panose="02000500070000020004" pitchFamily="2" charset="77"/>
              </a:rPr>
              <a:t>(a) the phonology is very complex</a:t>
            </a:r>
            <a:br>
              <a:rPr lang="en-US" sz="2600">
                <a:latin typeface="Doulos SIL" panose="02000500070000020004" pitchFamily="2" charset="77"/>
                <a:ea typeface="Doulos SIL" panose="02000500070000020004" pitchFamily="2" charset="77"/>
                <a:cs typeface="Doulos SIL" panose="02000500070000020004" pitchFamily="2" charset="77"/>
              </a:rPr>
            </a:br>
            <a:r>
              <a:rPr lang="en-US" sz="2600">
                <a:latin typeface="Doulos SIL" panose="02000500070000020004" pitchFamily="2" charset="77"/>
                <a:ea typeface="Doulos SIL" panose="02000500070000020004" pitchFamily="2" charset="77"/>
                <a:cs typeface="Doulos SIL" panose="02000500070000020004" pitchFamily="2" charset="77"/>
              </a:rPr>
              <a:t>(b) the phonology is important to the morphology (grammatical tone)</a:t>
            </a:r>
          </a:p>
        </p:txBody>
      </p:sp>
      <p:sp>
        <p:nvSpPr>
          <p:cNvPr id="14" name="Slide Number Placeholder 13">
            <a:extLst>
              <a:ext uri="{FF2B5EF4-FFF2-40B4-BE49-F238E27FC236}">
                <a16:creationId xmlns:a16="http://schemas.microsoft.com/office/drawing/2014/main" id="{05E60CF5-79B7-454D-9B5C-F9DAED53AF8A}"/>
              </a:ext>
            </a:extLst>
          </p:cNvPr>
          <p:cNvSpPr>
            <a:spLocks noGrp="1"/>
          </p:cNvSpPr>
          <p:nvPr>
            <p:ph type="sldNum" sz="quarter" idx="12"/>
          </p:nvPr>
        </p:nvSpPr>
        <p:spPr/>
        <p:txBody>
          <a:bodyPr/>
          <a:lstStyle/>
          <a:p>
            <a:fld id="{CD6392C4-29F7-A644-B9A7-B57F2E84ED4E}" type="slidenum">
              <a:t>20</a:t>
            </a:fld>
            <a:endParaRPr lang="en-US"/>
          </a:p>
        </p:txBody>
      </p:sp>
    </p:spTree>
    <p:extLst>
      <p:ext uri="{BB962C8B-B14F-4D97-AF65-F5344CB8AC3E}">
        <p14:creationId xmlns:p14="http://schemas.microsoft.com/office/powerpoint/2010/main" val="338370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10"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78"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11"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59"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63"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52" fill="hold"/>
                                        <p:tgtEl>
                                          <p:spTgt spid="11"/>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5"/>
                </p:tgtEl>
              </p:cMediaNode>
            </p:audio>
            <p:audio>
              <p:cMediaNode vol="80000">
                <p:cTn id="41" fill="hold" display="0">
                  <p:stCondLst>
                    <p:cond delay="indefinite"/>
                  </p:stCondLst>
                  <p:endCondLst>
                    <p:cond evt="onStopAudio" delay="0">
                      <p:tgtEl>
                        <p:sldTgt/>
                      </p:tgtEl>
                    </p:cond>
                  </p:endCondLst>
                </p:cTn>
                <p:tgtEl>
                  <p:spTgt spid="6"/>
                </p:tgtEl>
              </p:cMediaNode>
            </p:audio>
            <p:audio>
              <p:cMediaNode vol="80000">
                <p:cTn id="42" fill="hold" display="0">
                  <p:stCondLst>
                    <p:cond delay="indefinite"/>
                  </p:stCondLst>
                  <p:endCondLst>
                    <p:cond evt="onStopAudio" delay="0">
                      <p:tgtEl>
                        <p:sldTgt/>
                      </p:tgtEl>
                    </p:cond>
                  </p:endCondLst>
                </p:cTn>
                <p:tgtEl>
                  <p:spTgt spid="7"/>
                </p:tgtEl>
              </p:cMediaNode>
            </p:audio>
            <p:audio>
              <p:cMediaNode vol="80000">
                <p:cTn id="43" fill="hold" display="0">
                  <p:stCondLst>
                    <p:cond delay="indefinite"/>
                  </p:stCondLst>
                  <p:endCondLst>
                    <p:cond evt="onStopAudio" delay="0">
                      <p:tgtEl>
                        <p:sldTgt/>
                      </p:tgtEl>
                    </p:cond>
                  </p:endCondLst>
                </p:cTn>
                <p:tgtEl>
                  <p:spTgt spid="8"/>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0"/>
                </p:tgtEl>
              </p:cMediaNode>
            </p:audio>
            <p:audio>
              <p:cMediaNode vol="80000">
                <p:cTn id="46" fill="hold" display="0">
                  <p:stCondLst>
                    <p:cond delay="indefinite"/>
                  </p:stCondLst>
                  <p:endCondLst>
                    <p:cond evt="onStopAudio" delay="0">
                      <p:tgtEl>
                        <p:sldTgt/>
                      </p:tgtEl>
                    </p:cond>
                  </p:endCondLst>
                </p:cTn>
                <p:tgtEl>
                  <p:spTgt spid="11"/>
                </p:tgtEl>
              </p:cMediaNode>
            </p:audio>
            <p:audio>
              <p:cMediaNode vol="80000">
                <p:cTn id="4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E7F2-C650-C043-A561-CE159BED29E1}"/>
              </a:ext>
            </a:extLst>
          </p:cNvPr>
          <p:cNvSpPr>
            <a:spLocks noGrp="1"/>
          </p:cNvSpPr>
          <p:nvPr>
            <p:ph type="title"/>
          </p:nvPr>
        </p:nvSpPr>
        <p:spPr/>
        <p:txBody>
          <a:bodyPr/>
          <a:lstStyle/>
          <a:p>
            <a:r>
              <a:rPr lang="en-US"/>
              <a:t>Linguistic characteristics (a snapshot)</a:t>
            </a:r>
          </a:p>
        </p:txBody>
      </p:sp>
      <p:sp>
        <p:nvSpPr>
          <p:cNvPr id="3" name="Content Placeholder 2">
            <a:extLst>
              <a:ext uri="{FF2B5EF4-FFF2-40B4-BE49-F238E27FC236}">
                <a16:creationId xmlns:a16="http://schemas.microsoft.com/office/drawing/2014/main" id="{B8A06F15-D839-2A40-9B27-1DDD34134A53}"/>
              </a:ext>
            </a:extLst>
          </p:cNvPr>
          <p:cNvSpPr>
            <a:spLocks noGrp="1"/>
          </p:cNvSpPr>
          <p:nvPr>
            <p:ph idx="1"/>
          </p:nvPr>
        </p:nvSpPr>
        <p:spPr/>
        <p:txBody>
          <a:bodyPr/>
          <a:lstStyle/>
          <a:p>
            <a:r>
              <a:rPr lang="en-US"/>
              <a:t>Most roots in Triqui are disyllabic, with monosyllabic roots displaying additional phonological complexity.</a:t>
            </a:r>
          </a:p>
          <a:p>
            <a:r>
              <a:rPr lang="en-US"/>
              <a:t>Complex tone (thoughout varieties). Copala Triqui has 8 tones, Itunyoso Triqui has 9 tones, Chicahuaxtla Triqui has 10 tones.</a:t>
            </a:r>
          </a:p>
          <a:p>
            <a:r>
              <a:rPr lang="en-US"/>
              <a:t>Tone is morphological too – it is used for marking verbal aspect, person marking, possession, negation, and even some syntactic phenomena.</a:t>
            </a:r>
          </a:p>
          <a:p>
            <a:r>
              <a:rPr lang="en-US"/>
              <a:t>VSO, with fronted constituents conditioned by information structure.</a:t>
            </a:r>
          </a:p>
          <a:p>
            <a:r>
              <a:rPr lang="en-US"/>
              <a:t>Complex pragmatics with </a:t>
            </a:r>
            <a:r>
              <a:rPr lang="en-US" u="sng"/>
              <a:t>very</a:t>
            </a:r>
            <a:r>
              <a:rPr lang="en-US"/>
              <a:t> elaborate final particle system.</a:t>
            </a:r>
          </a:p>
        </p:txBody>
      </p:sp>
      <p:sp>
        <p:nvSpPr>
          <p:cNvPr id="4" name="Slide Number Placeholder 3">
            <a:extLst>
              <a:ext uri="{FF2B5EF4-FFF2-40B4-BE49-F238E27FC236}">
                <a16:creationId xmlns:a16="http://schemas.microsoft.com/office/drawing/2014/main" id="{0FF107F4-3D44-2344-967D-1F89BFBC7B22}"/>
              </a:ext>
            </a:extLst>
          </p:cNvPr>
          <p:cNvSpPr>
            <a:spLocks noGrp="1"/>
          </p:cNvSpPr>
          <p:nvPr>
            <p:ph type="sldNum" sz="quarter" idx="12"/>
          </p:nvPr>
        </p:nvSpPr>
        <p:spPr/>
        <p:txBody>
          <a:bodyPr/>
          <a:lstStyle/>
          <a:p>
            <a:fld id="{CD6392C4-29F7-A644-B9A7-B57F2E84ED4E}" type="slidenum">
              <a:t>21</a:t>
            </a:fld>
            <a:endParaRPr lang="en-US"/>
          </a:p>
        </p:txBody>
      </p:sp>
    </p:spTree>
    <p:extLst>
      <p:ext uri="{BB962C8B-B14F-4D97-AF65-F5344CB8AC3E}">
        <p14:creationId xmlns:p14="http://schemas.microsoft.com/office/powerpoint/2010/main" val="183218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2C6F-DE50-626B-ABEC-D4D8870F6A4A}"/>
              </a:ext>
            </a:extLst>
          </p:cNvPr>
          <p:cNvSpPr>
            <a:spLocks noGrp="1"/>
          </p:cNvSpPr>
          <p:nvPr>
            <p:ph type="title"/>
          </p:nvPr>
        </p:nvSpPr>
        <p:spPr>
          <a:xfrm>
            <a:off x="838200" y="135488"/>
            <a:ext cx="10515600" cy="1325563"/>
          </a:xfrm>
        </p:spPr>
        <p:txBody>
          <a:bodyPr/>
          <a:lstStyle/>
          <a:p>
            <a:r>
              <a:rPr lang="en-US"/>
              <a:t>Early scholarship on Mixtecan languages</a:t>
            </a:r>
          </a:p>
        </p:txBody>
      </p:sp>
      <p:sp>
        <p:nvSpPr>
          <p:cNvPr id="3" name="Content Placeholder 2">
            <a:extLst>
              <a:ext uri="{FF2B5EF4-FFF2-40B4-BE49-F238E27FC236}">
                <a16:creationId xmlns:a16="http://schemas.microsoft.com/office/drawing/2014/main" id="{E24D0BEC-B4D0-DF5F-6521-E0D51D1E3C43}"/>
              </a:ext>
            </a:extLst>
          </p:cNvPr>
          <p:cNvSpPr>
            <a:spLocks noGrp="1"/>
          </p:cNvSpPr>
          <p:nvPr>
            <p:ph idx="1"/>
          </p:nvPr>
        </p:nvSpPr>
        <p:spPr>
          <a:xfrm>
            <a:off x="838200" y="1461053"/>
            <a:ext cx="3068782" cy="4581938"/>
          </a:xfrm>
        </p:spPr>
        <p:txBody>
          <a:bodyPr>
            <a:normAutofit/>
          </a:bodyPr>
          <a:lstStyle/>
          <a:p>
            <a:pPr marL="0" indent="0">
              <a:buNone/>
            </a:pPr>
            <a:r>
              <a:rPr lang="en-US" sz="2200"/>
              <a:t>Some of the earliest dictionaries of languages in the Americas were on Mesoamerican languages. </a:t>
            </a:r>
          </a:p>
          <a:p>
            <a:pPr marL="0" indent="0">
              <a:buNone/>
            </a:pPr>
            <a:endParaRPr lang="en-US" sz="2200"/>
          </a:p>
          <a:p>
            <a:pPr marL="0" indent="0">
              <a:buNone/>
            </a:pPr>
            <a:endParaRPr lang="en-US" sz="2200"/>
          </a:p>
          <a:p>
            <a:pPr marL="0" indent="0">
              <a:buNone/>
            </a:pPr>
            <a:r>
              <a:rPr lang="en-US" sz="2200"/>
              <a:t>Fray Francisco de Alvarado’s Mixtec dictionary and Fray Antonio de los Reyes grammar are both from 1593.</a:t>
            </a:r>
          </a:p>
          <a:p>
            <a:endParaRPr lang="en-US" sz="2200"/>
          </a:p>
          <a:p>
            <a:endParaRPr lang="en-US" sz="2200"/>
          </a:p>
        </p:txBody>
      </p:sp>
      <p:sp>
        <p:nvSpPr>
          <p:cNvPr id="4" name="Slide Number Placeholder 3">
            <a:extLst>
              <a:ext uri="{FF2B5EF4-FFF2-40B4-BE49-F238E27FC236}">
                <a16:creationId xmlns:a16="http://schemas.microsoft.com/office/drawing/2014/main" id="{1F5E9730-86F3-B4AF-2E7D-4FB0D88C813A}"/>
              </a:ext>
            </a:extLst>
          </p:cNvPr>
          <p:cNvSpPr>
            <a:spLocks noGrp="1"/>
          </p:cNvSpPr>
          <p:nvPr>
            <p:ph type="sldNum" sz="quarter" idx="12"/>
          </p:nvPr>
        </p:nvSpPr>
        <p:spPr/>
        <p:txBody>
          <a:bodyPr/>
          <a:lstStyle/>
          <a:p>
            <a:fld id="{CD6392C4-29F7-A644-B9A7-B57F2E84ED4E}" type="slidenum">
              <a:rPr lang="en-US"/>
              <a:t>22</a:t>
            </a:fld>
            <a:endParaRPr lang="en-US"/>
          </a:p>
        </p:txBody>
      </p:sp>
      <p:pic>
        <p:nvPicPr>
          <p:cNvPr id="10" name="Picture 9" descr="A close-up of a book&#10;&#10;Description automatically generated">
            <a:extLst>
              <a:ext uri="{FF2B5EF4-FFF2-40B4-BE49-F238E27FC236}">
                <a16:creationId xmlns:a16="http://schemas.microsoft.com/office/drawing/2014/main" id="{556A71ED-7E17-D5E1-0A43-C7E6A4252695}"/>
              </a:ext>
            </a:extLst>
          </p:cNvPr>
          <p:cNvPicPr>
            <a:picLocks noChangeAspect="1"/>
          </p:cNvPicPr>
          <p:nvPr/>
        </p:nvPicPr>
        <p:blipFill>
          <a:blip r:embed="rId2"/>
          <a:stretch>
            <a:fillRect/>
          </a:stretch>
        </p:blipFill>
        <p:spPr>
          <a:xfrm>
            <a:off x="4306207" y="1461053"/>
            <a:ext cx="3187123" cy="5009282"/>
          </a:xfrm>
          <a:prstGeom prst="rect">
            <a:avLst/>
          </a:prstGeom>
        </p:spPr>
      </p:pic>
      <p:pic>
        <p:nvPicPr>
          <p:cNvPr id="12" name="Picture 11" descr="A close-up of a book&#10;&#10;Description automatically generated">
            <a:extLst>
              <a:ext uri="{FF2B5EF4-FFF2-40B4-BE49-F238E27FC236}">
                <a16:creationId xmlns:a16="http://schemas.microsoft.com/office/drawing/2014/main" id="{54D68DFC-AD65-A0F4-ECEB-76C753743D36}"/>
              </a:ext>
            </a:extLst>
          </p:cNvPr>
          <p:cNvPicPr>
            <a:picLocks noChangeAspect="1"/>
          </p:cNvPicPr>
          <p:nvPr/>
        </p:nvPicPr>
        <p:blipFill>
          <a:blip r:embed="rId3"/>
          <a:stretch>
            <a:fillRect/>
          </a:stretch>
        </p:blipFill>
        <p:spPr>
          <a:xfrm>
            <a:off x="7685540" y="1461051"/>
            <a:ext cx="3343997" cy="5009281"/>
          </a:xfrm>
          <a:prstGeom prst="rect">
            <a:avLst/>
          </a:prstGeom>
        </p:spPr>
      </p:pic>
    </p:spTree>
    <p:extLst>
      <p:ext uri="{BB962C8B-B14F-4D97-AF65-F5344CB8AC3E}">
        <p14:creationId xmlns:p14="http://schemas.microsoft.com/office/powerpoint/2010/main" val="4074525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528-11F1-4044-970A-F3FDCA1A48F4}"/>
              </a:ext>
            </a:extLst>
          </p:cNvPr>
          <p:cNvSpPr>
            <a:spLocks noGrp="1"/>
          </p:cNvSpPr>
          <p:nvPr>
            <p:ph type="title"/>
          </p:nvPr>
        </p:nvSpPr>
        <p:spPr>
          <a:xfrm>
            <a:off x="838200" y="365126"/>
            <a:ext cx="10515600" cy="1028246"/>
          </a:xfrm>
        </p:spPr>
        <p:txBody>
          <a:bodyPr>
            <a:normAutofit fontScale="90000"/>
          </a:bodyPr>
          <a:lstStyle/>
          <a:p>
            <a:r>
              <a:rPr lang="en-US"/>
              <a:t>Early scholarship on Triqui languages (minimal)</a:t>
            </a:r>
          </a:p>
        </p:txBody>
      </p:sp>
      <p:sp>
        <p:nvSpPr>
          <p:cNvPr id="3" name="Content Placeholder 2">
            <a:extLst>
              <a:ext uri="{FF2B5EF4-FFF2-40B4-BE49-F238E27FC236}">
                <a16:creationId xmlns:a16="http://schemas.microsoft.com/office/drawing/2014/main" id="{6ADB764F-6552-7843-B4BB-1B814698DD54}"/>
              </a:ext>
            </a:extLst>
          </p:cNvPr>
          <p:cNvSpPr>
            <a:spLocks noGrp="1"/>
          </p:cNvSpPr>
          <p:nvPr>
            <p:ph idx="1"/>
          </p:nvPr>
        </p:nvSpPr>
        <p:spPr>
          <a:xfrm>
            <a:off x="838200" y="1524000"/>
            <a:ext cx="11150600" cy="4652963"/>
          </a:xfrm>
        </p:spPr>
        <p:txBody>
          <a:bodyPr>
            <a:normAutofit/>
          </a:bodyPr>
          <a:lstStyle/>
          <a:p>
            <a:pPr marL="0" indent="0">
              <a:buNone/>
            </a:pPr>
            <a:r>
              <a:rPr lang="en-US" sz="2200" b="1" u="sng"/>
              <a:t>Chicahuaxtla Triqui</a:t>
            </a:r>
            <a:br>
              <a:rPr lang="en-US" sz="2200"/>
            </a:br>
            <a:r>
              <a:rPr lang="en-US" sz="2200"/>
              <a:t>Belmar, F. (1897). </a:t>
            </a:r>
            <a:r>
              <a:rPr lang="en-US" sz="2200" i="1"/>
              <a:t>Lenguas del Estado de Oaxaca: Ensayo sobre lengua Trique. </a:t>
            </a:r>
            <a:r>
              <a:rPr lang="en-US" sz="2200"/>
              <a:t>Imprenta de 	Lorenzo San-Germán.</a:t>
            </a:r>
          </a:p>
          <a:p>
            <a:pPr marL="0" indent="0">
              <a:buNone/>
            </a:pPr>
            <a:r>
              <a:rPr lang="en-US" sz="2200"/>
              <a:t>Longacre, R. E. (1952). Five phonemic pitch levels in Trique. </a:t>
            </a:r>
            <a:r>
              <a:rPr lang="en-US" sz="2200" i="1"/>
              <a:t>Acta Linguistica</a:t>
            </a:r>
            <a:r>
              <a:rPr lang="en-US" sz="2200"/>
              <a:t>, 7:62–81. </a:t>
            </a:r>
            <a:r>
              <a:rPr lang="en-US" sz="2200" b="1"/>
              <a:t>(SIL)</a:t>
            </a:r>
          </a:p>
          <a:p>
            <a:pPr marL="0" indent="0">
              <a:buNone/>
            </a:pPr>
            <a:r>
              <a:rPr lang="en-US" sz="2200"/>
              <a:t>Longacre, R. E. (1959). Trique Tone Morphemics. </a:t>
            </a:r>
            <a:r>
              <a:rPr lang="en-US" sz="2200" i="1"/>
              <a:t>Anthropological Linguistics</a:t>
            </a:r>
            <a:r>
              <a:rPr lang="en-US" sz="2200"/>
              <a:t>, 1(4):5–42. </a:t>
            </a:r>
            <a:r>
              <a:rPr lang="en-US" sz="2200" b="1"/>
              <a:t>(SIL)</a:t>
            </a:r>
          </a:p>
          <a:p>
            <a:pPr marL="0" indent="0">
              <a:buNone/>
            </a:pPr>
            <a:endParaRPr lang="en-US" sz="2200" u="sng"/>
          </a:p>
          <a:p>
            <a:pPr marL="0" indent="0">
              <a:buNone/>
            </a:pPr>
            <a:r>
              <a:rPr lang="en-US" sz="2200" b="1" u="sng"/>
              <a:t>Copala Triqui</a:t>
            </a:r>
            <a:endParaRPr lang="en-US" sz="2200"/>
          </a:p>
          <a:p>
            <a:pPr marL="0" indent="0">
              <a:buNone/>
            </a:pPr>
            <a:r>
              <a:rPr lang="en-US" sz="2200"/>
              <a:t>Hollenbach, B. E. (1973). La aculturación lingüística entre los triques de Copala, Oaxaca. 	</a:t>
            </a:r>
            <a:r>
              <a:rPr lang="en-US" sz="2200" i="1"/>
              <a:t>América Indígena</a:t>
            </a:r>
            <a:r>
              <a:rPr lang="en-US" sz="2200"/>
              <a:t>, 33:65–95. </a:t>
            </a:r>
            <a:r>
              <a:rPr lang="en-US" sz="2200" b="1"/>
              <a:t>(SIL)</a:t>
            </a:r>
          </a:p>
          <a:p>
            <a:pPr marL="0" indent="0">
              <a:buNone/>
            </a:pPr>
            <a:r>
              <a:rPr lang="en-US" sz="2200"/>
              <a:t>Hollenbach, B. E. (1984). The Phonology and Morphology of Tone and Laryngeals in Copala 	Trique.  PhD thesis, University of Arizona, Tucson. </a:t>
            </a:r>
            <a:r>
              <a:rPr lang="en-US" sz="2200" b="1"/>
              <a:t>(SIL)</a:t>
            </a:r>
          </a:p>
        </p:txBody>
      </p:sp>
      <p:sp>
        <p:nvSpPr>
          <p:cNvPr id="4" name="Slide Number Placeholder 3">
            <a:extLst>
              <a:ext uri="{FF2B5EF4-FFF2-40B4-BE49-F238E27FC236}">
                <a16:creationId xmlns:a16="http://schemas.microsoft.com/office/drawing/2014/main" id="{06743242-731E-0448-8633-86F7E5360F06}"/>
              </a:ext>
            </a:extLst>
          </p:cNvPr>
          <p:cNvSpPr>
            <a:spLocks noGrp="1"/>
          </p:cNvSpPr>
          <p:nvPr>
            <p:ph type="sldNum" sz="quarter" idx="12"/>
          </p:nvPr>
        </p:nvSpPr>
        <p:spPr/>
        <p:txBody>
          <a:bodyPr/>
          <a:lstStyle/>
          <a:p>
            <a:fld id="{CD6392C4-29F7-A644-B9A7-B57F2E84ED4E}" type="slidenum">
              <a:rPr lang="en-US"/>
              <a:t>23</a:t>
            </a:fld>
            <a:endParaRPr lang="en-US"/>
          </a:p>
        </p:txBody>
      </p:sp>
    </p:spTree>
    <p:extLst>
      <p:ext uri="{BB962C8B-B14F-4D97-AF65-F5344CB8AC3E}">
        <p14:creationId xmlns:p14="http://schemas.microsoft.com/office/powerpoint/2010/main" val="1393534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E5E7-0BF3-7348-BF64-8936916A96DB}"/>
              </a:ext>
            </a:extLst>
          </p:cNvPr>
          <p:cNvSpPr>
            <a:spLocks noGrp="1"/>
          </p:cNvSpPr>
          <p:nvPr>
            <p:ph type="title"/>
          </p:nvPr>
        </p:nvSpPr>
        <p:spPr>
          <a:xfrm>
            <a:off x="0" y="1"/>
            <a:ext cx="12075886" cy="696686"/>
          </a:xfrm>
        </p:spPr>
        <p:txBody>
          <a:bodyPr>
            <a:normAutofit/>
          </a:bodyPr>
          <a:lstStyle/>
          <a:p>
            <a:r>
              <a:rPr lang="en-US"/>
              <a:t>Later work (red indicates Triqui linguist work) </a:t>
            </a:r>
          </a:p>
        </p:txBody>
      </p:sp>
      <p:sp>
        <p:nvSpPr>
          <p:cNvPr id="3" name="Content Placeholder 2">
            <a:extLst>
              <a:ext uri="{FF2B5EF4-FFF2-40B4-BE49-F238E27FC236}">
                <a16:creationId xmlns:a16="http://schemas.microsoft.com/office/drawing/2014/main" id="{56A6D195-9D6F-1E4F-9A5F-959C4789A4A0}"/>
              </a:ext>
            </a:extLst>
          </p:cNvPr>
          <p:cNvSpPr>
            <a:spLocks noGrp="1"/>
          </p:cNvSpPr>
          <p:nvPr>
            <p:ph idx="1"/>
          </p:nvPr>
        </p:nvSpPr>
        <p:spPr>
          <a:xfrm>
            <a:off x="591458" y="696687"/>
            <a:ext cx="11484428" cy="6161313"/>
          </a:xfrm>
        </p:spPr>
        <p:txBody>
          <a:bodyPr>
            <a:noAutofit/>
          </a:bodyPr>
          <a:lstStyle/>
          <a:p>
            <a:pPr marL="0" indent="0">
              <a:buNone/>
            </a:pPr>
            <a:r>
              <a:rPr lang="en-US" sz="1700" b="1"/>
              <a:t>Itunyoso Triqui</a:t>
            </a:r>
          </a:p>
          <a:p>
            <a:pPr marL="0" indent="0">
              <a:buNone/>
            </a:pPr>
            <a:r>
              <a:rPr lang="en-US" sz="1700"/>
              <a:t>DiCanio, C. (2008). The Phonetics and Phonology of San Martín Itunyoso Trique. PhD thesis, University of California, Berkeley, 	Berkeley.</a:t>
            </a:r>
          </a:p>
          <a:p>
            <a:pPr marL="0" indent="0">
              <a:buNone/>
            </a:pPr>
            <a:r>
              <a:rPr lang="en-US" sz="1700"/>
              <a:t>...and 11 additional publications from 2010 – 2022, mostly in phonetics/phonology</a:t>
            </a:r>
          </a:p>
          <a:p>
            <a:pPr marL="0" indent="0">
              <a:buNone/>
            </a:pPr>
            <a:r>
              <a:rPr lang="en-US" sz="1700" b="1"/>
              <a:t>Chicahuaxtla Triqui (by year)</a:t>
            </a:r>
          </a:p>
          <a:p>
            <a:pPr marL="0" indent="0">
              <a:buNone/>
            </a:pPr>
            <a:r>
              <a:rPr lang="en-US" sz="1700">
                <a:solidFill>
                  <a:srgbClr val="FF0000"/>
                </a:solidFill>
              </a:rPr>
              <a:t>Hernández Mendoza, F</a:t>
            </a:r>
            <a:r>
              <a:rPr lang="en-US" sz="1700"/>
              <a:t>. (2009).</a:t>
            </a:r>
            <a:r>
              <a:rPr lang="en-US" sz="1700" i="1"/>
              <a:t> Daj nadure’ sinugun’: Los usos de la lengua Nanj Nïn’ïn y del español en las comunidades Triquis 	de Chicahuaxtla</a:t>
            </a:r>
            <a:r>
              <a:rPr lang="en-US" sz="1700"/>
              <a:t>. Master’s thesis, Universidad Mayor de San Simón, Bolivia.</a:t>
            </a:r>
          </a:p>
          <a:p>
            <a:pPr marL="0" indent="0">
              <a:buNone/>
            </a:pPr>
            <a:r>
              <a:rPr lang="en-US" sz="1700"/>
              <a:t>Elliott, A. R., </a:t>
            </a:r>
            <a:r>
              <a:rPr lang="en-US" sz="1700">
                <a:solidFill>
                  <a:srgbClr val="FF0000"/>
                </a:solidFill>
              </a:rPr>
              <a:t>Sandoval Cruz, F., and Santiago Rojas, F</a:t>
            </a:r>
            <a:r>
              <a:rPr lang="en-US" sz="1700"/>
              <a:t>. (2012). Notes from the Field: Chicahuaxtla Triqui Digital Wordlist and 	Preliminary Observations. </a:t>
            </a:r>
            <a:r>
              <a:rPr lang="en-US" sz="1700" i="1"/>
              <a:t>Language Documentation and Conservation</a:t>
            </a:r>
            <a:r>
              <a:rPr lang="en-US" sz="1700"/>
              <a:t>, 6:208–236.</a:t>
            </a:r>
          </a:p>
          <a:p>
            <a:pPr marL="0" indent="0">
              <a:buNone/>
            </a:pPr>
            <a:r>
              <a:rPr lang="en-US" sz="1700">
                <a:solidFill>
                  <a:srgbClr val="FF0000"/>
                </a:solidFill>
              </a:rPr>
              <a:t>Hernández Mendoza, F</a:t>
            </a:r>
            <a:r>
              <a:rPr lang="en-US" sz="1700"/>
              <a:t>. (2014). Prominencia silábica en el Triqui de Chicahuaxtla. In Bennett, R., Dockum, R., Gasser, E., 	Goldenberg, D., Kasak, R., and Patterson, P., editors, </a:t>
            </a:r>
            <a:r>
              <a:rPr lang="en-US" sz="1700" i="1"/>
              <a:t>Proceedings of the Workshop on the Sound Systems of Mexico 	and Central America</a:t>
            </a:r>
            <a:r>
              <a:rPr lang="en-US" sz="1700"/>
              <a:t>.</a:t>
            </a:r>
          </a:p>
          <a:p>
            <a:pPr marL="0" indent="0">
              <a:buNone/>
            </a:pPr>
            <a:r>
              <a:rPr lang="en-US" sz="1700"/>
              <a:t>Elliott, A. R., Edmondson, J. A., and </a:t>
            </a:r>
            <a:r>
              <a:rPr lang="en-US" sz="1700">
                <a:solidFill>
                  <a:srgbClr val="FF0000"/>
                </a:solidFill>
              </a:rPr>
              <a:t>Sandoval Cruz, F</a:t>
            </a:r>
            <a:r>
              <a:rPr lang="en-US" sz="1700"/>
              <a:t>. (2016). Illustrations of the IPA: Chicahuaxtla Triqui. </a:t>
            </a:r>
            <a:r>
              <a:rPr lang="en-US" sz="1700" i="1"/>
              <a:t>Journal of the 	International Phonetic Association</a:t>
            </a:r>
            <a:r>
              <a:rPr lang="en-US" sz="1700"/>
              <a:t>, 46(3):351–365.</a:t>
            </a:r>
          </a:p>
          <a:p>
            <a:pPr marL="0" indent="0">
              <a:buNone/>
            </a:pPr>
            <a:r>
              <a:rPr lang="en-US" sz="1700">
                <a:solidFill>
                  <a:srgbClr val="FF0000"/>
                </a:solidFill>
              </a:rPr>
              <a:t>Hernández Mendoza, F</a:t>
            </a:r>
            <a:r>
              <a:rPr lang="en-US" sz="1700"/>
              <a:t>. (2017). </a:t>
            </a:r>
            <a:r>
              <a:rPr lang="en-US" sz="1700" i="1"/>
              <a:t>Tono y fonología segmental en el triqui de Chicahuaxtla</a:t>
            </a:r>
            <a:r>
              <a:rPr lang="en-US" sz="1700"/>
              <a:t>. PhD thesis, Universidad Nacional 	Autónoma de México, Mexico City.</a:t>
            </a:r>
          </a:p>
          <a:p>
            <a:pPr marL="0" indent="0">
              <a:buNone/>
            </a:pPr>
            <a:r>
              <a:rPr lang="en-US" sz="1700">
                <a:solidFill>
                  <a:srgbClr val="FF0000"/>
                </a:solidFill>
              </a:rPr>
              <a:t>Hernández Mendoza, F</a:t>
            </a:r>
            <a:r>
              <a:rPr lang="en-US" sz="1700"/>
              <a:t>. (2021). La frase nominal simple en el triqui de Chicahuaxtla. In Arellanes Arellanes, F. and Guerrero, L., 	editors, </a:t>
            </a:r>
            <a:r>
              <a:rPr lang="en-US" sz="1700" i="1"/>
              <a:t>Volumen conmemorativo: Seminario de lenguas indígenas</a:t>
            </a:r>
            <a:r>
              <a:rPr lang="en-US" sz="1700"/>
              <a:t>. México: Instituto de Investigaciones Filológicas.</a:t>
            </a:r>
          </a:p>
          <a:p>
            <a:pPr marL="0" indent="0">
              <a:buNone/>
            </a:pPr>
            <a:r>
              <a:rPr lang="en-US" sz="1700">
                <a:solidFill>
                  <a:srgbClr val="FF0000"/>
                </a:solidFill>
              </a:rPr>
              <a:t>Hernández Mendoza, F. </a:t>
            </a:r>
            <a:r>
              <a:rPr lang="en-US" sz="1700"/>
              <a:t>(2021). Morfofonología de los clíticos tonales en el triqui de Chicahuaxtla. </a:t>
            </a:r>
            <a:r>
              <a:rPr lang="en-US" sz="1700" i="1"/>
              <a:t>Cuadernos de Linguística de El 	Colegio de México</a:t>
            </a:r>
            <a:r>
              <a:rPr lang="en-US" sz="1700"/>
              <a:t>, 8:1–53.</a:t>
            </a:r>
          </a:p>
        </p:txBody>
      </p:sp>
      <p:sp>
        <p:nvSpPr>
          <p:cNvPr id="4" name="Slide Number Placeholder 3">
            <a:extLst>
              <a:ext uri="{FF2B5EF4-FFF2-40B4-BE49-F238E27FC236}">
                <a16:creationId xmlns:a16="http://schemas.microsoft.com/office/drawing/2014/main" id="{ABE3EC9E-23D4-BF42-A3A1-8B710A1C9B97}"/>
              </a:ext>
            </a:extLst>
          </p:cNvPr>
          <p:cNvSpPr>
            <a:spLocks noGrp="1"/>
          </p:cNvSpPr>
          <p:nvPr>
            <p:ph type="sldNum" sz="quarter" idx="12"/>
          </p:nvPr>
        </p:nvSpPr>
        <p:spPr/>
        <p:txBody>
          <a:bodyPr/>
          <a:lstStyle/>
          <a:p>
            <a:fld id="{CD6392C4-29F7-A644-B9A7-B57F2E84ED4E}" type="slidenum">
              <a:rPr lang="en-US"/>
              <a:t>24</a:t>
            </a:fld>
            <a:endParaRPr lang="en-US"/>
          </a:p>
        </p:txBody>
      </p:sp>
    </p:spTree>
    <p:extLst>
      <p:ext uri="{BB962C8B-B14F-4D97-AF65-F5344CB8AC3E}">
        <p14:creationId xmlns:p14="http://schemas.microsoft.com/office/powerpoint/2010/main" val="3848513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43FEC-A5F7-1B40-9201-8ABFB71AF6A4}"/>
              </a:ext>
            </a:extLst>
          </p:cNvPr>
          <p:cNvSpPr>
            <a:spLocks noGrp="1"/>
          </p:cNvSpPr>
          <p:nvPr>
            <p:ph idx="1"/>
          </p:nvPr>
        </p:nvSpPr>
        <p:spPr>
          <a:xfrm>
            <a:off x="0" y="0"/>
            <a:ext cx="12192000" cy="6858000"/>
          </a:xfrm>
        </p:spPr>
        <p:txBody>
          <a:bodyPr>
            <a:noAutofit/>
          </a:bodyPr>
          <a:lstStyle/>
          <a:p>
            <a:pPr marL="0" indent="0">
              <a:buNone/>
            </a:pPr>
            <a:r>
              <a:rPr lang="en-US" sz="2200" b="1"/>
              <a:t>Copala Triqui (by year)</a:t>
            </a:r>
          </a:p>
          <a:p>
            <a:pPr marL="0" indent="0">
              <a:buNone/>
            </a:pPr>
            <a:r>
              <a:rPr lang="en-US" sz="1800"/>
              <a:t>Hollenbach, B. E. (1973). El parentesco entre los triques de Copala, Oaxaca. </a:t>
            </a:r>
            <a:r>
              <a:rPr lang="en-US" sz="1800" i="1"/>
              <a:t>América Indígena</a:t>
            </a:r>
            <a:r>
              <a:rPr lang="en-US" sz="1800"/>
              <a:t>, 33:167–186.</a:t>
            </a:r>
          </a:p>
          <a:p>
            <a:pPr marL="0" indent="0">
              <a:buNone/>
            </a:pPr>
            <a:r>
              <a:rPr lang="en-US" sz="1800"/>
              <a:t>Hollenbach, B. E. (1976). Tense-negation interplay in Copala Trique. </a:t>
            </a:r>
            <a:r>
              <a:rPr lang="en-US" sz="1800" i="1"/>
              <a:t>International Journal of American Linguistics</a:t>
            </a:r>
            <a:r>
              <a:rPr lang="en-US" sz="1800"/>
              <a:t>, 42:126–132.</a:t>
            </a:r>
          </a:p>
          <a:p>
            <a:pPr marL="0" indent="0">
              <a:buNone/>
            </a:pPr>
            <a:r>
              <a:rPr lang="en-US" sz="1800"/>
              <a:t>Hollenbach, B. E. (1977). Phonetic vs. phonemic correspondence in two Trique dialects. In Merrifield, W. R., editor, </a:t>
            </a:r>
            <a:r>
              <a:rPr lang="en-US" sz="1800" i="1"/>
              <a:t>Studies 	in Otomanguean Phonology,</a:t>
            </a:r>
            <a:r>
              <a:rPr lang="en-US" sz="1800"/>
              <a:t> number 54 in Publications in Linguistics, pages 35–67. Summer Institute of Linguistics, 	Dallas.</a:t>
            </a:r>
          </a:p>
          <a:p>
            <a:pPr marL="0" indent="0">
              <a:buNone/>
            </a:pPr>
            <a:r>
              <a:rPr lang="en-US" sz="1800"/>
              <a:t>Hollenbach, B. E. (1984). Copala Trique tone and universal features. </a:t>
            </a:r>
            <a:r>
              <a:rPr lang="en-US" sz="1800" i="1"/>
              <a:t>Coyote Papers</a:t>
            </a:r>
            <a:r>
              <a:rPr lang="en-US" sz="1800"/>
              <a:t>, 5:96–119.</a:t>
            </a:r>
          </a:p>
          <a:p>
            <a:pPr marL="0" indent="0">
              <a:buNone/>
            </a:pPr>
            <a:r>
              <a:rPr lang="en-US" sz="1800"/>
              <a:t>Hollenbach, B. (1985). Vowel length in copala trique: an abstract laryngeal analysis. </a:t>
            </a:r>
            <a:r>
              <a:rPr lang="en-US" sz="1800" i="1"/>
              <a:t>International Journal of American Linguistics</a:t>
            </a:r>
            <a:r>
              <a:rPr lang="en-US" sz="1800"/>
              <a:t>, 	51(4):455–457.</a:t>
            </a:r>
          </a:p>
          <a:p>
            <a:pPr marL="0" indent="0">
              <a:buNone/>
            </a:pPr>
            <a:r>
              <a:rPr lang="en-US" sz="1800" b="1">
                <a:solidFill>
                  <a:schemeClr val="accent2"/>
                </a:solidFill>
              </a:rPr>
              <a:t>Hollenbach, B. E. (1992). A syntactic sketch of Copala Trique. In Bradley, C. H. and Hollenbach, B. E., editors, </a:t>
            </a:r>
            <a:r>
              <a:rPr lang="en-US" sz="1800" b="1" i="1">
                <a:solidFill>
                  <a:schemeClr val="accent2"/>
                </a:solidFill>
              </a:rPr>
              <a:t>Studies in the 	syntax of Mixtecan Languages</a:t>
            </a:r>
            <a:r>
              <a:rPr lang="en-US" sz="1800" b="1">
                <a:solidFill>
                  <a:schemeClr val="accent2"/>
                </a:solidFill>
              </a:rPr>
              <a:t>, volume 4. Dallas: Summer Institute of Linguistics and University of Texas at Arlington.</a:t>
            </a:r>
          </a:p>
          <a:p>
            <a:pPr marL="0" indent="0">
              <a:buNone/>
            </a:pPr>
            <a:r>
              <a:rPr lang="en-US" sz="1800" b="1">
                <a:solidFill>
                  <a:schemeClr val="accent2"/>
                </a:solidFill>
              </a:rPr>
              <a:t>Hollenbach, B. E. (2004). </a:t>
            </a:r>
            <a:r>
              <a:rPr lang="en-US" sz="1800" b="1" i="1">
                <a:solidFill>
                  <a:schemeClr val="accent2"/>
                </a:solidFill>
              </a:rPr>
              <a:t>Gramática popular del triqui de Copala</a:t>
            </a:r>
            <a:r>
              <a:rPr lang="en-US" sz="1800" b="1">
                <a:solidFill>
                  <a:schemeClr val="accent2"/>
                </a:solidFill>
              </a:rPr>
              <a:t>. Summer Institute of Linguistics, Mexico, Mexico City.</a:t>
            </a:r>
          </a:p>
          <a:p>
            <a:pPr marL="0" indent="0">
              <a:buNone/>
            </a:pPr>
            <a:r>
              <a:rPr lang="en-US" sz="1800"/>
              <a:t>Hollenbach, B. E. (2007). </a:t>
            </a:r>
            <a:r>
              <a:rPr lang="en-US" sz="1800" i="1"/>
              <a:t>Vocabulario breve del triqui de San Juan Copala</a:t>
            </a:r>
            <a:r>
              <a:rPr lang="en-US" sz="1800"/>
              <a:t>. SIL International.</a:t>
            </a:r>
          </a:p>
          <a:p>
            <a:pPr marL="0" indent="0">
              <a:buNone/>
            </a:pPr>
            <a:r>
              <a:rPr lang="en-US" sz="1800">
                <a:solidFill>
                  <a:srgbClr val="FF0000"/>
                </a:solidFill>
              </a:rPr>
              <a:t>Vidal López, R</a:t>
            </a:r>
            <a:r>
              <a:rPr lang="en-US" sz="1800"/>
              <a:t>., Broadwell, G. A., Matsukawa, K., Martín del Campo, E., Scipione, R., and Perdomo, S. (2009). </a:t>
            </a:r>
            <a:r>
              <a:rPr lang="en-US" sz="1800" i="1"/>
              <a:t>The origin of 	the sun and the moon: A Copala Triqui legend. </a:t>
            </a:r>
            <a:r>
              <a:rPr lang="en-US" sz="1800"/>
              <a:t>Munich: Lincom Europa.</a:t>
            </a:r>
          </a:p>
          <a:p>
            <a:pPr marL="0" indent="0">
              <a:buNone/>
            </a:pPr>
            <a:r>
              <a:rPr lang="en-US" sz="1800"/>
              <a:t>Albany Triqui Working Group. (2014-20). </a:t>
            </a:r>
            <a:r>
              <a:rPr lang="en-US" sz="1800" i="1"/>
              <a:t>A Copala Triqui – Spanish – English dictionary, </a:t>
            </a:r>
            <a:r>
              <a:rPr lang="en-US" sz="1800"/>
              <a:t>http://copalatriqui.webonary.org</a:t>
            </a:r>
          </a:p>
          <a:p>
            <a:pPr marL="0" indent="0">
              <a:buNone/>
            </a:pPr>
            <a:r>
              <a:rPr lang="en-US" sz="1800"/>
              <a:t>Rodriguez, J. S. (2021). </a:t>
            </a:r>
            <a:r>
              <a:rPr lang="en-US" sz="1800" i="1"/>
              <a:t>The syntax and phonology of grammatical tone in Copala Triqui</a:t>
            </a:r>
            <a:r>
              <a:rPr lang="en-US" sz="1800"/>
              <a:t>. PhD thesis, University at Albany.</a:t>
            </a:r>
          </a:p>
          <a:p>
            <a:pPr marL="0" indent="0">
              <a:buNone/>
            </a:pPr>
            <a:r>
              <a:rPr lang="en-US" sz="1800">
                <a:solidFill>
                  <a:srgbClr val="FF0000"/>
                </a:solidFill>
              </a:rPr>
              <a:t>López Espinoza, E. </a:t>
            </a:r>
            <a:r>
              <a:rPr lang="en-US" sz="1800"/>
              <a:t>(2022). </a:t>
            </a:r>
            <a:r>
              <a:rPr lang="en-US" sz="1800" i="1"/>
              <a:t>Las construcciones relativas en el triqui de Copala</a:t>
            </a:r>
            <a:r>
              <a:rPr lang="en-US" sz="1800"/>
              <a:t>. Master’s thesis, Centro de Investigaciones y 	Estudios Superiores en Antropología Social (CIESAS): Sureste.</a:t>
            </a:r>
          </a:p>
          <a:p>
            <a:pPr marL="0" indent="0">
              <a:buNone/>
            </a:pPr>
            <a:r>
              <a:rPr lang="en-US" sz="1800"/>
              <a:t>Broadwell, G. A. (to appear). The emergence of accusative case in Copala Triqui. </a:t>
            </a:r>
            <a:r>
              <a:rPr lang="en-US" sz="1800" i="1"/>
              <a:t>Linguistic Discovery.</a:t>
            </a:r>
          </a:p>
        </p:txBody>
      </p:sp>
      <p:sp>
        <p:nvSpPr>
          <p:cNvPr id="4" name="Slide Number Placeholder 3">
            <a:extLst>
              <a:ext uri="{FF2B5EF4-FFF2-40B4-BE49-F238E27FC236}">
                <a16:creationId xmlns:a16="http://schemas.microsoft.com/office/drawing/2014/main" id="{D5BE5110-A620-324D-9829-32F3838DFD1C}"/>
              </a:ext>
            </a:extLst>
          </p:cNvPr>
          <p:cNvSpPr>
            <a:spLocks noGrp="1"/>
          </p:cNvSpPr>
          <p:nvPr>
            <p:ph type="sldNum" sz="quarter" idx="12"/>
          </p:nvPr>
        </p:nvSpPr>
        <p:spPr/>
        <p:txBody>
          <a:bodyPr/>
          <a:lstStyle/>
          <a:p>
            <a:fld id="{CD6392C4-29F7-A644-B9A7-B57F2E84ED4E}" type="slidenum">
              <a:t>25</a:t>
            </a:fld>
            <a:endParaRPr lang="en-US"/>
          </a:p>
        </p:txBody>
      </p:sp>
    </p:spTree>
    <p:extLst>
      <p:ext uri="{BB962C8B-B14F-4D97-AF65-F5344CB8AC3E}">
        <p14:creationId xmlns:p14="http://schemas.microsoft.com/office/powerpoint/2010/main" val="2640661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3668-8AC9-B44F-8E89-7FB20B6B97EE}"/>
              </a:ext>
            </a:extLst>
          </p:cNvPr>
          <p:cNvSpPr>
            <a:spLocks noGrp="1"/>
          </p:cNvSpPr>
          <p:nvPr>
            <p:ph type="title"/>
          </p:nvPr>
        </p:nvSpPr>
        <p:spPr>
          <a:xfrm>
            <a:off x="838200" y="365125"/>
            <a:ext cx="10515600" cy="1042761"/>
          </a:xfrm>
        </p:spPr>
        <p:txBody>
          <a:bodyPr>
            <a:normAutofit/>
          </a:bodyPr>
          <a:lstStyle/>
          <a:p>
            <a:r>
              <a:rPr lang="en-US"/>
              <a:t>Status of my scholarship on Itunyoso Triqui</a:t>
            </a:r>
          </a:p>
        </p:txBody>
      </p:sp>
      <p:sp>
        <p:nvSpPr>
          <p:cNvPr id="3" name="Content Placeholder 2">
            <a:extLst>
              <a:ext uri="{FF2B5EF4-FFF2-40B4-BE49-F238E27FC236}">
                <a16:creationId xmlns:a16="http://schemas.microsoft.com/office/drawing/2014/main" id="{154FA329-F954-674A-BDC7-9368A659375D}"/>
              </a:ext>
            </a:extLst>
          </p:cNvPr>
          <p:cNvSpPr>
            <a:spLocks noGrp="1"/>
          </p:cNvSpPr>
          <p:nvPr>
            <p:ph idx="1"/>
          </p:nvPr>
        </p:nvSpPr>
        <p:spPr>
          <a:xfrm>
            <a:off x="838199" y="1407886"/>
            <a:ext cx="11173691" cy="4769077"/>
          </a:xfrm>
        </p:spPr>
        <p:txBody>
          <a:bodyPr>
            <a:normAutofit/>
          </a:bodyPr>
          <a:lstStyle/>
          <a:p>
            <a:r>
              <a:rPr lang="en-US"/>
              <a:t>2004 – 2008	Dissertation research, focus on phonetics and 					phonology of tone/phonation/length.</a:t>
            </a:r>
          </a:p>
          <a:p>
            <a:r>
              <a:rPr lang="en-US"/>
              <a:t>2009 – 2014	Post-doctoral research (France, US), focus on 					perception of tone, phonation; tonal coarticulation</a:t>
            </a:r>
          </a:p>
          <a:p>
            <a:r>
              <a:rPr lang="en-US"/>
              <a:t>2014 – 2019	NSF DLI/DEL documentation grant, focus on text 					collection, transcription, morphophonology, and prosody</a:t>
            </a:r>
          </a:p>
          <a:p>
            <a:r>
              <a:rPr lang="en-US"/>
              <a:t>2020 – 2022	Continued focus on translation and documentation; 				UB Humanities institute grant</a:t>
            </a:r>
          </a:p>
          <a:p>
            <a:r>
              <a:rPr lang="en-US"/>
              <a:t>2023 – present	Focus on reference grammar; NEH fellowship grant</a:t>
            </a:r>
          </a:p>
          <a:p>
            <a:r>
              <a:rPr lang="en-US"/>
              <a:t>2004 – present	</a:t>
            </a:r>
            <a:r>
              <a:rPr lang="en-US" i="1"/>
              <a:t>The Triqui-Spanish dictionary</a:t>
            </a:r>
            <a:endParaRPr lang="en-US"/>
          </a:p>
        </p:txBody>
      </p:sp>
      <p:sp>
        <p:nvSpPr>
          <p:cNvPr id="4" name="Slide Number Placeholder 3">
            <a:extLst>
              <a:ext uri="{FF2B5EF4-FFF2-40B4-BE49-F238E27FC236}">
                <a16:creationId xmlns:a16="http://schemas.microsoft.com/office/drawing/2014/main" id="{D6284020-B305-0A4F-BBC1-F47DE7C42367}"/>
              </a:ext>
            </a:extLst>
          </p:cNvPr>
          <p:cNvSpPr>
            <a:spLocks noGrp="1"/>
          </p:cNvSpPr>
          <p:nvPr>
            <p:ph type="sldNum" sz="quarter" idx="12"/>
          </p:nvPr>
        </p:nvSpPr>
        <p:spPr/>
        <p:txBody>
          <a:bodyPr/>
          <a:lstStyle/>
          <a:p>
            <a:fld id="{CD6392C4-29F7-A644-B9A7-B57F2E84ED4E}" type="slidenum">
              <a:t>26</a:t>
            </a:fld>
            <a:endParaRPr lang="en-US"/>
          </a:p>
        </p:txBody>
      </p:sp>
    </p:spTree>
    <p:extLst>
      <p:ext uri="{BB962C8B-B14F-4D97-AF65-F5344CB8AC3E}">
        <p14:creationId xmlns:p14="http://schemas.microsoft.com/office/powerpoint/2010/main" val="1790539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01A6914-BB2C-8245-9E66-02B2B1EABCA1}"/>
              </a:ext>
            </a:extLst>
          </p:cNvPr>
          <p:cNvPicPr>
            <a:picLocks noChangeAspect="1"/>
          </p:cNvPicPr>
          <p:nvPr/>
        </p:nvPicPr>
        <p:blipFill>
          <a:blip r:embed="rId2"/>
          <a:stretch>
            <a:fillRect/>
          </a:stretch>
        </p:blipFill>
        <p:spPr>
          <a:xfrm>
            <a:off x="7268088" y="3171173"/>
            <a:ext cx="4915769" cy="3686827"/>
          </a:xfrm>
          <a:prstGeom prst="rect">
            <a:avLst/>
          </a:prstGeom>
        </p:spPr>
      </p:pic>
      <p:pic>
        <p:nvPicPr>
          <p:cNvPr id="27" name="Picture 26">
            <a:extLst>
              <a:ext uri="{FF2B5EF4-FFF2-40B4-BE49-F238E27FC236}">
                <a16:creationId xmlns:a16="http://schemas.microsoft.com/office/drawing/2014/main" id="{2F95F287-E9F4-2146-A703-B45900B67DE7}"/>
              </a:ext>
            </a:extLst>
          </p:cNvPr>
          <p:cNvPicPr>
            <a:picLocks noChangeAspect="1"/>
          </p:cNvPicPr>
          <p:nvPr/>
        </p:nvPicPr>
        <p:blipFill>
          <a:blip r:embed="rId3"/>
          <a:stretch>
            <a:fillRect/>
          </a:stretch>
        </p:blipFill>
        <p:spPr>
          <a:xfrm>
            <a:off x="7424382" y="0"/>
            <a:ext cx="4767618" cy="3575714"/>
          </a:xfrm>
          <a:prstGeom prst="rect">
            <a:avLst/>
          </a:prstGeom>
        </p:spPr>
      </p:pic>
      <p:pic>
        <p:nvPicPr>
          <p:cNvPr id="23" name="Picture 22">
            <a:extLst>
              <a:ext uri="{FF2B5EF4-FFF2-40B4-BE49-F238E27FC236}">
                <a16:creationId xmlns:a16="http://schemas.microsoft.com/office/drawing/2014/main" id="{4485C850-C5D5-7442-9FF2-EDAC6DB3D01B}"/>
              </a:ext>
            </a:extLst>
          </p:cNvPr>
          <p:cNvPicPr>
            <a:picLocks noChangeAspect="1"/>
          </p:cNvPicPr>
          <p:nvPr/>
        </p:nvPicPr>
        <p:blipFill>
          <a:blip r:embed="rId4"/>
          <a:stretch>
            <a:fillRect/>
          </a:stretch>
        </p:blipFill>
        <p:spPr>
          <a:xfrm>
            <a:off x="2470245" y="3264609"/>
            <a:ext cx="4797842" cy="3593391"/>
          </a:xfrm>
          <a:prstGeom prst="rect">
            <a:avLst/>
          </a:prstGeom>
        </p:spPr>
      </p:pic>
      <p:pic>
        <p:nvPicPr>
          <p:cNvPr id="5" name="Picture 4">
            <a:extLst>
              <a:ext uri="{FF2B5EF4-FFF2-40B4-BE49-F238E27FC236}">
                <a16:creationId xmlns:a16="http://schemas.microsoft.com/office/drawing/2014/main" id="{26262A1E-BE78-4340-8565-62CB0E5BC3D7}"/>
              </a:ext>
            </a:extLst>
          </p:cNvPr>
          <p:cNvPicPr>
            <a:picLocks noChangeAspect="1"/>
          </p:cNvPicPr>
          <p:nvPr/>
        </p:nvPicPr>
        <p:blipFill>
          <a:blip r:embed="rId5"/>
          <a:stretch>
            <a:fillRect/>
          </a:stretch>
        </p:blipFill>
        <p:spPr>
          <a:xfrm>
            <a:off x="0" y="0"/>
            <a:ext cx="2960914" cy="3953369"/>
          </a:xfrm>
          <a:prstGeom prst="rect">
            <a:avLst/>
          </a:prstGeom>
        </p:spPr>
      </p:pic>
      <p:pic>
        <p:nvPicPr>
          <p:cNvPr id="7" name="Picture 6">
            <a:extLst>
              <a:ext uri="{FF2B5EF4-FFF2-40B4-BE49-F238E27FC236}">
                <a16:creationId xmlns:a16="http://schemas.microsoft.com/office/drawing/2014/main" id="{CEB729B7-402A-C749-AB1A-D1ABF6BA08B7}"/>
              </a:ext>
            </a:extLst>
          </p:cNvPr>
          <p:cNvPicPr>
            <a:picLocks noChangeAspect="1"/>
          </p:cNvPicPr>
          <p:nvPr/>
        </p:nvPicPr>
        <p:blipFill>
          <a:blip r:embed="rId6"/>
          <a:stretch>
            <a:fillRect/>
          </a:stretch>
        </p:blipFill>
        <p:spPr>
          <a:xfrm>
            <a:off x="0" y="3564655"/>
            <a:ext cx="2470245" cy="3298235"/>
          </a:xfrm>
          <a:prstGeom prst="rect">
            <a:avLst/>
          </a:prstGeom>
        </p:spPr>
      </p:pic>
      <p:pic>
        <p:nvPicPr>
          <p:cNvPr id="9" name="Picture 8">
            <a:extLst>
              <a:ext uri="{FF2B5EF4-FFF2-40B4-BE49-F238E27FC236}">
                <a16:creationId xmlns:a16="http://schemas.microsoft.com/office/drawing/2014/main" id="{F0E9C16B-613A-0743-99AE-6F771E24AFAC}"/>
              </a:ext>
            </a:extLst>
          </p:cNvPr>
          <p:cNvPicPr>
            <a:picLocks noChangeAspect="1"/>
          </p:cNvPicPr>
          <p:nvPr/>
        </p:nvPicPr>
        <p:blipFill>
          <a:blip r:embed="rId7"/>
          <a:stretch>
            <a:fillRect/>
          </a:stretch>
        </p:blipFill>
        <p:spPr>
          <a:xfrm>
            <a:off x="2960913" y="-1"/>
            <a:ext cx="4759476" cy="3564656"/>
          </a:xfrm>
          <a:prstGeom prst="rect">
            <a:avLst/>
          </a:prstGeom>
        </p:spPr>
      </p:pic>
      <p:sp>
        <p:nvSpPr>
          <p:cNvPr id="28" name="Slide Number Placeholder 27">
            <a:extLst>
              <a:ext uri="{FF2B5EF4-FFF2-40B4-BE49-F238E27FC236}">
                <a16:creationId xmlns:a16="http://schemas.microsoft.com/office/drawing/2014/main" id="{E5BF15C1-6185-B642-A3AC-43270ACC7328}"/>
              </a:ext>
            </a:extLst>
          </p:cNvPr>
          <p:cNvSpPr>
            <a:spLocks noGrp="1"/>
          </p:cNvSpPr>
          <p:nvPr>
            <p:ph type="sldNum" sz="quarter" idx="12"/>
          </p:nvPr>
        </p:nvSpPr>
        <p:spPr/>
        <p:txBody>
          <a:bodyPr/>
          <a:lstStyle/>
          <a:p>
            <a:fld id="{CD6392C4-29F7-A644-B9A7-B57F2E84ED4E}" type="slidenum">
              <a:t>27</a:t>
            </a:fld>
            <a:endParaRPr lang="en-US"/>
          </a:p>
        </p:txBody>
      </p:sp>
    </p:spTree>
    <p:extLst>
      <p:ext uri="{BB962C8B-B14F-4D97-AF65-F5344CB8AC3E}">
        <p14:creationId xmlns:p14="http://schemas.microsoft.com/office/powerpoint/2010/main" val="4014054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87DA-60AA-77F5-D4EB-36E5D8BD89B2}"/>
              </a:ext>
            </a:extLst>
          </p:cNvPr>
          <p:cNvSpPr>
            <a:spLocks noGrp="1"/>
          </p:cNvSpPr>
          <p:nvPr>
            <p:ph type="title"/>
          </p:nvPr>
        </p:nvSpPr>
        <p:spPr/>
        <p:txBody>
          <a:bodyPr/>
          <a:lstStyle/>
          <a:p>
            <a:r>
              <a:rPr lang="en-US" b="1"/>
              <a:t>Course information</a:t>
            </a:r>
          </a:p>
        </p:txBody>
      </p:sp>
      <p:sp>
        <p:nvSpPr>
          <p:cNvPr id="3" name="Content Placeholder 2">
            <a:extLst>
              <a:ext uri="{FF2B5EF4-FFF2-40B4-BE49-F238E27FC236}">
                <a16:creationId xmlns:a16="http://schemas.microsoft.com/office/drawing/2014/main" id="{9DF68B93-217D-4481-A347-7E760511E008}"/>
              </a:ext>
            </a:extLst>
          </p:cNvPr>
          <p:cNvSpPr>
            <a:spLocks noGrp="1"/>
          </p:cNvSpPr>
          <p:nvPr>
            <p:ph idx="1"/>
          </p:nvPr>
        </p:nvSpPr>
        <p:spPr>
          <a:xfrm>
            <a:off x="838200" y="1690688"/>
            <a:ext cx="10515600" cy="4486275"/>
          </a:xfrm>
        </p:spPr>
        <p:txBody>
          <a:bodyPr>
            <a:normAutofit/>
          </a:bodyPr>
          <a:lstStyle/>
          <a:p>
            <a:r>
              <a:rPr lang="en-US" sz="2600"/>
              <a:t>Readings most weeks of the semester examine various topics pertaining to Otomanguean or Triqui grammar. These are up on UB Learns under </a:t>
            </a:r>
            <a:r>
              <a:rPr lang="en-US" sz="2600" i="1"/>
              <a:t>Readings</a:t>
            </a:r>
            <a:r>
              <a:rPr lang="en-US" sz="2600"/>
              <a:t>.</a:t>
            </a:r>
          </a:p>
          <a:p>
            <a:endParaRPr lang="en-US" sz="2600"/>
          </a:p>
          <a:p>
            <a:r>
              <a:rPr lang="en-US" sz="2600"/>
              <a:t>There are 3 homework assignments and a final project</a:t>
            </a:r>
          </a:p>
          <a:p>
            <a:pPr marL="914400" lvl="1" indent="-457200">
              <a:buFont typeface="+mj-lt"/>
              <a:buAutoNum type="arabicPeriod"/>
            </a:pPr>
            <a:r>
              <a:rPr lang="en-US" sz="2200"/>
              <a:t>HW1: on sound structure of Triqui</a:t>
            </a:r>
          </a:p>
          <a:p>
            <a:pPr marL="914400" lvl="1" indent="-457200">
              <a:buFont typeface="+mj-lt"/>
              <a:buAutoNum type="arabicPeriod"/>
            </a:pPr>
            <a:r>
              <a:rPr lang="en-US" sz="2200"/>
              <a:t>HW2: on morphology or syntax of Triqui</a:t>
            </a:r>
          </a:p>
          <a:p>
            <a:pPr marL="914400" lvl="1" indent="-457200">
              <a:buFont typeface="+mj-lt"/>
              <a:buAutoNum type="arabicPeriod"/>
            </a:pPr>
            <a:r>
              <a:rPr lang="en-US" sz="2200"/>
              <a:t>HW3: on a topic of your choice from the existing materials</a:t>
            </a:r>
          </a:p>
          <a:p>
            <a:pPr marL="914400" lvl="1" indent="-457200">
              <a:buFont typeface="+mj-lt"/>
              <a:buAutoNum type="arabicPeriod"/>
            </a:pPr>
            <a:endParaRPr lang="en-US" sz="2200"/>
          </a:p>
          <a:p>
            <a:r>
              <a:rPr lang="en-US" sz="2600"/>
              <a:t>The final project involves exploring some aspect of Triqui grammar from the corpus or dictionary. It may involve creating a Triqui lesson/game.</a:t>
            </a:r>
          </a:p>
        </p:txBody>
      </p:sp>
      <p:sp>
        <p:nvSpPr>
          <p:cNvPr id="4" name="Slide Number Placeholder 3">
            <a:extLst>
              <a:ext uri="{FF2B5EF4-FFF2-40B4-BE49-F238E27FC236}">
                <a16:creationId xmlns:a16="http://schemas.microsoft.com/office/drawing/2014/main" id="{0BE66F4C-C06C-5956-098F-C89262B11EE2}"/>
              </a:ext>
            </a:extLst>
          </p:cNvPr>
          <p:cNvSpPr>
            <a:spLocks noGrp="1"/>
          </p:cNvSpPr>
          <p:nvPr>
            <p:ph type="sldNum" sz="quarter" idx="12"/>
          </p:nvPr>
        </p:nvSpPr>
        <p:spPr/>
        <p:txBody>
          <a:bodyPr/>
          <a:lstStyle/>
          <a:p>
            <a:fld id="{CD6392C4-29F7-A644-B9A7-B57F2E84ED4E}" type="slidenum">
              <a:rPr lang="en-US"/>
              <a:t>28</a:t>
            </a:fld>
            <a:endParaRPr lang="en-US"/>
          </a:p>
        </p:txBody>
      </p:sp>
    </p:spTree>
    <p:extLst>
      <p:ext uri="{BB962C8B-B14F-4D97-AF65-F5344CB8AC3E}">
        <p14:creationId xmlns:p14="http://schemas.microsoft.com/office/powerpoint/2010/main" val="36192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EF3C-8414-1DA7-239C-499F848E2E18}"/>
              </a:ext>
            </a:extLst>
          </p:cNvPr>
          <p:cNvSpPr>
            <a:spLocks noGrp="1"/>
          </p:cNvSpPr>
          <p:nvPr>
            <p:ph type="title"/>
          </p:nvPr>
        </p:nvSpPr>
        <p:spPr/>
        <p:txBody>
          <a:bodyPr>
            <a:normAutofit/>
          </a:bodyPr>
          <a:lstStyle/>
          <a:p>
            <a:r>
              <a:rPr lang="en-US" sz="4200" b="1"/>
              <a:t>Types of materials we will access in the course</a:t>
            </a:r>
          </a:p>
        </p:txBody>
      </p:sp>
      <p:sp>
        <p:nvSpPr>
          <p:cNvPr id="3" name="Content Placeholder 2">
            <a:extLst>
              <a:ext uri="{FF2B5EF4-FFF2-40B4-BE49-F238E27FC236}">
                <a16:creationId xmlns:a16="http://schemas.microsoft.com/office/drawing/2014/main" id="{2DEE829F-ECB1-5519-2CA8-6E1B640E7312}"/>
              </a:ext>
            </a:extLst>
          </p:cNvPr>
          <p:cNvSpPr>
            <a:spLocks noGrp="1"/>
          </p:cNvSpPr>
          <p:nvPr>
            <p:ph idx="1"/>
          </p:nvPr>
        </p:nvSpPr>
        <p:spPr/>
        <p:txBody>
          <a:bodyPr/>
          <a:lstStyle/>
          <a:p>
            <a:r>
              <a:rPr lang="en-US"/>
              <a:t>The Triqui-Spanish dictionary</a:t>
            </a:r>
          </a:p>
          <a:p>
            <a:r>
              <a:rPr lang="en-US"/>
              <a:t>Inflectional database</a:t>
            </a:r>
          </a:p>
          <a:p>
            <a:r>
              <a:rPr lang="en-US"/>
              <a:t>400K word text corpus in </a:t>
            </a:r>
            <a:r>
              <a:rPr lang="en-US" i="1"/>
              <a:t>ELAN </a:t>
            </a:r>
            <a:r>
              <a:rPr lang="en-US"/>
              <a:t>with Triqui transcriptions and translations into Spanish</a:t>
            </a:r>
          </a:p>
          <a:p>
            <a:r>
              <a:rPr lang="en-US"/>
              <a:t>Additional elicitation recordings (~50 hours) targeting specific contrasts.</a:t>
            </a:r>
          </a:p>
          <a:p>
            <a:r>
              <a:rPr lang="en-US"/>
              <a:t>Fieldnotes from 2004 – present.</a:t>
            </a:r>
          </a:p>
        </p:txBody>
      </p:sp>
      <p:sp>
        <p:nvSpPr>
          <p:cNvPr id="4" name="Slide Number Placeholder 3">
            <a:extLst>
              <a:ext uri="{FF2B5EF4-FFF2-40B4-BE49-F238E27FC236}">
                <a16:creationId xmlns:a16="http://schemas.microsoft.com/office/drawing/2014/main" id="{D92A120C-1B97-23BE-A95C-5A734394E3F1}"/>
              </a:ext>
            </a:extLst>
          </p:cNvPr>
          <p:cNvSpPr>
            <a:spLocks noGrp="1"/>
          </p:cNvSpPr>
          <p:nvPr>
            <p:ph type="sldNum" sz="quarter" idx="12"/>
          </p:nvPr>
        </p:nvSpPr>
        <p:spPr/>
        <p:txBody>
          <a:bodyPr/>
          <a:lstStyle/>
          <a:p>
            <a:fld id="{CD6392C4-29F7-A644-B9A7-B57F2E84ED4E}" type="slidenum">
              <a:rPr lang="en-US"/>
              <a:t>29</a:t>
            </a:fld>
            <a:endParaRPr lang="en-US"/>
          </a:p>
        </p:txBody>
      </p:sp>
    </p:spTree>
    <p:extLst>
      <p:ext uri="{BB962C8B-B14F-4D97-AF65-F5344CB8AC3E}">
        <p14:creationId xmlns:p14="http://schemas.microsoft.com/office/powerpoint/2010/main" val="285787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5702B572-F89C-8ED4-6D21-2E5A698172E6}"/>
              </a:ext>
            </a:extLst>
          </p:cNvPr>
          <p:cNvPicPr>
            <a:picLocks noChangeAspect="1"/>
          </p:cNvPicPr>
          <p:nvPr/>
        </p:nvPicPr>
        <p:blipFill rotWithShape="1">
          <a:blip r:embed="rId2"/>
          <a:srcRect l="343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C4417D-7B19-230E-69D7-00CF8752C970}"/>
              </a:ext>
            </a:extLst>
          </p:cNvPr>
          <p:cNvSpPr>
            <a:spLocks noGrp="1"/>
          </p:cNvSpPr>
          <p:nvPr>
            <p:ph type="title"/>
          </p:nvPr>
        </p:nvSpPr>
        <p:spPr>
          <a:xfrm>
            <a:off x="371094" y="1161288"/>
            <a:ext cx="3438144" cy="1125728"/>
          </a:xfrm>
        </p:spPr>
        <p:txBody>
          <a:bodyPr anchor="b">
            <a:normAutofit/>
          </a:bodyPr>
          <a:lstStyle/>
          <a:p>
            <a:r>
              <a:rPr lang="en-US" sz="2800" b="1"/>
              <a:t>Language vitality</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600ABCC-9191-E28C-F419-1E5AEFB77B58}"/>
              </a:ext>
            </a:extLst>
          </p:cNvPr>
          <p:cNvSpPr>
            <a:spLocks noGrp="1"/>
          </p:cNvSpPr>
          <p:nvPr>
            <p:ph idx="1"/>
          </p:nvPr>
        </p:nvSpPr>
        <p:spPr>
          <a:xfrm>
            <a:off x="371094" y="2718054"/>
            <a:ext cx="3438906" cy="3827712"/>
          </a:xfrm>
        </p:spPr>
        <p:txBody>
          <a:bodyPr anchor="t">
            <a:normAutofit/>
          </a:bodyPr>
          <a:lstStyle/>
          <a:p>
            <a:pPr marL="0" indent="0">
              <a:buNone/>
            </a:pPr>
            <a:r>
              <a:rPr lang="en-US" sz="2000"/>
              <a:t>Most people identifying as Triqui in Mexico speak Triqui, including children. </a:t>
            </a:r>
          </a:p>
          <a:p>
            <a:pPr marL="0" indent="0">
              <a:buNone/>
            </a:pPr>
            <a:endParaRPr lang="en-US" sz="2000"/>
          </a:p>
          <a:p>
            <a:pPr marL="0" indent="0">
              <a:buNone/>
            </a:pPr>
            <a:r>
              <a:rPr lang="en-US" sz="2000"/>
              <a:t>The situation is very different in expatriate communities that have moved away from the Triqui region.</a:t>
            </a:r>
          </a:p>
          <a:p>
            <a:pPr marL="0" indent="0">
              <a:buNone/>
            </a:pPr>
            <a:endParaRPr lang="en-US" sz="2000"/>
          </a:p>
          <a:p>
            <a:pPr marL="0" indent="0">
              <a:buNone/>
            </a:pPr>
            <a:r>
              <a:rPr lang="en-US" sz="2000"/>
              <a:t>Most people under 50 are bilingual in Spanish.</a:t>
            </a:r>
          </a:p>
        </p:txBody>
      </p:sp>
      <p:sp>
        <p:nvSpPr>
          <p:cNvPr id="4" name="Slide Number Placeholder 3">
            <a:extLst>
              <a:ext uri="{FF2B5EF4-FFF2-40B4-BE49-F238E27FC236}">
                <a16:creationId xmlns:a16="http://schemas.microsoft.com/office/drawing/2014/main" id="{7BD79FB1-B0FF-E619-4C49-F02D4B2DAF18}"/>
              </a:ext>
            </a:extLst>
          </p:cNvPr>
          <p:cNvSpPr>
            <a:spLocks noGrp="1"/>
          </p:cNvSpPr>
          <p:nvPr>
            <p:ph type="sldNum" sz="quarter" idx="12"/>
          </p:nvPr>
        </p:nvSpPr>
        <p:spPr>
          <a:xfrm>
            <a:off x="9077706" y="6356350"/>
            <a:ext cx="2743200" cy="365125"/>
          </a:xfrm>
        </p:spPr>
        <p:txBody>
          <a:bodyPr>
            <a:normAutofit/>
          </a:bodyPr>
          <a:lstStyle/>
          <a:p>
            <a:pPr>
              <a:spcAft>
                <a:spcPts val="600"/>
              </a:spcAft>
            </a:pPr>
            <a:fld id="{CD6392C4-29F7-A644-B9A7-B57F2E84ED4E}" type="slidenum">
              <a:rPr lang="en-US">
                <a:solidFill>
                  <a:schemeClr val="bg1"/>
                </a:solidFill>
              </a:rPr>
              <a:pPr>
                <a:spcAft>
                  <a:spcPts val="600"/>
                </a:spcAft>
              </a:pPr>
              <a:t>3</a:t>
            </a:fld>
            <a:endParaRPr lang="en-US">
              <a:solidFill>
                <a:schemeClr val="bg1"/>
              </a:solidFill>
            </a:endParaRPr>
          </a:p>
        </p:txBody>
      </p:sp>
    </p:spTree>
    <p:extLst>
      <p:ext uri="{BB962C8B-B14F-4D97-AF65-F5344CB8AC3E}">
        <p14:creationId xmlns:p14="http://schemas.microsoft.com/office/powerpoint/2010/main" val="147147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431C5-4A21-8B45-B9E3-E044390CB156}"/>
              </a:ext>
            </a:extLst>
          </p:cNvPr>
          <p:cNvSpPr>
            <a:spLocks noGrp="1"/>
          </p:cNvSpPr>
          <p:nvPr>
            <p:ph type="title"/>
          </p:nvPr>
        </p:nvSpPr>
        <p:spPr/>
        <p:txBody>
          <a:bodyPr/>
          <a:lstStyle/>
          <a:p>
            <a:r>
              <a:rPr lang="en-US"/>
              <a:t>A Triqui-Spanish dictionary (FLEx)</a:t>
            </a:r>
          </a:p>
        </p:txBody>
      </p:sp>
      <p:sp>
        <p:nvSpPr>
          <p:cNvPr id="3" name="Content Placeholder 2">
            <a:extLst>
              <a:ext uri="{FF2B5EF4-FFF2-40B4-BE49-F238E27FC236}">
                <a16:creationId xmlns:a16="http://schemas.microsoft.com/office/drawing/2014/main" id="{1F68397E-E600-2446-83D6-97DA5CDB8ACE}"/>
              </a:ext>
            </a:extLst>
          </p:cNvPr>
          <p:cNvSpPr>
            <a:spLocks noGrp="1"/>
          </p:cNvSpPr>
          <p:nvPr>
            <p:ph idx="1"/>
          </p:nvPr>
        </p:nvSpPr>
        <p:spPr>
          <a:xfrm>
            <a:off x="838200" y="1690688"/>
            <a:ext cx="10515600" cy="4351338"/>
          </a:xfrm>
        </p:spPr>
        <p:txBody>
          <a:bodyPr/>
          <a:lstStyle/>
          <a:p>
            <a:r>
              <a:rPr lang="en-US"/>
              <a:t>Since 2004, we’ve been working on a Triqui-Spanish dictionary. It currently has about 2,758 entries (2072 words, 686 compounds).</a:t>
            </a:r>
          </a:p>
          <a:p>
            <a:r>
              <a:rPr lang="en-US"/>
              <a:t>Access via the web, but this is the exported version.</a:t>
            </a:r>
          </a:p>
        </p:txBody>
      </p:sp>
      <p:pic>
        <p:nvPicPr>
          <p:cNvPr id="5" name="Picture 4">
            <a:extLst>
              <a:ext uri="{FF2B5EF4-FFF2-40B4-BE49-F238E27FC236}">
                <a16:creationId xmlns:a16="http://schemas.microsoft.com/office/drawing/2014/main" id="{36BA1D0F-799B-AA49-8AC5-C5B4C2DFFE4E}"/>
              </a:ext>
            </a:extLst>
          </p:cNvPr>
          <p:cNvPicPr>
            <a:picLocks noChangeAspect="1"/>
          </p:cNvPicPr>
          <p:nvPr/>
        </p:nvPicPr>
        <p:blipFill>
          <a:blip r:embed="rId2"/>
          <a:stretch>
            <a:fillRect/>
          </a:stretch>
        </p:blipFill>
        <p:spPr>
          <a:xfrm>
            <a:off x="997226" y="3429000"/>
            <a:ext cx="10585173" cy="2743200"/>
          </a:xfrm>
          <a:prstGeom prst="rect">
            <a:avLst/>
          </a:prstGeom>
        </p:spPr>
      </p:pic>
      <p:sp>
        <p:nvSpPr>
          <p:cNvPr id="6" name="Slide Number Placeholder 5">
            <a:extLst>
              <a:ext uri="{FF2B5EF4-FFF2-40B4-BE49-F238E27FC236}">
                <a16:creationId xmlns:a16="http://schemas.microsoft.com/office/drawing/2014/main" id="{39E180EE-18EB-E143-B0B4-D4BF6CE237C4}"/>
              </a:ext>
            </a:extLst>
          </p:cNvPr>
          <p:cNvSpPr>
            <a:spLocks noGrp="1"/>
          </p:cNvSpPr>
          <p:nvPr>
            <p:ph type="sldNum" sz="quarter" idx="12"/>
          </p:nvPr>
        </p:nvSpPr>
        <p:spPr/>
        <p:txBody>
          <a:bodyPr/>
          <a:lstStyle/>
          <a:p>
            <a:fld id="{CD6392C4-29F7-A644-B9A7-B57F2E84ED4E}" type="slidenum">
              <a:t>30</a:t>
            </a:fld>
            <a:endParaRPr lang="en-US"/>
          </a:p>
        </p:txBody>
      </p:sp>
    </p:spTree>
    <p:extLst>
      <p:ext uri="{BB962C8B-B14F-4D97-AF65-F5344CB8AC3E}">
        <p14:creationId xmlns:p14="http://schemas.microsoft.com/office/powerpoint/2010/main" val="2367185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E891-3EB7-CC49-B27C-85F62853A08C}"/>
              </a:ext>
            </a:extLst>
          </p:cNvPr>
          <p:cNvSpPr>
            <a:spLocks noGrp="1"/>
          </p:cNvSpPr>
          <p:nvPr>
            <p:ph type="title"/>
          </p:nvPr>
        </p:nvSpPr>
        <p:spPr>
          <a:xfrm>
            <a:off x="838200" y="282509"/>
            <a:ext cx="10515600" cy="896361"/>
          </a:xfrm>
        </p:spPr>
        <p:txBody>
          <a:bodyPr/>
          <a:lstStyle/>
          <a:p>
            <a:r>
              <a:rPr lang="en-US"/>
              <a:t>Inflectional database</a:t>
            </a:r>
          </a:p>
        </p:txBody>
      </p:sp>
      <p:sp>
        <p:nvSpPr>
          <p:cNvPr id="3" name="Content Placeholder 2">
            <a:extLst>
              <a:ext uri="{FF2B5EF4-FFF2-40B4-BE49-F238E27FC236}">
                <a16:creationId xmlns:a16="http://schemas.microsoft.com/office/drawing/2014/main" id="{A9AE42E0-1800-A345-BA8B-983F564DE0B0}"/>
              </a:ext>
            </a:extLst>
          </p:cNvPr>
          <p:cNvSpPr>
            <a:spLocks noGrp="1"/>
          </p:cNvSpPr>
          <p:nvPr>
            <p:ph idx="1"/>
          </p:nvPr>
        </p:nvSpPr>
        <p:spPr>
          <a:xfrm>
            <a:off x="9630404" y="1336978"/>
            <a:ext cx="2563091" cy="4944839"/>
          </a:xfrm>
        </p:spPr>
        <p:txBody>
          <a:bodyPr>
            <a:normAutofit/>
          </a:bodyPr>
          <a:lstStyle/>
          <a:p>
            <a:pPr marL="0" indent="0">
              <a:buNone/>
            </a:pPr>
            <a:r>
              <a:rPr lang="en-US" sz="2400"/>
              <a:t>We also have a database of tonal inflectional paradigms (970 main entries).</a:t>
            </a:r>
          </a:p>
          <a:p>
            <a:pPr marL="0" indent="0">
              <a:buNone/>
            </a:pPr>
            <a:r>
              <a:rPr lang="en-US" sz="2400"/>
              <a:t> </a:t>
            </a:r>
          </a:p>
          <a:p>
            <a:pPr marL="0" indent="0">
              <a:buNone/>
            </a:pPr>
            <a:r>
              <a:rPr lang="en-US" sz="2400"/>
              <a:t>It contains 5,342 sub-entries for inflected words</a:t>
            </a:r>
          </a:p>
          <a:p>
            <a:pPr marL="0" indent="0">
              <a:buNone/>
            </a:pPr>
            <a:endParaRPr lang="en-US" sz="2400"/>
          </a:p>
          <a:p>
            <a:pPr marL="0" indent="0">
              <a:buNone/>
            </a:pPr>
            <a:r>
              <a:rPr lang="en-US" sz="2400"/>
              <a:t>(see DiCanio et al 2020).</a:t>
            </a:r>
          </a:p>
        </p:txBody>
      </p:sp>
      <p:sp>
        <p:nvSpPr>
          <p:cNvPr id="4" name="Slide Number Placeholder 3">
            <a:extLst>
              <a:ext uri="{FF2B5EF4-FFF2-40B4-BE49-F238E27FC236}">
                <a16:creationId xmlns:a16="http://schemas.microsoft.com/office/drawing/2014/main" id="{B3D4DB13-25BC-A842-84ED-87628412CA3F}"/>
              </a:ext>
            </a:extLst>
          </p:cNvPr>
          <p:cNvSpPr>
            <a:spLocks noGrp="1"/>
          </p:cNvSpPr>
          <p:nvPr>
            <p:ph type="sldNum" sz="quarter" idx="12"/>
          </p:nvPr>
        </p:nvSpPr>
        <p:spPr/>
        <p:txBody>
          <a:bodyPr/>
          <a:lstStyle/>
          <a:p>
            <a:fld id="{CD6392C4-29F7-A644-B9A7-B57F2E84ED4E}" type="slidenum">
              <a:t>31</a:t>
            </a:fld>
            <a:endParaRPr lang="en-US"/>
          </a:p>
        </p:txBody>
      </p:sp>
      <p:pic>
        <p:nvPicPr>
          <p:cNvPr id="6" name="Picture 5">
            <a:extLst>
              <a:ext uri="{FF2B5EF4-FFF2-40B4-BE49-F238E27FC236}">
                <a16:creationId xmlns:a16="http://schemas.microsoft.com/office/drawing/2014/main" id="{ED9D5335-76D7-2648-B3A5-0215E972E2E1}"/>
              </a:ext>
            </a:extLst>
          </p:cNvPr>
          <p:cNvPicPr>
            <a:picLocks noChangeAspect="1"/>
          </p:cNvPicPr>
          <p:nvPr/>
        </p:nvPicPr>
        <p:blipFill>
          <a:blip r:embed="rId2"/>
          <a:stretch>
            <a:fillRect/>
          </a:stretch>
        </p:blipFill>
        <p:spPr>
          <a:xfrm>
            <a:off x="838200" y="1315395"/>
            <a:ext cx="8792204" cy="5542605"/>
          </a:xfrm>
          <a:prstGeom prst="rect">
            <a:avLst/>
          </a:prstGeom>
        </p:spPr>
      </p:pic>
    </p:spTree>
    <p:extLst>
      <p:ext uri="{BB962C8B-B14F-4D97-AF65-F5344CB8AC3E}">
        <p14:creationId xmlns:p14="http://schemas.microsoft.com/office/powerpoint/2010/main" val="1230879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8811-A62D-FB46-8971-6FD051DB9EB6}"/>
              </a:ext>
            </a:extLst>
          </p:cNvPr>
          <p:cNvSpPr>
            <a:spLocks noGrp="1"/>
          </p:cNvSpPr>
          <p:nvPr>
            <p:ph type="title"/>
          </p:nvPr>
        </p:nvSpPr>
        <p:spPr>
          <a:xfrm>
            <a:off x="838200" y="365126"/>
            <a:ext cx="10515600" cy="937202"/>
          </a:xfrm>
        </p:spPr>
        <p:txBody>
          <a:bodyPr/>
          <a:lstStyle/>
          <a:p>
            <a:r>
              <a:rPr lang="en-US"/>
              <a:t>The text corpus (ELAN)</a:t>
            </a:r>
          </a:p>
        </p:txBody>
      </p:sp>
      <p:sp>
        <p:nvSpPr>
          <p:cNvPr id="3" name="Content Placeholder 2">
            <a:extLst>
              <a:ext uri="{FF2B5EF4-FFF2-40B4-BE49-F238E27FC236}">
                <a16:creationId xmlns:a16="http://schemas.microsoft.com/office/drawing/2014/main" id="{3B8B6CA7-917A-B440-9B3C-DF7D416F1688}"/>
              </a:ext>
            </a:extLst>
          </p:cNvPr>
          <p:cNvSpPr>
            <a:spLocks noGrp="1"/>
          </p:cNvSpPr>
          <p:nvPr>
            <p:ph idx="1"/>
          </p:nvPr>
        </p:nvSpPr>
        <p:spPr>
          <a:xfrm>
            <a:off x="838200" y="1618239"/>
            <a:ext cx="10515600" cy="4874635"/>
          </a:xfrm>
        </p:spPr>
        <p:txBody>
          <a:bodyPr/>
          <a:lstStyle/>
          <a:p>
            <a:r>
              <a:rPr lang="en-US"/>
              <a:t>In addition to about 40 hours of elicitation and experimental recordings, we have 29 hours of spontaneous/unscripted speech from 34 speakers.</a:t>
            </a:r>
          </a:p>
          <a:p>
            <a:endParaRPr lang="en-US"/>
          </a:p>
          <a:p>
            <a:r>
              <a:rPr lang="en-US"/>
              <a:t>Content is Triqui culture, ethnobiology, history, narratives, and folktales. Most involve conversational dyads with separately mic’d speakers; 289 recordings.</a:t>
            </a:r>
          </a:p>
          <a:p>
            <a:endParaRPr lang="en-US"/>
          </a:p>
          <a:p>
            <a:r>
              <a:rPr lang="en-US"/>
              <a:t>All transcribed and time-aligned in ELAN.</a:t>
            </a:r>
          </a:p>
        </p:txBody>
      </p:sp>
      <p:sp>
        <p:nvSpPr>
          <p:cNvPr id="4" name="Slide Number Placeholder 3">
            <a:extLst>
              <a:ext uri="{FF2B5EF4-FFF2-40B4-BE49-F238E27FC236}">
                <a16:creationId xmlns:a16="http://schemas.microsoft.com/office/drawing/2014/main" id="{B8A7365F-AE4F-9445-9F05-1CBEFE7DB805}"/>
              </a:ext>
            </a:extLst>
          </p:cNvPr>
          <p:cNvSpPr>
            <a:spLocks noGrp="1"/>
          </p:cNvSpPr>
          <p:nvPr>
            <p:ph type="sldNum" sz="quarter" idx="12"/>
          </p:nvPr>
        </p:nvSpPr>
        <p:spPr/>
        <p:txBody>
          <a:bodyPr/>
          <a:lstStyle/>
          <a:p>
            <a:fld id="{CD6392C4-29F7-A644-B9A7-B57F2E84ED4E}" type="slidenum">
              <a:t>32</a:t>
            </a:fld>
            <a:endParaRPr lang="en-US"/>
          </a:p>
        </p:txBody>
      </p:sp>
    </p:spTree>
    <p:extLst>
      <p:ext uri="{BB962C8B-B14F-4D97-AF65-F5344CB8AC3E}">
        <p14:creationId xmlns:p14="http://schemas.microsoft.com/office/powerpoint/2010/main" val="2124371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AE3A-B822-AA4D-AA57-2A8B9D5D96C6}"/>
              </a:ext>
            </a:extLst>
          </p:cNvPr>
          <p:cNvSpPr>
            <a:spLocks noGrp="1"/>
          </p:cNvSpPr>
          <p:nvPr>
            <p:ph type="title"/>
          </p:nvPr>
        </p:nvSpPr>
        <p:spPr/>
        <p:txBody>
          <a:bodyPr/>
          <a:lstStyle/>
          <a:p>
            <a:r>
              <a:rPr lang="en-US"/>
              <a:t>But also, my grammar chapters</a:t>
            </a:r>
          </a:p>
        </p:txBody>
      </p:sp>
      <p:sp>
        <p:nvSpPr>
          <p:cNvPr id="3" name="Content Placeholder 2">
            <a:extLst>
              <a:ext uri="{FF2B5EF4-FFF2-40B4-BE49-F238E27FC236}">
                <a16:creationId xmlns:a16="http://schemas.microsoft.com/office/drawing/2014/main" id="{31C06627-9013-C341-94F8-677C25737F00}"/>
              </a:ext>
            </a:extLst>
          </p:cNvPr>
          <p:cNvSpPr>
            <a:spLocks noGrp="1"/>
          </p:cNvSpPr>
          <p:nvPr>
            <p:ph idx="1"/>
          </p:nvPr>
        </p:nvSpPr>
        <p:spPr>
          <a:xfrm>
            <a:off x="838200" y="1632089"/>
            <a:ext cx="10515600" cy="4530725"/>
          </a:xfrm>
        </p:spPr>
        <p:txBody>
          <a:bodyPr>
            <a:normAutofit fontScale="92500"/>
          </a:bodyPr>
          <a:lstStyle/>
          <a:p>
            <a:r>
              <a:rPr lang="en-US"/>
              <a:t>There is a popular grammar of Copala Triqui (Hollenbach 2004) and a syntactic sketch of Copala Triqui (Hollenbach 1992), but no reference grammar on any Triqui language.</a:t>
            </a:r>
          </a:p>
          <a:p>
            <a:endParaRPr lang="en-US"/>
          </a:p>
          <a:p>
            <a:r>
              <a:rPr lang="en-US"/>
              <a:t>A comprehensive reference grammar is underway with chapters on aspects of the language’s phonetics and phonology, chapters on aspects of the clitic, nominal, and verbal morphology, chapters on syntactic structure, and chapters on semantics/pragmatics.</a:t>
            </a:r>
          </a:p>
          <a:p>
            <a:endParaRPr lang="en-US"/>
          </a:p>
          <a:p>
            <a:r>
              <a:rPr lang="en-US"/>
              <a:t>I’m writing this right now, so if there are open questions/issues you see in the chapters, please tell me! These could also be projects to work on.</a:t>
            </a:r>
          </a:p>
        </p:txBody>
      </p:sp>
      <p:sp>
        <p:nvSpPr>
          <p:cNvPr id="4" name="Slide Number Placeholder 3">
            <a:extLst>
              <a:ext uri="{FF2B5EF4-FFF2-40B4-BE49-F238E27FC236}">
                <a16:creationId xmlns:a16="http://schemas.microsoft.com/office/drawing/2014/main" id="{3A76CB32-A549-7E43-A01C-A7C392E710BF}"/>
              </a:ext>
            </a:extLst>
          </p:cNvPr>
          <p:cNvSpPr>
            <a:spLocks noGrp="1"/>
          </p:cNvSpPr>
          <p:nvPr>
            <p:ph type="sldNum" sz="quarter" idx="12"/>
          </p:nvPr>
        </p:nvSpPr>
        <p:spPr/>
        <p:txBody>
          <a:bodyPr/>
          <a:lstStyle/>
          <a:p>
            <a:fld id="{CD6392C4-29F7-A644-B9A7-B57F2E84ED4E}" type="slidenum">
              <a:t>33</a:t>
            </a:fld>
            <a:endParaRPr lang="en-US"/>
          </a:p>
        </p:txBody>
      </p:sp>
    </p:spTree>
    <p:extLst>
      <p:ext uri="{BB962C8B-B14F-4D97-AF65-F5344CB8AC3E}">
        <p14:creationId xmlns:p14="http://schemas.microsoft.com/office/powerpoint/2010/main" val="420696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E30-4730-3349-B5C5-0DE106AFA201}"/>
              </a:ext>
            </a:extLst>
          </p:cNvPr>
          <p:cNvSpPr>
            <a:spLocks noGrp="1"/>
          </p:cNvSpPr>
          <p:nvPr>
            <p:ph type="title"/>
          </p:nvPr>
        </p:nvSpPr>
        <p:spPr>
          <a:xfrm>
            <a:off x="339437" y="286281"/>
            <a:ext cx="3109441" cy="1264223"/>
          </a:xfrm>
        </p:spPr>
        <p:txBody>
          <a:bodyPr>
            <a:normAutofit fontScale="90000"/>
          </a:bodyPr>
          <a:lstStyle/>
          <a:p>
            <a:r>
              <a:rPr lang="en-US"/>
              <a:t>Why write </a:t>
            </a:r>
            <a:br>
              <a:rPr lang="en-US"/>
            </a:br>
            <a:r>
              <a:rPr lang="en-US"/>
              <a:t>a grammar?</a:t>
            </a:r>
          </a:p>
        </p:txBody>
      </p:sp>
      <p:sp>
        <p:nvSpPr>
          <p:cNvPr id="3" name="Content Placeholder 2">
            <a:extLst>
              <a:ext uri="{FF2B5EF4-FFF2-40B4-BE49-F238E27FC236}">
                <a16:creationId xmlns:a16="http://schemas.microsoft.com/office/drawing/2014/main" id="{C5BE6652-641C-914B-A3C3-AF362BE215EE}"/>
              </a:ext>
            </a:extLst>
          </p:cNvPr>
          <p:cNvSpPr>
            <a:spLocks noGrp="1"/>
          </p:cNvSpPr>
          <p:nvPr>
            <p:ph idx="1"/>
          </p:nvPr>
        </p:nvSpPr>
        <p:spPr>
          <a:xfrm>
            <a:off x="339437" y="1930935"/>
            <a:ext cx="2677316" cy="4640784"/>
          </a:xfrm>
        </p:spPr>
        <p:txBody>
          <a:bodyPr/>
          <a:lstStyle/>
          <a:p>
            <a:pPr marL="0" indent="0">
              <a:buNone/>
            </a:pPr>
            <a:r>
              <a:rPr lang="en-US"/>
              <a:t>You learn a lot through years of fieldwork.</a:t>
            </a:r>
          </a:p>
          <a:p>
            <a:pPr marL="0" indent="0">
              <a:buNone/>
            </a:pPr>
            <a:endParaRPr lang="en-US"/>
          </a:p>
          <a:p>
            <a:pPr marL="0" indent="0">
              <a:buNone/>
            </a:pPr>
            <a:r>
              <a:rPr lang="en-US"/>
              <a:t>After a documentation project has ended, where does this knowledge go?</a:t>
            </a:r>
          </a:p>
          <a:p>
            <a:pPr marL="0" indent="0">
              <a:buNone/>
            </a:pPr>
            <a:endParaRPr lang="en-US"/>
          </a:p>
          <a:p>
            <a:pPr marL="0" indent="0">
              <a:buNone/>
            </a:pPr>
            <a:endParaRPr lang="en-US"/>
          </a:p>
        </p:txBody>
      </p:sp>
      <p:pic>
        <p:nvPicPr>
          <p:cNvPr id="7" name="Picture 6">
            <a:extLst>
              <a:ext uri="{FF2B5EF4-FFF2-40B4-BE49-F238E27FC236}">
                <a16:creationId xmlns:a16="http://schemas.microsoft.com/office/drawing/2014/main" id="{EB589F07-B5A1-DB4C-ACE6-6BFD3525BAEF}"/>
              </a:ext>
            </a:extLst>
          </p:cNvPr>
          <p:cNvPicPr>
            <a:picLocks noChangeAspect="1"/>
          </p:cNvPicPr>
          <p:nvPr/>
        </p:nvPicPr>
        <p:blipFill>
          <a:blip r:embed="rId2"/>
          <a:stretch>
            <a:fillRect/>
          </a:stretch>
        </p:blipFill>
        <p:spPr>
          <a:xfrm>
            <a:off x="3224570" y="600029"/>
            <a:ext cx="8676484" cy="5662226"/>
          </a:xfrm>
          <a:prstGeom prst="rect">
            <a:avLst/>
          </a:prstGeom>
        </p:spPr>
      </p:pic>
      <p:sp>
        <p:nvSpPr>
          <p:cNvPr id="8" name="Slide Number Placeholder 7">
            <a:extLst>
              <a:ext uri="{FF2B5EF4-FFF2-40B4-BE49-F238E27FC236}">
                <a16:creationId xmlns:a16="http://schemas.microsoft.com/office/drawing/2014/main" id="{1EC94C52-BCE2-C240-982E-9D03228BF310}"/>
              </a:ext>
            </a:extLst>
          </p:cNvPr>
          <p:cNvSpPr>
            <a:spLocks noGrp="1"/>
          </p:cNvSpPr>
          <p:nvPr>
            <p:ph type="sldNum" sz="quarter" idx="12"/>
          </p:nvPr>
        </p:nvSpPr>
        <p:spPr/>
        <p:txBody>
          <a:bodyPr/>
          <a:lstStyle/>
          <a:p>
            <a:fld id="{CD6392C4-29F7-A644-B9A7-B57F2E84ED4E}" type="slidenum">
              <a:t>34</a:t>
            </a:fld>
            <a:endParaRPr lang="en-US"/>
          </a:p>
        </p:txBody>
      </p:sp>
    </p:spTree>
    <p:extLst>
      <p:ext uri="{BB962C8B-B14F-4D97-AF65-F5344CB8AC3E}">
        <p14:creationId xmlns:p14="http://schemas.microsoft.com/office/powerpoint/2010/main" val="2119930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787C-05AE-9248-90D4-B75DCDAB097A}"/>
              </a:ext>
            </a:extLst>
          </p:cNvPr>
          <p:cNvSpPr>
            <a:spLocks noGrp="1"/>
          </p:cNvSpPr>
          <p:nvPr>
            <p:ph type="title"/>
          </p:nvPr>
        </p:nvSpPr>
        <p:spPr>
          <a:xfrm>
            <a:off x="838200" y="365126"/>
            <a:ext cx="3027218" cy="1034184"/>
          </a:xfrm>
        </p:spPr>
        <p:txBody>
          <a:bodyPr/>
          <a:lstStyle/>
          <a:p>
            <a:r>
              <a:rPr lang="en-US"/>
              <a:t>Why? (cont)</a:t>
            </a:r>
          </a:p>
        </p:txBody>
      </p:sp>
      <p:sp>
        <p:nvSpPr>
          <p:cNvPr id="3" name="Content Placeholder 2">
            <a:extLst>
              <a:ext uri="{FF2B5EF4-FFF2-40B4-BE49-F238E27FC236}">
                <a16:creationId xmlns:a16="http://schemas.microsoft.com/office/drawing/2014/main" id="{CF28C3AB-7D8B-0A43-9BE1-0435340A3E83}"/>
              </a:ext>
            </a:extLst>
          </p:cNvPr>
          <p:cNvSpPr>
            <a:spLocks noGrp="1"/>
          </p:cNvSpPr>
          <p:nvPr>
            <p:ph idx="1"/>
          </p:nvPr>
        </p:nvSpPr>
        <p:spPr>
          <a:xfrm>
            <a:off x="838199" y="1399310"/>
            <a:ext cx="11035145" cy="4777653"/>
          </a:xfrm>
        </p:spPr>
        <p:txBody>
          <a:bodyPr>
            <a:normAutofit/>
          </a:bodyPr>
          <a:lstStyle/>
          <a:p>
            <a:r>
              <a:rPr lang="en-US"/>
              <a:t>The NSF documentation grant (2014 – 2019) involved training speakers in literacy in Triqui and running literacy workshops in the community.</a:t>
            </a:r>
          </a:p>
          <a:p>
            <a:r>
              <a:rPr lang="en-US"/>
              <a:t>I taught Basileo Martínez Cruz, Benigno Cruz Martínez, and Wilibaldo Martínez Cruz literacy and they spent 3-6 years transcribing recordings.</a:t>
            </a:r>
          </a:p>
          <a:p>
            <a:r>
              <a:rPr lang="en-US"/>
              <a:t>They have transcribed 29 hours of Triqui speech.</a:t>
            </a:r>
          </a:p>
          <a:p>
            <a:r>
              <a:rPr lang="en-US"/>
              <a:t>We reviewed many of the recordings they transcribed (~12 hours) over this period. This includes years of work correcting tonal transcriptions.</a:t>
            </a:r>
          </a:p>
          <a:p>
            <a:r>
              <a:rPr lang="en-US"/>
              <a:t>We have translated about 6-7 hours of Triqui speech.</a:t>
            </a:r>
          </a:p>
          <a:p>
            <a:r>
              <a:rPr lang="en-US"/>
              <a:t>We know a lot and want this knowledge to be recorded and used/learned by others.</a:t>
            </a:r>
          </a:p>
          <a:p>
            <a:endParaRPr lang="en-US"/>
          </a:p>
        </p:txBody>
      </p:sp>
      <p:sp>
        <p:nvSpPr>
          <p:cNvPr id="4" name="Slide Number Placeholder 3">
            <a:extLst>
              <a:ext uri="{FF2B5EF4-FFF2-40B4-BE49-F238E27FC236}">
                <a16:creationId xmlns:a16="http://schemas.microsoft.com/office/drawing/2014/main" id="{075356EA-98E8-6848-85E4-CDEC34F01BA3}"/>
              </a:ext>
            </a:extLst>
          </p:cNvPr>
          <p:cNvSpPr>
            <a:spLocks noGrp="1"/>
          </p:cNvSpPr>
          <p:nvPr>
            <p:ph type="sldNum" sz="quarter" idx="12"/>
          </p:nvPr>
        </p:nvSpPr>
        <p:spPr/>
        <p:txBody>
          <a:bodyPr/>
          <a:lstStyle/>
          <a:p>
            <a:fld id="{CD6392C4-29F7-A644-B9A7-B57F2E84ED4E}" type="slidenum">
              <a:t>35</a:t>
            </a:fld>
            <a:endParaRPr lang="en-US"/>
          </a:p>
        </p:txBody>
      </p:sp>
    </p:spTree>
    <p:extLst>
      <p:ext uri="{BB962C8B-B14F-4D97-AF65-F5344CB8AC3E}">
        <p14:creationId xmlns:p14="http://schemas.microsoft.com/office/powerpoint/2010/main" val="3916873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6B9B-F13D-5943-9015-2F987A6E28F5}"/>
              </a:ext>
            </a:extLst>
          </p:cNvPr>
          <p:cNvSpPr>
            <a:spLocks noGrp="1"/>
          </p:cNvSpPr>
          <p:nvPr>
            <p:ph type="title"/>
          </p:nvPr>
        </p:nvSpPr>
        <p:spPr>
          <a:xfrm>
            <a:off x="838200" y="101889"/>
            <a:ext cx="10515600" cy="992620"/>
          </a:xfrm>
        </p:spPr>
        <p:txBody>
          <a:bodyPr/>
          <a:lstStyle/>
          <a:p>
            <a:r>
              <a:rPr lang="en-US"/>
              <a:t>Topics of interest in Triqui grammar</a:t>
            </a:r>
          </a:p>
        </p:txBody>
      </p:sp>
      <p:graphicFrame>
        <p:nvGraphicFramePr>
          <p:cNvPr id="5" name="Content Placeholder 4">
            <a:extLst>
              <a:ext uri="{FF2B5EF4-FFF2-40B4-BE49-F238E27FC236}">
                <a16:creationId xmlns:a16="http://schemas.microsoft.com/office/drawing/2014/main" id="{EC4C7032-7B31-3E41-8610-B898BCF063C8}"/>
              </a:ext>
            </a:extLst>
          </p:cNvPr>
          <p:cNvGraphicFramePr>
            <a:graphicFrameLocks noGrp="1"/>
          </p:cNvGraphicFramePr>
          <p:nvPr>
            <p:ph idx="1"/>
            <p:extLst>
              <p:ext uri="{D42A27DB-BD31-4B8C-83A1-F6EECF244321}">
                <p14:modId xmlns:p14="http://schemas.microsoft.com/office/powerpoint/2010/main" val="2783480398"/>
              </p:ext>
            </p:extLst>
          </p:nvPr>
        </p:nvGraphicFramePr>
        <p:xfrm>
          <a:off x="848139" y="1219201"/>
          <a:ext cx="10515600" cy="5394960"/>
        </p:xfrm>
        <a:graphic>
          <a:graphicData uri="http://schemas.openxmlformats.org/drawingml/2006/table">
            <a:tbl>
              <a:tblPr firstRow="1" bandRow="1">
                <a:tableStyleId>{7E9639D4-E3E2-4D34-9284-5A2195B3D0D7}</a:tableStyleId>
              </a:tblPr>
              <a:tblGrid>
                <a:gridCol w="4953000">
                  <a:extLst>
                    <a:ext uri="{9D8B030D-6E8A-4147-A177-3AD203B41FA5}">
                      <a16:colId xmlns:a16="http://schemas.microsoft.com/office/drawing/2014/main" val="3753322066"/>
                    </a:ext>
                  </a:extLst>
                </a:gridCol>
                <a:gridCol w="5562600">
                  <a:extLst>
                    <a:ext uri="{9D8B030D-6E8A-4147-A177-3AD203B41FA5}">
                      <a16:colId xmlns:a16="http://schemas.microsoft.com/office/drawing/2014/main" val="1397531281"/>
                    </a:ext>
                  </a:extLst>
                </a:gridCol>
              </a:tblGrid>
              <a:tr h="370840">
                <a:tc>
                  <a:txBody>
                    <a:bodyPr/>
                    <a:lstStyle/>
                    <a:p>
                      <a:r>
                        <a:rPr lang="en-US" sz="2400"/>
                        <a:t>I’ve published on...</a:t>
                      </a:r>
                    </a:p>
                  </a:txBody>
                  <a:tcPr/>
                </a:tc>
                <a:tc>
                  <a:txBody>
                    <a:bodyPr/>
                    <a:lstStyle/>
                    <a:p>
                      <a:r>
                        <a:rPr lang="en-US" sz="2400"/>
                        <a:t>Interesting ongoing projects</a:t>
                      </a:r>
                    </a:p>
                  </a:txBody>
                  <a:tcPr/>
                </a:tc>
                <a:extLst>
                  <a:ext uri="{0D108BD9-81ED-4DB2-BD59-A6C34878D82A}">
                    <a16:rowId xmlns:a16="http://schemas.microsoft.com/office/drawing/2014/main" val="2305424137"/>
                  </a:ext>
                </a:extLst>
              </a:tr>
              <a:tr h="370840">
                <a:tc>
                  <a:txBody>
                    <a:bodyPr/>
                    <a:lstStyle/>
                    <a:p>
                      <a:r>
                        <a:rPr lang="en-US" sz="2400"/>
                        <a:t>Segmental phonetics and phonology (glottalization and length, especially)</a:t>
                      </a:r>
                    </a:p>
                  </a:txBody>
                  <a:tcPr/>
                </a:tc>
                <a:tc>
                  <a:txBody>
                    <a:bodyPr/>
                    <a:lstStyle/>
                    <a:p>
                      <a:r>
                        <a:rPr lang="en-US" sz="2400"/>
                        <a:t>Triqui has over 40 final particles marking pragmatic differences (but no intonation)</a:t>
                      </a:r>
                    </a:p>
                  </a:txBody>
                  <a:tcPr/>
                </a:tc>
                <a:extLst>
                  <a:ext uri="{0D108BD9-81ED-4DB2-BD59-A6C34878D82A}">
                    <a16:rowId xmlns:a16="http://schemas.microsoft.com/office/drawing/2014/main" val="147615264"/>
                  </a:ext>
                </a:extLst>
              </a:tr>
              <a:tr h="370840">
                <a:tc>
                  <a:txBody>
                    <a:bodyPr/>
                    <a:lstStyle/>
                    <a:p>
                      <a:r>
                        <a:rPr lang="en-US" sz="2400"/>
                        <a:t>Tonal phonetics and phonology</a:t>
                      </a:r>
                    </a:p>
                  </a:txBody>
                  <a:tcPr/>
                </a:tc>
                <a:tc>
                  <a:txBody>
                    <a:bodyPr/>
                    <a:lstStyle/>
                    <a:p>
                      <a:r>
                        <a:rPr lang="en-US" sz="2400"/>
                        <a:t>Complex possession system with unique constructions for animals and inalienables</a:t>
                      </a:r>
                    </a:p>
                  </a:txBody>
                  <a:tcPr/>
                </a:tc>
                <a:extLst>
                  <a:ext uri="{0D108BD9-81ED-4DB2-BD59-A6C34878D82A}">
                    <a16:rowId xmlns:a16="http://schemas.microsoft.com/office/drawing/2014/main" val="3789120866"/>
                  </a:ext>
                </a:extLst>
              </a:tr>
              <a:tr h="370840">
                <a:tc>
                  <a:txBody>
                    <a:bodyPr/>
                    <a:lstStyle/>
                    <a:p>
                      <a:r>
                        <a:rPr lang="en-US" sz="2400"/>
                        <a:t>Tonal morphology w/rt clitic pronouns</a:t>
                      </a:r>
                    </a:p>
                  </a:txBody>
                  <a:tcPr/>
                </a:tc>
                <a:tc>
                  <a:txBody>
                    <a:bodyPr/>
                    <a:lstStyle/>
                    <a:p>
                      <a:r>
                        <a:rPr lang="en-US" sz="2400"/>
                        <a:t>Complex system of negation (several negators, morphological toggling)</a:t>
                      </a:r>
                    </a:p>
                  </a:txBody>
                  <a:tcPr/>
                </a:tc>
                <a:extLst>
                  <a:ext uri="{0D108BD9-81ED-4DB2-BD59-A6C34878D82A}">
                    <a16:rowId xmlns:a16="http://schemas.microsoft.com/office/drawing/2014/main" val="206962113"/>
                  </a:ext>
                </a:extLst>
              </a:tr>
              <a:tr h="370840">
                <a:tc>
                  <a:txBody>
                    <a:bodyPr/>
                    <a:lstStyle/>
                    <a:p>
                      <a:r>
                        <a:rPr lang="en-US" sz="2400"/>
                        <a:t>Verbal aspect morphology</a:t>
                      </a:r>
                    </a:p>
                  </a:txBody>
                  <a:tcPr/>
                </a:tc>
                <a:tc>
                  <a:txBody>
                    <a:bodyPr/>
                    <a:lstStyle/>
                    <a:p>
                      <a:r>
                        <a:rPr lang="en-US" sz="2400"/>
                        <a:t>VSO word order but main verb final with clefts, causatives, ”infinitival constructions”</a:t>
                      </a:r>
                    </a:p>
                  </a:txBody>
                  <a:tcPr/>
                </a:tc>
                <a:extLst>
                  <a:ext uri="{0D108BD9-81ED-4DB2-BD59-A6C34878D82A}">
                    <a16:rowId xmlns:a16="http://schemas.microsoft.com/office/drawing/2014/main" val="1159441209"/>
                  </a:ext>
                </a:extLst>
              </a:tr>
              <a:tr h="370840">
                <a:tc>
                  <a:txBody>
                    <a:bodyPr/>
                    <a:lstStyle/>
                    <a:p>
                      <a:r>
                        <a:rPr lang="en-US" sz="2400"/>
                        <a:t>Speech variation</a:t>
                      </a:r>
                    </a:p>
                  </a:txBody>
                  <a:tcPr/>
                </a:tc>
                <a:tc>
                  <a:txBody>
                    <a:bodyPr/>
                    <a:lstStyle/>
                    <a:p>
                      <a:r>
                        <a:rPr lang="en-US" sz="2400"/>
                        <a:t>Marginal morphological contrasts (optative marking, obviative marking) involve very unique phonological patterns.</a:t>
                      </a:r>
                    </a:p>
                  </a:txBody>
                  <a:tcPr/>
                </a:tc>
                <a:extLst>
                  <a:ext uri="{0D108BD9-81ED-4DB2-BD59-A6C34878D82A}">
                    <a16:rowId xmlns:a16="http://schemas.microsoft.com/office/drawing/2014/main" val="3179280551"/>
                  </a:ext>
                </a:extLst>
              </a:tr>
              <a:tr h="370840">
                <a:tc>
                  <a:txBody>
                    <a:bodyPr/>
                    <a:lstStyle/>
                    <a:p>
                      <a:r>
                        <a:rPr lang="en-US" sz="2400"/>
                        <a:t>Prosody and information structure</a:t>
                      </a:r>
                    </a:p>
                  </a:txBody>
                  <a:tcPr/>
                </a:tc>
                <a:tc>
                  <a:txBody>
                    <a:bodyPr/>
                    <a:lstStyle/>
                    <a:p>
                      <a:r>
                        <a:rPr lang="en-US" sz="2400"/>
                        <a:t>Complex verb+adverb marking</a:t>
                      </a:r>
                    </a:p>
                  </a:txBody>
                  <a:tcPr/>
                </a:tc>
                <a:extLst>
                  <a:ext uri="{0D108BD9-81ED-4DB2-BD59-A6C34878D82A}">
                    <a16:rowId xmlns:a16="http://schemas.microsoft.com/office/drawing/2014/main" val="3997508741"/>
                  </a:ext>
                </a:extLst>
              </a:tr>
            </a:tbl>
          </a:graphicData>
        </a:graphic>
      </p:graphicFrame>
      <p:sp>
        <p:nvSpPr>
          <p:cNvPr id="6" name="Slide Number Placeholder 5">
            <a:extLst>
              <a:ext uri="{FF2B5EF4-FFF2-40B4-BE49-F238E27FC236}">
                <a16:creationId xmlns:a16="http://schemas.microsoft.com/office/drawing/2014/main" id="{9AAFA72A-E384-8D4E-B0AE-166524D35189}"/>
              </a:ext>
            </a:extLst>
          </p:cNvPr>
          <p:cNvSpPr>
            <a:spLocks noGrp="1"/>
          </p:cNvSpPr>
          <p:nvPr>
            <p:ph type="sldNum" sz="quarter" idx="12"/>
          </p:nvPr>
        </p:nvSpPr>
        <p:spPr/>
        <p:txBody>
          <a:bodyPr/>
          <a:lstStyle/>
          <a:p>
            <a:fld id="{CD6392C4-29F7-A644-B9A7-B57F2E84ED4E}" type="slidenum">
              <a:t>36</a:t>
            </a:fld>
            <a:endParaRPr lang="en-US"/>
          </a:p>
        </p:txBody>
      </p:sp>
    </p:spTree>
    <p:extLst>
      <p:ext uri="{BB962C8B-B14F-4D97-AF65-F5344CB8AC3E}">
        <p14:creationId xmlns:p14="http://schemas.microsoft.com/office/powerpoint/2010/main" val="468485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4913-0A00-6F41-9DEA-B9B134C95F76}"/>
              </a:ext>
            </a:extLst>
          </p:cNvPr>
          <p:cNvSpPr>
            <a:spLocks noGrp="1"/>
          </p:cNvSpPr>
          <p:nvPr>
            <p:ph type="title"/>
          </p:nvPr>
        </p:nvSpPr>
        <p:spPr>
          <a:xfrm>
            <a:off x="838200" y="365125"/>
            <a:ext cx="10515600" cy="964911"/>
          </a:xfrm>
        </p:spPr>
        <p:txBody>
          <a:bodyPr/>
          <a:lstStyle/>
          <a:p>
            <a:r>
              <a:rPr lang="en-US"/>
              <a:t>Tonal morphology</a:t>
            </a:r>
          </a:p>
        </p:txBody>
      </p:sp>
      <p:sp>
        <p:nvSpPr>
          <p:cNvPr id="3" name="Content Placeholder 2">
            <a:extLst>
              <a:ext uri="{FF2B5EF4-FFF2-40B4-BE49-F238E27FC236}">
                <a16:creationId xmlns:a16="http://schemas.microsoft.com/office/drawing/2014/main" id="{E393712E-3514-B046-B061-DCF9542B5585}"/>
              </a:ext>
            </a:extLst>
          </p:cNvPr>
          <p:cNvSpPr>
            <a:spLocks noGrp="1"/>
          </p:cNvSpPr>
          <p:nvPr>
            <p:ph idx="1"/>
          </p:nvPr>
        </p:nvSpPr>
        <p:spPr>
          <a:xfrm>
            <a:off x="838200" y="1593273"/>
            <a:ext cx="10515600" cy="4583690"/>
          </a:xfrm>
        </p:spPr>
        <p:txBody>
          <a:bodyPr/>
          <a:lstStyle/>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oʔ³	‘to hit’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oɦ⁵	‘I am hitting’</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oʔ⁴	‘we are hitting’</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oh³	‘the mentioned person is hitting’</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k-oʔ¹	POT-hit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koɦ¹	‘I will hit’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koʔ¹	‘we will hit’</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koɦ¹³	‘the mentioned person will hit’</a:t>
            </a:r>
          </a:p>
        </p:txBody>
      </p:sp>
      <p:sp>
        <p:nvSpPr>
          <p:cNvPr id="4" name="TextBox 3">
            <a:extLst>
              <a:ext uri="{FF2B5EF4-FFF2-40B4-BE49-F238E27FC236}">
                <a16:creationId xmlns:a16="http://schemas.microsoft.com/office/drawing/2014/main" id="{4404F7F1-BD6A-9447-ABE2-8E29B9EF5709}"/>
              </a:ext>
            </a:extLst>
          </p:cNvPr>
          <p:cNvSpPr txBox="1"/>
          <p:nvPr/>
        </p:nvSpPr>
        <p:spPr>
          <a:xfrm>
            <a:off x="7051963" y="678873"/>
            <a:ext cx="4447309" cy="5693866"/>
          </a:xfrm>
          <a:prstGeom prst="rect">
            <a:avLst/>
          </a:prstGeom>
          <a:noFill/>
        </p:spPr>
        <p:txBody>
          <a:bodyPr wrap="square" rtlCol="0">
            <a:spAutoFit/>
          </a:bodyPr>
          <a:lstStyle/>
          <a:p>
            <a:r>
              <a:rPr lang="en-US" sz="2800"/>
              <a:t>It can take years to understand the subtleties of tonal phonologies in different Otomanguean languages.</a:t>
            </a:r>
          </a:p>
          <a:p>
            <a:endParaRPr lang="en-US" sz="2800"/>
          </a:p>
          <a:p>
            <a:r>
              <a:rPr lang="en-US" sz="2800"/>
              <a:t>But it is intertwined with the morphology (which can also take some time to figure out).</a:t>
            </a:r>
          </a:p>
          <a:p>
            <a:endParaRPr lang="en-US" sz="2800"/>
          </a:p>
          <a:p>
            <a:r>
              <a:rPr lang="en-US" sz="2800"/>
              <a:t>So, linguists sometimes never leave the morphophonology.</a:t>
            </a:r>
          </a:p>
        </p:txBody>
      </p:sp>
      <p:sp>
        <p:nvSpPr>
          <p:cNvPr id="5" name="Slide Number Placeholder 4">
            <a:extLst>
              <a:ext uri="{FF2B5EF4-FFF2-40B4-BE49-F238E27FC236}">
                <a16:creationId xmlns:a16="http://schemas.microsoft.com/office/drawing/2014/main" id="{032CECFD-ADAB-5248-A042-E8358F84AE64}"/>
              </a:ext>
            </a:extLst>
          </p:cNvPr>
          <p:cNvSpPr>
            <a:spLocks noGrp="1"/>
          </p:cNvSpPr>
          <p:nvPr>
            <p:ph type="sldNum" sz="quarter" idx="12"/>
          </p:nvPr>
        </p:nvSpPr>
        <p:spPr/>
        <p:txBody>
          <a:bodyPr/>
          <a:lstStyle/>
          <a:p>
            <a:fld id="{CD6392C4-29F7-A644-B9A7-B57F2E84ED4E}" type="slidenum">
              <a:t>37</a:t>
            </a:fld>
            <a:endParaRPr lang="en-US"/>
          </a:p>
        </p:txBody>
      </p:sp>
    </p:spTree>
    <p:extLst>
      <p:ext uri="{BB962C8B-B14F-4D97-AF65-F5344CB8AC3E}">
        <p14:creationId xmlns:p14="http://schemas.microsoft.com/office/powerpoint/2010/main" val="578687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057-6D94-6C48-B99E-08E433B282A2}"/>
              </a:ext>
            </a:extLst>
          </p:cNvPr>
          <p:cNvSpPr>
            <a:spLocks noGrp="1"/>
          </p:cNvSpPr>
          <p:nvPr>
            <p:ph type="title"/>
          </p:nvPr>
        </p:nvSpPr>
        <p:spPr>
          <a:xfrm>
            <a:off x="838200" y="365126"/>
            <a:ext cx="10515600" cy="937202"/>
          </a:xfrm>
        </p:spPr>
        <p:txBody>
          <a:bodyPr/>
          <a:lstStyle/>
          <a:p>
            <a:r>
              <a:rPr lang="en-US"/>
              <a:t>This took me 10 years to figure out!</a:t>
            </a:r>
          </a:p>
        </p:txBody>
      </p:sp>
      <p:pic>
        <p:nvPicPr>
          <p:cNvPr id="4" name="Picture 3">
            <a:extLst>
              <a:ext uri="{FF2B5EF4-FFF2-40B4-BE49-F238E27FC236}">
                <a16:creationId xmlns:a16="http://schemas.microsoft.com/office/drawing/2014/main" id="{22CE8FFC-047F-074B-B03E-0C8D10A78EE0}"/>
              </a:ext>
            </a:extLst>
          </p:cNvPr>
          <p:cNvPicPr>
            <a:picLocks noChangeAspect="1"/>
          </p:cNvPicPr>
          <p:nvPr/>
        </p:nvPicPr>
        <p:blipFill>
          <a:blip r:embed="rId2"/>
          <a:stretch>
            <a:fillRect/>
          </a:stretch>
        </p:blipFill>
        <p:spPr>
          <a:xfrm>
            <a:off x="640064" y="1302328"/>
            <a:ext cx="10911871" cy="4100945"/>
          </a:xfrm>
          <a:prstGeom prst="rect">
            <a:avLst/>
          </a:prstGeom>
        </p:spPr>
      </p:pic>
      <p:sp>
        <p:nvSpPr>
          <p:cNvPr id="5" name="TextBox 4">
            <a:extLst>
              <a:ext uri="{FF2B5EF4-FFF2-40B4-BE49-F238E27FC236}">
                <a16:creationId xmlns:a16="http://schemas.microsoft.com/office/drawing/2014/main" id="{34BE8E47-C52F-6C42-840D-2E046188CA2F}"/>
              </a:ext>
            </a:extLst>
          </p:cNvPr>
          <p:cNvSpPr txBox="1"/>
          <p:nvPr/>
        </p:nvSpPr>
        <p:spPr>
          <a:xfrm>
            <a:off x="1115290" y="5638800"/>
            <a:ext cx="9961418" cy="1015663"/>
          </a:xfrm>
          <a:prstGeom prst="rect">
            <a:avLst/>
          </a:prstGeom>
          <a:noFill/>
        </p:spPr>
        <p:txBody>
          <a:bodyPr wrap="square" rtlCol="0">
            <a:spAutoFit/>
          </a:bodyPr>
          <a:lstStyle/>
          <a:p>
            <a:r>
              <a:rPr lang="en-US" sz="2000"/>
              <a:t>DiCanio, C., </a:t>
            </a:r>
            <a:r>
              <a:rPr lang="en-US" sz="2000">
                <a:solidFill>
                  <a:srgbClr val="FF0000"/>
                </a:solidFill>
              </a:rPr>
              <a:t>Martínez Cruz, B., Cruz Martínez, B., and Martínez Cruz, W. </a:t>
            </a:r>
            <a:r>
              <a:rPr lang="en-US" sz="2000"/>
              <a:t>(2020). Glottal toggling in Itunyoso Triqui. </a:t>
            </a:r>
            <a:r>
              <a:rPr lang="en-US" sz="2000" i="1"/>
              <a:t>Phonological Data &amp; Analysis</a:t>
            </a:r>
            <a:r>
              <a:rPr lang="en-US" sz="2000"/>
              <a:t>, 2(4):1–28.</a:t>
            </a:r>
          </a:p>
          <a:p>
            <a:endParaRPr lang="en-US" sz="2000"/>
          </a:p>
        </p:txBody>
      </p:sp>
      <p:sp>
        <p:nvSpPr>
          <p:cNvPr id="7" name="Slide Number Placeholder 6">
            <a:extLst>
              <a:ext uri="{FF2B5EF4-FFF2-40B4-BE49-F238E27FC236}">
                <a16:creationId xmlns:a16="http://schemas.microsoft.com/office/drawing/2014/main" id="{2DD132D5-497A-6D42-9DA2-1B148FD0DA29}"/>
              </a:ext>
            </a:extLst>
          </p:cNvPr>
          <p:cNvSpPr>
            <a:spLocks noGrp="1"/>
          </p:cNvSpPr>
          <p:nvPr>
            <p:ph type="sldNum" sz="quarter" idx="12"/>
          </p:nvPr>
        </p:nvSpPr>
        <p:spPr/>
        <p:txBody>
          <a:bodyPr/>
          <a:lstStyle/>
          <a:p>
            <a:fld id="{CD6392C4-29F7-A644-B9A7-B57F2E84ED4E}" type="slidenum">
              <a:t>38</a:t>
            </a:fld>
            <a:endParaRPr lang="en-US"/>
          </a:p>
        </p:txBody>
      </p:sp>
    </p:spTree>
    <p:extLst>
      <p:ext uri="{BB962C8B-B14F-4D97-AF65-F5344CB8AC3E}">
        <p14:creationId xmlns:p14="http://schemas.microsoft.com/office/powerpoint/2010/main" val="65970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DEF2-FCA3-5642-8D9E-3257B209A78D}"/>
              </a:ext>
            </a:extLst>
          </p:cNvPr>
          <p:cNvSpPr>
            <a:spLocks noGrp="1"/>
          </p:cNvSpPr>
          <p:nvPr>
            <p:ph type="title"/>
          </p:nvPr>
        </p:nvSpPr>
        <p:spPr>
          <a:xfrm>
            <a:off x="187035" y="240140"/>
            <a:ext cx="10515600" cy="978766"/>
          </a:xfrm>
        </p:spPr>
        <p:txBody>
          <a:bodyPr/>
          <a:lstStyle/>
          <a:p>
            <a:r>
              <a:rPr lang="en-US"/>
              <a:t>But there is so much more to investigate!</a:t>
            </a:r>
          </a:p>
        </p:txBody>
      </p:sp>
      <p:pic>
        <p:nvPicPr>
          <p:cNvPr id="4" name="Picture 3">
            <a:extLst>
              <a:ext uri="{FF2B5EF4-FFF2-40B4-BE49-F238E27FC236}">
                <a16:creationId xmlns:a16="http://schemas.microsoft.com/office/drawing/2014/main" id="{6A177DA3-9AD4-884B-A993-22E6C27F1227}"/>
              </a:ext>
            </a:extLst>
          </p:cNvPr>
          <p:cNvPicPr>
            <a:picLocks noChangeAspect="1"/>
          </p:cNvPicPr>
          <p:nvPr/>
        </p:nvPicPr>
        <p:blipFill>
          <a:blip r:embed="rId2"/>
          <a:stretch>
            <a:fillRect/>
          </a:stretch>
        </p:blipFill>
        <p:spPr>
          <a:xfrm>
            <a:off x="187035" y="1218906"/>
            <a:ext cx="7985749" cy="2574783"/>
          </a:xfrm>
          <a:prstGeom prst="rect">
            <a:avLst/>
          </a:prstGeom>
        </p:spPr>
      </p:pic>
      <p:pic>
        <p:nvPicPr>
          <p:cNvPr id="5" name="Picture 4">
            <a:extLst>
              <a:ext uri="{FF2B5EF4-FFF2-40B4-BE49-F238E27FC236}">
                <a16:creationId xmlns:a16="http://schemas.microsoft.com/office/drawing/2014/main" id="{5B400B0D-C8F0-1940-9D9D-5D1BCD4B55FF}"/>
              </a:ext>
            </a:extLst>
          </p:cNvPr>
          <p:cNvPicPr>
            <a:picLocks noChangeAspect="1"/>
          </p:cNvPicPr>
          <p:nvPr/>
        </p:nvPicPr>
        <p:blipFill>
          <a:blip r:embed="rId3"/>
          <a:stretch>
            <a:fillRect/>
          </a:stretch>
        </p:blipFill>
        <p:spPr>
          <a:xfrm>
            <a:off x="0" y="5087936"/>
            <a:ext cx="4943465" cy="1280536"/>
          </a:xfrm>
          <a:prstGeom prst="rect">
            <a:avLst/>
          </a:prstGeom>
        </p:spPr>
      </p:pic>
      <p:pic>
        <p:nvPicPr>
          <p:cNvPr id="7" name="Picture 6">
            <a:extLst>
              <a:ext uri="{FF2B5EF4-FFF2-40B4-BE49-F238E27FC236}">
                <a16:creationId xmlns:a16="http://schemas.microsoft.com/office/drawing/2014/main" id="{7944E7B1-4A3C-AB4A-ADA9-F67B2A08D38D}"/>
              </a:ext>
            </a:extLst>
          </p:cNvPr>
          <p:cNvPicPr>
            <a:picLocks noChangeAspect="1"/>
          </p:cNvPicPr>
          <p:nvPr/>
        </p:nvPicPr>
        <p:blipFill>
          <a:blip r:embed="rId4"/>
          <a:stretch>
            <a:fillRect/>
          </a:stretch>
        </p:blipFill>
        <p:spPr>
          <a:xfrm>
            <a:off x="4701460" y="5087937"/>
            <a:ext cx="7455909" cy="1218190"/>
          </a:xfrm>
          <a:prstGeom prst="rect">
            <a:avLst/>
          </a:prstGeom>
        </p:spPr>
      </p:pic>
      <p:sp>
        <p:nvSpPr>
          <p:cNvPr id="8" name="TextBox 7">
            <a:extLst>
              <a:ext uri="{FF2B5EF4-FFF2-40B4-BE49-F238E27FC236}">
                <a16:creationId xmlns:a16="http://schemas.microsoft.com/office/drawing/2014/main" id="{F2535121-3854-174D-895E-6E3E7E4A2CA0}"/>
              </a:ext>
            </a:extLst>
          </p:cNvPr>
          <p:cNvSpPr txBox="1"/>
          <p:nvPr/>
        </p:nvSpPr>
        <p:spPr>
          <a:xfrm>
            <a:off x="187035" y="3793689"/>
            <a:ext cx="11644747" cy="892552"/>
          </a:xfrm>
          <a:prstGeom prst="rect">
            <a:avLst/>
          </a:prstGeom>
          <a:noFill/>
        </p:spPr>
        <p:txBody>
          <a:bodyPr wrap="square" rtlCol="0">
            <a:spAutoFit/>
          </a:bodyPr>
          <a:lstStyle/>
          <a:p>
            <a:r>
              <a:rPr lang="en-US" sz="2600"/>
              <a:t>The standard negator involves a morphological toggle – the perfective and potential forms flip under negation, c.f. Baerman (2007).</a:t>
            </a:r>
          </a:p>
        </p:txBody>
      </p:sp>
      <p:sp>
        <p:nvSpPr>
          <p:cNvPr id="9" name="Slide Number Placeholder 8">
            <a:extLst>
              <a:ext uri="{FF2B5EF4-FFF2-40B4-BE49-F238E27FC236}">
                <a16:creationId xmlns:a16="http://schemas.microsoft.com/office/drawing/2014/main" id="{1AE50C1F-52E8-CD41-B26B-FCB1950F245B}"/>
              </a:ext>
            </a:extLst>
          </p:cNvPr>
          <p:cNvSpPr>
            <a:spLocks noGrp="1"/>
          </p:cNvSpPr>
          <p:nvPr>
            <p:ph type="sldNum" sz="quarter" idx="12"/>
          </p:nvPr>
        </p:nvSpPr>
        <p:spPr/>
        <p:txBody>
          <a:bodyPr/>
          <a:lstStyle/>
          <a:p>
            <a:fld id="{CD6392C4-29F7-A644-B9A7-B57F2E84ED4E}" type="slidenum">
              <a:t>39</a:t>
            </a:fld>
            <a:endParaRPr lang="en-US"/>
          </a:p>
        </p:txBody>
      </p:sp>
    </p:spTree>
    <p:extLst>
      <p:ext uri="{BB962C8B-B14F-4D97-AF65-F5344CB8AC3E}">
        <p14:creationId xmlns:p14="http://schemas.microsoft.com/office/powerpoint/2010/main" val="111233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C3CA5-1C53-0CFB-78F2-B8DB107B832A}"/>
              </a:ext>
            </a:extLst>
          </p:cNvPr>
          <p:cNvSpPr>
            <a:spLocks noGrp="1"/>
          </p:cNvSpPr>
          <p:nvPr>
            <p:ph type="title"/>
          </p:nvPr>
        </p:nvSpPr>
        <p:spPr>
          <a:xfrm>
            <a:off x="630936" y="4562856"/>
            <a:ext cx="3419856" cy="1600200"/>
          </a:xfrm>
        </p:spPr>
        <p:txBody>
          <a:bodyPr anchor="ctr">
            <a:normAutofit/>
          </a:bodyPr>
          <a:lstStyle/>
          <a:p>
            <a:r>
              <a:rPr lang="en-US" sz="4800"/>
              <a:t>San Martín Itunyoso</a:t>
            </a:r>
          </a:p>
        </p:txBody>
      </p:sp>
      <p:pic>
        <p:nvPicPr>
          <p:cNvPr id="8" name="Picture 7" descr="A landscape with a village and mountains&#10;&#10;Description automatically generated with medium confidence">
            <a:extLst>
              <a:ext uri="{FF2B5EF4-FFF2-40B4-BE49-F238E27FC236}">
                <a16:creationId xmlns:a16="http://schemas.microsoft.com/office/drawing/2014/main" id="{FDB4B9E9-96C9-5E7C-10AC-E23FB8552F47}"/>
              </a:ext>
            </a:extLst>
          </p:cNvPr>
          <p:cNvPicPr>
            <a:picLocks noChangeAspect="1"/>
          </p:cNvPicPr>
          <p:nvPr/>
        </p:nvPicPr>
        <p:blipFill rotWithShape="1">
          <a:blip r:embed="rId2"/>
          <a:srcRect t="8218"/>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Picture 5" descr="A road with buildings and a clock tower&#10;&#10;Description automatically generated">
            <a:extLst>
              <a:ext uri="{FF2B5EF4-FFF2-40B4-BE49-F238E27FC236}">
                <a16:creationId xmlns:a16="http://schemas.microsoft.com/office/drawing/2014/main" id="{539F2055-2233-E276-33F2-2AA2C18B32A4}"/>
              </a:ext>
            </a:extLst>
          </p:cNvPr>
          <p:cNvPicPr>
            <a:picLocks noChangeAspect="1"/>
          </p:cNvPicPr>
          <p:nvPr/>
        </p:nvPicPr>
        <p:blipFill rotWithShape="1">
          <a:blip r:embed="rId3"/>
          <a:srcRect r="-3" b="9534"/>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5"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F3372B-12FF-2C13-A9E9-1E0FDDEE7990}"/>
              </a:ext>
            </a:extLst>
          </p:cNvPr>
          <p:cNvSpPr>
            <a:spLocks noGrp="1"/>
          </p:cNvSpPr>
          <p:nvPr>
            <p:ph idx="1"/>
          </p:nvPr>
        </p:nvSpPr>
        <p:spPr>
          <a:xfrm>
            <a:off x="4654294" y="4562856"/>
            <a:ext cx="6903721" cy="1600200"/>
          </a:xfrm>
        </p:spPr>
        <p:txBody>
          <a:bodyPr anchor="ctr">
            <a:normAutofit/>
          </a:bodyPr>
          <a:lstStyle/>
          <a:p>
            <a:r>
              <a:rPr lang="en-US" sz="2200"/>
              <a:t>There are two towns where </a:t>
            </a:r>
            <a:r>
              <a:rPr lang="en-US" sz="2200" b="1"/>
              <a:t>Itunyoso </a:t>
            </a:r>
            <a:r>
              <a:rPr lang="en-US" sz="2200"/>
              <a:t>Triqui is spoken: San Martín Itunyoso (shown) and the smaller </a:t>
            </a:r>
            <a:r>
              <a:rPr lang="en-US" sz="2200" i="1"/>
              <a:t>agencia </a:t>
            </a:r>
            <a:r>
              <a:rPr lang="en-US" sz="2200"/>
              <a:t>of La Concepción Itunyoso (not shown), which is a 5-10 minute drive away on the other side of the valley.</a:t>
            </a:r>
            <a:endParaRPr lang="en-US" sz="2200" b="1"/>
          </a:p>
        </p:txBody>
      </p:sp>
      <p:sp>
        <p:nvSpPr>
          <p:cNvPr id="4" name="Slide Number Placeholder 3">
            <a:extLst>
              <a:ext uri="{FF2B5EF4-FFF2-40B4-BE49-F238E27FC236}">
                <a16:creationId xmlns:a16="http://schemas.microsoft.com/office/drawing/2014/main" id="{925B7DD4-B659-6FE3-9942-9809C04E2EEA}"/>
              </a:ext>
            </a:extLst>
          </p:cNvPr>
          <p:cNvSpPr>
            <a:spLocks noGrp="1"/>
          </p:cNvSpPr>
          <p:nvPr>
            <p:ph type="sldNum" sz="quarter" idx="12"/>
          </p:nvPr>
        </p:nvSpPr>
        <p:spPr>
          <a:xfrm>
            <a:off x="8610600" y="6356350"/>
            <a:ext cx="2743200" cy="365125"/>
          </a:xfrm>
        </p:spPr>
        <p:txBody>
          <a:bodyPr>
            <a:normAutofit/>
          </a:bodyPr>
          <a:lstStyle/>
          <a:p>
            <a:pPr>
              <a:spcAft>
                <a:spcPts val="600"/>
              </a:spcAft>
            </a:pPr>
            <a:fld id="{CD6392C4-29F7-A644-B9A7-B57F2E84ED4E}" type="slidenum">
              <a:rPr lang="en-US"/>
              <a:pPr>
                <a:spcAft>
                  <a:spcPts val="600"/>
                </a:spcAft>
              </a:pPr>
              <a:t>4</a:t>
            </a:fld>
            <a:endParaRPr lang="en-US"/>
          </a:p>
        </p:txBody>
      </p:sp>
    </p:spTree>
    <p:extLst>
      <p:ext uri="{BB962C8B-B14F-4D97-AF65-F5344CB8AC3E}">
        <p14:creationId xmlns:p14="http://schemas.microsoft.com/office/powerpoint/2010/main" val="1132559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8D52-BD82-3142-AD51-2A59FAD952D2}"/>
              </a:ext>
            </a:extLst>
          </p:cNvPr>
          <p:cNvSpPr>
            <a:spLocks noGrp="1"/>
          </p:cNvSpPr>
          <p:nvPr>
            <p:ph type="title"/>
          </p:nvPr>
        </p:nvSpPr>
        <p:spPr>
          <a:xfrm>
            <a:off x="838200" y="365126"/>
            <a:ext cx="10515600" cy="757092"/>
          </a:xfrm>
        </p:spPr>
        <p:txBody>
          <a:bodyPr/>
          <a:lstStyle/>
          <a:p>
            <a:r>
              <a:rPr lang="en-US"/>
              <a:t>Optative marking? (with tone)</a:t>
            </a:r>
          </a:p>
        </p:txBody>
      </p:sp>
      <p:sp>
        <p:nvSpPr>
          <p:cNvPr id="3" name="Content Placeholder 2">
            <a:extLst>
              <a:ext uri="{FF2B5EF4-FFF2-40B4-BE49-F238E27FC236}">
                <a16:creationId xmlns:a16="http://schemas.microsoft.com/office/drawing/2014/main" id="{190DE982-C62D-FA4D-9F9F-D19207E5DAC3}"/>
              </a:ext>
            </a:extLst>
          </p:cNvPr>
          <p:cNvSpPr>
            <a:spLocks noGrp="1"/>
          </p:cNvSpPr>
          <p:nvPr>
            <p:ph idx="1"/>
          </p:nvPr>
        </p:nvSpPr>
        <p:spPr>
          <a:xfrm>
            <a:off x="838200" y="1288473"/>
            <a:ext cx="11029122" cy="4722236"/>
          </a:xfrm>
        </p:spPr>
        <p:txBody>
          <a:bodyPr/>
          <a:lstStyle/>
          <a:p>
            <a:pPr marL="0" indent="0">
              <a:buNone/>
            </a:pPr>
            <a:r>
              <a:rPr lang="en-US"/>
              <a:t>Itunyoso Triqui permits two constructions for the expression of epistemic modality.</a:t>
            </a:r>
          </a:p>
          <a:p>
            <a:pPr marL="514350" indent="-514350">
              <a:buFont typeface="+mj-lt"/>
              <a:buAutoNum type="arabicPeriod"/>
            </a:pPr>
            <a:r>
              <a:rPr lang="en-US"/>
              <a:t>Use of a³hbe³ 	‘able to’ + verb (periphrasis)</a:t>
            </a:r>
          </a:p>
          <a:p>
            <a:pPr marL="457200" lvl="1" indent="0">
              <a:buNone/>
            </a:pPr>
            <a:r>
              <a:rPr lang="en-US"/>
              <a:t>	</a:t>
            </a:r>
          </a:p>
          <a:p>
            <a:pPr marL="457200" lvl="1" indent="0">
              <a:buNone/>
            </a:pPr>
            <a:r>
              <a:rPr lang="en-US"/>
              <a:t>k-a²hbe³	na²ki³hyoh⁴</a:t>
            </a:r>
          </a:p>
          <a:p>
            <a:pPr marL="457200" lvl="1" indent="0">
              <a:buNone/>
            </a:pPr>
            <a:r>
              <a:rPr lang="en-US" cap="small"/>
              <a:t>pot</a:t>
            </a:r>
            <a:r>
              <a:rPr lang="en-US"/>
              <a:t>-able	</a:t>
            </a:r>
            <a:r>
              <a:rPr lang="en-US" cap="small"/>
              <a:t>perf</a:t>
            </a:r>
            <a:r>
              <a:rPr lang="en-US"/>
              <a:t>.fix.</a:t>
            </a:r>
            <a:r>
              <a:rPr lang="en-US" cap="small"/>
              <a:t>1p</a:t>
            </a:r>
          </a:p>
          <a:p>
            <a:pPr marL="457200" lvl="1" indent="0">
              <a:buNone/>
            </a:pPr>
            <a:r>
              <a:rPr lang="en-US"/>
              <a:t>‘We will be able to fix it.’</a:t>
            </a:r>
            <a:br>
              <a:rPr lang="en-US"/>
            </a:br>
            <a:endParaRPr lang="en-US"/>
          </a:p>
          <a:p>
            <a:pPr marL="457200" indent="-457200">
              <a:buFont typeface="+mj-lt"/>
              <a:buAutoNum type="arabicPeriod"/>
            </a:pPr>
            <a:r>
              <a:rPr lang="en-US"/>
              <a:t>Vowel reduplication </a:t>
            </a:r>
            <a:br>
              <a:rPr lang="en-US"/>
            </a:br>
            <a:r>
              <a:rPr lang="en-US"/>
              <a:t>on stems</a:t>
            </a:r>
          </a:p>
          <a:p>
            <a:pPr lvl="1"/>
            <a:endParaRPr lang="en-US"/>
          </a:p>
          <a:p>
            <a:pPr lvl="1"/>
            <a:endParaRPr lang="en-US"/>
          </a:p>
        </p:txBody>
      </p:sp>
      <p:pic>
        <p:nvPicPr>
          <p:cNvPr id="5" name="Picture 4">
            <a:extLst>
              <a:ext uri="{FF2B5EF4-FFF2-40B4-BE49-F238E27FC236}">
                <a16:creationId xmlns:a16="http://schemas.microsoft.com/office/drawing/2014/main" id="{6D5A395C-6C96-B045-8F39-77FC29A64EA1}"/>
              </a:ext>
            </a:extLst>
          </p:cNvPr>
          <p:cNvPicPr>
            <a:picLocks noChangeAspect="1"/>
          </p:cNvPicPr>
          <p:nvPr/>
        </p:nvPicPr>
        <p:blipFill>
          <a:blip r:embed="rId2"/>
          <a:stretch>
            <a:fillRect/>
          </a:stretch>
        </p:blipFill>
        <p:spPr>
          <a:xfrm>
            <a:off x="4669274" y="4316452"/>
            <a:ext cx="7198048" cy="1860512"/>
          </a:xfrm>
          <a:prstGeom prst="rect">
            <a:avLst/>
          </a:prstGeom>
        </p:spPr>
      </p:pic>
      <p:sp>
        <p:nvSpPr>
          <p:cNvPr id="6" name="Slide Number Placeholder 5">
            <a:extLst>
              <a:ext uri="{FF2B5EF4-FFF2-40B4-BE49-F238E27FC236}">
                <a16:creationId xmlns:a16="http://schemas.microsoft.com/office/drawing/2014/main" id="{0E717A71-1E3E-D14B-BF6C-31EC97C2EA5D}"/>
              </a:ext>
            </a:extLst>
          </p:cNvPr>
          <p:cNvSpPr>
            <a:spLocks noGrp="1"/>
          </p:cNvSpPr>
          <p:nvPr>
            <p:ph type="sldNum" sz="quarter" idx="12"/>
          </p:nvPr>
        </p:nvSpPr>
        <p:spPr/>
        <p:txBody>
          <a:bodyPr/>
          <a:lstStyle/>
          <a:p>
            <a:fld id="{CD6392C4-29F7-A644-B9A7-B57F2E84ED4E}" type="slidenum">
              <a:t>40</a:t>
            </a:fld>
            <a:endParaRPr lang="en-US"/>
          </a:p>
        </p:txBody>
      </p:sp>
    </p:spTree>
    <p:extLst>
      <p:ext uri="{BB962C8B-B14F-4D97-AF65-F5344CB8AC3E}">
        <p14:creationId xmlns:p14="http://schemas.microsoft.com/office/powerpoint/2010/main" val="894459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0F96-425B-E84F-B0A1-96EB6D23B92B}"/>
              </a:ext>
            </a:extLst>
          </p:cNvPr>
          <p:cNvSpPr>
            <a:spLocks noGrp="1"/>
          </p:cNvSpPr>
          <p:nvPr>
            <p:ph type="title"/>
          </p:nvPr>
        </p:nvSpPr>
        <p:spPr>
          <a:xfrm>
            <a:off x="838200" y="365126"/>
            <a:ext cx="10515600" cy="881784"/>
          </a:xfrm>
        </p:spPr>
        <p:txBody>
          <a:bodyPr/>
          <a:lstStyle/>
          <a:p>
            <a:r>
              <a:rPr lang="en-US"/>
              <a:t>This is a rare contrast not found elsewhere.</a:t>
            </a:r>
          </a:p>
        </p:txBody>
      </p:sp>
      <p:sp>
        <p:nvSpPr>
          <p:cNvPr id="5" name="TextBox 4">
            <a:extLst>
              <a:ext uri="{FF2B5EF4-FFF2-40B4-BE49-F238E27FC236}">
                <a16:creationId xmlns:a16="http://schemas.microsoft.com/office/drawing/2014/main" id="{296422D3-6962-1040-97B2-7667D0D605C6}"/>
              </a:ext>
            </a:extLst>
          </p:cNvPr>
          <p:cNvSpPr txBox="1"/>
          <p:nvPr/>
        </p:nvSpPr>
        <p:spPr>
          <a:xfrm>
            <a:off x="706581" y="4197926"/>
            <a:ext cx="10945092" cy="2308324"/>
          </a:xfrm>
          <a:prstGeom prst="rect">
            <a:avLst/>
          </a:prstGeom>
          <a:noFill/>
        </p:spPr>
        <p:txBody>
          <a:bodyPr wrap="square" rtlCol="0">
            <a:spAutoFit/>
          </a:bodyPr>
          <a:lstStyle/>
          <a:p>
            <a:r>
              <a:rPr lang="en-US" sz="2400"/>
              <a:t>In (11), the speaker is describing how to prepare a medicinal plant. In (12), the speaker is describing an edible green. The implied sense is that one can boil the green as a possible way to prepare it.</a:t>
            </a:r>
          </a:p>
          <a:p>
            <a:endParaRPr lang="en-US" sz="2400"/>
          </a:p>
          <a:p>
            <a:r>
              <a:rPr lang="en-US" sz="2400"/>
              <a:t>(from texts ‘Etnobiología de kkoj yaka’ and ‘Etnobiología de kkweej chabì’ by Francisco Fernández López.)</a:t>
            </a:r>
          </a:p>
        </p:txBody>
      </p:sp>
      <p:pic>
        <p:nvPicPr>
          <p:cNvPr id="6" name="Picture 5">
            <a:extLst>
              <a:ext uri="{FF2B5EF4-FFF2-40B4-BE49-F238E27FC236}">
                <a16:creationId xmlns:a16="http://schemas.microsoft.com/office/drawing/2014/main" id="{DCB69356-C4D5-7E4A-B21D-B5FF55075662}"/>
              </a:ext>
            </a:extLst>
          </p:cNvPr>
          <p:cNvPicPr>
            <a:picLocks noChangeAspect="1"/>
          </p:cNvPicPr>
          <p:nvPr/>
        </p:nvPicPr>
        <p:blipFill>
          <a:blip r:embed="rId2"/>
          <a:stretch>
            <a:fillRect/>
          </a:stretch>
        </p:blipFill>
        <p:spPr>
          <a:xfrm>
            <a:off x="2694708" y="1321928"/>
            <a:ext cx="6968837" cy="2800980"/>
          </a:xfrm>
          <a:prstGeom prst="rect">
            <a:avLst/>
          </a:prstGeom>
        </p:spPr>
      </p:pic>
      <p:sp>
        <p:nvSpPr>
          <p:cNvPr id="7" name="Slide Number Placeholder 6">
            <a:extLst>
              <a:ext uri="{FF2B5EF4-FFF2-40B4-BE49-F238E27FC236}">
                <a16:creationId xmlns:a16="http://schemas.microsoft.com/office/drawing/2014/main" id="{B693AC0E-6915-3A48-8319-A99351A096FF}"/>
              </a:ext>
            </a:extLst>
          </p:cNvPr>
          <p:cNvSpPr>
            <a:spLocks noGrp="1"/>
          </p:cNvSpPr>
          <p:nvPr>
            <p:ph type="sldNum" sz="quarter" idx="12"/>
          </p:nvPr>
        </p:nvSpPr>
        <p:spPr/>
        <p:txBody>
          <a:bodyPr/>
          <a:lstStyle/>
          <a:p>
            <a:fld id="{CD6392C4-29F7-A644-B9A7-B57F2E84ED4E}" type="slidenum">
              <a:t>41</a:t>
            </a:fld>
            <a:endParaRPr lang="en-US"/>
          </a:p>
        </p:txBody>
      </p:sp>
    </p:spTree>
    <p:extLst>
      <p:ext uri="{BB962C8B-B14F-4D97-AF65-F5344CB8AC3E}">
        <p14:creationId xmlns:p14="http://schemas.microsoft.com/office/powerpoint/2010/main" val="1318042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71B3-0E34-5AF9-D475-3585111C5F8A}"/>
              </a:ext>
            </a:extLst>
          </p:cNvPr>
          <p:cNvSpPr>
            <a:spLocks noGrp="1"/>
          </p:cNvSpPr>
          <p:nvPr>
            <p:ph type="title"/>
          </p:nvPr>
        </p:nvSpPr>
        <p:spPr/>
        <p:txBody>
          <a:bodyPr/>
          <a:lstStyle/>
          <a:p>
            <a:r>
              <a:rPr lang="en-US" b="1"/>
              <a:t>Ongoing projects</a:t>
            </a:r>
          </a:p>
        </p:txBody>
      </p:sp>
      <p:sp>
        <p:nvSpPr>
          <p:cNvPr id="3" name="Content Placeholder 2">
            <a:extLst>
              <a:ext uri="{FF2B5EF4-FFF2-40B4-BE49-F238E27FC236}">
                <a16:creationId xmlns:a16="http://schemas.microsoft.com/office/drawing/2014/main" id="{C3A8332E-4805-22CE-00A8-156CE7393FAA}"/>
              </a:ext>
            </a:extLst>
          </p:cNvPr>
          <p:cNvSpPr>
            <a:spLocks noGrp="1"/>
          </p:cNvSpPr>
          <p:nvPr>
            <p:ph idx="1"/>
          </p:nvPr>
        </p:nvSpPr>
        <p:spPr/>
        <p:txBody>
          <a:bodyPr/>
          <a:lstStyle/>
          <a:p>
            <a:r>
              <a:rPr lang="en-US"/>
              <a:t>I am writing a grammar and I have 8/16 chapters done. This is the main project I am working on with Triqui.</a:t>
            </a:r>
          </a:p>
          <a:p>
            <a:endParaRPr lang="en-US"/>
          </a:p>
          <a:p>
            <a:r>
              <a:rPr lang="en-US"/>
              <a:t>Several projects have been offshoots of the grammar and these can all involve additional work or collaborations.</a:t>
            </a:r>
          </a:p>
          <a:p>
            <a:endParaRPr lang="en-US"/>
          </a:p>
          <a:p>
            <a:endParaRPr lang="en-US"/>
          </a:p>
        </p:txBody>
      </p:sp>
      <p:sp>
        <p:nvSpPr>
          <p:cNvPr id="4" name="Slide Number Placeholder 3">
            <a:extLst>
              <a:ext uri="{FF2B5EF4-FFF2-40B4-BE49-F238E27FC236}">
                <a16:creationId xmlns:a16="http://schemas.microsoft.com/office/drawing/2014/main" id="{3E150F54-26D1-C53F-1EAC-A75930A7F8AC}"/>
              </a:ext>
            </a:extLst>
          </p:cNvPr>
          <p:cNvSpPr>
            <a:spLocks noGrp="1"/>
          </p:cNvSpPr>
          <p:nvPr>
            <p:ph type="sldNum" sz="quarter" idx="12"/>
          </p:nvPr>
        </p:nvSpPr>
        <p:spPr/>
        <p:txBody>
          <a:bodyPr/>
          <a:lstStyle/>
          <a:p>
            <a:fld id="{CD6392C4-29F7-A644-B9A7-B57F2E84ED4E}" type="slidenum">
              <a:rPr lang="en-US"/>
              <a:t>42</a:t>
            </a:fld>
            <a:endParaRPr lang="en-US"/>
          </a:p>
        </p:txBody>
      </p:sp>
    </p:spTree>
    <p:extLst>
      <p:ext uri="{BB962C8B-B14F-4D97-AF65-F5344CB8AC3E}">
        <p14:creationId xmlns:p14="http://schemas.microsoft.com/office/powerpoint/2010/main" val="978593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F817-E449-284F-BDAD-0E76055C0DAF}"/>
              </a:ext>
            </a:extLst>
          </p:cNvPr>
          <p:cNvSpPr>
            <a:spLocks noGrp="1"/>
          </p:cNvSpPr>
          <p:nvPr>
            <p:ph type="title"/>
          </p:nvPr>
        </p:nvSpPr>
        <p:spPr>
          <a:xfrm>
            <a:off x="838200" y="365125"/>
            <a:ext cx="10909852" cy="1158875"/>
          </a:xfrm>
        </p:spPr>
        <p:txBody>
          <a:bodyPr>
            <a:normAutofit fontScale="90000"/>
          </a:bodyPr>
          <a:lstStyle/>
          <a:p>
            <a:r>
              <a:rPr lang="en-US"/>
              <a:t>Project 1: Final particles (with Jürgen Bohnemeyer)</a:t>
            </a:r>
          </a:p>
        </p:txBody>
      </p:sp>
      <p:sp>
        <p:nvSpPr>
          <p:cNvPr id="3" name="Content Placeholder 2">
            <a:extLst>
              <a:ext uri="{FF2B5EF4-FFF2-40B4-BE49-F238E27FC236}">
                <a16:creationId xmlns:a16="http://schemas.microsoft.com/office/drawing/2014/main" id="{40CF638C-9151-3544-BA86-4B346FBD1F8F}"/>
              </a:ext>
            </a:extLst>
          </p:cNvPr>
          <p:cNvSpPr>
            <a:spLocks noGrp="1"/>
          </p:cNvSpPr>
          <p:nvPr>
            <p:ph idx="1"/>
          </p:nvPr>
        </p:nvSpPr>
        <p:spPr>
          <a:xfrm>
            <a:off x="838200" y="1524000"/>
            <a:ext cx="10515600" cy="4652963"/>
          </a:xfrm>
        </p:spPr>
        <p:txBody>
          <a:bodyPr/>
          <a:lstStyle/>
          <a:p>
            <a:r>
              <a:rPr lang="en-US"/>
              <a:t>Initial investigation into evidentiality with final particle use with my Triqui consultants.</a:t>
            </a:r>
          </a:p>
          <a:p>
            <a:endParaRPr lang="en-US"/>
          </a:p>
          <a:p>
            <a:r>
              <a:rPr lang="en-US"/>
              <a:t>Probably fits in well into a chapter on pragmatics and discourse.</a:t>
            </a:r>
          </a:p>
          <a:p>
            <a:endParaRPr lang="en-US"/>
          </a:p>
          <a:p>
            <a:r>
              <a:rPr lang="en-US"/>
              <a:t>Requires close work involving elicitation because it is exceedingly hard to examine meanings of these particles independently from a corpus.</a:t>
            </a:r>
          </a:p>
        </p:txBody>
      </p:sp>
      <p:sp>
        <p:nvSpPr>
          <p:cNvPr id="4" name="Slide Number Placeholder 3">
            <a:extLst>
              <a:ext uri="{FF2B5EF4-FFF2-40B4-BE49-F238E27FC236}">
                <a16:creationId xmlns:a16="http://schemas.microsoft.com/office/drawing/2014/main" id="{43ED892B-4236-4841-BD54-0798A99AC997}"/>
              </a:ext>
            </a:extLst>
          </p:cNvPr>
          <p:cNvSpPr>
            <a:spLocks noGrp="1"/>
          </p:cNvSpPr>
          <p:nvPr>
            <p:ph type="sldNum" sz="quarter" idx="12"/>
          </p:nvPr>
        </p:nvSpPr>
        <p:spPr/>
        <p:txBody>
          <a:bodyPr/>
          <a:lstStyle/>
          <a:p>
            <a:fld id="{CD6392C4-29F7-A644-B9A7-B57F2E84ED4E}" type="slidenum">
              <a:t>43</a:t>
            </a:fld>
            <a:endParaRPr lang="en-US"/>
          </a:p>
        </p:txBody>
      </p:sp>
    </p:spTree>
    <p:extLst>
      <p:ext uri="{BB962C8B-B14F-4D97-AF65-F5344CB8AC3E}">
        <p14:creationId xmlns:p14="http://schemas.microsoft.com/office/powerpoint/2010/main" val="1991041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4301-FE31-0C48-8876-58447C5256FE}"/>
              </a:ext>
            </a:extLst>
          </p:cNvPr>
          <p:cNvSpPr>
            <a:spLocks noGrp="1"/>
          </p:cNvSpPr>
          <p:nvPr>
            <p:ph type="title"/>
          </p:nvPr>
        </p:nvSpPr>
        <p:spPr>
          <a:xfrm>
            <a:off x="838200" y="365126"/>
            <a:ext cx="10515600" cy="826366"/>
          </a:xfrm>
        </p:spPr>
        <p:txBody>
          <a:bodyPr>
            <a:normAutofit/>
          </a:bodyPr>
          <a:lstStyle/>
          <a:p>
            <a:r>
              <a:rPr lang="en-US"/>
              <a:t>Pragmatic complexity</a:t>
            </a:r>
          </a:p>
        </p:txBody>
      </p:sp>
      <p:pic>
        <p:nvPicPr>
          <p:cNvPr id="5" name="Content Placeholder 4">
            <a:extLst>
              <a:ext uri="{FF2B5EF4-FFF2-40B4-BE49-F238E27FC236}">
                <a16:creationId xmlns:a16="http://schemas.microsoft.com/office/drawing/2014/main" id="{6814C295-E923-F04A-B569-83241C16A862}"/>
              </a:ext>
            </a:extLst>
          </p:cNvPr>
          <p:cNvPicPr>
            <a:picLocks noGrp="1" noChangeAspect="1"/>
          </p:cNvPicPr>
          <p:nvPr>
            <p:ph idx="1"/>
          </p:nvPr>
        </p:nvPicPr>
        <p:blipFill>
          <a:blip r:embed="rId2"/>
          <a:stretch>
            <a:fillRect/>
          </a:stretch>
        </p:blipFill>
        <p:spPr>
          <a:xfrm>
            <a:off x="838200" y="1191491"/>
            <a:ext cx="10715746" cy="4738255"/>
          </a:xfrm>
        </p:spPr>
      </p:pic>
      <p:sp>
        <p:nvSpPr>
          <p:cNvPr id="6" name="Rectangle 5">
            <a:extLst>
              <a:ext uri="{FF2B5EF4-FFF2-40B4-BE49-F238E27FC236}">
                <a16:creationId xmlns:a16="http://schemas.microsoft.com/office/drawing/2014/main" id="{29F27D37-781C-1A49-892E-D2276657952A}"/>
              </a:ext>
            </a:extLst>
          </p:cNvPr>
          <p:cNvSpPr/>
          <p:nvPr/>
        </p:nvSpPr>
        <p:spPr>
          <a:xfrm>
            <a:off x="838200" y="6063678"/>
            <a:ext cx="6287374" cy="523220"/>
          </a:xfrm>
          <a:prstGeom prst="rect">
            <a:avLst/>
          </a:prstGeom>
        </p:spPr>
        <p:txBody>
          <a:bodyPr wrap="square">
            <a:spAutoFit/>
          </a:bodyPr>
          <a:lstStyle/>
          <a:p>
            <a:r>
              <a:rPr lang="en-US" sz="2800"/>
              <a:t>This is </a:t>
            </a:r>
            <a:r>
              <a:rPr lang="en-US" sz="2800" u="sng"/>
              <a:t>just over half</a:t>
            </a:r>
            <a:r>
              <a:rPr lang="en-US" sz="2800"/>
              <a:t> the final particles!</a:t>
            </a:r>
          </a:p>
        </p:txBody>
      </p:sp>
      <p:sp>
        <p:nvSpPr>
          <p:cNvPr id="7" name="Slide Number Placeholder 6">
            <a:extLst>
              <a:ext uri="{FF2B5EF4-FFF2-40B4-BE49-F238E27FC236}">
                <a16:creationId xmlns:a16="http://schemas.microsoft.com/office/drawing/2014/main" id="{ABEFBC7E-3635-3D4F-B6F7-741963CF9E60}"/>
              </a:ext>
            </a:extLst>
          </p:cNvPr>
          <p:cNvSpPr>
            <a:spLocks noGrp="1"/>
          </p:cNvSpPr>
          <p:nvPr>
            <p:ph type="sldNum" sz="quarter" idx="12"/>
          </p:nvPr>
        </p:nvSpPr>
        <p:spPr/>
        <p:txBody>
          <a:bodyPr/>
          <a:lstStyle/>
          <a:p>
            <a:fld id="{CD6392C4-29F7-A644-B9A7-B57F2E84ED4E}" type="slidenum">
              <a:t>44</a:t>
            </a:fld>
            <a:endParaRPr lang="en-US"/>
          </a:p>
        </p:txBody>
      </p:sp>
    </p:spTree>
    <p:extLst>
      <p:ext uri="{BB962C8B-B14F-4D97-AF65-F5344CB8AC3E}">
        <p14:creationId xmlns:p14="http://schemas.microsoft.com/office/powerpoint/2010/main" val="1693347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307B-C84D-4443-900F-BD372186E05B}"/>
              </a:ext>
            </a:extLst>
          </p:cNvPr>
          <p:cNvSpPr>
            <a:spLocks noGrp="1"/>
          </p:cNvSpPr>
          <p:nvPr>
            <p:ph type="title"/>
          </p:nvPr>
        </p:nvSpPr>
        <p:spPr/>
        <p:txBody>
          <a:bodyPr/>
          <a:lstStyle/>
          <a:p>
            <a:r>
              <a:rPr lang="en-US"/>
              <a:t>Pragmatic complexity</a:t>
            </a:r>
          </a:p>
        </p:txBody>
      </p:sp>
      <p:sp>
        <p:nvSpPr>
          <p:cNvPr id="3" name="Content Placeholder 2">
            <a:extLst>
              <a:ext uri="{FF2B5EF4-FFF2-40B4-BE49-F238E27FC236}">
                <a16:creationId xmlns:a16="http://schemas.microsoft.com/office/drawing/2014/main" id="{DF29236F-FCD0-1F42-BE34-EFAEAD36EA30}"/>
              </a:ext>
            </a:extLst>
          </p:cNvPr>
          <p:cNvSpPr>
            <a:spLocks noGrp="1"/>
          </p:cNvSpPr>
          <p:nvPr>
            <p:ph idx="1"/>
          </p:nvPr>
        </p:nvSpPr>
        <p:spPr>
          <a:xfrm>
            <a:off x="838200" y="4239491"/>
            <a:ext cx="10515600" cy="1937472"/>
          </a:xfrm>
        </p:spPr>
        <p:txBody>
          <a:bodyPr/>
          <a:lstStyle/>
          <a:p>
            <a:pPr marL="0" indent="0">
              <a:buNone/>
            </a:pPr>
            <a:r>
              <a:rPr lang="en-US"/>
              <a:t>The word for ‘male elder’ is </a:t>
            </a:r>
            <a:r>
              <a:rPr lang="en-US" i="1"/>
              <a:t>taj⁴</a:t>
            </a:r>
            <a:r>
              <a:rPr lang="en-US"/>
              <a:t> /taɦ⁴/, but a glottal stop is appended to indicate that a question is being asked, resulting in </a:t>
            </a:r>
            <a:r>
              <a:rPr lang="en-US" i="1"/>
              <a:t>tah⁴</a:t>
            </a:r>
            <a:r>
              <a:rPr lang="en-US"/>
              <a:t> /taʔ⁴/.</a:t>
            </a:r>
          </a:p>
          <a:p>
            <a:pPr marL="0" indent="0">
              <a:buNone/>
            </a:pPr>
            <a:endParaRPr lang="en-US"/>
          </a:p>
          <a:p>
            <a:pPr marL="0" indent="0">
              <a:buNone/>
            </a:pPr>
            <a:r>
              <a:rPr lang="en-US"/>
              <a:t>The final particle </a:t>
            </a:r>
            <a:r>
              <a:rPr lang="en-US" i="1"/>
              <a:t>sah¹</a:t>
            </a:r>
            <a:r>
              <a:rPr lang="en-US"/>
              <a:t> indicates an option out of a list of entities.</a:t>
            </a:r>
          </a:p>
        </p:txBody>
      </p:sp>
      <p:pic>
        <p:nvPicPr>
          <p:cNvPr id="4" name="Picture 3">
            <a:extLst>
              <a:ext uri="{FF2B5EF4-FFF2-40B4-BE49-F238E27FC236}">
                <a16:creationId xmlns:a16="http://schemas.microsoft.com/office/drawing/2014/main" id="{5BE5A864-9A6E-3249-B4C9-4964E38CDBB3}"/>
              </a:ext>
            </a:extLst>
          </p:cNvPr>
          <p:cNvPicPr>
            <a:picLocks noChangeAspect="1"/>
          </p:cNvPicPr>
          <p:nvPr/>
        </p:nvPicPr>
        <p:blipFill>
          <a:blip r:embed="rId2"/>
          <a:stretch>
            <a:fillRect/>
          </a:stretch>
        </p:blipFill>
        <p:spPr>
          <a:xfrm>
            <a:off x="838200" y="1579852"/>
            <a:ext cx="11166699" cy="2174730"/>
          </a:xfrm>
          <a:prstGeom prst="rect">
            <a:avLst/>
          </a:prstGeom>
        </p:spPr>
      </p:pic>
      <p:sp>
        <p:nvSpPr>
          <p:cNvPr id="5" name="Slide Number Placeholder 4">
            <a:extLst>
              <a:ext uri="{FF2B5EF4-FFF2-40B4-BE49-F238E27FC236}">
                <a16:creationId xmlns:a16="http://schemas.microsoft.com/office/drawing/2014/main" id="{DD5DEB48-6282-EA47-8EA4-26B3B06F066F}"/>
              </a:ext>
            </a:extLst>
          </p:cNvPr>
          <p:cNvSpPr>
            <a:spLocks noGrp="1"/>
          </p:cNvSpPr>
          <p:nvPr>
            <p:ph type="sldNum" sz="quarter" idx="12"/>
          </p:nvPr>
        </p:nvSpPr>
        <p:spPr/>
        <p:txBody>
          <a:bodyPr/>
          <a:lstStyle/>
          <a:p>
            <a:fld id="{CD6392C4-29F7-A644-B9A7-B57F2E84ED4E}" type="slidenum">
              <a:t>45</a:t>
            </a:fld>
            <a:endParaRPr lang="en-US"/>
          </a:p>
        </p:txBody>
      </p:sp>
    </p:spTree>
    <p:extLst>
      <p:ext uri="{BB962C8B-B14F-4D97-AF65-F5344CB8AC3E}">
        <p14:creationId xmlns:p14="http://schemas.microsoft.com/office/powerpoint/2010/main" val="4211768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08E99F-E3A0-7247-B555-087AD314BC90}"/>
              </a:ext>
            </a:extLst>
          </p:cNvPr>
          <p:cNvPicPr>
            <a:picLocks noChangeAspect="1"/>
          </p:cNvPicPr>
          <p:nvPr/>
        </p:nvPicPr>
        <p:blipFill>
          <a:blip r:embed="rId2"/>
          <a:stretch>
            <a:fillRect/>
          </a:stretch>
        </p:blipFill>
        <p:spPr>
          <a:xfrm>
            <a:off x="533400" y="648831"/>
            <a:ext cx="10631236" cy="2552123"/>
          </a:xfrm>
          <a:prstGeom prst="rect">
            <a:avLst/>
          </a:prstGeom>
        </p:spPr>
      </p:pic>
      <p:sp>
        <p:nvSpPr>
          <p:cNvPr id="5" name="TextBox 4">
            <a:extLst>
              <a:ext uri="{FF2B5EF4-FFF2-40B4-BE49-F238E27FC236}">
                <a16:creationId xmlns:a16="http://schemas.microsoft.com/office/drawing/2014/main" id="{3807D83E-4436-8945-A1A9-4E74532C9287}"/>
              </a:ext>
            </a:extLst>
          </p:cNvPr>
          <p:cNvSpPr txBox="1"/>
          <p:nvPr/>
        </p:nvSpPr>
        <p:spPr>
          <a:xfrm>
            <a:off x="374073" y="3560618"/>
            <a:ext cx="11471563" cy="2246769"/>
          </a:xfrm>
          <a:prstGeom prst="rect">
            <a:avLst/>
          </a:prstGeom>
          <a:noFill/>
        </p:spPr>
        <p:txBody>
          <a:bodyPr wrap="square" rtlCol="0">
            <a:spAutoFit/>
          </a:bodyPr>
          <a:lstStyle/>
          <a:p>
            <a:r>
              <a:rPr lang="en-US" sz="2800"/>
              <a:t>This type of distinction is subtle.</a:t>
            </a:r>
          </a:p>
          <a:p>
            <a:endParaRPr lang="en-US" sz="2800"/>
          </a:p>
          <a:p>
            <a:r>
              <a:rPr lang="en-US" sz="2800"/>
              <a:t>In addition to so many final particles, pragmatics is also changing segmental content on address terms (and only on address terms – it’s not a general suffix).</a:t>
            </a:r>
          </a:p>
        </p:txBody>
      </p:sp>
      <p:sp>
        <p:nvSpPr>
          <p:cNvPr id="6" name="Slide Number Placeholder 5">
            <a:extLst>
              <a:ext uri="{FF2B5EF4-FFF2-40B4-BE49-F238E27FC236}">
                <a16:creationId xmlns:a16="http://schemas.microsoft.com/office/drawing/2014/main" id="{E1C495FD-F2B5-9C42-87E1-4E76F19B9576}"/>
              </a:ext>
            </a:extLst>
          </p:cNvPr>
          <p:cNvSpPr>
            <a:spLocks noGrp="1"/>
          </p:cNvSpPr>
          <p:nvPr>
            <p:ph type="sldNum" sz="quarter" idx="12"/>
          </p:nvPr>
        </p:nvSpPr>
        <p:spPr/>
        <p:txBody>
          <a:bodyPr/>
          <a:lstStyle/>
          <a:p>
            <a:fld id="{CD6392C4-29F7-A644-B9A7-B57F2E84ED4E}" type="slidenum">
              <a:t>46</a:t>
            </a:fld>
            <a:endParaRPr lang="en-US"/>
          </a:p>
        </p:txBody>
      </p:sp>
    </p:spTree>
    <p:extLst>
      <p:ext uri="{BB962C8B-B14F-4D97-AF65-F5344CB8AC3E}">
        <p14:creationId xmlns:p14="http://schemas.microsoft.com/office/powerpoint/2010/main" val="2236227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4296-DCF0-3943-9AC4-AC1FB9F96CD0}"/>
              </a:ext>
            </a:extLst>
          </p:cNvPr>
          <p:cNvSpPr>
            <a:spLocks noGrp="1"/>
          </p:cNvSpPr>
          <p:nvPr>
            <p:ph type="title"/>
          </p:nvPr>
        </p:nvSpPr>
        <p:spPr>
          <a:xfrm>
            <a:off x="838200" y="365126"/>
            <a:ext cx="10515600" cy="1135128"/>
          </a:xfrm>
        </p:spPr>
        <p:txBody>
          <a:bodyPr/>
          <a:lstStyle/>
          <a:p>
            <a:r>
              <a:rPr lang="en-US"/>
              <a:t>Project 2: Unification grammar of Triqui</a:t>
            </a:r>
          </a:p>
        </p:txBody>
      </p:sp>
      <p:sp>
        <p:nvSpPr>
          <p:cNvPr id="3" name="Content Placeholder 2">
            <a:extLst>
              <a:ext uri="{FF2B5EF4-FFF2-40B4-BE49-F238E27FC236}">
                <a16:creationId xmlns:a16="http://schemas.microsoft.com/office/drawing/2014/main" id="{1D1D0B09-2A3D-3B44-8C46-32E00A8EA6B3}"/>
              </a:ext>
            </a:extLst>
          </p:cNvPr>
          <p:cNvSpPr>
            <a:spLocks noGrp="1"/>
          </p:cNvSpPr>
          <p:nvPr>
            <p:ph idx="1"/>
          </p:nvPr>
        </p:nvSpPr>
        <p:spPr>
          <a:xfrm>
            <a:off x="9123217" y="1500253"/>
            <a:ext cx="2777837" cy="4676710"/>
          </a:xfrm>
        </p:spPr>
        <p:txBody>
          <a:bodyPr/>
          <a:lstStyle/>
          <a:p>
            <a:pPr marL="0" indent="0">
              <a:buNone/>
            </a:pPr>
            <a:r>
              <a:rPr lang="en-US"/>
              <a:t>Creation of syntactic parser with Rui Chavez using NLTK on Google Collab.</a:t>
            </a:r>
          </a:p>
          <a:p>
            <a:pPr marL="0" indent="0">
              <a:buNone/>
            </a:pPr>
            <a:endParaRPr lang="en-US"/>
          </a:p>
          <a:p>
            <a:pPr marL="0" indent="0">
              <a:buNone/>
            </a:pPr>
            <a:r>
              <a:rPr lang="en-US"/>
              <a:t>Write-up is collaborative using Overleaf.</a:t>
            </a:r>
          </a:p>
        </p:txBody>
      </p:sp>
      <p:sp>
        <p:nvSpPr>
          <p:cNvPr id="4" name="Slide Number Placeholder 3">
            <a:extLst>
              <a:ext uri="{FF2B5EF4-FFF2-40B4-BE49-F238E27FC236}">
                <a16:creationId xmlns:a16="http://schemas.microsoft.com/office/drawing/2014/main" id="{4ED34032-12FA-4A4C-B1B9-098D3526A382}"/>
              </a:ext>
            </a:extLst>
          </p:cNvPr>
          <p:cNvSpPr>
            <a:spLocks noGrp="1"/>
          </p:cNvSpPr>
          <p:nvPr>
            <p:ph type="sldNum" sz="quarter" idx="12"/>
          </p:nvPr>
        </p:nvSpPr>
        <p:spPr/>
        <p:txBody>
          <a:bodyPr/>
          <a:lstStyle/>
          <a:p>
            <a:fld id="{CD6392C4-29F7-A644-B9A7-B57F2E84ED4E}" type="slidenum">
              <a:t>47</a:t>
            </a:fld>
            <a:endParaRPr lang="en-US"/>
          </a:p>
        </p:txBody>
      </p:sp>
      <p:pic>
        <p:nvPicPr>
          <p:cNvPr id="6" name="Picture 5">
            <a:extLst>
              <a:ext uri="{FF2B5EF4-FFF2-40B4-BE49-F238E27FC236}">
                <a16:creationId xmlns:a16="http://schemas.microsoft.com/office/drawing/2014/main" id="{560981CC-949B-DF44-A306-B0CB2887E6D3}"/>
              </a:ext>
            </a:extLst>
          </p:cNvPr>
          <p:cNvPicPr>
            <a:picLocks noChangeAspect="1"/>
          </p:cNvPicPr>
          <p:nvPr/>
        </p:nvPicPr>
        <p:blipFill>
          <a:blip r:embed="rId2"/>
          <a:stretch>
            <a:fillRect/>
          </a:stretch>
        </p:blipFill>
        <p:spPr>
          <a:xfrm>
            <a:off x="838200" y="1500253"/>
            <a:ext cx="7995920" cy="5002082"/>
          </a:xfrm>
          <a:prstGeom prst="rect">
            <a:avLst/>
          </a:prstGeom>
        </p:spPr>
      </p:pic>
    </p:spTree>
    <p:extLst>
      <p:ext uri="{BB962C8B-B14F-4D97-AF65-F5344CB8AC3E}">
        <p14:creationId xmlns:p14="http://schemas.microsoft.com/office/powerpoint/2010/main" val="3931017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B34AF-B283-8215-576A-7DD03CF4DDCD}"/>
              </a:ext>
            </a:extLst>
          </p:cNvPr>
          <p:cNvSpPr>
            <a:spLocks noGrp="1"/>
          </p:cNvSpPr>
          <p:nvPr>
            <p:ph type="title"/>
          </p:nvPr>
        </p:nvSpPr>
        <p:spPr>
          <a:xfrm>
            <a:off x="640080" y="325369"/>
            <a:ext cx="4368602" cy="1956841"/>
          </a:xfrm>
        </p:spPr>
        <p:txBody>
          <a:bodyPr anchor="b">
            <a:normAutofit/>
          </a:bodyPr>
          <a:lstStyle/>
          <a:p>
            <a:r>
              <a:rPr lang="en-US" sz="4200"/>
              <a:t>Project 3: Phonetic variation in speech</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9">
            <a:extLst>
              <a:ext uri="{FF2B5EF4-FFF2-40B4-BE49-F238E27FC236}">
                <a16:creationId xmlns:a16="http://schemas.microsoft.com/office/drawing/2014/main" id="{950966E6-6E1A-3560-BB11-972C39A29A2C}"/>
              </a:ext>
            </a:extLst>
          </p:cNvPr>
          <p:cNvSpPr>
            <a:spLocks noGrp="1"/>
          </p:cNvSpPr>
          <p:nvPr>
            <p:ph idx="1"/>
          </p:nvPr>
        </p:nvSpPr>
        <p:spPr>
          <a:xfrm>
            <a:off x="640080" y="2872899"/>
            <a:ext cx="4243589" cy="3320668"/>
          </a:xfrm>
        </p:spPr>
        <p:txBody>
          <a:bodyPr>
            <a:normAutofit/>
          </a:bodyPr>
          <a:lstStyle/>
          <a:p>
            <a:pPr marL="0" indent="0">
              <a:buNone/>
            </a:pPr>
            <a:r>
              <a:rPr lang="en-US" sz="1800"/>
              <a:t>I’ve done work on Triqui phonetics in the past (DiCanio 2008, 2010, 2012a, 2012b, 2012c, 2014; DiCanio and Hatcher 2018). </a:t>
            </a:r>
            <a:br>
              <a:rPr lang="en-US" sz="1800"/>
            </a:br>
            <a:br>
              <a:rPr lang="en-US" sz="1800"/>
            </a:br>
            <a:r>
              <a:rPr lang="en-US" sz="1800"/>
              <a:t>In 2023, I re-recorded 12 speakers producing all of the major contrasts in the language. This is 2,160 recordings of words in isolation and 2,160 recordings of words in carrier sentences.</a:t>
            </a:r>
          </a:p>
          <a:p>
            <a:pPr marL="0" indent="0">
              <a:buNone/>
            </a:pPr>
            <a:r>
              <a:rPr lang="en-US" sz="1800"/>
              <a:t>These recordings and the larger text corpus create opportunities to explore variation in production.</a:t>
            </a:r>
          </a:p>
        </p:txBody>
      </p:sp>
      <p:pic>
        <p:nvPicPr>
          <p:cNvPr id="6" name="Content Placeholder 5" descr="A screenshot of a computer&#10;&#10;Description automatically generated">
            <a:extLst>
              <a:ext uri="{FF2B5EF4-FFF2-40B4-BE49-F238E27FC236}">
                <a16:creationId xmlns:a16="http://schemas.microsoft.com/office/drawing/2014/main" id="{719AB35B-0077-6B77-89BA-CB0E68B01914}"/>
              </a:ext>
            </a:extLst>
          </p:cNvPr>
          <p:cNvPicPr>
            <a:picLocks noChangeAspect="1"/>
          </p:cNvPicPr>
          <p:nvPr/>
        </p:nvPicPr>
        <p:blipFill rotWithShape="1">
          <a:blip r:embed="rId2"/>
          <a:srcRect l="12321" r="3702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30999CD0-8D61-FE2D-0DEC-EE6779687263}"/>
              </a:ext>
            </a:extLst>
          </p:cNvPr>
          <p:cNvSpPr>
            <a:spLocks noGrp="1"/>
          </p:cNvSpPr>
          <p:nvPr>
            <p:ph type="sldNum" sz="quarter" idx="12"/>
          </p:nvPr>
        </p:nvSpPr>
        <p:spPr>
          <a:xfrm>
            <a:off x="4256051" y="6419131"/>
            <a:ext cx="914400" cy="365125"/>
          </a:xfrm>
        </p:spPr>
        <p:txBody>
          <a:bodyPr>
            <a:normAutofit/>
          </a:bodyPr>
          <a:lstStyle/>
          <a:p>
            <a:pPr>
              <a:spcAft>
                <a:spcPts val="600"/>
              </a:spcAft>
            </a:pPr>
            <a:fld id="{CD6392C4-29F7-A644-B9A7-B57F2E84ED4E}" type="slidenum">
              <a:rPr lang="en-US">
                <a:solidFill>
                  <a:schemeClr val="tx1"/>
                </a:solidFill>
              </a:rPr>
              <a:pPr>
                <a:spcAft>
                  <a:spcPts val="600"/>
                </a:spcAft>
              </a:pPr>
              <a:t>48</a:t>
            </a:fld>
            <a:endParaRPr lang="en-US">
              <a:solidFill>
                <a:schemeClr val="tx1"/>
              </a:solidFill>
            </a:endParaRPr>
          </a:p>
        </p:txBody>
      </p:sp>
    </p:spTree>
    <p:extLst>
      <p:ext uri="{BB962C8B-B14F-4D97-AF65-F5344CB8AC3E}">
        <p14:creationId xmlns:p14="http://schemas.microsoft.com/office/powerpoint/2010/main" val="3108024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2E936-27D3-BF34-BB94-B4BC83AA8CA9}"/>
              </a:ext>
            </a:extLst>
          </p:cNvPr>
          <p:cNvSpPr>
            <a:spLocks noGrp="1"/>
          </p:cNvSpPr>
          <p:nvPr>
            <p:ph type="title"/>
          </p:nvPr>
        </p:nvSpPr>
        <p:spPr>
          <a:xfrm>
            <a:off x="283029" y="484413"/>
            <a:ext cx="6002110" cy="1495425"/>
          </a:xfrm>
        </p:spPr>
        <p:txBody>
          <a:bodyPr>
            <a:normAutofit/>
          </a:bodyPr>
          <a:lstStyle/>
          <a:p>
            <a:r>
              <a:rPr lang="en-US" sz="4000" b="1"/>
              <a:t>Final project ideas</a:t>
            </a:r>
          </a:p>
        </p:txBody>
      </p:sp>
      <p:sp>
        <p:nvSpPr>
          <p:cNvPr id="3" name="Content Placeholder 2">
            <a:extLst>
              <a:ext uri="{FF2B5EF4-FFF2-40B4-BE49-F238E27FC236}">
                <a16:creationId xmlns:a16="http://schemas.microsoft.com/office/drawing/2014/main" id="{1B55D9D7-B1A9-849A-1D35-F992DD375214}"/>
              </a:ext>
            </a:extLst>
          </p:cNvPr>
          <p:cNvSpPr>
            <a:spLocks noGrp="1"/>
          </p:cNvSpPr>
          <p:nvPr>
            <p:ph idx="1"/>
          </p:nvPr>
        </p:nvSpPr>
        <p:spPr>
          <a:xfrm>
            <a:off x="283029" y="2079171"/>
            <a:ext cx="6555761" cy="4054930"/>
          </a:xfrm>
        </p:spPr>
        <p:txBody>
          <a:bodyPr>
            <a:noAutofit/>
          </a:bodyPr>
          <a:lstStyle/>
          <a:p>
            <a:r>
              <a:rPr lang="en-US" sz="1800"/>
              <a:t>Any of these ongoing projects could involve additional collaboration –or there could be projects that develop as offshoots.</a:t>
            </a:r>
          </a:p>
          <a:p>
            <a:endParaRPr lang="en-US" sz="1800"/>
          </a:p>
          <a:p>
            <a:r>
              <a:rPr lang="en-US" sz="1800"/>
              <a:t>Close involvement with the community (literacy workshops, creation of pedagogical materials to teach literacy) also means there is a need for additional types of things that could be final projects:</a:t>
            </a:r>
          </a:p>
          <a:p>
            <a:pPr lvl="1"/>
            <a:r>
              <a:rPr lang="en-US" sz="1600"/>
              <a:t>An app that includes the dictionary – currently in XHTML via FLEx.</a:t>
            </a:r>
          </a:p>
          <a:p>
            <a:pPr lvl="1"/>
            <a:r>
              <a:rPr lang="en-US" sz="1600"/>
              <a:t>A digital keyboard for Triqui texting (c.f. Mateo Toledo’s work)</a:t>
            </a:r>
          </a:p>
          <a:p>
            <a:pPr lvl="1"/>
            <a:r>
              <a:rPr lang="en-US" sz="1600"/>
              <a:t>Language games for teaching literacy (paper or digital)</a:t>
            </a:r>
          </a:p>
          <a:p>
            <a:pPr lvl="1"/>
            <a:r>
              <a:rPr lang="en-US" sz="1600"/>
              <a:t>Illustrations for existing stories/texts for publication with Storyweaver.</a:t>
            </a:r>
          </a:p>
        </p:txBody>
      </p:sp>
      <p:pic>
        <p:nvPicPr>
          <p:cNvPr id="8" name="Picture 7" descr="A green and white cover with a green landscape&#10;&#10;Description automatically generated">
            <a:extLst>
              <a:ext uri="{FF2B5EF4-FFF2-40B4-BE49-F238E27FC236}">
                <a16:creationId xmlns:a16="http://schemas.microsoft.com/office/drawing/2014/main" id="{44DEF3C3-8B54-B775-5A14-6BE5D3135D8E}"/>
              </a:ext>
            </a:extLst>
          </p:cNvPr>
          <p:cNvPicPr>
            <a:picLocks noChangeAspect="1"/>
          </p:cNvPicPr>
          <p:nvPr/>
        </p:nvPicPr>
        <p:blipFill rotWithShape="1">
          <a:blip r:embed="rId2"/>
          <a:srcRect t="3502" r="-1" b="-1"/>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C1392902-2601-1F62-CF49-EE3C33BC7795}"/>
              </a:ext>
            </a:extLst>
          </p:cNvPr>
          <p:cNvSpPr>
            <a:spLocks noGrp="1"/>
          </p:cNvSpPr>
          <p:nvPr>
            <p:ph type="sldNum" sz="quarter" idx="12"/>
          </p:nvPr>
        </p:nvSpPr>
        <p:spPr>
          <a:xfrm>
            <a:off x="4275915" y="6359979"/>
            <a:ext cx="2743200" cy="365125"/>
          </a:xfrm>
        </p:spPr>
        <p:txBody>
          <a:bodyPr>
            <a:normAutofit/>
          </a:bodyPr>
          <a:lstStyle/>
          <a:p>
            <a:pPr>
              <a:spcAft>
                <a:spcPts val="600"/>
              </a:spcAft>
            </a:pPr>
            <a:fld id="{CD6392C4-29F7-A644-B9A7-B57F2E84ED4E}" type="slidenum">
              <a:rPr lang="en-US">
                <a:solidFill>
                  <a:schemeClr val="tx1"/>
                </a:solidFill>
              </a:rPr>
              <a:pPr>
                <a:spcAft>
                  <a:spcPts val="600"/>
                </a:spcAft>
              </a:pPr>
              <a:t>49</a:t>
            </a:fld>
            <a:endParaRPr lang="en-US">
              <a:solidFill>
                <a:schemeClr val="tx1"/>
              </a:solidFill>
            </a:endParaRPr>
          </a:p>
        </p:txBody>
      </p:sp>
    </p:spTree>
    <p:extLst>
      <p:ext uri="{BB962C8B-B14F-4D97-AF65-F5344CB8AC3E}">
        <p14:creationId xmlns:p14="http://schemas.microsoft.com/office/powerpoint/2010/main" val="2700859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andscape of a green valley&#10;&#10;Description automatically generated with medium confidence">
            <a:extLst>
              <a:ext uri="{FF2B5EF4-FFF2-40B4-BE49-F238E27FC236}">
                <a16:creationId xmlns:a16="http://schemas.microsoft.com/office/drawing/2014/main" id="{C19991B9-1C1D-D647-83A4-E73750B3967B}"/>
              </a:ext>
            </a:extLst>
          </p:cNvPr>
          <p:cNvPicPr>
            <a:picLocks noChangeAspect="1"/>
          </p:cNvPicPr>
          <p:nvPr/>
        </p:nvPicPr>
        <p:blipFill rotWithShape="1">
          <a:blip r:embed="rId2"/>
          <a:srcRect t="8218"/>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3" name="Picture 2" descr="A green hills with clouds in the sky&#10;&#10;Description automatically generated">
            <a:extLst>
              <a:ext uri="{FF2B5EF4-FFF2-40B4-BE49-F238E27FC236}">
                <a16:creationId xmlns:a16="http://schemas.microsoft.com/office/drawing/2014/main" id="{149FD50F-DC82-366D-D6CD-D9D98ACAC63F}"/>
              </a:ext>
            </a:extLst>
          </p:cNvPr>
          <p:cNvPicPr>
            <a:picLocks noChangeAspect="1"/>
          </p:cNvPicPr>
          <p:nvPr/>
        </p:nvPicPr>
        <p:blipFill rotWithShape="1">
          <a:blip r:embed="rId3"/>
          <a:srcRect t="9537" r="-3" b="-3"/>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7"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BE037A-6505-5154-F241-E714083A8D82}"/>
              </a:ext>
            </a:extLst>
          </p:cNvPr>
          <p:cNvSpPr txBox="1"/>
          <p:nvPr/>
        </p:nvSpPr>
        <p:spPr>
          <a:xfrm>
            <a:off x="4654294" y="4562856"/>
            <a:ext cx="6903721" cy="16002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a:t>At 2600 meters, it is a very mountainous region. From certain points you look “down” on the clouds. Clouds roll in most afternoons to cover the town in a thick fog.</a:t>
            </a:r>
          </a:p>
        </p:txBody>
      </p:sp>
      <p:sp>
        <p:nvSpPr>
          <p:cNvPr id="10" name="Slide Number Placeholder 9">
            <a:extLst>
              <a:ext uri="{FF2B5EF4-FFF2-40B4-BE49-F238E27FC236}">
                <a16:creationId xmlns:a16="http://schemas.microsoft.com/office/drawing/2014/main" id="{005226A6-32EB-EC4A-A758-7BBC88B1F94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D6392C4-29F7-A644-B9A7-B57F2E84ED4E}" type="slidenum">
              <a:rPr lang="en-US"/>
              <a:pPr>
                <a:spcAft>
                  <a:spcPts val="600"/>
                </a:spcAft>
              </a:pPr>
              <a:t>5</a:t>
            </a:fld>
            <a:endParaRPr lang="en-US"/>
          </a:p>
        </p:txBody>
      </p:sp>
    </p:spTree>
    <p:extLst>
      <p:ext uri="{BB962C8B-B14F-4D97-AF65-F5344CB8AC3E}">
        <p14:creationId xmlns:p14="http://schemas.microsoft.com/office/powerpoint/2010/main" val="37639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134DD-F052-C078-AC73-E1D05690EB7A}"/>
              </a:ext>
            </a:extLst>
          </p:cNvPr>
          <p:cNvSpPr>
            <a:spLocks noGrp="1"/>
          </p:cNvSpPr>
          <p:nvPr>
            <p:ph type="title"/>
          </p:nvPr>
        </p:nvSpPr>
        <p:spPr>
          <a:xfrm>
            <a:off x="7255564" y="834888"/>
            <a:ext cx="4314645" cy="1268958"/>
          </a:xfrm>
        </p:spPr>
        <p:txBody>
          <a:bodyPr anchor="b">
            <a:normAutofit/>
          </a:bodyPr>
          <a:lstStyle/>
          <a:p>
            <a:pPr algn="ctr"/>
            <a:r>
              <a:rPr lang="en-US" sz="3200"/>
              <a:t>Triqui food/agriculture</a:t>
            </a:r>
          </a:p>
        </p:txBody>
      </p:sp>
      <p:pic>
        <p:nvPicPr>
          <p:cNvPr id="6" name="Picture 5" descr="A table full of food&#10;&#10;Description automatically generated">
            <a:extLst>
              <a:ext uri="{FF2B5EF4-FFF2-40B4-BE49-F238E27FC236}">
                <a16:creationId xmlns:a16="http://schemas.microsoft.com/office/drawing/2014/main" id="{C55DFB73-D723-A318-8E11-F7FF7E15F170}"/>
              </a:ext>
            </a:extLst>
          </p:cNvPr>
          <p:cNvPicPr>
            <a:picLocks noChangeAspect="1"/>
          </p:cNvPicPr>
          <p:nvPr/>
        </p:nvPicPr>
        <p:blipFill rotWithShape="1">
          <a:blip r:embed="rId2"/>
          <a:srcRect l="3047" r="2349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7" name="Rectangle 16">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9880F64-5272-876E-C483-7A94541CDCAD}"/>
              </a:ext>
            </a:extLst>
          </p:cNvPr>
          <p:cNvSpPr>
            <a:spLocks noGrp="1"/>
          </p:cNvSpPr>
          <p:nvPr>
            <p:ph idx="1"/>
          </p:nvPr>
        </p:nvSpPr>
        <p:spPr>
          <a:xfrm>
            <a:off x="7255563" y="2557587"/>
            <a:ext cx="4314645" cy="3717317"/>
          </a:xfrm>
        </p:spPr>
        <p:txBody>
          <a:bodyPr anchor="t">
            <a:normAutofit lnSpcReduction="10000"/>
          </a:bodyPr>
          <a:lstStyle/>
          <a:p>
            <a:pPr marL="0" indent="0">
              <a:buNone/>
            </a:pPr>
            <a:r>
              <a:rPr lang="en-US" sz="2400"/>
              <a:t>Most work in the town is subsistence agriculture, with some foods sold at local markets. Women sell woven goods (bags, shawls, purses, laptop covers, </a:t>
            </a:r>
            <a:r>
              <a:rPr lang="en-US" sz="2400" i="1"/>
              <a:t>huipiles</a:t>
            </a:r>
            <a:r>
              <a:rPr lang="en-US" sz="2400"/>
              <a:t>).</a:t>
            </a:r>
          </a:p>
          <a:p>
            <a:pPr marL="0" indent="0">
              <a:buNone/>
            </a:pPr>
            <a:endParaRPr lang="en-US" sz="2400"/>
          </a:p>
          <a:p>
            <a:pPr marL="0" indent="0">
              <a:buNone/>
            </a:pPr>
            <a:r>
              <a:rPr lang="en-US" sz="2400"/>
              <a:t>There are over 40 types of </a:t>
            </a:r>
            <a:r>
              <a:rPr lang="en-US" sz="2400" i="1"/>
              <a:t>quelites</a:t>
            </a:r>
            <a:r>
              <a:rPr lang="en-US" sz="2400"/>
              <a:t> (edible greens) that are eaten locally. They are either harvested or foraged.</a:t>
            </a:r>
          </a:p>
        </p:txBody>
      </p:sp>
      <p:sp>
        <p:nvSpPr>
          <p:cNvPr id="4" name="Slide Number Placeholder 3">
            <a:extLst>
              <a:ext uri="{FF2B5EF4-FFF2-40B4-BE49-F238E27FC236}">
                <a16:creationId xmlns:a16="http://schemas.microsoft.com/office/drawing/2014/main" id="{FD3AC87B-1DBA-3CBC-E86E-684F8405351F}"/>
              </a:ext>
            </a:extLst>
          </p:cNvPr>
          <p:cNvSpPr>
            <a:spLocks noGrp="1"/>
          </p:cNvSpPr>
          <p:nvPr>
            <p:ph type="sldNum" sz="quarter" idx="12"/>
          </p:nvPr>
        </p:nvSpPr>
        <p:spPr>
          <a:xfrm>
            <a:off x="10512543" y="6356350"/>
            <a:ext cx="1039115" cy="365125"/>
          </a:xfrm>
        </p:spPr>
        <p:txBody>
          <a:bodyPr>
            <a:normAutofit/>
          </a:bodyPr>
          <a:lstStyle/>
          <a:p>
            <a:pPr>
              <a:spcAft>
                <a:spcPts val="600"/>
              </a:spcAft>
            </a:pPr>
            <a:fld id="{CD6392C4-29F7-A644-B9A7-B57F2E84ED4E}" type="slidenum">
              <a:rPr lang="en-US">
                <a:solidFill>
                  <a:schemeClr val="tx1">
                    <a:lumMod val="50000"/>
                    <a:lumOff val="50000"/>
                  </a:schemeClr>
                </a:solidFill>
              </a:rPr>
              <a:pPr>
                <a:spcAft>
                  <a:spcPts val="600"/>
                </a:spcAft>
              </a:pPr>
              <a:t>6</a:t>
            </a:fld>
            <a:endParaRPr lang="en-US">
              <a:solidFill>
                <a:schemeClr val="tx1">
                  <a:lumMod val="50000"/>
                  <a:lumOff val="50000"/>
                </a:schemeClr>
              </a:solidFill>
            </a:endParaRPr>
          </a:p>
        </p:txBody>
      </p:sp>
    </p:spTree>
    <p:extLst>
      <p:ext uri="{BB962C8B-B14F-4D97-AF65-F5344CB8AC3E}">
        <p14:creationId xmlns:p14="http://schemas.microsoft.com/office/powerpoint/2010/main" val="254633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46729040-D6F4-A839-238E-A9F80C1239BB}"/>
              </a:ext>
            </a:extLst>
          </p:cNvPr>
          <p:cNvSpPr>
            <a:spLocks noGrp="1"/>
          </p:cNvSpPr>
          <p:nvPr>
            <p:ph idx="1"/>
          </p:nvPr>
        </p:nvSpPr>
        <p:spPr>
          <a:xfrm>
            <a:off x="762001" y="1215486"/>
            <a:ext cx="3893126" cy="4926898"/>
          </a:xfrm>
        </p:spPr>
        <p:txBody>
          <a:bodyPr>
            <a:normAutofit lnSpcReduction="10000"/>
          </a:bodyPr>
          <a:lstStyle/>
          <a:p>
            <a:pPr marL="0" indent="0">
              <a:buNone/>
            </a:pPr>
            <a:r>
              <a:rPr lang="en-US" b="1"/>
              <a:t>Weaving</a:t>
            </a:r>
            <a:r>
              <a:rPr lang="en-US"/>
              <a:t> is extremely elaborate and completed by hand on a loom tied to a tree/post at one end and a </a:t>
            </a:r>
            <a:r>
              <a:rPr lang="en-US" i="1"/>
              <a:t>mecapal</a:t>
            </a:r>
            <a:r>
              <a:rPr lang="en-US"/>
              <a:t> (weaving belt) tied around the weaver’s waist at the other end.</a:t>
            </a:r>
          </a:p>
          <a:p>
            <a:pPr marL="0" indent="0">
              <a:buNone/>
            </a:pPr>
            <a:endParaRPr lang="en-US"/>
          </a:p>
          <a:p>
            <a:pPr marL="0" indent="0">
              <a:buNone/>
            </a:pPr>
            <a:r>
              <a:rPr lang="en-US"/>
              <a:t>The large red dress is a </a:t>
            </a:r>
            <a:r>
              <a:rPr lang="en-US" i="1"/>
              <a:t>huipil </a:t>
            </a:r>
            <a:r>
              <a:rPr lang="en-US"/>
              <a:t>[</a:t>
            </a:r>
            <a:r>
              <a:rPr lang="en-US">
                <a:latin typeface="Doulos SIL" panose="02000500070000020004" pitchFamily="2" charset="77"/>
                <a:ea typeface="Doulos SIL" panose="02000500070000020004" pitchFamily="2" charset="77"/>
                <a:cs typeface="Doulos SIL" panose="02000500070000020004" pitchFamily="2" charset="77"/>
              </a:rPr>
              <a:t>wiˈpil</a:t>
            </a:r>
            <a:r>
              <a:rPr lang="en-US"/>
              <a:t>] and it is traditionally worn by women in the village.</a:t>
            </a:r>
            <a:endParaRPr lang="en-US" i="1"/>
          </a:p>
        </p:txBody>
      </p:sp>
      <p:pic>
        <p:nvPicPr>
          <p:cNvPr id="24" name="Picture 23" descr="A group of women wearing red dresses&#10;&#10;Description automatically generated">
            <a:extLst>
              <a:ext uri="{FF2B5EF4-FFF2-40B4-BE49-F238E27FC236}">
                <a16:creationId xmlns:a16="http://schemas.microsoft.com/office/drawing/2014/main" id="{0991112A-ED4E-8DB6-9151-A27ED40BE043}"/>
              </a:ext>
            </a:extLst>
          </p:cNvPr>
          <p:cNvPicPr>
            <a:picLocks noChangeAspect="1"/>
          </p:cNvPicPr>
          <p:nvPr/>
        </p:nvPicPr>
        <p:blipFill rotWithShape="1">
          <a:blip r:embed="rId2"/>
          <a:srcRect t="8147" b="4448"/>
          <a:stretch/>
        </p:blipFill>
        <p:spPr>
          <a:xfrm>
            <a:off x="5344391" y="10"/>
            <a:ext cx="6847609" cy="4488855"/>
          </a:xfrm>
          <a:prstGeom prst="rect">
            <a:avLst/>
          </a:prstGeom>
        </p:spPr>
      </p:pic>
      <p:pic>
        <p:nvPicPr>
          <p:cNvPr id="26" name="Picture 25" descr="A person holding a baby&#10;&#10;Description automatically generated">
            <a:extLst>
              <a:ext uri="{FF2B5EF4-FFF2-40B4-BE49-F238E27FC236}">
                <a16:creationId xmlns:a16="http://schemas.microsoft.com/office/drawing/2014/main" id="{FDDE85A8-0CEB-E892-1E9F-15F0742E912F}"/>
              </a:ext>
            </a:extLst>
          </p:cNvPr>
          <p:cNvPicPr>
            <a:picLocks noChangeAspect="1"/>
          </p:cNvPicPr>
          <p:nvPr/>
        </p:nvPicPr>
        <p:blipFill rotWithShape="1">
          <a:blip r:embed="rId3"/>
          <a:srcRect r="-1" b="7766"/>
          <a:stretch/>
        </p:blipFill>
        <p:spPr>
          <a:xfrm>
            <a:off x="5344392" y="4488874"/>
            <a:ext cx="3424845" cy="2369126"/>
          </a:xfrm>
          <a:prstGeom prst="rect">
            <a:avLst/>
          </a:prstGeom>
        </p:spPr>
      </p:pic>
      <p:pic>
        <p:nvPicPr>
          <p:cNvPr id="20" name="Content Placeholder 19" descr="A group of people sitting outside&#10;&#10;Description automatically generated">
            <a:extLst>
              <a:ext uri="{FF2B5EF4-FFF2-40B4-BE49-F238E27FC236}">
                <a16:creationId xmlns:a16="http://schemas.microsoft.com/office/drawing/2014/main" id="{CCD63661-B103-38D5-CD01-B021119A944A}"/>
              </a:ext>
            </a:extLst>
          </p:cNvPr>
          <p:cNvPicPr>
            <a:picLocks noChangeAspect="1"/>
          </p:cNvPicPr>
          <p:nvPr/>
        </p:nvPicPr>
        <p:blipFill rotWithShape="1">
          <a:blip r:embed="rId4"/>
          <a:srcRect r="-1" b="7766"/>
          <a:stretch/>
        </p:blipFill>
        <p:spPr>
          <a:xfrm>
            <a:off x="8767155" y="4488873"/>
            <a:ext cx="3424845" cy="2369127"/>
          </a:xfrm>
          <a:prstGeom prst="rect">
            <a:avLst/>
          </a:prstGeom>
        </p:spPr>
      </p:pic>
      <p:sp>
        <p:nvSpPr>
          <p:cNvPr id="4" name="Slide Number Placeholder 3">
            <a:extLst>
              <a:ext uri="{FF2B5EF4-FFF2-40B4-BE49-F238E27FC236}">
                <a16:creationId xmlns:a16="http://schemas.microsoft.com/office/drawing/2014/main" id="{C6E456EA-5276-9030-24D0-B1575C868366}"/>
              </a:ext>
            </a:extLst>
          </p:cNvPr>
          <p:cNvSpPr>
            <a:spLocks noGrp="1"/>
          </p:cNvSpPr>
          <p:nvPr>
            <p:ph type="sldNum" sz="quarter" idx="12"/>
          </p:nvPr>
        </p:nvSpPr>
        <p:spPr>
          <a:xfrm>
            <a:off x="8610600" y="6356350"/>
            <a:ext cx="2743200" cy="365125"/>
          </a:xfrm>
        </p:spPr>
        <p:txBody>
          <a:bodyPr>
            <a:normAutofit/>
          </a:bodyPr>
          <a:lstStyle/>
          <a:p>
            <a:pPr>
              <a:spcAft>
                <a:spcPts val="600"/>
              </a:spcAft>
            </a:pPr>
            <a:fld id="{CD6392C4-29F7-A644-B9A7-B57F2E84ED4E}"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3231112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F6F98-499B-CB37-DD13-166C7A62EA2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Literacy</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193C18-A716-9896-AE30-FACE17845B85}"/>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a:t>There is no widespread literacy in the language, but that is gradually changing with literacy workshops and training.</a:t>
            </a:r>
          </a:p>
        </p:txBody>
      </p:sp>
      <p:pic>
        <p:nvPicPr>
          <p:cNvPr id="6" name="Picture 5" descr="A person standing at a table with children&#10;&#10;Description automatically generated">
            <a:extLst>
              <a:ext uri="{FF2B5EF4-FFF2-40B4-BE49-F238E27FC236}">
                <a16:creationId xmlns:a16="http://schemas.microsoft.com/office/drawing/2014/main" id="{83B30F52-9F4A-888B-8C51-14A8DCF26E06}"/>
              </a:ext>
            </a:extLst>
          </p:cNvPr>
          <p:cNvPicPr>
            <a:picLocks noChangeAspect="1"/>
          </p:cNvPicPr>
          <p:nvPr/>
        </p:nvPicPr>
        <p:blipFill rotWithShape="1">
          <a:blip r:embed="rId2"/>
          <a:srcRect l="8208" r="165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AFBD2822-5E18-12AB-84D2-8941DDF171B7}"/>
              </a:ext>
            </a:extLst>
          </p:cNvPr>
          <p:cNvSpPr>
            <a:spLocks noGrp="1"/>
          </p:cNvSpPr>
          <p:nvPr>
            <p:ph type="sldNum" sz="quarter" idx="12"/>
          </p:nvPr>
        </p:nvSpPr>
        <p:spPr>
          <a:xfrm>
            <a:off x="10439400" y="6356350"/>
            <a:ext cx="914400" cy="365125"/>
          </a:xfrm>
        </p:spPr>
        <p:txBody>
          <a:bodyPr vert="horz" lIns="91440" tIns="45720" rIns="91440" bIns="45720" rtlCol="0">
            <a:normAutofit/>
          </a:bodyPr>
          <a:lstStyle/>
          <a:p>
            <a:pPr>
              <a:spcAft>
                <a:spcPts val="600"/>
              </a:spcAft>
              <a:defRPr/>
            </a:pPr>
            <a:fld id="{CD6392C4-29F7-A644-B9A7-B57F2E84ED4E}"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Tree>
    <p:extLst>
      <p:ext uri="{BB962C8B-B14F-4D97-AF65-F5344CB8AC3E}">
        <p14:creationId xmlns:p14="http://schemas.microsoft.com/office/powerpoint/2010/main" val="7086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1D9E-26CC-1A40-BC6D-5D7183C44098}"/>
              </a:ext>
            </a:extLst>
          </p:cNvPr>
          <p:cNvSpPr>
            <a:spLocks noGrp="1"/>
          </p:cNvSpPr>
          <p:nvPr>
            <p:ph type="title"/>
          </p:nvPr>
        </p:nvSpPr>
        <p:spPr/>
        <p:txBody>
          <a:bodyPr/>
          <a:lstStyle/>
          <a:p>
            <a:r>
              <a:rPr lang="en-US"/>
              <a:t>Genetic affiliation (traditional)</a:t>
            </a:r>
          </a:p>
        </p:txBody>
      </p:sp>
      <p:graphicFrame>
        <p:nvGraphicFramePr>
          <p:cNvPr id="4" name="Content Placeholder 3">
            <a:extLst>
              <a:ext uri="{FF2B5EF4-FFF2-40B4-BE49-F238E27FC236}">
                <a16:creationId xmlns:a16="http://schemas.microsoft.com/office/drawing/2014/main" id="{AE9796F8-ACD9-A240-B558-D041D648EC37}"/>
              </a:ext>
            </a:extLst>
          </p:cNvPr>
          <p:cNvGraphicFramePr>
            <a:graphicFrameLocks noGrp="1"/>
          </p:cNvGraphicFramePr>
          <p:nvPr>
            <p:ph idx="1"/>
            <p:extLst>
              <p:ext uri="{D42A27DB-BD31-4B8C-83A1-F6EECF244321}">
                <p14:modId xmlns:p14="http://schemas.microsoft.com/office/powerpoint/2010/main" val="3235152550"/>
              </p:ext>
            </p:extLst>
          </p:nvPr>
        </p:nvGraphicFramePr>
        <p:xfrm>
          <a:off x="838200" y="1451429"/>
          <a:ext cx="10515600" cy="4725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92A4098F-CF41-7A43-AEE4-DFEC5529D4D6}"/>
              </a:ext>
            </a:extLst>
          </p:cNvPr>
          <p:cNvSpPr>
            <a:spLocks noGrp="1"/>
          </p:cNvSpPr>
          <p:nvPr>
            <p:ph type="sldNum" sz="quarter" idx="12"/>
          </p:nvPr>
        </p:nvSpPr>
        <p:spPr/>
        <p:txBody>
          <a:bodyPr/>
          <a:lstStyle/>
          <a:p>
            <a:fld id="{CD6392C4-29F7-A644-B9A7-B57F2E84ED4E}" type="slidenum">
              <a:t>9</a:t>
            </a:fld>
            <a:endParaRPr lang="en-US"/>
          </a:p>
        </p:txBody>
      </p:sp>
    </p:spTree>
    <p:extLst>
      <p:ext uri="{BB962C8B-B14F-4D97-AF65-F5344CB8AC3E}">
        <p14:creationId xmlns:p14="http://schemas.microsoft.com/office/powerpoint/2010/main" val="1732251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14626</TotalTime>
  <Words>3631</Words>
  <Application>Microsoft Macintosh PowerPoint</Application>
  <PresentationFormat>Widescreen</PresentationFormat>
  <Paragraphs>340</Paragraphs>
  <Slides>49</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Doulos SIL</vt:lpstr>
      <vt:lpstr>Times</vt:lpstr>
      <vt:lpstr>Office Theme</vt:lpstr>
      <vt:lpstr>The Structure of Itunyoso Triqui: an overview  Linguistics 460/560 Spring 2024 </vt:lpstr>
      <vt:lpstr>I. Triqui languages</vt:lpstr>
      <vt:lpstr>Language vitality</vt:lpstr>
      <vt:lpstr>San Martín Itunyoso</vt:lpstr>
      <vt:lpstr>PowerPoint Presentation</vt:lpstr>
      <vt:lpstr>Triqui food/agriculture</vt:lpstr>
      <vt:lpstr>PowerPoint Presentation</vt:lpstr>
      <vt:lpstr>Literacy</vt:lpstr>
      <vt:lpstr>Genetic affiliation (traditional)</vt:lpstr>
      <vt:lpstr>Genetic “distance” (recent)   (Auderset, Campbell, DiCanio, and Greenhill, 2023)</vt:lpstr>
      <vt:lpstr>Several branches to Otomanguean</vt:lpstr>
      <vt:lpstr>PowerPoint Presentation</vt:lpstr>
      <vt:lpstr>PowerPoint Presentation</vt:lpstr>
      <vt:lpstr>The size of the Otomanguean language family</vt:lpstr>
      <vt:lpstr>Mixtec expansion/empire</vt:lpstr>
      <vt:lpstr>Typological features of Otomanguean</vt:lpstr>
      <vt:lpstr>Triqui is surrounded by Mixtec varieties</vt:lpstr>
      <vt:lpstr>Intelligibility among varieties/dialects</vt:lpstr>
      <vt:lpstr>What does Itunyoso Triqui sound like?</vt:lpstr>
      <vt:lpstr>What are all those numbers? There are 9 tones.</vt:lpstr>
      <vt:lpstr>Linguistic characteristics (a snapshot)</vt:lpstr>
      <vt:lpstr>Early scholarship on Mixtecan languages</vt:lpstr>
      <vt:lpstr>Early scholarship on Triqui languages (minimal)</vt:lpstr>
      <vt:lpstr>Later work (red indicates Triqui linguist work) </vt:lpstr>
      <vt:lpstr>PowerPoint Presentation</vt:lpstr>
      <vt:lpstr>Status of my scholarship on Itunyoso Triqui</vt:lpstr>
      <vt:lpstr>PowerPoint Presentation</vt:lpstr>
      <vt:lpstr>Course information</vt:lpstr>
      <vt:lpstr>Types of materials we will access in the course</vt:lpstr>
      <vt:lpstr>A Triqui-Spanish dictionary (FLEx)</vt:lpstr>
      <vt:lpstr>Inflectional database</vt:lpstr>
      <vt:lpstr>The text corpus (ELAN)</vt:lpstr>
      <vt:lpstr>But also, my grammar chapters</vt:lpstr>
      <vt:lpstr>Why write  a grammar?</vt:lpstr>
      <vt:lpstr>Why? (cont)</vt:lpstr>
      <vt:lpstr>Topics of interest in Triqui grammar</vt:lpstr>
      <vt:lpstr>Tonal morphology</vt:lpstr>
      <vt:lpstr>This took me 10 years to figure out!</vt:lpstr>
      <vt:lpstr>But there is so much more to investigate!</vt:lpstr>
      <vt:lpstr>Optative marking? (with tone)</vt:lpstr>
      <vt:lpstr>This is a rare contrast not found elsewhere.</vt:lpstr>
      <vt:lpstr>Ongoing projects</vt:lpstr>
      <vt:lpstr>Project 1: Final particles (with Jürgen Bohnemeyer)</vt:lpstr>
      <vt:lpstr>Pragmatic complexity</vt:lpstr>
      <vt:lpstr>Pragmatic complexity</vt:lpstr>
      <vt:lpstr>PowerPoint Presentation</vt:lpstr>
      <vt:lpstr>Project 2: Unification grammar of Triqui</vt:lpstr>
      <vt:lpstr>Project 3: Phonetic variation in speech</vt:lpstr>
      <vt:lpstr>Final project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Fieldwork on the structure and grammar of Itunyoso Triqui</dc:title>
  <dc:creator>Christian DiCanio</dc:creator>
  <cp:lastModifiedBy>Christian Di Canio</cp:lastModifiedBy>
  <cp:revision>257</cp:revision>
  <dcterms:created xsi:type="dcterms:W3CDTF">2022-10-17T17:22:59Z</dcterms:created>
  <dcterms:modified xsi:type="dcterms:W3CDTF">2024-01-28T18:19:20Z</dcterms:modified>
</cp:coreProperties>
</file>