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2"/>
  </p:notesMasterIdLst>
  <p:sldIdLst>
    <p:sldId id="256" r:id="rId2"/>
    <p:sldId id="266" r:id="rId3"/>
    <p:sldId id="257" r:id="rId4"/>
    <p:sldId id="259" r:id="rId5"/>
    <p:sldId id="268" r:id="rId6"/>
    <p:sldId id="260" r:id="rId7"/>
    <p:sldId id="267" r:id="rId8"/>
    <p:sldId id="265" r:id="rId9"/>
    <p:sldId id="270" r:id="rId10"/>
    <p:sldId id="262" r:id="rId11"/>
    <p:sldId id="303" r:id="rId12"/>
    <p:sldId id="263" r:id="rId13"/>
    <p:sldId id="271" r:id="rId14"/>
    <p:sldId id="272" r:id="rId15"/>
    <p:sldId id="273" r:id="rId16"/>
    <p:sldId id="274" r:id="rId17"/>
    <p:sldId id="275" r:id="rId18"/>
    <p:sldId id="276" r:id="rId19"/>
    <p:sldId id="297" r:id="rId20"/>
    <p:sldId id="295" r:id="rId21"/>
    <p:sldId id="296" r:id="rId22"/>
    <p:sldId id="298" r:id="rId23"/>
    <p:sldId id="278" r:id="rId24"/>
    <p:sldId id="299" r:id="rId25"/>
    <p:sldId id="301" r:id="rId26"/>
    <p:sldId id="302" r:id="rId27"/>
    <p:sldId id="300" r:id="rId28"/>
    <p:sldId id="306" r:id="rId29"/>
    <p:sldId id="304" r:id="rId30"/>
    <p:sldId id="305" r:id="rId31"/>
    <p:sldId id="307" r:id="rId32"/>
    <p:sldId id="309" r:id="rId33"/>
    <p:sldId id="310" r:id="rId34"/>
    <p:sldId id="311" r:id="rId35"/>
    <p:sldId id="312" r:id="rId36"/>
    <p:sldId id="308" r:id="rId37"/>
    <p:sldId id="313" r:id="rId38"/>
    <p:sldId id="320" r:id="rId39"/>
    <p:sldId id="321" r:id="rId40"/>
    <p:sldId id="314" r:id="rId41"/>
    <p:sldId id="315" r:id="rId42"/>
    <p:sldId id="316" r:id="rId43"/>
    <p:sldId id="317" r:id="rId44"/>
    <p:sldId id="318" r:id="rId45"/>
    <p:sldId id="264" r:id="rId46"/>
    <p:sldId id="319" r:id="rId47"/>
    <p:sldId id="258" r:id="rId48"/>
    <p:sldId id="261" r:id="rId49"/>
    <p:sldId id="269" r:id="rId50"/>
    <p:sldId id="277"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48"/>
    <p:restoredTop sz="94655"/>
  </p:normalViewPr>
  <p:slideViewPr>
    <p:cSldViewPr snapToGrid="0" snapToObjects="1">
      <p:cViewPr varScale="1">
        <p:scale>
          <a:sx n="94" d="100"/>
          <a:sy n="94" d="100"/>
        </p:scale>
        <p:origin x="41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75EE3B-5F81-724F-BBC7-86B1A388A569}" type="datetimeFigureOut">
              <a:t>3/28/22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CBC943-41BC-014A-AAB5-F027F6836F28}" type="slidenum">
              <a:t>‹#›</a:t>
            </a:fld>
            <a:endParaRPr lang="en-US"/>
          </a:p>
        </p:txBody>
      </p:sp>
    </p:spTree>
    <p:extLst>
      <p:ext uri="{BB962C8B-B14F-4D97-AF65-F5344CB8AC3E}">
        <p14:creationId xmlns:p14="http://schemas.microsoft.com/office/powerpoint/2010/main" val="325974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CBC943-41BC-014A-AAB5-F027F6836F28}" type="slidenum">
              <a:rPr lang="en-US"/>
              <a:t>8</a:t>
            </a:fld>
            <a:endParaRPr lang="en-US"/>
          </a:p>
        </p:txBody>
      </p:sp>
    </p:spTree>
    <p:extLst>
      <p:ext uri="{BB962C8B-B14F-4D97-AF65-F5344CB8AC3E}">
        <p14:creationId xmlns:p14="http://schemas.microsoft.com/office/powerpoint/2010/main" val="895989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E65D0-F0A9-954E-ADE7-4BD40BDD5A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C3A62B-FE51-F949-A15D-4B0CAA42A7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92D7B9-D201-6848-A88F-9CD8C0C8619E}"/>
              </a:ext>
            </a:extLst>
          </p:cNvPr>
          <p:cNvSpPr>
            <a:spLocks noGrp="1"/>
          </p:cNvSpPr>
          <p:nvPr>
            <p:ph type="dt" sz="half" idx="10"/>
          </p:nvPr>
        </p:nvSpPr>
        <p:spPr/>
        <p:txBody>
          <a:bodyPr/>
          <a:lstStyle/>
          <a:p>
            <a:fld id="{94B6526D-2D0B-2247-A83A-0FD2E044876B}" type="datetime1">
              <a:t>3/28/22</a:t>
            </a:fld>
            <a:endParaRPr lang="en-US"/>
          </a:p>
        </p:txBody>
      </p:sp>
      <p:sp>
        <p:nvSpPr>
          <p:cNvPr id="5" name="Footer Placeholder 4">
            <a:extLst>
              <a:ext uri="{FF2B5EF4-FFF2-40B4-BE49-F238E27FC236}">
                <a16:creationId xmlns:a16="http://schemas.microsoft.com/office/drawing/2014/main" id="{6FE95284-27D1-644F-9967-D8DAC90520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32F602-E06E-BB40-B5E7-FCAA03A4E9FA}"/>
              </a:ext>
            </a:extLst>
          </p:cNvPr>
          <p:cNvSpPr>
            <a:spLocks noGrp="1"/>
          </p:cNvSpPr>
          <p:nvPr>
            <p:ph type="sldNum" sz="quarter" idx="12"/>
          </p:nvPr>
        </p:nvSpPr>
        <p:spPr/>
        <p:txBody>
          <a:bodyPr/>
          <a:lstStyle/>
          <a:p>
            <a:fld id="{9276B3B9-B4C0-4244-BC6D-745C9254BF00}" type="slidenum">
              <a:t>‹#›</a:t>
            </a:fld>
            <a:endParaRPr lang="en-US"/>
          </a:p>
        </p:txBody>
      </p:sp>
    </p:spTree>
    <p:extLst>
      <p:ext uri="{BB962C8B-B14F-4D97-AF65-F5344CB8AC3E}">
        <p14:creationId xmlns:p14="http://schemas.microsoft.com/office/powerpoint/2010/main" val="3878355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EBD3A-E97E-FD4B-BECD-F8B680A98A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3EA2A5-6CC7-3F42-9BC8-89D37657B06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902FBB-89D3-B149-A456-4F9041A58D03}"/>
              </a:ext>
            </a:extLst>
          </p:cNvPr>
          <p:cNvSpPr>
            <a:spLocks noGrp="1"/>
          </p:cNvSpPr>
          <p:nvPr>
            <p:ph type="dt" sz="half" idx="10"/>
          </p:nvPr>
        </p:nvSpPr>
        <p:spPr/>
        <p:txBody>
          <a:bodyPr/>
          <a:lstStyle/>
          <a:p>
            <a:fld id="{B4C73899-3613-054C-877D-915E09BF2EAC}" type="datetime1">
              <a:t>3/28/22</a:t>
            </a:fld>
            <a:endParaRPr lang="en-US"/>
          </a:p>
        </p:txBody>
      </p:sp>
      <p:sp>
        <p:nvSpPr>
          <p:cNvPr id="5" name="Footer Placeholder 4">
            <a:extLst>
              <a:ext uri="{FF2B5EF4-FFF2-40B4-BE49-F238E27FC236}">
                <a16:creationId xmlns:a16="http://schemas.microsoft.com/office/drawing/2014/main" id="{2472437C-3E24-7B44-BEE7-BF2F2D5DE7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206929-3179-C246-A161-931CE2390D0E}"/>
              </a:ext>
            </a:extLst>
          </p:cNvPr>
          <p:cNvSpPr>
            <a:spLocks noGrp="1"/>
          </p:cNvSpPr>
          <p:nvPr>
            <p:ph type="sldNum" sz="quarter" idx="12"/>
          </p:nvPr>
        </p:nvSpPr>
        <p:spPr/>
        <p:txBody>
          <a:bodyPr/>
          <a:lstStyle/>
          <a:p>
            <a:fld id="{9276B3B9-B4C0-4244-BC6D-745C9254BF00}" type="slidenum">
              <a:t>‹#›</a:t>
            </a:fld>
            <a:endParaRPr lang="en-US"/>
          </a:p>
        </p:txBody>
      </p:sp>
    </p:spTree>
    <p:extLst>
      <p:ext uri="{BB962C8B-B14F-4D97-AF65-F5344CB8AC3E}">
        <p14:creationId xmlns:p14="http://schemas.microsoft.com/office/powerpoint/2010/main" val="71684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396D2F-AF4F-AD4C-911B-64D072A714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4F2A57-C7AF-3446-8F97-FE575D2F2C0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95E34-0531-2D42-9F7A-6E85CBAF86D2}"/>
              </a:ext>
            </a:extLst>
          </p:cNvPr>
          <p:cNvSpPr>
            <a:spLocks noGrp="1"/>
          </p:cNvSpPr>
          <p:nvPr>
            <p:ph type="dt" sz="half" idx="10"/>
          </p:nvPr>
        </p:nvSpPr>
        <p:spPr/>
        <p:txBody>
          <a:bodyPr/>
          <a:lstStyle/>
          <a:p>
            <a:fld id="{FE416C14-F0FA-6E44-8BFD-4ADDDC2569E5}" type="datetime1">
              <a:t>3/28/22</a:t>
            </a:fld>
            <a:endParaRPr lang="en-US"/>
          </a:p>
        </p:txBody>
      </p:sp>
      <p:sp>
        <p:nvSpPr>
          <p:cNvPr id="5" name="Footer Placeholder 4">
            <a:extLst>
              <a:ext uri="{FF2B5EF4-FFF2-40B4-BE49-F238E27FC236}">
                <a16:creationId xmlns:a16="http://schemas.microsoft.com/office/drawing/2014/main" id="{FDBF394B-4AE6-4B48-B8CE-39D9FACCA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BEB03-AD77-5B4E-A59C-50A14430D507}"/>
              </a:ext>
            </a:extLst>
          </p:cNvPr>
          <p:cNvSpPr>
            <a:spLocks noGrp="1"/>
          </p:cNvSpPr>
          <p:nvPr>
            <p:ph type="sldNum" sz="quarter" idx="12"/>
          </p:nvPr>
        </p:nvSpPr>
        <p:spPr/>
        <p:txBody>
          <a:bodyPr/>
          <a:lstStyle/>
          <a:p>
            <a:fld id="{9276B3B9-B4C0-4244-BC6D-745C9254BF00}" type="slidenum">
              <a:t>‹#›</a:t>
            </a:fld>
            <a:endParaRPr lang="en-US"/>
          </a:p>
        </p:txBody>
      </p:sp>
    </p:spTree>
    <p:extLst>
      <p:ext uri="{BB962C8B-B14F-4D97-AF65-F5344CB8AC3E}">
        <p14:creationId xmlns:p14="http://schemas.microsoft.com/office/powerpoint/2010/main" val="3043017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87F25-6E45-7A4D-851E-A7761E61E85D}"/>
              </a:ext>
            </a:extLst>
          </p:cNvPr>
          <p:cNvSpPr>
            <a:spLocks noGrp="1"/>
          </p:cNvSpPr>
          <p:nvPr>
            <p:ph type="title"/>
          </p:nvPr>
        </p:nvSpPr>
        <p:spPr/>
        <p:txBody>
          <a:bodyPr/>
          <a:lstStyle>
            <a:lvl1pPr>
              <a:defRPr baseline="0">
                <a:solidFill>
                  <a:schemeClr val="tx1"/>
                </a:solidFill>
                <a:latin typeface="Times New Roman" panose="020206030504050203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E94332F-D94B-F143-B7C1-D24D56978639}"/>
              </a:ext>
            </a:extLst>
          </p:cNvPr>
          <p:cNvSpPr>
            <a:spLocks noGrp="1"/>
          </p:cNvSpPr>
          <p:nvPr>
            <p:ph idx="1"/>
          </p:nvPr>
        </p:nvSpPr>
        <p:spPr/>
        <p:txBody>
          <a:bodyPr/>
          <a:lstStyle>
            <a:lvl1pPr>
              <a:defRPr baseline="0">
                <a:solidFill>
                  <a:schemeClr val="tx1"/>
                </a:solidFill>
                <a:latin typeface="Times New Roman" panose="02020603050405020304" pitchFamily="18" charset="0"/>
              </a:defRPr>
            </a:lvl1pPr>
            <a:lvl2pPr>
              <a:defRPr baseline="0">
                <a:solidFill>
                  <a:schemeClr val="tx1"/>
                </a:solidFill>
                <a:latin typeface="Times New Roman" panose="02020603050405020304" pitchFamily="18" charset="0"/>
              </a:defRPr>
            </a:lvl2pPr>
            <a:lvl3pPr>
              <a:defRPr baseline="0">
                <a:solidFill>
                  <a:schemeClr val="tx1"/>
                </a:solidFill>
                <a:latin typeface="Times New Roman" panose="02020603050405020304" pitchFamily="18" charset="0"/>
              </a:defRPr>
            </a:lvl3pPr>
            <a:lvl4pPr>
              <a:defRPr baseline="0">
                <a:solidFill>
                  <a:schemeClr val="tx1"/>
                </a:solidFill>
                <a:latin typeface="Times New Roman" panose="02020603050405020304" pitchFamily="18" charset="0"/>
              </a:defRPr>
            </a:lvl4pPr>
            <a:lvl5pPr>
              <a:defRPr baseline="0">
                <a:solidFill>
                  <a:schemeClr val="tx1"/>
                </a:solidFill>
                <a:latin typeface="Times New Roman" panose="020206030504050203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0940C-E6E1-C441-B7F9-2C8169B4E09F}"/>
              </a:ext>
            </a:extLst>
          </p:cNvPr>
          <p:cNvSpPr>
            <a:spLocks noGrp="1"/>
          </p:cNvSpPr>
          <p:nvPr>
            <p:ph type="dt" sz="half" idx="10"/>
          </p:nvPr>
        </p:nvSpPr>
        <p:spPr/>
        <p:txBody>
          <a:bodyPr/>
          <a:lstStyle/>
          <a:p>
            <a:fld id="{F6456C41-918E-D84C-BAF1-04C0DC3055B8}" type="datetime1">
              <a:t>3/28/22</a:t>
            </a:fld>
            <a:endParaRPr lang="en-US"/>
          </a:p>
        </p:txBody>
      </p:sp>
      <p:sp>
        <p:nvSpPr>
          <p:cNvPr id="5" name="Footer Placeholder 4">
            <a:extLst>
              <a:ext uri="{FF2B5EF4-FFF2-40B4-BE49-F238E27FC236}">
                <a16:creationId xmlns:a16="http://schemas.microsoft.com/office/drawing/2014/main" id="{D83CFC22-E46A-5341-8C6F-24E253AC17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B0325D-DCE4-C343-A4CF-077318B0A00F}"/>
              </a:ext>
            </a:extLst>
          </p:cNvPr>
          <p:cNvSpPr>
            <a:spLocks noGrp="1"/>
          </p:cNvSpPr>
          <p:nvPr>
            <p:ph type="sldNum" sz="quarter" idx="12"/>
          </p:nvPr>
        </p:nvSpPr>
        <p:spPr/>
        <p:txBody>
          <a:bodyPr/>
          <a:lstStyle/>
          <a:p>
            <a:fld id="{9276B3B9-B4C0-4244-BC6D-745C9254BF00}" type="slidenum">
              <a:t>‹#›</a:t>
            </a:fld>
            <a:endParaRPr lang="en-US"/>
          </a:p>
        </p:txBody>
      </p:sp>
    </p:spTree>
    <p:extLst>
      <p:ext uri="{BB962C8B-B14F-4D97-AF65-F5344CB8AC3E}">
        <p14:creationId xmlns:p14="http://schemas.microsoft.com/office/powerpoint/2010/main" val="1629638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EF18A-F025-E142-A133-6A00B4D1BB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80921D-AF9B-A44D-B425-A4DFDE2079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8340774-CD7A-6C4F-A64A-0D624B9CD007}"/>
              </a:ext>
            </a:extLst>
          </p:cNvPr>
          <p:cNvSpPr>
            <a:spLocks noGrp="1"/>
          </p:cNvSpPr>
          <p:nvPr>
            <p:ph type="dt" sz="half" idx="10"/>
          </p:nvPr>
        </p:nvSpPr>
        <p:spPr/>
        <p:txBody>
          <a:bodyPr/>
          <a:lstStyle/>
          <a:p>
            <a:fld id="{A85EC945-58FF-D94C-8572-F6C9D361971A}" type="datetime1">
              <a:t>3/28/22</a:t>
            </a:fld>
            <a:endParaRPr lang="en-US"/>
          </a:p>
        </p:txBody>
      </p:sp>
      <p:sp>
        <p:nvSpPr>
          <p:cNvPr id="5" name="Footer Placeholder 4">
            <a:extLst>
              <a:ext uri="{FF2B5EF4-FFF2-40B4-BE49-F238E27FC236}">
                <a16:creationId xmlns:a16="http://schemas.microsoft.com/office/drawing/2014/main" id="{BFD3BAD9-7B85-DF41-98A8-5C52E05FD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427CB5-C374-2B41-82DF-5B9D20636ADA}"/>
              </a:ext>
            </a:extLst>
          </p:cNvPr>
          <p:cNvSpPr>
            <a:spLocks noGrp="1"/>
          </p:cNvSpPr>
          <p:nvPr>
            <p:ph type="sldNum" sz="quarter" idx="12"/>
          </p:nvPr>
        </p:nvSpPr>
        <p:spPr/>
        <p:txBody>
          <a:bodyPr/>
          <a:lstStyle/>
          <a:p>
            <a:fld id="{9276B3B9-B4C0-4244-BC6D-745C9254BF00}" type="slidenum">
              <a:t>‹#›</a:t>
            </a:fld>
            <a:endParaRPr lang="en-US"/>
          </a:p>
        </p:txBody>
      </p:sp>
    </p:spTree>
    <p:extLst>
      <p:ext uri="{BB962C8B-B14F-4D97-AF65-F5344CB8AC3E}">
        <p14:creationId xmlns:p14="http://schemas.microsoft.com/office/powerpoint/2010/main" val="3086700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C9284-3CD8-6740-B4E0-3DA179B7CD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EFDE78-E57A-A244-B4CC-FF4773B243E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E79750-6F74-024E-A13C-E961BB76AA8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AD9386-AAC6-E34A-B784-B5110429ECA5}"/>
              </a:ext>
            </a:extLst>
          </p:cNvPr>
          <p:cNvSpPr>
            <a:spLocks noGrp="1"/>
          </p:cNvSpPr>
          <p:nvPr>
            <p:ph type="dt" sz="half" idx="10"/>
          </p:nvPr>
        </p:nvSpPr>
        <p:spPr/>
        <p:txBody>
          <a:bodyPr/>
          <a:lstStyle/>
          <a:p>
            <a:fld id="{539EF214-2CDF-9249-9720-ED938E186B3A}" type="datetime1">
              <a:t>3/28/22</a:t>
            </a:fld>
            <a:endParaRPr lang="en-US"/>
          </a:p>
        </p:txBody>
      </p:sp>
      <p:sp>
        <p:nvSpPr>
          <p:cNvPr id="6" name="Footer Placeholder 5">
            <a:extLst>
              <a:ext uri="{FF2B5EF4-FFF2-40B4-BE49-F238E27FC236}">
                <a16:creationId xmlns:a16="http://schemas.microsoft.com/office/drawing/2014/main" id="{1997E1A4-A0B0-AA4F-905B-05E3F9B583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1047FA-A715-3844-A8D5-348AB06370EA}"/>
              </a:ext>
            </a:extLst>
          </p:cNvPr>
          <p:cNvSpPr>
            <a:spLocks noGrp="1"/>
          </p:cNvSpPr>
          <p:nvPr>
            <p:ph type="sldNum" sz="quarter" idx="12"/>
          </p:nvPr>
        </p:nvSpPr>
        <p:spPr/>
        <p:txBody>
          <a:bodyPr/>
          <a:lstStyle/>
          <a:p>
            <a:fld id="{9276B3B9-B4C0-4244-BC6D-745C9254BF00}" type="slidenum">
              <a:t>‹#›</a:t>
            </a:fld>
            <a:endParaRPr lang="en-US"/>
          </a:p>
        </p:txBody>
      </p:sp>
    </p:spTree>
    <p:extLst>
      <p:ext uri="{BB962C8B-B14F-4D97-AF65-F5344CB8AC3E}">
        <p14:creationId xmlns:p14="http://schemas.microsoft.com/office/powerpoint/2010/main" val="3629375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0E695-DC00-7543-8BA6-C9D8B676A0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5A3C39-D27E-6B4B-BEAE-29A34EBC63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579C73C-D8AB-CE49-B3EA-741F710C558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BE2741-088C-FD49-B479-E75AE9E9B7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F79185F-CDAE-EB42-8C50-495DA3008DE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DA3875-8BB8-0B44-81BD-B06CCA18CBE6}"/>
              </a:ext>
            </a:extLst>
          </p:cNvPr>
          <p:cNvSpPr>
            <a:spLocks noGrp="1"/>
          </p:cNvSpPr>
          <p:nvPr>
            <p:ph type="dt" sz="half" idx="10"/>
          </p:nvPr>
        </p:nvSpPr>
        <p:spPr/>
        <p:txBody>
          <a:bodyPr/>
          <a:lstStyle/>
          <a:p>
            <a:fld id="{B3BFF3FC-5AAD-9345-B922-51C52DF57BB9}" type="datetime1">
              <a:t>3/28/22</a:t>
            </a:fld>
            <a:endParaRPr lang="en-US"/>
          </a:p>
        </p:txBody>
      </p:sp>
      <p:sp>
        <p:nvSpPr>
          <p:cNvPr id="8" name="Footer Placeholder 7">
            <a:extLst>
              <a:ext uri="{FF2B5EF4-FFF2-40B4-BE49-F238E27FC236}">
                <a16:creationId xmlns:a16="http://schemas.microsoft.com/office/drawing/2014/main" id="{359E7543-E358-D84C-A5A6-55BD0A7B52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A1346DE-1FB7-F941-B644-0FFC509E4244}"/>
              </a:ext>
            </a:extLst>
          </p:cNvPr>
          <p:cNvSpPr>
            <a:spLocks noGrp="1"/>
          </p:cNvSpPr>
          <p:nvPr>
            <p:ph type="sldNum" sz="quarter" idx="12"/>
          </p:nvPr>
        </p:nvSpPr>
        <p:spPr/>
        <p:txBody>
          <a:bodyPr/>
          <a:lstStyle/>
          <a:p>
            <a:fld id="{9276B3B9-B4C0-4244-BC6D-745C9254BF00}" type="slidenum">
              <a:t>‹#›</a:t>
            </a:fld>
            <a:endParaRPr lang="en-US"/>
          </a:p>
        </p:txBody>
      </p:sp>
    </p:spTree>
    <p:extLst>
      <p:ext uri="{BB962C8B-B14F-4D97-AF65-F5344CB8AC3E}">
        <p14:creationId xmlns:p14="http://schemas.microsoft.com/office/powerpoint/2010/main" val="1569883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31242-7C74-E044-80DA-F39CB69A17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4B23BD-A6A3-8746-BB4A-A13B91FA2B00}"/>
              </a:ext>
            </a:extLst>
          </p:cNvPr>
          <p:cNvSpPr>
            <a:spLocks noGrp="1"/>
          </p:cNvSpPr>
          <p:nvPr>
            <p:ph type="dt" sz="half" idx="10"/>
          </p:nvPr>
        </p:nvSpPr>
        <p:spPr/>
        <p:txBody>
          <a:bodyPr/>
          <a:lstStyle/>
          <a:p>
            <a:fld id="{A03F0B6F-0E1A-FC43-8AD2-FD49A9B359DF}" type="datetime1">
              <a:t>3/28/22</a:t>
            </a:fld>
            <a:endParaRPr lang="en-US"/>
          </a:p>
        </p:txBody>
      </p:sp>
      <p:sp>
        <p:nvSpPr>
          <p:cNvPr id="4" name="Footer Placeholder 3">
            <a:extLst>
              <a:ext uri="{FF2B5EF4-FFF2-40B4-BE49-F238E27FC236}">
                <a16:creationId xmlns:a16="http://schemas.microsoft.com/office/drawing/2014/main" id="{D38B59D3-BE10-6B4B-BFC0-5B75B36B22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B63B82-0733-E94D-B032-940ADC220856}"/>
              </a:ext>
            </a:extLst>
          </p:cNvPr>
          <p:cNvSpPr>
            <a:spLocks noGrp="1"/>
          </p:cNvSpPr>
          <p:nvPr>
            <p:ph type="sldNum" sz="quarter" idx="12"/>
          </p:nvPr>
        </p:nvSpPr>
        <p:spPr/>
        <p:txBody>
          <a:bodyPr/>
          <a:lstStyle/>
          <a:p>
            <a:fld id="{9276B3B9-B4C0-4244-BC6D-745C9254BF00}" type="slidenum">
              <a:t>‹#›</a:t>
            </a:fld>
            <a:endParaRPr lang="en-US"/>
          </a:p>
        </p:txBody>
      </p:sp>
    </p:spTree>
    <p:extLst>
      <p:ext uri="{BB962C8B-B14F-4D97-AF65-F5344CB8AC3E}">
        <p14:creationId xmlns:p14="http://schemas.microsoft.com/office/powerpoint/2010/main" val="3328494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7326E3-EFBF-7B4D-B01D-6EB5F23A686A}"/>
              </a:ext>
            </a:extLst>
          </p:cNvPr>
          <p:cNvSpPr>
            <a:spLocks noGrp="1"/>
          </p:cNvSpPr>
          <p:nvPr>
            <p:ph type="dt" sz="half" idx="10"/>
          </p:nvPr>
        </p:nvSpPr>
        <p:spPr/>
        <p:txBody>
          <a:bodyPr/>
          <a:lstStyle/>
          <a:p>
            <a:fld id="{4D504240-0C75-7E47-B5F4-87A33959CB7D}" type="datetime1">
              <a:t>3/28/22</a:t>
            </a:fld>
            <a:endParaRPr lang="en-US"/>
          </a:p>
        </p:txBody>
      </p:sp>
      <p:sp>
        <p:nvSpPr>
          <p:cNvPr id="3" name="Footer Placeholder 2">
            <a:extLst>
              <a:ext uri="{FF2B5EF4-FFF2-40B4-BE49-F238E27FC236}">
                <a16:creationId xmlns:a16="http://schemas.microsoft.com/office/drawing/2014/main" id="{73317BCA-9135-2446-B398-0B8B463330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F5E945-2BED-8546-8CA9-3BA5508A150D}"/>
              </a:ext>
            </a:extLst>
          </p:cNvPr>
          <p:cNvSpPr>
            <a:spLocks noGrp="1"/>
          </p:cNvSpPr>
          <p:nvPr>
            <p:ph type="sldNum" sz="quarter" idx="12"/>
          </p:nvPr>
        </p:nvSpPr>
        <p:spPr/>
        <p:txBody>
          <a:bodyPr/>
          <a:lstStyle/>
          <a:p>
            <a:fld id="{9276B3B9-B4C0-4244-BC6D-745C9254BF00}" type="slidenum">
              <a:t>‹#›</a:t>
            </a:fld>
            <a:endParaRPr lang="en-US"/>
          </a:p>
        </p:txBody>
      </p:sp>
    </p:spTree>
    <p:extLst>
      <p:ext uri="{BB962C8B-B14F-4D97-AF65-F5344CB8AC3E}">
        <p14:creationId xmlns:p14="http://schemas.microsoft.com/office/powerpoint/2010/main" val="947622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08080-09FB-DD47-A219-A9EEA32F30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9B1341-D95D-9E45-88B7-4884409A3C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F39B96-DEBA-CC4C-B303-C1A48323CA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3532BDB-1909-0541-AA43-9B94378229FF}"/>
              </a:ext>
            </a:extLst>
          </p:cNvPr>
          <p:cNvSpPr>
            <a:spLocks noGrp="1"/>
          </p:cNvSpPr>
          <p:nvPr>
            <p:ph type="dt" sz="half" idx="10"/>
          </p:nvPr>
        </p:nvSpPr>
        <p:spPr/>
        <p:txBody>
          <a:bodyPr/>
          <a:lstStyle/>
          <a:p>
            <a:fld id="{A37551A5-F2FC-4444-8B27-2A88491EC004}" type="datetime1">
              <a:t>3/28/22</a:t>
            </a:fld>
            <a:endParaRPr lang="en-US"/>
          </a:p>
        </p:txBody>
      </p:sp>
      <p:sp>
        <p:nvSpPr>
          <p:cNvPr id="6" name="Footer Placeholder 5">
            <a:extLst>
              <a:ext uri="{FF2B5EF4-FFF2-40B4-BE49-F238E27FC236}">
                <a16:creationId xmlns:a16="http://schemas.microsoft.com/office/drawing/2014/main" id="{63CE46F3-958A-6449-B70C-BC8D8B265E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B9D5B2-CBDB-0042-AE96-D7EEA834F3A8}"/>
              </a:ext>
            </a:extLst>
          </p:cNvPr>
          <p:cNvSpPr>
            <a:spLocks noGrp="1"/>
          </p:cNvSpPr>
          <p:nvPr>
            <p:ph type="sldNum" sz="quarter" idx="12"/>
          </p:nvPr>
        </p:nvSpPr>
        <p:spPr/>
        <p:txBody>
          <a:bodyPr/>
          <a:lstStyle/>
          <a:p>
            <a:fld id="{9276B3B9-B4C0-4244-BC6D-745C9254BF00}" type="slidenum">
              <a:t>‹#›</a:t>
            </a:fld>
            <a:endParaRPr lang="en-US"/>
          </a:p>
        </p:txBody>
      </p:sp>
    </p:spTree>
    <p:extLst>
      <p:ext uri="{BB962C8B-B14F-4D97-AF65-F5344CB8AC3E}">
        <p14:creationId xmlns:p14="http://schemas.microsoft.com/office/powerpoint/2010/main" val="1865557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2EFEC-01A2-B84A-9938-210F5782E4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E14F62-D7E1-9C46-A523-5F4857D949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A7924A-E17C-DC44-95F7-48D50E1AAE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6410E68-4B14-E24D-BD2B-192AF74692E0}"/>
              </a:ext>
            </a:extLst>
          </p:cNvPr>
          <p:cNvSpPr>
            <a:spLocks noGrp="1"/>
          </p:cNvSpPr>
          <p:nvPr>
            <p:ph type="dt" sz="half" idx="10"/>
          </p:nvPr>
        </p:nvSpPr>
        <p:spPr/>
        <p:txBody>
          <a:bodyPr/>
          <a:lstStyle/>
          <a:p>
            <a:fld id="{D4F16BE1-C461-0145-821E-2AAC6A38A4FC}" type="datetime1">
              <a:t>3/28/22</a:t>
            </a:fld>
            <a:endParaRPr lang="en-US"/>
          </a:p>
        </p:txBody>
      </p:sp>
      <p:sp>
        <p:nvSpPr>
          <p:cNvPr id="6" name="Footer Placeholder 5">
            <a:extLst>
              <a:ext uri="{FF2B5EF4-FFF2-40B4-BE49-F238E27FC236}">
                <a16:creationId xmlns:a16="http://schemas.microsoft.com/office/drawing/2014/main" id="{B11AD3D8-D04F-B942-98AD-1B042C32BB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497488-77D0-C740-8B2C-706B68D5C052}"/>
              </a:ext>
            </a:extLst>
          </p:cNvPr>
          <p:cNvSpPr>
            <a:spLocks noGrp="1"/>
          </p:cNvSpPr>
          <p:nvPr>
            <p:ph type="sldNum" sz="quarter" idx="12"/>
          </p:nvPr>
        </p:nvSpPr>
        <p:spPr/>
        <p:txBody>
          <a:bodyPr/>
          <a:lstStyle/>
          <a:p>
            <a:fld id="{9276B3B9-B4C0-4244-BC6D-745C9254BF00}" type="slidenum">
              <a:t>‹#›</a:t>
            </a:fld>
            <a:endParaRPr lang="en-US"/>
          </a:p>
        </p:txBody>
      </p:sp>
    </p:spTree>
    <p:extLst>
      <p:ext uri="{BB962C8B-B14F-4D97-AF65-F5344CB8AC3E}">
        <p14:creationId xmlns:p14="http://schemas.microsoft.com/office/powerpoint/2010/main" val="391232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37EC99-5814-014A-B43E-42FAF1BD28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CCBD2D-BF8F-F74B-98F4-96D00FF04B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A86C0-ACCB-EA43-BBFB-B011DA678E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4294D2-FA81-ED49-9188-121C5A1DB9E6}" type="datetime1">
              <a:t>3/28/22</a:t>
            </a:fld>
            <a:endParaRPr lang="en-US"/>
          </a:p>
        </p:txBody>
      </p:sp>
      <p:sp>
        <p:nvSpPr>
          <p:cNvPr id="5" name="Footer Placeholder 4">
            <a:extLst>
              <a:ext uri="{FF2B5EF4-FFF2-40B4-BE49-F238E27FC236}">
                <a16:creationId xmlns:a16="http://schemas.microsoft.com/office/drawing/2014/main" id="{75B35935-908D-7C46-8FFF-FB25870704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9868E4-3DE9-4949-853A-B82162E8D5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76B3B9-B4C0-4244-BC6D-745C9254BF00}" type="slidenum">
              <a:t>‹#›</a:t>
            </a:fld>
            <a:endParaRPr lang="en-US"/>
          </a:p>
        </p:txBody>
      </p:sp>
    </p:spTree>
    <p:extLst>
      <p:ext uri="{BB962C8B-B14F-4D97-AF65-F5344CB8AC3E}">
        <p14:creationId xmlns:p14="http://schemas.microsoft.com/office/powerpoint/2010/main" val="32840601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dicanio@buffalo.edu"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audio" Target="../media/media8.wav"/><Relationship Id="rId13" Type="http://schemas.microsoft.com/office/2007/relationships/media" Target="../media/media11.wav"/><Relationship Id="rId18" Type="http://schemas.openxmlformats.org/officeDocument/2006/relationships/audio" Target="../media/media13.wav"/><Relationship Id="rId3" Type="http://schemas.microsoft.com/office/2007/relationships/media" Target="../media/media6.wav"/><Relationship Id="rId7" Type="http://schemas.microsoft.com/office/2007/relationships/media" Target="../media/media8.wav"/><Relationship Id="rId12" Type="http://schemas.openxmlformats.org/officeDocument/2006/relationships/audio" Target="../media/media10.wav"/><Relationship Id="rId17" Type="http://schemas.microsoft.com/office/2007/relationships/media" Target="../media/media13.wav"/><Relationship Id="rId2" Type="http://schemas.openxmlformats.org/officeDocument/2006/relationships/audio" Target="../media/media5.wav"/><Relationship Id="rId16" Type="http://schemas.openxmlformats.org/officeDocument/2006/relationships/audio" Target="../media/media12.wav"/><Relationship Id="rId20" Type="http://schemas.openxmlformats.org/officeDocument/2006/relationships/image" Target="../media/image5.png"/><Relationship Id="rId1" Type="http://schemas.microsoft.com/office/2007/relationships/media" Target="../media/media5.wav"/><Relationship Id="rId6" Type="http://schemas.openxmlformats.org/officeDocument/2006/relationships/audio" Target="../media/media7.wav"/><Relationship Id="rId11" Type="http://schemas.microsoft.com/office/2007/relationships/media" Target="../media/media10.wav"/><Relationship Id="rId5" Type="http://schemas.microsoft.com/office/2007/relationships/media" Target="../media/media7.wav"/><Relationship Id="rId15" Type="http://schemas.microsoft.com/office/2007/relationships/media" Target="../media/media12.wav"/><Relationship Id="rId10" Type="http://schemas.openxmlformats.org/officeDocument/2006/relationships/audio" Target="../media/media9.wav"/><Relationship Id="rId19" Type="http://schemas.openxmlformats.org/officeDocument/2006/relationships/slideLayout" Target="../slideLayouts/slideLayout2.xml"/><Relationship Id="rId4" Type="http://schemas.openxmlformats.org/officeDocument/2006/relationships/audio" Target="../media/media6.wav"/><Relationship Id="rId9" Type="http://schemas.microsoft.com/office/2007/relationships/media" Target="../media/media9.wav"/><Relationship Id="rId14" Type="http://schemas.openxmlformats.org/officeDocument/2006/relationships/audio" Target="../media/media11.wav"/></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15.wav"/><Relationship Id="rId7"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audio" Target="../media/media16.wav"/><Relationship Id="rId5" Type="http://schemas.microsoft.com/office/2007/relationships/media" Target="../media/media16.wav"/><Relationship Id="rId4" Type="http://schemas.openxmlformats.org/officeDocument/2006/relationships/audio" Target="../media/media15.wav"/></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audio" Target="../media/media20.wav"/><Relationship Id="rId3" Type="http://schemas.microsoft.com/office/2007/relationships/media" Target="../media/media18.wav"/><Relationship Id="rId7" Type="http://schemas.microsoft.com/office/2007/relationships/media" Target="../media/media20.wav"/><Relationship Id="rId12" Type="http://schemas.openxmlformats.org/officeDocument/2006/relationships/image" Target="../media/image5.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audio" Target="../media/media19.wav"/><Relationship Id="rId11" Type="http://schemas.openxmlformats.org/officeDocument/2006/relationships/slideLayout" Target="../slideLayouts/slideLayout2.xml"/><Relationship Id="rId5" Type="http://schemas.microsoft.com/office/2007/relationships/media" Target="../media/media19.wav"/><Relationship Id="rId10" Type="http://schemas.openxmlformats.org/officeDocument/2006/relationships/audio" Target="../media/media21.wav"/><Relationship Id="rId4" Type="http://schemas.openxmlformats.org/officeDocument/2006/relationships/audio" Target="../media/media18.wav"/><Relationship Id="rId9" Type="http://schemas.microsoft.com/office/2007/relationships/media" Target="../media/media21.wav"/></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5.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4.wav"/><Relationship Id="rId7" Type="http://schemas.openxmlformats.org/officeDocument/2006/relationships/image" Target="../media/image26.pn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25.png"/><Relationship Id="rId5" Type="http://schemas.openxmlformats.org/officeDocument/2006/relationships/slideLayout" Target="../slideLayouts/slideLayout2.xml"/><Relationship Id="rId4" Type="http://schemas.openxmlformats.org/officeDocument/2006/relationships/audio" Target="../media/media24.wav"/></Relationships>
</file>

<file path=ppt/slides/_rels/slide4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ailla.utexas.org/islandora/object/ailla%3A243683"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audio" Target="../media/media2.wav"/><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4.wav"/><Relationship Id="rId7" Type="http://schemas.openxmlformats.org/officeDocument/2006/relationships/image" Target="../media/image7.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6.png"/><Relationship Id="rId5" Type="http://schemas.openxmlformats.org/officeDocument/2006/relationships/slideLayout" Target="../slideLayouts/slideLayout2.xml"/><Relationship Id="rId4" Type="http://schemas.openxmlformats.org/officeDocument/2006/relationships/audio" Target="../media/media4.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l="-15000" r="-1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EC94C-F18F-AD4A-83E5-DE351EE23B88}"/>
              </a:ext>
            </a:extLst>
          </p:cNvPr>
          <p:cNvSpPr>
            <a:spLocks noGrp="1"/>
          </p:cNvSpPr>
          <p:nvPr>
            <p:ph type="ctrTitle"/>
          </p:nvPr>
        </p:nvSpPr>
        <p:spPr>
          <a:xfrm>
            <a:off x="1524000" y="521862"/>
            <a:ext cx="9144000" cy="2387600"/>
          </a:xfrm>
        </p:spPr>
        <p:txBody>
          <a:bodyPr>
            <a:normAutofit fontScale="90000"/>
          </a:bodyPr>
          <a:lstStyle/>
          <a:p>
            <a:r>
              <a:rPr lang="en-US">
                <a:latin typeface="Times New Roman" panose="02020603050405020304" pitchFamily="18" charset="0"/>
                <a:cs typeface="Times New Roman" panose="02020603050405020304" pitchFamily="18" charset="0"/>
              </a:rPr>
              <a:t>Phonetic variation in the production of glottal stops and glottalization</a:t>
            </a:r>
          </a:p>
        </p:txBody>
      </p:sp>
      <p:sp>
        <p:nvSpPr>
          <p:cNvPr id="3" name="Subtitle 2">
            <a:extLst>
              <a:ext uri="{FF2B5EF4-FFF2-40B4-BE49-F238E27FC236}">
                <a16:creationId xmlns:a16="http://schemas.microsoft.com/office/drawing/2014/main" id="{6CD0A14A-7714-9D44-89B2-DBCA974132F1}"/>
              </a:ext>
            </a:extLst>
          </p:cNvPr>
          <p:cNvSpPr>
            <a:spLocks noGrp="1"/>
          </p:cNvSpPr>
          <p:nvPr>
            <p:ph type="subTitle" idx="1"/>
          </p:nvPr>
        </p:nvSpPr>
        <p:spPr>
          <a:xfrm>
            <a:off x="1524000" y="4625620"/>
            <a:ext cx="9144000" cy="1655762"/>
          </a:xfrm>
        </p:spPr>
        <p:txBody>
          <a:bodyPr>
            <a:normAutofit/>
          </a:bodyPr>
          <a:lstStyle/>
          <a:p>
            <a:r>
              <a:rPr lang="en-US" b="1">
                <a:latin typeface="Times New Roman" panose="02020603050405020304" pitchFamily="18" charset="0"/>
                <a:cs typeface="Times New Roman" panose="02020603050405020304" pitchFamily="18" charset="0"/>
              </a:rPr>
              <a:t>Dr. Christian DiCanio</a:t>
            </a:r>
          </a:p>
          <a:p>
            <a:r>
              <a:rPr lang="en-US" b="1">
                <a:latin typeface="Times New Roman" panose="02020603050405020304" pitchFamily="18" charset="0"/>
                <a:cs typeface="Times New Roman" panose="02020603050405020304" pitchFamily="18" charset="0"/>
              </a:rPr>
              <a:t>University at Buffalo</a:t>
            </a:r>
          </a:p>
          <a:p>
            <a:r>
              <a:rPr lang="en-US" b="1">
                <a:latin typeface="Times New Roman" panose="02020603050405020304" pitchFamily="18" charset="0"/>
                <a:cs typeface="Times New Roman" panose="02020603050405020304" pitchFamily="18" charset="0"/>
                <a:hlinkClick r:id="rId3"/>
              </a:rPr>
              <a:t>cdicanio@buffalo.edu</a:t>
            </a:r>
            <a:endParaRPr lang="en-US" b="1">
              <a:latin typeface="Times New Roman" panose="02020603050405020304" pitchFamily="18" charset="0"/>
              <a:cs typeface="Times New Roman" panose="02020603050405020304" pitchFamily="18" charset="0"/>
            </a:endParaRPr>
          </a:p>
          <a:p>
            <a:endParaRPr lang="en-US"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3663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C2082-40B8-214C-BDFC-96B7877CFBB7}"/>
              </a:ext>
            </a:extLst>
          </p:cNvPr>
          <p:cNvSpPr>
            <a:spLocks noGrp="1"/>
          </p:cNvSpPr>
          <p:nvPr>
            <p:ph type="title"/>
          </p:nvPr>
        </p:nvSpPr>
        <p:spPr>
          <a:xfrm>
            <a:off x="838200" y="365126"/>
            <a:ext cx="10515600" cy="923348"/>
          </a:xfrm>
        </p:spPr>
        <p:txBody>
          <a:bodyPr/>
          <a:lstStyle/>
          <a:p>
            <a:r>
              <a:rPr lang="en-US"/>
              <a:t>Previous accounts of production variation</a:t>
            </a:r>
          </a:p>
        </p:txBody>
      </p:sp>
      <p:sp>
        <p:nvSpPr>
          <p:cNvPr id="3" name="Content Placeholder 2">
            <a:extLst>
              <a:ext uri="{FF2B5EF4-FFF2-40B4-BE49-F238E27FC236}">
                <a16:creationId xmlns:a16="http://schemas.microsoft.com/office/drawing/2014/main" id="{D5CA5EA6-8571-2741-BC75-3DDC8FD2D403}"/>
              </a:ext>
            </a:extLst>
          </p:cNvPr>
          <p:cNvSpPr>
            <a:spLocks noGrp="1"/>
          </p:cNvSpPr>
          <p:nvPr>
            <p:ph idx="1"/>
          </p:nvPr>
        </p:nvSpPr>
        <p:spPr>
          <a:xfrm>
            <a:off x="838200" y="1288474"/>
            <a:ext cx="10515600" cy="5278581"/>
          </a:xfrm>
        </p:spPr>
        <p:txBody>
          <a:bodyPr>
            <a:noAutofit/>
          </a:bodyPr>
          <a:lstStyle/>
          <a:p>
            <a:pPr marL="0" indent="0">
              <a:buNone/>
            </a:pPr>
            <a:r>
              <a:rPr lang="en-US" sz="2600" i="1"/>
              <a:t>In the great majority of languages we have heard, glottal stops are apt to fall short of complete closure, especially in intervocalic positions.</a:t>
            </a:r>
          </a:p>
          <a:p>
            <a:pPr marL="0" indent="0">
              <a:buNone/>
            </a:pPr>
            <a:r>
              <a:rPr lang="en-US" sz="2600" i="1"/>
              <a:t>	</a:t>
            </a:r>
            <a:r>
              <a:rPr lang="en-US" sz="2600"/>
              <a:t>p.75, Ladefoged and Maddieson (1996) (cited in Davidson, 2021)</a:t>
            </a:r>
            <a:br>
              <a:rPr lang="en-US" sz="2600"/>
            </a:br>
            <a:br>
              <a:rPr lang="en-US" sz="2600"/>
            </a:br>
            <a:r>
              <a:rPr lang="en-US" sz="2600" i="1"/>
              <a:t>Also, it is not uncommon to find segments described as glottal stops surfacing phonetically in one of the following articulatory forms: (1) glottal stops or creaky transitions; (2) glottal approximants; (3) voiced laryngealized transitions between vowels. Some of the questions raised by these facts are: if glottal stops are not always phonemes or stops, what are they? Features? Suprasegmentals? Are they linked to stress or syllable boundaries? Do they operate at larger prosodic levels, for instance, the prosodic word or phonological phrase?</a:t>
            </a:r>
          </a:p>
          <a:p>
            <a:pPr marL="0" indent="0">
              <a:buNone/>
            </a:pPr>
            <a:r>
              <a:rPr lang="en-US" sz="2600"/>
              <a:t>	p.352, Storto &amp; Demolin (2012) (on South American languages)</a:t>
            </a:r>
            <a:endParaRPr lang="en-US" sz="2600" i="1"/>
          </a:p>
        </p:txBody>
      </p:sp>
      <p:sp>
        <p:nvSpPr>
          <p:cNvPr id="4" name="Slide Number Placeholder 3">
            <a:extLst>
              <a:ext uri="{FF2B5EF4-FFF2-40B4-BE49-F238E27FC236}">
                <a16:creationId xmlns:a16="http://schemas.microsoft.com/office/drawing/2014/main" id="{0EED2879-DA0B-0643-BD33-4A74B80259CE}"/>
              </a:ext>
            </a:extLst>
          </p:cNvPr>
          <p:cNvSpPr>
            <a:spLocks noGrp="1"/>
          </p:cNvSpPr>
          <p:nvPr>
            <p:ph type="sldNum" sz="quarter" idx="12"/>
          </p:nvPr>
        </p:nvSpPr>
        <p:spPr/>
        <p:txBody>
          <a:bodyPr/>
          <a:lstStyle/>
          <a:p>
            <a:fld id="{9276B3B9-B4C0-4244-BC6D-745C9254BF00}" type="slidenum">
              <a:t>10</a:t>
            </a:fld>
            <a:endParaRPr lang="en-US"/>
          </a:p>
        </p:txBody>
      </p:sp>
    </p:spTree>
    <p:extLst>
      <p:ext uri="{BB962C8B-B14F-4D97-AF65-F5344CB8AC3E}">
        <p14:creationId xmlns:p14="http://schemas.microsoft.com/office/powerpoint/2010/main" val="2487766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AEEF4-AD83-C843-98F0-6BE66077DA37}"/>
              </a:ext>
            </a:extLst>
          </p:cNvPr>
          <p:cNvSpPr>
            <a:spLocks noGrp="1"/>
          </p:cNvSpPr>
          <p:nvPr>
            <p:ph type="title"/>
          </p:nvPr>
        </p:nvSpPr>
        <p:spPr/>
        <p:txBody>
          <a:bodyPr/>
          <a:lstStyle/>
          <a:p>
            <a:r>
              <a:rPr lang="en-US"/>
              <a:t>Small perturbations = “glottalization”</a:t>
            </a:r>
          </a:p>
        </p:txBody>
      </p:sp>
      <p:sp>
        <p:nvSpPr>
          <p:cNvPr id="3" name="Content Placeholder 2">
            <a:extLst>
              <a:ext uri="{FF2B5EF4-FFF2-40B4-BE49-F238E27FC236}">
                <a16:creationId xmlns:a16="http://schemas.microsoft.com/office/drawing/2014/main" id="{EDECA63E-AEDE-B64E-B42B-9640E2A3A3BA}"/>
              </a:ext>
            </a:extLst>
          </p:cNvPr>
          <p:cNvSpPr>
            <a:spLocks noGrp="1"/>
          </p:cNvSpPr>
          <p:nvPr>
            <p:ph idx="1"/>
          </p:nvPr>
        </p:nvSpPr>
        <p:spPr>
          <a:xfrm>
            <a:off x="6519352" y="1704975"/>
            <a:ext cx="5520248" cy="4474151"/>
          </a:xfrm>
        </p:spPr>
        <p:txBody>
          <a:bodyPr>
            <a:normAutofit/>
          </a:bodyPr>
          <a:lstStyle/>
          <a:p>
            <a:pPr marL="0" indent="0">
              <a:buNone/>
            </a:pPr>
            <a:r>
              <a:rPr lang="en-US" sz="2600"/>
              <a:t>Speakers use small, local f0, intensity and H1-H2 perturbations as cues to the presence of glottalization in intervocalic position (Gerfen &amp; Baker 2005, Hillenbrand &amp; Houde 1996).</a:t>
            </a:r>
          </a:p>
          <a:p>
            <a:pPr marL="0" indent="0">
              <a:buNone/>
            </a:pPr>
            <a:endParaRPr lang="en-US" sz="2600"/>
          </a:p>
          <a:p>
            <a:pPr marL="0" indent="0">
              <a:buNone/>
            </a:pPr>
            <a:r>
              <a:rPr lang="en-US" sz="2600"/>
              <a:t>Listeners can use even more subtle cues – just a 2Hz, 3dB perturbation induces the perception of glottalization at &gt;90% in Coatzospan Mixtec listeners.</a:t>
            </a:r>
          </a:p>
        </p:txBody>
      </p:sp>
      <p:sp>
        <p:nvSpPr>
          <p:cNvPr id="4" name="Slide Number Placeholder 3">
            <a:extLst>
              <a:ext uri="{FF2B5EF4-FFF2-40B4-BE49-F238E27FC236}">
                <a16:creationId xmlns:a16="http://schemas.microsoft.com/office/drawing/2014/main" id="{25030164-A6F5-B442-88F6-1C70FACD37E8}"/>
              </a:ext>
            </a:extLst>
          </p:cNvPr>
          <p:cNvSpPr>
            <a:spLocks noGrp="1"/>
          </p:cNvSpPr>
          <p:nvPr>
            <p:ph type="sldNum" sz="quarter" idx="12"/>
          </p:nvPr>
        </p:nvSpPr>
        <p:spPr/>
        <p:txBody>
          <a:bodyPr/>
          <a:lstStyle/>
          <a:p>
            <a:fld id="{9276B3B9-B4C0-4244-BC6D-745C9254BF00}" type="slidenum">
              <a:t>11</a:t>
            </a:fld>
            <a:endParaRPr lang="en-US"/>
          </a:p>
        </p:txBody>
      </p:sp>
      <p:pic>
        <p:nvPicPr>
          <p:cNvPr id="5" name="Picture 4">
            <a:extLst>
              <a:ext uri="{FF2B5EF4-FFF2-40B4-BE49-F238E27FC236}">
                <a16:creationId xmlns:a16="http://schemas.microsoft.com/office/drawing/2014/main" id="{7CF754A1-9420-964C-81A6-395CED99116D}"/>
              </a:ext>
            </a:extLst>
          </p:cNvPr>
          <p:cNvPicPr>
            <a:picLocks noChangeAspect="1"/>
          </p:cNvPicPr>
          <p:nvPr/>
        </p:nvPicPr>
        <p:blipFill>
          <a:blip r:embed="rId2"/>
          <a:stretch>
            <a:fillRect/>
          </a:stretch>
        </p:blipFill>
        <p:spPr>
          <a:xfrm>
            <a:off x="554182" y="1618942"/>
            <a:ext cx="6166848" cy="4710112"/>
          </a:xfrm>
          <a:prstGeom prst="rect">
            <a:avLst/>
          </a:prstGeom>
        </p:spPr>
      </p:pic>
      <p:sp>
        <p:nvSpPr>
          <p:cNvPr id="6" name="TextBox 5">
            <a:extLst>
              <a:ext uri="{FF2B5EF4-FFF2-40B4-BE49-F238E27FC236}">
                <a16:creationId xmlns:a16="http://schemas.microsoft.com/office/drawing/2014/main" id="{132A72C3-BE86-E540-90F2-B2AF037D3216}"/>
              </a:ext>
            </a:extLst>
          </p:cNvPr>
          <p:cNvSpPr txBox="1"/>
          <p:nvPr/>
        </p:nvSpPr>
        <p:spPr>
          <a:xfrm>
            <a:off x="1378527" y="6356350"/>
            <a:ext cx="6578118" cy="369332"/>
          </a:xfrm>
          <a:prstGeom prst="rect">
            <a:avLst/>
          </a:prstGeom>
          <a:noFill/>
        </p:spPr>
        <p:txBody>
          <a:bodyPr wrap="square" rtlCol="0">
            <a:spAutoFit/>
          </a:bodyPr>
          <a:lstStyle/>
          <a:p>
            <a:r>
              <a:rPr lang="en-US"/>
              <a:t>Figure from Gerfen &amp; Baker (2005) with Coatzospan Mixtec listeners</a:t>
            </a:r>
          </a:p>
        </p:txBody>
      </p:sp>
    </p:spTree>
    <p:extLst>
      <p:ext uri="{BB962C8B-B14F-4D97-AF65-F5344CB8AC3E}">
        <p14:creationId xmlns:p14="http://schemas.microsoft.com/office/powerpoint/2010/main" val="3148508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0CBBB-2BF5-2D41-877A-4312B50891FC}"/>
              </a:ext>
            </a:extLst>
          </p:cNvPr>
          <p:cNvSpPr>
            <a:spLocks noGrp="1"/>
          </p:cNvSpPr>
          <p:nvPr>
            <p:ph type="title"/>
          </p:nvPr>
        </p:nvSpPr>
        <p:spPr>
          <a:xfrm>
            <a:off x="838200" y="365125"/>
            <a:ext cx="10515600" cy="917765"/>
          </a:xfrm>
        </p:spPr>
        <p:txBody>
          <a:bodyPr/>
          <a:lstStyle/>
          <a:p>
            <a:r>
              <a:rPr lang="en-US"/>
              <a:t>Why does this phonetic variation matter?</a:t>
            </a:r>
          </a:p>
        </p:txBody>
      </p:sp>
      <p:sp>
        <p:nvSpPr>
          <p:cNvPr id="3" name="Content Placeholder 2">
            <a:extLst>
              <a:ext uri="{FF2B5EF4-FFF2-40B4-BE49-F238E27FC236}">
                <a16:creationId xmlns:a16="http://schemas.microsoft.com/office/drawing/2014/main" id="{015BE9CC-8D9A-F24C-9384-5645FEB07D3D}"/>
              </a:ext>
            </a:extLst>
          </p:cNvPr>
          <p:cNvSpPr>
            <a:spLocks noGrp="1"/>
          </p:cNvSpPr>
          <p:nvPr>
            <p:ph idx="1"/>
          </p:nvPr>
        </p:nvSpPr>
        <p:spPr>
          <a:xfrm>
            <a:off x="838200" y="1496291"/>
            <a:ext cx="10515600" cy="4680672"/>
          </a:xfrm>
        </p:spPr>
        <p:txBody>
          <a:bodyPr>
            <a:normAutofit lnSpcReduction="10000"/>
          </a:bodyPr>
          <a:lstStyle/>
          <a:p>
            <a:r>
              <a:rPr lang="en-US"/>
              <a:t>Non-modal phonation as </a:t>
            </a:r>
            <a:r>
              <a:rPr lang="en-US" i="1"/>
              <a:t>the primary</a:t>
            </a:r>
            <a:r>
              <a:rPr lang="en-US"/>
              <a:t> </a:t>
            </a:r>
            <a:r>
              <a:rPr lang="en-US" i="1"/>
              <a:t>realization</a:t>
            </a:r>
            <a:r>
              <a:rPr lang="en-US"/>
              <a:t> of a glottal stop involves overlap with adjacent speech sounds, making segmentation/parsing particularly challenging.</a:t>
            </a:r>
          </a:p>
          <a:p>
            <a:endParaRPr lang="en-US"/>
          </a:p>
          <a:p>
            <a:r>
              <a:rPr lang="en-US"/>
              <a:t>In many languages, glottalization and glottal stops have a high functional load, meaning that it is important for morphological identification.</a:t>
            </a:r>
          </a:p>
          <a:p>
            <a:endParaRPr lang="en-US"/>
          </a:p>
          <a:p>
            <a:r>
              <a:rPr lang="en-US"/>
              <a:t>Acoustic landmark detection of non-modal phonation often requires accurate f0 estimation (e.g. spectral tilt), but it is precisely during non-modal phonation that one can not reliably estimate f0.</a:t>
            </a:r>
          </a:p>
        </p:txBody>
      </p:sp>
      <p:sp>
        <p:nvSpPr>
          <p:cNvPr id="4" name="Slide Number Placeholder 3">
            <a:extLst>
              <a:ext uri="{FF2B5EF4-FFF2-40B4-BE49-F238E27FC236}">
                <a16:creationId xmlns:a16="http://schemas.microsoft.com/office/drawing/2014/main" id="{0DA42E46-D513-9F4A-AD24-4DA9ECAAEF1A}"/>
              </a:ext>
            </a:extLst>
          </p:cNvPr>
          <p:cNvSpPr>
            <a:spLocks noGrp="1"/>
          </p:cNvSpPr>
          <p:nvPr>
            <p:ph type="sldNum" sz="quarter" idx="12"/>
          </p:nvPr>
        </p:nvSpPr>
        <p:spPr/>
        <p:txBody>
          <a:bodyPr/>
          <a:lstStyle/>
          <a:p>
            <a:fld id="{9276B3B9-B4C0-4244-BC6D-745C9254BF00}" type="slidenum">
              <a:t>12</a:t>
            </a:fld>
            <a:endParaRPr lang="en-US"/>
          </a:p>
        </p:txBody>
      </p:sp>
    </p:spTree>
    <p:extLst>
      <p:ext uri="{BB962C8B-B14F-4D97-AF65-F5344CB8AC3E}">
        <p14:creationId xmlns:p14="http://schemas.microsoft.com/office/powerpoint/2010/main" val="4113081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A5289A-E8C1-F24B-A559-2642B8A9B4F4}"/>
              </a:ext>
            </a:extLst>
          </p:cNvPr>
          <p:cNvSpPr>
            <a:spLocks noGrp="1"/>
          </p:cNvSpPr>
          <p:nvPr>
            <p:ph idx="1"/>
          </p:nvPr>
        </p:nvSpPr>
        <p:spPr>
          <a:xfrm>
            <a:off x="838200" y="734291"/>
            <a:ext cx="10515600" cy="5442672"/>
          </a:xfrm>
        </p:spPr>
        <p:txBody>
          <a:bodyPr>
            <a:normAutofit/>
          </a:bodyPr>
          <a:lstStyle/>
          <a:p>
            <a:pPr marL="0" indent="0">
              <a:buNone/>
            </a:pPr>
            <a:endParaRPr lang="en-US" sz="4400"/>
          </a:p>
          <a:p>
            <a:pPr marL="0" indent="0">
              <a:buNone/>
            </a:pPr>
            <a:endParaRPr lang="en-US" sz="4400"/>
          </a:p>
          <a:p>
            <a:pPr marL="0" indent="0">
              <a:buNone/>
            </a:pPr>
            <a:r>
              <a:rPr lang="en-US" sz="4400"/>
              <a:t>It is important for speech but a very difficult thing to recognize/detect.</a:t>
            </a:r>
          </a:p>
          <a:p>
            <a:pPr marL="0" indent="0">
              <a:buNone/>
            </a:pPr>
            <a:endParaRPr lang="en-US" sz="4400"/>
          </a:p>
          <a:p>
            <a:pPr marL="0" indent="0">
              <a:buNone/>
            </a:pPr>
            <a:r>
              <a:rPr lang="en-US" sz="4400"/>
              <a:t>(see also – nasalization)</a:t>
            </a:r>
          </a:p>
        </p:txBody>
      </p:sp>
      <p:sp>
        <p:nvSpPr>
          <p:cNvPr id="4" name="Slide Number Placeholder 3">
            <a:extLst>
              <a:ext uri="{FF2B5EF4-FFF2-40B4-BE49-F238E27FC236}">
                <a16:creationId xmlns:a16="http://schemas.microsoft.com/office/drawing/2014/main" id="{BBA973E7-622A-DE4B-BE0C-CEFE5DB1D559}"/>
              </a:ext>
            </a:extLst>
          </p:cNvPr>
          <p:cNvSpPr>
            <a:spLocks noGrp="1"/>
          </p:cNvSpPr>
          <p:nvPr>
            <p:ph type="sldNum" sz="quarter" idx="12"/>
          </p:nvPr>
        </p:nvSpPr>
        <p:spPr/>
        <p:txBody>
          <a:bodyPr/>
          <a:lstStyle/>
          <a:p>
            <a:fld id="{9276B3B9-B4C0-4244-BC6D-745C9254BF00}" type="slidenum">
              <a:t>13</a:t>
            </a:fld>
            <a:endParaRPr lang="en-US"/>
          </a:p>
        </p:txBody>
      </p:sp>
    </p:spTree>
    <p:extLst>
      <p:ext uri="{BB962C8B-B14F-4D97-AF65-F5344CB8AC3E}">
        <p14:creationId xmlns:p14="http://schemas.microsoft.com/office/powerpoint/2010/main" val="1584420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138BB-0C23-7E41-90FA-7A7DDEDB4769}"/>
              </a:ext>
            </a:extLst>
          </p:cNvPr>
          <p:cNvSpPr>
            <a:spLocks noGrp="1"/>
          </p:cNvSpPr>
          <p:nvPr>
            <p:ph type="title"/>
          </p:nvPr>
        </p:nvSpPr>
        <p:spPr>
          <a:xfrm>
            <a:off x="838200" y="365126"/>
            <a:ext cx="10515600" cy="1020330"/>
          </a:xfrm>
        </p:spPr>
        <p:txBody>
          <a:bodyPr>
            <a:normAutofit/>
          </a:bodyPr>
          <a:lstStyle/>
          <a:p>
            <a:r>
              <a:rPr lang="en-US"/>
              <a:t>Approach – human categorization</a:t>
            </a:r>
          </a:p>
        </p:txBody>
      </p:sp>
      <p:sp>
        <p:nvSpPr>
          <p:cNvPr id="3" name="Content Placeholder 2">
            <a:extLst>
              <a:ext uri="{FF2B5EF4-FFF2-40B4-BE49-F238E27FC236}">
                <a16:creationId xmlns:a16="http://schemas.microsoft.com/office/drawing/2014/main" id="{9F83E263-A876-4647-B75D-5373A346B4CE}"/>
              </a:ext>
            </a:extLst>
          </p:cNvPr>
          <p:cNvSpPr>
            <a:spLocks noGrp="1"/>
          </p:cNvSpPr>
          <p:nvPr>
            <p:ph idx="1"/>
          </p:nvPr>
        </p:nvSpPr>
        <p:spPr>
          <a:xfrm>
            <a:off x="838200" y="1634836"/>
            <a:ext cx="10515600" cy="4542127"/>
          </a:xfrm>
        </p:spPr>
        <p:txBody>
          <a:bodyPr>
            <a:normAutofit lnSpcReduction="10000"/>
          </a:bodyPr>
          <a:lstStyle/>
          <a:p>
            <a:r>
              <a:rPr lang="en-US"/>
              <a:t>Several recent studies have attempted to categorize variation in the production of glottal stops (Davidson 2021, Whalen et al 2016).</a:t>
            </a:r>
          </a:p>
          <a:p>
            <a:endParaRPr lang="en-US"/>
          </a:p>
          <a:p>
            <a:r>
              <a:rPr lang="en-US"/>
              <a:t>Coming up with reliable inter-transcriber categories is a challenge, but it is also rewarding since computational models can be trained on them.</a:t>
            </a:r>
          </a:p>
          <a:p>
            <a:endParaRPr lang="en-US"/>
          </a:p>
          <a:p>
            <a:r>
              <a:rPr lang="en-US"/>
              <a:t>A DNN trained on minimal human categorization of stop allophones is able to accurately categorize lenited stop allophones at over 90% accuracy (DiCanio, Chen, Benn, Amith, and Castillo García, to appear in J.Phonetics).</a:t>
            </a:r>
          </a:p>
        </p:txBody>
      </p:sp>
      <p:sp>
        <p:nvSpPr>
          <p:cNvPr id="4" name="Slide Number Placeholder 3">
            <a:extLst>
              <a:ext uri="{FF2B5EF4-FFF2-40B4-BE49-F238E27FC236}">
                <a16:creationId xmlns:a16="http://schemas.microsoft.com/office/drawing/2014/main" id="{B1B4CBEC-FEE6-BD4F-83B8-87E7D01F7D84}"/>
              </a:ext>
            </a:extLst>
          </p:cNvPr>
          <p:cNvSpPr>
            <a:spLocks noGrp="1"/>
          </p:cNvSpPr>
          <p:nvPr>
            <p:ph type="sldNum" sz="quarter" idx="12"/>
          </p:nvPr>
        </p:nvSpPr>
        <p:spPr/>
        <p:txBody>
          <a:bodyPr/>
          <a:lstStyle/>
          <a:p>
            <a:fld id="{9276B3B9-B4C0-4244-BC6D-745C9254BF00}" type="slidenum">
              <a:t>14</a:t>
            </a:fld>
            <a:endParaRPr lang="en-US"/>
          </a:p>
        </p:txBody>
      </p:sp>
    </p:spTree>
    <p:extLst>
      <p:ext uri="{BB962C8B-B14F-4D97-AF65-F5344CB8AC3E}">
        <p14:creationId xmlns:p14="http://schemas.microsoft.com/office/powerpoint/2010/main" val="1790811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39734-C209-1B47-B20B-511A5BBD6119}"/>
              </a:ext>
            </a:extLst>
          </p:cNvPr>
          <p:cNvSpPr>
            <a:spLocks noGrp="1"/>
          </p:cNvSpPr>
          <p:nvPr>
            <p:ph type="title"/>
          </p:nvPr>
        </p:nvSpPr>
        <p:spPr>
          <a:xfrm>
            <a:off x="838200" y="365125"/>
            <a:ext cx="10799618" cy="1325563"/>
          </a:xfrm>
        </p:spPr>
        <p:txBody>
          <a:bodyPr/>
          <a:lstStyle/>
          <a:p>
            <a:r>
              <a:rPr lang="en-US"/>
              <a:t>II.	Test case – Itunyoso Triqui (Otomanguean)</a:t>
            </a:r>
          </a:p>
        </p:txBody>
      </p:sp>
      <p:sp>
        <p:nvSpPr>
          <p:cNvPr id="3" name="Content Placeholder 2">
            <a:extLst>
              <a:ext uri="{FF2B5EF4-FFF2-40B4-BE49-F238E27FC236}">
                <a16:creationId xmlns:a16="http://schemas.microsoft.com/office/drawing/2014/main" id="{033932FD-84A0-FB48-9A15-85839DFFCD09}"/>
              </a:ext>
            </a:extLst>
          </p:cNvPr>
          <p:cNvSpPr>
            <a:spLocks noGrp="1"/>
          </p:cNvSpPr>
          <p:nvPr>
            <p:ph idx="1"/>
          </p:nvPr>
        </p:nvSpPr>
        <p:spPr>
          <a:xfrm>
            <a:off x="9359078" y="1690687"/>
            <a:ext cx="2638958" cy="4377603"/>
          </a:xfrm>
        </p:spPr>
        <p:txBody>
          <a:bodyPr/>
          <a:lstStyle/>
          <a:p>
            <a:pPr marL="0" indent="0">
              <a:buNone/>
            </a:pPr>
            <a:r>
              <a:rPr lang="en-US"/>
              <a:t>Otomanguean languages, spoken Southern Mexico, have contrastive glottalization and/or glottal stops.</a:t>
            </a:r>
          </a:p>
        </p:txBody>
      </p:sp>
      <p:sp>
        <p:nvSpPr>
          <p:cNvPr id="4" name="Slide Number Placeholder 3">
            <a:extLst>
              <a:ext uri="{FF2B5EF4-FFF2-40B4-BE49-F238E27FC236}">
                <a16:creationId xmlns:a16="http://schemas.microsoft.com/office/drawing/2014/main" id="{F2678276-F8DC-2F42-AAAD-0433F98C4DD3}"/>
              </a:ext>
            </a:extLst>
          </p:cNvPr>
          <p:cNvSpPr>
            <a:spLocks noGrp="1"/>
          </p:cNvSpPr>
          <p:nvPr>
            <p:ph type="sldNum" sz="quarter" idx="12"/>
          </p:nvPr>
        </p:nvSpPr>
        <p:spPr/>
        <p:txBody>
          <a:bodyPr/>
          <a:lstStyle/>
          <a:p>
            <a:fld id="{9276B3B9-B4C0-4244-BC6D-745C9254BF00}" type="slidenum">
              <a:t>15</a:t>
            </a:fld>
            <a:endParaRPr lang="en-US"/>
          </a:p>
        </p:txBody>
      </p:sp>
      <p:pic>
        <p:nvPicPr>
          <p:cNvPr id="6" name="Picture 5">
            <a:extLst>
              <a:ext uri="{FF2B5EF4-FFF2-40B4-BE49-F238E27FC236}">
                <a16:creationId xmlns:a16="http://schemas.microsoft.com/office/drawing/2014/main" id="{B1149A7A-28ED-594C-99F0-EC5F168D6ABA}"/>
              </a:ext>
            </a:extLst>
          </p:cNvPr>
          <p:cNvPicPr>
            <a:picLocks noChangeAspect="1"/>
          </p:cNvPicPr>
          <p:nvPr/>
        </p:nvPicPr>
        <p:blipFill>
          <a:blip r:embed="rId2"/>
          <a:stretch>
            <a:fillRect/>
          </a:stretch>
        </p:blipFill>
        <p:spPr>
          <a:xfrm>
            <a:off x="838199" y="1690688"/>
            <a:ext cx="8520879" cy="4377602"/>
          </a:xfrm>
          <a:prstGeom prst="rect">
            <a:avLst/>
          </a:prstGeom>
        </p:spPr>
      </p:pic>
    </p:spTree>
    <p:extLst>
      <p:ext uri="{BB962C8B-B14F-4D97-AF65-F5344CB8AC3E}">
        <p14:creationId xmlns:p14="http://schemas.microsoft.com/office/powerpoint/2010/main" val="1721287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04C1B-E0A0-1B43-9578-991D2CA8B79D}"/>
              </a:ext>
            </a:extLst>
          </p:cNvPr>
          <p:cNvSpPr>
            <a:spLocks noGrp="1"/>
          </p:cNvSpPr>
          <p:nvPr>
            <p:ph type="title"/>
          </p:nvPr>
        </p:nvSpPr>
        <p:spPr/>
        <p:txBody>
          <a:bodyPr/>
          <a:lstStyle/>
          <a:p>
            <a:r>
              <a:rPr lang="en-US"/>
              <a:t>Otomanguean language family</a:t>
            </a:r>
          </a:p>
        </p:txBody>
      </p:sp>
      <p:pic>
        <p:nvPicPr>
          <p:cNvPr id="6" name="Content Placeholder 5">
            <a:extLst>
              <a:ext uri="{FF2B5EF4-FFF2-40B4-BE49-F238E27FC236}">
                <a16:creationId xmlns:a16="http://schemas.microsoft.com/office/drawing/2014/main" id="{2CEB6713-CB0E-A14A-97F3-AE723BBC42D9}"/>
              </a:ext>
            </a:extLst>
          </p:cNvPr>
          <p:cNvPicPr>
            <a:picLocks noGrp="1" noChangeAspect="1"/>
          </p:cNvPicPr>
          <p:nvPr>
            <p:ph idx="1"/>
          </p:nvPr>
        </p:nvPicPr>
        <p:blipFill>
          <a:blip r:embed="rId2"/>
          <a:stretch>
            <a:fillRect/>
          </a:stretch>
        </p:blipFill>
        <p:spPr>
          <a:xfrm>
            <a:off x="838199" y="1690688"/>
            <a:ext cx="5590309" cy="5056342"/>
          </a:xfrm>
        </p:spPr>
      </p:pic>
      <p:sp>
        <p:nvSpPr>
          <p:cNvPr id="4" name="Slide Number Placeholder 3">
            <a:extLst>
              <a:ext uri="{FF2B5EF4-FFF2-40B4-BE49-F238E27FC236}">
                <a16:creationId xmlns:a16="http://schemas.microsoft.com/office/drawing/2014/main" id="{3DBE59FD-FBB7-2E41-9979-A18A09A84646}"/>
              </a:ext>
            </a:extLst>
          </p:cNvPr>
          <p:cNvSpPr>
            <a:spLocks noGrp="1"/>
          </p:cNvSpPr>
          <p:nvPr>
            <p:ph type="sldNum" sz="quarter" idx="12"/>
          </p:nvPr>
        </p:nvSpPr>
        <p:spPr/>
        <p:txBody>
          <a:bodyPr/>
          <a:lstStyle/>
          <a:p>
            <a:fld id="{9276B3B9-B4C0-4244-BC6D-745C9254BF00}" type="slidenum">
              <a:t>16</a:t>
            </a:fld>
            <a:endParaRPr lang="en-US"/>
          </a:p>
        </p:txBody>
      </p:sp>
      <p:sp>
        <p:nvSpPr>
          <p:cNvPr id="7" name="TextBox 6">
            <a:extLst>
              <a:ext uri="{FF2B5EF4-FFF2-40B4-BE49-F238E27FC236}">
                <a16:creationId xmlns:a16="http://schemas.microsoft.com/office/drawing/2014/main" id="{DBF3B91F-6424-3C4F-8FAE-41F1DFB84689}"/>
              </a:ext>
            </a:extLst>
          </p:cNvPr>
          <p:cNvSpPr txBox="1"/>
          <p:nvPr/>
        </p:nvSpPr>
        <p:spPr>
          <a:xfrm>
            <a:off x="7370618" y="1690688"/>
            <a:ext cx="3983182" cy="3970318"/>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About 180 language varieties within the family, making it the largest language family in the Americas.</a:t>
            </a:r>
          </a:p>
          <a:p>
            <a:endParaRPr lang="en-US"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Most communities are small (500– 5,000) speakers.</a:t>
            </a:r>
          </a:p>
        </p:txBody>
      </p:sp>
    </p:spTree>
    <p:extLst>
      <p:ext uri="{BB962C8B-B14F-4D97-AF65-F5344CB8AC3E}">
        <p14:creationId xmlns:p14="http://schemas.microsoft.com/office/powerpoint/2010/main" val="2554903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429C2-61CE-0946-B8CA-BCFBF0360334}"/>
              </a:ext>
            </a:extLst>
          </p:cNvPr>
          <p:cNvSpPr>
            <a:spLocks noGrp="1"/>
          </p:cNvSpPr>
          <p:nvPr>
            <p:ph type="title"/>
          </p:nvPr>
        </p:nvSpPr>
        <p:spPr>
          <a:xfrm>
            <a:off x="838200" y="365125"/>
            <a:ext cx="10515600" cy="964911"/>
          </a:xfrm>
        </p:spPr>
        <p:txBody>
          <a:bodyPr/>
          <a:lstStyle/>
          <a:p>
            <a:r>
              <a:rPr lang="en-US"/>
              <a:t>Itunyoso Triqui – about 2,500 speakers</a:t>
            </a:r>
          </a:p>
        </p:txBody>
      </p:sp>
      <p:sp>
        <p:nvSpPr>
          <p:cNvPr id="4" name="Slide Number Placeholder 3">
            <a:extLst>
              <a:ext uri="{FF2B5EF4-FFF2-40B4-BE49-F238E27FC236}">
                <a16:creationId xmlns:a16="http://schemas.microsoft.com/office/drawing/2014/main" id="{A1448A7E-F030-A740-9A2D-2D52E13F79FF}"/>
              </a:ext>
            </a:extLst>
          </p:cNvPr>
          <p:cNvSpPr>
            <a:spLocks noGrp="1"/>
          </p:cNvSpPr>
          <p:nvPr>
            <p:ph type="sldNum" sz="quarter" idx="12"/>
          </p:nvPr>
        </p:nvSpPr>
        <p:spPr/>
        <p:txBody>
          <a:bodyPr/>
          <a:lstStyle/>
          <a:p>
            <a:fld id="{9276B3B9-B4C0-4244-BC6D-745C9254BF00}" type="slidenum">
              <a:t>17</a:t>
            </a:fld>
            <a:endParaRPr lang="en-US"/>
          </a:p>
        </p:txBody>
      </p:sp>
      <p:pic>
        <p:nvPicPr>
          <p:cNvPr id="6" name="Picture 5">
            <a:extLst>
              <a:ext uri="{FF2B5EF4-FFF2-40B4-BE49-F238E27FC236}">
                <a16:creationId xmlns:a16="http://schemas.microsoft.com/office/drawing/2014/main" id="{9C151D85-4A64-8143-917A-E04252695826}"/>
              </a:ext>
            </a:extLst>
          </p:cNvPr>
          <p:cNvPicPr>
            <a:picLocks noChangeAspect="1"/>
          </p:cNvPicPr>
          <p:nvPr/>
        </p:nvPicPr>
        <p:blipFill>
          <a:blip r:embed="rId2"/>
          <a:stretch>
            <a:fillRect/>
          </a:stretch>
        </p:blipFill>
        <p:spPr>
          <a:xfrm>
            <a:off x="5413481" y="1238538"/>
            <a:ext cx="5166398" cy="5209309"/>
          </a:xfrm>
          <a:prstGeom prst="rect">
            <a:avLst/>
          </a:prstGeom>
        </p:spPr>
      </p:pic>
      <p:pic>
        <p:nvPicPr>
          <p:cNvPr id="8" name="Picture 7">
            <a:extLst>
              <a:ext uri="{FF2B5EF4-FFF2-40B4-BE49-F238E27FC236}">
                <a16:creationId xmlns:a16="http://schemas.microsoft.com/office/drawing/2014/main" id="{73D782D0-3CB6-1B4D-9DD6-884CAA8B757B}"/>
              </a:ext>
            </a:extLst>
          </p:cNvPr>
          <p:cNvPicPr>
            <a:picLocks noChangeAspect="1"/>
          </p:cNvPicPr>
          <p:nvPr/>
        </p:nvPicPr>
        <p:blipFill>
          <a:blip r:embed="rId3"/>
          <a:stretch>
            <a:fillRect/>
          </a:stretch>
        </p:blipFill>
        <p:spPr>
          <a:xfrm>
            <a:off x="838200" y="1238539"/>
            <a:ext cx="4575281" cy="5209309"/>
          </a:xfrm>
          <a:prstGeom prst="rect">
            <a:avLst/>
          </a:prstGeom>
        </p:spPr>
      </p:pic>
      <p:cxnSp>
        <p:nvCxnSpPr>
          <p:cNvPr id="10" name="Straight Connector 9">
            <a:extLst>
              <a:ext uri="{FF2B5EF4-FFF2-40B4-BE49-F238E27FC236}">
                <a16:creationId xmlns:a16="http://schemas.microsoft.com/office/drawing/2014/main" id="{46572BFA-8703-154F-83B6-30191152E6A0}"/>
              </a:ext>
            </a:extLst>
          </p:cNvPr>
          <p:cNvCxnSpPr>
            <a:cxnSpLocks/>
          </p:cNvCxnSpPr>
          <p:nvPr/>
        </p:nvCxnSpPr>
        <p:spPr>
          <a:xfrm flipV="1">
            <a:off x="3685309" y="3602182"/>
            <a:ext cx="1856509" cy="651163"/>
          </a:xfrm>
          <a:prstGeom prst="line">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D53ED600-650E-2845-9E3C-B7E2C6F46278}"/>
              </a:ext>
            </a:extLst>
          </p:cNvPr>
          <p:cNvSpPr/>
          <p:nvPr/>
        </p:nvSpPr>
        <p:spPr>
          <a:xfrm rot="1172651">
            <a:off x="8344070" y="1343814"/>
            <a:ext cx="1152012" cy="1489489"/>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6300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3DD49-3630-B146-876F-3C00EE81895E}"/>
              </a:ext>
            </a:extLst>
          </p:cNvPr>
          <p:cNvSpPr>
            <a:spLocks noGrp="1"/>
          </p:cNvSpPr>
          <p:nvPr>
            <p:ph type="title"/>
          </p:nvPr>
        </p:nvSpPr>
        <p:spPr>
          <a:xfrm>
            <a:off x="533400" y="409692"/>
            <a:ext cx="10515600" cy="798657"/>
          </a:xfrm>
        </p:spPr>
        <p:txBody>
          <a:bodyPr/>
          <a:lstStyle/>
          <a:p>
            <a:r>
              <a:rPr lang="en-US"/>
              <a:t>Previous work on Itunyoso Triqui</a:t>
            </a:r>
          </a:p>
        </p:txBody>
      </p:sp>
      <p:sp>
        <p:nvSpPr>
          <p:cNvPr id="3" name="Content Placeholder 2">
            <a:extLst>
              <a:ext uri="{FF2B5EF4-FFF2-40B4-BE49-F238E27FC236}">
                <a16:creationId xmlns:a16="http://schemas.microsoft.com/office/drawing/2014/main" id="{0056A58F-C744-A643-B274-F3B38C6FB334}"/>
              </a:ext>
            </a:extLst>
          </p:cNvPr>
          <p:cNvSpPr>
            <a:spLocks noGrp="1"/>
          </p:cNvSpPr>
          <p:nvPr>
            <p:ph idx="1"/>
          </p:nvPr>
        </p:nvSpPr>
        <p:spPr>
          <a:xfrm>
            <a:off x="533400" y="1221996"/>
            <a:ext cx="10515600" cy="1415834"/>
          </a:xfrm>
        </p:spPr>
        <p:txBody>
          <a:bodyPr/>
          <a:lstStyle/>
          <a:p>
            <a:pPr marL="0" indent="0">
              <a:buNone/>
            </a:pPr>
            <a:r>
              <a:rPr lang="en-US"/>
              <a:t>Topic of extensive fieldwork (DiCanio 2008, 2010, 2012a, 2012b, 2016, 2019, DiCanio et al. 2020, DiCanio &amp; Hatcher, submitted).</a:t>
            </a:r>
          </a:p>
        </p:txBody>
      </p:sp>
      <p:sp>
        <p:nvSpPr>
          <p:cNvPr id="4" name="Slide Number Placeholder 3">
            <a:extLst>
              <a:ext uri="{FF2B5EF4-FFF2-40B4-BE49-F238E27FC236}">
                <a16:creationId xmlns:a16="http://schemas.microsoft.com/office/drawing/2014/main" id="{300DC658-97E9-1945-9380-CC41A57B131E}"/>
              </a:ext>
            </a:extLst>
          </p:cNvPr>
          <p:cNvSpPr>
            <a:spLocks noGrp="1"/>
          </p:cNvSpPr>
          <p:nvPr>
            <p:ph type="sldNum" sz="quarter" idx="12"/>
          </p:nvPr>
        </p:nvSpPr>
        <p:spPr/>
        <p:txBody>
          <a:bodyPr/>
          <a:lstStyle/>
          <a:p>
            <a:fld id="{9276B3B9-B4C0-4244-BC6D-745C9254BF00}" type="slidenum">
              <a:t>18</a:t>
            </a:fld>
            <a:endParaRPr lang="en-US"/>
          </a:p>
        </p:txBody>
      </p:sp>
      <p:pic>
        <p:nvPicPr>
          <p:cNvPr id="8" name="Picture 7">
            <a:extLst>
              <a:ext uri="{FF2B5EF4-FFF2-40B4-BE49-F238E27FC236}">
                <a16:creationId xmlns:a16="http://schemas.microsoft.com/office/drawing/2014/main" id="{ABCA3865-B1FD-E944-9EAB-C2AF9BB56648}"/>
              </a:ext>
            </a:extLst>
          </p:cNvPr>
          <p:cNvPicPr>
            <a:picLocks noChangeAspect="1"/>
          </p:cNvPicPr>
          <p:nvPr/>
        </p:nvPicPr>
        <p:blipFill>
          <a:blip r:embed="rId2"/>
          <a:stretch>
            <a:fillRect/>
          </a:stretch>
        </p:blipFill>
        <p:spPr>
          <a:xfrm>
            <a:off x="0" y="2108740"/>
            <a:ext cx="6957292" cy="4247610"/>
          </a:xfrm>
          <a:prstGeom prst="rect">
            <a:avLst/>
          </a:prstGeom>
        </p:spPr>
      </p:pic>
      <p:pic>
        <p:nvPicPr>
          <p:cNvPr id="9" name="Picture 8">
            <a:extLst>
              <a:ext uri="{FF2B5EF4-FFF2-40B4-BE49-F238E27FC236}">
                <a16:creationId xmlns:a16="http://schemas.microsoft.com/office/drawing/2014/main" id="{2781FADB-D64C-4A4D-AFD9-B0E4D3F85545}"/>
              </a:ext>
            </a:extLst>
          </p:cNvPr>
          <p:cNvPicPr>
            <a:picLocks noChangeAspect="1"/>
          </p:cNvPicPr>
          <p:nvPr/>
        </p:nvPicPr>
        <p:blipFill>
          <a:blip r:embed="rId3"/>
          <a:stretch>
            <a:fillRect/>
          </a:stretch>
        </p:blipFill>
        <p:spPr>
          <a:xfrm>
            <a:off x="6930740" y="2136033"/>
            <a:ext cx="5107714" cy="2625652"/>
          </a:xfrm>
          <a:prstGeom prst="rect">
            <a:avLst/>
          </a:prstGeom>
        </p:spPr>
      </p:pic>
      <p:sp>
        <p:nvSpPr>
          <p:cNvPr id="10" name="TextBox 9">
            <a:extLst>
              <a:ext uri="{FF2B5EF4-FFF2-40B4-BE49-F238E27FC236}">
                <a16:creationId xmlns:a16="http://schemas.microsoft.com/office/drawing/2014/main" id="{9B3670E4-75D4-D641-B947-D3F164F04118}"/>
              </a:ext>
            </a:extLst>
          </p:cNvPr>
          <p:cNvSpPr txBox="1"/>
          <p:nvPr/>
        </p:nvSpPr>
        <p:spPr>
          <a:xfrm>
            <a:off x="7033492" y="5063831"/>
            <a:ext cx="4791363"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Plain consonants (left) and glottalized consonants (above)</a:t>
            </a:r>
          </a:p>
        </p:txBody>
      </p:sp>
    </p:spTree>
    <p:extLst>
      <p:ext uri="{BB962C8B-B14F-4D97-AF65-F5344CB8AC3E}">
        <p14:creationId xmlns:p14="http://schemas.microsoft.com/office/powerpoint/2010/main" val="1002765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0ECC8-C284-9D4B-97C4-BC13C80DF592}"/>
              </a:ext>
            </a:extLst>
          </p:cNvPr>
          <p:cNvSpPr>
            <a:spLocks noGrp="1"/>
          </p:cNvSpPr>
          <p:nvPr>
            <p:ph type="title"/>
          </p:nvPr>
        </p:nvSpPr>
        <p:spPr>
          <a:xfrm>
            <a:off x="838200" y="365126"/>
            <a:ext cx="10515600" cy="1046138"/>
          </a:xfrm>
        </p:spPr>
        <p:txBody>
          <a:bodyPr/>
          <a:lstStyle/>
          <a:p>
            <a:r>
              <a:rPr lang="en-US"/>
              <a:t>Tone and syllable structure</a:t>
            </a:r>
          </a:p>
        </p:txBody>
      </p:sp>
      <p:sp>
        <p:nvSpPr>
          <p:cNvPr id="4" name="Slide Number Placeholder 3">
            <a:extLst>
              <a:ext uri="{FF2B5EF4-FFF2-40B4-BE49-F238E27FC236}">
                <a16:creationId xmlns:a16="http://schemas.microsoft.com/office/drawing/2014/main" id="{488D3C4E-5A6D-B541-B93F-1F27247ADED6}"/>
              </a:ext>
            </a:extLst>
          </p:cNvPr>
          <p:cNvSpPr>
            <a:spLocks noGrp="1"/>
          </p:cNvSpPr>
          <p:nvPr>
            <p:ph type="sldNum" sz="quarter" idx="12"/>
          </p:nvPr>
        </p:nvSpPr>
        <p:spPr/>
        <p:txBody>
          <a:bodyPr/>
          <a:lstStyle/>
          <a:p>
            <a:fld id="{9276B3B9-B4C0-4244-BC6D-745C9254BF00}" type="slidenum">
              <a:t>19</a:t>
            </a:fld>
            <a:endParaRPr lang="en-US"/>
          </a:p>
        </p:txBody>
      </p:sp>
      <p:pic>
        <p:nvPicPr>
          <p:cNvPr id="5" name="Picture 4">
            <a:extLst>
              <a:ext uri="{FF2B5EF4-FFF2-40B4-BE49-F238E27FC236}">
                <a16:creationId xmlns:a16="http://schemas.microsoft.com/office/drawing/2014/main" id="{6C81A2D1-8366-0B43-B389-155AEE42A496}"/>
              </a:ext>
            </a:extLst>
          </p:cNvPr>
          <p:cNvPicPr>
            <a:picLocks noChangeAspect="1"/>
          </p:cNvPicPr>
          <p:nvPr/>
        </p:nvPicPr>
        <p:blipFill>
          <a:blip r:embed="rId2"/>
          <a:stretch>
            <a:fillRect/>
          </a:stretch>
        </p:blipFill>
        <p:spPr>
          <a:xfrm>
            <a:off x="838200" y="2809298"/>
            <a:ext cx="7142509" cy="3712368"/>
          </a:xfrm>
          <a:prstGeom prst="rect">
            <a:avLst/>
          </a:prstGeom>
        </p:spPr>
      </p:pic>
      <p:sp>
        <p:nvSpPr>
          <p:cNvPr id="6" name="TextBox 5">
            <a:extLst>
              <a:ext uri="{FF2B5EF4-FFF2-40B4-BE49-F238E27FC236}">
                <a16:creationId xmlns:a16="http://schemas.microsoft.com/office/drawing/2014/main" id="{49218CCC-73E7-CC4A-879D-D21FA3BD3192}"/>
              </a:ext>
            </a:extLst>
          </p:cNvPr>
          <p:cNvSpPr txBox="1"/>
          <p:nvPr/>
        </p:nvSpPr>
        <p:spPr>
          <a:xfrm>
            <a:off x="8233641" y="2760422"/>
            <a:ext cx="3616036" cy="2246769"/>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Contour tones do not occur before a coda /</a:t>
            </a:r>
            <a:r>
              <a:rPr lang="en-US" sz="2800">
                <a:latin typeface="Doulos SIL" panose="02000500070000020004" pitchFamily="2" charset="77"/>
                <a:ea typeface="Doulos SIL" panose="02000500070000020004" pitchFamily="2" charset="77"/>
                <a:cs typeface="Doulos SIL" panose="02000500070000020004" pitchFamily="2" charset="77"/>
              </a:rPr>
              <a:t>ʔ</a:t>
            </a:r>
            <a:r>
              <a:rPr lang="en-US" sz="2800">
                <a:latin typeface="Times New Roman" panose="02020603050405020304" pitchFamily="18" charset="0"/>
                <a:cs typeface="Times New Roman" panose="02020603050405020304" pitchFamily="18" charset="0"/>
              </a:rPr>
              <a:t>/, but otherwise, tone and glottal consonants are orthogonal.</a:t>
            </a:r>
          </a:p>
        </p:txBody>
      </p:sp>
      <p:sp>
        <p:nvSpPr>
          <p:cNvPr id="7" name="TextBox 6">
            <a:extLst>
              <a:ext uri="{FF2B5EF4-FFF2-40B4-BE49-F238E27FC236}">
                <a16:creationId xmlns:a16="http://schemas.microsoft.com/office/drawing/2014/main" id="{971582DC-F651-1A45-8CE9-96FC2F613873}"/>
              </a:ext>
            </a:extLst>
          </p:cNvPr>
          <p:cNvSpPr txBox="1"/>
          <p:nvPr/>
        </p:nvSpPr>
        <p:spPr>
          <a:xfrm>
            <a:off x="838200" y="1537854"/>
            <a:ext cx="10758055"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All syllables are open in non-final syllables, but two glottal consonant codas are possible in final syllables. There are nine lexical tones.</a:t>
            </a:r>
          </a:p>
        </p:txBody>
      </p:sp>
    </p:spTree>
    <p:extLst>
      <p:ext uri="{BB962C8B-B14F-4D97-AF65-F5344CB8AC3E}">
        <p14:creationId xmlns:p14="http://schemas.microsoft.com/office/powerpoint/2010/main" val="1062407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37B3A-79D4-9147-9F46-3CE00B855482}"/>
              </a:ext>
            </a:extLst>
          </p:cNvPr>
          <p:cNvSpPr>
            <a:spLocks noGrp="1"/>
          </p:cNvSpPr>
          <p:nvPr>
            <p:ph type="title"/>
          </p:nvPr>
        </p:nvSpPr>
        <p:spPr/>
        <p:txBody>
          <a:bodyPr/>
          <a:lstStyle/>
          <a:p>
            <a:r>
              <a:rPr lang="en-US"/>
              <a:t>Goals</a:t>
            </a:r>
          </a:p>
        </p:txBody>
      </p:sp>
      <p:sp>
        <p:nvSpPr>
          <p:cNvPr id="3" name="Content Placeholder 2">
            <a:extLst>
              <a:ext uri="{FF2B5EF4-FFF2-40B4-BE49-F238E27FC236}">
                <a16:creationId xmlns:a16="http://schemas.microsoft.com/office/drawing/2014/main" id="{EBF1DB34-27A6-D241-A7B9-C28AEEFF6877}"/>
              </a:ext>
            </a:extLst>
          </p:cNvPr>
          <p:cNvSpPr>
            <a:spLocks noGrp="1"/>
          </p:cNvSpPr>
          <p:nvPr>
            <p:ph idx="1"/>
          </p:nvPr>
        </p:nvSpPr>
        <p:spPr>
          <a:xfrm>
            <a:off x="838200" y="1537855"/>
            <a:ext cx="10515600" cy="4639108"/>
          </a:xfrm>
        </p:spPr>
        <p:txBody>
          <a:bodyPr/>
          <a:lstStyle/>
          <a:p>
            <a:pPr marL="571500" indent="-571500">
              <a:buAutoNum type="romanUcPeriod"/>
            </a:pPr>
            <a:r>
              <a:rPr lang="en-US"/>
              <a:t>An overview of the observed patterns of variation.</a:t>
            </a:r>
          </a:p>
          <a:p>
            <a:pPr marL="571500" indent="-571500">
              <a:buAutoNum type="romanUcPeriod"/>
            </a:pPr>
            <a:endParaRPr lang="en-US"/>
          </a:p>
          <a:p>
            <a:pPr marL="571500" indent="-571500">
              <a:buAutoNum type="romanUcPeriod"/>
            </a:pPr>
            <a:r>
              <a:rPr lang="en-US"/>
              <a:t>Glottal contrasts in Mixtecan languages (general) and in Triqui (specific)</a:t>
            </a:r>
          </a:p>
          <a:p>
            <a:pPr marL="571500" indent="-571500">
              <a:buAutoNum type="romanUcPeriod"/>
            </a:pPr>
            <a:endParaRPr lang="en-US"/>
          </a:p>
          <a:p>
            <a:pPr marL="571500" indent="-571500">
              <a:buAutoNum type="romanUcPeriod"/>
            </a:pPr>
            <a:r>
              <a:rPr lang="en-US"/>
              <a:t>How might we categorize variation in production?</a:t>
            </a:r>
            <a:br>
              <a:rPr lang="en-US"/>
            </a:br>
            <a:r>
              <a:rPr lang="en-US"/>
              <a:t>(data show and tell)</a:t>
            </a:r>
          </a:p>
          <a:p>
            <a:pPr marL="571500" indent="-571500">
              <a:buAutoNum type="romanUcPeriod"/>
            </a:pPr>
            <a:endParaRPr lang="en-US"/>
          </a:p>
          <a:p>
            <a:pPr marL="571500" indent="-571500">
              <a:buAutoNum type="romanUcPeriod"/>
            </a:pPr>
            <a:r>
              <a:rPr lang="en-US"/>
              <a:t>What are the outstanding issues for analysis?</a:t>
            </a:r>
          </a:p>
        </p:txBody>
      </p:sp>
      <p:sp>
        <p:nvSpPr>
          <p:cNvPr id="4" name="Slide Number Placeholder 3">
            <a:extLst>
              <a:ext uri="{FF2B5EF4-FFF2-40B4-BE49-F238E27FC236}">
                <a16:creationId xmlns:a16="http://schemas.microsoft.com/office/drawing/2014/main" id="{001C61B0-7B6B-BF4D-BD80-8A5A2C356AC7}"/>
              </a:ext>
            </a:extLst>
          </p:cNvPr>
          <p:cNvSpPr>
            <a:spLocks noGrp="1"/>
          </p:cNvSpPr>
          <p:nvPr>
            <p:ph type="sldNum" sz="quarter" idx="12"/>
          </p:nvPr>
        </p:nvSpPr>
        <p:spPr/>
        <p:txBody>
          <a:bodyPr/>
          <a:lstStyle/>
          <a:p>
            <a:fld id="{9276B3B9-B4C0-4244-BC6D-745C9254BF00}" type="slidenum">
              <a:t>2</a:t>
            </a:fld>
            <a:endParaRPr lang="en-US"/>
          </a:p>
        </p:txBody>
      </p:sp>
    </p:spTree>
    <p:extLst>
      <p:ext uri="{BB962C8B-B14F-4D97-AF65-F5344CB8AC3E}">
        <p14:creationId xmlns:p14="http://schemas.microsoft.com/office/powerpoint/2010/main" val="886124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4EE43-7909-1443-B6E8-9AF1241EC53F}"/>
              </a:ext>
            </a:extLst>
          </p:cNvPr>
          <p:cNvSpPr>
            <a:spLocks noGrp="1"/>
          </p:cNvSpPr>
          <p:nvPr>
            <p:ph type="title"/>
          </p:nvPr>
        </p:nvSpPr>
        <p:spPr>
          <a:xfrm>
            <a:off x="838200" y="365125"/>
            <a:ext cx="10515600" cy="1019175"/>
          </a:xfrm>
        </p:spPr>
        <p:txBody>
          <a:bodyPr/>
          <a:lstStyle/>
          <a:p>
            <a:r>
              <a:rPr lang="en-US"/>
              <a:t>Itunyoso Triqui tone</a:t>
            </a:r>
          </a:p>
        </p:txBody>
      </p:sp>
      <p:sp>
        <p:nvSpPr>
          <p:cNvPr id="3" name="Content Placeholder 2">
            <a:extLst>
              <a:ext uri="{FF2B5EF4-FFF2-40B4-BE49-F238E27FC236}">
                <a16:creationId xmlns:a16="http://schemas.microsoft.com/office/drawing/2014/main" id="{471E6C2C-C4C8-9F47-B774-9DB69777CB1B}"/>
              </a:ext>
            </a:extLst>
          </p:cNvPr>
          <p:cNvSpPr>
            <a:spLocks noGrp="1"/>
          </p:cNvSpPr>
          <p:nvPr>
            <p:ph idx="1"/>
          </p:nvPr>
        </p:nvSpPr>
        <p:spPr>
          <a:xfrm>
            <a:off x="838200" y="1384300"/>
            <a:ext cx="10515600" cy="4792663"/>
          </a:xfrm>
        </p:spPr>
        <p:txBody>
          <a:bodyPr/>
          <a:lstStyle/>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		βːeh⁵	‘straw mat’</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		βːe⁴	‘hair’</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		nːe³	‘plough’</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		nːe²	‘to lie (to someone)’</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		nːe¹	‘naked’</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		tʃe⁴³	‘my father’</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		nːe³²	‘water’</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		nːe³¹	‘meat’</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		nːãh¹³	‘towards here’</a:t>
            </a:r>
          </a:p>
        </p:txBody>
      </p:sp>
      <p:sp>
        <p:nvSpPr>
          <p:cNvPr id="4" name="Slide Number Placeholder 3">
            <a:extLst>
              <a:ext uri="{FF2B5EF4-FFF2-40B4-BE49-F238E27FC236}">
                <a16:creationId xmlns:a16="http://schemas.microsoft.com/office/drawing/2014/main" id="{0FBADA95-5807-D241-AD55-E5758D5E6321}"/>
              </a:ext>
            </a:extLst>
          </p:cNvPr>
          <p:cNvSpPr>
            <a:spLocks noGrp="1"/>
          </p:cNvSpPr>
          <p:nvPr>
            <p:ph type="sldNum" sz="quarter" idx="12"/>
          </p:nvPr>
        </p:nvSpPr>
        <p:spPr/>
        <p:txBody>
          <a:bodyPr/>
          <a:lstStyle/>
          <a:p>
            <a:fld id="{E7FE20C0-E15B-1847-8F82-A9101EF7D8AA}" type="slidenum">
              <a:rPr lang="en-US"/>
              <a:pPr/>
              <a:t>20</a:t>
            </a:fld>
            <a:endParaRPr lang="en-US" dirty="0"/>
          </a:p>
        </p:txBody>
      </p:sp>
      <p:sp>
        <p:nvSpPr>
          <p:cNvPr id="5" name="TextBox 4">
            <a:extLst>
              <a:ext uri="{FF2B5EF4-FFF2-40B4-BE49-F238E27FC236}">
                <a16:creationId xmlns:a16="http://schemas.microsoft.com/office/drawing/2014/main" id="{C207B57F-6CEB-B149-808A-9630C086FB1C}"/>
              </a:ext>
            </a:extLst>
          </p:cNvPr>
          <p:cNvSpPr txBox="1"/>
          <p:nvPr/>
        </p:nvSpPr>
        <p:spPr>
          <a:xfrm>
            <a:off x="8197850" y="6352143"/>
            <a:ext cx="3568700" cy="369332"/>
          </a:xfrm>
          <a:prstGeom prst="rect">
            <a:avLst/>
          </a:prstGeom>
          <a:noFill/>
        </p:spPr>
        <p:txBody>
          <a:bodyPr wrap="square" rtlCol="0">
            <a:spAutoFit/>
          </a:bodyPr>
          <a:lstStyle/>
          <a:p>
            <a:r>
              <a:rPr lang="en-US">
                <a:solidFill>
                  <a:schemeClr val="bg1"/>
                </a:solidFill>
              </a:rPr>
              <a:t>DiCanio 2008; 2020</a:t>
            </a:r>
          </a:p>
        </p:txBody>
      </p:sp>
      <p:pic>
        <p:nvPicPr>
          <p:cNvPr id="6" name="bbej5">
            <a:hlinkClick r:id="" action="ppaction://media"/>
            <a:extLst>
              <a:ext uri="{FF2B5EF4-FFF2-40B4-BE49-F238E27FC236}">
                <a16:creationId xmlns:a16="http://schemas.microsoft.com/office/drawing/2014/main" id="{0AFDC38F-2CBE-A646-8086-A4E9155D9844}"/>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197211" y="1346672"/>
            <a:ext cx="555153" cy="555153"/>
          </a:xfrm>
          <a:prstGeom prst="rect">
            <a:avLst/>
          </a:prstGeom>
          <a:solidFill>
            <a:schemeClr val="tx1"/>
          </a:solidFill>
        </p:spPr>
      </p:pic>
      <p:pic>
        <p:nvPicPr>
          <p:cNvPr id="7" name="bbe4">
            <a:hlinkClick r:id="" action="ppaction://media"/>
            <a:extLst>
              <a:ext uri="{FF2B5EF4-FFF2-40B4-BE49-F238E27FC236}">
                <a16:creationId xmlns:a16="http://schemas.microsoft.com/office/drawing/2014/main" id="{DC7DC3D3-C1FC-F443-8E5B-83C0632073FD}"/>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197212" y="1864197"/>
            <a:ext cx="555153" cy="555153"/>
          </a:xfrm>
          <a:prstGeom prst="rect">
            <a:avLst/>
          </a:prstGeom>
          <a:solidFill>
            <a:schemeClr val="tx1"/>
          </a:solidFill>
        </p:spPr>
      </p:pic>
      <p:pic>
        <p:nvPicPr>
          <p:cNvPr id="8" name="nne3">
            <a:hlinkClick r:id="" action="ppaction://media"/>
            <a:extLst>
              <a:ext uri="{FF2B5EF4-FFF2-40B4-BE49-F238E27FC236}">
                <a16:creationId xmlns:a16="http://schemas.microsoft.com/office/drawing/2014/main" id="{8C7041C3-10A4-764C-B1FF-CB58A9DC9BB4}"/>
              </a:ext>
            </a:extLst>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1197210" y="2389102"/>
            <a:ext cx="555153" cy="555153"/>
          </a:xfrm>
          <a:prstGeom prst="rect">
            <a:avLst/>
          </a:prstGeom>
          <a:solidFill>
            <a:schemeClr val="tx1"/>
          </a:solidFill>
        </p:spPr>
      </p:pic>
      <p:pic>
        <p:nvPicPr>
          <p:cNvPr id="9" name="nne2">
            <a:hlinkClick r:id="" action="ppaction://media"/>
            <a:extLst>
              <a:ext uri="{FF2B5EF4-FFF2-40B4-BE49-F238E27FC236}">
                <a16:creationId xmlns:a16="http://schemas.microsoft.com/office/drawing/2014/main" id="{9E9148AF-5F09-2146-BEEF-F259E8A7DEE8}"/>
              </a:ext>
            </a:extLst>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1197208" y="2899247"/>
            <a:ext cx="555153" cy="555153"/>
          </a:xfrm>
          <a:prstGeom prst="rect">
            <a:avLst/>
          </a:prstGeom>
          <a:solidFill>
            <a:schemeClr val="tx1"/>
          </a:solidFill>
        </p:spPr>
      </p:pic>
      <p:pic>
        <p:nvPicPr>
          <p:cNvPr id="10" name="nne1">
            <a:hlinkClick r:id="" action="ppaction://media"/>
            <a:extLst>
              <a:ext uri="{FF2B5EF4-FFF2-40B4-BE49-F238E27FC236}">
                <a16:creationId xmlns:a16="http://schemas.microsoft.com/office/drawing/2014/main" id="{BCC652DD-9488-3F4E-9D8B-057F5CE8B11E}"/>
              </a:ext>
            </a:extLst>
          </p:cNvPr>
          <p:cNvPicPr>
            <a:picLocks noChangeAspect="1"/>
          </p:cNvPicPr>
          <p:nvPr>
            <a:audioFile r:link="rId10"/>
            <p:extLst>
              <p:ext uri="{DAA4B4D4-6D71-4841-9C94-3DE7FCFB9230}">
                <p14:media xmlns:p14="http://schemas.microsoft.com/office/powerpoint/2010/main" r:embed="rId9"/>
              </p:ext>
            </p:extLst>
          </p:nvPr>
        </p:nvPicPr>
        <p:blipFill>
          <a:blip r:embed="rId20"/>
          <a:stretch>
            <a:fillRect/>
          </a:stretch>
        </p:blipFill>
        <p:spPr>
          <a:xfrm>
            <a:off x="1197208" y="3408277"/>
            <a:ext cx="555153" cy="555153"/>
          </a:xfrm>
          <a:prstGeom prst="rect">
            <a:avLst/>
          </a:prstGeom>
          <a:solidFill>
            <a:schemeClr val="tx1"/>
          </a:solidFill>
        </p:spPr>
      </p:pic>
      <p:pic>
        <p:nvPicPr>
          <p:cNvPr id="11" name="che43">
            <a:hlinkClick r:id="" action="ppaction://media"/>
            <a:extLst>
              <a:ext uri="{FF2B5EF4-FFF2-40B4-BE49-F238E27FC236}">
                <a16:creationId xmlns:a16="http://schemas.microsoft.com/office/drawing/2014/main" id="{1C50D474-8F61-B643-8EEE-0A68388BBF9F}"/>
              </a:ext>
            </a:extLst>
          </p:cNvPr>
          <p:cNvPicPr>
            <a:picLocks noChangeAspect="1"/>
          </p:cNvPicPr>
          <p:nvPr>
            <a:audioFile r:link="rId12"/>
            <p:extLst>
              <p:ext uri="{DAA4B4D4-6D71-4841-9C94-3DE7FCFB9230}">
                <p14:media xmlns:p14="http://schemas.microsoft.com/office/powerpoint/2010/main" r:embed="rId11"/>
              </p:ext>
            </p:extLst>
          </p:nvPr>
        </p:nvPicPr>
        <p:blipFill>
          <a:blip r:embed="rId20"/>
          <a:stretch>
            <a:fillRect/>
          </a:stretch>
        </p:blipFill>
        <p:spPr>
          <a:xfrm>
            <a:off x="1197207" y="3904049"/>
            <a:ext cx="555153" cy="555153"/>
          </a:xfrm>
          <a:prstGeom prst="rect">
            <a:avLst/>
          </a:prstGeom>
          <a:solidFill>
            <a:schemeClr val="tx1"/>
          </a:solidFill>
        </p:spPr>
      </p:pic>
      <p:pic>
        <p:nvPicPr>
          <p:cNvPr id="12" name="nne32">
            <a:hlinkClick r:id="" action="ppaction://media"/>
            <a:extLst>
              <a:ext uri="{FF2B5EF4-FFF2-40B4-BE49-F238E27FC236}">
                <a16:creationId xmlns:a16="http://schemas.microsoft.com/office/drawing/2014/main" id="{B809BE8C-1B39-C94D-9F7A-680F9FCD08F9}"/>
              </a:ext>
            </a:extLst>
          </p:cNvPr>
          <p:cNvPicPr>
            <a:picLocks noChangeAspect="1"/>
          </p:cNvPicPr>
          <p:nvPr>
            <a:audioFile r:link="rId14"/>
            <p:extLst>
              <p:ext uri="{DAA4B4D4-6D71-4841-9C94-3DE7FCFB9230}">
                <p14:media xmlns:p14="http://schemas.microsoft.com/office/powerpoint/2010/main" r:embed="rId13"/>
              </p:ext>
            </p:extLst>
          </p:nvPr>
        </p:nvPicPr>
        <p:blipFill>
          <a:blip r:embed="rId20"/>
          <a:stretch>
            <a:fillRect/>
          </a:stretch>
        </p:blipFill>
        <p:spPr>
          <a:xfrm>
            <a:off x="1197207" y="4399821"/>
            <a:ext cx="555153" cy="555153"/>
          </a:xfrm>
          <a:prstGeom prst="rect">
            <a:avLst/>
          </a:prstGeom>
          <a:solidFill>
            <a:schemeClr val="tx1"/>
          </a:solidFill>
        </p:spPr>
      </p:pic>
      <p:pic>
        <p:nvPicPr>
          <p:cNvPr id="13" name="nne31">
            <a:hlinkClick r:id="" action="ppaction://media"/>
            <a:extLst>
              <a:ext uri="{FF2B5EF4-FFF2-40B4-BE49-F238E27FC236}">
                <a16:creationId xmlns:a16="http://schemas.microsoft.com/office/drawing/2014/main" id="{E014F269-7831-F74D-B842-799D92A0CDCF}"/>
              </a:ext>
            </a:extLst>
          </p:cNvPr>
          <p:cNvPicPr>
            <a:picLocks noChangeAspect="1"/>
          </p:cNvPicPr>
          <p:nvPr>
            <a:audioFile r:link="rId16"/>
            <p:extLst>
              <p:ext uri="{DAA4B4D4-6D71-4841-9C94-3DE7FCFB9230}">
                <p14:media xmlns:p14="http://schemas.microsoft.com/office/powerpoint/2010/main" r:embed="rId15"/>
              </p:ext>
            </p:extLst>
          </p:nvPr>
        </p:nvPicPr>
        <p:blipFill>
          <a:blip r:embed="rId20"/>
          <a:stretch>
            <a:fillRect/>
          </a:stretch>
        </p:blipFill>
        <p:spPr>
          <a:xfrm>
            <a:off x="1197206" y="4875599"/>
            <a:ext cx="555153" cy="555153"/>
          </a:xfrm>
          <a:prstGeom prst="rect">
            <a:avLst/>
          </a:prstGeom>
          <a:solidFill>
            <a:schemeClr val="tx1"/>
          </a:solidFill>
        </p:spPr>
      </p:pic>
      <p:pic>
        <p:nvPicPr>
          <p:cNvPr id="14" name="nnanj13">
            <a:hlinkClick r:id="" action="ppaction://media"/>
            <a:extLst>
              <a:ext uri="{FF2B5EF4-FFF2-40B4-BE49-F238E27FC236}">
                <a16:creationId xmlns:a16="http://schemas.microsoft.com/office/drawing/2014/main" id="{55508920-4380-8F40-807C-86BE4DF9B7B8}"/>
              </a:ext>
            </a:extLst>
          </p:cNvPr>
          <p:cNvPicPr>
            <a:picLocks noChangeAspect="1"/>
          </p:cNvPicPr>
          <p:nvPr>
            <a:audioFile r:link="rId18"/>
            <p:extLst>
              <p:ext uri="{DAA4B4D4-6D71-4841-9C94-3DE7FCFB9230}">
                <p14:media xmlns:p14="http://schemas.microsoft.com/office/powerpoint/2010/main" r:embed="rId17"/>
              </p:ext>
            </p:extLst>
          </p:nvPr>
        </p:nvPicPr>
        <p:blipFill>
          <a:blip r:embed="rId20"/>
          <a:stretch>
            <a:fillRect/>
          </a:stretch>
        </p:blipFill>
        <p:spPr>
          <a:xfrm>
            <a:off x="1197205" y="5422729"/>
            <a:ext cx="555153" cy="555153"/>
          </a:xfrm>
          <a:prstGeom prst="rect">
            <a:avLst/>
          </a:prstGeom>
          <a:solidFill>
            <a:schemeClr val="tx1"/>
          </a:solidFill>
        </p:spPr>
      </p:pic>
    </p:spTree>
    <p:extLst>
      <p:ext uri="{BB962C8B-B14F-4D97-AF65-F5344CB8AC3E}">
        <p14:creationId xmlns:p14="http://schemas.microsoft.com/office/powerpoint/2010/main" val="44768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9"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07"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10" fill="hold"/>
                                        <p:tgtEl>
                                          <p:spTgt spid="8"/>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78" fill="hold"/>
                                        <p:tgtEl>
                                          <p:spTgt spid="9"/>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11" fill="hold"/>
                                        <p:tgtEl>
                                          <p:spTgt spid="10"/>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59" fill="hold"/>
                                        <p:tgtEl>
                                          <p:spTgt spid="11"/>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963" fill="hold"/>
                                        <p:tgtEl>
                                          <p:spTgt spid="12"/>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052" fill="hold"/>
                                        <p:tgtEl>
                                          <p:spTgt spid="13"/>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87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6"/>
                </p:tgtEl>
              </p:cMediaNode>
            </p:audio>
            <p:audio>
              <p:cMediaNode vol="80000">
                <p:cTn id="40" fill="hold" display="0">
                  <p:stCondLst>
                    <p:cond delay="indefinite"/>
                  </p:stCondLst>
                  <p:endCondLst>
                    <p:cond evt="onStopAudio" delay="0">
                      <p:tgtEl>
                        <p:sldTgt/>
                      </p:tgtEl>
                    </p:cond>
                  </p:endCondLst>
                </p:cTn>
                <p:tgtEl>
                  <p:spTgt spid="7"/>
                </p:tgtEl>
              </p:cMediaNode>
            </p:audio>
            <p:audio>
              <p:cMediaNode vol="80000">
                <p:cTn id="41" fill="hold" display="0">
                  <p:stCondLst>
                    <p:cond delay="indefinite"/>
                  </p:stCondLst>
                  <p:endCondLst>
                    <p:cond evt="onStopAudio" delay="0">
                      <p:tgtEl>
                        <p:sldTgt/>
                      </p:tgtEl>
                    </p:cond>
                  </p:endCondLst>
                </p:cTn>
                <p:tgtEl>
                  <p:spTgt spid="8"/>
                </p:tgtEl>
              </p:cMediaNode>
            </p:audio>
            <p:audio>
              <p:cMediaNode vol="80000">
                <p:cTn id="42" fill="hold" display="0">
                  <p:stCondLst>
                    <p:cond delay="indefinite"/>
                  </p:stCondLst>
                  <p:endCondLst>
                    <p:cond evt="onStopAudio" delay="0">
                      <p:tgtEl>
                        <p:sldTgt/>
                      </p:tgtEl>
                    </p:cond>
                  </p:endCondLst>
                </p:cTn>
                <p:tgtEl>
                  <p:spTgt spid="9"/>
                </p:tgtEl>
              </p:cMediaNode>
            </p:audio>
            <p:audio>
              <p:cMediaNode vol="80000">
                <p:cTn id="43" fill="hold" display="0">
                  <p:stCondLst>
                    <p:cond delay="indefinite"/>
                  </p:stCondLst>
                  <p:endCondLst>
                    <p:cond evt="onStopAudio" delay="0">
                      <p:tgtEl>
                        <p:sldTgt/>
                      </p:tgtEl>
                    </p:cond>
                  </p:endCondLst>
                </p:cTn>
                <p:tgtEl>
                  <p:spTgt spid="10"/>
                </p:tgtEl>
              </p:cMediaNode>
            </p:audio>
            <p:audio>
              <p:cMediaNode vol="80000">
                <p:cTn id="44" fill="hold" display="0">
                  <p:stCondLst>
                    <p:cond delay="indefinite"/>
                  </p:stCondLst>
                  <p:endCondLst>
                    <p:cond evt="onStopAudio" delay="0">
                      <p:tgtEl>
                        <p:sldTgt/>
                      </p:tgtEl>
                    </p:cond>
                  </p:endCondLst>
                </p:cTn>
                <p:tgtEl>
                  <p:spTgt spid="11"/>
                </p:tgtEl>
              </p:cMediaNode>
            </p:audio>
            <p:audio>
              <p:cMediaNode vol="80000">
                <p:cTn id="45" fill="hold" display="0">
                  <p:stCondLst>
                    <p:cond delay="indefinite"/>
                  </p:stCondLst>
                  <p:endCondLst>
                    <p:cond evt="onStopAudio" delay="0">
                      <p:tgtEl>
                        <p:sldTgt/>
                      </p:tgtEl>
                    </p:cond>
                  </p:endCondLst>
                </p:cTn>
                <p:tgtEl>
                  <p:spTgt spid="12"/>
                </p:tgtEl>
              </p:cMediaNode>
            </p:audio>
            <p:audio>
              <p:cMediaNode vol="80000">
                <p:cTn id="46" fill="hold" display="0">
                  <p:stCondLst>
                    <p:cond delay="indefinite"/>
                  </p:stCondLst>
                  <p:endCondLst>
                    <p:cond evt="onStopAudio" delay="0">
                      <p:tgtEl>
                        <p:sldTgt/>
                      </p:tgtEl>
                    </p:cond>
                  </p:endCondLst>
                </p:cTn>
                <p:tgtEl>
                  <p:spTgt spid="13"/>
                </p:tgtEl>
              </p:cMediaNode>
            </p:audio>
            <p:audio>
              <p:cMediaNode vol="80000">
                <p:cTn id="47"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CE503-5848-EE4A-A5BC-22BD55797BC0}"/>
              </a:ext>
            </a:extLst>
          </p:cNvPr>
          <p:cNvSpPr>
            <a:spLocks noGrp="1"/>
          </p:cNvSpPr>
          <p:nvPr>
            <p:ph type="title"/>
          </p:nvPr>
        </p:nvSpPr>
        <p:spPr/>
        <p:txBody>
          <a:bodyPr/>
          <a:lstStyle/>
          <a:p>
            <a:r>
              <a:rPr lang="en-US"/>
              <a:t>Stress and length</a:t>
            </a:r>
          </a:p>
        </p:txBody>
      </p:sp>
      <p:sp>
        <p:nvSpPr>
          <p:cNvPr id="3" name="Content Placeholder 2">
            <a:extLst>
              <a:ext uri="{FF2B5EF4-FFF2-40B4-BE49-F238E27FC236}">
                <a16:creationId xmlns:a16="http://schemas.microsoft.com/office/drawing/2014/main" id="{063C9512-8DD7-064F-9749-1FBF3AA279F2}"/>
              </a:ext>
            </a:extLst>
          </p:cNvPr>
          <p:cNvSpPr>
            <a:spLocks noGrp="1"/>
          </p:cNvSpPr>
          <p:nvPr>
            <p:ph idx="1"/>
          </p:nvPr>
        </p:nvSpPr>
        <p:spPr/>
        <p:txBody>
          <a:bodyPr>
            <a:normAutofit fontScale="92500"/>
          </a:bodyPr>
          <a:lstStyle/>
          <a:p>
            <a:r>
              <a:rPr lang="en-US"/>
              <a:t>Final syllables are stressed in Triqui – most of the segmental contrasts occur in final syllables (including all glottal consonants) and this is the domain of syllabic lengthening (DiCanio 2008, 2010; DiCanio &amp; Hatcher, submitted).</a:t>
            </a:r>
          </a:p>
          <a:p>
            <a:endParaRPr lang="en-US"/>
          </a:p>
          <a:p>
            <a:r>
              <a:rPr lang="en-US"/>
              <a:t>A major 3-way distinction between</a:t>
            </a:r>
          </a:p>
          <a:p>
            <a:pPr lvl="1"/>
            <a:r>
              <a:rPr lang="en-US"/>
              <a:t>Final syllables with no coda and lengthening 	e.g. [</a:t>
            </a:r>
            <a:r>
              <a:rPr lang="en-US">
                <a:latin typeface="Doulos SIL" panose="02000500070000020004" pitchFamily="2" charset="77"/>
                <a:ea typeface="Doulos SIL" panose="02000500070000020004" pitchFamily="2" charset="77"/>
                <a:cs typeface="Doulos SIL" panose="02000500070000020004" pitchFamily="2" charset="77"/>
              </a:rPr>
              <a:t>a³taː³</a:t>
            </a:r>
            <a:r>
              <a:rPr lang="en-US"/>
              <a:t>] ‘to load’</a:t>
            </a:r>
          </a:p>
          <a:p>
            <a:pPr marL="457200" lvl="1" indent="0">
              <a:buNone/>
            </a:pPr>
            <a:endParaRPr lang="en-US"/>
          </a:p>
          <a:p>
            <a:pPr lvl="1"/>
            <a:r>
              <a:rPr lang="en-US"/>
              <a:t>Final syllables with a coda /</a:t>
            </a:r>
            <a:r>
              <a:rPr lang="en-US">
                <a:latin typeface="Doulos SIL" panose="02000500070000020004" pitchFamily="2" charset="77"/>
                <a:ea typeface="Doulos SIL" panose="02000500070000020004" pitchFamily="2" charset="77"/>
                <a:cs typeface="Doulos SIL" panose="02000500070000020004" pitchFamily="2" charset="77"/>
              </a:rPr>
              <a:t>ʔ</a:t>
            </a:r>
            <a:r>
              <a:rPr lang="en-US"/>
              <a:t>/ 			e.g. [</a:t>
            </a:r>
            <a:r>
              <a:rPr lang="en-US">
                <a:latin typeface="Doulos SIL" panose="02000500070000020004" pitchFamily="2" charset="77"/>
                <a:ea typeface="Doulos SIL" panose="02000500070000020004" pitchFamily="2" charset="77"/>
                <a:cs typeface="Doulos SIL" panose="02000500070000020004" pitchFamily="2" charset="77"/>
              </a:rPr>
              <a:t>a³taʔ³</a:t>
            </a:r>
            <a:r>
              <a:rPr lang="en-US"/>
              <a:t>] ‘to lift up’</a:t>
            </a:r>
          </a:p>
          <a:p>
            <a:pPr lvl="1"/>
            <a:endParaRPr lang="en-US"/>
          </a:p>
          <a:p>
            <a:pPr lvl="1"/>
            <a:r>
              <a:rPr lang="en-US"/>
              <a:t>Final syllables with a coda /ɦ/ 			e.g. [</a:t>
            </a:r>
            <a:r>
              <a:rPr lang="en-US">
                <a:latin typeface="Doulos SIL" panose="02000500070000020004" pitchFamily="2" charset="77"/>
                <a:ea typeface="Doulos SIL" panose="02000500070000020004" pitchFamily="2" charset="77"/>
                <a:cs typeface="Doulos SIL" panose="02000500070000020004" pitchFamily="2" charset="77"/>
              </a:rPr>
              <a:t>a³taɦ³</a:t>
            </a:r>
            <a:r>
              <a:rPr lang="en-US"/>
              <a:t>] </a:t>
            </a:r>
          </a:p>
          <a:p>
            <a:pPr marL="457200" lvl="1" indent="0">
              <a:buNone/>
            </a:pPr>
            <a:r>
              <a:rPr lang="en-US"/>
              <a:t>							‘the day before yesterday’</a:t>
            </a:r>
          </a:p>
        </p:txBody>
      </p:sp>
      <p:sp>
        <p:nvSpPr>
          <p:cNvPr id="4" name="Slide Number Placeholder 3">
            <a:extLst>
              <a:ext uri="{FF2B5EF4-FFF2-40B4-BE49-F238E27FC236}">
                <a16:creationId xmlns:a16="http://schemas.microsoft.com/office/drawing/2014/main" id="{92C6329A-6B0D-FD46-AF31-DD2B851CA720}"/>
              </a:ext>
            </a:extLst>
          </p:cNvPr>
          <p:cNvSpPr>
            <a:spLocks noGrp="1"/>
          </p:cNvSpPr>
          <p:nvPr>
            <p:ph type="sldNum" sz="quarter" idx="12"/>
          </p:nvPr>
        </p:nvSpPr>
        <p:spPr/>
        <p:txBody>
          <a:bodyPr/>
          <a:lstStyle/>
          <a:p>
            <a:fld id="{9276B3B9-B4C0-4244-BC6D-745C9254BF00}" type="slidenum">
              <a:t>21</a:t>
            </a:fld>
            <a:endParaRPr lang="en-US"/>
          </a:p>
        </p:txBody>
      </p:sp>
      <p:pic>
        <p:nvPicPr>
          <p:cNvPr id="5" name="a3ta3_ch2">
            <a:hlinkClick r:id="" action="ppaction://media"/>
            <a:extLst>
              <a:ext uri="{FF2B5EF4-FFF2-40B4-BE49-F238E27FC236}">
                <a16:creationId xmlns:a16="http://schemas.microsoft.com/office/drawing/2014/main" id="{E5928027-8003-D040-96C2-F29AFA8E309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46623" y="3938762"/>
            <a:ext cx="504686" cy="504686"/>
          </a:xfrm>
          <a:prstGeom prst="rect">
            <a:avLst/>
          </a:prstGeom>
          <a:solidFill>
            <a:schemeClr val="accent1"/>
          </a:solidFill>
        </p:spPr>
      </p:pic>
      <p:pic>
        <p:nvPicPr>
          <p:cNvPr id="6" name="a3tah3_ch2">
            <a:hlinkClick r:id="" action="ppaction://media"/>
            <a:extLst>
              <a:ext uri="{FF2B5EF4-FFF2-40B4-BE49-F238E27FC236}">
                <a16:creationId xmlns:a16="http://schemas.microsoft.com/office/drawing/2014/main" id="{02EC9068-ED7E-3D40-8F9D-6396CB58EB2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546623" y="4694777"/>
            <a:ext cx="504686" cy="504686"/>
          </a:xfrm>
          <a:prstGeom prst="rect">
            <a:avLst/>
          </a:prstGeom>
          <a:solidFill>
            <a:schemeClr val="accent1"/>
          </a:solidFill>
        </p:spPr>
      </p:pic>
      <p:pic>
        <p:nvPicPr>
          <p:cNvPr id="7" name="a3taj3_ch2">
            <a:hlinkClick r:id="" action="ppaction://media"/>
            <a:extLst>
              <a:ext uri="{FF2B5EF4-FFF2-40B4-BE49-F238E27FC236}">
                <a16:creationId xmlns:a16="http://schemas.microsoft.com/office/drawing/2014/main" id="{9AF2CBE3-34EA-1E4E-92A3-9C0486C0740C}"/>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0546623" y="5672277"/>
            <a:ext cx="504686" cy="504686"/>
          </a:xfrm>
          <a:prstGeom prst="rect">
            <a:avLst/>
          </a:prstGeom>
          <a:solidFill>
            <a:schemeClr val="accent1"/>
          </a:solidFill>
        </p:spPr>
      </p:pic>
    </p:spTree>
    <p:extLst>
      <p:ext uri="{BB962C8B-B14F-4D97-AF65-F5344CB8AC3E}">
        <p14:creationId xmlns:p14="http://schemas.microsoft.com/office/powerpoint/2010/main" val="119865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02"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1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audio>
              <p:cMediaNode vol="80000">
                <p:cTn id="16" fill="hold" display="0">
                  <p:stCondLst>
                    <p:cond delay="indefinite"/>
                  </p:stCondLst>
                  <p:endCondLst>
                    <p:cond evt="onStopAudio" delay="0">
                      <p:tgtEl>
                        <p:sldTgt/>
                      </p:tgtEl>
                    </p:cond>
                  </p:endCondLst>
                </p:cTn>
                <p:tgtEl>
                  <p:spTgt spid="6"/>
                </p:tgtEl>
              </p:cMediaNode>
            </p:audio>
            <p:audio>
              <p:cMediaNode vol="80000">
                <p:cTn id="1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5A692-7B90-E24B-969F-15D3F4CA8352}"/>
              </a:ext>
            </a:extLst>
          </p:cNvPr>
          <p:cNvSpPr>
            <a:spLocks noGrp="1"/>
          </p:cNvSpPr>
          <p:nvPr>
            <p:ph type="title"/>
          </p:nvPr>
        </p:nvSpPr>
        <p:spPr>
          <a:xfrm>
            <a:off x="838199" y="365126"/>
            <a:ext cx="10979727" cy="1020330"/>
          </a:xfrm>
        </p:spPr>
        <p:txBody>
          <a:bodyPr>
            <a:normAutofit fontScale="90000"/>
          </a:bodyPr>
          <a:lstStyle/>
          <a:p>
            <a:r>
              <a:rPr lang="en-US"/>
              <a:t>Final glottal consonants have a high functional load</a:t>
            </a:r>
          </a:p>
        </p:txBody>
      </p:sp>
      <p:sp>
        <p:nvSpPr>
          <p:cNvPr id="3" name="Content Placeholder 2">
            <a:extLst>
              <a:ext uri="{FF2B5EF4-FFF2-40B4-BE49-F238E27FC236}">
                <a16:creationId xmlns:a16="http://schemas.microsoft.com/office/drawing/2014/main" id="{C1358B38-F488-0144-A92C-64C86DA94CE6}"/>
              </a:ext>
            </a:extLst>
          </p:cNvPr>
          <p:cNvSpPr>
            <a:spLocks noGrp="1"/>
          </p:cNvSpPr>
          <p:nvPr>
            <p:ph idx="1"/>
          </p:nvPr>
        </p:nvSpPr>
        <p:spPr>
          <a:xfrm>
            <a:off x="838198" y="1607128"/>
            <a:ext cx="10037620" cy="4749222"/>
          </a:xfrm>
        </p:spPr>
        <p:txBody>
          <a:bodyPr>
            <a:noAutofit/>
          </a:bodyPr>
          <a:lstStyle/>
          <a:p>
            <a:r>
              <a:rPr lang="en-US" sz="2400">
                <a:latin typeface="Doulos SIL" panose="02000500070000020004" pitchFamily="2" charset="77"/>
                <a:ea typeface="Doulos SIL" panose="02000500070000020004" pitchFamily="2" charset="77"/>
                <a:cs typeface="Doulos SIL" panose="02000500070000020004" pitchFamily="2" charset="77"/>
              </a:rPr>
              <a:t>48% of all roots in the lexicon have final, open sylables, while 17% have a coda /ʔ/ and 35% have a coda /ɦ/. </a:t>
            </a:r>
          </a:p>
          <a:p>
            <a:endParaRPr lang="en-US" sz="2400">
              <a:latin typeface="Doulos SIL" panose="02000500070000020004" pitchFamily="2" charset="77"/>
              <a:ea typeface="Doulos SIL" panose="02000500070000020004" pitchFamily="2" charset="77"/>
              <a:cs typeface="Doulos SIL" panose="02000500070000020004" pitchFamily="2" charset="77"/>
            </a:endParaRPr>
          </a:p>
          <a:p>
            <a:r>
              <a:rPr lang="en-US" sz="2400">
                <a:latin typeface="Doulos SIL" panose="02000500070000020004" pitchFamily="2" charset="77"/>
                <a:ea typeface="Doulos SIL" panose="02000500070000020004" pitchFamily="2" charset="77"/>
                <a:cs typeface="Doulos SIL" panose="02000500070000020004" pitchFamily="2" charset="77"/>
              </a:rPr>
              <a:t>The presence/absence -/ɦ/ marks 1</a:t>
            </a:r>
            <a:r>
              <a:rPr lang="en-US" sz="2400" baseline="30000">
                <a:latin typeface="Doulos SIL" panose="02000500070000020004" pitchFamily="2" charset="77"/>
                <a:ea typeface="Doulos SIL" panose="02000500070000020004" pitchFamily="2" charset="77"/>
                <a:cs typeface="Doulos SIL" panose="02000500070000020004" pitchFamily="2" charset="77"/>
              </a:rPr>
              <a:t>st</a:t>
            </a:r>
            <a:r>
              <a:rPr lang="en-US" sz="2400">
                <a:latin typeface="Doulos SIL" panose="02000500070000020004" pitchFamily="2" charset="77"/>
                <a:ea typeface="Doulos SIL" panose="02000500070000020004" pitchFamily="2" charset="77"/>
                <a:cs typeface="Doulos SIL" panose="02000500070000020004" pitchFamily="2" charset="77"/>
              </a:rPr>
              <a:t> person singular and 3</a:t>
            </a:r>
            <a:r>
              <a:rPr lang="en-US" sz="2400" baseline="30000">
                <a:latin typeface="Doulos SIL" panose="02000500070000020004" pitchFamily="2" charset="77"/>
                <a:ea typeface="Doulos SIL" panose="02000500070000020004" pitchFamily="2" charset="77"/>
                <a:cs typeface="Doulos SIL" panose="02000500070000020004" pitchFamily="2" charset="77"/>
              </a:rPr>
              <a:t>rd</a:t>
            </a:r>
            <a:r>
              <a:rPr lang="en-US" sz="2400">
                <a:latin typeface="Doulos SIL" panose="02000500070000020004" pitchFamily="2" charset="77"/>
                <a:ea typeface="Doulos SIL" panose="02000500070000020004" pitchFamily="2" charset="77"/>
                <a:cs typeface="Doulos SIL" panose="02000500070000020004" pitchFamily="2" charset="77"/>
              </a:rPr>
              <a:t> person topic morphology. The insertion of /-ʔ/ marks 1.EXCL morphology as well as foregrounding morphology, e.g. tʃu³βe³ ‘dog’ vs. tʃu⁴βeʔ⁴ ‘</a:t>
            </a:r>
            <a:r>
              <a:rPr lang="en-US" sz="2400" i="1">
                <a:latin typeface="Doulos SIL" panose="02000500070000020004" pitchFamily="2" charset="77"/>
                <a:ea typeface="Doulos SIL" panose="02000500070000020004" pitchFamily="2" charset="77"/>
                <a:cs typeface="Doulos SIL" panose="02000500070000020004" pitchFamily="2" charset="77"/>
              </a:rPr>
              <a:t>that</a:t>
            </a:r>
            <a:r>
              <a:rPr lang="en-US" sz="2400">
                <a:latin typeface="Doulos SIL" panose="02000500070000020004" pitchFamily="2" charset="77"/>
                <a:ea typeface="Doulos SIL" panose="02000500070000020004" pitchFamily="2" charset="77"/>
                <a:cs typeface="Doulos SIL" panose="02000500070000020004" pitchFamily="2" charset="77"/>
              </a:rPr>
              <a:t> dog’</a:t>
            </a:r>
          </a:p>
          <a:p>
            <a:pPr marL="0" indent="0">
              <a:buNone/>
            </a:pPr>
            <a:endParaRPr lang="en-US" sz="2400">
              <a:latin typeface="Doulos SIL" panose="02000500070000020004" pitchFamily="2" charset="77"/>
              <a:ea typeface="Doulos SIL" panose="02000500070000020004" pitchFamily="2" charset="77"/>
              <a:cs typeface="Doulos SIL" panose="02000500070000020004" pitchFamily="2" charset="77"/>
            </a:endParaRPr>
          </a:p>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	nne³	‘to sit’		stĩ⁴	‘fingernail’</a:t>
            </a:r>
          </a:p>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	nneɦ⁵	‘I sit’		stĩɦ⁵	‘my fingernail’	</a:t>
            </a:r>
            <a:r>
              <a:rPr lang="en-US" sz="2400" b="1">
                <a:latin typeface="Doulos SIL" panose="02000500070000020004" pitchFamily="2" charset="77"/>
                <a:ea typeface="Doulos SIL" panose="02000500070000020004" pitchFamily="2" charset="77"/>
                <a:cs typeface="Doulos SIL" panose="02000500070000020004" pitchFamily="2" charset="77"/>
              </a:rPr>
              <a:t>1.</a:t>
            </a:r>
            <a:r>
              <a:rPr lang="en-US" sz="2400" b="1" cap="small">
                <a:latin typeface="Doulos SIL" panose="02000500070000020004" pitchFamily="2" charset="77"/>
                <a:ea typeface="Doulos SIL" panose="02000500070000020004" pitchFamily="2" charset="77"/>
                <a:cs typeface="Doulos SIL" panose="02000500070000020004" pitchFamily="2" charset="77"/>
              </a:rPr>
              <a:t>s</a:t>
            </a:r>
          </a:p>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	nneɦ³	‘one sits’	stĩɦ³	‘one’s fingernail’	</a:t>
            </a:r>
            <a:r>
              <a:rPr lang="en-US" sz="2400" b="1">
                <a:latin typeface="Doulos SIL" panose="02000500070000020004" pitchFamily="2" charset="77"/>
                <a:ea typeface="Doulos SIL" panose="02000500070000020004" pitchFamily="2" charset="77"/>
                <a:cs typeface="Doulos SIL" panose="02000500070000020004" pitchFamily="2" charset="77"/>
              </a:rPr>
              <a:t>3.</a:t>
            </a:r>
            <a:r>
              <a:rPr lang="en-US" sz="2400" b="1" cap="small">
                <a:latin typeface="Doulos SIL" panose="02000500070000020004" pitchFamily="2" charset="77"/>
                <a:ea typeface="Doulos SIL" panose="02000500070000020004" pitchFamily="2" charset="77"/>
                <a:cs typeface="Doulos SIL" panose="02000500070000020004" pitchFamily="2" charset="77"/>
              </a:rPr>
              <a:t>top</a:t>
            </a:r>
          </a:p>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	nneʔ⁴	‘we sit’	stĩʔ⁴	‘our fingernail’	1</a:t>
            </a:r>
            <a:r>
              <a:rPr lang="en-US" sz="2400" b="1">
                <a:latin typeface="Doulos SIL" panose="02000500070000020004" pitchFamily="2" charset="77"/>
                <a:ea typeface="Doulos SIL" panose="02000500070000020004" pitchFamily="2" charset="77"/>
                <a:cs typeface="Doulos SIL" panose="02000500070000020004" pitchFamily="2" charset="77"/>
              </a:rPr>
              <a:t>.</a:t>
            </a:r>
            <a:r>
              <a:rPr lang="en-US" sz="2400" b="1" cap="small">
                <a:latin typeface="Doulos SIL" panose="02000500070000020004" pitchFamily="2" charset="77"/>
                <a:ea typeface="Doulos SIL" panose="02000500070000020004" pitchFamily="2" charset="77"/>
                <a:cs typeface="Doulos SIL" panose="02000500070000020004" pitchFamily="2" charset="77"/>
              </a:rPr>
              <a:t>pl.excl</a:t>
            </a:r>
          </a:p>
        </p:txBody>
      </p:sp>
      <p:sp>
        <p:nvSpPr>
          <p:cNvPr id="4" name="Slide Number Placeholder 3">
            <a:extLst>
              <a:ext uri="{FF2B5EF4-FFF2-40B4-BE49-F238E27FC236}">
                <a16:creationId xmlns:a16="http://schemas.microsoft.com/office/drawing/2014/main" id="{CABF48B2-6C2A-5345-9CF4-23739A0D276B}"/>
              </a:ext>
            </a:extLst>
          </p:cNvPr>
          <p:cNvSpPr>
            <a:spLocks noGrp="1"/>
          </p:cNvSpPr>
          <p:nvPr>
            <p:ph type="sldNum" sz="quarter" idx="12"/>
          </p:nvPr>
        </p:nvSpPr>
        <p:spPr/>
        <p:txBody>
          <a:bodyPr/>
          <a:lstStyle/>
          <a:p>
            <a:fld id="{9276B3B9-B4C0-4244-BC6D-745C9254BF00}" type="slidenum">
              <a:t>22</a:t>
            </a:fld>
            <a:endParaRPr lang="en-US"/>
          </a:p>
        </p:txBody>
      </p:sp>
    </p:spTree>
    <p:extLst>
      <p:ext uri="{BB962C8B-B14F-4D97-AF65-F5344CB8AC3E}">
        <p14:creationId xmlns:p14="http://schemas.microsoft.com/office/powerpoint/2010/main" val="2363543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D0F62-6234-8444-960E-A14DB4CE132A}"/>
              </a:ext>
            </a:extLst>
          </p:cNvPr>
          <p:cNvSpPr>
            <a:spLocks noGrp="1"/>
          </p:cNvSpPr>
          <p:nvPr>
            <p:ph type="title"/>
          </p:nvPr>
        </p:nvSpPr>
        <p:spPr>
          <a:xfrm>
            <a:off x="838200" y="365126"/>
            <a:ext cx="10515600" cy="1020330"/>
          </a:xfrm>
        </p:spPr>
        <p:txBody>
          <a:bodyPr/>
          <a:lstStyle/>
          <a:p>
            <a:r>
              <a:rPr lang="en-US"/>
              <a:t>Glottal features in Itunyoso Triqui</a:t>
            </a:r>
          </a:p>
        </p:txBody>
      </p:sp>
      <p:sp>
        <p:nvSpPr>
          <p:cNvPr id="3" name="Content Placeholder 2">
            <a:extLst>
              <a:ext uri="{FF2B5EF4-FFF2-40B4-BE49-F238E27FC236}">
                <a16:creationId xmlns:a16="http://schemas.microsoft.com/office/drawing/2014/main" id="{93A0CBA8-2737-5C4A-817A-B51C07A34947}"/>
              </a:ext>
            </a:extLst>
          </p:cNvPr>
          <p:cNvSpPr>
            <a:spLocks noGrp="1"/>
          </p:cNvSpPr>
          <p:nvPr>
            <p:ph idx="1"/>
          </p:nvPr>
        </p:nvSpPr>
        <p:spPr>
          <a:xfrm>
            <a:off x="838200" y="1524000"/>
            <a:ext cx="10515600" cy="4652963"/>
          </a:xfrm>
        </p:spPr>
        <p:txBody>
          <a:bodyPr>
            <a:normAutofit lnSpcReduction="10000"/>
          </a:bodyPr>
          <a:lstStyle/>
          <a:p>
            <a:pPr marL="0" indent="0">
              <a:buNone/>
            </a:pPr>
            <a:r>
              <a:rPr lang="en-US"/>
              <a:t>Phonemic glottal stops occur</a:t>
            </a:r>
          </a:p>
          <a:p>
            <a:pPr lvl="1"/>
            <a:r>
              <a:rPr lang="en-US"/>
              <a:t>intervocalically as onsets of root-final syllables, e.g. [</a:t>
            </a:r>
            <a:r>
              <a:rPr lang="en-US">
                <a:latin typeface="Doulos SIL" panose="02000500070000020004" pitchFamily="2" charset="77"/>
                <a:ea typeface="Doulos SIL" panose="02000500070000020004" pitchFamily="2" charset="77"/>
                <a:cs typeface="Doulos SIL" panose="02000500070000020004" pitchFamily="2" charset="77"/>
              </a:rPr>
              <a:t>ɾã³ʔãː³] ‘mushroom’</a:t>
            </a:r>
          </a:p>
          <a:p>
            <a:pPr lvl="1"/>
            <a:endParaRPr lang="en-US"/>
          </a:p>
          <a:p>
            <a:pPr lvl="1"/>
            <a:r>
              <a:rPr lang="en-US"/>
              <a:t>in codas of root-final syllables, e.g. [ɾ</a:t>
            </a:r>
            <a:r>
              <a:rPr lang="en-US">
                <a:latin typeface="Doulos SIL" panose="02000500070000020004" pitchFamily="2" charset="77"/>
                <a:ea typeface="Doulos SIL" panose="02000500070000020004" pitchFamily="2" charset="77"/>
                <a:cs typeface="Doulos SIL" panose="02000500070000020004" pitchFamily="2" charset="77"/>
              </a:rPr>
              <a:t>ãʔ³] ‘to happen’</a:t>
            </a:r>
            <a:endParaRPr lang="en-US"/>
          </a:p>
          <a:p>
            <a:pPr marL="0" indent="0">
              <a:buNone/>
            </a:pPr>
            <a:r>
              <a:rPr lang="en-US"/>
              <a:t>	</a:t>
            </a:r>
          </a:p>
          <a:p>
            <a:pPr marL="0" indent="0">
              <a:buNone/>
            </a:pPr>
            <a:r>
              <a:rPr lang="en-US"/>
              <a:t>Pre-glottalized sonorants occur</a:t>
            </a:r>
          </a:p>
          <a:p>
            <a:pPr lvl="1"/>
            <a:endParaRPr lang="en-US"/>
          </a:p>
          <a:p>
            <a:pPr lvl="1"/>
            <a:r>
              <a:rPr lang="en-US"/>
              <a:t>in word-initial position of monosyllables, e.g. 	[ˀnĩɦ³²] ‘to hold up’	</a:t>
            </a:r>
            <a:br>
              <a:rPr lang="en-US"/>
            </a:br>
            <a:r>
              <a:rPr lang="en-US"/>
              <a:t>							[nĩɦ³²] ‘to fall down’</a:t>
            </a:r>
          </a:p>
          <a:p>
            <a:pPr marL="457200" lvl="1" indent="0">
              <a:buNone/>
            </a:pPr>
            <a:endParaRPr lang="en-US"/>
          </a:p>
          <a:p>
            <a:pPr lvl="1"/>
            <a:r>
              <a:rPr lang="en-US"/>
              <a:t>intervocalically as onsets of root-final syllables, e.g. [ba¹ˀnĩ³] ‘three of them’</a:t>
            </a:r>
          </a:p>
          <a:p>
            <a:pPr marL="0" indent="0">
              <a:buNone/>
            </a:pPr>
            <a:r>
              <a:rPr lang="en-US"/>
              <a:t> </a:t>
            </a:r>
          </a:p>
        </p:txBody>
      </p:sp>
      <p:sp>
        <p:nvSpPr>
          <p:cNvPr id="4" name="Slide Number Placeholder 3">
            <a:extLst>
              <a:ext uri="{FF2B5EF4-FFF2-40B4-BE49-F238E27FC236}">
                <a16:creationId xmlns:a16="http://schemas.microsoft.com/office/drawing/2014/main" id="{23B862A0-AF9F-D948-A10C-3C8E6AEADA31}"/>
              </a:ext>
            </a:extLst>
          </p:cNvPr>
          <p:cNvSpPr>
            <a:spLocks noGrp="1"/>
          </p:cNvSpPr>
          <p:nvPr>
            <p:ph type="sldNum" sz="quarter" idx="12"/>
          </p:nvPr>
        </p:nvSpPr>
        <p:spPr/>
        <p:txBody>
          <a:bodyPr/>
          <a:lstStyle/>
          <a:p>
            <a:fld id="{9276B3B9-B4C0-4244-BC6D-745C9254BF00}" type="slidenum">
              <a:t>23</a:t>
            </a:fld>
            <a:endParaRPr lang="en-US"/>
          </a:p>
        </p:txBody>
      </p:sp>
      <p:pic>
        <p:nvPicPr>
          <p:cNvPr id="5" name="ranh3_ch2">
            <a:hlinkClick r:id="" action="ppaction://media"/>
            <a:extLst>
              <a:ext uri="{FF2B5EF4-FFF2-40B4-BE49-F238E27FC236}">
                <a16:creationId xmlns:a16="http://schemas.microsoft.com/office/drawing/2014/main" id="{A708EE8B-1C53-1A4D-8F03-CD108F4474D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255704" y="2592459"/>
            <a:ext cx="458805" cy="458805"/>
          </a:xfrm>
          <a:prstGeom prst="rect">
            <a:avLst/>
          </a:prstGeom>
          <a:solidFill>
            <a:schemeClr val="accent1"/>
          </a:solidFill>
        </p:spPr>
      </p:pic>
      <p:pic>
        <p:nvPicPr>
          <p:cNvPr id="6" name="ra3han3_ch2">
            <a:hlinkClick r:id="" action="ppaction://media"/>
            <a:extLst>
              <a:ext uri="{FF2B5EF4-FFF2-40B4-BE49-F238E27FC236}">
                <a16:creationId xmlns:a16="http://schemas.microsoft.com/office/drawing/2014/main" id="{529C35E4-9CAD-0749-A6C4-4A1A953F1BF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0737337" y="1898127"/>
            <a:ext cx="458805" cy="458805"/>
          </a:xfrm>
          <a:prstGeom prst="rect">
            <a:avLst/>
          </a:prstGeom>
          <a:solidFill>
            <a:schemeClr val="accent1"/>
          </a:solidFill>
        </p:spPr>
      </p:pic>
      <p:pic>
        <p:nvPicPr>
          <p:cNvPr id="7" name="hninj32_ch2">
            <a:hlinkClick r:id="" action="ppaction://media"/>
            <a:extLst>
              <a:ext uri="{FF2B5EF4-FFF2-40B4-BE49-F238E27FC236}">
                <a16:creationId xmlns:a16="http://schemas.microsoft.com/office/drawing/2014/main" id="{06CD47A4-6606-1A45-9CB3-1ACE14A50885}"/>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940635" y="4257366"/>
            <a:ext cx="379177" cy="379177"/>
          </a:xfrm>
          <a:prstGeom prst="rect">
            <a:avLst/>
          </a:prstGeom>
          <a:solidFill>
            <a:schemeClr val="accent1"/>
          </a:solidFill>
        </p:spPr>
      </p:pic>
      <p:pic>
        <p:nvPicPr>
          <p:cNvPr id="8" name="ninj32_ch2">
            <a:hlinkClick r:id="" action="ppaction://media"/>
            <a:extLst>
              <a:ext uri="{FF2B5EF4-FFF2-40B4-BE49-F238E27FC236}">
                <a16:creationId xmlns:a16="http://schemas.microsoft.com/office/drawing/2014/main" id="{5D7F2CEF-C432-0648-90AF-2A8796D5A80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940634" y="4609647"/>
            <a:ext cx="379177" cy="379177"/>
          </a:xfrm>
          <a:prstGeom prst="rect">
            <a:avLst/>
          </a:prstGeom>
          <a:solidFill>
            <a:schemeClr val="accent1"/>
          </a:solidFill>
        </p:spPr>
      </p:pic>
      <p:pic>
        <p:nvPicPr>
          <p:cNvPr id="10" name="ba1hnin3_ch2.wav">
            <a:hlinkClick r:id="" action="ppaction://media"/>
            <a:extLst>
              <a:ext uri="{FF2B5EF4-FFF2-40B4-BE49-F238E27FC236}">
                <a16:creationId xmlns:a16="http://schemas.microsoft.com/office/drawing/2014/main" id="{3D63FCED-B358-9E47-991E-56954E5194F6}"/>
              </a:ext>
            </a:extLst>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11043014" y="5223624"/>
            <a:ext cx="417095" cy="417095"/>
          </a:xfrm>
          <a:prstGeom prst="rect">
            <a:avLst/>
          </a:prstGeom>
          <a:solidFill>
            <a:schemeClr val="accent1"/>
          </a:solidFill>
        </p:spPr>
      </p:pic>
    </p:spTree>
    <p:extLst>
      <p:ext uri="{BB962C8B-B14F-4D97-AF65-F5344CB8AC3E}">
        <p14:creationId xmlns:p14="http://schemas.microsoft.com/office/powerpoint/2010/main" val="201276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90"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158"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57" fill="hold"/>
                                        <p:tgtEl>
                                          <p:spTgt spid="8"/>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87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audio>
              <p:cMediaNode vol="80000">
                <p:cTn id="24" fill="hold" display="0">
                  <p:stCondLst>
                    <p:cond delay="indefinite"/>
                  </p:stCondLst>
                  <p:endCondLst>
                    <p:cond evt="onStopAudio" delay="0">
                      <p:tgtEl>
                        <p:sldTgt/>
                      </p:tgtEl>
                    </p:cond>
                  </p:endCondLst>
                </p:cTn>
                <p:tgtEl>
                  <p:spTgt spid="6"/>
                </p:tgtEl>
              </p:cMediaNode>
            </p:audio>
            <p:audio>
              <p:cMediaNode vol="80000">
                <p:cTn id="25" fill="hold" display="0">
                  <p:stCondLst>
                    <p:cond delay="indefinite"/>
                  </p:stCondLst>
                  <p:endCondLst>
                    <p:cond evt="onStopAudio" delay="0">
                      <p:tgtEl>
                        <p:sldTgt/>
                      </p:tgtEl>
                    </p:cond>
                  </p:endCondLst>
                </p:cTn>
                <p:tgtEl>
                  <p:spTgt spid="7"/>
                </p:tgtEl>
              </p:cMediaNode>
            </p:audio>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F7DFD-5C97-B149-98CF-A00C0FCE1B36}"/>
              </a:ext>
            </a:extLst>
          </p:cNvPr>
          <p:cNvSpPr>
            <a:spLocks noGrp="1"/>
          </p:cNvSpPr>
          <p:nvPr>
            <p:ph type="title"/>
          </p:nvPr>
        </p:nvSpPr>
        <p:spPr/>
        <p:txBody>
          <a:bodyPr/>
          <a:lstStyle/>
          <a:p>
            <a:r>
              <a:rPr lang="en-US"/>
              <a:t>Previous phonetic research</a:t>
            </a:r>
          </a:p>
        </p:txBody>
      </p:sp>
      <p:sp>
        <p:nvSpPr>
          <p:cNvPr id="3" name="Content Placeholder 2">
            <a:extLst>
              <a:ext uri="{FF2B5EF4-FFF2-40B4-BE49-F238E27FC236}">
                <a16:creationId xmlns:a16="http://schemas.microsoft.com/office/drawing/2014/main" id="{A9F53B0D-5AE0-1647-9B19-D28A869042D4}"/>
              </a:ext>
            </a:extLst>
          </p:cNvPr>
          <p:cNvSpPr>
            <a:spLocks noGrp="1"/>
          </p:cNvSpPr>
          <p:nvPr>
            <p:ph idx="1"/>
          </p:nvPr>
        </p:nvSpPr>
        <p:spPr/>
        <p:txBody>
          <a:bodyPr/>
          <a:lstStyle/>
          <a:p>
            <a:r>
              <a:rPr lang="en-US"/>
              <a:t>Intervocalic glottal stops are more rarely produced with full stop closure than coda glottal stops (DiCanio 2012a).</a:t>
            </a:r>
          </a:p>
          <a:p>
            <a:endParaRPr lang="en-US"/>
          </a:p>
          <a:p>
            <a:r>
              <a:rPr lang="en-US"/>
              <a:t>Vowels preceding a coda glottal consonant are much shorter than vowels in open syllables and listeners rely on vowel duration to as a cue for coda glottalization (DiCanio 2012a, 2014).</a:t>
            </a:r>
          </a:p>
          <a:p>
            <a:endParaRPr lang="en-US"/>
          </a:p>
          <a:p>
            <a:r>
              <a:rPr lang="en-US"/>
              <a:t>Additional acoustic cues to glottalization include corrected spectral slope measures like H1-H2, H1-A3 (DiCanio 2012a).</a:t>
            </a:r>
          </a:p>
        </p:txBody>
      </p:sp>
      <p:sp>
        <p:nvSpPr>
          <p:cNvPr id="4" name="Slide Number Placeholder 3">
            <a:extLst>
              <a:ext uri="{FF2B5EF4-FFF2-40B4-BE49-F238E27FC236}">
                <a16:creationId xmlns:a16="http://schemas.microsoft.com/office/drawing/2014/main" id="{EB25965E-91A2-E249-9FA5-D7459594F904}"/>
              </a:ext>
            </a:extLst>
          </p:cNvPr>
          <p:cNvSpPr>
            <a:spLocks noGrp="1"/>
          </p:cNvSpPr>
          <p:nvPr>
            <p:ph type="sldNum" sz="quarter" idx="12"/>
          </p:nvPr>
        </p:nvSpPr>
        <p:spPr/>
        <p:txBody>
          <a:bodyPr/>
          <a:lstStyle/>
          <a:p>
            <a:fld id="{9276B3B9-B4C0-4244-BC6D-745C9254BF00}" type="slidenum">
              <a:t>24</a:t>
            </a:fld>
            <a:endParaRPr lang="en-US"/>
          </a:p>
        </p:txBody>
      </p:sp>
    </p:spTree>
    <p:extLst>
      <p:ext uri="{BB962C8B-B14F-4D97-AF65-F5344CB8AC3E}">
        <p14:creationId xmlns:p14="http://schemas.microsoft.com/office/powerpoint/2010/main" val="1934948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A617A-FAF7-0345-B2D7-68223241B404}"/>
              </a:ext>
            </a:extLst>
          </p:cNvPr>
          <p:cNvSpPr>
            <a:spLocks noGrp="1"/>
          </p:cNvSpPr>
          <p:nvPr>
            <p:ph type="title"/>
          </p:nvPr>
        </p:nvSpPr>
        <p:spPr>
          <a:xfrm>
            <a:off x="838200" y="365125"/>
            <a:ext cx="10515600" cy="1325563"/>
          </a:xfrm>
        </p:spPr>
        <p:txBody>
          <a:bodyPr/>
          <a:lstStyle/>
          <a:p>
            <a:r>
              <a:rPr lang="en-US"/>
              <a:t>Lenited vs. non-lenited glottal stops</a:t>
            </a:r>
            <a:br>
              <a:rPr lang="en-US"/>
            </a:br>
            <a:endParaRPr lang="en-US"/>
          </a:p>
        </p:txBody>
      </p:sp>
      <p:sp>
        <p:nvSpPr>
          <p:cNvPr id="4" name="Slide Number Placeholder 3">
            <a:extLst>
              <a:ext uri="{FF2B5EF4-FFF2-40B4-BE49-F238E27FC236}">
                <a16:creationId xmlns:a16="http://schemas.microsoft.com/office/drawing/2014/main" id="{5338B0D8-FA72-CF44-A911-81AF850A7181}"/>
              </a:ext>
            </a:extLst>
          </p:cNvPr>
          <p:cNvSpPr>
            <a:spLocks noGrp="1"/>
          </p:cNvSpPr>
          <p:nvPr>
            <p:ph type="sldNum" sz="quarter" idx="12"/>
          </p:nvPr>
        </p:nvSpPr>
        <p:spPr/>
        <p:txBody>
          <a:bodyPr/>
          <a:lstStyle/>
          <a:p>
            <a:fld id="{9276B3B9-B4C0-4244-BC6D-745C9254BF00}" type="slidenum">
              <a:t>25</a:t>
            </a:fld>
            <a:endParaRPr lang="en-US"/>
          </a:p>
        </p:txBody>
      </p:sp>
      <p:pic>
        <p:nvPicPr>
          <p:cNvPr id="5" name="Picture 4">
            <a:extLst>
              <a:ext uri="{FF2B5EF4-FFF2-40B4-BE49-F238E27FC236}">
                <a16:creationId xmlns:a16="http://schemas.microsoft.com/office/drawing/2014/main" id="{47C97EA7-34DA-E047-AF52-F47D93B8A806}"/>
              </a:ext>
            </a:extLst>
          </p:cNvPr>
          <p:cNvPicPr>
            <a:picLocks noChangeAspect="1"/>
          </p:cNvPicPr>
          <p:nvPr/>
        </p:nvPicPr>
        <p:blipFill>
          <a:blip r:embed="rId2"/>
          <a:stretch>
            <a:fillRect/>
          </a:stretch>
        </p:blipFill>
        <p:spPr>
          <a:xfrm>
            <a:off x="838200" y="1314438"/>
            <a:ext cx="10613902" cy="4530003"/>
          </a:xfrm>
          <a:prstGeom prst="rect">
            <a:avLst/>
          </a:prstGeom>
        </p:spPr>
      </p:pic>
      <p:sp>
        <p:nvSpPr>
          <p:cNvPr id="6" name="TextBox 5">
            <a:extLst>
              <a:ext uri="{FF2B5EF4-FFF2-40B4-BE49-F238E27FC236}">
                <a16:creationId xmlns:a16="http://schemas.microsoft.com/office/drawing/2014/main" id="{122D2FA3-5F69-E541-B47E-14E93DE2BE57}"/>
              </a:ext>
            </a:extLst>
          </p:cNvPr>
          <p:cNvSpPr txBox="1"/>
          <p:nvPr/>
        </p:nvSpPr>
        <p:spPr>
          <a:xfrm>
            <a:off x="1939636" y="5844441"/>
            <a:ext cx="3283527" cy="461665"/>
          </a:xfrm>
          <a:prstGeom prst="rect">
            <a:avLst/>
          </a:prstGeom>
          <a:noFill/>
        </p:spPr>
        <p:txBody>
          <a:bodyPr wrap="square" rtlCol="0">
            <a:spAutoFit/>
          </a:bodyPr>
          <a:lstStyle/>
          <a:p>
            <a:r>
              <a:rPr lang="en-US" sz="2400">
                <a:latin typeface="Doulos SIL" panose="02000500070000020004" pitchFamily="2" charset="77"/>
                <a:ea typeface="Doulos SIL" panose="02000500070000020004" pitchFamily="2" charset="77"/>
                <a:cs typeface="Doulos SIL" panose="02000500070000020004" pitchFamily="2" charset="77"/>
              </a:rPr>
              <a:t>ne³ʔeɦ³ ‘child’</a:t>
            </a:r>
          </a:p>
        </p:txBody>
      </p:sp>
      <p:sp>
        <p:nvSpPr>
          <p:cNvPr id="7" name="TextBox 6">
            <a:extLst>
              <a:ext uri="{FF2B5EF4-FFF2-40B4-BE49-F238E27FC236}">
                <a16:creationId xmlns:a16="http://schemas.microsoft.com/office/drawing/2014/main" id="{5EE8EFE8-9A7B-034D-BF1A-2AF63FF75974}"/>
              </a:ext>
            </a:extLst>
          </p:cNvPr>
          <p:cNvSpPr txBox="1"/>
          <p:nvPr/>
        </p:nvSpPr>
        <p:spPr>
          <a:xfrm>
            <a:off x="7467600" y="5841555"/>
            <a:ext cx="3283527" cy="461665"/>
          </a:xfrm>
          <a:prstGeom prst="rect">
            <a:avLst/>
          </a:prstGeom>
          <a:noFill/>
        </p:spPr>
        <p:txBody>
          <a:bodyPr wrap="square" rtlCol="0">
            <a:spAutoFit/>
          </a:bodyPr>
          <a:lstStyle/>
          <a:p>
            <a:r>
              <a:rPr lang="en-US" sz="2400">
                <a:latin typeface="Doulos SIL" panose="02000500070000020004" pitchFamily="2" charset="77"/>
                <a:ea typeface="Doulos SIL" panose="02000500070000020004" pitchFamily="2" charset="77"/>
                <a:cs typeface="Doulos SIL" panose="02000500070000020004" pitchFamily="2" charset="77"/>
              </a:rPr>
              <a:t>nneʔ³ ‘straw rope’</a:t>
            </a:r>
          </a:p>
        </p:txBody>
      </p:sp>
      <p:sp>
        <p:nvSpPr>
          <p:cNvPr id="8" name="TextBox 7">
            <a:extLst>
              <a:ext uri="{FF2B5EF4-FFF2-40B4-BE49-F238E27FC236}">
                <a16:creationId xmlns:a16="http://schemas.microsoft.com/office/drawing/2014/main" id="{9B39CE76-351A-DC47-BEC7-1BC9FB5103D3}"/>
              </a:ext>
            </a:extLst>
          </p:cNvPr>
          <p:cNvSpPr txBox="1"/>
          <p:nvPr/>
        </p:nvSpPr>
        <p:spPr>
          <a:xfrm>
            <a:off x="852055" y="6303220"/>
            <a:ext cx="5188527" cy="369332"/>
          </a:xfrm>
          <a:prstGeom prst="rect">
            <a:avLst/>
          </a:prstGeom>
          <a:noFill/>
        </p:spPr>
        <p:txBody>
          <a:bodyPr wrap="square" rtlCol="0">
            <a:spAutoFit/>
          </a:bodyPr>
          <a:lstStyle/>
          <a:p>
            <a:r>
              <a:rPr lang="en-US"/>
              <a:t>Figures from DiCanio (2012a)</a:t>
            </a:r>
          </a:p>
        </p:txBody>
      </p:sp>
    </p:spTree>
    <p:extLst>
      <p:ext uri="{BB962C8B-B14F-4D97-AF65-F5344CB8AC3E}">
        <p14:creationId xmlns:p14="http://schemas.microsoft.com/office/powerpoint/2010/main" val="3726678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B4EE7-22B9-8840-A43E-135AA5BB0928}"/>
              </a:ext>
            </a:extLst>
          </p:cNvPr>
          <p:cNvSpPr>
            <a:spLocks noGrp="1"/>
          </p:cNvSpPr>
          <p:nvPr>
            <p:ph type="title"/>
          </p:nvPr>
        </p:nvSpPr>
        <p:spPr>
          <a:xfrm>
            <a:off x="838200" y="365125"/>
            <a:ext cx="10515600" cy="964911"/>
          </a:xfrm>
        </p:spPr>
        <p:txBody>
          <a:bodyPr/>
          <a:lstStyle/>
          <a:p>
            <a:r>
              <a:rPr lang="en-US"/>
              <a:t>Glottalization and tone </a:t>
            </a:r>
          </a:p>
        </p:txBody>
      </p:sp>
      <p:sp>
        <p:nvSpPr>
          <p:cNvPr id="3" name="Content Placeholder 2">
            <a:extLst>
              <a:ext uri="{FF2B5EF4-FFF2-40B4-BE49-F238E27FC236}">
                <a16:creationId xmlns:a16="http://schemas.microsoft.com/office/drawing/2014/main" id="{C4A07645-9D8E-804F-83FB-1CD50573FC9E}"/>
              </a:ext>
            </a:extLst>
          </p:cNvPr>
          <p:cNvSpPr>
            <a:spLocks noGrp="1"/>
          </p:cNvSpPr>
          <p:nvPr>
            <p:ph idx="1"/>
          </p:nvPr>
        </p:nvSpPr>
        <p:spPr>
          <a:xfrm>
            <a:off x="838200" y="1468582"/>
            <a:ext cx="10515600" cy="4708381"/>
          </a:xfrm>
        </p:spPr>
        <p:txBody>
          <a:bodyPr>
            <a:normAutofit/>
          </a:bodyPr>
          <a:lstStyle/>
          <a:p>
            <a:r>
              <a:rPr lang="en-US"/>
              <a:t>Glottalization perturbs f0 targets. This predicts that for languages where f0 is also contrastive, tone and glottal targets may be timed so as to prevent acoustic overlap and maintain tonal recoverability (Silverman 1997).</a:t>
            </a:r>
          </a:p>
          <a:p>
            <a:r>
              <a:rPr lang="en-US"/>
              <a:t>Caveat – linguists are likely to transcribe glottalization as [</a:t>
            </a:r>
            <a:r>
              <a:rPr lang="en-US">
                <a:latin typeface="Doulos SIL" panose="02000500070000020004" pitchFamily="2" charset="77"/>
                <a:ea typeface="Doulos SIL" panose="02000500070000020004" pitchFamily="2" charset="77"/>
                <a:cs typeface="Doulos SIL" panose="02000500070000020004" pitchFamily="2" charset="77"/>
              </a:rPr>
              <a:t>ʔ</a:t>
            </a:r>
            <a:r>
              <a:rPr lang="en-US"/>
              <a:t>] ~ [</a:t>
            </a:r>
            <a:r>
              <a:rPr lang="en-US">
                <a:latin typeface="Doulos SIL" panose="02000500070000020004" pitchFamily="2" charset="77"/>
                <a:ea typeface="Doulos SIL" panose="02000500070000020004" pitchFamily="2" charset="77"/>
                <a:cs typeface="Doulos SIL" panose="02000500070000020004" pitchFamily="2" charset="77"/>
              </a:rPr>
              <a:t>ˀ</a:t>
            </a:r>
            <a:r>
              <a:rPr lang="en-US"/>
              <a:t>]. Transcriptional practice biases phonological accounts to assume separability, i.e. if it’s transcribed as [</a:t>
            </a:r>
            <a:r>
              <a:rPr lang="en-US">
                <a:latin typeface="Doulos SIL" panose="02000500070000020004" pitchFamily="2" charset="77"/>
                <a:ea typeface="Doulos SIL" panose="02000500070000020004" pitchFamily="2" charset="77"/>
                <a:cs typeface="Doulos SIL" panose="02000500070000020004" pitchFamily="2" charset="77"/>
              </a:rPr>
              <a:t>ʔ</a:t>
            </a:r>
            <a:r>
              <a:rPr lang="en-US"/>
              <a:t>] instead of [a̰], it must always be a stop, right?</a:t>
            </a:r>
          </a:p>
          <a:p>
            <a:r>
              <a:rPr lang="en-US"/>
              <a:t>For Triqui, prosodic position appears to play a more important role in glottal stop realization than tone.</a:t>
            </a:r>
          </a:p>
        </p:txBody>
      </p:sp>
      <p:sp>
        <p:nvSpPr>
          <p:cNvPr id="4" name="Slide Number Placeholder 3">
            <a:extLst>
              <a:ext uri="{FF2B5EF4-FFF2-40B4-BE49-F238E27FC236}">
                <a16:creationId xmlns:a16="http://schemas.microsoft.com/office/drawing/2014/main" id="{65522F39-D580-924A-9510-6E722FD0CDA9}"/>
              </a:ext>
            </a:extLst>
          </p:cNvPr>
          <p:cNvSpPr>
            <a:spLocks noGrp="1"/>
          </p:cNvSpPr>
          <p:nvPr>
            <p:ph type="sldNum" sz="quarter" idx="12"/>
          </p:nvPr>
        </p:nvSpPr>
        <p:spPr/>
        <p:txBody>
          <a:bodyPr/>
          <a:lstStyle/>
          <a:p>
            <a:fld id="{9276B3B9-B4C0-4244-BC6D-745C9254BF00}" type="slidenum">
              <a:t>26</a:t>
            </a:fld>
            <a:endParaRPr lang="en-US"/>
          </a:p>
        </p:txBody>
      </p:sp>
    </p:spTree>
    <p:extLst>
      <p:ext uri="{BB962C8B-B14F-4D97-AF65-F5344CB8AC3E}">
        <p14:creationId xmlns:p14="http://schemas.microsoft.com/office/powerpoint/2010/main" val="34258807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70370-C780-914A-90B6-B3F893C973D4}"/>
              </a:ext>
            </a:extLst>
          </p:cNvPr>
          <p:cNvSpPr>
            <a:spLocks noGrp="1"/>
          </p:cNvSpPr>
          <p:nvPr>
            <p:ph type="title"/>
          </p:nvPr>
        </p:nvSpPr>
        <p:spPr/>
        <p:txBody>
          <a:bodyPr/>
          <a:lstStyle/>
          <a:p>
            <a:r>
              <a:rPr lang="en-US"/>
              <a:t>III.	Categorization</a:t>
            </a:r>
          </a:p>
        </p:txBody>
      </p:sp>
      <p:sp>
        <p:nvSpPr>
          <p:cNvPr id="3" name="Content Placeholder 2">
            <a:extLst>
              <a:ext uri="{FF2B5EF4-FFF2-40B4-BE49-F238E27FC236}">
                <a16:creationId xmlns:a16="http://schemas.microsoft.com/office/drawing/2014/main" id="{A6345439-B251-0649-A622-E8F521EA0FF0}"/>
              </a:ext>
            </a:extLst>
          </p:cNvPr>
          <p:cNvSpPr>
            <a:spLocks noGrp="1"/>
          </p:cNvSpPr>
          <p:nvPr>
            <p:ph idx="1"/>
          </p:nvPr>
        </p:nvSpPr>
        <p:spPr/>
        <p:txBody>
          <a:bodyPr/>
          <a:lstStyle/>
          <a:p>
            <a:r>
              <a:rPr lang="en-US"/>
              <a:t>Human categorization of allophony in running speech is useful not only for descriptive/empirical purposes but also for the construction of predictive models trained on the acoustics.</a:t>
            </a:r>
          </a:p>
          <a:p>
            <a:endParaRPr lang="en-US"/>
          </a:p>
          <a:p>
            <a:r>
              <a:rPr lang="en-US"/>
              <a:t>Arapaho classification of glottal stop realizations (Whalen et al 2016)</a:t>
            </a:r>
          </a:p>
          <a:p>
            <a:pPr marL="457200" lvl="1" indent="0">
              <a:buNone/>
            </a:pPr>
            <a:r>
              <a:rPr lang="en-GB" dirty="0"/>
              <a:t>Full glottal stop</a:t>
            </a:r>
          </a:p>
          <a:p>
            <a:pPr marL="457200" lvl="1" indent="0">
              <a:buNone/>
            </a:pPr>
            <a:r>
              <a:rPr lang="en-GB" dirty="0"/>
              <a:t>Creaky phonation.</a:t>
            </a:r>
          </a:p>
          <a:p>
            <a:pPr marL="457200" lvl="1" indent="0">
              <a:buNone/>
            </a:pPr>
            <a:r>
              <a:rPr lang="en-GB" dirty="0"/>
              <a:t>Creaky phonation with local </a:t>
            </a:r>
            <a:r>
              <a:rPr lang="en-GB" dirty="0" err="1"/>
              <a:t>glottalization</a:t>
            </a:r>
            <a:r>
              <a:rPr lang="en-GB" dirty="0"/>
              <a:t>.</a:t>
            </a:r>
          </a:p>
          <a:p>
            <a:pPr marL="457200" lvl="1" indent="0">
              <a:buNone/>
            </a:pPr>
            <a:r>
              <a:rPr lang="en-GB" dirty="0"/>
              <a:t>No </a:t>
            </a:r>
            <a:r>
              <a:rPr lang="en-GB" dirty="0" err="1"/>
              <a:t>glottalization</a:t>
            </a:r>
            <a:r>
              <a:rPr lang="en-GB" dirty="0"/>
              <a:t>.</a:t>
            </a:r>
          </a:p>
          <a:p>
            <a:pPr marL="457200" lvl="1" indent="0">
              <a:buNone/>
            </a:pPr>
            <a:r>
              <a:rPr lang="en-GB" dirty="0"/>
              <a:t>“Problematic” (hard to classify)</a:t>
            </a:r>
            <a:endParaRPr lang="en-US"/>
          </a:p>
        </p:txBody>
      </p:sp>
      <p:sp>
        <p:nvSpPr>
          <p:cNvPr id="4" name="Slide Number Placeholder 3">
            <a:extLst>
              <a:ext uri="{FF2B5EF4-FFF2-40B4-BE49-F238E27FC236}">
                <a16:creationId xmlns:a16="http://schemas.microsoft.com/office/drawing/2014/main" id="{0290C1EF-0DC9-0644-A7D6-A9CEDC5A8851}"/>
              </a:ext>
            </a:extLst>
          </p:cNvPr>
          <p:cNvSpPr>
            <a:spLocks noGrp="1"/>
          </p:cNvSpPr>
          <p:nvPr>
            <p:ph type="sldNum" sz="quarter" idx="12"/>
          </p:nvPr>
        </p:nvSpPr>
        <p:spPr/>
        <p:txBody>
          <a:bodyPr/>
          <a:lstStyle/>
          <a:p>
            <a:fld id="{9276B3B9-B4C0-4244-BC6D-745C9254BF00}" type="slidenum">
              <a:t>27</a:t>
            </a:fld>
            <a:endParaRPr lang="en-US"/>
          </a:p>
        </p:txBody>
      </p:sp>
    </p:spTree>
    <p:extLst>
      <p:ext uri="{BB962C8B-B14F-4D97-AF65-F5344CB8AC3E}">
        <p14:creationId xmlns:p14="http://schemas.microsoft.com/office/powerpoint/2010/main" val="3204422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A842A-1D15-2A47-8854-7CDCC593C079}"/>
              </a:ext>
            </a:extLst>
          </p:cNvPr>
          <p:cNvSpPr>
            <a:spLocks noGrp="1"/>
          </p:cNvSpPr>
          <p:nvPr>
            <p:ph type="title"/>
          </p:nvPr>
        </p:nvSpPr>
        <p:spPr/>
        <p:txBody>
          <a:bodyPr/>
          <a:lstStyle/>
          <a:p>
            <a:r>
              <a:rPr lang="en-US"/>
              <a:t>Arapaho results (from Whalen et al)</a:t>
            </a:r>
          </a:p>
        </p:txBody>
      </p:sp>
      <p:sp>
        <p:nvSpPr>
          <p:cNvPr id="4" name="Slide Number Placeholder 3">
            <a:extLst>
              <a:ext uri="{FF2B5EF4-FFF2-40B4-BE49-F238E27FC236}">
                <a16:creationId xmlns:a16="http://schemas.microsoft.com/office/drawing/2014/main" id="{61C3BB13-3256-0C48-AA95-78C7BE2BB9CD}"/>
              </a:ext>
            </a:extLst>
          </p:cNvPr>
          <p:cNvSpPr>
            <a:spLocks noGrp="1"/>
          </p:cNvSpPr>
          <p:nvPr>
            <p:ph type="sldNum" sz="quarter" idx="12"/>
          </p:nvPr>
        </p:nvSpPr>
        <p:spPr/>
        <p:txBody>
          <a:bodyPr/>
          <a:lstStyle/>
          <a:p>
            <a:fld id="{9276B3B9-B4C0-4244-BC6D-745C9254BF00}" type="slidenum">
              <a:t>28</a:t>
            </a:fld>
            <a:endParaRPr lang="en-US"/>
          </a:p>
        </p:txBody>
      </p:sp>
      <p:graphicFrame>
        <p:nvGraphicFramePr>
          <p:cNvPr id="5" name="Table 4">
            <a:extLst>
              <a:ext uri="{FF2B5EF4-FFF2-40B4-BE49-F238E27FC236}">
                <a16:creationId xmlns:a16="http://schemas.microsoft.com/office/drawing/2014/main" id="{AB9F200D-B9DF-E14F-B156-58EFB7EE067E}"/>
              </a:ext>
            </a:extLst>
          </p:cNvPr>
          <p:cNvGraphicFramePr>
            <a:graphicFrameLocks noGrp="1"/>
          </p:cNvGraphicFramePr>
          <p:nvPr>
            <p:extLst>
              <p:ext uri="{D42A27DB-BD31-4B8C-83A1-F6EECF244321}">
                <p14:modId xmlns:p14="http://schemas.microsoft.com/office/powerpoint/2010/main" val="285673308"/>
              </p:ext>
            </p:extLst>
          </p:nvPr>
        </p:nvGraphicFramePr>
        <p:xfrm>
          <a:off x="1067961" y="1690687"/>
          <a:ext cx="9627748" cy="3342984"/>
        </p:xfrm>
        <a:graphic>
          <a:graphicData uri="http://schemas.openxmlformats.org/drawingml/2006/table">
            <a:tbl>
              <a:tblPr firstRow="1" bandRow="1">
                <a:tableStyleId>{5C22544A-7EE6-4342-B048-85BDC9FD1C3A}</a:tableStyleId>
              </a:tblPr>
              <a:tblGrid>
                <a:gridCol w="3201639">
                  <a:extLst>
                    <a:ext uri="{9D8B030D-6E8A-4147-A177-3AD203B41FA5}">
                      <a16:colId xmlns:a16="http://schemas.microsoft.com/office/drawing/2014/main" val="20000"/>
                    </a:ext>
                  </a:extLst>
                </a:gridCol>
                <a:gridCol w="1396190">
                  <a:extLst>
                    <a:ext uri="{9D8B030D-6E8A-4147-A177-3AD203B41FA5}">
                      <a16:colId xmlns:a16="http://schemas.microsoft.com/office/drawing/2014/main" val="20001"/>
                    </a:ext>
                  </a:extLst>
                </a:gridCol>
                <a:gridCol w="1178819">
                  <a:extLst>
                    <a:ext uri="{9D8B030D-6E8A-4147-A177-3AD203B41FA5}">
                      <a16:colId xmlns:a16="http://schemas.microsoft.com/office/drawing/2014/main" val="20002"/>
                    </a:ext>
                  </a:extLst>
                </a:gridCol>
                <a:gridCol w="1925550">
                  <a:extLst>
                    <a:ext uri="{9D8B030D-6E8A-4147-A177-3AD203B41FA5}">
                      <a16:colId xmlns:a16="http://schemas.microsoft.com/office/drawing/2014/main" val="20003"/>
                    </a:ext>
                  </a:extLst>
                </a:gridCol>
                <a:gridCol w="1925550">
                  <a:extLst>
                    <a:ext uri="{9D8B030D-6E8A-4147-A177-3AD203B41FA5}">
                      <a16:colId xmlns:a16="http://schemas.microsoft.com/office/drawing/2014/main" val="20004"/>
                    </a:ext>
                  </a:extLst>
                </a:gridCol>
              </a:tblGrid>
              <a:tr h="435244">
                <a:tc>
                  <a:txBody>
                    <a:bodyPr/>
                    <a:lstStyle/>
                    <a:p>
                      <a:pPr algn="l" fontAlgn="b"/>
                      <a:r>
                        <a:rPr lang="en-US" sz="2400" b="1" i="0" u="sng" strike="noStrike" dirty="0">
                          <a:solidFill>
                            <a:srgbClr val="000000"/>
                          </a:solidFill>
                          <a:effectLst/>
                          <a:latin typeface="+mn-lt"/>
                          <a:cs typeface="Times New Roman" panose="02020603050405020304" pitchFamily="18" charset="0"/>
                        </a:rPr>
                        <a:t>Realization</a:t>
                      </a:r>
                    </a:p>
                  </a:txBody>
                  <a:tcPr marL="0" marR="0" marT="0" marB="0" anchor="ctr">
                    <a:noFill/>
                  </a:tcPr>
                </a:tc>
                <a:tc>
                  <a:txBody>
                    <a:bodyPr/>
                    <a:lstStyle/>
                    <a:p>
                      <a:pPr algn="ctr" fontAlgn="b"/>
                      <a:r>
                        <a:rPr lang="en-US" sz="2400" b="1" i="0" u="sng" strike="noStrike" dirty="0">
                          <a:solidFill>
                            <a:srgbClr val="000000"/>
                          </a:solidFill>
                          <a:effectLst/>
                          <a:latin typeface="+mn-lt"/>
                          <a:cs typeface="Times New Roman" panose="02020603050405020304" pitchFamily="18" charset="0"/>
                        </a:rPr>
                        <a:t>ASE</a:t>
                      </a:r>
                    </a:p>
                  </a:txBody>
                  <a:tcPr marL="0" marR="0" marT="0" marB="0" anchor="ctr">
                    <a:noFill/>
                  </a:tcPr>
                </a:tc>
                <a:tc>
                  <a:txBody>
                    <a:bodyPr/>
                    <a:lstStyle/>
                    <a:p>
                      <a:pPr algn="ctr" fontAlgn="b"/>
                      <a:r>
                        <a:rPr lang="en-US" sz="2400" b="1" i="0" u="sng" strike="noStrike">
                          <a:solidFill>
                            <a:srgbClr val="000000"/>
                          </a:solidFill>
                          <a:effectLst/>
                          <a:latin typeface="+mn-lt"/>
                          <a:cs typeface="Times New Roman" panose="02020603050405020304" pitchFamily="18" charset="0"/>
                        </a:rPr>
                        <a:t>Percent</a:t>
                      </a:r>
                    </a:p>
                  </a:txBody>
                  <a:tcPr marL="0" marR="0" marT="0" marB="0" anchor="ctr">
                    <a:noFill/>
                  </a:tcPr>
                </a:tc>
                <a:tc>
                  <a:txBody>
                    <a:bodyPr/>
                    <a:lstStyle/>
                    <a:p>
                      <a:pPr algn="ctr" fontAlgn="b"/>
                      <a:r>
                        <a:rPr lang="en-US" sz="2400" b="1" i="0" u="sng" strike="noStrike">
                          <a:solidFill>
                            <a:srgbClr val="000000"/>
                          </a:solidFill>
                          <a:effectLst/>
                          <a:latin typeface="+mn-lt"/>
                          <a:cs typeface="Times New Roman" panose="02020603050405020304" pitchFamily="18" charset="0"/>
                        </a:rPr>
                        <a:t>MKU</a:t>
                      </a:r>
                    </a:p>
                  </a:txBody>
                  <a:tcPr marL="0" marR="0" marT="0" marB="0" anchor="ctr">
                    <a:noFill/>
                  </a:tcPr>
                </a:tc>
                <a:tc>
                  <a:txBody>
                    <a:bodyPr/>
                    <a:lstStyle/>
                    <a:p>
                      <a:pPr algn="ctr" fontAlgn="b"/>
                      <a:r>
                        <a:rPr lang="en-US" sz="2400" b="1" i="0" u="sng" strike="noStrike">
                          <a:solidFill>
                            <a:srgbClr val="000000"/>
                          </a:solidFill>
                          <a:effectLst/>
                          <a:latin typeface="+mn-lt"/>
                          <a:cs typeface="Times New Roman" panose="02020603050405020304" pitchFamily="18" charset="0"/>
                        </a:rPr>
                        <a:t>Percent</a:t>
                      </a:r>
                    </a:p>
                  </a:txBody>
                  <a:tcPr marL="0" marR="0" marT="0" marB="0" anchor="ctr">
                    <a:noFill/>
                  </a:tcPr>
                </a:tc>
                <a:extLst>
                  <a:ext uri="{0D108BD9-81ED-4DB2-BD59-A6C34878D82A}">
                    <a16:rowId xmlns:a16="http://schemas.microsoft.com/office/drawing/2014/main" val="10000"/>
                  </a:ext>
                </a:extLst>
              </a:tr>
              <a:tr h="435244">
                <a:tc>
                  <a:txBody>
                    <a:bodyPr/>
                    <a:lstStyle/>
                    <a:p>
                      <a:pPr algn="l" fontAlgn="b"/>
                      <a:r>
                        <a:rPr lang="en-US" sz="2400" b="0" i="0" u="none" strike="noStrike" dirty="0">
                          <a:solidFill>
                            <a:srgbClr val="000000"/>
                          </a:solidFill>
                          <a:effectLst/>
                          <a:latin typeface="+mn-lt"/>
                          <a:cs typeface="Times New Roman" panose="02020603050405020304" pitchFamily="18" charset="0"/>
                        </a:rPr>
                        <a:t>Full glottal stop</a:t>
                      </a:r>
                    </a:p>
                  </a:txBody>
                  <a:tcPr marL="0" marR="0" marT="0" marB="0" anchor="ctr">
                    <a:noFill/>
                  </a:tcPr>
                </a:tc>
                <a:tc>
                  <a:txBody>
                    <a:bodyPr/>
                    <a:lstStyle/>
                    <a:p>
                      <a:pPr algn="ctr" fontAlgn="b"/>
                      <a:r>
                        <a:rPr lang="ru-RU" sz="2400" b="0" i="0" u="none" strike="noStrike">
                          <a:solidFill>
                            <a:srgbClr val="000000"/>
                          </a:solidFill>
                          <a:effectLst/>
                          <a:latin typeface="+mn-lt"/>
                          <a:cs typeface="Times New Roman" panose="02020603050405020304" pitchFamily="18" charset="0"/>
                        </a:rPr>
                        <a:t>58</a:t>
                      </a:r>
                    </a:p>
                  </a:txBody>
                  <a:tcPr marL="0" marR="0" marT="0" marB="0" anchor="ctr">
                    <a:noFill/>
                  </a:tcPr>
                </a:tc>
                <a:tc>
                  <a:txBody>
                    <a:bodyPr/>
                    <a:lstStyle/>
                    <a:p>
                      <a:pPr algn="ctr" fontAlgn="b"/>
                      <a:r>
                        <a:rPr lang="nb-NO" sz="2400" b="1" i="0" u="none" strike="noStrike" dirty="0">
                          <a:solidFill>
                            <a:srgbClr val="000000"/>
                          </a:solidFill>
                          <a:effectLst/>
                          <a:latin typeface="+mn-lt"/>
                          <a:cs typeface="Times New Roman" panose="02020603050405020304" pitchFamily="18" charset="0"/>
                        </a:rPr>
                        <a:t>25.3</a:t>
                      </a:r>
                    </a:p>
                  </a:txBody>
                  <a:tcPr marL="0" marR="0" marT="0" marB="0" anchor="ctr">
                    <a:noFill/>
                  </a:tcPr>
                </a:tc>
                <a:tc>
                  <a:txBody>
                    <a:bodyPr/>
                    <a:lstStyle/>
                    <a:p>
                      <a:pPr algn="ctr" fontAlgn="b"/>
                      <a:r>
                        <a:rPr lang="cs-CZ" sz="2400" b="0" i="0" u="none" strike="noStrike">
                          <a:solidFill>
                            <a:srgbClr val="000000"/>
                          </a:solidFill>
                          <a:effectLst/>
                          <a:latin typeface="+mn-lt"/>
                          <a:cs typeface="Times New Roman" panose="02020603050405020304" pitchFamily="18" charset="0"/>
                        </a:rPr>
                        <a:t>111</a:t>
                      </a:r>
                    </a:p>
                  </a:txBody>
                  <a:tcPr marL="0" marR="0" marT="0" marB="0" anchor="ctr">
                    <a:noFill/>
                  </a:tcPr>
                </a:tc>
                <a:tc>
                  <a:txBody>
                    <a:bodyPr/>
                    <a:lstStyle/>
                    <a:p>
                      <a:pPr algn="ctr" fontAlgn="b"/>
                      <a:r>
                        <a:rPr lang="nb-NO" sz="2400" b="1" i="0" u="none" strike="noStrike" dirty="0">
                          <a:solidFill>
                            <a:srgbClr val="000000"/>
                          </a:solidFill>
                          <a:effectLst/>
                          <a:latin typeface="+mn-lt"/>
                          <a:cs typeface="Times New Roman" panose="02020603050405020304" pitchFamily="18" charset="0"/>
                        </a:rPr>
                        <a:t>27.4</a:t>
                      </a:r>
                    </a:p>
                  </a:txBody>
                  <a:tcPr marL="0" marR="0" marT="0" marB="0" anchor="ctr">
                    <a:noFill/>
                  </a:tcPr>
                </a:tc>
                <a:extLst>
                  <a:ext uri="{0D108BD9-81ED-4DB2-BD59-A6C34878D82A}">
                    <a16:rowId xmlns:a16="http://schemas.microsoft.com/office/drawing/2014/main" val="10001"/>
                  </a:ext>
                </a:extLst>
              </a:tr>
              <a:tr h="435244">
                <a:tc>
                  <a:txBody>
                    <a:bodyPr/>
                    <a:lstStyle/>
                    <a:p>
                      <a:pPr algn="l" fontAlgn="b"/>
                      <a:r>
                        <a:rPr lang="en-US" sz="2400" b="0" i="0" u="none" strike="noStrike">
                          <a:solidFill>
                            <a:srgbClr val="000000"/>
                          </a:solidFill>
                          <a:effectLst/>
                          <a:latin typeface="+mn-lt"/>
                          <a:cs typeface="Times New Roman" panose="02020603050405020304" pitchFamily="18" charset="0"/>
                        </a:rPr>
                        <a:t>Creaky phonation</a:t>
                      </a:r>
                    </a:p>
                  </a:txBody>
                  <a:tcPr marL="0" marR="0" marT="0" marB="0" anchor="ctr">
                    <a:noFill/>
                  </a:tcPr>
                </a:tc>
                <a:tc>
                  <a:txBody>
                    <a:bodyPr/>
                    <a:lstStyle/>
                    <a:p>
                      <a:pPr algn="ctr" fontAlgn="b"/>
                      <a:r>
                        <a:rPr lang="is-IS" sz="2400" b="0" i="0" u="none" strike="noStrike">
                          <a:solidFill>
                            <a:srgbClr val="000000"/>
                          </a:solidFill>
                          <a:effectLst/>
                          <a:latin typeface="+mn-lt"/>
                          <a:cs typeface="Times New Roman" panose="02020603050405020304" pitchFamily="18" charset="0"/>
                        </a:rPr>
                        <a:t>92</a:t>
                      </a:r>
                    </a:p>
                  </a:txBody>
                  <a:tcPr marL="0" marR="0" marT="0" marB="0" anchor="ctr">
                    <a:noFill/>
                  </a:tcPr>
                </a:tc>
                <a:tc>
                  <a:txBody>
                    <a:bodyPr/>
                    <a:lstStyle/>
                    <a:p>
                      <a:pPr algn="ctr" fontAlgn="b"/>
                      <a:r>
                        <a:rPr lang="nb-NO" sz="2400" b="1" i="0" u="none" strike="noStrike" dirty="0">
                          <a:solidFill>
                            <a:srgbClr val="000000"/>
                          </a:solidFill>
                          <a:effectLst/>
                          <a:latin typeface="+mn-lt"/>
                          <a:cs typeface="Times New Roman" panose="02020603050405020304" pitchFamily="18" charset="0"/>
                        </a:rPr>
                        <a:t>40.2</a:t>
                      </a:r>
                    </a:p>
                  </a:txBody>
                  <a:tcPr marL="0" marR="0" marT="0" marB="0" anchor="ctr">
                    <a:noFill/>
                  </a:tcPr>
                </a:tc>
                <a:tc>
                  <a:txBody>
                    <a:bodyPr/>
                    <a:lstStyle/>
                    <a:p>
                      <a:pPr algn="ctr" fontAlgn="b"/>
                      <a:r>
                        <a:rPr lang="cs-CZ" sz="2400" b="0" i="0" u="none" strike="noStrike">
                          <a:solidFill>
                            <a:srgbClr val="000000"/>
                          </a:solidFill>
                          <a:effectLst/>
                          <a:latin typeface="+mn-lt"/>
                          <a:cs typeface="Times New Roman" panose="02020603050405020304" pitchFamily="18" charset="0"/>
                        </a:rPr>
                        <a:t>121</a:t>
                      </a:r>
                    </a:p>
                  </a:txBody>
                  <a:tcPr marL="0" marR="0" marT="0" marB="0" anchor="ctr">
                    <a:noFill/>
                  </a:tcPr>
                </a:tc>
                <a:tc>
                  <a:txBody>
                    <a:bodyPr/>
                    <a:lstStyle/>
                    <a:p>
                      <a:pPr algn="ctr" fontAlgn="b"/>
                      <a:r>
                        <a:rPr lang="hr-HR" sz="2400" b="1" i="0" u="none" strike="noStrike" dirty="0">
                          <a:solidFill>
                            <a:srgbClr val="000000"/>
                          </a:solidFill>
                          <a:effectLst/>
                          <a:latin typeface="+mn-lt"/>
                          <a:cs typeface="Times New Roman" panose="02020603050405020304" pitchFamily="18" charset="0"/>
                        </a:rPr>
                        <a:t>29.9</a:t>
                      </a:r>
                    </a:p>
                  </a:txBody>
                  <a:tcPr marL="0" marR="0" marT="0" marB="0" anchor="ctr">
                    <a:noFill/>
                  </a:tcPr>
                </a:tc>
                <a:extLst>
                  <a:ext uri="{0D108BD9-81ED-4DB2-BD59-A6C34878D82A}">
                    <a16:rowId xmlns:a16="http://schemas.microsoft.com/office/drawing/2014/main" val="10002"/>
                  </a:ext>
                </a:extLst>
              </a:tr>
              <a:tr h="643922">
                <a:tc>
                  <a:txBody>
                    <a:bodyPr/>
                    <a:lstStyle/>
                    <a:p>
                      <a:pPr algn="l" fontAlgn="b"/>
                      <a:r>
                        <a:rPr lang="en-US" sz="2400" b="0" i="0" u="none" strike="noStrike">
                          <a:solidFill>
                            <a:srgbClr val="000000"/>
                          </a:solidFill>
                          <a:effectLst/>
                          <a:latin typeface="+mn-lt"/>
                          <a:cs typeface="Times New Roman" panose="02020603050405020304" pitchFamily="18" charset="0"/>
                        </a:rPr>
                        <a:t>Creaky phonation with local glottalization</a:t>
                      </a:r>
                    </a:p>
                  </a:txBody>
                  <a:tcPr marL="0" marR="0" marT="0" marB="0" anchor="ctr">
                    <a:noFill/>
                  </a:tcPr>
                </a:tc>
                <a:tc>
                  <a:txBody>
                    <a:bodyPr/>
                    <a:lstStyle/>
                    <a:p>
                      <a:pPr algn="ctr" fontAlgn="b"/>
                      <a:r>
                        <a:rPr lang="uk-UA" sz="2400" b="0" i="0" u="none" strike="noStrike">
                          <a:solidFill>
                            <a:srgbClr val="000000"/>
                          </a:solidFill>
                          <a:effectLst/>
                          <a:latin typeface="+mn-lt"/>
                          <a:cs typeface="Times New Roman" panose="02020603050405020304" pitchFamily="18" charset="0"/>
                        </a:rPr>
                        <a:t>39</a:t>
                      </a:r>
                    </a:p>
                  </a:txBody>
                  <a:tcPr marL="0" marR="0" marT="0" marB="0" anchor="ctr">
                    <a:noFill/>
                  </a:tcPr>
                </a:tc>
                <a:tc>
                  <a:txBody>
                    <a:bodyPr/>
                    <a:lstStyle/>
                    <a:p>
                      <a:pPr algn="ctr" fontAlgn="b"/>
                      <a:r>
                        <a:rPr lang="nb-NO" sz="2400" b="1" i="0" u="none" strike="noStrike" dirty="0">
                          <a:solidFill>
                            <a:srgbClr val="000000"/>
                          </a:solidFill>
                          <a:effectLst/>
                          <a:latin typeface="+mn-lt"/>
                          <a:cs typeface="Times New Roman" panose="02020603050405020304" pitchFamily="18" charset="0"/>
                        </a:rPr>
                        <a:t>17.0</a:t>
                      </a:r>
                    </a:p>
                  </a:txBody>
                  <a:tcPr marL="0" marR="0" marT="0" marB="0" anchor="ctr">
                    <a:noFill/>
                  </a:tcPr>
                </a:tc>
                <a:tc>
                  <a:txBody>
                    <a:bodyPr/>
                    <a:lstStyle/>
                    <a:p>
                      <a:pPr algn="ctr" fontAlgn="b"/>
                      <a:r>
                        <a:rPr lang="ru-RU" sz="2400" b="0" i="0" u="none" strike="noStrike">
                          <a:solidFill>
                            <a:srgbClr val="000000"/>
                          </a:solidFill>
                          <a:effectLst/>
                          <a:latin typeface="+mn-lt"/>
                          <a:cs typeface="Times New Roman" panose="02020603050405020304" pitchFamily="18" charset="0"/>
                        </a:rPr>
                        <a:t>74</a:t>
                      </a:r>
                    </a:p>
                  </a:txBody>
                  <a:tcPr marL="0" marR="0" marT="0" marB="0" anchor="ctr">
                    <a:noFill/>
                  </a:tcPr>
                </a:tc>
                <a:tc>
                  <a:txBody>
                    <a:bodyPr/>
                    <a:lstStyle/>
                    <a:p>
                      <a:pPr algn="ctr" fontAlgn="b"/>
                      <a:r>
                        <a:rPr lang="hr-HR" sz="2400" b="1" i="0" u="none" strike="noStrike" dirty="0">
                          <a:solidFill>
                            <a:srgbClr val="000000"/>
                          </a:solidFill>
                          <a:effectLst/>
                          <a:latin typeface="+mn-lt"/>
                          <a:cs typeface="Times New Roman" panose="02020603050405020304" pitchFamily="18" charset="0"/>
                        </a:rPr>
                        <a:t>18.3</a:t>
                      </a:r>
                    </a:p>
                  </a:txBody>
                  <a:tcPr marL="0" marR="0" marT="0" marB="0" anchor="ctr">
                    <a:noFill/>
                  </a:tcPr>
                </a:tc>
                <a:extLst>
                  <a:ext uri="{0D108BD9-81ED-4DB2-BD59-A6C34878D82A}">
                    <a16:rowId xmlns:a16="http://schemas.microsoft.com/office/drawing/2014/main" val="10003"/>
                  </a:ext>
                </a:extLst>
              </a:tr>
              <a:tr h="435244">
                <a:tc>
                  <a:txBody>
                    <a:bodyPr/>
                    <a:lstStyle/>
                    <a:p>
                      <a:pPr algn="l" fontAlgn="b"/>
                      <a:r>
                        <a:rPr lang="en-US" sz="2400" b="0" i="0" u="none" strike="noStrike">
                          <a:solidFill>
                            <a:srgbClr val="000000"/>
                          </a:solidFill>
                          <a:effectLst/>
                          <a:latin typeface="+mn-lt"/>
                          <a:cs typeface="Times New Roman" panose="02020603050405020304" pitchFamily="18" charset="0"/>
                        </a:rPr>
                        <a:t>No glottalization</a:t>
                      </a:r>
                    </a:p>
                  </a:txBody>
                  <a:tcPr marL="0" marR="0" marT="0" marB="0" anchor="ctr">
                    <a:noFill/>
                  </a:tcPr>
                </a:tc>
                <a:tc>
                  <a:txBody>
                    <a:bodyPr/>
                    <a:lstStyle/>
                    <a:p>
                      <a:pPr algn="ctr" fontAlgn="b"/>
                      <a:r>
                        <a:rPr lang="en-US" sz="2400" b="0" i="0" u="none" strike="noStrike">
                          <a:solidFill>
                            <a:srgbClr val="000000"/>
                          </a:solidFill>
                          <a:effectLst/>
                          <a:latin typeface="+mn-lt"/>
                          <a:cs typeface="Times New Roman" panose="02020603050405020304" pitchFamily="18" charset="0"/>
                        </a:rPr>
                        <a:t>30</a:t>
                      </a:r>
                    </a:p>
                  </a:txBody>
                  <a:tcPr marL="0" marR="0" marT="0" marB="0" anchor="ctr">
                    <a:noFill/>
                  </a:tcPr>
                </a:tc>
                <a:tc>
                  <a:txBody>
                    <a:bodyPr/>
                    <a:lstStyle/>
                    <a:p>
                      <a:pPr algn="ctr" fontAlgn="b"/>
                      <a:r>
                        <a:rPr lang="hr-HR" sz="2400" b="1" i="0" u="none" strike="noStrike" dirty="0">
                          <a:solidFill>
                            <a:srgbClr val="000000"/>
                          </a:solidFill>
                          <a:effectLst/>
                          <a:latin typeface="+mn-lt"/>
                          <a:cs typeface="Times New Roman" panose="02020603050405020304" pitchFamily="18" charset="0"/>
                        </a:rPr>
                        <a:t>13.1</a:t>
                      </a:r>
                    </a:p>
                  </a:txBody>
                  <a:tcPr marL="0" marR="0" marT="0" marB="0" anchor="ctr">
                    <a:noFill/>
                  </a:tcPr>
                </a:tc>
                <a:tc>
                  <a:txBody>
                    <a:bodyPr/>
                    <a:lstStyle/>
                    <a:p>
                      <a:pPr algn="ctr" fontAlgn="b"/>
                      <a:r>
                        <a:rPr lang="is-IS" sz="2400" b="0" i="0" u="none" strike="noStrike">
                          <a:solidFill>
                            <a:srgbClr val="000000"/>
                          </a:solidFill>
                          <a:effectLst/>
                          <a:latin typeface="+mn-lt"/>
                          <a:cs typeface="Times New Roman" panose="02020603050405020304" pitchFamily="18" charset="0"/>
                        </a:rPr>
                        <a:t>72</a:t>
                      </a:r>
                    </a:p>
                  </a:txBody>
                  <a:tcPr marL="0" marR="0" marT="0" marB="0" anchor="ctr">
                    <a:noFill/>
                  </a:tcPr>
                </a:tc>
                <a:tc>
                  <a:txBody>
                    <a:bodyPr/>
                    <a:lstStyle/>
                    <a:p>
                      <a:pPr algn="ctr" fontAlgn="b"/>
                      <a:r>
                        <a:rPr lang="nb-NO" sz="2400" b="1" i="0" u="none" strike="noStrike" dirty="0">
                          <a:solidFill>
                            <a:srgbClr val="000000"/>
                          </a:solidFill>
                          <a:effectLst/>
                          <a:latin typeface="+mn-lt"/>
                          <a:cs typeface="Times New Roman" panose="02020603050405020304" pitchFamily="18" charset="0"/>
                        </a:rPr>
                        <a:t>17.9</a:t>
                      </a:r>
                    </a:p>
                  </a:txBody>
                  <a:tcPr marL="0" marR="0" marT="0" marB="0" anchor="ctr">
                    <a:noFill/>
                  </a:tcPr>
                </a:tc>
                <a:extLst>
                  <a:ext uri="{0D108BD9-81ED-4DB2-BD59-A6C34878D82A}">
                    <a16:rowId xmlns:a16="http://schemas.microsoft.com/office/drawing/2014/main" val="10004"/>
                  </a:ext>
                </a:extLst>
              </a:tr>
              <a:tr h="435244">
                <a:tc>
                  <a:txBody>
                    <a:bodyPr/>
                    <a:lstStyle/>
                    <a:p>
                      <a:pPr algn="l" fontAlgn="b"/>
                      <a:r>
                        <a:rPr lang="en-US" sz="2400" b="0" i="0" u="none" strike="noStrike">
                          <a:solidFill>
                            <a:srgbClr val="000000"/>
                          </a:solidFill>
                          <a:effectLst/>
                          <a:latin typeface="+mn-lt"/>
                          <a:cs typeface="Times New Roman" panose="02020603050405020304" pitchFamily="18" charset="0"/>
                        </a:rPr>
                        <a:t>Problematic stop</a:t>
                      </a:r>
                    </a:p>
                  </a:txBody>
                  <a:tcPr marL="0" marR="0" marT="0" marB="0" anchor="ctr">
                    <a:noFill/>
                  </a:tcPr>
                </a:tc>
                <a:tc>
                  <a:txBody>
                    <a:bodyPr/>
                    <a:lstStyle/>
                    <a:p>
                      <a:pPr algn="ctr" fontAlgn="b"/>
                      <a:r>
                        <a:rPr lang="en-US" sz="2400" b="0" i="0" u="none" strike="noStrike">
                          <a:solidFill>
                            <a:srgbClr val="000000"/>
                          </a:solidFill>
                          <a:effectLst/>
                          <a:latin typeface="+mn-lt"/>
                          <a:cs typeface="Times New Roman" panose="02020603050405020304" pitchFamily="18" charset="0"/>
                        </a:rPr>
                        <a:t>10</a:t>
                      </a:r>
                    </a:p>
                  </a:txBody>
                  <a:tcPr marL="0" marR="0" marT="0" marB="0" anchor="ctr">
                    <a:noFill/>
                  </a:tcPr>
                </a:tc>
                <a:tc>
                  <a:txBody>
                    <a:bodyPr/>
                    <a:lstStyle/>
                    <a:p>
                      <a:pPr algn="ctr" fontAlgn="b"/>
                      <a:r>
                        <a:rPr lang="hr-HR" sz="2400" b="1" i="0" u="none" strike="noStrike" dirty="0">
                          <a:solidFill>
                            <a:srgbClr val="000000"/>
                          </a:solidFill>
                          <a:effectLst/>
                          <a:latin typeface="+mn-lt"/>
                          <a:cs typeface="Times New Roman" panose="02020603050405020304" pitchFamily="18" charset="0"/>
                        </a:rPr>
                        <a:t>4.4</a:t>
                      </a:r>
                    </a:p>
                  </a:txBody>
                  <a:tcPr marL="0" marR="0" marT="0" marB="0" anchor="ctr">
                    <a:noFill/>
                  </a:tcPr>
                </a:tc>
                <a:tc>
                  <a:txBody>
                    <a:bodyPr/>
                    <a:lstStyle/>
                    <a:p>
                      <a:pPr algn="ctr" fontAlgn="b"/>
                      <a:r>
                        <a:rPr lang="is-IS" sz="2400" b="0" i="0" u="none" strike="noStrike">
                          <a:solidFill>
                            <a:srgbClr val="000000"/>
                          </a:solidFill>
                          <a:effectLst/>
                          <a:latin typeface="+mn-lt"/>
                          <a:cs typeface="Times New Roman" panose="02020603050405020304" pitchFamily="18" charset="0"/>
                        </a:rPr>
                        <a:t>27</a:t>
                      </a:r>
                    </a:p>
                  </a:txBody>
                  <a:tcPr marL="0" marR="0" marT="0" marB="0" anchor="ctr">
                    <a:noFill/>
                  </a:tcPr>
                </a:tc>
                <a:tc>
                  <a:txBody>
                    <a:bodyPr/>
                    <a:lstStyle/>
                    <a:p>
                      <a:pPr algn="ctr" fontAlgn="b"/>
                      <a:r>
                        <a:rPr lang="hr-HR" sz="2400" b="1" i="0" u="none" strike="noStrike" dirty="0">
                          <a:solidFill>
                            <a:srgbClr val="000000"/>
                          </a:solidFill>
                          <a:effectLst/>
                          <a:latin typeface="+mn-lt"/>
                          <a:cs typeface="Times New Roman" panose="02020603050405020304" pitchFamily="18" charset="0"/>
                        </a:rPr>
                        <a:t>6.7</a:t>
                      </a:r>
                    </a:p>
                  </a:txBody>
                  <a:tcPr marL="0" marR="0" marT="0" marB="0" anchor="ctr">
                    <a:noFill/>
                  </a:tcPr>
                </a:tc>
                <a:extLst>
                  <a:ext uri="{0D108BD9-81ED-4DB2-BD59-A6C34878D82A}">
                    <a16:rowId xmlns:a16="http://schemas.microsoft.com/office/drawing/2014/main" val="10005"/>
                  </a:ext>
                </a:extLst>
              </a:tr>
              <a:tr h="435244">
                <a:tc>
                  <a:txBody>
                    <a:bodyPr/>
                    <a:lstStyle/>
                    <a:p>
                      <a:pPr algn="l" fontAlgn="b"/>
                      <a:r>
                        <a:rPr lang="en-US" sz="2400" b="1" i="0" u="none" strike="noStrike">
                          <a:solidFill>
                            <a:srgbClr val="000000"/>
                          </a:solidFill>
                          <a:effectLst/>
                          <a:latin typeface="+mn-lt"/>
                          <a:cs typeface="Times New Roman" panose="02020603050405020304" pitchFamily="18" charset="0"/>
                        </a:rPr>
                        <a:t>TOTAL (COUNTS)</a:t>
                      </a:r>
                    </a:p>
                  </a:txBody>
                  <a:tcPr marL="0" marR="0" marT="0" marB="0" anchor="ctr">
                    <a:noFill/>
                  </a:tcPr>
                </a:tc>
                <a:tc>
                  <a:txBody>
                    <a:bodyPr/>
                    <a:lstStyle/>
                    <a:p>
                      <a:pPr algn="ctr" fontAlgn="b"/>
                      <a:r>
                        <a:rPr lang="is-IS" sz="2400" b="0" i="0" u="none" strike="noStrike">
                          <a:solidFill>
                            <a:srgbClr val="000000"/>
                          </a:solidFill>
                          <a:effectLst/>
                          <a:latin typeface="+mn-lt"/>
                          <a:cs typeface="Times New Roman" panose="02020603050405020304" pitchFamily="18" charset="0"/>
                        </a:rPr>
                        <a:t>229</a:t>
                      </a:r>
                    </a:p>
                  </a:txBody>
                  <a:tcPr marL="0" marR="0" marT="0" marB="0" anchor="ctr">
                    <a:noFill/>
                  </a:tcPr>
                </a:tc>
                <a:tc>
                  <a:txBody>
                    <a:bodyPr/>
                    <a:lstStyle/>
                    <a:p>
                      <a:pPr algn="ctr" fontAlgn="b"/>
                      <a:endParaRPr lang="en-US" sz="2400" b="0" i="0" u="none" strike="noStrike">
                        <a:solidFill>
                          <a:srgbClr val="000000"/>
                        </a:solidFill>
                        <a:effectLst/>
                        <a:latin typeface="+mn-lt"/>
                        <a:cs typeface="Times New Roman" panose="02020603050405020304" pitchFamily="18" charset="0"/>
                      </a:endParaRPr>
                    </a:p>
                  </a:txBody>
                  <a:tcPr marL="0" marR="0" marT="0" marB="0" anchor="ctr">
                    <a:noFill/>
                  </a:tcPr>
                </a:tc>
                <a:tc>
                  <a:txBody>
                    <a:bodyPr/>
                    <a:lstStyle/>
                    <a:p>
                      <a:pPr algn="ctr" fontAlgn="b"/>
                      <a:r>
                        <a:rPr lang="is-IS" sz="2400" b="0" i="0" u="none" strike="noStrike">
                          <a:solidFill>
                            <a:srgbClr val="000000"/>
                          </a:solidFill>
                          <a:effectLst/>
                          <a:latin typeface="+mn-lt"/>
                          <a:cs typeface="Times New Roman" panose="02020603050405020304" pitchFamily="18" charset="0"/>
                        </a:rPr>
                        <a:t>405</a:t>
                      </a:r>
                    </a:p>
                  </a:txBody>
                  <a:tcPr marL="0" marR="0" marT="0" marB="0" anchor="ctr">
                    <a:noFill/>
                  </a:tcPr>
                </a:tc>
                <a:tc>
                  <a:txBody>
                    <a:bodyPr/>
                    <a:lstStyle/>
                    <a:p>
                      <a:pPr algn="ctr" fontAlgn="b"/>
                      <a:endParaRPr lang="en-US" sz="2400" b="0" i="0" u="none" strike="noStrike">
                        <a:solidFill>
                          <a:srgbClr val="000000"/>
                        </a:solidFill>
                        <a:effectLst/>
                        <a:latin typeface="+mn-lt"/>
                        <a:cs typeface="Times New Roman" panose="02020603050405020304" pitchFamily="18" charset="0"/>
                      </a:endParaRPr>
                    </a:p>
                  </a:txBody>
                  <a:tcPr marL="0" marR="0" marT="0" marB="0" anchor="ctr">
                    <a:noFill/>
                  </a:tcPr>
                </a:tc>
                <a:extLst>
                  <a:ext uri="{0D108BD9-81ED-4DB2-BD59-A6C34878D82A}">
                    <a16:rowId xmlns:a16="http://schemas.microsoft.com/office/drawing/2014/main" val="10006"/>
                  </a:ext>
                </a:extLst>
              </a:tr>
            </a:tbl>
          </a:graphicData>
        </a:graphic>
      </p:graphicFrame>
      <p:sp>
        <p:nvSpPr>
          <p:cNvPr id="6" name="TextBox 5">
            <a:extLst>
              <a:ext uri="{FF2B5EF4-FFF2-40B4-BE49-F238E27FC236}">
                <a16:creationId xmlns:a16="http://schemas.microsoft.com/office/drawing/2014/main" id="{F72ABF8F-CA60-A847-BE8B-0AD1504BF3D9}"/>
              </a:ext>
            </a:extLst>
          </p:cNvPr>
          <p:cNvSpPr txBox="1"/>
          <p:nvPr/>
        </p:nvSpPr>
        <p:spPr>
          <a:xfrm>
            <a:off x="838200" y="5882185"/>
            <a:ext cx="5467066" cy="369332"/>
          </a:xfrm>
          <a:prstGeom prst="rect">
            <a:avLst/>
          </a:prstGeom>
          <a:noFill/>
        </p:spPr>
        <p:txBody>
          <a:bodyPr wrap="square" rtlCol="0">
            <a:spAutoFit/>
          </a:bodyPr>
          <a:lstStyle/>
          <a:p>
            <a:r>
              <a:rPr lang="en-US"/>
              <a:t>*ASE and MKU are different Arapaho speakers</a:t>
            </a:r>
          </a:p>
        </p:txBody>
      </p:sp>
    </p:spTree>
    <p:extLst>
      <p:ext uri="{BB962C8B-B14F-4D97-AF65-F5344CB8AC3E}">
        <p14:creationId xmlns:p14="http://schemas.microsoft.com/office/powerpoint/2010/main" val="15017236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7A024-AD8B-8B4C-9009-0A5D294FBB50}"/>
              </a:ext>
            </a:extLst>
          </p:cNvPr>
          <p:cNvSpPr>
            <a:spLocks noGrp="1"/>
          </p:cNvSpPr>
          <p:nvPr>
            <p:ph type="title"/>
          </p:nvPr>
        </p:nvSpPr>
        <p:spPr/>
        <p:txBody>
          <a:bodyPr>
            <a:normAutofit/>
          </a:bodyPr>
          <a:lstStyle/>
          <a:p>
            <a:r>
              <a:rPr lang="en-US" sz="3600"/>
              <a:t>Categorization of stop allophony in Yoloxóchitl Mixtec spontaneous speech</a:t>
            </a:r>
          </a:p>
        </p:txBody>
      </p:sp>
      <p:sp>
        <p:nvSpPr>
          <p:cNvPr id="4" name="Slide Number Placeholder 3">
            <a:extLst>
              <a:ext uri="{FF2B5EF4-FFF2-40B4-BE49-F238E27FC236}">
                <a16:creationId xmlns:a16="http://schemas.microsoft.com/office/drawing/2014/main" id="{EF736121-5AF8-5C4C-84B8-00184FF673BD}"/>
              </a:ext>
            </a:extLst>
          </p:cNvPr>
          <p:cNvSpPr>
            <a:spLocks noGrp="1"/>
          </p:cNvSpPr>
          <p:nvPr>
            <p:ph type="sldNum" sz="quarter" idx="12"/>
          </p:nvPr>
        </p:nvSpPr>
        <p:spPr/>
        <p:txBody>
          <a:bodyPr/>
          <a:lstStyle/>
          <a:p>
            <a:fld id="{9276B3B9-B4C0-4244-BC6D-745C9254BF00}" type="slidenum">
              <a:t>29</a:t>
            </a:fld>
            <a:endParaRPr lang="en-US"/>
          </a:p>
        </p:txBody>
      </p:sp>
      <p:pic>
        <p:nvPicPr>
          <p:cNvPr id="5" name="Picture 4">
            <a:extLst>
              <a:ext uri="{FF2B5EF4-FFF2-40B4-BE49-F238E27FC236}">
                <a16:creationId xmlns:a16="http://schemas.microsoft.com/office/drawing/2014/main" id="{CAFE779C-1DF1-AB46-BD8F-9BFAC5F2E572}"/>
              </a:ext>
            </a:extLst>
          </p:cNvPr>
          <p:cNvPicPr>
            <a:picLocks noChangeAspect="1"/>
          </p:cNvPicPr>
          <p:nvPr/>
        </p:nvPicPr>
        <p:blipFill>
          <a:blip r:embed="rId2"/>
          <a:stretch>
            <a:fillRect/>
          </a:stretch>
        </p:blipFill>
        <p:spPr>
          <a:xfrm>
            <a:off x="602673" y="1581439"/>
            <a:ext cx="8447044" cy="5140036"/>
          </a:xfrm>
          <a:prstGeom prst="rect">
            <a:avLst/>
          </a:prstGeom>
        </p:spPr>
      </p:pic>
      <p:sp>
        <p:nvSpPr>
          <p:cNvPr id="7" name="TextBox 6">
            <a:extLst>
              <a:ext uri="{FF2B5EF4-FFF2-40B4-BE49-F238E27FC236}">
                <a16:creationId xmlns:a16="http://schemas.microsoft.com/office/drawing/2014/main" id="{60BBC9A7-1F56-9F4E-8421-1BE3DA496C8D}"/>
              </a:ext>
            </a:extLst>
          </p:cNvPr>
          <p:cNvSpPr txBox="1"/>
          <p:nvPr/>
        </p:nvSpPr>
        <p:spPr>
          <a:xfrm>
            <a:off x="9049717" y="5710019"/>
            <a:ext cx="3142283" cy="646331"/>
          </a:xfrm>
          <a:prstGeom prst="rect">
            <a:avLst/>
          </a:prstGeom>
          <a:noFill/>
        </p:spPr>
        <p:txBody>
          <a:bodyPr wrap="square" rtlCol="0">
            <a:spAutoFit/>
          </a:bodyPr>
          <a:lstStyle/>
          <a:p>
            <a:r>
              <a:rPr lang="en-US"/>
              <a:t>DiCanio, Chen, Benn, Amith, and Castillo García (to appear)</a:t>
            </a:r>
          </a:p>
        </p:txBody>
      </p:sp>
      <p:sp>
        <p:nvSpPr>
          <p:cNvPr id="3" name="TextBox 2">
            <a:extLst>
              <a:ext uri="{FF2B5EF4-FFF2-40B4-BE49-F238E27FC236}">
                <a16:creationId xmlns:a16="http://schemas.microsoft.com/office/drawing/2014/main" id="{27DB6D04-1B1B-B34E-866F-FE84D2127845}"/>
              </a:ext>
            </a:extLst>
          </p:cNvPr>
          <p:cNvSpPr txBox="1"/>
          <p:nvPr/>
        </p:nvSpPr>
        <p:spPr>
          <a:xfrm>
            <a:off x="8884693" y="1690688"/>
            <a:ext cx="3084394" cy="2308324"/>
          </a:xfrm>
          <a:prstGeom prst="rect">
            <a:avLst/>
          </a:prstGeom>
          <a:noFill/>
        </p:spPr>
        <p:txBody>
          <a:bodyPr wrap="square" rtlCol="0">
            <a:spAutoFit/>
          </a:bodyPr>
          <a:lstStyle/>
          <a:p>
            <a:r>
              <a:rPr lang="en-US" sz="2400"/>
              <a:t>Even in languages with frequent stop lenition, full closure for voiceless stops is more the norm than the exception.</a:t>
            </a:r>
          </a:p>
        </p:txBody>
      </p:sp>
    </p:spTree>
    <p:extLst>
      <p:ext uri="{BB962C8B-B14F-4D97-AF65-F5344CB8AC3E}">
        <p14:creationId xmlns:p14="http://schemas.microsoft.com/office/powerpoint/2010/main" val="464391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477FD-9A5A-E94F-8A34-AEB62833A901}"/>
              </a:ext>
            </a:extLst>
          </p:cNvPr>
          <p:cNvSpPr>
            <a:spLocks noGrp="1"/>
          </p:cNvSpPr>
          <p:nvPr>
            <p:ph type="title"/>
          </p:nvPr>
        </p:nvSpPr>
        <p:spPr>
          <a:xfrm>
            <a:off x="-1" y="0"/>
            <a:ext cx="11776365" cy="1067890"/>
          </a:xfrm>
        </p:spPr>
        <p:txBody>
          <a:bodyPr>
            <a:normAutofit fontScale="90000"/>
          </a:bodyPr>
          <a:lstStyle/>
          <a:p>
            <a:r>
              <a:rPr lang="en-US"/>
              <a:t>I.	A typological perspective – a very common sound </a:t>
            </a:r>
          </a:p>
        </p:txBody>
      </p:sp>
      <p:sp>
        <p:nvSpPr>
          <p:cNvPr id="3" name="Content Placeholder 2">
            <a:extLst>
              <a:ext uri="{FF2B5EF4-FFF2-40B4-BE49-F238E27FC236}">
                <a16:creationId xmlns:a16="http://schemas.microsoft.com/office/drawing/2014/main" id="{3B4DA3CE-79D6-F548-8205-AFE6FA7A7423}"/>
              </a:ext>
            </a:extLst>
          </p:cNvPr>
          <p:cNvSpPr>
            <a:spLocks noGrp="1"/>
          </p:cNvSpPr>
          <p:nvPr>
            <p:ph idx="1"/>
          </p:nvPr>
        </p:nvSpPr>
        <p:spPr>
          <a:xfrm>
            <a:off x="9708741" y="1067890"/>
            <a:ext cx="2483259" cy="5745707"/>
          </a:xfrm>
        </p:spPr>
        <p:txBody>
          <a:bodyPr>
            <a:normAutofit/>
          </a:bodyPr>
          <a:lstStyle/>
          <a:p>
            <a:pPr marL="0" indent="0">
              <a:buNone/>
            </a:pPr>
            <a:r>
              <a:rPr lang="en-US" sz="2600"/>
              <a:t>Glottal stops are frequent in the languages of the world. </a:t>
            </a:r>
          </a:p>
          <a:p>
            <a:pPr marL="0" indent="0">
              <a:buNone/>
            </a:pPr>
            <a:endParaRPr lang="en-US" sz="2600"/>
          </a:p>
          <a:p>
            <a:pPr marL="0" indent="0">
              <a:buNone/>
            </a:pPr>
            <a:r>
              <a:rPr lang="en-US" sz="2600"/>
              <a:t>They are listed as allophones in 1131/3020 (37.5%) of the consonant inventories in PHOIBLE (Moran &amp; McCloy 2019). </a:t>
            </a:r>
          </a:p>
        </p:txBody>
      </p:sp>
      <p:pic>
        <p:nvPicPr>
          <p:cNvPr id="6" name="Picture 5">
            <a:extLst>
              <a:ext uri="{FF2B5EF4-FFF2-40B4-BE49-F238E27FC236}">
                <a16:creationId xmlns:a16="http://schemas.microsoft.com/office/drawing/2014/main" id="{8D8643FB-7CBE-A344-88D3-234EFF5BB8AE}"/>
              </a:ext>
            </a:extLst>
          </p:cNvPr>
          <p:cNvPicPr>
            <a:picLocks noChangeAspect="1"/>
          </p:cNvPicPr>
          <p:nvPr/>
        </p:nvPicPr>
        <p:blipFill>
          <a:blip r:embed="rId2"/>
          <a:stretch>
            <a:fillRect/>
          </a:stretch>
        </p:blipFill>
        <p:spPr>
          <a:xfrm>
            <a:off x="0" y="1067890"/>
            <a:ext cx="9708741" cy="5122462"/>
          </a:xfrm>
          <a:prstGeom prst="rect">
            <a:avLst/>
          </a:prstGeom>
        </p:spPr>
      </p:pic>
      <p:sp>
        <p:nvSpPr>
          <p:cNvPr id="7" name="Slide Number Placeholder 6">
            <a:extLst>
              <a:ext uri="{FF2B5EF4-FFF2-40B4-BE49-F238E27FC236}">
                <a16:creationId xmlns:a16="http://schemas.microsoft.com/office/drawing/2014/main" id="{D9E4EB49-72AD-FC43-9CFE-056918718B35}"/>
              </a:ext>
            </a:extLst>
          </p:cNvPr>
          <p:cNvSpPr>
            <a:spLocks noGrp="1"/>
          </p:cNvSpPr>
          <p:nvPr>
            <p:ph type="sldNum" sz="quarter" idx="12"/>
          </p:nvPr>
        </p:nvSpPr>
        <p:spPr/>
        <p:txBody>
          <a:bodyPr/>
          <a:lstStyle/>
          <a:p>
            <a:fld id="{9276B3B9-B4C0-4244-BC6D-745C9254BF00}" type="slidenum">
              <a:t>3</a:t>
            </a:fld>
            <a:endParaRPr lang="en-US"/>
          </a:p>
        </p:txBody>
      </p:sp>
    </p:spTree>
    <p:extLst>
      <p:ext uri="{BB962C8B-B14F-4D97-AF65-F5344CB8AC3E}">
        <p14:creationId xmlns:p14="http://schemas.microsoft.com/office/powerpoint/2010/main" val="42521232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D278A-30AA-EA41-A07E-AF2A86904861}"/>
              </a:ext>
            </a:extLst>
          </p:cNvPr>
          <p:cNvSpPr>
            <a:spLocks noGrp="1"/>
          </p:cNvSpPr>
          <p:nvPr>
            <p:ph type="title"/>
          </p:nvPr>
        </p:nvSpPr>
        <p:spPr/>
        <p:txBody>
          <a:bodyPr/>
          <a:lstStyle/>
          <a:p>
            <a:r>
              <a:rPr lang="en-US"/>
              <a:t>DNN model trained on categories</a:t>
            </a:r>
          </a:p>
        </p:txBody>
      </p:sp>
      <p:sp>
        <p:nvSpPr>
          <p:cNvPr id="4" name="Slide Number Placeholder 3">
            <a:extLst>
              <a:ext uri="{FF2B5EF4-FFF2-40B4-BE49-F238E27FC236}">
                <a16:creationId xmlns:a16="http://schemas.microsoft.com/office/drawing/2014/main" id="{AF0C0491-7AC6-494A-99FF-D7B917B83C2D}"/>
              </a:ext>
            </a:extLst>
          </p:cNvPr>
          <p:cNvSpPr>
            <a:spLocks noGrp="1"/>
          </p:cNvSpPr>
          <p:nvPr>
            <p:ph type="sldNum" sz="quarter" idx="12"/>
          </p:nvPr>
        </p:nvSpPr>
        <p:spPr/>
        <p:txBody>
          <a:bodyPr/>
          <a:lstStyle/>
          <a:p>
            <a:fld id="{9276B3B9-B4C0-4244-BC6D-745C9254BF00}" type="slidenum">
              <a:t>30</a:t>
            </a:fld>
            <a:endParaRPr lang="en-US"/>
          </a:p>
        </p:txBody>
      </p:sp>
      <p:pic>
        <p:nvPicPr>
          <p:cNvPr id="5" name="Picture 4">
            <a:extLst>
              <a:ext uri="{FF2B5EF4-FFF2-40B4-BE49-F238E27FC236}">
                <a16:creationId xmlns:a16="http://schemas.microsoft.com/office/drawing/2014/main" id="{DA5F18CA-F480-6D4A-B4BB-3D7B0FAB37DB}"/>
              </a:ext>
            </a:extLst>
          </p:cNvPr>
          <p:cNvPicPr>
            <a:picLocks noChangeAspect="1"/>
          </p:cNvPicPr>
          <p:nvPr/>
        </p:nvPicPr>
        <p:blipFill>
          <a:blip r:embed="rId2"/>
          <a:stretch>
            <a:fillRect/>
          </a:stretch>
        </p:blipFill>
        <p:spPr>
          <a:xfrm>
            <a:off x="838199" y="1580572"/>
            <a:ext cx="9231917" cy="4775778"/>
          </a:xfrm>
          <a:prstGeom prst="rect">
            <a:avLst/>
          </a:prstGeom>
        </p:spPr>
      </p:pic>
    </p:spTree>
    <p:extLst>
      <p:ext uri="{BB962C8B-B14F-4D97-AF65-F5344CB8AC3E}">
        <p14:creationId xmlns:p14="http://schemas.microsoft.com/office/powerpoint/2010/main" val="1263646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B8BF4-4D95-4144-AB09-038D65A74F2A}"/>
              </a:ext>
            </a:extLst>
          </p:cNvPr>
          <p:cNvSpPr>
            <a:spLocks noGrp="1"/>
          </p:cNvSpPr>
          <p:nvPr>
            <p:ph type="title"/>
          </p:nvPr>
        </p:nvSpPr>
        <p:spPr/>
        <p:txBody>
          <a:bodyPr/>
          <a:lstStyle/>
          <a:p>
            <a:r>
              <a:rPr lang="en-US"/>
              <a:t>Categorization of Triqui glottal stops</a:t>
            </a:r>
          </a:p>
        </p:txBody>
      </p:sp>
      <p:sp>
        <p:nvSpPr>
          <p:cNvPr id="3" name="Content Placeholder 2">
            <a:extLst>
              <a:ext uri="{FF2B5EF4-FFF2-40B4-BE49-F238E27FC236}">
                <a16:creationId xmlns:a16="http://schemas.microsoft.com/office/drawing/2014/main" id="{A621FBD6-C29A-9F4D-B8E5-DCF165E68488}"/>
              </a:ext>
            </a:extLst>
          </p:cNvPr>
          <p:cNvSpPr>
            <a:spLocks noGrp="1"/>
          </p:cNvSpPr>
          <p:nvPr>
            <p:ph idx="1"/>
          </p:nvPr>
        </p:nvSpPr>
        <p:spPr>
          <a:xfrm>
            <a:off x="838200" y="1690688"/>
            <a:ext cx="10515600" cy="4486275"/>
          </a:xfrm>
        </p:spPr>
        <p:txBody>
          <a:bodyPr>
            <a:normAutofit/>
          </a:bodyPr>
          <a:lstStyle/>
          <a:p>
            <a:r>
              <a:rPr lang="en-US"/>
              <a:t>What does the variation in Triqui spontaneous speech look like?</a:t>
            </a:r>
          </a:p>
          <a:p>
            <a:endParaRPr lang="en-US"/>
          </a:p>
          <a:p>
            <a:r>
              <a:rPr lang="en-US"/>
              <a:t>The Itunyoso Triqui documentation corpus contains about 30 hours of transcribed recordings; approximately 12 hours have been checked and force-aligned.</a:t>
            </a:r>
          </a:p>
          <a:p>
            <a:endParaRPr lang="en-US"/>
          </a:p>
          <a:p>
            <a:r>
              <a:rPr lang="en-US"/>
              <a:t>Results from the initial categorization of some of the hand-corrected portion of the aligned corpus, done by three categorizers: Christian DiCanio (UB), Richard Hatcher (UB), and Lisa Davidson (NYU)</a:t>
            </a:r>
          </a:p>
        </p:txBody>
      </p:sp>
      <p:sp>
        <p:nvSpPr>
          <p:cNvPr id="4" name="Slide Number Placeholder 3">
            <a:extLst>
              <a:ext uri="{FF2B5EF4-FFF2-40B4-BE49-F238E27FC236}">
                <a16:creationId xmlns:a16="http://schemas.microsoft.com/office/drawing/2014/main" id="{FC9B982E-CAE5-7A46-BB77-F8DB3C63C03C}"/>
              </a:ext>
            </a:extLst>
          </p:cNvPr>
          <p:cNvSpPr>
            <a:spLocks noGrp="1"/>
          </p:cNvSpPr>
          <p:nvPr>
            <p:ph type="sldNum" sz="quarter" idx="12"/>
          </p:nvPr>
        </p:nvSpPr>
        <p:spPr/>
        <p:txBody>
          <a:bodyPr/>
          <a:lstStyle/>
          <a:p>
            <a:fld id="{9276B3B9-B4C0-4244-BC6D-745C9254BF00}" type="slidenum">
              <a:t>31</a:t>
            </a:fld>
            <a:endParaRPr lang="en-US"/>
          </a:p>
        </p:txBody>
      </p:sp>
    </p:spTree>
    <p:extLst>
      <p:ext uri="{BB962C8B-B14F-4D97-AF65-F5344CB8AC3E}">
        <p14:creationId xmlns:p14="http://schemas.microsoft.com/office/powerpoint/2010/main" val="9783583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AB600-11DB-FE4E-AF03-D334AFCBCDF7}"/>
              </a:ext>
            </a:extLst>
          </p:cNvPr>
          <p:cNvSpPr>
            <a:spLocks noGrp="1"/>
          </p:cNvSpPr>
          <p:nvPr>
            <p:ph type="title"/>
          </p:nvPr>
        </p:nvSpPr>
        <p:spPr>
          <a:xfrm>
            <a:off x="838200" y="365125"/>
            <a:ext cx="10515600" cy="964911"/>
          </a:xfrm>
        </p:spPr>
        <p:txBody>
          <a:bodyPr/>
          <a:lstStyle/>
          <a:p>
            <a:r>
              <a:rPr lang="en-US"/>
              <a:t>Methods</a:t>
            </a:r>
          </a:p>
        </p:txBody>
      </p:sp>
      <p:sp>
        <p:nvSpPr>
          <p:cNvPr id="3" name="Content Placeholder 2">
            <a:extLst>
              <a:ext uri="{FF2B5EF4-FFF2-40B4-BE49-F238E27FC236}">
                <a16:creationId xmlns:a16="http://schemas.microsoft.com/office/drawing/2014/main" id="{0DCC585D-977D-FC48-8636-51859218E0E9}"/>
              </a:ext>
            </a:extLst>
          </p:cNvPr>
          <p:cNvSpPr>
            <a:spLocks noGrp="1"/>
          </p:cNvSpPr>
          <p:nvPr>
            <p:ph idx="1"/>
          </p:nvPr>
        </p:nvSpPr>
        <p:spPr>
          <a:xfrm>
            <a:off x="838200" y="1330036"/>
            <a:ext cx="3423236" cy="4846927"/>
          </a:xfrm>
        </p:spPr>
        <p:txBody>
          <a:bodyPr/>
          <a:lstStyle/>
          <a:p>
            <a:pPr marL="0" indent="0">
              <a:buNone/>
            </a:pPr>
            <a:r>
              <a:rPr lang="en-US"/>
              <a:t>We used a categorization script written for Praat that allows users to visually examine an annotated portion of the speech signal, click the qualitative judgment, and then proceed to the next annotation.</a:t>
            </a:r>
          </a:p>
        </p:txBody>
      </p:sp>
      <p:sp>
        <p:nvSpPr>
          <p:cNvPr id="4" name="Slide Number Placeholder 3">
            <a:extLst>
              <a:ext uri="{FF2B5EF4-FFF2-40B4-BE49-F238E27FC236}">
                <a16:creationId xmlns:a16="http://schemas.microsoft.com/office/drawing/2014/main" id="{5EF87E92-C8C0-C44F-86A7-7FA4373C3421}"/>
              </a:ext>
            </a:extLst>
          </p:cNvPr>
          <p:cNvSpPr>
            <a:spLocks noGrp="1"/>
          </p:cNvSpPr>
          <p:nvPr>
            <p:ph type="sldNum" sz="quarter" idx="12"/>
          </p:nvPr>
        </p:nvSpPr>
        <p:spPr/>
        <p:txBody>
          <a:bodyPr/>
          <a:lstStyle/>
          <a:p>
            <a:fld id="{9276B3B9-B4C0-4244-BC6D-745C9254BF00}" type="slidenum">
              <a:t>32</a:t>
            </a:fld>
            <a:endParaRPr lang="en-US"/>
          </a:p>
        </p:txBody>
      </p:sp>
      <p:pic>
        <p:nvPicPr>
          <p:cNvPr id="6" name="Picture 5">
            <a:extLst>
              <a:ext uri="{FF2B5EF4-FFF2-40B4-BE49-F238E27FC236}">
                <a16:creationId xmlns:a16="http://schemas.microsoft.com/office/drawing/2014/main" id="{78013C65-3121-F746-94ED-EDBCA01F492C}"/>
              </a:ext>
            </a:extLst>
          </p:cNvPr>
          <p:cNvPicPr>
            <a:picLocks noChangeAspect="1"/>
          </p:cNvPicPr>
          <p:nvPr/>
        </p:nvPicPr>
        <p:blipFill>
          <a:blip r:embed="rId2"/>
          <a:stretch>
            <a:fillRect/>
          </a:stretch>
        </p:blipFill>
        <p:spPr>
          <a:xfrm>
            <a:off x="4261436" y="1064636"/>
            <a:ext cx="7930564" cy="5112327"/>
          </a:xfrm>
          <a:prstGeom prst="rect">
            <a:avLst/>
          </a:prstGeom>
        </p:spPr>
      </p:pic>
    </p:spTree>
    <p:extLst>
      <p:ext uri="{BB962C8B-B14F-4D97-AF65-F5344CB8AC3E}">
        <p14:creationId xmlns:p14="http://schemas.microsoft.com/office/powerpoint/2010/main" val="351086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37D76-1B3F-4E41-B397-91AC9852620D}"/>
              </a:ext>
            </a:extLst>
          </p:cNvPr>
          <p:cNvSpPr>
            <a:spLocks noGrp="1"/>
          </p:cNvSpPr>
          <p:nvPr>
            <p:ph type="title"/>
          </p:nvPr>
        </p:nvSpPr>
        <p:spPr/>
        <p:txBody>
          <a:bodyPr/>
          <a:lstStyle/>
          <a:p>
            <a:r>
              <a:rPr lang="en-US"/>
              <a:t>Spontaneous speech sample</a:t>
            </a:r>
          </a:p>
        </p:txBody>
      </p:sp>
      <p:sp>
        <p:nvSpPr>
          <p:cNvPr id="3" name="Content Placeholder 2">
            <a:extLst>
              <a:ext uri="{FF2B5EF4-FFF2-40B4-BE49-F238E27FC236}">
                <a16:creationId xmlns:a16="http://schemas.microsoft.com/office/drawing/2014/main" id="{2C71A4E7-3C90-5844-B5AF-A41F1119B89D}"/>
              </a:ext>
            </a:extLst>
          </p:cNvPr>
          <p:cNvSpPr>
            <a:spLocks noGrp="1"/>
          </p:cNvSpPr>
          <p:nvPr>
            <p:ph idx="1"/>
          </p:nvPr>
        </p:nvSpPr>
        <p:spPr/>
        <p:txBody>
          <a:bodyPr>
            <a:normAutofit/>
          </a:bodyPr>
          <a:lstStyle/>
          <a:p>
            <a:r>
              <a:rPr lang="en-US"/>
              <a:t>We examined the text “Derechos de Mujeres Triquis” - a 14 minute 15 second conversation between two women (who speak somewhat quickly).</a:t>
            </a:r>
          </a:p>
          <a:p>
            <a:r>
              <a:rPr lang="en-US"/>
              <a:t>There were 604 glottal stops in the recording.</a:t>
            </a:r>
          </a:p>
          <a:p>
            <a:r>
              <a:rPr lang="en-US"/>
              <a:t>Five categories were used:</a:t>
            </a:r>
          </a:p>
          <a:p>
            <a:pPr marL="914400" lvl="1" indent="-457200">
              <a:buFont typeface="+mj-lt"/>
              <a:buAutoNum type="arabicPeriod"/>
            </a:pPr>
            <a:r>
              <a:rPr lang="en-US"/>
              <a:t>Glottal stop (closure at least 20 ms)</a:t>
            </a:r>
          </a:p>
          <a:p>
            <a:pPr marL="914400" lvl="1" indent="-457200">
              <a:buFont typeface="+mj-lt"/>
              <a:buAutoNum type="arabicPeriod"/>
            </a:pPr>
            <a:r>
              <a:rPr lang="en-US"/>
              <a:t>Aperiodic – some clear loss of periodicity</a:t>
            </a:r>
          </a:p>
          <a:p>
            <a:pPr marL="914400" lvl="1" indent="-457200">
              <a:buFont typeface="+mj-lt"/>
              <a:buAutoNum type="arabicPeriod"/>
            </a:pPr>
            <a:r>
              <a:rPr lang="en-US"/>
              <a:t>Perturbation – periodic but with some intensity/f0 dip</a:t>
            </a:r>
          </a:p>
          <a:p>
            <a:pPr marL="914400" lvl="1" indent="-457200">
              <a:buFont typeface="+mj-lt"/>
              <a:buAutoNum type="arabicPeriod"/>
            </a:pPr>
            <a:r>
              <a:rPr lang="en-US"/>
              <a:t>Modal – periodic with no apparent change in intensity/f0</a:t>
            </a:r>
          </a:p>
          <a:p>
            <a:pPr marL="914400" lvl="1" indent="-457200">
              <a:buFont typeface="+mj-lt"/>
              <a:buAutoNum type="arabicPeriod"/>
            </a:pPr>
            <a:r>
              <a:rPr lang="en-US"/>
              <a:t>Unsure</a:t>
            </a:r>
          </a:p>
          <a:p>
            <a:endParaRPr lang="en-US"/>
          </a:p>
        </p:txBody>
      </p:sp>
      <p:sp>
        <p:nvSpPr>
          <p:cNvPr id="4" name="Slide Number Placeholder 3">
            <a:extLst>
              <a:ext uri="{FF2B5EF4-FFF2-40B4-BE49-F238E27FC236}">
                <a16:creationId xmlns:a16="http://schemas.microsoft.com/office/drawing/2014/main" id="{6C899D43-3180-A042-B937-FF1B4F7CED03}"/>
              </a:ext>
            </a:extLst>
          </p:cNvPr>
          <p:cNvSpPr>
            <a:spLocks noGrp="1"/>
          </p:cNvSpPr>
          <p:nvPr>
            <p:ph type="sldNum" sz="quarter" idx="12"/>
          </p:nvPr>
        </p:nvSpPr>
        <p:spPr/>
        <p:txBody>
          <a:bodyPr/>
          <a:lstStyle/>
          <a:p>
            <a:fld id="{9276B3B9-B4C0-4244-BC6D-745C9254BF00}" type="slidenum">
              <a:t>33</a:t>
            </a:fld>
            <a:endParaRPr lang="en-US"/>
          </a:p>
        </p:txBody>
      </p:sp>
    </p:spTree>
    <p:extLst>
      <p:ext uri="{BB962C8B-B14F-4D97-AF65-F5344CB8AC3E}">
        <p14:creationId xmlns:p14="http://schemas.microsoft.com/office/powerpoint/2010/main" val="39877430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22F17-D157-464B-BEDC-FDD372AD5185}"/>
              </a:ext>
            </a:extLst>
          </p:cNvPr>
          <p:cNvSpPr>
            <a:spLocks noGrp="1"/>
          </p:cNvSpPr>
          <p:nvPr>
            <p:ph type="title"/>
          </p:nvPr>
        </p:nvSpPr>
        <p:spPr/>
        <p:txBody>
          <a:bodyPr/>
          <a:lstStyle/>
          <a:p>
            <a:r>
              <a:rPr lang="en-US"/>
              <a:t>Perturbation </a:t>
            </a:r>
          </a:p>
        </p:txBody>
      </p:sp>
      <p:pic>
        <p:nvPicPr>
          <p:cNvPr id="6" name="Content Placeholder 5">
            <a:extLst>
              <a:ext uri="{FF2B5EF4-FFF2-40B4-BE49-F238E27FC236}">
                <a16:creationId xmlns:a16="http://schemas.microsoft.com/office/drawing/2014/main" id="{4584C351-B40D-ED46-AE1A-B48DA560F957}"/>
              </a:ext>
            </a:extLst>
          </p:cNvPr>
          <p:cNvPicPr>
            <a:picLocks noGrp="1" noChangeAspect="1"/>
          </p:cNvPicPr>
          <p:nvPr>
            <p:ph idx="1"/>
          </p:nvPr>
        </p:nvPicPr>
        <p:blipFill>
          <a:blip r:embed="rId4"/>
          <a:stretch>
            <a:fillRect/>
          </a:stretch>
        </p:blipFill>
        <p:spPr>
          <a:xfrm>
            <a:off x="838200" y="1580929"/>
            <a:ext cx="10515600" cy="4026198"/>
          </a:xfrm>
        </p:spPr>
      </p:pic>
      <p:sp>
        <p:nvSpPr>
          <p:cNvPr id="4" name="Slide Number Placeholder 3">
            <a:extLst>
              <a:ext uri="{FF2B5EF4-FFF2-40B4-BE49-F238E27FC236}">
                <a16:creationId xmlns:a16="http://schemas.microsoft.com/office/drawing/2014/main" id="{E959A6C8-415D-1448-A6F3-2970947FAB4C}"/>
              </a:ext>
            </a:extLst>
          </p:cNvPr>
          <p:cNvSpPr>
            <a:spLocks noGrp="1"/>
          </p:cNvSpPr>
          <p:nvPr>
            <p:ph type="sldNum" sz="quarter" idx="12"/>
          </p:nvPr>
        </p:nvSpPr>
        <p:spPr/>
        <p:txBody>
          <a:bodyPr/>
          <a:lstStyle/>
          <a:p>
            <a:fld id="{9276B3B9-B4C0-4244-BC6D-745C9254BF00}" type="slidenum">
              <a:t>34</a:t>
            </a:fld>
            <a:endParaRPr lang="en-US"/>
          </a:p>
        </p:txBody>
      </p:sp>
      <p:pic>
        <p:nvPicPr>
          <p:cNvPr id="7" name="ta3koh1_sample.wav">
            <a:hlinkClick r:id="" action="ppaction://media"/>
            <a:extLst>
              <a:ext uri="{FF2B5EF4-FFF2-40B4-BE49-F238E27FC236}">
                <a16:creationId xmlns:a16="http://schemas.microsoft.com/office/drawing/2014/main" id="{4A86546E-9728-514D-89D5-8C7295F028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9909" y="3187628"/>
            <a:ext cx="812800" cy="812800"/>
          </a:xfrm>
          <a:prstGeom prst="rect">
            <a:avLst/>
          </a:prstGeom>
        </p:spPr>
      </p:pic>
      <p:cxnSp>
        <p:nvCxnSpPr>
          <p:cNvPr id="10" name="Straight Arrow Connector 9">
            <a:extLst>
              <a:ext uri="{FF2B5EF4-FFF2-40B4-BE49-F238E27FC236}">
                <a16:creationId xmlns:a16="http://schemas.microsoft.com/office/drawing/2014/main" id="{B88A41F7-27A8-5943-BC90-41B3D3F4437A}"/>
              </a:ext>
            </a:extLst>
          </p:cNvPr>
          <p:cNvCxnSpPr>
            <a:cxnSpLocks/>
          </p:cNvCxnSpPr>
          <p:nvPr/>
        </p:nvCxnSpPr>
        <p:spPr>
          <a:xfrm>
            <a:off x="8091053" y="1136073"/>
            <a:ext cx="1" cy="7620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653F1DE-9B35-034B-8408-C7B69D8A584A}"/>
              </a:ext>
            </a:extLst>
          </p:cNvPr>
          <p:cNvSpPr txBox="1"/>
          <p:nvPr/>
        </p:nvSpPr>
        <p:spPr>
          <a:xfrm>
            <a:off x="7592291" y="728979"/>
            <a:ext cx="3687618" cy="400110"/>
          </a:xfrm>
          <a:prstGeom prst="rect">
            <a:avLst/>
          </a:prstGeom>
          <a:noFill/>
        </p:spPr>
        <p:txBody>
          <a:bodyPr wrap="square" rtlCol="0">
            <a:spAutoFit/>
          </a:bodyPr>
          <a:lstStyle/>
          <a:p>
            <a:r>
              <a:rPr lang="en-US" sz="2000"/>
              <a:t>Increased shimmer in production</a:t>
            </a:r>
          </a:p>
        </p:txBody>
      </p:sp>
      <p:sp>
        <p:nvSpPr>
          <p:cNvPr id="13" name="TextBox 12">
            <a:extLst>
              <a:ext uri="{FF2B5EF4-FFF2-40B4-BE49-F238E27FC236}">
                <a16:creationId xmlns:a16="http://schemas.microsoft.com/office/drawing/2014/main" id="{2C09B6B0-3F17-D942-95C3-BD3ABFCAC3DE}"/>
              </a:ext>
            </a:extLst>
          </p:cNvPr>
          <p:cNvSpPr txBox="1"/>
          <p:nvPr/>
        </p:nvSpPr>
        <p:spPr>
          <a:xfrm>
            <a:off x="838200" y="5851928"/>
            <a:ext cx="6657109" cy="400110"/>
          </a:xfrm>
          <a:prstGeom prst="rect">
            <a:avLst/>
          </a:prstGeom>
          <a:noFill/>
        </p:spPr>
        <p:txBody>
          <a:bodyPr wrap="square" rtlCol="0">
            <a:spAutoFit/>
          </a:bodyPr>
          <a:lstStyle/>
          <a:p>
            <a:r>
              <a:rPr lang="en-US" sz="2000">
                <a:latin typeface="Doulos SIL" panose="02000500070000020004" pitchFamily="2" charset="77"/>
                <a:ea typeface="Doulos SIL" panose="02000500070000020004" pitchFamily="2" charset="77"/>
                <a:cs typeface="Doulos SIL" panose="02000500070000020004" pitchFamily="2" charset="77"/>
              </a:rPr>
              <a:t>ta³koʔ¹ ‘hangs’</a:t>
            </a:r>
          </a:p>
        </p:txBody>
      </p:sp>
    </p:spTree>
    <p:extLst>
      <p:ext uri="{BB962C8B-B14F-4D97-AF65-F5344CB8AC3E}">
        <p14:creationId xmlns:p14="http://schemas.microsoft.com/office/powerpoint/2010/main" val="251845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B874C-5E82-FC49-B248-C99136CCFE68}"/>
              </a:ext>
            </a:extLst>
          </p:cNvPr>
          <p:cNvSpPr>
            <a:spLocks noGrp="1"/>
          </p:cNvSpPr>
          <p:nvPr>
            <p:ph type="title"/>
          </p:nvPr>
        </p:nvSpPr>
        <p:spPr/>
        <p:txBody>
          <a:bodyPr/>
          <a:lstStyle/>
          <a:p>
            <a:r>
              <a:rPr lang="en-US"/>
              <a:t>Inter-categorizer reliability</a:t>
            </a:r>
          </a:p>
        </p:txBody>
      </p:sp>
      <p:sp>
        <p:nvSpPr>
          <p:cNvPr id="3" name="Content Placeholder 2">
            <a:extLst>
              <a:ext uri="{FF2B5EF4-FFF2-40B4-BE49-F238E27FC236}">
                <a16:creationId xmlns:a16="http://schemas.microsoft.com/office/drawing/2014/main" id="{7B6810CF-71AE-2C4B-9517-E5F8AF8ADAD5}"/>
              </a:ext>
            </a:extLst>
          </p:cNvPr>
          <p:cNvSpPr>
            <a:spLocks noGrp="1"/>
          </p:cNvSpPr>
          <p:nvPr>
            <p:ph idx="1"/>
          </p:nvPr>
        </p:nvSpPr>
        <p:spPr/>
        <p:txBody>
          <a:bodyPr>
            <a:normAutofit fontScale="92500" lnSpcReduction="10000"/>
          </a:bodyPr>
          <a:lstStyle/>
          <a:p>
            <a:pPr marL="0" indent="0">
              <a:buNone/>
            </a:pPr>
            <a:r>
              <a:rPr lang="en-US"/>
              <a:t>	Richard and Christian – 70.8% agreement</a:t>
            </a:r>
          </a:p>
          <a:p>
            <a:pPr marL="0" indent="0">
              <a:buNone/>
            </a:pPr>
            <a:r>
              <a:rPr lang="en-US"/>
              <a:t>	Christian and Lisa – 69.4% agreement</a:t>
            </a:r>
          </a:p>
          <a:p>
            <a:pPr marL="0" indent="0">
              <a:buNone/>
            </a:pPr>
            <a:r>
              <a:rPr lang="en-US"/>
              <a:t>	Lisa and Richard – 67.5% agreement</a:t>
            </a:r>
          </a:p>
          <a:p>
            <a:endParaRPr lang="en-US"/>
          </a:p>
          <a:p>
            <a:pPr marL="0" indent="0">
              <a:buNone/>
            </a:pPr>
            <a:r>
              <a:rPr lang="en-US"/>
              <a:t>Most of the disagreement was between the categories “aperiodic” and “perturbation.” If we merge these categories, we agree more often.</a:t>
            </a:r>
          </a:p>
          <a:p>
            <a:pPr marL="0" indent="0">
              <a:buNone/>
            </a:pPr>
            <a:endParaRPr lang="en-US"/>
          </a:p>
          <a:p>
            <a:pPr marL="0" indent="0">
              <a:buNone/>
            </a:pPr>
            <a:r>
              <a:rPr lang="en-US"/>
              <a:t>	Richard and Christian – 84.3% agreement</a:t>
            </a:r>
          </a:p>
          <a:p>
            <a:pPr marL="0" indent="0">
              <a:buNone/>
            </a:pPr>
            <a:r>
              <a:rPr lang="en-US"/>
              <a:t>	Christian and Lisa – 77.0% agreement</a:t>
            </a:r>
          </a:p>
          <a:p>
            <a:pPr marL="0" indent="0">
              <a:buNone/>
            </a:pPr>
            <a:r>
              <a:rPr lang="en-US"/>
              <a:t>	Lisa and Richard – 76.3% agreement</a:t>
            </a:r>
          </a:p>
          <a:p>
            <a:pPr marL="0" indent="0">
              <a:buNone/>
            </a:pPr>
            <a:endParaRPr lang="en-US"/>
          </a:p>
        </p:txBody>
      </p:sp>
      <p:sp>
        <p:nvSpPr>
          <p:cNvPr id="4" name="Slide Number Placeholder 3">
            <a:extLst>
              <a:ext uri="{FF2B5EF4-FFF2-40B4-BE49-F238E27FC236}">
                <a16:creationId xmlns:a16="http://schemas.microsoft.com/office/drawing/2014/main" id="{B80F7946-E95F-954E-9E70-83589DAF9678}"/>
              </a:ext>
            </a:extLst>
          </p:cNvPr>
          <p:cNvSpPr>
            <a:spLocks noGrp="1"/>
          </p:cNvSpPr>
          <p:nvPr>
            <p:ph type="sldNum" sz="quarter" idx="12"/>
          </p:nvPr>
        </p:nvSpPr>
        <p:spPr/>
        <p:txBody>
          <a:bodyPr/>
          <a:lstStyle/>
          <a:p>
            <a:fld id="{9276B3B9-B4C0-4244-BC6D-745C9254BF00}" type="slidenum">
              <a:t>35</a:t>
            </a:fld>
            <a:endParaRPr lang="en-US"/>
          </a:p>
        </p:txBody>
      </p:sp>
    </p:spTree>
    <p:extLst>
      <p:ext uri="{BB962C8B-B14F-4D97-AF65-F5344CB8AC3E}">
        <p14:creationId xmlns:p14="http://schemas.microsoft.com/office/powerpoint/2010/main" val="33198437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F79AB-B67C-A640-8DEA-E60F84864CE7}"/>
              </a:ext>
            </a:extLst>
          </p:cNvPr>
          <p:cNvSpPr>
            <a:spLocks noGrp="1"/>
          </p:cNvSpPr>
          <p:nvPr>
            <p:ph type="title"/>
          </p:nvPr>
        </p:nvSpPr>
        <p:spPr>
          <a:xfrm>
            <a:off x="838200" y="365126"/>
            <a:ext cx="10515600" cy="1089602"/>
          </a:xfrm>
        </p:spPr>
        <p:txBody>
          <a:bodyPr/>
          <a:lstStyle/>
          <a:p>
            <a:r>
              <a:rPr lang="en-US"/>
              <a:t>Our categorizations</a:t>
            </a:r>
          </a:p>
        </p:txBody>
      </p:sp>
      <p:sp>
        <p:nvSpPr>
          <p:cNvPr id="4" name="Slide Number Placeholder 3">
            <a:extLst>
              <a:ext uri="{FF2B5EF4-FFF2-40B4-BE49-F238E27FC236}">
                <a16:creationId xmlns:a16="http://schemas.microsoft.com/office/drawing/2014/main" id="{95EEC2DC-2C27-3C4A-AFA3-8C80AD94990C}"/>
              </a:ext>
            </a:extLst>
          </p:cNvPr>
          <p:cNvSpPr>
            <a:spLocks noGrp="1"/>
          </p:cNvSpPr>
          <p:nvPr>
            <p:ph type="sldNum" sz="quarter" idx="12"/>
          </p:nvPr>
        </p:nvSpPr>
        <p:spPr/>
        <p:txBody>
          <a:bodyPr/>
          <a:lstStyle/>
          <a:p>
            <a:fld id="{9276B3B9-B4C0-4244-BC6D-745C9254BF00}" type="slidenum">
              <a:t>36</a:t>
            </a:fld>
            <a:endParaRPr lang="en-US"/>
          </a:p>
        </p:txBody>
      </p:sp>
      <p:pic>
        <p:nvPicPr>
          <p:cNvPr id="10" name="Content Placeholder 9">
            <a:extLst>
              <a:ext uri="{FF2B5EF4-FFF2-40B4-BE49-F238E27FC236}">
                <a16:creationId xmlns:a16="http://schemas.microsoft.com/office/drawing/2014/main" id="{0F4C2ECD-7D8A-9745-8C8F-16C9FA1018EC}"/>
              </a:ext>
            </a:extLst>
          </p:cNvPr>
          <p:cNvPicPr>
            <a:picLocks noGrp="1" noChangeAspect="1"/>
          </p:cNvPicPr>
          <p:nvPr>
            <p:ph idx="1"/>
          </p:nvPr>
        </p:nvPicPr>
        <p:blipFill>
          <a:blip r:embed="rId2"/>
          <a:stretch>
            <a:fillRect/>
          </a:stretch>
        </p:blipFill>
        <p:spPr>
          <a:xfrm>
            <a:off x="838199" y="1454728"/>
            <a:ext cx="10652081" cy="4901622"/>
          </a:xfrm>
        </p:spPr>
      </p:pic>
    </p:spTree>
    <p:extLst>
      <p:ext uri="{BB962C8B-B14F-4D97-AF65-F5344CB8AC3E}">
        <p14:creationId xmlns:p14="http://schemas.microsoft.com/office/powerpoint/2010/main" val="17848197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AFA0-EEF9-EF4F-9900-7E6A5D8B179F}"/>
              </a:ext>
            </a:extLst>
          </p:cNvPr>
          <p:cNvSpPr>
            <a:spLocks noGrp="1"/>
          </p:cNvSpPr>
          <p:nvPr>
            <p:ph type="title"/>
          </p:nvPr>
        </p:nvSpPr>
        <p:spPr/>
        <p:txBody>
          <a:bodyPr/>
          <a:lstStyle/>
          <a:p>
            <a:r>
              <a:rPr lang="en-US"/>
              <a:t>How often is a glottal stop a stop? Rarely.</a:t>
            </a:r>
          </a:p>
        </p:txBody>
      </p:sp>
      <p:graphicFrame>
        <p:nvGraphicFramePr>
          <p:cNvPr id="5" name="Content Placeholder 4">
            <a:extLst>
              <a:ext uri="{FF2B5EF4-FFF2-40B4-BE49-F238E27FC236}">
                <a16:creationId xmlns:a16="http://schemas.microsoft.com/office/drawing/2014/main" id="{39DEB8EB-9BB0-8349-8348-CA14D4753659}"/>
              </a:ext>
            </a:extLst>
          </p:cNvPr>
          <p:cNvGraphicFramePr>
            <a:graphicFrameLocks noGrp="1"/>
          </p:cNvGraphicFramePr>
          <p:nvPr>
            <p:ph idx="1"/>
            <p:extLst>
              <p:ext uri="{D42A27DB-BD31-4B8C-83A1-F6EECF244321}">
                <p14:modId xmlns:p14="http://schemas.microsoft.com/office/powerpoint/2010/main" val="3664190278"/>
              </p:ext>
            </p:extLst>
          </p:nvPr>
        </p:nvGraphicFramePr>
        <p:xfrm>
          <a:off x="838200" y="1798478"/>
          <a:ext cx="9552709" cy="3687924"/>
        </p:xfrm>
        <a:graphic>
          <a:graphicData uri="http://schemas.openxmlformats.org/drawingml/2006/table">
            <a:tbl>
              <a:tblPr firstRow="1" bandRow="1">
                <a:tableStyleId>{5940675A-B579-460E-94D1-54222C63F5DA}</a:tableStyleId>
              </a:tblPr>
              <a:tblGrid>
                <a:gridCol w="2750022">
                  <a:extLst>
                    <a:ext uri="{9D8B030D-6E8A-4147-A177-3AD203B41FA5}">
                      <a16:colId xmlns:a16="http://schemas.microsoft.com/office/drawing/2014/main" val="1554576284"/>
                    </a:ext>
                  </a:extLst>
                </a:gridCol>
                <a:gridCol w="6802687">
                  <a:extLst>
                    <a:ext uri="{9D8B030D-6E8A-4147-A177-3AD203B41FA5}">
                      <a16:colId xmlns:a16="http://schemas.microsoft.com/office/drawing/2014/main" val="1731054268"/>
                    </a:ext>
                  </a:extLst>
                </a:gridCol>
              </a:tblGrid>
              <a:tr h="614654">
                <a:tc>
                  <a:txBody>
                    <a:bodyPr/>
                    <a:lstStyle/>
                    <a:p>
                      <a:r>
                        <a:rPr lang="en-US" sz="2800" b="1"/>
                        <a:t>Realization</a:t>
                      </a:r>
                    </a:p>
                  </a:txBody>
                  <a:tcPr/>
                </a:tc>
                <a:tc>
                  <a:txBody>
                    <a:bodyPr/>
                    <a:lstStyle/>
                    <a:p>
                      <a:r>
                        <a:rPr lang="en-US" sz="2800" b="1"/>
                        <a:t>Frequency across categorizers</a:t>
                      </a:r>
                    </a:p>
                  </a:txBody>
                  <a:tcPr/>
                </a:tc>
                <a:extLst>
                  <a:ext uri="{0D108BD9-81ED-4DB2-BD59-A6C34878D82A}">
                    <a16:rowId xmlns:a16="http://schemas.microsoft.com/office/drawing/2014/main" val="2621196311"/>
                  </a:ext>
                </a:extLst>
              </a:tr>
              <a:tr h="614654">
                <a:tc>
                  <a:txBody>
                    <a:bodyPr/>
                    <a:lstStyle/>
                    <a:p>
                      <a:r>
                        <a:rPr lang="en-US" sz="2800"/>
                        <a:t>Glottal stop</a:t>
                      </a:r>
                    </a:p>
                  </a:txBody>
                  <a:tcPr/>
                </a:tc>
                <a:tc>
                  <a:txBody>
                    <a:bodyPr/>
                    <a:lstStyle/>
                    <a:p>
                      <a:r>
                        <a:rPr lang="en-US" sz="2800"/>
                        <a:t>5.1 – 7.1%</a:t>
                      </a:r>
                    </a:p>
                  </a:txBody>
                  <a:tcPr/>
                </a:tc>
                <a:extLst>
                  <a:ext uri="{0D108BD9-81ED-4DB2-BD59-A6C34878D82A}">
                    <a16:rowId xmlns:a16="http://schemas.microsoft.com/office/drawing/2014/main" val="2456681071"/>
                  </a:ext>
                </a:extLst>
              </a:tr>
              <a:tr h="614654">
                <a:tc>
                  <a:txBody>
                    <a:bodyPr/>
                    <a:lstStyle/>
                    <a:p>
                      <a:r>
                        <a:rPr lang="en-US" sz="2800"/>
                        <a:t>Aperiodic</a:t>
                      </a:r>
                    </a:p>
                  </a:txBody>
                  <a:tcPr/>
                </a:tc>
                <a:tc>
                  <a:txBody>
                    <a:bodyPr/>
                    <a:lstStyle/>
                    <a:p>
                      <a:r>
                        <a:rPr lang="en-US" sz="2800"/>
                        <a:t>35.2 – 48.7%</a:t>
                      </a:r>
                    </a:p>
                  </a:txBody>
                  <a:tcPr/>
                </a:tc>
                <a:extLst>
                  <a:ext uri="{0D108BD9-81ED-4DB2-BD59-A6C34878D82A}">
                    <a16:rowId xmlns:a16="http://schemas.microsoft.com/office/drawing/2014/main" val="3779570433"/>
                  </a:ext>
                </a:extLst>
              </a:tr>
              <a:tr h="614654">
                <a:tc>
                  <a:txBody>
                    <a:bodyPr/>
                    <a:lstStyle/>
                    <a:p>
                      <a:r>
                        <a:rPr lang="en-US" sz="2800"/>
                        <a:t>Perturbation</a:t>
                      </a:r>
                    </a:p>
                  </a:txBody>
                  <a:tcPr/>
                </a:tc>
                <a:tc>
                  <a:txBody>
                    <a:bodyPr/>
                    <a:lstStyle/>
                    <a:p>
                      <a:r>
                        <a:rPr lang="en-US" sz="2800"/>
                        <a:t>12.4 – 27.5%</a:t>
                      </a:r>
                    </a:p>
                  </a:txBody>
                  <a:tcPr/>
                </a:tc>
                <a:extLst>
                  <a:ext uri="{0D108BD9-81ED-4DB2-BD59-A6C34878D82A}">
                    <a16:rowId xmlns:a16="http://schemas.microsoft.com/office/drawing/2014/main" val="2684551018"/>
                  </a:ext>
                </a:extLst>
              </a:tr>
              <a:tr h="614654">
                <a:tc>
                  <a:txBody>
                    <a:bodyPr/>
                    <a:lstStyle/>
                    <a:p>
                      <a:r>
                        <a:rPr lang="en-US" sz="2800"/>
                        <a:t>Modal</a:t>
                      </a:r>
                    </a:p>
                  </a:txBody>
                  <a:tcPr/>
                </a:tc>
                <a:tc>
                  <a:txBody>
                    <a:bodyPr/>
                    <a:lstStyle/>
                    <a:p>
                      <a:r>
                        <a:rPr lang="en-US" sz="2800"/>
                        <a:t>24.6 – 35.9%</a:t>
                      </a:r>
                    </a:p>
                  </a:txBody>
                  <a:tcPr/>
                </a:tc>
                <a:extLst>
                  <a:ext uri="{0D108BD9-81ED-4DB2-BD59-A6C34878D82A}">
                    <a16:rowId xmlns:a16="http://schemas.microsoft.com/office/drawing/2014/main" val="3092722793"/>
                  </a:ext>
                </a:extLst>
              </a:tr>
              <a:tr h="614654">
                <a:tc>
                  <a:txBody>
                    <a:bodyPr/>
                    <a:lstStyle/>
                    <a:p>
                      <a:r>
                        <a:rPr lang="en-US" sz="2800"/>
                        <a:t>Unsure</a:t>
                      </a:r>
                    </a:p>
                  </a:txBody>
                  <a:tcPr/>
                </a:tc>
                <a:tc>
                  <a:txBody>
                    <a:bodyPr/>
                    <a:lstStyle/>
                    <a:p>
                      <a:r>
                        <a:rPr lang="en-US" sz="2800"/>
                        <a:t>2.8 – 4.8%</a:t>
                      </a:r>
                    </a:p>
                  </a:txBody>
                  <a:tcPr/>
                </a:tc>
                <a:extLst>
                  <a:ext uri="{0D108BD9-81ED-4DB2-BD59-A6C34878D82A}">
                    <a16:rowId xmlns:a16="http://schemas.microsoft.com/office/drawing/2014/main" val="89791832"/>
                  </a:ext>
                </a:extLst>
              </a:tr>
            </a:tbl>
          </a:graphicData>
        </a:graphic>
      </p:graphicFrame>
      <p:sp>
        <p:nvSpPr>
          <p:cNvPr id="4" name="Slide Number Placeholder 3">
            <a:extLst>
              <a:ext uri="{FF2B5EF4-FFF2-40B4-BE49-F238E27FC236}">
                <a16:creationId xmlns:a16="http://schemas.microsoft.com/office/drawing/2014/main" id="{2B98C631-C8E1-C94B-A9A4-B506CCA30A91}"/>
              </a:ext>
            </a:extLst>
          </p:cNvPr>
          <p:cNvSpPr>
            <a:spLocks noGrp="1"/>
          </p:cNvSpPr>
          <p:nvPr>
            <p:ph type="sldNum" sz="quarter" idx="12"/>
          </p:nvPr>
        </p:nvSpPr>
        <p:spPr/>
        <p:txBody>
          <a:bodyPr/>
          <a:lstStyle/>
          <a:p>
            <a:fld id="{9276B3B9-B4C0-4244-BC6D-745C9254BF00}" type="slidenum">
              <a:t>37</a:t>
            </a:fld>
            <a:endParaRPr lang="en-US"/>
          </a:p>
        </p:txBody>
      </p:sp>
    </p:spTree>
    <p:extLst>
      <p:ext uri="{BB962C8B-B14F-4D97-AF65-F5344CB8AC3E}">
        <p14:creationId xmlns:p14="http://schemas.microsoft.com/office/powerpoint/2010/main" val="3495422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57BAD-F910-9046-A3B8-F62EFC3C9184}"/>
              </a:ext>
            </a:extLst>
          </p:cNvPr>
          <p:cNvSpPr>
            <a:spLocks noGrp="1"/>
          </p:cNvSpPr>
          <p:nvPr>
            <p:ph type="title"/>
          </p:nvPr>
        </p:nvSpPr>
        <p:spPr/>
        <p:txBody>
          <a:bodyPr/>
          <a:lstStyle/>
          <a:p>
            <a:r>
              <a:rPr lang="en-US"/>
              <a:t>Prosodic influence on production</a:t>
            </a:r>
          </a:p>
        </p:txBody>
      </p:sp>
      <p:sp>
        <p:nvSpPr>
          <p:cNvPr id="3" name="Content Placeholder 2">
            <a:extLst>
              <a:ext uri="{FF2B5EF4-FFF2-40B4-BE49-F238E27FC236}">
                <a16:creationId xmlns:a16="http://schemas.microsoft.com/office/drawing/2014/main" id="{FB1D306B-DDD6-064A-8F12-DE66EB19A749}"/>
              </a:ext>
            </a:extLst>
          </p:cNvPr>
          <p:cNvSpPr>
            <a:spLocks noGrp="1"/>
          </p:cNvSpPr>
          <p:nvPr>
            <p:ph idx="1"/>
          </p:nvPr>
        </p:nvSpPr>
        <p:spPr/>
        <p:txBody>
          <a:bodyPr/>
          <a:lstStyle/>
          <a:p>
            <a:r>
              <a:rPr lang="en-US"/>
              <a:t>28-40 realizations of the complete glottal stops occurred in root-final position, but </a:t>
            </a:r>
            <a:r>
              <a:rPr lang="en-US" u="sng"/>
              <a:t>none</a:t>
            </a:r>
            <a:r>
              <a:rPr lang="en-US"/>
              <a:t> occurred in intervocalic position.</a:t>
            </a:r>
          </a:p>
          <a:p>
            <a:endParaRPr lang="en-US"/>
          </a:p>
          <a:p>
            <a:r>
              <a:rPr lang="en-US"/>
              <a:t>This finding mirrors past work suggesting that prosodic position plays a role in the realization of glottal stops (cf. Davidson 2021).</a:t>
            </a:r>
          </a:p>
        </p:txBody>
      </p:sp>
      <p:sp>
        <p:nvSpPr>
          <p:cNvPr id="4" name="Slide Number Placeholder 3">
            <a:extLst>
              <a:ext uri="{FF2B5EF4-FFF2-40B4-BE49-F238E27FC236}">
                <a16:creationId xmlns:a16="http://schemas.microsoft.com/office/drawing/2014/main" id="{9B5B9800-CD3D-E14B-8402-6FF39CFB494A}"/>
              </a:ext>
            </a:extLst>
          </p:cNvPr>
          <p:cNvSpPr>
            <a:spLocks noGrp="1"/>
          </p:cNvSpPr>
          <p:nvPr>
            <p:ph type="sldNum" sz="quarter" idx="12"/>
          </p:nvPr>
        </p:nvSpPr>
        <p:spPr/>
        <p:txBody>
          <a:bodyPr/>
          <a:lstStyle/>
          <a:p>
            <a:fld id="{9276B3B9-B4C0-4244-BC6D-745C9254BF00}" type="slidenum">
              <a:t>38</a:t>
            </a:fld>
            <a:endParaRPr lang="en-US"/>
          </a:p>
        </p:txBody>
      </p:sp>
    </p:spTree>
    <p:extLst>
      <p:ext uri="{BB962C8B-B14F-4D97-AF65-F5344CB8AC3E}">
        <p14:creationId xmlns:p14="http://schemas.microsoft.com/office/powerpoint/2010/main" val="15730566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BCC25-159A-9141-8C48-F5E85F7BDC84}"/>
              </a:ext>
            </a:extLst>
          </p:cNvPr>
          <p:cNvSpPr>
            <a:spLocks noGrp="1"/>
          </p:cNvSpPr>
          <p:nvPr>
            <p:ph type="title"/>
          </p:nvPr>
        </p:nvSpPr>
        <p:spPr/>
        <p:txBody>
          <a:bodyPr/>
          <a:lstStyle/>
          <a:p>
            <a:r>
              <a:rPr lang="en-US"/>
              <a:t>Does the presence of tonal contrast matter?</a:t>
            </a:r>
          </a:p>
        </p:txBody>
      </p:sp>
      <p:sp>
        <p:nvSpPr>
          <p:cNvPr id="3" name="Content Placeholder 2">
            <a:extLst>
              <a:ext uri="{FF2B5EF4-FFF2-40B4-BE49-F238E27FC236}">
                <a16:creationId xmlns:a16="http://schemas.microsoft.com/office/drawing/2014/main" id="{466348C4-361E-814B-9B3A-DDDD3A22748E}"/>
              </a:ext>
            </a:extLst>
          </p:cNvPr>
          <p:cNvSpPr>
            <a:spLocks noGrp="1"/>
          </p:cNvSpPr>
          <p:nvPr>
            <p:ph idx="1"/>
          </p:nvPr>
        </p:nvSpPr>
        <p:spPr/>
        <p:txBody>
          <a:bodyPr/>
          <a:lstStyle/>
          <a:p>
            <a:r>
              <a:rPr lang="en-US"/>
              <a:t>The proportion of glottal stop realizations (5-7%) is very close to values reported for Hawaiian (Davidson 2021).</a:t>
            </a:r>
          </a:p>
          <a:p>
            <a:endParaRPr lang="en-US"/>
          </a:p>
          <a:p>
            <a:r>
              <a:rPr lang="en-US"/>
              <a:t>Hawaiian is non-tonal and Itunyoso Triqui is heavily tonal.</a:t>
            </a:r>
          </a:p>
          <a:p>
            <a:endParaRPr lang="en-US"/>
          </a:p>
          <a:p>
            <a:r>
              <a:rPr lang="en-US"/>
              <a:t>The degree to which glottal stops are realized as non-modal phonation seems to independent from whether they may influence tone, contra Silverman (1997).</a:t>
            </a:r>
          </a:p>
        </p:txBody>
      </p:sp>
      <p:sp>
        <p:nvSpPr>
          <p:cNvPr id="4" name="Slide Number Placeholder 3">
            <a:extLst>
              <a:ext uri="{FF2B5EF4-FFF2-40B4-BE49-F238E27FC236}">
                <a16:creationId xmlns:a16="http://schemas.microsoft.com/office/drawing/2014/main" id="{49F66A24-5BA7-CB4D-98A6-85DFC6285216}"/>
              </a:ext>
            </a:extLst>
          </p:cNvPr>
          <p:cNvSpPr>
            <a:spLocks noGrp="1"/>
          </p:cNvSpPr>
          <p:nvPr>
            <p:ph type="sldNum" sz="quarter" idx="12"/>
          </p:nvPr>
        </p:nvSpPr>
        <p:spPr/>
        <p:txBody>
          <a:bodyPr/>
          <a:lstStyle/>
          <a:p>
            <a:fld id="{9276B3B9-B4C0-4244-BC6D-745C9254BF00}" type="slidenum">
              <a:t>39</a:t>
            </a:fld>
            <a:endParaRPr lang="en-US"/>
          </a:p>
        </p:txBody>
      </p:sp>
    </p:spTree>
    <p:extLst>
      <p:ext uri="{BB962C8B-B14F-4D97-AF65-F5344CB8AC3E}">
        <p14:creationId xmlns:p14="http://schemas.microsoft.com/office/powerpoint/2010/main" val="950196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951EE-5485-974C-8B02-EA9865D2C105}"/>
              </a:ext>
            </a:extLst>
          </p:cNvPr>
          <p:cNvSpPr>
            <a:spLocks noGrp="1"/>
          </p:cNvSpPr>
          <p:nvPr>
            <p:ph type="title"/>
          </p:nvPr>
        </p:nvSpPr>
        <p:spPr>
          <a:xfrm>
            <a:off x="838200" y="365126"/>
            <a:ext cx="10515600" cy="863174"/>
          </a:xfrm>
        </p:spPr>
        <p:txBody>
          <a:bodyPr>
            <a:normAutofit fontScale="90000"/>
          </a:bodyPr>
          <a:lstStyle/>
          <a:p>
            <a:r>
              <a:rPr lang="en-US"/>
              <a:t>What qualifies as a glottal stop (in phonetics)?</a:t>
            </a:r>
          </a:p>
        </p:txBody>
      </p:sp>
      <p:sp>
        <p:nvSpPr>
          <p:cNvPr id="3" name="Content Placeholder 2">
            <a:extLst>
              <a:ext uri="{FF2B5EF4-FFF2-40B4-BE49-F238E27FC236}">
                <a16:creationId xmlns:a16="http://schemas.microsoft.com/office/drawing/2014/main" id="{268D6FCD-736F-5E4B-AFC3-652CBF422E25}"/>
              </a:ext>
            </a:extLst>
          </p:cNvPr>
          <p:cNvSpPr>
            <a:spLocks noGrp="1"/>
          </p:cNvSpPr>
          <p:nvPr>
            <p:ph idx="1"/>
          </p:nvPr>
        </p:nvSpPr>
        <p:spPr>
          <a:xfrm>
            <a:off x="838200" y="1514901"/>
            <a:ext cx="10515600" cy="4662062"/>
          </a:xfrm>
        </p:spPr>
        <p:txBody>
          <a:bodyPr>
            <a:normAutofit lnSpcReduction="10000"/>
          </a:bodyPr>
          <a:lstStyle/>
          <a:p>
            <a:r>
              <a:rPr lang="en-US"/>
              <a:t>In </a:t>
            </a:r>
            <a:r>
              <a:rPr lang="en-US" b="1"/>
              <a:t>isolated words </a:t>
            </a:r>
            <a:r>
              <a:rPr lang="en-US"/>
              <a:t>produced during </a:t>
            </a:r>
            <a:r>
              <a:rPr lang="en-US" b="1"/>
              <a:t>careful speech</a:t>
            </a:r>
            <a:r>
              <a:rPr lang="en-US"/>
              <a:t>, a glottal stop is often produced with full glottal closure.</a:t>
            </a:r>
          </a:p>
          <a:p>
            <a:endParaRPr lang="en-US"/>
          </a:p>
          <a:p>
            <a:r>
              <a:rPr lang="en-US"/>
              <a:t> What counts as full glottal closure though? 20 ms silence during closure? 40 ms?</a:t>
            </a:r>
          </a:p>
          <a:p>
            <a:endParaRPr lang="en-US"/>
          </a:p>
          <a:p>
            <a:r>
              <a:rPr lang="en-US"/>
              <a:t>Phonological descriptions of languages of the world frequently focus on carefully-produced allophones produced in elicitation contexts. This obscures observed variation.</a:t>
            </a:r>
            <a:br>
              <a:rPr lang="en-US"/>
            </a:br>
            <a:br>
              <a:rPr lang="en-US"/>
            </a:br>
            <a:r>
              <a:rPr lang="en-US" sz="2000"/>
              <a:t>(DiCanio et al 2015, to appear; DiCanio &amp; Whalen 2015, Keating &amp; Huffman 1984, Koopmans van Beinum 1980)</a:t>
            </a:r>
          </a:p>
        </p:txBody>
      </p:sp>
      <p:sp>
        <p:nvSpPr>
          <p:cNvPr id="4" name="Slide Number Placeholder 3">
            <a:extLst>
              <a:ext uri="{FF2B5EF4-FFF2-40B4-BE49-F238E27FC236}">
                <a16:creationId xmlns:a16="http://schemas.microsoft.com/office/drawing/2014/main" id="{2952B664-A68B-0444-812F-3CE491A1B710}"/>
              </a:ext>
            </a:extLst>
          </p:cNvPr>
          <p:cNvSpPr>
            <a:spLocks noGrp="1"/>
          </p:cNvSpPr>
          <p:nvPr>
            <p:ph type="sldNum" sz="quarter" idx="12"/>
          </p:nvPr>
        </p:nvSpPr>
        <p:spPr/>
        <p:txBody>
          <a:bodyPr/>
          <a:lstStyle/>
          <a:p>
            <a:fld id="{9276B3B9-B4C0-4244-BC6D-745C9254BF00}" type="slidenum">
              <a:t>4</a:t>
            </a:fld>
            <a:endParaRPr lang="en-US"/>
          </a:p>
        </p:txBody>
      </p:sp>
    </p:spTree>
    <p:extLst>
      <p:ext uri="{BB962C8B-B14F-4D97-AF65-F5344CB8AC3E}">
        <p14:creationId xmlns:p14="http://schemas.microsoft.com/office/powerpoint/2010/main" val="31081595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11495-4B44-0A40-8522-C19135F41BA8}"/>
              </a:ext>
            </a:extLst>
          </p:cNvPr>
          <p:cNvSpPr>
            <a:spLocks noGrp="1"/>
          </p:cNvSpPr>
          <p:nvPr>
            <p:ph type="title"/>
          </p:nvPr>
        </p:nvSpPr>
        <p:spPr>
          <a:xfrm>
            <a:off x="374650" y="380569"/>
            <a:ext cx="10515600" cy="1119476"/>
          </a:xfrm>
        </p:spPr>
        <p:txBody>
          <a:bodyPr/>
          <a:lstStyle/>
          <a:p>
            <a:r>
              <a:rPr lang="en-US"/>
              <a:t>IV.	Outstanding issues: Triqui</a:t>
            </a:r>
          </a:p>
        </p:txBody>
      </p:sp>
      <p:sp>
        <p:nvSpPr>
          <p:cNvPr id="3" name="Content Placeholder 2">
            <a:extLst>
              <a:ext uri="{FF2B5EF4-FFF2-40B4-BE49-F238E27FC236}">
                <a16:creationId xmlns:a16="http://schemas.microsoft.com/office/drawing/2014/main" id="{F9692350-CCD7-DC4C-8FE9-6CFDA4808753}"/>
              </a:ext>
            </a:extLst>
          </p:cNvPr>
          <p:cNvSpPr>
            <a:spLocks noGrp="1"/>
          </p:cNvSpPr>
          <p:nvPr>
            <p:ph idx="1"/>
          </p:nvPr>
        </p:nvSpPr>
        <p:spPr>
          <a:xfrm>
            <a:off x="374650" y="1490189"/>
            <a:ext cx="10515600" cy="1050780"/>
          </a:xfrm>
        </p:spPr>
        <p:txBody>
          <a:bodyPr/>
          <a:lstStyle/>
          <a:p>
            <a:pPr marL="0" indent="0">
              <a:buNone/>
            </a:pPr>
            <a:r>
              <a:rPr lang="en-US"/>
              <a:t>In the Triqui data, it is difficult to identify what an f0 perturbation looks like when tones change in the word or across word boundaries.</a:t>
            </a:r>
          </a:p>
        </p:txBody>
      </p:sp>
      <p:sp>
        <p:nvSpPr>
          <p:cNvPr id="4" name="Slide Number Placeholder 3">
            <a:extLst>
              <a:ext uri="{FF2B5EF4-FFF2-40B4-BE49-F238E27FC236}">
                <a16:creationId xmlns:a16="http://schemas.microsoft.com/office/drawing/2014/main" id="{6DE99C1E-CFA3-4947-B495-F7C4400C1657}"/>
              </a:ext>
            </a:extLst>
          </p:cNvPr>
          <p:cNvSpPr>
            <a:spLocks noGrp="1"/>
          </p:cNvSpPr>
          <p:nvPr>
            <p:ph type="sldNum" sz="quarter" idx="12"/>
          </p:nvPr>
        </p:nvSpPr>
        <p:spPr/>
        <p:txBody>
          <a:bodyPr/>
          <a:lstStyle/>
          <a:p>
            <a:fld id="{9276B3B9-B4C0-4244-BC6D-745C9254BF00}" type="slidenum">
              <a:t>40</a:t>
            </a:fld>
            <a:endParaRPr lang="en-US"/>
          </a:p>
        </p:txBody>
      </p:sp>
      <p:pic>
        <p:nvPicPr>
          <p:cNvPr id="6" name="Picture 5">
            <a:extLst>
              <a:ext uri="{FF2B5EF4-FFF2-40B4-BE49-F238E27FC236}">
                <a16:creationId xmlns:a16="http://schemas.microsoft.com/office/drawing/2014/main" id="{1BDE4FC9-A204-0A43-AFC6-3F3822201758}"/>
              </a:ext>
            </a:extLst>
          </p:cNvPr>
          <p:cNvPicPr>
            <a:picLocks noChangeAspect="1"/>
          </p:cNvPicPr>
          <p:nvPr/>
        </p:nvPicPr>
        <p:blipFill>
          <a:blip r:embed="rId2"/>
          <a:stretch>
            <a:fillRect/>
          </a:stretch>
        </p:blipFill>
        <p:spPr>
          <a:xfrm>
            <a:off x="374650" y="2496129"/>
            <a:ext cx="9455150" cy="4062843"/>
          </a:xfrm>
          <a:prstGeom prst="rect">
            <a:avLst/>
          </a:prstGeom>
        </p:spPr>
      </p:pic>
      <p:cxnSp>
        <p:nvCxnSpPr>
          <p:cNvPr id="8" name="Straight Arrow Connector 7">
            <a:extLst>
              <a:ext uri="{FF2B5EF4-FFF2-40B4-BE49-F238E27FC236}">
                <a16:creationId xmlns:a16="http://schemas.microsoft.com/office/drawing/2014/main" id="{65104388-664A-5046-B2DB-FA9D67DB6B5D}"/>
              </a:ext>
            </a:extLst>
          </p:cNvPr>
          <p:cNvCxnSpPr>
            <a:cxnSpLocks/>
          </p:cNvCxnSpPr>
          <p:nvPr/>
        </p:nvCxnSpPr>
        <p:spPr>
          <a:xfrm flipH="1">
            <a:off x="6830291" y="3366655"/>
            <a:ext cx="3151909" cy="845127"/>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CEB59E4-C335-7E45-89CB-6A46BF0F0FCA}"/>
              </a:ext>
            </a:extLst>
          </p:cNvPr>
          <p:cNvSpPr txBox="1"/>
          <p:nvPr/>
        </p:nvSpPr>
        <p:spPr>
          <a:xfrm>
            <a:off x="9982200" y="2500831"/>
            <a:ext cx="2209800" cy="3785652"/>
          </a:xfrm>
          <a:prstGeom prst="rect">
            <a:avLst/>
          </a:prstGeom>
          <a:noFill/>
        </p:spPr>
        <p:txBody>
          <a:bodyPr wrap="square" rtlCol="0">
            <a:spAutoFit/>
          </a:bodyPr>
          <a:lstStyle/>
          <a:p>
            <a:r>
              <a:rPr lang="en-US" sz="2000"/>
              <a:t>The intervocalic glottal stop is missing here and the tone on /ni³ʔi⁴ʔ/ is higher than the following tone.</a:t>
            </a:r>
          </a:p>
          <a:p>
            <a:endParaRPr lang="en-US" sz="2000"/>
          </a:p>
          <a:p>
            <a:r>
              <a:rPr lang="en-US" sz="2000"/>
              <a:t>The early fall in f0 and intensity is a perturbation, not tonal coarticulation</a:t>
            </a:r>
          </a:p>
        </p:txBody>
      </p:sp>
    </p:spTree>
    <p:extLst>
      <p:ext uri="{BB962C8B-B14F-4D97-AF65-F5344CB8AC3E}">
        <p14:creationId xmlns:p14="http://schemas.microsoft.com/office/powerpoint/2010/main" val="17977501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F429F-C0D2-D74B-900D-A76819AE3093}"/>
              </a:ext>
            </a:extLst>
          </p:cNvPr>
          <p:cNvSpPr>
            <a:spLocks noGrp="1"/>
          </p:cNvSpPr>
          <p:nvPr>
            <p:ph type="title"/>
          </p:nvPr>
        </p:nvSpPr>
        <p:spPr/>
        <p:txBody>
          <a:bodyPr/>
          <a:lstStyle/>
          <a:p>
            <a:r>
              <a:rPr lang="en-US"/>
              <a:t>Lexical frequency effects are persistent</a:t>
            </a:r>
          </a:p>
        </p:txBody>
      </p:sp>
      <p:sp>
        <p:nvSpPr>
          <p:cNvPr id="3" name="Content Placeholder 2">
            <a:extLst>
              <a:ext uri="{FF2B5EF4-FFF2-40B4-BE49-F238E27FC236}">
                <a16:creationId xmlns:a16="http://schemas.microsoft.com/office/drawing/2014/main" id="{AB354913-EFE0-4F41-9C60-3FADF63DE901}"/>
              </a:ext>
            </a:extLst>
          </p:cNvPr>
          <p:cNvSpPr>
            <a:spLocks noGrp="1"/>
          </p:cNvSpPr>
          <p:nvPr>
            <p:ph idx="1"/>
          </p:nvPr>
        </p:nvSpPr>
        <p:spPr/>
        <p:txBody>
          <a:bodyPr/>
          <a:lstStyle/>
          <a:p>
            <a:r>
              <a:rPr lang="en-US"/>
              <a:t>Some of the glottal lenition patterns are biased due to lexical frequency. Frequent lexemes often have deleted glottal stops.</a:t>
            </a:r>
            <a:br>
              <a:rPr lang="en-US"/>
            </a:br>
            <a:br>
              <a:rPr lang="en-US"/>
            </a:br>
            <a:r>
              <a:rPr lang="en-US"/>
              <a:t>	</a:t>
            </a:r>
            <a:r>
              <a:rPr lang="en-US">
                <a:latin typeface="Doulos SIL" panose="02000500070000020004" pitchFamily="2" charset="77"/>
                <a:ea typeface="Doulos SIL" panose="02000500070000020004" pitchFamily="2" charset="77"/>
                <a:cs typeface="Doulos SIL" panose="02000500070000020004" pitchFamily="2" charset="77"/>
              </a:rPr>
              <a:t>kã³ʔãɦ²	‘went’ 	&gt;	[kãɦ³²]</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 	ki³ˀjaɦ³	‘did’		&gt;	[kjaɦ³]</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	nĩ³ʔĩ³		‘see’		&gt;	[nĩː³]</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	a³kʷa⁴ˀniː⁴³	‘now’		&gt;	[kʷa⁴niː⁴³]</a:t>
            </a:r>
          </a:p>
          <a:p>
            <a:pPr marL="0" indent="0">
              <a:buNone/>
            </a:pPr>
            <a:endParaRPr lang="en-US">
              <a:latin typeface="Doulos SIL" panose="02000500070000020004" pitchFamily="2" charset="77"/>
              <a:ea typeface="Doulos SIL" panose="02000500070000020004" pitchFamily="2" charset="77"/>
              <a:cs typeface="Doulos SIL" panose="02000500070000020004" pitchFamily="2" charset="77"/>
            </a:endParaRPr>
          </a:p>
          <a:p>
            <a:r>
              <a:rPr lang="en-US">
                <a:ea typeface="Doulos SIL" panose="02000500070000020004" pitchFamily="2" charset="77"/>
                <a:cs typeface="Times New Roman" panose="02020603050405020304" pitchFamily="18" charset="0"/>
              </a:rPr>
              <a:t>If we exclude these, rates of deletion are probably lower.</a:t>
            </a:r>
          </a:p>
        </p:txBody>
      </p:sp>
      <p:sp>
        <p:nvSpPr>
          <p:cNvPr id="4" name="Slide Number Placeholder 3">
            <a:extLst>
              <a:ext uri="{FF2B5EF4-FFF2-40B4-BE49-F238E27FC236}">
                <a16:creationId xmlns:a16="http://schemas.microsoft.com/office/drawing/2014/main" id="{06BD215A-A464-854E-AA4B-B0C10F1286D0}"/>
              </a:ext>
            </a:extLst>
          </p:cNvPr>
          <p:cNvSpPr>
            <a:spLocks noGrp="1"/>
          </p:cNvSpPr>
          <p:nvPr>
            <p:ph type="sldNum" sz="quarter" idx="12"/>
          </p:nvPr>
        </p:nvSpPr>
        <p:spPr/>
        <p:txBody>
          <a:bodyPr/>
          <a:lstStyle/>
          <a:p>
            <a:fld id="{9276B3B9-B4C0-4244-BC6D-745C9254BF00}" type="slidenum">
              <a:t>41</a:t>
            </a:fld>
            <a:endParaRPr lang="en-US"/>
          </a:p>
        </p:txBody>
      </p:sp>
    </p:spTree>
    <p:extLst>
      <p:ext uri="{BB962C8B-B14F-4D97-AF65-F5344CB8AC3E}">
        <p14:creationId xmlns:p14="http://schemas.microsoft.com/office/powerpoint/2010/main" val="14477555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3A992-03CA-9B45-9F4C-CA3674950CEC}"/>
              </a:ext>
            </a:extLst>
          </p:cNvPr>
          <p:cNvSpPr>
            <a:spLocks noGrp="1"/>
          </p:cNvSpPr>
          <p:nvPr>
            <p:ph type="title"/>
          </p:nvPr>
        </p:nvSpPr>
        <p:spPr/>
        <p:txBody>
          <a:bodyPr/>
          <a:lstStyle/>
          <a:p>
            <a:r>
              <a:rPr lang="en-US"/>
              <a:t>Phonological factors in interaction?</a:t>
            </a:r>
          </a:p>
        </p:txBody>
      </p:sp>
      <p:sp>
        <p:nvSpPr>
          <p:cNvPr id="3" name="Content Placeholder 2">
            <a:extLst>
              <a:ext uri="{FF2B5EF4-FFF2-40B4-BE49-F238E27FC236}">
                <a16:creationId xmlns:a16="http://schemas.microsoft.com/office/drawing/2014/main" id="{16E2BEFF-D2D4-5C41-8470-7C055BE0D96E}"/>
              </a:ext>
            </a:extLst>
          </p:cNvPr>
          <p:cNvSpPr>
            <a:spLocks noGrp="1"/>
          </p:cNvSpPr>
          <p:nvPr>
            <p:ph idx="1"/>
          </p:nvPr>
        </p:nvSpPr>
        <p:spPr/>
        <p:txBody>
          <a:bodyPr/>
          <a:lstStyle/>
          <a:p>
            <a:r>
              <a:rPr lang="en-US"/>
              <a:t>Several empirical questions remain open:</a:t>
            </a:r>
          </a:p>
          <a:p>
            <a:pPr lvl="1"/>
            <a:r>
              <a:rPr lang="en-US"/>
              <a:t>Is glottal reduction more common in contexts with higher tones? (since glottalization lowers f0)</a:t>
            </a:r>
          </a:p>
          <a:p>
            <a:pPr lvl="1"/>
            <a:endParaRPr lang="en-US"/>
          </a:p>
          <a:p>
            <a:pPr lvl="1"/>
            <a:r>
              <a:rPr lang="en-US"/>
              <a:t>Is glottal reduction more common in contexts where multiple glottal consonants occur in the same syllable? Does laryngeal crowding cause reduction in running speech?</a:t>
            </a:r>
            <a:br>
              <a:rPr lang="en-US"/>
            </a:br>
            <a:endParaRPr lang="en-US"/>
          </a:p>
          <a:p>
            <a:pPr marL="457200" lvl="1" indent="0">
              <a:buNone/>
            </a:pPr>
            <a:r>
              <a:rPr lang="en-US"/>
              <a:t>	</a:t>
            </a:r>
            <a:r>
              <a:rPr lang="en-US">
                <a:latin typeface="Doulos SIL" panose="02000500070000020004" pitchFamily="2" charset="77"/>
                <a:ea typeface="Doulos SIL" panose="02000500070000020004" pitchFamily="2" charset="77"/>
                <a:cs typeface="Doulos SIL" panose="02000500070000020004" pitchFamily="2" charset="77"/>
              </a:rPr>
              <a:t>ja³ʔaː³		‘comb’</a:t>
            </a:r>
          </a:p>
          <a:p>
            <a:pPr marL="457200" lvl="1" indent="0">
              <a:buNone/>
            </a:pPr>
            <a:r>
              <a:rPr lang="en-US">
                <a:latin typeface="Doulos SIL" panose="02000500070000020004" pitchFamily="2" charset="77"/>
                <a:ea typeface="Doulos SIL" panose="02000500070000020004" pitchFamily="2" charset="77"/>
                <a:cs typeface="Doulos SIL" panose="02000500070000020004" pitchFamily="2" charset="77"/>
              </a:rPr>
              <a:t>	ja³ʔaɦ³ 	‘chile pepper’</a:t>
            </a:r>
            <a:br>
              <a:rPr lang="en-US">
                <a:latin typeface="Doulos SIL" panose="02000500070000020004" pitchFamily="2" charset="77"/>
                <a:ea typeface="Doulos SIL" panose="02000500070000020004" pitchFamily="2" charset="77"/>
                <a:cs typeface="Doulos SIL" panose="02000500070000020004" pitchFamily="2" charset="77"/>
              </a:rPr>
            </a:br>
            <a:r>
              <a:rPr lang="en-US">
                <a:latin typeface="Doulos SIL" panose="02000500070000020004" pitchFamily="2" charset="77"/>
                <a:ea typeface="Doulos SIL" panose="02000500070000020004" pitchFamily="2" charset="77"/>
                <a:cs typeface="Doulos SIL" panose="02000500070000020004" pitchFamily="2" charset="77"/>
              </a:rPr>
              <a:t>	to³ʔoʔ⁴ 	‘our chile pepper’</a:t>
            </a:r>
          </a:p>
        </p:txBody>
      </p:sp>
      <p:sp>
        <p:nvSpPr>
          <p:cNvPr id="4" name="Slide Number Placeholder 3">
            <a:extLst>
              <a:ext uri="{FF2B5EF4-FFF2-40B4-BE49-F238E27FC236}">
                <a16:creationId xmlns:a16="http://schemas.microsoft.com/office/drawing/2014/main" id="{B0C8A119-903C-1549-88AD-25269BAE50B5}"/>
              </a:ext>
            </a:extLst>
          </p:cNvPr>
          <p:cNvSpPr>
            <a:spLocks noGrp="1"/>
          </p:cNvSpPr>
          <p:nvPr>
            <p:ph type="sldNum" sz="quarter" idx="12"/>
          </p:nvPr>
        </p:nvSpPr>
        <p:spPr/>
        <p:txBody>
          <a:bodyPr/>
          <a:lstStyle/>
          <a:p>
            <a:fld id="{9276B3B9-B4C0-4244-BC6D-745C9254BF00}" type="slidenum">
              <a:t>42</a:t>
            </a:fld>
            <a:endParaRPr lang="en-US"/>
          </a:p>
        </p:txBody>
      </p:sp>
    </p:spTree>
    <p:extLst>
      <p:ext uri="{BB962C8B-B14F-4D97-AF65-F5344CB8AC3E}">
        <p14:creationId xmlns:p14="http://schemas.microsoft.com/office/powerpoint/2010/main" val="16135452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3075F-0A47-664F-A363-CD936ECBF159}"/>
              </a:ext>
            </a:extLst>
          </p:cNvPr>
          <p:cNvSpPr>
            <a:spLocks noGrp="1"/>
          </p:cNvSpPr>
          <p:nvPr>
            <p:ph type="title"/>
          </p:nvPr>
        </p:nvSpPr>
        <p:spPr/>
        <p:txBody>
          <a:bodyPr/>
          <a:lstStyle/>
          <a:p>
            <a:r>
              <a:rPr lang="en-US"/>
              <a:t>Outstanding issues: general</a:t>
            </a:r>
          </a:p>
        </p:txBody>
      </p:sp>
      <p:sp>
        <p:nvSpPr>
          <p:cNvPr id="3" name="Content Placeholder 2">
            <a:extLst>
              <a:ext uri="{FF2B5EF4-FFF2-40B4-BE49-F238E27FC236}">
                <a16:creationId xmlns:a16="http://schemas.microsoft.com/office/drawing/2014/main" id="{A52E00AF-AE76-574E-BAF8-46E475027810}"/>
              </a:ext>
            </a:extLst>
          </p:cNvPr>
          <p:cNvSpPr>
            <a:spLocks noGrp="1"/>
          </p:cNvSpPr>
          <p:nvPr>
            <p:ph idx="1"/>
          </p:nvPr>
        </p:nvSpPr>
        <p:spPr/>
        <p:txBody>
          <a:bodyPr/>
          <a:lstStyle/>
          <a:p>
            <a:r>
              <a:rPr lang="en-US"/>
              <a:t>Keating et al. (2015) propose a set of refined categories for what is often labelled “creaky phonation.”</a:t>
            </a:r>
          </a:p>
          <a:p>
            <a:pPr lvl="1"/>
            <a:r>
              <a:rPr lang="en-US"/>
              <a:t>Vocal fry</a:t>
            </a:r>
          </a:p>
          <a:p>
            <a:pPr lvl="1"/>
            <a:r>
              <a:rPr lang="en-US"/>
              <a:t>Multiply pulsed voice</a:t>
            </a:r>
          </a:p>
          <a:p>
            <a:pPr lvl="1"/>
            <a:r>
              <a:rPr lang="en-US"/>
              <a:t>Aperiodic voice</a:t>
            </a:r>
          </a:p>
          <a:p>
            <a:pPr lvl="1"/>
            <a:r>
              <a:rPr lang="en-US"/>
              <a:t>Nonconstricted creak</a:t>
            </a:r>
          </a:p>
          <a:p>
            <a:pPr lvl="1"/>
            <a:r>
              <a:rPr lang="en-US"/>
              <a:t>Tense/pressed phonation</a:t>
            </a:r>
          </a:p>
          <a:p>
            <a:pPr lvl="1"/>
            <a:endParaRPr lang="en-US"/>
          </a:p>
          <a:p>
            <a:r>
              <a:rPr lang="en-US"/>
              <a:t>In practice, it is quite difficult to classify glottalization in spontaneous speech using these categories.</a:t>
            </a:r>
          </a:p>
          <a:p>
            <a:endParaRPr lang="en-US"/>
          </a:p>
          <a:p>
            <a:endParaRPr lang="en-US"/>
          </a:p>
        </p:txBody>
      </p:sp>
      <p:sp>
        <p:nvSpPr>
          <p:cNvPr id="4" name="Slide Number Placeholder 3">
            <a:extLst>
              <a:ext uri="{FF2B5EF4-FFF2-40B4-BE49-F238E27FC236}">
                <a16:creationId xmlns:a16="http://schemas.microsoft.com/office/drawing/2014/main" id="{0D960DFE-DE5F-9D41-A245-26A92908A8E3}"/>
              </a:ext>
            </a:extLst>
          </p:cNvPr>
          <p:cNvSpPr>
            <a:spLocks noGrp="1"/>
          </p:cNvSpPr>
          <p:nvPr>
            <p:ph type="sldNum" sz="quarter" idx="12"/>
          </p:nvPr>
        </p:nvSpPr>
        <p:spPr/>
        <p:txBody>
          <a:bodyPr/>
          <a:lstStyle/>
          <a:p>
            <a:fld id="{9276B3B9-B4C0-4244-BC6D-745C9254BF00}" type="slidenum">
              <a:t>43</a:t>
            </a:fld>
            <a:endParaRPr lang="en-US"/>
          </a:p>
        </p:txBody>
      </p:sp>
    </p:spTree>
    <p:extLst>
      <p:ext uri="{BB962C8B-B14F-4D97-AF65-F5344CB8AC3E}">
        <p14:creationId xmlns:p14="http://schemas.microsoft.com/office/powerpoint/2010/main" val="20056872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929304D-1DA1-5243-B09D-FEE096EEA81F}"/>
              </a:ext>
            </a:extLst>
          </p:cNvPr>
          <p:cNvPicPr>
            <a:picLocks noGrp="1" noChangeAspect="1"/>
          </p:cNvPicPr>
          <p:nvPr>
            <p:ph idx="1"/>
          </p:nvPr>
        </p:nvPicPr>
        <p:blipFill>
          <a:blip r:embed="rId2"/>
          <a:stretch>
            <a:fillRect/>
          </a:stretch>
        </p:blipFill>
        <p:spPr>
          <a:xfrm>
            <a:off x="185301" y="190788"/>
            <a:ext cx="7494280" cy="3198676"/>
          </a:xfrm>
        </p:spPr>
      </p:pic>
      <p:sp>
        <p:nvSpPr>
          <p:cNvPr id="4" name="Slide Number Placeholder 3">
            <a:extLst>
              <a:ext uri="{FF2B5EF4-FFF2-40B4-BE49-F238E27FC236}">
                <a16:creationId xmlns:a16="http://schemas.microsoft.com/office/drawing/2014/main" id="{4B7BCF0D-DF2E-6F4A-9292-52773044EAFE}"/>
              </a:ext>
            </a:extLst>
          </p:cNvPr>
          <p:cNvSpPr>
            <a:spLocks noGrp="1"/>
          </p:cNvSpPr>
          <p:nvPr>
            <p:ph type="sldNum" sz="quarter" idx="12"/>
          </p:nvPr>
        </p:nvSpPr>
        <p:spPr/>
        <p:txBody>
          <a:bodyPr/>
          <a:lstStyle/>
          <a:p>
            <a:fld id="{9276B3B9-B4C0-4244-BC6D-745C9254BF00}" type="slidenum">
              <a:t>44</a:t>
            </a:fld>
            <a:endParaRPr lang="en-US"/>
          </a:p>
        </p:txBody>
      </p:sp>
      <p:pic>
        <p:nvPicPr>
          <p:cNvPr id="8" name="Picture 7">
            <a:extLst>
              <a:ext uri="{FF2B5EF4-FFF2-40B4-BE49-F238E27FC236}">
                <a16:creationId xmlns:a16="http://schemas.microsoft.com/office/drawing/2014/main" id="{4DE59DD5-FCE6-4C4E-A4A8-0357F924A60E}"/>
              </a:ext>
            </a:extLst>
          </p:cNvPr>
          <p:cNvPicPr>
            <a:picLocks noChangeAspect="1"/>
          </p:cNvPicPr>
          <p:nvPr/>
        </p:nvPicPr>
        <p:blipFill>
          <a:blip r:embed="rId3"/>
          <a:stretch>
            <a:fillRect/>
          </a:stretch>
        </p:blipFill>
        <p:spPr>
          <a:xfrm>
            <a:off x="185301" y="3389464"/>
            <a:ext cx="7494280" cy="3187803"/>
          </a:xfrm>
          <a:prstGeom prst="rect">
            <a:avLst/>
          </a:prstGeom>
        </p:spPr>
      </p:pic>
      <p:sp>
        <p:nvSpPr>
          <p:cNvPr id="11" name="TextBox 10">
            <a:extLst>
              <a:ext uri="{FF2B5EF4-FFF2-40B4-BE49-F238E27FC236}">
                <a16:creationId xmlns:a16="http://schemas.microsoft.com/office/drawing/2014/main" id="{2759B151-C32C-2848-8AB6-4DFE1D30D788}"/>
              </a:ext>
            </a:extLst>
          </p:cNvPr>
          <p:cNvSpPr txBox="1"/>
          <p:nvPr/>
        </p:nvSpPr>
        <p:spPr>
          <a:xfrm>
            <a:off x="7679581" y="414158"/>
            <a:ext cx="4332310" cy="6124754"/>
          </a:xfrm>
          <a:prstGeom prst="rect">
            <a:avLst/>
          </a:prstGeom>
          <a:noFill/>
        </p:spPr>
        <p:txBody>
          <a:bodyPr wrap="square" rtlCol="0">
            <a:spAutoFit/>
          </a:bodyPr>
          <a:lstStyle/>
          <a:p>
            <a:r>
              <a:rPr lang="en-US" sz="2800"/>
              <a:t>The figure above shows aperiodic voice for the final glottal stop in the word /tʃi²tʃeʔ²/ ‘right(s).’</a:t>
            </a:r>
          </a:p>
          <a:p>
            <a:endParaRPr lang="en-US" sz="2800"/>
          </a:p>
          <a:p>
            <a:endParaRPr lang="en-US" sz="2800"/>
          </a:p>
          <a:p>
            <a:endParaRPr lang="en-US" sz="2800"/>
          </a:p>
          <a:p>
            <a:r>
              <a:rPr lang="en-US" sz="2800"/>
              <a:t>The figure below shows some type of perturbation in the middle of the vocalic portion.</a:t>
            </a:r>
          </a:p>
          <a:p>
            <a:endParaRPr lang="en-US" sz="2800"/>
          </a:p>
          <a:p>
            <a:r>
              <a:rPr lang="en-US" sz="2800"/>
              <a:t>Same speaker, same word, separated by 5 seconds.</a:t>
            </a:r>
          </a:p>
        </p:txBody>
      </p:sp>
    </p:spTree>
    <p:extLst>
      <p:ext uri="{BB962C8B-B14F-4D97-AF65-F5344CB8AC3E}">
        <p14:creationId xmlns:p14="http://schemas.microsoft.com/office/powerpoint/2010/main" val="41732507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A6674-F09A-F84E-B252-ED12B133819D}"/>
              </a:ext>
            </a:extLst>
          </p:cNvPr>
          <p:cNvSpPr>
            <a:spLocks noGrp="1"/>
          </p:cNvSpPr>
          <p:nvPr>
            <p:ph type="title"/>
          </p:nvPr>
        </p:nvSpPr>
        <p:spPr>
          <a:xfrm>
            <a:off x="8033520" y="983516"/>
            <a:ext cx="4047644" cy="3366811"/>
          </a:xfrm>
        </p:spPr>
        <p:txBody>
          <a:bodyPr>
            <a:normAutofit/>
          </a:bodyPr>
          <a:lstStyle/>
          <a:p>
            <a:r>
              <a:rPr lang="en-US"/>
              <a:t>Not everything that “sounds like a stop” is a stop.</a:t>
            </a:r>
          </a:p>
        </p:txBody>
      </p:sp>
      <p:pic>
        <p:nvPicPr>
          <p:cNvPr id="6" name="Content Placeholder 5">
            <a:extLst>
              <a:ext uri="{FF2B5EF4-FFF2-40B4-BE49-F238E27FC236}">
                <a16:creationId xmlns:a16="http://schemas.microsoft.com/office/drawing/2014/main" id="{B94BC446-2ECD-2549-9721-1B39E1457AEE}"/>
              </a:ext>
            </a:extLst>
          </p:cNvPr>
          <p:cNvPicPr>
            <a:picLocks noGrp="1" noChangeAspect="1"/>
          </p:cNvPicPr>
          <p:nvPr>
            <p:ph idx="1"/>
          </p:nvPr>
        </p:nvPicPr>
        <p:blipFill>
          <a:blip r:embed="rId6"/>
          <a:stretch>
            <a:fillRect/>
          </a:stretch>
        </p:blipFill>
        <p:spPr>
          <a:xfrm>
            <a:off x="844002" y="0"/>
            <a:ext cx="7158316" cy="3311236"/>
          </a:xfrm>
        </p:spPr>
      </p:pic>
      <p:sp>
        <p:nvSpPr>
          <p:cNvPr id="4" name="Slide Number Placeholder 3">
            <a:extLst>
              <a:ext uri="{FF2B5EF4-FFF2-40B4-BE49-F238E27FC236}">
                <a16:creationId xmlns:a16="http://schemas.microsoft.com/office/drawing/2014/main" id="{DD6D8149-56F6-D949-82C0-985B5704A113}"/>
              </a:ext>
            </a:extLst>
          </p:cNvPr>
          <p:cNvSpPr>
            <a:spLocks noGrp="1"/>
          </p:cNvSpPr>
          <p:nvPr>
            <p:ph type="sldNum" sz="quarter" idx="12"/>
          </p:nvPr>
        </p:nvSpPr>
        <p:spPr/>
        <p:txBody>
          <a:bodyPr/>
          <a:lstStyle/>
          <a:p>
            <a:fld id="{9276B3B9-B4C0-4244-BC6D-745C9254BF00}" type="slidenum">
              <a:t>45</a:t>
            </a:fld>
            <a:endParaRPr lang="en-US"/>
          </a:p>
        </p:txBody>
      </p:sp>
      <p:pic>
        <p:nvPicPr>
          <p:cNvPr id="8" name="Picture 7">
            <a:extLst>
              <a:ext uri="{FF2B5EF4-FFF2-40B4-BE49-F238E27FC236}">
                <a16:creationId xmlns:a16="http://schemas.microsoft.com/office/drawing/2014/main" id="{BD86F036-82D0-4448-9179-2A8847FFBA2F}"/>
              </a:ext>
            </a:extLst>
          </p:cNvPr>
          <p:cNvPicPr>
            <a:picLocks noChangeAspect="1"/>
          </p:cNvPicPr>
          <p:nvPr/>
        </p:nvPicPr>
        <p:blipFill>
          <a:blip r:embed="rId7"/>
          <a:stretch>
            <a:fillRect/>
          </a:stretch>
        </p:blipFill>
        <p:spPr>
          <a:xfrm>
            <a:off x="832238" y="3311236"/>
            <a:ext cx="7170080" cy="3319864"/>
          </a:xfrm>
          <a:prstGeom prst="rect">
            <a:avLst/>
          </a:prstGeom>
        </p:spPr>
      </p:pic>
      <p:pic>
        <p:nvPicPr>
          <p:cNvPr id="9" name="na3hman4_beh3_1">
            <a:hlinkClick r:id="" action="ppaction://media"/>
            <a:extLst>
              <a:ext uri="{FF2B5EF4-FFF2-40B4-BE49-F238E27FC236}">
                <a16:creationId xmlns:a16="http://schemas.microsoft.com/office/drawing/2014/main" id="{4A121424-2E00-B942-BEC2-EB87FCD59FA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1022898"/>
            <a:ext cx="812800" cy="812800"/>
          </a:xfrm>
          <a:prstGeom prst="rect">
            <a:avLst/>
          </a:prstGeom>
          <a:solidFill>
            <a:schemeClr val="accent1"/>
          </a:solidFill>
        </p:spPr>
      </p:pic>
      <p:pic>
        <p:nvPicPr>
          <p:cNvPr id="10" name="na3hman4_beh3_2">
            <a:hlinkClick r:id="" action="ppaction://media"/>
            <a:extLst>
              <a:ext uri="{FF2B5EF4-FFF2-40B4-BE49-F238E27FC236}">
                <a16:creationId xmlns:a16="http://schemas.microsoft.com/office/drawing/2014/main" id="{6E588022-6B82-1144-A1E9-E9EFA9C1274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5400" y="4499522"/>
            <a:ext cx="812800" cy="812800"/>
          </a:xfrm>
          <a:prstGeom prst="rect">
            <a:avLst/>
          </a:prstGeom>
          <a:solidFill>
            <a:schemeClr val="accent1"/>
          </a:solidFill>
        </p:spPr>
      </p:pic>
    </p:spTree>
    <p:extLst>
      <p:ext uri="{BB962C8B-B14F-4D97-AF65-F5344CB8AC3E}">
        <p14:creationId xmlns:p14="http://schemas.microsoft.com/office/powerpoint/2010/main" val="361486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6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9"/>
                </p:tgtEl>
              </p:cMediaNode>
            </p:audio>
            <p:audio>
              <p:cMediaNode vol="80000">
                <p:cTn id="12" fill="hold" display="0">
                  <p:stCondLst>
                    <p:cond delay="indefinite"/>
                  </p:stCondLst>
                  <p:endCondLst>
                    <p:cond evt="onStopAudio" delay="0">
                      <p:tgtEl>
                        <p:sldTgt/>
                      </p:tgtEl>
                    </p:cond>
                  </p:endCondLst>
                </p:cTn>
                <p:tgtEl>
                  <p:spTgt spid="10"/>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84425-AB2A-2946-976C-E8F1B05C77C2}"/>
              </a:ext>
            </a:extLst>
          </p:cNvPr>
          <p:cNvSpPr>
            <a:spLocks noGrp="1"/>
          </p:cNvSpPr>
          <p:nvPr>
            <p:ph type="title"/>
          </p:nvPr>
        </p:nvSpPr>
        <p:spPr/>
        <p:txBody>
          <a:bodyPr/>
          <a:lstStyle/>
          <a:p>
            <a:r>
              <a:rPr lang="en-US"/>
              <a:t>Future directions</a:t>
            </a:r>
          </a:p>
        </p:txBody>
      </p:sp>
      <p:sp>
        <p:nvSpPr>
          <p:cNvPr id="3" name="Content Placeholder 2">
            <a:extLst>
              <a:ext uri="{FF2B5EF4-FFF2-40B4-BE49-F238E27FC236}">
                <a16:creationId xmlns:a16="http://schemas.microsoft.com/office/drawing/2014/main" id="{DF1A8CA2-96A2-3744-9F65-5F350296F7A7}"/>
              </a:ext>
            </a:extLst>
          </p:cNvPr>
          <p:cNvSpPr>
            <a:spLocks noGrp="1"/>
          </p:cNvSpPr>
          <p:nvPr>
            <p:ph idx="1"/>
          </p:nvPr>
        </p:nvSpPr>
        <p:spPr/>
        <p:txBody>
          <a:bodyPr>
            <a:normAutofit lnSpcReduction="10000"/>
          </a:bodyPr>
          <a:lstStyle/>
          <a:p>
            <a:r>
              <a:rPr lang="en-US"/>
              <a:t>Analyze and categorize more data from the corpus.</a:t>
            </a:r>
          </a:p>
          <a:p>
            <a:endParaRPr lang="en-US"/>
          </a:p>
          <a:p>
            <a:r>
              <a:rPr lang="en-US"/>
              <a:t>Examine relationship between acoustic duration and glottal lenition as well as potential interactions with lexical frequency and tonal categories.</a:t>
            </a:r>
          </a:p>
          <a:p>
            <a:endParaRPr lang="en-US"/>
          </a:p>
          <a:p>
            <a:r>
              <a:rPr lang="en-US"/>
              <a:t>Larger corpora for corpus phonetic research are available for future analysis.</a:t>
            </a:r>
          </a:p>
          <a:p>
            <a:endParaRPr lang="en-US"/>
          </a:p>
          <a:p>
            <a:r>
              <a:rPr lang="en-US"/>
              <a:t>Acknowledgements: Richard Hatcher and Lisa Davidson</a:t>
            </a:r>
          </a:p>
          <a:p>
            <a:endParaRPr lang="en-US"/>
          </a:p>
          <a:p>
            <a:endParaRPr lang="en-US"/>
          </a:p>
        </p:txBody>
      </p:sp>
      <p:sp>
        <p:nvSpPr>
          <p:cNvPr id="4" name="Slide Number Placeholder 3">
            <a:extLst>
              <a:ext uri="{FF2B5EF4-FFF2-40B4-BE49-F238E27FC236}">
                <a16:creationId xmlns:a16="http://schemas.microsoft.com/office/drawing/2014/main" id="{33B7187D-7EC0-F94B-937F-52398495CC11}"/>
              </a:ext>
            </a:extLst>
          </p:cNvPr>
          <p:cNvSpPr>
            <a:spLocks noGrp="1"/>
          </p:cNvSpPr>
          <p:nvPr>
            <p:ph type="sldNum" sz="quarter" idx="12"/>
          </p:nvPr>
        </p:nvSpPr>
        <p:spPr/>
        <p:txBody>
          <a:bodyPr/>
          <a:lstStyle/>
          <a:p>
            <a:fld id="{9276B3B9-B4C0-4244-BC6D-745C9254BF00}" type="slidenum">
              <a:t>46</a:t>
            </a:fld>
            <a:endParaRPr lang="en-US"/>
          </a:p>
        </p:txBody>
      </p:sp>
      <p:pic>
        <p:nvPicPr>
          <p:cNvPr id="6" name="Picture 5">
            <a:extLst>
              <a:ext uri="{FF2B5EF4-FFF2-40B4-BE49-F238E27FC236}">
                <a16:creationId xmlns:a16="http://schemas.microsoft.com/office/drawing/2014/main" id="{9C86C12D-702F-7C4F-8D45-FD0E21364982}"/>
              </a:ext>
            </a:extLst>
          </p:cNvPr>
          <p:cNvPicPr>
            <a:picLocks noChangeAspect="1"/>
          </p:cNvPicPr>
          <p:nvPr/>
        </p:nvPicPr>
        <p:blipFill>
          <a:blip r:embed="rId2"/>
          <a:stretch>
            <a:fillRect/>
          </a:stretch>
        </p:blipFill>
        <p:spPr>
          <a:xfrm>
            <a:off x="9047019" y="0"/>
            <a:ext cx="2306782" cy="2262078"/>
          </a:xfrm>
          <a:prstGeom prst="rect">
            <a:avLst/>
          </a:prstGeom>
        </p:spPr>
      </p:pic>
    </p:spTree>
    <p:extLst>
      <p:ext uri="{BB962C8B-B14F-4D97-AF65-F5344CB8AC3E}">
        <p14:creationId xmlns:p14="http://schemas.microsoft.com/office/powerpoint/2010/main" val="14775748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64A39-DBFC-B24F-B818-846443F5175B}"/>
              </a:ext>
            </a:extLst>
          </p:cNvPr>
          <p:cNvSpPr>
            <a:spLocks noGrp="1"/>
          </p:cNvSpPr>
          <p:nvPr>
            <p:ph type="title"/>
          </p:nvPr>
        </p:nvSpPr>
        <p:spPr>
          <a:xfrm>
            <a:off x="838200" y="365125"/>
            <a:ext cx="10515600" cy="781287"/>
          </a:xfrm>
        </p:spPr>
        <p:txBody>
          <a:bodyPr/>
          <a:lstStyle/>
          <a:p>
            <a:r>
              <a:rPr lang="en-US"/>
              <a:t>References</a:t>
            </a:r>
          </a:p>
        </p:txBody>
      </p:sp>
      <p:sp>
        <p:nvSpPr>
          <p:cNvPr id="3" name="Content Placeholder 2">
            <a:extLst>
              <a:ext uri="{FF2B5EF4-FFF2-40B4-BE49-F238E27FC236}">
                <a16:creationId xmlns:a16="http://schemas.microsoft.com/office/drawing/2014/main" id="{18942DF1-3125-A045-B18A-27A22D8E0B46}"/>
              </a:ext>
            </a:extLst>
          </p:cNvPr>
          <p:cNvSpPr>
            <a:spLocks noGrp="1"/>
          </p:cNvSpPr>
          <p:nvPr>
            <p:ph idx="1"/>
          </p:nvPr>
        </p:nvSpPr>
        <p:spPr>
          <a:xfrm>
            <a:off x="838200" y="1255594"/>
            <a:ext cx="10515600" cy="5100756"/>
          </a:xfrm>
        </p:spPr>
        <p:txBody>
          <a:bodyPr>
            <a:noAutofit/>
          </a:bodyPr>
          <a:lstStyle/>
          <a:p>
            <a:pPr marL="0" indent="0">
              <a:buNone/>
            </a:pPr>
            <a:r>
              <a:rPr lang="en-US" sz="1800"/>
              <a:t>Arellanes Arellanes, F. (2009). El sistema fonológico y las propiedades fonéticas del zapoteco de San Pablo Güilá - Descripción y análisis formal. PhD thesis, Colegio de México, D.F.</a:t>
            </a:r>
            <a:br>
              <a:rPr lang="en-US" sz="1800"/>
            </a:br>
            <a:br>
              <a:rPr lang="en-US" sz="1800"/>
            </a:br>
            <a:r>
              <a:rPr lang="en-US" sz="1800"/>
              <a:t>Beam de Azcona, R. (2004). </a:t>
            </a:r>
            <a:r>
              <a:rPr lang="en-US" sz="1800" i="1"/>
              <a:t>A Coatlán-Loxicha Zapotec Grammar</a:t>
            </a:r>
            <a:r>
              <a:rPr lang="en-US" sz="1800"/>
              <a:t>. PhD thesis, University of California, Berkeley.</a:t>
            </a:r>
            <a:br>
              <a:rPr lang="en-US" sz="1800"/>
            </a:br>
            <a:br>
              <a:rPr lang="en-US" sz="1800"/>
            </a:br>
            <a:r>
              <a:rPr lang="en-US" sz="1800"/>
              <a:t>Chávez Peón, M. E. (2010). </a:t>
            </a:r>
            <a:r>
              <a:rPr lang="en-US" sz="1800" i="1"/>
              <a:t>The interaction of metrical structure, tone, and phonation types in Quiaviní Zapotec</a:t>
            </a:r>
            <a:r>
              <a:rPr lang="en-US" sz="1800"/>
              <a:t>. PhD thesis, The University of British Columbia.</a:t>
            </a:r>
          </a:p>
          <a:p>
            <a:pPr marL="0" indent="0">
              <a:buNone/>
            </a:pPr>
            <a:r>
              <a:rPr lang="en-US" sz="1800"/>
              <a:t>Covarrubias Acosta, A. (2020). </a:t>
            </a:r>
            <a:r>
              <a:rPr lang="en-US" sz="1800" i="1"/>
              <a:t>Fonología del Dizdea: Zapoteco de San Bartolo Yautepec</a:t>
            </a:r>
            <a:r>
              <a:rPr lang="en-US" sz="1800"/>
              <a:t>. Tesis de Licenciatura: ENAH.</a:t>
            </a:r>
          </a:p>
          <a:p>
            <a:pPr marL="0" indent="0">
              <a:buNone/>
            </a:pPr>
            <a:r>
              <a:rPr lang="en-US" sz="1800"/>
              <a:t>Davidson, L. (2021). Effects of word position and flanking vowel on the implementation of glottal stop: Evidence from Hawaiian. </a:t>
            </a:r>
            <a:r>
              <a:rPr lang="en-US" sz="1800" i="1"/>
              <a:t>Journal of Phonetics</a:t>
            </a:r>
            <a:r>
              <a:rPr lang="en-US" sz="1800"/>
              <a:t>, 88:1–14.</a:t>
            </a:r>
          </a:p>
          <a:p>
            <a:pPr marL="0" indent="0">
              <a:buNone/>
            </a:pPr>
            <a:r>
              <a:rPr lang="en-US" sz="1800"/>
              <a:t>DiCanio, C. T. (2008). The Phonetics and Phonology of San Mart ́ın Itunyoso Trique. PhD thesis, University of California, Berkeley.</a:t>
            </a:r>
            <a:br>
              <a:rPr lang="en-US" sz="1800"/>
            </a:br>
            <a:br>
              <a:rPr lang="en-US" sz="1800"/>
            </a:br>
            <a:r>
              <a:rPr lang="en-US" sz="1800"/>
              <a:t>DiCanio, C. T. (2010). Illustrations of the IPA: San Mart ́ın Itunyoso Trique. </a:t>
            </a:r>
            <a:r>
              <a:rPr lang="en-US" sz="1800" i="1"/>
              <a:t>Journal of the International Phonetic Association</a:t>
            </a:r>
            <a:r>
              <a:rPr lang="en-US" sz="1800"/>
              <a:t>, 40(2):227–238.</a:t>
            </a:r>
            <a:br>
              <a:rPr lang="en-US" sz="1800"/>
            </a:br>
            <a:br>
              <a:rPr lang="en-US" sz="1800"/>
            </a:br>
            <a:endParaRPr lang="en-US" sz="1800"/>
          </a:p>
        </p:txBody>
      </p:sp>
      <p:sp>
        <p:nvSpPr>
          <p:cNvPr id="4" name="Slide Number Placeholder 3">
            <a:extLst>
              <a:ext uri="{FF2B5EF4-FFF2-40B4-BE49-F238E27FC236}">
                <a16:creationId xmlns:a16="http://schemas.microsoft.com/office/drawing/2014/main" id="{F0075B8E-3F1B-6D44-832D-B47130A3E3BC}"/>
              </a:ext>
            </a:extLst>
          </p:cNvPr>
          <p:cNvSpPr>
            <a:spLocks noGrp="1"/>
          </p:cNvSpPr>
          <p:nvPr>
            <p:ph type="sldNum" sz="quarter" idx="12"/>
          </p:nvPr>
        </p:nvSpPr>
        <p:spPr/>
        <p:txBody>
          <a:bodyPr/>
          <a:lstStyle/>
          <a:p>
            <a:fld id="{9276B3B9-B4C0-4244-BC6D-745C9254BF00}" type="slidenum">
              <a:t>47</a:t>
            </a:fld>
            <a:endParaRPr lang="en-US"/>
          </a:p>
        </p:txBody>
      </p:sp>
    </p:spTree>
    <p:extLst>
      <p:ext uri="{BB962C8B-B14F-4D97-AF65-F5344CB8AC3E}">
        <p14:creationId xmlns:p14="http://schemas.microsoft.com/office/powerpoint/2010/main" val="25572025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3D90B1-989C-6145-8358-564902A68AA9}"/>
              </a:ext>
            </a:extLst>
          </p:cNvPr>
          <p:cNvSpPr>
            <a:spLocks noGrp="1"/>
          </p:cNvSpPr>
          <p:nvPr>
            <p:ph idx="1"/>
          </p:nvPr>
        </p:nvSpPr>
        <p:spPr>
          <a:xfrm>
            <a:off x="838200" y="614148"/>
            <a:ext cx="10515600" cy="5742201"/>
          </a:xfrm>
        </p:spPr>
        <p:txBody>
          <a:bodyPr>
            <a:noAutofit/>
          </a:bodyPr>
          <a:lstStyle/>
          <a:p>
            <a:pPr marL="0" indent="0">
              <a:buNone/>
            </a:pPr>
            <a:r>
              <a:rPr lang="en-US" sz="1800"/>
              <a:t>DiCanio, C. T. (2011). Laryngeal timing in Ixcatec consonants. </a:t>
            </a:r>
            <a:r>
              <a:rPr lang="en-US" sz="1800" i="1"/>
              <a:t>19th meeting of the Manchester Phonology Meeting.</a:t>
            </a:r>
            <a:endParaRPr lang="en-US" sz="1800"/>
          </a:p>
          <a:p>
            <a:pPr marL="0" indent="0">
              <a:buNone/>
            </a:pPr>
            <a:r>
              <a:rPr lang="en-US" sz="1800"/>
              <a:t>DiCanio, C. (2012a). Coarticulation between tone and glottal consonants in Itunyoso Trique. </a:t>
            </a:r>
            <a:r>
              <a:rPr lang="en-US" sz="1800" i="1"/>
              <a:t>Journal of Phonetics</a:t>
            </a:r>
            <a:r>
              <a:rPr lang="en-US" sz="1800"/>
              <a:t>, 40(1):162–176.</a:t>
            </a:r>
          </a:p>
          <a:p>
            <a:pPr marL="0" indent="0">
              <a:buNone/>
            </a:pPr>
            <a:r>
              <a:rPr lang="en-US" sz="1800"/>
              <a:t>DiCanio, C. T. (2012b). The Phonetics of Fortis and Lenis Consonants in Itunyoso Trique. </a:t>
            </a:r>
            <a:r>
              <a:rPr lang="en-US" sz="1800" i="1"/>
              <a:t>International Journal of American Linguistics</a:t>
            </a:r>
            <a:r>
              <a:rPr lang="en-US" sz="1800"/>
              <a:t>, 78(2):239–272.</a:t>
            </a:r>
          </a:p>
          <a:p>
            <a:pPr marL="0" indent="0">
              <a:buNone/>
            </a:pPr>
            <a:r>
              <a:rPr lang="en-US" sz="1800"/>
              <a:t>DiCanio, C. T. (2014). Cue weight in the perception of Trique glottal consonants. </a:t>
            </a:r>
            <a:r>
              <a:rPr lang="en-US" sz="1800" i="1"/>
              <a:t>Journal of the Acoustical Society of America</a:t>
            </a:r>
            <a:r>
              <a:rPr lang="en-US" sz="1800"/>
              <a:t>, 135(2):884–895.</a:t>
            </a:r>
          </a:p>
          <a:p>
            <a:pPr marL="0" indent="0">
              <a:buNone/>
            </a:pPr>
            <a:r>
              <a:rPr lang="en-US" sz="1800"/>
              <a:t>DiCanio, C. T. (2016). Abstract and concrete tonal classes in Itunyoso Trique person morphology. In Palancar, E. and Léonard, J.-L., editors, </a:t>
            </a:r>
            <a:r>
              <a:rPr lang="en-US" sz="1800" i="1"/>
              <a:t>Tone and Inflection: New Facts and New Perspectives</a:t>
            </a:r>
            <a:r>
              <a:rPr lang="en-US" sz="1800"/>
              <a:t>, volume 296 of Trends in Linguistics Studies and Monographs, chapter 10, pages 225–266. Mouton de Gruyter.</a:t>
            </a:r>
          </a:p>
          <a:p>
            <a:pPr marL="0" indent="0">
              <a:buNone/>
            </a:pPr>
            <a:r>
              <a:rPr lang="en-US" sz="1800"/>
              <a:t>DiCanio, C. T. (2019). </a:t>
            </a:r>
            <a:r>
              <a:rPr lang="en-US" sz="1800" i="1"/>
              <a:t>Itunyoso Triqui Collection of Christian DiCanio.</a:t>
            </a:r>
            <a:r>
              <a:rPr lang="en-US" sz="1800"/>
              <a:t> The Archive of the Indigenous Languages of Latin America (www.ailla.utexas.org); </a:t>
            </a:r>
            <a:r>
              <a:rPr lang="en-US" sz="1800">
                <a:hlinkClick r:id="rId2"/>
              </a:rPr>
              <a:t>https://ailla.utexas.org/islandora/object/ailla%3A243683</a:t>
            </a:r>
            <a:r>
              <a:rPr lang="en-US" sz="1800"/>
              <a:t>.</a:t>
            </a:r>
          </a:p>
          <a:p>
            <a:pPr marL="0" indent="0">
              <a:buNone/>
            </a:pPr>
            <a:r>
              <a:rPr lang="en-US" sz="1800"/>
              <a:t>DiCanio, C., Martínez Cruz, B., Cruz Martínez, B., and Martínez Cruz, W. (2020). Glottal toggling in Itunyoso Triqui. </a:t>
            </a:r>
            <a:r>
              <a:rPr lang="en-US" sz="1800" i="1"/>
              <a:t>Phonological Data &amp; Analysis, </a:t>
            </a:r>
            <a:r>
              <a:rPr lang="en-US" sz="1800"/>
              <a:t>2(4):1–28.</a:t>
            </a:r>
          </a:p>
          <a:p>
            <a:pPr marL="0" indent="0">
              <a:buNone/>
            </a:pPr>
            <a:r>
              <a:rPr lang="en-US" sz="1800"/>
              <a:t>DiCanio, C., Chen, W.-R., Benn, J., Amith, J. D., and Castillo García, R. (to appear). Extreme stop allophony in Mixtec spontaneous speech: data, prosody, and modelling. </a:t>
            </a:r>
            <a:r>
              <a:rPr lang="en-US" sz="1800" i="1"/>
              <a:t>Journal of Phonetics.</a:t>
            </a:r>
            <a:endParaRPr lang="en-US" sz="1800"/>
          </a:p>
          <a:p>
            <a:pPr marL="0" indent="0">
              <a:buNone/>
            </a:pPr>
            <a:r>
              <a:rPr lang="en-US" sz="1800"/>
              <a:t>DiCanio, C. and Hatcher, R. (submitted) Is intonation universal? Fieldwork, phonologization, and phonetics.</a:t>
            </a:r>
            <a:br>
              <a:rPr lang="en-US" sz="1800"/>
            </a:br>
            <a:endParaRPr lang="en-US" sz="1800"/>
          </a:p>
        </p:txBody>
      </p:sp>
      <p:sp>
        <p:nvSpPr>
          <p:cNvPr id="4" name="Slide Number Placeholder 3">
            <a:extLst>
              <a:ext uri="{FF2B5EF4-FFF2-40B4-BE49-F238E27FC236}">
                <a16:creationId xmlns:a16="http://schemas.microsoft.com/office/drawing/2014/main" id="{E382AD44-52FC-4F41-AF6F-3746902C059C}"/>
              </a:ext>
            </a:extLst>
          </p:cNvPr>
          <p:cNvSpPr>
            <a:spLocks noGrp="1"/>
          </p:cNvSpPr>
          <p:nvPr>
            <p:ph type="sldNum" sz="quarter" idx="12"/>
          </p:nvPr>
        </p:nvSpPr>
        <p:spPr/>
        <p:txBody>
          <a:bodyPr/>
          <a:lstStyle/>
          <a:p>
            <a:fld id="{9276B3B9-B4C0-4244-BC6D-745C9254BF00}" type="slidenum">
              <a:t>48</a:t>
            </a:fld>
            <a:endParaRPr lang="en-US"/>
          </a:p>
        </p:txBody>
      </p:sp>
    </p:spTree>
    <p:extLst>
      <p:ext uri="{BB962C8B-B14F-4D97-AF65-F5344CB8AC3E}">
        <p14:creationId xmlns:p14="http://schemas.microsoft.com/office/powerpoint/2010/main" val="33075096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7B4A71-A366-2C4F-8CA0-135E18005AF9}"/>
              </a:ext>
            </a:extLst>
          </p:cNvPr>
          <p:cNvSpPr>
            <a:spLocks noGrp="1"/>
          </p:cNvSpPr>
          <p:nvPr>
            <p:ph idx="1"/>
          </p:nvPr>
        </p:nvSpPr>
        <p:spPr>
          <a:xfrm>
            <a:off x="838200" y="498764"/>
            <a:ext cx="10515600" cy="5678199"/>
          </a:xfrm>
        </p:spPr>
        <p:txBody>
          <a:bodyPr>
            <a:noAutofit/>
          </a:bodyPr>
          <a:lstStyle/>
          <a:p>
            <a:pPr marL="0" indent="0">
              <a:buNone/>
            </a:pPr>
            <a:br>
              <a:rPr lang="en-US" sz="1800"/>
            </a:br>
            <a:r>
              <a:rPr lang="en-US" sz="1800"/>
              <a:t>DiCanio, C., Nam, H., Amith, J. D., Castillo García, R., and Whalen, D. H. (2015). Vowel variability in elicited versus spontaneous speech: evidence from Mixtec. </a:t>
            </a:r>
            <a:r>
              <a:rPr lang="en-US" sz="1800" i="1"/>
              <a:t>Journal of Phonetics</a:t>
            </a:r>
            <a:r>
              <a:rPr lang="en-US" sz="1800"/>
              <a:t>, 48:45–59.</a:t>
            </a:r>
          </a:p>
          <a:p>
            <a:pPr marL="0" indent="0">
              <a:buNone/>
            </a:pPr>
            <a:r>
              <a:rPr lang="en-US" sz="1800"/>
              <a:t>DiCanio, C. and Whalen, D. H. (2015). The interaction of vowel length and speech style in an arapaho speech corpus. In </a:t>
            </a:r>
            <a:r>
              <a:rPr lang="en-US" sz="1800" i="1"/>
              <a:t>Proceedings of the 18th International Congress of the Phonetic Sciences</a:t>
            </a:r>
            <a:r>
              <a:rPr lang="en-US" sz="1800"/>
              <a:t>, Glasgow, Scotland, pages 513–517.</a:t>
            </a:r>
            <a:br>
              <a:rPr lang="en-US" sz="1800"/>
            </a:br>
            <a:br>
              <a:rPr lang="en-US" sz="1800"/>
            </a:br>
            <a:r>
              <a:rPr lang="en-US" sz="1800"/>
              <a:t>Dilley, L., Shattuck-Hufnagel, S., and Ostendorf, M. (1996). Glottalization in word- initial vowels as a function of prosodic structure. </a:t>
            </a:r>
            <a:r>
              <a:rPr lang="en-US" sz="1800" i="1"/>
              <a:t>Journal of Phonetics</a:t>
            </a:r>
            <a:r>
              <a:rPr lang="en-US" sz="1800"/>
              <a:t>, 24:423–444.</a:t>
            </a:r>
            <a:br>
              <a:rPr lang="en-US" sz="1800"/>
            </a:br>
            <a:br>
              <a:rPr lang="en-US" sz="1800"/>
            </a:br>
            <a:r>
              <a:rPr lang="en-US" sz="1800"/>
              <a:t>Gerfen, C. and Baker, K. (2005). The production and perception of laryngealized vowels in Coatzospan Mixtec. </a:t>
            </a:r>
            <a:r>
              <a:rPr lang="en-US" sz="1800" i="1"/>
              <a:t>Journal of Phonetics, </a:t>
            </a:r>
            <a:r>
              <a:rPr lang="en-US" sz="1800"/>
              <a:t>33(3):311–334.</a:t>
            </a:r>
            <a:br>
              <a:rPr lang="en-US" sz="1800"/>
            </a:br>
            <a:br>
              <a:rPr lang="en-US" sz="1800"/>
            </a:br>
            <a:r>
              <a:rPr lang="en-US" sz="1800"/>
              <a:t>Hernández Luna, M. U. (2019). </a:t>
            </a:r>
            <a:r>
              <a:rPr lang="en-US" sz="1800" i="1"/>
              <a:t>Fonología del Miahuateco. Sincronía, diacronía y clasificación</a:t>
            </a:r>
            <a:r>
              <a:rPr lang="en-US" sz="1800"/>
              <a:t>. PhD thesis, Colegio de México.</a:t>
            </a:r>
          </a:p>
          <a:p>
            <a:pPr marL="0" indent="0">
              <a:buNone/>
            </a:pPr>
            <a:r>
              <a:rPr lang="en-US" sz="1800"/>
              <a:t>Hillenbrand, J. M. and Houde, R. A. (1996). Role of F0 and Amplitude in the Perception of Intervocalic Glottal Stops. </a:t>
            </a:r>
            <a:r>
              <a:rPr lang="en-US" sz="1800" i="1"/>
              <a:t>Journal of Speech and Hearing Research, </a:t>
            </a:r>
            <a:r>
              <a:rPr lang="en-US" sz="1800"/>
              <a:t>39:1182–1190.</a:t>
            </a:r>
          </a:p>
          <a:p>
            <a:pPr marL="0" indent="0">
              <a:buNone/>
            </a:pPr>
            <a:r>
              <a:rPr lang="en-US" sz="1800"/>
              <a:t>Hollenbach, B. E. (1984). </a:t>
            </a:r>
            <a:r>
              <a:rPr lang="en-US" sz="1800" i="1"/>
              <a:t>The Phonology and Morphology of Tone and Laryngeals in Copala Trique</a:t>
            </a:r>
            <a:r>
              <a:rPr lang="en-US" sz="1800"/>
              <a:t>. PhD thesis, University of Arizona.</a:t>
            </a:r>
          </a:p>
          <a:p>
            <a:pPr marL="0" indent="0">
              <a:buNone/>
            </a:pPr>
            <a:r>
              <a:rPr lang="en-US" sz="1800"/>
              <a:t>Keating, P. A. and Huffman, M. K. (1984). Vowel variation in Japanese. </a:t>
            </a:r>
            <a:r>
              <a:rPr lang="en-US" sz="1800" i="1"/>
              <a:t>Phonetica</a:t>
            </a:r>
            <a:r>
              <a:rPr lang="en-US" sz="1800"/>
              <a:t>, 41:191–207.</a:t>
            </a:r>
          </a:p>
        </p:txBody>
      </p:sp>
      <p:sp>
        <p:nvSpPr>
          <p:cNvPr id="4" name="Slide Number Placeholder 3">
            <a:extLst>
              <a:ext uri="{FF2B5EF4-FFF2-40B4-BE49-F238E27FC236}">
                <a16:creationId xmlns:a16="http://schemas.microsoft.com/office/drawing/2014/main" id="{E50DEE74-AB39-AA4C-9128-FF75D2A69154}"/>
              </a:ext>
            </a:extLst>
          </p:cNvPr>
          <p:cNvSpPr>
            <a:spLocks noGrp="1"/>
          </p:cNvSpPr>
          <p:nvPr>
            <p:ph type="sldNum" sz="quarter" idx="12"/>
          </p:nvPr>
        </p:nvSpPr>
        <p:spPr/>
        <p:txBody>
          <a:bodyPr/>
          <a:lstStyle/>
          <a:p>
            <a:fld id="{9276B3B9-B4C0-4244-BC6D-745C9254BF00}" type="slidenum">
              <a:t>49</a:t>
            </a:fld>
            <a:endParaRPr lang="en-US"/>
          </a:p>
        </p:txBody>
      </p:sp>
    </p:spTree>
    <p:extLst>
      <p:ext uri="{BB962C8B-B14F-4D97-AF65-F5344CB8AC3E}">
        <p14:creationId xmlns:p14="http://schemas.microsoft.com/office/powerpoint/2010/main" val="854420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0B4D0-D2AC-9940-BCA3-38147011F459}"/>
              </a:ext>
            </a:extLst>
          </p:cNvPr>
          <p:cNvSpPr>
            <a:spLocks noGrp="1"/>
          </p:cNvSpPr>
          <p:nvPr>
            <p:ph type="title"/>
          </p:nvPr>
        </p:nvSpPr>
        <p:spPr>
          <a:xfrm>
            <a:off x="838200" y="365125"/>
            <a:ext cx="7959436" cy="1172730"/>
          </a:xfrm>
        </p:spPr>
        <p:txBody>
          <a:bodyPr>
            <a:normAutofit fontScale="90000"/>
          </a:bodyPr>
          <a:lstStyle/>
          <a:p>
            <a:r>
              <a:rPr lang="en-US"/>
              <a:t>How do we categorize glottal features (in phonology)?</a:t>
            </a:r>
          </a:p>
        </p:txBody>
      </p:sp>
      <p:sp>
        <p:nvSpPr>
          <p:cNvPr id="3" name="Content Placeholder 2">
            <a:extLst>
              <a:ext uri="{FF2B5EF4-FFF2-40B4-BE49-F238E27FC236}">
                <a16:creationId xmlns:a16="http://schemas.microsoft.com/office/drawing/2014/main" id="{6FBAD704-58E8-1541-92BE-7D569F1712EC}"/>
              </a:ext>
            </a:extLst>
          </p:cNvPr>
          <p:cNvSpPr>
            <a:spLocks noGrp="1"/>
          </p:cNvSpPr>
          <p:nvPr>
            <p:ph idx="1"/>
          </p:nvPr>
        </p:nvSpPr>
        <p:spPr>
          <a:xfrm>
            <a:off x="838200" y="1842654"/>
            <a:ext cx="10515600" cy="4513695"/>
          </a:xfrm>
        </p:spPr>
        <p:txBody>
          <a:bodyPr>
            <a:normAutofit/>
          </a:bodyPr>
          <a:lstStyle/>
          <a:p>
            <a:pPr marL="0" indent="0">
              <a:buNone/>
            </a:pPr>
            <a:r>
              <a:rPr lang="en-US"/>
              <a:t>What is transcribed as a glottal stop may be analyzed as a:</a:t>
            </a:r>
          </a:p>
          <a:p>
            <a:pPr lvl="1"/>
            <a:r>
              <a:rPr lang="en-US">
                <a:solidFill>
                  <a:schemeClr val="accent1"/>
                </a:solidFill>
              </a:rPr>
              <a:t>vocalic feature </a:t>
            </a:r>
            <a:r>
              <a:rPr lang="en-US"/>
              <a:t>(Arellanes Arellanes 2009, Chávez Peón 2010, Covarrubias Acosta 2020, Hernández Luna 2019)</a:t>
            </a:r>
          </a:p>
          <a:p>
            <a:pPr lvl="1"/>
            <a:r>
              <a:rPr lang="en-US">
                <a:solidFill>
                  <a:schemeClr val="accent1"/>
                </a:solidFill>
              </a:rPr>
              <a:t>prosodic feature </a:t>
            </a:r>
            <a:r>
              <a:rPr lang="en-US"/>
              <a:t>(DiCanio 2008, Hollenbach 1984)</a:t>
            </a:r>
          </a:p>
          <a:p>
            <a:pPr lvl="1"/>
            <a:r>
              <a:rPr lang="en-US">
                <a:solidFill>
                  <a:schemeClr val="accent1"/>
                </a:solidFill>
              </a:rPr>
              <a:t>tonal feature </a:t>
            </a:r>
            <a:r>
              <a:rPr lang="en-US"/>
              <a:t>(Hollenbach 1984, Matisoff 1999, Yip 2002)</a:t>
            </a:r>
          </a:p>
          <a:p>
            <a:pPr lvl="1"/>
            <a:r>
              <a:rPr lang="en-US">
                <a:solidFill>
                  <a:schemeClr val="accent1"/>
                </a:solidFill>
              </a:rPr>
              <a:t>morphological feature </a:t>
            </a:r>
            <a:r>
              <a:rPr lang="en-US"/>
              <a:t>(Macaulay &amp; Salmons 1995)</a:t>
            </a:r>
          </a:p>
          <a:p>
            <a:pPr lvl="1"/>
            <a:r>
              <a:rPr lang="en-US">
                <a:solidFill>
                  <a:schemeClr val="accent1"/>
                </a:solidFill>
              </a:rPr>
              <a:t>segment/phoneme </a:t>
            </a:r>
            <a:r>
              <a:rPr lang="en-US"/>
              <a:t>(Davidson 2021, DiCanio 2008, 2010)</a:t>
            </a:r>
          </a:p>
          <a:p>
            <a:pPr lvl="1"/>
            <a:endParaRPr lang="en-US"/>
          </a:p>
          <a:p>
            <a:r>
              <a:rPr lang="en-US"/>
              <a:t>A common trend is to assume that productions involving incomplete closure or non-modal phonation constitute evidence that glottalization is non-segmental/non-phonemic. These two factors are </a:t>
            </a:r>
            <a:r>
              <a:rPr lang="en-US" i="1"/>
              <a:t>orthogonal</a:t>
            </a:r>
            <a:r>
              <a:rPr lang="en-US"/>
              <a:t>.</a:t>
            </a:r>
          </a:p>
        </p:txBody>
      </p:sp>
      <p:sp>
        <p:nvSpPr>
          <p:cNvPr id="4" name="Slide Number Placeholder 3">
            <a:extLst>
              <a:ext uri="{FF2B5EF4-FFF2-40B4-BE49-F238E27FC236}">
                <a16:creationId xmlns:a16="http://schemas.microsoft.com/office/drawing/2014/main" id="{79BD7D37-3A1E-014B-972E-18D36D38D1AC}"/>
              </a:ext>
            </a:extLst>
          </p:cNvPr>
          <p:cNvSpPr>
            <a:spLocks noGrp="1"/>
          </p:cNvSpPr>
          <p:nvPr>
            <p:ph type="sldNum" sz="quarter" idx="12"/>
          </p:nvPr>
        </p:nvSpPr>
        <p:spPr/>
        <p:txBody>
          <a:bodyPr/>
          <a:lstStyle/>
          <a:p>
            <a:fld id="{9276B3B9-B4C0-4244-BC6D-745C9254BF00}" type="slidenum">
              <a:t>5</a:t>
            </a:fld>
            <a:endParaRPr lang="en-US"/>
          </a:p>
        </p:txBody>
      </p:sp>
    </p:spTree>
    <p:extLst>
      <p:ext uri="{BB962C8B-B14F-4D97-AF65-F5344CB8AC3E}">
        <p14:creationId xmlns:p14="http://schemas.microsoft.com/office/powerpoint/2010/main" val="11595619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679342-12AE-7F45-902E-03B32D7F68A2}"/>
              </a:ext>
            </a:extLst>
          </p:cNvPr>
          <p:cNvSpPr>
            <a:spLocks noGrp="1"/>
          </p:cNvSpPr>
          <p:nvPr>
            <p:ph idx="1"/>
          </p:nvPr>
        </p:nvSpPr>
        <p:spPr>
          <a:xfrm>
            <a:off x="838200" y="221672"/>
            <a:ext cx="10515600" cy="6331527"/>
          </a:xfrm>
        </p:spPr>
        <p:txBody>
          <a:bodyPr>
            <a:noAutofit/>
          </a:bodyPr>
          <a:lstStyle/>
          <a:p>
            <a:pPr marL="0" indent="0">
              <a:buNone/>
            </a:pPr>
            <a:r>
              <a:rPr lang="en-US" sz="1800"/>
              <a:t>Keating, P., Garellek, M., and Kreiman, J. (2015). Acoustic properties of different kinds of creaky voice. </a:t>
            </a:r>
            <a:r>
              <a:rPr lang="en-US" sz="1800" i="1"/>
              <a:t>Proceedings of the 18th International Congress of the Phonetic Sciences</a:t>
            </a:r>
            <a:r>
              <a:rPr lang="en-US" sz="1800"/>
              <a:t>, pages 1–5, Glasgow. University of Glasgow.</a:t>
            </a:r>
          </a:p>
          <a:p>
            <a:pPr marL="0" indent="0">
              <a:buNone/>
            </a:pPr>
            <a:r>
              <a:rPr lang="en-US" sz="1800"/>
              <a:t>Koopmans van Beinum, F. (1980). </a:t>
            </a:r>
            <a:r>
              <a:rPr lang="en-US" sz="1800" i="1"/>
              <a:t>Vowel contrast reduction, an acoustic and perceptual study of Dutch vowels in various speech conditions</a:t>
            </a:r>
            <a:r>
              <a:rPr lang="en-US" sz="1800"/>
              <a:t>. PhD thesis, University of Amsterdam, The Netherlands., Academische Pers B. V., Amsterdam.</a:t>
            </a:r>
            <a:br>
              <a:rPr lang="en-US" sz="1800"/>
            </a:br>
            <a:br>
              <a:rPr lang="en-US" sz="1800"/>
            </a:br>
            <a:r>
              <a:rPr lang="en-US" sz="1800"/>
              <a:t>Macaulay, M. and Salmons, J. C. (1995). The Phonology of Glottalization in Mixtec. </a:t>
            </a:r>
            <a:r>
              <a:rPr lang="en-US" sz="1800" i="1"/>
              <a:t>International Journal of American Linguistics</a:t>
            </a:r>
            <a:r>
              <a:rPr lang="en-US" sz="1800"/>
              <a:t>, 61(1):38–61.</a:t>
            </a:r>
          </a:p>
          <a:p>
            <a:pPr marL="0" indent="0">
              <a:buNone/>
            </a:pPr>
            <a:r>
              <a:rPr lang="en-US" sz="1800"/>
              <a:t>Matisoff, J. A. (1999). Tibeto-Burman Tonology in an Areal Context. In Kaji, S., editor, </a:t>
            </a:r>
            <a:r>
              <a:rPr lang="en-US" sz="1800" i="1"/>
              <a:t>Cross-linguistic Studies of Tonal Phenomena: Tonogenesis, Typology, and Related Topics,</a:t>
            </a:r>
            <a:r>
              <a:rPr lang="en-US" sz="1800"/>
              <a:t> pages 3–32. Institute for the Study of Languages and Cultures of Asia and Africa, Tokyo University of Foreign Studies.</a:t>
            </a:r>
          </a:p>
          <a:p>
            <a:pPr marL="0" indent="0">
              <a:buNone/>
            </a:pPr>
            <a:r>
              <a:rPr lang="en-US" sz="1800"/>
              <a:t>Moran, Steven &amp; McCloy, Daniel (eds.) 2019. PHOIBLE 2.0. Jena: Max Planck Institute for the Science of Human History. (Available online at http://phoible.org, Accessed on 2021-12-15.)</a:t>
            </a:r>
          </a:p>
          <a:p>
            <a:pPr marL="0" indent="0">
              <a:buNone/>
            </a:pPr>
            <a:r>
              <a:rPr lang="en-US" sz="1800"/>
              <a:t>Silverman, D. (1997). </a:t>
            </a:r>
            <a:r>
              <a:rPr lang="en-US" sz="1800" i="1"/>
              <a:t>Phasing and Recoverability. </a:t>
            </a:r>
            <a:r>
              <a:rPr lang="en-US" sz="1800"/>
              <a:t>Outstanding Dissertations in Linguistics. Routledge.</a:t>
            </a:r>
            <a:br>
              <a:rPr lang="en-US" sz="1800"/>
            </a:br>
            <a:br>
              <a:rPr lang="en-US" sz="1800"/>
            </a:br>
            <a:r>
              <a:rPr lang="en-US" sz="1800"/>
              <a:t>Storto, L. R. and Demolin, D. (2012). The phonetics and phonology of South American languages. In Campbell, L. and Grondona, V., editors, </a:t>
            </a:r>
            <a:r>
              <a:rPr lang="en-US" sz="1800" i="1"/>
              <a:t>The indigenous languages of South America: A comprehensive guide</a:t>
            </a:r>
            <a:r>
              <a:rPr lang="en-US" sz="1800"/>
              <a:t>, pages 331–390. De Gruyter.</a:t>
            </a:r>
          </a:p>
          <a:p>
            <a:pPr marL="0" indent="0">
              <a:buNone/>
            </a:pPr>
            <a:r>
              <a:rPr lang="en-US" sz="1800"/>
              <a:t>Whalen, D. H., DiCanio, C., Geissler, C., &amp; King, H. (2016). Acoustic realization of a distinctive, frequent glottal stop: The Arapaho example. </a:t>
            </a:r>
            <a:r>
              <a:rPr lang="en-US" sz="1800" i="1"/>
              <a:t>The Journal of the Acoustical Society of America</a:t>
            </a:r>
            <a:r>
              <a:rPr lang="en-US" sz="1800"/>
              <a:t>, 139, 2212–2213.</a:t>
            </a:r>
          </a:p>
          <a:p>
            <a:pPr marL="0" indent="0">
              <a:buNone/>
            </a:pPr>
            <a:r>
              <a:rPr lang="en-US" sz="1800"/>
              <a:t>Yip, M. (2002). Tone. Cambridge University Press, Cambridge, UK.</a:t>
            </a:r>
          </a:p>
        </p:txBody>
      </p:sp>
      <p:sp>
        <p:nvSpPr>
          <p:cNvPr id="4" name="Slide Number Placeholder 3">
            <a:extLst>
              <a:ext uri="{FF2B5EF4-FFF2-40B4-BE49-F238E27FC236}">
                <a16:creationId xmlns:a16="http://schemas.microsoft.com/office/drawing/2014/main" id="{C7BC2C3D-B308-8443-8E00-243A7B91F389}"/>
              </a:ext>
            </a:extLst>
          </p:cNvPr>
          <p:cNvSpPr>
            <a:spLocks noGrp="1"/>
          </p:cNvSpPr>
          <p:nvPr>
            <p:ph type="sldNum" sz="quarter" idx="12"/>
          </p:nvPr>
        </p:nvSpPr>
        <p:spPr/>
        <p:txBody>
          <a:bodyPr/>
          <a:lstStyle/>
          <a:p>
            <a:fld id="{9276B3B9-B4C0-4244-BC6D-745C9254BF00}" type="slidenum">
              <a:t>50</a:t>
            </a:fld>
            <a:endParaRPr lang="en-US"/>
          </a:p>
        </p:txBody>
      </p:sp>
    </p:spTree>
    <p:extLst>
      <p:ext uri="{BB962C8B-B14F-4D97-AF65-F5344CB8AC3E}">
        <p14:creationId xmlns:p14="http://schemas.microsoft.com/office/powerpoint/2010/main" val="1272231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52C9D-AF42-2544-9D44-838998CC6EAC}"/>
              </a:ext>
            </a:extLst>
          </p:cNvPr>
          <p:cNvSpPr>
            <a:spLocks noGrp="1"/>
          </p:cNvSpPr>
          <p:nvPr>
            <p:ph type="title"/>
          </p:nvPr>
        </p:nvSpPr>
        <p:spPr>
          <a:xfrm>
            <a:off x="838200" y="365125"/>
            <a:ext cx="10515600" cy="1177073"/>
          </a:xfrm>
        </p:spPr>
        <p:txBody>
          <a:bodyPr>
            <a:normAutofit fontScale="90000"/>
          </a:bodyPr>
          <a:lstStyle/>
          <a:p>
            <a:r>
              <a:rPr lang="en-US"/>
              <a:t>Variation in speech production is the norm </a:t>
            </a:r>
            <a:r>
              <a:rPr lang="en-US" i="1"/>
              <a:t>regardless of phonological status</a:t>
            </a:r>
          </a:p>
        </p:txBody>
      </p:sp>
      <p:sp>
        <p:nvSpPr>
          <p:cNvPr id="3" name="Content Placeholder 2">
            <a:extLst>
              <a:ext uri="{FF2B5EF4-FFF2-40B4-BE49-F238E27FC236}">
                <a16:creationId xmlns:a16="http://schemas.microsoft.com/office/drawing/2014/main" id="{FF6B1F47-5935-834E-BC73-25273BE9AB94}"/>
              </a:ext>
            </a:extLst>
          </p:cNvPr>
          <p:cNvSpPr>
            <a:spLocks noGrp="1"/>
          </p:cNvSpPr>
          <p:nvPr>
            <p:ph idx="1"/>
          </p:nvPr>
        </p:nvSpPr>
        <p:spPr>
          <a:xfrm>
            <a:off x="838200" y="1721584"/>
            <a:ext cx="10515600" cy="4634766"/>
          </a:xfrm>
        </p:spPr>
        <p:txBody>
          <a:bodyPr>
            <a:normAutofit/>
          </a:bodyPr>
          <a:lstStyle/>
          <a:p>
            <a:r>
              <a:rPr lang="en-US"/>
              <a:t>Three major phonetic variants of glottal stops: </a:t>
            </a:r>
          </a:p>
          <a:p>
            <a:pPr lvl="1"/>
            <a:r>
              <a:rPr lang="en-US" b="1"/>
              <a:t>full stops</a:t>
            </a:r>
            <a:r>
              <a:rPr lang="en-US"/>
              <a:t> [</a:t>
            </a:r>
            <a:r>
              <a:rPr lang="en-US">
                <a:latin typeface="Doulos SIL" panose="02000500070000020004" pitchFamily="2" charset="77"/>
                <a:ea typeface="Doulos SIL" panose="02000500070000020004" pitchFamily="2" charset="77"/>
                <a:cs typeface="Doulos SIL" panose="02000500070000020004" pitchFamily="2" charset="77"/>
              </a:rPr>
              <a:t>aʔa</a:t>
            </a:r>
            <a:r>
              <a:rPr lang="en-US"/>
              <a:t>]</a:t>
            </a:r>
          </a:p>
          <a:p>
            <a:pPr lvl="1"/>
            <a:r>
              <a:rPr lang="en-US" b="1"/>
              <a:t>non-modal phonation</a:t>
            </a:r>
            <a:r>
              <a:rPr lang="en-US"/>
              <a:t> – either creak or vocal fry or diplophonia [</a:t>
            </a:r>
            <a:r>
              <a:rPr lang="en-US">
                <a:latin typeface="Doulos SIL" panose="02000500070000020004" pitchFamily="2" charset="77"/>
                <a:ea typeface="Doulos SIL" panose="02000500070000020004" pitchFamily="2" charset="77"/>
                <a:cs typeface="Doulos SIL" panose="02000500070000020004" pitchFamily="2" charset="77"/>
              </a:rPr>
              <a:t>aa̰a</a:t>
            </a:r>
            <a:r>
              <a:rPr lang="en-US"/>
              <a:t>]</a:t>
            </a:r>
          </a:p>
          <a:p>
            <a:pPr lvl="1"/>
            <a:r>
              <a:rPr lang="en-US" b="1"/>
              <a:t>omitted </a:t>
            </a:r>
            <a:r>
              <a:rPr lang="en-US"/>
              <a:t>[</a:t>
            </a:r>
            <a:r>
              <a:rPr lang="en-US">
                <a:latin typeface="Doulos SIL" panose="02000500070000020004" pitchFamily="2" charset="77"/>
                <a:ea typeface="Doulos SIL" panose="02000500070000020004" pitchFamily="2" charset="77"/>
                <a:cs typeface="Doulos SIL" panose="02000500070000020004" pitchFamily="2" charset="77"/>
              </a:rPr>
              <a:t>aː</a:t>
            </a:r>
            <a:r>
              <a:rPr lang="en-US"/>
              <a:t>] (but do subtle intensity perturbations count?)</a:t>
            </a:r>
          </a:p>
          <a:p>
            <a:endParaRPr lang="en-US" b="1"/>
          </a:p>
          <a:p>
            <a:r>
              <a:rPr lang="en-US"/>
              <a:t>In languages where glottal stops are unequivocally phonemes, they are usually just produced as non-modal phonation and no closure, e.g. </a:t>
            </a:r>
          </a:p>
          <a:p>
            <a:pPr lvl="1"/>
            <a:r>
              <a:rPr lang="en-US"/>
              <a:t>Arapaho /</a:t>
            </a:r>
            <a:r>
              <a:rPr lang="en-US">
                <a:latin typeface="Doulos SIL" panose="02000500070000020004" pitchFamily="2" charset="77"/>
                <a:ea typeface="Doulos SIL" panose="02000500070000020004" pitchFamily="2" charset="77"/>
                <a:cs typeface="Doulos SIL" panose="02000500070000020004" pitchFamily="2" charset="77"/>
              </a:rPr>
              <a:t>ʔ/</a:t>
            </a:r>
            <a:r>
              <a:rPr lang="en-US"/>
              <a:t>: full glottal closure 25-27% of the time, omitted 13-18% of the time, non-modal phonation 55-62% of the time (Whalen et al 2016).</a:t>
            </a:r>
          </a:p>
          <a:p>
            <a:pPr lvl="1"/>
            <a:r>
              <a:rPr lang="en-US"/>
              <a:t>Hawaiian /</a:t>
            </a:r>
            <a:r>
              <a:rPr lang="en-US">
                <a:latin typeface="Doulos SIL" panose="02000500070000020004" pitchFamily="2" charset="77"/>
                <a:ea typeface="Doulos SIL" panose="02000500070000020004" pitchFamily="2" charset="77"/>
                <a:cs typeface="Doulos SIL" panose="02000500070000020004" pitchFamily="2" charset="77"/>
              </a:rPr>
              <a:t>ʔ/:</a:t>
            </a:r>
            <a:r>
              <a:rPr lang="en-US"/>
              <a:t> full glottal closure just 7% of the time, omitted 20% of the time, non-modal phonation 73% of the time (Davidson 2021).</a:t>
            </a:r>
          </a:p>
        </p:txBody>
      </p:sp>
      <p:sp>
        <p:nvSpPr>
          <p:cNvPr id="4" name="Slide Number Placeholder 3">
            <a:extLst>
              <a:ext uri="{FF2B5EF4-FFF2-40B4-BE49-F238E27FC236}">
                <a16:creationId xmlns:a16="http://schemas.microsoft.com/office/drawing/2014/main" id="{90FD4E61-86FD-7446-BB9D-0B84DF8FCC56}"/>
              </a:ext>
            </a:extLst>
          </p:cNvPr>
          <p:cNvSpPr>
            <a:spLocks noGrp="1"/>
          </p:cNvSpPr>
          <p:nvPr>
            <p:ph type="sldNum" sz="quarter" idx="12"/>
          </p:nvPr>
        </p:nvSpPr>
        <p:spPr/>
        <p:txBody>
          <a:bodyPr/>
          <a:lstStyle/>
          <a:p>
            <a:fld id="{9276B3B9-B4C0-4244-BC6D-745C9254BF00}" type="slidenum">
              <a:t>6</a:t>
            </a:fld>
            <a:endParaRPr lang="en-US"/>
          </a:p>
        </p:txBody>
      </p:sp>
    </p:spTree>
    <p:extLst>
      <p:ext uri="{BB962C8B-B14F-4D97-AF65-F5344CB8AC3E}">
        <p14:creationId xmlns:p14="http://schemas.microsoft.com/office/powerpoint/2010/main" val="117135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F471F-2107-5B49-9307-5A8E587F91FE}"/>
              </a:ext>
            </a:extLst>
          </p:cNvPr>
          <p:cNvSpPr>
            <a:spLocks noGrp="1"/>
          </p:cNvSpPr>
          <p:nvPr>
            <p:ph type="title"/>
          </p:nvPr>
        </p:nvSpPr>
        <p:spPr>
          <a:xfrm>
            <a:off x="838200" y="365125"/>
            <a:ext cx="10515600" cy="964911"/>
          </a:xfrm>
        </p:spPr>
        <p:txBody>
          <a:bodyPr/>
          <a:lstStyle/>
          <a:p>
            <a:r>
              <a:rPr lang="en-US"/>
              <a:t>Variation, duration, and prosodic boundaries</a:t>
            </a:r>
          </a:p>
        </p:txBody>
      </p:sp>
      <p:sp>
        <p:nvSpPr>
          <p:cNvPr id="3" name="Content Placeholder 2">
            <a:extLst>
              <a:ext uri="{FF2B5EF4-FFF2-40B4-BE49-F238E27FC236}">
                <a16:creationId xmlns:a16="http://schemas.microsoft.com/office/drawing/2014/main" id="{9D40712A-51C4-AB49-B9AD-FF85E5143C34}"/>
              </a:ext>
            </a:extLst>
          </p:cNvPr>
          <p:cNvSpPr>
            <a:spLocks noGrp="1"/>
          </p:cNvSpPr>
          <p:nvPr>
            <p:ph idx="1"/>
          </p:nvPr>
        </p:nvSpPr>
        <p:spPr>
          <a:xfrm>
            <a:off x="838200" y="1565564"/>
            <a:ext cx="10515600" cy="4611399"/>
          </a:xfrm>
        </p:spPr>
        <p:txBody>
          <a:bodyPr>
            <a:normAutofit fontScale="92500" lnSpcReduction="10000"/>
          </a:bodyPr>
          <a:lstStyle/>
          <a:p>
            <a:r>
              <a:rPr lang="en-US"/>
              <a:t>Full glottal closure occurs more often in contexts of increased duration whereas non-modal phonation occurs more often in shorter duration contexts.</a:t>
            </a:r>
          </a:p>
          <a:p>
            <a:pPr lvl="1"/>
            <a:r>
              <a:rPr lang="en-US"/>
              <a:t>Ixcatec glottalized stops (DiCanio 2011)</a:t>
            </a:r>
          </a:p>
          <a:p>
            <a:pPr lvl="1"/>
            <a:r>
              <a:rPr lang="en-US"/>
              <a:t>Arapaho glottal stops (Whalen et al 2016)</a:t>
            </a:r>
          </a:p>
          <a:p>
            <a:pPr lvl="1"/>
            <a:r>
              <a:rPr lang="en-US"/>
              <a:t>Hawaiian glottal stops (Davidson 2021)</a:t>
            </a:r>
          </a:p>
          <a:p>
            <a:pPr lvl="1"/>
            <a:endParaRPr lang="en-US"/>
          </a:p>
          <a:p>
            <a:r>
              <a:rPr lang="en-US"/>
              <a:t>Full glottal closure is more common at prosodic boundaries in Itunyoso Triqui (DiCanio 2012).</a:t>
            </a:r>
          </a:p>
          <a:p>
            <a:endParaRPr lang="en-US"/>
          </a:p>
          <a:p>
            <a:r>
              <a:rPr lang="en-US"/>
              <a:t>Incomplete closure is a type of </a:t>
            </a:r>
            <a:r>
              <a:rPr lang="en-US" i="1"/>
              <a:t>speech reduction</a:t>
            </a:r>
            <a:r>
              <a:rPr lang="en-US"/>
              <a:t>, but it is far more common with glottal stops than with oral stops.</a:t>
            </a:r>
          </a:p>
        </p:txBody>
      </p:sp>
      <p:sp>
        <p:nvSpPr>
          <p:cNvPr id="4" name="Slide Number Placeholder 3">
            <a:extLst>
              <a:ext uri="{FF2B5EF4-FFF2-40B4-BE49-F238E27FC236}">
                <a16:creationId xmlns:a16="http://schemas.microsoft.com/office/drawing/2014/main" id="{78D12552-6813-1F4A-8F12-476562D56B38}"/>
              </a:ext>
            </a:extLst>
          </p:cNvPr>
          <p:cNvSpPr>
            <a:spLocks noGrp="1"/>
          </p:cNvSpPr>
          <p:nvPr>
            <p:ph type="sldNum" sz="quarter" idx="12"/>
          </p:nvPr>
        </p:nvSpPr>
        <p:spPr/>
        <p:txBody>
          <a:bodyPr/>
          <a:lstStyle/>
          <a:p>
            <a:fld id="{9276B3B9-B4C0-4244-BC6D-745C9254BF00}" type="slidenum">
              <a:t>7</a:t>
            </a:fld>
            <a:endParaRPr lang="en-US"/>
          </a:p>
        </p:txBody>
      </p:sp>
    </p:spTree>
    <p:extLst>
      <p:ext uri="{BB962C8B-B14F-4D97-AF65-F5344CB8AC3E}">
        <p14:creationId xmlns:p14="http://schemas.microsoft.com/office/powerpoint/2010/main" val="4227721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F834D-929B-0C4B-AF14-37442975F4F1}"/>
              </a:ext>
            </a:extLst>
          </p:cNvPr>
          <p:cNvSpPr>
            <a:spLocks noGrp="1"/>
          </p:cNvSpPr>
          <p:nvPr>
            <p:ph type="title"/>
          </p:nvPr>
        </p:nvSpPr>
        <p:spPr>
          <a:xfrm>
            <a:off x="96982" y="365126"/>
            <a:ext cx="2888673" cy="770948"/>
          </a:xfrm>
        </p:spPr>
        <p:txBody>
          <a:bodyPr>
            <a:normAutofit/>
          </a:bodyPr>
          <a:lstStyle/>
          <a:p>
            <a:r>
              <a:rPr lang="en-US"/>
              <a:t>Variation I</a:t>
            </a:r>
          </a:p>
        </p:txBody>
      </p:sp>
      <p:pic>
        <p:nvPicPr>
          <p:cNvPr id="6" name="Content Placeholder 5">
            <a:extLst>
              <a:ext uri="{FF2B5EF4-FFF2-40B4-BE49-F238E27FC236}">
                <a16:creationId xmlns:a16="http://schemas.microsoft.com/office/drawing/2014/main" id="{6A4BDD61-5B01-B242-A920-9F6AD26B359D}"/>
              </a:ext>
            </a:extLst>
          </p:cNvPr>
          <p:cNvPicPr>
            <a:picLocks noGrp="1" noChangeAspect="1"/>
          </p:cNvPicPr>
          <p:nvPr>
            <p:ph idx="1"/>
          </p:nvPr>
        </p:nvPicPr>
        <p:blipFill>
          <a:blip r:embed="rId7"/>
          <a:stretch>
            <a:fillRect/>
          </a:stretch>
        </p:blipFill>
        <p:spPr>
          <a:xfrm>
            <a:off x="4225636" y="-1"/>
            <a:ext cx="6680079" cy="3435927"/>
          </a:xfrm>
        </p:spPr>
      </p:pic>
      <p:sp>
        <p:nvSpPr>
          <p:cNvPr id="4" name="Slide Number Placeholder 3">
            <a:extLst>
              <a:ext uri="{FF2B5EF4-FFF2-40B4-BE49-F238E27FC236}">
                <a16:creationId xmlns:a16="http://schemas.microsoft.com/office/drawing/2014/main" id="{A24A2852-C95F-004F-B88E-C8428EF91F6C}"/>
              </a:ext>
            </a:extLst>
          </p:cNvPr>
          <p:cNvSpPr>
            <a:spLocks noGrp="1"/>
          </p:cNvSpPr>
          <p:nvPr>
            <p:ph type="sldNum" sz="quarter" idx="12"/>
          </p:nvPr>
        </p:nvSpPr>
        <p:spPr/>
        <p:txBody>
          <a:bodyPr/>
          <a:lstStyle/>
          <a:p>
            <a:fld id="{9276B3B9-B4C0-4244-BC6D-745C9254BF00}" type="slidenum">
              <a:t>8</a:t>
            </a:fld>
            <a:endParaRPr lang="en-US"/>
          </a:p>
        </p:txBody>
      </p:sp>
      <p:pic>
        <p:nvPicPr>
          <p:cNvPr id="8" name="Picture 7">
            <a:extLst>
              <a:ext uri="{FF2B5EF4-FFF2-40B4-BE49-F238E27FC236}">
                <a16:creationId xmlns:a16="http://schemas.microsoft.com/office/drawing/2014/main" id="{7672081B-AAA1-3F4D-A207-555BBB0CC51C}"/>
              </a:ext>
            </a:extLst>
          </p:cNvPr>
          <p:cNvPicPr>
            <a:picLocks noChangeAspect="1"/>
          </p:cNvPicPr>
          <p:nvPr/>
        </p:nvPicPr>
        <p:blipFill>
          <a:blip r:embed="rId8"/>
          <a:stretch>
            <a:fillRect/>
          </a:stretch>
        </p:blipFill>
        <p:spPr>
          <a:xfrm>
            <a:off x="4225636" y="3435925"/>
            <a:ext cx="6680079" cy="3427935"/>
          </a:xfrm>
          <a:prstGeom prst="rect">
            <a:avLst/>
          </a:prstGeom>
        </p:spPr>
      </p:pic>
      <p:pic>
        <p:nvPicPr>
          <p:cNvPr id="9" name="cha3hu1_1">
            <a:hlinkClick r:id="" action="ppaction://media"/>
            <a:extLst>
              <a:ext uri="{FF2B5EF4-FFF2-40B4-BE49-F238E27FC236}">
                <a16:creationId xmlns:a16="http://schemas.microsoft.com/office/drawing/2014/main" id="{600A125C-6527-CD43-846E-1B76635FA28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47400" y="1136074"/>
            <a:ext cx="812800" cy="812800"/>
          </a:xfrm>
          <a:prstGeom prst="rect">
            <a:avLst/>
          </a:prstGeom>
        </p:spPr>
      </p:pic>
      <p:pic>
        <p:nvPicPr>
          <p:cNvPr id="10" name="cha3hu1_2">
            <a:hlinkClick r:id="" action="ppaction://media"/>
            <a:extLst>
              <a:ext uri="{FF2B5EF4-FFF2-40B4-BE49-F238E27FC236}">
                <a16:creationId xmlns:a16="http://schemas.microsoft.com/office/drawing/2014/main" id="{EB5C34A9-6B4F-5944-8506-64377E5F282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919570" y="4489738"/>
            <a:ext cx="812800" cy="812800"/>
          </a:xfrm>
          <a:prstGeom prst="rect">
            <a:avLst/>
          </a:prstGeom>
        </p:spPr>
      </p:pic>
      <p:sp>
        <p:nvSpPr>
          <p:cNvPr id="11" name="TextBox 10">
            <a:extLst>
              <a:ext uri="{FF2B5EF4-FFF2-40B4-BE49-F238E27FC236}">
                <a16:creationId xmlns:a16="http://schemas.microsoft.com/office/drawing/2014/main" id="{0F5478DA-FF14-104D-8F21-EDC2B4C7FD6A}"/>
              </a:ext>
            </a:extLst>
          </p:cNvPr>
          <p:cNvSpPr txBox="1"/>
          <p:nvPr/>
        </p:nvSpPr>
        <p:spPr>
          <a:xfrm>
            <a:off x="96982" y="1418880"/>
            <a:ext cx="4128654" cy="4832092"/>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In Itunyoso Triqui (Otomanguean), medial glottal stops can be realized with complete closure (above)</a:t>
            </a:r>
          </a:p>
          <a:p>
            <a:endParaRPr lang="en-US"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or without complete closure (below)</a:t>
            </a:r>
          </a:p>
          <a:p>
            <a:endParaRPr lang="en-US"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a:t>
            </a:r>
            <a:r>
              <a:rPr lang="en-US" sz="2800">
                <a:latin typeface="Doulos SIL" panose="02000500070000020004" pitchFamily="2" charset="77"/>
                <a:ea typeface="Doulos SIL" panose="02000500070000020004" pitchFamily="2" charset="77"/>
                <a:cs typeface="Doulos SIL" panose="02000500070000020004" pitchFamily="2" charset="77"/>
              </a:rPr>
              <a:t>tʃa³ʔu¹</a:t>
            </a:r>
            <a:r>
              <a:rPr lang="en-US" sz="2800">
                <a:latin typeface="Times New Roman" panose="02020603050405020304" pitchFamily="18" charset="0"/>
                <a:cs typeface="Times New Roman" panose="02020603050405020304" pitchFamily="18" charset="0"/>
              </a:rPr>
              <a:t>/ </a:t>
            </a:r>
            <a:br>
              <a:rPr lang="en-US" sz="2800">
                <a:latin typeface="Times New Roman" panose="02020603050405020304" pitchFamily="18" charset="0"/>
                <a:cs typeface="Times New Roman" panose="02020603050405020304" pitchFamily="18" charset="0"/>
              </a:rPr>
            </a:br>
            <a:r>
              <a:rPr lang="en-US" sz="2800">
                <a:latin typeface="Times New Roman" panose="02020603050405020304" pitchFamily="18" charset="0"/>
                <a:cs typeface="Times New Roman" panose="02020603050405020304" pitchFamily="18" charset="0"/>
              </a:rPr>
              <a:t>‘barn owl / tecolote’</a:t>
            </a:r>
          </a:p>
        </p:txBody>
      </p:sp>
      <p:sp>
        <p:nvSpPr>
          <p:cNvPr id="3" name="TextBox 2">
            <a:extLst>
              <a:ext uri="{FF2B5EF4-FFF2-40B4-BE49-F238E27FC236}">
                <a16:creationId xmlns:a16="http://schemas.microsoft.com/office/drawing/2014/main" id="{D64DFD20-ABFA-D74F-A88E-FD131EA69F08}"/>
              </a:ext>
            </a:extLst>
          </p:cNvPr>
          <p:cNvSpPr txBox="1"/>
          <p:nvPr/>
        </p:nvSpPr>
        <p:spPr>
          <a:xfrm>
            <a:off x="0" y="6413991"/>
            <a:ext cx="4128654" cy="369332"/>
          </a:xfrm>
          <a:prstGeom prst="rect">
            <a:avLst/>
          </a:prstGeom>
          <a:noFill/>
        </p:spPr>
        <p:txBody>
          <a:bodyPr wrap="square" rtlCol="0">
            <a:spAutoFit/>
          </a:bodyPr>
          <a:lstStyle/>
          <a:p>
            <a:r>
              <a:rPr lang="en-US"/>
              <a:t>Both sound like they have closure, right?</a:t>
            </a:r>
          </a:p>
        </p:txBody>
      </p:sp>
    </p:spTree>
    <p:extLst>
      <p:ext uri="{BB962C8B-B14F-4D97-AF65-F5344CB8AC3E}">
        <p14:creationId xmlns:p14="http://schemas.microsoft.com/office/powerpoint/2010/main" val="312423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1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9"/>
                </p:tgtEl>
              </p:cMediaNode>
            </p:audio>
            <p:audio>
              <p:cMediaNode vol="80000">
                <p:cTn id="12"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F58EE-B2EF-734D-A78A-97E8141E3770}"/>
              </a:ext>
            </a:extLst>
          </p:cNvPr>
          <p:cNvSpPr>
            <a:spLocks noGrp="1"/>
          </p:cNvSpPr>
          <p:nvPr>
            <p:ph type="title"/>
          </p:nvPr>
        </p:nvSpPr>
        <p:spPr>
          <a:xfrm>
            <a:off x="329670" y="365125"/>
            <a:ext cx="4204855" cy="743239"/>
          </a:xfrm>
        </p:spPr>
        <p:txBody>
          <a:bodyPr/>
          <a:lstStyle/>
          <a:p>
            <a:r>
              <a:rPr lang="en-US"/>
              <a:t>Variation II</a:t>
            </a:r>
          </a:p>
        </p:txBody>
      </p:sp>
      <p:sp>
        <p:nvSpPr>
          <p:cNvPr id="3" name="Content Placeholder 2">
            <a:extLst>
              <a:ext uri="{FF2B5EF4-FFF2-40B4-BE49-F238E27FC236}">
                <a16:creationId xmlns:a16="http://schemas.microsoft.com/office/drawing/2014/main" id="{D62F94F4-AAFC-064A-9E7A-AE0EBD9EF854}"/>
              </a:ext>
            </a:extLst>
          </p:cNvPr>
          <p:cNvSpPr>
            <a:spLocks noGrp="1"/>
          </p:cNvSpPr>
          <p:nvPr>
            <p:ph idx="1"/>
          </p:nvPr>
        </p:nvSpPr>
        <p:spPr>
          <a:xfrm>
            <a:off x="329670" y="1260764"/>
            <a:ext cx="4135628" cy="5460711"/>
          </a:xfrm>
        </p:spPr>
        <p:txBody>
          <a:bodyPr>
            <a:normAutofit/>
          </a:bodyPr>
          <a:lstStyle/>
          <a:p>
            <a:pPr marL="0" indent="0">
              <a:buNone/>
            </a:pPr>
            <a:r>
              <a:rPr lang="en-US"/>
              <a:t>But medial glottal stops can </a:t>
            </a:r>
            <a:r>
              <a:rPr lang="en-US" i="1"/>
              <a:t>also</a:t>
            </a:r>
            <a:r>
              <a:rPr lang="en-US"/>
              <a:t> be realized with non-modal phonation (creak, vocal fry, diplophonia)</a:t>
            </a:r>
          </a:p>
          <a:p>
            <a:pPr marL="0" indent="0">
              <a:buNone/>
            </a:pPr>
            <a:endParaRPr lang="en-US"/>
          </a:p>
          <a:p>
            <a:pPr marL="0" indent="0">
              <a:buNone/>
            </a:pPr>
            <a:r>
              <a:rPr lang="en-US"/>
              <a:t>or only very subtle visible changes in voice quality</a:t>
            </a:r>
            <a:br>
              <a:rPr lang="en-US"/>
            </a:br>
            <a:endParaRPr lang="en-US"/>
          </a:p>
          <a:p>
            <a:pPr marL="0" indent="0">
              <a:buNone/>
            </a:pPr>
            <a:r>
              <a:rPr lang="en-US"/>
              <a:t>/</a:t>
            </a:r>
            <a:r>
              <a:rPr lang="en-US">
                <a:latin typeface="Doulos SIL" panose="02000500070000020004" pitchFamily="2" charset="77"/>
                <a:ea typeface="Doulos SIL" panose="02000500070000020004" pitchFamily="2" charset="77"/>
                <a:cs typeface="Doulos SIL" panose="02000500070000020004" pitchFamily="2" charset="77"/>
              </a:rPr>
              <a:t>ni³ʔi³</a:t>
            </a:r>
            <a:r>
              <a:rPr lang="en-US"/>
              <a:t>/ </a:t>
            </a:r>
          </a:p>
          <a:p>
            <a:pPr marL="0" indent="0">
              <a:buNone/>
            </a:pPr>
            <a:r>
              <a:rPr lang="en-US"/>
              <a:t>‘to know / saber~conocer’</a:t>
            </a:r>
            <a:br>
              <a:rPr lang="en-US"/>
            </a:br>
            <a:endParaRPr lang="en-US"/>
          </a:p>
        </p:txBody>
      </p:sp>
      <p:sp>
        <p:nvSpPr>
          <p:cNvPr id="4" name="Slide Number Placeholder 3">
            <a:extLst>
              <a:ext uri="{FF2B5EF4-FFF2-40B4-BE49-F238E27FC236}">
                <a16:creationId xmlns:a16="http://schemas.microsoft.com/office/drawing/2014/main" id="{38643406-C928-E648-ADA5-85DF171A3162}"/>
              </a:ext>
            </a:extLst>
          </p:cNvPr>
          <p:cNvSpPr>
            <a:spLocks noGrp="1"/>
          </p:cNvSpPr>
          <p:nvPr>
            <p:ph type="sldNum" sz="quarter" idx="12"/>
          </p:nvPr>
        </p:nvSpPr>
        <p:spPr/>
        <p:txBody>
          <a:bodyPr/>
          <a:lstStyle/>
          <a:p>
            <a:fld id="{9276B3B9-B4C0-4244-BC6D-745C9254BF00}" type="slidenum">
              <a:t>9</a:t>
            </a:fld>
            <a:endParaRPr lang="en-US"/>
          </a:p>
        </p:txBody>
      </p:sp>
      <p:pic>
        <p:nvPicPr>
          <p:cNvPr id="6" name="Picture 5">
            <a:extLst>
              <a:ext uri="{FF2B5EF4-FFF2-40B4-BE49-F238E27FC236}">
                <a16:creationId xmlns:a16="http://schemas.microsoft.com/office/drawing/2014/main" id="{A401B3DE-2ABB-A746-A952-8BF8FB876A38}"/>
              </a:ext>
            </a:extLst>
          </p:cNvPr>
          <p:cNvPicPr>
            <a:picLocks noChangeAspect="1"/>
          </p:cNvPicPr>
          <p:nvPr/>
        </p:nvPicPr>
        <p:blipFill>
          <a:blip r:embed="rId6"/>
          <a:stretch>
            <a:fillRect/>
          </a:stretch>
        </p:blipFill>
        <p:spPr>
          <a:xfrm>
            <a:off x="4465298" y="-4618"/>
            <a:ext cx="6546866" cy="3426691"/>
          </a:xfrm>
          <a:prstGeom prst="rect">
            <a:avLst/>
          </a:prstGeom>
        </p:spPr>
      </p:pic>
      <p:pic>
        <p:nvPicPr>
          <p:cNvPr id="8" name="Picture 7">
            <a:extLst>
              <a:ext uri="{FF2B5EF4-FFF2-40B4-BE49-F238E27FC236}">
                <a16:creationId xmlns:a16="http://schemas.microsoft.com/office/drawing/2014/main" id="{2D6B14EC-D7F9-C94F-B649-3D815A99791D}"/>
              </a:ext>
            </a:extLst>
          </p:cNvPr>
          <p:cNvPicPr>
            <a:picLocks noChangeAspect="1"/>
          </p:cNvPicPr>
          <p:nvPr/>
        </p:nvPicPr>
        <p:blipFill>
          <a:blip r:embed="rId7"/>
          <a:stretch>
            <a:fillRect/>
          </a:stretch>
        </p:blipFill>
        <p:spPr>
          <a:xfrm>
            <a:off x="4465298" y="3422073"/>
            <a:ext cx="6523160" cy="3410189"/>
          </a:xfrm>
          <a:prstGeom prst="rect">
            <a:avLst/>
          </a:prstGeom>
        </p:spPr>
      </p:pic>
      <p:pic>
        <p:nvPicPr>
          <p:cNvPr id="9" name="ni3hin3_1">
            <a:hlinkClick r:id="" action="ppaction://media"/>
            <a:extLst>
              <a:ext uri="{FF2B5EF4-FFF2-40B4-BE49-F238E27FC236}">
                <a16:creationId xmlns:a16="http://schemas.microsoft.com/office/drawing/2014/main" id="{3F9F1972-EA99-BF41-AC43-B2271F9B620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90516" y="1260764"/>
            <a:ext cx="812800" cy="812800"/>
          </a:xfrm>
          <a:prstGeom prst="rect">
            <a:avLst/>
          </a:prstGeom>
        </p:spPr>
      </p:pic>
      <p:pic>
        <p:nvPicPr>
          <p:cNvPr id="10" name="ni3hin3_2">
            <a:hlinkClick r:id="" action="ppaction://media"/>
            <a:extLst>
              <a:ext uri="{FF2B5EF4-FFF2-40B4-BE49-F238E27FC236}">
                <a16:creationId xmlns:a16="http://schemas.microsoft.com/office/drawing/2014/main" id="{92A4DFCC-94C3-FB42-8525-3C806CC357D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090516" y="4601441"/>
            <a:ext cx="812800" cy="812800"/>
          </a:xfrm>
          <a:prstGeom prst="rect">
            <a:avLst/>
          </a:prstGeom>
        </p:spPr>
      </p:pic>
    </p:spTree>
    <p:extLst>
      <p:ext uri="{BB962C8B-B14F-4D97-AF65-F5344CB8AC3E}">
        <p14:creationId xmlns:p14="http://schemas.microsoft.com/office/powerpoint/2010/main" val="50207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1" fill="hold" display="0">
                  <p:stCondLst>
                    <p:cond delay="indefinite"/>
                  </p:stCondLst>
                  <p:endCondLst>
                    <p:cond evt="onStopAudio" delay="0">
                      <p:tgtEl>
                        <p:sldTgt/>
                      </p:tgtEl>
                    </p:cond>
                  </p:endCondLst>
                </p:cTn>
                <p:tgtEl>
                  <p:spTgt spid="9"/>
                </p:tgtEl>
              </p:cMediaNode>
            </p:audio>
            <p:audio>
              <p:cMediaNode vol="100000">
                <p:cTn id="12"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2025</TotalTime>
  <Words>4235</Words>
  <Application>Microsoft Macintosh PowerPoint</Application>
  <PresentationFormat>Widescreen</PresentationFormat>
  <Paragraphs>379</Paragraphs>
  <Slides>50</Slides>
  <Notes>1</Notes>
  <HiddenSlides>0</HiddenSlides>
  <MMClips>24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Calibri</vt:lpstr>
      <vt:lpstr>Calibri Light</vt:lpstr>
      <vt:lpstr>Doulos SIL</vt:lpstr>
      <vt:lpstr>Times New Roman</vt:lpstr>
      <vt:lpstr>Office Theme</vt:lpstr>
      <vt:lpstr>Phonetic variation in the production of glottal stops and glottalization</vt:lpstr>
      <vt:lpstr>Goals</vt:lpstr>
      <vt:lpstr>I. A typological perspective – a very common sound </vt:lpstr>
      <vt:lpstr>What qualifies as a glottal stop (in phonetics)?</vt:lpstr>
      <vt:lpstr>How do we categorize glottal features (in phonology)?</vt:lpstr>
      <vt:lpstr>Variation in speech production is the norm regardless of phonological status</vt:lpstr>
      <vt:lpstr>Variation, duration, and prosodic boundaries</vt:lpstr>
      <vt:lpstr>Variation I</vt:lpstr>
      <vt:lpstr>Variation II</vt:lpstr>
      <vt:lpstr>Previous accounts of production variation</vt:lpstr>
      <vt:lpstr>Small perturbations = “glottalization”</vt:lpstr>
      <vt:lpstr>Why does this phonetic variation matter?</vt:lpstr>
      <vt:lpstr>PowerPoint Presentation</vt:lpstr>
      <vt:lpstr>Approach – human categorization</vt:lpstr>
      <vt:lpstr>II. Test case – Itunyoso Triqui (Otomanguean)</vt:lpstr>
      <vt:lpstr>Otomanguean language family</vt:lpstr>
      <vt:lpstr>Itunyoso Triqui – about 2,500 speakers</vt:lpstr>
      <vt:lpstr>Previous work on Itunyoso Triqui</vt:lpstr>
      <vt:lpstr>Tone and syllable structure</vt:lpstr>
      <vt:lpstr>Itunyoso Triqui tone</vt:lpstr>
      <vt:lpstr>Stress and length</vt:lpstr>
      <vt:lpstr>Final glottal consonants have a high functional load</vt:lpstr>
      <vt:lpstr>Glottal features in Itunyoso Triqui</vt:lpstr>
      <vt:lpstr>Previous phonetic research</vt:lpstr>
      <vt:lpstr>Lenited vs. non-lenited glottal stops </vt:lpstr>
      <vt:lpstr>Glottalization and tone </vt:lpstr>
      <vt:lpstr>III. Categorization</vt:lpstr>
      <vt:lpstr>Arapaho results (from Whalen et al)</vt:lpstr>
      <vt:lpstr>Categorization of stop allophony in Yoloxóchitl Mixtec spontaneous speech</vt:lpstr>
      <vt:lpstr>DNN model trained on categories</vt:lpstr>
      <vt:lpstr>Categorization of Triqui glottal stops</vt:lpstr>
      <vt:lpstr>Methods</vt:lpstr>
      <vt:lpstr>Spontaneous speech sample</vt:lpstr>
      <vt:lpstr>Perturbation </vt:lpstr>
      <vt:lpstr>Inter-categorizer reliability</vt:lpstr>
      <vt:lpstr>Our categorizations</vt:lpstr>
      <vt:lpstr>How often is a glottal stop a stop? Rarely.</vt:lpstr>
      <vt:lpstr>Prosodic influence on production</vt:lpstr>
      <vt:lpstr>Does the presence of tonal contrast matter?</vt:lpstr>
      <vt:lpstr>IV. Outstanding issues: Triqui</vt:lpstr>
      <vt:lpstr>Lexical frequency effects are persistent</vt:lpstr>
      <vt:lpstr>Phonological factors in interaction?</vt:lpstr>
      <vt:lpstr>Outstanding issues: general</vt:lpstr>
      <vt:lpstr>PowerPoint Presentation</vt:lpstr>
      <vt:lpstr>Not everything that “sounds like a stop” is a stop.</vt:lpstr>
      <vt:lpstr>Future directions</vt:lpstr>
      <vt:lpstr>References</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Phonetic variation in the production of glottal stops and glottalization</dc:title>
  <dc:creator>Christian DiCanio</dc:creator>
  <cp:lastModifiedBy>Christian DiCanio</cp:lastModifiedBy>
  <cp:revision>237</cp:revision>
  <dcterms:created xsi:type="dcterms:W3CDTF">2021-12-15T17:48:07Z</dcterms:created>
  <dcterms:modified xsi:type="dcterms:W3CDTF">2022-03-28T22:09:33Z</dcterms:modified>
</cp:coreProperties>
</file>