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256" r:id="rId2"/>
    <p:sldId id="257" r:id="rId3"/>
    <p:sldId id="264" r:id="rId4"/>
    <p:sldId id="265" r:id="rId5"/>
    <p:sldId id="321" r:id="rId6"/>
    <p:sldId id="318" r:id="rId7"/>
    <p:sldId id="319" r:id="rId8"/>
    <p:sldId id="320" r:id="rId9"/>
    <p:sldId id="322" r:id="rId10"/>
    <p:sldId id="316" r:id="rId11"/>
    <p:sldId id="285" r:id="rId12"/>
    <p:sldId id="323" r:id="rId13"/>
    <p:sldId id="324" r:id="rId14"/>
    <p:sldId id="326" r:id="rId15"/>
    <p:sldId id="327" r:id="rId16"/>
    <p:sldId id="328" r:id="rId17"/>
    <p:sldId id="329" r:id="rId18"/>
    <p:sldId id="289" r:id="rId19"/>
    <p:sldId id="330" r:id="rId20"/>
    <p:sldId id="331" r:id="rId21"/>
    <p:sldId id="332" r:id="rId22"/>
    <p:sldId id="334" r:id="rId23"/>
    <p:sldId id="333" r:id="rId24"/>
    <p:sldId id="335" r:id="rId25"/>
    <p:sldId id="336" r:id="rId26"/>
    <p:sldId id="344" r:id="rId27"/>
    <p:sldId id="352" r:id="rId28"/>
    <p:sldId id="337" r:id="rId29"/>
    <p:sldId id="338" r:id="rId30"/>
    <p:sldId id="339" r:id="rId31"/>
    <p:sldId id="340" r:id="rId32"/>
    <p:sldId id="341" r:id="rId33"/>
    <p:sldId id="342" r:id="rId34"/>
    <p:sldId id="345" r:id="rId35"/>
    <p:sldId id="346" r:id="rId36"/>
    <p:sldId id="354" r:id="rId37"/>
    <p:sldId id="343" r:id="rId38"/>
    <p:sldId id="347" r:id="rId39"/>
    <p:sldId id="348" r:id="rId40"/>
    <p:sldId id="355" r:id="rId41"/>
    <p:sldId id="356" r:id="rId42"/>
    <p:sldId id="359" r:id="rId43"/>
    <p:sldId id="357" r:id="rId44"/>
    <p:sldId id="358" r:id="rId45"/>
    <p:sldId id="350" r:id="rId46"/>
    <p:sldId id="325" r:id="rId47"/>
    <p:sldId id="351" r:id="rId48"/>
    <p:sldId id="317" r:id="rId49"/>
    <p:sldId id="34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 Introducción" id="{79135D06-958E-3D46-B8A6-D142C85DC3BA}">
          <p14:sldIdLst>
            <p14:sldId id="256"/>
            <p14:sldId id="257"/>
            <p14:sldId id="264"/>
            <p14:sldId id="265"/>
            <p14:sldId id="321"/>
            <p14:sldId id="318"/>
            <p14:sldId id="319"/>
            <p14:sldId id="320"/>
            <p14:sldId id="322"/>
          </p14:sldIdLst>
        </p14:section>
        <p14:section name="II. Background" id="{F336CE2E-86A5-0C47-A78C-9BB17FBAF42A}">
          <p14:sldIdLst>
            <p14:sldId id="316"/>
            <p14:sldId id="285"/>
            <p14:sldId id="323"/>
            <p14:sldId id="324"/>
            <p14:sldId id="326"/>
            <p14:sldId id="327"/>
            <p14:sldId id="328"/>
            <p14:sldId id="329"/>
          </p14:sldIdLst>
        </p14:section>
        <p14:section name="III. Methods and data" id="{72F9B16F-B2AD-7046-8534-D9628C9DC55A}">
          <p14:sldIdLst>
            <p14:sldId id="289"/>
            <p14:sldId id="330"/>
            <p14:sldId id="331"/>
            <p14:sldId id="332"/>
            <p14:sldId id="334"/>
          </p14:sldIdLst>
        </p14:section>
        <p14:section name="IV. On questions" id="{74F2032F-1E6F-8A40-BE41-D4868F619A33}">
          <p14:sldIdLst>
            <p14:sldId id="333"/>
            <p14:sldId id="335"/>
            <p14:sldId id="336"/>
            <p14:sldId id="344"/>
            <p14:sldId id="352"/>
            <p14:sldId id="337"/>
            <p14:sldId id="338"/>
            <p14:sldId id="339"/>
            <p14:sldId id="340"/>
            <p14:sldId id="341"/>
            <p14:sldId id="342"/>
            <p14:sldId id="345"/>
            <p14:sldId id="346"/>
            <p14:sldId id="354"/>
            <p14:sldId id="343"/>
            <p14:sldId id="347"/>
          </p14:sldIdLst>
        </p14:section>
        <p14:section name="V. Discussion" id="{A3AED879-5820-EE43-8470-E3D7FAFD1100}">
          <p14:sldIdLst>
            <p14:sldId id="348"/>
            <p14:sldId id="355"/>
            <p14:sldId id="356"/>
            <p14:sldId id="359"/>
            <p14:sldId id="357"/>
            <p14:sldId id="358"/>
            <p14:sldId id="350"/>
            <p14:sldId id="325"/>
            <p14:sldId id="351"/>
            <p14:sldId id="317"/>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6B4"/>
    <a:srgbClr val="91C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25"/>
    <p:restoredTop sz="94655"/>
  </p:normalViewPr>
  <p:slideViewPr>
    <p:cSldViewPr snapToGrid="0" snapToObjects="1">
      <p:cViewPr varScale="1">
        <p:scale>
          <a:sx n="128" d="100"/>
          <a:sy n="128"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5C628-E5D4-AB45-82B2-7369ED370F05}" type="datetimeFigureOut">
              <a:t>10/24/24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65AE4-AD31-1942-BD56-E66D4BAF20A1}" type="slidenum">
              <a:t>‹#›</a:t>
            </a:fld>
            <a:endParaRPr lang="en-US"/>
          </a:p>
        </p:txBody>
      </p:sp>
    </p:spTree>
    <p:extLst>
      <p:ext uri="{BB962C8B-B14F-4D97-AF65-F5344CB8AC3E}">
        <p14:creationId xmlns:p14="http://schemas.microsoft.com/office/powerpoint/2010/main" val="399191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5BE3-8C06-BB49-BB29-2079095D3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616AF1-3207-D941-8FE9-9A38614CC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8D000-4B57-1546-A0F3-46CCB5343CF1}"/>
              </a:ext>
            </a:extLst>
          </p:cNvPr>
          <p:cNvSpPr>
            <a:spLocks noGrp="1"/>
          </p:cNvSpPr>
          <p:nvPr>
            <p:ph type="dt" sz="half" idx="10"/>
          </p:nvPr>
        </p:nvSpPr>
        <p:spPr/>
        <p:txBody>
          <a:bodyPr/>
          <a:lstStyle/>
          <a:p>
            <a:fld id="{18FA67A5-7DA8-FB40-A85A-90BBD3812DEF}" type="datetime1">
              <a:t>10/24/24</a:t>
            </a:fld>
            <a:endParaRPr lang="en-US"/>
          </a:p>
        </p:txBody>
      </p:sp>
      <p:sp>
        <p:nvSpPr>
          <p:cNvPr id="5" name="Footer Placeholder 4">
            <a:extLst>
              <a:ext uri="{FF2B5EF4-FFF2-40B4-BE49-F238E27FC236}">
                <a16:creationId xmlns:a16="http://schemas.microsoft.com/office/drawing/2014/main" id="{A0BC6488-C307-C749-96A1-0F8F4B8EB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E171B-9C0F-7E49-8D3E-4D4691A579F7}"/>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211370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33EF-E361-E346-9BCB-346356AF9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C0278-C290-A249-821D-7483B241A5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F1EF8-6441-8045-AD5C-9B29E944F64B}"/>
              </a:ext>
            </a:extLst>
          </p:cNvPr>
          <p:cNvSpPr>
            <a:spLocks noGrp="1"/>
          </p:cNvSpPr>
          <p:nvPr>
            <p:ph type="dt" sz="half" idx="10"/>
          </p:nvPr>
        </p:nvSpPr>
        <p:spPr/>
        <p:txBody>
          <a:bodyPr/>
          <a:lstStyle/>
          <a:p>
            <a:fld id="{139D44C6-28AF-1843-8D0C-FE096B59B669}" type="datetime1">
              <a:t>10/24/24</a:t>
            </a:fld>
            <a:endParaRPr lang="en-US"/>
          </a:p>
        </p:txBody>
      </p:sp>
      <p:sp>
        <p:nvSpPr>
          <p:cNvPr id="5" name="Footer Placeholder 4">
            <a:extLst>
              <a:ext uri="{FF2B5EF4-FFF2-40B4-BE49-F238E27FC236}">
                <a16:creationId xmlns:a16="http://schemas.microsoft.com/office/drawing/2014/main" id="{53BE8F17-8487-DE42-A991-5496B8F0D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67BA5-BA95-DC42-A662-61EAB02FB53E}"/>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80940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7C0F81-5F49-D549-A358-D72DA5120B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C813BA-77C6-594F-959E-649B360E44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0D6F5-85EE-C648-AF3F-286E42364C21}"/>
              </a:ext>
            </a:extLst>
          </p:cNvPr>
          <p:cNvSpPr>
            <a:spLocks noGrp="1"/>
          </p:cNvSpPr>
          <p:nvPr>
            <p:ph type="dt" sz="half" idx="10"/>
          </p:nvPr>
        </p:nvSpPr>
        <p:spPr/>
        <p:txBody>
          <a:bodyPr/>
          <a:lstStyle/>
          <a:p>
            <a:fld id="{87919031-31A6-EB4B-85AB-5509BD826650}" type="datetime1">
              <a:t>10/24/24</a:t>
            </a:fld>
            <a:endParaRPr lang="en-US"/>
          </a:p>
        </p:txBody>
      </p:sp>
      <p:sp>
        <p:nvSpPr>
          <p:cNvPr id="5" name="Footer Placeholder 4">
            <a:extLst>
              <a:ext uri="{FF2B5EF4-FFF2-40B4-BE49-F238E27FC236}">
                <a16:creationId xmlns:a16="http://schemas.microsoft.com/office/drawing/2014/main" id="{8D211947-1892-2044-993E-E49943A63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1A91F-B9FD-3E42-9BCE-13BA79D74BAC}"/>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22859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28E3-CEB4-5B4F-BBF1-7F117030E02D}"/>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0D6681F-B98B-9647-BD48-02E1BDFA4787}"/>
              </a:ext>
            </a:extLst>
          </p:cNvPr>
          <p:cNvSpPr>
            <a:spLocks noGrp="1"/>
          </p:cNvSpPr>
          <p:nvPr>
            <p:ph idx="1"/>
          </p:nvPr>
        </p:nvSpPr>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DB6F7-F706-D94E-B6DC-E8ADA8C11A39}"/>
              </a:ext>
            </a:extLst>
          </p:cNvPr>
          <p:cNvSpPr>
            <a:spLocks noGrp="1"/>
          </p:cNvSpPr>
          <p:nvPr>
            <p:ph type="dt" sz="half" idx="10"/>
          </p:nvPr>
        </p:nvSpPr>
        <p:spPr/>
        <p:txBody>
          <a:bodyPr/>
          <a:lstStyle/>
          <a:p>
            <a:fld id="{8CA72134-D050-9A40-8C55-0C3CC6CB29D9}" type="datetime1">
              <a:t>10/24/24</a:t>
            </a:fld>
            <a:endParaRPr lang="en-US"/>
          </a:p>
        </p:txBody>
      </p:sp>
      <p:sp>
        <p:nvSpPr>
          <p:cNvPr id="5" name="Footer Placeholder 4">
            <a:extLst>
              <a:ext uri="{FF2B5EF4-FFF2-40B4-BE49-F238E27FC236}">
                <a16:creationId xmlns:a16="http://schemas.microsoft.com/office/drawing/2014/main" id="{2A34A8AA-6BBA-FB4C-8C85-47C62D3CA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0CA7B-408D-B542-9067-E9DE7AB91C1A}"/>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63176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CE68-EC3A-284F-BF37-F028C7715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FCD6C-B3BF-5442-A063-1BD7D814D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635F95-0D7F-4F4B-B37B-9E0208FFD661}"/>
              </a:ext>
            </a:extLst>
          </p:cNvPr>
          <p:cNvSpPr>
            <a:spLocks noGrp="1"/>
          </p:cNvSpPr>
          <p:nvPr>
            <p:ph type="dt" sz="half" idx="10"/>
          </p:nvPr>
        </p:nvSpPr>
        <p:spPr/>
        <p:txBody>
          <a:bodyPr/>
          <a:lstStyle/>
          <a:p>
            <a:fld id="{C65688E2-38F6-064E-8F74-033C07F804A7}" type="datetime1">
              <a:t>10/24/24</a:t>
            </a:fld>
            <a:endParaRPr lang="en-US"/>
          </a:p>
        </p:txBody>
      </p:sp>
      <p:sp>
        <p:nvSpPr>
          <p:cNvPr id="5" name="Footer Placeholder 4">
            <a:extLst>
              <a:ext uri="{FF2B5EF4-FFF2-40B4-BE49-F238E27FC236}">
                <a16:creationId xmlns:a16="http://schemas.microsoft.com/office/drawing/2014/main" id="{3B8BC10D-8C70-3947-9B47-2180F213C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E196D-5178-AE42-803B-C7272E076202}"/>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65146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7983-0993-9A44-9CEE-FEF06A6FA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A9D61-B1C8-0E45-8B4B-A51A228054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170837-217A-D240-9435-7BBEB6E75E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8B78DA-0298-D349-B104-4D677DAE7BC2}"/>
              </a:ext>
            </a:extLst>
          </p:cNvPr>
          <p:cNvSpPr>
            <a:spLocks noGrp="1"/>
          </p:cNvSpPr>
          <p:nvPr>
            <p:ph type="dt" sz="half" idx="10"/>
          </p:nvPr>
        </p:nvSpPr>
        <p:spPr/>
        <p:txBody>
          <a:bodyPr/>
          <a:lstStyle/>
          <a:p>
            <a:fld id="{3576E4D6-D5F8-3A41-8322-54CA0169028F}" type="datetime1">
              <a:t>10/24/24</a:t>
            </a:fld>
            <a:endParaRPr lang="en-US"/>
          </a:p>
        </p:txBody>
      </p:sp>
      <p:sp>
        <p:nvSpPr>
          <p:cNvPr id="6" name="Footer Placeholder 5">
            <a:extLst>
              <a:ext uri="{FF2B5EF4-FFF2-40B4-BE49-F238E27FC236}">
                <a16:creationId xmlns:a16="http://schemas.microsoft.com/office/drawing/2014/main" id="{7C61CEF3-BF50-3C4A-B42E-A0A3D7E56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D8A2D-0F70-7B49-8DB0-10392CC03A1E}"/>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396909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7726-25AD-AD44-852F-1D140161E8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8BACA5-4E83-5D4E-8FD8-62D78F6F2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CB451F-0005-E74D-91BF-1B7D879B91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AB1CF-8CAE-3748-854C-25E794225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30224A-B9BB-B443-8F10-8A07CE6C35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E86434-A9E0-C14E-B0AF-910F9C0E084B}"/>
              </a:ext>
            </a:extLst>
          </p:cNvPr>
          <p:cNvSpPr>
            <a:spLocks noGrp="1"/>
          </p:cNvSpPr>
          <p:nvPr>
            <p:ph type="dt" sz="half" idx="10"/>
          </p:nvPr>
        </p:nvSpPr>
        <p:spPr/>
        <p:txBody>
          <a:bodyPr/>
          <a:lstStyle/>
          <a:p>
            <a:fld id="{9C684B00-F548-5246-8F0A-93E3D255E6A2}" type="datetime1">
              <a:t>10/24/24</a:t>
            </a:fld>
            <a:endParaRPr lang="en-US"/>
          </a:p>
        </p:txBody>
      </p:sp>
      <p:sp>
        <p:nvSpPr>
          <p:cNvPr id="8" name="Footer Placeholder 7">
            <a:extLst>
              <a:ext uri="{FF2B5EF4-FFF2-40B4-BE49-F238E27FC236}">
                <a16:creationId xmlns:a16="http://schemas.microsoft.com/office/drawing/2014/main" id="{389B2D58-31BF-8242-A95F-6C20FC31F4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255EF-5028-C94C-9406-EB111CBB42D4}"/>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406083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5B04-6818-1F42-8B51-2B6AA50840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D1DB37-749C-814D-AD12-0D76EEB82998}"/>
              </a:ext>
            </a:extLst>
          </p:cNvPr>
          <p:cNvSpPr>
            <a:spLocks noGrp="1"/>
          </p:cNvSpPr>
          <p:nvPr>
            <p:ph type="dt" sz="half" idx="10"/>
          </p:nvPr>
        </p:nvSpPr>
        <p:spPr/>
        <p:txBody>
          <a:bodyPr/>
          <a:lstStyle/>
          <a:p>
            <a:fld id="{B5267A3A-557B-FA4D-A01E-D6A4DD1FDAC9}" type="datetime1">
              <a:t>10/24/24</a:t>
            </a:fld>
            <a:endParaRPr lang="en-US"/>
          </a:p>
        </p:txBody>
      </p:sp>
      <p:sp>
        <p:nvSpPr>
          <p:cNvPr id="4" name="Footer Placeholder 3">
            <a:extLst>
              <a:ext uri="{FF2B5EF4-FFF2-40B4-BE49-F238E27FC236}">
                <a16:creationId xmlns:a16="http://schemas.microsoft.com/office/drawing/2014/main" id="{871AE1A2-2D09-4C40-9F5D-F28791779E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BBAAD8-3A9A-2E4B-BEFD-4F3AF3C800A3}"/>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17839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A47A5-AED0-084D-A542-E0AAFF88B350}"/>
              </a:ext>
            </a:extLst>
          </p:cNvPr>
          <p:cNvSpPr>
            <a:spLocks noGrp="1"/>
          </p:cNvSpPr>
          <p:nvPr>
            <p:ph type="dt" sz="half" idx="10"/>
          </p:nvPr>
        </p:nvSpPr>
        <p:spPr/>
        <p:txBody>
          <a:bodyPr/>
          <a:lstStyle/>
          <a:p>
            <a:fld id="{7BFAE088-B413-FA42-B1D6-35BDD6834B3F}" type="datetime1">
              <a:t>10/24/24</a:t>
            </a:fld>
            <a:endParaRPr lang="en-US"/>
          </a:p>
        </p:txBody>
      </p:sp>
      <p:sp>
        <p:nvSpPr>
          <p:cNvPr id="3" name="Footer Placeholder 2">
            <a:extLst>
              <a:ext uri="{FF2B5EF4-FFF2-40B4-BE49-F238E27FC236}">
                <a16:creationId xmlns:a16="http://schemas.microsoft.com/office/drawing/2014/main" id="{9BC89BF1-201A-9B45-BECA-2DDD1333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A07EA-D49A-E942-B883-69E1A8C4EBF2}"/>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38314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9D3A-B78E-D64E-A441-98FC51D33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5203D6-8308-2041-9155-2D0467310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949A5-5A25-4946-92B2-6BF8D39B8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B94D2D-483C-9540-BBE6-0D5A537DF254}"/>
              </a:ext>
            </a:extLst>
          </p:cNvPr>
          <p:cNvSpPr>
            <a:spLocks noGrp="1"/>
          </p:cNvSpPr>
          <p:nvPr>
            <p:ph type="dt" sz="half" idx="10"/>
          </p:nvPr>
        </p:nvSpPr>
        <p:spPr/>
        <p:txBody>
          <a:bodyPr/>
          <a:lstStyle/>
          <a:p>
            <a:fld id="{2C049528-B531-504B-9CED-2EE9A8C1BEBC}" type="datetime1">
              <a:t>10/24/24</a:t>
            </a:fld>
            <a:endParaRPr lang="en-US"/>
          </a:p>
        </p:txBody>
      </p:sp>
      <p:sp>
        <p:nvSpPr>
          <p:cNvPr id="6" name="Footer Placeholder 5">
            <a:extLst>
              <a:ext uri="{FF2B5EF4-FFF2-40B4-BE49-F238E27FC236}">
                <a16:creationId xmlns:a16="http://schemas.microsoft.com/office/drawing/2014/main" id="{37CDE9EF-A5CD-1049-B967-FEE6B40A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B6A58-3C49-D046-95BE-844036115E31}"/>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16594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A619-86F4-5D48-AC33-FAE09948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1D5E9-A6D8-1D46-B59F-ABC11E772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D8AF7-FAE9-0A49-A386-0FD15281C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773284-00AE-0846-B92C-B80E7686BBDB}"/>
              </a:ext>
            </a:extLst>
          </p:cNvPr>
          <p:cNvSpPr>
            <a:spLocks noGrp="1"/>
          </p:cNvSpPr>
          <p:nvPr>
            <p:ph type="dt" sz="half" idx="10"/>
          </p:nvPr>
        </p:nvSpPr>
        <p:spPr/>
        <p:txBody>
          <a:bodyPr/>
          <a:lstStyle/>
          <a:p>
            <a:fld id="{DE4E2F52-DF42-B040-9B7B-691D9AA1E5D9}" type="datetime1">
              <a:t>10/24/24</a:t>
            </a:fld>
            <a:endParaRPr lang="en-US"/>
          </a:p>
        </p:txBody>
      </p:sp>
      <p:sp>
        <p:nvSpPr>
          <p:cNvPr id="6" name="Footer Placeholder 5">
            <a:extLst>
              <a:ext uri="{FF2B5EF4-FFF2-40B4-BE49-F238E27FC236}">
                <a16:creationId xmlns:a16="http://schemas.microsoft.com/office/drawing/2014/main" id="{9E02FF17-5219-D143-BB96-874A4A080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0730F-D35D-894C-B6E7-07017ECF2476}"/>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418867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A710A-789E-204C-A9BD-32765CE79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0A22F-C479-7241-96AF-2D0BC9C83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65999-0570-D648-B722-BA31A94B7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4C2FE-12CF-CB48-B210-252D4617BBBB}" type="datetime1">
              <a:t>10/24/24</a:t>
            </a:fld>
            <a:endParaRPr lang="en-US"/>
          </a:p>
        </p:txBody>
      </p:sp>
      <p:sp>
        <p:nvSpPr>
          <p:cNvPr id="5" name="Footer Placeholder 4">
            <a:extLst>
              <a:ext uri="{FF2B5EF4-FFF2-40B4-BE49-F238E27FC236}">
                <a16:creationId xmlns:a16="http://schemas.microsoft.com/office/drawing/2014/main" id="{494BE3E1-021E-8F47-AED5-98C2146971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B366-842C-8B42-B45B-0291FA8FF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92C4-29F7-A644-B9A7-B57F2E84ED4E}" type="slidenum">
              <a:t>‹#›</a:t>
            </a:fld>
            <a:endParaRPr lang="en-US"/>
          </a:p>
        </p:txBody>
      </p:sp>
    </p:spTree>
    <p:extLst>
      <p:ext uri="{BB962C8B-B14F-4D97-AF65-F5344CB8AC3E}">
        <p14:creationId xmlns:p14="http://schemas.microsoft.com/office/powerpoint/2010/main" val="336510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dicanio@buffalo.edu"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audio" Target="../media/media17.wav"/><Relationship Id="rId21" Type="http://schemas.microsoft.com/office/2007/relationships/media" Target="../media/media15.wav"/><Relationship Id="rId34" Type="http://schemas.openxmlformats.org/officeDocument/2006/relationships/audio" Target="../media/media21.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microsoft.com/office/2007/relationships/media" Target="../media/media17.wav"/><Relationship Id="rId33" Type="http://schemas.microsoft.com/office/2007/relationships/media" Target="../media/media21.wav"/><Relationship Id="rId38" Type="http://schemas.openxmlformats.org/officeDocument/2006/relationships/image" Target="../media/image12.png"/><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29" Type="http://schemas.microsoft.com/office/2007/relationships/media" Target="../media/media19.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audio" Target="../media/media16.wav"/><Relationship Id="rId32" Type="http://schemas.openxmlformats.org/officeDocument/2006/relationships/audio" Target="../media/media20.wav"/><Relationship Id="rId37" Type="http://schemas.openxmlformats.org/officeDocument/2006/relationships/slideLayout" Target="../slideLayouts/slideLayout2.xml"/><Relationship Id="rId5" Type="http://schemas.microsoft.com/office/2007/relationships/media" Target="../media/media7.wav"/><Relationship Id="rId15" Type="http://schemas.microsoft.com/office/2007/relationships/media" Target="../media/media12.wav"/><Relationship Id="rId23" Type="http://schemas.microsoft.com/office/2007/relationships/media" Target="../media/media16.wav"/><Relationship Id="rId28" Type="http://schemas.openxmlformats.org/officeDocument/2006/relationships/audio" Target="../media/media18.wav"/><Relationship Id="rId36" Type="http://schemas.openxmlformats.org/officeDocument/2006/relationships/audio" Target="../media/media22.wav"/><Relationship Id="rId10" Type="http://schemas.openxmlformats.org/officeDocument/2006/relationships/audio" Target="../media/media9.wav"/><Relationship Id="rId19" Type="http://schemas.microsoft.com/office/2007/relationships/media" Target="../media/media14.wav"/><Relationship Id="rId31" Type="http://schemas.microsoft.com/office/2007/relationships/media" Target="../media/media20.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 Id="rId27" Type="http://schemas.microsoft.com/office/2007/relationships/media" Target="../media/media18.wav"/><Relationship Id="rId30" Type="http://schemas.openxmlformats.org/officeDocument/2006/relationships/audio" Target="../media/media19.wav"/><Relationship Id="rId35" Type="http://schemas.microsoft.com/office/2007/relationships/media" Target="../media/media22.wav"/><Relationship Id="rId8" Type="http://schemas.openxmlformats.org/officeDocument/2006/relationships/audio" Target="../media/media8.wav"/><Relationship Id="rId3" Type="http://schemas.microsoft.com/office/2007/relationships/media" Target="../media/media6.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11.png"/><Relationship Id="rId5" Type="http://schemas.microsoft.com/office/2007/relationships/media" Target="../media/media3.wav"/><Relationship Id="rId10" Type="http://schemas.openxmlformats.org/officeDocument/2006/relationships/image" Target="../media/image10.png"/><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D1C-E136-CF4C-94E4-CB5DBEC5E0FB}"/>
              </a:ext>
            </a:extLst>
          </p:cNvPr>
          <p:cNvSpPr>
            <a:spLocks noGrp="1"/>
          </p:cNvSpPr>
          <p:nvPr>
            <p:ph type="ctrTitle"/>
          </p:nvPr>
        </p:nvSpPr>
        <p:spPr>
          <a:xfrm>
            <a:off x="157369" y="268357"/>
            <a:ext cx="11877261" cy="3876262"/>
          </a:xfrm>
        </p:spPr>
        <p:txBody>
          <a:bodyPr>
            <a:normAutofit fontScale="90000"/>
          </a:bodyPr>
          <a:lstStyle/>
          <a:p>
            <a:r>
              <a:rPr lang="en-US">
                <a:solidFill>
                  <a:schemeClr val="accent6">
                    <a:lumMod val="75000"/>
                  </a:schemeClr>
                </a:solidFill>
              </a:rPr>
              <a:t>Final particles in Itunyoso Triqui:</a:t>
            </a:r>
            <a:br>
              <a:rPr lang="en-US">
                <a:solidFill>
                  <a:schemeClr val="accent6">
                    <a:lumMod val="75000"/>
                  </a:schemeClr>
                </a:solidFill>
              </a:rPr>
            </a:br>
            <a:r>
              <a:rPr lang="en-US" sz="4700">
                <a:solidFill>
                  <a:schemeClr val="accent6">
                    <a:lumMod val="75000"/>
                  </a:schemeClr>
                </a:solidFill>
              </a:rPr>
              <a:t>towards a Triqui pragmatics</a:t>
            </a:r>
            <a:br>
              <a:rPr lang="en-US">
                <a:solidFill>
                  <a:schemeClr val="accent6">
                    <a:lumMod val="75000"/>
                  </a:schemeClr>
                </a:solidFill>
              </a:rPr>
            </a:br>
            <a:br>
              <a:rPr lang="en-US">
                <a:solidFill>
                  <a:schemeClr val="accent6">
                    <a:lumMod val="75000"/>
                  </a:schemeClr>
                </a:solidFill>
              </a:rPr>
            </a:br>
            <a:br>
              <a:rPr lang="en-US">
                <a:solidFill>
                  <a:schemeClr val="accent6">
                    <a:lumMod val="75000"/>
                  </a:schemeClr>
                </a:solidFill>
              </a:rPr>
            </a:br>
            <a:endParaRPr lang="en-US">
              <a:solidFill>
                <a:schemeClr val="accent6">
                  <a:lumMod val="75000"/>
                </a:schemeClr>
              </a:solidFill>
            </a:endParaRPr>
          </a:p>
        </p:txBody>
      </p:sp>
      <p:sp>
        <p:nvSpPr>
          <p:cNvPr id="3" name="Subtitle 2">
            <a:extLst>
              <a:ext uri="{FF2B5EF4-FFF2-40B4-BE49-F238E27FC236}">
                <a16:creationId xmlns:a16="http://schemas.microsoft.com/office/drawing/2014/main" id="{316BD213-CC52-F942-9702-03970D26EFE8}"/>
              </a:ext>
            </a:extLst>
          </p:cNvPr>
          <p:cNvSpPr>
            <a:spLocks noGrp="1"/>
          </p:cNvSpPr>
          <p:nvPr>
            <p:ph type="subTitle" idx="1"/>
          </p:nvPr>
        </p:nvSpPr>
        <p:spPr>
          <a:xfrm>
            <a:off x="1524000" y="4452938"/>
            <a:ext cx="9144000" cy="1655762"/>
          </a:xfrm>
        </p:spPr>
        <p:txBody>
          <a:bodyPr>
            <a:normAutofit/>
          </a:bodyPr>
          <a:lstStyle/>
          <a:p>
            <a:r>
              <a:rPr lang="en-US" sz="2800">
                <a:solidFill>
                  <a:schemeClr val="bg1"/>
                </a:solidFill>
              </a:rPr>
              <a:t>Christian DiCanio</a:t>
            </a:r>
          </a:p>
          <a:p>
            <a:r>
              <a:rPr lang="en-US" sz="2800">
                <a:solidFill>
                  <a:schemeClr val="bg1"/>
                </a:solidFill>
              </a:rPr>
              <a:t>University at Buffalo</a:t>
            </a:r>
          </a:p>
          <a:p>
            <a:r>
              <a:rPr lang="en-US" sz="2800">
                <a:solidFill>
                  <a:schemeClr val="bg1"/>
                </a:solidFill>
                <a:hlinkClick r:id="rId3">
                  <a:extLst>
                    <a:ext uri="{A12FA001-AC4F-418D-AE19-62706E023703}">
                      <ahyp:hlinkClr xmlns:ahyp="http://schemas.microsoft.com/office/drawing/2018/hyperlinkcolor" val="tx"/>
                    </a:ext>
                  </a:extLst>
                </a:hlinkClick>
              </a:rPr>
              <a:t>cdicanio@buffalo.edu</a:t>
            </a:r>
            <a:endParaRPr lang="en-US" sz="2800">
              <a:solidFill>
                <a:schemeClr val="bg1"/>
              </a:solidFill>
            </a:endParaRPr>
          </a:p>
        </p:txBody>
      </p:sp>
    </p:spTree>
    <p:extLst>
      <p:ext uri="{BB962C8B-B14F-4D97-AF65-F5344CB8AC3E}">
        <p14:creationId xmlns:p14="http://schemas.microsoft.com/office/powerpoint/2010/main" val="390561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EB-0D95-E697-EC63-CD1CA314810B}"/>
              </a:ext>
            </a:extLst>
          </p:cNvPr>
          <p:cNvSpPr>
            <a:spLocks noGrp="1"/>
          </p:cNvSpPr>
          <p:nvPr>
            <p:ph type="title"/>
          </p:nvPr>
        </p:nvSpPr>
        <p:spPr>
          <a:xfrm>
            <a:off x="838200" y="399213"/>
            <a:ext cx="10515600" cy="1325563"/>
          </a:xfrm>
        </p:spPr>
        <p:txBody>
          <a:bodyPr>
            <a:normAutofit/>
          </a:bodyPr>
          <a:lstStyle/>
          <a:p>
            <a:r>
              <a:rPr lang="en-US" b="1"/>
              <a:t>II.	Phonological background: tone</a:t>
            </a:r>
          </a:p>
        </p:txBody>
      </p:sp>
      <p:sp>
        <p:nvSpPr>
          <p:cNvPr id="3" name="Content Placeholder 2">
            <a:extLst>
              <a:ext uri="{FF2B5EF4-FFF2-40B4-BE49-F238E27FC236}">
                <a16:creationId xmlns:a16="http://schemas.microsoft.com/office/drawing/2014/main" id="{3B207CB7-455C-6F02-CE3E-0FB75FA59E66}"/>
              </a:ext>
            </a:extLst>
          </p:cNvPr>
          <p:cNvSpPr>
            <a:spLocks noGrp="1"/>
          </p:cNvSpPr>
          <p:nvPr>
            <p:ph idx="1"/>
          </p:nvPr>
        </p:nvSpPr>
        <p:spPr>
          <a:xfrm>
            <a:off x="1295399" y="1685718"/>
            <a:ext cx="10515600" cy="4566824"/>
          </a:xfrm>
        </p:spPr>
        <p:txBody>
          <a:bodyPr>
            <a:normAutofit/>
          </a:bodyPr>
          <a:lstStyle/>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bbej⁵		‘straw mat’		chi³hyoj⁵	‘swamp’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bbe⁴		‘hair’			ka³to⁴		‘shirt’</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		‘plough’		na³ra³		‘to refill’</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nne²		‘to lie’			a²man²		‘when (Q)’</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nne¹		‘naked’		na¹ka¹		‘new’</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nne³²		‘water’			a³bi³²		‘to leave’</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nne³¹		‘meat’			a³nin¹		‘to explode’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che⁴³		‘my father’		a⁴ne⁴³		‘to chew’</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nɡa¹³		‘when’			k</a:t>
            </a:r>
            <a:r>
              <a:rPr lang="en-US" sz="24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a</a:t>
            </a:r>
            <a:r>
              <a:rPr lang="en-US" sz="2400">
                <a:latin typeface="Doulos SIL" panose="02000500070000020004" pitchFamily="2" charset="77"/>
                <a:ea typeface="Doulos SIL" panose="02000500070000020004" pitchFamily="2" charset="77"/>
                <a:cs typeface="Doulos SIL" panose="02000500070000020004" pitchFamily="2" charset="77"/>
              </a:rPr>
              <a:t>¹han³	‘four (nominal)'</a:t>
            </a:r>
          </a:p>
        </p:txBody>
      </p:sp>
      <p:sp>
        <p:nvSpPr>
          <p:cNvPr id="4" name="Slide Number Placeholder 3">
            <a:extLst>
              <a:ext uri="{FF2B5EF4-FFF2-40B4-BE49-F238E27FC236}">
                <a16:creationId xmlns:a16="http://schemas.microsoft.com/office/drawing/2014/main" id="{63F92CAC-D67C-CD10-A8AB-98D419B4B589}"/>
              </a:ext>
            </a:extLst>
          </p:cNvPr>
          <p:cNvSpPr>
            <a:spLocks noGrp="1"/>
          </p:cNvSpPr>
          <p:nvPr>
            <p:ph type="sldNum" sz="quarter" idx="12"/>
          </p:nvPr>
        </p:nvSpPr>
        <p:spPr>
          <a:xfrm>
            <a:off x="8610600" y="6346411"/>
            <a:ext cx="2743200" cy="365125"/>
          </a:xfrm>
        </p:spPr>
        <p:txBody>
          <a:bodyPr/>
          <a:lstStyle/>
          <a:p>
            <a:fld id="{DF19236E-BE37-A340-B933-0A79F0CD3AE4}" type="slidenum">
              <a:t>10</a:t>
            </a:fld>
            <a:endParaRPr lang="en-US"/>
          </a:p>
        </p:txBody>
      </p:sp>
      <p:pic>
        <p:nvPicPr>
          <p:cNvPr id="7" name="tone_5_bbej5">
            <a:hlinkClick r:id="" action="ppaction://media"/>
            <a:extLst>
              <a:ext uri="{FF2B5EF4-FFF2-40B4-BE49-F238E27FC236}">
                <a16:creationId xmlns:a16="http://schemas.microsoft.com/office/drawing/2014/main" id="{541CD855-0032-C674-BB10-0F68A11EBB9F}"/>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730457" y="1586879"/>
            <a:ext cx="564942" cy="564942"/>
          </a:xfrm>
          <a:prstGeom prst="rect">
            <a:avLst/>
          </a:prstGeom>
        </p:spPr>
      </p:pic>
      <p:pic>
        <p:nvPicPr>
          <p:cNvPr id="8" name="tone_4_bbe4">
            <a:hlinkClick r:id="" action="ppaction://media"/>
            <a:extLst>
              <a:ext uri="{FF2B5EF4-FFF2-40B4-BE49-F238E27FC236}">
                <a16:creationId xmlns:a16="http://schemas.microsoft.com/office/drawing/2014/main" id="{05844272-9CD8-DA4C-A246-404143681F8D}"/>
              </a:ext>
            </a:extLst>
          </p:cNvPr>
          <p:cNvPicPr>
            <a:picLocks noChangeAspect="1"/>
          </p:cNvPicPr>
          <p:nvPr>
            <a:audioFile r:link="rId4"/>
            <p:extLst>
              <p:ext uri="{DAA4B4D4-6D71-4841-9C94-3DE7FCFB9230}">
                <p14:media xmlns:p14="http://schemas.microsoft.com/office/powerpoint/2010/main" r:embed="rId3"/>
              </p:ext>
            </p:extLst>
          </p:nvPr>
        </p:nvPicPr>
        <p:blipFill>
          <a:blip r:embed="rId38"/>
          <a:stretch>
            <a:fillRect/>
          </a:stretch>
        </p:blipFill>
        <p:spPr>
          <a:xfrm>
            <a:off x="729595" y="2064924"/>
            <a:ext cx="564942" cy="564942"/>
          </a:xfrm>
          <a:prstGeom prst="rect">
            <a:avLst/>
          </a:prstGeom>
        </p:spPr>
      </p:pic>
      <p:pic>
        <p:nvPicPr>
          <p:cNvPr id="9" name="tone_3_nne3">
            <a:hlinkClick r:id="" action="ppaction://media"/>
            <a:extLst>
              <a:ext uri="{FF2B5EF4-FFF2-40B4-BE49-F238E27FC236}">
                <a16:creationId xmlns:a16="http://schemas.microsoft.com/office/drawing/2014/main" id="{9617D327-7872-454B-D728-66E3134B3660}"/>
              </a:ext>
            </a:extLst>
          </p:cNvPr>
          <p:cNvPicPr>
            <a:picLocks noChangeAspect="1"/>
          </p:cNvPicPr>
          <p:nvPr>
            <a:audioFile r:link="rId6"/>
            <p:extLst>
              <p:ext uri="{DAA4B4D4-6D71-4841-9C94-3DE7FCFB9230}">
                <p14:media xmlns:p14="http://schemas.microsoft.com/office/powerpoint/2010/main" r:embed="rId5"/>
              </p:ext>
            </p:extLst>
          </p:nvPr>
        </p:nvPicPr>
        <p:blipFill>
          <a:blip r:embed="rId38"/>
          <a:stretch>
            <a:fillRect/>
          </a:stretch>
        </p:blipFill>
        <p:spPr>
          <a:xfrm>
            <a:off x="729595" y="2537241"/>
            <a:ext cx="564942" cy="564942"/>
          </a:xfrm>
          <a:prstGeom prst="rect">
            <a:avLst/>
          </a:prstGeom>
        </p:spPr>
      </p:pic>
      <p:pic>
        <p:nvPicPr>
          <p:cNvPr id="10" name="tone_2_nne2">
            <a:hlinkClick r:id="" action="ppaction://media"/>
            <a:extLst>
              <a:ext uri="{FF2B5EF4-FFF2-40B4-BE49-F238E27FC236}">
                <a16:creationId xmlns:a16="http://schemas.microsoft.com/office/drawing/2014/main" id="{C4EF54C9-CB3F-EB64-1B1B-17C51929C9F9}"/>
              </a:ext>
            </a:extLst>
          </p:cNvPr>
          <p:cNvPicPr>
            <a:picLocks noChangeAspect="1"/>
          </p:cNvPicPr>
          <p:nvPr>
            <a:audioFile r:link="rId8"/>
            <p:extLst>
              <p:ext uri="{DAA4B4D4-6D71-4841-9C94-3DE7FCFB9230}">
                <p14:media xmlns:p14="http://schemas.microsoft.com/office/powerpoint/2010/main" r:embed="rId7"/>
              </p:ext>
            </p:extLst>
          </p:nvPr>
        </p:nvPicPr>
        <p:blipFill>
          <a:blip r:embed="rId38"/>
          <a:stretch>
            <a:fillRect/>
          </a:stretch>
        </p:blipFill>
        <p:spPr>
          <a:xfrm>
            <a:off x="727837" y="3016405"/>
            <a:ext cx="563184" cy="563184"/>
          </a:xfrm>
          <a:prstGeom prst="rect">
            <a:avLst/>
          </a:prstGeom>
        </p:spPr>
      </p:pic>
      <p:pic>
        <p:nvPicPr>
          <p:cNvPr id="11" name="tone_1_nne1">
            <a:hlinkClick r:id="" action="ppaction://media"/>
            <a:extLst>
              <a:ext uri="{FF2B5EF4-FFF2-40B4-BE49-F238E27FC236}">
                <a16:creationId xmlns:a16="http://schemas.microsoft.com/office/drawing/2014/main" id="{9618F244-B52E-655E-A95D-43BA1B00233F}"/>
              </a:ext>
            </a:extLst>
          </p:cNvPr>
          <p:cNvPicPr>
            <a:picLocks noChangeAspect="1"/>
          </p:cNvPicPr>
          <p:nvPr>
            <a:audioFile r:link="rId10"/>
            <p:extLst>
              <p:ext uri="{DAA4B4D4-6D71-4841-9C94-3DE7FCFB9230}">
                <p14:media xmlns:p14="http://schemas.microsoft.com/office/powerpoint/2010/main" r:embed="rId9"/>
              </p:ext>
            </p:extLst>
          </p:nvPr>
        </p:nvPicPr>
        <p:blipFill>
          <a:blip r:embed="rId38"/>
          <a:stretch>
            <a:fillRect/>
          </a:stretch>
        </p:blipFill>
        <p:spPr>
          <a:xfrm>
            <a:off x="716463" y="3487603"/>
            <a:ext cx="576747" cy="576747"/>
          </a:xfrm>
          <a:prstGeom prst="rect">
            <a:avLst/>
          </a:prstGeom>
        </p:spPr>
      </p:pic>
      <p:pic>
        <p:nvPicPr>
          <p:cNvPr id="12" name="tone_32_nne32">
            <a:hlinkClick r:id="" action="ppaction://media"/>
            <a:extLst>
              <a:ext uri="{FF2B5EF4-FFF2-40B4-BE49-F238E27FC236}">
                <a16:creationId xmlns:a16="http://schemas.microsoft.com/office/drawing/2014/main" id="{A74192EC-67A3-69C4-2D05-9DC70DA93EE8}"/>
              </a:ext>
            </a:extLst>
          </p:cNvPr>
          <p:cNvPicPr>
            <a:picLocks noChangeAspect="1"/>
          </p:cNvPicPr>
          <p:nvPr>
            <a:audioFile r:link="rId12"/>
            <p:extLst>
              <p:ext uri="{DAA4B4D4-6D71-4841-9C94-3DE7FCFB9230}">
                <p14:media xmlns:p14="http://schemas.microsoft.com/office/powerpoint/2010/main" r:embed="rId11"/>
              </p:ext>
            </p:extLst>
          </p:nvPr>
        </p:nvPicPr>
        <p:blipFill>
          <a:blip r:embed="rId38"/>
          <a:stretch>
            <a:fillRect/>
          </a:stretch>
        </p:blipFill>
        <p:spPr>
          <a:xfrm>
            <a:off x="734404" y="3955429"/>
            <a:ext cx="563184" cy="563184"/>
          </a:xfrm>
          <a:prstGeom prst="rect">
            <a:avLst/>
          </a:prstGeom>
        </p:spPr>
      </p:pic>
      <p:pic>
        <p:nvPicPr>
          <p:cNvPr id="13" name="tone_31_nne31">
            <a:hlinkClick r:id="" action="ppaction://media"/>
            <a:extLst>
              <a:ext uri="{FF2B5EF4-FFF2-40B4-BE49-F238E27FC236}">
                <a16:creationId xmlns:a16="http://schemas.microsoft.com/office/drawing/2014/main" id="{CB244237-3368-BA46-DF86-0482B971CFC1}"/>
              </a:ext>
            </a:extLst>
          </p:cNvPr>
          <p:cNvPicPr>
            <a:picLocks noChangeAspect="1"/>
          </p:cNvPicPr>
          <p:nvPr>
            <a:audioFile r:link="rId14"/>
            <p:extLst>
              <p:ext uri="{DAA4B4D4-6D71-4841-9C94-3DE7FCFB9230}">
                <p14:media xmlns:p14="http://schemas.microsoft.com/office/powerpoint/2010/main" r:embed="rId13"/>
              </p:ext>
            </p:extLst>
          </p:nvPr>
        </p:nvPicPr>
        <p:blipFill>
          <a:blip r:embed="rId38"/>
          <a:stretch>
            <a:fillRect/>
          </a:stretch>
        </p:blipFill>
        <p:spPr>
          <a:xfrm>
            <a:off x="716463" y="4410693"/>
            <a:ext cx="563184" cy="563184"/>
          </a:xfrm>
          <a:prstGeom prst="rect">
            <a:avLst/>
          </a:prstGeom>
        </p:spPr>
      </p:pic>
      <p:pic>
        <p:nvPicPr>
          <p:cNvPr id="14" name="tone_43_che43">
            <a:hlinkClick r:id="" action="ppaction://media"/>
            <a:extLst>
              <a:ext uri="{FF2B5EF4-FFF2-40B4-BE49-F238E27FC236}">
                <a16:creationId xmlns:a16="http://schemas.microsoft.com/office/drawing/2014/main" id="{8B9E4F2A-C54F-8179-0285-45512C1CCABC}"/>
              </a:ext>
            </a:extLst>
          </p:cNvPr>
          <p:cNvPicPr>
            <a:picLocks noChangeAspect="1"/>
          </p:cNvPicPr>
          <p:nvPr>
            <a:audioFile r:link="rId16"/>
            <p:extLst>
              <p:ext uri="{DAA4B4D4-6D71-4841-9C94-3DE7FCFB9230}">
                <p14:media xmlns:p14="http://schemas.microsoft.com/office/powerpoint/2010/main" r:embed="rId15"/>
              </p:ext>
            </p:extLst>
          </p:nvPr>
        </p:nvPicPr>
        <p:blipFill>
          <a:blip r:embed="rId38"/>
          <a:stretch>
            <a:fillRect/>
          </a:stretch>
        </p:blipFill>
        <p:spPr>
          <a:xfrm>
            <a:off x="700711" y="4864956"/>
            <a:ext cx="563184" cy="563184"/>
          </a:xfrm>
          <a:prstGeom prst="rect">
            <a:avLst/>
          </a:prstGeom>
        </p:spPr>
      </p:pic>
      <p:pic>
        <p:nvPicPr>
          <p:cNvPr id="15" name="tone_13_nga13">
            <a:hlinkClick r:id="" action="ppaction://media"/>
            <a:extLst>
              <a:ext uri="{FF2B5EF4-FFF2-40B4-BE49-F238E27FC236}">
                <a16:creationId xmlns:a16="http://schemas.microsoft.com/office/drawing/2014/main" id="{B1B39F0D-631A-994B-9FBA-128061DF07E8}"/>
              </a:ext>
            </a:extLst>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700711" y="5304774"/>
            <a:ext cx="563184" cy="563184"/>
          </a:xfrm>
          <a:prstGeom prst="rect">
            <a:avLst/>
          </a:prstGeom>
        </p:spPr>
      </p:pic>
      <p:pic>
        <p:nvPicPr>
          <p:cNvPr id="16" name="chi3hyoj5">
            <a:hlinkClick r:id="" action="ppaction://media"/>
            <a:extLst>
              <a:ext uri="{FF2B5EF4-FFF2-40B4-BE49-F238E27FC236}">
                <a16:creationId xmlns:a16="http://schemas.microsoft.com/office/drawing/2014/main" id="{C21A3792-1BFC-9522-C9E6-C11FA6329C1A}"/>
              </a:ext>
            </a:extLst>
          </p:cNvPr>
          <p:cNvPicPr>
            <a:picLocks noChangeAspect="1"/>
          </p:cNvPicPr>
          <p:nvPr>
            <a:audioFile r:link="rId20"/>
            <p:extLst>
              <p:ext uri="{DAA4B4D4-6D71-4841-9C94-3DE7FCFB9230}">
                <p14:media xmlns:p14="http://schemas.microsoft.com/office/powerpoint/2010/main" r:embed="rId19"/>
              </p:ext>
            </p:extLst>
          </p:nvPr>
        </p:nvPicPr>
        <p:blipFill>
          <a:blip r:embed="rId38"/>
          <a:stretch>
            <a:fillRect/>
          </a:stretch>
        </p:blipFill>
        <p:spPr>
          <a:xfrm>
            <a:off x="10734260" y="1658524"/>
            <a:ext cx="490330" cy="490330"/>
          </a:xfrm>
          <a:prstGeom prst="rect">
            <a:avLst/>
          </a:prstGeom>
        </p:spPr>
      </p:pic>
      <p:pic>
        <p:nvPicPr>
          <p:cNvPr id="17" name="ka3to4">
            <a:hlinkClick r:id="" action="ppaction://media"/>
            <a:extLst>
              <a:ext uri="{FF2B5EF4-FFF2-40B4-BE49-F238E27FC236}">
                <a16:creationId xmlns:a16="http://schemas.microsoft.com/office/drawing/2014/main" id="{E84E212A-7F6D-EC1A-8FC9-77579FA3C573}"/>
              </a:ext>
            </a:extLst>
          </p:cNvPr>
          <p:cNvPicPr>
            <a:picLocks noChangeAspect="1"/>
          </p:cNvPicPr>
          <p:nvPr>
            <a:audioFile r:link="rId22"/>
            <p:extLst>
              <p:ext uri="{DAA4B4D4-6D71-4841-9C94-3DE7FCFB9230}">
                <p14:media xmlns:p14="http://schemas.microsoft.com/office/powerpoint/2010/main" r:embed="rId21"/>
              </p:ext>
            </p:extLst>
          </p:nvPr>
        </p:nvPicPr>
        <p:blipFill>
          <a:blip r:embed="rId38"/>
          <a:stretch>
            <a:fillRect/>
          </a:stretch>
        </p:blipFill>
        <p:spPr>
          <a:xfrm>
            <a:off x="10733398" y="2105473"/>
            <a:ext cx="490331" cy="490331"/>
          </a:xfrm>
          <a:prstGeom prst="rect">
            <a:avLst/>
          </a:prstGeom>
        </p:spPr>
      </p:pic>
      <p:pic>
        <p:nvPicPr>
          <p:cNvPr id="18" name="na3ra3">
            <a:hlinkClick r:id="" action="ppaction://media"/>
            <a:extLst>
              <a:ext uri="{FF2B5EF4-FFF2-40B4-BE49-F238E27FC236}">
                <a16:creationId xmlns:a16="http://schemas.microsoft.com/office/drawing/2014/main" id="{947E03B5-932E-68E1-4B78-3BCE6755B665}"/>
              </a:ext>
            </a:extLst>
          </p:cNvPr>
          <p:cNvPicPr>
            <a:picLocks noChangeAspect="1"/>
          </p:cNvPicPr>
          <p:nvPr>
            <a:audioFile r:link="rId24"/>
            <p:extLst>
              <p:ext uri="{DAA4B4D4-6D71-4841-9C94-3DE7FCFB9230}">
                <p14:media xmlns:p14="http://schemas.microsoft.com/office/powerpoint/2010/main" r:embed="rId23"/>
              </p:ext>
            </p:extLst>
          </p:nvPr>
        </p:nvPicPr>
        <p:blipFill>
          <a:blip r:embed="rId38"/>
          <a:stretch>
            <a:fillRect/>
          </a:stretch>
        </p:blipFill>
        <p:spPr>
          <a:xfrm>
            <a:off x="10732536" y="2543864"/>
            <a:ext cx="490330" cy="490330"/>
          </a:xfrm>
          <a:prstGeom prst="rect">
            <a:avLst/>
          </a:prstGeom>
        </p:spPr>
      </p:pic>
      <p:pic>
        <p:nvPicPr>
          <p:cNvPr id="19" name="a2man2">
            <a:hlinkClick r:id="" action="ppaction://media"/>
            <a:extLst>
              <a:ext uri="{FF2B5EF4-FFF2-40B4-BE49-F238E27FC236}">
                <a16:creationId xmlns:a16="http://schemas.microsoft.com/office/drawing/2014/main" id="{B1EDE4EB-D790-53FD-B17D-11D2F761089B}"/>
              </a:ext>
            </a:extLst>
          </p:cNvPr>
          <p:cNvPicPr>
            <a:picLocks noChangeAspect="1"/>
          </p:cNvPicPr>
          <p:nvPr>
            <a:audioFile r:link="rId26"/>
            <p:extLst>
              <p:ext uri="{DAA4B4D4-6D71-4841-9C94-3DE7FCFB9230}">
                <p14:media xmlns:p14="http://schemas.microsoft.com/office/powerpoint/2010/main" r:embed="rId25"/>
              </p:ext>
            </p:extLst>
          </p:nvPr>
        </p:nvPicPr>
        <p:blipFill>
          <a:blip r:embed="rId38"/>
          <a:stretch>
            <a:fillRect/>
          </a:stretch>
        </p:blipFill>
        <p:spPr>
          <a:xfrm>
            <a:off x="10732536" y="2991263"/>
            <a:ext cx="490330" cy="490330"/>
          </a:xfrm>
          <a:prstGeom prst="rect">
            <a:avLst/>
          </a:prstGeom>
        </p:spPr>
      </p:pic>
      <p:pic>
        <p:nvPicPr>
          <p:cNvPr id="20" name="na1ka1">
            <a:hlinkClick r:id="" action="ppaction://media"/>
            <a:extLst>
              <a:ext uri="{FF2B5EF4-FFF2-40B4-BE49-F238E27FC236}">
                <a16:creationId xmlns:a16="http://schemas.microsoft.com/office/drawing/2014/main" id="{5D649868-46D2-D0D8-8016-0A1F24837962}"/>
              </a:ext>
            </a:extLst>
          </p:cNvPr>
          <p:cNvPicPr>
            <a:picLocks noChangeAspect="1"/>
          </p:cNvPicPr>
          <p:nvPr>
            <a:audioFile r:link="rId28"/>
            <p:extLst>
              <p:ext uri="{DAA4B4D4-6D71-4841-9C94-3DE7FCFB9230}">
                <p14:media xmlns:p14="http://schemas.microsoft.com/office/powerpoint/2010/main" r:embed="rId27"/>
              </p:ext>
            </p:extLst>
          </p:nvPr>
        </p:nvPicPr>
        <p:blipFill>
          <a:blip r:embed="rId38"/>
          <a:stretch>
            <a:fillRect/>
          </a:stretch>
        </p:blipFill>
        <p:spPr>
          <a:xfrm>
            <a:off x="10725843" y="3393869"/>
            <a:ext cx="497023" cy="497023"/>
          </a:xfrm>
          <a:prstGeom prst="rect">
            <a:avLst/>
          </a:prstGeom>
        </p:spPr>
      </p:pic>
      <p:pic>
        <p:nvPicPr>
          <p:cNvPr id="21" name="a3bi32">
            <a:hlinkClick r:id="" action="ppaction://media"/>
            <a:extLst>
              <a:ext uri="{FF2B5EF4-FFF2-40B4-BE49-F238E27FC236}">
                <a16:creationId xmlns:a16="http://schemas.microsoft.com/office/drawing/2014/main" id="{E731FAA4-637A-71A8-96A7-85258BB6587D}"/>
              </a:ext>
            </a:extLst>
          </p:cNvPr>
          <p:cNvPicPr>
            <a:picLocks noChangeAspect="1"/>
          </p:cNvPicPr>
          <p:nvPr>
            <a:audioFile r:link="rId30"/>
            <p:extLst>
              <p:ext uri="{DAA4B4D4-6D71-4841-9C94-3DE7FCFB9230}">
                <p14:media xmlns:p14="http://schemas.microsoft.com/office/powerpoint/2010/main" r:embed="rId29"/>
              </p:ext>
            </p:extLst>
          </p:nvPr>
        </p:nvPicPr>
        <p:blipFill>
          <a:blip r:embed="rId38"/>
          <a:stretch>
            <a:fillRect/>
          </a:stretch>
        </p:blipFill>
        <p:spPr>
          <a:xfrm>
            <a:off x="10725843" y="3840819"/>
            <a:ext cx="563184" cy="563184"/>
          </a:xfrm>
          <a:prstGeom prst="rect">
            <a:avLst/>
          </a:prstGeom>
        </p:spPr>
      </p:pic>
      <p:pic>
        <p:nvPicPr>
          <p:cNvPr id="22" name="a3nin1">
            <a:hlinkClick r:id="" action="ppaction://media"/>
            <a:extLst>
              <a:ext uri="{FF2B5EF4-FFF2-40B4-BE49-F238E27FC236}">
                <a16:creationId xmlns:a16="http://schemas.microsoft.com/office/drawing/2014/main" id="{4E84BD00-3138-BAB0-419E-A31A7D751ED3}"/>
              </a:ext>
            </a:extLst>
          </p:cNvPr>
          <p:cNvPicPr>
            <a:picLocks noChangeAspect="1"/>
          </p:cNvPicPr>
          <p:nvPr>
            <a:audioFile r:link="rId32"/>
            <p:extLst>
              <p:ext uri="{DAA4B4D4-6D71-4841-9C94-3DE7FCFB9230}">
                <p14:media xmlns:p14="http://schemas.microsoft.com/office/powerpoint/2010/main" r:embed="rId31"/>
              </p:ext>
            </p:extLst>
          </p:nvPr>
        </p:nvPicPr>
        <p:blipFill>
          <a:blip r:embed="rId38"/>
          <a:stretch>
            <a:fillRect/>
          </a:stretch>
        </p:blipFill>
        <p:spPr>
          <a:xfrm>
            <a:off x="10725843" y="4335219"/>
            <a:ext cx="563184" cy="563184"/>
          </a:xfrm>
          <a:prstGeom prst="rect">
            <a:avLst/>
          </a:prstGeom>
        </p:spPr>
      </p:pic>
      <p:pic>
        <p:nvPicPr>
          <p:cNvPr id="23" name="a4ne43">
            <a:hlinkClick r:id="" action="ppaction://media"/>
            <a:extLst>
              <a:ext uri="{FF2B5EF4-FFF2-40B4-BE49-F238E27FC236}">
                <a16:creationId xmlns:a16="http://schemas.microsoft.com/office/drawing/2014/main" id="{82F52360-80EA-EFA5-2F43-EA80D681480C}"/>
              </a:ext>
            </a:extLst>
          </p:cNvPr>
          <p:cNvPicPr>
            <a:picLocks noChangeAspect="1"/>
          </p:cNvPicPr>
          <p:nvPr>
            <a:audioFile r:link="rId34"/>
            <p:extLst>
              <p:ext uri="{DAA4B4D4-6D71-4841-9C94-3DE7FCFB9230}">
                <p14:media xmlns:p14="http://schemas.microsoft.com/office/powerpoint/2010/main" r:embed="rId33"/>
              </p:ext>
            </p:extLst>
          </p:nvPr>
        </p:nvPicPr>
        <p:blipFill>
          <a:blip r:embed="rId38"/>
          <a:stretch>
            <a:fillRect/>
          </a:stretch>
        </p:blipFill>
        <p:spPr>
          <a:xfrm>
            <a:off x="10732536" y="4757101"/>
            <a:ext cx="563184" cy="563184"/>
          </a:xfrm>
          <a:prstGeom prst="rect">
            <a:avLst/>
          </a:prstGeom>
        </p:spPr>
      </p:pic>
      <p:pic>
        <p:nvPicPr>
          <p:cNvPr id="24" name="ka1han3">
            <a:hlinkClick r:id="" action="ppaction://media"/>
            <a:extLst>
              <a:ext uri="{FF2B5EF4-FFF2-40B4-BE49-F238E27FC236}">
                <a16:creationId xmlns:a16="http://schemas.microsoft.com/office/drawing/2014/main" id="{42FC42D3-E5DE-CA27-E89A-DE3FF168D5F6}"/>
              </a:ext>
            </a:extLst>
          </p:cNvPr>
          <p:cNvPicPr>
            <a:picLocks noChangeAspect="1"/>
          </p:cNvPicPr>
          <p:nvPr>
            <a:audioFile r:link="rId36"/>
            <p:extLst>
              <p:ext uri="{DAA4B4D4-6D71-4841-9C94-3DE7FCFB9230}">
                <p14:media xmlns:p14="http://schemas.microsoft.com/office/powerpoint/2010/main" r:embed="rId35"/>
              </p:ext>
            </p:extLst>
          </p:nvPr>
        </p:nvPicPr>
        <p:blipFill>
          <a:blip r:embed="rId38"/>
          <a:stretch>
            <a:fillRect/>
          </a:stretch>
        </p:blipFill>
        <p:spPr>
          <a:xfrm>
            <a:off x="10725843" y="5291900"/>
            <a:ext cx="563184" cy="563184"/>
          </a:xfrm>
          <a:prstGeom prst="rect">
            <a:avLst/>
          </a:prstGeom>
        </p:spPr>
      </p:pic>
    </p:spTree>
    <p:extLst>
      <p:ext uri="{BB962C8B-B14F-4D97-AF65-F5344CB8AC3E}">
        <p14:creationId xmlns:p14="http://schemas.microsoft.com/office/powerpoint/2010/main" val="23081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7"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3"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3"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87"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3"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68"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38"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62"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63" fill="hold"/>
                                        <p:tgtEl>
                                          <p:spTgt spid="17"/>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91" fill="hold"/>
                                        <p:tgtEl>
                                          <p:spTgt spid="18"/>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21" fill="hold"/>
                                        <p:tgtEl>
                                          <p:spTgt spid="19"/>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66" fill="hold"/>
                                        <p:tgtEl>
                                          <p:spTgt spid="20"/>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82" fill="hold"/>
                                        <p:tgtEl>
                                          <p:spTgt spid="21"/>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78" fill="hold"/>
                                        <p:tgtEl>
                                          <p:spTgt spid="22"/>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56" fill="hold"/>
                                        <p:tgtEl>
                                          <p:spTgt spid="23"/>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2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3"/>
                </p:tgtEl>
              </p:cMediaNode>
            </p:audio>
            <p:audio>
              <p:cMediaNode vol="80000">
                <p:cTn id="82" fill="hold" display="0">
                  <p:stCondLst>
                    <p:cond delay="indefinite"/>
                  </p:stCondLst>
                  <p:endCondLst>
                    <p:cond evt="onStopAudio" delay="0">
                      <p:tgtEl>
                        <p:sldTgt/>
                      </p:tgtEl>
                    </p:cond>
                  </p:endCondLst>
                </p:cTn>
                <p:tgtEl>
                  <p:spTgt spid="14"/>
                </p:tgtEl>
              </p:cMediaNode>
            </p:audio>
            <p:audio>
              <p:cMediaNode vol="80000">
                <p:cTn id="83" fill="hold" display="0">
                  <p:stCondLst>
                    <p:cond delay="indefinite"/>
                  </p:stCondLst>
                  <p:endCondLst>
                    <p:cond evt="onStopAudio" delay="0">
                      <p:tgtEl>
                        <p:sldTgt/>
                      </p:tgtEl>
                    </p:cond>
                  </p:endCondLst>
                </p:cTn>
                <p:tgtEl>
                  <p:spTgt spid="15"/>
                </p:tgtEl>
              </p:cMediaNode>
            </p:audio>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0"/>
                </p:tgtEl>
              </p:cMediaNode>
            </p:audio>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E7F2-C650-C043-A561-CE159BED29E1}"/>
              </a:ext>
            </a:extLst>
          </p:cNvPr>
          <p:cNvSpPr>
            <a:spLocks noGrp="1"/>
          </p:cNvSpPr>
          <p:nvPr>
            <p:ph type="title"/>
          </p:nvPr>
        </p:nvSpPr>
        <p:spPr/>
        <p:txBody>
          <a:bodyPr/>
          <a:lstStyle/>
          <a:p>
            <a:r>
              <a:rPr lang="en-US" b="1"/>
              <a:t>II.	Morphological background: tone</a:t>
            </a:r>
          </a:p>
        </p:txBody>
      </p:sp>
      <p:sp>
        <p:nvSpPr>
          <p:cNvPr id="3" name="Content Placeholder 2">
            <a:extLst>
              <a:ext uri="{FF2B5EF4-FFF2-40B4-BE49-F238E27FC236}">
                <a16:creationId xmlns:a16="http://schemas.microsoft.com/office/drawing/2014/main" id="{B8A06F15-D839-2A40-9B27-1DDD34134A53}"/>
              </a:ext>
            </a:extLst>
          </p:cNvPr>
          <p:cNvSpPr>
            <a:spLocks noGrp="1"/>
          </p:cNvSpPr>
          <p:nvPr>
            <p:ph idx="1"/>
          </p:nvPr>
        </p:nvSpPr>
        <p:spPr/>
        <p:txBody>
          <a:bodyPr>
            <a:normAutofit/>
          </a:bodyPr>
          <a:lstStyle/>
          <a:p>
            <a:pPr marL="0" indent="0">
              <a:buNone/>
            </a:pPr>
            <a:r>
              <a:rPr lang="en-US"/>
              <a:t>Tone is used in nominal derivation, verbal inflection for aspect, in syntactic constructions, and in information structure.</a:t>
            </a:r>
          </a:p>
          <a:p>
            <a:pPr marL="0" indent="0">
              <a:buNone/>
            </a:pPr>
            <a:endParaRPr lang="en-US"/>
          </a:p>
          <a:p>
            <a:pPr marL="0" indent="0">
              <a:buNone/>
            </a:pPr>
            <a:r>
              <a:rPr lang="en-US"/>
              <a:t>oh³ [</a:t>
            </a:r>
            <a:r>
              <a:rPr lang="en-US">
                <a:latin typeface="Doulos SIL" panose="02000500070000020004" pitchFamily="2" charset="77"/>
                <a:ea typeface="Doulos SIL" panose="02000500070000020004" pitchFamily="2" charset="77"/>
                <a:cs typeface="Doulos SIL" panose="02000500070000020004" pitchFamily="2" charset="77"/>
              </a:rPr>
              <a:t>oʔ³</a:t>
            </a:r>
            <a:r>
              <a:rPr lang="en-US"/>
              <a:t>]	‘to hit’			k-oh¹	‘</a:t>
            </a:r>
            <a:r>
              <a:rPr lang="en-US" cap="small"/>
              <a:t>pot-</a:t>
            </a:r>
            <a:r>
              <a:rPr lang="en-US"/>
              <a:t>hit’</a:t>
            </a:r>
          </a:p>
          <a:p>
            <a:pPr marL="0" indent="0">
              <a:buNone/>
            </a:pPr>
            <a:r>
              <a:rPr lang="en-US"/>
              <a:t>oj⁵  [</a:t>
            </a:r>
            <a:r>
              <a:rPr lang="en-US">
                <a:latin typeface="Doulos SIL" panose="02000500070000020004" pitchFamily="2" charset="77"/>
                <a:ea typeface="Doulos SIL" panose="02000500070000020004" pitchFamily="2" charset="77"/>
                <a:cs typeface="Doulos SIL" panose="02000500070000020004" pitchFamily="2" charset="77"/>
              </a:rPr>
              <a:t>oh⁵</a:t>
            </a:r>
            <a:r>
              <a:rPr lang="en-US"/>
              <a:t>]	‘I hit’				koj¹	‘I am going to hit’</a:t>
            </a:r>
          </a:p>
          <a:p>
            <a:pPr marL="0" indent="0">
              <a:buNone/>
            </a:pPr>
            <a:r>
              <a:rPr lang="en-US"/>
              <a:t>oh⁴ 		‘we hit’			koh¹	‘we are going to hit’</a:t>
            </a:r>
          </a:p>
          <a:p>
            <a:pPr marL="0" indent="0">
              <a:buNone/>
            </a:pPr>
            <a:r>
              <a:rPr lang="en-US"/>
              <a:t>oj³		‘</a:t>
            </a:r>
            <a:r>
              <a:rPr lang="en-US" i="1"/>
              <a:t>aforementioned</a:t>
            </a:r>
            <a:r>
              <a:rPr lang="en-US"/>
              <a:t> hits’	koj¹³	‘the </a:t>
            </a:r>
            <a:r>
              <a:rPr lang="en-US" i="1"/>
              <a:t>aforementioned</a:t>
            </a:r>
            <a:r>
              <a:rPr lang="en-US"/>
              <a:t> is 								going to hit’</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0FF107F4-3D44-2344-967D-1F89BFBC7B22}"/>
              </a:ext>
            </a:extLst>
          </p:cNvPr>
          <p:cNvSpPr>
            <a:spLocks noGrp="1"/>
          </p:cNvSpPr>
          <p:nvPr>
            <p:ph type="sldNum" sz="quarter" idx="12"/>
          </p:nvPr>
        </p:nvSpPr>
        <p:spPr/>
        <p:txBody>
          <a:bodyPr/>
          <a:lstStyle/>
          <a:p>
            <a:fld id="{CD6392C4-29F7-A644-B9A7-B57F2E84ED4E}" type="slidenum">
              <a:t>11</a:t>
            </a:fld>
            <a:endParaRPr lang="en-US"/>
          </a:p>
        </p:txBody>
      </p:sp>
    </p:spTree>
    <p:extLst>
      <p:ext uri="{BB962C8B-B14F-4D97-AF65-F5344CB8AC3E}">
        <p14:creationId xmlns:p14="http://schemas.microsoft.com/office/powerpoint/2010/main" val="183218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5024-0EC1-832E-2421-48E6B30FDA0B}"/>
              </a:ext>
            </a:extLst>
          </p:cNvPr>
          <p:cNvSpPr>
            <a:spLocks noGrp="1"/>
          </p:cNvSpPr>
          <p:nvPr>
            <p:ph type="title"/>
          </p:nvPr>
        </p:nvSpPr>
        <p:spPr/>
        <p:txBody>
          <a:bodyPr>
            <a:normAutofit/>
          </a:bodyPr>
          <a:lstStyle/>
          <a:p>
            <a:r>
              <a:rPr lang="en-US" sz="4200" b="1"/>
              <a:t>Is there space to use tone pragmatically? No.</a:t>
            </a:r>
          </a:p>
        </p:txBody>
      </p:sp>
      <p:sp>
        <p:nvSpPr>
          <p:cNvPr id="3" name="Content Placeholder 2">
            <a:extLst>
              <a:ext uri="{FF2B5EF4-FFF2-40B4-BE49-F238E27FC236}">
                <a16:creationId xmlns:a16="http://schemas.microsoft.com/office/drawing/2014/main" id="{F855BDE2-CF33-FC7E-DAC7-904E2319A325}"/>
              </a:ext>
            </a:extLst>
          </p:cNvPr>
          <p:cNvSpPr>
            <a:spLocks noGrp="1"/>
          </p:cNvSpPr>
          <p:nvPr>
            <p:ph idx="1"/>
          </p:nvPr>
        </p:nvSpPr>
        <p:spPr/>
        <p:txBody>
          <a:bodyPr/>
          <a:lstStyle/>
          <a:p>
            <a:r>
              <a:rPr lang="en-US"/>
              <a:t>Tone has a very high functional load in Itunyoso Triqui. How is pragmatics marked without tone?</a:t>
            </a:r>
          </a:p>
          <a:p>
            <a:r>
              <a:rPr lang="en-US"/>
              <a:t>Information structure is primarily marked via word order.</a:t>
            </a:r>
          </a:p>
          <a:p>
            <a:pPr marL="0" indent="0">
              <a:buNone/>
            </a:pPr>
            <a:endParaRPr lang="en-US" sz="2000"/>
          </a:p>
          <a:p>
            <a:pPr marL="0" indent="0">
              <a:buNone/>
            </a:pPr>
            <a:r>
              <a:rPr lang="en-US" sz="2000"/>
              <a:t>(1)	Ka³hanj²	Ku³se⁴³	ya³kwej³	ku³ki³		‘José went to Oaxaca yesterday.’	</a:t>
            </a:r>
            <a:r>
              <a:rPr lang="en-US" sz="2000" b="1"/>
              <a:t>Statement</a:t>
            </a:r>
          </a:p>
          <a:p>
            <a:pPr marL="0" indent="0">
              <a:buNone/>
            </a:pPr>
            <a:r>
              <a:rPr lang="en-US" sz="2000" cap="small"/>
              <a:t>	perf</a:t>
            </a:r>
            <a:r>
              <a:rPr lang="en-US" sz="2000"/>
              <a:t>.go	José	Oaxaca 	yesterday</a:t>
            </a:r>
          </a:p>
          <a:p>
            <a:pPr marL="0" indent="0">
              <a:buNone/>
            </a:pPr>
            <a:endParaRPr lang="en-US" sz="2000"/>
          </a:p>
          <a:p>
            <a:pPr marL="0" indent="0">
              <a:buNone/>
            </a:pPr>
            <a:r>
              <a:rPr lang="en-US" sz="2000"/>
              <a:t>(2)	Ku³se⁴³	ka³hanj²	ya³kwej³ ku³ki³		‘</a:t>
            </a:r>
            <a:r>
              <a:rPr lang="en-US" sz="2000" b="1"/>
              <a:t>José</a:t>
            </a:r>
            <a:r>
              <a:rPr lang="en-US" sz="2000"/>
              <a:t> went to Oaxaca yesterday.’	 </a:t>
            </a:r>
            <a:r>
              <a:rPr lang="en-US" sz="2000" b="1"/>
              <a:t>Subject</a:t>
            </a:r>
            <a:br>
              <a:rPr lang="en-US" sz="2000" b="1"/>
            </a:br>
            <a:r>
              <a:rPr lang="en-US" sz="2000" b="1"/>
              <a:t>	</a:t>
            </a:r>
            <a:r>
              <a:rPr lang="en-US" sz="2000"/>
              <a:t>José	</a:t>
            </a:r>
            <a:r>
              <a:rPr lang="en-US" sz="2000" cap="small"/>
              <a:t>perf</a:t>
            </a:r>
            <a:r>
              <a:rPr lang="en-US" sz="2000"/>
              <a:t>.go	Oaxaca 	yesterday	 				 </a:t>
            </a:r>
            <a:r>
              <a:rPr lang="en-US" sz="2000" b="1"/>
              <a:t>Focus</a:t>
            </a:r>
            <a:endParaRPr lang="en-US" sz="1200" b="1"/>
          </a:p>
          <a:p>
            <a:pPr marL="0" indent="0">
              <a:buNone/>
            </a:pPr>
            <a:r>
              <a:rPr lang="en-US" sz="1200" b="1"/>
              <a:t>						</a:t>
            </a:r>
            <a:r>
              <a:rPr lang="en-US" sz="2000"/>
              <a:t>(response to ‘who went to Oaxaca yesterday?’)</a:t>
            </a:r>
          </a:p>
        </p:txBody>
      </p:sp>
      <p:sp>
        <p:nvSpPr>
          <p:cNvPr id="4" name="Slide Number Placeholder 3">
            <a:extLst>
              <a:ext uri="{FF2B5EF4-FFF2-40B4-BE49-F238E27FC236}">
                <a16:creationId xmlns:a16="http://schemas.microsoft.com/office/drawing/2014/main" id="{05E113AD-D343-7DB6-824D-8440D3F5BF81}"/>
              </a:ext>
            </a:extLst>
          </p:cNvPr>
          <p:cNvSpPr>
            <a:spLocks noGrp="1"/>
          </p:cNvSpPr>
          <p:nvPr>
            <p:ph type="sldNum" sz="quarter" idx="12"/>
          </p:nvPr>
        </p:nvSpPr>
        <p:spPr/>
        <p:txBody>
          <a:bodyPr/>
          <a:lstStyle/>
          <a:p>
            <a:fld id="{CD6392C4-29F7-A644-B9A7-B57F2E84ED4E}" type="slidenum">
              <a:rPr lang="en-US"/>
              <a:t>12</a:t>
            </a:fld>
            <a:endParaRPr lang="en-US"/>
          </a:p>
        </p:txBody>
      </p:sp>
    </p:spTree>
    <p:extLst>
      <p:ext uri="{BB962C8B-B14F-4D97-AF65-F5344CB8AC3E}">
        <p14:creationId xmlns:p14="http://schemas.microsoft.com/office/powerpoint/2010/main" val="12397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3381-41A8-47DC-2EE4-D3420240234A}"/>
              </a:ext>
            </a:extLst>
          </p:cNvPr>
          <p:cNvSpPr>
            <a:spLocks noGrp="1"/>
          </p:cNvSpPr>
          <p:nvPr>
            <p:ph type="title"/>
          </p:nvPr>
        </p:nvSpPr>
        <p:spPr/>
        <p:txBody>
          <a:bodyPr/>
          <a:lstStyle/>
          <a:p>
            <a:r>
              <a:rPr lang="en-US" b="1"/>
              <a:t>Final particles in languages of the world</a:t>
            </a:r>
          </a:p>
        </p:txBody>
      </p:sp>
      <p:sp>
        <p:nvSpPr>
          <p:cNvPr id="3" name="Content Placeholder 2">
            <a:extLst>
              <a:ext uri="{FF2B5EF4-FFF2-40B4-BE49-F238E27FC236}">
                <a16:creationId xmlns:a16="http://schemas.microsoft.com/office/drawing/2014/main" id="{E40E9637-EA5C-D124-0FA2-2FF54E4B117A}"/>
              </a:ext>
            </a:extLst>
          </p:cNvPr>
          <p:cNvSpPr>
            <a:spLocks noGrp="1"/>
          </p:cNvSpPr>
          <p:nvPr>
            <p:ph idx="1"/>
          </p:nvPr>
        </p:nvSpPr>
        <p:spPr/>
        <p:txBody>
          <a:bodyPr>
            <a:normAutofit lnSpcReduction="10000"/>
          </a:bodyPr>
          <a:lstStyle/>
          <a:p>
            <a:pPr marL="457200" marR="0" indent="-457200">
              <a:spcBef>
                <a:spcPts val="0"/>
              </a:spcBef>
              <a:spcAft>
                <a:spcPts val="0"/>
              </a:spcAft>
            </a:pPr>
            <a:r>
              <a:rPr lang="en-US" sz="2400">
                <a:effectLst/>
                <a:ea typeface="Times New Roman" panose="02020603050405020304" pitchFamily="18" charset="0"/>
              </a:rPr>
              <a:t>Sentence-final particles are a sub-type of </a:t>
            </a:r>
            <a:r>
              <a:rPr lang="en-US" sz="2400" b="1">
                <a:effectLst/>
                <a:ea typeface="Times New Roman" panose="02020603050405020304" pitchFamily="18" charset="0"/>
              </a:rPr>
              <a:t>discourse marker. </a:t>
            </a:r>
            <a:r>
              <a:rPr lang="en-US" sz="2400">
                <a:ea typeface="Times New Roman" panose="02020603050405020304" pitchFamily="18" charset="0"/>
              </a:rPr>
              <a:t>Discourse markers are used to indicate speech acts, illocutionary force, evidentiality, strategies to control turn-taking, and other categories like speaker engagement (Evans et al. 2018).</a:t>
            </a:r>
            <a:endParaRPr lang="en-US" sz="2400">
              <a:effectLst/>
              <a:ea typeface="Times New Roman" panose="02020603050405020304" pitchFamily="18" charset="0"/>
            </a:endParaRPr>
          </a:p>
          <a:p>
            <a:pPr marL="0" marR="0" indent="0">
              <a:spcBef>
                <a:spcPts val="0"/>
              </a:spcBef>
              <a:spcAft>
                <a:spcPts val="0"/>
              </a:spcAft>
              <a:buNone/>
            </a:pPr>
            <a:endParaRPr lang="en-US" sz="2400">
              <a:effectLst/>
              <a:ea typeface="Times New Roman" panose="02020603050405020304" pitchFamily="18" charset="0"/>
            </a:endParaRPr>
          </a:p>
          <a:p>
            <a:pPr marL="457200" marR="0" indent="-457200">
              <a:spcBef>
                <a:spcPts val="0"/>
              </a:spcBef>
              <a:spcAft>
                <a:spcPts val="0"/>
              </a:spcAft>
            </a:pPr>
            <a:r>
              <a:rPr lang="en-US" sz="2400">
                <a:ea typeface="Times New Roman" panose="02020603050405020304" pitchFamily="18" charset="0"/>
              </a:rPr>
              <a:t>All languages have discourse markers but there is a strong tendency for pragmatic meaning to be marked at the beginning or end of the phrase.</a:t>
            </a:r>
          </a:p>
          <a:p>
            <a:pPr marL="457200" marR="0" indent="-457200">
              <a:spcBef>
                <a:spcPts val="0"/>
              </a:spcBef>
              <a:spcAft>
                <a:spcPts val="0"/>
              </a:spcAft>
            </a:pPr>
            <a:endParaRPr lang="en-US" sz="2400">
              <a:ea typeface="Times New Roman" panose="02020603050405020304" pitchFamily="18" charset="0"/>
            </a:endParaRPr>
          </a:p>
          <a:p>
            <a:pPr marL="0" marR="0" indent="0">
              <a:spcBef>
                <a:spcPts val="0"/>
              </a:spcBef>
              <a:spcAft>
                <a:spcPts val="0"/>
              </a:spcAft>
              <a:buNone/>
            </a:pPr>
            <a:r>
              <a:rPr lang="en-US" sz="2400" i="1">
                <a:ea typeface="Times New Roman" panose="02020603050405020304" pitchFamily="18" charset="0"/>
              </a:rPr>
              <a:t>“A fundamental characteristic of discourse markers is that they function beyond the propositional content of the communication.” </a:t>
            </a:r>
            <a:r>
              <a:rPr lang="en-US" sz="2400">
                <a:effectLst/>
                <a:ea typeface="Times New Roman" panose="02020603050405020304" pitchFamily="18" charset="0"/>
              </a:rPr>
              <a:t>(Fox Tree 2010)</a:t>
            </a:r>
          </a:p>
          <a:p>
            <a:pPr marL="0" marR="0" indent="0">
              <a:spcBef>
                <a:spcPts val="0"/>
              </a:spcBef>
              <a:spcAft>
                <a:spcPts val="0"/>
              </a:spcAft>
              <a:buNone/>
            </a:pPr>
            <a:br>
              <a:rPr lang="en-US" sz="2400" i="1">
                <a:effectLst/>
                <a:ea typeface="Times New Roman" panose="02020603050405020304" pitchFamily="18" charset="0"/>
              </a:rPr>
            </a:br>
            <a:r>
              <a:rPr lang="en-US" sz="2400" i="1">
                <a:effectLst/>
                <a:ea typeface="Times New Roman" panose="02020603050405020304" pitchFamily="18" charset="0"/>
              </a:rPr>
              <a:t>"... discourse markers focus on the way communication is negotiated rather than on its content" </a:t>
            </a:r>
            <a:r>
              <a:rPr lang="en-US" sz="2400">
                <a:effectLst/>
                <a:ea typeface="Times New Roman" panose="02020603050405020304" pitchFamily="18" charset="0"/>
              </a:rPr>
              <a:t>(ibid)</a:t>
            </a:r>
          </a:p>
          <a:p>
            <a:endParaRPr lang="en-US" sz="2400"/>
          </a:p>
        </p:txBody>
      </p:sp>
      <p:sp>
        <p:nvSpPr>
          <p:cNvPr id="4" name="Slide Number Placeholder 3">
            <a:extLst>
              <a:ext uri="{FF2B5EF4-FFF2-40B4-BE49-F238E27FC236}">
                <a16:creationId xmlns:a16="http://schemas.microsoft.com/office/drawing/2014/main" id="{3BDA6603-99AF-F1B3-EDAB-8C5F1BD0C957}"/>
              </a:ext>
            </a:extLst>
          </p:cNvPr>
          <p:cNvSpPr>
            <a:spLocks noGrp="1"/>
          </p:cNvSpPr>
          <p:nvPr>
            <p:ph type="sldNum" sz="quarter" idx="12"/>
          </p:nvPr>
        </p:nvSpPr>
        <p:spPr/>
        <p:txBody>
          <a:bodyPr/>
          <a:lstStyle/>
          <a:p>
            <a:fld id="{CD6392C4-29F7-A644-B9A7-B57F2E84ED4E}" type="slidenum">
              <a:rPr lang="en-US"/>
              <a:t>13</a:t>
            </a:fld>
            <a:endParaRPr lang="en-US"/>
          </a:p>
        </p:txBody>
      </p:sp>
    </p:spTree>
    <p:extLst>
      <p:ext uri="{BB962C8B-B14F-4D97-AF65-F5344CB8AC3E}">
        <p14:creationId xmlns:p14="http://schemas.microsoft.com/office/powerpoint/2010/main" val="66115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F7873-49C4-6AE9-AC11-D83F1DAC6760}"/>
              </a:ext>
            </a:extLst>
          </p:cNvPr>
          <p:cNvSpPr>
            <a:spLocks noGrp="1"/>
          </p:cNvSpPr>
          <p:nvPr>
            <p:ph idx="1"/>
          </p:nvPr>
        </p:nvSpPr>
        <p:spPr>
          <a:xfrm>
            <a:off x="838200" y="586409"/>
            <a:ext cx="10515600" cy="5590554"/>
          </a:xfrm>
        </p:spPr>
        <p:txBody>
          <a:bodyPr>
            <a:normAutofit/>
          </a:bodyPr>
          <a:lstStyle/>
          <a:p>
            <a:pPr marL="457200" marR="0" indent="-457200">
              <a:spcBef>
                <a:spcPts val="0"/>
              </a:spcBef>
              <a:spcAft>
                <a:spcPts val="0"/>
              </a:spcAft>
            </a:pPr>
            <a:r>
              <a:rPr lang="en-US" sz="2600">
                <a:effectLst/>
                <a:ea typeface="Times New Roman" panose="02020603050405020304" pitchFamily="18" charset="0"/>
              </a:rPr>
              <a:t>There is a preponderance of sentence-final particles (SFPs) found in languages of East and Southeast Asia (Panov 2020).</a:t>
            </a:r>
          </a:p>
          <a:p>
            <a:pPr marL="457200" marR="0" indent="-457200">
              <a:spcBef>
                <a:spcPts val="0"/>
              </a:spcBef>
              <a:spcAft>
                <a:spcPts val="0"/>
              </a:spcAft>
            </a:pPr>
            <a:endParaRPr lang="en-US" sz="2600">
              <a:ea typeface="Times New Roman" panose="02020603050405020304" pitchFamily="18" charset="0"/>
            </a:endParaRPr>
          </a:p>
          <a:p>
            <a:pPr marL="457200" marR="0" indent="-457200">
              <a:spcBef>
                <a:spcPts val="0"/>
              </a:spcBef>
              <a:spcAft>
                <a:spcPts val="0"/>
              </a:spcAft>
            </a:pPr>
            <a:r>
              <a:rPr lang="en-US" sz="2600">
                <a:effectLst/>
                <a:ea typeface="Times New Roman" panose="02020603050405020304" pitchFamily="18" charset="0"/>
              </a:rPr>
              <a:t>The complexity and presence of SFPs in these languages is connected to the lack of intonational systems marking utterance-level pragmatics in many of the languages;  (Brunelle et al 2012, Sybesma and Li 2007).</a:t>
            </a:r>
          </a:p>
          <a:p>
            <a:pPr marL="457200" marR="0" indent="-457200">
              <a:spcBef>
                <a:spcPts val="0"/>
              </a:spcBef>
              <a:spcAft>
                <a:spcPts val="0"/>
              </a:spcAft>
            </a:pPr>
            <a:endParaRPr lang="en-US" sz="2600">
              <a:ea typeface="Times New Roman" panose="02020603050405020304" pitchFamily="18" charset="0"/>
            </a:endParaRPr>
          </a:p>
          <a:p>
            <a:pPr marL="457200" marR="0" indent="-457200">
              <a:spcBef>
                <a:spcPts val="0"/>
              </a:spcBef>
              <a:spcAft>
                <a:spcPts val="0"/>
              </a:spcAft>
            </a:pPr>
            <a:r>
              <a:rPr lang="en-US" sz="2600">
                <a:effectLst/>
                <a:ea typeface="Times New Roman" panose="02020603050405020304" pitchFamily="18" charset="0"/>
              </a:rPr>
              <a:t>Though descriptions and surveys have focused on SFPs in E/SE Asian languages like Vietnamese (Brunelle et al 2012, Brunelle 2016) and Cantonese (Symesma and Li 2007), they are equally found in in Mande languages (Sherwood 2020), in Niger-Congo more generally (Hyman and Monaka 2011), and in Otomanguean languages like Isthmus Zapotec (Bueno Holle 2019).</a:t>
            </a:r>
          </a:p>
          <a:p>
            <a:endParaRPr lang="en-US" sz="2600"/>
          </a:p>
        </p:txBody>
      </p:sp>
      <p:sp>
        <p:nvSpPr>
          <p:cNvPr id="4" name="Slide Number Placeholder 3">
            <a:extLst>
              <a:ext uri="{FF2B5EF4-FFF2-40B4-BE49-F238E27FC236}">
                <a16:creationId xmlns:a16="http://schemas.microsoft.com/office/drawing/2014/main" id="{EFF9A575-5534-DB29-096C-8B17AE4B89A6}"/>
              </a:ext>
            </a:extLst>
          </p:cNvPr>
          <p:cNvSpPr>
            <a:spLocks noGrp="1"/>
          </p:cNvSpPr>
          <p:nvPr>
            <p:ph type="sldNum" sz="quarter" idx="12"/>
          </p:nvPr>
        </p:nvSpPr>
        <p:spPr/>
        <p:txBody>
          <a:bodyPr/>
          <a:lstStyle/>
          <a:p>
            <a:fld id="{CD6392C4-29F7-A644-B9A7-B57F2E84ED4E}" type="slidenum">
              <a:rPr lang="en-US"/>
              <a:t>14</a:t>
            </a:fld>
            <a:endParaRPr lang="en-US"/>
          </a:p>
        </p:txBody>
      </p:sp>
    </p:spTree>
    <p:extLst>
      <p:ext uri="{BB962C8B-B14F-4D97-AF65-F5344CB8AC3E}">
        <p14:creationId xmlns:p14="http://schemas.microsoft.com/office/powerpoint/2010/main" val="136314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C80F8-C490-98F1-7F52-100FFE7D4FAC}"/>
              </a:ext>
            </a:extLst>
          </p:cNvPr>
          <p:cNvSpPr>
            <a:spLocks noGrp="1"/>
          </p:cNvSpPr>
          <p:nvPr>
            <p:ph idx="1"/>
          </p:nvPr>
        </p:nvSpPr>
        <p:spPr>
          <a:xfrm>
            <a:off x="838200" y="755374"/>
            <a:ext cx="10515600" cy="5421589"/>
          </a:xfrm>
        </p:spPr>
        <p:txBody>
          <a:bodyPr>
            <a:normAutofit/>
          </a:bodyPr>
          <a:lstStyle/>
          <a:p>
            <a:pPr marL="0" indent="0">
              <a:buNone/>
            </a:pPr>
            <a:r>
              <a:rPr lang="en-US" sz="3600"/>
              <a:t>Isthmus Zapotec	(Bueno Holle 2019)</a:t>
            </a:r>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endParaRPr lang="en-US" sz="3200"/>
          </a:p>
          <a:p>
            <a:pPr marL="0" indent="0">
              <a:buNone/>
            </a:pPr>
            <a:r>
              <a:rPr lang="en-US" sz="3200"/>
              <a:t>This question is ungrammatical without the SFP </a:t>
            </a:r>
            <a:r>
              <a:rPr lang="en-US" sz="3200" i="1"/>
              <a:t>lá</a:t>
            </a:r>
            <a:r>
              <a:rPr lang="en-US" sz="3200" i="1" baseline="30000"/>
              <a:t>H</a:t>
            </a:r>
            <a:r>
              <a:rPr lang="en-US" sz="3200" i="1"/>
              <a:t>.</a:t>
            </a:r>
            <a:endParaRPr lang="en-US" sz="3200" i="1" baseline="30000"/>
          </a:p>
          <a:p>
            <a:pPr marL="0" indent="0">
              <a:buNone/>
            </a:pPr>
            <a:endParaRPr lang="en-US" sz="3200"/>
          </a:p>
        </p:txBody>
      </p:sp>
      <p:sp>
        <p:nvSpPr>
          <p:cNvPr id="4" name="Slide Number Placeholder 3">
            <a:extLst>
              <a:ext uri="{FF2B5EF4-FFF2-40B4-BE49-F238E27FC236}">
                <a16:creationId xmlns:a16="http://schemas.microsoft.com/office/drawing/2014/main" id="{3EBAC439-5DE1-9D5D-4E23-B8671FFC9980}"/>
              </a:ext>
            </a:extLst>
          </p:cNvPr>
          <p:cNvSpPr>
            <a:spLocks noGrp="1"/>
          </p:cNvSpPr>
          <p:nvPr>
            <p:ph type="sldNum" sz="quarter" idx="12"/>
          </p:nvPr>
        </p:nvSpPr>
        <p:spPr/>
        <p:txBody>
          <a:bodyPr/>
          <a:lstStyle/>
          <a:p>
            <a:fld id="{CD6392C4-29F7-A644-B9A7-B57F2E84ED4E}" type="slidenum">
              <a:rPr lang="en-US"/>
              <a:t>15</a:t>
            </a:fld>
            <a:endParaRPr lang="en-US"/>
          </a:p>
        </p:txBody>
      </p:sp>
      <p:pic>
        <p:nvPicPr>
          <p:cNvPr id="5" name="Picture 4">
            <a:extLst>
              <a:ext uri="{FF2B5EF4-FFF2-40B4-BE49-F238E27FC236}">
                <a16:creationId xmlns:a16="http://schemas.microsoft.com/office/drawing/2014/main" id="{E98D28ED-13AA-00AB-2630-3F1B2A93BFD0}"/>
              </a:ext>
            </a:extLst>
          </p:cNvPr>
          <p:cNvPicPr>
            <a:picLocks noChangeAspect="1"/>
          </p:cNvPicPr>
          <p:nvPr/>
        </p:nvPicPr>
        <p:blipFill>
          <a:blip r:embed="rId2"/>
          <a:stretch>
            <a:fillRect/>
          </a:stretch>
        </p:blipFill>
        <p:spPr>
          <a:xfrm>
            <a:off x="702680" y="1562686"/>
            <a:ext cx="7758833" cy="2445541"/>
          </a:xfrm>
          <a:prstGeom prst="rect">
            <a:avLst/>
          </a:prstGeom>
        </p:spPr>
      </p:pic>
    </p:spTree>
    <p:extLst>
      <p:ext uri="{BB962C8B-B14F-4D97-AF65-F5344CB8AC3E}">
        <p14:creationId xmlns:p14="http://schemas.microsoft.com/office/powerpoint/2010/main" val="147837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E429-3AAD-185C-9AA9-734CB2D5A641}"/>
              </a:ext>
            </a:extLst>
          </p:cNvPr>
          <p:cNvSpPr>
            <a:spLocks noGrp="1"/>
          </p:cNvSpPr>
          <p:nvPr>
            <p:ph type="title"/>
          </p:nvPr>
        </p:nvSpPr>
        <p:spPr>
          <a:xfrm>
            <a:off x="6096000" y="29817"/>
            <a:ext cx="6076122" cy="1325563"/>
          </a:xfrm>
        </p:spPr>
        <p:txBody>
          <a:bodyPr>
            <a:normAutofit/>
          </a:bodyPr>
          <a:lstStyle/>
          <a:p>
            <a:r>
              <a:rPr lang="en-US" sz="4000" b="1"/>
              <a:t>SFPs encode a range of meanings</a:t>
            </a:r>
          </a:p>
        </p:txBody>
      </p:sp>
      <p:sp>
        <p:nvSpPr>
          <p:cNvPr id="4" name="Slide Number Placeholder 3">
            <a:extLst>
              <a:ext uri="{FF2B5EF4-FFF2-40B4-BE49-F238E27FC236}">
                <a16:creationId xmlns:a16="http://schemas.microsoft.com/office/drawing/2014/main" id="{F7064AFC-54E6-B88F-4316-5B1E4507732A}"/>
              </a:ext>
            </a:extLst>
          </p:cNvPr>
          <p:cNvSpPr>
            <a:spLocks noGrp="1"/>
          </p:cNvSpPr>
          <p:nvPr>
            <p:ph type="sldNum" sz="quarter" idx="12"/>
          </p:nvPr>
        </p:nvSpPr>
        <p:spPr/>
        <p:txBody>
          <a:bodyPr/>
          <a:lstStyle/>
          <a:p>
            <a:fld id="{CD6392C4-29F7-A644-B9A7-B57F2E84ED4E}" type="slidenum">
              <a:rPr lang="en-US"/>
              <a:t>16</a:t>
            </a:fld>
            <a:endParaRPr lang="en-US"/>
          </a:p>
        </p:txBody>
      </p:sp>
      <p:pic>
        <p:nvPicPr>
          <p:cNvPr id="5" name="Content Placeholder 4">
            <a:extLst>
              <a:ext uri="{FF2B5EF4-FFF2-40B4-BE49-F238E27FC236}">
                <a16:creationId xmlns:a16="http://schemas.microsoft.com/office/drawing/2014/main" id="{0C8AE528-FE15-75AB-CDF1-9E9D5B4998A8}"/>
              </a:ext>
            </a:extLst>
          </p:cNvPr>
          <p:cNvPicPr>
            <a:picLocks noGrp="1" noChangeAspect="1"/>
          </p:cNvPicPr>
          <p:nvPr>
            <p:ph idx="1"/>
          </p:nvPr>
        </p:nvPicPr>
        <p:blipFill>
          <a:blip r:embed="rId2"/>
          <a:stretch>
            <a:fillRect/>
          </a:stretch>
        </p:blipFill>
        <p:spPr>
          <a:xfrm>
            <a:off x="0" y="0"/>
            <a:ext cx="6096000" cy="6890017"/>
          </a:xfrm>
          <a:prstGeom prst="rect">
            <a:avLst/>
          </a:prstGeom>
        </p:spPr>
      </p:pic>
      <p:sp>
        <p:nvSpPr>
          <p:cNvPr id="6" name="TextBox 5">
            <a:extLst>
              <a:ext uri="{FF2B5EF4-FFF2-40B4-BE49-F238E27FC236}">
                <a16:creationId xmlns:a16="http://schemas.microsoft.com/office/drawing/2014/main" id="{931ED408-AD6D-9FCB-F242-6D907B391BE0}"/>
              </a:ext>
            </a:extLst>
          </p:cNvPr>
          <p:cNvSpPr txBox="1"/>
          <p:nvPr/>
        </p:nvSpPr>
        <p:spPr>
          <a:xfrm>
            <a:off x="6115878" y="1550505"/>
            <a:ext cx="5436705" cy="4524315"/>
          </a:xfrm>
          <a:prstGeom prst="rect">
            <a:avLst/>
          </a:prstGeom>
          <a:noFill/>
        </p:spPr>
        <p:txBody>
          <a:bodyPr wrap="square" rtlCol="0">
            <a:spAutoFit/>
          </a:bodyPr>
          <a:lstStyle/>
          <a:p>
            <a:r>
              <a:rPr lang="en-US" sz="3200"/>
              <a:t>The final particle </a:t>
            </a:r>
            <a:r>
              <a:rPr lang="en-US" sz="3200" i="1"/>
              <a:t>ma </a:t>
            </a:r>
            <a:r>
              <a:rPr lang="en-US" sz="3200"/>
              <a:t>in Mandarin marks </a:t>
            </a:r>
            <a:r>
              <a:rPr lang="en-US" sz="3200" b="1"/>
              <a:t>questions</a:t>
            </a:r>
            <a:r>
              <a:rPr lang="en-US" sz="3200"/>
              <a:t>.</a:t>
            </a:r>
          </a:p>
          <a:p>
            <a:endParaRPr lang="en-US" sz="3200"/>
          </a:p>
          <a:p>
            <a:r>
              <a:rPr lang="en-US" sz="3200"/>
              <a:t>The particles </a:t>
            </a:r>
            <a:r>
              <a:rPr lang="en-US" sz="3200" i="1"/>
              <a:t>ka ne</a:t>
            </a:r>
            <a:r>
              <a:rPr lang="en-US" sz="3200"/>
              <a:t> in Japanese marks </a:t>
            </a:r>
            <a:r>
              <a:rPr lang="en-US" sz="3200" b="1"/>
              <a:t>tag questions</a:t>
            </a:r>
            <a:r>
              <a:rPr lang="en-US" sz="3200"/>
              <a:t>.</a:t>
            </a:r>
          </a:p>
          <a:p>
            <a:endParaRPr lang="en-US" sz="3200"/>
          </a:p>
          <a:p>
            <a:r>
              <a:rPr lang="en-US" sz="3200"/>
              <a:t>The particles </a:t>
            </a:r>
            <a:r>
              <a:rPr lang="en-US" sz="3200" i="1"/>
              <a:t>khrâp/khâ </a:t>
            </a:r>
            <a:r>
              <a:rPr lang="en-US" sz="3200"/>
              <a:t>in Thai are markers of </a:t>
            </a:r>
            <a:r>
              <a:rPr lang="en-US" sz="3200" b="1"/>
              <a:t>politeness</a:t>
            </a:r>
            <a:r>
              <a:rPr lang="en-US" sz="3200"/>
              <a:t> used by men/women (respetively).</a:t>
            </a:r>
            <a:endParaRPr lang="en-US" sz="3800" i="1"/>
          </a:p>
        </p:txBody>
      </p:sp>
    </p:spTree>
    <p:extLst>
      <p:ext uri="{BB962C8B-B14F-4D97-AF65-F5344CB8AC3E}">
        <p14:creationId xmlns:p14="http://schemas.microsoft.com/office/powerpoint/2010/main" val="122159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E436-E705-D525-5BF3-12C1A7335B80}"/>
              </a:ext>
            </a:extLst>
          </p:cNvPr>
          <p:cNvSpPr>
            <a:spLocks noGrp="1"/>
          </p:cNvSpPr>
          <p:nvPr>
            <p:ph type="title"/>
          </p:nvPr>
        </p:nvSpPr>
        <p:spPr>
          <a:xfrm>
            <a:off x="838200" y="365125"/>
            <a:ext cx="10515600" cy="936901"/>
          </a:xfrm>
        </p:spPr>
        <p:txBody>
          <a:bodyPr/>
          <a:lstStyle/>
          <a:p>
            <a:r>
              <a:rPr lang="en-US"/>
              <a:t>Pragmatic dimensions to consider</a:t>
            </a:r>
          </a:p>
        </p:txBody>
      </p:sp>
      <p:sp>
        <p:nvSpPr>
          <p:cNvPr id="3" name="Content Placeholder 2">
            <a:extLst>
              <a:ext uri="{FF2B5EF4-FFF2-40B4-BE49-F238E27FC236}">
                <a16:creationId xmlns:a16="http://schemas.microsoft.com/office/drawing/2014/main" id="{A10D96F0-28A7-F905-D963-7EE5A663341D}"/>
              </a:ext>
            </a:extLst>
          </p:cNvPr>
          <p:cNvSpPr>
            <a:spLocks noGrp="1"/>
          </p:cNvSpPr>
          <p:nvPr>
            <p:ph idx="1"/>
          </p:nvPr>
        </p:nvSpPr>
        <p:spPr>
          <a:xfrm>
            <a:off x="838200" y="1490870"/>
            <a:ext cx="10515600" cy="4686093"/>
          </a:xfrm>
        </p:spPr>
        <p:txBody>
          <a:bodyPr>
            <a:normAutofit lnSpcReduction="10000"/>
          </a:bodyPr>
          <a:lstStyle/>
          <a:p>
            <a:r>
              <a:rPr lang="en-US" b="1"/>
              <a:t>Speech acts</a:t>
            </a:r>
            <a:r>
              <a:rPr lang="en-US"/>
              <a:t>: assertions, hopes, demands, questions, quoted speech, etc. </a:t>
            </a:r>
          </a:p>
          <a:p>
            <a:r>
              <a:rPr lang="en-US" b="1"/>
              <a:t>Relations between speakers</a:t>
            </a:r>
            <a:r>
              <a:rPr lang="en-US"/>
              <a:t>: politeness/familiarity, gender, age.</a:t>
            </a:r>
          </a:p>
          <a:p>
            <a:r>
              <a:rPr lang="en-US" b="1"/>
              <a:t>Information perspective: </a:t>
            </a:r>
            <a:r>
              <a:rPr lang="en-US"/>
              <a:t>new, old, surprising, expected, etc.</a:t>
            </a:r>
          </a:p>
          <a:p>
            <a:r>
              <a:rPr lang="en-US" b="1"/>
              <a:t>Polarity</a:t>
            </a:r>
            <a:r>
              <a:rPr lang="en-US"/>
              <a:t>: positive, negative, neutral</a:t>
            </a:r>
          </a:p>
          <a:p>
            <a:r>
              <a:rPr lang="en-US" b="1"/>
              <a:t>Evidentiality</a:t>
            </a:r>
            <a:r>
              <a:rPr lang="en-US"/>
              <a:t>: the source of information; from personal experience, general knowledge, reported speech, personal beliefs</a:t>
            </a:r>
          </a:p>
          <a:p>
            <a:endParaRPr lang="en-US"/>
          </a:p>
          <a:p>
            <a:r>
              <a:rPr lang="en-US" b="1">
                <a:solidFill>
                  <a:srgbClr val="FF0000"/>
                </a:solidFill>
              </a:rPr>
              <a:t>Engagement: </a:t>
            </a:r>
            <a:r>
              <a:rPr lang="en-US"/>
              <a:t>grammaticalised systems for monitoring and adjusting intersubjective settings; </a:t>
            </a:r>
            <a:r>
              <a:rPr lang="en-US" i="1"/>
              <a:t>grammaticalized intersubjectivity </a:t>
            </a:r>
            <a:r>
              <a:rPr lang="en-US"/>
              <a:t>(Evans et al 2018a, 2018b).</a:t>
            </a:r>
            <a:endParaRPr lang="en-US" i="1">
              <a:solidFill>
                <a:srgbClr val="FF0000"/>
              </a:solidFill>
            </a:endParaRPr>
          </a:p>
          <a:p>
            <a:endParaRPr lang="en-US" b="1"/>
          </a:p>
        </p:txBody>
      </p:sp>
      <p:sp>
        <p:nvSpPr>
          <p:cNvPr id="4" name="Slide Number Placeholder 3">
            <a:extLst>
              <a:ext uri="{FF2B5EF4-FFF2-40B4-BE49-F238E27FC236}">
                <a16:creationId xmlns:a16="http://schemas.microsoft.com/office/drawing/2014/main" id="{8AB39624-9169-7274-6E5B-9249DC618E15}"/>
              </a:ext>
            </a:extLst>
          </p:cNvPr>
          <p:cNvSpPr>
            <a:spLocks noGrp="1"/>
          </p:cNvSpPr>
          <p:nvPr>
            <p:ph type="sldNum" sz="quarter" idx="12"/>
          </p:nvPr>
        </p:nvSpPr>
        <p:spPr/>
        <p:txBody>
          <a:bodyPr/>
          <a:lstStyle/>
          <a:p>
            <a:fld id="{CD6392C4-29F7-A644-B9A7-B57F2E84ED4E}" type="slidenum">
              <a:rPr lang="en-US"/>
              <a:t>17</a:t>
            </a:fld>
            <a:endParaRPr lang="en-US"/>
          </a:p>
        </p:txBody>
      </p:sp>
    </p:spTree>
    <p:extLst>
      <p:ext uri="{BB962C8B-B14F-4D97-AF65-F5344CB8AC3E}">
        <p14:creationId xmlns:p14="http://schemas.microsoft.com/office/powerpoint/2010/main" val="276742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8811-A62D-FB46-8971-6FD051DB9EB6}"/>
              </a:ext>
            </a:extLst>
          </p:cNvPr>
          <p:cNvSpPr>
            <a:spLocks noGrp="1"/>
          </p:cNvSpPr>
          <p:nvPr>
            <p:ph type="title"/>
          </p:nvPr>
        </p:nvSpPr>
        <p:spPr>
          <a:xfrm>
            <a:off x="838200" y="365126"/>
            <a:ext cx="10515600" cy="937202"/>
          </a:xfrm>
        </p:spPr>
        <p:txBody>
          <a:bodyPr/>
          <a:lstStyle/>
          <a:p>
            <a:r>
              <a:rPr lang="en-US" b="1"/>
              <a:t>III. Methods and data</a:t>
            </a:r>
          </a:p>
        </p:txBody>
      </p:sp>
      <p:sp>
        <p:nvSpPr>
          <p:cNvPr id="3" name="Content Placeholder 2">
            <a:extLst>
              <a:ext uri="{FF2B5EF4-FFF2-40B4-BE49-F238E27FC236}">
                <a16:creationId xmlns:a16="http://schemas.microsoft.com/office/drawing/2014/main" id="{3B8B6CA7-917A-B440-9B3C-DF7D416F1688}"/>
              </a:ext>
            </a:extLst>
          </p:cNvPr>
          <p:cNvSpPr>
            <a:spLocks noGrp="1"/>
          </p:cNvSpPr>
          <p:nvPr>
            <p:ph idx="1"/>
          </p:nvPr>
        </p:nvSpPr>
        <p:spPr>
          <a:xfrm>
            <a:off x="838200" y="1618239"/>
            <a:ext cx="10515600" cy="4874635"/>
          </a:xfrm>
        </p:spPr>
        <p:txBody>
          <a:bodyPr>
            <a:normAutofit fontScale="92500" lnSpcReduction="10000"/>
          </a:bodyPr>
          <a:lstStyle/>
          <a:p>
            <a:r>
              <a:rPr lang="en-US"/>
              <a:t>The basis for much of this work is 29 hours of archived, transcribed, and translated Triqui speech from the NSF documentation project. The bulk of these recordings are dialogues. There are 290 distinct recordings from 34 speakers.</a:t>
            </a:r>
          </a:p>
          <a:p>
            <a:endParaRPr lang="en-US"/>
          </a:p>
          <a:p>
            <a:r>
              <a:rPr lang="en-US"/>
              <a:t>This corpus includes about 400K words and includes conversations and shared narratives on Triqui culture, ethnobotany, history, traditional stories, and personal testimonies.</a:t>
            </a:r>
          </a:p>
          <a:p>
            <a:endParaRPr lang="en-US"/>
          </a:p>
          <a:p>
            <a:r>
              <a:rPr lang="en-US"/>
              <a:t>From this corpus, we look for examples with targeted SFPs. Further elicitation with targeted contexts allow us to figure out the specific meaning that is encoded. It’s otherwise </a:t>
            </a:r>
            <a:r>
              <a:rPr lang="en-US" i="1"/>
              <a:t>quite </a:t>
            </a:r>
            <a:r>
              <a:rPr lang="en-US"/>
              <a:t>hard to figure out specific meanings.</a:t>
            </a:r>
          </a:p>
        </p:txBody>
      </p:sp>
      <p:sp>
        <p:nvSpPr>
          <p:cNvPr id="4" name="Slide Number Placeholder 3">
            <a:extLst>
              <a:ext uri="{FF2B5EF4-FFF2-40B4-BE49-F238E27FC236}">
                <a16:creationId xmlns:a16="http://schemas.microsoft.com/office/drawing/2014/main" id="{B8A7365F-AE4F-9445-9F05-1CBEFE7DB805}"/>
              </a:ext>
            </a:extLst>
          </p:cNvPr>
          <p:cNvSpPr>
            <a:spLocks noGrp="1"/>
          </p:cNvSpPr>
          <p:nvPr>
            <p:ph type="sldNum" sz="quarter" idx="12"/>
          </p:nvPr>
        </p:nvSpPr>
        <p:spPr/>
        <p:txBody>
          <a:bodyPr/>
          <a:lstStyle/>
          <a:p>
            <a:fld id="{CD6392C4-29F7-A644-B9A7-B57F2E84ED4E}" type="slidenum">
              <a:t>18</a:t>
            </a:fld>
            <a:endParaRPr lang="en-US"/>
          </a:p>
        </p:txBody>
      </p:sp>
    </p:spTree>
    <p:extLst>
      <p:ext uri="{BB962C8B-B14F-4D97-AF65-F5344CB8AC3E}">
        <p14:creationId xmlns:p14="http://schemas.microsoft.com/office/powerpoint/2010/main" val="212437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2CF7C0-9DB2-4F29-3410-DBB23363AA52}"/>
              </a:ext>
            </a:extLst>
          </p:cNvPr>
          <p:cNvGraphicFramePr>
            <a:graphicFrameLocks noGrp="1"/>
          </p:cNvGraphicFramePr>
          <p:nvPr>
            <p:ph idx="1"/>
            <p:extLst>
              <p:ext uri="{D42A27DB-BD31-4B8C-83A1-F6EECF244321}">
                <p14:modId xmlns:p14="http://schemas.microsoft.com/office/powerpoint/2010/main" val="3264348433"/>
              </p:ext>
            </p:extLst>
          </p:nvPr>
        </p:nvGraphicFramePr>
        <p:xfrm>
          <a:off x="301487" y="772160"/>
          <a:ext cx="11039061" cy="5862320"/>
        </p:xfrm>
        <a:graphic>
          <a:graphicData uri="http://schemas.openxmlformats.org/drawingml/2006/table">
            <a:tbl>
              <a:tblPr firstRow="1" bandRow="1">
                <a:tableStyleId>{5940675A-B579-460E-94D1-54222C63F5DA}</a:tableStyleId>
              </a:tblPr>
              <a:tblGrid>
                <a:gridCol w="1070113">
                  <a:extLst>
                    <a:ext uri="{9D8B030D-6E8A-4147-A177-3AD203B41FA5}">
                      <a16:colId xmlns:a16="http://schemas.microsoft.com/office/drawing/2014/main" val="626446168"/>
                    </a:ext>
                  </a:extLst>
                </a:gridCol>
                <a:gridCol w="2981740">
                  <a:extLst>
                    <a:ext uri="{9D8B030D-6E8A-4147-A177-3AD203B41FA5}">
                      <a16:colId xmlns:a16="http://schemas.microsoft.com/office/drawing/2014/main" val="2331608737"/>
                    </a:ext>
                  </a:extLst>
                </a:gridCol>
                <a:gridCol w="1152938">
                  <a:extLst>
                    <a:ext uri="{9D8B030D-6E8A-4147-A177-3AD203B41FA5}">
                      <a16:colId xmlns:a16="http://schemas.microsoft.com/office/drawing/2014/main" val="3638422418"/>
                    </a:ext>
                  </a:extLst>
                </a:gridCol>
                <a:gridCol w="2176670">
                  <a:extLst>
                    <a:ext uri="{9D8B030D-6E8A-4147-A177-3AD203B41FA5}">
                      <a16:colId xmlns:a16="http://schemas.microsoft.com/office/drawing/2014/main" val="920416018"/>
                    </a:ext>
                  </a:extLst>
                </a:gridCol>
                <a:gridCol w="1192696">
                  <a:extLst>
                    <a:ext uri="{9D8B030D-6E8A-4147-A177-3AD203B41FA5}">
                      <a16:colId xmlns:a16="http://schemas.microsoft.com/office/drawing/2014/main" val="3967025626"/>
                    </a:ext>
                  </a:extLst>
                </a:gridCol>
                <a:gridCol w="2464904">
                  <a:extLst>
                    <a:ext uri="{9D8B030D-6E8A-4147-A177-3AD203B41FA5}">
                      <a16:colId xmlns:a16="http://schemas.microsoft.com/office/drawing/2014/main" val="640108817"/>
                    </a:ext>
                  </a:extLst>
                </a:gridCol>
              </a:tblGrid>
              <a:tr h="370840">
                <a:tc>
                  <a:txBody>
                    <a:bodyPr/>
                    <a:lstStyle/>
                    <a:p>
                      <a:r>
                        <a:rPr lang="en-US" sz="1800" b="1"/>
                        <a:t>ah³/anh³</a:t>
                      </a:r>
                    </a:p>
                  </a:txBody>
                  <a:tcPr/>
                </a:tc>
                <a:tc>
                  <a:txBody>
                    <a:bodyPr/>
                    <a:lstStyle/>
                    <a:p>
                      <a:r>
                        <a:rPr lang="en-US" sz="1600" b="1">
                          <a:solidFill>
                            <a:schemeClr val="accent2">
                              <a:lumMod val="75000"/>
                            </a:schemeClr>
                          </a:solidFill>
                        </a:rPr>
                        <a:t>negative focus question</a:t>
                      </a:r>
                    </a:p>
                  </a:txBody>
                  <a:tcPr/>
                </a:tc>
                <a:tc>
                  <a:txBody>
                    <a:bodyPr/>
                    <a:lstStyle/>
                    <a:p>
                      <a:r>
                        <a:rPr lang="en-US" sz="1800" b="1"/>
                        <a:t>nej³</a:t>
                      </a:r>
                    </a:p>
                  </a:txBody>
                  <a:tcPr/>
                </a:tc>
                <a:tc>
                  <a:txBody>
                    <a:bodyPr/>
                    <a:lstStyle/>
                    <a:p>
                      <a:r>
                        <a:rPr lang="en-US" sz="1600"/>
                        <a:t>‘also’, additionally</a:t>
                      </a:r>
                    </a:p>
                  </a:txBody>
                  <a:tcPr/>
                </a:tc>
                <a:tc>
                  <a:txBody>
                    <a:bodyPr/>
                    <a:lstStyle/>
                    <a:p>
                      <a:r>
                        <a:rPr lang="en-US" sz="1800" b="1"/>
                        <a:t>sah¹</a:t>
                      </a:r>
                    </a:p>
                  </a:txBody>
                  <a:tcPr/>
                </a:tc>
                <a:tc>
                  <a:txBody>
                    <a:bodyPr/>
                    <a:lstStyle/>
                    <a:p>
                      <a:r>
                        <a:rPr lang="en-US" sz="1600" b="1">
                          <a:solidFill>
                            <a:schemeClr val="accent2">
                              <a:lumMod val="75000"/>
                            </a:schemeClr>
                          </a:solidFill>
                        </a:rPr>
                        <a:t>question when considering alternatives</a:t>
                      </a:r>
                      <a:endParaRPr lang="en-US" sz="1600">
                        <a:solidFill>
                          <a:schemeClr val="accent2">
                            <a:lumMod val="75000"/>
                          </a:schemeClr>
                        </a:solidFill>
                      </a:endParaRPr>
                    </a:p>
                  </a:txBody>
                  <a:tcPr/>
                </a:tc>
                <a:extLst>
                  <a:ext uri="{0D108BD9-81ED-4DB2-BD59-A6C34878D82A}">
                    <a16:rowId xmlns:a16="http://schemas.microsoft.com/office/drawing/2014/main" val="455774500"/>
                  </a:ext>
                </a:extLst>
              </a:tr>
              <a:tr h="370840">
                <a:tc>
                  <a:txBody>
                    <a:bodyPr/>
                    <a:lstStyle/>
                    <a:p>
                      <a:r>
                        <a:rPr lang="en-US" sz="1800" b="1"/>
                        <a:t>aj³/aj⁵</a:t>
                      </a:r>
                    </a:p>
                  </a:txBody>
                  <a:tcPr/>
                </a:tc>
                <a:tc>
                  <a:txBody>
                    <a:bodyPr/>
                    <a:lstStyle/>
                    <a:p>
                      <a:r>
                        <a:rPr lang="en-US" sz="1600" b="1">
                          <a:solidFill>
                            <a:schemeClr val="accent2">
                              <a:lumMod val="75000"/>
                            </a:schemeClr>
                          </a:solidFill>
                        </a:rPr>
                        <a:t>tag question w/perfective verbs</a:t>
                      </a:r>
                    </a:p>
                  </a:txBody>
                  <a:tcPr/>
                </a:tc>
                <a:tc>
                  <a:txBody>
                    <a:bodyPr/>
                    <a:lstStyle/>
                    <a:p>
                      <a:r>
                        <a:rPr lang="en-US" sz="1800" b="1"/>
                        <a:t>nej⁵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negative commands</a:t>
                      </a:r>
                    </a:p>
                  </a:txBody>
                  <a:tcPr/>
                </a:tc>
                <a:tc>
                  <a:txBody>
                    <a:bodyPr/>
                    <a:lstStyle/>
                    <a:p>
                      <a:r>
                        <a:rPr lang="en-US" sz="1800" b="1"/>
                        <a:t>sa³yoj³</a:t>
                      </a:r>
                    </a:p>
                  </a:txBody>
                  <a:tcPr/>
                </a:tc>
                <a:tc>
                  <a:txBody>
                    <a:bodyPr/>
                    <a:lstStyle/>
                    <a:p>
                      <a:r>
                        <a:rPr lang="en-US" sz="1600"/>
                        <a:t>counter expectations</a:t>
                      </a:r>
                    </a:p>
                  </a:txBody>
                  <a:tcPr/>
                </a:tc>
                <a:extLst>
                  <a:ext uri="{0D108BD9-81ED-4DB2-BD59-A6C34878D82A}">
                    <a16:rowId xmlns:a16="http://schemas.microsoft.com/office/drawing/2014/main" val="1640013036"/>
                  </a:ext>
                </a:extLst>
              </a:tr>
              <a:tr h="370840">
                <a:tc>
                  <a:txBody>
                    <a:bodyPr/>
                    <a:lstStyle/>
                    <a:p>
                      <a:r>
                        <a:rPr lang="en-US" sz="1800" b="1"/>
                        <a:t>bej¹</a:t>
                      </a:r>
                    </a:p>
                  </a:txBody>
                  <a:tcPr/>
                </a:tc>
                <a:tc>
                  <a:txBody>
                    <a:bodyPr/>
                    <a:lstStyle/>
                    <a:p>
                      <a:r>
                        <a:rPr lang="en-US" sz="1600"/>
                        <a:t>strong commands, ‘already!’</a:t>
                      </a:r>
                    </a:p>
                  </a:txBody>
                  <a:tcPr/>
                </a:tc>
                <a:tc>
                  <a:txBody>
                    <a:bodyPr/>
                    <a:lstStyle/>
                    <a:p>
                      <a:r>
                        <a:rPr lang="en-US" sz="1800" b="1"/>
                        <a:t>nun² ne⁴³</a:t>
                      </a:r>
                    </a:p>
                  </a:txBody>
                  <a:tcPr/>
                </a:tc>
                <a:tc>
                  <a:txBody>
                    <a:bodyPr/>
                    <a:lstStyle/>
                    <a:p>
                      <a:r>
                        <a:rPr lang="en-US" sz="1600"/>
                        <a:t>expression of anger</a:t>
                      </a:r>
                    </a:p>
                  </a:txBody>
                  <a:tcPr/>
                </a:tc>
                <a:tc>
                  <a:txBody>
                    <a:bodyPr/>
                    <a:lstStyle/>
                    <a:p>
                      <a:r>
                        <a:rPr lang="en-US" sz="1800" b="1"/>
                        <a:t>staj³</a:t>
                      </a:r>
                    </a:p>
                  </a:txBody>
                  <a:tcPr/>
                </a:tc>
                <a:tc>
                  <a:txBody>
                    <a:bodyPr/>
                    <a:lstStyle/>
                    <a:p>
                      <a:r>
                        <a:rPr lang="en-US" sz="1600" b="0"/>
                        <a:t>‘at all!’</a:t>
                      </a:r>
                    </a:p>
                  </a:txBody>
                  <a:tcPr/>
                </a:tc>
                <a:extLst>
                  <a:ext uri="{0D108BD9-81ED-4DB2-BD59-A6C34878D82A}">
                    <a16:rowId xmlns:a16="http://schemas.microsoft.com/office/drawing/2014/main" val="3575292849"/>
                  </a:ext>
                </a:extLst>
              </a:tr>
              <a:tr h="370840">
                <a:tc>
                  <a:txBody>
                    <a:bodyPr/>
                    <a:lstStyle/>
                    <a:p>
                      <a:r>
                        <a:rPr lang="en-US" sz="1800" b="1"/>
                        <a:t>kah¹³</a:t>
                      </a:r>
                    </a:p>
                  </a:txBody>
                  <a:tcPr/>
                </a:tc>
                <a:tc>
                  <a:txBody>
                    <a:bodyPr/>
                    <a:lstStyle/>
                    <a:p>
                      <a:r>
                        <a:rPr lang="en-US" sz="1600"/>
                        <a:t>‘neither’, negative option</a:t>
                      </a:r>
                    </a:p>
                  </a:txBody>
                  <a:tcPr/>
                </a:tc>
                <a:tc>
                  <a:txBody>
                    <a:bodyPr/>
                    <a:lstStyle/>
                    <a:p>
                      <a:r>
                        <a:rPr lang="en-US" sz="1800" b="1"/>
                        <a:t>oh¹</a:t>
                      </a:r>
                    </a:p>
                  </a:txBody>
                  <a:tcPr/>
                </a:tc>
                <a:tc>
                  <a:txBody>
                    <a:bodyPr/>
                    <a:lstStyle/>
                    <a:p>
                      <a:r>
                        <a:rPr lang="en-US" sz="1600" b="1">
                          <a:solidFill>
                            <a:schemeClr val="accent2">
                              <a:lumMod val="75000"/>
                            </a:schemeClr>
                          </a:solidFill>
                        </a:rPr>
                        <a:t>content question</a:t>
                      </a:r>
                      <a:endParaRPr lang="en-US" sz="1600">
                        <a:solidFill>
                          <a:schemeClr val="accent2">
                            <a:lumMod val="75000"/>
                          </a:schemeClr>
                        </a:solidFill>
                      </a:endParaRPr>
                    </a:p>
                  </a:txBody>
                  <a:tcPr/>
                </a:tc>
                <a:tc>
                  <a:txBody>
                    <a:bodyPr/>
                    <a:lstStyle/>
                    <a:p>
                      <a:r>
                        <a:rPr lang="en-US" sz="1800" b="1"/>
                        <a:t>stej³</a:t>
                      </a:r>
                    </a:p>
                  </a:txBody>
                  <a:tcPr/>
                </a:tc>
                <a:tc>
                  <a:txBody>
                    <a:bodyPr/>
                    <a:lstStyle/>
                    <a:p>
                      <a:r>
                        <a:rPr lang="en-US" sz="1600"/>
                        <a:t>already, used w/commands</a:t>
                      </a:r>
                    </a:p>
                  </a:txBody>
                  <a:tcPr/>
                </a:tc>
                <a:extLst>
                  <a:ext uri="{0D108BD9-81ED-4DB2-BD59-A6C34878D82A}">
                    <a16:rowId xmlns:a16="http://schemas.microsoft.com/office/drawing/2014/main" val="3487771252"/>
                  </a:ext>
                </a:extLst>
              </a:tr>
              <a:tr h="370840">
                <a:tc>
                  <a:txBody>
                    <a:bodyPr/>
                    <a:lstStyle/>
                    <a:p>
                      <a:r>
                        <a:rPr lang="en-US" sz="1800" b="1"/>
                        <a:t>kaj³⁴</a:t>
                      </a:r>
                    </a:p>
                  </a:txBody>
                  <a:tcPr/>
                </a:tc>
                <a:tc>
                  <a:txBody>
                    <a:bodyPr/>
                    <a:lstStyle/>
                    <a:p>
                      <a:r>
                        <a:rPr lang="en-US" sz="1600"/>
                        <a:t>more than presumed</a:t>
                      </a:r>
                    </a:p>
                  </a:txBody>
                  <a:tcPr/>
                </a:tc>
                <a:tc>
                  <a:txBody>
                    <a:bodyPr/>
                    <a:lstStyle/>
                    <a:p>
                      <a:r>
                        <a:rPr lang="en-US" sz="1800" b="1"/>
                        <a:t>oj³</a:t>
                      </a:r>
                    </a:p>
                  </a:txBody>
                  <a:tcPr/>
                </a:tc>
                <a:tc>
                  <a:txBody>
                    <a:bodyPr/>
                    <a:lstStyle/>
                    <a:p>
                      <a:r>
                        <a:rPr lang="en-US" sz="1600" b="0"/>
                        <a:t>demand for action</a:t>
                      </a:r>
                    </a:p>
                  </a:txBody>
                  <a:tcPr/>
                </a:tc>
                <a:tc>
                  <a:txBody>
                    <a:bodyPr/>
                    <a:lstStyle/>
                    <a:p>
                      <a:r>
                        <a:rPr lang="en-US" sz="1800" b="1"/>
                        <a:t>stinh⁴</a:t>
                      </a:r>
                    </a:p>
                  </a:txBody>
                  <a:tcPr/>
                </a:tc>
                <a:tc>
                  <a:txBody>
                    <a:bodyPr/>
                    <a:lstStyle/>
                    <a:p>
                      <a:r>
                        <a:rPr lang="en-US" sz="1600" b="1">
                          <a:solidFill>
                            <a:schemeClr val="accent2">
                              <a:lumMod val="75000"/>
                            </a:schemeClr>
                          </a:solidFill>
                        </a:rPr>
                        <a:t>negative tag question</a:t>
                      </a:r>
                      <a:endParaRPr lang="en-US" sz="1600">
                        <a:solidFill>
                          <a:schemeClr val="accent2">
                            <a:lumMod val="75000"/>
                          </a:schemeClr>
                        </a:solidFill>
                      </a:endParaRPr>
                    </a:p>
                  </a:txBody>
                  <a:tcPr/>
                </a:tc>
                <a:extLst>
                  <a:ext uri="{0D108BD9-81ED-4DB2-BD59-A6C34878D82A}">
                    <a16:rowId xmlns:a16="http://schemas.microsoft.com/office/drawing/2014/main" val="1452698088"/>
                  </a:ext>
                </a:extLst>
              </a:tr>
              <a:tr h="370840">
                <a:tc>
                  <a:txBody>
                    <a:bodyPr/>
                    <a:lstStyle/>
                    <a:p>
                      <a:r>
                        <a:rPr lang="en-US" sz="1800" b="1"/>
                        <a:t>kaj¹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lumMod val="75000"/>
                            </a:schemeClr>
                          </a:solidFill>
                        </a:rPr>
                        <a:t>tag question w/potential verbs</a:t>
                      </a:r>
                    </a:p>
                  </a:txBody>
                  <a:tcPr/>
                </a:tc>
                <a:tc>
                  <a:txBody>
                    <a:bodyPr/>
                    <a:lstStyle/>
                    <a:p>
                      <a:r>
                        <a:rPr lang="en-US" sz="1800" b="1"/>
                        <a:t>oj¹</a:t>
                      </a:r>
                    </a:p>
                  </a:txBody>
                  <a:tcPr/>
                </a:tc>
                <a:tc>
                  <a:txBody>
                    <a:bodyPr/>
                    <a:lstStyle/>
                    <a:p>
                      <a:r>
                        <a:rPr lang="en-US" sz="1600" b="1">
                          <a:solidFill>
                            <a:schemeClr val="accent2">
                              <a:lumMod val="75000"/>
                            </a:schemeClr>
                          </a:solidFill>
                        </a:rPr>
                        <a:t>question used as a response</a:t>
                      </a:r>
                    </a:p>
                  </a:txBody>
                  <a:tcPr/>
                </a:tc>
                <a:tc>
                  <a:txBody>
                    <a:bodyPr/>
                    <a:lstStyle/>
                    <a:p>
                      <a:r>
                        <a:rPr lang="en-US" sz="1800" b="1"/>
                        <a:t>stoj³</a:t>
                      </a:r>
                    </a:p>
                  </a:txBody>
                  <a:tcPr/>
                </a:tc>
                <a:tc>
                  <a:txBody>
                    <a:bodyPr/>
                    <a:lstStyle/>
                    <a:p>
                      <a:r>
                        <a:rPr lang="en-US" sz="1600"/>
                        <a:t>expresses obligation</a:t>
                      </a:r>
                    </a:p>
                  </a:txBody>
                  <a:tcPr/>
                </a:tc>
                <a:extLst>
                  <a:ext uri="{0D108BD9-81ED-4DB2-BD59-A6C34878D82A}">
                    <a16:rowId xmlns:a16="http://schemas.microsoft.com/office/drawing/2014/main" val="2527631091"/>
                  </a:ext>
                </a:extLst>
              </a:tr>
              <a:tr h="370840">
                <a:tc>
                  <a:txBody>
                    <a:bodyPr/>
                    <a:lstStyle/>
                    <a:p>
                      <a:r>
                        <a:rPr lang="en-US" sz="1800" b="1"/>
                        <a:t>koh¹</a:t>
                      </a:r>
                    </a:p>
                  </a:txBody>
                  <a:tcPr/>
                </a:tc>
                <a:tc>
                  <a:txBody>
                    <a:bodyPr/>
                    <a:lstStyle/>
                    <a:p>
                      <a:r>
                        <a:rPr lang="en-US" sz="1600" b="1">
                          <a:solidFill>
                            <a:schemeClr val="accent2">
                              <a:lumMod val="75000"/>
                            </a:schemeClr>
                          </a:solidFill>
                        </a:rPr>
                        <a:t>manner question</a:t>
                      </a:r>
                    </a:p>
                  </a:txBody>
                  <a:tcPr/>
                </a:tc>
                <a:tc>
                  <a:txBody>
                    <a:bodyPr/>
                    <a:lstStyle/>
                    <a:p>
                      <a:r>
                        <a:rPr lang="en-US" sz="1800" b="1"/>
                        <a:t>nih⁴</a:t>
                      </a:r>
                    </a:p>
                  </a:txBody>
                  <a:tcPr/>
                </a:tc>
                <a:tc>
                  <a:txBody>
                    <a:bodyPr/>
                    <a:lstStyle/>
                    <a:p>
                      <a:r>
                        <a:rPr lang="en-US" sz="1600" b="1">
                          <a:solidFill>
                            <a:schemeClr val="accent2">
                              <a:lumMod val="75000"/>
                            </a:schemeClr>
                          </a:solidFill>
                        </a:rPr>
                        <a:t>polar question</a:t>
                      </a:r>
                      <a:endParaRPr lang="en-US" sz="1600" b="0">
                        <a:solidFill>
                          <a:schemeClr val="accent2">
                            <a:lumMod val="75000"/>
                          </a:schemeClr>
                        </a:solidFill>
                      </a:endParaRPr>
                    </a:p>
                  </a:txBody>
                  <a:tcPr/>
                </a:tc>
                <a:tc>
                  <a:txBody>
                    <a:bodyPr/>
                    <a:lstStyle/>
                    <a:p>
                      <a:r>
                        <a:rPr lang="en-US" sz="1800" b="1"/>
                        <a:t>toj¹</a:t>
                      </a:r>
                    </a:p>
                  </a:txBody>
                  <a:tcPr/>
                </a:tc>
                <a:tc>
                  <a:txBody>
                    <a:bodyPr/>
                    <a:lstStyle/>
                    <a:p>
                      <a:r>
                        <a:rPr lang="en-US" sz="1600"/>
                        <a:t>expresses lack of understanding</a:t>
                      </a:r>
                    </a:p>
                  </a:txBody>
                  <a:tcPr/>
                </a:tc>
                <a:extLst>
                  <a:ext uri="{0D108BD9-81ED-4DB2-BD59-A6C34878D82A}">
                    <a16:rowId xmlns:a16="http://schemas.microsoft.com/office/drawing/2014/main" val="3840321796"/>
                  </a:ext>
                </a:extLst>
              </a:tr>
              <a:tr h="370840">
                <a:tc>
                  <a:txBody>
                    <a:bodyPr/>
                    <a:lstStyle/>
                    <a:p>
                      <a:r>
                        <a:rPr lang="en-US" sz="1800" b="1"/>
                        <a:t>manj⁵</a:t>
                      </a:r>
                    </a:p>
                  </a:txBody>
                  <a:tcPr/>
                </a:tc>
                <a:tc>
                  <a:txBody>
                    <a:bodyPr/>
                    <a:lstStyle/>
                    <a:p>
                      <a:r>
                        <a:rPr lang="en-US" sz="1600"/>
                        <a:t>negative focus statement</a:t>
                      </a:r>
                    </a:p>
                  </a:txBody>
                  <a:tcPr/>
                </a:tc>
                <a:tc>
                  <a:txBody>
                    <a:bodyPr/>
                    <a:lstStyle/>
                    <a:p>
                      <a:r>
                        <a:rPr lang="en-US" sz="1800" b="1"/>
                        <a:t>noh¹</a:t>
                      </a:r>
                    </a:p>
                  </a:txBody>
                  <a:tcPr/>
                </a:tc>
                <a:tc>
                  <a:txBody>
                    <a:bodyPr/>
                    <a:lstStyle/>
                    <a:p>
                      <a:r>
                        <a:rPr lang="en-US" sz="1600" b="1">
                          <a:solidFill>
                            <a:schemeClr val="accent2">
                              <a:lumMod val="75000"/>
                            </a:schemeClr>
                          </a:solidFill>
                        </a:rPr>
                        <a:t>repeated question</a:t>
                      </a:r>
                    </a:p>
                  </a:txBody>
                  <a:tcPr/>
                </a:tc>
                <a:tc>
                  <a:txBody>
                    <a:bodyPr/>
                    <a:lstStyle/>
                    <a:p>
                      <a:r>
                        <a:rPr lang="en-US" sz="1800" b="1"/>
                        <a:t>trunj⁵</a:t>
                      </a:r>
                    </a:p>
                  </a:txBody>
                  <a:tcPr/>
                </a:tc>
                <a:tc>
                  <a:txBody>
                    <a:bodyPr/>
                    <a:lstStyle/>
                    <a:p>
                      <a:r>
                        <a:rPr lang="en-US" sz="1600"/>
                        <a:t>used when suggesting prohibited options</a:t>
                      </a:r>
                    </a:p>
                  </a:txBody>
                  <a:tcPr/>
                </a:tc>
                <a:extLst>
                  <a:ext uri="{0D108BD9-81ED-4DB2-BD59-A6C34878D82A}">
                    <a16:rowId xmlns:a16="http://schemas.microsoft.com/office/drawing/2014/main" val="2233953717"/>
                  </a:ext>
                </a:extLst>
              </a:tr>
              <a:tr h="370840">
                <a:tc>
                  <a:txBody>
                    <a:bodyPr/>
                    <a:lstStyle/>
                    <a:p>
                      <a:r>
                        <a:rPr lang="en-US" sz="1800" b="1"/>
                        <a:t>manh³</a:t>
                      </a:r>
                    </a:p>
                  </a:txBody>
                  <a:tcPr/>
                </a:tc>
                <a:tc>
                  <a:txBody>
                    <a:bodyPr/>
                    <a:lstStyle/>
                    <a:p>
                      <a:r>
                        <a:rPr lang="en-US" sz="1600"/>
                        <a:t>negative quotation</a:t>
                      </a:r>
                    </a:p>
                  </a:txBody>
                  <a:tcPr/>
                </a:tc>
                <a:tc>
                  <a:txBody>
                    <a:bodyPr/>
                    <a:lstStyle/>
                    <a:p>
                      <a:r>
                        <a:rPr lang="en-US" sz="1800" b="1"/>
                        <a:t>raj¹</a:t>
                      </a:r>
                    </a:p>
                  </a:txBody>
                  <a:tcPr/>
                </a:tc>
                <a:tc>
                  <a:txBody>
                    <a:bodyPr/>
                    <a:lstStyle/>
                    <a:p>
                      <a:r>
                        <a:rPr lang="en-US" sz="1600"/>
                        <a:t>lack of certainty</a:t>
                      </a:r>
                    </a:p>
                  </a:txBody>
                  <a:tcPr/>
                </a:tc>
                <a:tc>
                  <a:txBody>
                    <a:bodyPr/>
                    <a:lstStyle/>
                    <a:p>
                      <a:r>
                        <a:rPr lang="en-US" sz="1800" b="1"/>
                        <a:t>un⁴³</a:t>
                      </a:r>
                    </a:p>
                  </a:txBody>
                  <a:tcPr/>
                </a:tc>
                <a:tc>
                  <a:txBody>
                    <a:bodyPr/>
                    <a:lstStyle/>
                    <a:p>
                      <a:r>
                        <a:rPr lang="en-US" sz="1600" b="1">
                          <a:solidFill>
                            <a:schemeClr val="accent2">
                              <a:lumMod val="75000"/>
                            </a:schemeClr>
                          </a:solidFill>
                        </a:rPr>
                        <a:t>emphatic questions</a:t>
                      </a:r>
                      <a:endParaRPr lang="en-US" sz="1600">
                        <a:solidFill>
                          <a:schemeClr val="accent2">
                            <a:lumMod val="75000"/>
                          </a:schemeClr>
                        </a:solidFill>
                      </a:endParaRPr>
                    </a:p>
                  </a:txBody>
                  <a:tcPr/>
                </a:tc>
                <a:extLst>
                  <a:ext uri="{0D108BD9-81ED-4DB2-BD59-A6C34878D82A}">
                    <a16:rowId xmlns:a16="http://schemas.microsoft.com/office/drawing/2014/main" val="358404802"/>
                  </a:ext>
                </a:extLst>
              </a:tr>
              <a:tr h="370840">
                <a:tc>
                  <a:txBody>
                    <a:bodyPr/>
                    <a:lstStyle/>
                    <a:p>
                      <a:r>
                        <a:rPr lang="en-US" sz="1800" b="1"/>
                        <a:t>minh³</a:t>
                      </a:r>
                    </a:p>
                  </a:txBody>
                  <a:tcPr/>
                </a:tc>
                <a:tc>
                  <a:txBody>
                    <a:bodyPr/>
                    <a:lstStyle/>
                    <a:p>
                      <a:r>
                        <a:rPr lang="en-US" sz="1600"/>
                        <a:t>surely, expression of certainty</a:t>
                      </a:r>
                    </a:p>
                  </a:txBody>
                  <a:tcPr/>
                </a:tc>
                <a:tc>
                  <a:txBody>
                    <a:bodyPr/>
                    <a:lstStyle/>
                    <a:p>
                      <a:r>
                        <a:rPr lang="en-US" sz="1800" b="1"/>
                        <a:t>rej³</a:t>
                      </a:r>
                    </a:p>
                  </a:txBody>
                  <a:tcPr/>
                </a:tc>
                <a:tc>
                  <a:txBody>
                    <a:bodyPr/>
                    <a:lstStyle/>
                    <a:p>
                      <a:r>
                        <a:rPr lang="en-US" sz="1600"/>
                        <a:t>reported speech</a:t>
                      </a:r>
                    </a:p>
                  </a:txBody>
                  <a:tcPr/>
                </a:tc>
                <a:tc>
                  <a:txBody>
                    <a:bodyPr/>
                    <a:lstStyle/>
                    <a:p>
                      <a:r>
                        <a:rPr lang="en-US" sz="1800" b="1"/>
                        <a:t>yoj³²</a:t>
                      </a:r>
                    </a:p>
                  </a:txBody>
                  <a:tcPr/>
                </a:tc>
                <a:tc>
                  <a:txBody>
                    <a:bodyPr/>
                    <a:lstStyle/>
                    <a:p>
                      <a:r>
                        <a:rPr lang="en-US" sz="1600"/>
                        <a:t>expresses common speaker belief w/out certainty</a:t>
                      </a:r>
                    </a:p>
                  </a:txBody>
                  <a:tcPr/>
                </a:tc>
                <a:extLst>
                  <a:ext uri="{0D108BD9-81ED-4DB2-BD59-A6C34878D82A}">
                    <a16:rowId xmlns:a16="http://schemas.microsoft.com/office/drawing/2014/main" val="1271277698"/>
                  </a:ext>
                </a:extLst>
              </a:tr>
              <a:tr h="370840">
                <a:tc>
                  <a:txBody>
                    <a:bodyPr/>
                    <a:lstStyle/>
                    <a:p>
                      <a:r>
                        <a:rPr lang="en-US" sz="1800" b="1"/>
                        <a:t>nanh¹³</a:t>
                      </a:r>
                    </a:p>
                  </a:txBody>
                  <a:tcPr/>
                </a:tc>
                <a:tc>
                  <a:txBody>
                    <a:bodyPr/>
                    <a:lstStyle/>
                    <a:p>
                      <a:r>
                        <a:rPr lang="en-US" sz="1600"/>
                        <a:t>personal belief of speaker</a:t>
                      </a:r>
                    </a:p>
                  </a:txBody>
                  <a:tcPr/>
                </a:tc>
                <a:tc>
                  <a:txBody>
                    <a:bodyPr/>
                    <a:lstStyle/>
                    <a:p>
                      <a:r>
                        <a:rPr lang="en-US" sz="1800" b="1"/>
                        <a:t>riaj⁵</a:t>
                      </a:r>
                    </a:p>
                  </a:txBody>
                  <a:tcPr/>
                </a:tc>
                <a:tc>
                  <a:txBody>
                    <a:bodyPr/>
                    <a:lstStyle/>
                    <a:p>
                      <a:r>
                        <a:rPr lang="en-US" sz="1600"/>
                        <a:t>used w/giving advice</a:t>
                      </a:r>
                    </a:p>
                  </a:txBody>
                  <a:tcPr/>
                </a:tc>
                <a:tc>
                  <a:txBody>
                    <a:bodyPr/>
                    <a:lstStyle/>
                    <a:p>
                      <a:r>
                        <a:rPr lang="en-US" sz="1800" b="1"/>
                        <a:t>yu³be³²</a:t>
                      </a:r>
                    </a:p>
                  </a:txBody>
                  <a:tcPr/>
                </a:tc>
                <a:tc>
                  <a:txBody>
                    <a:bodyPr/>
                    <a:lstStyle/>
                    <a:p>
                      <a:r>
                        <a:rPr lang="en-US" sz="1600"/>
                        <a:t>confirmation of truthhood</a:t>
                      </a:r>
                    </a:p>
                  </a:txBody>
                  <a:tcPr/>
                </a:tc>
                <a:extLst>
                  <a:ext uri="{0D108BD9-81ED-4DB2-BD59-A6C34878D82A}">
                    <a16:rowId xmlns:a16="http://schemas.microsoft.com/office/drawing/2014/main" val="2531775122"/>
                  </a:ext>
                </a:extLst>
              </a:tr>
              <a:tr h="370840">
                <a:tc>
                  <a:txBody>
                    <a:bodyPr/>
                    <a:lstStyle/>
                    <a:p>
                      <a:r>
                        <a:rPr lang="en-US" sz="1800" b="1"/>
                        <a:t>nanj¹³</a:t>
                      </a:r>
                    </a:p>
                  </a:txBody>
                  <a:tcPr/>
                </a:tc>
                <a:tc>
                  <a:txBody>
                    <a:bodyPr/>
                    <a:lstStyle/>
                    <a:p>
                      <a:r>
                        <a:rPr lang="en-US" sz="1600"/>
                        <a:t>distinguishing between quantities</a:t>
                      </a:r>
                    </a:p>
                  </a:txBody>
                  <a:tcPr/>
                </a:tc>
                <a:tc>
                  <a:txBody>
                    <a:bodyPr/>
                    <a:lstStyle/>
                    <a:p>
                      <a:r>
                        <a:rPr lang="en-US" sz="1800" b="1"/>
                        <a:t>runj³</a:t>
                      </a:r>
                    </a:p>
                  </a:txBody>
                  <a:tcPr/>
                </a:tc>
                <a:tc>
                  <a:txBody>
                    <a:bodyPr/>
                    <a:lstStyle/>
                    <a:p>
                      <a:r>
                        <a:rPr lang="en-US" sz="1600" b="1">
                          <a:solidFill>
                            <a:schemeClr val="accent2">
                              <a:lumMod val="75000"/>
                            </a:schemeClr>
                          </a:solidFill>
                        </a:rPr>
                        <a:t>partial question</a:t>
                      </a:r>
                      <a:endParaRPr lang="en-US" sz="1600">
                        <a:solidFill>
                          <a:schemeClr val="accent2">
                            <a:lumMod val="75000"/>
                          </a:schemeClr>
                        </a:solidFill>
                      </a:endParaRPr>
                    </a:p>
                  </a:txBody>
                  <a:tcPr/>
                </a:tc>
                <a:tc>
                  <a:txBody>
                    <a:bodyPr/>
                    <a:lstStyle/>
                    <a:p>
                      <a:r>
                        <a:rPr lang="en-US" sz="1800" b="1"/>
                        <a:t>(ya)hnej⁵</a:t>
                      </a:r>
                    </a:p>
                  </a:txBody>
                  <a:tcPr/>
                </a:tc>
                <a:tc>
                  <a:txBody>
                    <a:bodyPr/>
                    <a:lstStyle/>
                    <a:p>
                      <a:r>
                        <a:rPr lang="en-US" sz="1600"/>
                        <a:t>SFP between men</a:t>
                      </a:r>
                    </a:p>
                  </a:txBody>
                  <a:tcPr/>
                </a:tc>
                <a:extLst>
                  <a:ext uri="{0D108BD9-81ED-4DB2-BD59-A6C34878D82A}">
                    <a16:rowId xmlns:a16="http://schemas.microsoft.com/office/drawing/2014/main" val="2098218319"/>
                  </a:ext>
                </a:extLst>
              </a:tr>
              <a:tr h="370840">
                <a:tc>
                  <a:txBody>
                    <a:bodyPr/>
                    <a:lstStyle/>
                    <a:p>
                      <a:r>
                        <a:rPr lang="en-US" sz="1800" b="1"/>
                        <a:t>nanj⁵</a:t>
                      </a:r>
                    </a:p>
                  </a:txBody>
                  <a:tcPr/>
                </a:tc>
                <a:tc>
                  <a:txBody>
                    <a:bodyPr/>
                    <a:lstStyle/>
                    <a:p>
                      <a:r>
                        <a:rPr lang="en-US" sz="1600"/>
                        <a:t>expression of finality</a:t>
                      </a:r>
                    </a:p>
                  </a:txBody>
                  <a:tcPr/>
                </a:tc>
                <a:tc>
                  <a:txBody>
                    <a:bodyPr/>
                    <a:lstStyle/>
                    <a:p>
                      <a:r>
                        <a:rPr lang="en-US" sz="1800" b="1"/>
                        <a:t>saj⁵</a:t>
                      </a:r>
                    </a:p>
                  </a:txBody>
                  <a:tcPr/>
                </a:tc>
                <a:tc>
                  <a:txBody>
                    <a:bodyPr/>
                    <a:lstStyle/>
                    <a:p>
                      <a:r>
                        <a:rPr lang="en-US" sz="1600"/>
                        <a:t>counter expectations</a:t>
                      </a:r>
                    </a:p>
                  </a:txBody>
                  <a:tcPr/>
                </a:tc>
                <a:tc>
                  <a:txBody>
                    <a:bodyPr/>
                    <a:lstStyle/>
                    <a:p>
                      <a:r>
                        <a:rPr lang="en-US" sz="1800" b="1"/>
                        <a:t>ya³rij⁵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SFP between women</a:t>
                      </a:r>
                    </a:p>
                  </a:txBody>
                  <a:tcPr/>
                </a:tc>
                <a:extLst>
                  <a:ext uri="{0D108BD9-81ED-4DB2-BD59-A6C34878D82A}">
                    <a16:rowId xmlns:a16="http://schemas.microsoft.com/office/drawing/2014/main" val="452111173"/>
                  </a:ext>
                </a:extLst>
              </a:tr>
            </a:tbl>
          </a:graphicData>
        </a:graphic>
      </p:graphicFrame>
      <p:sp>
        <p:nvSpPr>
          <p:cNvPr id="4" name="Slide Number Placeholder 3">
            <a:extLst>
              <a:ext uri="{FF2B5EF4-FFF2-40B4-BE49-F238E27FC236}">
                <a16:creationId xmlns:a16="http://schemas.microsoft.com/office/drawing/2014/main" id="{F6D45C59-F805-42A4-CE2F-EF8997D2B638}"/>
              </a:ext>
            </a:extLst>
          </p:cNvPr>
          <p:cNvSpPr>
            <a:spLocks noGrp="1"/>
          </p:cNvSpPr>
          <p:nvPr>
            <p:ph type="sldNum" sz="quarter" idx="12"/>
          </p:nvPr>
        </p:nvSpPr>
        <p:spPr>
          <a:xfrm>
            <a:off x="9147313" y="6362630"/>
            <a:ext cx="2743200" cy="365125"/>
          </a:xfrm>
        </p:spPr>
        <p:txBody>
          <a:bodyPr/>
          <a:lstStyle/>
          <a:p>
            <a:fld id="{CD6392C4-29F7-A644-B9A7-B57F2E84ED4E}" type="slidenum">
              <a:rPr lang="en-US"/>
              <a:t>19</a:t>
            </a:fld>
            <a:endParaRPr lang="en-US"/>
          </a:p>
        </p:txBody>
      </p:sp>
      <p:sp>
        <p:nvSpPr>
          <p:cNvPr id="2" name="TextBox 1">
            <a:extLst>
              <a:ext uri="{FF2B5EF4-FFF2-40B4-BE49-F238E27FC236}">
                <a16:creationId xmlns:a16="http://schemas.microsoft.com/office/drawing/2014/main" id="{D266E934-029A-D549-07A5-03C30AF206C0}"/>
              </a:ext>
            </a:extLst>
          </p:cNvPr>
          <p:cNvSpPr txBox="1"/>
          <p:nvPr/>
        </p:nvSpPr>
        <p:spPr>
          <a:xfrm>
            <a:off x="301487" y="223520"/>
            <a:ext cx="11039061" cy="523220"/>
          </a:xfrm>
          <a:prstGeom prst="rect">
            <a:avLst/>
          </a:prstGeom>
          <a:noFill/>
        </p:spPr>
        <p:txBody>
          <a:bodyPr wrap="square" rtlCol="0">
            <a:spAutoFit/>
          </a:bodyPr>
          <a:lstStyle/>
          <a:p>
            <a:pPr algn="ctr"/>
            <a:r>
              <a:rPr lang="en-US" sz="2800" b="1"/>
              <a:t>39 unique SFPs have been identified in Triqui speech</a:t>
            </a:r>
          </a:p>
        </p:txBody>
      </p:sp>
    </p:spTree>
    <p:extLst>
      <p:ext uri="{BB962C8B-B14F-4D97-AF65-F5344CB8AC3E}">
        <p14:creationId xmlns:p14="http://schemas.microsoft.com/office/powerpoint/2010/main" val="415816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88B8-BC33-CF46-9240-9E5564973B3F}"/>
              </a:ext>
            </a:extLst>
          </p:cNvPr>
          <p:cNvSpPr>
            <a:spLocks noGrp="1"/>
          </p:cNvSpPr>
          <p:nvPr>
            <p:ph type="title"/>
          </p:nvPr>
        </p:nvSpPr>
        <p:spPr>
          <a:xfrm>
            <a:off x="342899" y="372377"/>
            <a:ext cx="5444583" cy="1044575"/>
          </a:xfrm>
        </p:spPr>
        <p:txBody>
          <a:bodyPr>
            <a:normAutofit/>
          </a:bodyPr>
          <a:lstStyle/>
          <a:p>
            <a:r>
              <a:rPr lang="en-US">
                <a:latin typeface="+mn-lt"/>
              </a:rPr>
              <a:t>Triqui languages</a:t>
            </a:r>
            <a:endParaRPr lang="en-US">
              <a:solidFill>
                <a:schemeClr val="tx1">
                  <a:lumMod val="75000"/>
                  <a:lumOff val="25000"/>
                </a:schemeClr>
              </a:solidFill>
              <a:latin typeface="+mn-lt"/>
            </a:endParaRPr>
          </a:p>
        </p:txBody>
      </p:sp>
      <p:sp>
        <p:nvSpPr>
          <p:cNvPr id="3" name="Content Placeholder 2">
            <a:extLst>
              <a:ext uri="{FF2B5EF4-FFF2-40B4-BE49-F238E27FC236}">
                <a16:creationId xmlns:a16="http://schemas.microsoft.com/office/drawing/2014/main" id="{07CC2ABB-105F-2649-B916-7A9EE5397EE9}"/>
              </a:ext>
            </a:extLst>
          </p:cNvPr>
          <p:cNvSpPr>
            <a:spLocks noGrp="1"/>
          </p:cNvSpPr>
          <p:nvPr>
            <p:ph idx="1"/>
          </p:nvPr>
        </p:nvSpPr>
        <p:spPr>
          <a:xfrm>
            <a:off x="342900" y="1416952"/>
            <a:ext cx="4252852" cy="5326748"/>
          </a:xfrm>
        </p:spPr>
        <p:txBody>
          <a:bodyPr>
            <a:normAutofit fontScale="92500" lnSpcReduction="10000"/>
          </a:bodyPr>
          <a:lstStyle/>
          <a:p>
            <a:r>
              <a:rPr lang="en-US" sz="2600">
                <a:solidFill>
                  <a:schemeClr val="tx1">
                    <a:lumMod val="75000"/>
                    <a:lumOff val="25000"/>
                  </a:schemeClr>
                </a:solidFill>
              </a:rPr>
              <a:t>Three varieties with some intelligibility between Chicahuaxtla and Itunyoso Triqui. Copala Triqui is recognizably ”different” by speakers and not intelligible.</a:t>
            </a:r>
          </a:p>
          <a:p>
            <a:endParaRPr lang="en-US" sz="2600">
              <a:solidFill>
                <a:schemeClr val="tx1">
                  <a:lumMod val="75000"/>
                  <a:lumOff val="25000"/>
                </a:schemeClr>
              </a:solidFill>
            </a:endParaRPr>
          </a:p>
          <a:p>
            <a:r>
              <a:rPr lang="en-US" sz="2600">
                <a:solidFill>
                  <a:schemeClr val="tx1">
                    <a:lumMod val="75000"/>
                    <a:lumOff val="25000"/>
                  </a:schemeClr>
                </a:solidFill>
              </a:rPr>
              <a:t>All tonally complex in terms of tonal inventories and the use of tone in the morphology and grammatical constructions.</a:t>
            </a:r>
          </a:p>
          <a:p>
            <a:endParaRPr lang="en-US" sz="2600">
              <a:solidFill>
                <a:schemeClr val="tx1">
                  <a:lumMod val="75000"/>
                  <a:lumOff val="25000"/>
                </a:schemeClr>
              </a:solidFill>
            </a:endParaRPr>
          </a:p>
          <a:p>
            <a:r>
              <a:rPr lang="en-US" b="1">
                <a:solidFill>
                  <a:schemeClr val="tx1">
                    <a:lumMod val="75000"/>
                    <a:lumOff val="25000"/>
                  </a:schemeClr>
                </a:solidFill>
              </a:rPr>
              <a:t>General inquiry for grammar: what does Triqui pragmatics look like?</a:t>
            </a:r>
          </a:p>
        </p:txBody>
      </p:sp>
      <p:pic>
        <p:nvPicPr>
          <p:cNvPr id="5" name="Picture 4">
            <a:extLst>
              <a:ext uri="{FF2B5EF4-FFF2-40B4-BE49-F238E27FC236}">
                <a16:creationId xmlns:a16="http://schemas.microsoft.com/office/drawing/2014/main" id="{C82FBFCC-9F2E-AB4F-BA29-8A69F838C8CD}"/>
              </a:ext>
            </a:extLst>
          </p:cNvPr>
          <p:cNvPicPr>
            <a:picLocks noChangeAspect="1"/>
          </p:cNvPicPr>
          <p:nvPr/>
        </p:nvPicPr>
        <p:blipFill>
          <a:blip r:embed="rId2"/>
          <a:stretch>
            <a:fillRect/>
          </a:stretch>
        </p:blipFill>
        <p:spPr>
          <a:xfrm>
            <a:off x="7025945" y="0"/>
            <a:ext cx="5166055" cy="5208962"/>
          </a:xfrm>
          <a:prstGeom prst="rect">
            <a:avLst/>
          </a:prstGeom>
        </p:spPr>
      </p:pic>
      <p:pic>
        <p:nvPicPr>
          <p:cNvPr id="7" name="Picture 6">
            <a:extLst>
              <a:ext uri="{FF2B5EF4-FFF2-40B4-BE49-F238E27FC236}">
                <a16:creationId xmlns:a16="http://schemas.microsoft.com/office/drawing/2014/main" id="{F7B5FEB0-CD6F-3345-9299-0E2587E13BDA}"/>
              </a:ext>
            </a:extLst>
          </p:cNvPr>
          <p:cNvPicPr>
            <a:picLocks noChangeAspect="1"/>
          </p:cNvPicPr>
          <p:nvPr/>
        </p:nvPicPr>
        <p:blipFill>
          <a:blip r:embed="rId3"/>
          <a:stretch>
            <a:fillRect/>
          </a:stretch>
        </p:blipFill>
        <p:spPr>
          <a:xfrm>
            <a:off x="4595752" y="3337245"/>
            <a:ext cx="3092242" cy="3520755"/>
          </a:xfrm>
          <a:prstGeom prst="rect">
            <a:avLst/>
          </a:prstGeom>
        </p:spPr>
      </p:pic>
      <p:sp>
        <p:nvSpPr>
          <p:cNvPr id="8" name="TextBox 7">
            <a:extLst>
              <a:ext uri="{FF2B5EF4-FFF2-40B4-BE49-F238E27FC236}">
                <a16:creationId xmlns:a16="http://schemas.microsoft.com/office/drawing/2014/main" id="{492B9C02-2F47-3341-A7F1-C1A6FE75149B}"/>
              </a:ext>
            </a:extLst>
          </p:cNvPr>
          <p:cNvSpPr txBox="1"/>
          <p:nvPr/>
        </p:nvSpPr>
        <p:spPr>
          <a:xfrm>
            <a:off x="8026399" y="2004316"/>
            <a:ext cx="1335521" cy="1200329"/>
          </a:xfrm>
          <a:prstGeom prst="rect">
            <a:avLst/>
          </a:prstGeom>
          <a:noFill/>
        </p:spPr>
        <p:txBody>
          <a:bodyPr wrap="square" rtlCol="0">
            <a:spAutoFit/>
          </a:bodyPr>
          <a:lstStyle/>
          <a:p>
            <a:r>
              <a:rPr lang="en-US"/>
              <a:t>Copala Triqui</a:t>
            </a:r>
          </a:p>
          <a:p>
            <a:r>
              <a:rPr lang="en-US"/>
              <a:t>(30K speakers)</a:t>
            </a:r>
          </a:p>
        </p:txBody>
      </p:sp>
      <p:sp>
        <p:nvSpPr>
          <p:cNvPr id="9" name="TextBox 8">
            <a:extLst>
              <a:ext uri="{FF2B5EF4-FFF2-40B4-BE49-F238E27FC236}">
                <a16:creationId xmlns:a16="http://schemas.microsoft.com/office/drawing/2014/main" id="{3A840F52-D958-4445-B5E7-E3EC5AC1E1B9}"/>
              </a:ext>
            </a:extLst>
          </p:cNvPr>
          <p:cNvSpPr txBox="1"/>
          <p:nvPr/>
        </p:nvSpPr>
        <p:spPr>
          <a:xfrm>
            <a:off x="9773286" y="2458697"/>
            <a:ext cx="1954977" cy="646331"/>
          </a:xfrm>
          <a:prstGeom prst="rect">
            <a:avLst/>
          </a:prstGeom>
          <a:noFill/>
        </p:spPr>
        <p:txBody>
          <a:bodyPr wrap="square" rtlCol="0">
            <a:spAutoFit/>
          </a:bodyPr>
          <a:lstStyle/>
          <a:p>
            <a:pPr algn="r"/>
            <a:r>
              <a:rPr lang="en-US">
                <a:solidFill>
                  <a:schemeClr val="accent5">
                    <a:lumMod val="75000"/>
                  </a:schemeClr>
                </a:solidFill>
              </a:rPr>
              <a:t>Chicahuaxtla Triqui</a:t>
            </a:r>
          </a:p>
          <a:p>
            <a:pPr algn="r"/>
            <a:r>
              <a:rPr lang="en-US">
                <a:solidFill>
                  <a:schemeClr val="accent5">
                    <a:lumMod val="75000"/>
                  </a:schemeClr>
                </a:solidFill>
              </a:rPr>
              <a:t>(4K speakers)</a:t>
            </a:r>
          </a:p>
        </p:txBody>
      </p:sp>
      <p:sp>
        <p:nvSpPr>
          <p:cNvPr id="10" name="TextBox 9">
            <a:extLst>
              <a:ext uri="{FF2B5EF4-FFF2-40B4-BE49-F238E27FC236}">
                <a16:creationId xmlns:a16="http://schemas.microsoft.com/office/drawing/2014/main" id="{B4C31208-7623-F940-A3C7-D611A9DFDA6B}"/>
              </a:ext>
            </a:extLst>
          </p:cNvPr>
          <p:cNvSpPr txBox="1"/>
          <p:nvPr/>
        </p:nvSpPr>
        <p:spPr>
          <a:xfrm>
            <a:off x="9405338" y="571500"/>
            <a:ext cx="2040208" cy="646331"/>
          </a:xfrm>
          <a:prstGeom prst="rect">
            <a:avLst/>
          </a:prstGeom>
          <a:noFill/>
        </p:spPr>
        <p:txBody>
          <a:bodyPr wrap="square" rtlCol="0">
            <a:spAutoFit/>
          </a:bodyPr>
          <a:lstStyle/>
          <a:p>
            <a:r>
              <a:rPr lang="en-US" b="1">
                <a:solidFill>
                  <a:srgbClr val="C00000"/>
                </a:solidFill>
              </a:rPr>
              <a:t>Itunyoso Triqui (2,700 speakers)</a:t>
            </a:r>
          </a:p>
        </p:txBody>
      </p:sp>
      <p:cxnSp>
        <p:nvCxnSpPr>
          <p:cNvPr id="12" name="Straight Connector 11">
            <a:extLst>
              <a:ext uri="{FF2B5EF4-FFF2-40B4-BE49-F238E27FC236}">
                <a16:creationId xmlns:a16="http://schemas.microsoft.com/office/drawing/2014/main" id="{4BD1D9E5-3B3E-974A-B92C-7600A94114DF}"/>
              </a:ext>
            </a:extLst>
          </p:cNvPr>
          <p:cNvCxnSpPr>
            <a:cxnSpLocks/>
          </p:cNvCxnSpPr>
          <p:nvPr/>
        </p:nvCxnSpPr>
        <p:spPr>
          <a:xfrm flipH="1">
            <a:off x="6463889" y="1991616"/>
            <a:ext cx="600156" cy="336570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C71155-94C0-0B41-8880-E39AFA7C8022}"/>
              </a:ext>
            </a:extLst>
          </p:cNvPr>
          <p:cNvCxnSpPr>
            <a:cxnSpLocks/>
          </p:cNvCxnSpPr>
          <p:nvPr/>
        </p:nvCxnSpPr>
        <p:spPr>
          <a:xfrm flipH="1">
            <a:off x="6536396" y="4814690"/>
            <a:ext cx="3424073" cy="57196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78E333-8A75-D84A-B171-266B0A06BBFB}"/>
              </a:ext>
            </a:extLst>
          </p:cNvPr>
          <p:cNvSpPr txBox="1"/>
          <p:nvPr/>
        </p:nvSpPr>
        <p:spPr>
          <a:xfrm>
            <a:off x="8010420" y="817492"/>
            <a:ext cx="1021691" cy="369332"/>
          </a:xfrm>
          <a:prstGeom prst="rect">
            <a:avLst/>
          </a:prstGeom>
          <a:noFill/>
        </p:spPr>
        <p:txBody>
          <a:bodyPr wrap="square" rtlCol="0">
            <a:spAutoFit/>
          </a:bodyPr>
          <a:lstStyle/>
          <a:p>
            <a:r>
              <a:rPr lang="en-US"/>
              <a:t>1550 m</a:t>
            </a:r>
          </a:p>
        </p:txBody>
      </p:sp>
      <p:sp>
        <p:nvSpPr>
          <p:cNvPr id="22" name="TextBox 21">
            <a:extLst>
              <a:ext uri="{FF2B5EF4-FFF2-40B4-BE49-F238E27FC236}">
                <a16:creationId xmlns:a16="http://schemas.microsoft.com/office/drawing/2014/main" id="{E7A6E142-168D-A249-ACA1-FC07DD5F4523}"/>
              </a:ext>
            </a:extLst>
          </p:cNvPr>
          <p:cNvSpPr txBox="1"/>
          <p:nvPr/>
        </p:nvSpPr>
        <p:spPr>
          <a:xfrm>
            <a:off x="10750775" y="251826"/>
            <a:ext cx="1021691" cy="369332"/>
          </a:xfrm>
          <a:prstGeom prst="rect">
            <a:avLst/>
          </a:prstGeom>
          <a:noFill/>
        </p:spPr>
        <p:txBody>
          <a:bodyPr wrap="square" rtlCol="0">
            <a:spAutoFit/>
          </a:bodyPr>
          <a:lstStyle/>
          <a:p>
            <a:r>
              <a:rPr lang="en-US" b="1">
                <a:solidFill>
                  <a:srgbClr val="C00000"/>
                </a:solidFill>
              </a:rPr>
              <a:t>2630 m</a:t>
            </a:r>
          </a:p>
        </p:txBody>
      </p:sp>
      <p:sp>
        <p:nvSpPr>
          <p:cNvPr id="23" name="TextBox 22">
            <a:extLst>
              <a:ext uri="{FF2B5EF4-FFF2-40B4-BE49-F238E27FC236}">
                <a16:creationId xmlns:a16="http://schemas.microsoft.com/office/drawing/2014/main" id="{62826990-731C-0741-952E-6F568AB735E7}"/>
              </a:ext>
            </a:extLst>
          </p:cNvPr>
          <p:cNvSpPr txBox="1"/>
          <p:nvPr/>
        </p:nvSpPr>
        <p:spPr>
          <a:xfrm>
            <a:off x="10949729" y="1689100"/>
            <a:ext cx="1021691" cy="369332"/>
          </a:xfrm>
          <a:prstGeom prst="rect">
            <a:avLst/>
          </a:prstGeom>
          <a:noFill/>
        </p:spPr>
        <p:txBody>
          <a:bodyPr wrap="square" rtlCol="0">
            <a:spAutoFit/>
          </a:bodyPr>
          <a:lstStyle/>
          <a:p>
            <a:r>
              <a:rPr lang="en-US">
                <a:solidFill>
                  <a:schemeClr val="accent5">
                    <a:lumMod val="75000"/>
                  </a:schemeClr>
                </a:solidFill>
              </a:rPr>
              <a:t>2370 m</a:t>
            </a:r>
          </a:p>
        </p:txBody>
      </p:sp>
      <p:sp>
        <p:nvSpPr>
          <p:cNvPr id="24" name="Slide Number Placeholder 23">
            <a:extLst>
              <a:ext uri="{FF2B5EF4-FFF2-40B4-BE49-F238E27FC236}">
                <a16:creationId xmlns:a16="http://schemas.microsoft.com/office/drawing/2014/main" id="{D62AA1F5-86AD-EF40-A138-8CE6ECF8978E}"/>
              </a:ext>
            </a:extLst>
          </p:cNvPr>
          <p:cNvSpPr>
            <a:spLocks noGrp="1"/>
          </p:cNvSpPr>
          <p:nvPr>
            <p:ph type="sldNum" sz="quarter" idx="12"/>
          </p:nvPr>
        </p:nvSpPr>
        <p:spPr/>
        <p:txBody>
          <a:bodyPr/>
          <a:lstStyle/>
          <a:p>
            <a:fld id="{CD6392C4-29F7-A644-B9A7-B57F2E84ED4E}" type="slidenum">
              <a:t>2</a:t>
            </a:fld>
            <a:endParaRPr lang="en-US"/>
          </a:p>
        </p:txBody>
      </p:sp>
    </p:spTree>
    <p:extLst>
      <p:ext uri="{BB962C8B-B14F-4D97-AF65-F5344CB8AC3E}">
        <p14:creationId xmlns:p14="http://schemas.microsoft.com/office/powerpoint/2010/main" val="205810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BB60-969C-55ED-D688-15795B837643}"/>
              </a:ext>
            </a:extLst>
          </p:cNvPr>
          <p:cNvSpPr>
            <a:spLocks noGrp="1"/>
          </p:cNvSpPr>
          <p:nvPr>
            <p:ph type="title"/>
          </p:nvPr>
        </p:nvSpPr>
        <p:spPr>
          <a:xfrm>
            <a:off x="838200" y="365126"/>
            <a:ext cx="10515600" cy="1016414"/>
          </a:xfrm>
        </p:spPr>
        <p:txBody>
          <a:bodyPr/>
          <a:lstStyle/>
          <a:p>
            <a:r>
              <a:rPr lang="en-US" b="1"/>
              <a:t>Observations and grammatical status</a:t>
            </a:r>
          </a:p>
        </p:txBody>
      </p:sp>
      <p:sp>
        <p:nvSpPr>
          <p:cNvPr id="3" name="Content Placeholder 2">
            <a:extLst>
              <a:ext uri="{FF2B5EF4-FFF2-40B4-BE49-F238E27FC236}">
                <a16:creationId xmlns:a16="http://schemas.microsoft.com/office/drawing/2014/main" id="{40B6BAB0-CB62-D2DC-8F11-A00E5E727CEE}"/>
              </a:ext>
            </a:extLst>
          </p:cNvPr>
          <p:cNvSpPr>
            <a:spLocks noGrp="1"/>
          </p:cNvSpPr>
          <p:nvPr>
            <p:ph idx="1"/>
          </p:nvPr>
        </p:nvSpPr>
        <p:spPr>
          <a:xfrm>
            <a:off x="838200" y="1500809"/>
            <a:ext cx="10515600" cy="4676154"/>
          </a:xfrm>
        </p:spPr>
        <p:txBody>
          <a:bodyPr>
            <a:normAutofit/>
          </a:bodyPr>
          <a:lstStyle/>
          <a:p>
            <a:r>
              <a:rPr lang="en-US"/>
              <a:t>The languages with the </a:t>
            </a:r>
            <a:r>
              <a:rPr lang="en-US" i="1"/>
              <a:t>most </a:t>
            </a:r>
            <a:r>
              <a:rPr lang="en-US"/>
              <a:t>final particles in the typological survey of Panov (2020) have just 6-7. Triqui is apparently a </a:t>
            </a:r>
            <a:r>
              <a:rPr lang="en-US" i="1"/>
              <a:t>huge</a:t>
            </a:r>
            <a:r>
              <a:rPr lang="en-US"/>
              <a:t> outlier.</a:t>
            </a:r>
          </a:p>
          <a:p>
            <a:r>
              <a:rPr lang="en-US"/>
              <a:t>While the semantic distinction between adverbs and SFPs is not always clear, SFPs have the following properties in Triqui:</a:t>
            </a:r>
          </a:p>
          <a:p>
            <a:endParaRPr lang="en-US"/>
          </a:p>
          <a:p>
            <a:pPr marL="914400" lvl="1" indent="-457200">
              <a:buFont typeface="+mj-lt"/>
              <a:buAutoNum type="arabicPeriod"/>
            </a:pPr>
            <a:r>
              <a:rPr lang="en-US"/>
              <a:t>They obligatorily occur sentence-finally (but before terms of address)</a:t>
            </a:r>
          </a:p>
          <a:p>
            <a:pPr marL="914400" lvl="1" indent="-457200">
              <a:buFont typeface="+mj-lt"/>
              <a:buAutoNum type="arabicPeriod"/>
            </a:pPr>
            <a:r>
              <a:rPr lang="en-US"/>
              <a:t>Only </a:t>
            </a:r>
            <a:r>
              <a:rPr lang="en-US" u="sng"/>
              <a:t>one</a:t>
            </a:r>
            <a:r>
              <a:rPr lang="en-US"/>
              <a:t> SFP is possible within a phrase.</a:t>
            </a:r>
          </a:p>
          <a:p>
            <a:pPr marL="914400" lvl="1" indent="-457200">
              <a:buFont typeface="+mj-lt"/>
              <a:buAutoNum type="arabicPeriod"/>
            </a:pPr>
            <a:r>
              <a:rPr lang="en-US"/>
              <a:t>Adverbs occur pre-verbally, but SFPs may not.</a:t>
            </a:r>
          </a:p>
          <a:p>
            <a:pPr marL="914400" lvl="1" indent="-457200">
              <a:buFont typeface="+mj-lt"/>
              <a:buAutoNum type="arabicPeriod"/>
            </a:pPr>
            <a:r>
              <a:rPr lang="en-US"/>
              <a:t>Many have multiple senses (truer for those not used for questions)</a:t>
            </a:r>
          </a:p>
          <a:p>
            <a:pPr marL="914400" lvl="1" indent="-457200">
              <a:buFont typeface="+mj-lt"/>
              <a:buAutoNum type="arabicPeriod"/>
            </a:pPr>
            <a:endParaRPr lang="en-US"/>
          </a:p>
        </p:txBody>
      </p:sp>
      <p:sp>
        <p:nvSpPr>
          <p:cNvPr id="4" name="Slide Number Placeholder 3">
            <a:extLst>
              <a:ext uri="{FF2B5EF4-FFF2-40B4-BE49-F238E27FC236}">
                <a16:creationId xmlns:a16="http://schemas.microsoft.com/office/drawing/2014/main" id="{2401DB36-83D9-4B04-1E87-C1631509A6A5}"/>
              </a:ext>
            </a:extLst>
          </p:cNvPr>
          <p:cNvSpPr>
            <a:spLocks noGrp="1"/>
          </p:cNvSpPr>
          <p:nvPr>
            <p:ph type="sldNum" sz="quarter" idx="12"/>
          </p:nvPr>
        </p:nvSpPr>
        <p:spPr/>
        <p:txBody>
          <a:bodyPr/>
          <a:lstStyle/>
          <a:p>
            <a:fld id="{CD6392C4-29F7-A644-B9A7-B57F2E84ED4E}" type="slidenum">
              <a:rPr lang="en-US"/>
              <a:t>20</a:t>
            </a:fld>
            <a:endParaRPr lang="en-US"/>
          </a:p>
        </p:txBody>
      </p:sp>
    </p:spTree>
    <p:extLst>
      <p:ext uri="{BB962C8B-B14F-4D97-AF65-F5344CB8AC3E}">
        <p14:creationId xmlns:p14="http://schemas.microsoft.com/office/powerpoint/2010/main" val="4286912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5BB3-2718-2801-F004-0AA423376178}"/>
              </a:ext>
            </a:extLst>
          </p:cNvPr>
          <p:cNvSpPr>
            <a:spLocks noGrp="1"/>
          </p:cNvSpPr>
          <p:nvPr>
            <p:ph type="title"/>
          </p:nvPr>
        </p:nvSpPr>
        <p:spPr>
          <a:xfrm>
            <a:off x="838200" y="365125"/>
            <a:ext cx="10515600" cy="827571"/>
          </a:xfrm>
        </p:spPr>
        <p:txBody>
          <a:bodyPr/>
          <a:lstStyle/>
          <a:p>
            <a:r>
              <a:rPr lang="en-US" b="1"/>
              <a:t>Adverbs and SFPs</a:t>
            </a:r>
          </a:p>
        </p:txBody>
      </p:sp>
      <p:sp>
        <p:nvSpPr>
          <p:cNvPr id="3" name="Content Placeholder 2">
            <a:extLst>
              <a:ext uri="{FF2B5EF4-FFF2-40B4-BE49-F238E27FC236}">
                <a16:creationId xmlns:a16="http://schemas.microsoft.com/office/drawing/2014/main" id="{3D0BE1BE-F689-B98B-6FF6-1A641E62EB59}"/>
              </a:ext>
            </a:extLst>
          </p:cNvPr>
          <p:cNvSpPr>
            <a:spLocks noGrp="1"/>
          </p:cNvSpPr>
          <p:nvPr>
            <p:ph idx="1"/>
          </p:nvPr>
        </p:nvSpPr>
        <p:spPr>
          <a:xfrm>
            <a:off x="838200" y="1431234"/>
            <a:ext cx="10515600" cy="4925115"/>
          </a:xfrm>
        </p:spPr>
        <p:txBody>
          <a:bodyPr>
            <a:normAutofit fontScale="92500" lnSpcReduction="10000"/>
          </a:bodyPr>
          <a:lstStyle/>
          <a:p>
            <a:pPr marL="0" indent="0">
              <a:buNone/>
            </a:pPr>
            <a:r>
              <a:rPr lang="en-US" sz="2200"/>
              <a:t>(1)	Cha¹ngah¹	k-a³hmin³²=sij³	ku³ki³			</a:t>
            </a:r>
            <a:r>
              <a:rPr lang="en-US" sz="2200" b="1"/>
              <a:t>Preverbal adverb</a:t>
            </a:r>
          </a:p>
          <a:p>
            <a:pPr marL="0" indent="0">
              <a:buNone/>
            </a:pPr>
            <a:r>
              <a:rPr lang="en-US" sz="2200"/>
              <a:t>	really		</a:t>
            </a:r>
            <a:r>
              <a:rPr lang="en-US" sz="2200" cap="small"/>
              <a:t>perf-</a:t>
            </a:r>
            <a:r>
              <a:rPr lang="en-US" sz="2200"/>
              <a:t>speak</a:t>
            </a:r>
            <a:r>
              <a:rPr lang="en-US" sz="2200" cap="small"/>
              <a:t>=3m</a:t>
            </a:r>
            <a:r>
              <a:rPr lang="en-US" sz="2200"/>
              <a:t>	yesterday</a:t>
            </a:r>
          </a:p>
          <a:p>
            <a:pPr marL="0" indent="0">
              <a:buNone/>
            </a:pPr>
            <a:r>
              <a:rPr lang="en-US" sz="2200"/>
              <a:t>	‘He really/actually spoke yesterday.’</a:t>
            </a:r>
          </a:p>
          <a:p>
            <a:pPr marL="0" indent="0">
              <a:buNone/>
            </a:pPr>
            <a:r>
              <a:rPr lang="en-US" sz="2200"/>
              <a:t>(2)	K-a³hmin³²	cha¹ngah¹=sij³	ku³ki³			</a:t>
            </a:r>
            <a:r>
              <a:rPr lang="en-US" sz="2200" b="1"/>
              <a:t>Post-verbal adverb</a:t>
            </a:r>
            <a:endParaRPr lang="en-US" sz="2200"/>
          </a:p>
          <a:p>
            <a:pPr marL="0" indent="0">
              <a:buNone/>
            </a:pPr>
            <a:r>
              <a:rPr lang="en-US" sz="2200"/>
              <a:t>	</a:t>
            </a:r>
            <a:r>
              <a:rPr lang="en-US" sz="2200" cap="small"/>
              <a:t>perf-</a:t>
            </a:r>
            <a:r>
              <a:rPr lang="en-US" sz="2200"/>
              <a:t>speak	really</a:t>
            </a:r>
            <a:r>
              <a:rPr lang="en-US" sz="2200" cap="small"/>
              <a:t>=3m </a:t>
            </a:r>
            <a:r>
              <a:rPr lang="en-US" sz="2200"/>
              <a:t>	yesterday</a:t>
            </a:r>
          </a:p>
          <a:p>
            <a:pPr marL="0" indent="0">
              <a:buNone/>
            </a:pPr>
            <a:r>
              <a:rPr lang="en-US" sz="2200"/>
              <a:t>	‘He really/actually spoke yesterday.’</a:t>
            </a:r>
          </a:p>
          <a:p>
            <a:pPr marL="0" indent="0">
              <a:buNone/>
            </a:pPr>
            <a:br>
              <a:rPr lang="en-US" sz="2200"/>
            </a:br>
            <a:r>
              <a:rPr lang="en-US" sz="2200"/>
              <a:t>(3)	K-a³hmin³²=sij³	ku³ki³		</a:t>
            </a:r>
            <a:r>
              <a:rPr lang="en-US" sz="2200" b="1"/>
              <a:t>bej¹</a:t>
            </a:r>
          </a:p>
          <a:p>
            <a:pPr marL="0" indent="0">
              <a:buNone/>
            </a:pPr>
            <a:r>
              <a:rPr lang="en-US" sz="2200"/>
              <a:t>	</a:t>
            </a:r>
            <a:r>
              <a:rPr lang="en-US" sz="2200" cap="small"/>
              <a:t>perf-</a:t>
            </a:r>
            <a:r>
              <a:rPr lang="en-US" sz="2200"/>
              <a:t>speak</a:t>
            </a:r>
            <a:r>
              <a:rPr lang="en-US" sz="2200" cap="small"/>
              <a:t>=3m </a:t>
            </a:r>
            <a:r>
              <a:rPr lang="en-US" sz="2200"/>
              <a:t>	yesterday	</a:t>
            </a:r>
            <a:r>
              <a:rPr lang="en-US" sz="2200" b="1" cap="small"/>
              <a:t>sfp.</a:t>
            </a:r>
            <a:r>
              <a:rPr lang="en-US" sz="2200" b="1"/>
              <a:t>necessarily</a:t>
            </a:r>
          </a:p>
          <a:p>
            <a:pPr marL="0" indent="0">
              <a:buNone/>
            </a:pPr>
            <a:r>
              <a:rPr lang="en-US" sz="2200"/>
              <a:t>	‘He spoke yesterday by/out.of necessity.’</a:t>
            </a:r>
          </a:p>
          <a:p>
            <a:pPr marL="0" indent="0">
              <a:buNone/>
            </a:pPr>
            <a:r>
              <a:rPr lang="en-US" sz="2200"/>
              <a:t>(4)	</a:t>
            </a:r>
            <a:r>
              <a:rPr lang="en-US" sz="2200" b="1"/>
              <a:t>*Bej¹</a:t>
            </a:r>
            <a:r>
              <a:rPr lang="en-US" sz="2200"/>
              <a:t>		k-a³hmin³²=sij³	ku³ki³</a:t>
            </a:r>
          </a:p>
          <a:p>
            <a:pPr marL="0" indent="0">
              <a:buNone/>
            </a:pPr>
            <a:r>
              <a:rPr lang="en-US" sz="2200" cap="small"/>
              <a:t>	</a:t>
            </a:r>
            <a:r>
              <a:rPr lang="en-US" sz="2200" b="1" cap="small"/>
              <a:t>sfp.</a:t>
            </a:r>
            <a:r>
              <a:rPr lang="en-US" sz="2200" b="1"/>
              <a:t>necessarily </a:t>
            </a:r>
            <a:r>
              <a:rPr lang="en-US" sz="2200"/>
              <a:t>	</a:t>
            </a:r>
            <a:r>
              <a:rPr lang="en-US" sz="2200" cap="small"/>
              <a:t>perf-speak=3m </a:t>
            </a:r>
            <a:r>
              <a:rPr lang="en-US" sz="2200"/>
              <a:t>	yesterday</a:t>
            </a:r>
          </a:p>
          <a:p>
            <a:pPr marL="0" indent="0">
              <a:buNone/>
            </a:pPr>
            <a:r>
              <a:rPr lang="en-US" sz="2200"/>
              <a:t>	‘He spoke yesterday by/out.of necessity.’</a:t>
            </a:r>
          </a:p>
          <a:p>
            <a:pPr marL="0" indent="0">
              <a:buNone/>
            </a:pPr>
            <a:endParaRPr lang="en-US" sz="2200"/>
          </a:p>
        </p:txBody>
      </p:sp>
      <p:sp>
        <p:nvSpPr>
          <p:cNvPr id="4" name="Slide Number Placeholder 3">
            <a:extLst>
              <a:ext uri="{FF2B5EF4-FFF2-40B4-BE49-F238E27FC236}">
                <a16:creationId xmlns:a16="http://schemas.microsoft.com/office/drawing/2014/main" id="{088F40F0-5E17-27FE-3795-93D540069136}"/>
              </a:ext>
            </a:extLst>
          </p:cNvPr>
          <p:cNvSpPr>
            <a:spLocks noGrp="1"/>
          </p:cNvSpPr>
          <p:nvPr>
            <p:ph type="sldNum" sz="quarter" idx="12"/>
          </p:nvPr>
        </p:nvSpPr>
        <p:spPr/>
        <p:txBody>
          <a:bodyPr/>
          <a:lstStyle/>
          <a:p>
            <a:fld id="{CD6392C4-29F7-A644-B9A7-B57F2E84ED4E}" type="slidenum">
              <a:rPr lang="en-US"/>
              <a:t>21</a:t>
            </a:fld>
            <a:endParaRPr lang="en-US"/>
          </a:p>
        </p:txBody>
      </p:sp>
    </p:spTree>
    <p:extLst>
      <p:ext uri="{BB962C8B-B14F-4D97-AF65-F5344CB8AC3E}">
        <p14:creationId xmlns:p14="http://schemas.microsoft.com/office/powerpoint/2010/main" val="3400346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5389-661F-2DA2-A01F-3AA1FC84F624}"/>
              </a:ext>
            </a:extLst>
          </p:cNvPr>
          <p:cNvSpPr>
            <a:spLocks noGrp="1"/>
          </p:cNvSpPr>
          <p:nvPr>
            <p:ph type="title"/>
          </p:nvPr>
        </p:nvSpPr>
        <p:spPr/>
        <p:txBody>
          <a:bodyPr/>
          <a:lstStyle/>
          <a:p>
            <a:r>
              <a:rPr lang="en-US" b="1"/>
              <a:t>A large project for the grammar</a:t>
            </a:r>
          </a:p>
        </p:txBody>
      </p:sp>
      <p:sp>
        <p:nvSpPr>
          <p:cNvPr id="3" name="Content Placeholder 2">
            <a:extLst>
              <a:ext uri="{FF2B5EF4-FFF2-40B4-BE49-F238E27FC236}">
                <a16:creationId xmlns:a16="http://schemas.microsoft.com/office/drawing/2014/main" id="{CC92D791-2A72-20D5-53A6-8BCDAD25FCD7}"/>
              </a:ext>
            </a:extLst>
          </p:cNvPr>
          <p:cNvSpPr>
            <a:spLocks noGrp="1"/>
          </p:cNvSpPr>
          <p:nvPr>
            <p:ph idx="1"/>
          </p:nvPr>
        </p:nvSpPr>
        <p:spPr/>
        <p:txBody>
          <a:bodyPr>
            <a:normAutofit/>
          </a:bodyPr>
          <a:lstStyle/>
          <a:p>
            <a:r>
              <a:rPr lang="en-US"/>
              <a:t>The analysis of all SFPs in the language is a rather large project for the grammar and </a:t>
            </a:r>
            <a:r>
              <a:rPr lang="en-US" i="1"/>
              <a:t>too large</a:t>
            </a:r>
            <a:r>
              <a:rPr lang="en-US"/>
              <a:t> for a single talk.</a:t>
            </a:r>
          </a:p>
          <a:p>
            <a:endParaRPr lang="en-US"/>
          </a:p>
          <a:p>
            <a:r>
              <a:rPr lang="en-US"/>
              <a:t>The focus here will be on the pragmatic dimensions that are used to distinguish the 12 different types of questions, along with some particles used with other speech acts.</a:t>
            </a:r>
          </a:p>
        </p:txBody>
      </p:sp>
      <p:sp>
        <p:nvSpPr>
          <p:cNvPr id="4" name="Slide Number Placeholder 3">
            <a:extLst>
              <a:ext uri="{FF2B5EF4-FFF2-40B4-BE49-F238E27FC236}">
                <a16:creationId xmlns:a16="http://schemas.microsoft.com/office/drawing/2014/main" id="{569D93DE-8774-0D32-6211-A3190CE9622F}"/>
              </a:ext>
            </a:extLst>
          </p:cNvPr>
          <p:cNvSpPr>
            <a:spLocks noGrp="1"/>
          </p:cNvSpPr>
          <p:nvPr>
            <p:ph type="sldNum" sz="quarter" idx="12"/>
          </p:nvPr>
        </p:nvSpPr>
        <p:spPr/>
        <p:txBody>
          <a:bodyPr/>
          <a:lstStyle/>
          <a:p>
            <a:fld id="{CD6392C4-29F7-A644-B9A7-B57F2E84ED4E}" type="slidenum">
              <a:rPr lang="en-US"/>
              <a:t>22</a:t>
            </a:fld>
            <a:endParaRPr lang="en-US"/>
          </a:p>
        </p:txBody>
      </p:sp>
    </p:spTree>
    <p:extLst>
      <p:ext uri="{BB962C8B-B14F-4D97-AF65-F5344CB8AC3E}">
        <p14:creationId xmlns:p14="http://schemas.microsoft.com/office/powerpoint/2010/main" val="300218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388B-2B18-23B3-0DEC-F1532036A970}"/>
              </a:ext>
            </a:extLst>
          </p:cNvPr>
          <p:cNvSpPr>
            <a:spLocks noGrp="1"/>
          </p:cNvSpPr>
          <p:nvPr>
            <p:ph type="title"/>
          </p:nvPr>
        </p:nvSpPr>
        <p:spPr/>
        <p:txBody>
          <a:bodyPr/>
          <a:lstStyle/>
          <a:p>
            <a:r>
              <a:rPr lang="en-US" b="1"/>
              <a:t>IV.	There are 12 SFPs for questions</a:t>
            </a:r>
          </a:p>
        </p:txBody>
      </p:sp>
      <p:sp>
        <p:nvSpPr>
          <p:cNvPr id="3" name="Content Placeholder 2">
            <a:extLst>
              <a:ext uri="{FF2B5EF4-FFF2-40B4-BE49-F238E27FC236}">
                <a16:creationId xmlns:a16="http://schemas.microsoft.com/office/drawing/2014/main" id="{7C76221B-4A86-9A00-9A63-BB30C6D801E6}"/>
              </a:ext>
            </a:extLst>
          </p:cNvPr>
          <p:cNvSpPr>
            <a:spLocks noGrp="1"/>
          </p:cNvSpPr>
          <p:nvPr>
            <p:ph idx="1"/>
          </p:nvPr>
        </p:nvSpPr>
        <p:spPr/>
        <p:txBody>
          <a:bodyPr>
            <a:normAutofit/>
          </a:bodyPr>
          <a:lstStyle/>
          <a:p>
            <a:pPr marL="0" indent="0">
              <a:buNone/>
            </a:pPr>
            <a:r>
              <a:rPr lang="en-US"/>
              <a:t>There is a distinction between polar (yes/no) and content questions in Itunyoso Triqui. They require different SFPs.</a:t>
            </a:r>
          </a:p>
          <a:p>
            <a:pPr marL="0" indent="0">
              <a:buNone/>
            </a:pPr>
            <a:endParaRPr lang="en-US" sz="2000"/>
          </a:p>
          <a:p>
            <a:pPr marL="0" indent="0">
              <a:buNone/>
            </a:pPr>
            <a:r>
              <a:rPr lang="en-US" sz="2000"/>
              <a:t>(5)	Ki³-ranj⁴=reh¹ 	ngo² 	ka³min⁴³ </a:t>
            </a:r>
            <a:r>
              <a:rPr lang="en-US" sz="2000" b="1"/>
              <a:t>nih⁴</a:t>
            </a:r>
            <a:r>
              <a:rPr lang="en-US" sz="2000"/>
              <a:t>/*oh¹ 		</a:t>
            </a:r>
            <a:r>
              <a:rPr lang="en-US" sz="2000" b="1" i="1"/>
              <a:t>nih⁴</a:t>
            </a:r>
            <a:r>
              <a:rPr lang="en-US" sz="2000" i="1"/>
              <a:t>	polar question</a:t>
            </a:r>
            <a:endParaRPr lang="en-US" sz="2000"/>
          </a:p>
          <a:p>
            <a:pPr marL="0" indent="0">
              <a:buNone/>
            </a:pPr>
            <a:r>
              <a:rPr lang="en-US" sz="2000"/>
              <a:t>	</a:t>
            </a:r>
            <a:r>
              <a:rPr lang="en-US" sz="2000" cap="small"/>
              <a:t>perf-</a:t>
            </a:r>
            <a:r>
              <a:rPr lang="en-US" sz="2000"/>
              <a:t>buy</a:t>
            </a:r>
            <a:r>
              <a:rPr lang="en-US" sz="2000" cap="small"/>
              <a:t>=2s </a:t>
            </a:r>
            <a:r>
              <a:rPr lang="en-US" sz="2000"/>
              <a:t>	one 	car	</a:t>
            </a:r>
            <a:r>
              <a:rPr lang="en-US" sz="2000" cap="small"/>
              <a:t>sfp.polar.q</a:t>
            </a:r>
          </a:p>
          <a:p>
            <a:pPr marL="0" indent="0">
              <a:buNone/>
            </a:pPr>
            <a:r>
              <a:rPr lang="en-US" sz="2000"/>
              <a:t>	‘Did you buy a car?’</a:t>
            </a:r>
          </a:p>
          <a:p>
            <a:pPr marL="0" indent="0">
              <a:buNone/>
            </a:pPr>
            <a:endParaRPr lang="en-US" sz="2000"/>
          </a:p>
          <a:p>
            <a:pPr marL="0" indent="0">
              <a:buNone/>
            </a:pPr>
            <a:r>
              <a:rPr lang="en-US" sz="2000"/>
              <a:t>(6)	Un³sin³	ki³-ranj⁴=reh¹	</a:t>
            </a:r>
            <a:r>
              <a:rPr lang="en-US" sz="2000" b="1"/>
              <a:t>oh¹</a:t>
            </a:r>
            <a:r>
              <a:rPr lang="en-US" sz="2000"/>
              <a:t>/*nih⁴			</a:t>
            </a:r>
            <a:r>
              <a:rPr lang="en-US" sz="2000" b="1" i="1"/>
              <a:t>oh¹</a:t>
            </a:r>
            <a:r>
              <a:rPr lang="en-US" sz="2000" i="1"/>
              <a:t>	content question</a:t>
            </a:r>
          </a:p>
          <a:p>
            <a:pPr marL="0" indent="0">
              <a:buNone/>
            </a:pPr>
            <a:r>
              <a:rPr lang="en-US" sz="2000"/>
              <a:t>	what	</a:t>
            </a:r>
            <a:r>
              <a:rPr lang="en-US" sz="2000" cap="small"/>
              <a:t>perf-</a:t>
            </a:r>
            <a:r>
              <a:rPr lang="en-US" sz="2000"/>
              <a:t>buy</a:t>
            </a:r>
            <a:r>
              <a:rPr lang="en-US" sz="2000" cap="small"/>
              <a:t>=2s</a:t>
            </a:r>
            <a:r>
              <a:rPr lang="en-US" sz="2000"/>
              <a:t>	</a:t>
            </a:r>
            <a:r>
              <a:rPr lang="en-US" sz="2000" cap="small"/>
              <a:t>sfp.content.q					</a:t>
            </a:r>
          </a:p>
          <a:p>
            <a:pPr marL="0" indent="0">
              <a:buNone/>
            </a:pPr>
            <a:r>
              <a:rPr lang="en-US" sz="2000" cap="small"/>
              <a:t>	</a:t>
            </a:r>
            <a:r>
              <a:rPr lang="en-US" sz="2000"/>
              <a:t>‘What did you buy?’</a:t>
            </a:r>
            <a:endParaRPr lang="en-US" sz="2000" cap="small"/>
          </a:p>
        </p:txBody>
      </p:sp>
      <p:sp>
        <p:nvSpPr>
          <p:cNvPr id="4" name="Slide Number Placeholder 3">
            <a:extLst>
              <a:ext uri="{FF2B5EF4-FFF2-40B4-BE49-F238E27FC236}">
                <a16:creationId xmlns:a16="http://schemas.microsoft.com/office/drawing/2014/main" id="{B2F455D0-4DD0-8ECC-DD82-DCB515E097F9}"/>
              </a:ext>
            </a:extLst>
          </p:cNvPr>
          <p:cNvSpPr>
            <a:spLocks noGrp="1"/>
          </p:cNvSpPr>
          <p:nvPr>
            <p:ph type="sldNum" sz="quarter" idx="12"/>
          </p:nvPr>
        </p:nvSpPr>
        <p:spPr/>
        <p:txBody>
          <a:bodyPr/>
          <a:lstStyle/>
          <a:p>
            <a:fld id="{CD6392C4-29F7-A644-B9A7-B57F2E84ED4E}" type="slidenum">
              <a:rPr lang="en-US"/>
              <a:t>23</a:t>
            </a:fld>
            <a:endParaRPr lang="en-US"/>
          </a:p>
        </p:txBody>
      </p:sp>
    </p:spTree>
    <p:extLst>
      <p:ext uri="{BB962C8B-B14F-4D97-AF65-F5344CB8AC3E}">
        <p14:creationId xmlns:p14="http://schemas.microsoft.com/office/powerpoint/2010/main" val="129837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02A3C2-EE7A-1DAB-B898-8BB91D07674C}"/>
              </a:ext>
            </a:extLst>
          </p:cNvPr>
          <p:cNvSpPr>
            <a:spLocks noGrp="1"/>
          </p:cNvSpPr>
          <p:nvPr>
            <p:ph idx="1"/>
          </p:nvPr>
        </p:nvSpPr>
        <p:spPr>
          <a:xfrm>
            <a:off x="838200" y="606287"/>
            <a:ext cx="10515600" cy="5570676"/>
          </a:xfrm>
        </p:spPr>
        <p:txBody>
          <a:bodyPr>
            <a:normAutofit/>
          </a:bodyPr>
          <a:lstStyle/>
          <a:p>
            <a:pPr marL="0" indent="0">
              <a:buNone/>
            </a:pPr>
            <a:r>
              <a:rPr lang="en-US" sz="2400">
                <a:latin typeface="Calibri" panose="020F0502020204030204" pitchFamily="34" charset="0"/>
                <a:cs typeface="Calibri" panose="020F0502020204030204" pitchFamily="34" charset="0"/>
              </a:rPr>
              <a:t>This particular dimension is not so novel – English and Spanish both distinguish polar vs. content questions with unique intonational strategies.</a:t>
            </a:r>
          </a:p>
          <a:p>
            <a:endParaRPr lang="en-US" sz="2400">
              <a:latin typeface="Calibri" panose="020F0502020204030204" pitchFamily="34" charset="0"/>
              <a:cs typeface="Calibri" panose="020F0502020204030204" pitchFamily="34" charset="0"/>
            </a:endParaRPr>
          </a:p>
          <a:p>
            <a:pPr marL="0" indent="0">
              <a:buNone/>
            </a:pPr>
            <a:r>
              <a:rPr lang="en-US" sz="2400">
                <a:latin typeface="Calibri" panose="020F0502020204030204" pitchFamily="34" charset="0"/>
                <a:cs typeface="Calibri" panose="020F0502020204030204" pitchFamily="34" charset="0"/>
              </a:rPr>
              <a:t>Tag questions are also distinguished, p.g. eh?, but in Triqui tag question SFPs have </a:t>
            </a:r>
            <a:r>
              <a:rPr lang="en-US" sz="2400" i="1">
                <a:latin typeface="Calibri" panose="020F0502020204030204" pitchFamily="34" charset="0"/>
                <a:cs typeface="Calibri" panose="020F0502020204030204" pitchFamily="34" charset="0"/>
              </a:rPr>
              <a:t>allomorphs</a:t>
            </a:r>
            <a:r>
              <a:rPr lang="en-US" sz="2400">
                <a:latin typeface="Calibri" panose="020F0502020204030204" pitchFamily="34" charset="0"/>
                <a:cs typeface="Calibri" panose="020F0502020204030204" pitchFamily="34" charset="0"/>
              </a:rPr>
              <a:t> based on the tone and nasality of the preceding syllable. Are they clitics?</a:t>
            </a:r>
          </a:p>
          <a:p>
            <a:endParaRPr lang="en-US" sz="2400">
              <a:latin typeface="Calibri" panose="020F0502020204030204" pitchFamily="34" charset="0"/>
              <a:cs typeface="Calibri" panose="020F0502020204030204" pitchFamily="34" charset="0"/>
            </a:endParaRPr>
          </a:p>
          <a:p>
            <a:pPr marL="0" marR="0" indent="0">
              <a:spcBef>
                <a:spcPts val="0"/>
              </a:spcBef>
              <a:spcAft>
                <a:spcPts val="0"/>
              </a:spcAft>
              <a:buNone/>
            </a:pPr>
            <a:r>
              <a:rPr lang="pl-PL" sz="2400">
                <a:effectLst/>
                <a:latin typeface="Calibri" panose="020F0502020204030204" pitchFamily="34" charset="0"/>
                <a:ea typeface="Times New Roman" panose="02020603050405020304" pitchFamily="18" charset="0"/>
                <a:cs typeface="Calibri" panose="020F0502020204030204" pitchFamily="34" charset="0"/>
              </a:rPr>
              <a:t>(7)	ka³hanj²=nih²=sij³	nga¹=nej³	</a:t>
            </a:r>
            <a:r>
              <a:rPr lang="pl-PL" sz="2400" b="1">
                <a:effectLst/>
                <a:latin typeface="Calibri" panose="020F0502020204030204" pitchFamily="34" charset="0"/>
                <a:ea typeface="Times New Roman" panose="02020603050405020304" pitchFamily="18" charset="0"/>
                <a:cs typeface="Calibri" panose="020F0502020204030204" pitchFamily="34" charset="0"/>
              </a:rPr>
              <a:t>aj³</a:t>
            </a:r>
            <a:r>
              <a:rPr lang="pl-PL" sz="2400">
                <a:effectLst/>
                <a:latin typeface="Calibri" panose="020F0502020204030204" pitchFamily="34" charset="0"/>
                <a:ea typeface="Times New Roman" panose="02020603050405020304" pitchFamily="18" charset="0"/>
                <a:cs typeface="Calibri" panose="020F0502020204030204" pitchFamily="34" charset="0"/>
              </a:rPr>
              <a:t>?</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pl-PL" sz="2400">
                <a:effectLst/>
                <a:latin typeface="Calibri" panose="020F0502020204030204" pitchFamily="34" charset="0"/>
                <a:ea typeface="Times New Roman" panose="02020603050405020304" pitchFamily="18" charset="0"/>
                <a:cs typeface="Calibri" panose="020F0502020204030204" pitchFamily="34" charset="0"/>
              </a:rPr>
              <a:t>	</a:t>
            </a:r>
            <a:r>
              <a:rPr lang="en-US" sz="2400" cap="small">
                <a:effectLst/>
                <a:latin typeface="Calibri" panose="020F0502020204030204" pitchFamily="34" charset="0"/>
                <a:ea typeface="Times New Roman" panose="02020603050405020304" pitchFamily="18" charset="0"/>
                <a:cs typeface="Calibri" panose="020F0502020204030204" pitchFamily="34" charset="0"/>
              </a:rPr>
              <a:t>perf</a:t>
            </a:r>
            <a:r>
              <a:rPr lang="en-US" sz="2400">
                <a:effectLst/>
                <a:latin typeface="Calibri" panose="020F0502020204030204" pitchFamily="34" charset="0"/>
                <a:ea typeface="Times New Roman" panose="02020603050405020304" pitchFamily="18" charset="0"/>
                <a:cs typeface="Calibri" panose="020F0502020204030204" pitchFamily="34" charset="0"/>
              </a:rPr>
              <a:t>.go</a:t>
            </a:r>
            <a:r>
              <a:rPr lang="en-US" sz="2400" cap="small">
                <a:effectLst/>
                <a:latin typeface="Calibri" panose="020F0502020204030204" pitchFamily="34" charset="0"/>
                <a:ea typeface="Times New Roman" panose="02020603050405020304" pitchFamily="18" charset="0"/>
                <a:cs typeface="Calibri" panose="020F0502020204030204" pitchFamily="34" charset="0"/>
              </a:rPr>
              <a:t>=pl=3s</a:t>
            </a:r>
            <a:r>
              <a:rPr lang="en-US" sz="2400">
                <a:effectLst/>
                <a:latin typeface="Calibri" panose="020F0502020204030204" pitchFamily="34" charset="0"/>
                <a:ea typeface="Times New Roman" panose="02020603050405020304" pitchFamily="18" charset="0"/>
                <a:cs typeface="Calibri" panose="020F0502020204030204" pitchFamily="34" charset="0"/>
              </a:rPr>
              <a:t>		with</a:t>
            </a:r>
            <a:r>
              <a:rPr lang="en-US" sz="2400" cap="small">
                <a:effectLst/>
                <a:latin typeface="Calibri" panose="020F0502020204030204" pitchFamily="34" charset="0"/>
                <a:ea typeface="Times New Roman" panose="02020603050405020304" pitchFamily="18" charset="0"/>
                <a:cs typeface="Calibri" panose="020F0502020204030204" pitchFamily="34" charset="0"/>
              </a:rPr>
              <a:t>=3p	sfp.tag</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‘They went with them, eh?'</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(8)	ni²	chanh¹	u²rua⁴</a:t>
            </a:r>
            <a:r>
              <a:rPr lang="pl-PL" sz="2400">
                <a:effectLst/>
                <a:latin typeface="Calibri" panose="020F0502020204030204" pitchFamily="34" charset="0"/>
                <a:ea typeface="Times New Roman" panose="02020603050405020304" pitchFamily="18" charset="0"/>
                <a:cs typeface="Calibri" panose="020F0502020204030204" pitchFamily="34" charset="0"/>
              </a:rPr>
              <a:t>³</a:t>
            </a:r>
            <a:r>
              <a:rPr lang="en-US" sz="2400">
                <a:effectLst/>
                <a:latin typeface="Calibri" panose="020F0502020204030204" pitchFamily="34" charset="0"/>
                <a:ea typeface="Times New Roman" panose="02020603050405020304" pitchFamily="18" charset="0"/>
                <a:cs typeface="Calibri" panose="020F0502020204030204" pitchFamily="34" charset="0"/>
              </a:rPr>
              <a:t>		baj</a:t>
            </a:r>
            <a:r>
              <a:rPr lang="pl-PL" sz="2400">
                <a:effectLst/>
                <a:latin typeface="Calibri" panose="020F0502020204030204" pitchFamily="34" charset="0"/>
                <a:ea typeface="Times New Roman" panose="02020603050405020304" pitchFamily="18" charset="0"/>
                <a:cs typeface="Calibri" panose="020F0502020204030204" pitchFamily="34" charset="0"/>
              </a:rPr>
              <a:t>³</a:t>
            </a:r>
            <a:r>
              <a:rPr lang="en-US" sz="2400">
                <a:effectLst/>
                <a:latin typeface="Calibri" panose="020F0502020204030204" pitchFamily="34" charset="0"/>
                <a:ea typeface="Times New Roman" panose="02020603050405020304" pitchFamily="18" charset="0"/>
                <a:cs typeface="Calibri" panose="020F0502020204030204" pitchFamily="34" charset="0"/>
              </a:rPr>
              <a:t>		a⁴nanj⁴=neh⁴	</a:t>
            </a:r>
            <a:r>
              <a:rPr lang="en-US" sz="2400" b="1">
                <a:effectLst/>
                <a:latin typeface="Calibri" panose="020F0502020204030204" pitchFamily="34" charset="0"/>
                <a:ea typeface="Times New Roman" panose="02020603050405020304" pitchFamily="18" charset="0"/>
                <a:cs typeface="Calibri" panose="020F0502020204030204" pitchFamily="34" charset="0"/>
              </a:rPr>
              <a:t>aj⁵</a:t>
            </a:r>
            <a:r>
              <a:rPr lang="en-US" sz="2400">
                <a:effectLst/>
                <a:latin typeface="Calibri" panose="020F0502020204030204" pitchFamily="34" charset="0"/>
                <a:ea typeface="Times New Roman" panose="02020603050405020304" pitchFamily="18" charset="0"/>
                <a:cs typeface="Calibri" panose="020F0502020204030204" pitchFamily="34" charset="0"/>
              </a:rPr>
              <a:t>?</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and 	pretty	very		be</a:t>
            </a:r>
            <a:r>
              <a:rPr lang="en-US" sz="2400" cap="small">
                <a:effectLst/>
                <a:latin typeface="Calibri" panose="020F0502020204030204" pitchFamily="34" charset="0"/>
                <a:ea typeface="Times New Roman" panose="02020603050405020304" pitchFamily="18" charset="0"/>
                <a:cs typeface="Calibri" panose="020F0502020204030204" pitchFamily="34" charset="0"/>
              </a:rPr>
              <a:t>.3top</a:t>
            </a:r>
            <a:r>
              <a:rPr lang="en-US" sz="2400">
                <a:effectLst/>
                <a:latin typeface="Calibri" panose="020F0502020204030204" pitchFamily="34" charset="0"/>
                <a:ea typeface="Times New Roman" panose="02020603050405020304" pitchFamily="18" charset="0"/>
                <a:cs typeface="Calibri" panose="020F0502020204030204" pitchFamily="34" charset="0"/>
              </a:rPr>
              <a:t>	weave</a:t>
            </a:r>
            <a:r>
              <a:rPr lang="en-US" sz="2400" cap="small">
                <a:effectLst/>
                <a:latin typeface="Calibri" panose="020F0502020204030204" pitchFamily="34" charset="0"/>
                <a:ea typeface="Times New Roman" panose="02020603050405020304" pitchFamily="18" charset="0"/>
                <a:cs typeface="Calibri" panose="020F0502020204030204" pitchFamily="34" charset="0"/>
              </a:rPr>
              <a:t>=1p.incl	tag.q</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sz="2400">
                <a:effectLst/>
                <a:latin typeface="Calibri" panose="020F0502020204030204" pitchFamily="34" charset="0"/>
                <a:cs typeface="Calibri" panose="020F0502020204030204" pitchFamily="34" charset="0"/>
              </a:rPr>
              <a:t>	</a:t>
            </a:r>
            <a:r>
              <a:rPr lang="en-US" sz="2400">
                <a:effectLst/>
                <a:latin typeface="Calibri" panose="020F0502020204030204" pitchFamily="34" charset="0"/>
                <a:ea typeface="Times New Roman" panose="02020603050405020304" pitchFamily="18" charset="0"/>
                <a:cs typeface="Calibri" panose="020F0502020204030204" pitchFamily="34" charset="0"/>
              </a:rPr>
              <a:t>‘It’s very pretty what we weave, eh?'</a:t>
            </a: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B4D3273-9FD9-B66D-3369-52FACE86760E}"/>
              </a:ext>
            </a:extLst>
          </p:cNvPr>
          <p:cNvSpPr>
            <a:spLocks noGrp="1"/>
          </p:cNvSpPr>
          <p:nvPr>
            <p:ph type="sldNum" sz="quarter" idx="12"/>
          </p:nvPr>
        </p:nvSpPr>
        <p:spPr/>
        <p:txBody>
          <a:bodyPr/>
          <a:lstStyle/>
          <a:p>
            <a:fld id="{CD6392C4-29F7-A644-B9A7-B57F2E84ED4E}" type="slidenum">
              <a:rPr lang="en-US"/>
              <a:t>24</a:t>
            </a:fld>
            <a:endParaRPr lang="en-US"/>
          </a:p>
        </p:txBody>
      </p:sp>
    </p:spTree>
    <p:extLst>
      <p:ext uri="{BB962C8B-B14F-4D97-AF65-F5344CB8AC3E}">
        <p14:creationId xmlns:p14="http://schemas.microsoft.com/office/powerpoint/2010/main" val="283738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F703B0-D4F3-7D43-3E81-67D193162E49}"/>
              </a:ext>
            </a:extLst>
          </p:cNvPr>
          <p:cNvSpPr>
            <a:spLocks noGrp="1"/>
          </p:cNvSpPr>
          <p:nvPr>
            <p:ph idx="1"/>
          </p:nvPr>
        </p:nvSpPr>
        <p:spPr>
          <a:xfrm>
            <a:off x="838200" y="646043"/>
            <a:ext cx="10515600" cy="5530920"/>
          </a:xfrm>
        </p:spPr>
        <p:txBody>
          <a:bodyPr>
            <a:normAutofit/>
          </a:bodyPr>
          <a:lstStyle/>
          <a:p>
            <a:pPr marL="0" indent="0">
              <a:buNone/>
            </a:pPr>
            <a:r>
              <a:rPr lang="en-US" b="1"/>
              <a:t>Allomorphy by tone and nasalization:</a:t>
            </a:r>
          </a:p>
          <a:p>
            <a:pPr marL="0" indent="0">
              <a:buNone/>
            </a:pPr>
            <a:endParaRPr lang="en-US"/>
          </a:p>
          <a:p>
            <a:pPr marL="0" indent="0">
              <a:buNone/>
            </a:pPr>
            <a:r>
              <a:rPr lang="en-US"/>
              <a:t>	</a:t>
            </a:r>
            <a:r>
              <a:rPr lang="en-US" b="1"/>
              <a:t>aj⁵</a:t>
            </a:r>
            <a:r>
              <a:rPr lang="en-US"/>
              <a:t>		after the higher tones (43, 4, 5)</a:t>
            </a:r>
          </a:p>
          <a:p>
            <a:pPr marL="0" indent="0">
              <a:buNone/>
            </a:pPr>
            <a:r>
              <a:rPr lang="en-US"/>
              <a:t>	</a:t>
            </a:r>
            <a:r>
              <a:rPr lang="en-US" b="1"/>
              <a:t>aj³</a:t>
            </a:r>
            <a:r>
              <a:rPr lang="en-US"/>
              <a:t>		after the lower tones (1, 2, 3, 32, 31, 13)</a:t>
            </a:r>
          </a:p>
          <a:p>
            <a:pPr marL="0" indent="0">
              <a:buNone/>
            </a:pPr>
            <a:r>
              <a:rPr lang="en-US"/>
              <a:t>	</a:t>
            </a:r>
            <a:r>
              <a:rPr lang="en-US" b="1"/>
              <a:t>anj⁵/anj³</a:t>
            </a:r>
            <a:r>
              <a:rPr lang="en-US"/>
              <a:t>	after words which end with a nasal vowel</a:t>
            </a:r>
          </a:p>
          <a:p>
            <a:pPr marL="0" indent="0">
              <a:buNone/>
            </a:pPr>
            <a:endParaRPr lang="en-US"/>
          </a:p>
          <a:p>
            <a:pPr marL="0" indent="0">
              <a:buNone/>
            </a:pPr>
            <a:r>
              <a:rPr lang="en-US"/>
              <a:t>(9)	Ta³	bin³	ngo²	kkan³		</a:t>
            </a:r>
            <a:r>
              <a:rPr lang="en-US" b="1"/>
              <a:t>anj³</a:t>
            </a:r>
            <a:r>
              <a:rPr lang="en-US"/>
              <a:t>?</a:t>
            </a:r>
          </a:p>
          <a:p>
            <a:pPr marL="0" indent="0">
              <a:buNone/>
            </a:pPr>
            <a:r>
              <a:rPr lang="en-US"/>
              <a:t>	that	be	one	squash	</a:t>
            </a:r>
            <a:r>
              <a:rPr lang="en-US" sz="2800" cap="small">
                <a:effectLst/>
                <a:latin typeface="Calibri" panose="020F0502020204030204" pitchFamily="34" charset="0"/>
                <a:ea typeface="Times New Roman" panose="02020603050405020304" pitchFamily="18" charset="0"/>
                <a:cs typeface="Calibri" panose="020F0502020204030204" pitchFamily="34" charset="0"/>
              </a:rPr>
              <a:t>tag.q</a:t>
            </a:r>
            <a:r>
              <a:rPr lang="en-US"/>
              <a:t>?</a:t>
            </a:r>
          </a:p>
          <a:p>
            <a:pPr marL="0" indent="0">
              <a:buNone/>
            </a:pPr>
            <a:r>
              <a:rPr lang="en-US"/>
              <a:t>	‘That’s one squash, right?’</a:t>
            </a:r>
          </a:p>
        </p:txBody>
      </p:sp>
      <p:sp>
        <p:nvSpPr>
          <p:cNvPr id="4" name="Slide Number Placeholder 3">
            <a:extLst>
              <a:ext uri="{FF2B5EF4-FFF2-40B4-BE49-F238E27FC236}">
                <a16:creationId xmlns:a16="http://schemas.microsoft.com/office/drawing/2014/main" id="{1623B39C-0CE5-7D9C-D41D-3A03EE79E655}"/>
              </a:ext>
            </a:extLst>
          </p:cNvPr>
          <p:cNvSpPr>
            <a:spLocks noGrp="1"/>
          </p:cNvSpPr>
          <p:nvPr>
            <p:ph type="sldNum" sz="quarter" idx="12"/>
          </p:nvPr>
        </p:nvSpPr>
        <p:spPr/>
        <p:txBody>
          <a:bodyPr/>
          <a:lstStyle/>
          <a:p>
            <a:fld id="{CD6392C4-29F7-A644-B9A7-B57F2E84ED4E}" type="slidenum">
              <a:rPr lang="en-US"/>
              <a:t>25</a:t>
            </a:fld>
            <a:endParaRPr lang="en-US"/>
          </a:p>
        </p:txBody>
      </p:sp>
    </p:spTree>
    <p:extLst>
      <p:ext uri="{BB962C8B-B14F-4D97-AF65-F5344CB8AC3E}">
        <p14:creationId xmlns:p14="http://schemas.microsoft.com/office/powerpoint/2010/main" val="2820894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298-34D9-094B-4538-9588A5692D8D}"/>
              </a:ext>
            </a:extLst>
          </p:cNvPr>
          <p:cNvSpPr>
            <a:spLocks noGrp="1"/>
          </p:cNvSpPr>
          <p:nvPr>
            <p:ph type="title"/>
          </p:nvPr>
        </p:nvSpPr>
        <p:spPr/>
        <p:txBody>
          <a:bodyPr/>
          <a:lstStyle/>
          <a:p>
            <a:r>
              <a:rPr lang="en-US" b="1"/>
              <a:t>Verbal aspect and SFPs</a:t>
            </a:r>
          </a:p>
        </p:txBody>
      </p:sp>
      <p:sp>
        <p:nvSpPr>
          <p:cNvPr id="3" name="Content Placeholder 2">
            <a:extLst>
              <a:ext uri="{FF2B5EF4-FFF2-40B4-BE49-F238E27FC236}">
                <a16:creationId xmlns:a16="http://schemas.microsoft.com/office/drawing/2014/main" id="{A4F84DE5-41CE-5936-8E27-7E125083EF13}"/>
              </a:ext>
            </a:extLst>
          </p:cNvPr>
          <p:cNvSpPr>
            <a:spLocks noGrp="1"/>
          </p:cNvSpPr>
          <p:nvPr>
            <p:ph idx="1"/>
          </p:nvPr>
        </p:nvSpPr>
        <p:spPr/>
        <p:txBody>
          <a:bodyPr>
            <a:normAutofit/>
          </a:bodyPr>
          <a:lstStyle/>
          <a:p>
            <a:r>
              <a:rPr lang="en-US" sz="2400"/>
              <a:t>In the previous examples, the SFP is used for marking a tag question. In turns out that this form can </a:t>
            </a:r>
            <a:r>
              <a:rPr lang="en-US" sz="2400" i="1"/>
              <a:t>only</a:t>
            </a:r>
            <a:r>
              <a:rPr lang="en-US" sz="2400"/>
              <a:t> be used with imperfective or perfective verbs (realis). If the verb has potential aspect marking, a different</a:t>
            </a:r>
            <a:r>
              <a:rPr lang="en-US" sz="2400" i="1"/>
              <a:t> </a:t>
            </a:r>
            <a:r>
              <a:rPr lang="en-US" sz="2400"/>
              <a:t>SFP must be used – </a:t>
            </a:r>
            <a:r>
              <a:rPr lang="en-US" sz="2400" i="1"/>
              <a:t>kaj¹.</a:t>
            </a:r>
          </a:p>
          <a:p>
            <a:endParaRPr lang="en-US"/>
          </a:p>
          <a:p>
            <a:pPr marL="0" marR="0" indent="0">
              <a:spcBef>
                <a:spcPts val="0"/>
              </a:spcBef>
              <a:spcAft>
                <a:spcPts val="0"/>
              </a:spcAft>
              <a:buNone/>
            </a:pPr>
            <a:r>
              <a:rPr lang="en-US" sz="2400">
                <a:effectLst/>
                <a:ea typeface="Times New Roman" panose="02020603050405020304" pitchFamily="18" charset="0"/>
              </a:rPr>
              <a:t>(10)	ka³hanj¹=reh¹	ni³gyanj⁵	ku³ki³		</a:t>
            </a:r>
            <a:r>
              <a:rPr lang="en-US" sz="2400" b="1">
                <a:effectLst/>
                <a:ea typeface="Times New Roman" panose="02020603050405020304" pitchFamily="18" charset="0"/>
              </a:rPr>
              <a:t>aj⁵</a:t>
            </a:r>
            <a:r>
              <a:rPr lang="en-US" sz="2400">
                <a:effectLst/>
                <a:ea typeface="Times New Roman" panose="02020603050405020304" pitchFamily="18" charset="0"/>
              </a:rPr>
              <a:t>/*kaj¹</a:t>
            </a:r>
          </a:p>
          <a:p>
            <a:pPr marL="0" marR="0" indent="0">
              <a:spcBef>
                <a:spcPts val="0"/>
              </a:spcBef>
              <a:spcAft>
                <a:spcPts val="0"/>
              </a:spcAft>
              <a:buNone/>
            </a:pPr>
            <a:r>
              <a:rPr lang="en-US" sz="2400">
                <a:effectLst/>
                <a:ea typeface="Times New Roman" panose="02020603050405020304" pitchFamily="18" charset="0"/>
              </a:rPr>
              <a:t>	</a:t>
            </a:r>
            <a:r>
              <a:rPr lang="en-US" sz="2400" cap="small">
                <a:effectLst/>
                <a:ea typeface="Times New Roman" panose="02020603050405020304" pitchFamily="18" charset="0"/>
              </a:rPr>
              <a:t>perf.</a:t>
            </a:r>
            <a:r>
              <a:rPr lang="en-US" sz="2400">
                <a:effectLst/>
                <a:ea typeface="Times New Roman" panose="02020603050405020304" pitchFamily="18" charset="0"/>
              </a:rPr>
              <a:t>go</a:t>
            </a:r>
            <a:r>
              <a:rPr lang="en-US" sz="2400" cap="small">
                <a:effectLst/>
                <a:ea typeface="Times New Roman" panose="02020603050405020304" pitchFamily="18" charset="0"/>
              </a:rPr>
              <a:t>=2s</a:t>
            </a:r>
            <a:r>
              <a:rPr lang="en-US" sz="2400">
                <a:effectLst/>
                <a:ea typeface="Times New Roman" panose="02020603050405020304" pitchFamily="18" charset="0"/>
              </a:rPr>
              <a:t>	Tlaxiaco	yesterday	</a:t>
            </a:r>
            <a:r>
              <a:rPr lang="en-US" sz="2400" cap="small">
                <a:effectLst/>
                <a:ea typeface="Times New Roman" panose="02020603050405020304" pitchFamily="18" charset="0"/>
              </a:rPr>
              <a:t>sfp.tag.q/irr.tag.q</a:t>
            </a:r>
            <a:endParaRPr lang="en-US" sz="2400">
              <a:effectLst/>
              <a:ea typeface="Times New Roman" panose="02020603050405020304" pitchFamily="18" charset="0"/>
            </a:endParaRPr>
          </a:p>
          <a:p>
            <a:pPr marL="0" marR="0" indent="0">
              <a:spcBef>
                <a:spcPts val="0"/>
              </a:spcBef>
              <a:spcAft>
                <a:spcPts val="0"/>
              </a:spcAft>
              <a:buNone/>
            </a:pPr>
            <a:r>
              <a:rPr lang="en-US" sz="2400">
                <a:effectLst/>
                <a:ea typeface="Times New Roman" panose="02020603050405020304" pitchFamily="18" charset="0"/>
              </a:rPr>
              <a:t>	</a:t>
            </a:r>
            <a:r>
              <a:rPr lang="es-ES" sz="2400">
                <a:effectLst/>
                <a:ea typeface="Times New Roman" panose="02020603050405020304" pitchFamily="18" charset="0"/>
              </a:rPr>
              <a:t>'You went to Tlaxiaco yesterday, eh?'</a:t>
            </a:r>
            <a:endParaRPr lang="en-US" sz="2400">
              <a:effectLst/>
              <a:ea typeface="Times New Roman" panose="02020603050405020304" pitchFamily="18" charset="0"/>
            </a:endParaRPr>
          </a:p>
          <a:p>
            <a:pPr marL="0" marR="0" indent="0">
              <a:spcBef>
                <a:spcPts val="0"/>
              </a:spcBef>
              <a:spcAft>
                <a:spcPts val="0"/>
              </a:spcAft>
              <a:buNone/>
            </a:pPr>
            <a:r>
              <a:rPr lang="es-ES" sz="2400">
                <a:effectLst/>
                <a:ea typeface="Times New Roman" panose="02020603050405020304" pitchFamily="18" charset="0"/>
              </a:rPr>
              <a:t> </a:t>
            </a:r>
            <a:endParaRPr lang="en-US" sz="2400">
              <a:effectLst/>
              <a:ea typeface="Times New Roman" panose="02020603050405020304" pitchFamily="18" charset="0"/>
            </a:endParaRPr>
          </a:p>
          <a:p>
            <a:pPr marL="0" marR="0" indent="0">
              <a:spcBef>
                <a:spcPts val="0"/>
              </a:spcBef>
              <a:spcAft>
                <a:spcPts val="0"/>
              </a:spcAft>
              <a:buNone/>
            </a:pPr>
            <a:r>
              <a:rPr lang="es-ES" sz="2400">
                <a:effectLst/>
                <a:ea typeface="Times New Roman" panose="02020603050405020304" pitchFamily="18" charset="0"/>
              </a:rPr>
              <a:t>(11)	</a:t>
            </a:r>
            <a:r>
              <a:rPr lang="en-US" sz="2400">
                <a:effectLst/>
                <a:ea typeface="Times New Roman" panose="02020603050405020304" pitchFamily="18" charset="0"/>
              </a:rPr>
              <a:t>ka²hanj²=reh¹	ni³gyanj⁵	a³hyoj³		</a:t>
            </a:r>
            <a:r>
              <a:rPr lang="en-US" sz="2400" b="1">
                <a:effectLst/>
                <a:ea typeface="Times New Roman" panose="02020603050405020304" pitchFamily="18" charset="0"/>
              </a:rPr>
              <a:t>kaj¹</a:t>
            </a:r>
            <a:r>
              <a:rPr lang="en-US" sz="2400">
                <a:effectLst/>
                <a:ea typeface="Times New Roman" panose="02020603050405020304" pitchFamily="18" charset="0"/>
              </a:rPr>
              <a:t>/*aj⁵</a:t>
            </a:r>
          </a:p>
          <a:p>
            <a:pPr marL="0" marR="0" indent="0">
              <a:spcBef>
                <a:spcPts val="0"/>
              </a:spcBef>
              <a:spcAft>
                <a:spcPts val="0"/>
              </a:spcAft>
              <a:buNone/>
            </a:pPr>
            <a:r>
              <a:rPr lang="en-US" sz="2400">
                <a:effectLst/>
                <a:ea typeface="Times New Roman" panose="02020603050405020304" pitchFamily="18" charset="0"/>
              </a:rPr>
              <a:t>	</a:t>
            </a:r>
            <a:r>
              <a:rPr lang="en-US" sz="2400" cap="small">
                <a:effectLst/>
                <a:ea typeface="Times New Roman" panose="02020603050405020304" pitchFamily="18" charset="0"/>
              </a:rPr>
              <a:t>pot.</a:t>
            </a:r>
            <a:r>
              <a:rPr lang="en-US" sz="2400">
                <a:effectLst/>
                <a:ea typeface="Times New Roman" panose="02020603050405020304" pitchFamily="18" charset="0"/>
              </a:rPr>
              <a:t>go</a:t>
            </a:r>
            <a:r>
              <a:rPr lang="en-US" sz="2400" cap="small">
                <a:effectLst/>
                <a:ea typeface="Times New Roman" panose="02020603050405020304" pitchFamily="18" charset="0"/>
              </a:rPr>
              <a:t>=2s</a:t>
            </a:r>
            <a:r>
              <a:rPr lang="en-US" sz="2400">
                <a:effectLst/>
                <a:ea typeface="Times New Roman" panose="02020603050405020304" pitchFamily="18" charset="0"/>
              </a:rPr>
              <a:t>	Tlaxiaco	tomorrow	</a:t>
            </a:r>
            <a:r>
              <a:rPr lang="en-US" sz="2400" cap="small">
                <a:effectLst/>
                <a:ea typeface="Times New Roman" panose="02020603050405020304" pitchFamily="18" charset="0"/>
              </a:rPr>
              <a:t>sfp.irr.tag.q/tag.q</a:t>
            </a:r>
            <a:endParaRPr lang="en-US" sz="2400">
              <a:effectLst/>
              <a:ea typeface="Times New Roman" panose="02020603050405020304" pitchFamily="18" charset="0"/>
            </a:endParaRPr>
          </a:p>
          <a:p>
            <a:pPr marL="0" marR="0" indent="0">
              <a:spcBef>
                <a:spcPts val="0"/>
              </a:spcBef>
              <a:spcAft>
                <a:spcPts val="0"/>
              </a:spcAft>
              <a:buNone/>
            </a:pPr>
            <a:r>
              <a:rPr lang="en-US" sz="2400">
                <a:effectLst/>
                <a:ea typeface="Times New Roman" panose="02020603050405020304" pitchFamily="18" charset="0"/>
              </a:rPr>
              <a:t>	</a:t>
            </a:r>
            <a:r>
              <a:rPr lang="es-ES" sz="2400">
                <a:effectLst/>
                <a:ea typeface="Times New Roman" panose="02020603050405020304" pitchFamily="18" charset="0"/>
              </a:rPr>
              <a:t>'You will go to Tlaxiaco tomorrow, eh?'</a:t>
            </a:r>
            <a:endParaRPr lang="en-US" sz="2400">
              <a:effectLst/>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2366491C-9F64-960E-5446-0D805189BED2}"/>
              </a:ext>
            </a:extLst>
          </p:cNvPr>
          <p:cNvSpPr>
            <a:spLocks noGrp="1"/>
          </p:cNvSpPr>
          <p:nvPr>
            <p:ph type="sldNum" sz="quarter" idx="12"/>
          </p:nvPr>
        </p:nvSpPr>
        <p:spPr/>
        <p:txBody>
          <a:bodyPr/>
          <a:lstStyle/>
          <a:p>
            <a:fld id="{CD6392C4-29F7-A644-B9A7-B57F2E84ED4E}" type="slidenum">
              <a:rPr lang="en-US"/>
              <a:t>26</a:t>
            </a:fld>
            <a:endParaRPr lang="en-US"/>
          </a:p>
        </p:txBody>
      </p:sp>
    </p:spTree>
    <p:extLst>
      <p:ext uri="{BB962C8B-B14F-4D97-AF65-F5344CB8AC3E}">
        <p14:creationId xmlns:p14="http://schemas.microsoft.com/office/powerpoint/2010/main" val="3686633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3B86-F215-C439-6C8A-04DA39EF855E}"/>
              </a:ext>
            </a:extLst>
          </p:cNvPr>
          <p:cNvSpPr>
            <a:spLocks noGrp="1"/>
          </p:cNvSpPr>
          <p:nvPr>
            <p:ph type="title"/>
          </p:nvPr>
        </p:nvSpPr>
        <p:spPr>
          <a:xfrm>
            <a:off x="838200" y="365125"/>
            <a:ext cx="10515600" cy="915035"/>
          </a:xfrm>
        </p:spPr>
        <p:txBody>
          <a:bodyPr/>
          <a:lstStyle/>
          <a:p>
            <a:r>
              <a:rPr lang="en-US" b="1"/>
              <a:t>Negation, aspect, and SFPs</a:t>
            </a:r>
          </a:p>
        </p:txBody>
      </p:sp>
      <p:sp>
        <p:nvSpPr>
          <p:cNvPr id="3" name="Content Placeholder 2">
            <a:extLst>
              <a:ext uri="{FF2B5EF4-FFF2-40B4-BE49-F238E27FC236}">
                <a16:creationId xmlns:a16="http://schemas.microsoft.com/office/drawing/2014/main" id="{CA77BB22-B0AD-48B9-120B-396D98D3A420}"/>
              </a:ext>
            </a:extLst>
          </p:cNvPr>
          <p:cNvSpPr>
            <a:spLocks noGrp="1"/>
          </p:cNvSpPr>
          <p:nvPr>
            <p:ph idx="1"/>
          </p:nvPr>
        </p:nvSpPr>
        <p:spPr>
          <a:xfrm>
            <a:off x="838200" y="1402080"/>
            <a:ext cx="10515600" cy="4774883"/>
          </a:xfrm>
        </p:spPr>
        <p:txBody>
          <a:bodyPr/>
          <a:lstStyle/>
          <a:p>
            <a:r>
              <a:rPr lang="en-US" sz="2400"/>
              <a:t>Itunyoso Triqui has a peculiar pattern where negation </a:t>
            </a:r>
            <a:r>
              <a:rPr lang="en-US" sz="2400" i="1"/>
              <a:t>requires</a:t>
            </a:r>
            <a:r>
              <a:rPr lang="en-US" sz="2400"/>
              <a:t> that aspect “flip”, e.g. a negated potential reading ‘will not go’ requires you use a perfective verb and vice-versa.</a:t>
            </a:r>
          </a:p>
          <a:p>
            <a:r>
              <a:rPr lang="en-US" sz="2400"/>
              <a:t>Tag question SFPs must match </a:t>
            </a:r>
            <a:r>
              <a:rPr lang="en-US" sz="2400" i="1"/>
              <a:t>the negated aspect.</a:t>
            </a:r>
          </a:p>
          <a:p>
            <a:endParaRPr lang="en-US" sz="2400"/>
          </a:p>
          <a:p>
            <a:pPr marL="0" marR="0" indent="0">
              <a:spcBef>
                <a:spcPts val="0"/>
              </a:spcBef>
              <a:spcAft>
                <a:spcPts val="0"/>
              </a:spcAft>
              <a:buNone/>
            </a:pPr>
            <a:endParaRPr lang="en-US" sz="2400"/>
          </a:p>
          <a:p>
            <a:pPr marL="0" indent="0">
              <a:spcBef>
                <a:spcPts val="0"/>
              </a:spcBef>
              <a:buNone/>
            </a:pPr>
            <a:r>
              <a:rPr lang="en-US" sz="2400" kern="100">
                <a:effectLst/>
                <a:ea typeface="Aptos" panose="020B0004020202020204" pitchFamily="34" charset="0"/>
                <a:cs typeface="DaunPenh"/>
              </a:rPr>
              <a:t>(12)	Un³sin³		ni²		nun³	ku²nanj²=reh¹	kaj¹/*aj³?</a:t>
            </a:r>
            <a:br>
              <a:rPr lang="en-US" sz="2400" kern="100">
                <a:effectLst/>
                <a:ea typeface="Aptos" panose="020B0004020202020204" pitchFamily="34" charset="0"/>
                <a:cs typeface="DaunPenh"/>
              </a:rPr>
            </a:br>
            <a:r>
              <a:rPr lang="en-US" sz="2400" kern="100">
                <a:effectLst/>
                <a:ea typeface="Aptos" panose="020B0004020202020204" pitchFamily="34" charset="0"/>
                <a:cs typeface="DaunPenh"/>
              </a:rPr>
              <a:t>	what/why	and/that	</a:t>
            </a:r>
            <a:r>
              <a:rPr lang="en-US" sz="2400" kern="100" cap="small">
                <a:effectLst/>
                <a:ea typeface="Aptos" panose="020B0004020202020204" pitchFamily="34" charset="0"/>
                <a:cs typeface="DaunPenh"/>
              </a:rPr>
              <a:t>neg</a:t>
            </a:r>
            <a:r>
              <a:rPr lang="en-US" sz="2400" kern="100">
                <a:effectLst/>
                <a:ea typeface="Aptos" panose="020B0004020202020204" pitchFamily="34" charset="0"/>
                <a:cs typeface="DaunPenh"/>
              </a:rPr>
              <a:t>	</a:t>
            </a:r>
            <a:r>
              <a:rPr lang="en-US" sz="2400" kern="100" cap="small">
                <a:effectLst/>
                <a:ea typeface="Aptos" panose="020B0004020202020204" pitchFamily="34" charset="0"/>
                <a:cs typeface="DaunPenh"/>
              </a:rPr>
              <a:t>pot.</a:t>
            </a:r>
            <a:r>
              <a:rPr lang="en-US" sz="2400" kern="100">
                <a:effectLst/>
                <a:ea typeface="Aptos" panose="020B0004020202020204" pitchFamily="34" charset="0"/>
                <a:cs typeface="DaunPenh"/>
              </a:rPr>
              <a:t>run</a:t>
            </a:r>
            <a:r>
              <a:rPr lang="en-US" sz="2400" kern="100" cap="small">
                <a:effectLst/>
                <a:ea typeface="Aptos" panose="020B0004020202020204" pitchFamily="34" charset="0"/>
                <a:cs typeface="DaunPenh"/>
              </a:rPr>
              <a:t>=2s</a:t>
            </a:r>
            <a:r>
              <a:rPr lang="en-US" sz="2400" kern="100">
                <a:effectLst/>
                <a:ea typeface="Aptos" panose="020B0004020202020204" pitchFamily="34" charset="0"/>
                <a:cs typeface="DaunPenh"/>
              </a:rPr>
              <a:t>	</a:t>
            </a:r>
            <a:r>
              <a:rPr lang="en-US" sz="2400" cap="small">
                <a:effectLst/>
                <a:ea typeface="Times New Roman" panose="02020603050405020304" pitchFamily="18" charset="0"/>
              </a:rPr>
              <a:t>sfp.irr.tag.q/tag.q</a:t>
            </a:r>
            <a:endParaRPr lang="en-US" sz="2400">
              <a:effectLst/>
              <a:ea typeface="Times New Roman" panose="02020603050405020304" pitchFamily="18" charset="0"/>
            </a:endParaRPr>
          </a:p>
          <a:p>
            <a:pPr marL="0" marR="0" indent="0">
              <a:spcBef>
                <a:spcPts val="0"/>
              </a:spcBef>
              <a:spcAft>
                <a:spcPts val="0"/>
              </a:spcAft>
              <a:buNone/>
            </a:pPr>
            <a:r>
              <a:rPr lang="en-US" sz="2400" kern="100">
                <a:effectLst/>
                <a:ea typeface="Aptos" panose="020B0004020202020204" pitchFamily="34" charset="0"/>
                <a:cs typeface="DaunPenh"/>
              </a:rPr>
              <a:t>	‘Why didn’t you run?’</a:t>
            </a:r>
          </a:p>
          <a:p>
            <a:pPr marL="0" marR="0">
              <a:spcBef>
                <a:spcPts val="0"/>
              </a:spcBef>
              <a:spcAft>
                <a:spcPts val="0"/>
              </a:spcAft>
            </a:pPr>
            <a:endParaRPr lang="en-US" sz="2400" kern="100">
              <a:effectLst/>
              <a:ea typeface="Aptos" panose="020B0004020202020204" pitchFamily="34" charset="0"/>
              <a:cs typeface="DaunPenh"/>
            </a:endParaRPr>
          </a:p>
          <a:p>
            <a:pPr marL="0" marR="0" indent="0">
              <a:spcBef>
                <a:spcPts val="0"/>
              </a:spcBef>
              <a:spcAft>
                <a:spcPts val="0"/>
              </a:spcAft>
              <a:buNone/>
            </a:pPr>
            <a:r>
              <a:rPr lang="en-US" sz="2400" kern="100">
                <a:ea typeface="Aptos" panose="020B0004020202020204" pitchFamily="34" charset="0"/>
                <a:cs typeface="DaunPenh"/>
              </a:rPr>
              <a:t>(13)	</a:t>
            </a:r>
            <a:r>
              <a:rPr lang="en-US" sz="2400" kern="100">
                <a:effectLst/>
                <a:ea typeface="Aptos" panose="020B0004020202020204" pitchFamily="34" charset="0"/>
                <a:cs typeface="DaunPenh"/>
              </a:rPr>
              <a:t>Un³sin³		ku⁴nanj⁴=reh¹	aj³/*kaj¹?</a:t>
            </a:r>
          </a:p>
          <a:p>
            <a:pPr marL="0" indent="0">
              <a:spcBef>
                <a:spcPts val="0"/>
              </a:spcBef>
              <a:buNone/>
            </a:pPr>
            <a:r>
              <a:rPr lang="en-US" sz="2400" kern="100">
                <a:ea typeface="Aptos" panose="020B0004020202020204" pitchFamily="34" charset="0"/>
                <a:cs typeface="DaunPenh"/>
              </a:rPr>
              <a:t>	what/why	</a:t>
            </a:r>
            <a:r>
              <a:rPr lang="en-US" sz="2400" kern="100" cap="small">
                <a:ea typeface="Aptos" panose="020B0004020202020204" pitchFamily="34" charset="0"/>
                <a:cs typeface="DaunPenh"/>
              </a:rPr>
              <a:t>perf.</a:t>
            </a:r>
            <a:r>
              <a:rPr lang="en-US" sz="2400" kern="100">
                <a:ea typeface="Aptos" panose="020B0004020202020204" pitchFamily="34" charset="0"/>
                <a:cs typeface="DaunPenh"/>
              </a:rPr>
              <a:t>run</a:t>
            </a:r>
            <a:r>
              <a:rPr lang="en-US" sz="2400" kern="100" cap="small">
                <a:ea typeface="Aptos" panose="020B0004020202020204" pitchFamily="34" charset="0"/>
                <a:cs typeface="DaunPenh"/>
              </a:rPr>
              <a:t>=2s	</a:t>
            </a:r>
            <a:r>
              <a:rPr lang="en-US" sz="2400" cap="small">
                <a:effectLst/>
                <a:ea typeface="Times New Roman" panose="02020603050405020304" pitchFamily="18" charset="0"/>
              </a:rPr>
              <a:t>tag.q</a:t>
            </a:r>
            <a:r>
              <a:rPr lang="en-US" sz="2400">
                <a:ea typeface="Times New Roman" panose="02020603050405020304" pitchFamily="18" charset="0"/>
              </a:rPr>
              <a:t>/</a:t>
            </a:r>
            <a:r>
              <a:rPr lang="en-US" sz="2400" cap="small">
                <a:effectLst/>
                <a:ea typeface="Times New Roman" panose="02020603050405020304" pitchFamily="18" charset="0"/>
              </a:rPr>
              <a:t>sfp.irr.tag.q</a:t>
            </a:r>
            <a:endParaRPr lang="en-US" sz="2400">
              <a:effectLst/>
              <a:ea typeface="Times New Roman" panose="02020603050405020304" pitchFamily="18" charset="0"/>
            </a:endParaRPr>
          </a:p>
          <a:p>
            <a:pPr marL="0" marR="0" indent="0">
              <a:spcBef>
                <a:spcPts val="0"/>
              </a:spcBef>
              <a:spcAft>
                <a:spcPts val="0"/>
              </a:spcAft>
              <a:buNone/>
            </a:pPr>
            <a:r>
              <a:rPr lang="en-US" sz="2400" kern="100" cap="small">
                <a:ea typeface="Aptos" panose="020B0004020202020204" pitchFamily="34" charset="0"/>
                <a:cs typeface="DaunPenh"/>
              </a:rPr>
              <a:t>	</a:t>
            </a:r>
            <a:r>
              <a:rPr lang="en-US" sz="2400" kern="100">
                <a:ea typeface="Aptos" panose="020B0004020202020204" pitchFamily="34" charset="0"/>
                <a:cs typeface="DaunPenh"/>
              </a:rPr>
              <a:t>‘Why did you run?’</a:t>
            </a:r>
            <a:endParaRPr lang="en-US" sz="2400" kern="100" cap="small">
              <a:ea typeface="Aptos" panose="020B0004020202020204" pitchFamily="34" charset="0"/>
              <a:cs typeface="DaunPenh"/>
            </a:endParaRPr>
          </a:p>
        </p:txBody>
      </p:sp>
      <p:sp>
        <p:nvSpPr>
          <p:cNvPr id="4" name="Slide Number Placeholder 3">
            <a:extLst>
              <a:ext uri="{FF2B5EF4-FFF2-40B4-BE49-F238E27FC236}">
                <a16:creationId xmlns:a16="http://schemas.microsoft.com/office/drawing/2014/main" id="{07914B50-28E3-B88B-BBDA-66852543C558}"/>
              </a:ext>
            </a:extLst>
          </p:cNvPr>
          <p:cNvSpPr>
            <a:spLocks noGrp="1"/>
          </p:cNvSpPr>
          <p:nvPr>
            <p:ph type="sldNum" sz="quarter" idx="12"/>
          </p:nvPr>
        </p:nvSpPr>
        <p:spPr/>
        <p:txBody>
          <a:bodyPr/>
          <a:lstStyle/>
          <a:p>
            <a:fld id="{CD6392C4-29F7-A644-B9A7-B57F2E84ED4E}" type="slidenum">
              <a:rPr lang="en-US"/>
              <a:t>27</a:t>
            </a:fld>
            <a:endParaRPr lang="en-US"/>
          </a:p>
        </p:txBody>
      </p:sp>
    </p:spTree>
    <p:extLst>
      <p:ext uri="{BB962C8B-B14F-4D97-AF65-F5344CB8AC3E}">
        <p14:creationId xmlns:p14="http://schemas.microsoft.com/office/powerpoint/2010/main" val="133395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F09B-88C5-E11C-7F57-E8E9061C066D}"/>
              </a:ext>
            </a:extLst>
          </p:cNvPr>
          <p:cNvSpPr>
            <a:spLocks noGrp="1"/>
          </p:cNvSpPr>
          <p:nvPr>
            <p:ph type="title"/>
          </p:nvPr>
        </p:nvSpPr>
        <p:spPr/>
        <p:txBody>
          <a:bodyPr/>
          <a:lstStyle/>
          <a:p>
            <a:r>
              <a:rPr lang="en-US" b="1"/>
              <a:t>Repetition and questions</a:t>
            </a:r>
          </a:p>
        </p:txBody>
      </p:sp>
      <p:sp>
        <p:nvSpPr>
          <p:cNvPr id="3" name="Content Placeholder 2">
            <a:extLst>
              <a:ext uri="{FF2B5EF4-FFF2-40B4-BE49-F238E27FC236}">
                <a16:creationId xmlns:a16="http://schemas.microsoft.com/office/drawing/2014/main" id="{386DE0D6-D2F4-53DF-F677-45338EC6EAF9}"/>
              </a:ext>
            </a:extLst>
          </p:cNvPr>
          <p:cNvSpPr>
            <a:spLocks noGrp="1"/>
          </p:cNvSpPr>
          <p:nvPr>
            <p:ph idx="1"/>
          </p:nvPr>
        </p:nvSpPr>
        <p:spPr/>
        <p:txBody>
          <a:bodyPr/>
          <a:lstStyle/>
          <a:p>
            <a:r>
              <a:rPr lang="en-US" b="1"/>
              <a:t>Repetition</a:t>
            </a:r>
            <a:r>
              <a:rPr lang="en-US"/>
              <a:t> is an important dimension that SFPs are sensitive to as well. I’m not sure how to think of this in other ways at the moment.</a:t>
            </a:r>
          </a:p>
          <a:p>
            <a:endParaRPr lang="en-US"/>
          </a:p>
          <a:p>
            <a:r>
              <a:rPr lang="en-US"/>
              <a:t>There is an SFP used for </a:t>
            </a:r>
            <a:r>
              <a:rPr lang="en-US" b="1"/>
              <a:t>follow-up questions </a:t>
            </a:r>
            <a:r>
              <a:rPr lang="en-US"/>
              <a:t>– an initial question gets its own SFP, but following questions requires </a:t>
            </a:r>
            <a:r>
              <a:rPr lang="en-US" b="1" i="1"/>
              <a:t>noh¹</a:t>
            </a:r>
            <a:r>
              <a:rPr lang="en-US" i="1"/>
              <a:t>.</a:t>
            </a:r>
          </a:p>
          <a:p>
            <a:endParaRPr lang="en-US" i="1"/>
          </a:p>
          <a:p>
            <a:r>
              <a:rPr lang="en-US"/>
              <a:t>If you repeat the same question in your response (a “meta”-question), there is a separate SFP for this - </a:t>
            </a:r>
            <a:r>
              <a:rPr lang="en-US" b="1" i="1"/>
              <a:t>oj¹</a:t>
            </a:r>
            <a:r>
              <a:rPr lang="en-US" b="1"/>
              <a:t>.</a:t>
            </a:r>
          </a:p>
        </p:txBody>
      </p:sp>
      <p:sp>
        <p:nvSpPr>
          <p:cNvPr id="4" name="Slide Number Placeholder 3">
            <a:extLst>
              <a:ext uri="{FF2B5EF4-FFF2-40B4-BE49-F238E27FC236}">
                <a16:creationId xmlns:a16="http://schemas.microsoft.com/office/drawing/2014/main" id="{6182E022-D8C9-94C7-7AD0-FA8900B7DE98}"/>
              </a:ext>
            </a:extLst>
          </p:cNvPr>
          <p:cNvSpPr>
            <a:spLocks noGrp="1"/>
          </p:cNvSpPr>
          <p:nvPr>
            <p:ph type="sldNum" sz="quarter" idx="12"/>
          </p:nvPr>
        </p:nvSpPr>
        <p:spPr/>
        <p:txBody>
          <a:bodyPr/>
          <a:lstStyle/>
          <a:p>
            <a:fld id="{CD6392C4-29F7-A644-B9A7-B57F2E84ED4E}" type="slidenum">
              <a:rPr lang="en-US"/>
              <a:t>28</a:t>
            </a:fld>
            <a:endParaRPr lang="en-US"/>
          </a:p>
        </p:txBody>
      </p:sp>
    </p:spTree>
    <p:extLst>
      <p:ext uri="{BB962C8B-B14F-4D97-AF65-F5344CB8AC3E}">
        <p14:creationId xmlns:p14="http://schemas.microsoft.com/office/powerpoint/2010/main" val="3460871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765B22-4326-5060-BDC8-2355CEE2F2C2}"/>
              </a:ext>
            </a:extLst>
          </p:cNvPr>
          <p:cNvSpPr>
            <a:spLocks noGrp="1"/>
          </p:cNvSpPr>
          <p:nvPr>
            <p:ph idx="1"/>
          </p:nvPr>
        </p:nvSpPr>
        <p:spPr>
          <a:xfrm>
            <a:off x="838200" y="725557"/>
            <a:ext cx="10515600" cy="5451406"/>
          </a:xfrm>
        </p:spPr>
        <p:txBody>
          <a:bodyPr>
            <a:normAutofit/>
          </a:bodyPr>
          <a:lstStyle/>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(14)</a:t>
            </a:r>
            <a:r>
              <a:rPr lang="en-US" sz="2400" b="1">
                <a:effectLst/>
                <a:latin typeface="Calibri" panose="020F0502020204030204" pitchFamily="34" charset="0"/>
                <a:ea typeface="Times New Roman" panose="02020603050405020304" pitchFamily="18" charset="0"/>
                <a:cs typeface="Calibri" panose="020F0502020204030204" pitchFamily="34" charset="0"/>
              </a:rPr>
              <a:t>	Juan:</a:t>
            </a:r>
            <a:r>
              <a:rPr lang="en-US" sz="2400">
                <a:effectLst/>
                <a:latin typeface="Calibri" panose="020F0502020204030204" pitchFamily="34" charset="0"/>
                <a:ea typeface="Times New Roman" panose="02020603050405020304" pitchFamily="18" charset="0"/>
                <a:cs typeface="Calibri" panose="020F0502020204030204" pitchFamily="34" charset="0"/>
              </a:rPr>
              <a:t>	Ki¹-ran¹ 		ngo² 	ka³min⁴³ 	xi³</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r>
              <a:rPr lang="en-US" sz="2400" cap="small">
                <a:effectLst/>
                <a:latin typeface="Calibri" panose="020F0502020204030204" pitchFamily="34" charset="0"/>
                <a:ea typeface="Times New Roman" panose="02020603050405020304" pitchFamily="18" charset="0"/>
                <a:cs typeface="Calibri" panose="020F0502020204030204" pitchFamily="34" charset="0"/>
              </a:rPr>
              <a:t>pot-</a:t>
            </a:r>
            <a:r>
              <a:rPr lang="en-US" sz="2400">
                <a:effectLst/>
                <a:latin typeface="Calibri" panose="020F0502020204030204" pitchFamily="34" charset="0"/>
                <a:ea typeface="Times New Roman" panose="02020603050405020304" pitchFamily="18" charset="0"/>
                <a:cs typeface="Calibri" panose="020F0502020204030204" pitchFamily="34" charset="0"/>
              </a:rPr>
              <a:t>buy</a:t>
            </a:r>
            <a:r>
              <a:rPr lang="en-US" sz="2400" cap="small">
                <a:effectLst/>
                <a:latin typeface="Calibri" panose="020F0502020204030204" pitchFamily="34" charset="0"/>
                <a:ea typeface="Times New Roman" panose="02020603050405020304" pitchFamily="18" charset="0"/>
                <a:cs typeface="Calibri" panose="020F0502020204030204" pitchFamily="34" charset="0"/>
              </a:rPr>
              <a:t>.1s</a:t>
            </a:r>
            <a:r>
              <a:rPr lang="en-US" sz="2400">
                <a:effectLst/>
                <a:latin typeface="Calibri" panose="020F0502020204030204" pitchFamily="34" charset="0"/>
                <a:ea typeface="Times New Roman" panose="02020603050405020304" pitchFamily="18" charset="0"/>
                <a:cs typeface="Calibri" panose="020F0502020204030204" pitchFamily="34" charset="0"/>
              </a:rPr>
              <a:t>		one	car		large</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‘I am going to buy a big car.’</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b="1">
                <a:effectLst/>
                <a:latin typeface="Calibri" panose="020F0502020204030204" pitchFamily="34" charset="0"/>
                <a:ea typeface="Times New Roman" panose="02020603050405020304" pitchFamily="18" charset="0"/>
                <a:cs typeface="Calibri" panose="020F0502020204030204" pitchFamily="34" charset="0"/>
              </a:rPr>
              <a:t>	Tú:	</a:t>
            </a:r>
            <a:r>
              <a:rPr lang="en-US" sz="2400">
                <a:effectLst/>
                <a:latin typeface="Calibri" panose="020F0502020204030204" pitchFamily="34" charset="0"/>
                <a:ea typeface="Times New Roman" panose="02020603050405020304" pitchFamily="18" charset="0"/>
                <a:cs typeface="Calibri" panose="020F0502020204030204" pitchFamily="34" charset="0"/>
              </a:rPr>
              <a:t>Taj¹	tu²hbe³	oh¹/</a:t>
            </a:r>
            <a:r>
              <a:rPr lang="en-US" sz="2400" b="1">
                <a:effectLst/>
                <a:latin typeface="Calibri" panose="020F0502020204030204" pitchFamily="34" charset="0"/>
                <a:ea typeface="Times New Roman" panose="02020603050405020304" pitchFamily="18" charset="0"/>
                <a:cs typeface="Calibri" panose="020F0502020204030204" pitchFamily="34" charset="0"/>
              </a:rPr>
              <a:t>*noh¹</a:t>
            </a:r>
            <a:r>
              <a:rPr lang="en-US" sz="2400">
                <a:effectLst/>
                <a:latin typeface="Calibri" panose="020F0502020204030204" pitchFamily="34" charset="0"/>
                <a:ea typeface="Times New Roman" panose="02020603050405020304" pitchFamily="18" charset="0"/>
                <a:cs typeface="Calibri" panose="020F0502020204030204" pitchFamily="34" charset="0"/>
              </a:rPr>
              <a:t>? 		Un³taj²		sa³hanj²		how	expensive	</a:t>
            </a:r>
            <a:r>
              <a:rPr lang="en-US" sz="2400" cap="small">
                <a:effectLst/>
                <a:latin typeface="Calibri" panose="020F0502020204030204" pitchFamily="34" charset="0"/>
                <a:ea typeface="Times New Roman" panose="02020603050405020304" pitchFamily="18" charset="0"/>
                <a:cs typeface="Calibri" panose="020F0502020204030204" pitchFamily="34" charset="0"/>
              </a:rPr>
              <a:t>sfp.content.q/rep.q	</a:t>
            </a:r>
            <a:r>
              <a:rPr lang="en-US" sz="2400">
                <a:effectLst/>
                <a:latin typeface="Calibri" panose="020F0502020204030204" pitchFamily="34" charset="0"/>
                <a:ea typeface="Times New Roman" panose="02020603050405020304" pitchFamily="18" charset="0"/>
                <a:cs typeface="Calibri" panose="020F0502020204030204" pitchFamily="34" charset="0"/>
              </a:rPr>
              <a:t>how.much	money</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ni³kaj¹=reh¹	</a:t>
            </a:r>
            <a:r>
              <a:rPr lang="en-US" sz="2400" b="1">
                <a:effectLst/>
                <a:latin typeface="Calibri" panose="020F0502020204030204" pitchFamily="34" charset="0"/>
                <a:ea typeface="Times New Roman" panose="02020603050405020304" pitchFamily="18" charset="0"/>
                <a:cs typeface="Calibri" panose="020F0502020204030204" pitchFamily="34" charset="0"/>
              </a:rPr>
              <a:t>noh¹</a:t>
            </a:r>
            <a:r>
              <a:rPr lang="en-US" sz="2400">
                <a:effectLst/>
                <a:latin typeface="Calibri" panose="020F0502020204030204" pitchFamily="34" charset="0"/>
                <a:ea typeface="Times New Roman" panose="02020603050405020304" pitchFamily="18" charset="0"/>
                <a:cs typeface="Calibri" panose="020F0502020204030204" pitchFamily="34" charset="0"/>
              </a:rPr>
              <a:t>/*oh¹?</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carry=</a:t>
            </a:r>
            <a:r>
              <a:rPr lang="en-US" sz="2400" cap="small">
                <a:effectLst/>
                <a:latin typeface="Calibri" panose="020F0502020204030204" pitchFamily="34" charset="0"/>
                <a:ea typeface="Times New Roman" panose="02020603050405020304" pitchFamily="18" charset="0"/>
                <a:cs typeface="Calibri" panose="020F0502020204030204" pitchFamily="34" charset="0"/>
              </a:rPr>
              <a:t>2s</a:t>
            </a:r>
            <a:r>
              <a:rPr lang="en-US" sz="2400">
                <a:effectLst/>
                <a:latin typeface="Calibri" panose="020F0502020204030204" pitchFamily="34" charset="0"/>
                <a:ea typeface="Times New Roman" panose="02020603050405020304" pitchFamily="18" charset="0"/>
                <a:cs typeface="Calibri" panose="020F0502020204030204" pitchFamily="34" charset="0"/>
              </a:rPr>
              <a:t>	</a:t>
            </a:r>
            <a:r>
              <a:rPr lang="en-US" sz="2400" cap="small">
                <a:effectLst/>
                <a:latin typeface="Calibri" panose="020F0502020204030204" pitchFamily="34" charset="0"/>
                <a:ea typeface="Times New Roman" panose="02020603050405020304" pitchFamily="18" charset="0"/>
                <a:cs typeface="Calibri" panose="020F0502020204030204" pitchFamily="34" charset="0"/>
              </a:rPr>
              <a:t>rep.q/sfp.content.q</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‘How expensive is it? How much money do you have?’</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b="1">
                <a:effectLst/>
                <a:latin typeface="Calibri" panose="020F0502020204030204" pitchFamily="34" charset="0"/>
                <a:ea typeface="Times New Roman" panose="02020603050405020304" pitchFamily="18" charset="0"/>
                <a:cs typeface="Calibri" panose="020F0502020204030204" pitchFamily="34" charset="0"/>
              </a:rPr>
              <a:t>	Juan:	</a:t>
            </a:r>
            <a:r>
              <a:rPr lang="en-US" sz="2400">
                <a:effectLst/>
                <a:latin typeface="Calibri" panose="020F0502020204030204" pitchFamily="34" charset="0"/>
                <a:ea typeface="Times New Roman" panose="02020603050405020304" pitchFamily="18" charset="0"/>
                <a:cs typeface="Calibri" panose="020F0502020204030204" pitchFamily="34" charset="0"/>
              </a:rPr>
              <a:t>Ni¹ka¹		sa³hanj².</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carry.</a:t>
            </a:r>
            <a:r>
              <a:rPr lang="en-US" sz="2400" cap="small">
                <a:effectLst/>
                <a:latin typeface="Calibri" panose="020F0502020204030204" pitchFamily="34" charset="0"/>
                <a:ea typeface="Times New Roman" panose="02020603050405020304" pitchFamily="18" charset="0"/>
                <a:cs typeface="Calibri" panose="020F0502020204030204" pitchFamily="34" charset="0"/>
              </a:rPr>
              <a:t>1s</a:t>
            </a:r>
            <a:r>
              <a:rPr lang="en-US" sz="2400">
                <a:effectLst/>
                <a:latin typeface="Calibri" panose="020F0502020204030204" pitchFamily="34" charset="0"/>
                <a:ea typeface="Times New Roman" panose="02020603050405020304" pitchFamily="18" charset="0"/>
                <a:cs typeface="Calibri" panose="020F0502020204030204" pitchFamily="34" charset="0"/>
              </a:rPr>
              <a:t>	dinero</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‘I have (the) money.'</a:t>
            </a:r>
          </a:p>
          <a:p>
            <a:pPr marL="0" indent="0">
              <a:buNone/>
            </a:pPr>
            <a:endParaRPr lang="en-US" sz="24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D794536-B310-D936-DA77-EE4C78AFD8B3}"/>
              </a:ext>
            </a:extLst>
          </p:cNvPr>
          <p:cNvSpPr>
            <a:spLocks noGrp="1"/>
          </p:cNvSpPr>
          <p:nvPr>
            <p:ph type="sldNum" sz="quarter" idx="12"/>
          </p:nvPr>
        </p:nvSpPr>
        <p:spPr/>
        <p:txBody>
          <a:bodyPr/>
          <a:lstStyle/>
          <a:p>
            <a:fld id="{CD6392C4-29F7-A644-B9A7-B57F2E84ED4E}" type="slidenum">
              <a:rPr lang="en-US"/>
              <a:t>29</a:t>
            </a:fld>
            <a:endParaRPr lang="en-US"/>
          </a:p>
        </p:txBody>
      </p:sp>
    </p:spTree>
    <p:extLst>
      <p:ext uri="{BB962C8B-B14F-4D97-AF65-F5344CB8AC3E}">
        <p14:creationId xmlns:p14="http://schemas.microsoft.com/office/powerpoint/2010/main" val="250754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3668-8AC9-B44F-8E89-7FB20B6B97EE}"/>
              </a:ext>
            </a:extLst>
          </p:cNvPr>
          <p:cNvSpPr>
            <a:spLocks noGrp="1"/>
          </p:cNvSpPr>
          <p:nvPr>
            <p:ph type="title"/>
          </p:nvPr>
        </p:nvSpPr>
        <p:spPr>
          <a:xfrm>
            <a:off x="838200" y="365125"/>
            <a:ext cx="10515600" cy="1042761"/>
          </a:xfrm>
        </p:spPr>
        <p:txBody>
          <a:bodyPr>
            <a:normAutofit/>
          </a:bodyPr>
          <a:lstStyle/>
          <a:p>
            <a:r>
              <a:rPr lang="en-US" b="1"/>
              <a:t>My scholarship on the language</a:t>
            </a:r>
          </a:p>
        </p:txBody>
      </p:sp>
      <p:sp>
        <p:nvSpPr>
          <p:cNvPr id="3" name="Content Placeholder 2">
            <a:extLst>
              <a:ext uri="{FF2B5EF4-FFF2-40B4-BE49-F238E27FC236}">
                <a16:creationId xmlns:a16="http://schemas.microsoft.com/office/drawing/2014/main" id="{154FA329-F954-674A-BDC7-9368A659375D}"/>
              </a:ext>
            </a:extLst>
          </p:cNvPr>
          <p:cNvSpPr>
            <a:spLocks noGrp="1"/>
          </p:cNvSpPr>
          <p:nvPr>
            <p:ph idx="1"/>
          </p:nvPr>
        </p:nvSpPr>
        <p:spPr>
          <a:xfrm>
            <a:off x="838199" y="1407886"/>
            <a:ext cx="11173691" cy="4948464"/>
          </a:xfrm>
        </p:spPr>
        <p:txBody>
          <a:bodyPr>
            <a:normAutofit fontScale="92500" lnSpcReduction="10000"/>
          </a:bodyPr>
          <a:lstStyle/>
          <a:p>
            <a:r>
              <a:rPr lang="en-US"/>
              <a:t>2004 – 2008	Dissertation work on the phonetics and phonology of tone 				and consonant types.</a:t>
            </a:r>
          </a:p>
          <a:p>
            <a:r>
              <a:rPr lang="en-US"/>
              <a:t>2009 – 2014	Post-doctoral research in France on the perception of tone 				and phonation; studies on tonal coarticulation.</a:t>
            </a:r>
          </a:p>
          <a:p>
            <a:r>
              <a:rPr lang="en-US"/>
              <a:t>2014 – 2019	NSF grant on language documentation; collection and 					transcription of texts; work on morphophonology and the 				phonetics of prosody.</a:t>
            </a:r>
          </a:p>
          <a:p>
            <a:r>
              <a:rPr lang="en-US"/>
              <a:t>2020 – 2022	Translation and transcription research focusing on 					discussions of women’s rights via a UB Humanities Grant.</a:t>
            </a:r>
          </a:p>
          <a:p>
            <a:r>
              <a:rPr lang="en-US"/>
              <a:t>2023 – present	</a:t>
            </a:r>
            <a:r>
              <a:rPr lang="en-US" b="1"/>
              <a:t>A reference grammar of Itunyoso Triqui </a:t>
            </a:r>
            <a:r>
              <a:rPr lang="en-US"/>
              <a:t>via an NEH 					fellowship; Language Sciences Press</a:t>
            </a:r>
          </a:p>
          <a:p>
            <a:r>
              <a:rPr lang="en-US"/>
              <a:t>2004 – present	</a:t>
            </a:r>
            <a:r>
              <a:rPr lang="en-US" i="1"/>
              <a:t>Triqui-Spanish dictionary </a:t>
            </a:r>
            <a:r>
              <a:rPr lang="en-US"/>
              <a:t>(on the web)</a:t>
            </a:r>
          </a:p>
        </p:txBody>
      </p:sp>
      <p:sp>
        <p:nvSpPr>
          <p:cNvPr id="4" name="Slide Number Placeholder 3">
            <a:extLst>
              <a:ext uri="{FF2B5EF4-FFF2-40B4-BE49-F238E27FC236}">
                <a16:creationId xmlns:a16="http://schemas.microsoft.com/office/drawing/2014/main" id="{D6284020-B305-0A4F-BBC1-F47DE7C42367}"/>
              </a:ext>
            </a:extLst>
          </p:cNvPr>
          <p:cNvSpPr>
            <a:spLocks noGrp="1"/>
          </p:cNvSpPr>
          <p:nvPr>
            <p:ph type="sldNum" sz="quarter" idx="12"/>
          </p:nvPr>
        </p:nvSpPr>
        <p:spPr/>
        <p:txBody>
          <a:bodyPr/>
          <a:lstStyle/>
          <a:p>
            <a:fld id="{CD6392C4-29F7-A644-B9A7-B57F2E84ED4E}" type="slidenum">
              <a:t>3</a:t>
            </a:fld>
            <a:endParaRPr lang="en-US"/>
          </a:p>
        </p:txBody>
      </p:sp>
    </p:spTree>
    <p:extLst>
      <p:ext uri="{BB962C8B-B14F-4D97-AF65-F5344CB8AC3E}">
        <p14:creationId xmlns:p14="http://schemas.microsoft.com/office/powerpoint/2010/main" val="179053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53705-956C-471C-655C-4C4AF0FE079F}"/>
              </a:ext>
            </a:extLst>
          </p:cNvPr>
          <p:cNvSpPr>
            <a:spLocks noGrp="1"/>
          </p:cNvSpPr>
          <p:nvPr>
            <p:ph idx="1"/>
          </p:nvPr>
        </p:nvSpPr>
        <p:spPr>
          <a:xfrm>
            <a:off x="838200" y="695739"/>
            <a:ext cx="10515600" cy="5481224"/>
          </a:xfrm>
        </p:spPr>
        <p:txBody>
          <a:bodyPr>
            <a:normAutofit/>
          </a:bodyPr>
          <a:lstStyle/>
          <a:p>
            <a:r>
              <a:rPr lang="en-US"/>
              <a:t>The SFP </a:t>
            </a:r>
            <a:r>
              <a:rPr lang="en-US" b="1"/>
              <a:t>oj1 </a:t>
            </a:r>
            <a:r>
              <a:rPr lang="en-US"/>
              <a:t>is used when questioning a question in an answer. What is the pragmatic dimension for metapropositions?</a:t>
            </a:r>
          </a:p>
          <a:p>
            <a:endParaRPr lang="en-US"/>
          </a:p>
          <a:p>
            <a:pPr marL="0" indent="0">
              <a:buNone/>
            </a:pPr>
            <a:r>
              <a:rPr lang="en-US"/>
              <a:t>(15)	Speaker 1:	ka3hanj1=reh1	ya3kwej3	</a:t>
            </a:r>
            <a:r>
              <a:rPr lang="en-US" b="1"/>
              <a:t>nih4</a:t>
            </a:r>
            <a:r>
              <a:rPr lang="en-US"/>
              <a:t>?</a:t>
            </a:r>
            <a:r>
              <a:rPr lang="en-US" b="1"/>
              <a:t>	</a:t>
            </a:r>
          </a:p>
          <a:p>
            <a:pPr marL="0" indent="0">
              <a:buNone/>
            </a:pPr>
            <a:r>
              <a:rPr lang="en-US"/>
              <a:t>			</a:t>
            </a:r>
            <a:r>
              <a:rPr lang="en-US" cap="small"/>
              <a:t>perf.</a:t>
            </a:r>
            <a:r>
              <a:rPr lang="en-US"/>
              <a:t>go</a:t>
            </a:r>
            <a:r>
              <a:rPr lang="en-US" cap="small"/>
              <a:t>=2s</a:t>
            </a:r>
            <a:r>
              <a:rPr lang="en-US"/>
              <a:t>		Oaxaca	</a:t>
            </a:r>
            <a:r>
              <a:rPr lang="en-US" cap="small"/>
              <a:t>sfp.polar.q</a:t>
            </a:r>
          </a:p>
          <a:p>
            <a:pPr marL="0" indent="0">
              <a:buNone/>
            </a:pPr>
            <a:r>
              <a:rPr lang="en-US"/>
              <a:t>			Did you go to Oaxaca?</a:t>
            </a:r>
          </a:p>
          <a:p>
            <a:pPr marL="0" indent="0">
              <a:buNone/>
            </a:pPr>
            <a:endParaRPr lang="en-US"/>
          </a:p>
          <a:p>
            <a:pPr marL="0" indent="0">
              <a:buNone/>
            </a:pPr>
            <a:r>
              <a:rPr lang="en-US"/>
              <a:t>	Speaker 2:	Ka4han43	ya3kwej3	</a:t>
            </a:r>
            <a:r>
              <a:rPr lang="en-US" b="1"/>
              <a:t>oj1</a:t>
            </a:r>
            <a:r>
              <a:rPr lang="en-US"/>
              <a:t>?		</a:t>
            </a:r>
          </a:p>
          <a:p>
            <a:pPr marL="0" indent="0">
              <a:buNone/>
            </a:pPr>
            <a:r>
              <a:rPr lang="en-US"/>
              <a:t>			</a:t>
            </a:r>
            <a:r>
              <a:rPr lang="en-US" cap="small"/>
              <a:t>perf.</a:t>
            </a:r>
            <a:r>
              <a:rPr lang="en-US"/>
              <a:t>go</a:t>
            </a:r>
            <a:r>
              <a:rPr lang="en-US" cap="small"/>
              <a:t>.1s</a:t>
            </a:r>
            <a:r>
              <a:rPr lang="en-US"/>
              <a:t>	Oaxaca	</a:t>
            </a:r>
            <a:r>
              <a:rPr lang="en-US" cap="small"/>
              <a:t>sfp.rep.q</a:t>
            </a:r>
            <a:endParaRPr lang="en-US"/>
          </a:p>
          <a:p>
            <a:pPr marL="0" indent="0">
              <a:buNone/>
            </a:pPr>
            <a:r>
              <a:rPr lang="en-US"/>
              <a:t>			Did I go to Oaxaca?</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6506F2DF-2848-194A-F841-EAB226DD2D13}"/>
              </a:ext>
            </a:extLst>
          </p:cNvPr>
          <p:cNvSpPr>
            <a:spLocks noGrp="1"/>
          </p:cNvSpPr>
          <p:nvPr>
            <p:ph type="sldNum" sz="quarter" idx="12"/>
          </p:nvPr>
        </p:nvSpPr>
        <p:spPr/>
        <p:txBody>
          <a:bodyPr/>
          <a:lstStyle/>
          <a:p>
            <a:fld id="{CD6392C4-29F7-A644-B9A7-B57F2E84ED4E}" type="slidenum">
              <a:rPr lang="en-US"/>
              <a:t>30</a:t>
            </a:fld>
            <a:endParaRPr lang="en-US"/>
          </a:p>
        </p:txBody>
      </p:sp>
    </p:spTree>
    <p:extLst>
      <p:ext uri="{BB962C8B-B14F-4D97-AF65-F5344CB8AC3E}">
        <p14:creationId xmlns:p14="http://schemas.microsoft.com/office/powerpoint/2010/main" val="61104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DC32D-BFE6-92F0-81B3-DF5BCDBD698B}"/>
              </a:ext>
            </a:extLst>
          </p:cNvPr>
          <p:cNvSpPr>
            <a:spLocks noGrp="1"/>
          </p:cNvSpPr>
          <p:nvPr>
            <p:ph idx="1"/>
          </p:nvPr>
        </p:nvSpPr>
        <p:spPr>
          <a:xfrm>
            <a:off x="838200" y="824948"/>
            <a:ext cx="10515600" cy="5352015"/>
          </a:xfrm>
        </p:spPr>
        <p:txBody>
          <a:bodyPr>
            <a:normAutofit/>
          </a:bodyPr>
          <a:lstStyle/>
          <a:p>
            <a:r>
              <a:rPr lang="en-US" sz="2400"/>
              <a:t>But the same SFP </a:t>
            </a:r>
            <a:r>
              <a:rPr lang="en-US" sz="2400" i="1"/>
              <a:t>oj¹ </a:t>
            </a:r>
            <a:r>
              <a:rPr lang="en-US" sz="2400"/>
              <a:t> can be used when the speaker knows the answer to their own question – even at the beginning of an exchange. </a:t>
            </a:r>
            <a:r>
              <a:rPr lang="en-US" sz="2400">
                <a:effectLst/>
                <a:ea typeface="Times New Roman" panose="02020603050405020304" pitchFamily="18" charset="0"/>
              </a:rPr>
              <a:t>In (17), the speaker need not follow another question - (17) is not a response to (16).</a:t>
            </a:r>
            <a:endParaRPr lang="en-US" sz="2400"/>
          </a:p>
          <a:p>
            <a:endParaRPr lang="en-US" sz="2200"/>
          </a:p>
          <a:p>
            <a:pPr marL="0" marR="0" indent="0">
              <a:spcBef>
                <a:spcPts val="0"/>
              </a:spcBef>
              <a:spcAft>
                <a:spcPts val="0"/>
              </a:spcAft>
              <a:buNone/>
            </a:pPr>
            <a:r>
              <a:rPr lang="en-US" sz="2200">
                <a:effectLst/>
                <a:ea typeface="Times New Roman" panose="02020603050405020304" pitchFamily="18" charset="0"/>
              </a:rPr>
              <a:t>(16)	</a:t>
            </a:r>
            <a:r>
              <a:rPr lang="es-ES" sz="2200">
                <a:effectLst/>
                <a:ea typeface="Times New Roman" panose="02020603050405020304" pitchFamily="18" charset="0"/>
              </a:rPr>
              <a:t>Ki³-ranj⁴=sij³		cha³chunj⁵	</a:t>
            </a:r>
            <a:r>
              <a:rPr lang="es-ES" sz="2200" b="1">
                <a:effectLst/>
                <a:ea typeface="Times New Roman" panose="02020603050405020304" pitchFamily="18" charset="0"/>
              </a:rPr>
              <a:t>nih⁴</a:t>
            </a:r>
            <a:r>
              <a:rPr lang="es-ES" sz="2200">
                <a:effectLst/>
                <a:ea typeface="Times New Roman" panose="02020603050405020304" pitchFamily="18" charset="0"/>
              </a:rPr>
              <a:t>?</a:t>
            </a:r>
            <a:endParaRPr lang="en-US" sz="2200">
              <a:effectLst/>
              <a:ea typeface="Times New Roman" panose="02020603050405020304" pitchFamily="18" charset="0"/>
            </a:endParaRPr>
          </a:p>
          <a:p>
            <a:pPr marL="0" marR="0" indent="0">
              <a:spcBef>
                <a:spcPts val="0"/>
              </a:spcBef>
              <a:spcAft>
                <a:spcPts val="0"/>
              </a:spcAft>
              <a:buNone/>
            </a:pPr>
            <a:r>
              <a:rPr lang="en-US" sz="2200" cap="small">
                <a:ea typeface="Times New Roman" panose="02020603050405020304" pitchFamily="18" charset="0"/>
              </a:rPr>
              <a:t>	</a:t>
            </a:r>
            <a:r>
              <a:rPr lang="en-US" sz="2200" cap="small">
                <a:effectLst/>
                <a:ea typeface="Times New Roman" panose="02020603050405020304" pitchFamily="18" charset="0"/>
              </a:rPr>
              <a:t>perf</a:t>
            </a:r>
            <a:r>
              <a:rPr lang="en-US" sz="2200">
                <a:effectLst/>
                <a:ea typeface="Times New Roman" panose="02020603050405020304" pitchFamily="18" charset="0"/>
              </a:rPr>
              <a:t>-buy=</a:t>
            </a:r>
            <a:r>
              <a:rPr lang="en-US" sz="2200" cap="small">
                <a:effectLst/>
                <a:ea typeface="Times New Roman" panose="02020603050405020304" pitchFamily="18" charset="0"/>
              </a:rPr>
              <a:t>3m</a:t>
            </a:r>
            <a:r>
              <a:rPr lang="en-US" sz="2200">
                <a:effectLst/>
                <a:ea typeface="Times New Roman" panose="02020603050405020304" pitchFamily="18" charset="0"/>
              </a:rPr>
              <a:t>		bread		</a:t>
            </a:r>
            <a:r>
              <a:rPr lang="en-US" sz="2200" cap="small">
                <a:effectLst/>
                <a:ea typeface="Times New Roman" panose="02020603050405020304" pitchFamily="18" charset="0"/>
              </a:rPr>
              <a:t>sfp.polar.q</a:t>
            </a:r>
            <a:endParaRPr lang="en-US" sz="2200">
              <a:effectLst/>
              <a:ea typeface="Times New Roman" panose="02020603050405020304" pitchFamily="18" charset="0"/>
            </a:endParaRPr>
          </a:p>
          <a:p>
            <a:pPr marL="0" marR="0" indent="0">
              <a:spcBef>
                <a:spcPts val="0"/>
              </a:spcBef>
              <a:spcAft>
                <a:spcPts val="0"/>
              </a:spcAft>
              <a:buNone/>
            </a:pPr>
            <a:r>
              <a:rPr lang="en-US" sz="2200">
                <a:effectLst/>
                <a:ea typeface="Times New Roman" panose="02020603050405020304" pitchFamily="18" charset="0"/>
              </a:rPr>
              <a:t>	‘Did he buy bread?’ 		</a:t>
            </a:r>
          </a:p>
          <a:p>
            <a:pPr marL="0" marR="0" indent="0">
              <a:spcBef>
                <a:spcPts val="0"/>
              </a:spcBef>
              <a:spcAft>
                <a:spcPts val="0"/>
              </a:spcAft>
              <a:buNone/>
            </a:pPr>
            <a:r>
              <a:rPr lang="en-US" sz="2200">
                <a:ea typeface="Times New Roman" panose="02020603050405020304" pitchFamily="18" charset="0"/>
              </a:rPr>
              <a:t>	</a:t>
            </a:r>
            <a:r>
              <a:rPr lang="en-US" sz="2200">
                <a:effectLst/>
                <a:ea typeface="Times New Roman" panose="02020603050405020304" pitchFamily="18" charset="0"/>
              </a:rPr>
              <a:t>(Speaker does not know the answer.)</a:t>
            </a:r>
          </a:p>
          <a:p>
            <a:pPr marL="0" marR="0" indent="0">
              <a:spcBef>
                <a:spcPts val="0"/>
              </a:spcBef>
              <a:spcAft>
                <a:spcPts val="0"/>
              </a:spcAft>
              <a:buNone/>
            </a:pPr>
            <a:r>
              <a:rPr lang="en-US" sz="2200">
                <a:effectLst/>
                <a:ea typeface="Times New Roman" panose="02020603050405020304" pitchFamily="18" charset="0"/>
              </a:rPr>
              <a:t> </a:t>
            </a:r>
          </a:p>
          <a:p>
            <a:pPr marL="0" marR="0" indent="0">
              <a:spcBef>
                <a:spcPts val="0"/>
              </a:spcBef>
              <a:spcAft>
                <a:spcPts val="0"/>
              </a:spcAft>
              <a:buNone/>
            </a:pPr>
            <a:r>
              <a:rPr lang="en-US" sz="2200">
                <a:ea typeface="Times New Roman" panose="02020603050405020304" pitchFamily="18" charset="0"/>
              </a:rPr>
              <a:t>(17)</a:t>
            </a:r>
            <a:r>
              <a:rPr lang="en-US" sz="2200">
                <a:effectLst/>
                <a:ea typeface="Times New Roman" panose="02020603050405020304" pitchFamily="18" charset="0"/>
              </a:rPr>
              <a:t>	</a:t>
            </a:r>
            <a:r>
              <a:rPr lang="es-ES" sz="2200">
                <a:effectLst/>
                <a:ea typeface="Times New Roman" panose="02020603050405020304" pitchFamily="18" charset="0"/>
              </a:rPr>
              <a:t>Ki³-ranj⁴=sij³	cha³chunj⁵	</a:t>
            </a:r>
            <a:r>
              <a:rPr lang="es-ES" sz="2200" b="1">
                <a:effectLst/>
                <a:ea typeface="Times New Roman" panose="02020603050405020304" pitchFamily="18" charset="0"/>
              </a:rPr>
              <a:t>oj¹</a:t>
            </a:r>
            <a:r>
              <a:rPr lang="es-ES" sz="2200">
                <a:effectLst/>
                <a:ea typeface="Times New Roman" panose="02020603050405020304" pitchFamily="18" charset="0"/>
              </a:rPr>
              <a:t>?		Ki³-ni³ʔih⁵ 	si³</a:t>
            </a:r>
            <a:endParaRPr lang="en-US" sz="2200">
              <a:effectLst/>
              <a:ea typeface="Times New Roman" panose="02020603050405020304" pitchFamily="18" charset="0"/>
            </a:endParaRPr>
          </a:p>
          <a:p>
            <a:pPr marL="0" marR="0" indent="0">
              <a:spcBef>
                <a:spcPts val="0"/>
              </a:spcBef>
              <a:spcAft>
                <a:spcPts val="0"/>
              </a:spcAft>
              <a:buNone/>
            </a:pPr>
            <a:r>
              <a:rPr lang="es-ES" sz="2200">
                <a:effectLst/>
                <a:ea typeface="Times New Roman" panose="02020603050405020304" pitchFamily="18" charset="0"/>
              </a:rPr>
              <a:t>	</a:t>
            </a:r>
            <a:r>
              <a:rPr lang="en-US" sz="2200" cap="small">
                <a:effectLst/>
                <a:ea typeface="Times New Roman" panose="02020603050405020304" pitchFamily="18" charset="0"/>
              </a:rPr>
              <a:t>perf</a:t>
            </a:r>
            <a:r>
              <a:rPr lang="en-US" sz="2200">
                <a:effectLst/>
                <a:ea typeface="Times New Roman" panose="02020603050405020304" pitchFamily="18" charset="0"/>
              </a:rPr>
              <a:t>-buy=</a:t>
            </a:r>
            <a:r>
              <a:rPr lang="en-US" sz="2200" cap="small">
                <a:effectLst/>
                <a:ea typeface="Times New Roman" panose="02020603050405020304" pitchFamily="18" charset="0"/>
              </a:rPr>
              <a:t>3m</a:t>
            </a:r>
            <a:r>
              <a:rPr lang="en-US" sz="2200">
                <a:effectLst/>
                <a:ea typeface="Times New Roman" panose="02020603050405020304" pitchFamily="18" charset="0"/>
              </a:rPr>
              <a:t>	bread		</a:t>
            </a:r>
            <a:r>
              <a:rPr lang="en-US" sz="2200" cap="small">
                <a:effectLst/>
                <a:ea typeface="Times New Roman" panose="02020603050405020304" pitchFamily="18" charset="0"/>
              </a:rPr>
              <a:t>sfp.rep.q		perf-</a:t>
            </a:r>
            <a:r>
              <a:rPr lang="en-US" sz="2200">
                <a:effectLst/>
                <a:ea typeface="Times New Roman" panose="02020603050405020304" pitchFamily="18" charset="0"/>
              </a:rPr>
              <a:t>see.</a:t>
            </a:r>
            <a:r>
              <a:rPr lang="en-US" sz="2200" cap="small">
                <a:effectLst/>
                <a:ea typeface="Times New Roman" panose="02020603050405020304" pitchFamily="18" charset="0"/>
              </a:rPr>
              <a:t>1s	comp</a:t>
            </a:r>
            <a:endParaRPr lang="en-US" sz="2200">
              <a:effectLst/>
              <a:ea typeface="Times New Roman" panose="02020603050405020304" pitchFamily="18" charset="0"/>
            </a:endParaRPr>
          </a:p>
          <a:p>
            <a:pPr marL="0" marR="0" indent="0">
              <a:spcBef>
                <a:spcPts val="0"/>
              </a:spcBef>
              <a:spcAft>
                <a:spcPts val="0"/>
              </a:spcAft>
              <a:buNone/>
            </a:pPr>
            <a:r>
              <a:rPr lang="en-US" sz="2200" cap="small">
                <a:effectLst/>
                <a:ea typeface="Times New Roman" panose="02020603050405020304" pitchFamily="18" charset="0"/>
              </a:rPr>
              <a:t> </a:t>
            </a:r>
            <a:endParaRPr lang="en-US" sz="2200">
              <a:effectLst/>
              <a:ea typeface="Times New Roman" panose="02020603050405020304" pitchFamily="18" charset="0"/>
            </a:endParaRPr>
          </a:p>
          <a:p>
            <a:pPr marL="0" marR="0" indent="0">
              <a:spcBef>
                <a:spcPts val="0"/>
              </a:spcBef>
              <a:spcAft>
                <a:spcPts val="0"/>
              </a:spcAft>
              <a:buNone/>
            </a:pPr>
            <a:r>
              <a:rPr lang="en-US" sz="2200" cap="small">
                <a:effectLst/>
                <a:ea typeface="Times New Roman" panose="02020603050405020304" pitchFamily="18" charset="0"/>
              </a:rPr>
              <a:t>	</a:t>
            </a:r>
            <a:r>
              <a:rPr lang="en-US" sz="2200">
                <a:effectLst/>
                <a:ea typeface="Times New Roman" panose="02020603050405020304" pitchFamily="18" charset="0"/>
              </a:rPr>
              <a:t>ki³-ranj⁴=sij³	</a:t>
            </a:r>
            <a:r>
              <a:rPr lang="es-ES" sz="2200">
                <a:effectLst/>
                <a:ea typeface="Times New Roman" panose="02020603050405020304" pitchFamily="18" charset="0"/>
              </a:rPr>
              <a:t>cha³chunj⁵</a:t>
            </a:r>
            <a:endParaRPr lang="en-US" sz="2200">
              <a:effectLst/>
              <a:ea typeface="Times New Roman" panose="02020603050405020304" pitchFamily="18" charset="0"/>
            </a:endParaRPr>
          </a:p>
          <a:p>
            <a:pPr marL="0" marR="0" indent="0">
              <a:spcBef>
                <a:spcPts val="0"/>
              </a:spcBef>
              <a:spcAft>
                <a:spcPts val="0"/>
              </a:spcAft>
              <a:buNone/>
            </a:pPr>
            <a:r>
              <a:rPr lang="en-US" sz="2200">
                <a:effectLst/>
                <a:ea typeface="Times New Roman" panose="02020603050405020304" pitchFamily="18" charset="0"/>
              </a:rPr>
              <a:t>	</a:t>
            </a:r>
            <a:r>
              <a:rPr lang="en-US" sz="2200" cap="small">
                <a:effectLst/>
                <a:ea typeface="Times New Roman" panose="02020603050405020304" pitchFamily="18" charset="0"/>
              </a:rPr>
              <a:t>perf</a:t>
            </a:r>
            <a:r>
              <a:rPr lang="en-US" sz="2200">
                <a:effectLst/>
                <a:ea typeface="Times New Roman" panose="02020603050405020304" pitchFamily="18" charset="0"/>
              </a:rPr>
              <a:t>-buy=</a:t>
            </a:r>
            <a:r>
              <a:rPr lang="en-US" sz="2200" cap="small">
                <a:effectLst/>
                <a:ea typeface="Times New Roman" panose="02020603050405020304" pitchFamily="18" charset="0"/>
              </a:rPr>
              <a:t>3m	</a:t>
            </a:r>
            <a:r>
              <a:rPr lang="en-US" sz="2200">
                <a:effectLst/>
                <a:ea typeface="Times New Roman" panose="02020603050405020304" pitchFamily="18" charset="0"/>
              </a:rPr>
              <a:t>bread</a:t>
            </a:r>
          </a:p>
          <a:p>
            <a:pPr marL="0" marR="0" indent="0">
              <a:spcBef>
                <a:spcPts val="0"/>
              </a:spcBef>
              <a:spcAft>
                <a:spcPts val="0"/>
              </a:spcAft>
              <a:buNone/>
            </a:pPr>
            <a:r>
              <a:rPr lang="en-US" sz="2200">
                <a:effectLst/>
                <a:ea typeface="Times New Roman" panose="02020603050405020304" pitchFamily="18" charset="0"/>
              </a:rPr>
              <a:t> </a:t>
            </a:r>
          </a:p>
          <a:p>
            <a:pPr marL="0" marR="0" indent="0">
              <a:spcBef>
                <a:spcPts val="0"/>
              </a:spcBef>
              <a:spcAft>
                <a:spcPts val="0"/>
              </a:spcAft>
              <a:buNone/>
            </a:pPr>
            <a:r>
              <a:rPr lang="en-US" sz="2200">
                <a:effectLst/>
                <a:ea typeface="Times New Roman" panose="02020603050405020304" pitchFamily="18" charset="0"/>
              </a:rPr>
              <a:t>	‘Did he buy bread? I saw that he bought bread.’</a:t>
            </a:r>
          </a:p>
          <a:p>
            <a:pPr marL="0" marR="0" indent="0">
              <a:spcBef>
                <a:spcPts val="0"/>
              </a:spcBef>
              <a:spcAft>
                <a:spcPts val="0"/>
              </a:spcAft>
              <a:buNone/>
            </a:pPr>
            <a:endParaRPr lang="en-US" sz="2200">
              <a:ea typeface="Times New Roman" panose="02020603050405020304" pitchFamily="18" charset="0"/>
            </a:endParaRPr>
          </a:p>
          <a:p>
            <a:pPr>
              <a:spcBef>
                <a:spcPts val="0"/>
              </a:spcBef>
            </a:pPr>
            <a:endParaRPr lang="en-US" sz="2400">
              <a:effectLst/>
              <a:ea typeface="Times New Roman" panose="02020603050405020304" pitchFamily="18" charset="0"/>
            </a:endParaRPr>
          </a:p>
        </p:txBody>
      </p:sp>
      <p:sp>
        <p:nvSpPr>
          <p:cNvPr id="4" name="Slide Number Placeholder 3">
            <a:extLst>
              <a:ext uri="{FF2B5EF4-FFF2-40B4-BE49-F238E27FC236}">
                <a16:creationId xmlns:a16="http://schemas.microsoft.com/office/drawing/2014/main" id="{CF555038-2568-C4D5-ADDC-B644B89AD39B}"/>
              </a:ext>
            </a:extLst>
          </p:cNvPr>
          <p:cNvSpPr>
            <a:spLocks noGrp="1"/>
          </p:cNvSpPr>
          <p:nvPr>
            <p:ph type="sldNum" sz="quarter" idx="12"/>
          </p:nvPr>
        </p:nvSpPr>
        <p:spPr/>
        <p:txBody>
          <a:bodyPr/>
          <a:lstStyle/>
          <a:p>
            <a:fld id="{CD6392C4-29F7-A644-B9A7-B57F2E84ED4E}" type="slidenum">
              <a:rPr lang="en-US"/>
              <a:t>31</a:t>
            </a:fld>
            <a:endParaRPr lang="en-US"/>
          </a:p>
        </p:txBody>
      </p:sp>
    </p:spTree>
    <p:extLst>
      <p:ext uri="{BB962C8B-B14F-4D97-AF65-F5344CB8AC3E}">
        <p14:creationId xmlns:p14="http://schemas.microsoft.com/office/powerpoint/2010/main" val="195647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4F69-BA57-7741-B591-5807ADD99B30}"/>
              </a:ext>
            </a:extLst>
          </p:cNvPr>
          <p:cNvSpPr>
            <a:spLocks noGrp="1"/>
          </p:cNvSpPr>
          <p:nvPr>
            <p:ph type="title"/>
          </p:nvPr>
        </p:nvSpPr>
        <p:spPr/>
        <p:txBody>
          <a:bodyPr/>
          <a:lstStyle/>
          <a:p>
            <a:r>
              <a:rPr lang="en-US" b="1"/>
              <a:t>Another example – extension to politeness?</a:t>
            </a:r>
          </a:p>
        </p:txBody>
      </p:sp>
      <p:sp>
        <p:nvSpPr>
          <p:cNvPr id="3" name="Content Placeholder 2">
            <a:extLst>
              <a:ext uri="{FF2B5EF4-FFF2-40B4-BE49-F238E27FC236}">
                <a16:creationId xmlns:a16="http://schemas.microsoft.com/office/drawing/2014/main" id="{5EB658C3-B865-FAC9-A7BB-AC542D0586A1}"/>
              </a:ext>
            </a:extLst>
          </p:cNvPr>
          <p:cNvSpPr>
            <a:spLocks noGrp="1"/>
          </p:cNvSpPr>
          <p:nvPr>
            <p:ph idx="1"/>
          </p:nvPr>
        </p:nvSpPr>
        <p:spPr/>
        <p:txBody>
          <a:bodyPr>
            <a:normAutofit/>
          </a:bodyPr>
          <a:lstStyle/>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(18)	Nih⁴		u³sin³	a³nin¹ 		yyaj³²	ta³ 	roh⁴-hya³	raj⁴</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who.knows	what	bloom		flower	</a:t>
            </a:r>
            <a:r>
              <a:rPr lang="en-US" sz="2400" cap="small">
                <a:effectLst/>
                <a:latin typeface="Calibri" panose="020F0502020204030204" pitchFamily="34" charset="0"/>
                <a:ea typeface="Times New Roman" panose="02020603050405020304" pitchFamily="18" charset="0"/>
                <a:cs typeface="Calibri" panose="020F0502020204030204" pitchFamily="34" charset="0"/>
              </a:rPr>
              <a:t>dem	</a:t>
            </a:r>
            <a:r>
              <a:rPr lang="en-US" sz="2400">
                <a:effectLst/>
                <a:latin typeface="Calibri" panose="020F0502020204030204" pitchFamily="34" charset="0"/>
                <a:ea typeface="Times New Roman" panose="02020603050405020304" pitchFamily="18" charset="0"/>
                <a:cs typeface="Calibri" panose="020F0502020204030204" pitchFamily="34" charset="0"/>
              </a:rPr>
              <a:t>seem		feel.</a:t>
            </a:r>
            <a:r>
              <a:rPr lang="en-US" sz="2400" cap="small">
                <a:effectLst/>
                <a:latin typeface="Calibri" panose="020F0502020204030204" pitchFamily="34" charset="0"/>
                <a:ea typeface="Times New Roman" panose="02020603050405020304" pitchFamily="18" charset="0"/>
                <a:cs typeface="Calibri" panose="020F0502020204030204" pitchFamily="34" charset="0"/>
              </a:rPr>
              <a:t>1s</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r>
              <a:rPr lang="en-US" sz="2400" b="1">
                <a:effectLst/>
                <a:latin typeface="Calibri" panose="020F0502020204030204" pitchFamily="34" charset="0"/>
                <a:ea typeface="Times New Roman" panose="02020603050405020304" pitchFamily="18" charset="0"/>
                <a:cs typeface="Calibri" panose="020F0502020204030204" pitchFamily="34" charset="0"/>
              </a:rPr>
              <a:t>oj¹</a:t>
            </a:r>
            <a:r>
              <a:rPr lang="en-US" sz="2400">
                <a:effectLst/>
                <a:latin typeface="Calibri" panose="020F0502020204030204" pitchFamily="34" charset="0"/>
                <a:ea typeface="Times New Roman" panose="02020603050405020304" pitchFamily="18" charset="0"/>
                <a:cs typeface="Calibri" panose="020F0502020204030204" pitchFamily="34" charset="0"/>
              </a:rPr>
              <a:t>			o⁴neh⁴.</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r>
              <a:rPr lang="en-US" sz="2400" cap="small">
                <a:effectLst/>
                <a:latin typeface="Calibri" panose="020F0502020204030204" pitchFamily="34" charset="0"/>
                <a:ea typeface="Times New Roman" panose="02020603050405020304" pitchFamily="18" charset="0"/>
                <a:cs typeface="Calibri" panose="020F0502020204030204" pitchFamily="34" charset="0"/>
              </a:rPr>
              <a:t>sfp.shared.info.q</a:t>
            </a:r>
            <a:r>
              <a:rPr lang="en-US" sz="2400">
                <a:effectLst/>
                <a:latin typeface="Calibri" panose="020F0502020204030204" pitchFamily="34" charset="0"/>
                <a:ea typeface="Times New Roman" panose="02020603050405020304" pitchFamily="18" charset="0"/>
                <a:cs typeface="Calibri" panose="020F0502020204030204" pitchFamily="34" charset="0"/>
              </a:rPr>
              <a:t>	comadre.</a:t>
            </a:r>
            <a:r>
              <a:rPr lang="en-US" sz="2400" cap="small">
                <a:effectLst/>
                <a:latin typeface="Calibri" panose="020F0502020204030204" pitchFamily="34" charset="0"/>
                <a:ea typeface="Times New Roman" panose="02020603050405020304" pitchFamily="18" charset="0"/>
                <a:cs typeface="Calibri" panose="020F0502020204030204" pitchFamily="34" charset="0"/>
              </a:rPr>
              <a:t>q</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‘Who knows in what (month) these flowers bloom, it seems, comadre.’</a:t>
            </a:r>
          </a:p>
          <a:p>
            <a:pPr marL="0" marR="0" indent="0">
              <a:spcBef>
                <a:spcPts val="0"/>
              </a:spcBef>
              <a:spcAft>
                <a:spcPts val="0"/>
              </a:spcAft>
              <a:buNone/>
            </a:pPr>
            <a:endParaRPr lang="en-US" sz="2400">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In this text, the speaker is guiding their comadre in an ethnobotanical description. The speaker knows the answer to the question, but wants to elicit the specific response from their comadre – this is about shared attention (and perhaps respect). So, is </a:t>
            </a:r>
            <a:r>
              <a:rPr lang="en-US" sz="2400" i="1">
                <a:effectLst/>
                <a:latin typeface="Calibri" panose="020F0502020204030204" pitchFamily="34" charset="0"/>
                <a:ea typeface="Times New Roman" panose="02020603050405020304" pitchFamily="18" charset="0"/>
                <a:cs typeface="Calibri" panose="020F0502020204030204" pitchFamily="34" charset="0"/>
              </a:rPr>
              <a:t>oj¹</a:t>
            </a:r>
            <a:r>
              <a:rPr lang="en-US" sz="2400">
                <a:effectLst/>
                <a:latin typeface="Calibri" panose="020F0502020204030204" pitchFamily="34" charset="0"/>
                <a:ea typeface="Times New Roman" panose="02020603050405020304" pitchFamily="18" charset="0"/>
                <a:cs typeface="Calibri" panose="020F0502020204030204" pitchFamily="34" charset="0"/>
              </a:rPr>
              <a:t> glossed as marking shared knowledge? repetition? or what?</a:t>
            </a:r>
          </a:p>
        </p:txBody>
      </p:sp>
      <p:sp>
        <p:nvSpPr>
          <p:cNvPr id="4" name="Slide Number Placeholder 3">
            <a:extLst>
              <a:ext uri="{FF2B5EF4-FFF2-40B4-BE49-F238E27FC236}">
                <a16:creationId xmlns:a16="http://schemas.microsoft.com/office/drawing/2014/main" id="{53EAFCA0-9C78-6008-F0CA-05ED08EAED99}"/>
              </a:ext>
            </a:extLst>
          </p:cNvPr>
          <p:cNvSpPr>
            <a:spLocks noGrp="1"/>
          </p:cNvSpPr>
          <p:nvPr>
            <p:ph type="sldNum" sz="quarter" idx="12"/>
          </p:nvPr>
        </p:nvSpPr>
        <p:spPr/>
        <p:txBody>
          <a:bodyPr/>
          <a:lstStyle/>
          <a:p>
            <a:fld id="{CD6392C4-29F7-A644-B9A7-B57F2E84ED4E}" type="slidenum">
              <a:rPr lang="en-US"/>
              <a:t>32</a:t>
            </a:fld>
            <a:endParaRPr lang="en-US"/>
          </a:p>
        </p:txBody>
      </p:sp>
    </p:spTree>
    <p:extLst>
      <p:ext uri="{BB962C8B-B14F-4D97-AF65-F5344CB8AC3E}">
        <p14:creationId xmlns:p14="http://schemas.microsoft.com/office/powerpoint/2010/main" val="251872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AE76-CD41-37A4-23F2-1FF59984CF58}"/>
              </a:ext>
            </a:extLst>
          </p:cNvPr>
          <p:cNvSpPr>
            <a:spLocks noGrp="1"/>
          </p:cNvSpPr>
          <p:nvPr>
            <p:ph type="title"/>
          </p:nvPr>
        </p:nvSpPr>
        <p:spPr/>
        <p:txBody>
          <a:bodyPr/>
          <a:lstStyle/>
          <a:p>
            <a:r>
              <a:rPr lang="en-US" b="1"/>
              <a:t>Negation and information structure</a:t>
            </a:r>
          </a:p>
        </p:txBody>
      </p:sp>
      <p:sp>
        <p:nvSpPr>
          <p:cNvPr id="3" name="Content Placeholder 2">
            <a:extLst>
              <a:ext uri="{FF2B5EF4-FFF2-40B4-BE49-F238E27FC236}">
                <a16:creationId xmlns:a16="http://schemas.microsoft.com/office/drawing/2014/main" id="{19D3C442-8B3C-4A92-61B4-CAD469B270EF}"/>
              </a:ext>
            </a:extLst>
          </p:cNvPr>
          <p:cNvSpPr>
            <a:spLocks noGrp="1"/>
          </p:cNvSpPr>
          <p:nvPr>
            <p:ph idx="1"/>
          </p:nvPr>
        </p:nvSpPr>
        <p:spPr>
          <a:xfrm>
            <a:off x="838200" y="1510748"/>
            <a:ext cx="10515600" cy="4666215"/>
          </a:xfrm>
        </p:spPr>
        <p:txBody>
          <a:bodyPr>
            <a:noAutofit/>
          </a:bodyPr>
          <a:lstStyle/>
          <a:p>
            <a:pPr marL="0" indent="0">
              <a:buNone/>
            </a:pPr>
            <a:r>
              <a:rPr lang="en-US" sz="2400">
                <a:latin typeface="Calibri" panose="020F0502020204030204" pitchFamily="34" charset="0"/>
                <a:cs typeface="Calibri" panose="020F0502020204030204" pitchFamily="34" charset="0"/>
              </a:rPr>
              <a:t>Various SFPs occur only in the context of negation. Questions involving positive focus just use the polar SFP </a:t>
            </a:r>
            <a:r>
              <a:rPr lang="en-US" sz="2400" i="1">
                <a:latin typeface="Calibri" panose="020F0502020204030204" pitchFamily="34" charset="0"/>
                <a:cs typeface="Calibri" panose="020F0502020204030204" pitchFamily="34" charset="0"/>
              </a:rPr>
              <a:t>nih⁴</a:t>
            </a:r>
            <a:r>
              <a:rPr lang="en-US" sz="2400">
                <a:latin typeface="Calibri" panose="020F0502020204030204" pitchFamily="34" charset="0"/>
                <a:cs typeface="Calibri" panose="020F0502020204030204" pitchFamily="34" charset="0"/>
              </a:rPr>
              <a:t>, questions involving negative focus involve a separate SFP – </a:t>
            </a:r>
            <a:r>
              <a:rPr lang="en-US" sz="2400" i="1">
                <a:latin typeface="Calibri" panose="020F0502020204030204" pitchFamily="34" charset="0"/>
                <a:cs typeface="Calibri" panose="020F0502020204030204" pitchFamily="34" charset="0"/>
              </a:rPr>
              <a:t>ah³/anh³</a:t>
            </a:r>
            <a:r>
              <a:rPr lang="en-US" sz="2400">
                <a:latin typeface="Calibri" panose="020F0502020204030204" pitchFamily="34" charset="0"/>
                <a:cs typeface="Calibri" panose="020F0502020204030204" pitchFamily="34" charset="0"/>
              </a:rPr>
              <a:t>.</a:t>
            </a:r>
          </a:p>
          <a:p>
            <a:endParaRPr lang="en-US" sz="2400">
              <a:latin typeface="Calibri" panose="020F0502020204030204" pitchFamily="34"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(19a)	se⁴	xwan⁴³		ki³-ranj⁴	</a:t>
            </a:r>
            <a:r>
              <a:rPr lang="en-US" sz="2400" b="1">
                <a:effectLst/>
                <a:latin typeface="Calibri" panose="020F0502020204030204" pitchFamily="34" charset="0"/>
                <a:ea typeface="Times New Roman" panose="02020603050405020304" pitchFamily="18" charset="0"/>
                <a:cs typeface="Calibri" panose="020F0502020204030204" pitchFamily="34" charset="0"/>
              </a:rPr>
              <a:t>anh³</a:t>
            </a:r>
            <a:r>
              <a:rPr lang="en-US" sz="2400">
                <a:effectLst/>
                <a:latin typeface="Calibri" panose="020F0502020204030204" pitchFamily="34" charset="0"/>
                <a:ea typeface="Times New Roman" panose="02020603050405020304" pitchFamily="18" charset="0"/>
                <a:cs typeface="Calibri" panose="020F0502020204030204" pitchFamily="34" charset="0"/>
              </a:rPr>
              <a:t>?</a:t>
            </a: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not	Juan		</a:t>
            </a:r>
            <a:r>
              <a:rPr lang="en-US" sz="2400" cap="small">
                <a:effectLst/>
                <a:latin typeface="Calibri" panose="020F0502020204030204" pitchFamily="34" charset="0"/>
                <a:ea typeface="Times New Roman" panose="02020603050405020304" pitchFamily="18" charset="0"/>
                <a:cs typeface="Calibri" panose="020F0502020204030204" pitchFamily="34" charset="0"/>
              </a:rPr>
              <a:t>perf</a:t>
            </a:r>
            <a:r>
              <a:rPr lang="en-US" sz="2400">
                <a:effectLst/>
                <a:latin typeface="Calibri" panose="020F0502020204030204" pitchFamily="34" charset="0"/>
                <a:ea typeface="Times New Roman" panose="02020603050405020304" pitchFamily="18" charset="0"/>
                <a:cs typeface="Calibri" panose="020F0502020204030204" pitchFamily="34" charset="0"/>
              </a:rPr>
              <a:t>-buy</a:t>
            </a:r>
            <a:r>
              <a:rPr lang="en-US" sz="2400" cap="small">
                <a:effectLst/>
                <a:latin typeface="Calibri" panose="020F0502020204030204" pitchFamily="34" charset="0"/>
                <a:ea typeface="Times New Roman" panose="02020603050405020304" pitchFamily="18" charset="0"/>
                <a:cs typeface="Calibri" panose="020F0502020204030204" pitchFamily="34" charset="0"/>
              </a:rPr>
              <a:t>	sfp.neg.foc.q</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Calibri" panose="020F0502020204030204" pitchFamily="34" charset="0"/>
              </a:rPr>
              <a:t>	‘It wasn’t </a:t>
            </a:r>
            <a:r>
              <a:rPr lang="en-US" sz="2400" i="1">
                <a:effectLst/>
                <a:latin typeface="Calibri" panose="020F0502020204030204" pitchFamily="34" charset="0"/>
                <a:ea typeface="Times New Roman" panose="02020603050405020304" pitchFamily="18" charset="0"/>
                <a:cs typeface="Calibri" panose="020F0502020204030204" pitchFamily="34" charset="0"/>
              </a:rPr>
              <a:t>Juan</a:t>
            </a:r>
            <a:r>
              <a:rPr lang="en-US" sz="2400">
                <a:effectLst/>
                <a:latin typeface="Calibri" panose="020F0502020204030204" pitchFamily="34" charset="0"/>
                <a:ea typeface="Times New Roman" panose="02020603050405020304" pitchFamily="18" charset="0"/>
                <a:cs typeface="Calibri" panose="020F0502020204030204" pitchFamily="34" charset="0"/>
              </a:rPr>
              <a:t> who bought it?’</a:t>
            </a:r>
            <a:br>
              <a:rPr lang="en-US" sz="2400">
                <a:effectLst/>
                <a:latin typeface="Calibri" panose="020F0502020204030204" pitchFamily="34" charset="0"/>
                <a:ea typeface="Times New Roman" panose="02020603050405020304" pitchFamily="18" charset="0"/>
                <a:cs typeface="Calibri" panose="020F0502020204030204" pitchFamily="34" charset="0"/>
              </a:rPr>
            </a:b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en-US" sz="2400">
                <a:latin typeface="Calibri" panose="020F0502020204030204" pitchFamily="34" charset="0"/>
                <a:cs typeface="Calibri" panose="020F0502020204030204" pitchFamily="34" charset="0"/>
              </a:rPr>
              <a:t>This contrasts with the declarative negative focus SFP </a:t>
            </a:r>
            <a:r>
              <a:rPr lang="en-US" sz="2400" i="1">
                <a:latin typeface="Calibri" panose="020F0502020204030204" pitchFamily="34" charset="0"/>
                <a:ea typeface="Times New Roman" panose="02020603050405020304" pitchFamily="18" charset="0"/>
                <a:cs typeface="Calibri" panose="020F0502020204030204" pitchFamily="34" charset="0"/>
              </a:rPr>
              <a:t>manj⁵</a:t>
            </a:r>
            <a:r>
              <a:rPr lang="en-US" sz="2400">
                <a:latin typeface="Calibri" panose="020F0502020204030204" pitchFamily="34" charset="0"/>
                <a:cs typeface="Calibri" panose="020F0502020204030204" pitchFamily="34" charset="0"/>
              </a:rPr>
              <a:t>.</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en-US" sz="2400">
                <a:latin typeface="Calibri" panose="020F0502020204030204" pitchFamily="34" charset="0"/>
                <a:ea typeface="Times New Roman" panose="02020603050405020304" pitchFamily="18" charset="0"/>
                <a:cs typeface="Calibri" panose="020F0502020204030204" pitchFamily="34" charset="0"/>
              </a:rPr>
              <a:t>(19b)	</a:t>
            </a:r>
            <a:r>
              <a:rPr lang="en-US" sz="2400">
                <a:effectLst/>
                <a:latin typeface="Calibri" panose="020F0502020204030204" pitchFamily="34" charset="0"/>
                <a:ea typeface="Times New Roman" panose="02020603050405020304" pitchFamily="18" charset="0"/>
                <a:cs typeface="Calibri" panose="020F0502020204030204" pitchFamily="34" charset="0"/>
              </a:rPr>
              <a:t>se⁴	xwan⁴³		ki³-ranj⁴	</a:t>
            </a:r>
            <a:r>
              <a:rPr lang="en-US" sz="2400" b="1">
                <a:latin typeface="Calibri" panose="020F0502020204030204" pitchFamily="34" charset="0"/>
                <a:ea typeface="Times New Roman" panose="02020603050405020304" pitchFamily="18" charset="0"/>
                <a:cs typeface="Calibri" panose="020F0502020204030204" pitchFamily="34" charset="0"/>
              </a:rPr>
              <a:t>manj⁵</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en-US" sz="2400">
                <a:effectLst/>
                <a:latin typeface="Calibri" panose="020F0502020204030204" pitchFamily="34" charset="0"/>
                <a:ea typeface="Times New Roman" panose="02020603050405020304" pitchFamily="18" charset="0"/>
                <a:cs typeface="Calibri" panose="020F0502020204030204" pitchFamily="34" charset="0"/>
              </a:rPr>
              <a:t>	not	Juan		</a:t>
            </a:r>
            <a:r>
              <a:rPr lang="en-US" sz="2400" cap="small">
                <a:effectLst/>
                <a:latin typeface="Calibri" panose="020F0502020204030204" pitchFamily="34" charset="0"/>
                <a:ea typeface="Times New Roman" panose="02020603050405020304" pitchFamily="18" charset="0"/>
                <a:cs typeface="Calibri" panose="020F0502020204030204" pitchFamily="34" charset="0"/>
              </a:rPr>
              <a:t>perf</a:t>
            </a:r>
            <a:r>
              <a:rPr lang="en-US" sz="2400">
                <a:effectLst/>
                <a:latin typeface="Calibri" panose="020F0502020204030204" pitchFamily="34" charset="0"/>
                <a:ea typeface="Times New Roman" panose="02020603050405020304" pitchFamily="18" charset="0"/>
                <a:cs typeface="Calibri" panose="020F0502020204030204" pitchFamily="34" charset="0"/>
              </a:rPr>
              <a:t>-buy</a:t>
            </a:r>
            <a:r>
              <a:rPr lang="en-US" sz="2400" cap="small">
                <a:effectLst/>
                <a:latin typeface="Calibri" panose="020F0502020204030204" pitchFamily="34" charset="0"/>
                <a:ea typeface="Times New Roman" panose="02020603050405020304" pitchFamily="18" charset="0"/>
                <a:cs typeface="Calibri" panose="020F0502020204030204" pitchFamily="34" charset="0"/>
              </a:rPr>
              <a:t>	sfp.neg.foc</a:t>
            </a:r>
          </a:p>
          <a:p>
            <a:pPr marL="0" indent="0">
              <a:spcBef>
                <a:spcPts val="0"/>
              </a:spcBef>
              <a:buNone/>
            </a:pPr>
            <a:r>
              <a:rPr lang="en-US" sz="2400" cap="small">
                <a:latin typeface="Calibri" panose="020F0502020204030204" pitchFamily="34" charset="0"/>
                <a:ea typeface="Times New Roman" panose="02020603050405020304" pitchFamily="18" charset="0"/>
                <a:cs typeface="Calibri" panose="020F0502020204030204" pitchFamily="34" charset="0"/>
              </a:rPr>
              <a:t>	</a:t>
            </a:r>
            <a:r>
              <a:rPr lang="en-US" sz="2400">
                <a:effectLst/>
                <a:latin typeface="Calibri" panose="020F0502020204030204" pitchFamily="34" charset="0"/>
                <a:ea typeface="Times New Roman" panose="02020603050405020304" pitchFamily="18" charset="0"/>
                <a:cs typeface="Calibri" panose="020F0502020204030204" pitchFamily="34" charset="0"/>
              </a:rPr>
              <a:t>‘It wasn’t </a:t>
            </a:r>
            <a:r>
              <a:rPr lang="en-US" sz="2400" i="1">
                <a:effectLst/>
                <a:latin typeface="Calibri" panose="020F0502020204030204" pitchFamily="34" charset="0"/>
                <a:ea typeface="Times New Roman" panose="02020603050405020304" pitchFamily="18" charset="0"/>
                <a:cs typeface="Calibri" panose="020F0502020204030204" pitchFamily="34" charset="0"/>
              </a:rPr>
              <a:t>Juan</a:t>
            </a:r>
            <a:r>
              <a:rPr lang="en-US" sz="2400">
                <a:effectLst/>
                <a:latin typeface="Calibri" panose="020F0502020204030204" pitchFamily="34" charset="0"/>
                <a:ea typeface="Times New Roman" panose="02020603050405020304" pitchFamily="18" charset="0"/>
                <a:cs typeface="Calibri" panose="020F0502020204030204" pitchFamily="34" charset="0"/>
              </a:rPr>
              <a:t> who bought it.’</a:t>
            </a:r>
          </a:p>
        </p:txBody>
      </p:sp>
      <p:sp>
        <p:nvSpPr>
          <p:cNvPr id="4" name="Slide Number Placeholder 3">
            <a:extLst>
              <a:ext uri="{FF2B5EF4-FFF2-40B4-BE49-F238E27FC236}">
                <a16:creationId xmlns:a16="http://schemas.microsoft.com/office/drawing/2014/main" id="{DF660A7A-FAB5-935B-AA33-FBC716F26DDB}"/>
              </a:ext>
            </a:extLst>
          </p:cNvPr>
          <p:cNvSpPr>
            <a:spLocks noGrp="1"/>
          </p:cNvSpPr>
          <p:nvPr>
            <p:ph type="sldNum" sz="quarter" idx="12"/>
          </p:nvPr>
        </p:nvSpPr>
        <p:spPr/>
        <p:txBody>
          <a:bodyPr/>
          <a:lstStyle/>
          <a:p>
            <a:fld id="{CD6392C4-29F7-A644-B9A7-B57F2E84ED4E}" type="slidenum">
              <a:rPr lang="en-US"/>
              <a:t>33</a:t>
            </a:fld>
            <a:endParaRPr lang="en-US"/>
          </a:p>
        </p:txBody>
      </p:sp>
    </p:spTree>
    <p:extLst>
      <p:ext uri="{BB962C8B-B14F-4D97-AF65-F5344CB8AC3E}">
        <p14:creationId xmlns:p14="http://schemas.microsoft.com/office/powerpoint/2010/main" val="3643653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1D77-AE2B-6326-5C3F-879AA87CCB18}"/>
              </a:ext>
            </a:extLst>
          </p:cNvPr>
          <p:cNvSpPr>
            <a:spLocks noGrp="1"/>
          </p:cNvSpPr>
          <p:nvPr>
            <p:ph type="title"/>
          </p:nvPr>
        </p:nvSpPr>
        <p:spPr>
          <a:xfrm>
            <a:off x="838200" y="365125"/>
            <a:ext cx="10515600" cy="986597"/>
          </a:xfrm>
        </p:spPr>
        <p:txBody>
          <a:bodyPr/>
          <a:lstStyle/>
          <a:p>
            <a:r>
              <a:rPr lang="en-US" b="1"/>
              <a:t>Extended use – expressions of doubt</a:t>
            </a:r>
          </a:p>
        </p:txBody>
      </p:sp>
      <p:sp>
        <p:nvSpPr>
          <p:cNvPr id="3" name="Content Placeholder 2">
            <a:extLst>
              <a:ext uri="{FF2B5EF4-FFF2-40B4-BE49-F238E27FC236}">
                <a16:creationId xmlns:a16="http://schemas.microsoft.com/office/drawing/2014/main" id="{C3B7D923-9459-62CE-AAE9-B2D61EB4D72C}"/>
              </a:ext>
            </a:extLst>
          </p:cNvPr>
          <p:cNvSpPr>
            <a:spLocks noGrp="1"/>
          </p:cNvSpPr>
          <p:nvPr>
            <p:ph idx="1"/>
          </p:nvPr>
        </p:nvSpPr>
        <p:spPr>
          <a:xfrm>
            <a:off x="838200" y="1431235"/>
            <a:ext cx="10515600" cy="5061640"/>
          </a:xfrm>
        </p:spPr>
        <p:txBody>
          <a:bodyPr>
            <a:noAutofit/>
          </a:bodyPr>
          <a:lstStyle/>
          <a:p>
            <a:pPr marL="0" marR="0" indent="0">
              <a:spcBef>
                <a:spcPts val="0"/>
              </a:spcBef>
              <a:spcAft>
                <a:spcPts val="0"/>
              </a:spcAft>
              <a:buNone/>
            </a:pPr>
            <a:r>
              <a:rPr lang="pl-PL" sz="2000">
                <a:effectLst/>
                <a:latin typeface="Calibri" panose="020F0502020204030204" pitchFamily="34" charset="0"/>
                <a:ea typeface="Times New Roman" panose="02020603050405020304" pitchFamily="18" charset="0"/>
                <a:cs typeface="Calibri" panose="020F0502020204030204" pitchFamily="34" charset="0"/>
              </a:rPr>
              <a:t>(20a)	ttaj⁵		ni¹ko³	ngo²	ma³ka²ra²,	ttaj⁵		toj³			</a:t>
            </a:r>
            <a:r>
              <a:rPr lang="en-US" sz="2000">
                <a:effectLst/>
                <a:latin typeface="Calibri" panose="020F0502020204030204" pitchFamily="34" charset="0"/>
                <a:ea typeface="Times New Roman" panose="02020603050405020304" pitchFamily="18" charset="0"/>
                <a:cs typeface="Calibri" panose="020F0502020204030204" pitchFamily="34" charset="0"/>
              </a:rPr>
              <a:t>be.on.top	much	one	hand.length	be.on.top	more</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r>
              <a:rPr lang="pl-PL" sz="2000">
                <a:effectLst/>
                <a:latin typeface="Calibri" panose="020F0502020204030204" pitchFamily="34" charset="0"/>
                <a:ea typeface="Times New Roman" panose="02020603050405020304" pitchFamily="18" charset="0"/>
                <a:cs typeface="Calibri" panose="020F0502020204030204" pitchFamily="34" charset="0"/>
              </a:rPr>
              <a:t>ttaj⁵ 		</a:t>
            </a:r>
            <a:r>
              <a:rPr lang="en-US" sz="2000">
                <a:effectLst/>
                <a:latin typeface="Calibri" panose="020F0502020204030204" pitchFamily="34" charset="0"/>
                <a:ea typeface="Times New Roman" panose="02020603050405020304" pitchFamily="18" charset="0"/>
                <a:cs typeface="Calibri" panose="020F0502020204030204" pitchFamily="34" charset="0"/>
              </a:rPr>
              <a:t>rianj</a:t>
            </a:r>
            <a:r>
              <a:rPr lang="pl-PL" sz="2000">
                <a:effectLst/>
                <a:latin typeface="Calibri" panose="020F0502020204030204" pitchFamily="34" charset="0"/>
                <a:ea typeface="Times New Roman" panose="02020603050405020304" pitchFamily="18" charset="0"/>
                <a:cs typeface="Calibri" panose="020F0502020204030204" pitchFamily="34" charset="0"/>
              </a:rPr>
              <a:t>³</a:t>
            </a:r>
            <a:r>
              <a:rPr lang="en-US" sz="2000">
                <a:effectLst/>
                <a:latin typeface="Calibri" panose="020F0502020204030204" pitchFamily="34" charset="0"/>
                <a:ea typeface="Times New Roman" panose="02020603050405020304" pitchFamily="18" charset="0"/>
                <a:cs typeface="Calibri" panose="020F0502020204030204" pitchFamily="34" charset="0"/>
              </a:rPr>
              <a:t>		si</a:t>
            </a:r>
            <a:r>
              <a:rPr lang="pl-PL" sz="2000">
                <a:effectLst/>
                <a:latin typeface="Calibri" panose="020F0502020204030204" pitchFamily="34" charset="0"/>
                <a:ea typeface="Times New Roman" panose="02020603050405020304" pitchFamily="18" charset="0"/>
                <a:cs typeface="Calibri" panose="020F0502020204030204" pitchFamily="34" charset="0"/>
              </a:rPr>
              <a:t>³</a:t>
            </a:r>
            <a:r>
              <a:rPr lang="en-US" sz="2000">
                <a:effectLst/>
                <a:latin typeface="Calibri" panose="020F0502020204030204" pitchFamily="34" charset="0"/>
                <a:ea typeface="Times New Roman" panose="02020603050405020304" pitchFamily="18" charset="0"/>
                <a:cs typeface="Calibri" panose="020F0502020204030204" pitchFamily="34" charset="0"/>
              </a:rPr>
              <a:t>raj</a:t>
            </a:r>
            <a:r>
              <a:rPr lang="pl-PL" sz="2000">
                <a:effectLst/>
                <a:latin typeface="Calibri" panose="020F0502020204030204" pitchFamily="34" charset="0"/>
                <a:ea typeface="Times New Roman" panose="02020603050405020304" pitchFamily="18" charset="0"/>
                <a:cs typeface="Calibri" panose="020F0502020204030204" pitchFamily="34" charset="0"/>
              </a:rPr>
              <a:t>³</a:t>
            </a:r>
            <a:r>
              <a:rPr lang="en-US" sz="2000">
                <a:effectLst/>
                <a:latin typeface="Calibri" panose="020F0502020204030204" pitchFamily="34" charset="0"/>
                <a:ea typeface="Times New Roman" panose="02020603050405020304" pitchFamily="18" charset="0"/>
                <a:cs typeface="Calibri" panose="020F0502020204030204" pitchFamily="34" charset="0"/>
              </a:rPr>
              <a:t>		</a:t>
            </a:r>
            <a:r>
              <a:rPr lang="en-US" sz="2000" b="1">
                <a:effectLst/>
                <a:latin typeface="Calibri" panose="020F0502020204030204" pitchFamily="34" charset="0"/>
                <a:ea typeface="Times New Roman" panose="02020603050405020304" pitchFamily="18" charset="0"/>
                <a:cs typeface="Calibri" panose="020F0502020204030204" pitchFamily="34" charset="0"/>
              </a:rPr>
              <a:t>ah</a:t>
            </a:r>
            <a:r>
              <a:rPr lang="pl-PL" sz="2000" b="1">
                <a:effectLst/>
                <a:latin typeface="Calibri" panose="020F0502020204030204" pitchFamily="34" charset="0"/>
                <a:ea typeface="Times New Roman" panose="02020603050405020304" pitchFamily="18" charset="0"/>
                <a:cs typeface="Calibri" panose="020F0502020204030204" pitchFamily="34" charset="0"/>
              </a:rPr>
              <a:t>³</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be.on.top	face.</a:t>
            </a:r>
            <a:r>
              <a:rPr lang="en-US" sz="2000" cap="small">
                <a:effectLst/>
                <a:latin typeface="Calibri" panose="020F0502020204030204" pitchFamily="34" charset="0"/>
                <a:ea typeface="Times New Roman" panose="02020603050405020304" pitchFamily="18" charset="0"/>
                <a:cs typeface="Calibri" panose="020F0502020204030204" pitchFamily="34" charset="0"/>
              </a:rPr>
              <a:t>3top</a:t>
            </a:r>
            <a:r>
              <a:rPr lang="en-US" sz="2000">
                <a:effectLst/>
                <a:latin typeface="Calibri" panose="020F0502020204030204" pitchFamily="34" charset="0"/>
                <a:ea typeface="Times New Roman" panose="02020603050405020304" pitchFamily="18" charset="0"/>
                <a:cs typeface="Calibri" panose="020F0502020204030204" pitchFamily="34" charset="0"/>
              </a:rPr>
              <a:t>	seem		</a:t>
            </a:r>
            <a:r>
              <a:rPr lang="en-US" sz="2000" cap="small">
                <a:effectLst/>
                <a:latin typeface="Calibri" panose="020F0502020204030204" pitchFamily="34" charset="0"/>
                <a:ea typeface="Times New Roman" panose="02020603050405020304" pitchFamily="18" charset="0"/>
                <a:cs typeface="Calibri" panose="020F0502020204030204" pitchFamily="34" charset="0"/>
              </a:rPr>
              <a:t>sfp.neg.foc.q</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‘There are perhaps more hand lengths/measures more on top of this, it seems, eh?’</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(By using </a:t>
            </a:r>
            <a:r>
              <a:rPr lang="en-US" sz="2000" b="1">
                <a:effectLst/>
                <a:latin typeface="Calibri" panose="020F0502020204030204" pitchFamily="34" charset="0"/>
                <a:ea typeface="Times New Roman" panose="02020603050405020304" pitchFamily="18" charset="0"/>
                <a:cs typeface="Calibri" panose="020F0502020204030204" pitchFamily="34" charset="0"/>
              </a:rPr>
              <a:t>ah³</a:t>
            </a:r>
            <a:r>
              <a:rPr lang="en-US" sz="2000">
                <a:effectLst/>
                <a:latin typeface="Calibri" panose="020F0502020204030204" pitchFamily="34" charset="0"/>
                <a:ea typeface="Times New Roman" panose="02020603050405020304" pitchFamily="18" charset="0"/>
                <a:cs typeface="Calibri" panose="020F0502020204030204" pitchFamily="34" charset="0"/>
              </a:rPr>
              <a:t>, the speaker expresses doubt and seeks confirmation from an elder.)</a:t>
            </a:r>
            <a:endParaRPr lang="en-US" sz="2000" b="1">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sz="2000">
                <a:latin typeface="Calibri" panose="020F0502020204030204" pitchFamily="34" charset="0"/>
                <a:cs typeface="Calibri" panose="020F0502020204030204" pitchFamily="34" charset="0"/>
              </a:rPr>
              <a:t>(20b)	</a:t>
            </a:r>
            <a:r>
              <a:rPr lang="es-ES" sz="2000">
                <a:effectLst/>
                <a:latin typeface="Calibri" panose="020F0502020204030204" pitchFamily="34" charset="0"/>
                <a:ea typeface="Times New Roman" panose="02020603050405020304" pitchFamily="18" charset="0"/>
                <a:cs typeface="Calibri" panose="020F0502020204030204" pitchFamily="34" charset="0"/>
              </a:rPr>
              <a:t>ngo² 	ma³ka²ra² 	ni² 	ya⁴kwa⁴han⁴ 	ra³ha³ 	ba³²	rian³²	ru³hnun⁴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000">
                <a:effectLst/>
                <a:latin typeface="Calibri" panose="020F0502020204030204" pitchFamily="34" charset="0"/>
                <a:ea typeface="Times New Roman" panose="02020603050405020304" pitchFamily="18" charset="0"/>
                <a:cs typeface="Calibri" panose="020F0502020204030204" pitchFamily="34" charset="0"/>
              </a:rPr>
              <a:t>	</a:t>
            </a:r>
            <a:r>
              <a:rPr lang="en-US" sz="2000">
                <a:latin typeface="Calibri" panose="020F0502020204030204" pitchFamily="34" charset="0"/>
                <a:ea typeface="Times New Roman" panose="02020603050405020304" pitchFamily="18" charset="0"/>
                <a:cs typeface="Calibri" panose="020F0502020204030204" pitchFamily="34" charset="0"/>
              </a:rPr>
              <a:t>one</a:t>
            </a:r>
            <a:r>
              <a:rPr lang="en-US" sz="2000">
                <a:effectLst/>
                <a:latin typeface="Calibri" panose="020F0502020204030204" pitchFamily="34" charset="0"/>
                <a:ea typeface="Times New Roman" panose="02020603050405020304" pitchFamily="18" charset="0"/>
                <a:cs typeface="Calibri" panose="020F0502020204030204" pitchFamily="34" charset="0"/>
              </a:rPr>
              <a:t>	hand.length	and	another.four	hand	be	face	huipil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che¹he¹		ta</a:t>
            </a:r>
            <a:r>
              <a:rPr lang="es-ES" sz="2000">
                <a:effectLst/>
                <a:latin typeface="Calibri" panose="020F0502020204030204" pitchFamily="34" charset="0"/>
                <a:ea typeface="Times New Roman" panose="02020603050405020304" pitchFamily="18" charset="0"/>
                <a:cs typeface="Calibri" panose="020F0502020204030204" pitchFamily="34" charset="0"/>
              </a:rPr>
              <a:t>³</a:t>
            </a:r>
            <a:r>
              <a:rPr lang="en-US" sz="2000">
                <a:effectLst/>
                <a:latin typeface="Calibri" panose="020F0502020204030204" pitchFamily="34" charset="0"/>
                <a:ea typeface="Times New Roman" panose="02020603050405020304" pitchFamily="18" charset="0"/>
                <a:cs typeface="Calibri" panose="020F0502020204030204" pitchFamily="34" charset="0"/>
              </a:rPr>
              <a:t>	</a:t>
            </a:r>
            <a:r>
              <a:rPr lang="en-US" sz="2000" b="1">
                <a:effectLst/>
                <a:latin typeface="Calibri" panose="020F0502020204030204" pitchFamily="34" charset="0"/>
                <a:ea typeface="Times New Roman" panose="02020603050405020304" pitchFamily="18" charset="0"/>
                <a:cs typeface="Calibri" panose="020F0502020204030204" pitchFamily="34" charset="0"/>
              </a:rPr>
              <a:t>yu</a:t>
            </a:r>
            <a:r>
              <a:rPr lang="es-ES" sz="2000" b="1">
                <a:effectLst/>
                <a:latin typeface="Calibri" panose="020F0502020204030204" pitchFamily="34" charset="0"/>
                <a:ea typeface="Times New Roman" panose="02020603050405020304" pitchFamily="18" charset="0"/>
                <a:cs typeface="Calibri" panose="020F0502020204030204" pitchFamily="34" charset="0"/>
              </a:rPr>
              <a:t>³</a:t>
            </a:r>
            <a:r>
              <a:rPr lang="en-US" sz="2000" b="1">
                <a:effectLst/>
                <a:latin typeface="Calibri" panose="020F0502020204030204" pitchFamily="34" charset="0"/>
                <a:ea typeface="Times New Roman" panose="02020603050405020304" pitchFamily="18" charset="0"/>
                <a:cs typeface="Calibri" panose="020F0502020204030204" pitchFamily="34" charset="0"/>
              </a:rPr>
              <a:t>be</a:t>
            </a:r>
            <a:r>
              <a:rPr lang="es-ES" sz="2000" b="1">
                <a:effectLst/>
                <a:latin typeface="Calibri" panose="020F0502020204030204" pitchFamily="34" charset="0"/>
                <a:ea typeface="Times New Roman" panose="02020603050405020304" pitchFamily="18" charset="0"/>
                <a:cs typeface="Calibri" panose="020F0502020204030204" pitchFamily="34" charset="0"/>
              </a:rPr>
              <a:t>³²</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long		</a:t>
            </a:r>
            <a:r>
              <a:rPr lang="en-US" sz="2000" cap="small">
                <a:effectLst/>
                <a:latin typeface="Calibri" panose="020F0502020204030204" pitchFamily="34" charset="0"/>
                <a:ea typeface="Times New Roman" panose="02020603050405020304" pitchFamily="18" charset="0"/>
                <a:cs typeface="Calibri" panose="020F0502020204030204" pitchFamily="34" charset="0"/>
              </a:rPr>
              <a:t>dem	sfp.conf.</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	</a:t>
            </a:r>
            <a:r>
              <a:rPr lang="es-ES" sz="2000" i="1">
                <a:effectLst/>
                <a:latin typeface="Calibri" panose="020F0502020204030204" pitchFamily="34" charset="0"/>
                <a:ea typeface="Times New Roman" panose="02020603050405020304" pitchFamily="18" charset="0"/>
                <a:cs typeface="Calibri" panose="020F0502020204030204" pitchFamily="34" charset="0"/>
              </a:rPr>
              <a:t>‘One hand length and another four hands are on (are needed) for this long huipil.)</a:t>
            </a:r>
          </a:p>
          <a:p>
            <a:pPr marL="0" indent="0">
              <a:spcBef>
                <a:spcPts val="0"/>
              </a:spcBef>
              <a:buNone/>
            </a:pPr>
            <a:r>
              <a:rPr lang="es-ES" sz="2000" i="1">
                <a:latin typeface="Calibri" panose="020F0502020204030204" pitchFamily="34" charset="0"/>
                <a:ea typeface="Times New Roman" panose="02020603050405020304" pitchFamily="18" charset="0"/>
                <a:cs typeface="Calibri" panose="020F0502020204030204" pitchFamily="34" charset="0"/>
              </a:rPr>
              <a:t>	</a:t>
            </a:r>
            <a:r>
              <a:rPr lang="es-ES" sz="2000">
                <a:latin typeface="Calibri" panose="020F0502020204030204" pitchFamily="34" charset="0"/>
                <a:ea typeface="Times New Roman" panose="02020603050405020304" pitchFamily="18" charset="0"/>
                <a:cs typeface="Calibri" panose="020F0502020204030204" pitchFamily="34" charset="0"/>
              </a:rPr>
              <a:t>(The use of </a:t>
            </a:r>
            <a:r>
              <a:rPr lang="en-US" sz="2000" i="1">
                <a:effectLst/>
                <a:latin typeface="Calibri" panose="020F0502020204030204" pitchFamily="34" charset="0"/>
                <a:ea typeface="Times New Roman" panose="02020603050405020304" pitchFamily="18" charset="0"/>
                <a:cs typeface="Calibri" panose="020F0502020204030204" pitchFamily="34" charset="0"/>
              </a:rPr>
              <a:t>yu</a:t>
            </a:r>
            <a:r>
              <a:rPr lang="es-ES" sz="2000" i="1">
                <a:effectLst/>
                <a:latin typeface="Calibri" panose="020F0502020204030204" pitchFamily="34" charset="0"/>
                <a:ea typeface="Times New Roman" panose="02020603050405020304" pitchFamily="18" charset="0"/>
                <a:cs typeface="Calibri" panose="020F0502020204030204" pitchFamily="34" charset="0"/>
              </a:rPr>
              <a:t>³</a:t>
            </a:r>
            <a:r>
              <a:rPr lang="en-US" sz="2000" i="1">
                <a:effectLst/>
                <a:latin typeface="Calibri" panose="020F0502020204030204" pitchFamily="34" charset="0"/>
                <a:ea typeface="Times New Roman" panose="02020603050405020304" pitchFamily="18" charset="0"/>
                <a:cs typeface="Calibri" panose="020F0502020204030204" pitchFamily="34" charset="0"/>
              </a:rPr>
              <a:t>be</a:t>
            </a:r>
            <a:r>
              <a:rPr lang="es-ES" sz="2000" i="1">
                <a:effectLst/>
                <a:latin typeface="Calibri" panose="020F0502020204030204" pitchFamily="34" charset="0"/>
                <a:ea typeface="Times New Roman" panose="02020603050405020304" pitchFamily="18" charset="0"/>
                <a:cs typeface="Calibri" panose="020F0502020204030204" pitchFamily="34" charset="0"/>
              </a:rPr>
              <a:t>³²</a:t>
            </a:r>
            <a:r>
              <a:rPr lang="en-US" sz="2000" b="1">
                <a:latin typeface="Calibri" panose="020F0502020204030204" pitchFamily="34" charset="0"/>
                <a:ea typeface="Times New Roman" panose="02020603050405020304" pitchFamily="18" charset="0"/>
                <a:cs typeface="Calibri" panose="020F0502020204030204" pitchFamily="34" charset="0"/>
              </a:rPr>
              <a:t> </a:t>
            </a:r>
            <a:r>
              <a:rPr lang="en-US" sz="2000">
                <a:latin typeface="Calibri" panose="020F0502020204030204" pitchFamily="34" charset="0"/>
                <a:ea typeface="Times New Roman" panose="02020603050405020304" pitchFamily="18" charset="0"/>
                <a:cs typeface="Calibri" panose="020F0502020204030204" pitchFamily="34" charset="0"/>
              </a:rPr>
              <a:t>expresses confidence in the truth of responses.)</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0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38ED833-6A5D-572F-867E-2D672CD68954}"/>
              </a:ext>
            </a:extLst>
          </p:cNvPr>
          <p:cNvSpPr>
            <a:spLocks noGrp="1"/>
          </p:cNvSpPr>
          <p:nvPr>
            <p:ph type="sldNum" sz="quarter" idx="12"/>
          </p:nvPr>
        </p:nvSpPr>
        <p:spPr/>
        <p:txBody>
          <a:bodyPr/>
          <a:lstStyle/>
          <a:p>
            <a:fld id="{CD6392C4-29F7-A644-B9A7-B57F2E84ED4E}" type="slidenum">
              <a:rPr lang="en-US"/>
              <a:t>34</a:t>
            </a:fld>
            <a:endParaRPr lang="en-US"/>
          </a:p>
        </p:txBody>
      </p:sp>
    </p:spTree>
    <p:extLst>
      <p:ext uri="{BB962C8B-B14F-4D97-AF65-F5344CB8AC3E}">
        <p14:creationId xmlns:p14="http://schemas.microsoft.com/office/powerpoint/2010/main" val="4018351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0E66-B7F8-1534-F662-A6960CDEB3A4}"/>
              </a:ext>
            </a:extLst>
          </p:cNvPr>
          <p:cNvSpPr>
            <a:spLocks noGrp="1"/>
          </p:cNvSpPr>
          <p:nvPr>
            <p:ph type="title"/>
          </p:nvPr>
        </p:nvSpPr>
        <p:spPr>
          <a:xfrm>
            <a:off x="838200" y="365126"/>
            <a:ext cx="10515600" cy="1016414"/>
          </a:xfrm>
        </p:spPr>
        <p:txBody>
          <a:bodyPr/>
          <a:lstStyle/>
          <a:p>
            <a:r>
              <a:rPr lang="en-US" b="1"/>
              <a:t>Alternative questions</a:t>
            </a:r>
          </a:p>
        </p:txBody>
      </p:sp>
      <p:sp>
        <p:nvSpPr>
          <p:cNvPr id="3" name="Content Placeholder 2">
            <a:extLst>
              <a:ext uri="{FF2B5EF4-FFF2-40B4-BE49-F238E27FC236}">
                <a16:creationId xmlns:a16="http://schemas.microsoft.com/office/drawing/2014/main" id="{236AB36F-B1B0-9B85-F82D-88C10C7152F5}"/>
              </a:ext>
            </a:extLst>
          </p:cNvPr>
          <p:cNvSpPr>
            <a:spLocks noGrp="1"/>
          </p:cNvSpPr>
          <p:nvPr>
            <p:ph idx="1"/>
          </p:nvPr>
        </p:nvSpPr>
        <p:spPr>
          <a:xfrm>
            <a:off x="838199" y="1610139"/>
            <a:ext cx="10780643" cy="4566824"/>
          </a:xfrm>
        </p:spPr>
        <p:txBody>
          <a:bodyPr>
            <a:normAutofit/>
          </a:bodyPr>
          <a:lstStyle/>
          <a:p>
            <a:pPr marL="0" indent="0">
              <a:buNone/>
            </a:pPr>
            <a:r>
              <a:rPr lang="en-US" sz="2600">
                <a:latin typeface="Calibri" panose="020F0502020204030204" pitchFamily="34" charset="0"/>
                <a:cs typeface="Calibri" panose="020F0502020204030204" pitchFamily="34" charset="0"/>
              </a:rPr>
              <a:t>The SFP </a:t>
            </a:r>
            <a:r>
              <a:rPr lang="en-US" sz="2600" i="1">
                <a:latin typeface="Calibri" panose="020F0502020204030204" pitchFamily="34" charset="0"/>
                <a:cs typeface="Calibri" panose="020F0502020204030204" pitchFamily="34" charset="0"/>
              </a:rPr>
              <a:t>sah¹</a:t>
            </a:r>
            <a:r>
              <a:rPr lang="en-US" sz="2600">
                <a:latin typeface="Calibri" panose="020F0502020204030204" pitchFamily="34" charset="0"/>
                <a:cs typeface="Calibri" panose="020F0502020204030204" pitchFamily="34" charset="0"/>
              </a:rPr>
              <a:t> is used when the speaker offers possible responses.</a:t>
            </a:r>
          </a:p>
          <a:p>
            <a:endParaRPr lang="en-US" sz="2200" i="1">
              <a:latin typeface="Calibri" panose="020F0502020204030204" pitchFamily="34"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(21)	Taj¹	k-a¹toh¹		</a:t>
            </a:r>
            <a:r>
              <a:rPr lang="es-ES" sz="2200" b="1">
                <a:effectLst/>
                <a:latin typeface="Calibri" panose="020F0502020204030204" pitchFamily="34" charset="0"/>
                <a:ea typeface="Times New Roman" panose="02020603050405020304" pitchFamily="18" charset="0"/>
                <a:cs typeface="Calibri" panose="020F0502020204030204" pitchFamily="34" charset="0"/>
              </a:rPr>
              <a:t>beh¹</a:t>
            </a:r>
            <a:r>
              <a:rPr lang="es-ES" sz="2200">
                <a:effectLst/>
                <a:latin typeface="Calibri" panose="020F0502020204030204" pitchFamily="34" charset="0"/>
                <a:ea typeface="Times New Roman" panose="02020603050405020304" pitchFamily="18" charset="0"/>
                <a:cs typeface="Calibri" panose="020F0502020204030204" pitchFamily="34" charset="0"/>
              </a:rPr>
              <a:t>		Un³	kwi³	ka³-bin³		nunh³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how	</a:t>
            </a:r>
            <a:r>
              <a:rPr lang="es-ES" sz="2200" cap="small">
                <a:effectLst/>
                <a:latin typeface="Calibri" panose="020F0502020204030204" pitchFamily="34" charset="0"/>
                <a:ea typeface="Times New Roman" panose="02020603050405020304" pitchFamily="18" charset="0"/>
                <a:cs typeface="Calibri" panose="020F0502020204030204" pitchFamily="34" charset="0"/>
              </a:rPr>
              <a:t>pot-</a:t>
            </a:r>
            <a:r>
              <a:rPr lang="es-ES" sz="2200">
                <a:effectLst/>
                <a:latin typeface="Calibri" panose="020F0502020204030204" pitchFamily="34" charset="0"/>
                <a:ea typeface="Times New Roman" panose="02020603050405020304" pitchFamily="18" charset="0"/>
                <a:cs typeface="Calibri" panose="020F0502020204030204" pitchFamily="34" charset="0"/>
              </a:rPr>
              <a:t>say</a:t>
            </a:r>
            <a:r>
              <a:rPr lang="es-ES" sz="2200" cap="small">
                <a:effectLst/>
                <a:latin typeface="Calibri" panose="020F0502020204030204" pitchFamily="34" charset="0"/>
                <a:ea typeface="Times New Roman" panose="02020603050405020304" pitchFamily="18" charset="0"/>
                <a:cs typeface="Calibri" panose="020F0502020204030204" pitchFamily="34" charset="0"/>
              </a:rPr>
              <a:t>.1du</a:t>
            </a:r>
            <a:r>
              <a:rPr lang="es-ES" sz="2200">
                <a:effectLst/>
                <a:latin typeface="Calibri" panose="020F0502020204030204" pitchFamily="34" charset="0"/>
                <a:ea typeface="Times New Roman" panose="02020603050405020304" pitchFamily="18" charset="0"/>
                <a:cs typeface="Calibri" panose="020F0502020204030204" pitchFamily="34" charset="0"/>
              </a:rPr>
              <a:t>	</a:t>
            </a:r>
            <a:r>
              <a:rPr lang="es-ES" sz="2200" cap="small">
                <a:effectLst/>
                <a:latin typeface="Calibri" panose="020F0502020204030204" pitchFamily="34" charset="0"/>
                <a:ea typeface="Times New Roman" panose="02020603050405020304" pitchFamily="18" charset="0"/>
                <a:cs typeface="Calibri" panose="020F0502020204030204" pitchFamily="34" charset="0"/>
              </a:rPr>
              <a:t>sfp.uncertain</a:t>
            </a:r>
            <a:r>
              <a:rPr lang="es-ES" sz="2200">
                <a:effectLst/>
                <a:latin typeface="Calibri" panose="020F0502020204030204" pitchFamily="34" charset="0"/>
                <a:ea typeface="Times New Roman" panose="02020603050405020304" pitchFamily="18" charset="0"/>
                <a:cs typeface="Calibri" panose="020F0502020204030204" pitchFamily="34" charset="0"/>
              </a:rPr>
              <a:t>	which	day	</a:t>
            </a:r>
            <a:r>
              <a:rPr lang="es-ES" sz="2200" cap="small">
                <a:effectLst/>
                <a:latin typeface="Calibri" panose="020F0502020204030204" pitchFamily="34" charset="0"/>
                <a:ea typeface="Times New Roman" panose="02020603050405020304" pitchFamily="18" charset="0"/>
                <a:cs typeface="Calibri" panose="020F0502020204030204" pitchFamily="34" charset="0"/>
              </a:rPr>
              <a:t>perf</a:t>
            </a:r>
            <a:r>
              <a:rPr lang="es-ES" sz="2200">
                <a:effectLst/>
                <a:latin typeface="Calibri" panose="020F0502020204030204" pitchFamily="34" charset="0"/>
                <a:ea typeface="Times New Roman" panose="02020603050405020304" pitchFamily="18" charset="0"/>
                <a:cs typeface="Calibri" panose="020F0502020204030204" pitchFamily="34" charset="0"/>
              </a:rPr>
              <a:t>-be		dressed.</a:t>
            </a:r>
            <a:r>
              <a:rPr lang="es-ES" sz="2200" cap="small">
                <a:effectLst/>
                <a:latin typeface="Calibri" panose="020F0502020204030204" pitchFamily="34" charset="0"/>
                <a:ea typeface="Times New Roman" panose="02020603050405020304" pitchFamily="18" charset="0"/>
                <a:cs typeface="Calibri" panose="020F0502020204030204" pitchFamily="34" charset="0"/>
              </a:rPr>
              <a:t>1du</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ma²han³	nan²	</a:t>
            </a:r>
            <a:r>
              <a:rPr lang="es-ES" sz="2200" b="1">
                <a:effectLst/>
                <a:latin typeface="Calibri" panose="020F0502020204030204" pitchFamily="34" charset="0"/>
                <a:ea typeface="Times New Roman" panose="02020603050405020304" pitchFamily="18" charset="0"/>
                <a:cs typeface="Calibri" panose="020F0502020204030204" pitchFamily="34" charset="0"/>
              </a:rPr>
              <a:t>nih⁴</a:t>
            </a:r>
            <a:r>
              <a:rPr lang="es-ES" sz="2200">
                <a:effectLst/>
                <a:latin typeface="Calibri" panose="020F0502020204030204" pitchFamily="34" charset="0"/>
                <a:ea typeface="Times New Roman" panose="02020603050405020304" pitchFamily="18" charset="0"/>
                <a:cs typeface="Calibri" panose="020F0502020204030204" pitchFamily="34" charset="0"/>
              </a:rPr>
              <a:t>?		A³si²	ta¹	ba³²	ngo²	ki³hyanj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cap="small">
                <a:effectLst/>
                <a:latin typeface="Calibri" panose="020F0502020204030204" pitchFamily="34" charset="0"/>
                <a:ea typeface="Times New Roman" panose="02020603050405020304" pitchFamily="18" charset="0"/>
                <a:cs typeface="Calibri" panose="020F0502020204030204" pitchFamily="34" charset="0"/>
              </a:rPr>
              <a:t>	</a:t>
            </a:r>
            <a:r>
              <a:rPr lang="es-ES" sz="2200">
                <a:effectLst/>
                <a:latin typeface="Calibri" panose="020F0502020204030204" pitchFamily="34" charset="0"/>
                <a:ea typeface="Times New Roman" panose="02020603050405020304" pitchFamily="18" charset="0"/>
                <a:cs typeface="Calibri" panose="020F0502020204030204" pitchFamily="34" charset="0"/>
              </a:rPr>
              <a:t>this</a:t>
            </a:r>
            <a:r>
              <a:rPr lang="es-ES" sz="2200" cap="small">
                <a:effectLst/>
                <a:latin typeface="Calibri" panose="020F0502020204030204" pitchFamily="34" charset="0"/>
                <a:ea typeface="Times New Roman" panose="02020603050405020304" pitchFamily="18" charset="0"/>
                <a:cs typeface="Calibri" panose="020F0502020204030204" pitchFamily="34" charset="0"/>
              </a:rPr>
              <a:t>		dir</a:t>
            </a:r>
            <a:r>
              <a:rPr lang="es-ES" sz="2200">
                <a:effectLst/>
                <a:latin typeface="Calibri" panose="020F0502020204030204" pitchFamily="34" charset="0"/>
                <a:ea typeface="Times New Roman" panose="02020603050405020304" pitchFamily="18" charset="0"/>
                <a:cs typeface="Calibri" panose="020F0502020204030204" pitchFamily="34" charset="0"/>
              </a:rPr>
              <a:t>	</a:t>
            </a:r>
            <a:r>
              <a:rPr lang="es-ES" sz="2200" cap="small">
                <a:effectLst/>
                <a:latin typeface="Calibri" panose="020F0502020204030204" pitchFamily="34" charset="0"/>
                <a:ea typeface="Times New Roman" panose="02020603050405020304" pitchFamily="18" charset="0"/>
                <a:cs typeface="Calibri" panose="020F0502020204030204" pitchFamily="34" charset="0"/>
              </a:rPr>
              <a:t>sfp.polar.q</a:t>
            </a:r>
            <a:r>
              <a:rPr lang="es-ES" sz="2200">
                <a:effectLst/>
                <a:latin typeface="Calibri" panose="020F0502020204030204" pitchFamily="34" charset="0"/>
                <a:ea typeface="Times New Roman" panose="02020603050405020304" pitchFamily="18" charset="0"/>
                <a:cs typeface="Calibri" panose="020F0502020204030204" pitchFamily="34" charset="0"/>
              </a:rPr>
              <a:t>	or	until	exist	one	party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nun³²		cha¹ngoh¹	ma²han³	</a:t>
            </a:r>
            <a:r>
              <a:rPr lang="es-ES" sz="2200" b="1">
                <a:effectLst/>
                <a:latin typeface="Calibri" panose="020F0502020204030204" pitchFamily="34" charset="0"/>
                <a:ea typeface="Times New Roman" panose="02020603050405020304" pitchFamily="18" charset="0"/>
                <a:cs typeface="Calibri" panose="020F0502020204030204" pitchFamily="34" charset="0"/>
              </a:rPr>
              <a:t>sah¹?</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be.dressed	really.</a:t>
            </a:r>
            <a:r>
              <a:rPr lang="es-ES" sz="2200" cap="small">
                <a:effectLst/>
                <a:latin typeface="Calibri" panose="020F0502020204030204" pitchFamily="34" charset="0"/>
                <a:ea typeface="Times New Roman" panose="02020603050405020304" pitchFamily="18" charset="0"/>
                <a:cs typeface="Calibri" panose="020F0502020204030204" pitchFamily="34" charset="0"/>
              </a:rPr>
              <a:t>1du</a:t>
            </a:r>
            <a:r>
              <a:rPr lang="es-ES" sz="2200">
                <a:effectLst/>
                <a:latin typeface="Calibri" panose="020F0502020204030204" pitchFamily="34" charset="0"/>
                <a:ea typeface="Times New Roman" panose="02020603050405020304" pitchFamily="18" charset="0"/>
                <a:cs typeface="Calibri" panose="020F0502020204030204" pitchFamily="34" charset="0"/>
              </a:rPr>
              <a:t> 	this		</a:t>
            </a:r>
            <a:r>
              <a:rPr lang="es-ES" sz="2200" cap="small">
                <a:effectLst/>
                <a:latin typeface="Calibri" panose="020F0502020204030204" pitchFamily="34" charset="0"/>
                <a:ea typeface="Times New Roman" panose="02020603050405020304" pitchFamily="18" charset="0"/>
                <a:cs typeface="Calibri" panose="020F0502020204030204" pitchFamily="34" charset="0"/>
              </a:rPr>
              <a:t>sfp.alternative.q</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s-ES" sz="2200">
                <a:effectLst/>
                <a:latin typeface="Calibri" panose="020F0502020204030204" pitchFamily="34" charset="0"/>
                <a:ea typeface="Times New Roman" panose="02020603050405020304" pitchFamily="18" charset="0"/>
                <a:cs typeface="Calibri" panose="020F0502020204030204" pitchFamily="34" charset="0"/>
              </a:rPr>
              <a:t>‘How might we say it? On which day was it that we dress up in this (long huipil)? Or is it until there is a party that we actually wear this?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endParaRPr lang="en-US" sz="2200" i="1">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A9B330B-0E8A-D068-1FF0-FC87F03FD4D8}"/>
              </a:ext>
            </a:extLst>
          </p:cNvPr>
          <p:cNvSpPr>
            <a:spLocks noGrp="1"/>
          </p:cNvSpPr>
          <p:nvPr>
            <p:ph type="sldNum" sz="quarter" idx="12"/>
          </p:nvPr>
        </p:nvSpPr>
        <p:spPr/>
        <p:txBody>
          <a:bodyPr/>
          <a:lstStyle/>
          <a:p>
            <a:fld id="{CD6392C4-29F7-A644-B9A7-B57F2E84ED4E}" type="slidenum">
              <a:rPr lang="en-US"/>
              <a:t>35</a:t>
            </a:fld>
            <a:endParaRPr lang="en-US"/>
          </a:p>
        </p:txBody>
      </p:sp>
    </p:spTree>
    <p:extLst>
      <p:ext uri="{BB962C8B-B14F-4D97-AF65-F5344CB8AC3E}">
        <p14:creationId xmlns:p14="http://schemas.microsoft.com/office/powerpoint/2010/main" val="4180244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1B68-E52D-8F84-089A-CA2A232C11B9}"/>
              </a:ext>
            </a:extLst>
          </p:cNvPr>
          <p:cNvSpPr>
            <a:spLocks noGrp="1"/>
          </p:cNvSpPr>
          <p:nvPr>
            <p:ph type="title"/>
          </p:nvPr>
        </p:nvSpPr>
        <p:spPr/>
        <p:txBody>
          <a:bodyPr/>
          <a:lstStyle/>
          <a:p>
            <a:r>
              <a:rPr lang="en-US" b="1"/>
              <a:t>Manner and surprisal</a:t>
            </a:r>
          </a:p>
        </p:txBody>
      </p:sp>
      <p:sp>
        <p:nvSpPr>
          <p:cNvPr id="3" name="Content Placeholder 2">
            <a:extLst>
              <a:ext uri="{FF2B5EF4-FFF2-40B4-BE49-F238E27FC236}">
                <a16:creationId xmlns:a16="http://schemas.microsoft.com/office/drawing/2014/main" id="{8818B4E1-5D5B-46D1-8DA4-CF6860CBA9F3}"/>
              </a:ext>
            </a:extLst>
          </p:cNvPr>
          <p:cNvSpPr>
            <a:spLocks noGrp="1"/>
          </p:cNvSpPr>
          <p:nvPr>
            <p:ph idx="1"/>
          </p:nvPr>
        </p:nvSpPr>
        <p:spPr>
          <a:xfrm>
            <a:off x="838200" y="1581784"/>
            <a:ext cx="10515600" cy="4605655"/>
          </a:xfrm>
        </p:spPr>
        <p:txBody>
          <a:bodyPr>
            <a:normAutofit/>
          </a:bodyPr>
          <a:lstStyle/>
          <a:p>
            <a:r>
              <a:rPr lang="en-US" sz="2400"/>
              <a:t>The SFP </a:t>
            </a:r>
            <a:r>
              <a:rPr lang="en-US" sz="2400" b="1" i="1"/>
              <a:t>koh¹</a:t>
            </a:r>
            <a:r>
              <a:rPr lang="en-US" sz="2400"/>
              <a:t> is used when either (a) when it is a question regarding manner or (b) when the speaker is indicating that the question (or answer) is surprising.</a:t>
            </a:r>
          </a:p>
          <a:p>
            <a:endParaRPr lang="en-US" sz="2400"/>
          </a:p>
          <a:p>
            <a:pPr marL="0" indent="0">
              <a:buNone/>
            </a:pPr>
            <a:r>
              <a:rPr lang="en-US" sz="2400"/>
              <a:t>(22)	Ni²	nga¹³	hyaj³ 	sun³²=j⁵reh¹	sun³²	na³sin³		raj¹ 	</a:t>
            </a:r>
          </a:p>
          <a:p>
            <a:pPr marL="0" indent="0">
              <a:buNone/>
            </a:pPr>
            <a:r>
              <a:rPr lang="en-US" sz="2400"/>
              <a:t>	and	when	do	work</a:t>
            </a:r>
            <a:r>
              <a:rPr lang="en-US" sz="2400" cap="small"/>
              <a:t>=2p</a:t>
            </a:r>
            <a:r>
              <a:rPr lang="en-US" sz="2400"/>
              <a:t>	work	tomato		</a:t>
            </a:r>
            <a:r>
              <a:rPr lang="en-US" sz="2400" cap="small"/>
              <a:t>sfp.uncertain</a:t>
            </a:r>
          </a:p>
          <a:p>
            <a:pPr marL="0" indent="0">
              <a:buNone/>
            </a:pPr>
            <a:r>
              <a:rPr lang="en-US" sz="2400"/>
              <a:t>	o³nej³,		taj¹	hyaj³=j⁵reh¹	sinh³ 	ta³	a³hbe³</a:t>
            </a:r>
            <a:br>
              <a:rPr lang="en-US" sz="2400"/>
            </a:br>
            <a:r>
              <a:rPr lang="en-US" sz="2400"/>
              <a:t>	comadre,	how	do=</a:t>
            </a:r>
            <a:r>
              <a:rPr lang="en-US" sz="2400" cap="small"/>
              <a:t>2p</a:t>
            </a:r>
            <a:r>
              <a:rPr lang="en-US" sz="2400"/>
              <a:t>		child	dem	be.able</a:t>
            </a:r>
          </a:p>
          <a:p>
            <a:pPr marL="0" indent="0">
              <a:buNone/>
            </a:pPr>
            <a:r>
              <a:rPr lang="en-US" sz="2400"/>
              <a:t>	u³nu²kwaj³=j⁵reh¹	hyaj³	sun³²=j⁵reh¹	koh¹, 		o⁴neh⁴?</a:t>
            </a:r>
          </a:p>
          <a:p>
            <a:pPr marL="0" indent="0">
              <a:buNone/>
            </a:pPr>
            <a:r>
              <a:rPr lang="en-US" sz="2400"/>
              <a:t>	accomplish=</a:t>
            </a:r>
            <a:r>
              <a:rPr lang="en-US" sz="2400" cap="small"/>
              <a:t>2p</a:t>
            </a:r>
            <a:r>
              <a:rPr lang="en-US" sz="2400"/>
              <a:t>		do	work</a:t>
            </a:r>
            <a:r>
              <a:rPr lang="en-US" sz="2400" cap="small"/>
              <a:t>=2p</a:t>
            </a:r>
            <a:r>
              <a:rPr lang="en-US" sz="2400"/>
              <a:t>	</a:t>
            </a:r>
            <a:r>
              <a:rPr lang="en-US" sz="2400" cap="small"/>
              <a:t>sfp.surprise</a:t>
            </a:r>
            <a:r>
              <a:rPr lang="en-US" sz="2400"/>
              <a:t>	comadre</a:t>
            </a:r>
            <a:r>
              <a:rPr lang="en-US" sz="2400" cap="small"/>
              <a:t>.q</a:t>
            </a:r>
          </a:p>
          <a:p>
            <a:pPr marL="0" indent="0">
              <a:buNone/>
            </a:pPr>
            <a:r>
              <a:rPr lang="en-US" sz="2400"/>
              <a:t>	‘And when you (all) were working with tomato, comadre? how were you 	able to manage these children while working? </a:t>
            </a:r>
          </a:p>
        </p:txBody>
      </p:sp>
      <p:sp>
        <p:nvSpPr>
          <p:cNvPr id="4" name="Slide Number Placeholder 3">
            <a:extLst>
              <a:ext uri="{FF2B5EF4-FFF2-40B4-BE49-F238E27FC236}">
                <a16:creationId xmlns:a16="http://schemas.microsoft.com/office/drawing/2014/main" id="{446FEA68-7C5C-DC71-1899-D9F7728159DD}"/>
              </a:ext>
            </a:extLst>
          </p:cNvPr>
          <p:cNvSpPr>
            <a:spLocks noGrp="1"/>
          </p:cNvSpPr>
          <p:nvPr>
            <p:ph type="sldNum" sz="quarter" idx="12"/>
          </p:nvPr>
        </p:nvSpPr>
        <p:spPr/>
        <p:txBody>
          <a:bodyPr/>
          <a:lstStyle/>
          <a:p>
            <a:fld id="{CD6392C4-29F7-A644-B9A7-B57F2E84ED4E}" type="slidenum">
              <a:rPr lang="en-US"/>
              <a:t>36</a:t>
            </a:fld>
            <a:endParaRPr lang="en-US"/>
          </a:p>
        </p:txBody>
      </p:sp>
    </p:spTree>
    <p:extLst>
      <p:ext uri="{BB962C8B-B14F-4D97-AF65-F5344CB8AC3E}">
        <p14:creationId xmlns:p14="http://schemas.microsoft.com/office/powerpoint/2010/main" val="2960013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95F1-D88B-80CB-61B6-0DA553FD0A17}"/>
              </a:ext>
            </a:extLst>
          </p:cNvPr>
          <p:cNvSpPr>
            <a:spLocks noGrp="1"/>
          </p:cNvSpPr>
          <p:nvPr>
            <p:ph type="title"/>
          </p:nvPr>
        </p:nvSpPr>
        <p:spPr>
          <a:xfrm>
            <a:off x="838200" y="365125"/>
            <a:ext cx="10515600" cy="1026353"/>
          </a:xfrm>
        </p:spPr>
        <p:txBody>
          <a:bodyPr/>
          <a:lstStyle/>
          <a:p>
            <a:r>
              <a:rPr lang="en-US" b="1"/>
              <a:t>Partial questions</a:t>
            </a:r>
          </a:p>
        </p:txBody>
      </p:sp>
      <p:sp>
        <p:nvSpPr>
          <p:cNvPr id="3" name="Content Placeholder 2">
            <a:extLst>
              <a:ext uri="{FF2B5EF4-FFF2-40B4-BE49-F238E27FC236}">
                <a16:creationId xmlns:a16="http://schemas.microsoft.com/office/drawing/2014/main" id="{16565759-36BB-1383-BE23-E59F18DB34A1}"/>
              </a:ext>
            </a:extLst>
          </p:cNvPr>
          <p:cNvSpPr>
            <a:spLocks noGrp="1"/>
          </p:cNvSpPr>
          <p:nvPr>
            <p:ph idx="1"/>
          </p:nvPr>
        </p:nvSpPr>
        <p:spPr>
          <a:xfrm>
            <a:off x="838200" y="1492454"/>
            <a:ext cx="10515600" cy="4863896"/>
          </a:xfrm>
        </p:spPr>
        <p:txBody>
          <a:bodyPr>
            <a:normAutofit/>
          </a:bodyPr>
          <a:lstStyle/>
          <a:p>
            <a:r>
              <a:rPr lang="en-US"/>
              <a:t>There is a specific SFP </a:t>
            </a:r>
            <a:r>
              <a:rPr lang="en-US" i="1"/>
              <a:t>runj³ </a:t>
            </a:r>
            <a:r>
              <a:rPr lang="en-US"/>
              <a:t>used only for </a:t>
            </a:r>
            <a:r>
              <a:rPr lang="en-US" i="1"/>
              <a:t>partial questions</a:t>
            </a:r>
            <a:r>
              <a:rPr lang="en-US"/>
              <a:t>.</a:t>
            </a:r>
          </a:p>
          <a:p>
            <a:endParaRPr lang="en-US"/>
          </a:p>
          <a:p>
            <a:pPr marL="0" marR="0" indent="0">
              <a:spcBef>
                <a:spcPts val="0"/>
              </a:spcBef>
              <a:spcAft>
                <a:spcPts val="0"/>
              </a:spcAft>
              <a:buNone/>
            </a:pPr>
            <a:r>
              <a:rPr lang="en-US" sz="2400" kern="100">
                <a:effectLst/>
                <a:latin typeface="Calibri" panose="020F0502020204030204" pitchFamily="34" charset="0"/>
                <a:ea typeface="Aptos" panose="020B0004020202020204" pitchFamily="34" charset="0"/>
                <a:cs typeface="Calibri" panose="020F0502020204030204" pitchFamily="34" charset="0"/>
              </a:rPr>
              <a:t>(23)	Speaker 1:	Un³cchej³² 	ku⁴ta¹=reh¹ 	ko³ho³	</a:t>
            </a:r>
            <a:r>
              <a:rPr lang="en-US" sz="2400" b="1" kern="100">
                <a:effectLst/>
                <a:latin typeface="Calibri" panose="020F0502020204030204" pitchFamily="34" charset="0"/>
                <a:ea typeface="Aptos" panose="020B0004020202020204" pitchFamily="34" charset="0"/>
                <a:cs typeface="Calibri" panose="020F0502020204030204" pitchFamily="34" charset="0"/>
              </a:rPr>
              <a:t>oh¹</a:t>
            </a:r>
            <a:r>
              <a:rPr lang="en-US" sz="2400" kern="100">
                <a:effectLst/>
                <a:latin typeface="Calibri" panose="020F0502020204030204" pitchFamily="34" charset="0"/>
                <a:ea typeface="Aptos" panose="020B0004020202020204" pitchFamily="34" charset="0"/>
                <a:cs typeface="Calibri" panose="020F0502020204030204" pitchFamily="34" charset="0"/>
              </a:rPr>
              <a:t>?</a:t>
            </a:r>
          </a:p>
          <a:p>
            <a:pPr marL="0" marR="0" indent="0">
              <a:spcBef>
                <a:spcPts val="0"/>
              </a:spcBef>
              <a:spcAft>
                <a:spcPts val="0"/>
              </a:spcAft>
              <a:buNone/>
            </a:pPr>
            <a:r>
              <a:rPr lang="en-US" sz="2400" kern="100">
                <a:effectLst/>
                <a:latin typeface="Calibri" panose="020F0502020204030204" pitchFamily="34" charset="0"/>
                <a:ea typeface="Aptos" panose="020B0004020202020204" pitchFamily="34" charset="0"/>
                <a:cs typeface="Calibri" panose="020F0502020204030204" pitchFamily="34" charset="0"/>
              </a:rPr>
              <a:t>			where		</a:t>
            </a:r>
            <a:r>
              <a:rPr lang="en-US" sz="2400" kern="100" cap="small">
                <a:effectLst/>
                <a:latin typeface="Calibri" panose="020F0502020204030204" pitchFamily="34" charset="0"/>
                <a:ea typeface="Aptos" panose="020B0004020202020204" pitchFamily="34" charset="0"/>
                <a:cs typeface="Calibri" panose="020F0502020204030204" pitchFamily="34" charset="0"/>
              </a:rPr>
              <a:t>perf.</a:t>
            </a:r>
            <a:r>
              <a:rPr lang="en-US" sz="2400" kern="100">
                <a:effectLst/>
                <a:latin typeface="Calibri" panose="020F0502020204030204" pitchFamily="34" charset="0"/>
                <a:ea typeface="Aptos" panose="020B0004020202020204" pitchFamily="34" charset="0"/>
                <a:cs typeface="Calibri" panose="020F0502020204030204" pitchFamily="34" charset="0"/>
              </a:rPr>
              <a:t>put</a:t>
            </a:r>
            <a:r>
              <a:rPr lang="en-US" sz="2400" kern="100" cap="small">
                <a:effectLst/>
                <a:latin typeface="Calibri" panose="020F0502020204030204" pitchFamily="34" charset="0"/>
                <a:ea typeface="Aptos" panose="020B0004020202020204" pitchFamily="34" charset="0"/>
                <a:cs typeface="Calibri" panose="020F0502020204030204" pitchFamily="34" charset="0"/>
              </a:rPr>
              <a:t>=2s</a:t>
            </a:r>
            <a:r>
              <a:rPr lang="en-US" sz="2400" kern="100">
                <a:effectLst/>
                <a:latin typeface="Calibri" panose="020F0502020204030204" pitchFamily="34" charset="0"/>
                <a:ea typeface="Aptos" panose="020B0004020202020204" pitchFamily="34" charset="0"/>
                <a:cs typeface="Calibri" panose="020F0502020204030204" pitchFamily="34" charset="0"/>
              </a:rPr>
              <a:t>	plate	</a:t>
            </a:r>
            <a:r>
              <a:rPr lang="en-US" sz="2400" kern="100" cap="small">
                <a:effectLst/>
                <a:latin typeface="Calibri" panose="020F0502020204030204" pitchFamily="34" charset="0"/>
                <a:ea typeface="Aptos" panose="020B0004020202020204" pitchFamily="34" charset="0"/>
                <a:cs typeface="Calibri" panose="020F0502020204030204" pitchFamily="34" charset="0"/>
              </a:rPr>
              <a:t>sfp.polar.q</a:t>
            </a:r>
          </a:p>
          <a:p>
            <a:pPr marL="0" marR="0" indent="0">
              <a:spcBef>
                <a:spcPts val="0"/>
              </a:spcBef>
              <a:spcAft>
                <a:spcPts val="0"/>
              </a:spcAft>
              <a:buNone/>
            </a:pPr>
            <a:r>
              <a:rPr lang="en-US" sz="2400" kern="100">
                <a:effectLst/>
                <a:latin typeface="Calibri" panose="020F0502020204030204" pitchFamily="34" charset="0"/>
                <a:ea typeface="Aptos" panose="020B0004020202020204" pitchFamily="34" charset="0"/>
                <a:cs typeface="Calibri" panose="020F0502020204030204" pitchFamily="34" charset="0"/>
              </a:rPr>
              <a:t>			Where did you put the plates?</a:t>
            </a:r>
          </a:p>
          <a:p>
            <a:pPr marL="0" marR="0" indent="0">
              <a:spcBef>
                <a:spcPts val="0"/>
              </a:spcBef>
              <a:spcAft>
                <a:spcPts val="0"/>
              </a:spcAft>
              <a:buNone/>
            </a:pPr>
            <a:endParaRPr lang="en-US" sz="2400" kern="100">
              <a:effectLst/>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r>
              <a:rPr lang="en-US" sz="2400" kern="100">
                <a:latin typeface="Calibri" panose="020F0502020204030204" pitchFamily="34" charset="0"/>
                <a:ea typeface="Aptos" panose="020B0004020202020204" pitchFamily="34" charset="0"/>
                <a:cs typeface="Calibri" panose="020F0502020204030204" pitchFamily="34" charset="0"/>
              </a:rPr>
              <a:t>	Speaker 2:</a:t>
            </a:r>
            <a:r>
              <a:rPr lang="en-US" sz="2400" kern="100">
                <a:effectLst/>
                <a:latin typeface="Calibri" panose="020F0502020204030204" pitchFamily="34" charset="0"/>
                <a:ea typeface="Aptos" panose="020B0004020202020204" pitchFamily="34" charset="0"/>
                <a:cs typeface="Calibri" panose="020F0502020204030204" pitchFamily="34" charset="0"/>
              </a:rPr>
              <a:t>	Be⁴	ttaj⁵		rian³²	me⁴sa⁴³</a:t>
            </a:r>
          </a:p>
          <a:p>
            <a:pPr marL="0" marR="0" indent="0">
              <a:spcBef>
                <a:spcPts val="0"/>
              </a:spcBef>
              <a:spcAft>
                <a:spcPts val="0"/>
              </a:spcAft>
              <a:buNone/>
            </a:pPr>
            <a:r>
              <a:rPr lang="en-US" sz="2400" kern="100">
                <a:effectLst/>
                <a:latin typeface="Calibri" panose="020F0502020204030204" pitchFamily="34" charset="0"/>
                <a:ea typeface="Aptos" panose="020B0004020202020204" pitchFamily="34" charset="0"/>
                <a:cs typeface="Calibri" panose="020F0502020204030204" pitchFamily="34" charset="0"/>
              </a:rPr>
              <a:t>			</a:t>
            </a:r>
            <a:r>
              <a:rPr lang="en-US" sz="2400" kern="100" cap="small">
                <a:effectLst/>
                <a:latin typeface="Calibri" panose="020F0502020204030204" pitchFamily="34" charset="0"/>
                <a:ea typeface="Aptos" panose="020B0004020202020204" pitchFamily="34" charset="0"/>
                <a:cs typeface="Calibri" panose="020F0502020204030204" pitchFamily="34" charset="0"/>
              </a:rPr>
              <a:t>top</a:t>
            </a:r>
            <a:r>
              <a:rPr lang="en-US" sz="2400" kern="100">
                <a:effectLst/>
                <a:latin typeface="Calibri" panose="020F0502020204030204" pitchFamily="34" charset="0"/>
                <a:ea typeface="Aptos" panose="020B0004020202020204" pitchFamily="34" charset="0"/>
                <a:cs typeface="Calibri" panose="020F0502020204030204" pitchFamily="34" charset="0"/>
              </a:rPr>
              <a:t>	be.on.top	face 	table.</a:t>
            </a:r>
          </a:p>
          <a:p>
            <a:pPr marL="0" marR="0" indent="0">
              <a:spcBef>
                <a:spcPts val="0"/>
              </a:spcBef>
              <a:spcAft>
                <a:spcPts val="0"/>
              </a:spcAft>
              <a:buNone/>
            </a:pPr>
            <a:r>
              <a:rPr lang="en-US" sz="2400" kern="100">
                <a:latin typeface="Calibri" panose="020F0502020204030204" pitchFamily="34" charset="0"/>
                <a:ea typeface="Aptos" panose="020B0004020202020204" pitchFamily="34" charset="0"/>
                <a:cs typeface="Calibri" panose="020F0502020204030204" pitchFamily="34" charset="0"/>
              </a:rPr>
              <a:t>			They are there on the table.</a:t>
            </a:r>
            <a:endParaRPr lang="en-US" sz="2400" kern="100">
              <a:effectLst/>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endParaRPr lang="en-US" sz="2400" kern="100">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r>
              <a:rPr lang="en-US" sz="2400" kern="100">
                <a:latin typeface="Calibri" panose="020F0502020204030204" pitchFamily="34" charset="0"/>
                <a:ea typeface="Aptos" panose="020B0004020202020204" pitchFamily="34" charset="0"/>
                <a:cs typeface="Calibri" panose="020F0502020204030204" pitchFamily="34" charset="0"/>
              </a:rPr>
              <a:t>	Speaker 1:</a:t>
            </a:r>
            <a:r>
              <a:rPr lang="en-US" sz="2400" kern="100">
                <a:effectLst/>
                <a:latin typeface="Calibri" panose="020F0502020204030204" pitchFamily="34" charset="0"/>
                <a:ea typeface="Aptos" panose="020B0004020202020204" pitchFamily="34" charset="0"/>
                <a:cs typeface="Calibri" panose="020F0502020204030204" pitchFamily="34" charset="0"/>
              </a:rPr>
              <a:t>	Ni²	nih¹	ba⁴su⁴³		</a:t>
            </a:r>
            <a:r>
              <a:rPr lang="en-US" sz="2400" b="1" kern="100">
                <a:effectLst/>
                <a:latin typeface="Calibri" panose="020F0502020204030204" pitchFamily="34" charset="0"/>
                <a:ea typeface="Aptos" panose="020B0004020202020204" pitchFamily="34" charset="0"/>
                <a:cs typeface="Calibri" panose="020F0502020204030204" pitchFamily="34" charset="0"/>
              </a:rPr>
              <a:t>runj³</a:t>
            </a:r>
            <a:r>
              <a:rPr lang="en-US" sz="2400" kern="100">
                <a:effectLst/>
                <a:latin typeface="Calibri" panose="020F0502020204030204" pitchFamily="34" charset="0"/>
                <a:ea typeface="Aptos" panose="020B0004020202020204" pitchFamily="34" charset="0"/>
                <a:cs typeface="Calibri" panose="020F0502020204030204" pitchFamily="34" charset="0"/>
              </a:rPr>
              <a:t>/*aj⁵ ?</a:t>
            </a:r>
          </a:p>
          <a:p>
            <a:pPr marL="0" marR="0" indent="0">
              <a:spcBef>
                <a:spcPts val="0"/>
              </a:spcBef>
              <a:spcAft>
                <a:spcPts val="0"/>
              </a:spcAft>
              <a:buNone/>
            </a:pPr>
            <a:r>
              <a:rPr lang="en-US" sz="2400" kern="100">
                <a:effectLst/>
                <a:latin typeface="Calibri" panose="020F0502020204030204" pitchFamily="34" charset="0"/>
                <a:ea typeface="Aptos" panose="020B0004020202020204" pitchFamily="34" charset="0"/>
                <a:cs typeface="Calibri" panose="020F0502020204030204" pitchFamily="34" charset="0"/>
              </a:rPr>
              <a:t>			and	</a:t>
            </a:r>
            <a:r>
              <a:rPr lang="en-US" sz="2400" kern="100" cap="small">
                <a:effectLst/>
                <a:latin typeface="Calibri" panose="020F0502020204030204" pitchFamily="34" charset="0"/>
                <a:ea typeface="Aptos" panose="020B0004020202020204" pitchFamily="34" charset="0"/>
                <a:cs typeface="Calibri" panose="020F0502020204030204" pitchFamily="34" charset="0"/>
              </a:rPr>
              <a:t>pl</a:t>
            </a:r>
            <a:r>
              <a:rPr lang="en-US" sz="2400" kern="100">
                <a:effectLst/>
                <a:latin typeface="Calibri" panose="020F0502020204030204" pitchFamily="34" charset="0"/>
                <a:ea typeface="Aptos" panose="020B0004020202020204" pitchFamily="34" charset="0"/>
                <a:cs typeface="Calibri" panose="020F0502020204030204" pitchFamily="34" charset="0"/>
              </a:rPr>
              <a:t>	glass		</a:t>
            </a:r>
            <a:r>
              <a:rPr lang="en-US" sz="2400" kern="100" cap="small">
                <a:effectLst/>
                <a:latin typeface="Calibri" panose="020F0502020204030204" pitchFamily="34" charset="0"/>
                <a:ea typeface="Aptos" panose="020B0004020202020204" pitchFamily="34" charset="0"/>
                <a:cs typeface="Calibri" panose="020F0502020204030204" pitchFamily="34" charset="0"/>
              </a:rPr>
              <a:t>sfp.partial.q/tag</a:t>
            </a:r>
          </a:p>
          <a:p>
            <a:pPr marL="0" marR="0" indent="0">
              <a:spcBef>
                <a:spcPts val="0"/>
              </a:spcBef>
              <a:spcAft>
                <a:spcPts val="0"/>
              </a:spcAft>
              <a:buNone/>
            </a:pPr>
            <a:r>
              <a:rPr lang="en-US" sz="2400" kern="100" cap="small">
                <a:latin typeface="Calibri" panose="020F0502020204030204" pitchFamily="34" charset="0"/>
                <a:ea typeface="Aptos" panose="020B0004020202020204" pitchFamily="34" charset="0"/>
                <a:cs typeface="Calibri" panose="020F0502020204030204" pitchFamily="34" charset="0"/>
              </a:rPr>
              <a:t>			</a:t>
            </a:r>
            <a:r>
              <a:rPr lang="en-US" sz="2400" kern="100">
                <a:latin typeface="Calibri" panose="020F0502020204030204" pitchFamily="34" charset="0"/>
                <a:ea typeface="Aptos" panose="020B0004020202020204" pitchFamily="34" charset="0"/>
                <a:cs typeface="Calibri" panose="020F0502020204030204" pitchFamily="34" charset="0"/>
              </a:rPr>
              <a:t>And the glasses?</a:t>
            </a:r>
            <a:endParaRPr lang="en-US" sz="2400" kern="10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E8A60C8-83EF-FEB1-01A4-0AC0D5E1B441}"/>
              </a:ext>
            </a:extLst>
          </p:cNvPr>
          <p:cNvSpPr>
            <a:spLocks noGrp="1"/>
          </p:cNvSpPr>
          <p:nvPr>
            <p:ph type="sldNum" sz="quarter" idx="12"/>
          </p:nvPr>
        </p:nvSpPr>
        <p:spPr/>
        <p:txBody>
          <a:bodyPr/>
          <a:lstStyle/>
          <a:p>
            <a:fld id="{CD6392C4-29F7-A644-B9A7-B57F2E84ED4E}" type="slidenum">
              <a:rPr lang="en-US"/>
              <a:t>37</a:t>
            </a:fld>
            <a:endParaRPr lang="en-US"/>
          </a:p>
        </p:txBody>
      </p:sp>
    </p:spTree>
    <p:extLst>
      <p:ext uri="{BB962C8B-B14F-4D97-AF65-F5344CB8AC3E}">
        <p14:creationId xmlns:p14="http://schemas.microsoft.com/office/powerpoint/2010/main" val="162691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BB36-7DFD-C095-9248-3594E89EFA9D}"/>
              </a:ext>
            </a:extLst>
          </p:cNvPr>
          <p:cNvSpPr>
            <a:spLocks noGrp="1"/>
          </p:cNvSpPr>
          <p:nvPr>
            <p:ph type="title"/>
          </p:nvPr>
        </p:nvSpPr>
        <p:spPr>
          <a:xfrm>
            <a:off x="838200" y="365126"/>
            <a:ext cx="10515600" cy="1001646"/>
          </a:xfrm>
        </p:spPr>
        <p:txBody>
          <a:bodyPr/>
          <a:lstStyle/>
          <a:p>
            <a:r>
              <a:rPr lang="en-US" b="1"/>
              <a:t>Dimensions of meaning</a:t>
            </a:r>
          </a:p>
        </p:txBody>
      </p:sp>
      <p:graphicFrame>
        <p:nvGraphicFramePr>
          <p:cNvPr id="5" name="Content Placeholder 4">
            <a:extLst>
              <a:ext uri="{FF2B5EF4-FFF2-40B4-BE49-F238E27FC236}">
                <a16:creationId xmlns:a16="http://schemas.microsoft.com/office/drawing/2014/main" id="{6575DAEC-8838-8E28-9845-FC19951C7713}"/>
              </a:ext>
            </a:extLst>
          </p:cNvPr>
          <p:cNvGraphicFramePr>
            <a:graphicFrameLocks noGrp="1"/>
          </p:cNvGraphicFramePr>
          <p:nvPr>
            <p:ph idx="1"/>
            <p:extLst>
              <p:ext uri="{D42A27DB-BD31-4B8C-83A1-F6EECF244321}">
                <p14:modId xmlns:p14="http://schemas.microsoft.com/office/powerpoint/2010/main" val="2838996802"/>
              </p:ext>
            </p:extLst>
          </p:nvPr>
        </p:nvGraphicFramePr>
        <p:xfrm>
          <a:off x="838199" y="1243521"/>
          <a:ext cx="10515601" cy="5295391"/>
        </p:xfrm>
        <a:graphic>
          <a:graphicData uri="http://schemas.openxmlformats.org/drawingml/2006/table">
            <a:tbl>
              <a:tblPr firstRow="1" firstCol="1" bandRow="1">
                <a:tableStyleId>{2D5ABB26-0587-4C30-8999-92F81FD0307C}</a:tableStyleId>
              </a:tblPr>
              <a:tblGrid>
                <a:gridCol w="1233659">
                  <a:extLst>
                    <a:ext uri="{9D8B030D-6E8A-4147-A177-3AD203B41FA5}">
                      <a16:colId xmlns:a16="http://schemas.microsoft.com/office/drawing/2014/main" val="2815590146"/>
                    </a:ext>
                  </a:extLst>
                </a:gridCol>
                <a:gridCol w="1962327">
                  <a:extLst>
                    <a:ext uri="{9D8B030D-6E8A-4147-A177-3AD203B41FA5}">
                      <a16:colId xmlns:a16="http://schemas.microsoft.com/office/drawing/2014/main" val="3130127867"/>
                    </a:ext>
                  </a:extLst>
                </a:gridCol>
                <a:gridCol w="1250125">
                  <a:extLst>
                    <a:ext uri="{9D8B030D-6E8A-4147-A177-3AD203B41FA5}">
                      <a16:colId xmlns:a16="http://schemas.microsoft.com/office/drawing/2014/main" val="2926783981"/>
                    </a:ext>
                  </a:extLst>
                </a:gridCol>
                <a:gridCol w="1825500">
                  <a:extLst>
                    <a:ext uri="{9D8B030D-6E8A-4147-A177-3AD203B41FA5}">
                      <a16:colId xmlns:a16="http://schemas.microsoft.com/office/drawing/2014/main" val="143689581"/>
                    </a:ext>
                  </a:extLst>
                </a:gridCol>
                <a:gridCol w="1099912">
                  <a:extLst>
                    <a:ext uri="{9D8B030D-6E8A-4147-A177-3AD203B41FA5}">
                      <a16:colId xmlns:a16="http://schemas.microsoft.com/office/drawing/2014/main" val="2134700166"/>
                    </a:ext>
                  </a:extLst>
                </a:gridCol>
                <a:gridCol w="3144078">
                  <a:extLst>
                    <a:ext uri="{9D8B030D-6E8A-4147-A177-3AD203B41FA5}">
                      <a16:colId xmlns:a16="http://schemas.microsoft.com/office/drawing/2014/main" val="12549934"/>
                    </a:ext>
                  </a:extLst>
                </a:gridCol>
              </a:tblGrid>
              <a:tr h="502365">
                <a:tc>
                  <a:txBody>
                    <a:bodyPr/>
                    <a:lstStyle/>
                    <a:p>
                      <a:pPr marL="0" marR="0">
                        <a:spcBef>
                          <a:spcPts val="0"/>
                        </a:spcBef>
                        <a:spcAft>
                          <a:spcPts val="0"/>
                        </a:spcAft>
                      </a:pPr>
                      <a:r>
                        <a:rPr lang="en-US" sz="1800" b="1" u="none">
                          <a:effectLst/>
                          <a:latin typeface="Calibri" panose="020F0502020204030204" pitchFamily="34" charset="0"/>
                          <a:ea typeface="Times New Roman" panose="02020603050405020304" pitchFamily="18" charset="0"/>
                          <a:cs typeface="Calibri" panose="020F0502020204030204" pitchFamily="34" charset="0"/>
                        </a:rPr>
                        <a:t>SFP</a:t>
                      </a:r>
                    </a:p>
                  </a:txBody>
                  <a:tcPr marL="73025" marR="73025" marT="0" marB="0"/>
                </a:tc>
                <a:tc>
                  <a:txBody>
                    <a:bodyPr/>
                    <a:lstStyle/>
                    <a:p>
                      <a:pPr marL="0" marR="0">
                        <a:spcBef>
                          <a:spcPts val="0"/>
                        </a:spcBef>
                        <a:spcAft>
                          <a:spcPts val="0"/>
                        </a:spcAft>
                      </a:pPr>
                      <a:r>
                        <a:rPr lang="en-US" sz="1800" b="1" u="none">
                          <a:effectLst/>
                          <a:latin typeface="Calibri" panose="020F0502020204030204" pitchFamily="34" charset="0"/>
                          <a:cs typeface="Calibri" panose="020F0502020204030204" pitchFamily="34" charset="0"/>
                        </a:rPr>
                        <a:t>Speech act (sub-type)</a:t>
                      </a:r>
                      <a:endParaRPr lang="en-US" sz="1800" b="1" u="none">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b="1" u="none">
                          <a:effectLst/>
                          <a:latin typeface="Calibri" panose="020F0502020204030204" pitchFamily="34" charset="0"/>
                          <a:cs typeface="Calibri" panose="020F0502020204030204" pitchFamily="34" charset="0"/>
                        </a:rPr>
                        <a:t>Aspect</a:t>
                      </a:r>
                      <a:endParaRPr lang="en-US" sz="1800" b="1" u="none">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b="1" u="none">
                          <a:effectLst/>
                          <a:latin typeface="Calibri" panose="020F0502020204030204" pitchFamily="34" charset="0"/>
                          <a:cs typeface="Calibri" panose="020F0502020204030204" pitchFamily="34" charset="0"/>
                        </a:rPr>
                        <a:t>Information perspective</a:t>
                      </a:r>
                      <a:endParaRPr lang="en-US" sz="1800" b="1" u="none">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b="1" u="none">
                          <a:effectLst/>
                          <a:latin typeface="Calibri" panose="020F0502020204030204" pitchFamily="34" charset="0"/>
                          <a:cs typeface="Calibri" panose="020F0502020204030204" pitchFamily="34" charset="0"/>
                        </a:rPr>
                        <a:t>Polarity</a:t>
                      </a:r>
                      <a:endParaRPr lang="en-US" sz="1800" b="1" u="none">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b="1" u="none">
                          <a:effectLst/>
                          <a:latin typeface="Calibri" panose="020F0502020204030204" pitchFamily="34" charset="0"/>
                          <a:cs typeface="Calibri" panose="020F0502020204030204" pitchFamily="34" charset="0"/>
                        </a:rPr>
                        <a:t>Description</a:t>
                      </a:r>
                    </a:p>
                  </a:txBody>
                  <a:tcPr marL="73025" marR="73025" marT="0" marB="0"/>
                </a:tc>
                <a:extLst>
                  <a:ext uri="{0D108BD9-81ED-4DB2-BD59-A6C34878D82A}">
                    <a16:rowId xmlns:a16="http://schemas.microsoft.com/office/drawing/2014/main" val="3876946487"/>
                  </a:ext>
                </a:extLst>
              </a:tr>
              <a:tr h="322351">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nih⁴</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polar:neutral</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neutral</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positive</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a:t>
                      </a:r>
                    </a:p>
                  </a:txBody>
                  <a:tcPr marL="73025" marR="73025" marT="0" marB="0"/>
                </a:tc>
                <a:extLst>
                  <a:ext uri="{0D108BD9-81ED-4DB2-BD59-A6C34878D82A}">
                    <a16:rowId xmlns:a16="http://schemas.microsoft.com/office/drawing/2014/main" val="95265312"/>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oh¹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content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a:t>
                      </a:r>
                    </a:p>
                  </a:txBody>
                  <a:tcPr marL="73025" marR="73025" marT="0" marB="0"/>
                </a:tc>
                <a:extLst>
                  <a:ext uri="{0D108BD9-81ED-4DB2-BD59-A6C34878D82A}">
                    <a16:rowId xmlns:a16="http://schemas.microsoft.com/office/drawing/2014/main" val="814430676"/>
                  </a:ext>
                </a:extLst>
              </a:tr>
              <a:tr h="502365">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oj¹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polar:neutral</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speaker knows and listener (may) know</a:t>
                      </a:r>
                    </a:p>
                  </a:txBody>
                  <a:tcPr marL="73025" marR="73025" marT="0" marB="0"/>
                </a:tc>
                <a:extLst>
                  <a:ext uri="{0D108BD9-81ED-4DB2-BD59-A6C34878D82A}">
                    <a16:rowId xmlns:a16="http://schemas.microsoft.com/office/drawing/2014/main" val="4171355743"/>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noh¹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content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 repeated</a:t>
                      </a:r>
                    </a:p>
                  </a:txBody>
                  <a:tcPr marL="73025" marR="73025" marT="0" marB="0"/>
                </a:tc>
                <a:extLst>
                  <a:ext uri="{0D108BD9-81ED-4DB2-BD59-A6C34878D82A}">
                    <a16:rowId xmlns:a16="http://schemas.microsoft.com/office/drawing/2014/main" val="2291308520"/>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koh¹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content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 surprise</a:t>
                      </a:r>
                    </a:p>
                  </a:txBody>
                  <a:tcPr marL="73025" marR="73025" marT="0" marB="0"/>
                </a:tc>
                <a:extLst>
                  <a:ext uri="{0D108BD9-81ED-4DB2-BD59-A6C34878D82A}">
                    <a16:rowId xmlns:a16="http://schemas.microsoft.com/office/drawing/2014/main" val="296913576"/>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aj³/aj⁵</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tag</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realis</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confirms</a:t>
                      </a:r>
                    </a:p>
                  </a:txBody>
                  <a:tcPr marL="73025" marR="73025" marT="0" marB="0"/>
                </a:tc>
                <a:extLst>
                  <a:ext uri="{0D108BD9-81ED-4DB2-BD59-A6C34878D82A}">
                    <a16:rowId xmlns:a16="http://schemas.microsoft.com/office/drawing/2014/main" val="225931586"/>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kaj¹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tag</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irrealis</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confirms</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extLst>
                  <a:ext uri="{0D108BD9-81ED-4DB2-BD59-A6C34878D82A}">
                    <a16:rowId xmlns:a16="http://schemas.microsoft.com/office/drawing/2014/main" val="1137136282"/>
                  </a:ext>
                </a:extLst>
              </a:tr>
              <a:tr h="502365">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ah³</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tag</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focus-sensitive</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negative</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confirms</a:t>
                      </a:r>
                    </a:p>
                  </a:txBody>
                  <a:tcPr marL="73025" marR="73025" marT="0" marB="0"/>
                </a:tc>
                <a:extLst>
                  <a:ext uri="{0D108BD9-81ED-4DB2-BD59-A6C34878D82A}">
                    <a16:rowId xmlns:a16="http://schemas.microsoft.com/office/drawing/2014/main" val="1240574304"/>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runj³</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content</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 partial</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extLst>
                  <a:ext uri="{0D108BD9-81ED-4DB2-BD59-A6C34878D82A}">
                    <a16:rowId xmlns:a16="http://schemas.microsoft.com/office/drawing/2014/main" val="1315799427"/>
                  </a:ext>
                </a:extLst>
              </a:tr>
              <a:tr h="502365">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un⁴³</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polar:emphatic</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 surprise</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extLst>
                  <a:ext uri="{0D108BD9-81ED-4DB2-BD59-A6C34878D82A}">
                    <a16:rowId xmlns:a16="http://schemas.microsoft.com/office/drawing/2014/main" val="2310854577"/>
                  </a:ext>
                </a:extLst>
              </a:tr>
              <a:tr h="331770">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sah¹</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content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positive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tc>
                  <a:txBody>
                    <a:bodyPr/>
                    <a:lstStyle/>
                    <a:p>
                      <a:pPr marL="0" marR="0">
                        <a:spcBef>
                          <a:spcPts val="0"/>
                        </a:spcBef>
                        <a:spcAft>
                          <a:spcPts val="0"/>
                        </a:spcAft>
                      </a:pPr>
                      <a:r>
                        <a:rPr lang="en-US" sz="1800">
                          <a:effectLst/>
                          <a:latin typeface="Calibri" panose="020F0502020204030204" pitchFamily="34" charset="0"/>
                          <a:cs typeface="Calibri" panose="020F0502020204030204" pitchFamily="34" charset="0"/>
                        </a:rPr>
                        <a:t>listener (may) know, alternative</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extLst>
                  <a:ext uri="{0D108BD9-81ED-4DB2-BD59-A6C34878D82A}">
                    <a16:rowId xmlns:a16="http://schemas.microsoft.com/office/drawing/2014/main" val="770732187"/>
                  </a:ext>
                </a:extLst>
              </a:tr>
              <a:tr h="331770">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stinh⁴ oj¹</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tag</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any</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neutral</a:t>
                      </a:r>
                    </a:p>
                  </a:txBody>
                  <a:tcPr marL="73025" marR="7302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positive</a:t>
                      </a:r>
                    </a:p>
                  </a:txBody>
                  <a:tcPr marL="73025" marR="73025" marT="0" marB="0"/>
                </a:tc>
                <a:tc>
                  <a:txBody>
                    <a:bodyPr/>
                    <a:lstStyle/>
                    <a:p>
                      <a:pPr marL="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listener confirms what </a:t>
                      </a:r>
                      <a:r>
                        <a:rPr lang="en-US" sz="1800" i="1">
                          <a:effectLst/>
                          <a:latin typeface="Calibri" panose="020F0502020204030204" pitchFamily="34" charset="0"/>
                          <a:ea typeface="Times New Roman" panose="02020603050405020304" pitchFamily="18" charset="0"/>
                          <a:cs typeface="Calibri" panose="020F0502020204030204" pitchFamily="34" charset="0"/>
                        </a:rPr>
                        <a:t>only</a:t>
                      </a:r>
                      <a:r>
                        <a:rPr lang="en-US" sz="1800" i="0">
                          <a:effectLst/>
                          <a:latin typeface="Calibri" panose="020F0502020204030204" pitchFamily="34" charset="0"/>
                          <a:ea typeface="Times New Roman" panose="02020603050405020304" pitchFamily="18" charset="0"/>
                          <a:cs typeface="Calibri" panose="020F0502020204030204" pitchFamily="34" charset="0"/>
                        </a:rPr>
                        <a:t> the speaker believes</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0" marB="0"/>
                </a:tc>
                <a:extLst>
                  <a:ext uri="{0D108BD9-81ED-4DB2-BD59-A6C34878D82A}">
                    <a16:rowId xmlns:a16="http://schemas.microsoft.com/office/drawing/2014/main" val="4037681763"/>
                  </a:ext>
                </a:extLst>
              </a:tr>
            </a:tbl>
          </a:graphicData>
        </a:graphic>
      </p:graphicFrame>
      <p:sp>
        <p:nvSpPr>
          <p:cNvPr id="4" name="Slide Number Placeholder 3">
            <a:extLst>
              <a:ext uri="{FF2B5EF4-FFF2-40B4-BE49-F238E27FC236}">
                <a16:creationId xmlns:a16="http://schemas.microsoft.com/office/drawing/2014/main" id="{3F92C1E8-2496-7DF8-1278-530BFDF26FED}"/>
              </a:ext>
            </a:extLst>
          </p:cNvPr>
          <p:cNvSpPr>
            <a:spLocks noGrp="1"/>
          </p:cNvSpPr>
          <p:nvPr>
            <p:ph type="sldNum" sz="quarter" idx="12"/>
          </p:nvPr>
        </p:nvSpPr>
        <p:spPr/>
        <p:txBody>
          <a:bodyPr/>
          <a:lstStyle/>
          <a:p>
            <a:fld id="{CD6392C4-29F7-A644-B9A7-B57F2E84ED4E}" type="slidenum">
              <a:rPr lang="en-US"/>
              <a:t>38</a:t>
            </a:fld>
            <a:endParaRPr lang="en-US"/>
          </a:p>
        </p:txBody>
      </p:sp>
    </p:spTree>
    <p:extLst>
      <p:ext uri="{BB962C8B-B14F-4D97-AF65-F5344CB8AC3E}">
        <p14:creationId xmlns:p14="http://schemas.microsoft.com/office/powerpoint/2010/main" val="3818184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5346-742A-935A-D244-66FD2182ED66}"/>
              </a:ext>
            </a:extLst>
          </p:cNvPr>
          <p:cNvSpPr>
            <a:spLocks noGrp="1"/>
          </p:cNvSpPr>
          <p:nvPr>
            <p:ph type="title"/>
          </p:nvPr>
        </p:nvSpPr>
        <p:spPr/>
        <p:txBody>
          <a:bodyPr/>
          <a:lstStyle/>
          <a:p>
            <a:r>
              <a:rPr lang="en-US" b="1"/>
              <a:t>V.	Discussion</a:t>
            </a:r>
          </a:p>
        </p:txBody>
      </p:sp>
      <p:sp>
        <p:nvSpPr>
          <p:cNvPr id="3" name="Content Placeholder 2">
            <a:extLst>
              <a:ext uri="{FF2B5EF4-FFF2-40B4-BE49-F238E27FC236}">
                <a16:creationId xmlns:a16="http://schemas.microsoft.com/office/drawing/2014/main" id="{4003A11C-91F8-ABB3-DCA0-3402E5669E1E}"/>
              </a:ext>
            </a:extLst>
          </p:cNvPr>
          <p:cNvSpPr>
            <a:spLocks noGrp="1"/>
          </p:cNvSpPr>
          <p:nvPr>
            <p:ph idx="1"/>
          </p:nvPr>
        </p:nvSpPr>
        <p:spPr/>
        <p:txBody>
          <a:bodyPr>
            <a:normAutofit/>
          </a:bodyPr>
          <a:lstStyle/>
          <a:p>
            <a:r>
              <a:rPr lang="en-US"/>
              <a:t>We’ve only reviewed 10 of 39 particles!</a:t>
            </a:r>
          </a:p>
          <a:p>
            <a:endParaRPr lang="en-US"/>
          </a:p>
          <a:p>
            <a:r>
              <a:rPr lang="en-US"/>
              <a:t>Apart from their primary uses, it is clear that many of the SFPs have extended uses that might be associated with politeness or to elicit specific types of information from the interlocutor.</a:t>
            </a:r>
          </a:p>
          <a:p>
            <a:endParaRPr lang="en-US"/>
          </a:p>
          <a:p>
            <a:r>
              <a:rPr lang="en-US"/>
              <a:t>These particles are </a:t>
            </a:r>
            <a:r>
              <a:rPr lang="en-US" i="1"/>
              <a:t>very</a:t>
            </a:r>
            <a:r>
              <a:rPr lang="en-US"/>
              <a:t> common. For instance, out of the corpus of 400K words, the SFP </a:t>
            </a:r>
            <a:r>
              <a:rPr lang="en-US" i="1"/>
              <a:t>yoj³²</a:t>
            </a:r>
            <a:r>
              <a:rPr lang="en-US"/>
              <a:t>, reflecting lack of certainty, occurs 1,700 times.</a:t>
            </a:r>
          </a:p>
        </p:txBody>
      </p:sp>
      <p:sp>
        <p:nvSpPr>
          <p:cNvPr id="4" name="Slide Number Placeholder 3">
            <a:extLst>
              <a:ext uri="{FF2B5EF4-FFF2-40B4-BE49-F238E27FC236}">
                <a16:creationId xmlns:a16="http://schemas.microsoft.com/office/drawing/2014/main" id="{115ED206-F53F-0EE2-B5A3-58C252AACE8D}"/>
              </a:ext>
            </a:extLst>
          </p:cNvPr>
          <p:cNvSpPr>
            <a:spLocks noGrp="1"/>
          </p:cNvSpPr>
          <p:nvPr>
            <p:ph type="sldNum" sz="quarter" idx="12"/>
          </p:nvPr>
        </p:nvSpPr>
        <p:spPr/>
        <p:txBody>
          <a:bodyPr/>
          <a:lstStyle/>
          <a:p>
            <a:fld id="{CD6392C4-29F7-A644-B9A7-B57F2E84ED4E}" type="slidenum">
              <a:rPr lang="en-US"/>
              <a:t>39</a:t>
            </a:fld>
            <a:endParaRPr lang="en-US"/>
          </a:p>
        </p:txBody>
      </p:sp>
    </p:spTree>
    <p:extLst>
      <p:ext uri="{BB962C8B-B14F-4D97-AF65-F5344CB8AC3E}">
        <p14:creationId xmlns:p14="http://schemas.microsoft.com/office/powerpoint/2010/main" val="420218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01A6914-BB2C-8245-9E66-02B2B1EABCA1}"/>
              </a:ext>
            </a:extLst>
          </p:cNvPr>
          <p:cNvPicPr>
            <a:picLocks noChangeAspect="1"/>
          </p:cNvPicPr>
          <p:nvPr/>
        </p:nvPicPr>
        <p:blipFill>
          <a:blip r:embed="rId2"/>
          <a:stretch>
            <a:fillRect/>
          </a:stretch>
        </p:blipFill>
        <p:spPr>
          <a:xfrm>
            <a:off x="7268088" y="3171173"/>
            <a:ext cx="4915769" cy="3686827"/>
          </a:xfrm>
          <a:prstGeom prst="rect">
            <a:avLst/>
          </a:prstGeom>
        </p:spPr>
      </p:pic>
      <p:pic>
        <p:nvPicPr>
          <p:cNvPr id="27" name="Picture 26">
            <a:extLst>
              <a:ext uri="{FF2B5EF4-FFF2-40B4-BE49-F238E27FC236}">
                <a16:creationId xmlns:a16="http://schemas.microsoft.com/office/drawing/2014/main" id="{2F95F287-E9F4-2146-A703-B45900B67DE7}"/>
              </a:ext>
            </a:extLst>
          </p:cNvPr>
          <p:cNvPicPr>
            <a:picLocks noChangeAspect="1"/>
          </p:cNvPicPr>
          <p:nvPr/>
        </p:nvPicPr>
        <p:blipFill>
          <a:blip r:embed="rId3"/>
          <a:stretch>
            <a:fillRect/>
          </a:stretch>
        </p:blipFill>
        <p:spPr>
          <a:xfrm>
            <a:off x="7424382" y="0"/>
            <a:ext cx="4767618" cy="3575714"/>
          </a:xfrm>
          <a:prstGeom prst="rect">
            <a:avLst/>
          </a:prstGeom>
        </p:spPr>
      </p:pic>
      <p:pic>
        <p:nvPicPr>
          <p:cNvPr id="23" name="Picture 22">
            <a:extLst>
              <a:ext uri="{FF2B5EF4-FFF2-40B4-BE49-F238E27FC236}">
                <a16:creationId xmlns:a16="http://schemas.microsoft.com/office/drawing/2014/main" id="{4485C850-C5D5-7442-9FF2-EDAC6DB3D01B}"/>
              </a:ext>
            </a:extLst>
          </p:cNvPr>
          <p:cNvPicPr>
            <a:picLocks noChangeAspect="1"/>
          </p:cNvPicPr>
          <p:nvPr/>
        </p:nvPicPr>
        <p:blipFill>
          <a:blip r:embed="rId4"/>
          <a:stretch>
            <a:fillRect/>
          </a:stretch>
        </p:blipFill>
        <p:spPr>
          <a:xfrm>
            <a:off x="2470245" y="3264609"/>
            <a:ext cx="4797842" cy="3593391"/>
          </a:xfrm>
          <a:prstGeom prst="rect">
            <a:avLst/>
          </a:prstGeom>
        </p:spPr>
      </p:pic>
      <p:pic>
        <p:nvPicPr>
          <p:cNvPr id="5" name="Picture 4">
            <a:extLst>
              <a:ext uri="{FF2B5EF4-FFF2-40B4-BE49-F238E27FC236}">
                <a16:creationId xmlns:a16="http://schemas.microsoft.com/office/drawing/2014/main" id="{26262A1E-BE78-4340-8565-62CB0E5BC3D7}"/>
              </a:ext>
            </a:extLst>
          </p:cNvPr>
          <p:cNvPicPr>
            <a:picLocks noChangeAspect="1"/>
          </p:cNvPicPr>
          <p:nvPr/>
        </p:nvPicPr>
        <p:blipFill>
          <a:blip r:embed="rId5"/>
          <a:stretch>
            <a:fillRect/>
          </a:stretch>
        </p:blipFill>
        <p:spPr>
          <a:xfrm>
            <a:off x="0" y="0"/>
            <a:ext cx="2960914" cy="3953369"/>
          </a:xfrm>
          <a:prstGeom prst="rect">
            <a:avLst/>
          </a:prstGeom>
        </p:spPr>
      </p:pic>
      <p:pic>
        <p:nvPicPr>
          <p:cNvPr id="7" name="Picture 6">
            <a:extLst>
              <a:ext uri="{FF2B5EF4-FFF2-40B4-BE49-F238E27FC236}">
                <a16:creationId xmlns:a16="http://schemas.microsoft.com/office/drawing/2014/main" id="{CEB729B7-402A-C749-AB1A-D1ABF6BA08B7}"/>
              </a:ext>
            </a:extLst>
          </p:cNvPr>
          <p:cNvPicPr>
            <a:picLocks noChangeAspect="1"/>
          </p:cNvPicPr>
          <p:nvPr/>
        </p:nvPicPr>
        <p:blipFill>
          <a:blip r:embed="rId6"/>
          <a:stretch>
            <a:fillRect/>
          </a:stretch>
        </p:blipFill>
        <p:spPr>
          <a:xfrm>
            <a:off x="0" y="3564655"/>
            <a:ext cx="2470245" cy="3298235"/>
          </a:xfrm>
          <a:prstGeom prst="rect">
            <a:avLst/>
          </a:prstGeom>
        </p:spPr>
      </p:pic>
      <p:pic>
        <p:nvPicPr>
          <p:cNvPr id="9" name="Picture 8">
            <a:extLst>
              <a:ext uri="{FF2B5EF4-FFF2-40B4-BE49-F238E27FC236}">
                <a16:creationId xmlns:a16="http://schemas.microsoft.com/office/drawing/2014/main" id="{F0E9C16B-613A-0743-99AE-6F771E24AFAC}"/>
              </a:ext>
            </a:extLst>
          </p:cNvPr>
          <p:cNvPicPr>
            <a:picLocks noChangeAspect="1"/>
          </p:cNvPicPr>
          <p:nvPr/>
        </p:nvPicPr>
        <p:blipFill>
          <a:blip r:embed="rId7"/>
          <a:stretch>
            <a:fillRect/>
          </a:stretch>
        </p:blipFill>
        <p:spPr>
          <a:xfrm>
            <a:off x="2960913" y="-1"/>
            <a:ext cx="4759476" cy="3564656"/>
          </a:xfrm>
          <a:prstGeom prst="rect">
            <a:avLst/>
          </a:prstGeom>
        </p:spPr>
      </p:pic>
      <p:sp>
        <p:nvSpPr>
          <p:cNvPr id="28" name="Slide Number Placeholder 27">
            <a:extLst>
              <a:ext uri="{FF2B5EF4-FFF2-40B4-BE49-F238E27FC236}">
                <a16:creationId xmlns:a16="http://schemas.microsoft.com/office/drawing/2014/main" id="{E5BF15C1-6185-B642-A3AC-43270ACC7328}"/>
              </a:ext>
            </a:extLst>
          </p:cNvPr>
          <p:cNvSpPr>
            <a:spLocks noGrp="1"/>
          </p:cNvSpPr>
          <p:nvPr>
            <p:ph type="sldNum" sz="quarter" idx="12"/>
          </p:nvPr>
        </p:nvSpPr>
        <p:spPr/>
        <p:txBody>
          <a:bodyPr/>
          <a:lstStyle/>
          <a:p>
            <a:fld id="{CD6392C4-29F7-A644-B9A7-B57F2E84ED4E}" type="slidenum">
              <a:t>4</a:t>
            </a:fld>
            <a:endParaRPr lang="en-US"/>
          </a:p>
        </p:txBody>
      </p:sp>
    </p:spTree>
    <p:extLst>
      <p:ext uri="{BB962C8B-B14F-4D97-AF65-F5344CB8AC3E}">
        <p14:creationId xmlns:p14="http://schemas.microsoft.com/office/powerpoint/2010/main" val="4014054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99B4-EFA1-8224-FD69-EA9251EC2B1B}"/>
              </a:ext>
            </a:extLst>
          </p:cNvPr>
          <p:cNvSpPr>
            <a:spLocks noGrp="1"/>
          </p:cNvSpPr>
          <p:nvPr>
            <p:ph type="title"/>
          </p:nvPr>
        </p:nvSpPr>
        <p:spPr/>
        <p:txBody>
          <a:bodyPr/>
          <a:lstStyle/>
          <a:p>
            <a:r>
              <a:rPr lang="en-US"/>
              <a:t>On our pragmatic dimensions</a:t>
            </a:r>
          </a:p>
        </p:txBody>
      </p:sp>
      <p:sp>
        <p:nvSpPr>
          <p:cNvPr id="3" name="Content Placeholder 2">
            <a:extLst>
              <a:ext uri="{FF2B5EF4-FFF2-40B4-BE49-F238E27FC236}">
                <a16:creationId xmlns:a16="http://schemas.microsoft.com/office/drawing/2014/main" id="{CD3C5323-3E91-E271-773C-0D4AB232ACD8}"/>
              </a:ext>
            </a:extLst>
          </p:cNvPr>
          <p:cNvSpPr>
            <a:spLocks noGrp="1"/>
          </p:cNvSpPr>
          <p:nvPr>
            <p:ph idx="1"/>
          </p:nvPr>
        </p:nvSpPr>
        <p:spPr/>
        <p:txBody>
          <a:bodyPr>
            <a:normAutofit fontScale="92500"/>
          </a:bodyPr>
          <a:lstStyle/>
          <a:p>
            <a:r>
              <a:rPr lang="en-US"/>
              <a:t>Many of the SFPs are not neatly defined along the dimensions we list.</a:t>
            </a:r>
          </a:p>
          <a:p>
            <a:endParaRPr lang="en-US"/>
          </a:p>
          <a:p>
            <a:r>
              <a:rPr lang="en-US"/>
              <a:t>Apart from one particle used with reported speech, </a:t>
            </a:r>
            <a:r>
              <a:rPr lang="en-US" i="1"/>
              <a:t>none</a:t>
            </a:r>
            <a:r>
              <a:rPr lang="en-US"/>
              <a:t> of the 39 SFPs encode the source of information at all (personal witness, visual, auditory, etc). Evidentiality is not so important here, though mirativity appears to be relevant (c.f. DeLancey 1997).</a:t>
            </a:r>
          </a:p>
          <a:p>
            <a:endParaRPr lang="en-US"/>
          </a:p>
          <a:p>
            <a:r>
              <a:rPr lang="en-US"/>
              <a:t>Rather, it seems like many of the particles indicate if knowledge is shared or not shared, presumed, surprising, obvious, and so on. Certainty and speaker engagement seems to be relevant (Evans et al 2018a, 2018b).</a:t>
            </a:r>
          </a:p>
          <a:p>
            <a:endParaRPr lang="en-US"/>
          </a:p>
        </p:txBody>
      </p:sp>
      <p:sp>
        <p:nvSpPr>
          <p:cNvPr id="4" name="Slide Number Placeholder 3">
            <a:extLst>
              <a:ext uri="{FF2B5EF4-FFF2-40B4-BE49-F238E27FC236}">
                <a16:creationId xmlns:a16="http://schemas.microsoft.com/office/drawing/2014/main" id="{8B19A645-BBAB-0BAD-EB21-256817281E5C}"/>
              </a:ext>
            </a:extLst>
          </p:cNvPr>
          <p:cNvSpPr>
            <a:spLocks noGrp="1"/>
          </p:cNvSpPr>
          <p:nvPr>
            <p:ph type="sldNum" sz="quarter" idx="12"/>
          </p:nvPr>
        </p:nvSpPr>
        <p:spPr/>
        <p:txBody>
          <a:bodyPr/>
          <a:lstStyle/>
          <a:p>
            <a:fld id="{CD6392C4-29F7-A644-B9A7-B57F2E84ED4E}" type="slidenum">
              <a:rPr lang="en-US"/>
              <a:t>40</a:t>
            </a:fld>
            <a:endParaRPr lang="en-US"/>
          </a:p>
        </p:txBody>
      </p:sp>
    </p:spTree>
    <p:extLst>
      <p:ext uri="{BB962C8B-B14F-4D97-AF65-F5344CB8AC3E}">
        <p14:creationId xmlns:p14="http://schemas.microsoft.com/office/powerpoint/2010/main" val="448342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65A4-1BC3-FA99-FDA5-3728933E40F0}"/>
              </a:ext>
            </a:extLst>
          </p:cNvPr>
          <p:cNvSpPr>
            <a:spLocks noGrp="1"/>
          </p:cNvSpPr>
          <p:nvPr>
            <p:ph type="title"/>
          </p:nvPr>
        </p:nvSpPr>
        <p:spPr>
          <a:xfrm>
            <a:off x="838200" y="365125"/>
            <a:ext cx="10515600" cy="864235"/>
          </a:xfrm>
        </p:spPr>
        <p:txBody>
          <a:bodyPr/>
          <a:lstStyle/>
          <a:p>
            <a:r>
              <a:rPr lang="en-US"/>
              <a:t>Engagement: The two most common SFPs</a:t>
            </a:r>
          </a:p>
        </p:txBody>
      </p:sp>
      <p:sp>
        <p:nvSpPr>
          <p:cNvPr id="3" name="Content Placeholder 2">
            <a:extLst>
              <a:ext uri="{FF2B5EF4-FFF2-40B4-BE49-F238E27FC236}">
                <a16:creationId xmlns:a16="http://schemas.microsoft.com/office/drawing/2014/main" id="{604BD66F-69E2-0A5C-4658-FDB6400D50A0}"/>
              </a:ext>
            </a:extLst>
          </p:cNvPr>
          <p:cNvSpPr>
            <a:spLocks noGrp="1"/>
          </p:cNvSpPr>
          <p:nvPr>
            <p:ph idx="1"/>
          </p:nvPr>
        </p:nvSpPr>
        <p:spPr>
          <a:xfrm>
            <a:off x="838200" y="1341120"/>
            <a:ext cx="10515600" cy="5151755"/>
          </a:xfrm>
        </p:spPr>
        <p:txBody>
          <a:bodyPr>
            <a:normAutofit fontScale="85000" lnSpcReduction="20000"/>
          </a:bodyPr>
          <a:lstStyle/>
          <a:p>
            <a:r>
              <a:rPr lang="en-US"/>
              <a:t>The two most common SFPs are </a:t>
            </a:r>
            <a:r>
              <a:rPr lang="en-US" i="1"/>
              <a:t>yu³be³² </a:t>
            </a:r>
            <a:r>
              <a:rPr lang="en-US"/>
              <a:t>and </a:t>
            </a:r>
            <a:r>
              <a:rPr lang="en-US" i="1"/>
              <a:t>yoj³². </a:t>
            </a:r>
            <a:r>
              <a:rPr lang="en-US"/>
              <a:t>The former is used to express confidence in the assertion, the latter to indicate less confidence.</a:t>
            </a:r>
          </a:p>
          <a:p>
            <a:endParaRPr lang="en-US"/>
          </a:p>
          <a:p>
            <a:pPr marL="0" indent="0">
              <a:buNone/>
            </a:pPr>
            <a:r>
              <a:rPr lang="en-US"/>
              <a:t>(24a)	Taj¹	ki³-hyaj³=sij³		oh¹?</a:t>
            </a:r>
          </a:p>
          <a:p>
            <a:pPr marL="0" indent="0">
              <a:buNone/>
            </a:pPr>
            <a:r>
              <a:rPr lang="en-US"/>
              <a:t>	how	</a:t>
            </a:r>
            <a:r>
              <a:rPr lang="en-US" cap="small"/>
              <a:t>perf-</a:t>
            </a:r>
            <a:r>
              <a:rPr lang="en-US"/>
              <a:t>do</a:t>
            </a:r>
            <a:r>
              <a:rPr lang="en-US" cap="small"/>
              <a:t>=3m		sfp.content</a:t>
            </a:r>
          </a:p>
          <a:p>
            <a:pPr marL="0" indent="0">
              <a:buNone/>
            </a:pPr>
            <a:r>
              <a:rPr lang="en-US"/>
              <a:t>	‘How did they do?’</a:t>
            </a:r>
          </a:p>
          <a:p>
            <a:pPr marL="0" indent="0">
              <a:buNone/>
            </a:pPr>
            <a:endParaRPr lang="en-US"/>
          </a:p>
          <a:p>
            <a:pPr marL="0" indent="0">
              <a:buNone/>
            </a:pPr>
            <a:r>
              <a:rPr lang="en-US"/>
              <a:t>(24b)	Ba¹		na³-ki³-hyaj³		sah¹=sij³	estufa	yu³be³²/*yoj³².</a:t>
            </a:r>
          </a:p>
          <a:p>
            <a:pPr marL="0" indent="0">
              <a:buNone/>
            </a:pPr>
            <a:r>
              <a:rPr lang="en-US"/>
              <a:t>	already	</a:t>
            </a:r>
            <a:r>
              <a:rPr lang="en-US" cap="small"/>
              <a:t>iter-perf-</a:t>
            </a:r>
            <a:r>
              <a:rPr lang="en-US"/>
              <a:t>do		good=</a:t>
            </a:r>
            <a:r>
              <a:rPr lang="en-US" cap="small"/>
              <a:t>3m</a:t>
            </a:r>
            <a:r>
              <a:rPr lang="en-US"/>
              <a:t> 	stove	</a:t>
            </a:r>
            <a:r>
              <a:rPr lang="en-US" cap="small"/>
              <a:t>sfp.confident</a:t>
            </a:r>
          </a:p>
          <a:p>
            <a:pPr marL="0" indent="0">
              <a:buNone/>
            </a:pPr>
            <a:r>
              <a:rPr lang="en-US"/>
              <a:t>	‘They fixed the stove.’</a:t>
            </a:r>
          </a:p>
          <a:p>
            <a:pPr marL="0" indent="0">
              <a:buNone/>
            </a:pPr>
            <a:endParaRPr lang="en-US"/>
          </a:p>
          <a:p>
            <a:pPr marL="0" indent="0">
              <a:buNone/>
            </a:pPr>
            <a:r>
              <a:rPr lang="en-US"/>
              <a:t>Context: A repairman comes to your house when you are away. You come home and ask your housemate what happened in the kitchen. You know that your housemate has knowledge that you do not possess.</a:t>
            </a:r>
          </a:p>
        </p:txBody>
      </p:sp>
      <p:sp>
        <p:nvSpPr>
          <p:cNvPr id="4" name="Slide Number Placeholder 3">
            <a:extLst>
              <a:ext uri="{FF2B5EF4-FFF2-40B4-BE49-F238E27FC236}">
                <a16:creationId xmlns:a16="http://schemas.microsoft.com/office/drawing/2014/main" id="{6700102E-2AC9-1984-D288-891B389BFC6A}"/>
              </a:ext>
            </a:extLst>
          </p:cNvPr>
          <p:cNvSpPr>
            <a:spLocks noGrp="1"/>
          </p:cNvSpPr>
          <p:nvPr>
            <p:ph type="sldNum" sz="quarter" idx="12"/>
          </p:nvPr>
        </p:nvSpPr>
        <p:spPr/>
        <p:txBody>
          <a:bodyPr/>
          <a:lstStyle/>
          <a:p>
            <a:fld id="{CD6392C4-29F7-A644-B9A7-B57F2E84ED4E}" type="slidenum">
              <a:rPr lang="en-US"/>
              <a:t>41</a:t>
            </a:fld>
            <a:endParaRPr lang="en-US"/>
          </a:p>
        </p:txBody>
      </p:sp>
    </p:spTree>
    <p:extLst>
      <p:ext uri="{BB962C8B-B14F-4D97-AF65-F5344CB8AC3E}">
        <p14:creationId xmlns:p14="http://schemas.microsoft.com/office/powerpoint/2010/main" val="4131677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AC93-81BE-F968-74D8-C2CA002F9BE6}"/>
              </a:ext>
            </a:extLst>
          </p:cNvPr>
          <p:cNvSpPr>
            <a:spLocks noGrp="1"/>
          </p:cNvSpPr>
          <p:nvPr>
            <p:ph type="title"/>
          </p:nvPr>
        </p:nvSpPr>
        <p:spPr/>
        <p:txBody>
          <a:bodyPr/>
          <a:lstStyle/>
          <a:p>
            <a:r>
              <a:rPr lang="en-US"/>
              <a:t>Use of </a:t>
            </a:r>
            <a:r>
              <a:rPr lang="en-US" i="1"/>
              <a:t>yoj³²</a:t>
            </a:r>
            <a:r>
              <a:rPr lang="en-US"/>
              <a:t> and </a:t>
            </a:r>
            <a:r>
              <a:rPr lang="en-US" i="1"/>
              <a:t>yu³be³²</a:t>
            </a:r>
            <a:r>
              <a:rPr lang="en-US"/>
              <a:t> in a teaching context</a:t>
            </a:r>
          </a:p>
        </p:txBody>
      </p:sp>
      <p:sp>
        <p:nvSpPr>
          <p:cNvPr id="3" name="Content Placeholder 2">
            <a:extLst>
              <a:ext uri="{FF2B5EF4-FFF2-40B4-BE49-F238E27FC236}">
                <a16:creationId xmlns:a16="http://schemas.microsoft.com/office/drawing/2014/main" id="{ECAC72AB-A19B-E2F5-DCFF-E2084454194C}"/>
              </a:ext>
            </a:extLst>
          </p:cNvPr>
          <p:cNvSpPr>
            <a:spLocks noGrp="1"/>
          </p:cNvSpPr>
          <p:nvPr>
            <p:ph idx="1"/>
          </p:nvPr>
        </p:nvSpPr>
        <p:spPr/>
        <p:txBody>
          <a:bodyPr>
            <a:normAutofit fontScale="92500" lnSpcReduction="10000"/>
          </a:bodyPr>
          <a:lstStyle/>
          <a:p>
            <a:pPr marL="0" indent="0">
              <a:buNone/>
            </a:pPr>
            <a:r>
              <a:rPr lang="en-US"/>
              <a:t>(25a)	Beni:	Ni²	ka²hbe³	ka²runj²	le⁴cha⁴³	"a”	nga¹</a:t>
            </a:r>
          </a:p>
          <a:p>
            <a:pPr marL="0" indent="0">
              <a:buNone/>
            </a:pPr>
            <a:r>
              <a:rPr lang="en-US"/>
              <a:t>		and	</a:t>
            </a:r>
            <a:r>
              <a:rPr lang="en-US" cap="small"/>
              <a:t>pot.</a:t>
            </a:r>
            <a:r>
              <a:rPr lang="en-US"/>
              <a:t>able</a:t>
            </a:r>
            <a:r>
              <a:rPr lang="en-US" cap="small"/>
              <a:t>	pot.</a:t>
            </a:r>
            <a:r>
              <a:rPr lang="en-US"/>
              <a:t>write</a:t>
            </a:r>
            <a:r>
              <a:rPr lang="en-US" cap="small"/>
              <a:t>.1s</a:t>
            </a:r>
            <a:r>
              <a:rPr lang="en-US"/>
              <a:t>	letter		“a”	with</a:t>
            </a:r>
          </a:p>
          <a:p>
            <a:pPr marL="0" indent="0">
              <a:buNone/>
            </a:pPr>
            <a:r>
              <a:rPr lang="en-US"/>
              <a:t>		nej³	le⁴cha⁴³	"b”	nan²	yoj³².</a:t>
            </a:r>
          </a:p>
          <a:p>
            <a:pPr marL="0" indent="0">
              <a:buNone/>
            </a:pPr>
            <a:r>
              <a:rPr lang="en-US"/>
              <a:t>		</a:t>
            </a:r>
            <a:r>
              <a:rPr lang="en-US" cap="small"/>
              <a:t>pl</a:t>
            </a:r>
            <a:r>
              <a:rPr lang="en-US"/>
              <a:t>	letter		“b”	</a:t>
            </a:r>
            <a:r>
              <a:rPr lang="en-US" cap="small"/>
              <a:t>dir</a:t>
            </a:r>
            <a:r>
              <a:rPr lang="en-US"/>
              <a:t>	</a:t>
            </a:r>
            <a:r>
              <a:rPr lang="en-US" cap="small"/>
              <a:t>sfp.belief</a:t>
            </a:r>
            <a:br>
              <a:rPr lang="en-US" cap="small"/>
            </a:br>
            <a:br>
              <a:rPr lang="en-US" cap="small"/>
            </a:br>
            <a:r>
              <a:rPr lang="en-US" cap="small"/>
              <a:t>		</a:t>
            </a:r>
            <a:r>
              <a:rPr lang="en-US"/>
              <a:t>‘And I can write the letter ‘a’ with ‘b’ letters then.’</a:t>
            </a:r>
            <a:endParaRPr lang="en-US" cap="small"/>
          </a:p>
          <a:p>
            <a:pPr marL="0" indent="0">
              <a:buNone/>
            </a:pPr>
            <a:endParaRPr lang="en-US"/>
          </a:p>
          <a:p>
            <a:pPr marL="0" indent="0">
              <a:buNone/>
            </a:pPr>
            <a:r>
              <a:rPr lang="en-US"/>
              <a:t>(25b)	Christian:	Ka²hbe³	yu³be³²</a:t>
            </a:r>
          </a:p>
          <a:p>
            <a:pPr marL="0" indent="0">
              <a:buNone/>
            </a:pPr>
            <a:r>
              <a:rPr lang="en-US"/>
              <a:t>			</a:t>
            </a:r>
            <a:r>
              <a:rPr lang="en-US" cap="small"/>
              <a:t>pot.</a:t>
            </a:r>
            <a:r>
              <a:rPr lang="en-US"/>
              <a:t>able	</a:t>
            </a:r>
            <a:r>
              <a:rPr lang="en-US" cap="small"/>
              <a:t>sfp.confident</a:t>
            </a:r>
          </a:p>
          <a:p>
            <a:pPr marL="0" indent="0">
              <a:buNone/>
            </a:pPr>
            <a:r>
              <a:rPr lang="en-US" cap="small"/>
              <a:t>			</a:t>
            </a:r>
            <a:r>
              <a:rPr lang="en-US"/>
              <a:t>‘(You) can.’</a:t>
            </a:r>
          </a:p>
          <a:p>
            <a:pPr marL="0" indent="0">
              <a:buNone/>
            </a:pPr>
            <a:endParaRPr lang="en-US"/>
          </a:p>
        </p:txBody>
      </p:sp>
      <p:sp>
        <p:nvSpPr>
          <p:cNvPr id="4" name="Slide Number Placeholder 3">
            <a:extLst>
              <a:ext uri="{FF2B5EF4-FFF2-40B4-BE49-F238E27FC236}">
                <a16:creationId xmlns:a16="http://schemas.microsoft.com/office/drawing/2014/main" id="{6DB791B4-B8CA-BBC6-C495-6ACB26D440F3}"/>
              </a:ext>
            </a:extLst>
          </p:cNvPr>
          <p:cNvSpPr>
            <a:spLocks noGrp="1"/>
          </p:cNvSpPr>
          <p:nvPr>
            <p:ph type="sldNum" sz="quarter" idx="12"/>
          </p:nvPr>
        </p:nvSpPr>
        <p:spPr/>
        <p:txBody>
          <a:bodyPr/>
          <a:lstStyle/>
          <a:p>
            <a:fld id="{CD6392C4-29F7-A644-B9A7-B57F2E84ED4E}" type="slidenum">
              <a:rPr lang="en-US"/>
              <a:t>42</a:t>
            </a:fld>
            <a:endParaRPr lang="en-US"/>
          </a:p>
        </p:txBody>
      </p:sp>
    </p:spTree>
    <p:extLst>
      <p:ext uri="{BB962C8B-B14F-4D97-AF65-F5344CB8AC3E}">
        <p14:creationId xmlns:p14="http://schemas.microsoft.com/office/powerpoint/2010/main" val="2203999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C592-D5E9-A0C7-B24B-29F1E7537404}"/>
              </a:ext>
            </a:extLst>
          </p:cNvPr>
          <p:cNvSpPr>
            <a:spLocks noGrp="1"/>
          </p:cNvSpPr>
          <p:nvPr>
            <p:ph type="title"/>
          </p:nvPr>
        </p:nvSpPr>
        <p:spPr/>
        <p:txBody>
          <a:bodyPr/>
          <a:lstStyle/>
          <a:p>
            <a:r>
              <a:rPr lang="en-US"/>
              <a:t>Ni² yoj³²(?) / and yoj³²?</a:t>
            </a:r>
          </a:p>
        </p:txBody>
      </p:sp>
      <p:sp>
        <p:nvSpPr>
          <p:cNvPr id="3" name="Content Placeholder 2">
            <a:extLst>
              <a:ext uri="{FF2B5EF4-FFF2-40B4-BE49-F238E27FC236}">
                <a16:creationId xmlns:a16="http://schemas.microsoft.com/office/drawing/2014/main" id="{55E144C8-0769-B56D-B8DE-AF18E636334B}"/>
              </a:ext>
            </a:extLst>
          </p:cNvPr>
          <p:cNvSpPr>
            <a:spLocks noGrp="1"/>
          </p:cNvSpPr>
          <p:nvPr>
            <p:ph idx="1"/>
          </p:nvPr>
        </p:nvSpPr>
        <p:spPr/>
        <p:txBody>
          <a:bodyPr>
            <a:normAutofit fontScale="92500" lnSpcReduction="10000"/>
          </a:bodyPr>
          <a:lstStyle/>
          <a:p>
            <a:r>
              <a:rPr lang="en-US"/>
              <a:t>It is infelicitous to use the SFP </a:t>
            </a:r>
            <a:r>
              <a:rPr lang="en-US" b="1"/>
              <a:t>yoj³²</a:t>
            </a:r>
            <a:r>
              <a:rPr lang="en-US"/>
              <a:t> in contexts where the interlocutor would </a:t>
            </a:r>
            <a:r>
              <a:rPr lang="en-US" i="1"/>
              <a:t>not</a:t>
            </a:r>
            <a:r>
              <a:rPr lang="en-US"/>
              <a:t> have knowledge of the event. </a:t>
            </a:r>
          </a:p>
          <a:p>
            <a:endParaRPr lang="en-US"/>
          </a:p>
          <a:p>
            <a:r>
              <a:rPr lang="en-US"/>
              <a:t>This is a good hint that the particles involve </a:t>
            </a:r>
            <a:r>
              <a:rPr lang="en-US" b="1"/>
              <a:t>symmetrical access</a:t>
            </a:r>
            <a:r>
              <a:rPr lang="en-US"/>
              <a:t> to the speech event, but the interaction requires a hierarchy of authority.</a:t>
            </a:r>
          </a:p>
          <a:p>
            <a:endParaRPr lang="en-US"/>
          </a:p>
          <a:p>
            <a:r>
              <a:rPr lang="en-US"/>
              <a:t>The way in which the knowledge is observed is unimportant. This is not evidentiality.</a:t>
            </a:r>
          </a:p>
          <a:p>
            <a:pPr marL="0" indent="0">
              <a:buNone/>
            </a:pPr>
            <a:r>
              <a:rPr lang="en-US"/>
              <a:t>(Benigno, my consultant): “A clear example would be students using </a:t>
            </a:r>
            <a:r>
              <a:rPr lang="en-US" i="1"/>
              <a:t>yoj³²</a:t>
            </a:r>
            <a:r>
              <a:rPr lang="en-US"/>
              <a:t> when stating something to their teacher. The teacher responds only with </a:t>
            </a:r>
            <a:r>
              <a:rPr lang="en-US" i="1"/>
              <a:t>yu³be³²</a:t>
            </a:r>
            <a:r>
              <a:rPr lang="en-US"/>
              <a:t>.”</a:t>
            </a:r>
          </a:p>
        </p:txBody>
      </p:sp>
      <p:sp>
        <p:nvSpPr>
          <p:cNvPr id="4" name="Slide Number Placeholder 3">
            <a:extLst>
              <a:ext uri="{FF2B5EF4-FFF2-40B4-BE49-F238E27FC236}">
                <a16:creationId xmlns:a16="http://schemas.microsoft.com/office/drawing/2014/main" id="{3A5E13B6-122D-1EE4-20CE-D3D00E9E4717}"/>
              </a:ext>
            </a:extLst>
          </p:cNvPr>
          <p:cNvSpPr>
            <a:spLocks noGrp="1"/>
          </p:cNvSpPr>
          <p:nvPr>
            <p:ph type="sldNum" sz="quarter" idx="12"/>
          </p:nvPr>
        </p:nvSpPr>
        <p:spPr/>
        <p:txBody>
          <a:bodyPr/>
          <a:lstStyle/>
          <a:p>
            <a:fld id="{CD6392C4-29F7-A644-B9A7-B57F2E84ED4E}" type="slidenum">
              <a:rPr lang="en-US"/>
              <a:t>43</a:t>
            </a:fld>
            <a:endParaRPr lang="en-US"/>
          </a:p>
        </p:txBody>
      </p:sp>
    </p:spTree>
    <p:extLst>
      <p:ext uri="{BB962C8B-B14F-4D97-AF65-F5344CB8AC3E}">
        <p14:creationId xmlns:p14="http://schemas.microsoft.com/office/powerpoint/2010/main" val="651150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E25B-60B0-74C5-4759-E1C8C720F57F}"/>
              </a:ext>
            </a:extLst>
          </p:cNvPr>
          <p:cNvSpPr>
            <a:spLocks noGrp="1"/>
          </p:cNvSpPr>
          <p:nvPr>
            <p:ph type="title"/>
          </p:nvPr>
        </p:nvSpPr>
        <p:spPr/>
        <p:txBody>
          <a:bodyPr/>
          <a:lstStyle/>
          <a:p>
            <a:r>
              <a:rPr lang="en-US" b="1"/>
              <a:t>Problems</a:t>
            </a:r>
          </a:p>
        </p:txBody>
      </p:sp>
      <p:sp>
        <p:nvSpPr>
          <p:cNvPr id="3" name="Content Placeholder 2">
            <a:extLst>
              <a:ext uri="{FF2B5EF4-FFF2-40B4-BE49-F238E27FC236}">
                <a16:creationId xmlns:a16="http://schemas.microsoft.com/office/drawing/2014/main" id="{74110D28-1A42-5136-8C3F-91E74AB43793}"/>
              </a:ext>
            </a:extLst>
          </p:cNvPr>
          <p:cNvSpPr>
            <a:spLocks noGrp="1"/>
          </p:cNvSpPr>
          <p:nvPr>
            <p:ph idx="1"/>
          </p:nvPr>
        </p:nvSpPr>
        <p:spPr/>
        <p:txBody>
          <a:bodyPr>
            <a:normAutofit/>
          </a:bodyPr>
          <a:lstStyle/>
          <a:p>
            <a:r>
              <a:rPr lang="en-US"/>
              <a:t>Presented here are SFPs which encode “questions,” but the notion of what exactly comprises a question is rather complicated.</a:t>
            </a:r>
          </a:p>
          <a:p>
            <a:endParaRPr lang="en-US"/>
          </a:p>
          <a:p>
            <a:r>
              <a:rPr lang="en-US"/>
              <a:t>Triqui speakers use the pairs </a:t>
            </a:r>
            <a:r>
              <a:rPr lang="en-US" i="1"/>
              <a:t>yoj³² - yu³be³²</a:t>
            </a:r>
            <a:r>
              <a:rPr lang="en-US"/>
              <a:t> a lot in discourse and this involves differences in speaker authority. What does it mean to use an SFP reflecting less confidence?</a:t>
            </a:r>
          </a:p>
          <a:p>
            <a:endParaRPr lang="en-US"/>
          </a:p>
          <a:p>
            <a:r>
              <a:rPr lang="en-US"/>
              <a:t>Since it is only felicitous to use </a:t>
            </a:r>
            <a:r>
              <a:rPr lang="en-US" i="1"/>
              <a:t>yoj³² - yu³be³²</a:t>
            </a:r>
            <a:r>
              <a:rPr lang="en-US"/>
              <a:t> when an exchange is present, is </a:t>
            </a:r>
            <a:r>
              <a:rPr lang="en-US" i="1"/>
              <a:t>yoj³²</a:t>
            </a:r>
            <a:r>
              <a:rPr lang="en-US"/>
              <a:t> a question SFP?</a:t>
            </a:r>
            <a:endParaRPr lang="en-US" u="sng"/>
          </a:p>
        </p:txBody>
      </p:sp>
      <p:sp>
        <p:nvSpPr>
          <p:cNvPr id="4" name="Slide Number Placeholder 3">
            <a:extLst>
              <a:ext uri="{FF2B5EF4-FFF2-40B4-BE49-F238E27FC236}">
                <a16:creationId xmlns:a16="http://schemas.microsoft.com/office/drawing/2014/main" id="{6228198F-3DB1-93CA-92B3-1537E8D59389}"/>
              </a:ext>
            </a:extLst>
          </p:cNvPr>
          <p:cNvSpPr>
            <a:spLocks noGrp="1"/>
          </p:cNvSpPr>
          <p:nvPr>
            <p:ph type="sldNum" sz="quarter" idx="12"/>
          </p:nvPr>
        </p:nvSpPr>
        <p:spPr/>
        <p:txBody>
          <a:bodyPr/>
          <a:lstStyle/>
          <a:p>
            <a:fld id="{CD6392C4-29F7-A644-B9A7-B57F2E84ED4E}" type="slidenum">
              <a:rPr lang="en-US"/>
              <a:t>44</a:t>
            </a:fld>
            <a:endParaRPr lang="en-US"/>
          </a:p>
        </p:txBody>
      </p:sp>
    </p:spTree>
    <p:extLst>
      <p:ext uri="{BB962C8B-B14F-4D97-AF65-F5344CB8AC3E}">
        <p14:creationId xmlns:p14="http://schemas.microsoft.com/office/powerpoint/2010/main" val="3736664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EB41-613B-FFAD-03B9-D10BDB823845}"/>
              </a:ext>
            </a:extLst>
          </p:cNvPr>
          <p:cNvSpPr>
            <a:spLocks noGrp="1"/>
          </p:cNvSpPr>
          <p:nvPr>
            <p:ph type="title"/>
          </p:nvPr>
        </p:nvSpPr>
        <p:spPr/>
        <p:txBody>
          <a:bodyPr/>
          <a:lstStyle/>
          <a:p>
            <a:r>
              <a:rPr lang="en-US" b="1"/>
              <a:t>Final points</a:t>
            </a:r>
          </a:p>
        </p:txBody>
      </p:sp>
      <p:sp>
        <p:nvSpPr>
          <p:cNvPr id="3" name="Content Placeholder 2">
            <a:extLst>
              <a:ext uri="{FF2B5EF4-FFF2-40B4-BE49-F238E27FC236}">
                <a16:creationId xmlns:a16="http://schemas.microsoft.com/office/drawing/2014/main" id="{E97843DE-816C-54BE-715A-89D16F592899}"/>
              </a:ext>
            </a:extLst>
          </p:cNvPr>
          <p:cNvSpPr>
            <a:spLocks noGrp="1"/>
          </p:cNvSpPr>
          <p:nvPr>
            <p:ph idx="1"/>
          </p:nvPr>
        </p:nvSpPr>
        <p:spPr/>
        <p:txBody>
          <a:bodyPr>
            <a:normAutofit fontScale="92500" lnSpcReduction="10000"/>
          </a:bodyPr>
          <a:lstStyle/>
          <a:p>
            <a:r>
              <a:rPr lang="en-US"/>
              <a:t>There is a </a:t>
            </a:r>
            <a:r>
              <a:rPr lang="en-US" b="1" i="1"/>
              <a:t>lot</a:t>
            </a:r>
            <a:r>
              <a:rPr lang="en-US"/>
              <a:t> to explore here. The findings here are the result of 2-3 years of fieldwork on SFPs. We’ve scratched the surface.</a:t>
            </a:r>
          </a:p>
          <a:p>
            <a:endParaRPr lang="en-US"/>
          </a:p>
          <a:p>
            <a:r>
              <a:rPr lang="en-US"/>
              <a:t>There is a strong relationship between the use of pitch to mark pragmatic dimensions and the richness of the SFP system in human languages (</a:t>
            </a:r>
            <a:r>
              <a:rPr lang="en-US" sz="2800">
                <a:effectLst/>
                <a:ea typeface="Times New Roman" panose="02020603050405020304" pitchFamily="18" charset="0"/>
              </a:rPr>
              <a:t>Brunelle et al 2012, Sybesma y Li 2007).</a:t>
            </a:r>
            <a:endParaRPr lang="en-US"/>
          </a:p>
          <a:p>
            <a:endParaRPr lang="en-US"/>
          </a:p>
          <a:p>
            <a:r>
              <a:rPr lang="en-US"/>
              <a:t>Since tone has such strikingly high functional load in Triqui, the SFP system is also perhaps strikingly rich.</a:t>
            </a:r>
          </a:p>
          <a:p>
            <a:endParaRPr lang="en-US"/>
          </a:p>
          <a:p>
            <a:r>
              <a:rPr lang="en-US"/>
              <a:t>Little work on SFPs in Otomanguean, but see Bueno Holle (2019).</a:t>
            </a:r>
          </a:p>
        </p:txBody>
      </p:sp>
      <p:sp>
        <p:nvSpPr>
          <p:cNvPr id="4" name="Slide Number Placeholder 3">
            <a:extLst>
              <a:ext uri="{FF2B5EF4-FFF2-40B4-BE49-F238E27FC236}">
                <a16:creationId xmlns:a16="http://schemas.microsoft.com/office/drawing/2014/main" id="{545F5889-B34E-7B8C-C261-9511AD59F1E5}"/>
              </a:ext>
            </a:extLst>
          </p:cNvPr>
          <p:cNvSpPr>
            <a:spLocks noGrp="1"/>
          </p:cNvSpPr>
          <p:nvPr>
            <p:ph type="sldNum" sz="quarter" idx="12"/>
          </p:nvPr>
        </p:nvSpPr>
        <p:spPr/>
        <p:txBody>
          <a:bodyPr/>
          <a:lstStyle/>
          <a:p>
            <a:fld id="{CD6392C4-29F7-A644-B9A7-B57F2E84ED4E}" type="slidenum">
              <a:rPr lang="en-US"/>
              <a:t>45</a:t>
            </a:fld>
            <a:endParaRPr lang="en-US"/>
          </a:p>
        </p:txBody>
      </p:sp>
    </p:spTree>
    <p:extLst>
      <p:ext uri="{BB962C8B-B14F-4D97-AF65-F5344CB8AC3E}">
        <p14:creationId xmlns:p14="http://schemas.microsoft.com/office/powerpoint/2010/main" val="3203031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8C0B-A25A-C776-C917-3B3B320A645C}"/>
              </a:ext>
            </a:extLst>
          </p:cNvPr>
          <p:cNvSpPr>
            <a:spLocks noGrp="1"/>
          </p:cNvSpPr>
          <p:nvPr>
            <p:ph type="title"/>
          </p:nvPr>
        </p:nvSpPr>
        <p:spPr>
          <a:xfrm>
            <a:off x="838200" y="365126"/>
            <a:ext cx="10515600" cy="589032"/>
          </a:xfrm>
        </p:spPr>
        <p:txBody>
          <a:bodyPr>
            <a:normAutofit fontScale="90000"/>
          </a:bodyPr>
          <a:lstStyle/>
          <a:p>
            <a:r>
              <a:rPr lang="en-US"/>
              <a:t>References:</a:t>
            </a:r>
          </a:p>
        </p:txBody>
      </p:sp>
      <p:sp>
        <p:nvSpPr>
          <p:cNvPr id="3" name="Content Placeholder 2">
            <a:extLst>
              <a:ext uri="{FF2B5EF4-FFF2-40B4-BE49-F238E27FC236}">
                <a16:creationId xmlns:a16="http://schemas.microsoft.com/office/drawing/2014/main" id="{670B917D-FA87-0BE9-EA3E-0B1C297D194E}"/>
              </a:ext>
            </a:extLst>
          </p:cNvPr>
          <p:cNvSpPr>
            <a:spLocks noGrp="1"/>
          </p:cNvSpPr>
          <p:nvPr>
            <p:ph idx="1"/>
          </p:nvPr>
        </p:nvSpPr>
        <p:spPr>
          <a:xfrm>
            <a:off x="838200" y="1123122"/>
            <a:ext cx="10515600" cy="5233228"/>
          </a:xfrm>
        </p:spPr>
        <p:txBody>
          <a:bodyPr>
            <a:noAutofit/>
          </a:bodyPr>
          <a:lstStyle/>
          <a:p>
            <a:pPr marL="0" indent="0">
              <a:spcBef>
                <a:spcPts val="0"/>
              </a:spcBef>
              <a:buNone/>
            </a:pPr>
            <a:r>
              <a:rPr lang="en-US" sz="1800">
                <a:effectLst/>
                <a:latin typeface="Times" pitchFamily="2" charset="0"/>
                <a:ea typeface="Times New Roman" panose="02020603050405020304" pitchFamily="18" charset="0"/>
              </a:rPr>
              <a:t>Aikhenvald, A. Y. and Dixon, R., editors (2003). </a:t>
            </a:r>
            <a:r>
              <a:rPr lang="en-US" sz="1800" i="1">
                <a:effectLst/>
                <a:latin typeface="Times" pitchFamily="2" charset="0"/>
                <a:ea typeface="Times New Roman" panose="02020603050405020304" pitchFamily="18" charset="0"/>
              </a:rPr>
              <a:t>Studies in Evidentiality</a:t>
            </a:r>
            <a:r>
              <a:rPr lang="en-US" sz="1800">
                <a:effectLst/>
                <a:latin typeface="Times" pitchFamily="2" charset="0"/>
                <a:ea typeface="Times New Roman" panose="02020603050405020304" pitchFamily="18" charset="0"/>
              </a:rPr>
              <a:t>. Typological Studies in Language 	(TSL). John Benjamins Publishing Company.</a:t>
            </a:r>
          </a:p>
          <a:p>
            <a:pPr marL="0" marR="0" indent="0">
              <a:spcBef>
                <a:spcPts val="0"/>
              </a:spcBef>
              <a:spcAft>
                <a:spcPts val="0"/>
              </a:spcAft>
              <a:buNone/>
            </a:pPr>
            <a:r>
              <a:rPr lang="en-US" sz="1800">
                <a:effectLst/>
                <a:latin typeface="Times" pitchFamily="2" charset="0"/>
                <a:ea typeface="Times New Roman" panose="02020603050405020304" pitchFamily="18" charset="0"/>
              </a:rPr>
              <a:t>Brunelle, M. (2016). Intonational phrase marking in Southern Vietnamese. In DiCanio, C., Malins, J., 	Michelson, K., Jaeger, J., and Keily, H., editors, </a:t>
            </a:r>
            <a:r>
              <a:rPr lang="en-US" sz="1800" i="1">
                <a:effectLst/>
                <a:latin typeface="Times" pitchFamily="2" charset="0"/>
                <a:ea typeface="Times New Roman" panose="02020603050405020304" pitchFamily="18" charset="0"/>
              </a:rPr>
              <a:t>Proceedings of the 5th Symposium of the Tonal 	Aspects of Language</a:t>
            </a:r>
            <a:r>
              <a:rPr lang="en-US" sz="1800">
                <a:effectLst/>
                <a:latin typeface="Times" pitchFamily="2" charset="0"/>
                <a:ea typeface="Times New Roman" panose="02020603050405020304" pitchFamily="18" charset="0"/>
              </a:rPr>
              <a:t>, pages 60–65. ISCA Archive.</a:t>
            </a:r>
          </a:p>
          <a:p>
            <a:pPr marL="0" marR="0" indent="0">
              <a:spcBef>
                <a:spcPts val="0"/>
              </a:spcBef>
              <a:spcAft>
                <a:spcPts val="0"/>
              </a:spcAft>
              <a:buNone/>
            </a:pPr>
            <a:r>
              <a:rPr lang="en-US" sz="1800">
                <a:effectLst/>
                <a:latin typeface="Times" pitchFamily="2" charset="0"/>
                <a:ea typeface="Times New Roman" panose="02020603050405020304" pitchFamily="18" charset="0"/>
              </a:rPr>
              <a:t>Brunelle, M., Hạ, K. P., &amp; Grice, M.</a:t>
            </a:r>
            <a:r>
              <a:rPr lang="en-US" sz="1800" b="1">
                <a:effectLst/>
                <a:latin typeface="Times" pitchFamily="2" charset="0"/>
                <a:ea typeface="Times New Roman" panose="02020603050405020304" pitchFamily="18" charset="0"/>
              </a:rPr>
              <a:t> </a:t>
            </a:r>
            <a:r>
              <a:rPr lang="en-US" sz="1800">
                <a:effectLst/>
                <a:latin typeface="Times" pitchFamily="2" charset="0"/>
                <a:ea typeface="Times New Roman" panose="02020603050405020304" pitchFamily="18" charset="0"/>
              </a:rPr>
              <a:t>(2012). Intonation in Northern Vietnamese. </a:t>
            </a:r>
            <a:r>
              <a:rPr lang="en-US" sz="1800" i="1">
                <a:effectLst/>
                <a:latin typeface="Times" pitchFamily="2" charset="0"/>
                <a:ea typeface="Times New Roman" panose="02020603050405020304" pitchFamily="18" charset="0"/>
              </a:rPr>
              <a:t>The Linguistic Review</a:t>
            </a:r>
            <a:r>
              <a:rPr lang="en-US" sz="1800">
                <a:effectLst/>
                <a:latin typeface="Times" pitchFamily="2" charset="0"/>
                <a:ea typeface="Times New Roman" panose="02020603050405020304" pitchFamily="18" charset="0"/>
              </a:rPr>
              <a:t>, </a:t>
            </a:r>
            <a:r>
              <a:rPr lang="en-US" sz="1800" i="1">
                <a:effectLst/>
                <a:latin typeface="Times" pitchFamily="2" charset="0"/>
                <a:ea typeface="Times New Roman" panose="02020603050405020304" pitchFamily="18" charset="0"/>
              </a:rPr>
              <a:t>29</a:t>
            </a:r>
            <a:r>
              <a:rPr lang="en-US" sz="1800">
                <a:effectLst/>
                <a:latin typeface="Times" pitchFamily="2" charset="0"/>
                <a:ea typeface="Times New Roman" panose="02020603050405020304" pitchFamily="18" charset="0"/>
              </a:rPr>
              <a:t>, 3–	36.</a:t>
            </a:r>
          </a:p>
          <a:p>
            <a:pPr marL="0" marR="0" indent="0">
              <a:spcBef>
                <a:spcPts val="0"/>
              </a:spcBef>
              <a:spcAft>
                <a:spcPts val="0"/>
              </a:spcAft>
              <a:buNone/>
            </a:pPr>
            <a:r>
              <a:rPr lang="en-US" sz="1800">
                <a:effectLst/>
                <a:latin typeface="Times" pitchFamily="2" charset="0"/>
                <a:ea typeface="Times New Roman" panose="02020603050405020304" pitchFamily="18" charset="0"/>
              </a:rPr>
              <a:t>Bueno Holle, Juan José (2019). </a:t>
            </a:r>
            <a:r>
              <a:rPr lang="en-US" sz="1800" i="1">
                <a:effectLst/>
                <a:latin typeface="Times" pitchFamily="2" charset="0"/>
                <a:ea typeface="Times New Roman" panose="02020603050405020304" pitchFamily="18" charset="0"/>
              </a:rPr>
              <a:t>Information structure in Isthmus Zapotec narrative and conversation </a:t>
            </a:r>
            <a:r>
              <a:rPr lang="en-US" sz="1800">
                <a:effectLst/>
                <a:latin typeface="Times" pitchFamily="2" charset="0"/>
                <a:ea typeface="Times New Roman" panose="02020603050405020304" pitchFamily="18" charset="0"/>
              </a:rPr>
              <a:t>(Topics at 	the Grammar-Discourse Interface 3). Berlin: Language Science Press. </a:t>
            </a:r>
          </a:p>
          <a:p>
            <a:pPr marL="0" marR="0" indent="0">
              <a:spcBef>
                <a:spcPts val="0"/>
              </a:spcBef>
              <a:spcAft>
                <a:spcPts val="0"/>
              </a:spcAft>
              <a:buNone/>
            </a:pPr>
            <a:r>
              <a:rPr lang="en-US" sz="1800">
                <a:latin typeface="Times" pitchFamily="2" charset="0"/>
                <a:ea typeface="Times New Roman" panose="02020603050405020304" pitchFamily="18" charset="0"/>
              </a:rPr>
              <a:t>Delancey, Scott (1997). Mirativity: The grammatical marking of unexpected information. </a:t>
            </a:r>
            <a:r>
              <a:rPr lang="en-US" sz="1800" i="1">
                <a:latin typeface="Times" pitchFamily="2" charset="0"/>
                <a:ea typeface="Times New Roman" panose="02020603050405020304" pitchFamily="18" charset="0"/>
              </a:rPr>
              <a:t>Linguistic Typology </a:t>
            </a:r>
          </a:p>
          <a:p>
            <a:pPr marL="0" marR="0" indent="0">
              <a:spcBef>
                <a:spcPts val="0"/>
              </a:spcBef>
              <a:spcAft>
                <a:spcPts val="0"/>
              </a:spcAft>
              <a:buNone/>
            </a:pPr>
            <a:r>
              <a:rPr lang="en-US" sz="1800" i="1">
                <a:latin typeface="Times" pitchFamily="2" charset="0"/>
                <a:ea typeface="Times New Roman" panose="02020603050405020304" pitchFamily="18" charset="0"/>
              </a:rPr>
              <a:t>	</a:t>
            </a:r>
            <a:r>
              <a:rPr lang="en-US" sz="1800">
                <a:latin typeface="Times" pitchFamily="2" charset="0"/>
                <a:ea typeface="Times New Roman" panose="02020603050405020304" pitchFamily="18" charset="0"/>
              </a:rPr>
              <a:t>1:33-52.</a:t>
            </a:r>
            <a:endParaRPr lang="en-US" sz="1800">
              <a:effectLst/>
              <a:latin typeface="Times" pitchFamily="2" charset="0"/>
              <a:ea typeface="Times New Roman" panose="02020603050405020304" pitchFamily="18" charset="0"/>
            </a:endParaRPr>
          </a:p>
          <a:p>
            <a:pPr marL="0" indent="0">
              <a:spcBef>
                <a:spcPts val="0"/>
              </a:spcBef>
              <a:buNone/>
            </a:pPr>
            <a:r>
              <a:rPr lang="en-US" sz="1800">
                <a:solidFill>
                  <a:srgbClr val="000000"/>
                </a:solidFill>
                <a:effectLst/>
                <a:latin typeface="Times" pitchFamily="2" charset="0"/>
              </a:rPr>
              <a:t>DiCanio, C. (2008). </a:t>
            </a:r>
            <a:r>
              <a:rPr lang="en-US" sz="1800" i="1">
                <a:solidFill>
                  <a:srgbClr val="000000"/>
                </a:solidFill>
                <a:effectLst/>
                <a:latin typeface="Times" pitchFamily="2" charset="0"/>
              </a:rPr>
              <a:t>The Phonetics and Phonology of San Martín Itunyoso Trique</a:t>
            </a:r>
            <a:r>
              <a:rPr lang="en-US" sz="1800">
                <a:solidFill>
                  <a:srgbClr val="000000"/>
                </a:solidFill>
                <a:effectLst/>
                <a:latin typeface="Times" pitchFamily="2" charset="0"/>
              </a:rPr>
              <a:t>. PhD thesis, University of 	California, Berkeley.</a:t>
            </a:r>
          </a:p>
          <a:p>
            <a:pPr marL="0" indent="0">
              <a:spcBef>
                <a:spcPts val="0"/>
              </a:spcBef>
              <a:buNone/>
            </a:pPr>
            <a:r>
              <a:rPr lang="en-US" sz="1800">
                <a:solidFill>
                  <a:srgbClr val="000000"/>
                </a:solidFill>
                <a:effectLst/>
                <a:latin typeface="Times" pitchFamily="2" charset="0"/>
              </a:rPr>
              <a:t>DiCanio, C. (2016). Abstract and concrete tonal classes in Itunyoso Trique person morphology. In Palancar, E. 	and Léonard, J.-L., editors, Tone and Inflection: New Facts and New Perspectives, pages 225–266. 	Berlin: De Gruyter Mouton.</a:t>
            </a:r>
          </a:p>
          <a:p>
            <a:pPr marL="0" indent="0">
              <a:spcBef>
                <a:spcPts val="0"/>
              </a:spcBef>
              <a:buNone/>
            </a:pPr>
            <a:r>
              <a:rPr lang="en-US" sz="1800">
                <a:solidFill>
                  <a:srgbClr val="000000"/>
                </a:solidFill>
                <a:effectLst/>
                <a:latin typeface="Times" pitchFamily="2" charset="0"/>
              </a:rPr>
              <a:t>DiCanio, C. and Hatcher, R. (2018). On the non-universality of intonation: Evidence from Triqui. </a:t>
            </a:r>
            <a:r>
              <a:rPr lang="en-US" sz="1800" i="1">
                <a:solidFill>
                  <a:srgbClr val="000000"/>
                </a:solidFill>
                <a:effectLst/>
                <a:latin typeface="Times" pitchFamily="2" charset="0"/>
              </a:rPr>
              <a:t>Journal of the 	Acoustical Society of America</a:t>
            </a:r>
            <a:r>
              <a:rPr lang="en-US" sz="1800">
                <a:solidFill>
                  <a:srgbClr val="000000"/>
                </a:solidFill>
                <a:effectLst/>
                <a:latin typeface="Times" pitchFamily="2" charset="0"/>
              </a:rPr>
              <a:t>, 144:1941.</a:t>
            </a:r>
          </a:p>
        </p:txBody>
      </p:sp>
      <p:sp>
        <p:nvSpPr>
          <p:cNvPr id="4" name="Slide Number Placeholder 3">
            <a:extLst>
              <a:ext uri="{FF2B5EF4-FFF2-40B4-BE49-F238E27FC236}">
                <a16:creationId xmlns:a16="http://schemas.microsoft.com/office/drawing/2014/main" id="{17B2050B-C954-FC3D-4D13-ACB19BFC0131}"/>
              </a:ext>
            </a:extLst>
          </p:cNvPr>
          <p:cNvSpPr>
            <a:spLocks noGrp="1"/>
          </p:cNvSpPr>
          <p:nvPr>
            <p:ph type="sldNum" sz="quarter" idx="12"/>
          </p:nvPr>
        </p:nvSpPr>
        <p:spPr/>
        <p:txBody>
          <a:bodyPr/>
          <a:lstStyle/>
          <a:p>
            <a:fld id="{CD6392C4-29F7-A644-B9A7-B57F2E84ED4E}" type="slidenum">
              <a:rPr lang="en-US"/>
              <a:t>46</a:t>
            </a:fld>
            <a:endParaRPr lang="en-US"/>
          </a:p>
        </p:txBody>
      </p:sp>
    </p:spTree>
    <p:extLst>
      <p:ext uri="{BB962C8B-B14F-4D97-AF65-F5344CB8AC3E}">
        <p14:creationId xmlns:p14="http://schemas.microsoft.com/office/powerpoint/2010/main" val="1847648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0646D4-DE56-B910-1C25-CD0BFEC7EDD0}"/>
              </a:ext>
            </a:extLst>
          </p:cNvPr>
          <p:cNvSpPr>
            <a:spLocks noGrp="1"/>
          </p:cNvSpPr>
          <p:nvPr>
            <p:ph idx="1"/>
          </p:nvPr>
        </p:nvSpPr>
        <p:spPr>
          <a:xfrm>
            <a:off x="838200" y="660400"/>
            <a:ext cx="10515600" cy="5516563"/>
          </a:xfrm>
        </p:spPr>
        <p:txBody>
          <a:bodyPr>
            <a:normAutofit/>
          </a:bodyPr>
          <a:lstStyle/>
          <a:p>
            <a:pPr marL="0" indent="0">
              <a:spcBef>
                <a:spcPts val="0"/>
              </a:spcBef>
              <a:buNone/>
            </a:pPr>
            <a:r>
              <a:rPr lang="en-US" sz="1800">
                <a:solidFill>
                  <a:srgbClr val="000000"/>
                </a:solidFill>
                <a:effectLst/>
                <a:latin typeface="Times" pitchFamily="2" charset="0"/>
              </a:rPr>
              <a:t>DiCanio, C., Benn, J., and Castillo García, R. (2021). Disentangling the effects of position and utterance-level 	declination on the production of complex tones in Yoloxóchitl Mixtec. </a:t>
            </a:r>
            <a:r>
              <a:rPr lang="en-US" sz="1800" i="1">
                <a:solidFill>
                  <a:srgbClr val="000000"/>
                </a:solidFill>
                <a:effectLst/>
                <a:latin typeface="Times" pitchFamily="2" charset="0"/>
              </a:rPr>
              <a:t>Language and Speech</a:t>
            </a:r>
            <a:r>
              <a:rPr lang="en-US" sz="1800">
                <a:solidFill>
                  <a:srgbClr val="000000"/>
                </a:solidFill>
                <a:effectLst/>
                <a:latin typeface="Times" pitchFamily="2" charset="0"/>
              </a:rPr>
              <a:t>, 	64(3):515–557.</a:t>
            </a:r>
          </a:p>
          <a:p>
            <a:pPr marL="0" indent="0">
              <a:spcBef>
                <a:spcPts val="0"/>
              </a:spcBef>
              <a:buNone/>
            </a:pPr>
            <a:r>
              <a:rPr lang="en-US" sz="1800">
                <a:solidFill>
                  <a:srgbClr val="000000"/>
                </a:solidFill>
                <a:effectLst/>
                <a:latin typeface="Times" pitchFamily="2" charset="0"/>
              </a:rPr>
              <a:t>DiCanio, C., Martínez Cruz, B., Cruz Martínez, B., and Martínez Cruz, W. (2020). Glottal toggling in Itunyoso 	Triqui. </a:t>
            </a:r>
            <a:r>
              <a:rPr lang="en-US" sz="1800" i="1">
                <a:solidFill>
                  <a:srgbClr val="000000"/>
                </a:solidFill>
                <a:effectLst/>
                <a:latin typeface="Times" pitchFamily="2" charset="0"/>
              </a:rPr>
              <a:t>Phonological Data &amp; Analysis</a:t>
            </a:r>
            <a:r>
              <a:rPr lang="en-US" sz="1800">
                <a:solidFill>
                  <a:srgbClr val="000000"/>
                </a:solidFill>
                <a:effectLst/>
                <a:latin typeface="Times" pitchFamily="2" charset="0"/>
              </a:rPr>
              <a:t>, 2(4):1–28.</a:t>
            </a:r>
            <a:endParaRPr lang="en-US" sz="1800">
              <a:effectLst/>
              <a:latin typeface="Times" pitchFamily="2" charset="0"/>
              <a:ea typeface="Times New Roman" panose="02020603050405020304" pitchFamily="18" charset="0"/>
            </a:endParaRPr>
          </a:p>
          <a:p>
            <a:pPr marL="0" marR="0" indent="0">
              <a:spcBef>
                <a:spcPts val="0"/>
              </a:spcBef>
              <a:spcAft>
                <a:spcPts val="0"/>
              </a:spcAft>
              <a:buNone/>
            </a:pPr>
            <a:r>
              <a:rPr lang="en-US" sz="1800">
                <a:effectLst/>
                <a:latin typeface="Times" pitchFamily="2" charset="0"/>
                <a:ea typeface="Times New Roman" panose="02020603050405020304" pitchFamily="18" charset="0"/>
              </a:rPr>
              <a:t>Evans, N., Bergqvist, H., and San Roque, L. (2018a). The grammar of engagement I: framework and initial 	exemplification. </a:t>
            </a:r>
            <a:r>
              <a:rPr lang="en-US" sz="1800" i="1">
                <a:effectLst/>
                <a:latin typeface="Times" pitchFamily="2" charset="0"/>
                <a:ea typeface="Times New Roman" panose="02020603050405020304" pitchFamily="18" charset="0"/>
              </a:rPr>
              <a:t>Language and Cognition</a:t>
            </a:r>
            <a:r>
              <a:rPr lang="en-US" sz="1800">
                <a:effectLst/>
                <a:latin typeface="Times" pitchFamily="2" charset="0"/>
                <a:ea typeface="Times New Roman" panose="02020603050405020304" pitchFamily="18" charset="0"/>
              </a:rPr>
              <a:t>, 10:110–140.</a:t>
            </a:r>
          </a:p>
          <a:p>
            <a:pPr marL="0" marR="0" indent="0">
              <a:spcBef>
                <a:spcPts val="0"/>
              </a:spcBef>
              <a:spcAft>
                <a:spcPts val="0"/>
              </a:spcAft>
              <a:buNone/>
            </a:pPr>
            <a:r>
              <a:rPr lang="en-US" sz="1800">
                <a:effectLst/>
                <a:latin typeface="Times" pitchFamily="2" charset="0"/>
                <a:ea typeface="Times New Roman" panose="02020603050405020304" pitchFamily="18" charset="0"/>
              </a:rPr>
              <a:t>Evans, N., Bergqvist, H., and San Roque, L. (2018b). The grammar of engagement II: typology and diachrony. 	</a:t>
            </a:r>
            <a:r>
              <a:rPr lang="en-US" sz="1800" i="1">
                <a:effectLst/>
                <a:latin typeface="Times" pitchFamily="2" charset="0"/>
                <a:ea typeface="Times New Roman" panose="02020603050405020304" pitchFamily="18" charset="0"/>
              </a:rPr>
              <a:t>Language and Cognition</a:t>
            </a:r>
            <a:r>
              <a:rPr lang="en-US" sz="1800">
                <a:effectLst/>
                <a:latin typeface="Times" pitchFamily="2" charset="0"/>
                <a:ea typeface="Times New Roman" panose="02020603050405020304" pitchFamily="18" charset="0"/>
              </a:rPr>
              <a:t>, 10:141–170.</a:t>
            </a:r>
          </a:p>
          <a:p>
            <a:pPr marL="0" indent="0">
              <a:spcBef>
                <a:spcPts val="0"/>
              </a:spcBef>
              <a:buNone/>
            </a:pPr>
            <a:r>
              <a:rPr lang="en-US" sz="1800">
                <a:effectLst/>
                <a:latin typeface="Times" pitchFamily="2" charset="0"/>
                <a:ea typeface="Times New Roman" panose="02020603050405020304" pitchFamily="18" charset="0"/>
              </a:rPr>
              <a:t>Fox Tree, Jean E. (2010) Discourse markers across speakers and settings. </a:t>
            </a:r>
            <a:r>
              <a:rPr lang="en-US" sz="1800" i="1">
                <a:effectLst/>
                <a:latin typeface="Times" pitchFamily="2" charset="0"/>
                <a:ea typeface="Times New Roman" panose="02020603050405020304" pitchFamily="18" charset="0"/>
              </a:rPr>
              <a:t>Language and Linguistics Compass</a:t>
            </a:r>
            <a:r>
              <a:rPr lang="en-US" sz="1800" i="1">
                <a:latin typeface="Times" pitchFamily="2" charset="0"/>
                <a:ea typeface="Times New Roman" panose="02020603050405020304" pitchFamily="18" charset="0"/>
              </a:rPr>
              <a:t> 	</a:t>
            </a:r>
            <a:r>
              <a:rPr lang="en-US" sz="1800">
                <a:effectLst/>
                <a:latin typeface="Times" pitchFamily="2" charset="0"/>
                <a:ea typeface="Times New Roman" panose="02020603050405020304" pitchFamily="18" charset="0"/>
              </a:rPr>
              <a:t>4/5:269-281.</a:t>
            </a:r>
          </a:p>
          <a:p>
            <a:pPr marL="0" marR="0" indent="0">
              <a:spcBef>
                <a:spcPts val="0"/>
              </a:spcBef>
              <a:spcAft>
                <a:spcPts val="0"/>
              </a:spcAft>
              <a:buNone/>
            </a:pPr>
            <a:r>
              <a:rPr lang="en-US" sz="1800">
                <a:effectLst/>
                <a:latin typeface="Times" pitchFamily="2" charset="0"/>
                <a:ea typeface="Times New Roman" panose="02020603050405020304" pitchFamily="18" charset="0"/>
              </a:rPr>
              <a:t>Kalinowski, C. (2015). </a:t>
            </a:r>
            <a:r>
              <a:rPr lang="en-US" sz="1800" i="1">
                <a:effectLst/>
                <a:latin typeface="Times" pitchFamily="2" charset="0"/>
                <a:ea typeface="Times New Roman" panose="02020603050405020304" pitchFamily="18" charset="0"/>
              </a:rPr>
              <a:t>A Typology of Morphosyntactic Encoding of Focus in African Languages. </a:t>
            </a:r>
            <a:r>
              <a:rPr lang="en-US" sz="1800">
                <a:effectLst/>
                <a:latin typeface="Times" pitchFamily="2" charset="0"/>
                <a:ea typeface="Times New Roman" panose="02020603050405020304" pitchFamily="18" charset="0"/>
              </a:rPr>
              <a:t>PhD thesis, 	University at Buffalo.</a:t>
            </a:r>
          </a:p>
          <a:p>
            <a:pPr marL="0" marR="0" indent="0">
              <a:spcBef>
                <a:spcPts val="0"/>
              </a:spcBef>
              <a:spcAft>
                <a:spcPts val="0"/>
              </a:spcAft>
              <a:buNone/>
            </a:pPr>
            <a:r>
              <a:rPr lang="en-US" sz="1800">
                <a:effectLst/>
                <a:latin typeface="Times" pitchFamily="2" charset="0"/>
                <a:ea typeface="Times New Roman" panose="02020603050405020304" pitchFamily="18" charset="0"/>
              </a:rPr>
              <a:t>Panov, V. (2020). Final particles in Asia: establishing an areal feature. </a:t>
            </a:r>
            <a:r>
              <a:rPr lang="en-US" sz="1800" i="1">
                <a:effectLst/>
                <a:latin typeface="Times" pitchFamily="2" charset="0"/>
                <a:ea typeface="Times New Roman" panose="02020603050405020304" pitchFamily="18" charset="0"/>
              </a:rPr>
              <a:t>Linguistic Typology</a:t>
            </a:r>
            <a:r>
              <a:rPr lang="en-US" sz="1800">
                <a:effectLst/>
                <a:latin typeface="Times" pitchFamily="2" charset="0"/>
                <a:ea typeface="Times New Roman" panose="02020603050405020304" pitchFamily="18" charset="0"/>
              </a:rPr>
              <a:t>, 24(1):13–70.</a:t>
            </a:r>
          </a:p>
          <a:p>
            <a:pPr marL="0" marR="0" indent="0">
              <a:spcBef>
                <a:spcPts val="0"/>
              </a:spcBef>
              <a:spcAft>
                <a:spcPts val="0"/>
              </a:spcAft>
              <a:buNone/>
            </a:pPr>
            <a:r>
              <a:rPr lang="en-US" sz="1800">
                <a:effectLst/>
                <a:latin typeface="Times" pitchFamily="2" charset="0"/>
                <a:ea typeface="Times New Roman" panose="02020603050405020304" pitchFamily="18" charset="0"/>
              </a:rPr>
              <a:t>Sherwood, K. (2010) </a:t>
            </a:r>
            <a:r>
              <a:rPr lang="en-US" sz="1800" i="1">
                <a:effectLst/>
                <a:latin typeface="Times" pitchFamily="2" charset="0"/>
                <a:ea typeface="Times New Roman" panose="02020603050405020304" pitchFamily="18" charset="0"/>
              </a:rPr>
              <a:t>The prosodic system of Southern Bobo Madaré</a:t>
            </a:r>
            <a:r>
              <a:rPr lang="en-US" sz="1800">
                <a:effectLst/>
                <a:latin typeface="Times" pitchFamily="2" charset="0"/>
                <a:ea typeface="Times New Roman" panose="02020603050405020304" pitchFamily="18" charset="0"/>
              </a:rPr>
              <a:t>, PhD dissertation, University of Michigan.</a:t>
            </a:r>
          </a:p>
          <a:p>
            <a:pPr marL="0" marR="0" indent="0">
              <a:spcBef>
                <a:spcPts val="0"/>
              </a:spcBef>
              <a:spcAft>
                <a:spcPts val="0"/>
              </a:spcAft>
              <a:buNone/>
            </a:pPr>
            <a:r>
              <a:rPr lang="en-US" sz="1800">
                <a:effectLst/>
                <a:latin typeface="Times" pitchFamily="2" charset="0"/>
                <a:ea typeface="Times New Roman" panose="02020603050405020304" pitchFamily="18" charset="0"/>
              </a:rPr>
              <a:t>Sybesma, R. and Li, B. (2007). The dissection and structural mapping of Cantonese sentence final particles.  	</a:t>
            </a:r>
            <a:r>
              <a:rPr lang="en-US" sz="1800" i="1">
                <a:effectLst/>
                <a:latin typeface="Times" pitchFamily="2" charset="0"/>
                <a:ea typeface="Times New Roman" panose="02020603050405020304" pitchFamily="18" charset="0"/>
              </a:rPr>
              <a:t>Lingua</a:t>
            </a:r>
            <a:r>
              <a:rPr lang="en-US" sz="1800">
                <a:effectLst/>
                <a:latin typeface="Times" pitchFamily="2" charset="0"/>
                <a:ea typeface="Times New Roman" panose="02020603050405020304" pitchFamily="18" charset="0"/>
              </a:rPr>
              <a:t>, 117(10):1739–1783.</a:t>
            </a:r>
            <a:endParaRPr lang="en-US" sz="1800">
              <a:latin typeface="Times" pitchFamily="2" charset="0"/>
              <a:ea typeface="Times New Roman" panose="02020603050405020304" pitchFamily="18" charset="0"/>
            </a:endParaRPr>
          </a:p>
          <a:p>
            <a:pPr marL="0" marR="0" indent="0">
              <a:spcBef>
                <a:spcPts val="0"/>
              </a:spcBef>
              <a:spcAft>
                <a:spcPts val="0"/>
              </a:spcAft>
              <a:buNone/>
            </a:pPr>
            <a:r>
              <a:rPr lang="en-US" sz="1800">
                <a:effectLst/>
                <a:latin typeface="Times" pitchFamily="2" charset="0"/>
                <a:ea typeface="Times New Roman" panose="02020603050405020304" pitchFamily="18" charset="0"/>
              </a:rPr>
              <a:t>Torreira, F., Roberts, S. G., and Hammarström, H. (2014). Functional trade-off between lexical tone and 	intonation: typological evidence from polar-question marking. In </a:t>
            </a:r>
            <a:r>
              <a:rPr lang="en-US" sz="1800" i="1">
                <a:effectLst/>
                <a:latin typeface="Times" pitchFamily="2" charset="0"/>
                <a:ea typeface="Times New Roman" panose="02020603050405020304" pitchFamily="18" charset="0"/>
              </a:rPr>
              <a:t>Proceedings of the 4th Tonal Aspects 	of Language Symposium</a:t>
            </a:r>
            <a:r>
              <a:rPr lang="en-US" sz="1800">
                <a:effectLst/>
                <a:latin typeface="Times" pitchFamily="2" charset="0"/>
                <a:ea typeface="Times New Roman" panose="02020603050405020304" pitchFamily="18" charset="0"/>
              </a:rPr>
              <a:t>, pages 100–103. Nijmegen, the Netherlands.</a:t>
            </a:r>
          </a:p>
        </p:txBody>
      </p:sp>
      <p:sp>
        <p:nvSpPr>
          <p:cNvPr id="4" name="Slide Number Placeholder 3">
            <a:extLst>
              <a:ext uri="{FF2B5EF4-FFF2-40B4-BE49-F238E27FC236}">
                <a16:creationId xmlns:a16="http://schemas.microsoft.com/office/drawing/2014/main" id="{C9849822-725D-7611-0AF2-9AB046BAC48A}"/>
              </a:ext>
            </a:extLst>
          </p:cNvPr>
          <p:cNvSpPr>
            <a:spLocks noGrp="1"/>
          </p:cNvSpPr>
          <p:nvPr>
            <p:ph type="sldNum" sz="quarter" idx="12"/>
          </p:nvPr>
        </p:nvSpPr>
        <p:spPr/>
        <p:txBody>
          <a:bodyPr/>
          <a:lstStyle/>
          <a:p>
            <a:fld id="{CD6392C4-29F7-A644-B9A7-B57F2E84ED4E}" type="slidenum">
              <a:rPr lang="en-US"/>
              <a:t>47</a:t>
            </a:fld>
            <a:endParaRPr lang="en-US"/>
          </a:p>
        </p:txBody>
      </p:sp>
    </p:spTree>
    <p:extLst>
      <p:ext uri="{BB962C8B-B14F-4D97-AF65-F5344CB8AC3E}">
        <p14:creationId xmlns:p14="http://schemas.microsoft.com/office/powerpoint/2010/main" val="3778834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E625-4A4A-C78C-A68F-BE4CFDC7C726}"/>
              </a:ext>
            </a:extLst>
          </p:cNvPr>
          <p:cNvSpPr>
            <a:spLocks noGrp="1"/>
          </p:cNvSpPr>
          <p:nvPr>
            <p:ph type="title"/>
          </p:nvPr>
        </p:nvSpPr>
        <p:spPr/>
        <p:txBody>
          <a:bodyPr/>
          <a:lstStyle/>
          <a:p>
            <a:r>
              <a:rPr lang="en-US" b="1"/>
              <a:t>Pragmatics</a:t>
            </a:r>
          </a:p>
        </p:txBody>
      </p:sp>
      <p:sp>
        <p:nvSpPr>
          <p:cNvPr id="3" name="Content Placeholder 2">
            <a:extLst>
              <a:ext uri="{FF2B5EF4-FFF2-40B4-BE49-F238E27FC236}">
                <a16:creationId xmlns:a16="http://schemas.microsoft.com/office/drawing/2014/main" id="{0752A253-D539-413A-CE0B-45994301BE67}"/>
              </a:ext>
            </a:extLst>
          </p:cNvPr>
          <p:cNvSpPr>
            <a:spLocks noGrp="1"/>
          </p:cNvSpPr>
          <p:nvPr>
            <p:ph idx="1"/>
          </p:nvPr>
        </p:nvSpPr>
        <p:spPr/>
        <p:txBody>
          <a:bodyPr/>
          <a:lstStyle/>
          <a:p>
            <a:pPr marL="0" indent="0">
              <a:buNone/>
            </a:pPr>
            <a:r>
              <a:rPr lang="en-US"/>
              <a:t>Pragmatics refers to the way in which...</a:t>
            </a:r>
          </a:p>
          <a:p>
            <a:pPr marL="0" indent="0">
              <a:buNone/>
            </a:pPr>
            <a:endParaRPr lang="en-US"/>
          </a:p>
          <a:p>
            <a:pPr marL="914400" lvl="1" indent="-457200">
              <a:buFont typeface="+mj-lt"/>
              <a:buAutoNum type="alphaLcParenR"/>
            </a:pPr>
            <a:r>
              <a:rPr lang="en-US"/>
              <a:t>we organize linguistic information, e.g. focus, topic, </a:t>
            </a:r>
            <a:r>
              <a:rPr lang="en-US" b="1"/>
              <a:t>shared information, new information</a:t>
            </a:r>
          </a:p>
          <a:p>
            <a:pPr marL="914400" lvl="1" indent="-457200">
              <a:buFont typeface="+mj-lt"/>
              <a:buAutoNum type="alphaLcParenR"/>
            </a:pPr>
            <a:endParaRPr lang="en-US"/>
          </a:p>
          <a:p>
            <a:pPr marL="914400" lvl="1" indent="-457200">
              <a:buFont typeface="+mj-lt"/>
              <a:buAutoNum type="alphaLcParenR"/>
            </a:pPr>
            <a:r>
              <a:rPr lang="en-US" b="1"/>
              <a:t>we indicate speech acts</a:t>
            </a:r>
            <a:r>
              <a:rPr lang="en-US"/>
              <a:t>, e.g. questions, demands, assertions, etc.</a:t>
            </a:r>
          </a:p>
          <a:p>
            <a:pPr marL="914400" lvl="1" indent="-457200">
              <a:buFont typeface="+mj-lt"/>
              <a:buAutoNum type="alphaLcParenR"/>
            </a:pPr>
            <a:endParaRPr lang="en-US"/>
          </a:p>
          <a:p>
            <a:pPr marL="914400" lvl="1" indent="-457200">
              <a:buFont typeface="+mj-lt"/>
              <a:buAutoNum type="alphaLcParenR"/>
            </a:pPr>
            <a:r>
              <a:rPr lang="en-US" b="1"/>
              <a:t>we organize the flow of information in conversation, including the relations between speakers</a:t>
            </a:r>
            <a:r>
              <a:rPr lang="en-US"/>
              <a:t>, e.g. how we might indicate mutual comprehension or incomprehension</a:t>
            </a:r>
          </a:p>
        </p:txBody>
      </p:sp>
      <p:sp>
        <p:nvSpPr>
          <p:cNvPr id="4" name="Slide Number Placeholder 3">
            <a:extLst>
              <a:ext uri="{FF2B5EF4-FFF2-40B4-BE49-F238E27FC236}">
                <a16:creationId xmlns:a16="http://schemas.microsoft.com/office/drawing/2014/main" id="{FEE6149C-BBB8-E522-B3A6-E9D181EB2053}"/>
              </a:ext>
            </a:extLst>
          </p:cNvPr>
          <p:cNvSpPr>
            <a:spLocks noGrp="1"/>
          </p:cNvSpPr>
          <p:nvPr>
            <p:ph type="sldNum" sz="quarter" idx="12"/>
          </p:nvPr>
        </p:nvSpPr>
        <p:spPr/>
        <p:txBody>
          <a:bodyPr/>
          <a:lstStyle/>
          <a:p>
            <a:fld id="{CD6392C4-29F7-A644-B9A7-B57F2E84ED4E}" type="slidenum">
              <a:rPr lang="en-US"/>
              <a:t>48</a:t>
            </a:fld>
            <a:endParaRPr lang="en-US"/>
          </a:p>
        </p:txBody>
      </p:sp>
    </p:spTree>
    <p:extLst>
      <p:ext uri="{BB962C8B-B14F-4D97-AF65-F5344CB8AC3E}">
        <p14:creationId xmlns:p14="http://schemas.microsoft.com/office/powerpoint/2010/main" val="3423511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CC05-A074-EA86-32A2-132556EF0537}"/>
              </a:ext>
            </a:extLst>
          </p:cNvPr>
          <p:cNvSpPr>
            <a:spLocks noGrp="1"/>
          </p:cNvSpPr>
          <p:nvPr>
            <p:ph type="title"/>
          </p:nvPr>
        </p:nvSpPr>
        <p:spPr>
          <a:xfrm>
            <a:off x="838200" y="365125"/>
            <a:ext cx="10515600" cy="917023"/>
          </a:xfrm>
        </p:spPr>
        <p:txBody>
          <a:bodyPr/>
          <a:lstStyle/>
          <a:p>
            <a:r>
              <a:rPr lang="en-US" b="1"/>
              <a:t>Managing listener expectations</a:t>
            </a:r>
          </a:p>
        </p:txBody>
      </p:sp>
      <p:sp>
        <p:nvSpPr>
          <p:cNvPr id="3" name="Content Placeholder 2">
            <a:extLst>
              <a:ext uri="{FF2B5EF4-FFF2-40B4-BE49-F238E27FC236}">
                <a16:creationId xmlns:a16="http://schemas.microsoft.com/office/drawing/2014/main" id="{6448007E-848C-F544-96E7-70E7BAE39A8F}"/>
              </a:ext>
            </a:extLst>
          </p:cNvPr>
          <p:cNvSpPr>
            <a:spLocks noGrp="1"/>
          </p:cNvSpPr>
          <p:nvPr>
            <p:ph idx="1"/>
          </p:nvPr>
        </p:nvSpPr>
        <p:spPr>
          <a:xfrm>
            <a:off x="838200" y="1461052"/>
            <a:ext cx="10515600" cy="4715911"/>
          </a:xfrm>
        </p:spPr>
        <p:txBody>
          <a:bodyPr>
            <a:normAutofit lnSpcReduction="10000"/>
          </a:bodyPr>
          <a:lstStyle/>
          <a:p>
            <a:r>
              <a:rPr lang="en-US"/>
              <a:t>How does ‘more than you think’ get encoded in the pragmatic dimensions we list? The speaker must have beliefs/expectations about what the listener (or others) believe to be true.</a:t>
            </a:r>
          </a:p>
          <a:p>
            <a:endParaRPr lang="en-US" sz="2000">
              <a:latin typeface="Calibri" panose="020F0502020204030204" pitchFamily="34"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(26)	Ki³-ranj⁴	Maria	toj³ 	</a:t>
            </a:r>
            <a:r>
              <a:rPr lang="en-US" sz="2200" b="1">
                <a:effectLst/>
                <a:latin typeface="Calibri" panose="020F0502020204030204" pitchFamily="34" charset="0"/>
                <a:ea typeface="Times New Roman" panose="02020603050405020304" pitchFamily="18" charset="0"/>
                <a:cs typeface="Calibri" panose="020F0502020204030204" pitchFamily="34" charset="0"/>
              </a:rPr>
              <a:t>kaj</a:t>
            </a:r>
            <a:r>
              <a:rPr lang="en-US" sz="2200">
                <a:effectLst/>
                <a:latin typeface="Calibri" panose="020F0502020204030204" pitchFamily="34" charset="0"/>
                <a:ea typeface="Times New Roman" panose="02020603050405020304" pitchFamily="18" charset="0"/>
                <a:cs typeface="Calibri" panose="020F0502020204030204" pitchFamily="34" charset="0"/>
              </a:rPr>
              <a:t>³</a:t>
            </a:r>
            <a:r>
              <a:rPr lang="en-US" sz="2200" b="1">
                <a:latin typeface="Calibri" panose="020F0502020204030204" pitchFamily="34" charset="0"/>
                <a:ea typeface="Times New Roman" panose="02020603050405020304" pitchFamily="18" charset="0"/>
                <a:cs typeface="Calibri" panose="020F0502020204030204" pitchFamily="34" charset="0"/>
              </a:rPr>
              <a:t>⁴</a:t>
            </a: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cap="small">
                <a:effectLst/>
                <a:latin typeface="Calibri" panose="020F0502020204030204" pitchFamily="34" charset="0"/>
                <a:ea typeface="Times New Roman" panose="02020603050405020304" pitchFamily="18" charset="0"/>
                <a:cs typeface="Calibri" panose="020F0502020204030204" pitchFamily="34" charset="0"/>
              </a:rPr>
              <a:t>perf</a:t>
            </a:r>
            <a:r>
              <a:rPr lang="en-US" sz="2200">
                <a:effectLst/>
                <a:latin typeface="Calibri" panose="020F0502020204030204" pitchFamily="34" charset="0"/>
                <a:ea typeface="Times New Roman" panose="02020603050405020304" pitchFamily="18" charset="0"/>
                <a:cs typeface="Calibri" panose="020F0502020204030204" pitchFamily="34" charset="0"/>
              </a:rPr>
              <a:t>-buy	Maria 	more	</a:t>
            </a:r>
            <a:r>
              <a:rPr lang="en-US" sz="2200" cap="small">
                <a:effectLst/>
                <a:latin typeface="Calibri" panose="020F0502020204030204" pitchFamily="34" charset="0"/>
                <a:ea typeface="Times New Roman" panose="02020603050405020304" pitchFamily="18" charset="0"/>
                <a:cs typeface="Calibri" panose="020F0502020204030204" pitchFamily="34" charset="0"/>
              </a:rPr>
              <a:t>sfp.unexp.evid</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i="1">
                <a:effectLst/>
                <a:latin typeface="Calibri" panose="020F0502020204030204" pitchFamily="34" charset="0"/>
                <a:ea typeface="Times New Roman" panose="02020603050405020304" pitchFamily="18" charset="0"/>
                <a:cs typeface="Calibri" panose="020F0502020204030204" pitchFamily="34" charset="0"/>
              </a:rPr>
              <a:t>'Maria bought </a:t>
            </a:r>
            <a:r>
              <a:rPr lang="en-US" sz="2200" i="1" u="sng">
                <a:effectLst/>
                <a:latin typeface="Calibri" panose="020F0502020204030204" pitchFamily="34" charset="0"/>
                <a:ea typeface="Times New Roman" panose="02020603050405020304" pitchFamily="18" charset="0"/>
                <a:cs typeface="Calibri" panose="020F0502020204030204" pitchFamily="34" charset="0"/>
              </a:rPr>
              <a:t>more than (you’d) think</a:t>
            </a:r>
            <a:r>
              <a:rPr lang="en-US" sz="2200" i="1">
                <a:effectLst/>
                <a:latin typeface="Calibri" panose="020F0502020204030204" pitchFamily="34" charset="0"/>
                <a:ea typeface="Times New Roman" panose="02020603050405020304" pitchFamily="18" charset="0"/>
                <a:cs typeface="Calibri" panose="020F0502020204030204" pitchFamily="34" charset="0"/>
              </a:rPr>
              <a:t>’</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lgn="just">
              <a:spcBef>
                <a:spcPts val="0"/>
              </a:spcBef>
              <a:spcAft>
                <a:spcPts val="0"/>
              </a:spcAft>
              <a:buNone/>
            </a:pPr>
            <a:r>
              <a:rPr lang="en-US" sz="2200">
                <a:latin typeface="Calibri" panose="020F0502020204030204" pitchFamily="34" charset="0"/>
                <a:ea typeface="Times New Roman" panose="02020603050405020304" pitchFamily="18" charset="0"/>
                <a:cs typeface="Calibri" panose="020F0502020204030204" pitchFamily="34" charset="0"/>
              </a:rPr>
              <a:t>(27)	</a:t>
            </a:r>
            <a:r>
              <a:rPr lang="en-US" sz="2200">
                <a:effectLst/>
                <a:latin typeface="Calibri" panose="020F0502020204030204" pitchFamily="34" charset="0"/>
                <a:ea typeface="Times New Roman" panose="02020603050405020304" pitchFamily="18" charset="0"/>
                <a:cs typeface="Calibri" panose="020F0502020204030204" pitchFamily="34" charset="0"/>
              </a:rPr>
              <a:t>K-oh¹		ku³man¹ 	</a:t>
            </a:r>
            <a:r>
              <a:rPr lang="en-US" sz="2200" b="1">
                <a:effectLst/>
                <a:latin typeface="Calibri" panose="020F0502020204030204" pitchFamily="34" charset="0"/>
                <a:ea typeface="Times New Roman" panose="02020603050405020304" pitchFamily="18" charset="0"/>
                <a:cs typeface="Calibri" panose="020F0502020204030204" pitchFamily="34" charset="0"/>
              </a:rPr>
              <a:t>kaj</a:t>
            </a:r>
            <a:r>
              <a:rPr lang="en-US" sz="2200">
                <a:effectLst/>
                <a:latin typeface="Calibri" panose="020F0502020204030204" pitchFamily="34" charset="0"/>
                <a:ea typeface="Times New Roman" panose="02020603050405020304" pitchFamily="18" charset="0"/>
                <a:cs typeface="Calibri" panose="020F0502020204030204" pitchFamily="34" charset="0"/>
              </a:rPr>
              <a:t>³</a:t>
            </a:r>
            <a:r>
              <a:rPr lang="en-US" sz="2200" b="1">
                <a:latin typeface="Calibri" panose="020F0502020204030204" pitchFamily="34" charset="0"/>
                <a:ea typeface="Times New Roman" panose="02020603050405020304" pitchFamily="18" charset="0"/>
                <a:cs typeface="Calibri" panose="020F0502020204030204" pitchFamily="34" charset="0"/>
              </a:rPr>
              <a:t>⁴ </a:t>
            </a: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cap="small">
                <a:effectLst/>
                <a:latin typeface="Calibri" panose="020F0502020204030204" pitchFamily="34" charset="0"/>
                <a:ea typeface="Times New Roman" panose="02020603050405020304" pitchFamily="18" charset="0"/>
                <a:cs typeface="Calibri" panose="020F0502020204030204" pitchFamily="34" charset="0"/>
              </a:rPr>
              <a:t>pot</a:t>
            </a:r>
            <a:r>
              <a:rPr lang="en-US" sz="2200">
                <a:effectLst/>
                <a:latin typeface="Calibri" panose="020F0502020204030204" pitchFamily="34" charset="0"/>
                <a:ea typeface="Times New Roman" panose="02020603050405020304" pitchFamily="18" charset="0"/>
                <a:cs typeface="Calibri" panose="020F0502020204030204" pitchFamily="34" charset="0"/>
              </a:rPr>
              <a:t>-hit		rain		</a:t>
            </a:r>
            <a:r>
              <a:rPr lang="en-US" sz="2200" cap="small">
                <a:effectLst/>
                <a:latin typeface="Calibri" panose="020F0502020204030204" pitchFamily="34" charset="0"/>
                <a:ea typeface="Times New Roman" panose="02020603050405020304" pitchFamily="18" charset="0"/>
                <a:cs typeface="Calibri" panose="020F0502020204030204" pitchFamily="34" charset="0"/>
              </a:rPr>
              <a:t>sfp.unexp.evid</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i="1">
                <a:effectLst/>
                <a:latin typeface="Calibri" panose="020F0502020204030204" pitchFamily="34" charset="0"/>
                <a:ea typeface="Times New Roman" panose="02020603050405020304" pitchFamily="18" charset="0"/>
                <a:cs typeface="Calibri" panose="020F0502020204030204" pitchFamily="34" charset="0"/>
              </a:rPr>
              <a:t>‘It is going to rain </a:t>
            </a:r>
            <a:r>
              <a:rPr lang="en-US" sz="2200" i="1" u="sng">
                <a:effectLst/>
                <a:latin typeface="Calibri" panose="020F0502020204030204" pitchFamily="34" charset="0"/>
                <a:ea typeface="Times New Roman" panose="02020603050405020304" pitchFamily="18" charset="0"/>
                <a:cs typeface="Calibri" panose="020F0502020204030204" pitchFamily="34" charset="0"/>
              </a:rPr>
              <a:t>more than we’re thinking</a:t>
            </a:r>
            <a:r>
              <a:rPr lang="en-US" sz="2200" i="1">
                <a:effectLst/>
                <a:latin typeface="Calibri" panose="020F0502020204030204" pitchFamily="34" charset="0"/>
                <a:ea typeface="Times New Roman" panose="02020603050405020304" pitchFamily="18" charset="0"/>
                <a:cs typeface="Calibri" panose="020F0502020204030204" pitchFamily="34" charset="0"/>
              </a:rPr>
              <a:t>’</a:t>
            </a:r>
          </a:p>
          <a:p>
            <a:pPr marL="0" marR="0" indent="0" algn="just">
              <a:spcBef>
                <a:spcPts val="0"/>
              </a:spcBef>
              <a:spcAft>
                <a:spcPts val="0"/>
              </a:spcAft>
              <a:buNone/>
            </a:pPr>
            <a:endParaRPr lang="en-US" sz="2200" i="1">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(28)	Ngo⁴³		rian³²	la³riaj³=soh¹	</a:t>
            </a:r>
            <a:r>
              <a:rPr lang="en-US" sz="2200" b="1">
                <a:effectLst/>
                <a:latin typeface="Calibri" panose="020F0502020204030204" pitchFamily="34" charset="0"/>
                <a:ea typeface="Times New Roman" panose="02020603050405020304" pitchFamily="18" charset="0"/>
                <a:cs typeface="Calibri" panose="020F0502020204030204" pitchFamily="34" charset="0"/>
              </a:rPr>
              <a:t>kaj34</a:t>
            </a: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cap="small">
                <a:effectLst/>
                <a:latin typeface="Calibri" panose="020F0502020204030204" pitchFamily="34" charset="0"/>
                <a:ea typeface="Times New Roman" panose="02020603050405020304" pitchFamily="18" charset="0"/>
                <a:cs typeface="Calibri" panose="020F0502020204030204" pitchFamily="34" charset="0"/>
              </a:rPr>
              <a:t>exp.anger</a:t>
            </a:r>
            <a:r>
              <a:rPr lang="en-US" sz="2200">
                <a:effectLst/>
                <a:latin typeface="Calibri" panose="020F0502020204030204" pitchFamily="34" charset="0"/>
                <a:ea typeface="Times New Roman" panose="02020603050405020304" pitchFamily="18" charset="0"/>
                <a:cs typeface="Calibri" panose="020F0502020204030204" pitchFamily="34" charset="0"/>
              </a:rPr>
              <a:t>	face	asshole=</a:t>
            </a:r>
            <a:r>
              <a:rPr lang="en-US" sz="2200" cap="small">
                <a:effectLst/>
                <a:latin typeface="Calibri" panose="020F0502020204030204" pitchFamily="34" charset="0"/>
                <a:ea typeface="Times New Roman" panose="02020603050405020304" pitchFamily="18" charset="0"/>
                <a:cs typeface="Calibri" panose="020F0502020204030204" pitchFamily="34" charset="0"/>
              </a:rPr>
              <a:t>2s.acc</a:t>
            </a: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cap="small">
                <a:effectLst/>
                <a:latin typeface="Calibri" panose="020F0502020204030204" pitchFamily="34" charset="0"/>
                <a:ea typeface="Times New Roman" panose="02020603050405020304" pitchFamily="18" charset="0"/>
                <a:cs typeface="Calibri" panose="020F0502020204030204" pitchFamily="34" charset="0"/>
              </a:rPr>
              <a:t>sfp.unexp.evid</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r>
              <a:rPr lang="en-US" sz="2200" i="1">
                <a:effectLst/>
                <a:latin typeface="Calibri" panose="020F0502020204030204" pitchFamily="34" charset="0"/>
                <a:ea typeface="Times New Roman" panose="02020603050405020304" pitchFamily="18" charset="0"/>
                <a:cs typeface="Calibri" panose="020F0502020204030204" pitchFamily="34" charset="0"/>
              </a:rPr>
              <a:t>‘You’re an even bigger asshole </a:t>
            </a:r>
            <a:r>
              <a:rPr lang="en-US" sz="2200" i="1" u="sng">
                <a:effectLst/>
                <a:latin typeface="Calibri" panose="020F0502020204030204" pitchFamily="34" charset="0"/>
                <a:ea typeface="Times New Roman" panose="02020603050405020304" pitchFamily="18" charset="0"/>
                <a:cs typeface="Calibri" panose="020F0502020204030204" pitchFamily="34" charset="0"/>
              </a:rPr>
              <a:t>than we thought</a:t>
            </a:r>
            <a:r>
              <a:rPr lang="en-US" sz="2200" i="1">
                <a:effectLst/>
                <a:latin typeface="Calibri" panose="020F0502020204030204" pitchFamily="34" charset="0"/>
                <a:ea typeface="Times New Roman" panose="02020603050405020304" pitchFamily="18" charset="0"/>
                <a:cs typeface="Calibri" panose="020F0502020204030204" pitchFamily="34" charset="0"/>
              </a:rPr>
              <a:t>’</a:t>
            </a:r>
            <a:endParaRPr lang="en-US" sz="1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57EC671-191F-C697-6370-0A683C8EF749}"/>
              </a:ext>
            </a:extLst>
          </p:cNvPr>
          <p:cNvSpPr>
            <a:spLocks noGrp="1"/>
          </p:cNvSpPr>
          <p:nvPr>
            <p:ph type="sldNum" sz="quarter" idx="12"/>
          </p:nvPr>
        </p:nvSpPr>
        <p:spPr/>
        <p:txBody>
          <a:bodyPr/>
          <a:lstStyle/>
          <a:p>
            <a:fld id="{CD6392C4-29F7-A644-B9A7-B57F2E84ED4E}" type="slidenum">
              <a:rPr lang="en-US"/>
              <a:t>49</a:t>
            </a:fld>
            <a:endParaRPr lang="en-US"/>
          </a:p>
        </p:txBody>
      </p:sp>
    </p:spTree>
    <p:extLst>
      <p:ext uri="{BB962C8B-B14F-4D97-AF65-F5344CB8AC3E}">
        <p14:creationId xmlns:p14="http://schemas.microsoft.com/office/powerpoint/2010/main" val="206576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9FC4-8379-F50D-9D3A-E61F9456B277}"/>
              </a:ext>
            </a:extLst>
          </p:cNvPr>
          <p:cNvSpPr>
            <a:spLocks noGrp="1"/>
          </p:cNvSpPr>
          <p:nvPr>
            <p:ph type="title"/>
          </p:nvPr>
        </p:nvSpPr>
        <p:spPr/>
        <p:txBody>
          <a:bodyPr/>
          <a:lstStyle/>
          <a:p>
            <a:r>
              <a:rPr lang="en-US" b="1"/>
              <a:t>What does a reference grammar include?</a:t>
            </a:r>
          </a:p>
        </p:txBody>
      </p:sp>
      <p:graphicFrame>
        <p:nvGraphicFramePr>
          <p:cNvPr id="5" name="Content Placeholder 4">
            <a:extLst>
              <a:ext uri="{FF2B5EF4-FFF2-40B4-BE49-F238E27FC236}">
                <a16:creationId xmlns:a16="http://schemas.microsoft.com/office/drawing/2014/main" id="{40A70AD1-AEA2-7230-B8CF-0430BD9A1D53}"/>
              </a:ext>
            </a:extLst>
          </p:cNvPr>
          <p:cNvGraphicFramePr>
            <a:graphicFrameLocks noGrp="1"/>
          </p:cNvGraphicFramePr>
          <p:nvPr>
            <p:ph idx="1"/>
            <p:extLst>
              <p:ext uri="{D42A27DB-BD31-4B8C-83A1-F6EECF244321}">
                <p14:modId xmlns:p14="http://schemas.microsoft.com/office/powerpoint/2010/main" val="2691948259"/>
              </p:ext>
            </p:extLst>
          </p:nvPr>
        </p:nvGraphicFramePr>
        <p:xfrm>
          <a:off x="838200" y="1825625"/>
          <a:ext cx="10515600" cy="4428342"/>
        </p:xfrm>
        <a:graphic>
          <a:graphicData uri="http://schemas.openxmlformats.org/drawingml/2006/table">
            <a:tbl>
              <a:tblPr firstRow="1" bandRow="1">
                <a:tableStyleId>{2D5ABB26-0587-4C30-8999-92F81FD0307C}</a:tableStyleId>
              </a:tblPr>
              <a:tblGrid>
                <a:gridCol w="5257800">
                  <a:extLst>
                    <a:ext uri="{9D8B030D-6E8A-4147-A177-3AD203B41FA5}">
                      <a16:colId xmlns:a16="http://schemas.microsoft.com/office/drawing/2014/main" val="882064348"/>
                    </a:ext>
                  </a:extLst>
                </a:gridCol>
                <a:gridCol w="5257800">
                  <a:extLst>
                    <a:ext uri="{9D8B030D-6E8A-4147-A177-3AD203B41FA5}">
                      <a16:colId xmlns:a16="http://schemas.microsoft.com/office/drawing/2014/main" val="1638527592"/>
                    </a:ext>
                  </a:extLst>
                </a:gridCol>
              </a:tblGrid>
              <a:tr h="484057">
                <a:tc>
                  <a:txBody>
                    <a:bodyPr/>
                    <a:lstStyle/>
                    <a:p>
                      <a:r>
                        <a:rPr lang="en-US" sz="2200" b="1"/>
                        <a:t>1. Introduction and overview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a:t>9. The morphosyntax of clitics</a:t>
                      </a:r>
                    </a:p>
                  </a:txBody>
                  <a:tcPr/>
                </a:tc>
                <a:extLst>
                  <a:ext uri="{0D108BD9-81ED-4DB2-BD59-A6C34878D82A}">
                    <a16:rowId xmlns:a16="http://schemas.microsoft.com/office/drawing/2014/main" val="1449060656"/>
                  </a:ext>
                </a:extLst>
              </a:tr>
              <a:tr h="484057">
                <a:tc>
                  <a:txBody>
                    <a:bodyPr/>
                    <a:lstStyle/>
                    <a:p>
                      <a:r>
                        <a:rPr lang="en-US" sz="2200" b="1"/>
                        <a:t>2. How this grammar is structured</a:t>
                      </a:r>
                    </a:p>
                  </a:txBody>
                  <a:tcPr/>
                </a:tc>
                <a:tc>
                  <a:txBody>
                    <a:bodyPr/>
                    <a:lstStyle/>
                    <a:p>
                      <a:r>
                        <a:rPr lang="en-US" sz="2200" b="1"/>
                        <a:t>10. The morphophonology of clitics</a:t>
                      </a:r>
                    </a:p>
                  </a:txBody>
                  <a:tcPr/>
                </a:tc>
                <a:extLst>
                  <a:ext uri="{0D108BD9-81ED-4DB2-BD59-A6C34878D82A}">
                    <a16:rowId xmlns:a16="http://schemas.microsoft.com/office/drawing/2014/main" val="2751092206"/>
                  </a:ext>
                </a:extLst>
              </a:tr>
              <a:tr h="484057">
                <a:tc>
                  <a:txBody>
                    <a:bodyPr/>
                    <a:lstStyle/>
                    <a:p>
                      <a:r>
                        <a:rPr lang="en-US" sz="2200" b="1"/>
                        <a:t>3. The phonetics and phonology of consonants</a:t>
                      </a:r>
                    </a:p>
                  </a:txBody>
                  <a:tcPr/>
                </a:tc>
                <a:tc>
                  <a:txBody>
                    <a:bodyPr/>
                    <a:lstStyle/>
                    <a:p>
                      <a:r>
                        <a:rPr lang="en-US" sz="2200"/>
                        <a:t>11. Compound words</a:t>
                      </a:r>
                    </a:p>
                  </a:txBody>
                  <a:tcPr/>
                </a:tc>
                <a:extLst>
                  <a:ext uri="{0D108BD9-81ED-4DB2-BD59-A6C34878D82A}">
                    <a16:rowId xmlns:a16="http://schemas.microsoft.com/office/drawing/2014/main" val="92753176"/>
                  </a:ext>
                </a:extLst>
              </a:tr>
              <a:tr h="484057">
                <a:tc>
                  <a:txBody>
                    <a:bodyPr/>
                    <a:lstStyle/>
                    <a:p>
                      <a:r>
                        <a:rPr lang="en-US" sz="2200"/>
                        <a:t>4. The phonetics and phonology of glottalization and vowels</a:t>
                      </a:r>
                    </a:p>
                  </a:txBody>
                  <a:tcPr/>
                </a:tc>
                <a:tc>
                  <a:txBody>
                    <a:bodyPr/>
                    <a:lstStyle/>
                    <a:p>
                      <a:r>
                        <a:rPr lang="en-US" sz="2200" b="1"/>
                        <a:t>12. Parts of speech and basic constituents</a:t>
                      </a:r>
                    </a:p>
                  </a:txBody>
                  <a:tcPr/>
                </a:tc>
                <a:extLst>
                  <a:ext uri="{0D108BD9-81ED-4DB2-BD59-A6C34878D82A}">
                    <a16:rowId xmlns:a16="http://schemas.microsoft.com/office/drawing/2014/main" val="260139883"/>
                  </a:ext>
                </a:extLst>
              </a:tr>
              <a:tr h="484057">
                <a:tc>
                  <a:txBody>
                    <a:bodyPr/>
                    <a:lstStyle/>
                    <a:p>
                      <a:r>
                        <a:rPr lang="en-US" sz="2200"/>
                        <a:t>5. The phonetics and phonology of tone</a:t>
                      </a:r>
                    </a:p>
                  </a:txBody>
                  <a:tcPr/>
                </a:tc>
                <a:tc>
                  <a:txBody>
                    <a:bodyPr/>
                    <a:lstStyle/>
                    <a:p>
                      <a:r>
                        <a:rPr lang="en-US" sz="2200" b="1"/>
                        <a:t>13. The syntax of basic sentences</a:t>
                      </a:r>
                    </a:p>
                  </a:txBody>
                  <a:tcPr/>
                </a:tc>
                <a:extLst>
                  <a:ext uri="{0D108BD9-81ED-4DB2-BD59-A6C34878D82A}">
                    <a16:rowId xmlns:a16="http://schemas.microsoft.com/office/drawing/2014/main" val="1814467604"/>
                  </a:ext>
                </a:extLst>
              </a:tr>
              <a:tr h="484057">
                <a:tc>
                  <a:txBody>
                    <a:bodyPr/>
                    <a:lstStyle/>
                    <a:p>
                      <a:r>
                        <a:rPr lang="en-US" sz="2200" b="1" i="0"/>
                        <a:t>6. Prosody</a:t>
                      </a:r>
                    </a:p>
                  </a:txBody>
                  <a:tcPr/>
                </a:tc>
                <a:tc>
                  <a:txBody>
                    <a:bodyPr/>
                    <a:lstStyle/>
                    <a:p>
                      <a:r>
                        <a:rPr lang="en-US" sz="2200"/>
                        <a:t>14. The syntax of complex sentences</a:t>
                      </a:r>
                    </a:p>
                  </a:txBody>
                  <a:tcPr/>
                </a:tc>
                <a:extLst>
                  <a:ext uri="{0D108BD9-81ED-4DB2-BD59-A6C34878D82A}">
                    <a16:rowId xmlns:a16="http://schemas.microsoft.com/office/drawing/2014/main" val="4228331619"/>
                  </a:ext>
                </a:extLst>
              </a:tr>
              <a:tr h="484057">
                <a:tc>
                  <a:txBody>
                    <a:bodyPr/>
                    <a:lstStyle/>
                    <a:p>
                      <a:r>
                        <a:rPr lang="en-US" sz="2200" b="1" i="0"/>
                        <a:t>7. Nominal morphology</a:t>
                      </a:r>
                    </a:p>
                  </a:txBody>
                  <a:tcPr/>
                </a:tc>
                <a:tc>
                  <a:txBody>
                    <a:bodyPr/>
                    <a:lstStyle/>
                    <a:p>
                      <a:r>
                        <a:rPr lang="en-US" sz="2200"/>
                        <a:t>15. Pragmatics: information structure</a:t>
                      </a:r>
                    </a:p>
                  </a:txBody>
                  <a:tcPr/>
                </a:tc>
                <a:extLst>
                  <a:ext uri="{0D108BD9-81ED-4DB2-BD59-A6C34878D82A}">
                    <a16:rowId xmlns:a16="http://schemas.microsoft.com/office/drawing/2014/main" val="3388488132"/>
                  </a:ext>
                </a:extLst>
              </a:tr>
              <a:tr h="484057">
                <a:tc>
                  <a:txBody>
                    <a:bodyPr/>
                    <a:lstStyle/>
                    <a:p>
                      <a:r>
                        <a:rPr lang="en-US" sz="2200" b="1" i="0"/>
                        <a:t>8. Verbal morphology</a:t>
                      </a:r>
                    </a:p>
                  </a:txBody>
                  <a:tcPr/>
                </a:tc>
                <a:tc>
                  <a:txBody>
                    <a:bodyPr/>
                    <a:lstStyle/>
                    <a:p>
                      <a:r>
                        <a:rPr lang="en-US" sz="2200" b="1">
                          <a:solidFill>
                            <a:srgbClr val="FF0000"/>
                          </a:solidFill>
                        </a:rPr>
                        <a:t>16. Pragmatics: final particles</a:t>
                      </a:r>
                    </a:p>
                  </a:txBody>
                  <a:tcPr/>
                </a:tc>
                <a:extLst>
                  <a:ext uri="{0D108BD9-81ED-4DB2-BD59-A6C34878D82A}">
                    <a16:rowId xmlns:a16="http://schemas.microsoft.com/office/drawing/2014/main" val="2275951381"/>
                  </a:ext>
                </a:extLst>
              </a:tr>
            </a:tbl>
          </a:graphicData>
        </a:graphic>
      </p:graphicFrame>
      <p:sp>
        <p:nvSpPr>
          <p:cNvPr id="4" name="Slide Number Placeholder 3">
            <a:extLst>
              <a:ext uri="{FF2B5EF4-FFF2-40B4-BE49-F238E27FC236}">
                <a16:creationId xmlns:a16="http://schemas.microsoft.com/office/drawing/2014/main" id="{4C24943D-ADA2-A69A-8DA8-697648919AB5}"/>
              </a:ext>
            </a:extLst>
          </p:cNvPr>
          <p:cNvSpPr>
            <a:spLocks noGrp="1"/>
          </p:cNvSpPr>
          <p:nvPr>
            <p:ph type="sldNum" sz="quarter" idx="12"/>
          </p:nvPr>
        </p:nvSpPr>
        <p:spPr/>
        <p:txBody>
          <a:bodyPr/>
          <a:lstStyle/>
          <a:p>
            <a:fld id="{CD6392C4-29F7-A644-B9A7-B57F2E84ED4E}" type="slidenum">
              <a:rPr lang="en-US"/>
              <a:t>5</a:t>
            </a:fld>
            <a:endParaRPr lang="en-US"/>
          </a:p>
        </p:txBody>
      </p:sp>
    </p:spTree>
    <p:extLst>
      <p:ext uri="{BB962C8B-B14F-4D97-AF65-F5344CB8AC3E}">
        <p14:creationId xmlns:p14="http://schemas.microsoft.com/office/powerpoint/2010/main" val="284114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1DE4-B87E-C14D-CB75-04DC60FB2F19}"/>
              </a:ext>
            </a:extLst>
          </p:cNvPr>
          <p:cNvSpPr>
            <a:spLocks noGrp="1"/>
          </p:cNvSpPr>
          <p:nvPr>
            <p:ph type="title"/>
          </p:nvPr>
        </p:nvSpPr>
        <p:spPr>
          <a:xfrm>
            <a:off x="838200" y="365125"/>
            <a:ext cx="10979426" cy="1325563"/>
          </a:xfrm>
        </p:spPr>
        <p:txBody>
          <a:bodyPr/>
          <a:lstStyle/>
          <a:p>
            <a:r>
              <a:rPr lang="en-US" b="1"/>
              <a:t>Pragmatics in tonal and non-tonal languages</a:t>
            </a:r>
          </a:p>
        </p:txBody>
      </p:sp>
      <p:sp>
        <p:nvSpPr>
          <p:cNvPr id="3" name="Content Placeholder 2">
            <a:extLst>
              <a:ext uri="{FF2B5EF4-FFF2-40B4-BE49-F238E27FC236}">
                <a16:creationId xmlns:a16="http://schemas.microsoft.com/office/drawing/2014/main" id="{A1FB6E47-3CE3-1CC2-8C0A-8AF89E71B8B6}"/>
              </a:ext>
            </a:extLst>
          </p:cNvPr>
          <p:cNvSpPr>
            <a:spLocks noGrp="1"/>
          </p:cNvSpPr>
          <p:nvPr>
            <p:ph idx="1"/>
          </p:nvPr>
        </p:nvSpPr>
        <p:spPr/>
        <p:txBody>
          <a:bodyPr>
            <a:normAutofit lnSpcReduction="10000"/>
          </a:bodyPr>
          <a:lstStyle/>
          <a:p>
            <a:r>
              <a:rPr lang="en-US"/>
              <a:t>In non-tonal languages, intonation can be used to mark speech acts (Ladd 2008).</a:t>
            </a:r>
          </a:p>
          <a:p>
            <a:endParaRPr lang="en-US"/>
          </a:p>
          <a:p>
            <a:r>
              <a:rPr lang="en-US"/>
              <a:t>Tonal and non-tonal languages alike can use grammatical means for indicating speech acts (c.f. Kalinowski 2015) but, statistically, tonal languages are more likely to use grammatical means to mark things like questions (Torreira et al 2014).</a:t>
            </a:r>
          </a:p>
          <a:p>
            <a:endParaRPr lang="en-US"/>
          </a:p>
          <a:p>
            <a:r>
              <a:rPr lang="en-US"/>
              <a:t>Intonational pitch accents or boundary tones are exceedingly rare in tone languages.</a:t>
            </a:r>
          </a:p>
        </p:txBody>
      </p:sp>
      <p:sp>
        <p:nvSpPr>
          <p:cNvPr id="4" name="Slide Number Placeholder 3">
            <a:extLst>
              <a:ext uri="{FF2B5EF4-FFF2-40B4-BE49-F238E27FC236}">
                <a16:creationId xmlns:a16="http://schemas.microsoft.com/office/drawing/2014/main" id="{C9EEB2C4-5E13-8A43-E78D-9C549D4A6712}"/>
              </a:ext>
            </a:extLst>
          </p:cNvPr>
          <p:cNvSpPr>
            <a:spLocks noGrp="1"/>
          </p:cNvSpPr>
          <p:nvPr>
            <p:ph type="sldNum" sz="quarter" idx="12"/>
          </p:nvPr>
        </p:nvSpPr>
        <p:spPr/>
        <p:txBody>
          <a:bodyPr/>
          <a:lstStyle/>
          <a:p>
            <a:fld id="{CD6392C4-29F7-A644-B9A7-B57F2E84ED4E}" type="slidenum">
              <a:rPr lang="en-US"/>
              <a:t>6</a:t>
            </a:fld>
            <a:endParaRPr lang="en-US"/>
          </a:p>
        </p:txBody>
      </p:sp>
    </p:spTree>
    <p:extLst>
      <p:ext uri="{BB962C8B-B14F-4D97-AF65-F5344CB8AC3E}">
        <p14:creationId xmlns:p14="http://schemas.microsoft.com/office/powerpoint/2010/main" val="218314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6A08-BE55-785C-CACA-EF53150A3528}"/>
              </a:ext>
            </a:extLst>
          </p:cNvPr>
          <p:cNvSpPr>
            <a:spLocks noGrp="1"/>
          </p:cNvSpPr>
          <p:nvPr>
            <p:ph type="title"/>
          </p:nvPr>
        </p:nvSpPr>
        <p:spPr/>
        <p:txBody>
          <a:bodyPr/>
          <a:lstStyle/>
          <a:p>
            <a:r>
              <a:rPr lang="en-US" b="1"/>
              <a:t>What about in a complex tone language?</a:t>
            </a:r>
          </a:p>
        </p:txBody>
      </p:sp>
      <p:sp>
        <p:nvSpPr>
          <p:cNvPr id="3" name="Content Placeholder 2">
            <a:extLst>
              <a:ext uri="{FF2B5EF4-FFF2-40B4-BE49-F238E27FC236}">
                <a16:creationId xmlns:a16="http://schemas.microsoft.com/office/drawing/2014/main" id="{5C0239CF-5484-706E-C45C-61D4B7E50C2E}"/>
              </a:ext>
            </a:extLst>
          </p:cNvPr>
          <p:cNvSpPr>
            <a:spLocks noGrp="1"/>
          </p:cNvSpPr>
          <p:nvPr>
            <p:ph idx="1"/>
          </p:nvPr>
        </p:nvSpPr>
        <p:spPr>
          <a:xfrm>
            <a:off x="838200" y="1690688"/>
            <a:ext cx="10515600" cy="4486275"/>
          </a:xfrm>
        </p:spPr>
        <p:txBody>
          <a:bodyPr>
            <a:normAutofit/>
          </a:bodyPr>
          <a:lstStyle/>
          <a:p>
            <a:r>
              <a:rPr lang="en-US"/>
              <a:t>In complex tone languages there may be no intonational strategies within the pragmatic system (DiCanio y Hatcher 2018, DiCanio et al. 2018, 2021).</a:t>
            </a:r>
          </a:p>
          <a:p>
            <a:endParaRPr lang="en-US"/>
          </a:p>
          <a:p>
            <a:r>
              <a:rPr lang="en-US"/>
              <a:t>Grammatical strategies, like word order or pragmatic particles, are used instead.</a:t>
            </a:r>
          </a:p>
          <a:p>
            <a:endParaRPr lang="en-US"/>
          </a:p>
          <a:p>
            <a:r>
              <a:rPr lang="en-US"/>
              <a:t>Triqui has a set of 39 final particles that are used to distinguish parts of speech, shared information, relations between speakers, and more.</a:t>
            </a:r>
          </a:p>
        </p:txBody>
      </p:sp>
      <p:sp>
        <p:nvSpPr>
          <p:cNvPr id="4" name="Slide Number Placeholder 3">
            <a:extLst>
              <a:ext uri="{FF2B5EF4-FFF2-40B4-BE49-F238E27FC236}">
                <a16:creationId xmlns:a16="http://schemas.microsoft.com/office/drawing/2014/main" id="{6EA09BA3-2CA3-293E-502F-356E174EF908}"/>
              </a:ext>
            </a:extLst>
          </p:cNvPr>
          <p:cNvSpPr>
            <a:spLocks noGrp="1"/>
          </p:cNvSpPr>
          <p:nvPr>
            <p:ph type="sldNum" sz="quarter" idx="12"/>
          </p:nvPr>
        </p:nvSpPr>
        <p:spPr/>
        <p:txBody>
          <a:bodyPr/>
          <a:lstStyle/>
          <a:p>
            <a:fld id="{CD6392C4-29F7-A644-B9A7-B57F2E84ED4E}" type="slidenum">
              <a:rPr lang="en-US"/>
              <a:t>7</a:t>
            </a:fld>
            <a:endParaRPr lang="en-US"/>
          </a:p>
        </p:txBody>
      </p:sp>
    </p:spTree>
    <p:extLst>
      <p:ext uri="{BB962C8B-B14F-4D97-AF65-F5344CB8AC3E}">
        <p14:creationId xmlns:p14="http://schemas.microsoft.com/office/powerpoint/2010/main" val="306374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4296-AFE4-326D-1F0E-AFBD8E523961}"/>
              </a:ext>
            </a:extLst>
          </p:cNvPr>
          <p:cNvSpPr>
            <a:spLocks noGrp="1"/>
          </p:cNvSpPr>
          <p:nvPr>
            <p:ph type="title"/>
          </p:nvPr>
        </p:nvSpPr>
        <p:spPr>
          <a:xfrm>
            <a:off x="838200" y="365126"/>
            <a:ext cx="10515600" cy="976658"/>
          </a:xfrm>
        </p:spPr>
        <p:txBody>
          <a:bodyPr>
            <a:normAutofit fontScale="90000"/>
          </a:bodyPr>
          <a:lstStyle/>
          <a:p>
            <a:r>
              <a:rPr lang="en-US"/>
              <a:t>Example – question vs. expression of uncertainty</a:t>
            </a:r>
          </a:p>
        </p:txBody>
      </p:sp>
      <p:pic>
        <p:nvPicPr>
          <p:cNvPr id="6" name="Content Placeholder 5">
            <a:extLst>
              <a:ext uri="{FF2B5EF4-FFF2-40B4-BE49-F238E27FC236}">
                <a16:creationId xmlns:a16="http://schemas.microsoft.com/office/drawing/2014/main" id="{1BF720BB-5E62-934C-6E7A-6047779CC379}"/>
              </a:ext>
            </a:extLst>
          </p:cNvPr>
          <p:cNvPicPr>
            <a:picLocks noGrp="1" noChangeAspect="1"/>
          </p:cNvPicPr>
          <p:nvPr>
            <p:ph idx="1"/>
          </p:nvPr>
        </p:nvPicPr>
        <p:blipFill>
          <a:blip r:embed="rId10"/>
          <a:stretch>
            <a:fillRect/>
          </a:stretch>
        </p:blipFill>
        <p:spPr>
          <a:xfrm>
            <a:off x="838200" y="1526390"/>
            <a:ext cx="7772400" cy="2280301"/>
          </a:xfrm>
        </p:spPr>
      </p:pic>
      <p:sp>
        <p:nvSpPr>
          <p:cNvPr id="4" name="Slide Number Placeholder 3">
            <a:extLst>
              <a:ext uri="{FF2B5EF4-FFF2-40B4-BE49-F238E27FC236}">
                <a16:creationId xmlns:a16="http://schemas.microsoft.com/office/drawing/2014/main" id="{879F1ECB-115B-27BE-7528-D2CF2609C260}"/>
              </a:ext>
            </a:extLst>
          </p:cNvPr>
          <p:cNvSpPr>
            <a:spLocks noGrp="1"/>
          </p:cNvSpPr>
          <p:nvPr>
            <p:ph type="sldNum" sz="quarter" idx="12"/>
          </p:nvPr>
        </p:nvSpPr>
        <p:spPr/>
        <p:txBody>
          <a:bodyPr/>
          <a:lstStyle/>
          <a:p>
            <a:fld id="{CD6392C4-29F7-A644-B9A7-B57F2E84ED4E}" type="slidenum">
              <a:rPr lang="en-US"/>
              <a:t>8</a:t>
            </a:fld>
            <a:endParaRPr lang="en-US"/>
          </a:p>
        </p:txBody>
      </p:sp>
      <p:pic>
        <p:nvPicPr>
          <p:cNvPr id="8" name="Picture 7">
            <a:extLst>
              <a:ext uri="{FF2B5EF4-FFF2-40B4-BE49-F238E27FC236}">
                <a16:creationId xmlns:a16="http://schemas.microsoft.com/office/drawing/2014/main" id="{85441D32-9182-4B72-AA2E-E614DD05A03C}"/>
              </a:ext>
            </a:extLst>
          </p:cNvPr>
          <p:cNvPicPr>
            <a:picLocks noChangeAspect="1"/>
          </p:cNvPicPr>
          <p:nvPr/>
        </p:nvPicPr>
        <p:blipFill>
          <a:blip r:embed="rId11"/>
          <a:stretch>
            <a:fillRect/>
          </a:stretch>
        </p:blipFill>
        <p:spPr>
          <a:xfrm>
            <a:off x="838200" y="3891443"/>
            <a:ext cx="7772400" cy="2297407"/>
          </a:xfrm>
          <a:prstGeom prst="rect">
            <a:avLst/>
          </a:prstGeom>
        </p:spPr>
      </p:pic>
      <p:sp>
        <p:nvSpPr>
          <p:cNvPr id="9" name="TextBox 8">
            <a:extLst>
              <a:ext uri="{FF2B5EF4-FFF2-40B4-BE49-F238E27FC236}">
                <a16:creationId xmlns:a16="http://schemas.microsoft.com/office/drawing/2014/main" id="{1846938C-C93D-5112-787E-24FC8CB81E72}"/>
              </a:ext>
            </a:extLst>
          </p:cNvPr>
          <p:cNvSpPr txBox="1"/>
          <p:nvPr/>
        </p:nvSpPr>
        <p:spPr>
          <a:xfrm>
            <a:off x="8746435" y="1471914"/>
            <a:ext cx="2981739" cy="1200329"/>
          </a:xfrm>
          <a:prstGeom prst="rect">
            <a:avLst/>
          </a:prstGeom>
          <a:noFill/>
        </p:spPr>
        <p:txBody>
          <a:bodyPr wrap="square" rtlCol="0">
            <a:spAutoFit/>
          </a:bodyPr>
          <a:lstStyle/>
          <a:p>
            <a:r>
              <a:rPr lang="en-US"/>
              <a:t>Ki²ran²=reh¹ ngo² tu¹kwa¹ rah¹</a:t>
            </a:r>
          </a:p>
          <a:p>
            <a:endParaRPr lang="en-US"/>
          </a:p>
          <a:p>
            <a:r>
              <a:rPr lang="en-US"/>
              <a:t>You are going to buy huipil pieces, apparently.</a:t>
            </a:r>
          </a:p>
        </p:txBody>
      </p:sp>
      <p:sp>
        <p:nvSpPr>
          <p:cNvPr id="10" name="TextBox 9">
            <a:extLst>
              <a:ext uri="{FF2B5EF4-FFF2-40B4-BE49-F238E27FC236}">
                <a16:creationId xmlns:a16="http://schemas.microsoft.com/office/drawing/2014/main" id="{26D8633C-5332-15C8-763F-19849ED6A3C1}"/>
              </a:ext>
            </a:extLst>
          </p:cNvPr>
          <p:cNvSpPr txBox="1"/>
          <p:nvPr/>
        </p:nvSpPr>
        <p:spPr>
          <a:xfrm>
            <a:off x="8709992" y="3806691"/>
            <a:ext cx="2981739" cy="1200329"/>
          </a:xfrm>
          <a:prstGeom prst="rect">
            <a:avLst/>
          </a:prstGeom>
          <a:noFill/>
        </p:spPr>
        <p:txBody>
          <a:bodyPr wrap="square" rtlCol="0">
            <a:spAutoFit/>
          </a:bodyPr>
          <a:lstStyle/>
          <a:p>
            <a:r>
              <a:rPr lang="en-US"/>
              <a:t>Ki²ran²=reh¹ ngo² tu¹kwa¹ nih⁴</a:t>
            </a:r>
          </a:p>
          <a:p>
            <a:endParaRPr lang="en-US"/>
          </a:p>
          <a:p>
            <a:r>
              <a:rPr lang="en-US"/>
              <a:t>You are going to buy huipil pieces?</a:t>
            </a:r>
          </a:p>
        </p:txBody>
      </p:sp>
      <p:pic>
        <p:nvPicPr>
          <p:cNvPr id="11" name="BMC_part_s2">
            <a:hlinkClick r:id="" action="ppaction://media"/>
            <a:extLst>
              <a:ext uri="{FF2B5EF4-FFF2-40B4-BE49-F238E27FC236}">
                <a16:creationId xmlns:a16="http://schemas.microsoft.com/office/drawing/2014/main" id="{951EFA3F-6146-64BE-4AF0-091396CB9CE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36866" y="2691114"/>
            <a:ext cx="812800" cy="812800"/>
          </a:xfrm>
          <a:prstGeom prst="rect">
            <a:avLst/>
          </a:prstGeom>
        </p:spPr>
      </p:pic>
      <p:pic>
        <p:nvPicPr>
          <p:cNvPr id="12" name="BMC_part_s3">
            <a:hlinkClick r:id="" action="ppaction://media"/>
            <a:extLst>
              <a:ext uri="{FF2B5EF4-FFF2-40B4-BE49-F238E27FC236}">
                <a16:creationId xmlns:a16="http://schemas.microsoft.com/office/drawing/2014/main" id="{D3136BF2-51A3-036F-8E11-6750E4C591E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936866" y="5137150"/>
            <a:ext cx="812800" cy="812800"/>
          </a:xfrm>
          <a:prstGeom prst="rect">
            <a:avLst/>
          </a:prstGeom>
        </p:spPr>
      </p:pic>
      <p:pic>
        <p:nvPicPr>
          <p:cNvPr id="13" name="BMC_part_s2_cut">
            <a:hlinkClick r:id="" action="ppaction://media"/>
            <a:extLst>
              <a:ext uri="{FF2B5EF4-FFF2-40B4-BE49-F238E27FC236}">
                <a16:creationId xmlns:a16="http://schemas.microsoft.com/office/drawing/2014/main" id="{DC6FECE6-B7C8-0A49-47A7-26DACE4B5667}"/>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387979" y="2691114"/>
            <a:ext cx="812800" cy="812800"/>
          </a:xfrm>
          <a:prstGeom prst="rect">
            <a:avLst/>
          </a:prstGeom>
        </p:spPr>
      </p:pic>
      <p:pic>
        <p:nvPicPr>
          <p:cNvPr id="14" name="BMC_part_s3_cut">
            <a:hlinkClick r:id="" action="ppaction://media"/>
            <a:extLst>
              <a:ext uri="{FF2B5EF4-FFF2-40B4-BE49-F238E27FC236}">
                <a16:creationId xmlns:a16="http://schemas.microsoft.com/office/drawing/2014/main" id="{46968081-5BC8-3D8B-386D-9C24AFEB4105}"/>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387979" y="5110413"/>
            <a:ext cx="812800" cy="812800"/>
          </a:xfrm>
          <a:prstGeom prst="rect">
            <a:avLst/>
          </a:prstGeom>
        </p:spPr>
      </p:pic>
    </p:spTree>
    <p:extLst>
      <p:ext uri="{BB962C8B-B14F-4D97-AF65-F5344CB8AC3E}">
        <p14:creationId xmlns:p14="http://schemas.microsoft.com/office/powerpoint/2010/main" val="14408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60"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0"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audio>
              <p:cMediaNode vol="80000">
                <p:cTn id="20" fill="hold" display="0">
                  <p:stCondLst>
                    <p:cond delay="indefinite"/>
                  </p:stCondLst>
                  <p:endCondLst>
                    <p:cond evt="onStopAudio" delay="0">
                      <p:tgtEl>
                        <p:sldTgt/>
                      </p:tgtEl>
                    </p:cond>
                  </p:endCondLst>
                </p:cTn>
                <p:tgtEl>
                  <p:spTgt spid="12"/>
                </p:tgtEl>
              </p:cMediaNode>
            </p:audio>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2B3C-2D41-1F5D-7A41-F0EE6EDBE72F}"/>
              </a:ext>
            </a:extLst>
          </p:cNvPr>
          <p:cNvSpPr>
            <a:spLocks noGrp="1"/>
          </p:cNvSpPr>
          <p:nvPr>
            <p:ph type="title"/>
          </p:nvPr>
        </p:nvSpPr>
        <p:spPr/>
        <p:txBody>
          <a:bodyPr/>
          <a:lstStyle/>
          <a:p>
            <a:r>
              <a:rPr lang="en-US" b="1"/>
              <a:t>Outline</a:t>
            </a:r>
          </a:p>
        </p:txBody>
      </p:sp>
      <p:sp>
        <p:nvSpPr>
          <p:cNvPr id="3" name="Content Placeholder 2">
            <a:extLst>
              <a:ext uri="{FF2B5EF4-FFF2-40B4-BE49-F238E27FC236}">
                <a16:creationId xmlns:a16="http://schemas.microsoft.com/office/drawing/2014/main" id="{69DF95C1-9D32-53DA-318B-92381B9FD238}"/>
              </a:ext>
            </a:extLst>
          </p:cNvPr>
          <p:cNvSpPr>
            <a:spLocks noGrp="1"/>
          </p:cNvSpPr>
          <p:nvPr>
            <p:ph idx="1"/>
          </p:nvPr>
        </p:nvSpPr>
        <p:spPr/>
        <p:txBody>
          <a:bodyPr>
            <a:normAutofit lnSpcReduction="10000"/>
          </a:bodyPr>
          <a:lstStyle/>
          <a:p>
            <a:pPr marL="514350" indent="-514350">
              <a:buFont typeface="+mj-lt"/>
              <a:buAutoNum type="arabicPeriod"/>
            </a:pPr>
            <a:r>
              <a:rPr lang="en-US"/>
              <a:t>Language description</a:t>
            </a:r>
          </a:p>
          <a:p>
            <a:pPr marL="514350" indent="-514350">
              <a:buFont typeface="+mj-lt"/>
              <a:buAutoNum type="arabicPeriod"/>
            </a:pPr>
            <a:endParaRPr lang="en-US"/>
          </a:p>
          <a:p>
            <a:pPr marL="514350" indent="-514350">
              <a:buFont typeface="+mj-lt"/>
              <a:buAutoNum type="arabicPeriod"/>
            </a:pPr>
            <a:r>
              <a:rPr lang="en-US"/>
              <a:t>Final particles in languages of the world</a:t>
            </a:r>
            <a:br>
              <a:rPr lang="en-US"/>
            </a:br>
            <a:endParaRPr lang="en-US"/>
          </a:p>
          <a:p>
            <a:pPr marL="514350" indent="-514350">
              <a:buFont typeface="+mj-lt"/>
              <a:buAutoNum type="arabicPeriod"/>
            </a:pPr>
            <a:r>
              <a:rPr lang="en-US"/>
              <a:t>Methods/data on final particles</a:t>
            </a:r>
          </a:p>
          <a:p>
            <a:pPr marL="514350" indent="-514350">
              <a:buFont typeface="+mj-lt"/>
              <a:buAutoNum type="arabicPeriod"/>
            </a:pPr>
            <a:endParaRPr lang="en-US"/>
          </a:p>
          <a:p>
            <a:pPr marL="514350" indent="-514350">
              <a:buFont typeface="+mj-lt"/>
              <a:buAutoNum type="arabicPeriod"/>
            </a:pPr>
            <a:r>
              <a:rPr lang="en-US"/>
              <a:t>A review of question SFPs</a:t>
            </a:r>
          </a:p>
          <a:p>
            <a:pPr marL="514350" indent="-514350">
              <a:buFont typeface="+mj-lt"/>
              <a:buAutoNum type="arabicPeriod"/>
            </a:pPr>
            <a:endParaRPr lang="en-US"/>
          </a:p>
          <a:p>
            <a:pPr marL="514350" indent="-514350">
              <a:buFont typeface="+mj-lt"/>
              <a:buAutoNum type="arabicPeriod"/>
            </a:pPr>
            <a:r>
              <a:rPr lang="en-US"/>
              <a:t>Discussion</a:t>
            </a:r>
          </a:p>
          <a:p>
            <a:pPr marL="514350" indent="-514350">
              <a:buFont typeface="+mj-lt"/>
              <a:buAutoNum type="arabicPeriod"/>
            </a:pPr>
            <a:endParaRPr lang="en-US"/>
          </a:p>
          <a:p>
            <a:pPr marL="514350" indent="-514350">
              <a:buFont typeface="+mj-lt"/>
              <a:buAutoNum type="arabicPeriod"/>
            </a:pPr>
            <a:endParaRPr lang="en-US"/>
          </a:p>
        </p:txBody>
      </p:sp>
      <p:sp>
        <p:nvSpPr>
          <p:cNvPr id="4" name="Slide Number Placeholder 3">
            <a:extLst>
              <a:ext uri="{FF2B5EF4-FFF2-40B4-BE49-F238E27FC236}">
                <a16:creationId xmlns:a16="http://schemas.microsoft.com/office/drawing/2014/main" id="{C4F82D74-915E-6DFE-C401-9FADBFF2484A}"/>
              </a:ext>
            </a:extLst>
          </p:cNvPr>
          <p:cNvSpPr>
            <a:spLocks noGrp="1"/>
          </p:cNvSpPr>
          <p:nvPr>
            <p:ph type="sldNum" sz="quarter" idx="12"/>
          </p:nvPr>
        </p:nvSpPr>
        <p:spPr/>
        <p:txBody>
          <a:bodyPr/>
          <a:lstStyle/>
          <a:p>
            <a:fld id="{CD6392C4-29F7-A644-B9A7-B57F2E84ED4E}" type="slidenum">
              <a:rPr lang="en-US"/>
              <a:t>9</a:t>
            </a:fld>
            <a:endParaRPr lang="en-US"/>
          </a:p>
        </p:txBody>
      </p:sp>
    </p:spTree>
    <p:extLst>
      <p:ext uri="{BB962C8B-B14F-4D97-AF65-F5344CB8AC3E}">
        <p14:creationId xmlns:p14="http://schemas.microsoft.com/office/powerpoint/2010/main" val="2079948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23797</TotalTime>
  <Words>6014</Words>
  <Application>Microsoft Macintosh PowerPoint</Application>
  <PresentationFormat>Widescreen</PresentationFormat>
  <Paragraphs>629</Paragraphs>
  <Slides>49</Slides>
  <Notes>0</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Aptos</vt:lpstr>
      <vt:lpstr>Arial</vt:lpstr>
      <vt:lpstr>Calibri</vt:lpstr>
      <vt:lpstr>Calibri Light</vt:lpstr>
      <vt:lpstr>Doulos SIL</vt:lpstr>
      <vt:lpstr>Times</vt:lpstr>
      <vt:lpstr>Times New Roman</vt:lpstr>
      <vt:lpstr>Office Theme</vt:lpstr>
      <vt:lpstr>Final particles in Itunyoso Triqui: towards a Triqui pragmatics   </vt:lpstr>
      <vt:lpstr>Triqui languages</vt:lpstr>
      <vt:lpstr>My scholarship on the language</vt:lpstr>
      <vt:lpstr>PowerPoint Presentation</vt:lpstr>
      <vt:lpstr>What does a reference grammar include?</vt:lpstr>
      <vt:lpstr>Pragmatics in tonal and non-tonal languages</vt:lpstr>
      <vt:lpstr>What about in a complex tone language?</vt:lpstr>
      <vt:lpstr>Example – question vs. expression of uncertainty</vt:lpstr>
      <vt:lpstr>Outline</vt:lpstr>
      <vt:lpstr>II. Phonological background: tone</vt:lpstr>
      <vt:lpstr>II. Morphological background: tone</vt:lpstr>
      <vt:lpstr>Is there space to use tone pragmatically? No.</vt:lpstr>
      <vt:lpstr>Final particles in languages of the world</vt:lpstr>
      <vt:lpstr>PowerPoint Presentation</vt:lpstr>
      <vt:lpstr>PowerPoint Presentation</vt:lpstr>
      <vt:lpstr>SFPs encode a range of meanings</vt:lpstr>
      <vt:lpstr>Pragmatic dimensions to consider</vt:lpstr>
      <vt:lpstr>III. Methods and data</vt:lpstr>
      <vt:lpstr>PowerPoint Presentation</vt:lpstr>
      <vt:lpstr>Observations and grammatical status</vt:lpstr>
      <vt:lpstr>Adverbs and SFPs</vt:lpstr>
      <vt:lpstr>A large project for the grammar</vt:lpstr>
      <vt:lpstr>IV. There are 12 SFPs for questions</vt:lpstr>
      <vt:lpstr>PowerPoint Presentation</vt:lpstr>
      <vt:lpstr>PowerPoint Presentation</vt:lpstr>
      <vt:lpstr>Verbal aspect and SFPs</vt:lpstr>
      <vt:lpstr>Negation, aspect, and SFPs</vt:lpstr>
      <vt:lpstr>Repetition and questions</vt:lpstr>
      <vt:lpstr>PowerPoint Presentation</vt:lpstr>
      <vt:lpstr>PowerPoint Presentation</vt:lpstr>
      <vt:lpstr>PowerPoint Presentation</vt:lpstr>
      <vt:lpstr>Another example – extension to politeness?</vt:lpstr>
      <vt:lpstr>Negation and information structure</vt:lpstr>
      <vt:lpstr>Extended use – expressions of doubt</vt:lpstr>
      <vt:lpstr>Alternative questions</vt:lpstr>
      <vt:lpstr>Manner and surprisal</vt:lpstr>
      <vt:lpstr>Partial questions</vt:lpstr>
      <vt:lpstr>Dimensions of meaning</vt:lpstr>
      <vt:lpstr>V. Discussion</vt:lpstr>
      <vt:lpstr>On our pragmatic dimensions</vt:lpstr>
      <vt:lpstr>Engagement: The two most common SFPs</vt:lpstr>
      <vt:lpstr>Use of yoj³² and yu³be³² in a teaching context</vt:lpstr>
      <vt:lpstr>Ni² yoj³²(?) / and yoj³²?</vt:lpstr>
      <vt:lpstr>Problems</vt:lpstr>
      <vt:lpstr>Final points</vt:lpstr>
      <vt:lpstr>References:</vt:lpstr>
      <vt:lpstr>PowerPoint Presentation</vt:lpstr>
      <vt:lpstr>Pragmatics</vt:lpstr>
      <vt:lpstr>Managing listener expectations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Fieldwork on the structure and grammar of Itunyoso Triqui</dc:title>
  <dc:creator>Christian DiCanio</dc:creator>
  <cp:lastModifiedBy>Christian DiCanio</cp:lastModifiedBy>
  <cp:revision>698</cp:revision>
  <dcterms:created xsi:type="dcterms:W3CDTF">2022-10-17T17:22:59Z</dcterms:created>
  <dcterms:modified xsi:type="dcterms:W3CDTF">2024-10-24T19:51:59Z</dcterms:modified>
</cp:coreProperties>
</file>