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2" r:id="rId3"/>
    <p:sldId id="257" r:id="rId4"/>
    <p:sldId id="259" r:id="rId5"/>
    <p:sldId id="261" r:id="rId6"/>
    <p:sldId id="260" r:id="rId7"/>
    <p:sldId id="263" r:id="rId8"/>
    <p:sldId id="258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31" autoAdjust="0"/>
    <p:restoredTop sz="94660"/>
  </p:normalViewPr>
  <p:slideViewPr>
    <p:cSldViewPr>
      <p:cViewPr varScale="1">
        <p:scale>
          <a:sx n="91" d="100"/>
          <a:sy n="91" d="100"/>
        </p:scale>
        <p:origin x="-108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228A23-BF15-4A84-B962-5654EEE37651}" type="datetimeFigureOut">
              <a:rPr lang="en-US" smtClean="0"/>
              <a:t>9/24/2014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DB4B38-7973-4271-AE3C-FBD0E366080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DB4B38-7973-4271-AE3C-FBD0E3660808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Suggested </a:t>
            </a:r>
            <a:r>
              <a:rPr lang="en-US" dirty="0" smtClean="0"/>
              <a:t>Term Projects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CSE 666, </a:t>
            </a:r>
            <a:r>
              <a:rPr lang="en-US" dirty="0" smtClean="0"/>
              <a:t>Fall 2014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smtClean="0"/>
              <a:t>Guidelines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1447800"/>
            <a:ext cx="76200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The described projects are suggestions; if you have desire, skills or idea to explore alternative topics, you are free to do so.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Finalize the project selection by October 16; have a 1-2 slide (2-3 minutes) presentation describing the project on that day.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Project reporting:</a:t>
            </a:r>
          </a:p>
          <a:p>
            <a:pPr lvl="1">
              <a:buFontTx/>
              <a:buChar char="-"/>
            </a:pPr>
            <a:r>
              <a:rPr lang="en-US" dirty="0" smtClean="0"/>
              <a:t> Final goal: estimate performance of proposed method or present a working demo of the system</a:t>
            </a:r>
          </a:p>
          <a:p>
            <a:pPr lvl="1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Presentation: 20 minute on one of four days of classes(Nov. 20, 25, Dec. 2, 4). Presentation should include some topic background (previous works), description of the approach, preliminary results.</a:t>
            </a:r>
          </a:p>
          <a:p>
            <a:pPr lvl="1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Final report : Dec. 16 ? – research style paper with results (background, previous work, detailed approach description, results, bibliography).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Working in groups: you can do so for large projects, but the work should be clearly split and separate reports from each person will have to be submitted.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Using existing projects, libraries, etc. You have to reference all such uses; the project should contain significant amount of your original work.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Fingerprint </a:t>
            </a:r>
            <a:r>
              <a:rPr lang="en-US" dirty="0" smtClean="0"/>
              <a:t>Deformations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381065"/>
            <a:ext cx="693420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Skin Deformation Models for Fingerprint Matching</a:t>
            </a:r>
          </a:p>
          <a:p>
            <a:pPr lvl="1">
              <a:buFontTx/>
              <a:buChar char="-"/>
            </a:pPr>
            <a:r>
              <a:rPr lang="en-US" dirty="0" smtClean="0"/>
              <a:t>Implement previous methods for correlation matching</a:t>
            </a:r>
          </a:p>
          <a:p>
            <a:pPr lvl="1"/>
            <a:r>
              <a:rPr lang="en-US" sz="1200" dirty="0" smtClean="0"/>
              <a:t>J. Li, S. </a:t>
            </a:r>
            <a:r>
              <a:rPr lang="en-US" sz="1200" dirty="0" err="1" smtClean="0"/>
              <a:t>Tulyakov</a:t>
            </a:r>
            <a:r>
              <a:rPr lang="en-US" sz="1200" dirty="0" smtClean="0"/>
              <a:t>, and V. </a:t>
            </a:r>
            <a:r>
              <a:rPr lang="en-US" sz="1200" dirty="0" err="1" smtClean="0"/>
              <a:t>Govindaraju</a:t>
            </a:r>
            <a:r>
              <a:rPr lang="en-US" sz="1200" dirty="0" smtClean="0"/>
              <a:t>, "Verifying Fingerprint Match by Local Correlation Methods," in First IEEE International Conference on Biometrics: Theory, Applications, and Systems, 2007. BTAS 2007. , 2007, pp. 1-5</a:t>
            </a:r>
            <a:r>
              <a:rPr lang="en-US" sz="1200" dirty="0" smtClean="0"/>
              <a:t>.</a:t>
            </a:r>
          </a:p>
          <a:p>
            <a:pPr lvl="1"/>
            <a:r>
              <a:rPr lang="en-US" sz="1200" dirty="0" smtClean="0"/>
              <a:t>J. Li, S. </a:t>
            </a:r>
            <a:r>
              <a:rPr lang="en-US" sz="1200" dirty="0" err="1" smtClean="0"/>
              <a:t>Tulyakov</a:t>
            </a:r>
            <a:r>
              <a:rPr lang="en-US" sz="1200" dirty="0" smtClean="0"/>
              <a:t>, Z. Zhang, and V. </a:t>
            </a:r>
            <a:r>
              <a:rPr lang="en-US" sz="1200" dirty="0" err="1" smtClean="0"/>
              <a:t>Govindraju</a:t>
            </a:r>
            <a:r>
              <a:rPr lang="en-US" sz="1200" dirty="0" smtClean="0"/>
              <a:t>, "Fingerprint Matching Using Correlation and Thin-Plate </a:t>
            </a:r>
            <a:r>
              <a:rPr lang="en-US" sz="1200" dirty="0" err="1" smtClean="0"/>
              <a:t>Spline</a:t>
            </a:r>
            <a:r>
              <a:rPr lang="en-US" sz="1200" dirty="0" smtClean="0"/>
              <a:t> Deformation Model," in IEEE Second International Conference on Biometrics: Theory, Applications and Systems (BTAS 08), 2008.</a:t>
            </a:r>
          </a:p>
          <a:p>
            <a:pPr lvl="1"/>
            <a:endParaRPr lang="en-US" dirty="0" smtClean="0"/>
          </a:p>
          <a:p>
            <a:pPr lvl="1">
              <a:buFontTx/>
              <a:buChar char="-"/>
            </a:pPr>
            <a:r>
              <a:rPr lang="en-US" dirty="0" smtClean="0"/>
              <a:t> </a:t>
            </a:r>
            <a:r>
              <a:rPr lang="en-US" dirty="0" smtClean="0"/>
              <a:t>Incorporate deformation cost  into matching scores</a:t>
            </a:r>
          </a:p>
          <a:p>
            <a:pPr lvl="1">
              <a:buFontTx/>
              <a:buChar char="-"/>
            </a:pPr>
            <a:r>
              <a:rPr lang="en-US" dirty="0" smtClean="0"/>
              <a:t> Propose and implement other methods of skin deformation, e.g.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lvl="1"/>
            <a:r>
              <a:rPr lang="en-US" sz="1400" dirty="0" smtClean="0"/>
              <a:t>R. </a:t>
            </a:r>
            <a:r>
              <a:rPr lang="en-US" sz="1400" dirty="0" err="1" smtClean="0"/>
              <a:t>Cappelli</a:t>
            </a:r>
            <a:r>
              <a:rPr lang="en-US" sz="1400" dirty="0" smtClean="0"/>
              <a:t>, D. </a:t>
            </a:r>
            <a:r>
              <a:rPr lang="en-US" sz="1400" dirty="0" err="1" smtClean="0"/>
              <a:t>Maio</a:t>
            </a:r>
            <a:r>
              <a:rPr lang="en-US" sz="1400" dirty="0" smtClean="0"/>
              <a:t>, and D. </a:t>
            </a:r>
            <a:r>
              <a:rPr lang="en-US" sz="1400" dirty="0" err="1" smtClean="0"/>
              <a:t>Maltoni</a:t>
            </a:r>
            <a:r>
              <a:rPr lang="en-US" sz="1400" dirty="0" smtClean="0"/>
              <a:t>. </a:t>
            </a:r>
            <a:r>
              <a:rPr lang="en-US" sz="1400" dirty="0" err="1" smtClean="0"/>
              <a:t>Modelling</a:t>
            </a:r>
            <a:r>
              <a:rPr lang="en-US" sz="1400" dirty="0" smtClean="0"/>
              <a:t> </a:t>
            </a:r>
            <a:r>
              <a:rPr lang="en-US" sz="1400" dirty="0" smtClean="0"/>
              <a:t>plastic </a:t>
            </a:r>
            <a:r>
              <a:rPr lang="en-US" sz="1400" dirty="0" smtClean="0"/>
              <a:t>distortion in Fingerprint </a:t>
            </a:r>
            <a:r>
              <a:rPr lang="en-US" sz="1400" dirty="0" smtClean="0"/>
              <a:t>images. In Proc. Int'l Conf. </a:t>
            </a:r>
            <a:r>
              <a:rPr lang="en-US" sz="1400" dirty="0" smtClean="0"/>
              <a:t>Advances in </a:t>
            </a:r>
            <a:r>
              <a:rPr lang="en-US" sz="1400" dirty="0" smtClean="0"/>
              <a:t>Pattern Recognition, 2001</a:t>
            </a:r>
            <a:r>
              <a:rPr lang="en-US" sz="1400" dirty="0" smtClean="0"/>
              <a:t>.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1400" dirty="0" err="1" smtClean="0"/>
              <a:t>Dongjin</a:t>
            </a:r>
            <a:r>
              <a:rPr lang="en-US" sz="1400" dirty="0" smtClean="0"/>
              <a:t> </a:t>
            </a:r>
            <a:r>
              <a:rPr lang="en-US" sz="1400" dirty="0" smtClean="0"/>
              <a:t>Kwon; Il Dong </a:t>
            </a:r>
            <a:r>
              <a:rPr lang="en-US" sz="1400" dirty="0" err="1" smtClean="0"/>
              <a:t>Yun</a:t>
            </a:r>
            <a:r>
              <a:rPr lang="en-US" sz="1400" dirty="0" smtClean="0"/>
              <a:t>; Sang-</a:t>
            </a:r>
            <a:r>
              <a:rPr lang="en-US" sz="1400" dirty="0" err="1" smtClean="0"/>
              <a:t>Uk</a:t>
            </a:r>
            <a:r>
              <a:rPr lang="en-US" sz="1400" dirty="0" smtClean="0"/>
              <a:t> Lee, "A Robust Warping Method for Fingerprint Matching," Computer Vision and Pattern Recognition, 2007. CVPR '07. IEEE Conference on , vol., no., pp.1,6, 17-22 June 2007</a:t>
            </a:r>
          </a:p>
          <a:p>
            <a:pPr lvl="1"/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Fingerprint </a:t>
            </a:r>
            <a:r>
              <a:rPr lang="en-US" dirty="0" smtClean="0"/>
              <a:t>Indexing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381065"/>
            <a:ext cx="69342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Modify </a:t>
            </a:r>
            <a:r>
              <a:rPr lang="en-US" dirty="0" smtClean="0"/>
              <a:t>existing fingerprint indexing algorithm to use in-memory </a:t>
            </a:r>
            <a:r>
              <a:rPr lang="en-US" dirty="0" smtClean="0"/>
              <a:t>structures; test performance 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lvl="1"/>
            <a:r>
              <a:rPr lang="en-US" sz="1400" dirty="0" err="1" smtClean="0"/>
              <a:t>Mansukhani</a:t>
            </a:r>
            <a:r>
              <a:rPr lang="en-US" sz="1400" dirty="0" smtClean="0"/>
              <a:t>, P., </a:t>
            </a:r>
            <a:r>
              <a:rPr lang="en-US" sz="1400" dirty="0" err="1" smtClean="0"/>
              <a:t>Tulyakov</a:t>
            </a:r>
            <a:r>
              <a:rPr lang="en-US" sz="1400" dirty="0" smtClean="0"/>
              <a:t>, S., </a:t>
            </a:r>
            <a:r>
              <a:rPr lang="en-US" sz="1400" dirty="0" err="1" smtClean="0"/>
              <a:t>Govindaraju</a:t>
            </a:r>
            <a:r>
              <a:rPr lang="en-US" sz="1400" dirty="0" smtClean="0"/>
              <a:t>, V.: A Framework for Efficient Fingerprint Identification Using a Minutiae Tree. Systems Journal, IEEE 4 (2010) 126-137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Implement </a:t>
            </a:r>
            <a:r>
              <a:rPr lang="en-US" dirty="0" smtClean="0"/>
              <a:t>alternative indexing method </a:t>
            </a:r>
            <a:r>
              <a:rPr lang="en-US" dirty="0" smtClean="0"/>
              <a:t>; compare performances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lvl="1"/>
            <a:r>
              <a:rPr lang="en-US" sz="1400" dirty="0" smtClean="0"/>
              <a:t>B. </a:t>
            </a:r>
            <a:r>
              <a:rPr lang="en-US" sz="1400" dirty="0" err="1" smtClean="0"/>
              <a:t>Bhanu</a:t>
            </a:r>
            <a:r>
              <a:rPr lang="en-US" sz="1400" dirty="0" smtClean="0"/>
              <a:t> and X. Tan, “Fingerprint indexing based on novel features of</a:t>
            </a:r>
          </a:p>
          <a:p>
            <a:pPr lvl="1"/>
            <a:r>
              <a:rPr lang="en-US" sz="1400" dirty="0" smtClean="0"/>
              <a:t>minutiae triplets,” IEEE Trans. Pattern Anal. Mach. </a:t>
            </a:r>
            <a:r>
              <a:rPr lang="en-US" sz="1400" dirty="0" err="1" smtClean="0"/>
              <a:t>Intell</a:t>
            </a:r>
            <a:r>
              <a:rPr lang="en-US" sz="1400" dirty="0" smtClean="0"/>
              <a:t>., vol. 25, no.</a:t>
            </a:r>
          </a:p>
          <a:p>
            <a:pPr lvl="1"/>
            <a:r>
              <a:rPr lang="en-US" sz="1400" dirty="0" smtClean="0"/>
              <a:t>5, pp. 616–622, May 2003</a:t>
            </a:r>
            <a:r>
              <a:rPr lang="en-US" sz="1400" dirty="0" smtClean="0"/>
              <a:t>.</a:t>
            </a:r>
          </a:p>
          <a:p>
            <a:pPr lvl="1"/>
            <a:r>
              <a:rPr lang="en-US" sz="1400" dirty="0" err="1" smtClean="0"/>
              <a:t>Cappelli</a:t>
            </a:r>
            <a:r>
              <a:rPr lang="en-US" sz="1400" dirty="0" smtClean="0"/>
              <a:t>, R.; Ferrara, M.; </a:t>
            </a:r>
            <a:r>
              <a:rPr lang="en-US" sz="1400" dirty="0" err="1" smtClean="0"/>
              <a:t>Maltoni</a:t>
            </a:r>
            <a:r>
              <a:rPr lang="en-US" sz="1400" dirty="0" smtClean="0"/>
              <a:t>, D., "Fingerprint Indexing Based on Minutia Cylinder-Code," Pattern Analysis and Machine Intelligence, IEEE Transactions on , vol.33, no.5, pp.1051,1057, May 2011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Other indexing ideas?</a:t>
            </a: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Fingerprint </a:t>
            </a:r>
            <a:r>
              <a:rPr lang="en-US" dirty="0" smtClean="0"/>
              <a:t>Image </a:t>
            </a:r>
            <a:r>
              <a:rPr lang="en-US" dirty="0" err="1" smtClean="0"/>
              <a:t>Binarization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524000"/>
            <a:ext cx="69342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Implement MRF based approach to fingerprint </a:t>
            </a:r>
            <a:r>
              <a:rPr lang="en-US" dirty="0" err="1" smtClean="0"/>
              <a:t>binarization</a:t>
            </a:r>
            <a:r>
              <a:rPr lang="en-US" dirty="0" smtClean="0"/>
              <a:t>: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lvl="1"/>
            <a:r>
              <a:rPr lang="en-US" sz="1400" dirty="0" err="1" smtClean="0"/>
              <a:t>Huaigu</a:t>
            </a:r>
            <a:r>
              <a:rPr lang="en-US" sz="1400" dirty="0" smtClean="0"/>
              <a:t> Cao; </a:t>
            </a:r>
            <a:r>
              <a:rPr lang="en-US" sz="1400" dirty="0" err="1" smtClean="0"/>
              <a:t>Govindaraju</a:t>
            </a:r>
            <a:r>
              <a:rPr lang="en-US" sz="1400" dirty="0" smtClean="0"/>
              <a:t>, V., "Preprocessing of Low-Quality Handwritten Documents Using Markov Random Fields," Pattern Analysis and Machine Intelligence, IEEE Transactions on , vol.31, no.7, pp.1184,1194, July </a:t>
            </a:r>
            <a:r>
              <a:rPr lang="en-US" sz="1400" dirty="0" smtClean="0"/>
              <a:t>2009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1400" dirty="0" smtClean="0"/>
              <a:t>Kai </a:t>
            </a:r>
            <a:r>
              <a:rPr lang="en-US" sz="1400" dirty="0" smtClean="0"/>
              <a:t>Cao; </a:t>
            </a:r>
            <a:r>
              <a:rPr lang="en-US" sz="1400" dirty="0" err="1" smtClean="0"/>
              <a:t>Eryun</a:t>
            </a:r>
            <a:r>
              <a:rPr lang="en-US" sz="1400" dirty="0" smtClean="0"/>
              <a:t> Liu; Jain, AK., "Segmentation and Enhancement of Latent Fingerprints: A Coarse to Fine </a:t>
            </a:r>
            <a:r>
              <a:rPr lang="en-US" sz="1400" dirty="0" smtClean="0"/>
              <a:t>Ridge Structure </a:t>
            </a:r>
            <a:r>
              <a:rPr lang="en-US" sz="1400" dirty="0" smtClean="0"/>
              <a:t>Dictionary," Pattern Analysis and Machine Intelligence, IEEE Transactions on , vol.36, no.9, pp.1847,1859, Sept. </a:t>
            </a:r>
            <a:r>
              <a:rPr lang="en-US" sz="1400" dirty="0" smtClean="0"/>
              <a:t>2014</a:t>
            </a:r>
          </a:p>
          <a:p>
            <a:pPr lvl="1"/>
            <a:endParaRPr lang="en-US" sz="1400" dirty="0" smtClean="0"/>
          </a:p>
          <a:p>
            <a:pPr lvl="1"/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Fingerprint </a:t>
            </a:r>
            <a:r>
              <a:rPr lang="en-US" dirty="0" smtClean="0"/>
              <a:t>Hashing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219200" y="1381065"/>
            <a:ext cx="6934200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Implement </a:t>
            </a:r>
            <a:r>
              <a:rPr lang="en-US" dirty="0" smtClean="0"/>
              <a:t>some fingerprint </a:t>
            </a:r>
            <a:r>
              <a:rPr lang="en-US" dirty="0" smtClean="0"/>
              <a:t>hashing algorithms </a:t>
            </a:r>
            <a:r>
              <a:rPr lang="en-US" dirty="0" smtClean="0"/>
              <a:t>and compare </a:t>
            </a:r>
            <a:r>
              <a:rPr lang="en-US" dirty="0" smtClean="0"/>
              <a:t>their performance </a:t>
            </a:r>
            <a:r>
              <a:rPr lang="en-US" dirty="0" smtClean="0"/>
              <a:t>with existing methods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lvl="1"/>
            <a:r>
              <a:rPr lang="en-US" sz="1400" dirty="0" err="1" smtClean="0"/>
              <a:t>Farooq</a:t>
            </a:r>
            <a:r>
              <a:rPr lang="en-US" sz="1400" dirty="0" smtClean="0"/>
              <a:t>, F., </a:t>
            </a:r>
            <a:r>
              <a:rPr lang="en-US" sz="1400" dirty="0" err="1" smtClean="0"/>
              <a:t>Bolle</a:t>
            </a:r>
            <a:r>
              <a:rPr lang="en-US" sz="1400" dirty="0" smtClean="0"/>
              <a:t>, R.M., </a:t>
            </a:r>
            <a:r>
              <a:rPr lang="en-US" sz="1400" dirty="0" err="1" smtClean="0"/>
              <a:t>Jea</a:t>
            </a:r>
            <a:r>
              <a:rPr lang="en-US" sz="1400" dirty="0" smtClean="0"/>
              <a:t>, T.-Y., </a:t>
            </a:r>
            <a:r>
              <a:rPr lang="en-US" sz="1400" dirty="0" err="1" smtClean="0"/>
              <a:t>Ratha</a:t>
            </a:r>
            <a:r>
              <a:rPr lang="en-US" sz="1400" dirty="0" smtClean="0"/>
              <a:t>, N.A.-R., N.: Anonymous and Revocable Fingerprint Recognition. In: </a:t>
            </a:r>
            <a:r>
              <a:rPr lang="en-US" sz="1400" dirty="0" err="1" smtClean="0"/>
              <a:t>Bolle</a:t>
            </a:r>
            <a:r>
              <a:rPr lang="en-US" sz="1400" dirty="0" smtClean="0"/>
              <a:t>, R.M. (ed.): Computer Vision and Pattern Recognition, 2007. CVPR '07. IEEE Conference on (2007) </a:t>
            </a:r>
            <a:r>
              <a:rPr lang="en-US" sz="1400" dirty="0" smtClean="0"/>
              <a:t>1-7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1400" dirty="0" smtClean="0"/>
              <a:t>Ferrara, M.; </a:t>
            </a:r>
            <a:r>
              <a:rPr lang="en-US" sz="1400" dirty="0" err="1" smtClean="0"/>
              <a:t>Maltoni</a:t>
            </a:r>
            <a:r>
              <a:rPr lang="en-US" sz="1400" dirty="0" smtClean="0"/>
              <a:t>, D.; </a:t>
            </a:r>
            <a:r>
              <a:rPr lang="en-US" sz="1400" dirty="0" err="1" smtClean="0"/>
              <a:t>Cappelli</a:t>
            </a:r>
            <a:r>
              <a:rPr lang="en-US" sz="1400" dirty="0" smtClean="0"/>
              <a:t>, R., "Noninvertible Minutia Cylinder-Code Representation," Information Forensics and Security, IEEE Transactions on , vol.7, no.6, pp.1727,1737, Dec. 2012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Face </a:t>
            </a:r>
            <a:r>
              <a:rPr lang="en-US" dirty="0" smtClean="0"/>
              <a:t>Tracking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066801"/>
            <a:ext cx="69342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Improve face tracking accuracy by performing direction dependent  recognition of face parts</a:t>
            </a:r>
            <a:endParaRPr lang="en-US" dirty="0" smtClean="0"/>
          </a:p>
          <a:p>
            <a:pPr lvl="1">
              <a:buFontTx/>
              <a:buChar char="-"/>
            </a:pPr>
            <a:r>
              <a:rPr lang="en-US" sz="1600" dirty="0" smtClean="0"/>
              <a:t> Need to re-train algorithms (SVM) performing recognition</a:t>
            </a:r>
          </a:p>
          <a:p>
            <a:pPr lvl="1"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smtClean="0"/>
              <a:t>Data for training can be collected automatically based on currently recognized positions of recognized patches. Some data verification might be needed.</a:t>
            </a:r>
            <a:endParaRPr lang="en-US" sz="16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Improve face tracking accuracy by utilizing non-rectangular region recognition</a:t>
            </a:r>
          </a:p>
          <a:p>
            <a:r>
              <a:rPr lang="en-US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Improve face tracking speed by utilizing alternative features (e.g. LBP instead of HOG), feature reduction methods, SVM replacement?</a:t>
            </a: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Improving face tracking algorithm by adding user-specific matching 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lvl="1"/>
            <a:r>
              <a:rPr lang="en-US" sz="1400" dirty="0" err="1" smtClean="0"/>
              <a:t>Dalal</a:t>
            </a:r>
            <a:r>
              <a:rPr lang="en-US" sz="1400" dirty="0" smtClean="0"/>
              <a:t>, N.; </a:t>
            </a:r>
            <a:r>
              <a:rPr lang="en-US" sz="1400" dirty="0" err="1" smtClean="0"/>
              <a:t>Triggs</a:t>
            </a:r>
            <a:r>
              <a:rPr lang="en-US" sz="1400" dirty="0" smtClean="0"/>
              <a:t>, B.; , "Histograms of oriented gradients for human detection," Computer Vision and Pattern Recognition, 2005. CVPR 2005. IEEE Computer Society Conference on , vol.1, no., pp.886-893 vol. 1, 25-25 June 2005</a:t>
            </a:r>
          </a:p>
          <a:p>
            <a:pPr lvl="1"/>
            <a:endParaRPr lang="en-US" sz="1400" dirty="0" smtClean="0"/>
          </a:p>
          <a:p>
            <a:pPr lvl="1"/>
            <a:r>
              <a:rPr lang="en-US" sz="1400" dirty="0" smtClean="0"/>
              <a:t>M. </a:t>
            </a:r>
            <a:r>
              <a:rPr lang="en-US" sz="1400" dirty="0" err="1" smtClean="0"/>
              <a:t>Isard</a:t>
            </a:r>
            <a:r>
              <a:rPr lang="en-US" sz="1400" dirty="0" smtClean="0"/>
              <a:t> and A. Blake, “ICONDENSATION- Unifying low-level and high-level tracking in a stochastic framework,” Proceedings of European Conference on Computer Vision, Vol. 1, pp. 893-908, 1998.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en-US" dirty="0" smtClean="0"/>
              <a:t>Facial Expression </a:t>
            </a:r>
            <a:r>
              <a:rPr lang="en-US" dirty="0" smtClean="0"/>
              <a:t>Matching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143000"/>
            <a:ext cx="69342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Automated facial </a:t>
            </a:r>
            <a:r>
              <a:rPr lang="en-US" dirty="0" smtClean="0"/>
              <a:t>expression analysis </a:t>
            </a:r>
            <a:r>
              <a:rPr lang="en-US" dirty="0" smtClean="0"/>
              <a:t>:</a:t>
            </a:r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 lvl="1">
              <a:buFontTx/>
              <a:buChar char="-"/>
            </a:pPr>
            <a:r>
              <a:rPr lang="en-US" sz="1600" dirty="0" smtClean="0"/>
              <a:t> Given positions of eyes, brows and mouth in videos </a:t>
            </a:r>
          </a:p>
          <a:p>
            <a:pPr lvl="1"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smtClean="0"/>
              <a:t>Detect head movements (e.g. speed in movements, direction, etc.) and investigate if they can be used for person identification</a:t>
            </a:r>
          </a:p>
          <a:p>
            <a:pPr lvl="1">
              <a:buFontTx/>
              <a:buChar char="-"/>
            </a:pPr>
            <a:r>
              <a:rPr lang="en-US" sz="1600" dirty="0" smtClean="0"/>
              <a:t>Detect </a:t>
            </a:r>
            <a:r>
              <a:rPr lang="en-US" sz="1600" dirty="0" smtClean="0"/>
              <a:t>facial expressions from the changes in </a:t>
            </a:r>
            <a:r>
              <a:rPr lang="en-US" sz="1600" dirty="0" smtClean="0"/>
              <a:t>features extracted near landmark points</a:t>
            </a:r>
          </a:p>
          <a:p>
            <a:pPr lvl="1"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smtClean="0"/>
              <a:t>Explore if sequences of changes can be used for person identification</a:t>
            </a:r>
            <a:endParaRPr lang="en-US" sz="1600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sz="1400" dirty="0" smtClean="0"/>
              <a:t>S. </a:t>
            </a:r>
            <a:r>
              <a:rPr lang="en-US" sz="1400" dirty="0" err="1" smtClean="0"/>
              <a:t>Tulyakov</a:t>
            </a:r>
            <a:r>
              <a:rPr lang="en-US" sz="1400" dirty="0" smtClean="0"/>
              <a:t>, T. </a:t>
            </a:r>
            <a:r>
              <a:rPr lang="en-US" sz="1400" dirty="0" err="1" smtClean="0"/>
              <a:t>Slowe</a:t>
            </a:r>
            <a:r>
              <a:rPr lang="en-US" sz="1400" dirty="0" smtClean="0"/>
              <a:t>, Z. Zhang, and V. </a:t>
            </a:r>
            <a:r>
              <a:rPr lang="en-US" sz="1400" dirty="0" err="1" smtClean="0"/>
              <a:t>Govindaraju</a:t>
            </a:r>
            <a:r>
              <a:rPr lang="en-US" sz="1400" dirty="0" smtClean="0"/>
              <a:t>, "Facial Expression Biometrics Using Tracker Displacement Features," in Computer Vision and Pattern Recognition, 2007. CVPR '07. IEEE Conference on, 2007, pp. 1-5</a:t>
            </a:r>
            <a:r>
              <a:rPr lang="en-US" sz="1400" dirty="0" smtClean="0"/>
              <a:t>.</a:t>
            </a:r>
          </a:p>
          <a:p>
            <a:endParaRPr lang="en-US" sz="1400" dirty="0" smtClean="0"/>
          </a:p>
          <a:p>
            <a:r>
              <a:rPr lang="en-US" sz="1400" dirty="0" smtClean="0"/>
              <a:t>A. L. </a:t>
            </a:r>
            <a:r>
              <a:rPr lang="en-US" sz="1400" dirty="0" err="1" smtClean="0"/>
              <a:t>Kashyap</a:t>
            </a:r>
            <a:r>
              <a:rPr lang="en-US" sz="1400" dirty="0" smtClean="0"/>
              <a:t>, S. </a:t>
            </a:r>
            <a:r>
              <a:rPr lang="en-US" sz="1400" dirty="0" err="1" smtClean="0"/>
              <a:t>Tulyakov</a:t>
            </a:r>
            <a:r>
              <a:rPr lang="en-US" sz="1400" dirty="0" smtClean="0"/>
              <a:t>, and V. </a:t>
            </a:r>
            <a:r>
              <a:rPr lang="en-US" sz="1400" dirty="0" err="1" smtClean="0"/>
              <a:t>Govindaraju</a:t>
            </a:r>
            <a:r>
              <a:rPr lang="en-US" sz="1400" dirty="0" smtClean="0"/>
              <a:t>, "Facial Behavior as a Soft Biometric," in International Conference on Biometrics (ICB 2012), 2012.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Multi-frame face matcher score fusion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1143000"/>
            <a:ext cx="6934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Match subsequent frames in the video to a single enrolled </a:t>
            </a:r>
            <a:r>
              <a:rPr lang="en-US" dirty="0" smtClean="0"/>
              <a:t>face image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 </a:t>
            </a:r>
            <a:r>
              <a:rPr lang="en-US" dirty="0" smtClean="0"/>
              <a:t>Need to effectively fuse these scores</a:t>
            </a:r>
          </a:p>
          <a:p>
            <a:pPr lvl="1">
              <a:buFontTx/>
              <a:buChar char="-"/>
            </a:pPr>
            <a:r>
              <a:rPr lang="en-US" sz="1600" dirty="0" smtClean="0"/>
              <a:t> Use difference between faces in video frames</a:t>
            </a:r>
          </a:p>
          <a:p>
            <a:pPr lvl="1">
              <a:buFontTx/>
              <a:buChar char="-"/>
            </a:pPr>
            <a:r>
              <a:rPr lang="en-US" sz="1600" dirty="0" smtClean="0"/>
              <a:t> </a:t>
            </a:r>
            <a:r>
              <a:rPr lang="en-US" sz="1600" dirty="0" smtClean="0"/>
              <a:t>Goal: automatically learnable fusion method</a:t>
            </a:r>
            <a:endParaRPr lang="en-US" sz="1600" dirty="0" smtClean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r>
              <a:rPr lang="en-US" sz="1400" dirty="0" smtClean="0"/>
              <a:t>S. P. </a:t>
            </a:r>
            <a:r>
              <a:rPr lang="en-US" sz="1400" dirty="0" err="1" smtClean="0"/>
              <a:t>Satheesan</a:t>
            </a:r>
            <a:r>
              <a:rPr lang="en-US" sz="1400" dirty="0" smtClean="0"/>
              <a:t>, S. </a:t>
            </a:r>
            <a:r>
              <a:rPr lang="en-US" sz="1400" dirty="0" err="1" smtClean="0"/>
              <a:t>Tulyakov</a:t>
            </a:r>
            <a:r>
              <a:rPr lang="en-US" sz="1400" dirty="0" smtClean="0"/>
              <a:t>, and V. </a:t>
            </a:r>
            <a:r>
              <a:rPr lang="en-US" sz="1400" dirty="0" err="1" smtClean="0"/>
              <a:t>Govindaraju</a:t>
            </a:r>
            <a:r>
              <a:rPr lang="en-US" sz="1400" dirty="0" smtClean="0"/>
              <a:t>, "A feature information based approach for enhancing score-level fusion in multi-sample biometric systems," in Computer Vision, Pattern Recognition, Image Processing and Graphics (NCVPRIPG), 2013 Fourth National Conference on, 2013, pp. 1-4</a:t>
            </a:r>
            <a:r>
              <a:rPr lang="en-US" sz="1400" dirty="0" smtClean="0"/>
              <a:t>.</a:t>
            </a:r>
          </a:p>
          <a:p>
            <a:endParaRPr lang="en-US" sz="1400" dirty="0" smtClean="0"/>
          </a:p>
          <a:p>
            <a:r>
              <a:rPr lang="en-US" sz="1400" dirty="0" smtClean="0"/>
              <a:t>X. Cheng, S. </a:t>
            </a:r>
            <a:r>
              <a:rPr lang="en-US" sz="1400" dirty="0" err="1" smtClean="0"/>
              <a:t>Tulyakov</a:t>
            </a:r>
            <a:r>
              <a:rPr lang="en-US" sz="1400" dirty="0" smtClean="0"/>
              <a:t>, and V. </a:t>
            </a:r>
            <a:r>
              <a:rPr lang="en-US" sz="1400" dirty="0" err="1" smtClean="0"/>
              <a:t>Govindaraju</a:t>
            </a:r>
            <a:r>
              <a:rPr lang="en-US" sz="1400" dirty="0" smtClean="0"/>
              <a:t>, "Utilization of matching score vector similarity measures in biometric systems," in Computer Vision and Pattern Recognition Workshops (CVPRW), 2012 IEEE Computer Society Conference on, 2012, pp. 111-116.</a:t>
            </a:r>
            <a:endParaRPr lang="en-US" sz="14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560</TotalTime>
  <Words>1229</Words>
  <Application>Microsoft Office PowerPoint</Application>
  <PresentationFormat>On-screen Show (4:3)</PresentationFormat>
  <Paragraphs>95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Suggested Term Projects</vt:lpstr>
      <vt:lpstr>Guidelines</vt:lpstr>
      <vt:lpstr>Fingerprint Deformations</vt:lpstr>
      <vt:lpstr>Fingerprint Indexing</vt:lpstr>
      <vt:lpstr>Fingerprint Image Binarization</vt:lpstr>
      <vt:lpstr>Fingerprint Hashing</vt:lpstr>
      <vt:lpstr>Face Tracking</vt:lpstr>
      <vt:lpstr>Facial Expression Matching</vt:lpstr>
      <vt:lpstr>Multi-frame face matcher score fusion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Suggested Projects</dc:title>
  <dc:creator/>
  <cp:lastModifiedBy>tulyakov</cp:lastModifiedBy>
  <cp:revision>27</cp:revision>
  <dcterms:created xsi:type="dcterms:W3CDTF">2006-08-16T00:00:00Z</dcterms:created>
  <dcterms:modified xsi:type="dcterms:W3CDTF">2014-09-25T05:18:31Z</dcterms:modified>
</cp:coreProperties>
</file>