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tiff" ContentType="image/tiff"/>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loop="1" showNarration="1">
    <p:kiosk/>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0" d="100"/>
          <a:sy n="110" d="100"/>
        </p:scale>
        <p:origin x="-8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CA" smtClean="0"/>
              <a:t>Click to edit Master title style</a:t>
            </a:r>
            <a:endParaRPr kumimoji="0" lang="en-US"/>
          </a:p>
        </p:txBody>
      </p:sp>
      <p:sp>
        <p:nvSpPr>
          <p:cNvPr id="28" name="Date Placeholder 27"/>
          <p:cNvSpPr>
            <a:spLocks noGrp="1"/>
          </p:cNvSpPr>
          <p:nvPr>
            <p:ph type="dt" sz="half" idx="10"/>
          </p:nvPr>
        </p:nvSpPr>
        <p:spPr/>
        <p:txBody>
          <a:bodyPr/>
          <a:lstStyle/>
          <a:p>
            <a:fld id="{A9B1329A-2444-0246-8F5B-1EA9A486000B}" type="datetimeFigureOut">
              <a:rPr lang="en-US" smtClean="0"/>
              <a:pPr/>
              <a:t>11/3/09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94B99E2-D4AD-9D4E-9BF2-5FCC4FCED54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Tree>
  </p:cSld>
  <p:clrMapOvr>
    <a:masterClrMapping/>
  </p:clrMapOvr>
  <p:transition advTm="15000">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9B1329A-2444-0246-8F5B-1EA9A486000B}" type="datetimeFigureOut">
              <a:rPr lang="en-US" smtClean="0"/>
              <a:pPr/>
              <a:t>11/3/09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9B1329A-2444-0246-8F5B-1EA9A486000B}" type="datetimeFigureOut">
              <a:rPr lang="en-US" smtClean="0"/>
              <a:pPr/>
              <a:t>11/3/09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9B1329A-2444-0246-8F5B-1EA9A486000B}" type="datetimeFigureOut">
              <a:rPr lang="en-US" smtClean="0"/>
              <a:pPr/>
              <a:t>11/3/09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A9B1329A-2444-0246-8F5B-1EA9A486000B}" type="datetimeFigureOut">
              <a:rPr lang="en-US" smtClean="0"/>
              <a:pPr/>
              <a:t>11/3/09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94B99E2-D4AD-9D4E-9BF2-5FCC4FCED5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Tm="15000">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A9B1329A-2444-0246-8F5B-1EA9A486000B}" type="datetimeFigureOut">
              <a:rPr lang="en-US" smtClean="0"/>
              <a:pPr/>
              <a:t>11/3/09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A9B1329A-2444-0246-8F5B-1EA9A486000B}" type="datetimeFigureOut">
              <a:rPr lang="en-US" smtClean="0"/>
              <a:pPr/>
              <a:t>11/3/09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A9B1329A-2444-0246-8F5B-1EA9A486000B}" type="datetimeFigureOut">
              <a:rPr lang="en-US" smtClean="0"/>
              <a:pPr/>
              <a:t>11/3/09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1329A-2444-0246-8F5B-1EA9A486000B}" type="datetimeFigureOut">
              <a:rPr lang="en-US" smtClean="0"/>
              <a:pPr/>
              <a:t>11/3/09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A9B1329A-2444-0246-8F5B-1EA9A486000B}" type="datetimeFigureOut">
              <a:rPr lang="en-US" smtClean="0"/>
              <a:pPr/>
              <a:t>11/3/09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CA"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9B1329A-2444-0246-8F5B-1EA9A486000B}" type="datetimeFigureOut">
              <a:rPr lang="en-US" smtClean="0"/>
              <a:pPr/>
              <a:t>11/3/09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B99E2-D4AD-9D4E-9BF2-5FCC4FCED546}" type="slidenum">
              <a:rPr lang="en-US" smtClean="0"/>
              <a:pPr/>
              <a:t>‹#›</a:t>
            </a:fld>
            <a:endParaRPr lang="en-US"/>
          </a:p>
        </p:txBody>
      </p:sp>
    </p:spTree>
  </p:cSld>
  <p:clrMapOvr>
    <a:masterClrMapping/>
  </p:clrMapOvr>
  <p:transition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B1329A-2444-0246-8F5B-1EA9A486000B}" type="datetimeFigureOut">
              <a:rPr lang="en-US" smtClean="0"/>
              <a:pPr/>
              <a:t>11/3/09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94B99E2-D4AD-9D4E-9BF2-5FCC4FCED5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5000">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2.png"/><Relationship Id="rId1" Type="http://schemas.openxmlformats.org/officeDocument/2006/relationships/video" Target="file://localhost/Applications/Microsoft%20Office%202008/Microsoft%20PowerPoint.app/Contents/MacOS//Users/tburke/Music/iTunes/iTunes%20Music/The%20Beards/The%20Beards/02%20Growing%20a%20Beard.m4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 man with a beard after the Macedonian period implied a philosopher,[5] and we have many allusions to this custom of the later philosophers in such proverbs as: "The beard does not make the sage."[6]</a:t>
            </a:r>
            <a:endParaRPr lang="en-US" dirty="0"/>
          </a:p>
        </p:txBody>
      </p:sp>
      <p:pic>
        <p:nvPicPr>
          <p:cNvPr id="4" name="02 Growing a Beard.m4a">
            <a:hlinkClick r:id="" action="ppaction://media"/>
          </p:cNvPr>
          <p:cNvPicPr/>
          <p:nvPr>
            <a:quickTimeFile r:link="rId1"/>
          </p:nvPr>
        </p:nvPicPr>
        <p:blipFill>
          <a:blip r:embed="rId3"/>
          <a:stretch>
            <a:fillRect/>
          </a:stretch>
        </p:blipFill>
        <p:spPr>
          <a:xfrm>
            <a:off x="3810000" y="4003386"/>
            <a:ext cx="1524000" cy="698500"/>
          </a:xfrm>
          <a:prstGeom prst="rect">
            <a:avLst/>
          </a:prstGeom>
        </p:spPr>
      </p:pic>
    </p:spTree>
  </p:cSld>
  <p:clrMapOvr>
    <a:masterClrMapping/>
  </p:clrMapOvr>
  <p:transition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6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6.tiff"/>
          <p:cNvPicPr>
            <a:picLocks noGrp="1" noChangeAspect="1"/>
          </p:cNvPicPr>
          <p:nvPr>
            <p:ph idx="1"/>
          </p:nvPr>
        </p:nvPicPr>
        <p:blipFill>
          <a:blip r:embed="rId2"/>
          <a:srcRect l="-58861" r="-58861"/>
          <a:stretch>
            <a:fillRect/>
          </a:stretch>
        </p:blipFill>
        <p:spPr/>
      </p:pic>
    </p:spTree>
  </p:cSld>
  <p:clrMapOvr>
    <a:masterClrMapping/>
  </p:clrMapOvr>
  <p:transition advTm="1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Irish football, a ban on beards has been in place since 2005, when </a:t>
            </a:r>
            <a:r>
              <a:rPr lang="en-US" dirty="0" err="1" smtClean="0"/>
              <a:t>Beechlawn</a:t>
            </a:r>
            <a:r>
              <a:rPr lang="en-US" dirty="0" smtClean="0"/>
              <a:t> Rovers defender David Murray pulled Chanel striker Ricky Bobby down by his beard when he was clear through on goal. It was feared by the Irish Premier League that this practice would continue; therefore a ban was placed on growing facial hair longer than two inches.[</a:t>
            </a:r>
            <a:endParaRPr lang="en-US" dirty="0"/>
          </a:p>
        </p:txBody>
      </p:sp>
    </p:spTree>
  </p:cSld>
  <p:clrMapOvr>
    <a:masterClrMapping/>
  </p:clrMapOvr>
  <p:transition advTm="15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7.tiff"/>
          <p:cNvPicPr>
            <a:picLocks noGrp="1" noChangeAspect="1"/>
          </p:cNvPicPr>
          <p:nvPr>
            <p:ph idx="1"/>
          </p:nvPr>
        </p:nvPicPr>
        <p:blipFill>
          <a:blip r:embed="rId2"/>
          <a:srcRect l="-103503" r="-103503"/>
          <a:stretch>
            <a:fillRect/>
          </a:stretch>
        </p:blipFill>
        <p:spPr/>
      </p:pic>
    </p:spTree>
  </p:cSld>
  <p:clrMapOvr>
    <a:masterClrMapping/>
  </p:clrMapOvr>
  <p:transition advTm="1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612844"/>
            <a:ext cx="4572000" cy="5632312"/>
          </a:xfrm>
          <a:prstGeom prst="rect">
            <a:avLst/>
          </a:prstGeom>
        </p:spPr>
        <p:txBody>
          <a:bodyPr>
            <a:spAutoFit/>
          </a:bodyPr>
          <a:lstStyle/>
          <a:p>
            <a:r>
              <a:rPr lang="en-US" dirty="0" smtClean="0"/>
              <a:t> * Full – downward flowing beard with either styled or integrated moustache</a:t>
            </a:r>
          </a:p>
          <a:p>
            <a:r>
              <a:rPr lang="en-US" dirty="0" smtClean="0"/>
              <a:t>    * Sideburns – hair grown from the temples down the cheeks toward the </a:t>
            </a:r>
            <a:r>
              <a:rPr lang="en-US" dirty="0" err="1" smtClean="0"/>
              <a:t>jawline</a:t>
            </a:r>
            <a:r>
              <a:rPr lang="en-US" dirty="0" smtClean="0"/>
              <a:t>. Sometimes with a moustache.</a:t>
            </a:r>
          </a:p>
          <a:p>
            <a:r>
              <a:rPr lang="en-US" dirty="0" smtClean="0"/>
              <a:t>    * Chinstrap – a beard with long sideburns that comes forward and ends under the chin, resembling a chinstrap, hence the name.</a:t>
            </a:r>
          </a:p>
          <a:p>
            <a:r>
              <a:rPr lang="en-US" dirty="0" smtClean="0"/>
              <a:t>    * Donegal – similar to the chinstrap beard but, covers the entire chin.</a:t>
            </a:r>
          </a:p>
          <a:p>
            <a:r>
              <a:rPr lang="en-US" dirty="0" smtClean="0"/>
              <a:t>    * Garibaldi – wide, full beard with rounded bottom and integrated moustache</a:t>
            </a:r>
          </a:p>
          <a:p>
            <a:r>
              <a:rPr lang="en-US" dirty="0" smtClean="0"/>
              <a:t>    * Goatee – A tuft of hair grown on the chin, sometimes resembling a </a:t>
            </a:r>
            <a:r>
              <a:rPr lang="en-US" dirty="0" err="1" smtClean="0"/>
              <a:t>billy</a:t>
            </a:r>
            <a:r>
              <a:rPr lang="en-US" dirty="0" smtClean="0"/>
              <a:t> goat's.</a:t>
            </a:r>
          </a:p>
          <a:p>
            <a:r>
              <a:rPr lang="en-US" dirty="0" smtClean="0"/>
              <a:t>    * Junco – A goatee which extends upward and connects to the corners of the mouth.</a:t>
            </a:r>
          </a:p>
          <a:p>
            <a:r>
              <a:rPr lang="en-US" dirty="0" smtClean="0"/>
              <a:t>    * </a:t>
            </a:r>
            <a:r>
              <a:rPr lang="en-US" dirty="0" err="1" smtClean="0"/>
              <a:t>Hollywoodian</a:t>
            </a:r>
            <a:r>
              <a:rPr lang="en-US" dirty="0" smtClean="0"/>
              <a:t>- A beard with integrated mustache that is worn on the lower part of the chin and jaw area, without connecting sideburns.</a:t>
            </a:r>
            <a:endParaRPr lang="en-US" dirty="0"/>
          </a:p>
        </p:txBody>
      </p:sp>
    </p:spTree>
  </p:cSld>
  <p:clrMapOvr>
    <a:masterClrMapping/>
  </p:clrMapOvr>
  <p:transition advTm="15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8.tiff"/>
          <p:cNvPicPr>
            <a:picLocks noGrp="1" noChangeAspect="1"/>
          </p:cNvPicPr>
          <p:nvPr>
            <p:ph idx="1"/>
          </p:nvPr>
        </p:nvPicPr>
        <p:blipFill>
          <a:blip r:embed="rId2"/>
          <a:srcRect l="-76818" r="-76818"/>
          <a:stretch>
            <a:fillRect/>
          </a:stretch>
        </p:blipFill>
        <p:spPr/>
      </p:pic>
    </p:spTree>
  </p:cSld>
  <p:clrMapOvr>
    <a:masterClrMapping/>
  </p:clrMapOvr>
  <p:transition advTm="15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910649"/>
            <a:ext cx="4572000" cy="8679298"/>
          </a:xfrm>
          <a:prstGeom prst="rect">
            <a:avLst/>
          </a:prstGeom>
        </p:spPr>
        <p:txBody>
          <a:bodyPr>
            <a:spAutoFit/>
          </a:bodyPr>
          <a:lstStyle/>
          <a:p>
            <a:r>
              <a:rPr lang="en-US" dirty="0" smtClean="0"/>
              <a:t># Reed – A beard with integrated mustache that is worn on the lower part of the chin and jaw area that tapers towards the ears without connecting side burns.</a:t>
            </a:r>
          </a:p>
          <a:p>
            <a:r>
              <a:rPr lang="en-US" dirty="0" smtClean="0"/>
              <a:t># Royale – is a narrow pointed beard extending from the chin. The style was popular in France during the period of the Second Empire, from which it gets its alternative name, the imperial or </a:t>
            </a:r>
            <a:r>
              <a:rPr lang="en-US" dirty="0" err="1" smtClean="0"/>
              <a:t>impériale</a:t>
            </a:r>
            <a:r>
              <a:rPr lang="en-US" dirty="0" smtClean="0"/>
              <a:t>.</a:t>
            </a:r>
          </a:p>
          <a:p>
            <a:r>
              <a:rPr lang="en-US" dirty="0" smtClean="0"/>
              <a:t># Stubble – a very short beard of only one to a few days growth. This became fashionable during the heyday of Miami Vice. During this time, a modified electric razor called the Miami Device became popular, which would trim stubble to a preset length.</a:t>
            </a:r>
          </a:p>
          <a:p>
            <a:r>
              <a:rPr lang="en-US" dirty="0" smtClean="0"/>
              <a:t># Van </a:t>
            </a:r>
            <a:r>
              <a:rPr lang="en-US" dirty="0" err="1" smtClean="0"/>
              <a:t>Dyck</a:t>
            </a:r>
            <a:r>
              <a:rPr lang="en-US" dirty="0" smtClean="0"/>
              <a:t> – A goatee accompanied by a moustache.</a:t>
            </a:r>
          </a:p>
          <a:p>
            <a:r>
              <a:rPr lang="en-US" dirty="0" smtClean="0"/>
              <a:t># Verdi – short beard with rounded bottom and slightly shaven cheeks with prominent moustache</a:t>
            </a:r>
          </a:p>
          <a:p>
            <a:r>
              <a:rPr lang="en-US" dirty="0" smtClean="0"/>
              <a:t># </a:t>
            </a:r>
            <a:r>
              <a:rPr lang="en-US" dirty="0" err="1" smtClean="0"/>
              <a:t>Neckbeard</a:t>
            </a:r>
            <a:r>
              <a:rPr lang="en-US" dirty="0" smtClean="0"/>
              <a:t> (</a:t>
            </a:r>
            <a:r>
              <a:rPr lang="en-US" dirty="0" err="1" smtClean="0"/>
              <a:t>Neard</a:t>
            </a:r>
            <a:r>
              <a:rPr lang="en-US" dirty="0" smtClean="0"/>
              <a:t>) – Similar to the Chinstrap, but with the chin and </a:t>
            </a:r>
            <a:r>
              <a:rPr lang="en-US" dirty="0" err="1" smtClean="0"/>
              <a:t>jawline</a:t>
            </a:r>
            <a:r>
              <a:rPr lang="en-US" dirty="0" smtClean="0"/>
              <a:t> shaven, leaving hair to grow only on the neck. While never as popular as other beard styles, a few noted historical figures have worn this type of beard, such as Henry Thoreau and Horace Greeley.</a:t>
            </a:r>
          </a:p>
          <a:p>
            <a:r>
              <a:rPr lang="en-US" dirty="0" smtClean="0"/>
              <a:t># Soul patch – a small beard just below the lower lip and above the chin</a:t>
            </a:r>
          </a:p>
          <a:p>
            <a:r>
              <a:rPr lang="en-US" dirty="0" smtClean="0"/>
              <a:t># Friendly Mutton Chops – long </a:t>
            </a:r>
            <a:r>
              <a:rPr lang="en-US" dirty="0" err="1" smtClean="0"/>
              <a:t>muttonchop</a:t>
            </a:r>
            <a:r>
              <a:rPr lang="en-US" dirty="0" smtClean="0"/>
              <a:t> type sideburns connected to a mustache, but with a shaved chin</a:t>
            </a:r>
            <a:endParaRPr lang="en-US" dirty="0"/>
          </a:p>
        </p:txBody>
      </p:sp>
    </p:spTree>
  </p:cSld>
  <p:clrMapOvr>
    <a:masterClrMapping/>
  </p:clrMapOvr>
  <p:transition advTm="15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9.tiff"/>
          <p:cNvPicPr>
            <a:picLocks noGrp="1" noChangeAspect="1"/>
          </p:cNvPicPr>
          <p:nvPr>
            <p:ph idx="1"/>
          </p:nvPr>
        </p:nvPicPr>
        <p:blipFill>
          <a:blip r:embed="rId2"/>
          <a:srcRect l="-115958" r="-115958"/>
          <a:stretch>
            <a:fillRect/>
          </a:stretch>
        </p:blipFill>
        <p:spPr/>
      </p:pic>
    </p:spTree>
  </p:cSld>
  <p:clrMapOvr>
    <a:masterClrMapping/>
  </p:clrMapOvr>
  <p:transition advTm="1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 * "There are two kinds of people in this world that go around beardless—boys and women—and I am neither one." -Greek saying</a:t>
            </a:r>
          </a:p>
          <a:p>
            <a:endParaRPr lang="en-US" dirty="0" smtClean="0"/>
          </a:p>
          <a:p>
            <a:r>
              <a:rPr lang="en-US" dirty="0" smtClean="0"/>
              <a:t>    * "A woman with a beard looks like a man. A man without a beard looks like a woman." - Afghan Saying</a:t>
            </a:r>
          </a:p>
          <a:p>
            <a:endParaRPr lang="en-US" dirty="0" smtClean="0"/>
          </a:p>
          <a:p>
            <a:r>
              <a:rPr lang="en-US" dirty="0" smtClean="0"/>
              <a:t>    * "The beard is the handsomeness of the face, and a wife is the joy in a man's heart." - R' </a:t>
            </a:r>
            <a:r>
              <a:rPr lang="en-US" dirty="0" err="1" smtClean="0"/>
              <a:t>Akiva</a:t>
            </a:r>
            <a:r>
              <a:rPr lang="en-US" dirty="0" smtClean="0"/>
              <a:t>, </a:t>
            </a:r>
            <a:r>
              <a:rPr lang="en-US" dirty="0" err="1" smtClean="0"/>
              <a:t>Eicha</a:t>
            </a:r>
            <a:r>
              <a:rPr lang="en-US" dirty="0" smtClean="0"/>
              <a:t> </a:t>
            </a:r>
            <a:r>
              <a:rPr lang="en-US" dirty="0" err="1" smtClean="0"/>
              <a:t>Rabbah</a:t>
            </a:r>
            <a:endParaRPr lang="en-US" dirty="0"/>
          </a:p>
        </p:txBody>
      </p:sp>
    </p:spTree>
  </p:cSld>
  <p:clrMapOvr>
    <a:masterClrMapping/>
  </p:clrMapOvr>
  <p:transition advTm="15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0.tiff"/>
          <p:cNvPicPr>
            <a:picLocks noGrp="1" noChangeAspect="1"/>
          </p:cNvPicPr>
          <p:nvPr>
            <p:ph idx="1"/>
          </p:nvPr>
        </p:nvPicPr>
        <p:blipFill>
          <a:blip r:embed="rId2"/>
          <a:srcRect l="-70804" r="-70804"/>
          <a:stretch>
            <a:fillRect/>
          </a:stretch>
        </p:blipFill>
        <p:spPr/>
      </p:pic>
    </p:spTree>
  </p:cSld>
  <p:clrMapOvr>
    <a:masterClrMapping/>
  </p:clrMapOvr>
  <p:transition advTm="1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 "And yet your beards forbid me..." - </a:t>
            </a:r>
            <a:r>
              <a:rPr lang="en-US" dirty="0" err="1" smtClean="0"/>
              <a:t>Banquo</a:t>
            </a:r>
            <a:r>
              <a:rPr lang="en-US" dirty="0" smtClean="0"/>
              <a:t>, to the witches, in Shakespeare's Macbeth.</a:t>
            </a:r>
          </a:p>
          <a:p>
            <a:endParaRPr lang="en-US" dirty="0" smtClean="0"/>
          </a:p>
          <a:p>
            <a:r>
              <a:rPr lang="en-US" dirty="0" smtClean="0"/>
              <a:t>    * "Shaving was a custom of the Macedonian military, taken over by Hellenic and Roman society. From then on the beard becomes a philosophical status symbol, a sign of non-conformism." - Peter </a:t>
            </a:r>
            <a:r>
              <a:rPr lang="en-US" dirty="0" err="1" smtClean="0"/>
              <a:t>Sloterdijk</a:t>
            </a:r>
            <a:r>
              <a:rPr lang="en-US" dirty="0" smtClean="0"/>
              <a:t>, Critique of Cynical Reason, pg. 210, n.4</a:t>
            </a:r>
            <a:endParaRPr lang="en-US" dirty="0"/>
          </a:p>
        </p:txBody>
      </p:sp>
    </p:spTree>
  </p:cSld>
  <p:clrMapOvr>
    <a:masterClrMapping/>
  </p:clrMapOvr>
  <p:transition advTm="1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2.tiff"/>
          <p:cNvPicPr>
            <a:picLocks noGrp="1" noChangeAspect="1"/>
          </p:cNvPicPr>
          <p:nvPr>
            <p:ph idx="1"/>
          </p:nvPr>
        </p:nvPicPr>
        <p:blipFill>
          <a:blip r:embed="rId2"/>
          <a:srcRect l="-131754" r="-131754"/>
          <a:stretch>
            <a:fillRect/>
          </a:stretch>
        </p:blipFill>
        <p:spPr/>
      </p:pic>
    </p:spTree>
  </p:cSld>
  <p:clrMapOvr>
    <a:masterClrMapping/>
  </p:clrMapOvr>
  <p:transition advTm="15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1.tiff"/>
          <p:cNvPicPr>
            <a:picLocks noGrp="1" noChangeAspect="1"/>
          </p:cNvPicPr>
          <p:nvPr>
            <p:ph idx="1"/>
          </p:nvPr>
        </p:nvPicPr>
        <p:blipFill>
          <a:blip r:embed="rId2"/>
          <a:srcRect l="-74298" r="-74298"/>
          <a:stretch>
            <a:fillRect/>
          </a:stretch>
        </p:blipFill>
        <p:spPr/>
      </p:pic>
    </p:spTree>
  </p:cSld>
  <p:clrMapOvr>
    <a:masterClrMapping/>
  </p:clrMapOvr>
  <p:transition advTm="15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2286000" y="3105835"/>
            <a:ext cx="4572000" cy="646331"/>
          </a:xfrm>
          <a:prstGeom prst="rect">
            <a:avLst/>
          </a:prstGeom>
        </p:spPr>
        <p:txBody>
          <a:bodyPr>
            <a:spAutoFit/>
          </a:bodyPr>
          <a:lstStyle/>
          <a:p>
            <a:endParaRPr lang="en-US" dirty="0" smtClean="0"/>
          </a:p>
          <a:p>
            <a:r>
              <a:rPr lang="en-US" dirty="0" smtClean="0"/>
              <a:t> </a:t>
            </a:r>
            <a:endParaRPr lang="en-US" dirty="0"/>
          </a:p>
        </p:txBody>
      </p:sp>
      <p:sp>
        <p:nvSpPr>
          <p:cNvPr id="5" name="Rectangle 4"/>
          <p:cNvSpPr/>
          <p:nvPr/>
        </p:nvSpPr>
        <p:spPr>
          <a:xfrm>
            <a:off x="2286000" y="3105835"/>
            <a:ext cx="4572000" cy="646331"/>
          </a:xfrm>
          <a:prstGeom prst="rect">
            <a:avLst/>
          </a:prstGeom>
        </p:spPr>
        <p:txBody>
          <a:bodyPr>
            <a:spAutoFit/>
          </a:bodyPr>
          <a:lstStyle/>
          <a:p>
            <a:endParaRPr lang="en-US" dirty="0" smtClean="0"/>
          </a:p>
          <a:p>
            <a:r>
              <a:rPr lang="en-US" dirty="0" smtClean="0"/>
              <a:t> </a:t>
            </a:r>
            <a:endParaRPr lang="en-US" dirty="0"/>
          </a:p>
        </p:txBody>
      </p:sp>
      <p:pic>
        <p:nvPicPr>
          <p:cNvPr id="6" name="Picture 5" descr="b1.tiff"/>
          <p:cNvPicPr>
            <a:picLocks noChangeAspect="1"/>
          </p:cNvPicPr>
          <p:nvPr/>
        </p:nvPicPr>
        <p:blipFill>
          <a:blip r:embed="rId2"/>
          <a:stretch>
            <a:fillRect/>
          </a:stretch>
        </p:blipFill>
        <p:spPr>
          <a:xfrm>
            <a:off x="2430463" y="1566863"/>
            <a:ext cx="3987800" cy="3683000"/>
          </a:xfrm>
          <a:prstGeom prst="rect">
            <a:avLst/>
          </a:prstGeom>
        </p:spPr>
      </p:pic>
    </p:spTree>
  </p:cSld>
  <p:clrMapOvr>
    <a:masterClrMapping/>
  </p:clrMapOvr>
  <p:transition advTm="15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“Keep growing that and you can forget about it</a:t>
            </a:r>
            <a:r>
              <a:rPr lang="en-US" smtClean="0"/>
              <a:t>, ever”</a:t>
            </a:r>
            <a:endParaRPr lang="en-US" dirty="0" smtClean="0"/>
          </a:p>
          <a:p>
            <a:r>
              <a:rPr lang="en-US" dirty="0" smtClean="0"/>
              <a:t>-his wife…………..</a:t>
            </a:r>
          </a:p>
          <a:p>
            <a:endParaRPr lang="en-US" dirty="0"/>
          </a:p>
        </p:txBody>
      </p:sp>
    </p:spTree>
  </p:cSld>
  <p:clrMapOvr>
    <a:masterClrMapping/>
  </p:clrMapOvr>
  <p:transition advTm="15000">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first time of shaving was regarded as the beginning of manhood, and the day on which this took place was celebrated as a festival.[9] Usually, this was done when the young Roman assumed the toga </a:t>
            </a:r>
            <a:r>
              <a:rPr lang="en-US" dirty="0" err="1" smtClean="0"/>
              <a:t>virilis</a:t>
            </a:r>
            <a:r>
              <a:rPr lang="en-US" dirty="0" smtClean="0"/>
              <a:t>. Augustus did it in his twenty-fourth year, Caligula in his twentieth. The hair cut off on such occasions was consecrated to a god. Thus Nero put his into a golden box set with pearls, and dedicated it to Jupiter Capitolinus.[10] The Romans, unlike the Greeks, let their beards grow in time of mourning; so did Augustus for the death of Julius Caesar.[</a:t>
            </a:r>
            <a:endParaRPr lang="en-US" dirty="0"/>
          </a:p>
        </p:txBody>
      </p:sp>
    </p:spTree>
  </p:cSld>
  <p:clrMapOvr>
    <a:masterClrMapping/>
  </p:clrMapOvr>
  <p:transition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3.tiff"/>
          <p:cNvPicPr>
            <a:picLocks noGrp="1" noChangeAspect="1"/>
          </p:cNvPicPr>
          <p:nvPr>
            <p:ph idx="1"/>
          </p:nvPr>
        </p:nvPicPr>
        <p:blipFill>
          <a:blip r:embed="rId2"/>
          <a:srcRect l="-105664" r="-105664"/>
          <a:stretch>
            <a:fillRect/>
          </a:stretch>
        </p:blipFill>
        <p:spPr/>
      </p:pic>
    </p:spTree>
  </p:cSld>
  <p:clrMapOvr>
    <a:masterClrMapping/>
  </p:clrMapOvr>
  <p:transition advTm="1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2551837"/>
            <a:ext cx="4572000" cy="1754327"/>
          </a:xfrm>
          <a:prstGeom prst="rect">
            <a:avLst/>
          </a:prstGeom>
        </p:spPr>
        <p:txBody>
          <a:bodyPr>
            <a:spAutoFit/>
          </a:bodyPr>
          <a:lstStyle/>
          <a:p>
            <a:r>
              <a:rPr lang="en-US" dirty="0" smtClean="0"/>
              <a:t>There are several theories as to why the military began shaving beards. When World War I broke out in the 1910s, the use of chemical weapons necessitated that soldiers shave their beards so that gas masks could seal over their faces.</a:t>
            </a:r>
            <a:endParaRPr lang="en-US" dirty="0"/>
          </a:p>
        </p:txBody>
      </p:sp>
    </p:spTree>
  </p:cSld>
  <p:clrMapOvr>
    <a:masterClrMapping/>
  </p:clrMapOvr>
  <p:transition advTm="1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4.tiff"/>
          <p:cNvPicPr>
            <a:picLocks noGrp="1" noChangeAspect="1"/>
          </p:cNvPicPr>
          <p:nvPr>
            <p:ph idx="1"/>
          </p:nvPr>
        </p:nvPicPr>
        <p:blipFill>
          <a:blip r:embed="rId2"/>
          <a:srcRect l="-118633" r="-118633"/>
          <a:stretch>
            <a:fillRect/>
          </a:stretch>
        </p:blipFill>
        <p:spPr/>
      </p:pic>
    </p:spTree>
  </p:cSld>
  <p:clrMapOvr>
    <a:masterClrMapping/>
  </p:clrMapOvr>
  <p:transition advTm="1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2274838"/>
            <a:ext cx="4572000" cy="2308324"/>
          </a:xfrm>
          <a:prstGeom prst="rect">
            <a:avLst/>
          </a:prstGeom>
        </p:spPr>
        <p:txBody>
          <a:bodyPr>
            <a:spAutoFit/>
          </a:bodyPr>
          <a:lstStyle/>
          <a:p>
            <a:r>
              <a:rPr lang="en-US" dirty="0" smtClean="0"/>
              <a:t>A male Rastafarian's beard is a sign of his pact with God (</a:t>
            </a:r>
            <a:r>
              <a:rPr lang="en-US" dirty="0" err="1" smtClean="0"/>
              <a:t>Jah</a:t>
            </a:r>
            <a:r>
              <a:rPr lang="en-US" dirty="0" smtClean="0"/>
              <a:t> or Jehovah), and his Bible is his source of knowledge. Leviticus 21:5 ("They shall not make baldness upon their head, neither shall they shave off the corner of their beard, nor make any cuttings in the flesh.") Likewise, it is not uncommon for a Rastafarian beard to grow uncombed, like dreadlocks.</a:t>
            </a:r>
            <a:endParaRPr lang="en-US" dirty="0"/>
          </a:p>
        </p:txBody>
      </p:sp>
    </p:spTree>
  </p:cSld>
  <p:clrMapOvr>
    <a:masterClrMapping/>
  </p:clrMapOvr>
  <p:transition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5.tiff"/>
          <p:cNvPicPr>
            <a:picLocks noGrp="1" noChangeAspect="1"/>
          </p:cNvPicPr>
          <p:nvPr>
            <p:ph idx="1"/>
          </p:nvPr>
        </p:nvPicPr>
        <p:blipFill>
          <a:blip r:embed="rId2"/>
          <a:srcRect l="-60165" r="-60165"/>
          <a:stretch>
            <a:fillRect/>
          </a:stretch>
        </p:blipFill>
        <p:spPr/>
      </p:pic>
    </p:spTree>
  </p:cSld>
  <p:clrMapOvr>
    <a:masterClrMapping/>
  </p:clrMapOvr>
  <p:transition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2967335"/>
            <a:ext cx="4572000" cy="923330"/>
          </a:xfrm>
          <a:prstGeom prst="rect">
            <a:avLst/>
          </a:prstGeom>
        </p:spPr>
        <p:txBody>
          <a:bodyPr>
            <a:spAutoFit/>
          </a:bodyPr>
          <a:lstStyle/>
          <a:p>
            <a:r>
              <a:rPr lang="en-US" dirty="0" smtClean="0"/>
              <a:t>Professional airline pilots are required to be clean shaven to facilitate a tight seal with auxiliary oxygen masks.</a:t>
            </a:r>
            <a:endParaRPr lang="en-US" dirty="0"/>
          </a:p>
        </p:txBody>
      </p:sp>
    </p:spTree>
  </p:cSld>
  <p:clrMapOvr>
    <a:masterClrMapping/>
  </p:clrMapOvr>
  <p:transition advTm="15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66</TotalTime>
  <Words>964</Words>
  <Application>Microsoft Macintosh PowerPoint</Application>
  <PresentationFormat>On-screen Show (4:3)</PresentationFormat>
  <Paragraphs>37</Paragraphs>
  <Slides>22</Slides>
  <Notes>0</Notes>
  <HiddenSlides>0</HiddenSlides>
  <MMClips>1</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Apex</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Burke</dc:creator>
  <cp:lastModifiedBy>Tom Burke</cp:lastModifiedBy>
  <cp:revision>4</cp:revision>
  <dcterms:created xsi:type="dcterms:W3CDTF">2009-11-04T01:17:27Z</dcterms:created>
  <dcterms:modified xsi:type="dcterms:W3CDTF">2009-11-04T01:22:01Z</dcterms:modified>
</cp:coreProperties>
</file>