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4" r:id="rId3"/>
    <p:sldId id="295" r:id="rId4"/>
    <p:sldId id="313" r:id="rId5"/>
    <p:sldId id="316" r:id="rId6"/>
    <p:sldId id="318" r:id="rId7"/>
    <p:sldId id="334" r:id="rId8"/>
    <p:sldId id="335" r:id="rId9"/>
    <p:sldId id="336" r:id="rId10"/>
    <p:sldId id="300" r:id="rId11"/>
    <p:sldId id="328" r:id="rId12"/>
    <p:sldId id="302" r:id="rId13"/>
    <p:sldId id="303" r:id="rId14"/>
    <p:sldId id="304" r:id="rId15"/>
    <p:sldId id="305" r:id="rId16"/>
    <p:sldId id="307" r:id="rId17"/>
    <p:sldId id="337" r:id="rId18"/>
    <p:sldId id="311" r:id="rId19"/>
    <p:sldId id="312" r:id="rId20"/>
    <p:sldId id="324" r:id="rId21"/>
    <p:sldId id="30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5884"/>
  </p:normalViewPr>
  <p:slideViewPr>
    <p:cSldViewPr snapToGrid="0" snapToObjects="1">
      <p:cViewPr varScale="1">
        <p:scale>
          <a:sx n="135" d="100"/>
          <a:sy n="135" d="100"/>
        </p:scale>
        <p:origin x="208" y="25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2/4/20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467759"/>
            <a:ext cx="3485037" cy="4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200684"/>
            <a:ext cx="3485037" cy="4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200684"/>
            <a:ext cx="3485037" cy="4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2.0223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9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979" y="3929995"/>
            <a:ext cx="6638544" cy="1650381"/>
          </a:xfrm>
        </p:spPr>
        <p:txBody>
          <a:bodyPr/>
          <a:lstStyle/>
          <a:p>
            <a:r>
              <a:rPr lang="en-US" sz="1800" b="1" dirty="0">
                <a:latin typeface="Apple Braille Pinpoint 8 Dot" pitchFamily="2" charset="0"/>
                <a:cs typeface="Apple Chancery" panose="03020702040506060504" pitchFamily="66" charset="-79"/>
              </a:rPr>
              <a:t>Shaofeng Zou (UB)</a:t>
            </a:r>
          </a:p>
          <a:p>
            <a:r>
              <a:rPr lang="en-US" sz="1800" b="1" dirty="0">
                <a:latin typeface="Apple Braille Pinpoint 8 Dot" pitchFamily="2" charset="0"/>
                <a:cs typeface="Apple Chancery" panose="03020702040506060504" pitchFamily="66" charset="-79"/>
              </a:rPr>
              <a:t>Assistant Professor</a:t>
            </a:r>
          </a:p>
          <a:p>
            <a:r>
              <a:rPr lang="en-US" sz="1800" dirty="0">
                <a:latin typeface="Apple Braille Pinpoint 8 Dot" pitchFamily="2" charset="0"/>
                <a:cs typeface="Apple Chancery" panose="03020702040506060504" pitchFamily="66" charset="-79"/>
              </a:rPr>
              <a:t>joint work with </a:t>
            </a:r>
            <a:r>
              <a:rPr lang="en-US" sz="1800" dirty="0" err="1">
                <a:latin typeface="Apple Braille Pinpoint 8 Dot" pitchFamily="2" charset="0"/>
                <a:cs typeface="Apple Chancery" panose="03020702040506060504" pitchFamily="66" charset="-79"/>
              </a:rPr>
              <a:t>Tengyu</a:t>
            </a:r>
            <a:r>
              <a:rPr lang="en-US" sz="1800" dirty="0">
                <a:latin typeface="Apple Braille Pinpoint 8 Dot" pitchFamily="2" charset="0"/>
                <a:cs typeface="Apple Chancery" panose="03020702040506060504" pitchFamily="66" charset="-79"/>
              </a:rPr>
              <a:t> Xu (OSU) and </a:t>
            </a:r>
            <a:r>
              <a:rPr lang="en-US" sz="1800" dirty="0" err="1">
                <a:latin typeface="Apple Braille Pinpoint 8 Dot" pitchFamily="2" charset="0"/>
                <a:cs typeface="Apple Chancery" panose="03020702040506060504" pitchFamily="66" charset="-79"/>
              </a:rPr>
              <a:t>Yingbin</a:t>
            </a:r>
            <a:r>
              <a:rPr lang="en-US" sz="1800" dirty="0">
                <a:latin typeface="Apple Braille Pinpoint 8 Dot" pitchFamily="2" charset="0"/>
                <a:cs typeface="Apple Chancery" panose="03020702040506060504" pitchFamily="66" charset="-79"/>
              </a:rPr>
              <a:t> Liang (OSU)</a:t>
            </a:r>
          </a:p>
          <a:p>
            <a:endParaRPr lang="en-US" sz="1800" dirty="0">
              <a:latin typeface="Apple Braille Pinpoint 8 Dot" pitchFamily="2" charset="0"/>
              <a:cs typeface="Apple Chancery" panose="03020702040506060504" pitchFamily="66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102" y="912956"/>
            <a:ext cx="8210777" cy="2386584"/>
          </a:xfrm>
        </p:spPr>
        <p:txBody>
          <a:bodyPr/>
          <a:lstStyle/>
          <a:p>
            <a:r>
              <a:rPr lang="en-US" sz="3200" cap="none" dirty="0"/>
              <a:t>Finite-Sample Analysis for SARSA with Linear Function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4A2AC0-724E-8344-949D-43007F5B5262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/>
            <p:txBody>
              <a:bodyPr/>
              <a:lstStyle/>
              <a:p>
                <a:r>
                  <a:rPr lang="en-US" dirty="0"/>
                  <a:t>The limit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the projected SARSA </a:t>
                </a:r>
                <a:r>
                  <a:rPr lang="en-US" i="1" dirty="0"/>
                  <a:t>[Melo et al. 2008]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limiting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one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4A2AC0-724E-8344-949D-43007F5B5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AFB2DF1-1720-AD4E-8086-6E0CB3A5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F8E8DB-5618-7642-A647-B33AE4053E84}"/>
                  </a:ext>
                </a:extLst>
              </p:cNvPr>
              <p:cNvSpPr/>
              <p:nvPr/>
            </p:nvSpPr>
            <p:spPr>
              <a:xfrm>
                <a:off x="1424065" y="4137285"/>
                <a:ext cx="8671809" cy="1929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Theorem: Finite-sample bound on convergence of SARSA with diminishing step-size:</a:t>
                </a:r>
                <a:b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F8E8DB-5618-7642-A647-B33AE4053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65" y="4137285"/>
                <a:ext cx="8671809" cy="1929088"/>
              </a:xfrm>
              <a:prstGeom prst="rect">
                <a:avLst/>
              </a:prstGeom>
              <a:blipFill>
                <a:blip r:embed="rId3"/>
                <a:stretch>
                  <a:fillRect l="-1022" t="-649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1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D262A6A-5315-A245-96E9-4204A47D3139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0813645" cy="3732425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constant step-size, SARSA converges faster to a small neighborhood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D262A6A-5315-A245-96E9-4204A47D3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0813645" cy="37324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EBB8642-0923-4A4D-BDDC-6CB81C1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45A1B4-0EE6-0B40-9CBA-901B5C8A2060}"/>
                  </a:ext>
                </a:extLst>
              </p:cNvPr>
              <p:cNvSpPr/>
              <p:nvPr/>
            </p:nvSpPr>
            <p:spPr>
              <a:xfrm>
                <a:off x="919240" y="2775210"/>
                <a:ext cx="8671809" cy="1929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Theorem: Finite-sample bound on convergence of SARSA with constant step-size:</a:t>
                </a:r>
                <a:b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stepsize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45A1B4-0EE6-0B40-9CBA-901B5C8A2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0" y="2775210"/>
                <a:ext cx="8671809" cy="1929088"/>
              </a:xfrm>
              <a:prstGeom prst="rect">
                <a:avLst/>
              </a:prstGeom>
              <a:blipFill>
                <a:blip r:embed="rId3"/>
                <a:stretch>
                  <a:fillRect l="-1170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D07569D-83D6-364C-9FAF-F025FE82C35F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0690685" cy="4498848"/>
              </a:xfrm>
            </p:spPr>
            <p:txBody>
              <a:bodyPr/>
              <a:lstStyle/>
              <a:p>
                <a:r>
                  <a:rPr lang="en-US" dirty="0"/>
                  <a:t>Non-i.i.d. samples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Strong coupling between sample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are used to compute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which introduce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further used (as in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) to generate subsequent actions</a:t>
                </a:r>
              </a:p>
              <a:p>
                <a:r>
                  <a:rPr lang="en-US" dirty="0"/>
                  <a:t>Convergence can be established using O.D.E approach</a:t>
                </a:r>
              </a:p>
              <a:p>
                <a:r>
                  <a:rPr lang="en-US" dirty="0"/>
                  <a:t>For finite time bound, stochastic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need to be explicitly characterized</a:t>
                </a:r>
              </a:p>
              <a:p>
                <a:r>
                  <a:rPr lang="en-US" dirty="0"/>
                  <a:t>Dynamically changing learning policy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Analysis in [Bhandari et al. 2018] relies on the fact that the learning policy is fixed so that the Markov process reaches its stationary distribution quickly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Episodic SARSA in [Perkins and </a:t>
                </a:r>
                <a:r>
                  <a:rPr lang="en-US" dirty="0" err="1"/>
                  <a:t>Precup</a:t>
                </a:r>
                <a:r>
                  <a:rPr lang="en-US" dirty="0"/>
                  <a:t> 2003], with each episode, learning policy is fixed, and the Markov process reach its stationary distribution within each episode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D07569D-83D6-364C-9FAF-F025FE82C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0690685" cy="4498848"/>
              </a:xfrm>
              <a:blipFill>
                <a:blip r:embed="rId2"/>
                <a:stretch>
                  <a:fillRect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6A9CC6-2D6E-3849-95C5-80556149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Technical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B0A54-D0B7-294C-A512-FBEAC310F3D8}"/>
              </a:ext>
            </a:extLst>
          </p:cNvPr>
          <p:cNvSpPr/>
          <p:nvPr/>
        </p:nvSpPr>
        <p:spPr>
          <a:xfrm>
            <a:off x="3209544" y="5120640"/>
            <a:ext cx="4775708" cy="85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such nice properties for SARSA!</a:t>
            </a:r>
          </a:p>
        </p:txBody>
      </p:sp>
    </p:spTree>
    <p:extLst>
      <p:ext uri="{BB962C8B-B14F-4D97-AF65-F5344CB8AC3E}">
        <p14:creationId xmlns:p14="http://schemas.microsoft.com/office/powerpoint/2010/main" val="2826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15403-53F9-4C42-99DD-7D55713048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11485372" cy="3732425"/>
          </a:xfrm>
        </p:spPr>
        <p:txBody>
          <a:bodyPr/>
          <a:lstStyle/>
          <a:p>
            <a:r>
              <a:rPr lang="en-US" dirty="0"/>
              <a:t>Step 1. Error decomposition</a:t>
            </a:r>
          </a:p>
          <a:p>
            <a:r>
              <a:rPr lang="en-US" dirty="0"/>
              <a:t>Step 2. Gradient descent type analysis</a:t>
            </a:r>
          </a:p>
          <a:p>
            <a:r>
              <a:rPr lang="en-US" dirty="0"/>
              <a:t>Step 3. Stochastic bias analysis</a:t>
            </a:r>
          </a:p>
          <a:p>
            <a:r>
              <a:rPr lang="en-US" dirty="0"/>
              <a:t>Step 4. Putting the first three steps together and recursively apply step 1 completes the proof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098CB-FEA5-EF4C-8FEB-C1C55A83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48EC5-9FB6-214B-8003-0179846B6215}"/>
              </a:ext>
            </a:extLst>
          </p:cNvPr>
          <p:cNvSpPr txBox="1"/>
          <p:nvPr/>
        </p:nvSpPr>
        <p:spPr>
          <a:xfrm>
            <a:off x="1011682" y="4432300"/>
            <a:ext cx="10595864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Key idea: design an auxiliary uniformly ergodic Markov chain to approximate the original Markov chain induced by the SARSA algorithm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BD9AE8A-7589-0D49-95AA-1EBB6D6EEE5B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1485372" cy="3732425"/>
              </a:xfrm>
            </p:spPr>
            <p:txBody>
              <a:bodyPr/>
              <a:lstStyle/>
              <a:p>
                <a:r>
                  <a:rPr lang="en-US" dirty="0"/>
                  <a:t>Some notations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noiseless gradient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: bias caused by using non-i.i.d. samples to estimate gradient </a:t>
                </a:r>
              </a:p>
              <a:p>
                <a:r>
                  <a:rPr lang="en-US" dirty="0"/>
                  <a:t>Decompose error recursively: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BD9AE8A-7589-0D49-95AA-1EBB6D6EE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1485372" cy="3732425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6B189F-4D1E-B448-A1BF-E0FE1C45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Error Decomposition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1446F4C-FD8E-C046-A6FA-7D3E003DDA97}"/>
              </a:ext>
            </a:extLst>
          </p:cNvPr>
          <p:cNvSpPr/>
          <p:nvPr/>
        </p:nvSpPr>
        <p:spPr>
          <a:xfrm rot="16200000">
            <a:off x="5143679" y="1371420"/>
            <a:ext cx="412391" cy="6623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C73E7-3809-734A-986D-5BEED412541E}"/>
              </a:ext>
            </a:extLst>
          </p:cNvPr>
          <p:cNvSpPr txBox="1"/>
          <p:nvPr/>
        </p:nvSpPr>
        <p:spPr>
          <a:xfrm>
            <a:off x="3403600" y="503767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type analysis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400E707-D501-674F-90BD-8E5D9C8965A5}"/>
              </a:ext>
            </a:extLst>
          </p:cNvPr>
          <p:cNvSpPr/>
          <p:nvPr/>
        </p:nvSpPr>
        <p:spPr>
          <a:xfrm rot="16200000">
            <a:off x="9633128" y="4171769"/>
            <a:ext cx="412391" cy="10350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B647B-EEF5-E14A-8D17-7E4E37FE0CAF}"/>
              </a:ext>
            </a:extLst>
          </p:cNvPr>
          <p:cNvSpPr txBox="1"/>
          <p:nvPr/>
        </p:nvSpPr>
        <p:spPr>
          <a:xfrm>
            <a:off x="8971136" y="495724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Stochastic bias</a:t>
            </a:r>
          </a:p>
        </p:txBody>
      </p:sp>
    </p:spTree>
    <p:extLst>
      <p:ext uri="{BB962C8B-B14F-4D97-AF65-F5344CB8AC3E}">
        <p14:creationId xmlns:p14="http://schemas.microsoft.com/office/powerpoint/2010/main" val="36122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F567806-2C7B-3343-BF99-303B27475057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033016"/>
                <a:ext cx="11498072" cy="37324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latin typeface="Cambria Math" panose="02040503050406030204" pitchFamily="18" charset="0"/>
                  </a:rPr>
                  <a:t>True</a:t>
                </a:r>
                <a:r>
                  <a:rPr lang="en-US" dirty="0">
                    <a:latin typeface="Cambria Math" panose="02040503050406030204" pitchFamily="18" charset="0"/>
                  </a:rPr>
                  <a:t> gradient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used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(1)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the largest eigenvalue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negative definite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[Perkins and </a:t>
                </a:r>
                <a:r>
                  <a:rPr lang="en-US" i="1" dirty="0" err="1"/>
                  <a:t>Precup</a:t>
                </a:r>
                <a:r>
                  <a:rPr lang="en-US" i="1" dirty="0"/>
                  <a:t> 2003, </a:t>
                </a:r>
                <a:r>
                  <a:rPr lang="en-US" i="1" dirty="0" err="1"/>
                  <a:t>Tsitsiklis</a:t>
                </a:r>
                <a:r>
                  <a:rPr lang="en-US" i="1" dirty="0"/>
                  <a:t> and Roy 1997]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(2)</a:t>
                </a:r>
                <a:r>
                  <a:rPr lang="en-US" dirty="0">
                    <a:latin typeface="Cambria Math" panose="02040503050406030204" pitchFamily="18" charset="0"/>
                  </a:rPr>
                  <a:t> due to projection step,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F567806-2C7B-3343-BF99-303B27475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033016"/>
                <a:ext cx="11498072" cy="3732425"/>
              </a:xfrm>
              <a:blipFill>
                <a:blip r:embed="rId2"/>
                <a:stretch>
                  <a:fillRect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A99C5E0-2762-FD40-A81B-8B10D47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Gradient Descent Type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71820-4564-3A44-AA92-BCFD4044ED10}"/>
              </a:ext>
            </a:extLst>
          </p:cNvPr>
          <p:cNvSpPr txBox="1"/>
          <p:nvPr/>
        </p:nvSpPr>
        <p:spPr>
          <a:xfrm>
            <a:off x="4379012" y="17740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000F8-159E-7642-A9C3-EC264875419D}"/>
              </a:ext>
            </a:extLst>
          </p:cNvPr>
          <p:cNvSpPr txBox="1"/>
          <p:nvPr/>
        </p:nvSpPr>
        <p:spPr>
          <a:xfrm>
            <a:off x="7122212" y="1740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458CEA-8515-C544-8CC4-DBB09815EEC1}"/>
                  </a:ext>
                </a:extLst>
              </p:cNvPr>
              <p:cNvSpPr txBox="1"/>
              <p:nvPr/>
            </p:nvSpPr>
            <p:spPr>
              <a:xfrm>
                <a:off x="566928" y="4925996"/>
                <a:ext cx="10670031" cy="1932004"/>
              </a:xfrm>
              <a:prstGeom prst="rect">
                <a:avLst/>
              </a:prstGeom>
              <a:noFill/>
              <a:ln w="476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dirty="0"/>
                  <a:t>Assumption: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Lipschitz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Assumption: </a:t>
                </a:r>
                <a:r>
                  <a:rPr lang="en-US" dirty="0"/>
                  <a:t>C is small enough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negative definite.</a:t>
                </a:r>
              </a:p>
              <a:p>
                <a:pPr/>
                <a:r>
                  <a:rPr lang="en-US" b="1" dirty="0"/>
                  <a:t>Assumption: </a:t>
                </a:r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the Markov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 </m:t>
                        </m:r>
                      </m:sub>
                    </m:sSub>
                  </m:oMath>
                </a14:m>
                <a:r>
                  <a:rPr lang="en-US" dirty="0"/>
                  <a:t>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dirty="0"/>
                  <a:t> is uniformly ergodic with invariant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, and there are constants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458CEA-8515-C544-8CC4-DBB09815E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4925996"/>
                <a:ext cx="10670031" cy="1932004"/>
              </a:xfrm>
              <a:prstGeom prst="rect">
                <a:avLst/>
              </a:prstGeom>
              <a:blipFill>
                <a:blip r:embed="rId3"/>
                <a:stretch>
                  <a:fillRect l="-237"/>
                </a:stretch>
              </a:blipFill>
              <a:ln w="476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6291AFA-D6F6-2D45-94BA-90DC740919E9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1447272" cy="37324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Bias caused by using </a:t>
                </a:r>
                <a:r>
                  <a:rPr lang="en-US" dirty="0">
                    <a:solidFill>
                      <a:schemeClr val="tx2"/>
                    </a:solidFill>
                  </a:rPr>
                  <a:t>a single sample path with non-i.i.d. data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tx2"/>
                    </a:solidFill>
                  </a:rPr>
                  <a:t>dynamically changing learning policy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Challenge: Strong dependency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6291AFA-D6F6-2D45-94BA-90DC74091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1447272" cy="3732425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A5F5F97-39D6-EC48-BB00-DF4926A4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Stochastic Bias Analysis</a:t>
            </a:r>
          </a:p>
        </p:txBody>
      </p:sp>
    </p:spTree>
    <p:extLst>
      <p:ext uri="{BB962C8B-B14F-4D97-AF65-F5344CB8AC3E}">
        <p14:creationId xmlns:p14="http://schemas.microsoft.com/office/powerpoint/2010/main" val="26959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6291AFA-D6F6-2D45-94BA-90DC740919E9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1933628"/>
                <a:ext cx="11447272" cy="3732425"/>
              </a:xfrm>
            </p:spPr>
            <p:txBody>
              <a:bodyPr/>
              <a:lstStyle/>
              <a:p>
                <a:r>
                  <a:rPr lang="en-US" dirty="0"/>
                  <a:t>Pre-decoupling the dependency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by looking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steps 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+(6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Lipschitz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and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changes slowly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dirty="0"/>
                      <m:t>ue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projection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Challenge: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are still coupled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Design an auxiliary Markov chain: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Before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everything is the same as SARSA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After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fix behavior policy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to generate subsequent actions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Denote new observations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kept fixed, for large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reaches stationary distribution induced by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i="1">
                        <a:latin typeface="Cambria Math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(by uniform ergodicity of MDP)</a:t>
                </a:r>
              </a:p>
              <a:p>
                <a:r>
                  <a:rPr lang="en-US" dirty="0"/>
                  <a:t>Two Markov chains are sufficiently close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6291AFA-D6F6-2D45-94BA-90DC74091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1933628"/>
                <a:ext cx="11447272" cy="3732425"/>
              </a:xfrm>
              <a:blipFill>
                <a:blip r:embed="rId2"/>
                <a:stretch>
                  <a:fillRect t="-4068" b="-2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A5F5F97-39D6-EC48-BB00-DF4926A4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Stochastic Bias Analysis</a:t>
            </a:r>
          </a:p>
        </p:txBody>
      </p:sp>
    </p:spTree>
    <p:extLst>
      <p:ext uri="{BB962C8B-B14F-4D97-AF65-F5344CB8AC3E}">
        <p14:creationId xmlns:p14="http://schemas.microsoft.com/office/powerpoint/2010/main" val="176916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9E295-EFC6-814E-9B77-5C8577598F2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Putting the first three steps together </a:t>
            </a:r>
          </a:p>
          <a:p>
            <a:r>
              <a:rPr lang="en-US" dirty="0"/>
              <a:t>Recursively applying Step 1 completes the proof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C0EDB2-F316-054A-B328-E8105B9B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4.</a:t>
            </a:r>
          </a:p>
        </p:txBody>
      </p:sp>
    </p:spTree>
    <p:extLst>
      <p:ext uri="{BB962C8B-B14F-4D97-AF65-F5344CB8AC3E}">
        <p14:creationId xmlns:p14="http://schemas.microsoft.com/office/powerpoint/2010/main" val="368995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893DD-8024-AA4C-BAFE-301804104CC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9605772" cy="3732425"/>
          </a:xfrm>
        </p:spPr>
        <p:txBody>
          <a:bodyPr/>
          <a:lstStyle/>
          <a:p>
            <a:r>
              <a:rPr lang="en-US" dirty="0"/>
              <a:t>Non-asymptotic analysis for RL algorithm: SARSA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Linear function approximation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A single sample path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Non-i.i.d. data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1" dirty="0"/>
              <a:t>Novel technique to handle dynamically changing policy (SARSA)</a:t>
            </a:r>
          </a:p>
          <a:p>
            <a:pPr marL="457200" lvl="1" indent="-406400">
              <a:spcBef>
                <a:spcPts val="1000"/>
              </a:spcBef>
              <a:buSzPct val="109000"/>
              <a:buFont typeface="Arial" charset="0"/>
              <a:buChar char="•"/>
            </a:pPr>
            <a:r>
              <a:rPr lang="en-US" spc="-5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https://arxiv.org/abs/1902.02234</a:t>
            </a:r>
            <a:r>
              <a:rPr lang="en-US" spc="-50" dirty="0">
                <a:solidFill>
                  <a:schemeClr val="tx1"/>
                </a:solidFill>
              </a:rPr>
              <a:t> </a:t>
            </a:r>
            <a:r>
              <a:rPr lang="en-US" spc="-50" dirty="0" err="1">
                <a:solidFill>
                  <a:schemeClr val="tx1"/>
                </a:solidFill>
              </a:rPr>
              <a:t>Neurips</a:t>
            </a:r>
            <a:r>
              <a:rPr lang="en-US" spc="-50" dirty="0">
                <a:solidFill>
                  <a:schemeClr val="tx1"/>
                </a:solidFill>
              </a:rPr>
              <a:t> 2019, Vancouver, Canada</a:t>
            </a:r>
          </a:p>
          <a:p>
            <a:pPr marL="457200" lvl="1" indent="-406400">
              <a:spcBef>
                <a:spcPts val="1000"/>
              </a:spcBef>
              <a:buSzPct val="109000"/>
              <a:buFont typeface="Arial" charset="0"/>
              <a:buChar char="•"/>
            </a:pPr>
            <a:r>
              <a:rPr lang="en-US" spc="-50" dirty="0">
                <a:solidFill>
                  <a:schemeClr val="tx1"/>
                </a:solidFill>
              </a:rPr>
              <a:t>Our related works:</a:t>
            </a:r>
          </a:p>
          <a:p>
            <a:pPr marL="914388" lvl="2" indent="-406400">
              <a:spcBef>
                <a:spcPts val="1000"/>
              </a:spcBef>
              <a:buSzPct val="109000"/>
              <a:buFont typeface="Arial" charset="0"/>
              <a:buChar char="•"/>
            </a:pPr>
            <a:r>
              <a:rPr lang="en-US" spc="-50" dirty="0">
                <a:solidFill>
                  <a:schemeClr val="tx1"/>
                </a:solidFill>
              </a:rPr>
              <a:t>Finite-sample analysis for TDC, </a:t>
            </a:r>
            <a:r>
              <a:rPr lang="en-US" spc="-50" dirty="0" err="1">
                <a:solidFill>
                  <a:schemeClr val="tx1"/>
                </a:solidFill>
              </a:rPr>
              <a:t>Neurips</a:t>
            </a:r>
            <a:r>
              <a:rPr lang="en-US" spc="-50" dirty="0">
                <a:solidFill>
                  <a:schemeClr val="tx1"/>
                </a:solidFill>
              </a:rPr>
              <a:t> 2019, Vancouver, Canada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4836B-D632-DE41-AF5F-83FDBF1A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291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 agent interacts with a stochastic environment: Markov Decision Process (MDP)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742939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 state space</a:t>
                </a:r>
              </a:p>
              <a:p>
                <a:pPr marL="742939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an action set</a:t>
                </a:r>
              </a:p>
              <a:p>
                <a:pPr marL="742939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action dependent transition kernel</a:t>
                </a:r>
              </a:p>
              <a:p>
                <a:pPr marL="1200127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42939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one-stage reward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742939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discount factor</a:t>
                </a:r>
              </a:p>
              <a:p>
                <a:pPr marL="285750" lvl="1" indent="-28575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1800" spc="-50" dirty="0">
                    <a:solidFill>
                      <a:schemeClr val="tx1"/>
                    </a:solidFill>
                  </a:rPr>
                  <a:t>A policy </a:t>
                </a:r>
                <a14:m>
                  <m:oMath xmlns:m="http://schemas.openxmlformats.org/officeDocument/2006/math"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spc="-50" dirty="0">
                    <a:solidFill>
                      <a:schemeClr val="tx1"/>
                    </a:solidFill>
                  </a:rPr>
                  <a:t> is a conditional distribution over </a:t>
                </a:r>
                <a14:m>
                  <m:oMath xmlns:m="http://schemas.openxmlformats.org/officeDocument/2006/math">
                    <m:r>
                      <a:rPr lang="en-US" sz="1800" b="0" i="1" spc="-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1800" spc="-5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94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6AEED6B-FB6C-0A46-B266-EEFFD07533F8}"/>
                  </a:ext>
                </a:extLst>
              </p:cNvPr>
              <p:cNvSpPr/>
              <p:nvPr/>
            </p:nvSpPr>
            <p:spPr>
              <a:xfrm>
                <a:off x="8227893" y="2500420"/>
                <a:ext cx="1765300" cy="807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pc="-5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6AEED6B-FB6C-0A46-B266-EEFFD0753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93" y="2500420"/>
                <a:ext cx="1765300" cy="80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28DEA6-905F-7443-A9F8-EC43DA8996B6}"/>
                  </a:ext>
                </a:extLst>
              </p:cNvPr>
              <p:cNvSpPr/>
              <p:nvPr/>
            </p:nvSpPr>
            <p:spPr>
              <a:xfrm>
                <a:off x="8380293" y="4705357"/>
                <a:ext cx="1714500" cy="78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Environment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28DEA6-905F-7443-A9F8-EC43DA899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93" y="4705357"/>
                <a:ext cx="1714500" cy="787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Up Arrow 23">
            <a:extLst>
              <a:ext uri="{FF2B5EF4-FFF2-40B4-BE49-F238E27FC236}">
                <a16:creationId xmlns:a16="http://schemas.microsoft.com/office/drawing/2014/main" id="{4A57DF42-5535-5044-907D-821011E38DBB}"/>
              </a:ext>
            </a:extLst>
          </p:cNvPr>
          <p:cNvSpPr/>
          <p:nvPr/>
        </p:nvSpPr>
        <p:spPr>
          <a:xfrm rot="16018461">
            <a:off x="9515948" y="3578768"/>
            <a:ext cx="2127250" cy="812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>
            <a:extLst>
              <a:ext uri="{FF2B5EF4-FFF2-40B4-BE49-F238E27FC236}">
                <a16:creationId xmlns:a16="http://schemas.microsoft.com/office/drawing/2014/main" id="{A994B036-A609-E74A-9958-5DD2164D4501}"/>
              </a:ext>
            </a:extLst>
          </p:cNvPr>
          <p:cNvSpPr/>
          <p:nvPr/>
        </p:nvSpPr>
        <p:spPr>
          <a:xfrm rot="5228749">
            <a:off x="6643209" y="3718467"/>
            <a:ext cx="2127250" cy="812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F46165-1C91-6C47-8952-A0ED2901797E}"/>
              </a:ext>
            </a:extLst>
          </p:cNvPr>
          <p:cNvSpPr txBox="1"/>
          <p:nvPr/>
        </p:nvSpPr>
        <p:spPr>
          <a:xfrm>
            <a:off x="6320559" y="31813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Action: 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8C135-1C15-7146-8977-664C3155BE48}"/>
              </a:ext>
            </a:extLst>
          </p:cNvPr>
          <p:cNvSpPr txBox="1"/>
          <p:nvPr/>
        </p:nvSpPr>
        <p:spPr>
          <a:xfrm>
            <a:off x="10660812" y="271972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State: x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&amp; Reward: r</a:t>
            </a:r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D93DCCA-D31D-254D-960C-E9ED74F41141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0939272" cy="3732425"/>
              </a:xfrm>
            </p:spPr>
            <p:txBody>
              <a:bodyPr/>
              <a:lstStyle/>
              <a:p>
                <a:r>
                  <a:rPr lang="en-US" dirty="0"/>
                  <a:t>SARSA does not converge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-greedy/</a:t>
                </a:r>
                <a:r>
                  <a:rPr lang="en-US" dirty="0" err="1"/>
                  <a:t>softmax</a:t>
                </a:r>
                <a:r>
                  <a:rPr lang="en-US" dirty="0"/>
                  <a:t> policy improvement operator is used,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-greedy/</a:t>
                </a:r>
                <a:r>
                  <a:rPr lang="en-US" dirty="0" err="1"/>
                  <a:t>softmax</a:t>
                </a:r>
                <a:r>
                  <a:rPr lang="en-US" dirty="0"/>
                  <a:t> policy improvement operator does not satisfy the Lipschitz continuous condition</a:t>
                </a:r>
              </a:p>
              <a:p>
                <a:r>
                  <a:rPr lang="en-US" dirty="0"/>
                  <a:t>SARSA with linear function approximation converges to a bounded region, does not diverge </a:t>
                </a:r>
                <a:r>
                  <a:rPr lang="en-US" i="1" dirty="0"/>
                  <a:t>[</a:t>
                </a:r>
                <a:r>
                  <a:rPr lang="en-US" i="1" dirty="0" err="1"/>
                  <a:t>Gorden</a:t>
                </a:r>
                <a:r>
                  <a:rPr lang="en-US" i="1" dirty="0"/>
                  <a:t> 2001]</a:t>
                </a:r>
                <a:endParaRPr lang="en-US" dirty="0"/>
              </a:p>
              <a:p>
                <a:r>
                  <a:rPr lang="en-US" dirty="0"/>
                  <a:t>SARSA with Lipschitz continuous policy improvement operator converges asymptotically </a:t>
                </a:r>
                <a:r>
                  <a:rPr lang="en-US" i="1" dirty="0"/>
                  <a:t>[Perkins &amp; </a:t>
                </a:r>
                <a:r>
                  <a:rPr lang="en-US" i="1" dirty="0" err="1"/>
                  <a:t>Precup</a:t>
                </a:r>
                <a:r>
                  <a:rPr lang="en-US" i="1" dirty="0"/>
                  <a:t> 2003]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D93DCCA-D31D-254D-960C-E9ED74F41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0939272" cy="3732425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B632DCF-26A2-BA4C-A662-482DB466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1320800"/>
            <a:ext cx="11165332" cy="716084"/>
          </a:xfrm>
        </p:spPr>
        <p:txBody>
          <a:bodyPr/>
          <a:lstStyle/>
          <a:p>
            <a:r>
              <a:rPr lang="en-US" sz="3200" dirty="0"/>
              <a:t>Convergence of SARSA with Linear Function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91808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22C587C-3AD0-144D-8384-B18F2359322F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largest eigen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22C587C-3AD0-144D-8384-B18F23593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36D5C16-258F-474F-A019-B95E03D5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Projection 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1A5737-F6F3-2E4B-867A-2EAC99857DBA}"/>
                  </a:ext>
                </a:extLst>
              </p:cNvPr>
              <p:cNvSpPr/>
              <p:nvPr/>
            </p:nvSpPr>
            <p:spPr>
              <a:xfrm>
                <a:off x="566928" y="2185416"/>
                <a:ext cx="8671809" cy="12216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Lemma: For the projected SARSA algorithm,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1A5737-F6F3-2E4B-867A-2EAC99857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2185416"/>
                <a:ext cx="8671809" cy="1221698"/>
              </a:xfrm>
              <a:prstGeom prst="rect">
                <a:avLst/>
              </a:prstGeom>
              <a:blipFill>
                <a:blip r:embed="rId3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76AD2BA-0B4B-8749-A81C-7D125792E9FF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finite</a:t>
                </a:r>
              </a:p>
              <a:p>
                <a:r>
                  <a:rPr lang="en-US" dirty="0"/>
                  <a:t>Goal: learn the optimal action-value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Parameter: </a:t>
                </a:r>
                <a:r>
                  <a:rPr lang="en-US" dirty="0"/>
                  <a:t>step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∈(0,1]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arbitrarily</a:t>
                </a:r>
              </a:p>
              <a:p>
                <a:pPr lvl="1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converge</a:t>
                </a:r>
              </a:p>
              <a:p>
                <a:pPr lvl="1"/>
                <a:r>
                  <a:rPr lang="en-US" dirty="0"/>
                  <a:t>	observe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and receive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by policy derived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(⋅, ⋅)</m:t>
                    </m:r>
                  </m:oMath>
                </a14:m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-greedy)</a:t>
                </a:r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lvl="1" indent="-342900">
                  <a:buFont typeface="Arial" panose="020B0604020202020204" pitchFamily="34" charset="0"/>
                  <a:buChar char="•"/>
                </a:pPr>
                <a:r>
                  <a:rPr lang="en-US" spc="-50" dirty="0">
                    <a:solidFill>
                      <a:schemeClr val="tx1"/>
                    </a:solidFill>
                  </a:rPr>
                  <a:t> SARSA converges as </a:t>
                </a:r>
                <a14:m>
                  <m:oMath xmlns:m="http://schemas.openxmlformats.org/officeDocument/2006/math">
                    <m:r>
                      <a:rPr lang="en-US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lvl="1" indent="-342900">
                  <a:buFont typeface="Arial" panose="020B0604020202020204" pitchFamily="34" charset="0"/>
                  <a:buChar char="•"/>
                </a:pPr>
                <a:r>
                  <a:rPr lang="en-US" spc="-50" dirty="0">
                    <a:solidFill>
                      <a:schemeClr val="tx1"/>
                    </a:solidFill>
                  </a:rPr>
                  <a:t> On-policy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76AD2BA-0B4B-8749-A81C-7D125792E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blipFill>
                <a:blip r:embed="rId2"/>
                <a:stretch>
                  <a:fillRect t="-1017" b="-2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7E492E-1196-BF41-8316-A0DA4A0C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SARSA</a:t>
            </a:r>
          </a:p>
        </p:txBody>
      </p:sp>
    </p:spTree>
    <p:extLst>
      <p:ext uri="{BB962C8B-B14F-4D97-AF65-F5344CB8AC3E}">
        <p14:creationId xmlns:p14="http://schemas.microsoft.com/office/powerpoint/2010/main" val="7284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464E9DF-4608-5A42-8392-E5BED78FA734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9" y="2185416"/>
                <a:ext cx="8157972" cy="4672584"/>
              </a:xfrm>
            </p:spPr>
            <p:txBody>
              <a:bodyPr/>
              <a:lstStyle/>
              <a:p>
                <a:r>
                  <a:rPr lang="en-US" dirty="0"/>
                  <a:t>Agent’s goal is to maximize cumulative discounted reward: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Robotic control</a:t>
                </a:r>
              </a:p>
              <a:p>
                <a:pPr lvl="1"/>
                <a:r>
                  <a:rPr lang="en-US" dirty="0"/>
                  <a:t>Smart grid</a:t>
                </a:r>
              </a:p>
              <a:p>
                <a:pPr lvl="1"/>
                <a:r>
                  <a:rPr lang="en-US" dirty="0"/>
                  <a:t>Play Atari games</a:t>
                </a:r>
              </a:p>
              <a:p>
                <a:pPr lvl="1"/>
                <a:r>
                  <a:rPr lang="en-US" dirty="0"/>
                  <a:t>Manage investment portfolio 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464E9DF-4608-5A42-8392-E5BED78FA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9" y="2185416"/>
                <a:ext cx="8157972" cy="4672584"/>
              </a:xfrm>
              <a:blipFill>
                <a:blip r:embed="rId2"/>
                <a:stretch>
                  <a:fillRect t="-14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4D1D17-FE9A-D541-A0DB-87DD1786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8212B1-50F9-284C-8059-7A8C827BB6B4}"/>
                  </a:ext>
                </a:extLst>
              </p:cNvPr>
              <p:cNvSpPr/>
              <p:nvPr/>
            </p:nvSpPr>
            <p:spPr>
              <a:xfrm>
                <a:off x="8227893" y="2500420"/>
                <a:ext cx="1765300" cy="807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pc="-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pc="-5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8212B1-50F9-284C-8059-7A8C827BB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93" y="2500420"/>
                <a:ext cx="1765300" cy="807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2D081F-3C98-3946-B557-5483BD4B8FAF}"/>
                  </a:ext>
                </a:extLst>
              </p:cNvPr>
              <p:cNvSpPr/>
              <p:nvPr/>
            </p:nvSpPr>
            <p:spPr>
              <a:xfrm>
                <a:off x="8380293" y="4705357"/>
                <a:ext cx="1714500" cy="78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Environment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2D081F-3C98-3946-B557-5483BD4B8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93" y="4705357"/>
                <a:ext cx="1714500" cy="787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Up Arrow 12">
            <a:extLst>
              <a:ext uri="{FF2B5EF4-FFF2-40B4-BE49-F238E27FC236}">
                <a16:creationId xmlns:a16="http://schemas.microsoft.com/office/drawing/2014/main" id="{D36DDF44-18A6-4241-A073-58FFAD32CBC5}"/>
              </a:ext>
            </a:extLst>
          </p:cNvPr>
          <p:cNvSpPr/>
          <p:nvPr/>
        </p:nvSpPr>
        <p:spPr>
          <a:xfrm rot="16018461">
            <a:off x="9515948" y="3578768"/>
            <a:ext cx="2127250" cy="812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45796628-E65D-1146-90C3-501DB3F7FEC6}"/>
              </a:ext>
            </a:extLst>
          </p:cNvPr>
          <p:cNvSpPr/>
          <p:nvPr/>
        </p:nvSpPr>
        <p:spPr>
          <a:xfrm rot="5228749">
            <a:off x="6643209" y="3718467"/>
            <a:ext cx="2127250" cy="812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0ACB0-EBB6-794F-B521-E38572CF7D10}"/>
              </a:ext>
            </a:extLst>
          </p:cNvPr>
          <p:cNvSpPr txBox="1"/>
          <p:nvPr/>
        </p:nvSpPr>
        <p:spPr>
          <a:xfrm>
            <a:off x="6320559" y="31813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Action: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D7458-2A18-4845-9B46-CDD7D9BEB719}"/>
              </a:ext>
            </a:extLst>
          </p:cNvPr>
          <p:cNvSpPr txBox="1"/>
          <p:nvPr/>
        </p:nvSpPr>
        <p:spPr>
          <a:xfrm>
            <a:off x="10660812" y="271972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State: x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&amp; Reward: r</a:t>
            </a:r>
          </a:p>
        </p:txBody>
      </p:sp>
    </p:spTree>
    <p:extLst>
      <p:ext uri="{BB962C8B-B14F-4D97-AF65-F5344CB8AC3E}">
        <p14:creationId xmlns:p14="http://schemas.microsoft.com/office/powerpoint/2010/main" val="8295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2D0606D-F149-1649-8BA9-4E5A9EDDCD0D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 for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Action-value function: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Goal: find an optimal policy that maximizes value function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optimal action-value function is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Optimal policy: greedy algorithm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2D0606D-F149-1649-8BA9-4E5A9EDDC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blipFill>
                <a:blip r:embed="rId2"/>
                <a:stretch>
                  <a:fillRect t="-38644" b="-2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3B87D45-7AF6-1B47-9C07-7ADA04C1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</p:spTree>
    <p:extLst>
      <p:ext uri="{BB962C8B-B14F-4D97-AF65-F5344CB8AC3E}">
        <p14:creationId xmlns:p14="http://schemas.microsoft.com/office/powerpoint/2010/main" val="280545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442506-7725-D245-9DEF-D36CA8F3059F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0643997" cy="3732425"/>
              </a:xfrm>
            </p:spPr>
            <p:txBody>
              <a:bodyPr/>
              <a:lstStyle/>
              <a:p>
                <a:r>
                  <a:rPr lang="en-US" dirty="0"/>
                  <a:t>Temporal difference(TD) learning: learn the value function of a given policy </a:t>
                </a:r>
              </a:p>
              <a:p>
                <a:r>
                  <a:rPr lang="en-US" dirty="0"/>
                  <a:t>Q-learning: an </a:t>
                </a:r>
                <a:r>
                  <a:rPr lang="en-US" i="1" dirty="0"/>
                  <a:t>off-policy</a:t>
                </a:r>
                <a:r>
                  <a:rPr lang="en-US" dirty="0"/>
                  <a:t> approach to learn the optimal action-value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SARSA: an </a:t>
                </a:r>
                <a:r>
                  <a:rPr lang="en-US" i="1" dirty="0"/>
                  <a:t>on-policy</a:t>
                </a:r>
                <a:r>
                  <a:rPr lang="en-US" dirty="0"/>
                  <a:t> approach to learn the optimal action-value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442506-7725-D245-9DEF-D36CA8F30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0643997" cy="3732425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01E31AB-5EA4-AD47-BD17-23093D6F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15986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1B46028-2A09-0C40-A51E-3ECC675BC657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0624947" cy="4672584"/>
              </a:xfrm>
            </p:spPr>
            <p:txBody>
              <a:bodyPr/>
              <a:lstStyle/>
              <a:p>
                <a:r>
                  <a:rPr lang="en-US" dirty="0"/>
                  <a:t>Tabular approach: 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pair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Q-learning, SARSA, TD converge asymptotically if tabular approach is used.</a:t>
                </a:r>
              </a:p>
              <a:p>
                <a:r>
                  <a:rPr lang="en-US" dirty="0"/>
                  <a:t>However, when state-action space is large or </a:t>
                </a:r>
                <a:r>
                  <a:rPr lang="en-US" b="1" i="1" dirty="0"/>
                  <a:t>continuous</a:t>
                </a:r>
                <a:r>
                  <a:rPr lang="en-US" dirty="0"/>
                  <a:t>, tabular approach is not applicable</a:t>
                </a:r>
              </a:p>
              <a:p>
                <a:r>
                  <a:rPr lang="en-US" b="1" i="1" dirty="0"/>
                  <a:t>Parametrized function approximation</a:t>
                </a:r>
                <a:r>
                  <a:rPr lang="en-US" dirty="0"/>
                  <a:t>: more efficient and scalable</a:t>
                </a:r>
              </a:p>
              <a:p>
                <a:r>
                  <a:rPr lang="en-US" dirty="0"/>
                  <a:t>Example: linear function approximation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set of fixed linearly independent base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Find a linear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-406400">
                  <a:spcBef>
                    <a:spcPts val="1000"/>
                  </a:spcBef>
                  <a:buSzPct val="109000"/>
                  <a:buFont typeface="Arial" charset="0"/>
                  <a:buChar char="•"/>
                </a:pPr>
                <a:r>
                  <a:rPr lang="en-US" spc="-50" dirty="0">
                    <a:solidFill>
                      <a:schemeClr val="tx1"/>
                    </a:solidFill>
                  </a:rPr>
                  <a:t>Example: deep Q-learning</a:t>
                </a:r>
              </a:p>
              <a:p>
                <a:pPr marL="914388" lvl="2" indent="-406400">
                  <a:spcBef>
                    <a:spcPts val="1000"/>
                  </a:spcBef>
                  <a:buSzPct val="109000"/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pc="-50" dirty="0">
                    <a:solidFill>
                      <a:schemeClr val="tx1"/>
                    </a:solidFill>
                  </a:rPr>
                  <a:t> is a neural network, where </a:t>
                </a:r>
                <a14:m>
                  <m:oMath xmlns:m="http://schemas.openxmlformats.org/officeDocument/2006/math">
                    <m:r>
                      <a:rPr lang="en-US" b="0" i="1" spc="-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pc="-50" dirty="0">
                    <a:solidFill>
                      <a:schemeClr val="tx1"/>
                    </a:solidFill>
                  </a:rPr>
                  <a:t> is the weight matrix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1B46028-2A09-0C40-A51E-3ECC675BC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0624947" cy="4672584"/>
              </a:xfrm>
              <a:blipFill>
                <a:blip r:embed="rId2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2D234D-C141-C749-94BF-6BCD0C23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1320800"/>
            <a:ext cx="11470132" cy="716084"/>
          </a:xfrm>
        </p:spPr>
        <p:txBody>
          <a:bodyPr/>
          <a:lstStyle/>
          <a:p>
            <a:r>
              <a:rPr lang="en-US" dirty="0"/>
              <a:t>Reinforcement Learning with Function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09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2C450-51EE-B04D-B1E6-416B55176038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1330432" cy="4410256"/>
              </a:xfrm>
            </p:spPr>
            <p:txBody>
              <a:bodyPr/>
              <a:lstStyle/>
              <a:p>
                <a:r>
                  <a:rPr lang="en-US" dirty="0"/>
                  <a:t>A single sample path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0800" indent="0">
                  <a:buNone/>
                </a:pPr>
                <a:endParaRPr lang="en-US" dirty="0"/>
              </a:p>
              <a:p>
                <a:r>
                  <a:rPr lang="en-US" dirty="0"/>
                  <a:t>At time t, given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Policy: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a policy improvement operator</a:t>
                </a:r>
              </a:p>
              <a:p>
                <a:r>
                  <a:rPr lang="en-US" dirty="0"/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Updates: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where the “gradient”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2C450-51EE-B04D-B1E6-416B55176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1330432" cy="4410256"/>
              </a:xfrm>
              <a:blipFill>
                <a:blip r:embed="rId3"/>
                <a:stretch>
                  <a:fillRect t="-862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EE48580-6399-FF4F-97CC-37293BE3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SARSA with Linear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D0404-46ED-174A-BA10-91890EFE3DD9}"/>
                  </a:ext>
                </a:extLst>
              </p:cNvPr>
              <p:cNvSpPr txBox="1"/>
              <p:nvPr/>
            </p:nvSpPr>
            <p:spPr>
              <a:xfrm>
                <a:off x="3178958" y="2800922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D0404-46ED-174A-BA10-91890EFE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58" y="2800922"/>
                <a:ext cx="5567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AE4F34-4816-3B49-8D32-4D4CDAFA256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430006" y="3183647"/>
            <a:ext cx="0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CDEDA-A801-C44F-A582-137F3267722E}"/>
                  </a:ext>
                </a:extLst>
              </p:cNvPr>
              <p:cNvSpPr txBox="1"/>
              <p:nvPr/>
            </p:nvSpPr>
            <p:spPr>
              <a:xfrm>
                <a:off x="3147348" y="3671053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CDEDA-A801-C44F-A582-137F3267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48" y="3671053"/>
                <a:ext cx="5653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85D456-6FB6-DC47-B7D1-0A82F0D1241E}"/>
                  </a:ext>
                </a:extLst>
              </p:cNvPr>
              <p:cNvSpPr txBox="1"/>
              <p:nvPr/>
            </p:nvSpPr>
            <p:spPr>
              <a:xfrm>
                <a:off x="2801525" y="3183647"/>
                <a:ext cx="751809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85D456-6FB6-DC47-B7D1-0A82F0D1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25" y="3183647"/>
                <a:ext cx="751809" cy="394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A38D00-F94A-D24D-9E73-5CF111D61F72}"/>
              </a:ext>
            </a:extLst>
          </p:cNvPr>
          <p:cNvCxnSpPr>
            <a:stCxn id="4" idx="3"/>
          </p:cNvCxnSpPr>
          <p:nvPr/>
        </p:nvCxnSpPr>
        <p:spPr>
          <a:xfrm>
            <a:off x="3735696" y="2985588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459BF9-37F0-204F-AE87-AADBE36D9864}"/>
              </a:ext>
            </a:extLst>
          </p:cNvPr>
          <p:cNvCxnSpPr>
            <a:cxnSpLocks/>
          </p:cNvCxnSpPr>
          <p:nvPr/>
        </p:nvCxnSpPr>
        <p:spPr>
          <a:xfrm flipV="1">
            <a:off x="3636392" y="3122199"/>
            <a:ext cx="766569" cy="64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C12ABD-809D-CB4B-AAA9-F36D98DA8E11}"/>
                  </a:ext>
                </a:extLst>
              </p:cNvPr>
              <p:cNvSpPr txBox="1"/>
              <p:nvPr/>
            </p:nvSpPr>
            <p:spPr>
              <a:xfrm>
                <a:off x="4726226" y="2767694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C12ABD-809D-CB4B-AAA9-F36D98DA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26" y="2767694"/>
                <a:ext cx="5567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BC7BB3-D183-384A-AD8A-43CE646F6AE1}"/>
              </a:ext>
            </a:extLst>
          </p:cNvPr>
          <p:cNvCxnSpPr>
            <a:cxnSpLocks/>
          </p:cNvCxnSpPr>
          <p:nvPr/>
        </p:nvCxnSpPr>
        <p:spPr>
          <a:xfrm flipH="1">
            <a:off x="5056539" y="3164016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C70717-08BF-0044-9D91-42E13CC711B7}"/>
                  </a:ext>
                </a:extLst>
              </p:cNvPr>
              <p:cNvSpPr txBox="1"/>
              <p:nvPr/>
            </p:nvSpPr>
            <p:spPr>
              <a:xfrm>
                <a:off x="4773881" y="3671053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C70717-08BF-0044-9D91-42E13CC7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81" y="3671053"/>
                <a:ext cx="5653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EA7909-AE48-1B46-8A9F-51A2D523015E}"/>
                  </a:ext>
                </a:extLst>
              </p:cNvPr>
              <p:cNvSpPr txBox="1"/>
              <p:nvPr/>
            </p:nvSpPr>
            <p:spPr>
              <a:xfrm>
                <a:off x="6273494" y="2757593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EA7909-AE48-1B46-8A9F-51A2D523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494" y="2757593"/>
                <a:ext cx="5567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02D678-216E-9444-B9C3-0AE462565D91}"/>
              </a:ext>
            </a:extLst>
          </p:cNvPr>
          <p:cNvCxnSpPr>
            <a:cxnSpLocks/>
          </p:cNvCxnSpPr>
          <p:nvPr/>
        </p:nvCxnSpPr>
        <p:spPr>
          <a:xfrm flipH="1">
            <a:off x="6603807" y="3153915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C7842-8D74-8040-B2DB-AEAF3FB5BA91}"/>
                  </a:ext>
                </a:extLst>
              </p:cNvPr>
              <p:cNvSpPr txBox="1"/>
              <p:nvPr/>
            </p:nvSpPr>
            <p:spPr>
              <a:xfrm>
                <a:off x="6321149" y="3660952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C7842-8D74-8040-B2DB-AEAF3FB5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49" y="3660952"/>
                <a:ext cx="5653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0D159F-B756-EE45-88A5-6AD0695E4170}"/>
              </a:ext>
            </a:extLst>
          </p:cNvPr>
          <p:cNvCxnSpPr/>
          <p:nvPr/>
        </p:nvCxnSpPr>
        <p:spPr>
          <a:xfrm>
            <a:off x="5299668" y="2985588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533D1A-5ABE-B742-BEEB-A9FE02B4505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339197" y="3164017"/>
            <a:ext cx="700580" cy="69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0B16FC-863C-6C4E-9570-20D378EC55DB}"/>
                  </a:ext>
                </a:extLst>
              </p:cNvPr>
              <p:cNvSpPr txBox="1"/>
              <p:nvPr/>
            </p:nvSpPr>
            <p:spPr>
              <a:xfrm>
                <a:off x="7875068" y="2776209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0B16FC-863C-6C4E-9570-20D378EC5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68" y="2776209"/>
                <a:ext cx="55673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D8B9F6-F0F7-CD45-A31E-168920CCDAD8}"/>
              </a:ext>
            </a:extLst>
          </p:cNvPr>
          <p:cNvCxnSpPr>
            <a:cxnSpLocks/>
          </p:cNvCxnSpPr>
          <p:nvPr/>
        </p:nvCxnSpPr>
        <p:spPr>
          <a:xfrm flipH="1">
            <a:off x="8205381" y="3172531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33BC1D-FF55-574E-AB53-5E845090EF6A}"/>
                  </a:ext>
                </a:extLst>
              </p:cNvPr>
              <p:cNvSpPr txBox="1"/>
              <p:nvPr/>
            </p:nvSpPr>
            <p:spPr>
              <a:xfrm>
                <a:off x="7922723" y="3679568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33BC1D-FF55-574E-AB53-5E845090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23" y="3679568"/>
                <a:ext cx="56531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898E8-1597-5A43-9696-D3FE2214129B}"/>
              </a:ext>
            </a:extLst>
          </p:cNvPr>
          <p:cNvCxnSpPr/>
          <p:nvPr/>
        </p:nvCxnSpPr>
        <p:spPr>
          <a:xfrm>
            <a:off x="6830232" y="2975487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316B02-587A-E64B-9033-A80A37E65836}"/>
              </a:ext>
            </a:extLst>
          </p:cNvPr>
          <p:cNvCxnSpPr/>
          <p:nvPr/>
        </p:nvCxnSpPr>
        <p:spPr>
          <a:xfrm flipV="1">
            <a:off x="6897717" y="3124020"/>
            <a:ext cx="667265" cy="73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9A1BE-350C-EA4F-A365-03ECEFF582BD}"/>
                  </a:ext>
                </a:extLst>
              </p:cNvPr>
              <p:cNvSpPr txBox="1"/>
              <p:nvPr/>
            </p:nvSpPr>
            <p:spPr>
              <a:xfrm>
                <a:off x="4420288" y="3144385"/>
                <a:ext cx="565861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9A1BE-350C-EA4F-A365-03ECEFF5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88" y="3144385"/>
                <a:ext cx="565861" cy="3945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D89D99-3EB5-B448-9A94-D87507D9A1FB}"/>
                  </a:ext>
                </a:extLst>
              </p:cNvPr>
              <p:cNvSpPr txBox="1"/>
              <p:nvPr/>
            </p:nvSpPr>
            <p:spPr>
              <a:xfrm>
                <a:off x="5919215" y="3124020"/>
                <a:ext cx="751809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D89D99-3EB5-B448-9A94-D87507D9A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15" y="3124020"/>
                <a:ext cx="751809" cy="3956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C2FC53-5842-CD47-A805-846C46048902}"/>
                  </a:ext>
                </a:extLst>
              </p:cNvPr>
              <p:cNvSpPr txBox="1"/>
              <p:nvPr/>
            </p:nvSpPr>
            <p:spPr>
              <a:xfrm>
                <a:off x="7465839" y="3246789"/>
                <a:ext cx="751809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C2FC53-5842-CD47-A805-846C46048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839" y="3246789"/>
                <a:ext cx="751809" cy="3956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FF3C169C-7A8D-5943-AF10-BC6EE651C880}"/>
              </a:ext>
            </a:extLst>
          </p:cNvPr>
          <p:cNvSpPr/>
          <p:nvPr/>
        </p:nvSpPr>
        <p:spPr>
          <a:xfrm rot="5400000">
            <a:off x="4100815" y="3367856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E2B5E1-E9A0-B849-A468-77FDD9ACA742}"/>
                  </a:ext>
                </a:extLst>
              </p:cNvPr>
              <p:cNvSpPr txBox="1"/>
              <p:nvPr/>
            </p:nvSpPr>
            <p:spPr>
              <a:xfrm>
                <a:off x="3890361" y="4251164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E2B5E1-E9A0-B849-A468-77FDD9AC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61" y="4251164"/>
                <a:ext cx="6778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>
            <a:extLst>
              <a:ext uri="{FF2B5EF4-FFF2-40B4-BE49-F238E27FC236}">
                <a16:creationId xmlns:a16="http://schemas.microsoft.com/office/drawing/2014/main" id="{CFD6C3A0-22D8-704C-9675-E7CE5CC295B4}"/>
              </a:ext>
            </a:extLst>
          </p:cNvPr>
          <p:cNvSpPr/>
          <p:nvPr/>
        </p:nvSpPr>
        <p:spPr>
          <a:xfrm rot="5400000">
            <a:off x="5719407" y="3439181"/>
            <a:ext cx="256972" cy="1511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957AFD-8856-BE41-B6D9-6EB8D3E6EB13}"/>
                  </a:ext>
                </a:extLst>
              </p:cNvPr>
              <p:cNvSpPr txBox="1"/>
              <p:nvPr/>
            </p:nvSpPr>
            <p:spPr>
              <a:xfrm>
                <a:off x="5550647" y="4251164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957AFD-8856-BE41-B6D9-6EB8D3E6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47" y="4251164"/>
                <a:ext cx="6778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F1C8DC5A-B9E8-2D43-BAB4-DC488DF2A603}"/>
              </a:ext>
            </a:extLst>
          </p:cNvPr>
          <p:cNvSpPr/>
          <p:nvPr/>
        </p:nvSpPr>
        <p:spPr>
          <a:xfrm rot="5400000">
            <a:off x="7359125" y="3372346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6C8F69-3DD9-1544-8DF2-A891E84CB1CD}"/>
                  </a:ext>
                </a:extLst>
              </p:cNvPr>
              <p:cNvSpPr txBox="1"/>
              <p:nvPr/>
            </p:nvSpPr>
            <p:spPr>
              <a:xfrm>
                <a:off x="7197190" y="4231217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6C8F69-3DD9-1544-8DF2-A891E84CB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0" y="4231217"/>
                <a:ext cx="67787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453A157E-62C3-EA4A-913C-1E49065E36C6}"/>
              </a:ext>
            </a:extLst>
          </p:cNvPr>
          <p:cNvSpPr/>
          <p:nvPr/>
        </p:nvSpPr>
        <p:spPr>
          <a:xfrm rot="5400000">
            <a:off x="2415123" y="3361679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30B6A-DED9-7644-B868-406E5E8A7F2E}"/>
              </a:ext>
            </a:extLst>
          </p:cNvPr>
          <p:cNvSpPr txBox="1"/>
          <p:nvPr/>
        </p:nvSpPr>
        <p:spPr>
          <a:xfrm>
            <a:off x="2415994" y="4451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A5FA28-821B-AA4D-B735-5817EF51536F}"/>
                  </a:ext>
                </a:extLst>
              </p:cNvPr>
              <p:cNvSpPr txBox="1"/>
              <p:nvPr/>
            </p:nvSpPr>
            <p:spPr>
              <a:xfrm>
                <a:off x="2298977" y="4231217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A5FA28-821B-AA4D-B735-5817EF515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977" y="4231217"/>
                <a:ext cx="45826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A4B7-969F-2840-B0C1-A18EED663AF4}"/>
                  </a:ext>
                </a:extLst>
              </p:cNvPr>
              <p:cNvSpPr txBox="1"/>
              <p:nvPr/>
            </p:nvSpPr>
            <p:spPr>
              <a:xfrm>
                <a:off x="1784264" y="2814315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A4B7-969F-2840-B0C1-A18EED663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64" y="2814315"/>
                <a:ext cx="55673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701F05-E02A-834C-83FD-88A8B3C319BB}"/>
                  </a:ext>
                </a:extLst>
              </p:cNvPr>
              <p:cNvSpPr txBox="1"/>
              <p:nvPr/>
            </p:nvSpPr>
            <p:spPr>
              <a:xfrm>
                <a:off x="1768766" y="3598555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701F05-E02A-834C-83FD-88A8B3C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66" y="3598555"/>
                <a:ext cx="56531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ABA1E8-2486-C04A-B897-528F800320CF}"/>
              </a:ext>
            </a:extLst>
          </p:cNvPr>
          <p:cNvSpPr txBox="1"/>
          <p:nvPr/>
        </p:nvSpPr>
        <p:spPr>
          <a:xfrm>
            <a:off x="664498" y="281431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8787B-C9DF-8F47-A000-4476F4BA1008}"/>
              </a:ext>
            </a:extLst>
          </p:cNvPr>
          <p:cNvSpPr txBox="1"/>
          <p:nvPr/>
        </p:nvSpPr>
        <p:spPr>
          <a:xfrm>
            <a:off x="566928" y="36723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action:</a:t>
            </a:r>
          </a:p>
        </p:txBody>
      </p:sp>
    </p:spTree>
    <p:extLst>
      <p:ext uri="{BB962C8B-B14F-4D97-AF65-F5344CB8AC3E}">
        <p14:creationId xmlns:p14="http://schemas.microsoft.com/office/powerpoint/2010/main" val="38816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0" grpId="0"/>
      <p:bldP spid="22" grpId="0"/>
      <p:bldP spid="25" grpId="0"/>
      <p:bldP spid="27" grpId="0"/>
      <p:bldP spid="32" grpId="0"/>
      <p:bldP spid="33" grpId="0"/>
      <p:bldP spid="34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2C450-51EE-B04D-B1E6-416B55176038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66928" y="2185416"/>
                <a:ext cx="11330432" cy="4410256"/>
              </a:xfrm>
            </p:spPr>
            <p:txBody>
              <a:bodyPr/>
              <a:lstStyle/>
              <a:p>
                <a:r>
                  <a:rPr lang="en-US" dirty="0"/>
                  <a:t>A single sample path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0800" indent="0">
                  <a:buNone/>
                </a:pPr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updated,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changes with time</a:t>
                </a:r>
              </a:p>
              <a:p>
                <a:r>
                  <a:rPr lang="en-US" dirty="0"/>
                  <a:t>On-policy algorithm, changing behavior policy</a:t>
                </a:r>
              </a:p>
              <a:p>
                <a:r>
                  <a:rPr lang="en-US" dirty="0"/>
                  <a:t>Non-i.i.d. data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2C450-51EE-B04D-B1E6-416B55176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66928" y="2185416"/>
                <a:ext cx="11330432" cy="4410256"/>
              </a:xfrm>
              <a:blipFill>
                <a:blip r:embed="rId2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EE48580-6399-FF4F-97CC-37293BE3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SARSA with Linear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D0404-46ED-174A-BA10-91890EFE3DD9}"/>
                  </a:ext>
                </a:extLst>
              </p:cNvPr>
              <p:cNvSpPr txBox="1"/>
              <p:nvPr/>
            </p:nvSpPr>
            <p:spPr>
              <a:xfrm>
                <a:off x="3178958" y="2800922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D0404-46ED-174A-BA10-91890EFE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58" y="2800922"/>
                <a:ext cx="5567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AE4F34-4816-3B49-8D32-4D4CDAFA256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430006" y="3183647"/>
            <a:ext cx="0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CDEDA-A801-C44F-A582-137F3267722E}"/>
                  </a:ext>
                </a:extLst>
              </p:cNvPr>
              <p:cNvSpPr txBox="1"/>
              <p:nvPr/>
            </p:nvSpPr>
            <p:spPr>
              <a:xfrm>
                <a:off x="3147348" y="3671053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CDEDA-A801-C44F-A582-137F3267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48" y="3671053"/>
                <a:ext cx="5653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85D456-6FB6-DC47-B7D1-0A82F0D1241E}"/>
                  </a:ext>
                </a:extLst>
              </p:cNvPr>
              <p:cNvSpPr txBox="1"/>
              <p:nvPr/>
            </p:nvSpPr>
            <p:spPr>
              <a:xfrm>
                <a:off x="2801525" y="3183647"/>
                <a:ext cx="751809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85D456-6FB6-DC47-B7D1-0A82F0D1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25" y="3183647"/>
                <a:ext cx="751809" cy="394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A38D00-F94A-D24D-9E73-5CF111D61F72}"/>
              </a:ext>
            </a:extLst>
          </p:cNvPr>
          <p:cNvCxnSpPr>
            <a:stCxn id="4" idx="3"/>
          </p:cNvCxnSpPr>
          <p:nvPr/>
        </p:nvCxnSpPr>
        <p:spPr>
          <a:xfrm>
            <a:off x="3735696" y="2985588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459BF9-37F0-204F-AE87-AADBE36D9864}"/>
              </a:ext>
            </a:extLst>
          </p:cNvPr>
          <p:cNvCxnSpPr>
            <a:cxnSpLocks/>
          </p:cNvCxnSpPr>
          <p:nvPr/>
        </p:nvCxnSpPr>
        <p:spPr>
          <a:xfrm flipV="1">
            <a:off x="3636392" y="3122199"/>
            <a:ext cx="766569" cy="64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C12ABD-809D-CB4B-AAA9-F36D98DA8E11}"/>
                  </a:ext>
                </a:extLst>
              </p:cNvPr>
              <p:cNvSpPr txBox="1"/>
              <p:nvPr/>
            </p:nvSpPr>
            <p:spPr>
              <a:xfrm>
                <a:off x="4726226" y="2767694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C12ABD-809D-CB4B-AAA9-F36D98DA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26" y="2767694"/>
                <a:ext cx="5567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BC7BB3-D183-384A-AD8A-43CE646F6AE1}"/>
              </a:ext>
            </a:extLst>
          </p:cNvPr>
          <p:cNvCxnSpPr>
            <a:cxnSpLocks/>
          </p:cNvCxnSpPr>
          <p:nvPr/>
        </p:nvCxnSpPr>
        <p:spPr>
          <a:xfrm flipH="1">
            <a:off x="5056539" y="3164016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C70717-08BF-0044-9D91-42E13CC711B7}"/>
                  </a:ext>
                </a:extLst>
              </p:cNvPr>
              <p:cNvSpPr txBox="1"/>
              <p:nvPr/>
            </p:nvSpPr>
            <p:spPr>
              <a:xfrm>
                <a:off x="4773881" y="3671053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C70717-08BF-0044-9D91-42E13CC7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81" y="3671053"/>
                <a:ext cx="5653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EA7909-AE48-1B46-8A9F-51A2D523015E}"/>
                  </a:ext>
                </a:extLst>
              </p:cNvPr>
              <p:cNvSpPr txBox="1"/>
              <p:nvPr/>
            </p:nvSpPr>
            <p:spPr>
              <a:xfrm>
                <a:off x="6273494" y="2757593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EA7909-AE48-1B46-8A9F-51A2D523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494" y="2757593"/>
                <a:ext cx="5567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02D678-216E-9444-B9C3-0AE462565D91}"/>
              </a:ext>
            </a:extLst>
          </p:cNvPr>
          <p:cNvCxnSpPr>
            <a:cxnSpLocks/>
          </p:cNvCxnSpPr>
          <p:nvPr/>
        </p:nvCxnSpPr>
        <p:spPr>
          <a:xfrm flipH="1">
            <a:off x="6603807" y="3153915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C7842-8D74-8040-B2DB-AEAF3FB5BA91}"/>
                  </a:ext>
                </a:extLst>
              </p:cNvPr>
              <p:cNvSpPr txBox="1"/>
              <p:nvPr/>
            </p:nvSpPr>
            <p:spPr>
              <a:xfrm>
                <a:off x="6321149" y="3660952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C7842-8D74-8040-B2DB-AEAF3FB5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49" y="3660952"/>
                <a:ext cx="5653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0D159F-B756-EE45-88A5-6AD0695E4170}"/>
              </a:ext>
            </a:extLst>
          </p:cNvPr>
          <p:cNvCxnSpPr/>
          <p:nvPr/>
        </p:nvCxnSpPr>
        <p:spPr>
          <a:xfrm>
            <a:off x="5299668" y="2985588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533D1A-5ABE-B742-BEEB-A9FE02B4505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339197" y="3164017"/>
            <a:ext cx="700580" cy="69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0B16FC-863C-6C4E-9570-20D378EC55DB}"/>
                  </a:ext>
                </a:extLst>
              </p:cNvPr>
              <p:cNvSpPr txBox="1"/>
              <p:nvPr/>
            </p:nvSpPr>
            <p:spPr>
              <a:xfrm>
                <a:off x="7875068" y="2776209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0B16FC-863C-6C4E-9570-20D378EC5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68" y="2776209"/>
                <a:ext cx="5567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D8B9F6-F0F7-CD45-A31E-168920CCDAD8}"/>
              </a:ext>
            </a:extLst>
          </p:cNvPr>
          <p:cNvCxnSpPr>
            <a:cxnSpLocks/>
          </p:cNvCxnSpPr>
          <p:nvPr/>
        </p:nvCxnSpPr>
        <p:spPr>
          <a:xfrm flipH="1">
            <a:off x="8205381" y="3172531"/>
            <a:ext cx="4878" cy="48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33BC1D-FF55-574E-AB53-5E845090EF6A}"/>
                  </a:ext>
                </a:extLst>
              </p:cNvPr>
              <p:cNvSpPr txBox="1"/>
              <p:nvPr/>
            </p:nvSpPr>
            <p:spPr>
              <a:xfrm>
                <a:off x="7922723" y="3679568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33BC1D-FF55-574E-AB53-5E845090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23" y="3679568"/>
                <a:ext cx="5653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898E8-1597-5A43-9696-D3FE2214129B}"/>
              </a:ext>
            </a:extLst>
          </p:cNvPr>
          <p:cNvCxnSpPr/>
          <p:nvPr/>
        </p:nvCxnSpPr>
        <p:spPr>
          <a:xfrm>
            <a:off x="6830232" y="2975487"/>
            <a:ext cx="657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316B02-587A-E64B-9033-A80A37E65836}"/>
              </a:ext>
            </a:extLst>
          </p:cNvPr>
          <p:cNvCxnSpPr/>
          <p:nvPr/>
        </p:nvCxnSpPr>
        <p:spPr>
          <a:xfrm flipV="1">
            <a:off x="6897717" y="3124020"/>
            <a:ext cx="667265" cy="73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9A1BE-350C-EA4F-A365-03ECEFF582BD}"/>
                  </a:ext>
                </a:extLst>
              </p:cNvPr>
              <p:cNvSpPr txBox="1"/>
              <p:nvPr/>
            </p:nvSpPr>
            <p:spPr>
              <a:xfrm>
                <a:off x="4420288" y="3144385"/>
                <a:ext cx="565861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9A1BE-350C-EA4F-A365-03ECEFF5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88" y="3144385"/>
                <a:ext cx="565861" cy="3945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D89D99-3EB5-B448-9A94-D87507D9A1FB}"/>
                  </a:ext>
                </a:extLst>
              </p:cNvPr>
              <p:cNvSpPr txBox="1"/>
              <p:nvPr/>
            </p:nvSpPr>
            <p:spPr>
              <a:xfrm>
                <a:off x="5919215" y="3124020"/>
                <a:ext cx="751809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D89D99-3EB5-B448-9A94-D87507D9A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15" y="3124020"/>
                <a:ext cx="751809" cy="3956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C2FC53-5842-CD47-A805-846C46048902}"/>
                  </a:ext>
                </a:extLst>
              </p:cNvPr>
              <p:cNvSpPr txBox="1"/>
              <p:nvPr/>
            </p:nvSpPr>
            <p:spPr>
              <a:xfrm>
                <a:off x="7465839" y="3246789"/>
                <a:ext cx="751809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C2FC53-5842-CD47-A805-846C46048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839" y="3246789"/>
                <a:ext cx="751809" cy="3956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FF3C169C-7A8D-5943-AF10-BC6EE651C880}"/>
              </a:ext>
            </a:extLst>
          </p:cNvPr>
          <p:cNvSpPr/>
          <p:nvPr/>
        </p:nvSpPr>
        <p:spPr>
          <a:xfrm rot="5400000">
            <a:off x="4100815" y="3367856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E2B5E1-E9A0-B849-A468-77FDD9ACA742}"/>
                  </a:ext>
                </a:extLst>
              </p:cNvPr>
              <p:cNvSpPr txBox="1"/>
              <p:nvPr/>
            </p:nvSpPr>
            <p:spPr>
              <a:xfrm>
                <a:off x="3890361" y="4251164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E2B5E1-E9A0-B849-A468-77FDD9AC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61" y="4251164"/>
                <a:ext cx="6778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>
            <a:extLst>
              <a:ext uri="{FF2B5EF4-FFF2-40B4-BE49-F238E27FC236}">
                <a16:creationId xmlns:a16="http://schemas.microsoft.com/office/drawing/2014/main" id="{CFD6C3A0-22D8-704C-9675-E7CE5CC295B4}"/>
              </a:ext>
            </a:extLst>
          </p:cNvPr>
          <p:cNvSpPr/>
          <p:nvPr/>
        </p:nvSpPr>
        <p:spPr>
          <a:xfrm rot="5400000">
            <a:off x="5719407" y="3439181"/>
            <a:ext cx="256972" cy="1511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957AFD-8856-BE41-B6D9-6EB8D3E6EB13}"/>
                  </a:ext>
                </a:extLst>
              </p:cNvPr>
              <p:cNvSpPr txBox="1"/>
              <p:nvPr/>
            </p:nvSpPr>
            <p:spPr>
              <a:xfrm>
                <a:off x="5550647" y="4251164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957AFD-8856-BE41-B6D9-6EB8D3E6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47" y="4251164"/>
                <a:ext cx="6778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F1C8DC5A-B9E8-2D43-BAB4-DC488DF2A603}"/>
              </a:ext>
            </a:extLst>
          </p:cNvPr>
          <p:cNvSpPr/>
          <p:nvPr/>
        </p:nvSpPr>
        <p:spPr>
          <a:xfrm rot="5400000">
            <a:off x="7359125" y="3372346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6C8F69-3DD9-1544-8DF2-A891E84CB1CD}"/>
                  </a:ext>
                </a:extLst>
              </p:cNvPr>
              <p:cNvSpPr txBox="1"/>
              <p:nvPr/>
            </p:nvSpPr>
            <p:spPr>
              <a:xfrm>
                <a:off x="7197190" y="4231217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6C8F69-3DD9-1544-8DF2-A891E84CB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0" y="4231217"/>
                <a:ext cx="6778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453A157E-62C3-EA4A-913C-1E49065E36C6}"/>
              </a:ext>
            </a:extLst>
          </p:cNvPr>
          <p:cNvSpPr/>
          <p:nvPr/>
        </p:nvSpPr>
        <p:spPr>
          <a:xfrm rot="5400000">
            <a:off x="2415123" y="3361679"/>
            <a:ext cx="256971" cy="1654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30B6A-DED9-7644-B868-406E5E8A7F2E}"/>
              </a:ext>
            </a:extLst>
          </p:cNvPr>
          <p:cNvSpPr txBox="1"/>
          <p:nvPr/>
        </p:nvSpPr>
        <p:spPr>
          <a:xfrm>
            <a:off x="2415994" y="4451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A5FA28-821B-AA4D-B735-5817EF51536F}"/>
                  </a:ext>
                </a:extLst>
              </p:cNvPr>
              <p:cNvSpPr txBox="1"/>
              <p:nvPr/>
            </p:nvSpPr>
            <p:spPr>
              <a:xfrm>
                <a:off x="2298977" y="4231217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A5FA28-821B-AA4D-B735-5817EF515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977" y="4231217"/>
                <a:ext cx="4582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A4B7-969F-2840-B0C1-A18EED663AF4}"/>
                  </a:ext>
                </a:extLst>
              </p:cNvPr>
              <p:cNvSpPr txBox="1"/>
              <p:nvPr/>
            </p:nvSpPr>
            <p:spPr>
              <a:xfrm>
                <a:off x="1784264" y="2814315"/>
                <a:ext cx="556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A4B7-969F-2840-B0C1-A18EED663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64" y="2814315"/>
                <a:ext cx="55673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701F05-E02A-834C-83FD-88A8B3C319BB}"/>
                  </a:ext>
                </a:extLst>
              </p:cNvPr>
              <p:cNvSpPr txBox="1"/>
              <p:nvPr/>
            </p:nvSpPr>
            <p:spPr>
              <a:xfrm>
                <a:off x="1768766" y="3598555"/>
                <a:ext cx="565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701F05-E02A-834C-83FD-88A8B3C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66" y="3598555"/>
                <a:ext cx="56531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ABA1E8-2486-C04A-B897-528F800320CF}"/>
              </a:ext>
            </a:extLst>
          </p:cNvPr>
          <p:cNvSpPr txBox="1"/>
          <p:nvPr/>
        </p:nvSpPr>
        <p:spPr>
          <a:xfrm>
            <a:off x="664498" y="281431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8787B-C9DF-8F47-A000-4476F4BA1008}"/>
              </a:ext>
            </a:extLst>
          </p:cNvPr>
          <p:cNvSpPr txBox="1"/>
          <p:nvPr/>
        </p:nvSpPr>
        <p:spPr>
          <a:xfrm>
            <a:off x="566928" y="36723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action:</a:t>
            </a:r>
          </a:p>
        </p:txBody>
      </p:sp>
    </p:spTree>
    <p:extLst>
      <p:ext uri="{BB962C8B-B14F-4D97-AF65-F5344CB8AC3E}">
        <p14:creationId xmlns:p14="http://schemas.microsoft.com/office/powerpoint/2010/main" val="127794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DEFB0-FD27-D54E-AD66-EC05534B991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10964672" cy="3732425"/>
          </a:xfrm>
        </p:spPr>
        <p:txBody>
          <a:bodyPr/>
          <a:lstStyle/>
          <a:p>
            <a:r>
              <a:rPr lang="en-US" dirty="0"/>
              <a:t>Q-learning with a single sample path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Q-learning with linear function approximation </a:t>
            </a:r>
            <a:r>
              <a:rPr lang="en-US" i="1" dirty="0"/>
              <a:t>[Melo et al. 2008]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K-nearest neighbor Q-learning: non-i.i.d. sample </a:t>
            </a:r>
            <a:r>
              <a:rPr lang="en-US" i="1" dirty="0"/>
              <a:t>[Shah and Xie 2018]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More recent studies: </a:t>
            </a:r>
            <a:r>
              <a:rPr lang="en-US" i="1" dirty="0"/>
              <a:t>[Cai et al. 2019] , [Chen et al. 2019] and [Xu and Gu 2019]</a:t>
            </a:r>
          </a:p>
          <a:p>
            <a:r>
              <a:rPr lang="en-US" altLang="zh-CN" dirty="0"/>
              <a:t>SARSA with a single sample path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Asymptotic analysis</a:t>
            </a:r>
            <a:r>
              <a:rPr lang="en-US" dirty="0"/>
              <a:t>: SARSA with linear function approximation </a:t>
            </a:r>
            <a:r>
              <a:rPr lang="en-US" i="1" dirty="0"/>
              <a:t>[Melo et al. 2008] and [Perkins &amp; </a:t>
            </a:r>
            <a:r>
              <a:rPr lang="en-US" i="1" dirty="0" err="1"/>
              <a:t>Precup</a:t>
            </a:r>
            <a:r>
              <a:rPr lang="en-US" i="1" dirty="0"/>
              <a:t> 2003], </a:t>
            </a:r>
            <a:r>
              <a:rPr lang="en-US" dirty="0"/>
              <a:t>which suggests convergence</a:t>
            </a:r>
            <a:endParaRPr lang="en-US" i="1" dirty="0"/>
          </a:p>
          <a:p>
            <a:r>
              <a:rPr lang="en-US" altLang="zh-CN" dirty="0"/>
              <a:t>Our study: SARSA with a single sample path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Non-asymptotic analysis: </a:t>
            </a:r>
            <a:r>
              <a:rPr lang="en-US" dirty="0"/>
              <a:t>How fast the convergence is; and how the convergence rate depends on parameters of RL algorithms and underlying MDP?</a:t>
            </a: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A02FBD-AD7B-014F-B006-A2B87A47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1320800"/>
            <a:ext cx="11226292" cy="716084"/>
          </a:xfrm>
        </p:spPr>
        <p:txBody>
          <a:bodyPr/>
          <a:lstStyle/>
          <a:p>
            <a:r>
              <a:rPr lang="en-US" dirty="0"/>
              <a:t>Previous Theoretical Studies on Optimal Control</a:t>
            </a:r>
          </a:p>
        </p:txBody>
      </p:sp>
    </p:spTree>
    <p:extLst>
      <p:ext uri="{BB962C8B-B14F-4D97-AF65-F5344CB8AC3E}">
        <p14:creationId xmlns:p14="http://schemas.microsoft.com/office/powerpoint/2010/main" val="987947084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</TotalTime>
  <Words>1799</Words>
  <Application>Microsoft Macintosh PowerPoint</Application>
  <PresentationFormat>Widescreen</PresentationFormat>
  <Paragraphs>230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Apple Braille Pinpoint 8 Dot</vt:lpstr>
      <vt:lpstr>Arial</vt:lpstr>
      <vt:lpstr>Cambria Math</vt:lpstr>
      <vt:lpstr>Georgia</vt:lpstr>
      <vt:lpstr>LucidaGrande</vt:lpstr>
      <vt:lpstr>UB Powerpoint Template</vt:lpstr>
      <vt:lpstr>Finite-Sample Analysis for SARSA with Linear Function Approximation</vt:lpstr>
      <vt:lpstr>Reinforcement Learning (RL)</vt:lpstr>
      <vt:lpstr>Reinforcement Learning (RL)</vt:lpstr>
      <vt:lpstr>Reinforcement Learning (RL)</vt:lpstr>
      <vt:lpstr>Reinforcement Learning Algorithms</vt:lpstr>
      <vt:lpstr>Reinforcement Learning with Function Approximation</vt:lpstr>
      <vt:lpstr>SARSA with Linear Function Approximation</vt:lpstr>
      <vt:lpstr>SARSA with Linear Function Approximation</vt:lpstr>
      <vt:lpstr>Previous Theoretical Studies on Optimal Control</vt:lpstr>
      <vt:lpstr>Convergence Results</vt:lpstr>
      <vt:lpstr>Convergence Results</vt:lpstr>
      <vt:lpstr>Challenge in Technical Analysis</vt:lpstr>
      <vt:lpstr>Proof sketch</vt:lpstr>
      <vt:lpstr>Step 1. Error Decomposition</vt:lpstr>
      <vt:lpstr>Step 2. Gradient Descent Type Analysis</vt:lpstr>
      <vt:lpstr>Step 3. Stochastic Bias Analysis</vt:lpstr>
      <vt:lpstr>Step 3. Stochastic Bias Analysis</vt:lpstr>
      <vt:lpstr>Step 4.</vt:lpstr>
      <vt:lpstr>Summary</vt:lpstr>
      <vt:lpstr>Convergence of SARSA with Linear Function Approximation</vt:lpstr>
      <vt:lpstr>Choice of Projection Radius</vt:lpstr>
      <vt:lpstr>SARSA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shaofeng zou</cp:lastModifiedBy>
  <cp:revision>326</cp:revision>
  <cp:lastPrinted>2015-10-19T19:01:41Z</cp:lastPrinted>
  <dcterms:created xsi:type="dcterms:W3CDTF">2016-06-28T14:05:07Z</dcterms:created>
  <dcterms:modified xsi:type="dcterms:W3CDTF">2020-02-04T21:39:54Z</dcterms:modified>
  <cp:category/>
</cp:coreProperties>
</file>