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4"/>
  </p:notesMasterIdLst>
  <p:sldIdLst>
    <p:sldId id="350" r:id="rId2"/>
    <p:sldId id="430" r:id="rId3"/>
    <p:sldId id="363" r:id="rId4"/>
    <p:sldId id="364" r:id="rId5"/>
    <p:sldId id="365" r:id="rId6"/>
    <p:sldId id="366" r:id="rId7"/>
    <p:sldId id="292" r:id="rId8"/>
    <p:sldId id="293" r:id="rId9"/>
    <p:sldId id="284" r:id="rId10"/>
    <p:sldId id="290" r:id="rId11"/>
    <p:sldId id="262" r:id="rId12"/>
    <p:sldId id="263" r:id="rId13"/>
    <p:sldId id="266" r:id="rId14"/>
    <p:sldId id="264" r:id="rId15"/>
    <p:sldId id="265" r:id="rId16"/>
    <p:sldId id="256" r:id="rId17"/>
    <p:sldId id="257" r:id="rId18"/>
    <p:sldId id="367" r:id="rId19"/>
    <p:sldId id="259" r:id="rId20"/>
    <p:sldId id="260" r:id="rId21"/>
    <p:sldId id="368" r:id="rId22"/>
    <p:sldId id="369" r:id="rId23"/>
    <p:sldId id="370" r:id="rId24"/>
    <p:sldId id="261" r:id="rId25"/>
    <p:sldId id="371" r:id="rId26"/>
    <p:sldId id="372" r:id="rId27"/>
    <p:sldId id="373" r:id="rId28"/>
    <p:sldId id="374" r:id="rId29"/>
    <p:sldId id="375" r:id="rId30"/>
    <p:sldId id="376" r:id="rId31"/>
    <p:sldId id="378" r:id="rId32"/>
    <p:sldId id="379" r:id="rId33"/>
    <p:sldId id="380" r:id="rId34"/>
    <p:sldId id="381" r:id="rId35"/>
    <p:sldId id="382" r:id="rId36"/>
    <p:sldId id="383" r:id="rId37"/>
    <p:sldId id="384" r:id="rId38"/>
    <p:sldId id="385" r:id="rId39"/>
    <p:sldId id="386" r:id="rId40"/>
    <p:sldId id="387" r:id="rId41"/>
    <p:sldId id="388" r:id="rId42"/>
    <p:sldId id="389" r:id="rId43"/>
    <p:sldId id="390" r:id="rId44"/>
    <p:sldId id="391" r:id="rId45"/>
    <p:sldId id="392" r:id="rId46"/>
    <p:sldId id="393" r:id="rId47"/>
    <p:sldId id="394" r:id="rId48"/>
    <p:sldId id="395" r:id="rId49"/>
    <p:sldId id="396" r:id="rId50"/>
    <p:sldId id="397" r:id="rId51"/>
    <p:sldId id="398" r:id="rId52"/>
    <p:sldId id="399" r:id="rId53"/>
    <p:sldId id="400" r:id="rId54"/>
    <p:sldId id="401" r:id="rId55"/>
    <p:sldId id="402" r:id="rId56"/>
    <p:sldId id="403" r:id="rId57"/>
    <p:sldId id="404" r:id="rId58"/>
    <p:sldId id="405" r:id="rId59"/>
    <p:sldId id="406" r:id="rId60"/>
    <p:sldId id="407" r:id="rId61"/>
    <p:sldId id="408" r:id="rId62"/>
    <p:sldId id="409" r:id="rId63"/>
    <p:sldId id="410" r:id="rId64"/>
    <p:sldId id="411" r:id="rId65"/>
    <p:sldId id="412" r:id="rId66"/>
    <p:sldId id="413" r:id="rId67"/>
    <p:sldId id="414" r:id="rId68"/>
    <p:sldId id="415" r:id="rId69"/>
    <p:sldId id="416" r:id="rId70"/>
    <p:sldId id="417" r:id="rId71"/>
    <p:sldId id="418" r:id="rId72"/>
    <p:sldId id="419" r:id="rId73"/>
    <p:sldId id="420" r:id="rId74"/>
    <p:sldId id="421" r:id="rId75"/>
    <p:sldId id="422" r:id="rId76"/>
    <p:sldId id="423" r:id="rId77"/>
    <p:sldId id="424" r:id="rId78"/>
    <p:sldId id="425" r:id="rId79"/>
    <p:sldId id="426" r:id="rId80"/>
    <p:sldId id="427" r:id="rId81"/>
    <p:sldId id="428" r:id="rId82"/>
    <p:sldId id="429" r:id="rId8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2" autoAdjust="0"/>
    <p:restoredTop sz="94660"/>
  </p:normalViewPr>
  <p:slideViewPr>
    <p:cSldViewPr snapToGrid="0">
      <p:cViewPr varScale="1">
        <p:scale>
          <a:sx n="65" d="100"/>
          <a:sy n="65" d="100"/>
        </p:scale>
        <p:origin x="1496" y="19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B7FCD6-1A9C-414A-8476-BD24B9ECEC12}" type="doc">
      <dgm:prSet loTypeId="urn:microsoft.com/office/officeart/2008/layout/LinedList" loCatId="list" qsTypeId="urn:microsoft.com/office/officeart/2005/8/quickstyle/simple3" qsCatId="simple" csTypeId="urn:microsoft.com/office/officeart/2005/8/colors/accent1_1" csCatId="accent1" phldr="1"/>
      <dgm:spPr/>
      <dgm:t>
        <a:bodyPr/>
        <a:lstStyle/>
        <a:p>
          <a:endParaRPr lang="en-US"/>
        </a:p>
      </dgm:t>
    </dgm:pt>
    <dgm:pt modelId="{5B4E3643-40D5-4793-AB7E-9BC0CF60099D}">
      <dgm:prSet custT="1"/>
      <dgm:spPr/>
      <dgm:t>
        <a:bodyPr/>
        <a:lstStyle/>
        <a:p>
          <a:r>
            <a:rPr lang="en-US" sz="3200" dirty="0"/>
            <a:t>Build a model between the vegetation phenology time and climate factors and geographic factors.</a:t>
          </a:r>
        </a:p>
      </dgm:t>
    </dgm:pt>
    <dgm:pt modelId="{94CB8FF8-9031-4DA5-ADEE-AA9D02BC85D1}" type="parTrans" cxnId="{B73767B5-9F62-410E-8FE1-BF61D10A60D4}">
      <dgm:prSet/>
      <dgm:spPr/>
      <dgm:t>
        <a:bodyPr/>
        <a:lstStyle/>
        <a:p>
          <a:endParaRPr lang="en-US" sz="1400"/>
        </a:p>
      </dgm:t>
    </dgm:pt>
    <dgm:pt modelId="{3A3E2301-E3DA-4BE9-9932-6DD6B403944F}" type="sibTrans" cxnId="{B73767B5-9F62-410E-8FE1-BF61D10A60D4}">
      <dgm:prSet/>
      <dgm:spPr/>
      <dgm:t>
        <a:bodyPr/>
        <a:lstStyle/>
        <a:p>
          <a:endParaRPr lang="en-US" sz="1400"/>
        </a:p>
      </dgm:t>
    </dgm:pt>
    <dgm:pt modelId="{C8C13AFA-23CB-4548-A972-6083678FB599}">
      <dgm:prSet custT="1"/>
      <dgm:spPr/>
      <dgm:t>
        <a:bodyPr/>
        <a:lstStyle/>
        <a:p>
          <a:r>
            <a:rPr lang="en-US" sz="3200" dirty="0"/>
            <a:t>Use the model to predict the future change of the vegetation phenology.</a:t>
          </a:r>
        </a:p>
      </dgm:t>
    </dgm:pt>
    <dgm:pt modelId="{7B424BC5-5B9D-4FF0-A72B-1682A02997FF}" type="parTrans" cxnId="{2ACA8E28-8039-4700-A286-28E6C1D4FC21}">
      <dgm:prSet/>
      <dgm:spPr/>
      <dgm:t>
        <a:bodyPr/>
        <a:lstStyle/>
        <a:p>
          <a:endParaRPr lang="en-US" sz="1400"/>
        </a:p>
      </dgm:t>
    </dgm:pt>
    <dgm:pt modelId="{08044C78-A042-40DA-B8E5-370E1FFC9CBA}" type="sibTrans" cxnId="{2ACA8E28-8039-4700-A286-28E6C1D4FC21}">
      <dgm:prSet/>
      <dgm:spPr/>
      <dgm:t>
        <a:bodyPr/>
        <a:lstStyle/>
        <a:p>
          <a:endParaRPr lang="en-US" sz="1400"/>
        </a:p>
      </dgm:t>
    </dgm:pt>
    <dgm:pt modelId="{8CD77F60-E455-4641-AF9F-9AC938A20F59}" type="pres">
      <dgm:prSet presAssocID="{75B7FCD6-1A9C-414A-8476-BD24B9ECEC12}" presName="vert0" presStyleCnt="0">
        <dgm:presLayoutVars>
          <dgm:dir/>
          <dgm:animOne val="branch"/>
          <dgm:animLvl val="lvl"/>
        </dgm:presLayoutVars>
      </dgm:prSet>
      <dgm:spPr/>
    </dgm:pt>
    <dgm:pt modelId="{5D0596C5-CBEE-479A-8A42-0E375AEFFA9B}" type="pres">
      <dgm:prSet presAssocID="{5B4E3643-40D5-4793-AB7E-9BC0CF60099D}" presName="thickLine" presStyleLbl="alignNode1" presStyleIdx="0" presStyleCnt="2"/>
      <dgm:spPr/>
    </dgm:pt>
    <dgm:pt modelId="{AE98C803-044C-4B32-B513-DC834801DEBE}" type="pres">
      <dgm:prSet presAssocID="{5B4E3643-40D5-4793-AB7E-9BC0CF60099D}" presName="horz1" presStyleCnt="0"/>
      <dgm:spPr/>
    </dgm:pt>
    <dgm:pt modelId="{312A1ED7-2003-49D3-B573-5EF06F8D7AA2}" type="pres">
      <dgm:prSet presAssocID="{5B4E3643-40D5-4793-AB7E-9BC0CF60099D}" presName="tx1" presStyleLbl="revTx" presStyleIdx="0" presStyleCnt="2"/>
      <dgm:spPr/>
    </dgm:pt>
    <dgm:pt modelId="{A260641F-F709-463F-A180-EA9129E61AAA}" type="pres">
      <dgm:prSet presAssocID="{5B4E3643-40D5-4793-AB7E-9BC0CF60099D}" presName="vert1" presStyleCnt="0"/>
      <dgm:spPr/>
    </dgm:pt>
    <dgm:pt modelId="{11B685A7-EF22-4A13-ABC8-56C1776BDF26}" type="pres">
      <dgm:prSet presAssocID="{C8C13AFA-23CB-4548-A972-6083678FB599}" presName="thickLine" presStyleLbl="alignNode1" presStyleIdx="1" presStyleCnt="2"/>
      <dgm:spPr/>
    </dgm:pt>
    <dgm:pt modelId="{9EC4E632-D4EC-4B83-A4AC-64B8311EFF4B}" type="pres">
      <dgm:prSet presAssocID="{C8C13AFA-23CB-4548-A972-6083678FB599}" presName="horz1" presStyleCnt="0"/>
      <dgm:spPr/>
    </dgm:pt>
    <dgm:pt modelId="{CC39D589-14BB-4E5F-B96B-3DBFAF72AF70}" type="pres">
      <dgm:prSet presAssocID="{C8C13AFA-23CB-4548-A972-6083678FB599}" presName="tx1" presStyleLbl="revTx" presStyleIdx="1" presStyleCnt="2"/>
      <dgm:spPr/>
    </dgm:pt>
    <dgm:pt modelId="{92A94FB6-F14C-4BDF-B074-A7A0DACE0BDB}" type="pres">
      <dgm:prSet presAssocID="{C8C13AFA-23CB-4548-A972-6083678FB599}" presName="vert1" presStyleCnt="0"/>
      <dgm:spPr/>
    </dgm:pt>
  </dgm:ptLst>
  <dgm:cxnLst>
    <dgm:cxn modelId="{2ACA8E28-8039-4700-A286-28E6C1D4FC21}" srcId="{75B7FCD6-1A9C-414A-8476-BD24B9ECEC12}" destId="{C8C13AFA-23CB-4548-A972-6083678FB599}" srcOrd="1" destOrd="0" parTransId="{7B424BC5-5B9D-4FF0-A72B-1682A02997FF}" sibTransId="{08044C78-A042-40DA-B8E5-370E1FFC9CBA}"/>
    <dgm:cxn modelId="{5DB5E735-0794-48AF-A41A-A938D4D1B982}" type="presOf" srcId="{C8C13AFA-23CB-4548-A972-6083678FB599}" destId="{CC39D589-14BB-4E5F-B96B-3DBFAF72AF70}" srcOrd="0" destOrd="0" presId="urn:microsoft.com/office/officeart/2008/layout/LinedList"/>
    <dgm:cxn modelId="{B73767B5-9F62-410E-8FE1-BF61D10A60D4}" srcId="{75B7FCD6-1A9C-414A-8476-BD24B9ECEC12}" destId="{5B4E3643-40D5-4793-AB7E-9BC0CF60099D}" srcOrd="0" destOrd="0" parTransId="{94CB8FF8-9031-4DA5-ADEE-AA9D02BC85D1}" sibTransId="{3A3E2301-E3DA-4BE9-9932-6DD6B403944F}"/>
    <dgm:cxn modelId="{74149DBA-6C29-41EB-82D2-8E206DE43F23}" type="presOf" srcId="{75B7FCD6-1A9C-414A-8476-BD24B9ECEC12}" destId="{8CD77F60-E455-4641-AF9F-9AC938A20F59}" srcOrd="0" destOrd="0" presId="urn:microsoft.com/office/officeart/2008/layout/LinedList"/>
    <dgm:cxn modelId="{5FD58FD2-6439-4472-BCF6-79155DD92A3F}" type="presOf" srcId="{5B4E3643-40D5-4793-AB7E-9BC0CF60099D}" destId="{312A1ED7-2003-49D3-B573-5EF06F8D7AA2}" srcOrd="0" destOrd="0" presId="urn:microsoft.com/office/officeart/2008/layout/LinedList"/>
    <dgm:cxn modelId="{81E07082-DD7E-4C26-9CBD-18B661272F3C}" type="presParOf" srcId="{8CD77F60-E455-4641-AF9F-9AC938A20F59}" destId="{5D0596C5-CBEE-479A-8A42-0E375AEFFA9B}" srcOrd="0" destOrd="0" presId="urn:microsoft.com/office/officeart/2008/layout/LinedList"/>
    <dgm:cxn modelId="{AF03F515-A5DE-45E0-B991-2668BBC69BBA}" type="presParOf" srcId="{8CD77F60-E455-4641-AF9F-9AC938A20F59}" destId="{AE98C803-044C-4B32-B513-DC834801DEBE}" srcOrd="1" destOrd="0" presId="urn:microsoft.com/office/officeart/2008/layout/LinedList"/>
    <dgm:cxn modelId="{F1A530BC-9799-495E-84A2-45FC31957715}" type="presParOf" srcId="{AE98C803-044C-4B32-B513-DC834801DEBE}" destId="{312A1ED7-2003-49D3-B573-5EF06F8D7AA2}" srcOrd="0" destOrd="0" presId="urn:microsoft.com/office/officeart/2008/layout/LinedList"/>
    <dgm:cxn modelId="{0B2F0024-C7A7-4E9F-A745-9C8AE55E8BD5}" type="presParOf" srcId="{AE98C803-044C-4B32-B513-DC834801DEBE}" destId="{A260641F-F709-463F-A180-EA9129E61AAA}" srcOrd="1" destOrd="0" presId="urn:microsoft.com/office/officeart/2008/layout/LinedList"/>
    <dgm:cxn modelId="{E8E11A11-244B-4A42-B366-53F751AABFE7}" type="presParOf" srcId="{8CD77F60-E455-4641-AF9F-9AC938A20F59}" destId="{11B685A7-EF22-4A13-ABC8-56C1776BDF26}" srcOrd="2" destOrd="0" presId="urn:microsoft.com/office/officeart/2008/layout/LinedList"/>
    <dgm:cxn modelId="{42B5FEBE-5636-4E85-85EC-E68FA5AF9C0C}" type="presParOf" srcId="{8CD77F60-E455-4641-AF9F-9AC938A20F59}" destId="{9EC4E632-D4EC-4B83-A4AC-64B8311EFF4B}" srcOrd="3" destOrd="0" presId="urn:microsoft.com/office/officeart/2008/layout/LinedList"/>
    <dgm:cxn modelId="{D7BF62A1-5CF4-42FE-8452-E08E0FD3255B}" type="presParOf" srcId="{9EC4E632-D4EC-4B83-A4AC-64B8311EFF4B}" destId="{CC39D589-14BB-4E5F-B96B-3DBFAF72AF70}" srcOrd="0" destOrd="0" presId="urn:microsoft.com/office/officeart/2008/layout/LinedList"/>
    <dgm:cxn modelId="{C61ADEE8-4189-441B-A65E-10629637B8FF}" type="presParOf" srcId="{9EC4E632-D4EC-4B83-A4AC-64B8311EFF4B}" destId="{92A94FB6-F14C-4BDF-B074-A7A0DACE0BD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596C5-CBEE-479A-8A42-0E375AEFFA9B}">
      <dsp:nvSpPr>
        <dsp:cNvPr id="0" name=""/>
        <dsp:cNvSpPr/>
      </dsp:nvSpPr>
      <dsp:spPr>
        <a:xfrm>
          <a:off x="0" y="0"/>
          <a:ext cx="6832212" cy="0"/>
        </a:xfrm>
        <a:prstGeom prst="lin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312A1ED7-2003-49D3-B573-5EF06F8D7AA2}">
      <dsp:nvSpPr>
        <dsp:cNvPr id="0" name=""/>
        <dsp:cNvSpPr/>
      </dsp:nvSpPr>
      <dsp:spPr>
        <a:xfrm>
          <a:off x="0" y="0"/>
          <a:ext cx="6832212" cy="2632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Build a model between the vegetation phenology time and climate factors and geographic factors.</a:t>
          </a:r>
        </a:p>
      </dsp:txBody>
      <dsp:txXfrm>
        <a:off x="0" y="0"/>
        <a:ext cx="6832212" cy="2632389"/>
      </dsp:txXfrm>
    </dsp:sp>
    <dsp:sp modelId="{11B685A7-EF22-4A13-ABC8-56C1776BDF26}">
      <dsp:nvSpPr>
        <dsp:cNvPr id="0" name=""/>
        <dsp:cNvSpPr/>
      </dsp:nvSpPr>
      <dsp:spPr>
        <a:xfrm>
          <a:off x="0" y="2632389"/>
          <a:ext cx="6832212" cy="0"/>
        </a:xfrm>
        <a:prstGeom prst="lin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CC39D589-14BB-4E5F-B96B-3DBFAF72AF70}">
      <dsp:nvSpPr>
        <dsp:cNvPr id="0" name=""/>
        <dsp:cNvSpPr/>
      </dsp:nvSpPr>
      <dsp:spPr>
        <a:xfrm>
          <a:off x="0" y="2632389"/>
          <a:ext cx="6832212" cy="2632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Use the model to predict the future change of the vegetation phenology.</a:t>
          </a:r>
        </a:p>
      </dsp:txBody>
      <dsp:txXfrm>
        <a:off x="0" y="2632389"/>
        <a:ext cx="6832212" cy="263238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A560A2-1CEA-C949-B57C-E1DA915EE0CA}" type="datetimeFigureOut">
              <a:rPr lang="en-US" smtClean="0"/>
              <a:t>1/22/19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83FD48-0D49-0340-9704-034F384C34A1}" type="slidenum">
              <a:rPr lang="en-US" smtClean="0"/>
              <a:t>‹#›</a:t>
            </a:fld>
            <a:endParaRPr lang="en-US"/>
          </a:p>
        </p:txBody>
      </p:sp>
    </p:spTree>
    <p:extLst>
      <p:ext uri="{BB962C8B-B14F-4D97-AF65-F5344CB8AC3E}">
        <p14:creationId xmlns:p14="http://schemas.microsoft.com/office/powerpoint/2010/main" val="2112253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6</a:t>
            </a:fld>
            <a:endParaRPr lang="en-US"/>
          </a:p>
        </p:txBody>
      </p:sp>
    </p:spTree>
    <p:extLst>
      <p:ext uri="{BB962C8B-B14F-4D97-AF65-F5344CB8AC3E}">
        <p14:creationId xmlns:p14="http://schemas.microsoft.com/office/powerpoint/2010/main" val="12272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12100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85041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38323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81828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endParaRPr>
              <a:solidFill>
                <a:schemeClr val="dk1"/>
              </a:solidFill>
            </a:endParaRPr>
          </a:p>
          <a:p>
            <a:pPr marL="0" lvl="0" indent="0">
              <a:spcBef>
                <a:spcPts val="0"/>
              </a:spcBef>
              <a:spcAft>
                <a:spcPts val="0"/>
              </a:spcAft>
              <a:buNone/>
            </a:pPr>
            <a:endParaRPr/>
          </a:p>
        </p:txBody>
      </p:sp>
    </p:spTree>
    <p:extLst>
      <p:ext uri="{BB962C8B-B14F-4D97-AF65-F5344CB8AC3E}">
        <p14:creationId xmlns:p14="http://schemas.microsoft.com/office/powerpoint/2010/main" val="2184205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49965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03812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11162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 name="Shape 16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92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9" name="Shape 1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8806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35" name="Shape 1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4755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5" name="Shape 19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8861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8" name="Shape 2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4174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4" name="Shape 30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4642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11671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13663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Slope less than 3%</a:t>
            </a:r>
            <a:br>
              <a:rPr lang="en"/>
            </a:br>
            <a:r>
              <a:rPr lang="en"/>
              <a:t>Hillshade shows sunlight, 225 for azimuth (SW), and 47 for optimal average fall/spring altitude for Buffalo NY</a:t>
            </a:r>
            <a:endParaRPr/>
          </a:p>
          <a:p>
            <a:pPr marL="0" lvl="0" indent="0">
              <a:spcBef>
                <a:spcPts val="0"/>
              </a:spcBef>
              <a:spcAft>
                <a:spcPts val="0"/>
              </a:spcAft>
              <a:buNone/>
            </a:pPr>
            <a:r>
              <a:rPr lang="en"/>
              <a:t>Lower income areas will have greatest benefit from solar panels</a:t>
            </a:r>
            <a:endParaRPr/>
          </a:p>
        </p:txBody>
      </p:sp>
    </p:spTree>
    <p:extLst>
      <p:ext uri="{BB962C8B-B14F-4D97-AF65-F5344CB8AC3E}">
        <p14:creationId xmlns:p14="http://schemas.microsoft.com/office/powerpoint/2010/main" val="3853676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Weighting: </a:t>
            </a:r>
            <a:br>
              <a:rPr lang="en"/>
            </a:br>
            <a:r>
              <a:rPr lang="en"/>
              <a:t>	Elevation: 2/8</a:t>
            </a:r>
            <a:br>
              <a:rPr lang="en"/>
            </a:br>
            <a:r>
              <a:rPr lang="en"/>
              <a:t>	Sunlight: 2/8</a:t>
            </a:r>
            <a:endParaRPr/>
          </a:p>
          <a:p>
            <a:pPr marL="0" lvl="0" indent="0">
              <a:spcBef>
                <a:spcPts val="0"/>
              </a:spcBef>
              <a:spcAft>
                <a:spcPts val="0"/>
              </a:spcAft>
              <a:buNone/>
            </a:pPr>
            <a:r>
              <a:rPr lang="en"/>
              <a:t>	Open space: 3/8</a:t>
            </a:r>
            <a:endParaRPr/>
          </a:p>
          <a:p>
            <a:pPr marL="0" lvl="0" indent="0">
              <a:spcBef>
                <a:spcPts val="0"/>
              </a:spcBef>
              <a:spcAft>
                <a:spcPts val="0"/>
              </a:spcAft>
              <a:buNone/>
            </a:pPr>
            <a:r>
              <a:rPr lang="en"/>
              <a:t>	Grids: ⅛ </a:t>
            </a:r>
            <a:br>
              <a:rPr lang="en"/>
            </a:br>
            <a:br>
              <a:rPr lang="en"/>
            </a:br>
            <a:endParaRPr/>
          </a:p>
          <a:p>
            <a:pPr marL="0" lvl="0" indent="0">
              <a:spcBef>
                <a:spcPts val="0"/>
              </a:spcBef>
              <a:spcAft>
                <a:spcPts val="0"/>
              </a:spcAft>
              <a:buNone/>
            </a:pPr>
            <a:endParaRPr/>
          </a:p>
        </p:txBody>
      </p:sp>
    </p:spTree>
    <p:extLst>
      <p:ext uri="{BB962C8B-B14F-4D97-AF65-F5344CB8AC3E}">
        <p14:creationId xmlns:p14="http://schemas.microsoft.com/office/powerpoint/2010/main" val="4278279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Minimum radiation threshold</a:t>
            </a:r>
            <a:br>
              <a:rPr lang="en"/>
            </a:br>
            <a:r>
              <a:rPr lang="en"/>
              <a:t>Impact Analysis statement</a:t>
            </a:r>
            <a:br>
              <a:rPr lang="en"/>
            </a:br>
            <a:r>
              <a:rPr lang="en"/>
              <a:t>Ground truth data with base satellite layer to verify what I’m looking at is actually an ideal location</a:t>
            </a:r>
            <a:endParaRPr/>
          </a:p>
        </p:txBody>
      </p:sp>
    </p:spTree>
    <p:extLst>
      <p:ext uri="{BB962C8B-B14F-4D97-AF65-F5344CB8AC3E}">
        <p14:creationId xmlns:p14="http://schemas.microsoft.com/office/powerpoint/2010/main" val="132949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50112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49" name="Shape 1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4934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197875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86339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Buffer Trials: reasoning=</a:t>
            </a:r>
            <a:r>
              <a:rPr lang="en-US" baseline="0" dirty="0"/>
              <a:t> dispersed camping rules are guidelines to using federal land to camp for free includes rule that says to generally stay at least 100-200 feet away from any </a:t>
            </a:r>
            <a:r>
              <a:rPr lang="en-US" baseline="0" dirty="0" err="1"/>
              <a:t>nps</a:t>
            </a:r>
            <a:r>
              <a:rPr lang="en-US" baseline="0" dirty="0"/>
              <a:t> trail, road or waterway</a:t>
            </a:r>
          </a:p>
          <a:p>
            <a:endParaRPr lang="en-US" baseline="0" dirty="0"/>
          </a:p>
          <a:p>
            <a:r>
              <a:rPr lang="en-US" baseline="0" dirty="0"/>
              <a:t>Buffering recreation sites: want to be far enough from these high traffic sites</a:t>
            </a:r>
          </a:p>
          <a:p>
            <a:endParaRPr lang="en-US" dirty="0"/>
          </a:p>
          <a:p>
            <a:r>
              <a:rPr lang="en-US" dirty="0"/>
              <a:t>Dem- high slope associated with low </a:t>
            </a:r>
            <a:r>
              <a:rPr lang="en-US" dirty="0" err="1"/>
              <a:t>accessability</a:t>
            </a:r>
            <a:r>
              <a:rPr lang="en-US" dirty="0"/>
              <a:t> </a:t>
            </a:r>
          </a:p>
          <a:p>
            <a:endParaRPr lang="en-US" dirty="0"/>
          </a:p>
          <a:p>
            <a:endParaRPr lang="en-US" dirty="0"/>
          </a:p>
          <a:p>
            <a:endParaRPr lang="en-US" dirty="0"/>
          </a:p>
          <a:p>
            <a:r>
              <a:rPr lang="en-US" dirty="0"/>
              <a:t>Looking at which point had the highest score from raster calculator The output of the raster calculator will include a score for each point, map this, </a:t>
            </a:r>
          </a:p>
          <a:p>
            <a:r>
              <a:rPr lang="en-US" dirty="0"/>
              <a:t>compare to what I thought was the best campsite: overlay for validation</a:t>
            </a:r>
          </a:p>
          <a:p>
            <a:endParaRPr lang="en-US" dirty="0"/>
          </a:p>
          <a:p>
            <a:r>
              <a:rPr lang="en-US" dirty="0"/>
              <a:t>Calculated score from </a:t>
            </a:r>
            <a:r>
              <a:rPr lang="en-US" dirty="0" err="1"/>
              <a:t>freecampsites</a:t>
            </a:r>
            <a:r>
              <a:rPr lang="en-US" dirty="0"/>
              <a:t> website variables using field calculator</a:t>
            </a:r>
          </a:p>
          <a:p>
            <a:endParaRPr lang="en-US" dirty="0"/>
          </a:p>
        </p:txBody>
      </p:sp>
      <p:sp>
        <p:nvSpPr>
          <p:cNvPr id="4" name="Slide Number Placeholder 3"/>
          <p:cNvSpPr>
            <a:spLocks noGrp="1"/>
          </p:cNvSpPr>
          <p:nvPr>
            <p:ph type="sldNum" sz="quarter" idx="10"/>
          </p:nvPr>
        </p:nvSpPr>
        <p:spPr/>
        <p:txBody>
          <a:bodyPr/>
          <a:lstStyle/>
          <a:p>
            <a:fld id="{136B19D5-1D48-0542-8138-07842B45FA54}" type="slidenum">
              <a:rPr lang="en-US" smtClean="0"/>
              <a:t>24</a:t>
            </a:fld>
            <a:endParaRPr lang="en-US"/>
          </a:p>
        </p:txBody>
      </p:sp>
    </p:spTree>
    <p:extLst>
      <p:ext uri="{BB962C8B-B14F-4D97-AF65-F5344CB8AC3E}">
        <p14:creationId xmlns:p14="http://schemas.microsoft.com/office/powerpoint/2010/main" val="2592878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92525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52433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ltLang="zh-CN"/>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ltLang="zh-CN"/>
              <a:t>Click to edit Master subtitle style</a:t>
            </a:r>
            <a:endParaRPr/>
          </a:p>
        </p:txBody>
      </p:sp>
    </p:spTree>
    <p:extLst>
      <p:ext uri="{BB962C8B-B14F-4D97-AF65-F5344CB8AC3E}">
        <p14:creationId xmlns:p14="http://schemas.microsoft.com/office/powerpoint/2010/main" val="244347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5F4E5243-F52A-4D37-9694-EB26C6C31910}" type="datetime1">
              <a:rPr lang="en-US"/>
              <a:t>1/22/19</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93213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ltLang="zh-CN"/>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A77B6E1-634A-48DC-9E8B-D894023267EF}" type="datetime1">
              <a:rPr lang="en-US"/>
              <a:t>1/22/19</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95676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566928" y="2185418"/>
            <a:ext cx="8557757" cy="3732425"/>
          </a:xfrm>
          <a:prstGeom prst="rect">
            <a:avLst/>
          </a:prstGeom>
        </p:spPr>
        <p:txBody>
          <a:bodyPr lIns="182880" rIns="182880">
            <a:noAutofit/>
          </a:bodyPr>
          <a:lstStyle>
            <a:lvl1pPr marL="342900" marR="0" indent="-304800" algn="l" defTabSz="685800" rtl="0" eaLnBrk="1" fontAlgn="auto" latinLnBrk="0" hangingPunct="1">
              <a:lnSpc>
                <a:spcPts val="1950"/>
              </a:lnSpc>
              <a:spcBef>
                <a:spcPts val="750"/>
              </a:spcBef>
              <a:spcAft>
                <a:spcPts val="0"/>
              </a:spcAft>
              <a:buClr>
                <a:srgbClr val="005BBB"/>
              </a:buClr>
              <a:buSzPct val="109000"/>
              <a:buFont typeface="Arial" charset="0"/>
              <a:buChar char="•"/>
              <a:tabLst/>
              <a:defRPr sz="150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a:t>Justo et neque odio facilisis turpis </a:t>
            </a:r>
            <a:r>
              <a:rPr lang="en-US" dirty="0" err="1"/>
              <a:t>sodales</a:t>
            </a:r>
            <a:r>
              <a:rPr lang="en-US" dirty="0"/>
              <a:t> placerat.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baseline="0"/>
            </a:lvl1pPr>
          </a:lstStyle>
          <a:p>
            <a:r>
              <a:rPr lang="en-US" dirty="0"/>
              <a:t>Click to edit title</a:t>
            </a:r>
          </a:p>
        </p:txBody>
      </p:sp>
    </p:spTree>
    <p:extLst>
      <p:ext uri="{BB962C8B-B14F-4D97-AF65-F5344CB8AC3E}">
        <p14:creationId xmlns:p14="http://schemas.microsoft.com/office/powerpoint/2010/main" val="248162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1"/>
        <p:cNvGrpSpPr/>
        <p:nvPr/>
      </p:nvGrpSpPr>
      <p:grpSpPr>
        <a:xfrm>
          <a:off x="0" y="0"/>
          <a:ext cx="0" cy="0"/>
          <a:chOff x="0" y="0"/>
          <a:chExt cx="0" cy="0"/>
        </a:xfrm>
      </p:grpSpPr>
      <p:grpSp>
        <p:nvGrpSpPr>
          <p:cNvPr id="42" name="Shape 42"/>
          <p:cNvGrpSpPr/>
          <p:nvPr/>
        </p:nvGrpSpPr>
        <p:grpSpPr>
          <a:xfrm>
            <a:off x="0" y="508002"/>
            <a:ext cx="1383800" cy="1355049"/>
            <a:chOff x="0" y="381001"/>
            <a:chExt cx="1037850" cy="1016287"/>
          </a:xfrm>
        </p:grpSpPr>
        <p:sp>
          <p:nvSpPr>
            <p:cNvPr id="43" name="Shape 43"/>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44" name="Shape 4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grpSp>
      <p:sp>
        <p:nvSpPr>
          <p:cNvPr id="45" name="Shape 45"/>
          <p:cNvSpPr txBox="1">
            <a:spLocks noGrp="1"/>
          </p:cNvSpPr>
          <p:nvPr>
            <p:ph type="title"/>
          </p:nvPr>
        </p:nvSpPr>
        <p:spPr>
          <a:xfrm>
            <a:off x="1730000" y="525000"/>
            <a:ext cx="9385200" cy="1218800"/>
          </a:xfrm>
          <a:prstGeom prst="rect">
            <a:avLst/>
          </a:prstGeom>
        </p:spPr>
        <p:txBody>
          <a:bodyPr spcFirstLastPara="1" wrap="square" lIns="91425" tIns="91425" rIns="91425" bIns="91425" anchor="t" anchorCtr="0"/>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6" name="Shape 46"/>
          <p:cNvSpPr txBox="1">
            <a:spLocks noGrp="1"/>
          </p:cNvSpPr>
          <p:nvPr>
            <p:ph type="body" idx="1"/>
          </p:nvPr>
        </p:nvSpPr>
        <p:spPr>
          <a:xfrm>
            <a:off x="1730000" y="2090067"/>
            <a:ext cx="9385200" cy="38816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47" name="Shape 4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65591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9"/>
        <p:cNvGrpSpPr/>
        <p:nvPr/>
      </p:nvGrpSpPr>
      <p:grpSpPr>
        <a:xfrm>
          <a:off x="0" y="0"/>
          <a:ext cx="0" cy="0"/>
          <a:chOff x="0" y="0"/>
          <a:chExt cx="0" cy="0"/>
        </a:xfrm>
      </p:grpSpPr>
      <p:grpSp>
        <p:nvGrpSpPr>
          <p:cNvPr id="100" name="Shape 100"/>
          <p:cNvGrpSpPr/>
          <p:nvPr/>
        </p:nvGrpSpPr>
        <p:grpSpPr>
          <a:xfrm>
            <a:off x="1" y="5504763"/>
            <a:ext cx="931900" cy="912876"/>
            <a:chOff x="0" y="3785672"/>
            <a:chExt cx="698925" cy="684657"/>
          </a:xfrm>
        </p:grpSpPr>
        <p:sp>
          <p:nvSpPr>
            <p:cNvPr id="101" name="Shape 101"/>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102" name="Shape 102"/>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grpSp>
      <p:sp>
        <p:nvSpPr>
          <p:cNvPr id="103" name="Shape 103"/>
          <p:cNvSpPr txBox="1">
            <a:spLocks noGrp="1"/>
          </p:cNvSpPr>
          <p:nvPr>
            <p:ph type="body" idx="1"/>
          </p:nvPr>
        </p:nvSpPr>
        <p:spPr>
          <a:xfrm>
            <a:off x="1083633" y="5740500"/>
            <a:ext cx="9248000" cy="6984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SzPts val="1300"/>
              <a:buNone/>
              <a:defRPr/>
            </a:lvl1pPr>
          </a:lstStyle>
          <a:p>
            <a:endParaRPr/>
          </a:p>
        </p:txBody>
      </p:sp>
      <p:sp>
        <p:nvSpPr>
          <p:cNvPr id="104" name="Shape 10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31403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a:p>
        </p:txBody>
      </p:sp>
      <p:sp>
        <p:nvSpPr>
          <p:cNvPr id="3" name="Content Placeholder 2"/>
          <p:cNvSpPr>
            <a:spLocks noGrp="1"/>
          </p:cNvSpPr>
          <p:nvPr>
            <p:ph idx="1"/>
          </p:nvPr>
        </p:nvSpPr>
        <p:spPr/>
        <p:txBody>
          <a:bodyPr/>
          <a:lstStyle>
            <a:lvl5pPr>
              <a:defRPr/>
            </a:lvl5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7B2D3E9E-A95C-48F2-B4BF-A71542E0BE9A}" type="datetime1">
              <a:rPr lang="en-US"/>
              <a:t>1/22/19</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25286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ltLang="zh-CN"/>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a:t>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A50F84E2-2D7A-43CF-AC90-352A289A783A}" type="datetime1">
              <a:rPr lang="en-US"/>
              <a:t>1/22/19</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17109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F12952B5-7A2F-4CC8-B7CE-9234E21C2837}" type="datetime1">
              <a:rPr lang="en-US"/>
              <a:t>1/22/19</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89581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ltLang="zh-CN"/>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CE1DA07A-9201-4B4B-BAF2-015AFA30F520}" type="datetime1">
              <a:rPr lang="en-US"/>
              <a:t>1/22/19</a:t>
            </a:fld>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83949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zh-CN"/>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73D7E00A-486F-4252-8B1D-E32645521F49}" type="datetime1">
              <a:rPr lang="en-US"/>
              <a:t>1/22/19</a:t>
            </a:fld>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9064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8DDF5F92-E675-4B36-9A60-69A962A68675}" type="datetime1">
              <a:rPr lang="en-US"/>
              <a:t>1/22/19</a:t>
            </a:fld>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90450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ltLang="zh-CN"/>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AF6E2C9B-5FA2-460D-9BE7-B0812FC2A6FF}" type="datetime1">
              <a:rPr lang="en-US"/>
              <a:t>1/22/19</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22685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ltLang="zh-CN"/>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1D374940-A916-4C8B-9648-02A2D3898F9E}" type="datetime1">
              <a:rPr lang="en-US"/>
              <a:t>1/22/19</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286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water2"/>
          <p:cNvPicPr>
            <a:picLocks noChangeAspect="1"/>
          </p:cNvPicPr>
          <p:nvPr/>
        </p:nvPicPr>
        <p:blipFill rotWithShape="1">
          <a:blip r:embed="rId16"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7"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ltLang="zh-CN"/>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1/22/19</a:t>
            </a:fld>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100579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 Id="rId9"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NUL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www.acsu.buffalo.edu/~twen2/timeslider/"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53.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7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7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A2761A1-A896-C74A-AD18-6088B053856C}"/>
              </a:ext>
            </a:extLst>
          </p:cNvPr>
          <p:cNvSpPr>
            <a:spLocks noGrp="1"/>
          </p:cNvSpPr>
          <p:nvPr>
            <p:ph type="body" idx="10"/>
          </p:nvPr>
        </p:nvSpPr>
        <p:spPr/>
        <p:txBody>
          <a:bodyPr/>
          <a:lstStyle/>
          <a:p>
            <a:endParaRPr lang="en-US" dirty="0"/>
          </a:p>
        </p:txBody>
      </p:sp>
      <p:sp>
        <p:nvSpPr>
          <p:cNvPr id="6" name="Text Placeholder 1">
            <a:extLst>
              <a:ext uri="{FF2B5EF4-FFF2-40B4-BE49-F238E27FC236}">
                <a16:creationId xmlns:a16="http://schemas.microsoft.com/office/drawing/2014/main" id="{316FBDF9-0C32-FE44-857B-10BFD4868FA8}"/>
              </a:ext>
            </a:extLst>
          </p:cNvPr>
          <p:cNvSpPr txBox="1">
            <a:spLocks/>
          </p:cNvSpPr>
          <p:nvPr/>
        </p:nvSpPr>
        <p:spPr>
          <a:xfrm>
            <a:off x="1626638" y="4609701"/>
            <a:ext cx="6111551" cy="899479"/>
          </a:xfrm>
          <a:prstGeom prst="rect">
            <a:avLst/>
          </a:prstGeom>
        </p:spPr>
        <p:txBody>
          <a:bodyPr vert="horz" lIns="182880" tIns="45720" rIns="182880" bIns="45720" rtlCol="0">
            <a:noAutofit/>
          </a:bodyPr>
          <a:lstStyle>
            <a:lvl1pPr marL="342900" marR="0" indent="-304800" algn="l" defTabSz="685800" rtl="0" eaLnBrk="1" fontAlgn="auto" latinLnBrk="0" hangingPunct="1">
              <a:lnSpc>
                <a:spcPts val="1950"/>
              </a:lnSpc>
              <a:spcBef>
                <a:spcPts val="750"/>
              </a:spcBef>
              <a:spcAft>
                <a:spcPts val="0"/>
              </a:spcAft>
              <a:buClr>
                <a:srgbClr val="005BBB"/>
              </a:buClr>
              <a:buSzPct val="109000"/>
              <a:buFont typeface="Arial" charset="0"/>
              <a:buChar char="•"/>
              <a:tabLst/>
              <a:defRPr sz="1500" b="0" i="0" kern="1200" spc="-38" baseline="0">
                <a:solidFill>
                  <a:schemeClr val="tx1"/>
                </a:solidFill>
                <a:latin typeface="Arial" charset="0"/>
                <a:ea typeface="Arial" charset="0"/>
                <a:cs typeface="Arial" charset="0"/>
              </a:defRPr>
            </a:lvl1pPr>
            <a:lvl2pPr marL="342892" indent="0" algn="l" defTabSz="914400" rtl="0" eaLnBrk="1" latinLnBrk="0" hangingPunct="1">
              <a:lnSpc>
                <a:spcPct val="90000"/>
              </a:lnSpc>
              <a:spcBef>
                <a:spcPts val="1000"/>
              </a:spcBef>
              <a:buSzPct val="100000"/>
              <a:buFont typeface="Arial" pitchFamily="34" charset="0"/>
              <a:buNone/>
              <a:defRPr sz="1500" kern="1200">
                <a:solidFill>
                  <a:schemeClr val="tx1">
                    <a:tint val="75000"/>
                  </a:schemeClr>
                </a:solidFill>
                <a:latin typeface="+mn-lt"/>
                <a:ea typeface="+mn-ea"/>
                <a:cs typeface="+mn-cs"/>
              </a:defRPr>
            </a:lvl2pPr>
            <a:lvl3pPr marL="685783" indent="0" algn="l" defTabSz="914400" rtl="0" eaLnBrk="1" latinLnBrk="0" hangingPunct="1">
              <a:lnSpc>
                <a:spcPct val="90000"/>
              </a:lnSpc>
              <a:spcBef>
                <a:spcPts val="800"/>
              </a:spcBef>
              <a:buSzPct val="100000"/>
              <a:buFont typeface="Arial" pitchFamily="34" charset="0"/>
              <a:buNone/>
              <a:defRPr sz="1350" kern="1200">
                <a:solidFill>
                  <a:schemeClr val="tx1">
                    <a:tint val="75000"/>
                  </a:schemeClr>
                </a:solidFill>
                <a:latin typeface="+mn-lt"/>
                <a:ea typeface="+mn-ea"/>
                <a:cs typeface="+mn-cs"/>
              </a:defRPr>
            </a:lvl3pPr>
            <a:lvl4pPr marL="1028675" indent="0" algn="l" defTabSz="914400" rtl="0" eaLnBrk="1" latinLnBrk="0" hangingPunct="1">
              <a:lnSpc>
                <a:spcPct val="90000"/>
              </a:lnSpc>
              <a:spcBef>
                <a:spcPts val="800"/>
              </a:spcBef>
              <a:buSzPct val="100000"/>
              <a:buFont typeface="Arial" pitchFamily="34" charset="0"/>
              <a:buNone/>
              <a:defRPr sz="1200" kern="1200">
                <a:solidFill>
                  <a:schemeClr val="tx1">
                    <a:tint val="75000"/>
                  </a:schemeClr>
                </a:solidFill>
                <a:latin typeface="+mn-lt"/>
                <a:ea typeface="+mn-ea"/>
                <a:cs typeface="+mn-cs"/>
              </a:defRPr>
            </a:lvl4pPr>
            <a:lvl5pPr marL="1371566" indent="0" algn="l" defTabSz="914400" rtl="0" eaLnBrk="1" latinLnBrk="0" hangingPunct="1">
              <a:lnSpc>
                <a:spcPct val="90000"/>
              </a:lnSpc>
              <a:spcBef>
                <a:spcPts val="800"/>
              </a:spcBef>
              <a:buSzPct val="100000"/>
              <a:buFont typeface="Arial" pitchFamily="34" charset="0"/>
              <a:buNone/>
              <a:defRPr sz="1200" kern="1200">
                <a:solidFill>
                  <a:schemeClr val="tx1">
                    <a:tint val="75000"/>
                  </a:schemeClr>
                </a:solidFill>
                <a:latin typeface="+mn-lt"/>
                <a:ea typeface="+mn-ea"/>
                <a:cs typeface="+mn-cs"/>
              </a:defRPr>
            </a:lvl5pPr>
            <a:lvl6pPr marL="1714457" indent="0" algn="l" defTabSz="914400" rtl="0" eaLnBrk="1" latinLnBrk="0" hangingPunct="1">
              <a:lnSpc>
                <a:spcPct val="90000"/>
              </a:lnSpc>
              <a:spcBef>
                <a:spcPts val="800"/>
              </a:spcBef>
              <a:buSzPct val="100000"/>
              <a:buFont typeface="Arial" pitchFamily="34" charset="0"/>
              <a:buNone/>
              <a:defRPr sz="1200" kern="1200">
                <a:solidFill>
                  <a:schemeClr val="tx1">
                    <a:tint val="75000"/>
                  </a:schemeClr>
                </a:solidFill>
                <a:latin typeface="+mn-lt"/>
                <a:ea typeface="+mn-ea"/>
                <a:cs typeface="+mn-cs"/>
              </a:defRPr>
            </a:lvl6pPr>
            <a:lvl7pPr marL="2057348" indent="0" algn="l" defTabSz="914400" rtl="0" eaLnBrk="1" latinLnBrk="0" hangingPunct="1">
              <a:lnSpc>
                <a:spcPct val="90000"/>
              </a:lnSpc>
              <a:spcBef>
                <a:spcPts val="800"/>
              </a:spcBef>
              <a:buSzPct val="100000"/>
              <a:buFont typeface="Arial" pitchFamily="34" charset="0"/>
              <a:buNone/>
              <a:defRPr sz="1200" kern="1200">
                <a:solidFill>
                  <a:schemeClr val="tx1">
                    <a:tint val="75000"/>
                  </a:schemeClr>
                </a:solidFill>
                <a:latin typeface="+mn-lt"/>
                <a:ea typeface="+mn-ea"/>
                <a:cs typeface="+mn-cs"/>
              </a:defRPr>
            </a:lvl7pPr>
            <a:lvl8pPr marL="2400240" indent="0" algn="l" defTabSz="914400" rtl="0" eaLnBrk="1" latinLnBrk="0" hangingPunct="1">
              <a:lnSpc>
                <a:spcPct val="90000"/>
              </a:lnSpc>
              <a:spcBef>
                <a:spcPts val="800"/>
              </a:spcBef>
              <a:buSzPct val="100000"/>
              <a:buFont typeface="Arial" pitchFamily="34" charset="0"/>
              <a:buNone/>
              <a:defRPr sz="1200" kern="1200">
                <a:solidFill>
                  <a:schemeClr val="tx1">
                    <a:tint val="75000"/>
                  </a:schemeClr>
                </a:solidFill>
                <a:latin typeface="+mn-lt"/>
                <a:ea typeface="+mn-ea"/>
                <a:cs typeface="+mn-cs"/>
              </a:defRPr>
            </a:lvl8pPr>
            <a:lvl9pPr marL="2743132" indent="0" algn="l" defTabSz="914400" rtl="0" eaLnBrk="1" latinLnBrk="0" hangingPunct="1">
              <a:lnSpc>
                <a:spcPct val="90000"/>
              </a:lnSpc>
              <a:spcBef>
                <a:spcPts val="800"/>
              </a:spcBef>
              <a:buSzPct val="100000"/>
              <a:buFont typeface="Arial" pitchFamily="34" charset="0"/>
              <a:buNone/>
              <a:defRPr sz="1200" kern="1200">
                <a:solidFill>
                  <a:schemeClr val="tx1">
                    <a:tint val="75000"/>
                  </a:schemeClr>
                </a:solidFill>
                <a:latin typeface="+mn-lt"/>
                <a:ea typeface="+mn-ea"/>
                <a:cs typeface="+mn-cs"/>
              </a:defRPr>
            </a:lvl9pPr>
          </a:lstStyle>
          <a:p>
            <a:r>
              <a:rPr lang="en-US" sz="2800" b="1">
                <a:solidFill>
                  <a:schemeClr val="tx1">
                    <a:lumMod val="50000"/>
                  </a:schemeClr>
                </a:solidFill>
              </a:rPr>
              <a:t>Jianqiao Liu</a:t>
            </a:r>
          </a:p>
          <a:p>
            <a:r>
              <a:rPr lang="en-US" sz="2800" b="1">
                <a:solidFill>
                  <a:schemeClr val="tx1">
                    <a:lumMod val="50000"/>
                  </a:schemeClr>
                </a:solidFill>
              </a:rPr>
              <a:t>GEO</a:t>
            </a:r>
            <a:r>
              <a:rPr lang="en-US" altLang="zh-CN" sz="2800" b="1">
                <a:solidFill>
                  <a:schemeClr val="tx1">
                    <a:lumMod val="50000"/>
                  </a:schemeClr>
                </a:solidFill>
              </a:rPr>
              <a:t>559</a:t>
            </a:r>
            <a:endParaRPr lang="en-US" sz="2800" b="1" dirty="0">
              <a:solidFill>
                <a:schemeClr val="tx1">
                  <a:lumMod val="50000"/>
                </a:schemeClr>
              </a:solidFill>
            </a:endParaRPr>
          </a:p>
        </p:txBody>
      </p:sp>
      <p:sp>
        <p:nvSpPr>
          <p:cNvPr id="7" name="Title 2">
            <a:extLst>
              <a:ext uri="{FF2B5EF4-FFF2-40B4-BE49-F238E27FC236}">
                <a16:creationId xmlns:a16="http://schemas.microsoft.com/office/drawing/2014/main" id="{5DE05EDA-181B-AF49-AE7A-E0A1008AF419}"/>
              </a:ext>
            </a:extLst>
          </p:cNvPr>
          <p:cNvSpPr txBox="1">
            <a:spLocks/>
          </p:cNvSpPr>
          <p:nvPr/>
        </p:nvSpPr>
        <p:spPr>
          <a:xfrm>
            <a:off x="1626637" y="2286000"/>
            <a:ext cx="7856375" cy="1964407"/>
          </a:xfrm>
          <a:prstGeom prst="rect">
            <a:avLst/>
          </a:prstGeom>
          <a:ln>
            <a:noFill/>
          </a:ln>
        </p:spPr>
        <p:txBody>
          <a:bodyPr vert="horz" lIns="0" tIns="45720" rIns="91440" bIns="45720" rtlCol="0" anchor="b">
            <a:normAutofit/>
          </a:bodyPr>
          <a:lstStyle>
            <a:lvl1pPr algn="l" defTabSz="685800" rtl="0" eaLnBrk="1" latinLnBrk="0" hangingPunct="1">
              <a:lnSpc>
                <a:spcPts val="4350"/>
              </a:lnSpc>
              <a:spcBef>
                <a:spcPct val="0"/>
              </a:spcBef>
              <a:buNone/>
              <a:defRPr sz="4500" b="1" i="0" kern="1200" cap="all" baseline="0">
                <a:solidFill>
                  <a:srgbClr val="005BBB"/>
                </a:solidFill>
                <a:latin typeface="Arial" charset="0"/>
                <a:ea typeface="Arial" charset="0"/>
                <a:cs typeface="Arial" charset="0"/>
              </a:defRPr>
            </a:lvl1pPr>
          </a:lstStyle>
          <a:p>
            <a:r>
              <a:rPr lang="en-US" sz="3200" cap="none" dirty="0"/>
              <a:t>Land Suitability Evaluation for Cropland in Erie County Based on GIS and Statistic Method</a:t>
            </a:r>
          </a:p>
        </p:txBody>
      </p:sp>
    </p:spTree>
    <p:extLst>
      <p:ext uri="{BB962C8B-B14F-4D97-AF65-F5344CB8AC3E}">
        <p14:creationId xmlns:p14="http://schemas.microsoft.com/office/powerpoint/2010/main" val="1390595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Map</a:t>
            </a: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000103" y="196230"/>
            <a:ext cx="4662810" cy="6058371"/>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004492" y="1775624"/>
            <a:ext cx="2457793" cy="4163006"/>
          </a:xfrm>
        </p:spPr>
      </p:pic>
      <p:sp>
        <p:nvSpPr>
          <p:cNvPr id="5" name="Slide Number Placeholder 4"/>
          <p:cNvSpPr>
            <a:spLocks noGrp="1"/>
          </p:cNvSpPr>
          <p:nvPr>
            <p:ph type="sldNum" sz="quarter" idx="12"/>
          </p:nvPr>
        </p:nvSpPr>
        <p:spPr/>
        <p:txBody>
          <a:bodyPr/>
          <a:lstStyle/>
          <a:p>
            <a:fld id="{9CD8D479-8942-46E8-A226-A4E01F7A105C}" type="slidenum">
              <a:rPr lang="en-US" smtClean="0"/>
              <a:t>10</a:t>
            </a:fld>
            <a:endParaRPr lang="en-US"/>
          </a:p>
        </p:txBody>
      </p:sp>
      <p:sp>
        <p:nvSpPr>
          <p:cNvPr id="6" name="Date Placeholder 5"/>
          <p:cNvSpPr>
            <a:spLocks noGrp="1"/>
          </p:cNvSpPr>
          <p:nvPr>
            <p:ph type="dt" sz="half" idx="10"/>
          </p:nvPr>
        </p:nvSpPr>
        <p:spPr/>
        <p:txBody>
          <a:bodyPr/>
          <a:lstStyle/>
          <a:p>
            <a:fld id="{23A4E5DE-8CA9-4110-9C45-863D31531071}" type="datetime1">
              <a:rPr lang="en-US" smtClean="0"/>
              <a:t>1/22/19</a:t>
            </a:fld>
            <a:endParaRPr lang="en-US" dirty="0"/>
          </a:p>
        </p:txBody>
      </p:sp>
      <p:sp>
        <p:nvSpPr>
          <p:cNvPr id="9" name="TextBox 8"/>
          <p:cNvSpPr txBox="1"/>
          <p:nvPr/>
        </p:nvSpPr>
        <p:spPr>
          <a:xfrm>
            <a:off x="527076" y="2156604"/>
            <a:ext cx="3389316" cy="2308324"/>
          </a:xfrm>
          <a:prstGeom prst="rect">
            <a:avLst/>
          </a:prstGeom>
          <a:noFill/>
        </p:spPr>
        <p:txBody>
          <a:bodyPr wrap="square" rtlCol="0">
            <a:spAutoFit/>
          </a:bodyPr>
          <a:lstStyle/>
          <a:p>
            <a:pPr marL="285750" indent="-285750">
              <a:buFont typeface="Arial" panose="020B0604020202020204" pitchFamily="34" charset="0"/>
              <a:buChar char="•"/>
            </a:pPr>
            <a:r>
              <a:rPr lang="en-US" dirty="0"/>
              <a:t>Selection in light blue – Optimal locations for park</a:t>
            </a:r>
          </a:p>
          <a:p>
            <a:pPr marL="285750" indent="-285750">
              <a:buFont typeface="Arial" panose="020B0604020202020204" pitchFamily="34" charset="0"/>
              <a:buChar char="•"/>
            </a:pPr>
            <a:r>
              <a:rPr lang="en-US" dirty="0"/>
              <a:t>All layers listed to the right </a:t>
            </a:r>
          </a:p>
          <a:p>
            <a:pPr marL="285750" indent="-285750">
              <a:buFont typeface="Arial" panose="020B0604020202020204" pitchFamily="34" charset="0"/>
              <a:buChar char="•"/>
            </a:pPr>
            <a:r>
              <a:rPr lang="en-US" dirty="0"/>
              <a:t>Best park locations are in 4 areas in Alden and Newstead</a:t>
            </a:r>
          </a:p>
          <a:p>
            <a:pPr marL="285750" indent="-285750">
              <a:buFont typeface="Arial" panose="020B0604020202020204" pitchFamily="34" charset="0"/>
              <a:buChar char="•"/>
            </a:pPr>
            <a:endParaRPr lang="en-US" dirty="0"/>
          </a:p>
          <a:p>
            <a:endParaRPr lang="en-US" dirty="0"/>
          </a:p>
          <a:p>
            <a:endParaRPr lang="en-US" dirty="0"/>
          </a:p>
        </p:txBody>
      </p:sp>
    </p:spTree>
    <p:extLst>
      <p:ext uri="{BB962C8B-B14F-4D97-AF65-F5344CB8AC3E}">
        <p14:creationId xmlns:p14="http://schemas.microsoft.com/office/powerpoint/2010/main" val="17038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5872" y="394647"/>
            <a:ext cx="9602789" cy="2667000"/>
          </a:xfrm>
        </p:spPr>
        <p:txBody>
          <a:bodyPr>
            <a:normAutofit/>
          </a:bodyPr>
          <a:lstStyle/>
          <a:p>
            <a:r>
              <a:rPr lang="en-US" dirty="0"/>
              <a:t>Finding a Home for IBEW Local Union 2199</a:t>
            </a:r>
          </a:p>
        </p:txBody>
      </p:sp>
      <p:sp>
        <p:nvSpPr>
          <p:cNvPr id="3" name="Subtitle 2"/>
          <p:cNvSpPr>
            <a:spLocks noGrp="1"/>
          </p:cNvSpPr>
          <p:nvPr>
            <p:ph type="subTitle" idx="1"/>
          </p:nvPr>
        </p:nvSpPr>
        <p:spPr/>
        <p:txBody>
          <a:bodyPr/>
          <a:lstStyle/>
          <a:p>
            <a:r>
              <a:rPr lang="en-US" dirty="0"/>
              <a:t>Jonathan Lynch</a:t>
            </a:r>
          </a:p>
          <a:p>
            <a:r>
              <a:rPr lang="en-US" dirty="0"/>
              <a:t>GEO 559</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2870" b="96870" l="1359" r="96649">
                        <a14:foregroundMark x1="16123" y1="15913" x2="16123" y2="15913"/>
                        <a14:foregroundMark x1="30254" y1="23478" x2="30254" y2="23478"/>
                        <a14:foregroundMark x1="60870" y1="20522" x2="60870" y2="20522"/>
                        <a14:foregroundMark x1="71558" y1="24870" x2="71558" y2="24870"/>
                        <a14:foregroundMark x1="73822" y1="25913" x2="73822" y2="25913"/>
                        <a14:foregroundMark x1="43025" y1="17826" x2="43025" y2="17826"/>
                        <a14:foregroundMark x1="46649" y1="18348" x2="46649" y2="18348"/>
                        <a14:foregroundMark x1="51540" y1="17826" x2="51540" y2="17826"/>
                        <a14:foregroundMark x1="48098" y1="13478" x2="70471" y2="25913"/>
                        <a14:foregroundMark x1="59149" y1="12348" x2="88043" y2="12348"/>
                        <a14:foregroundMark x1="80072" y1="18609" x2="86051" y2="46348"/>
                        <a14:foregroundMark x1="86594" y1="21304" x2="86051" y2="50696"/>
                        <a14:foregroundMark x1="88315" y1="21826" x2="86866" y2="54435"/>
                        <a14:foregroundMark x1="86594" y1="26783" x2="93116" y2="38435"/>
                        <a14:foregroundMark x1="94837" y1="35217" x2="95109" y2="53652"/>
                        <a14:foregroundMark x1="93116" y1="57739" x2="83152" y2="80000"/>
                        <a14:foregroundMark x1="87681" y1="48261" x2="96739" y2="54696"/>
                        <a14:foregroundMark x1="83514" y1="78348" x2="65127" y2="91391"/>
                        <a14:foregroundMark x1="65127" y1="92522" x2="38768" y2="94087"/>
                        <a14:foregroundMark x1="47554" y1="96870" x2="26359" y2="91130"/>
                        <a14:foregroundMark x1="29710" y1="89478" x2="10145" y2="72087"/>
                        <a14:foregroundMark x1="11322" y1="70783" x2="1449" y2="54435"/>
                        <a14:foregroundMark x1="12772" y1="22435" x2="36232" y2="5304"/>
                        <a14:foregroundMark x1="69928" y1="11043" x2="44746" y2="2870"/>
                        <a14:foregroundMark x1="50634" y1="15652" x2="18931" y2="28348"/>
                        <a14:foregroundMark x1="28261" y1="16957" x2="9873" y2="37391"/>
                        <a14:foregroundMark x1="29710" y1="25913" x2="9873" y2="53652"/>
                        <a14:foregroundMark x1="19565" y1="30000" x2="16938" y2="64261"/>
                        <a14:foregroundMark x1="10779" y1="56348" x2="35326" y2="80522"/>
                        <a14:foregroundMark x1="16395" y1="71304" x2="41576" y2="78957"/>
                        <a14:foregroundMark x1="23460" y1="80261" x2="50634" y2="86783"/>
                        <a14:foregroundMark x1="54348" y1="82174" x2="80072" y2="60696"/>
                        <a14:foregroundMark x1="61957" y1="79217" x2="80344" y2="67739"/>
                        <a14:foregroundMark x1="79257" y1="40609" x2="74457" y2="23739"/>
                        <a14:foregroundMark x1="45833" y1="39565" x2="48641" y2="59652"/>
                        <a14:foregroundMark x1="53804" y1="66957" x2="53442" y2="37652"/>
                      </a14:backgroundRemoval>
                    </a14:imgEffect>
                  </a14:imgLayer>
                </a14:imgProps>
              </a:ext>
              <a:ext uri="{28A0092B-C50C-407E-A947-70E740481C1C}">
                <a14:useLocalDpi xmlns:a14="http://schemas.microsoft.com/office/drawing/2010/main" val="0"/>
              </a:ext>
            </a:extLst>
          </a:blip>
          <a:stretch>
            <a:fillRect/>
          </a:stretch>
        </p:blipFill>
        <p:spPr>
          <a:xfrm>
            <a:off x="1457497" y="3602038"/>
            <a:ext cx="3092335" cy="3221182"/>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96109" l="2724" r="98833"/>
                    </a14:imgEffect>
                  </a14:imgLayer>
                </a14:imgProps>
              </a:ext>
              <a:ext uri="{28A0092B-C50C-407E-A947-70E740481C1C}">
                <a14:useLocalDpi xmlns:a14="http://schemas.microsoft.com/office/drawing/2010/main" val="0"/>
              </a:ext>
            </a:extLst>
          </a:blip>
          <a:stretch>
            <a:fillRect/>
          </a:stretch>
        </p:blipFill>
        <p:spPr>
          <a:xfrm>
            <a:off x="7616017" y="3988666"/>
            <a:ext cx="2447925" cy="2447925"/>
          </a:xfrm>
          <a:prstGeom prst="rect">
            <a:avLst/>
          </a:prstGeom>
        </p:spPr>
      </p:pic>
    </p:spTree>
    <p:extLst>
      <p:ext uri="{BB962C8B-B14F-4D97-AF65-F5344CB8AC3E}">
        <p14:creationId xmlns:p14="http://schemas.microsoft.com/office/powerpoint/2010/main" val="234115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Objective:</a:t>
            </a:r>
          </a:p>
        </p:txBody>
      </p:sp>
      <p:sp>
        <p:nvSpPr>
          <p:cNvPr id="14" name="Content Placeholder 13"/>
          <p:cNvSpPr>
            <a:spLocks noGrp="1"/>
          </p:cNvSpPr>
          <p:nvPr>
            <p:ph idx="1"/>
          </p:nvPr>
        </p:nvSpPr>
        <p:spPr/>
        <p:txBody>
          <a:bodyPr/>
          <a:lstStyle/>
          <a:p>
            <a:pPr lvl="0"/>
            <a:r>
              <a:rPr lang="en-US" dirty="0"/>
              <a:t>To locate an ideal location for the members of Local Union 2199 to hold their monthly meetings.</a:t>
            </a:r>
          </a:p>
          <a:p>
            <a:pPr lvl="0"/>
            <a:r>
              <a:rPr lang="en-US" dirty="0"/>
              <a:t>Factors to be considered:</a:t>
            </a:r>
          </a:p>
          <a:p>
            <a:pPr lvl="1"/>
            <a:r>
              <a:rPr lang="en-US" dirty="0"/>
              <a:t>Centralized location to members home addresses</a:t>
            </a:r>
          </a:p>
          <a:p>
            <a:pPr lvl="1"/>
            <a:r>
              <a:rPr lang="en-US" dirty="0"/>
              <a:t>Distance from work locations (meetings are held shortly after most members leave work)</a:t>
            </a:r>
          </a:p>
          <a:p>
            <a:pPr lvl="1"/>
            <a:r>
              <a:rPr lang="en-US" dirty="0"/>
              <a:t>Estimated cost of renting the hall</a:t>
            </a:r>
          </a:p>
          <a:p>
            <a:pPr lvl="1"/>
            <a:endParaRPr lang="en-US" dirty="0"/>
          </a:p>
        </p:txBody>
      </p:sp>
    </p:spTree>
    <p:extLst>
      <p:ext uri="{BB962C8B-B14F-4D97-AF65-F5344CB8AC3E}">
        <p14:creationId xmlns:p14="http://schemas.microsoft.com/office/powerpoint/2010/main" val="330604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3782" b="94883" l="3186" r="97050"/>
                    </a14:imgEffect>
                  </a14:imgLayer>
                </a14:imgProps>
              </a:ext>
              <a:ext uri="{28A0092B-C50C-407E-A947-70E740481C1C}">
                <a14:useLocalDpi xmlns:a14="http://schemas.microsoft.com/office/drawing/2010/main" val="0"/>
              </a:ext>
            </a:extLst>
          </a:blip>
          <a:stretch>
            <a:fillRect/>
          </a:stretch>
        </p:blipFill>
        <p:spPr>
          <a:xfrm>
            <a:off x="2601378" y="1709530"/>
            <a:ext cx="9303657" cy="4934506"/>
          </a:xfrm>
        </p:spPr>
      </p:pic>
      <p:sp>
        <p:nvSpPr>
          <p:cNvPr id="2" name="Title 1"/>
          <p:cNvSpPr>
            <a:spLocks noGrp="1"/>
          </p:cNvSpPr>
          <p:nvPr>
            <p:ph type="title"/>
          </p:nvPr>
        </p:nvSpPr>
        <p:spPr/>
        <p:txBody>
          <a:bodyPr>
            <a:normAutofit/>
          </a:bodyPr>
          <a:lstStyle/>
          <a:p>
            <a:r>
              <a:rPr lang="en-US" dirty="0"/>
              <a:t>Data:</a:t>
            </a:r>
          </a:p>
        </p:txBody>
      </p:sp>
      <p:sp>
        <p:nvSpPr>
          <p:cNvPr id="3" name="TextBox 2"/>
          <p:cNvSpPr txBox="1"/>
          <p:nvPr/>
        </p:nvSpPr>
        <p:spPr>
          <a:xfrm>
            <a:off x="523701" y="1927352"/>
            <a:ext cx="4355869" cy="3046988"/>
          </a:xfrm>
          <a:prstGeom prst="rect">
            <a:avLst/>
          </a:prstGeom>
          <a:noFill/>
          <a:ln>
            <a:solidFill>
              <a:schemeClr val="bg2"/>
            </a:solidFill>
          </a:ln>
        </p:spPr>
        <p:txBody>
          <a:bodyPr wrap="squar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Union Member Addresses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Union database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Work Locations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Work excel spreadsheet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American Legion / VFW Posts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Google Earth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Counties, Census Tracts, Streets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NYS GIS Clearinghouse</a:t>
            </a:r>
          </a:p>
        </p:txBody>
      </p:sp>
    </p:spTree>
    <p:extLst>
      <p:ext uri="{BB962C8B-B14F-4D97-AF65-F5344CB8AC3E}">
        <p14:creationId xmlns:p14="http://schemas.microsoft.com/office/powerpoint/2010/main" val="252836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Methodology:</a:t>
            </a:r>
          </a:p>
        </p:txBody>
      </p:sp>
      <p:sp>
        <p:nvSpPr>
          <p:cNvPr id="3" name="Content Placeholder 2"/>
          <p:cNvSpPr>
            <a:spLocks noGrp="1"/>
          </p:cNvSpPr>
          <p:nvPr>
            <p:ph idx="1"/>
          </p:nvPr>
        </p:nvSpPr>
        <p:spPr/>
        <p:txBody>
          <a:bodyPr>
            <a:normAutofit fontScale="92500" lnSpcReduction="10000"/>
          </a:bodyPr>
          <a:lstStyle/>
          <a:p>
            <a:r>
              <a:rPr lang="en-US" dirty="0"/>
              <a:t>Spatial Join to assign Median Household Income from Census Tracts to Meeting Halls layer.</a:t>
            </a:r>
          </a:p>
          <a:p>
            <a:pPr lvl="1"/>
            <a:r>
              <a:rPr lang="en-US" dirty="0"/>
              <a:t>Normalize Household Income to a range between 1.0 – 2.0</a:t>
            </a:r>
          </a:p>
          <a:p>
            <a:r>
              <a:rPr lang="en-US" dirty="0"/>
              <a:t>Location-Allocation for Member Homes.</a:t>
            </a:r>
          </a:p>
          <a:p>
            <a:pPr lvl="1"/>
            <a:r>
              <a:rPr lang="en-US" dirty="0"/>
              <a:t>Output layer includes total miles.</a:t>
            </a:r>
          </a:p>
          <a:p>
            <a:pPr lvl="1"/>
            <a:r>
              <a:rPr lang="en-US" dirty="0"/>
              <a:t>Normalize output mileage between 1.0 – 2.0</a:t>
            </a:r>
          </a:p>
          <a:p>
            <a:r>
              <a:rPr lang="en-US" dirty="0"/>
              <a:t>Combine weights of Household Income &amp; Mileage</a:t>
            </a:r>
          </a:p>
          <a:p>
            <a:r>
              <a:rPr lang="en-US" dirty="0"/>
              <a:t>Location-Allocation for Work Location</a:t>
            </a:r>
          </a:p>
          <a:p>
            <a:pPr lvl="1"/>
            <a:r>
              <a:rPr lang="en-US" dirty="0"/>
              <a:t>Weigh Facilities (Meeting Halls layer) by the combined Household Income &amp; Mileage from Member Homes.</a:t>
            </a:r>
          </a:p>
          <a:p>
            <a:r>
              <a:rPr lang="en-US" dirty="0"/>
              <a:t>Ideal Meeting Hall!</a:t>
            </a:r>
          </a:p>
        </p:txBody>
      </p:sp>
    </p:spTree>
    <p:extLst>
      <p:ext uri="{BB962C8B-B14F-4D97-AF65-F5344CB8AC3E}">
        <p14:creationId xmlns:p14="http://schemas.microsoft.com/office/powerpoint/2010/main" val="42704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720" y="1418585"/>
            <a:ext cx="9791700" cy="5193355"/>
          </a:xfrm>
          <a:prstGeom prst="rect">
            <a:avLst/>
          </a:prstGeom>
        </p:spPr>
      </p:pic>
    </p:spTree>
    <p:extLst>
      <p:ext uri="{BB962C8B-B14F-4D97-AF65-F5344CB8AC3E}">
        <p14:creationId xmlns:p14="http://schemas.microsoft.com/office/powerpoint/2010/main" val="176217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Shape 137"/>
          <p:cNvPicPr preferRelativeResize="0"/>
          <p:nvPr/>
        </p:nvPicPr>
        <p:blipFill rotWithShape="1">
          <a:blip r:embed="rId3">
            <a:alphaModFix/>
          </a:blip>
          <a:srcRect/>
          <a:stretch/>
        </p:blipFill>
        <p:spPr>
          <a:xfrm>
            <a:off x="1415495" y="1"/>
            <a:ext cx="9154160" cy="6858000"/>
          </a:xfrm>
          <a:prstGeom prst="rect">
            <a:avLst/>
          </a:prstGeom>
          <a:noFill/>
          <a:ln>
            <a:noFill/>
          </a:ln>
        </p:spPr>
      </p:pic>
      <p:sp>
        <p:nvSpPr>
          <p:cNvPr id="138" name="Shape 138"/>
          <p:cNvSpPr txBox="1">
            <a:spLocks noGrp="1"/>
          </p:cNvSpPr>
          <p:nvPr>
            <p:ph type="ctrTitle"/>
          </p:nvPr>
        </p:nvSpPr>
        <p:spPr>
          <a:xfrm>
            <a:off x="328025" y="433240"/>
            <a:ext cx="11598800" cy="2105600"/>
          </a:xfrm>
          <a:prstGeom prst="rect">
            <a:avLst/>
          </a:prstGeom>
          <a:noFill/>
          <a:ln>
            <a:noFill/>
          </a:ln>
        </p:spPr>
        <p:txBody>
          <a:bodyPr spcFirstLastPara="1" vert="horz" wrap="square" lIns="91433" tIns="45700" rIns="91433" bIns="45700" rtlCol="0" anchor="t" anchorCtr="0">
            <a:noAutofit/>
          </a:bodyPr>
          <a:lstStyle/>
          <a:p>
            <a:pPr>
              <a:spcBef>
                <a:spcPts val="0"/>
              </a:spcBef>
              <a:buClr>
                <a:schemeClr val="lt1"/>
              </a:buClr>
              <a:buSzPts val="3300"/>
            </a:pPr>
            <a:r>
              <a:rPr lang="en" sz="4400" dirty="0">
                <a:solidFill>
                  <a:schemeClr val="lt1"/>
                </a:solidFill>
                <a:latin typeface="Corbel"/>
                <a:ea typeface="Corbel"/>
                <a:cs typeface="Corbel"/>
                <a:sym typeface="Corbel"/>
              </a:rPr>
              <a:t>Mapping  the  Environmental  Benefits  of  Tree</a:t>
            </a:r>
            <a:r>
              <a:rPr lang="en" sz="4400" dirty="0"/>
              <a:t>s </a:t>
            </a:r>
            <a:r>
              <a:rPr lang="en" sz="4400" dirty="0">
                <a:solidFill>
                  <a:schemeClr val="lt1"/>
                </a:solidFill>
                <a:latin typeface="Corbel"/>
                <a:ea typeface="Corbel"/>
                <a:cs typeface="Corbel"/>
                <a:sym typeface="Corbel"/>
              </a:rPr>
              <a:t>based  on Income  and  Race  for  Census  Tracts  in Erie  County,  NY. </a:t>
            </a:r>
            <a:endParaRPr sz="4400" dirty="0">
              <a:solidFill>
                <a:schemeClr val="lt1"/>
              </a:solidFill>
              <a:latin typeface="Corbel"/>
              <a:ea typeface="Corbel"/>
              <a:cs typeface="Corbel"/>
              <a:sym typeface="Corbel"/>
            </a:endParaRPr>
          </a:p>
        </p:txBody>
      </p:sp>
      <p:pic>
        <p:nvPicPr>
          <p:cNvPr id="139" name="Shape 139"/>
          <p:cNvPicPr preferRelativeResize="0"/>
          <p:nvPr/>
        </p:nvPicPr>
        <p:blipFill rotWithShape="1">
          <a:blip r:embed="rId4">
            <a:alphaModFix/>
          </a:blip>
          <a:srcRect/>
          <a:stretch/>
        </p:blipFill>
        <p:spPr>
          <a:xfrm>
            <a:off x="3101552" y="2385391"/>
            <a:ext cx="6002693" cy="3600689"/>
          </a:xfrm>
          <a:prstGeom prst="rect">
            <a:avLst/>
          </a:prstGeom>
          <a:noFill/>
          <a:ln>
            <a:noFill/>
          </a:ln>
        </p:spPr>
      </p:pic>
      <p:sp>
        <p:nvSpPr>
          <p:cNvPr id="140" name="Shape 140"/>
          <p:cNvSpPr txBox="1"/>
          <p:nvPr/>
        </p:nvSpPr>
        <p:spPr>
          <a:xfrm>
            <a:off x="3974112" y="6064132"/>
            <a:ext cx="5976400" cy="697200"/>
          </a:xfrm>
          <a:prstGeom prst="rect">
            <a:avLst/>
          </a:prstGeom>
          <a:noFill/>
          <a:ln>
            <a:noFill/>
          </a:ln>
        </p:spPr>
        <p:txBody>
          <a:bodyPr spcFirstLastPara="1" wrap="square" lIns="91433" tIns="91433" rIns="91433" bIns="91433" anchor="t" anchorCtr="0">
            <a:noAutofit/>
          </a:bodyPr>
          <a:lstStyle/>
          <a:p>
            <a:r>
              <a:rPr lang="en" sz="3067" dirty="0">
                <a:solidFill>
                  <a:srgbClr val="FFFFFF"/>
                </a:solidFill>
              </a:rPr>
              <a:t>Kaitlin Walsh GEO 559</a:t>
            </a:r>
            <a:endParaRPr sz="3067" dirty="0">
              <a:solidFill>
                <a:srgbClr val="FFFFFF"/>
              </a:solidFill>
            </a:endParaRPr>
          </a:p>
        </p:txBody>
      </p:sp>
    </p:spTree>
    <p:extLst>
      <p:ext uri="{BB962C8B-B14F-4D97-AF65-F5344CB8AC3E}">
        <p14:creationId xmlns:p14="http://schemas.microsoft.com/office/powerpoint/2010/main" val="108524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3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000"/>
                                          </p:stCondLst>
                                        </p:cTn>
                                        <p:tgtEl>
                                          <p:spTgt spid="140"/>
                                        </p:tgtEl>
                                        <p:attrNameLst>
                                          <p:attrName>style.visibility</p:attrName>
                                        </p:attrNameLst>
                                      </p:cBhvr>
                                      <p:to>
                                        <p:strVal val="hidden"/>
                                      </p:to>
                                    </p:set>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1"/>
                                          </p:stCondLst>
                                        </p:cTn>
                                        <p:tgtEl>
                                          <p:spTgt spid="139"/>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ctrTitle"/>
          </p:nvPr>
        </p:nvSpPr>
        <p:spPr>
          <a:xfrm>
            <a:off x="1833999" y="329440"/>
            <a:ext cx="9144000" cy="1641600"/>
          </a:xfrm>
          <a:prstGeom prst="rect">
            <a:avLst/>
          </a:prstGeom>
        </p:spPr>
        <p:txBody>
          <a:bodyPr spcFirstLastPara="1" vert="horz" wrap="square" lIns="91433" tIns="45700" rIns="91433" bIns="45700" rtlCol="0" anchor="t" anchorCtr="0">
            <a:noAutofit/>
          </a:bodyPr>
          <a:lstStyle/>
          <a:p>
            <a:pPr>
              <a:spcBef>
                <a:spcPts val="0"/>
              </a:spcBef>
            </a:pPr>
            <a:r>
              <a:rPr lang="en"/>
              <a:t>Objectives</a:t>
            </a:r>
            <a:endParaRPr/>
          </a:p>
        </p:txBody>
      </p:sp>
      <p:sp>
        <p:nvSpPr>
          <p:cNvPr id="146" name="Shape 146"/>
          <p:cNvSpPr txBox="1">
            <a:spLocks noGrp="1"/>
          </p:cNvSpPr>
          <p:nvPr>
            <p:ph type="subTitle" idx="1"/>
          </p:nvPr>
        </p:nvSpPr>
        <p:spPr>
          <a:xfrm>
            <a:off x="1833999" y="1750380"/>
            <a:ext cx="9144000" cy="754000"/>
          </a:xfrm>
          <a:prstGeom prst="rect">
            <a:avLst/>
          </a:prstGeom>
        </p:spPr>
        <p:txBody>
          <a:bodyPr spcFirstLastPara="1" vert="horz" wrap="square" lIns="91433" tIns="45700" rIns="91433" bIns="45700" rtlCol="0" anchor="b" anchorCtr="0">
            <a:noAutofit/>
          </a:bodyPr>
          <a:lstStyle/>
          <a:p>
            <a:pPr marL="609585" indent="-507987" algn="l">
              <a:spcBef>
                <a:spcPts val="1067"/>
              </a:spcBef>
              <a:buSzPts val="2400"/>
              <a:buChar char="●"/>
            </a:pPr>
            <a:r>
              <a:rPr lang="en" dirty="0"/>
              <a:t>Compare concentrations of trees, land use, ecological benefits, and cancer rates based off of income and race for Census Tracts in Erie County NY</a:t>
            </a:r>
            <a:endParaRPr dirty="0"/>
          </a:p>
        </p:txBody>
      </p:sp>
    </p:spTree>
    <p:extLst>
      <p:ext uri="{BB962C8B-B14F-4D97-AF65-F5344CB8AC3E}">
        <p14:creationId xmlns:p14="http://schemas.microsoft.com/office/powerpoint/2010/main" val="26730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grpSp>
        <p:nvGrpSpPr>
          <p:cNvPr id="151" name="Shape 151"/>
          <p:cNvGrpSpPr/>
          <p:nvPr/>
        </p:nvGrpSpPr>
        <p:grpSpPr>
          <a:xfrm>
            <a:off x="301641" y="153826"/>
            <a:ext cx="11579415" cy="6550377"/>
            <a:chOff x="9809" y="46821"/>
            <a:chExt cx="11579415" cy="6550377"/>
          </a:xfrm>
        </p:grpSpPr>
        <p:sp>
          <p:nvSpPr>
            <p:cNvPr id="152" name="Shape 152"/>
            <p:cNvSpPr/>
            <p:nvPr/>
          </p:nvSpPr>
          <p:spPr>
            <a:xfrm>
              <a:off x="1985782" y="3198497"/>
              <a:ext cx="1383300" cy="123600"/>
            </a:xfrm>
            <a:custGeom>
              <a:avLst/>
              <a:gdLst/>
              <a:ahLst/>
              <a:cxnLst/>
              <a:rect l="0" t="0" r="0" b="0"/>
              <a:pathLst>
                <a:path w="120000" h="120000" extrusionOk="0">
                  <a:moveTo>
                    <a:pt x="0" y="120000"/>
                  </a:moveTo>
                  <a:lnTo>
                    <a:pt x="120000" y="120000"/>
                  </a:lnTo>
                  <a:lnTo>
                    <a:pt x="120000" y="0"/>
                  </a:lnTo>
                </a:path>
              </a:pathLst>
            </a:custGeom>
            <a:noFill/>
            <a:ln w="12700" cap="flat" cmpd="sng">
              <a:solidFill>
                <a:srgbClr val="BE7F21"/>
              </a:solidFill>
              <a:prstDash val="solid"/>
              <a:miter lim="800000"/>
              <a:headEnd type="none" w="sm" len="sm"/>
              <a:tailEnd type="none" w="sm" len="sm"/>
            </a:ln>
          </p:spPr>
        </p:sp>
        <p:sp>
          <p:nvSpPr>
            <p:cNvPr id="153" name="Shape 153"/>
            <p:cNvSpPr/>
            <p:nvPr/>
          </p:nvSpPr>
          <p:spPr>
            <a:xfrm>
              <a:off x="6728116" y="6250114"/>
              <a:ext cx="395100" cy="91500"/>
            </a:xfrm>
            <a:custGeom>
              <a:avLst/>
              <a:gdLst/>
              <a:ahLst/>
              <a:cxnLst/>
              <a:rect l="0" t="0" r="0" b="0"/>
              <a:pathLst>
                <a:path w="120000" h="120000" extrusionOk="0">
                  <a:moveTo>
                    <a:pt x="0" y="60000"/>
                  </a:moveTo>
                  <a:lnTo>
                    <a:pt x="120000" y="60000"/>
                  </a:lnTo>
                </a:path>
              </a:pathLst>
            </a:custGeom>
            <a:noFill/>
            <a:ln w="12700" cap="flat" cmpd="sng">
              <a:solidFill>
                <a:srgbClr val="D79127"/>
              </a:solidFill>
              <a:prstDash val="solid"/>
              <a:miter lim="800000"/>
              <a:headEnd type="none" w="sm" len="sm"/>
              <a:tailEnd type="none" w="sm" len="sm"/>
            </a:ln>
          </p:spPr>
        </p:sp>
        <p:sp>
          <p:nvSpPr>
            <p:cNvPr id="154" name="Shape 154"/>
            <p:cNvSpPr/>
            <p:nvPr/>
          </p:nvSpPr>
          <p:spPr>
            <a:xfrm>
              <a:off x="1985782" y="3321995"/>
              <a:ext cx="2766300" cy="2973900"/>
            </a:xfrm>
            <a:custGeom>
              <a:avLst/>
              <a:gdLst/>
              <a:ahLst/>
              <a:cxnLst/>
              <a:rect l="0" t="0" r="0" b="0"/>
              <a:pathLst>
                <a:path w="120000" h="120000" extrusionOk="0">
                  <a:moveTo>
                    <a:pt x="0" y="0"/>
                  </a:moveTo>
                  <a:lnTo>
                    <a:pt x="111429" y="0"/>
                  </a:lnTo>
                  <a:lnTo>
                    <a:pt x="111429" y="120000"/>
                  </a:lnTo>
                  <a:lnTo>
                    <a:pt x="120000" y="120000"/>
                  </a:lnTo>
                </a:path>
              </a:pathLst>
            </a:custGeom>
            <a:noFill/>
            <a:ln w="12700" cap="flat" cmpd="sng">
              <a:solidFill>
                <a:srgbClr val="BE7F21"/>
              </a:solidFill>
              <a:prstDash val="solid"/>
              <a:miter lim="800000"/>
              <a:headEnd type="none" w="sm" len="sm"/>
              <a:tailEnd type="none" w="sm" len="sm"/>
            </a:ln>
          </p:spPr>
        </p:sp>
        <p:sp>
          <p:nvSpPr>
            <p:cNvPr id="155" name="Shape 155"/>
            <p:cNvSpPr/>
            <p:nvPr/>
          </p:nvSpPr>
          <p:spPr>
            <a:xfrm>
              <a:off x="6728116" y="4596498"/>
              <a:ext cx="395100" cy="849600"/>
            </a:xfrm>
            <a:custGeom>
              <a:avLst/>
              <a:gdLst/>
              <a:ahLst/>
              <a:cxnLst/>
              <a:rect l="0" t="0" r="0" b="0"/>
              <a:pathLst>
                <a:path w="120000" h="120000" extrusionOk="0">
                  <a:moveTo>
                    <a:pt x="0" y="0"/>
                  </a:moveTo>
                  <a:lnTo>
                    <a:pt x="60000" y="0"/>
                  </a:lnTo>
                  <a:lnTo>
                    <a:pt x="60000" y="120000"/>
                  </a:lnTo>
                  <a:lnTo>
                    <a:pt x="120000" y="120000"/>
                  </a:lnTo>
                </a:path>
              </a:pathLst>
            </a:custGeom>
            <a:noFill/>
            <a:ln w="12700" cap="flat" cmpd="sng">
              <a:solidFill>
                <a:srgbClr val="D79127"/>
              </a:solidFill>
              <a:prstDash val="solid"/>
              <a:miter lim="800000"/>
              <a:headEnd type="none" w="sm" len="sm"/>
              <a:tailEnd type="none" w="sm" len="sm"/>
            </a:ln>
          </p:spPr>
        </p:sp>
        <p:sp>
          <p:nvSpPr>
            <p:cNvPr id="156" name="Shape 156"/>
            <p:cNvSpPr/>
            <p:nvPr/>
          </p:nvSpPr>
          <p:spPr>
            <a:xfrm>
              <a:off x="6728116" y="4550778"/>
              <a:ext cx="395100" cy="91500"/>
            </a:xfrm>
            <a:custGeom>
              <a:avLst/>
              <a:gdLst/>
              <a:ahLst/>
              <a:cxnLst/>
              <a:rect l="0" t="0" r="0" b="0"/>
              <a:pathLst>
                <a:path w="120000" h="120000" extrusionOk="0">
                  <a:moveTo>
                    <a:pt x="0" y="60000"/>
                  </a:moveTo>
                  <a:lnTo>
                    <a:pt x="120000" y="60000"/>
                  </a:lnTo>
                </a:path>
              </a:pathLst>
            </a:custGeom>
            <a:noFill/>
            <a:ln w="12700" cap="flat" cmpd="sng">
              <a:solidFill>
                <a:srgbClr val="D79127"/>
              </a:solidFill>
              <a:prstDash val="solid"/>
              <a:miter lim="800000"/>
              <a:headEnd type="none" w="sm" len="sm"/>
              <a:tailEnd type="none" w="sm" len="sm"/>
            </a:ln>
          </p:spPr>
        </p:sp>
        <p:sp>
          <p:nvSpPr>
            <p:cNvPr id="157" name="Shape 157"/>
            <p:cNvSpPr/>
            <p:nvPr/>
          </p:nvSpPr>
          <p:spPr>
            <a:xfrm>
              <a:off x="6728116" y="3746830"/>
              <a:ext cx="395100" cy="849600"/>
            </a:xfrm>
            <a:custGeom>
              <a:avLst/>
              <a:gdLst/>
              <a:ahLst/>
              <a:cxnLst/>
              <a:rect l="0" t="0" r="0" b="0"/>
              <a:pathLst>
                <a:path w="120000" h="120000" extrusionOk="0">
                  <a:moveTo>
                    <a:pt x="0" y="120000"/>
                  </a:moveTo>
                  <a:lnTo>
                    <a:pt x="60000" y="120000"/>
                  </a:lnTo>
                  <a:lnTo>
                    <a:pt x="60000" y="0"/>
                  </a:lnTo>
                  <a:lnTo>
                    <a:pt x="120000" y="0"/>
                  </a:lnTo>
                </a:path>
              </a:pathLst>
            </a:custGeom>
            <a:noFill/>
            <a:ln w="12700" cap="flat" cmpd="sng">
              <a:solidFill>
                <a:srgbClr val="D79127"/>
              </a:solidFill>
              <a:prstDash val="solid"/>
              <a:miter lim="800000"/>
              <a:headEnd type="none" w="sm" len="sm"/>
              <a:tailEnd type="none" w="sm" len="sm"/>
            </a:ln>
          </p:spPr>
        </p:sp>
        <p:sp>
          <p:nvSpPr>
            <p:cNvPr id="158" name="Shape 158"/>
            <p:cNvSpPr/>
            <p:nvPr/>
          </p:nvSpPr>
          <p:spPr>
            <a:xfrm>
              <a:off x="1985782" y="3321995"/>
              <a:ext cx="2766300" cy="1274400"/>
            </a:xfrm>
            <a:custGeom>
              <a:avLst/>
              <a:gdLst/>
              <a:ahLst/>
              <a:cxnLst/>
              <a:rect l="0" t="0" r="0" b="0"/>
              <a:pathLst>
                <a:path w="120000" h="120000" extrusionOk="0">
                  <a:moveTo>
                    <a:pt x="0" y="0"/>
                  </a:moveTo>
                  <a:lnTo>
                    <a:pt x="111429" y="0"/>
                  </a:lnTo>
                  <a:lnTo>
                    <a:pt x="111429" y="120000"/>
                  </a:lnTo>
                  <a:lnTo>
                    <a:pt x="120000" y="120000"/>
                  </a:lnTo>
                </a:path>
              </a:pathLst>
            </a:custGeom>
            <a:noFill/>
            <a:ln w="12700" cap="flat" cmpd="sng">
              <a:solidFill>
                <a:srgbClr val="BE7F21"/>
              </a:solidFill>
              <a:prstDash val="solid"/>
              <a:miter lim="800000"/>
              <a:headEnd type="none" w="sm" len="sm"/>
              <a:tailEnd type="none" w="sm" len="sm"/>
            </a:ln>
          </p:spPr>
        </p:sp>
        <p:sp>
          <p:nvSpPr>
            <p:cNvPr id="159" name="Shape 159"/>
            <p:cNvSpPr/>
            <p:nvPr/>
          </p:nvSpPr>
          <p:spPr>
            <a:xfrm>
              <a:off x="6728116" y="2851441"/>
              <a:ext cx="395100" cy="91500"/>
            </a:xfrm>
            <a:custGeom>
              <a:avLst/>
              <a:gdLst/>
              <a:ahLst/>
              <a:cxnLst/>
              <a:rect l="0" t="0" r="0" b="0"/>
              <a:pathLst>
                <a:path w="120000" h="120000" extrusionOk="0">
                  <a:moveTo>
                    <a:pt x="0" y="60000"/>
                  </a:moveTo>
                  <a:lnTo>
                    <a:pt x="120000" y="60000"/>
                  </a:lnTo>
                </a:path>
              </a:pathLst>
            </a:custGeom>
            <a:noFill/>
            <a:ln w="12700" cap="flat" cmpd="sng">
              <a:solidFill>
                <a:srgbClr val="D79127"/>
              </a:solidFill>
              <a:prstDash val="solid"/>
              <a:miter lim="800000"/>
              <a:headEnd type="none" w="sm" len="sm"/>
              <a:tailEnd type="none" w="sm" len="sm"/>
            </a:ln>
          </p:spPr>
        </p:sp>
        <p:sp>
          <p:nvSpPr>
            <p:cNvPr id="160" name="Shape 160"/>
            <p:cNvSpPr/>
            <p:nvPr/>
          </p:nvSpPr>
          <p:spPr>
            <a:xfrm>
              <a:off x="1985782" y="2897161"/>
              <a:ext cx="2766300" cy="424800"/>
            </a:xfrm>
            <a:custGeom>
              <a:avLst/>
              <a:gdLst/>
              <a:ahLst/>
              <a:cxnLst/>
              <a:rect l="0" t="0" r="0" b="0"/>
              <a:pathLst>
                <a:path w="120000" h="120000" extrusionOk="0">
                  <a:moveTo>
                    <a:pt x="0" y="120000"/>
                  </a:moveTo>
                  <a:lnTo>
                    <a:pt x="111429" y="120000"/>
                  </a:lnTo>
                  <a:lnTo>
                    <a:pt x="111429" y="0"/>
                  </a:lnTo>
                  <a:lnTo>
                    <a:pt x="120000" y="0"/>
                  </a:lnTo>
                </a:path>
              </a:pathLst>
            </a:custGeom>
            <a:noFill/>
            <a:ln w="12700" cap="flat" cmpd="sng">
              <a:solidFill>
                <a:srgbClr val="BE7F21"/>
              </a:solidFill>
              <a:prstDash val="solid"/>
              <a:miter lim="800000"/>
              <a:headEnd type="none" w="sm" len="sm"/>
              <a:tailEnd type="none" w="sm" len="sm"/>
            </a:ln>
          </p:spPr>
        </p:sp>
        <p:sp>
          <p:nvSpPr>
            <p:cNvPr id="161" name="Shape 161"/>
            <p:cNvSpPr/>
            <p:nvPr/>
          </p:nvSpPr>
          <p:spPr>
            <a:xfrm>
              <a:off x="6728116" y="2001773"/>
              <a:ext cx="395100" cy="91500"/>
            </a:xfrm>
            <a:custGeom>
              <a:avLst/>
              <a:gdLst/>
              <a:ahLst/>
              <a:cxnLst/>
              <a:rect l="0" t="0" r="0" b="0"/>
              <a:pathLst>
                <a:path w="120000" h="120000" extrusionOk="0">
                  <a:moveTo>
                    <a:pt x="0" y="60000"/>
                  </a:moveTo>
                  <a:lnTo>
                    <a:pt x="120000" y="60000"/>
                  </a:lnTo>
                </a:path>
              </a:pathLst>
            </a:custGeom>
            <a:noFill/>
            <a:ln w="12700" cap="flat" cmpd="sng">
              <a:solidFill>
                <a:srgbClr val="D79127"/>
              </a:solidFill>
              <a:prstDash val="solid"/>
              <a:miter lim="800000"/>
              <a:headEnd type="none" w="sm" len="sm"/>
              <a:tailEnd type="none" w="sm" len="sm"/>
            </a:ln>
          </p:spPr>
        </p:sp>
        <p:sp>
          <p:nvSpPr>
            <p:cNvPr id="162" name="Shape 162"/>
            <p:cNvSpPr/>
            <p:nvPr/>
          </p:nvSpPr>
          <p:spPr>
            <a:xfrm>
              <a:off x="1985782" y="2047493"/>
              <a:ext cx="2766300" cy="1274400"/>
            </a:xfrm>
            <a:custGeom>
              <a:avLst/>
              <a:gdLst/>
              <a:ahLst/>
              <a:cxnLst/>
              <a:rect l="0" t="0" r="0" b="0"/>
              <a:pathLst>
                <a:path w="120000" h="120000" extrusionOk="0">
                  <a:moveTo>
                    <a:pt x="0" y="120000"/>
                  </a:moveTo>
                  <a:lnTo>
                    <a:pt x="111429" y="120000"/>
                  </a:lnTo>
                  <a:lnTo>
                    <a:pt x="111429" y="0"/>
                  </a:lnTo>
                  <a:lnTo>
                    <a:pt x="120000" y="0"/>
                  </a:lnTo>
                </a:path>
              </a:pathLst>
            </a:custGeom>
            <a:noFill/>
            <a:ln w="12700" cap="flat" cmpd="sng">
              <a:solidFill>
                <a:srgbClr val="BE7F21"/>
              </a:solidFill>
              <a:prstDash val="solid"/>
              <a:miter lim="800000"/>
              <a:headEnd type="none" w="sm" len="sm"/>
              <a:tailEnd type="none" w="sm" len="sm"/>
            </a:ln>
          </p:spPr>
        </p:sp>
        <p:sp>
          <p:nvSpPr>
            <p:cNvPr id="163" name="Shape 163"/>
            <p:cNvSpPr/>
            <p:nvPr/>
          </p:nvSpPr>
          <p:spPr>
            <a:xfrm>
              <a:off x="6728116" y="1152105"/>
              <a:ext cx="395100" cy="91500"/>
            </a:xfrm>
            <a:custGeom>
              <a:avLst/>
              <a:gdLst/>
              <a:ahLst/>
              <a:cxnLst/>
              <a:rect l="0" t="0" r="0" b="0"/>
              <a:pathLst>
                <a:path w="120000" h="120000" extrusionOk="0">
                  <a:moveTo>
                    <a:pt x="0" y="60000"/>
                  </a:moveTo>
                  <a:lnTo>
                    <a:pt x="120000" y="60000"/>
                  </a:lnTo>
                </a:path>
              </a:pathLst>
            </a:custGeom>
            <a:noFill/>
            <a:ln w="12700" cap="flat" cmpd="sng">
              <a:solidFill>
                <a:srgbClr val="D79127"/>
              </a:solidFill>
              <a:prstDash val="solid"/>
              <a:miter lim="800000"/>
              <a:headEnd type="none" w="sm" len="sm"/>
              <a:tailEnd type="none" w="sm" len="sm"/>
            </a:ln>
          </p:spPr>
        </p:sp>
        <p:sp>
          <p:nvSpPr>
            <p:cNvPr id="164" name="Shape 164"/>
            <p:cNvSpPr/>
            <p:nvPr/>
          </p:nvSpPr>
          <p:spPr>
            <a:xfrm>
              <a:off x="1985782" y="1197825"/>
              <a:ext cx="2766300" cy="2124300"/>
            </a:xfrm>
            <a:custGeom>
              <a:avLst/>
              <a:gdLst/>
              <a:ahLst/>
              <a:cxnLst/>
              <a:rect l="0" t="0" r="0" b="0"/>
              <a:pathLst>
                <a:path w="120000" h="120000" extrusionOk="0">
                  <a:moveTo>
                    <a:pt x="0" y="120000"/>
                  </a:moveTo>
                  <a:lnTo>
                    <a:pt x="111429" y="120000"/>
                  </a:lnTo>
                  <a:lnTo>
                    <a:pt x="111429" y="0"/>
                  </a:lnTo>
                  <a:lnTo>
                    <a:pt x="120000" y="0"/>
                  </a:lnTo>
                </a:path>
              </a:pathLst>
            </a:custGeom>
            <a:noFill/>
            <a:ln w="12700" cap="flat" cmpd="sng">
              <a:solidFill>
                <a:srgbClr val="BE7F21"/>
              </a:solidFill>
              <a:prstDash val="solid"/>
              <a:miter lim="800000"/>
              <a:headEnd type="none" w="sm" len="sm"/>
              <a:tailEnd type="none" w="sm" len="sm"/>
            </a:ln>
          </p:spPr>
        </p:sp>
        <p:sp>
          <p:nvSpPr>
            <p:cNvPr id="165" name="Shape 165"/>
            <p:cNvSpPr/>
            <p:nvPr/>
          </p:nvSpPr>
          <p:spPr>
            <a:xfrm>
              <a:off x="6728116" y="302437"/>
              <a:ext cx="395100" cy="91500"/>
            </a:xfrm>
            <a:custGeom>
              <a:avLst/>
              <a:gdLst/>
              <a:ahLst/>
              <a:cxnLst/>
              <a:rect l="0" t="0" r="0" b="0"/>
              <a:pathLst>
                <a:path w="120000" h="120000" extrusionOk="0">
                  <a:moveTo>
                    <a:pt x="0" y="60000"/>
                  </a:moveTo>
                  <a:lnTo>
                    <a:pt x="120000" y="60000"/>
                  </a:lnTo>
                </a:path>
              </a:pathLst>
            </a:custGeom>
            <a:noFill/>
            <a:ln w="12700" cap="flat" cmpd="sng">
              <a:solidFill>
                <a:srgbClr val="D79127"/>
              </a:solidFill>
              <a:prstDash val="solid"/>
              <a:miter lim="800000"/>
              <a:headEnd type="none" w="sm" len="sm"/>
              <a:tailEnd type="none" w="sm" len="sm"/>
            </a:ln>
          </p:spPr>
        </p:sp>
        <p:sp>
          <p:nvSpPr>
            <p:cNvPr id="166" name="Shape 166"/>
            <p:cNvSpPr/>
            <p:nvPr/>
          </p:nvSpPr>
          <p:spPr>
            <a:xfrm>
              <a:off x="1985782" y="348157"/>
              <a:ext cx="2766300" cy="2973900"/>
            </a:xfrm>
            <a:custGeom>
              <a:avLst/>
              <a:gdLst/>
              <a:ahLst/>
              <a:cxnLst/>
              <a:rect l="0" t="0" r="0" b="0"/>
              <a:pathLst>
                <a:path w="120000" h="120000" extrusionOk="0">
                  <a:moveTo>
                    <a:pt x="0" y="120000"/>
                  </a:moveTo>
                  <a:lnTo>
                    <a:pt x="111429" y="120000"/>
                  </a:lnTo>
                  <a:lnTo>
                    <a:pt x="111429" y="0"/>
                  </a:lnTo>
                  <a:lnTo>
                    <a:pt x="120000" y="0"/>
                  </a:lnTo>
                </a:path>
              </a:pathLst>
            </a:custGeom>
            <a:noFill/>
            <a:ln w="12700" cap="flat" cmpd="sng">
              <a:solidFill>
                <a:srgbClr val="BE7F21"/>
              </a:solidFill>
              <a:prstDash val="solid"/>
              <a:miter lim="800000"/>
              <a:headEnd type="none" w="sm" len="sm"/>
              <a:tailEnd type="none" w="sm" len="sm"/>
            </a:ln>
          </p:spPr>
        </p:sp>
        <p:sp>
          <p:nvSpPr>
            <p:cNvPr id="167" name="Shape 167"/>
            <p:cNvSpPr/>
            <p:nvPr/>
          </p:nvSpPr>
          <p:spPr>
            <a:xfrm>
              <a:off x="9809" y="3020660"/>
              <a:ext cx="1976100" cy="602700"/>
            </a:xfrm>
            <a:prstGeom prst="rect">
              <a:avLst/>
            </a:prstGeom>
            <a:solidFill>
              <a:srgbClr val="EFA22D"/>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168" name="Shape 168"/>
            <p:cNvSpPr txBox="1"/>
            <p:nvPr/>
          </p:nvSpPr>
          <p:spPr>
            <a:xfrm>
              <a:off x="9809" y="3020660"/>
              <a:ext cx="1976100" cy="602700"/>
            </a:xfrm>
            <a:prstGeom prst="rect">
              <a:avLst/>
            </a:prstGeom>
            <a:noFill/>
            <a:ln>
              <a:noFill/>
            </a:ln>
          </p:spPr>
          <p:txBody>
            <a:bodyPr spcFirstLastPara="1" wrap="square" lIns="8267" tIns="8267" rIns="8267" bIns="8267" anchor="ctr" anchorCtr="0">
              <a:noAutofit/>
            </a:bodyPr>
            <a:lstStyle/>
            <a:p>
              <a:pPr algn="ctr">
                <a:lnSpc>
                  <a:spcPct val="90000"/>
                </a:lnSpc>
              </a:pPr>
              <a:r>
                <a:rPr lang="en" sz="1333">
                  <a:solidFill>
                    <a:schemeClr val="lt1"/>
                  </a:solidFill>
                  <a:latin typeface="Corbel"/>
                  <a:ea typeface="Corbel"/>
                  <a:cs typeface="Corbel"/>
                  <a:sym typeface="Corbel"/>
                </a:rPr>
                <a:t>Census Tracts Erie County, NY</a:t>
              </a:r>
              <a:endParaRPr sz="1333">
                <a:solidFill>
                  <a:schemeClr val="lt1"/>
                </a:solidFill>
                <a:latin typeface="Corbel"/>
                <a:ea typeface="Corbel"/>
                <a:cs typeface="Corbel"/>
                <a:sym typeface="Corbel"/>
              </a:endParaRPr>
            </a:p>
          </p:txBody>
        </p:sp>
        <p:sp>
          <p:nvSpPr>
            <p:cNvPr id="169" name="Shape 169"/>
            <p:cNvSpPr/>
            <p:nvPr/>
          </p:nvSpPr>
          <p:spPr>
            <a:xfrm>
              <a:off x="4752143" y="46821"/>
              <a:ext cx="1976100" cy="602700"/>
            </a:xfrm>
            <a:prstGeom prst="rect">
              <a:avLst/>
            </a:prstGeom>
            <a:solidFill>
              <a:srgbClr val="EFA22D"/>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170" name="Shape 170"/>
            <p:cNvSpPr txBox="1"/>
            <p:nvPr/>
          </p:nvSpPr>
          <p:spPr>
            <a:xfrm>
              <a:off x="4752143" y="46821"/>
              <a:ext cx="1976100" cy="602700"/>
            </a:xfrm>
            <a:prstGeom prst="rect">
              <a:avLst/>
            </a:prstGeom>
            <a:noFill/>
            <a:ln>
              <a:noFill/>
            </a:ln>
          </p:spPr>
          <p:txBody>
            <a:bodyPr spcFirstLastPara="1" wrap="square" lIns="8267" tIns="8267" rIns="8267" bIns="8267" anchor="ctr" anchorCtr="0">
              <a:noAutofit/>
            </a:bodyPr>
            <a:lstStyle/>
            <a:p>
              <a:pPr algn="ctr">
                <a:lnSpc>
                  <a:spcPct val="90000"/>
                </a:lnSpc>
              </a:pPr>
              <a:r>
                <a:rPr lang="en" sz="1333">
                  <a:solidFill>
                    <a:schemeClr val="lt1"/>
                  </a:solidFill>
                  <a:latin typeface="Corbel"/>
                  <a:ea typeface="Corbel"/>
                  <a:cs typeface="Corbel"/>
                  <a:sym typeface="Corbel"/>
                </a:rPr>
                <a:t>Tree Layer</a:t>
              </a:r>
              <a:endParaRPr sz="1333">
                <a:solidFill>
                  <a:schemeClr val="lt1"/>
                </a:solidFill>
                <a:latin typeface="Corbel"/>
                <a:ea typeface="Corbel"/>
                <a:cs typeface="Corbel"/>
                <a:sym typeface="Corbel"/>
              </a:endParaRPr>
            </a:p>
          </p:txBody>
        </p:sp>
        <p:sp>
          <p:nvSpPr>
            <p:cNvPr id="171" name="Shape 171"/>
            <p:cNvSpPr/>
            <p:nvPr/>
          </p:nvSpPr>
          <p:spPr>
            <a:xfrm>
              <a:off x="7123310" y="46821"/>
              <a:ext cx="1976100" cy="602700"/>
            </a:xfrm>
            <a:prstGeom prst="rect">
              <a:avLst/>
            </a:prstGeom>
            <a:solidFill>
              <a:srgbClr val="EFA22D"/>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172" name="Shape 172"/>
            <p:cNvSpPr txBox="1"/>
            <p:nvPr/>
          </p:nvSpPr>
          <p:spPr>
            <a:xfrm>
              <a:off x="7123310" y="46821"/>
              <a:ext cx="1976100" cy="602700"/>
            </a:xfrm>
            <a:prstGeom prst="rect">
              <a:avLst/>
            </a:prstGeom>
            <a:noFill/>
            <a:ln>
              <a:noFill/>
            </a:ln>
          </p:spPr>
          <p:txBody>
            <a:bodyPr spcFirstLastPara="1" wrap="square" lIns="8267" tIns="8267" rIns="8267" bIns="8267" anchor="ctr" anchorCtr="0">
              <a:noAutofit/>
            </a:bodyPr>
            <a:lstStyle/>
            <a:p>
              <a:pPr algn="ctr">
                <a:lnSpc>
                  <a:spcPct val="90000"/>
                </a:lnSpc>
              </a:pPr>
              <a:r>
                <a:rPr lang="en" sz="1333">
                  <a:solidFill>
                    <a:schemeClr val="lt1"/>
                  </a:solidFill>
                  <a:latin typeface="Corbel"/>
                  <a:ea typeface="Corbel"/>
                  <a:cs typeface="Corbel"/>
                  <a:sym typeface="Corbel"/>
                </a:rPr>
                <a:t>Field Calculator for # trees/ tract</a:t>
              </a:r>
              <a:endParaRPr sz="1333">
                <a:solidFill>
                  <a:schemeClr val="lt1"/>
                </a:solidFill>
                <a:latin typeface="Corbel"/>
                <a:ea typeface="Corbel"/>
                <a:cs typeface="Corbel"/>
                <a:sym typeface="Corbel"/>
              </a:endParaRPr>
            </a:p>
          </p:txBody>
        </p:sp>
        <p:sp>
          <p:nvSpPr>
            <p:cNvPr id="173" name="Shape 173"/>
            <p:cNvSpPr/>
            <p:nvPr/>
          </p:nvSpPr>
          <p:spPr>
            <a:xfrm>
              <a:off x="4752143" y="896489"/>
              <a:ext cx="1976100" cy="602700"/>
            </a:xfrm>
            <a:prstGeom prst="rect">
              <a:avLst/>
            </a:prstGeom>
            <a:solidFill>
              <a:srgbClr val="EFA22D"/>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174" name="Shape 174"/>
            <p:cNvSpPr txBox="1"/>
            <p:nvPr/>
          </p:nvSpPr>
          <p:spPr>
            <a:xfrm>
              <a:off x="4752143" y="896489"/>
              <a:ext cx="1976100" cy="602700"/>
            </a:xfrm>
            <a:prstGeom prst="rect">
              <a:avLst/>
            </a:prstGeom>
            <a:noFill/>
            <a:ln>
              <a:noFill/>
            </a:ln>
          </p:spPr>
          <p:txBody>
            <a:bodyPr spcFirstLastPara="1" wrap="square" lIns="8267" tIns="8267" rIns="8267" bIns="8267" anchor="ctr" anchorCtr="0">
              <a:noAutofit/>
            </a:bodyPr>
            <a:lstStyle/>
            <a:p>
              <a:pPr algn="ctr">
                <a:lnSpc>
                  <a:spcPct val="90000"/>
                </a:lnSpc>
              </a:pPr>
              <a:r>
                <a:rPr lang="en" sz="1333">
                  <a:solidFill>
                    <a:schemeClr val="lt1"/>
                  </a:solidFill>
                  <a:latin typeface="Corbel"/>
                  <a:ea typeface="Corbel"/>
                  <a:cs typeface="Corbel"/>
                  <a:sym typeface="Corbel"/>
                </a:rPr>
                <a:t>Income Layer</a:t>
              </a:r>
              <a:endParaRPr sz="1333">
                <a:solidFill>
                  <a:schemeClr val="lt1"/>
                </a:solidFill>
                <a:latin typeface="Corbel"/>
                <a:ea typeface="Corbel"/>
                <a:cs typeface="Corbel"/>
                <a:sym typeface="Corbel"/>
              </a:endParaRPr>
            </a:p>
          </p:txBody>
        </p:sp>
        <p:sp>
          <p:nvSpPr>
            <p:cNvPr id="175" name="Shape 175"/>
            <p:cNvSpPr/>
            <p:nvPr/>
          </p:nvSpPr>
          <p:spPr>
            <a:xfrm>
              <a:off x="7123310" y="896489"/>
              <a:ext cx="1976100" cy="602700"/>
            </a:xfrm>
            <a:prstGeom prst="rect">
              <a:avLst/>
            </a:prstGeom>
            <a:solidFill>
              <a:srgbClr val="EFA22D"/>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176" name="Shape 176"/>
            <p:cNvSpPr txBox="1"/>
            <p:nvPr/>
          </p:nvSpPr>
          <p:spPr>
            <a:xfrm>
              <a:off x="7123310" y="896489"/>
              <a:ext cx="1976100" cy="602700"/>
            </a:xfrm>
            <a:prstGeom prst="rect">
              <a:avLst/>
            </a:prstGeom>
            <a:noFill/>
            <a:ln>
              <a:noFill/>
            </a:ln>
          </p:spPr>
          <p:txBody>
            <a:bodyPr spcFirstLastPara="1" wrap="square" lIns="8267" tIns="8267" rIns="8267" bIns="8267" anchor="ctr" anchorCtr="0">
              <a:noAutofit/>
            </a:bodyPr>
            <a:lstStyle/>
            <a:p>
              <a:pPr algn="ctr">
                <a:lnSpc>
                  <a:spcPct val="90000"/>
                </a:lnSpc>
              </a:pPr>
              <a:r>
                <a:rPr lang="en" sz="1333">
                  <a:solidFill>
                    <a:schemeClr val="lt1"/>
                  </a:solidFill>
                  <a:latin typeface="Corbel"/>
                  <a:ea typeface="Corbel"/>
                  <a:cs typeface="Corbel"/>
                  <a:sym typeface="Corbel"/>
                </a:rPr>
                <a:t>Display Quantities (5 classes)</a:t>
              </a:r>
              <a:endParaRPr sz="1333">
                <a:solidFill>
                  <a:schemeClr val="lt1"/>
                </a:solidFill>
                <a:latin typeface="Corbel"/>
                <a:ea typeface="Corbel"/>
                <a:cs typeface="Corbel"/>
                <a:sym typeface="Corbel"/>
              </a:endParaRPr>
            </a:p>
          </p:txBody>
        </p:sp>
        <p:sp>
          <p:nvSpPr>
            <p:cNvPr id="177" name="Shape 177"/>
            <p:cNvSpPr/>
            <p:nvPr/>
          </p:nvSpPr>
          <p:spPr>
            <a:xfrm>
              <a:off x="4752143" y="1746157"/>
              <a:ext cx="1976100" cy="602700"/>
            </a:xfrm>
            <a:prstGeom prst="rect">
              <a:avLst/>
            </a:prstGeom>
            <a:solidFill>
              <a:srgbClr val="EFA22D"/>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178" name="Shape 178"/>
            <p:cNvSpPr txBox="1"/>
            <p:nvPr/>
          </p:nvSpPr>
          <p:spPr>
            <a:xfrm>
              <a:off x="4752143" y="1746157"/>
              <a:ext cx="1976100" cy="602700"/>
            </a:xfrm>
            <a:prstGeom prst="rect">
              <a:avLst/>
            </a:prstGeom>
            <a:noFill/>
            <a:ln>
              <a:noFill/>
            </a:ln>
          </p:spPr>
          <p:txBody>
            <a:bodyPr spcFirstLastPara="1" wrap="square" lIns="8267" tIns="8267" rIns="8267" bIns="8267" anchor="ctr" anchorCtr="0">
              <a:noAutofit/>
            </a:bodyPr>
            <a:lstStyle/>
            <a:p>
              <a:pPr algn="ctr">
                <a:lnSpc>
                  <a:spcPct val="90000"/>
                </a:lnSpc>
              </a:pPr>
              <a:r>
                <a:rPr lang="en" sz="1333">
                  <a:solidFill>
                    <a:schemeClr val="lt1"/>
                  </a:solidFill>
                  <a:latin typeface="Corbel"/>
                  <a:ea typeface="Corbel"/>
                  <a:cs typeface="Corbel"/>
                  <a:sym typeface="Corbel"/>
                </a:rPr>
                <a:t>Landuse Layer</a:t>
              </a:r>
              <a:endParaRPr sz="1333">
                <a:solidFill>
                  <a:schemeClr val="lt1"/>
                </a:solidFill>
                <a:latin typeface="Corbel"/>
                <a:ea typeface="Corbel"/>
                <a:cs typeface="Corbel"/>
                <a:sym typeface="Corbel"/>
              </a:endParaRPr>
            </a:p>
          </p:txBody>
        </p:sp>
        <p:sp>
          <p:nvSpPr>
            <p:cNvPr id="179" name="Shape 179"/>
            <p:cNvSpPr/>
            <p:nvPr/>
          </p:nvSpPr>
          <p:spPr>
            <a:xfrm>
              <a:off x="7123310" y="1746157"/>
              <a:ext cx="1976100" cy="602700"/>
            </a:xfrm>
            <a:prstGeom prst="rect">
              <a:avLst/>
            </a:prstGeom>
            <a:solidFill>
              <a:srgbClr val="EFA22D"/>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180" name="Shape 180"/>
            <p:cNvSpPr txBox="1"/>
            <p:nvPr/>
          </p:nvSpPr>
          <p:spPr>
            <a:xfrm>
              <a:off x="7123310" y="1746157"/>
              <a:ext cx="1976100" cy="602700"/>
            </a:xfrm>
            <a:prstGeom prst="rect">
              <a:avLst/>
            </a:prstGeom>
            <a:noFill/>
            <a:ln>
              <a:noFill/>
            </a:ln>
          </p:spPr>
          <p:txBody>
            <a:bodyPr spcFirstLastPara="1" wrap="square" lIns="8267" tIns="8267" rIns="8267" bIns="8267" anchor="ctr" anchorCtr="0">
              <a:noAutofit/>
            </a:bodyPr>
            <a:lstStyle/>
            <a:p>
              <a:pPr algn="ctr">
                <a:lnSpc>
                  <a:spcPct val="90000"/>
                </a:lnSpc>
              </a:pPr>
              <a:r>
                <a:rPr lang="en" sz="1333">
                  <a:solidFill>
                    <a:schemeClr val="lt1"/>
                  </a:solidFill>
                  <a:latin typeface="Corbel"/>
                  <a:ea typeface="Corbel"/>
                  <a:cs typeface="Corbel"/>
                  <a:sym typeface="Corbel"/>
                </a:rPr>
                <a:t>Change symbology</a:t>
              </a:r>
              <a:endParaRPr sz="1333">
                <a:solidFill>
                  <a:schemeClr val="lt1"/>
                </a:solidFill>
                <a:latin typeface="Corbel"/>
                <a:ea typeface="Corbel"/>
                <a:cs typeface="Corbel"/>
                <a:sym typeface="Corbel"/>
              </a:endParaRPr>
            </a:p>
          </p:txBody>
        </p:sp>
        <p:sp>
          <p:nvSpPr>
            <p:cNvPr id="181" name="Shape 181"/>
            <p:cNvSpPr/>
            <p:nvPr/>
          </p:nvSpPr>
          <p:spPr>
            <a:xfrm>
              <a:off x="4752143" y="2595826"/>
              <a:ext cx="1976100" cy="602700"/>
            </a:xfrm>
            <a:prstGeom prst="rect">
              <a:avLst/>
            </a:prstGeom>
            <a:solidFill>
              <a:srgbClr val="EFA22D"/>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182" name="Shape 182"/>
            <p:cNvSpPr txBox="1"/>
            <p:nvPr/>
          </p:nvSpPr>
          <p:spPr>
            <a:xfrm>
              <a:off x="4752143" y="2595826"/>
              <a:ext cx="1976100" cy="602700"/>
            </a:xfrm>
            <a:prstGeom prst="rect">
              <a:avLst/>
            </a:prstGeom>
            <a:noFill/>
            <a:ln>
              <a:noFill/>
            </a:ln>
          </p:spPr>
          <p:txBody>
            <a:bodyPr spcFirstLastPara="1" wrap="square" lIns="8267" tIns="8267" rIns="8267" bIns="8267" anchor="ctr" anchorCtr="0">
              <a:noAutofit/>
            </a:bodyPr>
            <a:lstStyle/>
            <a:p>
              <a:pPr algn="ctr">
                <a:lnSpc>
                  <a:spcPct val="90000"/>
                </a:lnSpc>
              </a:pPr>
              <a:r>
                <a:rPr lang="en" sz="1333">
                  <a:solidFill>
                    <a:schemeClr val="lt1"/>
                  </a:solidFill>
                  <a:latin typeface="Corbel"/>
                  <a:ea typeface="Corbel"/>
                  <a:cs typeface="Corbel"/>
                  <a:sym typeface="Corbel"/>
                </a:rPr>
                <a:t>Cancer Rates Layer</a:t>
              </a:r>
              <a:endParaRPr sz="1333">
                <a:solidFill>
                  <a:schemeClr val="lt1"/>
                </a:solidFill>
                <a:latin typeface="Corbel"/>
                <a:ea typeface="Corbel"/>
                <a:cs typeface="Corbel"/>
                <a:sym typeface="Corbel"/>
              </a:endParaRPr>
            </a:p>
          </p:txBody>
        </p:sp>
        <p:sp>
          <p:nvSpPr>
            <p:cNvPr id="183" name="Shape 183"/>
            <p:cNvSpPr/>
            <p:nvPr/>
          </p:nvSpPr>
          <p:spPr>
            <a:xfrm>
              <a:off x="7123310" y="2595826"/>
              <a:ext cx="1976100" cy="602700"/>
            </a:xfrm>
            <a:prstGeom prst="rect">
              <a:avLst/>
            </a:prstGeom>
            <a:solidFill>
              <a:srgbClr val="EFA22D"/>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184" name="Shape 184"/>
            <p:cNvSpPr txBox="1"/>
            <p:nvPr/>
          </p:nvSpPr>
          <p:spPr>
            <a:xfrm>
              <a:off x="7123310" y="2595826"/>
              <a:ext cx="1976100" cy="602700"/>
            </a:xfrm>
            <a:prstGeom prst="rect">
              <a:avLst/>
            </a:prstGeom>
            <a:noFill/>
            <a:ln>
              <a:noFill/>
            </a:ln>
          </p:spPr>
          <p:txBody>
            <a:bodyPr spcFirstLastPara="1" wrap="square" lIns="8267" tIns="8267" rIns="8267" bIns="8267" anchor="ctr" anchorCtr="0">
              <a:noAutofit/>
            </a:bodyPr>
            <a:lstStyle/>
            <a:p>
              <a:pPr algn="ctr">
                <a:lnSpc>
                  <a:spcPct val="90000"/>
                </a:lnSpc>
              </a:pPr>
              <a:r>
                <a:rPr lang="en" sz="1333">
                  <a:solidFill>
                    <a:schemeClr val="lt1"/>
                  </a:solidFill>
                  <a:latin typeface="Corbel"/>
                  <a:ea typeface="Corbel"/>
                  <a:cs typeface="Corbel"/>
                  <a:sym typeface="Corbel"/>
                </a:rPr>
                <a:t>Change symbology (5 classes)</a:t>
              </a:r>
              <a:endParaRPr sz="1333">
                <a:solidFill>
                  <a:schemeClr val="lt1"/>
                </a:solidFill>
                <a:latin typeface="Corbel"/>
                <a:ea typeface="Corbel"/>
                <a:cs typeface="Corbel"/>
                <a:sym typeface="Corbel"/>
              </a:endParaRPr>
            </a:p>
          </p:txBody>
        </p:sp>
        <p:sp>
          <p:nvSpPr>
            <p:cNvPr id="185" name="Shape 185"/>
            <p:cNvSpPr/>
            <p:nvPr/>
          </p:nvSpPr>
          <p:spPr>
            <a:xfrm>
              <a:off x="4752143" y="4295162"/>
              <a:ext cx="1976100" cy="602700"/>
            </a:xfrm>
            <a:prstGeom prst="rect">
              <a:avLst/>
            </a:prstGeom>
            <a:solidFill>
              <a:srgbClr val="EFA22D"/>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186" name="Shape 186"/>
            <p:cNvSpPr txBox="1"/>
            <p:nvPr/>
          </p:nvSpPr>
          <p:spPr>
            <a:xfrm>
              <a:off x="4752143" y="4295162"/>
              <a:ext cx="1976100" cy="602700"/>
            </a:xfrm>
            <a:prstGeom prst="rect">
              <a:avLst/>
            </a:prstGeom>
            <a:noFill/>
            <a:ln>
              <a:noFill/>
            </a:ln>
          </p:spPr>
          <p:txBody>
            <a:bodyPr spcFirstLastPara="1" wrap="square" lIns="8267" tIns="8267" rIns="8267" bIns="8267" anchor="ctr" anchorCtr="0">
              <a:noAutofit/>
            </a:bodyPr>
            <a:lstStyle/>
            <a:p>
              <a:pPr algn="ctr">
                <a:lnSpc>
                  <a:spcPct val="90000"/>
                </a:lnSpc>
              </a:pPr>
              <a:r>
                <a:rPr lang="en" sz="1333">
                  <a:solidFill>
                    <a:schemeClr val="lt1"/>
                  </a:solidFill>
                  <a:latin typeface="Corbel"/>
                  <a:ea typeface="Corbel"/>
                  <a:cs typeface="Corbel"/>
                  <a:sym typeface="Corbel"/>
                </a:rPr>
                <a:t>Total Yearly Ecological Benefits Layer</a:t>
              </a:r>
              <a:endParaRPr sz="1333">
                <a:solidFill>
                  <a:schemeClr val="lt1"/>
                </a:solidFill>
                <a:latin typeface="Corbel"/>
                <a:ea typeface="Corbel"/>
                <a:cs typeface="Corbel"/>
                <a:sym typeface="Corbel"/>
              </a:endParaRPr>
            </a:p>
          </p:txBody>
        </p:sp>
        <p:sp>
          <p:nvSpPr>
            <p:cNvPr id="187" name="Shape 187"/>
            <p:cNvSpPr/>
            <p:nvPr/>
          </p:nvSpPr>
          <p:spPr>
            <a:xfrm>
              <a:off x="7123310" y="3445494"/>
              <a:ext cx="1976100" cy="602700"/>
            </a:xfrm>
            <a:prstGeom prst="rect">
              <a:avLst/>
            </a:prstGeom>
            <a:solidFill>
              <a:srgbClr val="EFA22D"/>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188" name="Shape 188"/>
            <p:cNvSpPr txBox="1"/>
            <p:nvPr/>
          </p:nvSpPr>
          <p:spPr>
            <a:xfrm>
              <a:off x="7123310" y="3445494"/>
              <a:ext cx="1976100" cy="602700"/>
            </a:xfrm>
            <a:prstGeom prst="rect">
              <a:avLst/>
            </a:prstGeom>
            <a:noFill/>
            <a:ln>
              <a:noFill/>
            </a:ln>
          </p:spPr>
          <p:txBody>
            <a:bodyPr spcFirstLastPara="1" wrap="square" lIns="8267" tIns="8267" rIns="8267" bIns="8267" anchor="ctr" anchorCtr="0">
              <a:noAutofit/>
            </a:bodyPr>
            <a:lstStyle/>
            <a:p>
              <a:pPr algn="ctr">
                <a:lnSpc>
                  <a:spcPct val="90000"/>
                </a:lnSpc>
              </a:pPr>
              <a:r>
                <a:rPr lang="en" sz="1333">
                  <a:solidFill>
                    <a:schemeClr val="lt1"/>
                  </a:solidFill>
                  <a:latin typeface="Corbel"/>
                  <a:ea typeface="Corbel"/>
                  <a:cs typeface="Corbel"/>
                  <a:sym typeface="Corbel"/>
                </a:rPr>
                <a:t>Weight 1</a:t>
              </a:r>
              <a:endParaRPr sz="1333">
                <a:solidFill>
                  <a:schemeClr val="lt1"/>
                </a:solidFill>
                <a:latin typeface="Corbel"/>
                <a:ea typeface="Corbel"/>
                <a:cs typeface="Corbel"/>
                <a:sym typeface="Corbel"/>
              </a:endParaRPr>
            </a:p>
          </p:txBody>
        </p:sp>
        <p:sp>
          <p:nvSpPr>
            <p:cNvPr id="189" name="Shape 189"/>
            <p:cNvSpPr/>
            <p:nvPr/>
          </p:nvSpPr>
          <p:spPr>
            <a:xfrm>
              <a:off x="7123310" y="4295162"/>
              <a:ext cx="1976100" cy="602700"/>
            </a:xfrm>
            <a:prstGeom prst="rect">
              <a:avLst/>
            </a:prstGeom>
            <a:solidFill>
              <a:srgbClr val="EFA22D"/>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190" name="Shape 190"/>
            <p:cNvSpPr txBox="1"/>
            <p:nvPr/>
          </p:nvSpPr>
          <p:spPr>
            <a:xfrm>
              <a:off x="7123310" y="4295162"/>
              <a:ext cx="1976100" cy="602700"/>
            </a:xfrm>
            <a:prstGeom prst="rect">
              <a:avLst/>
            </a:prstGeom>
            <a:noFill/>
            <a:ln>
              <a:noFill/>
            </a:ln>
          </p:spPr>
          <p:txBody>
            <a:bodyPr spcFirstLastPara="1" wrap="square" lIns="8267" tIns="8267" rIns="8267" bIns="8267" anchor="ctr" anchorCtr="0">
              <a:noAutofit/>
            </a:bodyPr>
            <a:lstStyle/>
            <a:p>
              <a:pPr algn="ctr">
                <a:lnSpc>
                  <a:spcPct val="90000"/>
                </a:lnSpc>
              </a:pPr>
              <a:r>
                <a:rPr lang="en" sz="1333">
                  <a:solidFill>
                    <a:schemeClr val="lt1"/>
                  </a:solidFill>
                  <a:latin typeface="Corbel"/>
                  <a:ea typeface="Corbel"/>
                  <a:cs typeface="Corbel"/>
                  <a:sym typeface="Corbel"/>
                </a:rPr>
                <a:t>Weight 2</a:t>
              </a:r>
              <a:endParaRPr sz="1333">
                <a:solidFill>
                  <a:schemeClr val="lt1"/>
                </a:solidFill>
                <a:latin typeface="Corbel"/>
                <a:ea typeface="Corbel"/>
                <a:cs typeface="Corbel"/>
                <a:sym typeface="Corbel"/>
              </a:endParaRPr>
            </a:p>
          </p:txBody>
        </p:sp>
        <p:sp>
          <p:nvSpPr>
            <p:cNvPr id="191" name="Shape 191"/>
            <p:cNvSpPr/>
            <p:nvPr/>
          </p:nvSpPr>
          <p:spPr>
            <a:xfrm>
              <a:off x="7123310" y="5144830"/>
              <a:ext cx="1976100" cy="602700"/>
            </a:xfrm>
            <a:prstGeom prst="rect">
              <a:avLst/>
            </a:prstGeom>
            <a:solidFill>
              <a:srgbClr val="EFA22D"/>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192" name="Shape 192"/>
            <p:cNvSpPr txBox="1"/>
            <p:nvPr/>
          </p:nvSpPr>
          <p:spPr>
            <a:xfrm>
              <a:off x="7123310" y="5144830"/>
              <a:ext cx="1976100" cy="602700"/>
            </a:xfrm>
            <a:prstGeom prst="rect">
              <a:avLst/>
            </a:prstGeom>
            <a:noFill/>
            <a:ln>
              <a:noFill/>
            </a:ln>
          </p:spPr>
          <p:txBody>
            <a:bodyPr spcFirstLastPara="1" wrap="square" lIns="8267" tIns="8267" rIns="8267" bIns="8267" anchor="ctr" anchorCtr="0">
              <a:noAutofit/>
            </a:bodyPr>
            <a:lstStyle/>
            <a:p>
              <a:pPr algn="ctr">
                <a:lnSpc>
                  <a:spcPct val="90000"/>
                </a:lnSpc>
              </a:pPr>
              <a:r>
                <a:rPr lang="en" sz="1333">
                  <a:solidFill>
                    <a:schemeClr val="lt1"/>
                  </a:solidFill>
                  <a:latin typeface="Corbel"/>
                  <a:ea typeface="Corbel"/>
                  <a:cs typeface="Corbel"/>
                  <a:sym typeface="Corbel"/>
                </a:rPr>
                <a:t>Weight 3</a:t>
              </a:r>
              <a:endParaRPr sz="1333">
                <a:solidFill>
                  <a:schemeClr val="lt1"/>
                </a:solidFill>
                <a:latin typeface="Corbel"/>
                <a:ea typeface="Corbel"/>
                <a:cs typeface="Corbel"/>
                <a:sym typeface="Corbel"/>
              </a:endParaRPr>
            </a:p>
          </p:txBody>
        </p:sp>
        <p:sp>
          <p:nvSpPr>
            <p:cNvPr id="193" name="Shape 193"/>
            <p:cNvSpPr/>
            <p:nvPr/>
          </p:nvSpPr>
          <p:spPr>
            <a:xfrm>
              <a:off x="4752143" y="5994498"/>
              <a:ext cx="1976100" cy="602700"/>
            </a:xfrm>
            <a:prstGeom prst="rect">
              <a:avLst/>
            </a:prstGeom>
            <a:solidFill>
              <a:srgbClr val="EFA22D"/>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194" name="Shape 194"/>
            <p:cNvSpPr txBox="1"/>
            <p:nvPr/>
          </p:nvSpPr>
          <p:spPr>
            <a:xfrm>
              <a:off x="4752143" y="5994498"/>
              <a:ext cx="1976100" cy="602700"/>
            </a:xfrm>
            <a:prstGeom prst="rect">
              <a:avLst/>
            </a:prstGeom>
            <a:noFill/>
            <a:ln>
              <a:noFill/>
            </a:ln>
          </p:spPr>
          <p:txBody>
            <a:bodyPr spcFirstLastPara="1" wrap="square" lIns="8267" tIns="8267" rIns="8267" bIns="8267" anchor="ctr" anchorCtr="0">
              <a:noAutofit/>
            </a:bodyPr>
            <a:lstStyle/>
            <a:p>
              <a:pPr algn="ctr">
                <a:lnSpc>
                  <a:spcPct val="90000"/>
                </a:lnSpc>
              </a:pPr>
              <a:r>
                <a:rPr lang="en" sz="1333">
                  <a:solidFill>
                    <a:schemeClr val="lt1"/>
                  </a:solidFill>
                  <a:latin typeface="Corbel"/>
                  <a:ea typeface="Corbel"/>
                  <a:cs typeface="Corbel"/>
                  <a:sym typeface="Corbel"/>
                </a:rPr>
                <a:t>Race Layer</a:t>
              </a:r>
              <a:endParaRPr sz="1333">
                <a:solidFill>
                  <a:schemeClr val="lt1"/>
                </a:solidFill>
                <a:latin typeface="Corbel"/>
                <a:ea typeface="Corbel"/>
                <a:cs typeface="Corbel"/>
                <a:sym typeface="Corbel"/>
              </a:endParaRPr>
            </a:p>
          </p:txBody>
        </p:sp>
        <p:sp>
          <p:nvSpPr>
            <p:cNvPr id="195" name="Shape 195"/>
            <p:cNvSpPr/>
            <p:nvPr/>
          </p:nvSpPr>
          <p:spPr>
            <a:xfrm>
              <a:off x="7123310" y="5994498"/>
              <a:ext cx="1976100" cy="602700"/>
            </a:xfrm>
            <a:prstGeom prst="rect">
              <a:avLst/>
            </a:prstGeom>
            <a:solidFill>
              <a:srgbClr val="EFA22D"/>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196" name="Shape 196"/>
            <p:cNvSpPr txBox="1"/>
            <p:nvPr/>
          </p:nvSpPr>
          <p:spPr>
            <a:xfrm>
              <a:off x="7123310" y="5994498"/>
              <a:ext cx="1976100" cy="602700"/>
            </a:xfrm>
            <a:prstGeom prst="rect">
              <a:avLst/>
            </a:prstGeom>
            <a:noFill/>
            <a:ln>
              <a:noFill/>
            </a:ln>
          </p:spPr>
          <p:txBody>
            <a:bodyPr spcFirstLastPara="1" wrap="square" lIns="8267" tIns="8267" rIns="8267" bIns="8267" anchor="ctr" anchorCtr="0">
              <a:noAutofit/>
            </a:bodyPr>
            <a:lstStyle/>
            <a:p>
              <a:pPr algn="ctr">
                <a:lnSpc>
                  <a:spcPct val="90000"/>
                </a:lnSpc>
              </a:pPr>
              <a:r>
                <a:rPr lang="en" sz="1333">
                  <a:solidFill>
                    <a:schemeClr val="lt1"/>
                  </a:solidFill>
                  <a:latin typeface="Corbel"/>
                  <a:ea typeface="Corbel"/>
                  <a:cs typeface="Corbel"/>
                  <a:sym typeface="Corbel"/>
                </a:rPr>
                <a:t>Create Dot Density</a:t>
              </a:r>
              <a:endParaRPr sz="1333">
                <a:solidFill>
                  <a:schemeClr val="lt1"/>
                </a:solidFill>
                <a:latin typeface="Corbel"/>
                <a:ea typeface="Corbel"/>
                <a:cs typeface="Corbel"/>
                <a:sym typeface="Corbel"/>
              </a:endParaRPr>
            </a:p>
          </p:txBody>
        </p:sp>
        <p:sp>
          <p:nvSpPr>
            <p:cNvPr id="197" name="Shape 197"/>
            <p:cNvSpPr/>
            <p:nvPr/>
          </p:nvSpPr>
          <p:spPr>
            <a:xfrm>
              <a:off x="9613124" y="4295153"/>
              <a:ext cx="1976100" cy="602700"/>
            </a:xfrm>
            <a:prstGeom prst="rect">
              <a:avLst/>
            </a:prstGeom>
            <a:solidFill>
              <a:srgbClr val="EFA22D"/>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1467"/>
            </a:p>
          </p:txBody>
        </p:sp>
        <p:sp>
          <p:nvSpPr>
            <p:cNvPr id="198" name="Shape 198"/>
            <p:cNvSpPr txBox="1"/>
            <p:nvPr/>
          </p:nvSpPr>
          <p:spPr>
            <a:xfrm>
              <a:off x="9613062" y="4295153"/>
              <a:ext cx="1976100" cy="602700"/>
            </a:xfrm>
            <a:prstGeom prst="rect">
              <a:avLst/>
            </a:prstGeom>
            <a:noFill/>
            <a:ln>
              <a:noFill/>
            </a:ln>
          </p:spPr>
          <p:txBody>
            <a:bodyPr spcFirstLastPara="1" wrap="square" lIns="8267" tIns="8267" rIns="8267" bIns="8267" anchor="ctr" anchorCtr="0">
              <a:noAutofit/>
            </a:bodyPr>
            <a:lstStyle/>
            <a:p>
              <a:pPr algn="ctr">
                <a:lnSpc>
                  <a:spcPct val="90000"/>
                </a:lnSpc>
              </a:pPr>
              <a:r>
                <a:rPr lang="en" sz="1333">
                  <a:solidFill>
                    <a:schemeClr val="lt1"/>
                  </a:solidFill>
                  <a:latin typeface="Corbel"/>
                  <a:ea typeface="Corbel"/>
                  <a:cs typeface="Corbel"/>
                  <a:sym typeface="Corbel"/>
                </a:rPr>
                <a:t>Pearson’s Regression to test for significance between results</a:t>
              </a:r>
              <a:endParaRPr sz="1333">
                <a:solidFill>
                  <a:schemeClr val="lt1"/>
                </a:solidFill>
                <a:latin typeface="Corbel"/>
                <a:ea typeface="Corbel"/>
                <a:cs typeface="Corbel"/>
                <a:sym typeface="Corbel"/>
              </a:endParaRPr>
            </a:p>
          </p:txBody>
        </p:sp>
        <p:sp>
          <p:nvSpPr>
            <p:cNvPr id="199" name="Shape 199"/>
            <p:cNvSpPr/>
            <p:nvPr/>
          </p:nvSpPr>
          <p:spPr>
            <a:xfrm>
              <a:off x="2380976" y="2595826"/>
              <a:ext cx="1976100" cy="602700"/>
            </a:xfrm>
            <a:prstGeom prst="rect">
              <a:avLst/>
            </a:prstGeom>
            <a:solidFill>
              <a:srgbClr val="EFA22D"/>
            </a:solidFill>
            <a:ln w="12700" cap="flat" cmpd="sng">
              <a:solidFill>
                <a:schemeClr val="lt1"/>
              </a:solidFill>
              <a:prstDash val="solid"/>
              <a:miter lim="800000"/>
              <a:headEnd type="none" w="sm" len="sm"/>
              <a:tailEnd type="none" w="sm" len="sm"/>
            </a:ln>
          </p:spPr>
          <p:txBody>
            <a:bodyPr spcFirstLastPara="1" wrap="square" lIns="91433" tIns="91433" rIns="91433" bIns="91433" anchor="ctr" anchorCtr="0">
              <a:noAutofit/>
            </a:bodyPr>
            <a:lstStyle/>
            <a:p>
              <a:endParaRPr sz="2400"/>
            </a:p>
          </p:txBody>
        </p:sp>
        <p:sp>
          <p:nvSpPr>
            <p:cNvPr id="200" name="Shape 200"/>
            <p:cNvSpPr txBox="1"/>
            <p:nvPr/>
          </p:nvSpPr>
          <p:spPr>
            <a:xfrm>
              <a:off x="2380976" y="2595826"/>
              <a:ext cx="1976100" cy="602700"/>
            </a:xfrm>
            <a:prstGeom prst="rect">
              <a:avLst/>
            </a:prstGeom>
            <a:noFill/>
            <a:ln>
              <a:noFill/>
            </a:ln>
          </p:spPr>
          <p:txBody>
            <a:bodyPr spcFirstLastPara="1" wrap="square" lIns="8267" tIns="8267" rIns="8267" bIns="8267" anchor="ctr" anchorCtr="0">
              <a:noAutofit/>
            </a:bodyPr>
            <a:lstStyle/>
            <a:p>
              <a:pPr algn="ctr">
                <a:lnSpc>
                  <a:spcPct val="90000"/>
                </a:lnSpc>
              </a:pPr>
              <a:r>
                <a:rPr lang="en" sz="1333">
                  <a:solidFill>
                    <a:schemeClr val="lt1"/>
                  </a:solidFill>
                  <a:latin typeface="Corbel"/>
                  <a:ea typeface="Corbel"/>
                  <a:cs typeface="Corbel"/>
                  <a:sym typeface="Corbel"/>
                </a:rPr>
                <a:t>Clip to City of Buffalo Boundaries and join to:</a:t>
              </a:r>
              <a:endParaRPr sz="1333">
                <a:solidFill>
                  <a:schemeClr val="lt1"/>
                </a:solidFill>
                <a:latin typeface="Corbel"/>
                <a:ea typeface="Corbel"/>
                <a:cs typeface="Corbel"/>
                <a:sym typeface="Corbel"/>
              </a:endParaRPr>
            </a:p>
          </p:txBody>
        </p:sp>
      </p:grpSp>
      <p:cxnSp>
        <p:nvCxnSpPr>
          <p:cNvPr id="201" name="Shape 201"/>
          <p:cNvCxnSpPr>
            <a:stCxn id="192" idx="3"/>
          </p:cNvCxnSpPr>
          <p:nvPr/>
        </p:nvCxnSpPr>
        <p:spPr>
          <a:xfrm>
            <a:off x="9391241" y="5553184"/>
            <a:ext cx="0" cy="0"/>
          </a:xfrm>
          <a:prstGeom prst="straightConnector1">
            <a:avLst/>
          </a:prstGeom>
          <a:noFill/>
          <a:ln w="9525" cap="flat" cmpd="sng">
            <a:solidFill>
              <a:schemeClr val="dk2"/>
            </a:solidFill>
            <a:prstDash val="solid"/>
            <a:round/>
            <a:headEnd type="none" w="med" len="med"/>
            <a:tailEnd type="none" w="med" len="med"/>
          </a:ln>
        </p:spPr>
      </p:cxnSp>
      <p:cxnSp>
        <p:nvCxnSpPr>
          <p:cNvPr id="202" name="Shape 202"/>
          <p:cNvCxnSpPr>
            <a:stCxn id="192" idx="3"/>
            <a:endCxn id="190" idx="3"/>
          </p:cNvCxnSpPr>
          <p:nvPr/>
        </p:nvCxnSpPr>
        <p:spPr>
          <a:xfrm rot="10800000" flipH="1">
            <a:off x="9391241" y="4703584"/>
            <a:ext cx="800" cy="849600"/>
          </a:xfrm>
          <a:prstGeom prst="curvedConnector3">
            <a:avLst>
              <a:gd name="adj1" fmla="val 39687500"/>
            </a:avLst>
          </a:prstGeom>
          <a:noFill/>
          <a:ln w="9525" cap="flat" cmpd="sng">
            <a:solidFill>
              <a:srgbClr val="FFFFFF"/>
            </a:solidFill>
            <a:prstDash val="solid"/>
            <a:round/>
            <a:headEnd type="none" w="med" len="med"/>
            <a:tailEnd type="none" w="med" len="med"/>
          </a:ln>
        </p:spPr>
      </p:cxnSp>
      <p:cxnSp>
        <p:nvCxnSpPr>
          <p:cNvPr id="203" name="Shape 203"/>
          <p:cNvCxnSpPr>
            <a:stCxn id="190" idx="3"/>
            <a:endCxn id="188" idx="3"/>
          </p:cNvCxnSpPr>
          <p:nvPr/>
        </p:nvCxnSpPr>
        <p:spPr>
          <a:xfrm rot="10800000" flipH="1">
            <a:off x="9391241" y="3853916"/>
            <a:ext cx="800" cy="849600"/>
          </a:xfrm>
          <a:prstGeom prst="curvedConnector3">
            <a:avLst>
              <a:gd name="adj1" fmla="val 39687500"/>
            </a:avLst>
          </a:prstGeom>
          <a:noFill/>
          <a:ln w="9525" cap="flat" cmpd="sng">
            <a:solidFill>
              <a:srgbClr val="990000"/>
            </a:solidFill>
            <a:prstDash val="solid"/>
            <a:round/>
            <a:headEnd type="none" w="med" len="med"/>
            <a:tailEnd type="none" w="med" len="med"/>
          </a:ln>
        </p:spPr>
      </p:cxnSp>
      <p:cxnSp>
        <p:nvCxnSpPr>
          <p:cNvPr id="204" name="Shape 204"/>
          <p:cNvCxnSpPr>
            <a:stCxn id="188" idx="3"/>
            <a:endCxn id="192" idx="3"/>
          </p:cNvCxnSpPr>
          <p:nvPr/>
        </p:nvCxnSpPr>
        <p:spPr>
          <a:xfrm>
            <a:off x="9391241" y="3853848"/>
            <a:ext cx="800" cy="1699200"/>
          </a:xfrm>
          <a:prstGeom prst="curvedConnector3">
            <a:avLst>
              <a:gd name="adj1" fmla="val 39687500"/>
            </a:avLst>
          </a:prstGeom>
          <a:noFill/>
          <a:ln w="9525" cap="flat" cmpd="sng">
            <a:solidFill>
              <a:srgbClr val="76A5AF"/>
            </a:solidFill>
            <a:prstDash val="solid"/>
            <a:round/>
            <a:headEnd type="none" w="med" len="med"/>
            <a:tailEnd type="none" w="med" len="med"/>
          </a:ln>
        </p:spPr>
      </p:cxnSp>
      <p:cxnSp>
        <p:nvCxnSpPr>
          <p:cNvPr id="205" name="Shape 205"/>
          <p:cNvCxnSpPr>
            <a:endCxn id="198" idx="1"/>
          </p:cNvCxnSpPr>
          <p:nvPr/>
        </p:nvCxnSpPr>
        <p:spPr>
          <a:xfrm rot="10800000" flipH="1">
            <a:off x="9654893" y="4703507"/>
            <a:ext cx="250000" cy="494400"/>
          </a:xfrm>
          <a:prstGeom prst="straightConnector1">
            <a:avLst/>
          </a:prstGeom>
          <a:noFill/>
          <a:ln w="9525" cap="flat" cmpd="sng">
            <a:solidFill>
              <a:srgbClr val="FFFFFF"/>
            </a:solidFill>
            <a:prstDash val="solid"/>
            <a:round/>
            <a:headEnd type="none" w="med" len="med"/>
            <a:tailEnd type="triangle" w="med" len="med"/>
          </a:ln>
        </p:spPr>
      </p:cxnSp>
      <p:cxnSp>
        <p:nvCxnSpPr>
          <p:cNvPr id="206" name="Shape 206"/>
          <p:cNvCxnSpPr>
            <a:endCxn id="198" idx="1"/>
          </p:cNvCxnSpPr>
          <p:nvPr/>
        </p:nvCxnSpPr>
        <p:spPr>
          <a:xfrm>
            <a:off x="9634893" y="4693907"/>
            <a:ext cx="270000" cy="9600"/>
          </a:xfrm>
          <a:prstGeom prst="straightConnector1">
            <a:avLst/>
          </a:prstGeom>
          <a:noFill/>
          <a:ln w="9525" cap="flat" cmpd="sng">
            <a:solidFill>
              <a:srgbClr val="76A5AF"/>
            </a:solidFill>
            <a:prstDash val="solid"/>
            <a:round/>
            <a:headEnd type="none" w="med" len="med"/>
            <a:tailEnd type="triangle" w="med" len="med"/>
          </a:ln>
        </p:spPr>
      </p:cxnSp>
      <p:cxnSp>
        <p:nvCxnSpPr>
          <p:cNvPr id="207" name="Shape 207"/>
          <p:cNvCxnSpPr>
            <a:endCxn id="198" idx="1"/>
          </p:cNvCxnSpPr>
          <p:nvPr/>
        </p:nvCxnSpPr>
        <p:spPr>
          <a:xfrm>
            <a:off x="9644893" y="4239507"/>
            <a:ext cx="260000" cy="464000"/>
          </a:xfrm>
          <a:prstGeom prst="straightConnector1">
            <a:avLst/>
          </a:prstGeom>
          <a:noFill/>
          <a:ln w="9525" cap="flat" cmpd="sng">
            <a:solidFill>
              <a:srgbClr val="CC0000"/>
            </a:solidFill>
            <a:prstDash val="solid"/>
            <a:round/>
            <a:headEnd type="none" w="med" len="med"/>
            <a:tailEnd type="triangle" w="med" len="med"/>
          </a:ln>
        </p:spPr>
      </p:cxnSp>
      <p:sp>
        <p:nvSpPr>
          <p:cNvPr id="208" name="Shape 208"/>
          <p:cNvSpPr txBox="1"/>
          <p:nvPr/>
        </p:nvSpPr>
        <p:spPr>
          <a:xfrm>
            <a:off x="730700" y="1210833"/>
            <a:ext cx="9787200" cy="1142000"/>
          </a:xfrm>
          <a:prstGeom prst="rect">
            <a:avLst/>
          </a:prstGeom>
          <a:noFill/>
          <a:ln>
            <a:noFill/>
          </a:ln>
        </p:spPr>
        <p:txBody>
          <a:bodyPr spcFirstLastPara="1" wrap="square" lIns="121900" tIns="121900" rIns="121900" bIns="121900" anchor="t" anchorCtr="0">
            <a:noAutofit/>
          </a:bodyPr>
          <a:lstStyle/>
          <a:p>
            <a:r>
              <a:rPr lang="en" sz="4000">
                <a:solidFill>
                  <a:srgbClr val="FFFFFF"/>
                </a:solidFill>
              </a:rPr>
              <a:t>Method Design:</a:t>
            </a:r>
            <a:endParaRPr sz="4000">
              <a:solidFill>
                <a:srgbClr val="FFFFFF"/>
              </a:solidFill>
            </a:endParaRPr>
          </a:p>
        </p:txBody>
      </p:sp>
    </p:spTree>
    <p:extLst>
      <p:ext uri="{BB962C8B-B14F-4D97-AF65-F5344CB8AC3E}">
        <p14:creationId xmlns:p14="http://schemas.microsoft.com/office/powerpoint/2010/main" val="27592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p:cNvPicPr preferRelativeResize="0"/>
          <p:nvPr/>
        </p:nvPicPr>
        <p:blipFill>
          <a:blip r:embed="rId3">
            <a:alphaModFix/>
          </a:blip>
          <a:stretch>
            <a:fillRect/>
          </a:stretch>
        </p:blipFill>
        <p:spPr>
          <a:xfrm>
            <a:off x="3446338" y="37"/>
            <a:ext cx="5299332" cy="6857963"/>
          </a:xfrm>
          <a:prstGeom prst="rect">
            <a:avLst/>
          </a:prstGeom>
          <a:noFill/>
          <a:ln>
            <a:noFill/>
          </a:ln>
        </p:spPr>
      </p:pic>
      <p:pic>
        <p:nvPicPr>
          <p:cNvPr id="214" name="Shape 214"/>
          <p:cNvPicPr preferRelativeResize="0"/>
          <p:nvPr/>
        </p:nvPicPr>
        <p:blipFill>
          <a:blip r:embed="rId4">
            <a:alphaModFix/>
          </a:blip>
          <a:stretch>
            <a:fillRect/>
          </a:stretch>
        </p:blipFill>
        <p:spPr>
          <a:xfrm>
            <a:off x="3446335" y="9"/>
            <a:ext cx="5299332" cy="6857992"/>
          </a:xfrm>
          <a:prstGeom prst="rect">
            <a:avLst/>
          </a:prstGeom>
          <a:noFill/>
          <a:ln>
            <a:noFill/>
          </a:ln>
        </p:spPr>
      </p:pic>
      <p:pic>
        <p:nvPicPr>
          <p:cNvPr id="215" name="Shape 215"/>
          <p:cNvPicPr preferRelativeResize="0"/>
          <p:nvPr/>
        </p:nvPicPr>
        <p:blipFill>
          <a:blip r:embed="rId5">
            <a:alphaModFix/>
          </a:blip>
          <a:stretch>
            <a:fillRect/>
          </a:stretch>
        </p:blipFill>
        <p:spPr>
          <a:xfrm>
            <a:off x="3446345" y="1"/>
            <a:ext cx="5299324" cy="6857999"/>
          </a:xfrm>
          <a:prstGeom prst="rect">
            <a:avLst/>
          </a:prstGeom>
          <a:noFill/>
          <a:ln>
            <a:noFill/>
          </a:ln>
        </p:spPr>
      </p:pic>
      <p:pic>
        <p:nvPicPr>
          <p:cNvPr id="216" name="Shape 216"/>
          <p:cNvPicPr preferRelativeResize="0"/>
          <p:nvPr/>
        </p:nvPicPr>
        <p:blipFill>
          <a:blip r:embed="rId6">
            <a:alphaModFix/>
          </a:blip>
          <a:stretch>
            <a:fillRect/>
          </a:stretch>
        </p:blipFill>
        <p:spPr>
          <a:xfrm>
            <a:off x="3446338" y="1"/>
            <a:ext cx="5299332" cy="6857999"/>
          </a:xfrm>
          <a:prstGeom prst="rect">
            <a:avLst/>
          </a:prstGeom>
          <a:noFill/>
          <a:ln>
            <a:noFill/>
          </a:ln>
        </p:spPr>
      </p:pic>
      <p:grpSp>
        <p:nvGrpSpPr>
          <p:cNvPr id="217" name="Shape 217"/>
          <p:cNvGrpSpPr/>
          <p:nvPr/>
        </p:nvGrpSpPr>
        <p:grpSpPr>
          <a:xfrm>
            <a:off x="701935" y="17"/>
            <a:ext cx="10788132" cy="6858000"/>
            <a:chOff x="526451" y="13"/>
            <a:chExt cx="8091099" cy="5143500"/>
          </a:xfrm>
        </p:grpSpPr>
        <p:pic>
          <p:nvPicPr>
            <p:cNvPr id="218" name="Shape 218"/>
            <p:cNvPicPr preferRelativeResize="0"/>
            <p:nvPr/>
          </p:nvPicPr>
          <p:blipFill>
            <a:blip r:embed="rId7">
              <a:alphaModFix/>
            </a:blip>
            <a:stretch>
              <a:fillRect/>
            </a:stretch>
          </p:blipFill>
          <p:spPr>
            <a:xfrm>
              <a:off x="526451" y="13"/>
              <a:ext cx="8091099" cy="5143500"/>
            </a:xfrm>
            <a:prstGeom prst="rect">
              <a:avLst/>
            </a:prstGeom>
            <a:noFill/>
            <a:ln>
              <a:noFill/>
            </a:ln>
          </p:spPr>
        </p:pic>
        <p:sp>
          <p:nvSpPr>
            <p:cNvPr id="219" name="Shape 219"/>
            <p:cNvSpPr txBox="1"/>
            <p:nvPr/>
          </p:nvSpPr>
          <p:spPr>
            <a:xfrm>
              <a:off x="773500" y="1786246"/>
              <a:ext cx="6719700" cy="614400"/>
            </a:xfrm>
            <a:prstGeom prst="rect">
              <a:avLst/>
            </a:prstGeom>
            <a:noFill/>
            <a:ln>
              <a:noFill/>
            </a:ln>
          </p:spPr>
          <p:txBody>
            <a:bodyPr spcFirstLastPara="1" wrap="square" lIns="121900" tIns="60933" rIns="121900" bIns="60933" anchor="ctr" anchorCtr="0">
              <a:noAutofit/>
            </a:bodyPr>
            <a:lstStyle/>
            <a:p>
              <a:pPr>
                <a:lnSpc>
                  <a:spcPct val="90000"/>
                </a:lnSpc>
              </a:pPr>
              <a:r>
                <a:rPr lang="en" sz="7200">
                  <a:solidFill>
                    <a:srgbClr val="EDEDED"/>
                  </a:solidFill>
                  <a:latin typeface="Corbel"/>
                  <a:ea typeface="Corbel"/>
                  <a:cs typeface="Corbel"/>
                  <a:sym typeface="Corbel"/>
                </a:rPr>
                <a:t>Income over Households</a:t>
              </a:r>
              <a:endParaRPr sz="7200">
                <a:solidFill>
                  <a:srgbClr val="EDEDED"/>
                </a:solidFill>
                <a:latin typeface="Corbel"/>
                <a:ea typeface="Corbel"/>
                <a:cs typeface="Corbel"/>
                <a:sym typeface="Corbel"/>
              </a:endParaRPr>
            </a:p>
          </p:txBody>
        </p:sp>
        <p:pic>
          <p:nvPicPr>
            <p:cNvPr id="220" name="Shape 220"/>
            <p:cNvPicPr preferRelativeResize="0"/>
            <p:nvPr/>
          </p:nvPicPr>
          <p:blipFill rotWithShape="1">
            <a:blip r:embed="rId8">
              <a:alphaModFix/>
            </a:blip>
            <a:srcRect/>
            <a:stretch/>
          </p:blipFill>
          <p:spPr>
            <a:xfrm>
              <a:off x="3619302" y="2890372"/>
              <a:ext cx="1634050" cy="825700"/>
            </a:xfrm>
            <a:prstGeom prst="rect">
              <a:avLst/>
            </a:prstGeom>
            <a:noFill/>
            <a:ln>
              <a:noFill/>
            </a:ln>
          </p:spPr>
        </p:pic>
        <p:pic>
          <p:nvPicPr>
            <p:cNvPr id="221" name="Shape 221"/>
            <p:cNvPicPr preferRelativeResize="0"/>
            <p:nvPr/>
          </p:nvPicPr>
          <p:blipFill rotWithShape="1">
            <a:blip r:embed="rId9">
              <a:alphaModFix/>
            </a:blip>
            <a:srcRect/>
            <a:stretch/>
          </p:blipFill>
          <p:spPr>
            <a:xfrm>
              <a:off x="3532416" y="3885801"/>
              <a:ext cx="1807825" cy="747325"/>
            </a:xfrm>
            <a:prstGeom prst="rect">
              <a:avLst/>
            </a:prstGeom>
            <a:noFill/>
            <a:ln>
              <a:noFill/>
            </a:ln>
          </p:spPr>
        </p:pic>
      </p:grpSp>
    </p:spTree>
    <p:extLst>
      <p:ext uri="{BB962C8B-B14F-4D97-AF65-F5344CB8AC3E}">
        <p14:creationId xmlns:p14="http://schemas.microsoft.com/office/powerpoint/2010/main" val="122384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1000"/>
                                        <p:tgtEl>
                                          <p:spTgt spid="2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1000"/>
                                          </p:stCondLst>
                                        </p:cTn>
                                        <p:tgtEl>
                                          <p:spTgt spid="215"/>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6"/>
                                        </p:tgtEl>
                                        <p:attrNameLst>
                                          <p:attrName>style.visibility</p:attrName>
                                        </p:attrNameLst>
                                      </p:cBhvr>
                                      <p:to>
                                        <p:strVal val="visible"/>
                                      </p:to>
                                    </p:set>
                                    <p:animEffect transition="in" filter="fade">
                                      <p:cBhvr>
                                        <p:cTn id="15" dur="1000"/>
                                        <p:tgtEl>
                                          <p:spTgt spid="21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1000"/>
                                          </p:stCondLst>
                                        </p:cTn>
                                        <p:tgtEl>
                                          <p:spTgt spid="216"/>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14"/>
                                        </p:tgtEl>
                                        <p:attrNameLst>
                                          <p:attrName>style.visibility</p:attrName>
                                        </p:attrNameLst>
                                      </p:cBhvr>
                                      <p:to>
                                        <p:strVal val="visible"/>
                                      </p:to>
                                    </p:set>
                                    <p:animEffect transition="in" filter="fade">
                                      <p:cBhvr>
                                        <p:cTn id="23" dur="1000"/>
                                        <p:tgtEl>
                                          <p:spTgt spid="21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1000"/>
                                          </p:stCondLst>
                                        </p:cTn>
                                        <p:tgtEl>
                                          <p:spTgt spid="214"/>
                                        </p:tgtEl>
                                        <p:attrNameLst>
                                          <p:attrName>style.visibility</p:attrName>
                                        </p:attrNameLst>
                                      </p:cBhvr>
                                      <p:to>
                                        <p:strVal val="hidden"/>
                                      </p:to>
                                    </p:se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213"/>
                                        </p:tgtEl>
                                        <p:attrNameLst>
                                          <p:attrName>style.visibility</p:attrName>
                                        </p:attrNameLst>
                                      </p:cBhvr>
                                      <p:to>
                                        <p:strVal val="visible"/>
                                      </p:to>
                                    </p:set>
                                    <p:animEffect transition="in" filter="fade">
                                      <p:cBhvr>
                                        <p:cTn id="31" dur="1000"/>
                                        <p:tgtEl>
                                          <p:spTgt spid="2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1000"/>
                                          </p:stCondLst>
                                        </p:cTn>
                                        <p:tgtEl>
                                          <p:spTgt spid="2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1819564" y="1819795"/>
            <a:ext cx="7887854" cy="4450881"/>
          </a:xfrm>
        </p:spPr>
        <p:txBody>
          <a:bodyPr/>
          <a:lstStyle/>
          <a:p>
            <a:pPr>
              <a:lnSpc>
                <a:spcPct val="200000"/>
              </a:lnSpc>
            </a:pPr>
            <a:r>
              <a:rPr lang="en-US" sz="2400" dirty="0">
                <a:solidFill>
                  <a:schemeClr val="tx1">
                    <a:lumMod val="50000"/>
                  </a:schemeClr>
                </a:solidFill>
                <a:latin typeface="Times New Roman" panose="02020603050405020304" pitchFamily="18" charset="0"/>
                <a:cs typeface="Times New Roman" panose="02020603050405020304" pitchFamily="18" charset="0"/>
              </a:rPr>
              <a:t>1. Find two different ways to conduct suitability evaluation and build the evaluation model </a:t>
            </a:r>
          </a:p>
          <a:p>
            <a:pPr>
              <a:lnSpc>
                <a:spcPct val="200000"/>
              </a:lnSpc>
            </a:pPr>
            <a:r>
              <a:rPr lang="en-US" sz="2400" dirty="0">
                <a:solidFill>
                  <a:schemeClr val="tx1">
                    <a:lumMod val="50000"/>
                  </a:schemeClr>
                </a:solidFill>
                <a:latin typeface="Times New Roman" panose="02020603050405020304" pitchFamily="18" charset="0"/>
                <a:cs typeface="Times New Roman" panose="02020603050405020304" pitchFamily="18" charset="0"/>
              </a:rPr>
              <a:t>2. The correlation coefficient test between two models and evaluate them. </a:t>
            </a:r>
            <a:endParaRPr lang="en-US" sz="4000" dirty="0">
              <a:solidFill>
                <a:schemeClr val="tx1">
                  <a:lumMod val="50000"/>
                </a:schemeClr>
              </a:solidFill>
              <a:latin typeface="Times New Roman" panose="02020603050405020304" pitchFamily="18" charset="0"/>
              <a:cs typeface="Times New Roman" panose="02020603050405020304" pitchFamily="18" charset="0"/>
            </a:endParaRPr>
          </a:p>
          <a:p>
            <a:endParaRPr lang="en-US" sz="2400" dirty="0">
              <a:solidFill>
                <a:schemeClr val="tx1">
                  <a:lumMod val="50000"/>
                </a:schemeClr>
              </a:solidFill>
              <a:latin typeface="Times New Roman" panose="02020603050405020304" pitchFamily="18" charset="0"/>
              <a:cs typeface="Times New Roman" panose="02020603050405020304" pitchFamily="18" charset="0"/>
            </a:endParaRPr>
          </a:p>
          <a:p>
            <a:endParaRPr lang="en-US" sz="1600" dirty="0"/>
          </a:p>
        </p:txBody>
      </p:sp>
      <p:sp>
        <p:nvSpPr>
          <p:cNvPr id="4" name="Title 2"/>
          <p:cNvSpPr txBox="1">
            <a:spLocks/>
          </p:cNvSpPr>
          <p:nvPr/>
        </p:nvSpPr>
        <p:spPr>
          <a:xfrm>
            <a:off x="1820718" y="954077"/>
            <a:ext cx="7886700" cy="679639"/>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2250" b="0" kern="1200" baseline="0">
                <a:solidFill>
                  <a:schemeClr val="tx2"/>
                </a:solidFill>
                <a:latin typeface="+mj-lt"/>
                <a:ea typeface="Georgia" charset="0"/>
                <a:cs typeface="Georgia" charset="0"/>
              </a:defRPr>
            </a:lvl1pPr>
          </a:lstStyle>
          <a:p>
            <a:r>
              <a:rPr lang="en-US" sz="3200" b="1" dirty="0"/>
              <a:t>2. Objective</a:t>
            </a:r>
          </a:p>
        </p:txBody>
      </p:sp>
    </p:spTree>
    <p:extLst>
      <p:ext uri="{BB962C8B-B14F-4D97-AF65-F5344CB8AC3E}">
        <p14:creationId xmlns:p14="http://schemas.microsoft.com/office/powerpoint/2010/main" val="2322389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Shape 226"/>
          <p:cNvPicPr preferRelativeResize="0"/>
          <p:nvPr/>
        </p:nvPicPr>
        <p:blipFill>
          <a:blip r:embed="rId3">
            <a:alphaModFix/>
          </a:blip>
          <a:stretch>
            <a:fillRect/>
          </a:stretch>
        </p:blipFill>
        <p:spPr>
          <a:xfrm>
            <a:off x="967661" y="203199"/>
            <a:ext cx="4985325" cy="6451597"/>
          </a:xfrm>
          <a:prstGeom prst="rect">
            <a:avLst/>
          </a:prstGeom>
          <a:noFill/>
          <a:ln>
            <a:noFill/>
          </a:ln>
        </p:spPr>
      </p:pic>
      <p:pic>
        <p:nvPicPr>
          <p:cNvPr id="227" name="Shape 227"/>
          <p:cNvPicPr preferRelativeResize="0"/>
          <p:nvPr/>
        </p:nvPicPr>
        <p:blipFill>
          <a:blip r:embed="rId4">
            <a:alphaModFix/>
          </a:blip>
          <a:stretch>
            <a:fillRect/>
          </a:stretch>
        </p:blipFill>
        <p:spPr>
          <a:xfrm>
            <a:off x="6268526" y="203200"/>
            <a:ext cx="4985325" cy="6451597"/>
          </a:xfrm>
          <a:prstGeom prst="rect">
            <a:avLst/>
          </a:prstGeom>
          <a:noFill/>
          <a:ln>
            <a:noFill/>
          </a:ln>
        </p:spPr>
      </p:pic>
    </p:spTree>
    <p:extLst>
      <p:ext uri="{BB962C8B-B14F-4D97-AF65-F5344CB8AC3E}">
        <p14:creationId xmlns:p14="http://schemas.microsoft.com/office/powerpoint/2010/main" val="69660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37230"/>
            <a:ext cx="9144000" cy="2472733"/>
          </a:xfrm>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1" y="0"/>
            <a:ext cx="12504119" cy="7028631"/>
          </a:xfrm>
          <a:prstGeom prst="rect">
            <a:avLst/>
          </a:prstGeom>
        </p:spPr>
      </p:pic>
      <p:sp>
        <p:nvSpPr>
          <p:cNvPr id="5" name="TextBox 4"/>
          <p:cNvSpPr txBox="1"/>
          <p:nvPr/>
        </p:nvSpPr>
        <p:spPr>
          <a:xfrm>
            <a:off x="829733" y="1457988"/>
            <a:ext cx="11362267" cy="1631216"/>
          </a:xfrm>
          <a:prstGeom prst="rect">
            <a:avLst/>
          </a:prstGeom>
          <a:noFill/>
        </p:spPr>
        <p:txBody>
          <a:bodyPr wrap="square" rtlCol="0">
            <a:spAutoFit/>
          </a:bodyPr>
          <a:lstStyle/>
          <a:p>
            <a:r>
              <a:rPr lang="en-US" sz="4400" b="1" dirty="0">
                <a:solidFill>
                  <a:schemeClr val="bg2"/>
                </a:solidFill>
              </a:rPr>
              <a:t>Optimal Campsites in Olympic National Park</a:t>
            </a:r>
          </a:p>
          <a:p>
            <a:pPr algn="ctr"/>
            <a:r>
              <a:rPr lang="en-US" sz="2800" b="1" dirty="0">
                <a:solidFill>
                  <a:schemeClr val="bg2"/>
                </a:solidFill>
              </a:rPr>
              <a:t>GEO479</a:t>
            </a:r>
          </a:p>
          <a:p>
            <a:pPr algn="ctr"/>
            <a:r>
              <a:rPr lang="en-US" sz="2800" b="1" dirty="0">
                <a:solidFill>
                  <a:schemeClr val="bg2"/>
                </a:solidFill>
              </a:rPr>
              <a:t>Maegan </a:t>
            </a:r>
            <a:r>
              <a:rPr lang="en-US" sz="2800" b="1" dirty="0" err="1">
                <a:solidFill>
                  <a:schemeClr val="bg2"/>
                </a:solidFill>
              </a:rPr>
              <a:t>Wettlaufer</a:t>
            </a:r>
            <a:endParaRPr lang="en-US" sz="2800" b="1" dirty="0">
              <a:solidFill>
                <a:schemeClr val="bg2"/>
              </a:solidFill>
            </a:endParaRPr>
          </a:p>
        </p:txBody>
      </p:sp>
    </p:spTree>
    <p:extLst>
      <p:ext uri="{BB962C8B-B14F-4D97-AF65-F5344CB8AC3E}">
        <p14:creationId xmlns:p14="http://schemas.microsoft.com/office/powerpoint/2010/main" val="10207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Objective</a:t>
            </a:r>
          </a:p>
        </p:txBody>
      </p:sp>
      <p:sp>
        <p:nvSpPr>
          <p:cNvPr id="3" name="Content Placeholder 2"/>
          <p:cNvSpPr>
            <a:spLocks noGrp="1"/>
          </p:cNvSpPr>
          <p:nvPr>
            <p:ph idx="1"/>
          </p:nvPr>
        </p:nvSpPr>
        <p:spPr/>
        <p:txBody>
          <a:bodyPr/>
          <a:lstStyle/>
          <a:p>
            <a:pPr>
              <a:lnSpc>
                <a:spcPct val="150000"/>
              </a:lnSpc>
            </a:pPr>
            <a:r>
              <a:rPr lang="en-US" dirty="0"/>
              <a:t>Use three main variables to find an optimal camping area</a:t>
            </a:r>
          </a:p>
          <a:p>
            <a:pPr>
              <a:lnSpc>
                <a:spcPct val="150000"/>
              </a:lnSpc>
            </a:pPr>
            <a:r>
              <a:rPr lang="en-US" dirty="0"/>
              <a:t>Conveniently accessing trails: distance to trails</a:t>
            </a:r>
          </a:p>
          <a:p>
            <a:pPr>
              <a:lnSpc>
                <a:spcPct val="150000"/>
              </a:lnSpc>
            </a:pPr>
            <a:r>
              <a:rPr lang="en-US" dirty="0"/>
              <a:t>Traffic: distance to recreation sites</a:t>
            </a:r>
          </a:p>
          <a:p>
            <a:pPr>
              <a:lnSpc>
                <a:spcPct val="150000"/>
              </a:lnSpc>
            </a:pPr>
            <a:r>
              <a:rPr lang="en-US" dirty="0"/>
              <a:t>Accessibility: slope</a:t>
            </a:r>
          </a:p>
          <a:p>
            <a:pPr>
              <a:lnSpc>
                <a:spcPct val="150000"/>
              </a:lnSpc>
            </a:pPr>
            <a:r>
              <a:rPr lang="en-US" dirty="0"/>
              <a:t>Validate and compare result with known free camping sites  </a:t>
            </a:r>
          </a:p>
        </p:txBody>
      </p:sp>
    </p:spTree>
    <p:extLst>
      <p:ext uri="{BB962C8B-B14F-4D97-AF65-F5344CB8AC3E}">
        <p14:creationId xmlns:p14="http://schemas.microsoft.com/office/powerpoint/2010/main" val="393611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Study Area: Olympic National Park, WA</a:t>
            </a:r>
          </a:p>
        </p:txBody>
      </p:sp>
      <p:sp>
        <p:nvSpPr>
          <p:cNvPr id="3" name="Content Placeholder 2"/>
          <p:cNvSpPr>
            <a:spLocks noGrp="1"/>
          </p:cNvSpPr>
          <p:nvPr>
            <p:ph idx="1"/>
          </p:nvPr>
        </p:nvSpPr>
        <p:spPr/>
        <p:txBody>
          <a:bodyPr>
            <a:normAutofit/>
          </a:bodyPr>
          <a:lstStyle/>
          <a:p>
            <a:r>
              <a:rPr lang="en-US" sz="3200" dirty="0"/>
              <a:t>Data</a:t>
            </a:r>
            <a:r>
              <a:rPr lang="en-US" sz="3200" b="1" dirty="0"/>
              <a:t>	</a:t>
            </a:r>
            <a:r>
              <a:rPr lang="en-US" dirty="0"/>
              <a:t>				</a:t>
            </a:r>
          </a:p>
          <a:p>
            <a:pPr>
              <a:lnSpc>
                <a:spcPct val="150000"/>
              </a:lnSpc>
            </a:pPr>
            <a:r>
              <a:rPr lang="en-US" sz="2400" dirty="0"/>
              <a:t>Trails: Olympic National Forest Data Library</a:t>
            </a:r>
          </a:p>
          <a:p>
            <a:pPr>
              <a:lnSpc>
                <a:spcPct val="150000"/>
              </a:lnSpc>
            </a:pPr>
            <a:r>
              <a:rPr lang="en-US" sz="2400" dirty="0"/>
              <a:t>Recreation sites: Olympic National Forest Data Library</a:t>
            </a:r>
          </a:p>
          <a:p>
            <a:pPr>
              <a:lnSpc>
                <a:spcPct val="150000"/>
              </a:lnSpc>
            </a:pPr>
            <a:r>
              <a:rPr lang="en-US" sz="2400" dirty="0"/>
              <a:t>DEM Data: USGS 3D Elevation Program</a:t>
            </a:r>
          </a:p>
          <a:p>
            <a:pPr>
              <a:lnSpc>
                <a:spcPct val="150000"/>
              </a:lnSpc>
            </a:pPr>
            <a:r>
              <a:rPr lang="en-US" sz="2400" dirty="0"/>
              <a:t>Free Campsites: </a:t>
            </a:r>
            <a:r>
              <a:rPr lang="en-US" sz="2400" dirty="0" err="1"/>
              <a:t>Freecampsites.net</a:t>
            </a:r>
            <a:endParaRPr lang="en-US" sz="2400" dirty="0"/>
          </a:p>
          <a:p>
            <a:endParaRPr lang="en-US" dirty="0"/>
          </a:p>
        </p:txBody>
      </p:sp>
    </p:spTree>
    <p:extLst>
      <p:ext uri="{BB962C8B-B14F-4D97-AF65-F5344CB8AC3E}">
        <p14:creationId xmlns:p14="http://schemas.microsoft.com/office/powerpoint/2010/main" val="18394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pPr algn="ctr"/>
            <a:r>
              <a:rPr lang="en-US" dirty="0"/>
              <a:t>Methodology</a:t>
            </a:r>
          </a:p>
        </p:txBody>
      </p:sp>
      <p:sp>
        <p:nvSpPr>
          <p:cNvPr id="3" name="Content Placeholder 2"/>
          <p:cNvSpPr>
            <a:spLocks noGrp="1"/>
          </p:cNvSpPr>
          <p:nvPr>
            <p:ph idx="1"/>
          </p:nvPr>
        </p:nvSpPr>
        <p:spPr>
          <a:xfrm>
            <a:off x="563880" y="1462088"/>
            <a:ext cx="10515600" cy="5167312"/>
          </a:xfrm>
        </p:spPr>
        <p:txBody>
          <a:bodyPr>
            <a:normAutofit/>
          </a:bodyPr>
          <a:lstStyle/>
          <a:p>
            <a:pPr>
              <a:lnSpc>
                <a:spcPct val="150000"/>
              </a:lnSpc>
            </a:pPr>
            <a:r>
              <a:rPr lang="en-US" dirty="0"/>
              <a:t>Suitability map</a:t>
            </a:r>
          </a:p>
          <a:p>
            <a:pPr>
              <a:lnSpc>
                <a:spcPct val="150000"/>
              </a:lnSpc>
            </a:pPr>
            <a:r>
              <a:rPr lang="en-US" dirty="0"/>
              <a:t>Six, 50-feet interval buffers of trails and rank</a:t>
            </a:r>
          </a:p>
          <a:p>
            <a:pPr>
              <a:lnSpc>
                <a:spcPct val="150000"/>
              </a:lnSpc>
            </a:pPr>
            <a:r>
              <a:rPr lang="en-US" dirty="0"/>
              <a:t>Five, 1-mile interval buffers of recreation sites and rank</a:t>
            </a:r>
          </a:p>
          <a:p>
            <a:pPr>
              <a:lnSpc>
                <a:spcPct val="150000"/>
              </a:lnSpc>
            </a:pPr>
            <a:r>
              <a:rPr lang="en-US" dirty="0"/>
              <a:t>Convert DEM to slope data and rank</a:t>
            </a:r>
          </a:p>
          <a:p>
            <a:pPr>
              <a:lnSpc>
                <a:spcPct val="150000"/>
              </a:lnSpc>
            </a:pPr>
            <a:r>
              <a:rPr lang="en-US" dirty="0"/>
              <a:t>Weighted Overlay: slope, trail, recreation sites</a:t>
            </a:r>
          </a:p>
          <a:p>
            <a:pPr>
              <a:lnSpc>
                <a:spcPct val="150000"/>
              </a:lnSpc>
            </a:pPr>
            <a:r>
              <a:rPr lang="en-US" dirty="0"/>
              <a:t>The influences of slope, trail, recreation sites will be 40%, 35%, 25%</a:t>
            </a:r>
          </a:p>
          <a:p>
            <a:pPr>
              <a:lnSpc>
                <a:spcPct val="150000"/>
              </a:lnSpc>
            </a:pPr>
            <a:r>
              <a:rPr lang="en-US" dirty="0"/>
              <a:t>Validate with free campsite point data</a:t>
            </a:r>
          </a:p>
          <a:p>
            <a:pPr>
              <a:lnSpc>
                <a:spcPct val="150000"/>
              </a:lnSpc>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370711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267184"/>
          </a:xfrm>
        </p:spPr>
        <p:txBody>
          <a:bodyPr/>
          <a:lstStyle/>
          <a:p>
            <a:pPr algn="ctr"/>
            <a:r>
              <a:rPr lang="en-US" dirty="0"/>
              <a:t>Results</a:t>
            </a:r>
          </a:p>
        </p:txBody>
      </p:sp>
      <p:pic>
        <p:nvPicPr>
          <p:cNvPr id="4" name="Content Placeholder 3"/>
          <p:cNvPicPr>
            <a:picLocks noGrp="1" noChangeAspect="1"/>
          </p:cNvPicPr>
          <p:nvPr>
            <p:ph idx="1"/>
          </p:nvPr>
        </p:nvPicPr>
        <p:blipFill>
          <a:blip r:embed="rId2"/>
          <a:stretch>
            <a:fillRect/>
          </a:stretch>
        </p:blipFill>
        <p:spPr>
          <a:xfrm>
            <a:off x="2478414" y="1267185"/>
            <a:ext cx="7235172" cy="5590815"/>
          </a:xfrm>
          <a:prstGeom prst="rect">
            <a:avLst/>
          </a:prstGeom>
        </p:spPr>
      </p:pic>
    </p:spTree>
    <p:extLst>
      <p:ext uri="{BB962C8B-B14F-4D97-AF65-F5344CB8AC3E}">
        <p14:creationId xmlns:p14="http://schemas.microsoft.com/office/powerpoint/2010/main" val="268733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a:t>Interactive App to Find Possible Locations For a Community Garden in the City of Buffalo</a:t>
            </a:r>
          </a:p>
        </p:txBody>
      </p:sp>
      <p:sp>
        <p:nvSpPr>
          <p:cNvPr id="5" name="Subtitle 4"/>
          <p:cNvSpPr>
            <a:spLocks noGrp="1"/>
          </p:cNvSpPr>
          <p:nvPr>
            <p:ph type="subTitle" idx="1"/>
          </p:nvPr>
        </p:nvSpPr>
        <p:spPr/>
        <p:txBody>
          <a:bodyPr>
            <a:normAutofit/>
          </a:bodyPr>
          <a:lstStyle/>
          <a:p>
            <a:r>
              <a:rPr lang="en-US" dirty="0"/>
              <a:t>Maylan Nguyen</a:t>
            </a:r>
          </a:p>
          <a:p>
            <a:r>
              <a:rPr lang="en-US" dirty="0"/>
              <a:t>GEO479</a:t>
            </a:r>
          </a:p>
          <a:p>
            <a:endParaRPr lang="en-US" dirty="0"/>
          </a:p>
          <a:p>
            <a:endParaRPr lang="en-US" dirty="0"/>
          </a:p>
        </p:txBody>
      </p:sp>
      <p:pic>
        <p:nvPicPr>
          <p:cNvPr id="6" name="Picture 5" descr="image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355139" y="3678834"/>
            <a:ext cx="3118848" cy="2339135"/>
          </a:xfrm>
          <a:prstGeom prst="rect">
            <a:avLst/>
          </a:prstGeom>
        </p:spPr>
      </p:pic>
      <p:pic>
        <p:nvPicPr>
          <p:cNvPr id="7" name="Picture 6" descr="gpsicon.png"/>
          <p:cNvPicPr>
            <a:picLocks noChangeAspect="1"/>
          </p:cNvPicPr>
          <p:nvPr/>
        </p:nvPicPr>
        <p:blipFill>
          <a:blip r:embed="rId3" cstate="print">
            <a:alphaModFix amt="54000"/>
            <a:extLst>
              <a:ext uri="{28A0092B-C50C-407E-A947-70E740481C1C}">
                <a14:useLocalDpi xmlns:a14="http://schemas.microsoft.com/office/drawing/2010/main" val="0"/>
              </a:ext>
            </a:extLst>
          </a:blip>
          <a:stretch>
            <a:fillRect/>
          </a:stretch>
        </p:blipFill>
        <p:spPr>
          <a:xfrm>
            <a:off x="9206090" y="3375377"/>
            <a:ext cx="1419577" cy="1419577"/>
          </a:xfrm>
          <a:prstGeom prst="rect">
            <a:avLst/>
          </a:prstGeom>
        </p:spPr>
      </p:pic>
    </p:spTree>
    <p:extLst>
      <p:ext uri="{BB962C8B-B14F-4D97-AF65-F5344CB8AC3E}">
        <p14:creationId xmlns:p14="http://schemas.microsoft.com/office/powerpoint/2010/main" val="181364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pPr marL="0" indent="0">
              <a:buNone/>
            </a:pPr>
            <a:r>
              <a:rPr lang="en-US" dirty="0"/>
              <a:t>Find a suitable location for a community garden to</a:t>
            </a:r>
          </a:p>
          <a:p>
            <a:r>
              <a:rPr lang="en-US" b="1" dirty="0"/>
              <a:t>Reduce </a:t>
            </a:r>
            <a:r>
              <a:rPr lang="en-US" dirty="0"/>
              <a:t>crime through after school activities</a:t>
            </a:r>
          </a:p>
          <a:p>
            <a:pPr marL="0" indent="0">
              <a:buNone/>
            </a:pPr>
            <a:r>
              <a:rPr lang="en-US" dirty="0"/>
              <a:t> (Crime Incidents, Schools)</a:t>
            </a:r>
          </a:p>
          <a:p>
            <a:r>
              <a:rPr lang="en-US" b="1" dirty="0"/>
              <a:t>Promote</a:t>
            </a:r>
            <a:r>
              <a:rPr lang="en-US" dirty="0"/>
              <a:t> healthy and affordable eating for poorer neighborhoods</a:t>
            </a:r>
          </a:p>
          <a:p>
            <a:pPr marL="0" indent="0">
              <a:buNone/>
            </a:pPr>
            <a:r>
              <a:rPr lang="en-US" dirty="0"/>
              <a:t>(Income)</a:t>
            </a:r>
          </a:p>
          <a:p>
            <a:r>
              <a:rPr lang="en-US" b="1" dirty="0"/>
              <a:t>Engage</a:t>
            </a:r>
            <a:r>
              <a:rPr lang="en-US" dirty="0"/>
              <a:t> the Buffalo community in starting more gardens (Web App)</a:t>
            </a:r>
          </a:p>
          <a:p>
            <a:pPr marL="0" indent="0">
              <a:buNone/>
            </a:pPr>
            <a:r>
              <a:rPr lang="en-US" dirty="0"/>
              <a:t>(M.A.P. and Grassroots advocate for this)</a:t>
            </a:r>
          </a:p>
          <a:p>
            <a:endParaRPr lang="en-US" dirty="0"/>
          </a:p>
        </p:txBody>
      </p:sp>
    </p:spTree>
    <p:extLst>
      <p:ext uri="{BB962C8B-B14F-4D97-AF65-F5344CB8AC3E}">
        <p14:creationId xmlns:p14="http://schemas.microsoft.com/office/powerpoint/2010/main" val="335466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305253" y="799371"/>
            <a:ext cx="4591304" cy="6058629"/>
          </a:xfrm>
          <a:prstGeom prst="rect">
            <a:avLst/>
          </a:prstGeom>
        </p:spPr>
      </p:pic>
      <p:pic>
        <p:nvPicPr>
          <p:cNvPr id="1030" name="Picture 6" descr="Image result for median household income ny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6635" y="277652"/>
            <a:ext cx="6309233" cy="5258435"/>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rot="10800000" flipV="1">
            <a:off x="5788341" y="5770078"/>
            <a:ext cx="4873752" cy="923330"/>
          </a:xfrm>
          <a:prstGeom prst="rect">
            <a:avLst/>
          </a:prstGeom>
        </p:spPr>
        <p:txBody>
          <a:bodyPr wrap="square">
            <a:spAutoFit/>
          </a:bodyPr>
          <a:lstStyle/>
          <a:p>
            <a:r>
              <a:rPr lang="en-US" dirty="0"/>
              <a:t>http://andyarthur.org/map-median-household-income-in-ny-state-middle-class-biased-coloring-2.html</a:t>
            </a:r>
          </a:p>
        </p:txBody>
      </p:sp>
      <p:sp>
        <p:nvSpPr>
          <p:cNvPr id="3" name="TextBox 2"/>
          <p:cNvSpPr txBox="1"/>
          <p:nvPr/>
        </p:nvSpPr>
        <p:spPr>
          <a:xfrm>
            <a:off x="1679221" y="268111"/>
            <a:ext cx="2455333" cy="646331"/>
          </a:xfrm>
          <a:prstGeom prst="rect">
            <a:avLst/>
          </a:prstGeom>
          <a:noFill/>
        </p:spPr>
        <p:txBody>
          <a:bodyPr wrap="square" rtlCol="0">
            <a:spAutoFit/>
          </a:bodyPr>
          <a:lstStyle/>
          <a:p>
            <a:r>
              <a:rPr lang="en-US" dirty="0"/>
              <a:t>Crime Incidents in the West Side, Buffalo</a:t>
            </a:r>
          </a:p>
        </p:txBody>
      </p:sp>
    </p:spTree>
    <p:extLst>
      <p:ext uri="{BB962C8B-B14F-4D97-AF65-F5344CB8AC3E}">
        <p14:creationId xmlns:p14="http://schemas.microsoft.com/office/powerpoint/2010/main" val="57661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a:t>
            </a:r>
          </a:p>
        </p:txBody>
      </p:sp>
      <p:sp>
        <p:nvSpPr>
          <p:cNvPr id="3" name="Content Placeholder 2"/>
          <p:cNvSpPr>
            <a:spLocks noGrp="1"/>
          </p:cNvSpPr>
          <p:nvPr>
            <p:ph idx="1"/>
          </p:nvPr>
        </p:nvSpPr>
        <p:spPr/>
        <p:txBody>
          <a:bodyPr>
            <a:normAutofit lnSpcReduction="10000"/>
          </a:bodyPr>
          <a:lstStyle/>
          <a:p>
            <a:pPr marL="0" indent="0">
              <a:buNone/>
            </a:pPr>
            <a:r>
              <a:rPr lang="en-US" sz="3200" b="1" dirty="0"/>
              <a:t>American Fact Finder</a:t>
            </a:r>
          </a:p>
          <a:p>
            <a:r>
              <a:rPr lang="en-US" dirty="0"/>
              <a:t>Median House Hold Income (2016 Estimates)</a:t>
            </a:r>
          </a:p>
          <a:p>
            <a:pPr marL="0" indent="0">
              <a:buNone/>
            </a:pPr>
            <a:r>
              <a:rPr lang="en-US" sz="3200" b="1" dirty="0"/>
              <a:t>Open Data Buffalo</a:t>
            </a:r>
          </a:p>
          <a:p>
            <a:r>
              <a:rPr lang="en-US" dirty="0"/>
              <a:t>Public School Locations</a:t>
            </a:r>
          </a:p>
          <a:p>
            <a:r>
              <a:rPr lang="en-US" dirty="0"/>
              <a:t>Crime Incidents</a:t>
            </a:r>
          </a:p>
          <a:p>
            <a:r>
              <a:rPr lang="en-US" dirty="0"/>
              <a:t>Zoning Codes</a:t>
            </a:r>
          </a:p>
          <a:p>
            <a:pPr marL="0" indent="0">
              <a:buNone/>
            </a:pPr>
            <a:r>
              <a:rPr lang="en-US" sz="3200" b="1" dirty="0"/>
              <a:t>TIGER </a:t>
            </a:r>
          </a:p>
          <a:p>
            <a:r>
              <a:rPr lang="en-US" dirty="0"/>
              <a:t>Census Tracts</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29276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1820718" y="954077"/>
            <a:ext cx="7886700" cy="679639"/>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2250" b="0" kern="1200" baseline="0">
                <a:solidFill>
                  <a:schemeClr val="tx2"/>
                </a:solidFill>
                <a:latin typeface="+mj-lt"/>
                <a:ea typeface="Georgia" charset="0"/>
                <a:cs typeface="Georgia" charset="0"/>
              </a:defRPr>
            </a:lvl1pPr>
          </a:lstStyle>
          <a:p>
            <a:r>
              <a:rPr lang="en-US" sz="3200" b="1" dirty="0"/>
              <a:t>3. Study Area, method design</a:t>
            </a:r>
          </a:p>
        </p:txBody>
      </p:sp>
      <p:sp>
        <p:nvSpPr>
          <p:cNvPr id="6" name="Text Placeholder 1"/>
          <p:cNvSpPr>
            <a:spLocks noGrp="1"/>
          </p:cNvSpPr>
          <p:nvPr>
            <p:ph type="body" idx="10"/>
          </p:nvPr>
        </p:nvSpPr>
        <p:spPr>
          <a:xfrm>
            <a:off x="1819564" y="1819795"/>
            <a:ext cx="7887854" cy="4450881"/>
          </a:xfrm>
        </p:spPr>
        <p:txBody>
          <a:bodyPr/>
          <a:lstStyle/>
          <a:p>
            <a:r>
              <a:rPr lang="en-US" sz="1800" dirty="0">
                <a:solidFill>
                  <a:schemeClr val="tx1">
                    <a:lumMod val="50000"/>
                  </a:schemeClr>
                </a:solidFill>
              </a:rPr>
              <a:t>Study Area: Erie County</a:t>
            </a:r>
          </a:p>
          <a:p>
            <a:endParaRPr lang="en-US" sz="1600" dirty="0">
              <a:solidFill>
                <a:schemeClr val="tx1">
                  <a:lumMod val="50000"/>
                </a:schemeClr>
              </a:solidFill>
            </a:endParaRPr>
          </a:p>
          <a:p>
            <a:r>
              <a:rPr lang="en-US" sz="1800" dirty="0">
                <a:solidFill>
                  <a:schemeClr val="tx1">
                    <a:lumMod val="50000"/>
                  </a:schemeClr>
                </a:solidFill>
              </a:rPr>
              <a:t>Method Design:</a:t>
            </a:r>
          </a:p>
          <a:p>
            <a:pPr lvl="1"/>
            <a:r>
              <a:rPr lang="en-US" sz="1600" dirty="0">
                <a:solidFill>
                  <a:schemeClr val="tx1">
                    <a:lumMod val="50000"/>
                  </a:schemeClr>
                </a:solidFill>
              </a:rPr>
              <a:t>GIS method:</a:t>
            </a:r>
          </a:p>
          <a:p>
            <a:pPr lvl="1"/>
            <a:r>
              <a:rPr lang="en-US" sz="1600" dirty="0">
                <a:solidFill>
                  <a:schemeClr val="tx1">
                    <a:lumMod val="50000"/>
                  </a:schemeClr>
                </a:solidFill>
              </a:rPr>
              <a:t>	Convert, Vectorization, Resample, Mask, Point extract </a:t>
            </a:r>
          </a:p>
          <a:p>
            <a:pPr lvl="1"/>
            <a:r>
              <a:rPr lang="en-US" sz="1600" dirty="0">
                <a:solidFill>
                  <a:schemeClr val="tx1">
                    <a:lumMod val="50000"/>
                  </a:schemeClr>
                </a:solidFill>
              </a:rPr>
              <a:t>Statistic method:</a:t>
            </a:r>
          </a:p>
          <a:p>
            <a:pPr lvl="1"/>
            <a:r>
              <a:rPr lang="en-US" sz="1600" dirty="0">
                <a:solidFill>
                  <a:schemeClr val="tx1">
                    <a:lumMod val="50000"/>
                  </a:schemeClr>
                </a:solidFill>
              </a:rPr>
              <a:t>	</a:t>
            </a:r>
            <a:r>
              <a:rPr lang="en-US" sz="1600" b="1" dirty="0">
                <a:solidFill>
                  <a:schemeClr val="tx1">
                    <a:lumMod val="50000"/>
                  </a:schemeClr>
                </a:solidFill>
              </a:rPr>
              <a:t>AHP (Analytic Hierarchy Process): </a:t>
            </a:r>
            <a:r>
              <a:rPr lang="en-US" sz="1600" dirty="0">
                <a:solidFill>
                  <a:schemeClr val="tx1">
                    <a:lumMod val="50000"/>
                  </a:schemeClr>
                </a:solidFill>
              </a:rPr>
              <a:t>The AHP using expert decision and experience, building a weight matrix that can be used in the ArcGIS.</a:t>
            </a:r>
          </a:p>
          <a:p>
            <a:pPr lvl="1"/>
            <a:r>
              <a:rPr lang="en-US" sz="1600" dirty="0">
                <a:solidFill>
                  <a:schemeClr val="tx1">
                    <a:lumMod val="50000"/>
                  </a:schemeClr>
                </a:solidFill>
              </a:rPr>
              <a:t>	</a:t>
            </a:r>
            <a:r>
              <a:rPr lang="en-US" sz="1600" b="1" dirty="0">
                <a:solidFill>
                  <a:schemeClr val="tx1">
                    <a:lumMod val="50000"/>
                  </a:schemeClr>
                </a:solidFill>
              </a:rPr>
              <a:t>PLS(Partial Least Squares Regression): </a:t>
            </a:r>
            <a:r>
              <a:rPr lang="en-US" sz="1600" dirty="0">
                <a:solidFill>
                  <a:schemeClr val="tx1">
                    <a:lumMod val="50000"/>
                  </a:schemeClr>
                </a:solidFill>
              </a:rPr>
              <a:t>A statistic method that is similar to stepwise regression, which can find out most suitable variable for the regression model, the dependent variable: Original 	AGB(Above ground biomass), independent variable: vegetation index.</a:t>
            </a:r>
          </a:p>
          <a:p>
            <a:pPr lvl="1"/>
            <a:endParaRPr lang="en-US" sz="1600" dirty="0">
              <a:solidFill>
                <a:schemeClr val="tx1">
                  <a:lumMod val="50000"/>
                </a:schemeClr>
              </a:solidFill>
            </a:endParaRPr>
          </a:p>
        </p:txBody>
      </p:sp>
    </p:spTree>
    <p:extLst>
      <p:ext uri="{BB962C8B-B14F-4D97-AF65-F5344CB8AC3E}">
        <p14:creationId xmlns:p14="http://schemas.microsoft.com/office/powerpoint/2010/main" val="3552656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Methodology</a:t>
            </a:r>
          </a:p>
        </p:txBody>
      </p:sp>
      <p:sp>
        <p:nvSpPr>
          <p:cNvPr id="3" name="Content Placeholder 2"/>
          <p:cNvSpPr>
            <a:spLocks noGrp="1"/>
          </p:cNvSpPr>
          <p:nvPr>
            <p:ph idx="1"/>
          </p:nvPr>
        </p:nvSpPr>
        <p:spPr>
          <a:xfrm>
            <a:off x="1341120" y="1572768"/>
            <a:ext cx="4378036" cy="4351338"/>
          </a:xfrm>
        </p:spPr>
        <p:txBody>
          <a:bodyPr>
            <a:normAutofit lnSpcReduction="10000"/>
          </a:bodyPr>
          <a:lstStyle/>
          <a:p>
            <a:pPr marL="0" indent="0">
              <a:buNone/>
            </a:pPr>
            <a:r>
              <a:rPr lang="en-US" dirty="0"/>
              <a:t>Prepare data</a:t>
            </a:r>
          </a:p>
          <a:p>
            <a:pPr marL="0" indent="0">
              <a:buNone/>
            </a:pPr>
            <a:r>
              <a:rPr lang="en-US" dirty="0"/>
              <a:t>-Projections</a:t>
            </a:r>
          </a:p>
          <a:p>
            <a:pPr marL="0" indent="0">
              <a:buNone/>
            </a:pPr>
            <a:r>
              <a:rPr lang="en-US" dirty="0"/>
              <a:t>-Select by attributes and export</a:t>
            </a:r>
          </a:p>
          <a:p>
            <a:pPr marL="0" indent="0">
              <a:buNone/>
            </a:pPr>
            <a:r>
              <a:rPr lang="en-US" dirty="0"/>
              <a:t>-Joins </a:t>
            </a:r>
          </a:p>
          <a:p>
            <a:pPr marL="0" indent="0">
              <a:buNone/>
            </a:pPr>
            <a:r>
              <a:rPr lang="en-US" dirty="0"/>
              <a:t>Create Feature Layers</a:t>
            </a:r>
          </a:p>
          <a:p>
            <a:pPr marL="0" indent="0">
              <a:buNone/>
            </a:pPr>
            <a:r>
              <a:rPr lang="en-US" dirty="0"/>
              <a:t>-Choose layer template</a:t>
            </a:r>
          </a:p>
          <a:p>
            <a:pPr marL="0" indent="0">
              <a:buNone/>
            </a:pPr>
            <a:r>
              <a:rPr lang="en-US" dirty="0"/>
              <a:t>-Append data</a:t>
            </a:r>
          </a:p>
          <a:p>
            <a:pPr marL="0" indent="0">
              <a:buNone/>
            </a:pPr>
            <a:r>
              <a:rPr lang="en-US" dirty="0"/>
              <a:t>-Add layers to base map</a:t>
            </a:r>
          </a:p>
          <a:p>
            <a:pPr marL="0" indent="0">
              <a:buNone/>
            </a:pPr>
            <a:r>
              <a:rPr lang="en-US" dirty="0"/>
              <a:t> </a:t>
            </a:r>
          </a:p>
        </p:txBody>
      </p:sp>
      <p:sp>
        <p:nvSpPr>
          <p:cNvPr id="4" name="Content Placeholder 2">
            <a:extLst>
              <a:ext uri="{FF2B5EF4-FFF2-40B4-BE49-F238E27FC236}">
                <a16:creationId xmlns:a16="http://schemas.microsoft.com/office/drawing/2014/main" id="{C3492BED-CBA0-1640-8147-94138D714F8A}"/>
              </a:ext>
            </a:extLst>
          </p:cNvPr>
          <p:cNvSpPr txBox="1">
            <a:spLocks/>
          </p:cNvSpPr>
          <p:nvPr/>
        </p:nvSpPr>
        <p:spPr>
          <a:xfrm>
            <a:off x="6328755" y="1572768"/>
            <a:ext cx="3210098" cy="4142232"/>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a:lstStyle>
          <a:p>
            <a:pPr marL="0" indent="0">
              <a:buFont typeface="Arial" pitchFamily="34" charset="0"/>
              <a:buNone/>
            </a:pPr>
            <a:r>
              <a:rPr lang="en-US" dirty="0"/>
              <a:t>-Edit symbology</a:t>
            </a:r>
          </a:p>
          <a:p>
            <a:pPr marL="0" indent="0">
              <a:buFont typeface="Arial" pitchFamily="34" charset="0"/>
              <a:buNone/>
            </a:pPr>
            <a:r>
              <a:rPr lang="en-US" dirty="0"/>
              <a:t>Web App</a:t>
            </a:r>
          </a:p>
          <a:p>
            <a:pPr marL="0" indent="0">
              <a:buFont typeface="Arial" pitchFamily="34" charset="0"/>
              <a:buNone/>
            </a:pPr>
            <a:r>
              <a:rPr lang="en-US" dirty="0"/>
              <a:t>-Widgets</a:t>
            </a:r>
          </a:p>
          <a:p>
            <a:endParaRPr lang="en-US" dirty="0"/>
          </a:p>
        </p:txBody>
      </p:sp>
    </p:spTree>
    <p:extLst>
      <p:ext uri="{BB962C8B-B14F-4D97-AF65-F5344CB8AC3E}">
        <p14:creationId xmlns:p14="http://schemas.microsoft.com/office/powerpoint/2010/main" val="262490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a:t>
            </a:r>
          </a:p>
        </p:txBody>
      </p:sp>
      <p:sp>
        <p:nvSpPr>
          <p:cNvPr id="3" name="Content Placeholder 2"/>
          <p:cNvSpPr>
            <a:spLocks noGrp="1"/>
          </p:cNvSpPr>
          <p:nvPr>
            <p:ph idx="1"/>
          </p:nvPr>
        </p:nvSpPr>
        <p:spPr/>
        <p:txBody>
          <a:bodyPr>
            <a:normAutofit/>
          </a:bodyPr>
          <a:lstStyle/>
          <a:p>
            <a:r>
              <a:rPr lang="nb-NO" b="1" dirty="0"/>
              <a:t> </a:t>
            </a:r>
            <a:r>
              <a:rPr lang="nb-NO" dirty="0"/>
              <a:t> </a:t>
            </a:r>
            <a:r>
              <a:rPr lang="nb-NO" b="1" dirty="0"/>
              <a:t> </a:t>
            </a:r>
            <a:r>
              <a:rPr lang="nb-NO" dirty="0"/>
              <a:t> </a:t>
            </a:r>
            <a:r>
              <a:rPr lang="nb-NO" b="1" dirty="0"/>
              <a:t> </a:t>
            </a:r>
            <a:r>
              <a:rPr lang="nb-NO" dirty="0"/>
              <a:t>   </a:t>
            </a:r>
            <a:endParaRPr lang="en-US" dirty="0"/>
          </a:p>
        </p:txBody>
      </p:sp>
      <p:pic>
        <p:nvPicPr>
          <p:cNvPr id="4" name="Picture 3" descr="Screen Shot 2018-04-26 at 1.33.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307" y="1411112"/>
            <a:ext cx="11124796" cy="5192888"/>
          </a:xfrm>
          <a:prstGeom prst="rect">
            <a:avLst/>
          </a:prstGeom>
        </p:spPr>
      </p:pic>
    </p:spTree>
    <p:extLst>
      <p:ext uri="{BB962C8B-B14F-4D97-AF65-F5344CB8AC3E}">
        <p14:creationId xmlns:p14="http://schemas.microsoft.com/office/powerpoint/2010/main" val="89282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8437" y="594975"/>
            <a:ext cx="9144000" cy="1641490"/>
          </a:xfrm>
        </p:spPr>
        <p:txBody>
          <a:bodyPr>
            <a:normAutofit/>
          </a:bodyPr>
          <a:lstStyle/>
          <a:p>
            <a:pPr algn="ctr"/>
            <a:r>
              <a:rPr lang="en-US" sz="3600" dirty="0"/>
              <a:t>Groundwater Contamination from Landfill Leachate</a:t>
            </a:r>
          </a:p>
        </p:txBody>
      </p:sp>
      <p:sp>
        <p:nvSpPr>
          <p:cNvPr id="3" name="Subtitle 2"/>
          <p:cNvSpPr>
            <a:spLocks noGrp="1"/>
          </p:cNvSpPr>
          <p:nvPr>
            <p:ph type="subTitle" idx="1"/>
          </p:nvPr>
        </p:nvSpPr>
        <p:spPr>
          <a:xfrm>
            <a:off x="1460155" y="2309342"/>
            <a:ext cx="9144000" cy="754025"/>
          </a:xfrm>
        </p:spPr>
        <p:txBody>
          <a:bodyPr>
            <a:normAutofit/>
          </a:bodyPr>
          <a:lstStyle/>
          <a:p>
            <a:pPr algn="ctr"/>
            <a:r>
              <a:rPr lang="en-US" dirty="0">
                <a:solidFill>
                  <a:schemeClr val="tx1"/>
                </a:solidFill>
              </a:rPr>
              <a:t>Created by Robert West </a:t>
            </a:r>
          </a:p>
          <a:p>
            <a:pPr algn="ctr"/>
            <a:r>
              <a:rPr lang="en-US" dirty="0">
                <a:solidFill>
                  <a:schemeClr val="tx1"/>
                </a:solidFill>
              </a:rPr>
              <a:t>GEO 479</a:t>
            </a:r>
          </a:p>
        </p:txBody>
      </p:sp>
      <p:pic>
        <p:nvPicPr>
          <p:cNvPr id="4" name="Picture 3"/>
          <p:cNvPicPr>
            <a:picLocks noChangeAspect="1"/>
          </p:cNvPicPr>
          <p:nvPr/>
        </p:nvPicPr>
        <p:blipFill>
          <a:blip r:embed="rId2"/>
          <a:stretch>
            <a:fillRect/>
          </a:stretch>
        </p:blipFill>
        <p:spPr>
          <a:xfrm>
            <a:off x="681109" y="2955565"/>
            <a:ext cx="4572396" cy="3438442"/>
          </a:xfrm>
          <a:prstGeom prst="rect">
            <a:avLst/>
          </a:prstGeom>
        </p:spPr>
      </p:pic>
      <p:pic>
        <p:nvPicPr>
          <p:cNvPr id="5" name="Picture 4"/>
          <p:cNvPicPr>
            <a:picLocks noChangeAspect="1"/>
          </p:cNvPicPr>
          <p:nvPr/>
        </p:nvPicPr>
        <p:blipFill>
          <a:blip r:embed="rId3"/>
          <a:stretch>
            <a:fillRect/>
          </a:stretch>
        </p:blipFill>
        <p:spPr>
          <a:xfrm>
            <a:off x="5484219" y="2955565"/>
            <a:ext cx="5560034" cy="3432345"/>
          </a:xfrm>
          <a:prstGeom prst="rect">
            <a:avLst/>
          </a:prstGeom>
        </p:spPr>
      </p:pic>
    </p:spTree>
    <p:extLst>
      <p:ext uri="{BB962C8B-B14F-4D97-AF65-F5344CB8AC3E}">
        <p14:creationId xmlns:p14="http://schemas.microsoft.com/office/powerpoint/2010/main" val="173722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Objectives </a:t>
            </a:r>
          </a:p>
        </p:txBody>
      </p:sp>
      <p:sp>
        <p:nvSpPr>
          <p:cNvPr id="3" name="Content Placeholder 2"/>
          <p:cNvSpPr>
            <a:spLocks noGrp="1"/>
          </p:cNvSpPr>
          <p:nvPr>
            <p:ph idx="1"/>
          </p:nvPr>
        </p:nvSpPr>
        <p:spPr/>
        <p:txBody>
          <a:bodyPr/>
          <a:lstStyle/>
          <a:p>
            <a:r>
              <a:rPr lang="en-US" dirty="0"/>
              <a:t>To find potential for aquifers to become </a:t>
            </a:r>
            <a:r>
              <a:rPr lang="en-US" dirty="0" err="1"/>
              <a:t>contaminaion</a:t>
            </a:r>
            <a:r>
              <a:rPr lang="en-US" dirty="0"/>
              <a:t> from landfill runoff</a:t>
            </a:r>
          </a:p>
          <a:p>
            <a:r>
              <a:rPr lang="en-US" dirty="0"/>
              <a:t>Display results clearly on map showing primary aquifers potential for contamination </a:t>
            </a:r>
          </a:p>
        </p:txBody>
      </p:sp>
    </p:spTree>
    <p:extLst>
      <p:ext uri="{BB962C8B-B14F-4D97-AF65-F5344CB8AC3E}">
        <p14:creationId xmlns:p14="http://schemas.microsoft.com/office/powerpoint/2010/main" val="237564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2922" y="2135141"/>
            <a:ext cx="4333875" cy="340995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249" y="2135141"/>
            <a:ext cx="4988245" cy="3409950"/>
          </a:xfrm>
          <a:prstGeom prst="rect">
            <a:avLst/>
          </a:prstGeom>
        </p:spPr>
      </p:pic>
      <p:sp>
        <p:nvSpPr>
          <p:cNvPr id="7" name="TextBox 6"/>
          <p:cNvSpPr txBox="1"/>
          <p:nvPr/>
        </p:nvSpPr>
        <p:spPr>
          <a:xfrm>
            <a:off x="972922" y="1285103"/>
            <a:ext cx="7056227" cy="646331"/>
          </a:xfrm>
          <a:prstGeom prst="rect">
            <a:avLst/>
          </a:prstGeom>
          <a:noFill/>
        </p:spPr>
        <p:txBody>
          <a:bodyPr wrap="none" rtlCol="0">
            <a:spAutoFit/>
          </a:bodyPr>
          <a:lstStyle/>
          <a:p>
            <a:pPr marL="285750" indent="-285750">
              <a:buFont typeface="Arial" panose="020B0604020202020204" pitchFamily="34" charset="0"/>
              <a:buChar char="•"/>
            </a:pPr>
            <a:r>
              <a:rPr lang="en-US" dirty="0"/>
              <a:t>Focusing on New York State </a:t>
            </a:r>
          </a:p>
          <a:p>
            <a:pPr marL="285750" indent="-285750">
              <a:buFont typeface="Arial" panose="020B0604020202020204" pitchFamily="34" charset="0"/>
              <a:buChar char="•"/>
            </a:pPr>
            <a:r>
              <a:rPr lang="en-US" dirty="0"/>
              <a:t>Using the Aquifers, Landfills, and average precipitation as data layers </a:t>
            </a:r>
          </a:p>
        </p:txBody>
      </p:sp>
    </p:spTree>
    <p:extLst>
      <p:ext uri="{BB962C8B-B14F-4D97-AF65-F5344CB8AC3E}">
        <p14:creationId xmlns:p14="http://schemas.microsoft.com/office/powerpoint/2010/main" val="22789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Factors and Methods </a:t>
            </a:r>
          </a:p>
        </p:txBody>
      </p:sp>
      <p:sp>
        <p:nvSpPr>
          <p:cNvPr id="3" name="Content Placeholder 2"/>
          <p:cNvSpPr>
            <a:spLocks noGrp="1"/>
          </p:cNvSpPr>
          <p:nvPr>
            <p:ph idx="1"/>
          </p:nvPr>
        </p:nvSpPr>
        <p:spPr/>
        <p:txBody>
          <a:bodyPr/>
          <a:lstStyle/>
          <a:p>
            <a:r>
              <a:rPr lang="en-US" dirty="0"/>
              <a:t>Distance of the aquifers to the landfills</a:t>
            </a:r>
          </a:p>
          <a:p>
            <a:r>
              <a:rPr lang="en-US" dirty="0"/>
              <a:t>Average perception in the region as this would increase or decrease the volume of the leachate </a:t>
            </a:r>
          </a:p>
          <a:p>
            <a:r>
              <a:rPr lang="en-US" dirty="0"/>
              <a:t>Yield of the aquifer as this indicates the flow and recharge of the aquifers</a:t>
            </a:r>
          </a:p>
          <a:p>
            <a:r>
              <a:rPr lang="en-US" dirty="0"/>
              <a:t>The different factors were waited according to their potential for aquifer potential </a:t>
            </a:r>
          </a:p>
          <a:p>
            <a:endParaRPr lang="en-US" dirty="0"/>
          </a:p>
          <a:p>
            <a:endParaRPr lang="en-US" dirty="0"/>
          </a:p>
        </p:txBody>
      </p:sp>
    </p:spTree>
    <p:extLst>
      <p:ext uri="{BB962C8B-B14F-4D97-AF65-F5344CB8AC3E}">
        <p14:creationId xmlns:p14="http://schemas.microsoft.com/office/powerpoint/2010/main" val="5896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85249" y="768674"/>
            <a:ext cx="6837692" cy="5448924"/>
          </a:xfrm>
          <a:prstGeom prst="rect">
            <a:avLst/>
          </a:prstGeom>
        </p:spPr>
      </p:pic>
    </p:spTree>
    <p:extLst>
      <p:ext uri="{BB962C8B-B14F-4D97-AF65-F5344CB8AC3E}">
        <p14:creationId xmlns:p14="http://schemas.microsoft.com/office/powerpoint/2010/main" val="92108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2534181" y="310400"/>
            <a:ext cx="6690000" cy="2105200"/>
          </a:xfrm>
          <a:prstGeom prst="rect">
            <a:avLst/>
          </a:prstGeom>
        </p:spPr>
        <p:txBody>
          <a:bodyPr spcFirstLastPara="1" vert="horz" wrap="square" lIns="121900" tIns="121900" rIns="121900" bIns="121900" rtlCol="0" anchor="t" anchorCtr="0">
            <a:noAutofit/>
          </a:bodyPr>
          <a:lstStyle/>
          <a:p>
            <a:pPr>
              <a:spcBef>
                <a:spcPts val="0"/>
              </a:spcBef>
            </a:pPr>
            <a:r>
              <a:rPr lang="en" dirty="0"/>
              <a:t>Site Selection: First Tee Facility</a:t>
            </a:r>
            <a:endParaRPr dirty="0"/>
          </a:p>
          <a:p>
            <a:pPr>
              <a:spcBef>
                <a:spcPts val="0"/>
              </a:spcBef>
            </a:pPr>
            <a:endParaRPr dirty="0"/>
          </a:p>
          <a:p>
            <a:pPr>
              <a:spcBef>
                <a:spcPts val="0"/>
              </a:spcBef>
            </a:pPr>
            <a:r>
              <a:rPr lang="en" dirty="0"/>
              <a:t>Sam Shafer</a:t>
            </a:r>
            <a:endParaRPr dirty="0"/>
          </a:p>
          <a:p>
            <a:pPr>
              <a:spcBef>
                <a:spcPts val="0"/>
              </a:spcBef>
            </a:pPr>
            <a:endParaRPr dirty="0"/>
          </a:p>
          <a:p>
            <a:pPr>
              <a:spcBef>
                <a:spcPts val="0"/>
              </a:spcBef>
            </a:pPr>
            <a:r>
              <a:rPr lang="en" dirty="0"/>
              <a:t>GEO 479</a:t>
            </a:r>
            <a:endParaRPr dirty="0"/>
          </a:p>
          <a:p>
            <a:pPr>
              <a:spcBef>
                <a:spcPts val="0"/>
              </a:spcBef>
            </a:pPr>
            <a:endParaRPr dirty="0"/>
          </a:p>
        </p:txBody>
      </p:sp>
      <p:sp>
        <p:nvSpPr>
          <p:cNvPr id="135" name="Shape 135"/>
          <p:cNvSpPr txBox="1">
            <a:spLocks noGrp="1"/>
          </p:cNvSpPr>
          <p:nvPr>
            <p:ph type="subTitle" idx="1"/>
          </p:nvPr>
        </p:nvSpPr>
        <p:spPr>
          <a:xfrm>
            <a:off x="6778600" y="5233233"/>
            <a:ext cx="4627600" cy="674800"/>
          </a:xfrm>
          <a:prstGeom prst="rect">
            <a:avLst/>
          </a:prstGeom>
        </p:spPr>
        <p:txBody>
          <a:bodyPr spcFirstLastPara="1" vert="horz" wrap="square" lIns="121900" tIns="121900" rIns="121900" bIns="121900" rtlCol="0" anchor="t" anchorCtr="0">
            <a:noAutofit/>
          </a:bodyPr>
          <a:lstStyle/>
          <a:p>
            <a:endParaRPr/>
          </a:p>
        </p:txBody>
      </p:sp>
    </p:spTree>
    <p:extLst>
      <p:ext uri="{BB962C8B-B14F-4D97-AF65-F5344CB8AC3E}">
        <p14:creationId xmlns:p14="http://schemas.microsoft.com/office/powerpoint/2010/main" val="265170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1730000" y="525000"/>
            <a:ext cx="9385200" cy="1218800"/>
          </a:xfrm>
          <a:prstGeom prst="rect">
            <a:avLst/>
          </a:prstGeom>
        </p:spPr>
        <p:txBody>
          <a:bodyPr spcFirstLastPara="1" vert="horz" wrap="square" lIns="121900" tIns="121900" rIns="121900" bIns="121900" rtlCol="0" anchor="t" anchorCtr="0">
            <a:noAutofit/>
          </a:bodyPr>
          <a:lstStyle/>
          <a:p>
            <a:r>
              <a:rPr lang="en"/>
              <a:t>Objective</a:t>
            </a:r>
            <a:endParaRPr/>
          </a:p>
        </p:txBody>
      </p:sp>
      <p:sp>
        <p:nvSpPr>
          <p:cNvPr id="141" name="Shape 141"/>
          <p:cNvSpPr txBox="1">
            <a:spLocks noGrp="1"/>
          </p:cNvSpPr>
          <p:nvPr>
            <p:ph type="body" idx="1"/>
          </p:nvPr>
        </p:nvSpPr>
        <p:spPr>
          <a:xfrm>
            <a:off x="1323467" y="2090067"/>
            <a:ext cx="10453600" cy="3881600"/>
          </a:xfrm>
          <a:prstGeom prst="rect">
            <a:avLst/>
          </a:prstGeom>
        </p:spPr>
        <p:txBody>
          <a:bodyPr spcFirstLastPara="1" vert="horz" wrap="square" lIns="121900" tIns="121900" rIns="121900" bIns="121900" rtlCol="0" anchor="t" anchorCtr="0">
            <a:noAutofit/>
          </a:bodyPr>
          <a:lstStyle/>
          <a:p>
            <a:pPr marL="0" indent="0">
              <a:buNone/>
            </a:pPr>
            <a:r>
              <a:rPr lang="en" sz="1867"/>
              <a:t>Find the most suitable area in Buffalo to build a new first tee golf practice, and youth facility</a:t>
            </a:r>
            <a:endParaRPr sz="1867"/>
          </a:p>
          <a:p>
            <a:pPr marL="0" indent="0">
              <a:spcBef>
                <a:spcPts val="2133"/>
              </a:spcBef>
              <a:buNone/>
            </a:pPr>
            <a:endParaRPr sz="1867"/>
          </a:p>
          <a:p>
            <a:pPr marL="0" indent="0">
              <a:spcBef>
                <a:spcPts val="2133"/>
              </a:spcBef>
              <a:buNone/>
            </a:pPr>
            <a:endParaRPr sz="1867"/>
          </a:p>
          <a:p>
            <a:pPr marL="0" indent="0">
              <a:spcBef>
                <a:spcPts val="2133"/>
              </a:spcBef>
              <a:buNone/>
            </a:pPr>
            <a:endParaRPr/>
          </a:p>
          <a:p>
            <a:pPr marL="0" indent="0">
              <a:spcBef>
                <a:spcPts val="2133"/>
              </a:spcBef>
              <a:spcAft>
                <a:spcPts val="2133"/>
              </a:spcAft>
              <a:buNone/>
            </a:pPr>
            <a:endParaRPr/>
          </a:p>
        </p:txBody>
      </p:sp>
    </p:spTree>
    <p:extLst>
      <p:ext uri="{BB962C8B-B14F-4D97-AF65-F5344CB8AC3E}">
        <p14:creationId xmlns:p14="http://schemas.microsoft.com/office/powerpoint/2010/main" val="2645748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1730000" y="525000"/>
            <a:ext cx="9385200" cy="5039600"/>
          </a:xfrm>
          <a:prstGeom prst="rect">
            <a:avLst/>
          </a:prstGeom>
        </p:spPr>
        <p:txBody>
          <a:bodyPr spcFirstLastPara="1" vert="horz" wrap="square" lIns="121900" tIns="121900" rIns="121900" bIns="121900" rtlCol="0" anchor="t" anchorCtr="0">
            <a:noAutofit/>
          </a:bodyPr>
          <a:lstStyle/>
          <a:p>
            <a:r>
              <a:rPr lang="en"/>
              <a:t>Study Area: Buffalo NY</a:t>
            </a:r>
            <a:endParaRPr/>
          </a:p>
          <a:p>
            <a:endParaRPr/>
          </a:p>
          <a:p>
            <a:r>
              <a:rPr lang="en"/>
              <a:t>Data Layers:</a:t>
            </a:r>
            <a:endParaRPr/>
          </a:p>
          <a:p>
            <a:endParaRPr/>
          </a:p>
          <a:p>
            <a:endParaRPr/>
          </a:p>
          <a:p>
            <a:endParaRPr/>
          </a:p>
        </p:txBody>
      </p:sp>
      <p:sp>
        <p:nvSpPr>
          <p:cNvPr id="147" name="Shape 147"/>
          <p:cNvSpPr txBox="1">
            <a:spLocks noGrp="1"/>
          </p:cNvSpPr>
          <p:nvPr>
            <p:ph type="body" idx="1"/>
          </p:nvPr>
        </p:nvSpPr>
        <p:spPr>
          <a:xfrm>
            <a:off x="1730000" y="2691633"/>
            <a:ext cx="9385200" cy="3881600"/>
          </a:xfrm>
          <a:prstGeom prst="rect">
            <a:avLst/>
          </a:prstGeom>
        </p:spPr>
        <p:txBody>
          <a:bodyPr spcFirstLastPara="1" vert="horz" wrap="square" lIns="121900" tIns="121900" rIns="121900" bIns="121900" rtlCol="0" anchor="t" anchorCtr="0">
            <a:noAutofit/>
          </a:bodyPr>
          <a:lstStyle/>
          <a:p>
            <a:pPr marL="0" indent="0">
              <a:buNone/>
            </a:pPr>
            <a:r>
              <a:rPr lang="en" sz="2133"/>
              <a:t>NYS Clearinghouse Public Schools k-12 shapefile</a:t>
            </a:r>
            <a:endParaRPr sz="2133"/>
          </a:p>
          <a:p>
            <a:pPr marL="0" indent="0">
              <a:spcBef>
                <a:spcPts val="2133"/>
              </a:spcBef>
              <a:buNone/>
            </a:pPr>
            <a:r>
              <a:rPr lang="en" sz="2133"/>
              <a:t>Childhood opportunity data(overall opportunity rank) </a:t>
            </a:r>
            <a:r>
              <a:rPr lang="en" sz="2133">
                <a:latin typeface="Arial"/>
                <a:ea typeface="Arial"/>
                <a:cs typeface="Arial"/>
                <a:sym typeface="Arial"/>
              </a:rPr>
              <a:t>diversitydatakids.org</a:t>
            </a:r>
            <a:endParaRPr sz="2133">
              <a:latin typeface="Arial"/>
              <a:ea typeface="Arial"/>
              <a:cs typeface="Arial"/>
              <a:sym typeface="Arial"/>
            </a:endParaRPr>
          </a:p>
          <a:p>
            <a:pPr marL="0" indent="0">
              <a:spcBef>
                <a:spcPts val="2133"/>
              </a:spcBef>
              <a:buNone/>
            </a:pPr>
            <a:r>
              <a:rPr lang="en" sz="2133">
                <a:latin typeface="Arial"/>
                <a:ea typeface="Arial"/>
                <a:cs typeface="Arial"/>
                <a:sym typeface="Arial"/>
              </a:rPr>
              <a:t>Land Use NYS Clearinghouse</a:t>
            </a:r>
            <a:endParaRPr sz="2133">
              <a:latin typeface="Arial"/>
              <a:ea typeface="Arial"/>
              <a:cs typeface="Arial"/>
              <a:sym typeface="Arial"/>
            </a:endParaRPr>
          </a:p>
          <a:p>
            <a:pPr marL="0" indent="0">
              <a:spcBef>
                <a:spcPts val="2133"/>
              </a:spcBef>
              <a:spcAft>
                <a:spcPts val="2133"/>
              </a:spcAft>
              <a:buNone/>
            </a:pPr>
            <a:endParaRPr/>
          </a:p>
        </p:txBody>
      </p:sp>
    </p:spTree>
    <p:extLst>
      <p:ext uri="{BB962C8B-B14F-4D97-AF65-F5344CB8AC3E}">
        <p14:creationId xmlns:p14="http://schemas.microsoft.com/office/powerpoint/2010/main" val="1159175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1820718" y="954077"/>
            <a:ext cx="7886700" cy="679639"/>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2250" b="0" kern="1200" baseline="0">
                <a:solidFill>
                  <a:schemeClr val="tx2"/>
                </a:solidFill>
                <a:latin typeface="+mj-lt"/>
                <a:ea typeface="Georgia" charset="0"/>
                <a:cs typeface="Georgia" charset="0"/>
              </a:defRPr>
            </a:lvl1pPr>
          </a:lstStyle>
          <a:p>
            <a:r>
              <a:rPr lang="en-US" sz="3200" b="1" dirty="0"/>
              <a:t>4. Data Layers</a:t>
            </a:r>
          </a:p>
        </p:txBody>
      </p:sp>
      <p:pic>
        <p:nvPicPr>
          <p:cNvPr id="2" name="Picture 1"/>
          <p:cNvPicPr>
            <a:picLocks noChangeAspect="1"/>
          </p:cNvPicPr>
          <p:nvPr/>
        </p:nvPicPr>
        <p:blipFill>
          <a:blip r:embed="rId2"/>
          <a:stretch>
            <a:fillRect/>
          </a:stretch>
        </p:blipFill>
        <p:spPr>
          <a:xfrm>
            <a:off x="2195804" y="2183986"/>
            <a:ext cx="4963886" cy="811404"/>
          </a:xfrm>
          <a:prstGeom prst="rect">
            <a:avLst/>
          </a:prstGeom>
        </p:spPr>
      </p:pic>
      <p:sp>
        <p:nvSpPr>
          <p:cNvPr id="6" name="Text Placeholder 1"/>
          <p:cNvSpPr>
            <a:spLocks noGrp="1"/>
          </p:cNvSpPr>
          <p:nvPr>
            <p:ph type="body" idx="10"/>
          </p:nvPr>
        </p:nvSpPr>
        <p:spPr>
          <a:xfrm>
            <a:off x="1819564" y="1819795"/>
            <a:ext cx="7887854" cy="4450881"/>
          </a:xfrm>
        </p:spPr>
        <p:txBody>
          <a:bodyPr/>
          <a:lstStyle/>
          <a:p>
            <a:r>
              <a:rPr lang="en-US" sz="1600" dirty="0">
                <a:solidFill>
                  <a:schemeClr val="tx1">
                    <a:lumMod val="50000"/>
                  </a:schemeClr>
                </a:solidFill>
              </a:rPr>
              <a:t>1. Remote sensing data</a:t>
            </a:r>
          </a:p>
          <a:p>
            <a:endParaRPr lang="en-US" sz="1600" dirty="0">
              <a:solidFill>
                <a:schemeClr val="tx1">
                  <a:lumMod val="50000"/>
                </a:schemeClr>
              </a:solidFill>
            </a:endParaRPr>
          </a:p>
          <a:p>
            <a:pPr marL="38100" indent="0">
              <a:buNone/>
            </a:pPr>
            <a:endParaRPr lang="en-US" sz="1600" dirty="0">
              <a:solidFill>
                <a:schemeClr val="tx1">
                  <a:lumMod val="50000"/>
                </a:schemeClr>
              </a:solidFill>
            </a:endParaRPr>
          </a:p>
          <a:p>
            <a:endParaRPr lang="en-US" sz="1600" dirty="0">
              <a:solidFill>
                <a:schemeClr val="tx1">
                  <a:lumMod val="50000"/>
                </a:schemeClr>
              </a:solidFill>
            </a:endParaRPr>
          </a:p>
          <a:p>
            <a:r>
              <a:rPr lang="en-US" sz="1600" dirty="0">
                <a:solidFill>
                  <a:schemeClr val="tx1">
                    <a:lumMod val="50000"/>
                  </a:schemeClr>
                </a:solidFill>
              </a:rPr>
              <a:t>2. Vegetation index:</a:t>
            </a:r>
          </a:p>
          <a:p>
            <a:r>
              <a:rPr lang="en-US" sz="1600" dirty="0">
                <a:solidFill>
                  <a:schemeClr val="tx1">
                    <a:lumMod val="50000"/>
                  </a:schemeClr>
                </a:solidFill>
              </a:rPr>
              <a:t>NDVI green, Simple Ratio, CI green, NDVI, EV1, EV2, WDRVI, WDRVI green, MSAVI2, Colorations Index, HI, BI, RI, GSI, NDWI, MSI, SOC </a:t>
            </a:r>
          </a:p>
          <a:p>
            <a:r>
              <a:rPr lang="en-US" sz="1600" dirty="0">
                <a:solidFill>
                  <a:schemeClr val="tx1">
                    <a:lumMod val="50000"/>
                  </a:schemeClr>
                </a:solidFill>
              </a:rPr>
              <a:t>2.5. Original biomass data </a:t>
            </a:r>
          </a:p>
          <a:p>
            <a:r>
              <a:rPr lang="en-US" sz="1600" dirty="0">
                <a:solidFill>
                  <a:schemeClr val="tx1">
                    <a:lumMod val="50000"/>
                  </a:schemeClr>
                </a:solidFill>
              </a:rPr>
              <a:t>3. DEM: Slope, Elevation</a:t>
            </a:r>
          </a:p>
          <a:p>
            <a:r>
              <a:rPr lang="en-US" sz="1600" dirty="0">
                <a:solidFill>
                  <a:schemeClr val="tx1">
                    <a:lumMod val="50000"/>
                  </a:schemeClr>
                </a:solidFill>
              </a:rPr>
              <a:t>4. Soil data: Humus, Estimates soil organic C, Texture, pH, Stone</a:t>
            </a:r>
          </a:p>
          <a:p>
            <a:r>
              <a:rPr lang="en-US" sz="1600" dirty="0">
                <a:solidFill>
                  <a:schemeClr val="tx1">
                    <a:lumMod val="50000"/>
                  </a:schemeClr>
                </a:solidFill>
              </a:rPr>
              <a:t>5. Hydrology data: River density</a:t>
            </a:r>
            <a:r>
              <a:rPr lang="en-US" sz="1600">
                <a:solidFill>
                  <a:schemeClr val="tx1">
                    <a:lumMod val="50000"/>
                  </a:schemeClr>
                </a:solidFill>
              </a:rPr>
              <a:t>, Distribution </a:t>
            </a:r>
            <a:r>
              <a:rPr lang="en-US" sz="1600" dirty="0">
                <a:solidFill>
                  <a:schemeClr val="tx1">
                    <a:lumMod val="50000"/>
                  </a:schemeClr>
                </a:solidFill>
              </a:rPr>
              <a:t>permafrost, Estimated moisture index</a:t>
            </a:r>
          </a:p>
          <a:p>
            <a:r>
              <a:rPr lang="en-US" sz="1600" dirty="0">
                <a:solidFill>
                  <a:schemeClr val="tx1">
                    <a:lumMod val="50000"/>
                  </a:schemeClr>
                </a:solidFill>
              </a:rPr>
              <a:t>6. Climate data: Estimates Hydro- Thermal Coefficient, Annual average precipitation and temperature</a:t>
            </a:r>
          </a:p>
        </p:txBody>
      </p:sp>
    </p:spTree>
    <p:extLst>
      <p:ext uri="{BB962C8B-B14F-4D97-AF65-F5344CB8AC3E}">
        <p14:creationId xmlns:p14="http://schemas.microsoft.com/office/powerpoint/2010/main" val="41116226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730000" y="525000"/>
            <a:ext cx="9385200" cy="1218800"/>
          </a:xfrm>
          <a:prstGeom prst="rect">
            <a:avLst/>
          </a:prstGeom>
        </p:spPr>
        <p:txBody>
          <a:bodyPr spcFirstLastPara="1" vert="horz" wrap="square" lIns="121900" tIns="121900" rIns="121900" bIns="121900" rtlCol="0" anchor="t" anchorCtr="0">
            <a:noAutofit/>
          </a:bodyPr>
          <a:lstStyle/>
          <a:p>
            <a:r>
              <a:rPr lang="en"/>
              <a:t>Method</a:t>
            </a:r>
            <a:endParaRPr/>
          </a:p>
        </p:txBody>
      </p:sp>
      <p:sp>
        <p:nvSpPr>
          <p:cNvPr id="153" name="Shape 153"/>
          <p:cNvSpPr txBox="1">
            <a:spLocks noGrp="1"/>
          </p:cNvSpPr>
          <p:nvPr>
            <p:ph type="body" idx="1"/>
          </p:nvPr>
        </p:nvSpPr>
        <p:spPr>
          <a:xfrm>
            <a:off x="1730000" y="1473840"/>
            <a:ext cx="9385200" cy="3881600"/>
          </a:xfrm>
          <a:prstGeom prst="rect">
            <a:avLst/>
          </a:prstGeom>
        </p:spPr>
        <p:txBody>
          <a:bodyPr spcFirstLastPara="1" vert="horz" wrap="square" lIns="121900" tIns="121900" rIns="121900" bIns="121900" rtlCol="0" anchor="t" anchorCtr="0">
            <a:noAutofit/>
          </a:bodyPr>
          <a:lstStyle/>
          <a:p>
            <a:pPr marL="0" indent="0">
              <a:buNone/>
            </a:pPr>
            <a:r>
              <a:rPr lang="en" dirty="0"/>
              <a:t>Obtain data </a:t>
            </a:r>
            <a:endParaRPr dirty="0"/>
          </a:p>
          <a:p>
            <a:pPr marL="0" indent="0">
              <a:spcBef>
                <a:spcPts val="2133"/>
              </a:spcBef>
              <a:buNone/>
            </a:pPr>
            <a:r>
              <a:rPr lang="en" dirty="0"/>
              <a:t>Plot points of public schools--&gt;create density heat map of schools.</a:t>
            </a:r>
            <a:endParaRPr dirty="0"/>
          </a:p>
          <a:p>
            <a:pPr marL="0" indent="0">
              <a:spcBef>
                <a:spcPts val="2133"/>
              </a:spcBef>
              <a:buNone/>
            </a:pPr>
            <a:r>
              <a:rPr lang="en" dirty="0"/>
              <a:t>Add land use layer to view plots of possible locations</a:t>
            </a:r>
            <a:endParaRPr dirty="0"/>
          </a:p>
          <a:p>
            <a:pPr marL="0" indent="0">
              <a:spcBef>
                <a:spcPts val="2133"/>
              </a:spcBef>
              <a:buNone/>
            </a:pPr>
            <a:r>
              <a:rPr lang="en" dirty="0"/>
              <a:t>Overlay the childhood opportunity data to view areas with a low opportunity index</a:t>
            </a:r>
            <a:endParaRPr dirty="0"/>
          </a:p>
          <a:p>
            <a:pPr marL="0" indent="0">
              <a:spcBef>
                <a:spcPts val="2133"/>
              </a:spcBef>
              <a:buNone/>
            </a:pPr>
            <a:r>
              <a:rPr lang="en" dirty="0"/>
              <a:t>Find suitable locations for the facility in a high density area of schools, a low childhood opportunity area, and on land that is not already built up.</a:t>
            </a:r>
            <a:endParaRPr dirty="0"/>
          </a:p>
          <a:p>
            <a:pPr marL="0" indent="0">
              <a:spcBef>
                <a:spcPts val="2133"/>
              </a:spcBef>
              <a:buNone/>
            </a:pPr>
            <a:r>
              <a:rPr lang="en" dirty="0"/>
              <a:t>Found the most suitable location to be in LaSalle park with a runner up of Front Park. Both in south eastern Buffalo.</a:t>
            </a:r>
            <a:endParaRPr dirty="0"/>
          </a:p>
          <a:p>
            <a:pPr marL="0" indent="0">
              <a:spcBef>
                <a:spcPts val="2133"/>
              </a:spcBef>
              <a:spcAft>
                <a:spcPts val="2133"/>
              </a:spcAft>
              <a:buNone/>
            </a:pPr>
            <a:endParaRPr dirty="0"/>
          </a:p>
        </p:txBody>
      </p:sp>
    </p:spTree>
    <p:extLst>
      <p:ext uri="{BB962C8B-B14F-4D97-AF65-F5344CB8AC3E}">
        <p14:creationId xmlns:p14="http://schemas.microsoft.com/office/powerpoint/2010/main" val="2542335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1083633" y="5740500"/>
            <a:ext cx="9248000" cy="698400"/>
          </a:xfrm>
          <a:prstGeom prst="rect">
            <a:avLst/>
          </a:prstGeom>
        </p:spPr>
        <p:txBody>
          <a:bodyPr spcFirstLastPara="1" vert="horz" wrap="square" lIns="121900" tIns="121900" rIns="121900" bIns="121900" rtlCol="0" anchor="ctr" anchorCtr="0">
            <a:noAutofit/>
          </a:bodyPr>
          <a:lstStyle/>
          <a:p>
            <a:pPr marL="0" indent="0"/>
            <a:endParaRPr/>
          </a:p>
        </p:txBody>
      </p:sp>
      <p:pic>
        <p:nvPicPr>
          <p:cNvPr id="159" name="Shape 159"/>
          <p:cNvPicPr preferRelativeResize="0"/>
          <p:nvPr/>
        </p:nvPicPr>
        <p:blipFill>
          <a:blip r:embed="rId3">
            <a:alphaModFix/>
          </a:blip>
          <a:stretch>
            <a:fillRect/>
          </a:stretch>
        </p:blipFill>
        <p:spPr>
          <a:xfrm>
            <a:off x="0" y="1"/>
            <a:ext cx="7143272" cy="6858001"/>
          </a:xfrm>
          <a:prstGeom prst="rect">
            <a:avLst/>
          </a:prstGeom>
          <a:noFill/>
          <a:ln>
            <a:noFill/>
          </a:ln>
        </p:spPr>
      </p:pic>
      <p:pic>
        <p:nvPicPr>
          <p:cNvPr id="160" name="Shape 160"/>
          <p:cNvPicPr preferRelativeResize="0"/>
          <p:nvPr/>
        </p:nvPicPr>
        <p:blipFill>
          <a:blip r:embed="rId4">
            <a:alphaModFix/>
          </a:blip>
          <a:stretch>
            <a:fillRect/>
          </a:stretch>
        </p:blipFill>
        <p:spPr>
          <a:xfrm>
            <a:off x="34" y="3613201"/>
            <a:ext cx="2247900" cy="1943100"/>
          </a:xfrm>
          <a:prstGeom prst="rect">
            <a:avLst/>
          </a:prstGeom>
          <a:noFill/>
          <a:ln>
            <a:noFill/>
          </a:ln>
        </p:spPr>
      </p:pic>
      <p:sp>
        <p:nvSpPr>
          <p:cNvPr id="161" name="Shape 161"/>
          <p:cNvSpPr txBox="1"/>
          <p:nvPr/>
        </p:nvSpPr>
        <p:spPr>
          <a:xfrm>
            <a:off x="-33" y="2914800"/>
            <a:ext cx="2248000" cy="698400"/>
          </a:xfrm>
          <a:prstGeom prst="rect">
            <a:avLst/>
          </a:prstGeom>
          <a:solidFill>
            <a:srgbClr val="FFFFFF"/>
          </a:solidFill>
          <a:ln>
            <a:noFill/>
          </a:ln>
        </p:spPr>
        <p:txBody>
          <a:bodyPr spcFirstLastPara="1" wrap="square" lIns="121900" tIns="121900" rIns="121900" bIns="121900" anchor="t" anchorCtr="0">
            <a:noAutofit/>
          </a:bodyPr>
          <a:lstStyle/>
          <a:p>
            <a:r>
              <a:rPr lang="en" sz="2400">
                <a:latin typeface="Montserrat"/>
                <a:ea typeface="Montserrat"/>
                <a:cs typeface="Montserrat"/>
                <a:sym typeface="Montserrat"/>
              </a:rPr>
              <a:t>Opportunity Index</a:t>
            </a:r>
            <a:endParaRPr sz="2400">
              <a:latin typeface="Montserrat"/>
              <a:ea typeface="Montserrat"/>
              <a:cs typeface="Montserrat"/>
              <a:sym typeface="Montserrat"/>
            </a:endParaRPr>
          </a:p>
        </p:txBody>
      </p:sp>
    </p:spTree>
    <p:extLst>
      <p:ext uri="{BB962C8B-B14F-4D97-AF65-F5344CB8AC3E}">
        <p14:creationId xmlns:p14="http://schemas.microsoft.com/office/powerpoint/2010/main" val="37005824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895011" y="1321067"/>
            <a:ext cx="10402000" cy="2306800"/>
          </a:xfrm>
          <a:prstGeom prst="rect">
            <a:avLst/>
          </a:prstGeom>
        </p:spPr>
        <p:txBody>
          <a:bodyPr spcFirstLastPara="1" vert="horz" wrap="square" lIns="121900" tIns="121900" rIns="121900" bIns="121900" rtlCol="0" anchor="b" anchorCtr="0">
            <a:noAutofit/>
          </a:bodyPr>
          <a:lstStyle/>
          <a:p>
            <a:pPr>
              <a:spcBef>
                <a:spcPts val="0"/>
              </a:spcBef>
            </a:pPr>
            <a:r>
              <a:rPr lang="en"/>
              <a:t>Modeling Lakes for Use in Lake Residence Time Estimates </a:t>
            </a:r>
            <a:endParaRPr/>
          </a:p>
        </p:txBody>
      </p:sp>
      <p:sp>
        <p:nvSpPr>
          <p:cNvPr id="60" name="Shape 60"/>
          <p:cNvSpPr txBox="1">
            <a:spLocks noGrp="1"/>
          </p:cNvSpPr>
          <p:nvPr>
            <p:ph type="subTitle" idx="1"/>
          </p:nvPr>
        </p:nvSpPr>
        <p:spPr>
          <a:xfrm>
            <a:off x="895000" y="4233168"/>
            <a:ext cx="10402000" cy="1056800"/>
          </a:xfrm>
          <a:prstGeom prst="rect">
            <a:avLst/>
          </a:prstGeom>
        </p:spPr>
        <p:txBody>
          <a:bodyPr spcFirstLastPara="1" vert="horz" wrap="square" lIns="121900" tIns="121900" rIns="121900" bIns="121900" rtlCol="0" anchor="t" anchorCtr="0">
            <a:noAutofit/>
          </a:bodyPr>
          <a:lstStyle/>
          <a:p>
            <a:r>
              <a:rPr lang="en"/>
              <a:t>A variable for understanding lake water isotopes</a:t>
            </a:r>
            <a:endParaRPr/>
          </a:p>
        </p:txBody>
      </p:sp>
      <p:sp>
        <p:nvSpPr>
          <p:cNvPr id="61" name="Shape 61"/>
          <p:cNvSpPr txBox="1">
            <a:spLocks noGrp="1"/>
          </p:cNvSpPr>
          <p:nvPr>
            <p:ph type="subTitle" idx="1"/>
          </p:nvPr>
        </p:nvSpPr>
        <p:spPr>
          <a:xfrm>
            <a:off x="415600" y="5178867"/>
            <a:ext cx="11360800" cy="1056800"/>
          </a:xfrm>
          <a:prstGeom prst="rect">
            <a:avLst/>
          </a:prstGeom>
        </p:spPr>
        <p:txBody>
          <a:bodyPr spcFirstLastPara="1" vert="horz" wrap="square" lIns="121900" tIns="121900" rIns="121900" bIns="121900" rtlCol="0" anchor="t" anchorCtr="0">
            <a:noAutofit/>
          </a:bodyPr>
          <a:lstStyle/>
          <a:p>
            <a:r>
              <a:rPr lang="en"/>
              <a:t>GEO 479</a:t>
            </a:r>
            <a:endParaRPr/>
          </a:p>
          <a:p>
            <a:r>
              <a:rPr lang="en"/>
              <a:t>Sandrine Duboscq</a:t>
            </a:r>
            <a:endParaRPr/>
          </a:p>
        </p:txBody>
      </p:sp>
    </p:spTree>
    <p:extLst>
      <p:ext uri="{BB962C8B-B14F-4D97-AF65-F5344CB8AC3E}">
        <p14:creationId xmlns:p14="http://schemas.microsoft.com/office/powerpoint/2010/main" val="244386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pPr algn="ctr"/>
            <a:r>
              <a:rPr lang="en"/>
              <a:t>Objective</a:t>
            </a:r>
            <a:endParaRPr/>
          </a:p>
        </p:txBody>
      </p:sp>
      <p:sp>
        <p:nvSpPr>
          <p:cNvPr id="67" name="Shape 67"/>
          <p:cNvSpPr txBox="1">
            <a:spLocks noGrp="1"/>
          </p:cNvSpPr>
          <p:nvPr>
            <p:ph type="body" idx="1"/>
          </p:nvPr>
        </p:nvSpPr>
        <p:spPr>
          <a:xfrm>
            <a:off x="1867400" y="3839267"/>
            <a:ext cx="8457200" cy="2010800"/>
          </a:xfrm>
          <a:prstGeom prst="rect">
            <a:avLst/>
          </a:prstGeom>
        </p:spPr>
        <p:txBody>
          <a:bodyPr spcFirstLastPara="1" vert="horz" wrap="square" lIns="121900" tIns="121900" rIns="121900" bIns="121900" rtlCol="0" anchor="t" anchorCtr="0">
            <a:noAutofit/>
          </a:bodyPr>
          <a:lstStyle/>
          <a:p>
            <a:pPr marL="0" indent="0" algn="ctr">
              <a:buNone/>
            </a:pPr>
            <a:r>
              <a:rPr lang="en"/>
              <a:t>Define a process to find the variables necessary to estimate lake water residence time by GIS analysis.</a:t>
            </a:r>
            <a:endParaRPr/>
          </a:p>
          <a:p>
            <a:pPr marL="0" indent="0" algn="ctr">
              <a:spcBef>
                <a:spcPts val="2133"/>
              </a:spcBef>
              <a:spcAft>
                <a:spcPts val="2133"/>
              </a:spcAft>
              <a:buNone/>
            </a:pPr>
            <a:r>
              <a:rPr lang="en"/>
              <a:t>Find possible study areas near UB.</a:t>
            </a:r>
            <a:endParaRPr/>
          </a:p>
        </p:txBody>
      </p:sp>
      <p:sp>
        <p:nvSpPr>
          <p:cNvPr id="68" name="Shape 68"/>
          <p:cNvSpPr txBox="1">
            <a:spLocks noGrp="1"/>
          </p:cNvSpPr>
          <p:nvPr>
            <p:ph type="body" idx="1"/>
          </p:nvPr>
        </p:nvSpPr>
        <p:spPr>
          <a:xfrm>
            <a:off x="2984000" y="1883117"/>
            <a:ext cx="6224000" cy="1430000"/>
          </a:xfrm>
          <a:prstGeom prst="rect">
            <a:avLst/>
          </a:prstGeom>
        </p:spPr>
        <p:txBody>
          <a:bodyPr spcFirstLastPara="1" vert="horz" wrap="square" lIns="121900" tIns="121900" rIns="121900" bIns="121900" rtlCol="0" anchor="t" anchorCtr="0">
            <a:noAutofit/>
          </a:bodyPr>
          <a:lstStyle/>
          <a:p>
            <a:pPr marL="0" indent="0" algn="ctr">
              <a:spcAft>
                <a:spcPts val="2133"/>
              </a:spcAft>
              <a:buNone/>
            </a:pPr>
            <a:r>
              <a:rPr lang="en" sz="3467"/>
              <a:t>Does lake water residence time affect isotopic composition?</a:t>
            </a:r>
            <a:endParaRPr sz="3467"/>
          </a:p>
        </p:txBody>
      </p:sp>
    </p:spTree>
    <p:extLst>
      <p:ext uri="{BB962C8B-B14F-4D97-AF65-F5344CB8AC3E}">
        <p14:creationId xmlns:p14="http://schemas.microsoft.com/office/powerpoint/2010/main" val="42344802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pPr algn="ctr"/>
            <a:r>
              <a:rPr lang="en"/>
              <a:t>Using GIS</a:t>
            </a:r>
            <a:endParaRPr/>
          </a:p>
        </p:txBody>
      </p:sp>
      <p:sp>
        <p:nvSpPr>
          <p:cNvPr id="74" name="Shape 74"/>
          <p:cNvSpPr txBox="1">
            <a:spLocks noGrp="1"/>
          </p:cNvSpPr>
          <p:nvPr>
            <p:ph type="body" idx="1"/>
          </p:nvPr>
        </p:nvSpPr>
        <p:spPr>
          <a:xfrm>
            <a:off x="415600" y="1536633"/>
            <a:ext cx="11360800" cy="4786800"/>
          </a:xfrm>
          <a:prstGeom prst="rect">
            <a:avLst/>
          </a:prstGeom>
        </p:spPr>
        <p:txBody>
          <a:bodyPr spcFirstLastPara="1" vert="horz" wrap="square" lIns="121900" tIns="121900" rIns="121900" bIns="121900" rtlCol="0" anchor="t" anchorCtr="0">
            <a:noAutofit/>
          </a:bodyPr>
          <a:lstStyle/>
          <a:p>
            <a:pPr marL="0" indent="0">
              <a:buNone/>
            </a:pPr>
            <a:r>
              <a:rPr lang="en"/>
              <a:t>Basin from DEM</a:t>
            </a:r>
            <a:endParaRPr/>
          </a:p>
          <a:p>
            <a:pPr marL="1219170" indent="-457189">
              <a:spcBef>
                <a:spcPts val="2133"/>
              </a:spcBef>
              <a:buSzPts val="1800"/>
            </a:pPr>
            <a:r>
              <a:rPr lang="en"/>
              <a:t>Flow direction</a:t>
            </a:r>
            <a:endParaRPr/>
          </a:p>
          <a:p>
            <a:pPr marL="1219170" indent="-457189">
              <a:buSzPts val="1800"/>
            </a:pPr>
            <a:r>
              <a:rPr lang="en"/>
              <a:t>Basin</a:t>
            </a:r>
            <a:endParaRPr/>
          </a:p>
          <a:p>
            <a:pPr marL="1219170" indent="-457189">
              <a:buSzPts val="1800"/>
            </a:pPr>
            <a:r>
              <a:rPr lang="en"/>
              <a:t>Raster to Polygon</a:t>
            </a:r>
            <a:endParaRPr/>
          </a:p>
          <a:p>
            <a:pPr marL="1219170" indent="-457189">
              <a:buSzPts val="1800"/>
            </a:pPr>
            <a:r>
              <a:rPr lang="en"/>
              <a:t>Hillshade (check basin polygon) </a:t>
            </a:r>
            <a:endParaRPr/>
          </a:p>
          <a:p>
            <a:pPr marL="0" indent="0">
              <a:spcBef>
                <a:spcPts val="2133"/>
              </a:spcBef>
              <a:buNone/>
            </a:pPr>
            <a:r>
              <a:rPr lang="en"/>
              <a:t>Lake surfaces from area vector data</a:t>
            </a:r>
            <a:endParaRPr/>
          </a:p>
          <a:p>
            <a:pPr marL="0" indent="0">
              <a:spcBef>
                <a:spcPts val="2133"/>
              </a:spcBef>
              <a:buNone/>
            </a:pPr>
            <a:r>
              <a:rPr lang="en"/>
              <a:t>Average annual precipitation value</a:t>
            </a:r>
            <a:endParaRPr/>
          </a:p>
          <a:p>
            <a:pPr marL="0" indent="0">
              <a:spcBef>
                <a:spcPts val="2133"/>
              </a:spcBef>
              <a:buNone/>
            </a:pPr>
            <a:r>
              <a:rPr lang="en"/>
              <a:t>Depth information from bathymetry maps</a:t>
            </a:r>
            <a:endParaRPr/>
          </a:p>
          <a:p>
            <a:pPr marL="0" indent="0">
              <a:spcBef>
                <a:spcPts val="2133"/>
              </a:spcBef>
              <a:buNone/>
            </a:pPr>
            <a:endParaRPr/>
          </a:p>
          <a:p>
            <a:pPr marL="0" indent="0">
              <a:spcBef>
                <a:spcPts val="2133"/>
              </a:spcBef>
              <a:spcAft>
                <a:spcPts val="2133"/>
              </a:spcAft>
              <a:buNone/>
            </a:pPr>
            <a:endParaRPr/>
          </a:p>
        </p:txBody>
      </p:sp>
      <p:pic>
        <p:nvPicPr>
          <p:cNvPr id="75" name="Shape 75"/>
          <p:cNvPicPr preferRelativeResize="0"/>
          <p:nvPr/>
        </p:nvPicPr>
        <p:blipFill rotWithShape="1">
          <a:blip r:embed="rId3">
            <a:alphaModFix/>
          </a:blip>
          <a:srcRect l="7480" t="16473" r="7027" b="13723"/>
          <a:stretch/>
        </p:blipFill>
        <p:spPr>
          <a:xfrm>
            <a:off x="6293367" y="2121667"/>
            <a:ext cx="5733101" cy="3616733"/>
          </a:xfrm>
          <a:prstGeom prst="rect">
            <a:avLst/>
          </a:prstGeom>
          <a:noFill/>
          <a:ln>
            <a:noFill/>
          </a:ln>
        </p:spPr>
      </p:pic>
    </p:spTree>
    <p:extLst>
      <p:ext uri="{BB962C8B-B14F-4D97-AF65-F5344CB8AC3E}">
        <p14:creationId xmlns:p14="http://schemas.microsoft.com/office/powerpoint/2010/main" val="119690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pPr algn="ctr"/>
            <a:r>
              <a:rPr lang="en"/>
              <a:t>Calculations after gathering data</a:t>
            </a:r>
            <a:endParaRPr/>
          </a:p>
        </p:txBody>
      </p:sp>
      <p:sp>
        <p:nvSpPr>
          <p:cNvPr id="81" name="Shape 81"/>
          <p:cNvSpPr txBox="1">
            <a:spLocks noGrp="1"/>
          </p:cNvSpPr>
          <p:nvPr>
            <p:ph type="body" idx="1"/>
          </p:nvPr>
        </p:nvSpPr>
        <p:spPr>
          <a:xfrm>
            <a:off x="322100" y="1536633"/>
            <a:ext cx="11528400" cy="2570800"/>
          </a:xfrm>
          <a:prstGeom prst="rect">
            <a:avLst/>
          </a:prstGeom>
        </p:spPr>
        <p:txBody>
          <a:bodyPr spcFirstLastPara="1" vert="horz" wrap="square" lIns="121900" tIns="121900" rIns="121900" bIns="121900" rtlCol="0" anchor="t" anchorCtr="0">
            <a:noAutofit/>
          </a:bodyPr>
          <a:lstStyle/>
          <a:p>
            <a:pPr marL="0" indent="0">
              <a:buNone/>
            </a:pPr>
            <a:r>
              <a:rPr lang="en"/>
              <a:t>Mean residence time = volume / ice-free season runoff</a:t>
            </a:r>
            <a:endParaRPr/>
          </a:p>
          <a:p>
            <a:pPr marL="0" indent="0">
              <a:spcBef>
                <a:spcPts val="2133"/>
              </a:spcBef>
              <a:buNone/>
            </a:pPr>
            <a:r>
              <a:rPr lang="en"/>
              <a:t>Volume estimate = 0.5 x maximum depth x surface area</a:t>
            </a:r>
            <a:endParaRPr/>
          </a:p>
          <a:p>
            <a:pPr marL="0" indent="0">
              <a:spcBef>
                <a:spcPts val="2133"/>
              </a:spcBef>
              <a:spcAft>
                <a:spcPts val="2133"/>
              </a:spcAft>
              <a:buNone/>
            </a:pPr>
            <a:r>
              <a:rPr lang="en"/>
              <a:t>Ice-free season runoff (Q) = catchment area (basin) x annual precipitation / number of ice-free months</a:t>
            </a:r>
            <a:endParaRPr/>
          </a:p>
        </p:txBody>
      </p:sp>
      <p:graphicFrame>
        <p:nvGraphicFramePr>
          <p:cNvPr id="82" name="Shape 82"/>
          <p:cNvGraphicFramePr/>
          <p:nvPr/>
        </p:nvGraphicFramePr>
        <p:xfrm>
          <a:off x="-16" y="4221600"/>
          <a:ext cx="12192032" cy="2331600"/>
        </p:xfrm>
        <a:graphic>
          <a:graphicData uri="http://schemas.openxmlformats.org/drawingml/2006/table">
            <a:tbl>
              <a:tblPr>
                <a:noFill/>
              </a:tblPr>
              <a:tblGrid>
                <a:gridCol w="932900">
                  <a:extLst>
                    <a:ext uri="{9D8B030D-6E8A-4147-A177-3AD203B41FA5}">
                      <a16:colId xmlns:a16="http://schemas.microsoft.com/office/drawing/2014/main" val="20000"/>
                    </a:ext>
                  </a:extLst>
                </a:gridCol>
                <a:gridCol w="658133">
                  <a:extLst>
                    <a:ext uri="{9D8B030D-6E8A-4147-A177-3AD203B41FA5}">
                      <a16:colId xmlns:a16="http://schemas.microsoft.com/office/drawing/2014/main" val="20001"/>
                    </a:ext>
                  </a:extLst>
                </a:gridCol>
                <a:gridCol w="842633">
                  <a:extLst>
                    <a:ext uri="{9D8B030D-6E8A-4147-A177-3AD203B41FA5}">
                      <a16:colId xmlns:a16="http://schemas.microsoft.com/office/drawing/2014/main" val="20002"/>
                    </a:ext>
                  </a:extLst>
                </a:gridCol>
                <a:gridCol w="798133">
                  <a:extLst>
                    <a:ext uri="{9D8B030D-6E8A-4147-A177-3AD203B41FA5}">
                      <a16:colId xmlns:a16="http://schemas.microsoft.com/office/drawing/2014/main" val="20003"/>
                    </a:ext>
                  </a:extLst>
                </a:gridCol>
                <a:gridCol w="1001200">
                  <a:extLst>
                    <a:ext uri="{9D8B030D-6E8A-4147-A177-3AD203B41FA5}">
                      <a16:colId xmlns:a16="http://schemas.microsoft.com/office/drawing/2014/main" val="20004"/>
                    </a:ext>
                  </a:extLst>
                </a:gridCol>
                <a:gridCol w="1140600">
                  <a:extLst>
                    <a:ext uri="{9D8B030D-6E8A-4147-A177-3AD203B41FA5}">
                      <a16:colId xmlns:a16="http://schemas.microsoft.com/office/drawing/2014/main" val="20005"/>
                    </a:ext>
                  </a:extLst>
                </a:gridCol>
                <a:gridCol w="1109400">
                  <a:extLst>
                    <a:ext uri="{9D8B030D-6E8A-4147-A177-3AD203B41FA5}">
                      <a16:colId xmlns:a16="http://schemas.microsoft.com/office/drawing/2014/main" val="20006"/>
                    </a:ext>
                  </a:extLst>
                </a:gridCol>
                <a:gridCol w="1272667">
                  <a:extLst>
                    <a:ext uri="{9D8B030D-6E8A-4147-A177-3AD203B41FA5}">
                      <a16:colId xmlns:a16="http://schemas.microsoft.com/office/drawing/2014/main" val="20007"/>
                    </a:ext>
                  </a:extLst>
                </a:gridCol>
                <a:gridCol w="882833">
                  <a:extLst>
                    <a:ext uri="{9D8B030D-6E8A-4147-A177-3AD203B41FA5}">
                      <a16:colId xmlns:a16="http://schemas.microsoft.com/office/drawing/2014/main" val="20008"/>
                    </a:ext>
                  </a:extLst>
                </a:gridCol>
                <a:gridCol w="1235200">
                  <a:extLst>
                    <a:ext uri="{9D8B030D-6E8A-4147-A177-3AD203B41FA5}">
                      <a16:colId xmlns:a16="http://schemas.microsoft.com/office/drawing/2014/main" val="20009"/>
                    </a:ext>
                  </a:extLst>
                </a:gridCol>
                <a:gridCol w="1258733">
                  <a:extLst>
                    <a:ext uri="{9D8B030D-6E8A-4147-A177-3AD203B41FA5}">
                      <a16:colId xmlns:a16="http://schemas.microsoft.com/office/drawing/2014/main" val="20010"/>
                    </a:ext>
                  </a:extLst>
                </a:gridCol>
                <a:gridCol w="1059600">
                  <a:extLst>
                    <a:ext uri="{9D8B030D-6E8A-4147-A177-3AD203B41FA5}">
                      <a16:colId xmlns:a16="http://schemas.microsoft.com/office/drawing/2014/main" val="20011"/>
                    </a:ext>
                  </a:extLst>
                </a:gridCol>
              </a:tblGrid>
              <a:tr h="914360">
                <a:tc>
                  <a:txBody>
                    <a:bodyPr/>
                    <a:lstStyle/>
                    <a:p>
                      <a:pPr marL="0" lvl="0" indent="0" rtl="0">
                        <a:spcBef>
                          <a:spcPts val="0"/>
                        </a:spcBef>
                        <a:spcAft>
                          <a:spcPts val="0"/>
                        </a:spcAft>
                        <a:buNone/>
                      </a:pPr>
                      <a:r>
                        <a:rPr lang="en" sz="1500" b="1">
                          <a:latin typeface="Calibri"/>
                          <a:ea typeface="Calibri"/>
                          <a:cs typeface="Calibri"/>
                          <a:sym typeface="Calibri"/>
                        </a:rPr>
                        <a:t>Lake</a:t>
                      </a:r>
                      <a:endParaRPr sz="1500" b="1">
                        <a:latin typeface="Calibri"/>
                        <a:ea typeface="Calibri"/>
                        <a:cs typeface="Calibri"/>
                        <a:sym typeface="Calibri"/>
                      </a:endParaRPr>
                    </a:p>
                  </a:txBody>
                  <a:tcPr marL="121900" marR="121900" marT="121900" marB="121900">
                    <a:lnR w="6250" cap="flat" cmpd="sng">
                      <a:solidFill>
                        <a:srgbClr val="000000"/>
                      </a:solidFill>
                      <a:prstDash val="solid"/>
                      <a:round/>
                      <a:headEnd type="none" w="sm" len="sm"/>
                      <a:tailEnd type="none" w="sm" len="sm"/>
                    </a:lnR>
                    <a:lnB w="6250" cap="flat" cmpd="sng">
                      <a:solidFill>
                        <a:srgbClr val="000000"/>
                      </a:solidFill>
                      <a:prstDash val="solid"/>
                      <a:round/>
                      <a:headEnd type="none" w="sm" len="sm"/>
                      <a:tailEnd type="none" w="sm" len="sm"/>
                    </a:lnB>
                    <a:solidFill>
                      <a:srgbClr val="A5A5A5"/>
                    </a:solidFill>
                  </a:tcPr>
                </a:tc>
                <a:tc>
                  <a:txBody>
                    <a:bodyPr/>
                    <a:lstStyle/>
                    <a:p>
                      <a:pPr marL="0" lvl="0" indent="0" rtl="0">
                        <a:spcBef>
                          <a:spcPts val="0"/>
                        </a:spcBef>
                        <a:spcAft>
                          <a:spcPts val="0"/>
                        </a:spcAft>
                        <a:buNone/>
                      </a:pPr>
                      <a:r>
                        <a:rPr lang="en" sz="1500" b="1">
                          <a:latin typeface="Calibri"/>
                          <a:ea typeface="Calibri"/>
                          <a:cs typeface="Calibri"/>
                          <a:sym typeface="Calibri"/>
                        </a:rPr>
                        <a:t>Max depth (ft)</a:t>
                      </a:r>
                      <a:endParaRPr sz="1500" b="1">
                        <a:latin typeface="Calibri"/>
                        <a:ea typeface="Calibri"/>
                        <a:cs typeface="Calibri"/>
                        <a:sym typeface="Calibri"/>
                      </a:endParaRPr>
                    </a:p>
                  </a:txBody>
                  <a:tcPr marL="121900" marR="121900" marT="121900" marB="121900">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B w="6250" cap="flat" cmpd="sng">
                      <a:solidFill>
                        <a:srgbClr val="000000"/>
                      </a:solidFill>
                      <a:prstDash val="solid"/>
                      <a:round/>
                      <a:headEnd type="none" w="sm" len="sm"/>
                      <a:tailEnd type="none" w="sm" len="sm"/>
                    </a:lnB>
                    <a:solidFill>
                      <a:srgbClr val="A5A5A5"/>
                    </a:solidFill>
                  </a:tcPr>
                </a:tc>
                <a:tc>
                  <a:txBody>
                    <a:bodyPr/>
                    <a:lstStyle/>
                    <a:p>
                      <a:pPr marL="0" lvl="0" indent="0" rtl="0">
                        <a:spcBef>
                          <a:spcPts val="0"/>
                        </a:spcBef>
                        <a:spcAft>
                          <a:spcPts val="0"/>
                        </a:spcAft>
                        <a:buNone/>
                      </a:pPr>
                      <a:r>
                        <a:rPr lang="en" sz="1500" b="1">
                          <a:latin typeface="Calibri"/>
                          <a:ea typeface="Calibri"/>
                          <a:cs typeface="Calibri"/>
                          <a:sym typeface="Calibri"/>
                        </a:rPr>
                        <a:t>Max depth (m)</a:t>
                      </a:r>
                      <a:endParaRPr sz="1500" b="1">
                        <a:latin typeface="Calibri"/>
                        <a:ea typeface="Calibri"/>
                        <a:cs typeface="Calibri"/>
                        <a:sym typeface="Calibri"/>
                      </a:endParaRPr>
                    </a:p>
                  </a:txBody>
                  <a:tcPr marL="121900" marR="121900" marT="121900" marB="121900">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B w="6250" cap="flat" cmpd="sng">
                      <a:solidFill>
                        <a:srgbClr val="000000"/>
                      </a:solidFill>
                      <a:prstDash val="solid"/>
                      <a:round/>
                      <a:headEnd type="none" w="sm" len="sm"/>
                      <a:tailEnd type="none" w="sm" len="sm"/>
                    </a:lnB>
                    <a:solidFill>
                      <a:srgbClr val="A5A5A5"/>
                    </a:solidFill>
                  </a:tcPr>
                </a:tc>
                <a:tc>
                  <a:txBody>
                    <a:bodyPr/>
                    <a:lstStyle/>
                    <a:p>
                      <a:pPr marL="0" lvl="0" indent="0" rtl="0">
                        <a:spcBef>
                          <a:spcPts val="0"/>
                        </a:spcBef>
                        <a:spcAft>
                          <a:spcPts val="0"/>
                        </a:spcAft>
                        <a:buNone/>
                      </a:pPr>
                      <a:r>
                        <a:rPr lang="en" sz="1500" b="1">
                          <a:latin typeface="Calibri"/>
                          <a:ea typeface="Calibri"/>
                          <a:cs typeface="Calibri"/>
                          <a:sym typeface="Calibri"/>
                        </a:rPr>
                        <a:t>Lake area (m2)</a:t>
                      </a:r>
                      <a:endParaRPr sz="1500" b="1">
                        <a:latin typeface="Calibri"/>
                        <a:ea typeface="Calibri"/>
                        <a:cs typeface="Calibri"/>
                        <a:sym typeface="Calibri"/>
                      </a:endParaRPr>
                    </a:p>
                  </a:txBody>
                  <a:tcPr marL="121900" marR="121900" marT="121900" marB="121900">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B w="6250" cap="flat" cmpd="sng">
                      <a:solidFill>
                        <a:srgbClr val="000000"/>
                      </a:solidFill>
                      <a:prstDash val="solid"/>
                      <a:round/>
                      <a:headEnd type="none" w="sm" len="sm"/>
                      <a:tailEnd type="none" w="sm" len="sm"/>
                    </a:lnB>
                    <a:solidFill>
                      <a:srgbClr val="A5A5A5"/>
                    </a:solidFill>
                  </a:tcPr>
                </a:tc>
                <a:tc>
                  <a:txBody>
                    <a:bodyPr/>
                    <a:lstStyle/>
                    <a:p>
                      <a:pPr marL="0" lvl="0" indent="0" rtl="0">
                        <a:spcBef>
                          <a:spcPts val="0"/>
                        </a:spcBef>
                        <a:spcAft>
                          <a:spcPts val="0"/>
                        </a:spcAft>
                        <a:buNone/>
                      </a:pPr>
                      <a:r>
                        <a:rPr lang="en" sz="1500" b="1">
                          <a:latin typeface="Calibri"/>
                          <a:ea typeface="Calibri"/>
                          <a:cs typeface="Calibri"/>
                          <a:sym typeface="Calibri"/>
                        </a:rPr>
                        <a:t>Lake volume (m3)</a:t>
                      </a:r>
                      <a:endParaRPr sz="1500" b="1">
                        <a:latin typeface="Calibri"/>
                        <a:ea typeface="Calibri"/>
                        <a:cs typeface="Calibri"/>
                        <a:sym typeface="Calibri"/>
                      </a:endParaRPr>
                    </a:p>
                  </a:txBody>
                  <a:tcPr marL="121900" marR="121900" marT="121900" marB="121900">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B w="6250" cap="flat" cmpd="sng">
                      <a:solidFill>
                        <a:srgbClr val="000000"/>
                      </a:solidFill>
                      <a:prstDash val="solid"/>
                      <a:round/>
                      <a:headEnd type="none" w="sm" len="sm"/>
                      <a:tailEnd type="none" w="sm" len="sm"/>
                    </a:lnB>
                    <a:solidFill>
                      <a:srgbClr val="A5A5A5"/>
                    </a:solidFill>
                  </a:tcPr>
                </a:tc>
                <a:tc>
                  <a:txBody>
                    <a:bodyPr/>
                    <a:lstStyle/>
                    <a:p>
                      <a:pPr marL="0" lvl="0" indent="0" rtl="0">
                        <a:spcBef>
                          <a:spcPts val="0"/>
                        </a:spcBef>
                        <a:spcAft>
                          <a:spcPts val="0"/>
                        </a:spcAft>
                        <a:buNone/>
                      </a:pPr>
                      <a:r>
                        <a:rPr lang="en" sz="1500" b="1">
                          <a:latin typeface="Calibri"/>
                          <a:ea typeface="Calibri"/>
                          <a:cs typeface="Calibri"/>
                          <a:sym typeface="Calibri"/>
                        </a:rPr>
                        <a:t>Catchment area (m2)</a:t>
                      </a:r>
                      <a:endParaRPr sz="1500" b="1">
                        <a:latin typeface="Calibri"/>
                        <a:ea typeface="Calibri"/>
                        <a:cs typeface="Calibri"/>
                        <a:sym typeface="Calibri"/>
                      </a:endParaRPr>
                    </a:p>
                  </a:txBody>
                  <a:tcPr marL="121900" marR="121900" marT="121900" marB="121900">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B w="6250" cap="flat" cmpd="sng">
                      <a:solidFill>
                        <a:srgbClr val="000000"/>
                      </a:solidFill>
                      <a:prstDash val="solid"/>
                      <a:round/>
                      <a:headEnd type="none" w="sm" len="sm"/>
                      <a:tailEnd type="none" w="sm" len="sm"/>
                    </a:lnB>
                    <a:solidFill>
                      <a:srgbClr val="A5A5A5"/>
                    </a:solidFill>
                  </a:tcPr>
                </a:tc>
                <a:tc>
                  <a:txBody>
                    <a:bodyPr/>
                    <a:lstStyle/>
                    <a:p>
                      <a:pPr marL="0" lvl="0" indent="0" rtl="0">
                        <a:spcBef>
                          <a:spcPts val="0"/>
                        </a:spcBef>
                        <a:spcAft>
                          <a:spcPts val="0"/>
                        </a:spcAft>
                        <a:buNone/>
                      </a:pPr>
                      <a:r>
                        <a:rPr lang="en" sz="1500" b="1">
                          <a:latin typeface="Calibri"/>
                          <a:ea typeface="Calibri"/>
                          <a:cs typeface="Calibri"/>
                          <a:sym typeface="Calibri"/>
                        </a:rPr>
                        <a:t>Precipitation (in)</a:t>
                      </a:r>
                      <a:endParaRPr sz="1500" b="1">
                        <a:latin typeface="Calibri"/>
                        <a:ea typeface="Calibri"/>
                        <a:cs typeface="Calibri"/>
                        <a:sym typeface="Calibri"/>
                      </a:endParaRPr>
                    </a:p>
                  </a:txBody>
                  <a:tcPr marL="121900" marR="121900" marT="121900" marB="121900">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B w="6250" cap="flat" cmpd="sng">
                      <a:solidFill>
                        <a:srgbClr val="000000"/>
                      </a:solidFill>
                      <a:prstDash val="solid"/>
                      <a:round/>
                      <a:headEnd type="none" w="sm" len="sm"/>
                      <a:tailEnd type="none" w="sm" len="sm"/>
                    </a:lnB>
                    <a:solidFill>
                      <a:srgbClr val="A5A5A5"/>
                    </a:solidFill>
                  </a:tcPr>
                </a:tc>
                <a:tc>
                  <a:txBody>
                    <a:bodyPr/>
                    <a:lstStyle/>
                    <a:p>
                      <a:pPr marL="0" lvl="0" indent="0" rtl="0">
                        <a:spcBef>
                          <a:spcPts val="0"/>
                        </a:spcBef>
                        <a:spcAft>
                          <a:spcPts val="0"/>
                        </a:spcAft>
                        <a:buNone/>
                      </a:pPr>
                      <a:r>
                        <a:rPr lang="en" sz="1500" b="1">
                          <a:latin typeface="Calibri"/>
                          <a:ea typeface="Calibri"/>
                          <a:cs typeface="Calibri"/>
                          <a:sym typeface="Calibri"/>
                        </a:rPr>
                        <a:t>Precipitation (m)</a:t>
                      </a:r>
                      <a:endParaRPr sz="1500" b="1">
                        <a:latin typeface="Calibri"/>
                        <a:ea typeface="Calibri"/>
                        <a:cs typeface="Calibri"/>
                        <a:sym typeface="Calibri"/>
                      </a:endParaRPr>
                    </a:p>
                  </a:txBody>
                  <a:tcPr marL="121900" marR="121900" marT="121900" marB="121900">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B w="6250" cap="flat" cmpd="sng">
                      <a:solidFill>
                        <a:srgbClr val="000000"/>
                      </a:solidFill>
                      <a:prstDash val="solid"/>
                      <a:round/>
                      <a:headEnd type="none" w="sm" len="sm"/>
                      <a:tailEnd type="none" w="sm" len="sm"/>
                    </a:lnB>
                    <a:solidFill>
                      <a:srgbClr val="A5A5A5"/>
                    </a:solidFill>
                  </a:tcPr>
                </a:tc>
                <a:tc>
                  <a:txBody>
                    <a:bodyPr/>
                    <a:lstStyle/>
                    <a:p>
                      <a:pPr marL="0" lvl="0" indent="0" rtl="0">
                        <a:spcBef>
                          <a:spcPts val="0"/>
                        </a:spcBef>
                        <a:spcAft>
                          <a:spcPts val="0"/>
                        </a:spcAft>
                        <a:buNone/>
                      </a:pPr>
                      <a:r>
                        <a:rPr lang="en" sz="1500" b="1">
                          <a:latin typeface="Calibri"/>
                          <a:ea typeface="Calibri"/>
                          <a:cs typeface="Calibri"/>
                          <a:sym typeface="Calibri"/>
                        </a:rPr>
                        <a:t>Ice-free months</a:t>
                      </a:r>
                      <a:endParaRPr sz="1500" b="1">
                        <a:latin typeface="Calibri"/>
                        <a:ea typeface="Calibri"/>
                        <a:cs typeface="Calibri"/>
                        <a:sym typeface="Calibri"/>
                      </a:endParaRPr>
                    </a:p>
                  </a:txBody>
                  <a:tcPr marL="121900" marR="121900" marT="121900" marB="121900">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B w="6250" cap="flat" cmpd="sng">
                      <a:solidFill>
                        <a:srgbClr val="000000"/>
                      </a:solidFill>
                      <a:prstDash val="solid"/>
                      <a:round/>
                      <a:headEnd type="none" w="sm" len="sm"/>
                      <a:tailEnd type="none" w="sm" len="sm"/>
                    </a:lnB>
                    <a:solidFill>
                      <a:srgbClr val="A5A5A5"/>
                    </a:solidFill>
                  </a:tcPr>
                </a:tc>
                <a:tc>
                  <a:txBody>
                    <a:bodyPr/>
                    <a:lstStyle/>
                    <a:p>
                      <a:pPr marL="0" lvl="0" indent="0" rtl="0">
                        <a:spcBef>
                          <a:spcPts val="0"/>
                        </a:spcBef>
                        <a:spcAft>
                          <a:spcPts val="0"/>
                        </a:spcAft>
                        <a:buNone/>
                      </a:pPr>
                      <a:r>
                        <a:rPr lang="en" sz="1500" b="1">
                          <a:latin typeface="Calibri"/>
                          <a:ea typeface="Calibri"/>
                          <a:cs typeface="Calibri"/>
                          <a:sym typeface="Calibri"/>
                        </a:rPr>
                        <a:t>Flow rate (Q) (m3/month)</a:t>
                      </a:r>
                      <a:endParaRPr sz="1500" b="1">
                        <a:latin typeface="Calibri"/>
                        <a:ea typeface="Calibri"/>
                        <a:cs typeface="Calibri"/>
                        <a:sym typeface="Calibri"/>
                      </a:endParaRPr>
                    </a:p>
                  </a:txBody>
                  <a:tcPr marL="121900" marR="121900" marT="121900" marB="121900">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B w="6250" cap="flat" cmpd="sng">
                      <a:solidFill>
                        <a:srgbClr val="000000"/>
                      </a:solidFill>
                      <a:prstDash val="solid"/>
                      <a:round/>
                      <a:headEnd type="none" w="sm" len="sm"/>
                      <a:tailEnd type="none" w="sm" len="sm"/>
                    </a:lnB>
                    <a:solidFill>
                      <a:srgbClr val="A5A5A5"/>
                    </a:solidFill>
                  </a:tcPr>
                </a:tc>
                <a:tc>
                  <a:txBody>
                    <a:bodyPr/>
                    <a:lstStyle/>
                    <a:p>
                      <a:pPr marL="0" lvl="0" indent="0" rtl="0">
                        <a:spcBef>
                          <a:spcPts val="0"/>
                        </a:spcBef>
                        <a:spcAft>
                          <a:spcPts val="0"/>
                        </a:spcAft>
                        <a:buNone/>
                      </a:pPr>
                      <a:r>
                        <a:rPr lang="en" sz="1500" b="1">
                          <a:latin typeface="Calibri"/>
                          <a:ea typeface="Calibri"/>
                          <a:cs typeface="Calibri"/>
                          <a:sym typeface="Calibri"/>
                        </a:rPr>
                        <a:t>Residence time (months)</a:t>
                      </a:r>
                      <a:endParaRPr sz="1500" b="1">
                        <a:latin typeface="Calibri"/>
                        <a:ea typeface="Calibri"/>
                        <a:cs typeface="Calibri"/>
                        <a:sym typeface="Calibri"/>
                      </a:endParaRPr>
                    </a:p>
                  </a:txBody>
                  <a:tcPr marL="121900" marR="121900" marT="121900" marB="121900">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B w="6250" cap="flat" cmpd="sng">
                      <a:solidFill>
                        <a:srgbClr val="000000"/>
                      </a:solidFill>
                      <a:prstDash val="solid"/>
                      <a:round/>
                      <a:headEnd type="none" w="sm" len="sm"/>
                      <a:tailEnd type="none" w="sm" len="sm"/>
                    </a:lnB>
                    <a:solidFill>
                      <a:srgbClr val="A5A5A5"/>
                    </a:solidFill>
                  </a:tcPr>
                </a:tc>
                <a:tc>
                  <a:txBody>
                    <a:bodyPr/>
                    <a:lstStyle/>
                    <a:p>
                      <a:pPr marL="0" lvl="0" indent="0" rtl="0">
                        <a:spcBef>
                          <a:spcPts val="0"/>
                        </a:spcBef>
                        <a:spcAft>
                          <a:spcPts val="0"/>
                        </a:spcAft>
                        <a:buNone/>
                      </a:pPr>
                      <a:r>
                        <a:rPr lang="en" sz="1500" b="1">
                          <a:latin typeface="Calibri"/>
                          <a:ea typeface="Calibri"/>
                          <a:cs typeface="Calibri"/>
                          <a:sym typeface="Calibri"/>
                        </a:rPr>
                        <a:t>Residence time (weeks)</a:t>
                      </a:r>
                      <a:endParaRPr sz="1500" b="1">
                        <a:latin typeface="Calibri"/>
                        <a:ea typeface="Calibri"/>
                        <a:cs typeface="Calibri"/>
                        <a:sym typeface="Calibri"/>
                      </a:endParaRPr>
                    </a:p>
                  </a:txBody>
                  <a:tcPr marL="121900" marR="121900" marT="121900" marB="121900">
                    <a:lnL w="6250" cap="flat" cmpd="sng">
                      <a:solidFill>
                        <a:srgbClr val="000000"/>
                      </a:solidFill>
                      <a:prstDash val="solid"/>
                      <a:round/>
                      <a:headEnd type="none" w="sm" len="sm"/>
                      <a:tailEnd type="none" w="sm" len="sm"/>
                    </a:lnL>
                    <a:lnR w="6250" cap="flat" cmpd="sng">
                      <a:solidFill>
                        <a:srgbClr val="000000"/>
                      </a:solidFill>
                      <a:prstDash val="solid"/>
                      <a:round/>
                      <a:headEnd type="none" w="sm" len="sm"/>
                      <a:tailEnd type="none" w="sm" len="sm"/>
                    </a:lnR>
                    <a:lnB w="6250" cap="flat" cmpd="sng">
                      <a:solidFill>
                        <a:srgbClr val="000000"/>
                      </a:solidFill>
                      <a:prstDash val="solid"/>
                      <a:round/>
                      <a:headEnd type="none" w="sm" len="sm"/>
                      <a:tailEnd type="none" w="sm" len="sm"/>
                    </a:lnB>
                    <a:solidFill>
                      <a:srgbClr val="A5A5A5"/>
                    </a:solidFill>
                  </a:tcPr>
                </a:tc>
                <a:extLst>
                  <a:ext uri="{0D108BD9-81ED-4DB2-BD59-A6C34878D82A}">
                    <a16:rowId xmlns:a16="http://schemas.microsoft.com/office/drawing/2014/main" val="10000"/>
                  </a:ext>
                </a:extLst>
              </a:tr>
              <a:tr h="690840">
                <a:tc>
                  <a:txBody>
                    <a:bodyPr/>
                    <a:lstStyle/>
                    <a:p>
                      <a:pPr marL="0" lvl="0" indent="0" rtl="0">
                        <a:spcBef>
                          <a:spcPts val="0"/>
                        </a:spcBef>
                        <a:spcAft>
                          <a:spcPts val="0"/>
                        </a:spcAft>
                        <a:buNone/>
                      </a:pPr>
                      <a:r>
                        <a:rPr lang="en" sz="1500">
                          <a:latin typeface="Calibri"/>
                          <a:ea typeface="Calibri"/>
                          <a:cs typeface="Calibri"/>
                          <a:sym typeface="Calibri"/>
                        </a:rPr>
                        <a:t>Allen</a:t>
                      </a:r>
                      <a:endParaRPr sz="1500">
                        <a:latin typeface="Calibri"/>
                        <a:ea typeface="Calibri"/>
                        <a:cs typeface="Calibri"/>
                        <a:sym typeface="Calibri"/>
                      </a:endParaRPr>
                    </a:p>
                  </a:txBody>
                  <a:tcPr marL="121900" marR="121900" marT="121900" marB="121900">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FFFFFF"/>
                      </a:solidFill>
                      <a:prstDash val="solid"/>
                      <a:round/>
                      <a:headEnd type="none" w="sm" len="sm"/>
                      <a:tailEnd type="none" w="sm" len="sm"/>
                    </a:lnB>
                    <a:solidFill>
                      <a:srgbClr val="DBDBDB"/>
                    </a:solidFill>
                  </a:tcPr>
                </a:tc>
                <a:tc>
                  <a:txBody>
                    <a:bodyPr/>
                    <a:lstStyle/>
                    <a:p>
                      <a:pPr marL="0" lvl="0" indent="0" rtl="0">
                        <a:spcBef>
                          <a:spcPts val="0"/>
                        </a:spcBef>
                        <a:spcAft>
                          <a:spcPts val="0"/>
                        </a:spcAft>
                        <a:buNone/>
                      </a:pPr>
                      <a:r>
                        <a:rPr lang="en" sz="1500">
                          <a:latin typeface="Calibri"/>
                          <a:ea typeface="Calibri"/>
                          <a:cs typeface="Calibri"/>
                          <a:sym typeface="Calibri"/>
                        </a:rPr>
                        <a:t>20</a:t>
                      </a:r>
                      <a:endParaRPr sz="1500">
                        <a:latin typeface="Calibri"/>
                        <a:ea typeface="Calibri"/>
                        <a:cs typeface="Calibri"/>
                        <a:sym typeface="Calibri"/>
                      </a:endParaRPr>
                    </a:p>
                  </a:txBody>
                  <a:tcPr marL="121900" marR="121900" marT="121900" marB="121900">
                    <a:lnL w="6250" cap="flat" cmpd="sng">
                      <a:solidFill>
                        <a:srgbClr val="000000"/>
                      </a:solidFill>
                      <a:prstDash val="solid"/>
                      <a:round/>
                      <a:headEnd type="none" w="sm" len="sm"/>
                      <a:tailEnd type="none" w="sm" len="sm"/>
                    </a:lnL>
                    <a:lnR w="6250" cap="flat" cmpd="sng">
                      <a:solidFill>
                        <a:srgbClr val="FFFFFF"/>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FFFFFF"/>
                      </a:solidFill>
                      <a:prstDash val="solid"/>
                      <a:round/>
                      <a:headEnd type="none" w="sm" len="sm"/>
                      <a:tailEnd type="none" w="sm" len="sm"/>
                    </a:lnB>
                    <a:solidFill>
                      <a:srgbClr val="DBDBDB"/>
                    </a:solidFill>
                  </a:tcPr>
                </a:tc>
                <a:tc>
                  <a:txBody>
                    <a:bodyPr/>
                    <a:lstStyle/>
                    <a:p>
                      <a:pPr marL="0" lvl="0" indent="0" rtl="0">
                        <a:spcBef>
                          <a:spcPts val="0"/>
                        </a:spcBef>
                        <a:spcAft>
                          <a:spcPts val="0"/>
                        </a:spcAft>
                        <a:buNone/>
                      </a:pPr>
                      <a:r>
                        <a:rPr lang="en" sz="1500">
                          <a:latin typeface="Calibri"/>
                          <a:ea typeface="Calibri"/>
                          <a:cs typeface="Calibri"/>
                          <a:sym typeface="Calibri"/>
                        </a:rPr>
                        <a:t>6.096074128</a:t>
                      </a:r>
                      <a:endParaRPr sz="1500">
                        <a:latin typeface="Calibri"/>
                        <a:ea typeface="Calibri"/>
                        <a:cs typeface="Calibri"/>
                        <a:sym typeface="Calibri"/>
                      </a:endParaRPr>
                    </a:p>
                  </a:txBody>
                  <a:tcPr marL="121900" marR="121900" marT="121900" marB="121900">
                    <a:lnL w="6250" cap="flat" cmpd="sng">
                      <a:solidFill>
                        <a:srgbClr val="FFFFFF"/>
                      </a:solidFill>
                      <a:prstDash val="solid"/>
                      <a:round/>
                      <a:headEnd type="none" w="sm" len="sm"/>
                      <a:tailEnd type="none" w="sm" len="sm"/>
                    </a:lnL>
                    <a:lnR w="6250" cap="flat" cmpd="sng">
                      <a:solidFill>
                        <a:srgbClr val="FFFFFF"/>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FFFFFF"/>
                      </a:solidFill>
                      <a:prstDash val="solid"/>
                      <a:round/>
                      <a:headEnd type="none" w="sm" len="sm"/>
                      <a:tailEnd type="none" w="sm" len="sm"/>
                    </a:lnB>
                    <a:solidFill>
                      <a:srgbClr val="DBDBDB"/>
                    </a:solidFill>
                  </a:tcPr>
                </a:tc>
                <a:tc>
                  <a:txBody>
                    <a:bodyPr/>
                    <a:lstStyle/>
                    <a:p>
                      <a:pPr marL="0" lvl="0" indent="0" rtl="0">
                        <a:spcBef>
                          <a:spcPts val="0"/>
                        </a:spcBef>
                        <a:spcAft>
                          <a:spcPts val="0"/>
                        </a:spcAft>
                        <a:buNone/>
                      </a:pPr>
                      <a:r>
                        <a:rPr lang="en" sz="1500">
                          <a:latin typeface="Calibri"/>
                          <a:ea typeface="Calibri"/>
                          <a:cs typeface="Calibri"/>
                          <a:sym typeface="Calibri"/>
                        </a:rPr>
                        <a:t>208592.9</a:t>
                      </a:r>
                      <a:endParaRPr sz="1500">
                        <a:latin typeface="Calibri"/>
                        <a:ea typeface="Calibri"/>
                        <a:cs typeface="Calibri"/>
                        <a:sym typeface="Calibri"/>
                      </a:endParaRPr>
                    </a:p>
                  </a:txBody>
                  <a:tcPr marL="121900" marR="121900" marT="121900" marB="121900">
                    <a:lnL w="6250" cap="flat" cmpd="sng">
                      <a:solidFill>
                        <a:srgbClr val="FFFFFF"/>
                      </a:solidFill>
                      <a:prstDash val="solid"/>
                      <a:round/>
                      <a:headEnd type="none" w="sm" len="sm"/>
                      <a:tailEnd type="none" w="sm" len="sm"/>
                    </a:lnL>
                    <a:lnR w="6250" cap="flat" cmpd="sng">
                      <a:solidFill>
                        <a:srgbClr val="FFFFFF"/>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FFFFFF"/>
                      </a:solidFill>
                      <a:prstDash val="solid"/>
                      <a:round/>
                      <a:headEnd type="none" w="sm" len="sm"/>
                      <a:tailEnd type="none" w="sm" len="sm"/>
                    </a:lnB>
                    <a:solidFill>
                      <a:srgbClr val="DBDBDB"/>
                    </a:solidFill>
                  </a:tcPr>
                </a:tc>
                <a:tc>
                  <a:txBody>
                    <a:bodyPr/>
                    <a:lstStyle/>
                    <a:p>
                      <a:pPr marL="0" lvl="0" indent="0" rtl="0">
                        <a:spcBef>
                          <a:spcPts val="0"/>
                        </a:spcBef>
                        <a:spcAft>
                          <a:spcPts val="0"/>
                        </a:spcAft>
                        <a:buNone/>
                      </a:pPr>
                      <a:r>
                        <a:rPr lang="en" sz="1500">
                          <a:latin typeface="Calibri"/>
                          <a:ea typeface="Calibri"/>
                          <a:cs typeface="Calibri"/>
                          <a:sym typeface="Calibri"/>
                        </a:rPr>
                        <a:t>635798.8905</a:t>
                      </a:r>
                      <a:endParaRPr sz="1500">
                        <a:latin typeface="Calibri"/>
                        <a:ea typeface="Calibri"/>
                        <a:cs typeface="Calibri"/>
                        <a:sym typeface="Calibri"/>
                      </a:endParaRPr>
                    </a:p>
                  </a:txBody>
                  <a:tcPr marL="121900" marR="121900" marT="121900" marB="121900">
                    <a:lnL w="6250" cap="flat" cmpd="sng">
                      <a:solidFill>
                        <a:srgbClr val="FFFFFF"/>
                      </a:solidFill>
                      <a:prstDash val="solid"/>
                      <a:round/>
                      <a:headEnd type="none" w="sm" len="sm"/>
                      <a:tailEnd type="none" w="sm" len="sm"/>
                    </a:lnL>
                    <a:lnR w="6250" cap="flat" cmpd="sng">
                      <a:solidFill>
                        <a:srgbClr val="FFFFFF"/>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FFFFFF"/>
                      </a:solidFill>
                      <a:prstDash val="solid"/>
                      <a:round/>
                      <a:headEnd type="none" w="sm" len="sm"/>
                      <a:tailEnd type="none" w="sm" len="sm"/>
                    </a:lnB>
                    <a:solidFill>
                      <a:srgbClr val="DBDBDB"/>
                    </a:solidFill>
                  </a:tcPr>
                </a:tc>
                <a:tc>
                  <a:txBody>
                    <a:bodyPr/>
                    <a:lstStyle/>
                    <a:p>
                      <a:pPr marL="0" lvl="0" indent="0" rtl="0">
                        <a:spcBef>
                          <a:spcPts val="0"/>
                        </a:spcBef>
                        <a:spcAft>
                          <a:spcPts val="0"/>
                        </a:spcAft>
                        <a:buNone/>
                      </a:pPr>
                      <a:r>
                        <a:rPr lang="en" sz="1500">
                          <a:latin typeface="Calibri"/>
                          <a:ea typeface="Calibri"/>
                          <a:cs typeface="Calibri"/>
                          <a:sym typeface="Calibri"/>
                        </a:rPr>
                        <a:t>1711635.8</a:t>
                      </a:r>
                      <a:endParaRPr sz="1500">
                        <a:latin typeface="Calibri"/>
                        <a:ea typeface="Calibri"/>
                        <a:cs typeface="Calibri"/>
                        <a:sym typeface="Calibri"/>
                      </a:endParaRPr>
                    </a:p>
                  </a:txBody>
                  <a:tcPr marL="121900" marR="121900" marT="121900" marB="121900">
                    <a:lnL w="6250" cap="flat" cmpd="sng">
                      <a:solidFill>
                        <a:srgbClr val="FFFFFF"/>
                      </a:solidFill>
                      <a:prstDash val="solid"/>
                      <a:round/>
                      <a:headEnd type="none" w="sm" len="sm"/>
                      <a:tailEnd type="none" w="sm" len="sm"/>
                    </a:lnL>
                    <a:lnR w="6250" cap="flat" cmpd="sng">
                      <a:solidFill>
                        <a:srgbClr val="FFFFFF"/>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FFFFFF"/>
                      </a:solidFill>
                      <a:prstDash val="solid"/>
                      <a:round/>
                      <a:headEnd type="none" w="sm" len="sm"/>
                      <a:tailEnd type="none" w="sm" len="sm"/>
                    </a:lnB>
                    <a:solidFill>
                      <a:srgbClr val="DBDBDB"/>
                    </a:solidFill>
                  </a:tcPr>
                </a:tc>
                <a:tc>
                  <a:txBody>
                    <a:bodyPr/>
                    <a:lstStyle/>
                    <a:p>
                      <a:pPr marL="0" lvl="0" indent="0" rtl="0">
                        <a:spcBef>
                          <a:spcPts val="0"/>
                        </a:spcBef>
                        <a:spcAft>
                          <a:spcPts val="0"/>
                        </a:spcAft>
                        <a:buNone/>
                      </a:pPr>
                      <a:r>
                        <a:rPr lang="en" sz="1500">
                          <a:latin typeface="Calibri"/>
                          <a:ea typeface="Calibri"/>
                          <a:cs typeface="Calibri"/>
                          <a:sym typeface="Calibri"/>
                        </a:rPr>
                        <a:t>37.5</a:t>
                      </a:r>
                      <a:endParaRPr sz="1500">
                        <a:latin typeface="Calibri"/>
                        <a:ea typeface="Calibri"/>
                        <a:cs typeface="Calibri"/>
                        <a:sym typeface="Calibri"/>
                      </a:endParaRPr>
                    </a:p>
                  </a:txBody>
                  <a:tcPr marL="121900" marR="121900" marT="121900" marB="121900">
                    <a:lnL w="6250" cap="flat" cmpd="sng">
                      <a:solidFill>
                        <a:srgbClr val="FFFFFF"/>
                      </a:solidFill>
                      <a:prstDash val="solid"/>
                      <a:round/>
                      <a:headEnd type="none" w="sm" len="sm"/>
                      <a:tailEnd type="none" w="sm" len="sm"/>
                    </a:lnL>
                    <a:lnR w="6250" cap="flat" cmpd="sng">
                      <a:solidFill>
                        <a:srgbClr val="FFFFFF"/>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FFFFFF"/>
                      </a:solidFill>
                      <a:prstDash val="solid"/>
                      <a:round/>
                      <a:headEnd type="none" w="sm" len="sm"/>
                      <a:tailEnd type="none" w="sm" len="sm"/>
                    </a:lnB>
                    <a:solidFill>
                      <a:srgbClr val="DBDBDB"/>
                    </a:solidFill>
                  </a:tcPr>
                </a:tc>
                <a:tc>
                  <a:txBody>
                    <a:bodyPr/>
                    <a:lstStyle/>
                    <a:p>
                      <a:pPr marL="0" lvl="0" indent="0" rtl="0">
                        <a:spcBef>
                          <a:spcPts val="0"/>
                        </a:spcBef>
                        <a:spcAft>
                          <a:spcPts val="0"/>
                        </a:spcAft>
                        <a:buNone/>
                      </a:pPr>
                      <a:r>
                        <a:rPr lang="en" sz="1500">
                          <a:latin typeface="Calibri"/>
                          <a:ea typeface="Calibri"/>
                          <a:cs typeface="Calibri"/>
                          <a:sym typeface="Calibri"/>
                        </a:rPr>
                        <a:t>0.9525</a:t>
                      </a:r>
                      <a:endParaRPr sz="1500">
                        <a:latin typeface="Calibri"/>
                        <a:ea typeface="Calibri"/>
                        <a:cs typeface="Calibri"/>
                        <a:sym typeface="Calibri"/>
                      </a:endParaRPr>
                    </a:p>
                  </a:txBody>
                  <a:tcPr marL="121900" marR="121900" marT="121900" marB="121900">
                    <a:lnL w="6250" cap="flat" cmpd="sng">
                      <a:solidFill>
                        <a:srgbClr val="FFFFFF"/>
                      </a:solidFill>
                      <a:prstDash val="solid"/>
                      <a:round/>
                      <a:headEnd type="none" w="sm" len="sm"/>
                      <a:tailEnd type="none" w="sm" len="sm"/>
                    </a:lnL>
                    <a:lnR w="6250" cap="flat" cmpd="sng">
                      <a:solidFill>
                        <a:srgbClr val="FFFFFF"/>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FFFFFF"/>
                      </a:solidFill>
                      <a:prstDash val="solid"/>
                      <a:round/>
                      <a:headEnd type="none" w="sm" len="sm"/>
                      <a:tailEnd type="none" w="sm" len="sm"/>
                    </a:lnB>
                    <a:solidFill>
                      <a:srgbClr val="DBDBDB"/>
                    </a:solidFill>
                  </a:tcPr>
                </a:tc>
                <a:tc>
                  <a:txBody>
                    <a:bodyPr/>
                    <a:lstStyle/>
                    <a:p>
                      <a:pPr marL="0" lvl="0" indent="0" rtl="0">
                        <a:spcBef>
                          <a:spcPts val="0"/>
                        </a:spcBef>
                        <a:spcAft>
                          <a:spcPts val="0"/>
                        </a:spcAft>
                        <a:buNone/>
                      </a:pPr>
                      <a:r>
                        <a:rPr lang="en" sz="1500">
                          <a:latin typeface="Calibri"/>
                          <a:ea typeface="Calibri"/>
                          <a:cs typeface="Calibri"/>
                          <a:sym typeface="Calibri"/>
                        </a:rPr>
                        <a:t>8</a:t>
                      </a:r>
                      <a:endParaRPr sz="1500">
                        <a:latin typeface="Calibri"/>
                        <a:ea typeface="Calibri"/>
                        <a:cs typeface="Calibri"/>
                        <a:sym typeface="Calibri"/>
                      </a:endParaRPr>
                    </a:p>
                  </a:txBody>
                  <a:tcPr marL="121900" marR="121900" marT="121900" marB="121900">
                    <a:lnL w="6250" cap="flat" cmpd="sng">
                      <a:solidFill>
                        <a:srgbClr val="FFFFFF"/>
                      </a:solidFill>
                      <a:prstDash val="solid"/>
                      <a:round/>
                      <a:headEnd type="none" w="sm" len="sm"/>
                      <a:tailEnd type="none" w="sm" len="sm"/>
                    </a:lnL>
                    <a:lnR w="6250" cap="flat" cmpd="sng">
                      <a:solidFill>
                        <a:srgbClr val="FFFFFF"/>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FFFFFF"/>
                      </a:solidFill>
                      <a:prstDash val="solid"/>
                      <a:round/>
                      <a:headEnd type="none" w="sm" len="sm"/>
                      <a:tailEnd type="none" w="sm" len="sm"/>
                    </a:lnB>
                    <a:solidFill>
                      <a:srgbClr val="DBDBDB"/>
                    </a:solidFill>
                  </a:tcPr>
                </a:tc>
                <a:tc>
                  <a:txBody>
                    <a:bodyPr/>
                    <a:lstStyle/>
                    <a:p>
                      <a:pPr marL="0" lvl="0" indent="0" rtl="0">
                        <a:spcBef>
                          <a:spcPts val="0"/>
                        </a:spcBef>
                        <a:spcAft>
                          <a:spcPts val="0"/>
                        </a:spcAft>
                        <a:buNone/>
                      </a:pPr>
                      <a:r>
                        <a:rPr lang="en" sz="1500">
                          <a:latin typeface="Calibri"/>
                          <a:ea typeface="Calibri"/>
                          <a:cs typeface="Calibri"/>
                          <a:sym typeface="Calibri"/>
                        </a:rPr>
                        <a:t>203791.6374</a:t>
                      </a:r>
                      <a:endParaRPr sz="1500">
                        <a:latin typeface="Calibri"/>
                        <a:ea typeface="Calibri"/>
                        <a:cs typeface="Calibri"/>
                        <a:sym typeface="Calibri"/>
                      </a:endParaRPr>
                    </a:p>
                  </a:txBody>
                  <a:tcPr marL="121900" marR="121900" marT="121900" marB="121900">
                    <a:lnL w="6250" cap="flat" cmpd="sng">
                      <a:solidFill>
                        <a:srgbClr val="FFFFFF"/>
                      </a:solidFill>
                      <a:prstDash val="solid"/>
                      <a:round/>
                      <a:headEnd type="none" w="sm" len="sm"/>
                      <a:tailEnd type="none" w="sm" len="sm"/>
                    </a:lnL>
                    <a:lnR w="6250" cap="flat" cmpd="sng">
                      <a:solidFill>
                        <a:srgbClr val="FFFFFF"/>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FFFFFF"/>
                      </a:solidFill>
                      <a:prstDash val="solid"/>
                      <a:round/>
                      <a:headEnd type="none" w="sm" len="sm"/>
                      <a:tailEnd type="none" w="sm" len="sm"/>
                    </a:lnB>
                    <a:solidFill>
                      <a:srgbClr val="DBDBDB"/>
                    </a:solidFill>
                  </a:tcPr>
                </a:tc>
                <a:tc>
                  <a:txBody>
                    <a:bodyPr/>
                    <a:lstStyle/>
                    <a:p>
                      <a:pPr marL="0" lvl="0" indent="0" rtl="0">
                        <a:spcBef>
                          <a:spcPts val="0"/>
                        </a:spcBef>
                        <a:spcAft>
                          <a:spcPts val="0"/>
                        </a:spcAft>
                        <a:buNone/>
                      </a:pPr>
                      <a:r>
                        <a:rPr lang="en" sz="1500">
                          <a:latin typeface="Calibri"/>
                          <a:ea typeface="Calibri"/>
                          <a:cs typeface="Calibri"/>
                          <a:sym typeface="Calibri"/>
                        </a:rPr>
                        <a:t>3.119847794</a:t>
                      </a:r>
                      <a:endParaRPr sz="1500">
                        <a:latin typeface="Calibri"/>
                        <a:ea typeface="Calibri"/>
                        <a:cs typeface="Calibri"/>
                        <a:sym typeface="Calibri"/>
                      </a:endParaRPr>
                    </a:p>
                  </a:txBody>
                  <a:tcPr marL="121900" marR="121900" marT="121900" marB="121900">
                    <a:lnL w="6250" cap="flat" cmpd="sng">
                      <a:solidFill>
                        <a:srgbClr val="FFFFFF"/>
                      </a:solidFill>
                      <a:prstDash val="solid"/>
                      <a:round/>
                      <a:headEnd type="none" w="sm" len="sm"/>
                      <a:tailEnd type="none" w="sm" len="sm"/>
                    </a:lnL>
                    <a:lnR w="6250" cap="flat" cmpd="sng">
                      <a:solidFill>
                        <a:srgbClr val="FFFFFF"/>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solidFill>
                        <a:srgbClr val="FFFFFF"/>
                      </a:solidFill>
                      <a:prstDash val="solid"/>
                      <a:round/>
                      <a:headEnd type="none" w="sm" len="sm"/>
                      <a:tailEnd type="none" w="sm" len="sm"/>
                    </a:lnB>
                    <a:solidFill>
                      <a:srgbClr val="DBDBDB"/>
                    </a:solidFill>
                  </a:tcPr>
                </a:tc>
                <a:tc>
                  <a:txBody>
                    <a:bodyPr/>
                    <a:lstStyle/>
                    <a:p>
                      <a:pPr marL="0" lvl="0" indent="0" rtl="0">
                        <a:spcBef>
                          <a:spcPts val="0"/>
                        </a:spcBef>
                        <a:spcAft>
                          <a:spcPts val="0"/>
                        </a:spcAft>
                        <a:buNone/>
                      </a:pPr>
                      <a:r>
                        <a:rPr lang="en" sz="1500">
                          <a:latin typeface="Calibri"/>
                          <a:ea typeface="Calibri"/>
                          <a:cs typeface="Calibri"/>
                          <a:sym typeface="Calibri"/>
                        </a:rPr>
                        <a:t>12.47939118</a:t>
                      </a:r>
                      <a:endParaRPr sz="1500">
                        <a:latin typeface="Calibri"/>
                        <a:ea typeface="Calibri"/>
                        <a:cs typeface="Calibri"/>
                        <a:sym typeface="Calibri"/>
                      </a:endParaRPr>
                    </a:p>
                  </a:txBody>
                  <a:tcPr marL="121900" marR="121900" marT="121900" marB="121900">
                    <a:lnL w="6250" cap="flat" cmpd="sng">
                      <a:solidFill>
                        <a:srgbClr val="FFFFFF"/>
                      </a:solidFill>
                      <a:prstDash val="solid"/>
                      <a:round/>
                      <a:headEnd type="none" w="sm" len="sm"/>
                      <a:tailEnd type="none" w="sm" len="sm"/>
                    </a:lnL>
                    <a:lnT w="6250" cap="flat" cmpd="sng">
                      <a:solidFill>
                        <a:srgbClr val="000000"/>
                      </a:solidFill>
                      <a:prstDash val="solid"/>
                      <a:round/>
                      <a:headEnd type="none" w="sm" len="sm"/>
                      <a:tailEnd type="none" w="sm" len="sm"/>
                    </a:lnT>
                    <a:lnB w="6250" cap="flat" cmpd="sng">
                      <a:solidFill>
                        <a:srgbClr val="FFFFFF"/>
                      </a:solidFill>
                      <a:prstDash val="solid"/>
                      <a:round/>
                      <a:headEnd type="none" w="sm" len="sm"/>
                      <a:tailEnd type="none" w="sm" len="sm"/>
                    </a:lnB>
                    <a:solidFill>
                      <a:srgbClr val="DBDBDB"/>
                    </a:solidFill>
                  </a:tcPr>
                </a:tc>
                <a:extLst>
                  <a:ext uri="{0D108BD9-81ED-4DB2-BD59-A6C34878D82A}">
                    <a16:rowId xmlns:a16="http://schemas.microsoft.com/office/drawing/2014/main" val="10001"/>
                  </a:ext>
                </a:extLst>
              </a:tr>
              <a:tr h="691941">
                <a:tc>
                  <a:txBody>
                    <a:bodyPr/>
                    <a:lstStyle/>
                    <a:p>
                      <a:pPr marL="0" lvl="0" indent="0" rtl="0">
                        <a:spcBef>
                          <a:spcPts val="0"/>
                        </a:spcBef>
                        <a:spcAft>
                          <a:spcPts val="0"/>
                        </a:spcAft>
                        <a:buNone/>
                      </a:pPr>
                      <a:r>
                        <a:rPr lang="en" sz="1500">
                          <a:latin typeface="Calibri"/>
                          <a:ea typeface="Calibri"/>
                          <a:cs typeface="Calibri"/>
                          <a:sym typeface="Calibri"/>
                        </a:rPr>
                        <a:t>Canadice</a:t>
                      </a:r>
                      <a:endParaRPr sz="1500">
                        <a:latin typeface="Calibri"/>
                        <a:ea typeface="Calibri"/>
                        <a:cs typeface="Calibri"/>
                        <a:sym typeface="Calibri"/>
                      </a:endParaRPr>
                    </a:p>
                  </a:txBody>
                  <a:tcPr marL="121900" marR="121900" marT="121900" marB="121900">
                    <a:lnR w="6250" cap="flat" cmpd="sng">
                      <a:solidFill>
                        <a:srgbClr val="000000"/>
                      </a:solidFill>
                      <a:prstDash val="solid"/>
                      <a:round/>
                      <a:headEnd type="none" w="sm" len="sm"/>
                      <a:tailEnd type="none" w="sm" len="sm"/>
                    </a:lnR>
                    <a:lnT w="6250" cap="flat" cmpd="sng">
                      <a:solidFill>
                        <a:srgbClr val="FFFFFF"/>
                      </a:solidFill>
                      <a:prstDash val="solid"/>
                      <a:round/>
                      <a:headEnd type="none" w="sm" len="sm"/>
                      <a:tailEnd type="none" w="sm" len="sm"/>
                    </a:lnT>
                    <a:lnB w="6250" cap="flat" cmpd="sng">
                      <a:solidFill>
                        <a:srgbClr val="000000"/>
                      </a:solidFill>
                      <a:prstDash val="solid"/>
                      <a:round/>
                      <a:headEnd type="none" w="sm" len="sm"/>
                      <a:tailEnd type="none" w="sm" len="sm"/>
                    </a:lnB>
                    <a:solidFill>
                      <a:srgbClr val="EDEDED"/>
                    </a:solidFill>
                  </a:tcPr>
                </a:tc>
                <a:tc>
                  <a:txBody>
                    <a:bodyPr/>
                    <a:lstStyle/>
                    <a:p>
                      <a:pPr marL="0" lvl="0" indent="0" rtl="0">
                        <a:spcBef>
                          <a:spcPts val="0"/>
                        </a:spcBef>
                        <a:spcAft>
                          <a:spcPts val="0"/>
                        </a:spcAft>
                        <a:buNone/>
                      </a:pPr>
                      <a:r>
                        <a:rPr lang="en" sz="1500">
                          <a:latin typeface="Calibri"/>
                          <a:ea typeface="Calibri"/>
                          <a:cs typeface="Calibri"/>
                          <a:sym typeface="Calibri"/>
                        </a:rPr>
                        <a:t>80</a:t>
                      </a:r>
                      <a:endParaRPr sz="1500">
                        <a:latin typeface="Calibri"/>
                        <a:ea typeface="Calibri"/>
                        <a:cs typeface="Calibri"/>
                        <a:sym typeface="Calibri"/>
                      </a:endParaRPr>
                    </a:p>
                  </a:txBody>
                  <a:tcPr marL="121900" marR="121900" marT="121900" marB="121900">
                    <a:lnL w="6250" cap="flat" cmpd="sng">
                      <a:solidFill>
                        <a:srgbClr val="000000"/>
                      </a:solidFill>
                      <a:prstDash val="solid"/>
                      <a:round/>
                      <a:headEnd type="none" w="sm" len="sm"/>
                      <a:tailEnd type="none" w="sm" len="sm"/>
                    </a:lnL>
                    <a:lnR w="6250" cap="flat" cmpd="sng">
                      <a:solidFill>
                        <a:srgbClr val="FFFFFF"/>
                      </a:solidFill>
                      <a:prstDash val="solid"/>
                      <a:round/>
                      <a:headEnd type="none" w="sm" len="sm"/>
                      <a:tailEnd type="none" w="sm" len="sm"/>
                    </a:lnR>
                    <a:lnT w="6250" cap="flat" cmpd="sng">
                      <a:solidFill>
                        <a:srgbClr val="FFFFFF"/>
                      </a:solidFill>
                      <a:prstDash val="solid"/>
                      <a:round/>
                      <a:headEnd type="none" w="sm" len="sm"/>
                      <a:tailEnd type="none" w="sm" len="sm"/>
                    </a:lnT>
                    <a:solidFill>
                      <a:srgbClr val="EDEDED"/>
                    </a:solidFill>
                  </a:tcPr>
                </a:tc>
                <a:tc>
                  <a:txBody>
                    <a:bodyPr/>
                    <a:lstStyle/>
                    <a:p>
                      <a:pPr marL="0" lvl="0" indent="0" rtl="0">
                        <a:spcBef>
                          <a:spcPts val="0"/>
                        </a:spcBef>
                        <a:spcAft>
                          <a:spcPts val="0"/>
                        </a:spcAft>
                        <a:buNone/>
                      </a:pPr>
                      <a:r>
                        <a:rPr lang="en" sz="1500">
                          <a:latin typeface="Calibri"/>
                          <a:ea typeface="Calibri"/>
                          <a:cs typeface="Calibri"/>
                          <a:sym typeface="Calibri"/>
                        </a:rPr>
                        <a:t>24.38429651</a:t>
                      </a:r>
                      <a:endParaRPr sz="1500">
                        <a:latin typeface="Calibri"/>
                        <a:ea typeface="Calibri"/>
                        <a:cs typeface="Calibri"/>
                        <a:sym typeface="Calibri"/>
                      </a:endParaRPr>
                    </a:p>
                  </a:txBody>
                  <a:tcPr marL="121900" marR="121900" marT="121900" marB="121900">
                    <a:lnL w="6250" cap="flat" cmpd="sng">
                      <a:solidFill>
                        <a:srgbClr val="FFFFFF"/>
                      </a:solidFill>
                      <a:prstDash val="solid"/>
                      <a:round/>
                      <a:headEnd type="none" w="sm" len="sm"/>
                      <a:tailEnd type="none" w="sm" len="sm"/>
                    </a:lnL>
                    <a:lnR w="6250" cap="flat" cmpd="sng">
                      <a:solidFill>
                        <a:srgbClr val="FFFFFF"/>
                      </a:solidFill>
                      <a:prstDash val="solid"/>
                      <a:round/>
                      <a:headEnd type="none" w="sm" len="sm"/>
                      <a:tailEnd type="none" w="sm" len="sm"/>
                    </a:lnR>
                    <a:lnT w="6250" cap="flat" cmpd="sng">
                      <a:solidFill>
                        <a:srgbClr val="FFFFFF"/>
                      </a:solidFill>
                      <a:prstDash val="solid"/>
                      <a:round/>
                      <a:headEnd type="none" w="sm" len="sm"/>
                      <a:tailEnd type="none" w="sm" len="sm"/>
                    </a:lnT>
                    <a:solidFill>
                      <a:srgbClr val="EDEDED"/>
                    </a:solidFill>
                  </a:tcPr>
                </a:tc>
                <a:tc>
                  <a:txBody>
                    <a:bodyPr/>
                    <a:lstStyle/>
                    <a:p>
                      <a:pPr marL="0" lvl="0" indent="0" algn="r" rtl="0">
                        <a:lnSpc>
                          <a:spcPct val="115000"/>
                        </a:lnSpc>
                        <a:spcBef>
                          <a:spcPts val="0"/>
                        </a:spcBef>
                        <a:spcAft>
                          <a:spcPts val="0"/>
                        </a:spcAft>
                        <a:buNone/>
                      </a:pPr>
                      <a:r>
                        <a:rPr lang="en" sz="1300"/>
                        <a:t>2924979.167</a:t>
                      </a:r>
                      <a:endParaRPr sz="1300"/>
                    </a:p>
                  </a:txBody>
                  <a:tcPr marL="121900" marR="121900" marT="121900" marB="121900">
                    <a:lnL w="6250" cap="flat" cmpd="sng">
                      <a:solidFill>
                        <a:srgbClr val="FFFFFF"/>
                      </a:solidFill>
                      <a:prstDash val="solid"/>
                      <a:round/>
                      <a:headEnd type="none" w="sm" len="sm"/>
                      <a:tailEnd type="none" w="sm" len="sm"/>
                    </a:lnL>
                    <a:lnR w="6250" cap="flat" cmpd="sng">
                      <a:solidFill>
                        <a:srgbClr val="FFFFFF"/>
                      </a:solidFill>
                      <a:prstDash val="solid"/>
                      <a:round/>
                      <a:headEnd type="none" w="sm" len="sm"/>
                      <a:tailEnd type="none" w="sm" len="sm"/>
                    </a:lnR>
                    <a:lnT w="6250" cap="flat" cmpd="sng">
                      <a:solidFill>
                        <a:srgbClr val="FFFFFF"/>
                      </a:solidFill>
                      <a:prstDash val="solid"/>
                      <a:round/>
                      <a:headEnd type="none" w="sm" len="sm"/>
                      <a:tailEnd type="none" w="sm" len="sm"/>
                    </a:lnT>
                    <a:solidFill>
                      <a:srgbClr val="EDEDED"/>
                    </a:solidFill>
                  </a:tcPr>
                </a:tc>
                <a:tc>
                  <a:txBody>
                    <a:bodyPr/>
                    <a:lstStyle/>
                    <a:p>
                      <a:pPr marL="0" lvl="0" indent="0" rtl="0">
                        <a:spcBef>
                          <a:spcPts val="0"/>
                        </a:spcBef>
                        <a:spcAft>
                          <a:spcPts val="0"/>
                        </a:spcAft>
                        <a:buNone/>
                      </a:pPr>
                      <a:r>
                        <a:rPr lang="en" sz="1500">
                          <a:latin typeface="Calibri"/>
                          <a:ea typeface="Calibri"/>
                          <a:cs typeface="Calibri"/>
                          <a:sym typeface="Calibri"/>
                        </a:rPr>
                        <a:t>35661779.65</a:t>
                      </a:r>
                      <a:endParaRPr sz="1500">
                        <a:latin typeface="Calibri"/>
                        <a:ea typeface="Calibri"/>
                        <a:cs typeface="Calibri"/>
                        <a:sym typeface="Calibri"/>
                      </a:endParaRPr>
                    </a:p>
                  </a:txBody>
                  <a:tcPr marL="121900" marR="121900" marT="121900" marB="121900">
                    <a:lnL w="6250" cap="flat" cmpd="sng">
                      <a:solidFill>
                        <a:srgbClr val="FFFFFF"/>
                      </a:solidFill>
                      <a:prstDash val="solid"/>
                      <a:round/>
                      <a:headEnd type="none" w="sm" len="sm"/>
                      <a:tailEnd type="none" w="sm" len="sm"/>
                    </a:lnL>
                    <a:lnR w="6250" cap="flat" cmpd="sng">
                      <a:solidFill>
                        <a:srgbClr val="FFFFFF"/>
                      </a:solidFill>
                      <a:prstDash val="solid"/>
                      <a:round/>
                      <a:headEnd type="none" w="sm" len="sm"/>
                      <a:tailEnd type="none" w="sm" len="sm"/>
                    </a:lnR>
                    <a:lnT w="6250" cap="flat" cmpd="sng">
                      <a:solidFill>
                        <a:srgbClr val="FFFFFF"/>
                      </a:solidFill>
                      <a:prstDash val="solid"/>
                      <a:round/>
                      <a:headEnd type="none" w="sm" len="sm"/>
                      <a:tailEnd type="none" w="sm" len="sm"/>
                    </a:lnT>
                    <a:solidFill>
                      <a:srgbClr val="EDEDED"/>
                    </a:solidFill>
                  </a:tcPr>
                </a:tc>
                <a:tc>
                  <a:txBody>
                    <a:bodyPr/>
                    <a:lstStyle/>
                    <a:p>
                      <a:pPr marL="0" lvl="0" indent="0" rtl="0">
                        <a:spcBef>
                          <a:spcPts val="0"/>
                        </a:spcBef>
                        <a:spcAft>
                          <a:spcPts val="0"/>
                        </a:spcAft>
                        <a:buNone/>
                      </a:pPr>
                      <a:r>
                        <a:rPr lang="en" sz="1500">
                          <a:latin typeface="Calibri"/>
                          <a:ea typeface="Calibri"/>
                          <a:cs typeface="Calibri"/>
                          <a:sym typeface="Calibri"/>
                        </a:rPr>
                        <a:t>38174985.91</a:t>
                      </a:r>
                      <a:endParaRPr sz="1500">
                        <a:latin typeface="Calibri"/>
                        <a:ea typeface="Calibri"/>
                        <a:cs typeface="Calibri"/>
                        <a:sym typeface="Calibri"/>
                      </a:endParaRPr>
                    </a:p>
                  </a:txBody>
                  <a:tcPr marL="121900" marR="121900" marT="121900" marB="121900">
                    <a:lnL w="6250" cap="flat" cmpd="sng">
                      <a:solidFill>
                        <a:srgbClr val="FFFFFF"/>
                      </a:solidFill>
                      <a:prstDash val="solid"/>
                      <a:round/>
                      <a:headEnd type="none" w="sm" len="sm"/>
                      <a:tailEnd type="none" w="sm" len="sm"/>
                    </a:lnL>
                    <a:lnR w="6250" cap="flat" cmpd="sng">
                      <a:solidFill>
                        <a:srgbClr val="FFFFFF"/>
                      </a:solidFill>
                      <a:prstDash val="solid"/>
                      <a:round/>
                      <a:headEnd type="none" w="sm" len="sm"/>
                      <a:tailEnd type="none" w="sm" len="sm"/>
                    </a:lnR>
                    <a:lnT w="6250" cap="flat" cmpd="sng">
                      <a:solidFill>
                        <a:srgbClr val="FFFFFF"/>
                      </a:solidFill>
                      <a:prstDash val="solid"/>
                      <a:round/>
                      <a:headEnd type="none" w="sm" len="sm"/>
                      <a:tailEnd type="none" w="sm" len="sm"/>
                    </a:lnT>
                    <a:solidFill>
                      <a:srgbClr val="EDEDED"/>
                    </a:solidFill>
                  </a:tcPr>
                </a:tc>
                <a:tc>
                  <a:txBody>
                    <a:bodyPr/>
                    <a:lstStyle/>
                    <a:p>
                      <a:pPr marL="0" lvl="0" indent="0" algn="r" rtl="0">
                        <a:lnSpc>
                          <a:spcPct val="115000"/>
                        </a:lnSpc>
                        <a:spcBef>
                          <a:spcPts val="0"/>
                        </a:spcBef>
                        <a:spcAft>
                          <a:spcPts val="0"/>
                        </a:spcAft>
                        <a:buNone/>
                      </a:pPr>
                      <a:r>
                        <a:rPr lang="en" sz="1300"/>
                        <a:t>32.5</a:t>
                      </a:r>
                      <a:endParaRPr sz="1300"/>
                    </a:p>
                  </a:txBody>
                  <a:tcPr marL="121900" marR="121900" marT="121900" marB="121900">
                    <a:lnL w="6250" cap="flat" cmpd="sng">
                      <a:solidFill>
                        <a:srgbClr val="FFFFFF"/>
                      </a:solidFill>
                      <a:prstDash val="solid"/>
                      <a:round/>
                      <a:headEnd type="none" w="sm" len="sm"/>
                      <a:tailEnd type="none" w="sm" len="sm"/>
                    </a:lnL>
                    <a:lnR w="6250" cap="flat" cmpd="sng">
                      <a:solidFill>
                        <a:srgbClr val="FFFFFF"/>
                      </a:solidFill>
                      <a:prstDash val="solid"/>
                      <a:round/>
                      <a:headEnd type="none" w="sm" len="sm"/>
                      <a:tailEnd type="none" w="sm" len="sm"/>
                    </a:lnR>
                    <a:lnT w="6250" cap="flat" cmpd="sng">
                      <a:solidFill>
                        <a:srgbClr val="FFFFFF"/>
                      </a:solidFill>
                      <a:prstDash val="solid"/>
                      <a:round/>
                      <a:headEnd type="none" w="sm" len="sm"/>
                      <a:tailEnd type="none" w="sm" len="sm"/>
                    </a:lnT>
                    <a:solidFill>
                      <a:srgbClr val="EDEDED"/>
                    </a:solidFill>
                  </a:tcPr>
                </a:tc>
                <a:tc>
                  <a:txBody>
                    <a:bodyPr/>
                    <a:lstStyle/>
                    <a:p>
                      <a:pPr marL="0" lvl="0" indent="0" rtl="0">
                        <a:spcBef>
                          <a:spcPts val="0"/>
                        </a:spcBef>
                        <a:spcAft>
                          <a:spcPts val="0"/>
                        </a:spcAft>
                        <a:buNone/>
                      </a:pPr>
                      <a:r>
                        <a:rPr lang="en" sz="1500">
                          <a:latin typeface="Calibri"/>
                          <a:ea typeface="Calibri"/>
                          <a:cs typeface="Calibri"/>
                          <a:sym typeface="Calibri"/>
                        </a:rPr>
                        <a:t>0.8255</a:t>
                      </a:r>
                      <a:endParaRPr sz="1500">
                        <a:latin typeface="Calibri"/>
                        <a:ea typeface="Calibri"/>
                        <a:cs typeface="Calibri"/>
                        <a:sym typeface="Calibri"/>
                      </a:endParaRPr>
                    </a:p>
                  </a:txBody>
                  <a:tcPr marL="121900" marR="121900" marT="121900" marB="121900">
                    <a:lnL w="6250" cap="flat" cmpd="sng">
                      <a:solidFill>
                        <a:srgbClr val="FFFFFF"/>
                      </a:solidFill>
                      <a:prstDash val="solid"/>
                      <a:round/>
                      <a:headEnd type="none" w="sm" len="sm"/>
                      <a:tailEnd type="none" w="sm" len="sm"/>
                    </a:lnL>
                    <a:lnR w="6250" cap="flat" cmpd="sng">
                      <a:solidFill>
                        <a:srgbClr val="FFFFFF"/>
                      </a:solidFill>
                      <a:prstDash val="solid"/>
                      <a:round/>
                      <a:headEnd type="none" w="sm" len="sm"/>
                      <a:tailEnd type="none" w="sm" len="sm"/>
                    </a:lnR>
                    <a:lnT w="6250" cap="flat" cmpd="sng">
                      <a:solidFill>
                        <a:srgbClr val="FFFFFF"/>
                      </a:solidFill>
                      <a:prstDash val="solid"/>
                      <a:round/>
                      <a:headEnd type="none" w="sm" len="sm"/>
                      <a:tailEnd type="none" w="sm" len="sm"/>
                    </a:lnT>
                    <a:solidFill>
                      <a:srgbClr val="EDEDED"/>
                    </a:solidFill>
                  </a:tcPr>
                </a:tc>
                <a:tc>
                  <a:txBody>
                    <a:bodyPr/>
                    <a:lstStyle/>
                    <a:p>
                      <a:pPr marL="0" lvl="0" indent="0" rtl="0">
                        <a:spcBef>
                          <a:spcPts val="0"/>
                        </a:spcBef>
                        <a:spcAft>
                          <a:spcPts val="0"/>
                        </a:spcAft>
                        <a:buNone/>
                      </a:pPr>
                      <a:r>
                        <a:rPr lang="en" sz="1500">
                          <a:latin typeface="Calibri"/>
                          <a:ea typeface="Calibri"/>
                          <a:cs typeface="Calibri"/>
                          <a:sym typeface="Calibri"/>
                        </a:rPr>
                        <a:t>8</a:t>
                      </a:r>
                      <a:endParaRPr sz="1500">
                        <a:latin typeface="Calibri"/>
                        <a:ea typeface="Calibri"/>
                        <a:cs typeface="Calibri"/>
                        <a:sym typeface="Calibri"/>
                      </a:endParaRPr>
                    </a:p>
                  </a:txBody>
                  <a:tcPr marL="121900" marR="121900" marT="121900" marB="121900">
                    <a:lnL w="6250" cap="flat" cmpd="sng">
                      <a:solidFill>
                        <a:srgbClr val="FFFFFF"/>
                      </a:solidFill>
                      <a:prstDash val="solid"/>
                      <a:round/>
                      <a:headEnd type="none" w="sm" len="sm"/>
                      <a:tailEnd type="none" w="sm" len="sm"/>
                    </a:lnL>
                    <a:lnR w="6250" cap="flat" cmpd="sng">
                      <a:solidFill>
                        <a:srgbClr val="FFFFFF"/>
                      </a:solidFill>
                      <a:prstDash val="solid"/>
                      <a:round/>
                      <a:headEnd type="none" w="sm" len="sm"/>
                      <a:tailEnd type="none" w="sm" len="sm"/>
                    </a:lnR>
                    <a:lnT w="6250" cap="flat" cmpd="sng">
                      <a:solidFill>
                        <a:srgbClr val="FFFFFF"/>
                      </a:solidFill>
                      <a:prstDash val="solid"/>
                      <a:round/>
                      <a:headEnd type="none" w="sm" len="sm"/>
                      <a:tailEnd type="none" w="sm" len="sm"/>
                    </a:lnT>
                    <a:solidFill>
                      <a:srgbClr val="EDEDED"/>
                    </a:solidFill>
                  </a:tcPr>
                </a:tc>
                <a:tc>
                  <a:txBody>
                    <a:bodyPr/>
                    <a:lstStyle/>
                    <a:p>
                      <a:pPr marL="0" lvl="0" indent="0" rtl="0">
                        <a:spcBef>
                          <a:spcPts val="0"/>
                        </a:spcBef>
                        <a:spcAft>
                          <a:spcPts val="0"/>
                        </a:spcAft>
                        <a:buNone/>
                      </a:pPr>
                      <a:r>
                        <a:rPr lang="en" sz="1500">
                          <a:latin typeface="Calibri"/>
                          <a:ea typeface="Calibri"/>
                          <a:cs typeface="Calibri"/>
                          <a:sym typeface="Calibri"/>
                        </a:rPr>
                        <a:t>3939181.358</a:t>
                      </a:r>
                      <a:endParaRPr sz="1500">
                        <a:latin typeface="Calibri"/>
                        <a:ea typeface="Calibri"/>
                        <a:cs typeface="Calibri"/>
                        <a:sym typeface="Calibri"/>
                      </a:endParaRPr>
                    </a:p>
                  </a:txBody>
                  <a:tcPr marL="121900" marR="121900" marT="121900" marB="121900">
                    <a:lnL w="6250" cap="flat" cmpd="sng">
                      <a:solidFill>
                        <a:srgbClr val="FFFFFF"/>
                      </a:solidFill>
                      <a:prstDash val="solid"/>
                      <a:round/>
                      <a:headEnd type="none" w="sm" len="sm"/>
                      <a:tailEnd type="none" w="sm" len="sm"/>
                    </a:lnL>
                    <a:lnR w="6250" cap="flat" cmpd="sng">
                      <a:solidFill>
                        <a:srgbClr val="FFFFFF"/>
                      </a:solidFill>
                      <a:prstDash val="solid"/>
                      <a:round/>
                      <a:headEnd type="none" w="sm" len="sm"/>
                      <a:tailEnd type="none" w="sm" len="sm"/>
                    </a:lnR>
                    <a:lnT w="6250" cap="flat" cmpd="sng">
                      <a:solidFill>
                        <a:srgbClr val="FFFFFF"/>
                      </a:solidFill>
                      <a:prstDash val="solid"/>
                      <a:round/>
                      <a:headEnd type="none" w="sm" len="sm"/>
                      <a:tailEnd type="none" w="sm" len="sm"/>
                    </a:lnT>
                    <a:solidFill>
                      <a:srgbClr val="EDEDED"/>
                    </a:solidFill>
                  </a:tcPr>
                </a:tc>
                <a:tc>
                  <a:txBody>
                    <a:bodyPr/>
                    <a:lstStyle/>
                    <a:p>
                      <a:pPr marL="0" lvl="0" indent="0" rtl="0">
                        <a:spcBef>
                          <a:spcPts val="0"/>
                        </a:spcBef>
                        <a:spcAft>
                          <a:spcPts val="0"/>
                        </a:spcAft>
                        <a:buNone/>
                      </a:pPr>
                      <a:r>
                        <a:rPr lang="en" sz="1500">
                          <a:latin typeface="Calibri"/>
                          <a:ea typeface="Calibri"/>
                          <a:cs typeface="Calibri"/>
                          <a:sym typeface="Calibri"/>
                        </a:rPr>
                        <a:t>9.053094134</a:t>
                      </a:r>
                      <a:endParaRPr sz="1500">
                        <a:latin typeface="Calibri"/>
                        <a:ea typeface="Calibri"/>
                        <a:cs typeface="Calibri"/>
                        <a:sym typeface="Calibri"/>
                      </a:endParaRPr>
                    </a:p>
                  </a:txBody>
                  <a:tcPr marL="121900" marR="121900" marT="121900" marB="121900">
                    <a:lnL w="6250" cap="flat" cmpd="sng">
                      <a:solidFill>
                        <a:srgbClr val="FFFFFF"/>
                      </a:solidFill>
                      <a:prstDash val="solid"/>
                      <a:round/>
                      <a:headEnd type="none" w="sm" len="sm"/>
                      <a:tailEnd type="none" w="sm" len="sm"/>
                    </a:lnL>
                    <a:lnR w="6250" cap="flat" cmpd="sng">
                      <a:solidFill>
                        <a:srgbClr val="FFFFFF"/>
                      </a:solidFill>
                      <a:prstDash val="solid"/>
                      <a:round/>
                      <a:headEnd type="none" w="sm" len="sm"/>
                      <a:tailEnd type="none" w="sm" len="sm"/>
                    </a:lnR>
                    <a:lnT w="6250" cap="flat" cmpd="sng">
                      <a:solidFill>
                        <a:srgbClr val="FFFFFF"/>
                      </a:solidFill>
                      <a:prstDash val="solid"/>
                      <a:round/>
                      <a:headEnd type="none" w="sm" len="sm"/>
                      <a:tailEnd type="none" w="sm" len="sm"/>
                    </a:lnT>
                    <a:solidFill>
                      <a:srgbClr val="EDEDED"/>
                    </a:solidFill>
                  </a:tcPr>
                </a:tc>
                <a:tc>
                  <a:txBody>
                    <a:bodyPr/>
                    <a:lstStyle/>
                    <a:p>
                      <a:pPr marL="0" lvl="0" indent="0" rtl="0">
                        <a:spcBef>
                          <a:spcPts val="0"/>
                        </a:spcBef>
                        <a:spcAft>
                          <a:spcPts val="0"/>
                        </a:spcAft>
                        <a:buNone/>
                      </a:pPr>
                      <a:r>
                        <a:rPr lang="en" sz="1500">
                          <a:latin typeface="Calibri"/>
                          <a:ea typeface="Calibri"/>
                          <a:cs typeface="Calibri"/>
                          <a:sym typeface="Calibri"/>
                        </a:rPr>
                        <a:t>36.21237654</a:t>
                      </a:r>
                      <a:endParaRPr sz="1500">
                        <a:latin typeface="Calibri"/>
                        <a:ea typeface="Calibri"/>
                        <a:cs typeface="Calibri"/>
                        <a:sym typeface="Calibri"/>
                      </a:endParaRPr>
                    </a:p>
                  </a:txBody>
                  <a:tcPr marL="121900" marR="121900" marT="121900" marB="121900">
                    <a:lnL w="6250" cap="flat" cmpd="sng">
                      <a:solidFill>
                        <a:srgbClr val="FFFFFF"/>
                      </a:solidFill>
                      <a:prstDash val="solid"/>
                      <a:round/>
                      <a:headEnd type="none" w="sm" len="sm"/>
                      <a:tailEnd type="none" w="sm" len="sm"/>
                    </a:lnL>
                    <a:lnT w="6250" cap="flat" cmpd="sng">
                      <a:solidFill>
                        <a:srgbClr val="FFFFFF"/>
                      </a:solidFill>
                      <a:prstDash val="solid"/>
                      <a:round/>
                      <a:headEnd type="none" w="sm" len="sm"/>
                      <a:tailEnd type="none" w="sm" len="sm"/>
                    </a:lnT>
                    <a:solidFill>
                      <a:srgbClr val="EDEDED"/>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508411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88" name="Shape 88"/>
          <p:cNvPicPr preferRelativeResize="0"/>
          <p:nvPr/>
        </p:nvPicPr>
        <p:blipFill>
          <a:blip r:embed="rId3">
            <a:alphaModFix/>
          </a:blip>
          <a:stretch>
            <a:fillRect/>
          </a:stretch>
        </p:blipFill>
        <p:spPr>
          <a:xfrm>
            <a:off x="572600" y="18"/>
            <a:ext cx="5299333" cy="6857956"/>
          </a:xfrm>
          <a:prstGeom prst="rect">
            <a:avLst/>
          </a:prstGeom>
          <a:noFill/>
          <a:ln>
            <a:noFill/>
          </a:ln>
        </p:spPr>
      </p:pic>
      <p:pic>
        <p:nvPicPr>
          <p:cNvPr id="89" name="Shape 89"/>
          <p:cNvPicPr preferRelativeResize="0"/>
          <p:nvPr/>
        </p:nvPicPr>
        <p:blipFill>
          <a:blip r:embed="rId4">
            <a:alphaModFix/>
          </a:blip>
          <a:stretch>
            <a:fillRect/>
          </a:stretch>
        </p:blipFill>
        <p:spPr>
          <a:xfrm>
            <a:off x="6477052" y="0"/>
            <a:ext cx="5299363" cy="6858000"/>
          </a:xfrm>
          <a:prstGeom prst="rect">
            <a:avLst/>
          </a:prstGeom>
          <a:noFill/>
          <a:ln>
            <a:noFill/>
          </a:ln>
        </p:spPr>
      </p:pic>
    </p:spTree>
    <p:extLst>
      <p:ext uri="{BB962C8B-B14F-4D97-AF65-F5344CB8AC3E}">
        <p14:creationId xmlns:p14="http://schemas.microsoft.com/office/powerpoint/2010/main" val="20900659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5738" y="1311965"/>
            <a:ext cx="10793895" cy="2664082"/>
          </a:xfrm>
        </p:spPr>
        <p:txBody>
          <a:bodyPr/>
          <a:lstStyle/>
          <a:p>
            <a:r>
              <a:rPr lang="en-US" dirty="0"/>
              <a:t>POVERTY AND SHOOTINGS IN BUFFALO , NY</a:t>
            </a:r>
          </a:p>
        </p:txBody>
      </p:sp>
      <p:sp>
        <p:nvSpPr>
          <p:cNvPr id="3" name="Subtitle 2"/>
          <p:cNvSpPr>
            <a:spLocks noGrp="1"/>
          </p:cNvSpPr>
          <p:nvPr>
            <p:ph type="subTitle" idx="1"/>
          </p:nvPr>
        </p:nvSpPr>
        <p:spPr>
          <a:xfrm>
            <a:off x="1305872" y="4118112"/>
            <a:ext cx="9601200" cy="990600"/>
          </a:xfrm>
        </p:spPr>
        <p:txBody>
          <a:bodyPr/>
          <a:lstStyle/>
          <a:p>
            <a:r>
              <a:rPr lang="en-US" dirty="0"/>
              <a:t>Sean </a:t>
            </a:r>
            <a:r>
              <a:rPr lang="en-US" dirty="0" err="1"/>
              <a:t>Konovitz-Davern</a:t>
            </a:r>
            <a:endParaRPr lang="en-US" dirty="0"/>
          </a:p>
          <a:p>
            <a:r>
              <a:rPr lang="en-US" dirty="0"/>
              <a:t>GEO 559 </a:t>
            </a:r>
          </a:p>
        </p:txBody>
      </p:sp>
    </p:spTree>
    <p:extLst>
      <p:ext uri="{BB962C8B-B14F-4D97-AF65-F5344CB8AC3E}">
        <p14:creationId xmlns:p14="http://schemas.microsoft.com/office/powerpoint/2010/main" val="134098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t>
            </a:r>
          </a:p>
        </p:txBody>
      </p:sp>
      <p:sp>
        <p:nvSpPr>
          <p:cNvPr id="3" name="Content Placeholder 2"/>
          <p:cNvSpPr>
            <a:spLocks noGrp="1"/>
          </p:cNvSpPr>
          <p:nvPr>
            <p:ph idx="1"/>
          </p:nvPr>
        </p:nvSpPr>
        <p:spPr/>
        <p:txBody>
          <a:bodyPr/>
          <a:lstStyle/>
          <a:p>
            <a:r>
              <a:rPr lang="en-US" dirty="0"/>
              <a:t>Census data (ACS using 2010 numbers)</a:t>
            </a:r>
          </a:p>
          <a:p>
            <a:r>
              <a:rPr lang="en-US" dirty="0"/>
              <a:t>Erie County </a:t>
            </a:r>
            <a:r>
              <a:rPr lang="en-US" dirty="0" err="1"/>
              <a:t>shapefile</a:t>
            </a:r>
            <a:r>
              <a:rPr lang="en-US" dirty="0"/>
              <a:t> from TIGER </a:t>
            </a:r>
          </a:p>
          <a:p>
            <a:r>
              <a:rPr lang="en-US" dirty="0"/>
              <a:t>Road line </a:t>
            </a:r>
            <a:r>
              <a:rPr lang="en-US" dirty="0" err="1"/>
              <a:t>shapefile</a:t>
            </a:r>
            <a:r>
              <a:rPr lang="en-US" dirty="0"/>
              <a:t> from NYS Clearinghouse-used as guide</a:t>
            </a:r>
          </a:p>
          <a:p>
            <a:r>
              <a:rPr lang="en-US" dirty="0"/>
              <a:t>Shootings data from Buffalo Police Department that has been geocoded </a:t>
            </a:r>
          </a:p>
          <a:p>
            <a:r>
              <a:rPr lang="en-US" dirty="0"/>
              <a:t>NYSroads.com-used to find out where highway exits in Buffalo are</a:t>
            </a:r>
          </a:p>
        </p:txBody>
      </p:sp>
    </p:spTree>
    <p:extLst>
      <p:ext uri="{BB962C8B-B14F-4D97-AF65-F5344CB8AC3E}">
        <p14:creationId xmlns:p14="http://schemas.microsoft.com/office/powerpoint/2010/main" val="4347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Preprocessing</a:t>
            </a:r>
          </a:p>
        </p:txBody>
      </p:sp>
      <p:sp>
        <p:nvSpPr>
          <p:cNvPr id="3" name="Content Placeholder 2"/>
          <p:cNvSpPr>
            <a:spLocks noGrp="1"/>
          </p:cNvSpPr>
          <p:nvPr>
            <p:ph idx="1"/>
          </p:nvPr>
        </p:nvSpPr>
        <p:spPr/>
        <p:txBody>
          <a:bodyPr/>
          <a:lstStyle/>
          <a:p>
            <a:r>
              <a:rPr lang="en-US" dirty="0"/>
              <a:t>Get data from census tables into Excel and ready for </a:t>
            </a:r>
            <a:r>
              <a:rPr lang="en-US" dirty="0" err="1"/>
              <a:t>ArcMap</a:t>
            </a:r>
            <a:r>
              <a:rPr lang="en-US" dirty="0"/>
              <a:t>-ended up being joined together by census tract</a:t>
            </a:r>
          </a:p>
          <a:p>
            <a:r>
              <a:rPr lang="en-US" dirty="0"/>
              <a:t>Selecting only the tracts in Buffalo (79 total)</a:t>
            </a:r>
          </a:p>
          <a:p>
            <a:r>
              <a:rPr lang="en-US" dirty="0"/>
              <a:t>Changing of coordinate system </a:t>
            </a:r>
          </a:p>
          <a:p>
            <a:r>
              <a:rPr lang="en-US" dirty="0"/>
              <a:t>Creation of point layer from shooting table</a:t>
            </a:r>
          </a:p>
          <a:p>
            <a:r>
              <a:rPr lang="en-US" dirty="0"/>
              <a:t>Creation of point layer representing location of highway exits </a:t>
            </a:r>
          </a:p>
          <a:p>
            <a:r>
              <a:rPr lang="en-US" dirty="0"/>
              <a:t>Counted points (shooting incidents) in each tract and created rate based on 2010 population for each tract</a:t>
            </a:r>
          </a:p>
        </p:txBody>
      </p:sp>
    </p:spTree>
    <p:extLst>
      <p:ext uri="{BB962C8B-B14F-4D97-AF65-F5344CB8AC3E}">
        <p14:creationId xmlns:p14="http://schemas.microsoft.com/office/powerpoint/2010/main" val="370726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1820718" y="954077"/>
            <a:ext cx="7886700" cy="679639"/>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2250" b="0" kern="1200" baseline="0">
                <a:solidFill>
                  <a:schemeClr val="tx2"/>
                </a:solidFill>
                <a:latin typeface="+mj-lt"/>
                <a:ea typeface="Georgia" charset="0"/>
                <a:cs typeface="Georgia" charset="0"/>
              </a:defRPr>
            </a:lvl1pPr>
          </a:lstStyle>
          <a:p>
            <a:r>
              <a:rPr lang="en-US" sz="3200" b="1" dirty="0"/>
              <a:t>5. Result</a:t>
            </a:r>
          </a:p>
        </p:txBody>
      </p:sp>
      <p:sp>
        <p:nvSpPr>
          <p:cNvPr id="6" name="Text Placeholder 1"/>
          <p:cNvSpPr>
            <a:spLocks noGrp="1"/>
          </p:cNvSpPr>
          <p:nvPr>
            <p:ph type="body" idx="10"/>
          </p:nvPr>
        </p:nvSpPr>
        <p:spPr>
          <a:xfrm>
            <a:off x="1819564" y="1819795"/>
            <a:ext cx="7887854" cy="4450881"/>
          </a:xfrm>
        </p:spPr>
        <p:txBody>
          <a:bodyPr/>
          <a:lstStyle/>
          <a:p>
            <a:r>
              <a:rPr lang="en-US" sz="1600" b="1" dirty="0">
                <a:solidFill>
                  <a:srgbClr val="000000"/>
                </a:solidFill>
                <a:latin typeface="Times New Roman" panose="02020603050405020304" pitchFamily="18" charset="0"/>
              </a:rPr>
              <a:t>The AHP evaluation function:</a:t>
            </a:r>
          </a:p>
          <a:p>
            <a:r>
              <a:rPr lang="en-US" sz="1600" dirty="0" err="1">
                <a:solidFill>
                  <a:srgbClr val="000000"/>
                </a:solidFill>
                <a:latin typeface="Times New Roman" panose="02020603050405020304" pitchFamily="18" charset="0"/>
              </a:rPr>
              <a:t>Suitability</a:t>
            </a:r>
            <a:r>
              <a:rPr lang="en-US" sz="1050" dirty="0" err="1">
                <a:solidFill>
                  <a:srgbClr val="000000"/>
                </a:solidFill>
                <a:latin typeface="Times New Roman" panose="02020603050405020304" pitchFamily="18" charset="0"/>
              </a:rPr>
              <a:t>i</a:t>
            </a:r>
            <a:r>
              <a:rPr lang="en-US" sz="1050" dirty="0">
                <a:solidFill>
                  <a:srgbClr val="000000"/>
                </a:solidFill>
                <a:latin typeface="Times New Roman" panose="02020603050405020304" pitchFamily="18" charset="0"/>
              </a:rPr>
              <a:t> </a:t>
            </a:r>
            <a:r>
              <a:rPr lang="en-US" sz="1600" dirty="0">
                <a:solidFill>
                  <a:srgbClr val="000000"/>
                </a:solidFill>
                <a:latin typeface="Times New Roman" panose="02020603050405020304" pitchFamily="18" charset="0"/>
              </a:rPr>
              <a:t>= 0.153* Slope +0.091 * Elevation+0.146 * Humus+0.036 * ESOC +0.113* Texture +0.034 * pH +0.032 * Stone +0.121 * EHTC+0.045 * P +0.069 * T +0.093 * River density +0.032 * D+0.035 * E </a:t>
            </a:r>
          </a:p>
          <a:p>
            <a:r>
              <a:rPr lang="en-US" sz="1600" b="1" dirty="0">
                <a:solidFill>
                  <a:srgbClr val="000000"/>
                </a:solidFill>
                <a:latin typeface="Times New Roman" panose="02020603050405020304" pitchFamily="18" charset="0"/>
              </a:rPr>
              <a:t>The PLS regression result for AGB from vegetation indices is: </a:t>
            </a:r>
          </a:p>
          <a:p>
            <a:r>
              <a:rPr lang="en-US" sz="1600" dirty="0">
                <a:solidFill>
                  <a:srgbClr val="000000"/>
                </a:solidFill>
                <a:latin typeface="Times New Roman" panose="02020603050405020304" pitchFamily="18" charset="0"/>
              </a:rPr>
              <a:t>AGB= -0.331 + 0.415 * CI green +2.125 * NDVI + 0.415 * Simple ratio + 3.860*EV</a:t>
            </a:r>
            <a:r>
              <a:rPr lang="en-US" sz="1050" dirty="0">
                <a:solidFill>
                  <a:srgbClr val="000000"/>
                </a:solidFill>
                <a:latin typeface="Times New Roman" panose="02020603050405020304" pitchFamily="18" charset="0"/>
              </a:rPr>
              <a:t>2 </a:t>
            </a:r>
            <a:r>
              <a:rPr lang="en-US" sz="1600" dirty="0">
                <a:solidFill>
                  <a:srgbClr val="000000"/>
                </a:solidFill>
                <a:latin typeface="Times New Roman" panose="02020603050405020304" pitchFamily="18" charset="0"/>
              </a:rPr>
              <a:t>+ 1.987 * WDRVI + 4.082 * MSAVI </a:t>
            </a:r>
          </a:p>
          <a:p>
            <a:r>
              <a:rPr lang="en-US" sz="1600" b="1" dirty="0">
                <a:solidFill>
                  <a:srgbClr val="000000"/>
                </a:solidFill>
                <a:latin typeface="Times New Roman" panose="02020603050405020304" pitchFamily="18" charset="0"/>
              </a:rPr>
              <a:t>The parameters of regression model: </a:t>
            </a:r>
          </a:p>
          <a:p>
            <a:r>
              <a:rPr lang="pt-BR" sz="1600" dirty="0">
                <a:solidFill>
                  <a:srgbClr val="000000"/>
                </a:solidFill>
                <a:latin typeface="Times New Roman" panose="02020603050405020304" pitchFamily="18" charset="0"/>
              </a:rPr>
              <a:t>R</a:t>
            </a:r>
            <a:r>
              <a:rPr lang="pt-BR" sz="1050" dirty="0">
                <a:solidFill>
                  <a:srgbClr val="000000"/>
                </a:solidFill>
                <a:latin typeface="Times New Roman" panose="02020603050405020304" pitchFamily="18" charset="0"/>
              </a:rPr>
              <a:t>2</a:t>
            </a:r>
            <a:r>
              <a:rPr lang="pt-BR" sz="1600" dirty="0">
                <a:solidFill>
                  <a:srgbClr val="000000"/>
                </a:solidFill>
                <a:latin typeface="Times New Roman" panose="02020603050405020304" pitchFamily="18" charset="0"/>
              </a:rPr>
              <a:t>=0.7175, Adjusted R</a:t>
            </a:r>
            <a:r>
              <a:rPr lang="pt-BR" sz="1050" dirty="0">
                <a:solidFill>
                  <a:srgbClr val="000000"/>
                </a:solidFill>
                <a:latin typeface="Times New Roman" panose="02020603050405020304" pitchFamily="18" charset="0"/>
              </a:rPr>
              <a:t>2</a:t>
            </a:r>
            <a:r>
              <a:rPr lang="pt-BR" sz="1600" dirty="0">
                <a:solidFill>
                  <a:srgbClr val="000000"/>
                </a:solidFill>
                <a:latin typeface="Times New Roman" panose="02020603050405020304" pitchFamily="18" charset="0"/>
              </a:rPr>
              <a:t>=0.7139, RMSE=0.897, MSE=0.477 </a:t>
            </a:r>
          </a:p>
          <a:p>
            <a:r>
              <a:rPr lang="en-US" sz="1600" b="1" dirty="0">
                <a:solidFill>
                  <a:srgbClr val="000000"/>
                </a:solidFill>
                <a:latin typeface="Times New Roman" panose="02020603050405020304" pitchFamily="18" charset="0"/>
              </a:rPr>
              <a:t>The Pearson correlation between two models</a:t>
            </a:r>
            <a:r>
              <a:rPr lang="en-US" sz="1600" dirty="0">
                <a:solidFill>
                  <a:srgbClr val="000000"/>
                </a:solidFill>
                <a:latin typeface="Times New Roman" panose="02020603050405020304" pitchFamily="18" charset="0"/>
              </a:rPr>
              <a:t>: r=0.331 </a:t>
            </a:r>
            <a:endParaRPr lang="en-US" sz="1600" dirty="0"/>
          </a:p>
        </p:txBody>
      </p:sp>
    </p:spTree>
    <p:extLst>
      <p:ext uri="{BB962C8B-B14F-4D97-AF65-F5344CB8AC3E}">
        <p14:creationId xmlns:p14="http://schemas.microsoft.com/office/powerpoint/2010/main" val="738442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Processes</a:t>
            </a:r>
          </a:p>
        </p:txBody>
      </p:sp>
      <p:sp>
        <p:nvSpPr>
          <p:cNvPr id="3" name="Content Placeholder 2"/>
          <p:cNvSpPr>
            <a:spLocks noGrp="1"/>
          </p:cNvSpPr>
          <p:nvPr>
            <p:ph idx="1"/>
          </p:nvPr>
        </p:nvSpPr>
        <p:spPr/>
        <p:txBody>
          <a:bodyPr/>
          <a:lstStyle/>
          <a:p>
            <a:r>
              <a:rPr lang="en-US" dirty="0"/>
              <a:t>Visualized percent below poverty threshold and median age </a:t>
            </a:r>
          </a:p>
          <a:p>
            <a:r>
              <a:rPr lang="en-US" dirty="0"/>
              <a:t>Performed Near distance to see distance for tracts to highway exits </a:t>
            </a:r>
          </a:p>
          <a:p>
            <a:r>
              <a:rPr lang="en-US" dirty="0"/>
              <a:t>OLS regression with shooting rate as dependent variable and percent below poverty, median age, and near distance as independent variables</a:t>
            </a:r>
          </a:p>
        </p:txBody>
      </p:sp>
    </p:spTree>
    <p:extLst>
      <p:ext uri="{BB962C8B-B14F-4D97-AF65-F5344CB8AC3E}">
        <p14:creationId xmlns:p14="http://schemas.microsoft.com/office/powerpoint/2010/main" val="221632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p>
        </p:txBody>
      </p:sp>
      <p:sp>
        <p:nvSpPr>
          <p:cNvPr id="3" name="Content Placeholder 2"/>
          <p:cNvSpPr>
            <a:spLocks noGrp="1"/>
          </p:cNvSpPr>
          <p:nvPr>
            <p:ph sz="half" idx="1"/>
          </p:nvPr>
        </p:nvSpPr>
        <p:spPr/>
        <p:txBody>
          <a:bodyPr/>
          <a:lstStyle/>
          <a:p>
            <a:r>
              <a:rPr lang="en-US" dirty="0"/>
              <a:t>Hard to tell visually from maps</a:t>
            </a:r>
          </a:p>
          <a:p>
            <a:r>
              <a:rPr lang="en-US" dirty="0"/>
              <a:t>Regression found that, as expected, percent below poverty was significant</a:t>
            </a:r>
          </a:p>
          <a:p>
            <a:r>
              <a:rPr lang="en-US" dirty="0"/>
              <a:t>Other factors not significant so may need to quantify differently </a:t>
            </a:r>
          </a:p>
          <a:p>
            <a:r>
              <a:rPr lang="en-US" dirty="0"/>
              <a:t>Maybe look at smaller geographic scale and other variables like race </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48400" y="1752601"/>
            <a:ext cx="3527856" cy="2479931"/>
          </a:xfr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4706937"/>
            <a:ext cx="6096000" cy="215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603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The Relationship between Income and Land Cover in Erie County</a:t>
            </a:r>
          </a:p>
        </p:txBody>
      </p:sp>
      <p:sp>
        <p:nvSpPr>
          <p:cNvPr id="3" name="Subtitle 2"/>
          <p:cNvSpPr>
            <a:spLocks noGrp="1"/>
          </p:cNvSpPr>
          <p:nvPr>
            <p:ph type="subTitle" idx="1"/>
          </p:nvPr>
        </p:nvSpPr>
        <p:spPr/>
        <p:txBody>
          <a:bodyPr/>
          <a:lstStyle/>
          <a:p>
            <a:r>
              <a:rPr lang="en-US" dirty="0"/>
              <a:t>Geo559</a:t>
            </a:r>
          </a:p>
          <a:p>
            <a:r>
              <a:rPr lang="en-US" dirty="0"/>
              <a:t>Shenyi Liu</a:t>
            </a:r>
          </a:p>
          <a:p>
            <a:endParaRPr lang="en-US" dirty="0"/>
          </a:p>
        </p:txBody>
      </p:sp>
    </p:spTree>
    <p:extLst>
      <p:ext uri="{BB962C8B-B14F-4D97-AF65-F5344CB8AC3E}">
        <p14:creationId xmlns:p14="http://schemas.microsoft.com/office/powerpoint/2010/main" val="64648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a:t>
            </a:r>
          </a:p>
        </p:txBody>
      </p:sp>
      <p:sp>
        <p:nvSpPr>
          <p:cNvPr id="3" name="Content Placeholder 2"/>
          <p:cNvSpPr>
            <a:spLocks noGrp="1"/>
          </p:cNvSpPr>
          <p:nvPr>
            <p:ph idx="1"/>
          </p:nvPr>
        </p:nvSpPr>
        <p:spPr/>
        <p:txBody>
          <a:bodyPr/>
          <a:lstStyle/>
          <a:p>
            <a:r>
              <a:rPr lang="en-US" dirty="0"/>
              <a:t>Try to answer the following questions:</a:t>
            </a:r>
          </a:p>
          <a:p>
            <a:pPr lvl="1"/>
            <a:r>
              <a:rPr lang="en-US" dirty="0"/>
              <a:t>Is there any relationship between annual median household income and land cover in Erie county?</a:t>
            </a:r>
          </a:p>
          <a:p>
            <a:pPr lvl="1"/>
            <a:r>
              <a:rPr lang="en-US" dirty="0"/>
              <a:t>If yes, what’s the exact relationship?</a:t>
            </a:r>
          </a:p>
        </p:txBody>
      </p:sp>
    </p:spTree>
    <p:extLst>
      <p:ext uri="{BB962C8B-B14F-4D97-AF65-F5344CB8AC3E}">
        <p14:creationId xmlns:p14="http://schemas.microsoft.com/office/powerpoint/2010/main" val="156838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t>
            </a:r>
          </a:p>
        </p:txBody>
      </p:sp>
      <p:sp>
        <p:nvSpPr>
          <p:cNvPr id="3" name="Content Placeholder 2"/>
          <p:cNvSpPr>
            <a:spLocks noGrp="1"/>
          </p:cNvSpPr>
          <p:nvPr>
            <p:ph idx="1"/>
          </p:nvPr>
        </p:nvSpPr>
        <p:spPr/>
        <p:txBody>
          <a:bodyPr>
            <a:normAutofit/>
          </a:bodyPr>
          <a:lstStyle/>
          <a:p>
            <a:r>
              <a:rPr lang="en-US" dirty="0"/>
              <a:t>2011 Median household income (unit: census tract) – US Census Bureau</a:t>
            </a:r>
          </a:p>
          <a:p>
            <a:r>
              <a:rPr lang="en-US" dirty="0"/>
              <a:t>Land cover – (NLCD 2011 edition, USGS)</a:t>
            </a:r>
          </a:p>
          <a:p>
            <a:pPr lvl="1"/>
            <a:r>
              <a:rPr lang="en-US" dirty="0"/>
              <a:t>Reclassify from 15 categories into 9 categories :</a:t>
            </a:r>
          </a:p>
          <a:p>
            <a:pPr lvl="2"/>
            <a:r>
              <a:rPr lang="en-US" dirty="0"/>
              <a:t>Open water</a:t>
            </a:r>
          </a:p>
          <a:p>
            <a:pPr lvl="2"/>
            <a:r>
              <a:rPr lang="en-US" dirty="0"/>
              <a:t>Developed area </a:t>
            </a:r>
          </a:p>
          <a:p>
            <a:pPr lvl="2"/>
            <a:r>
              <a:rPr lang="en-US" dirty="0"/>
              <a:t>Barren land</a:t>
            </a:r>
          </a:p>
          <a:p>
            <a:pPr lvl="2"/>
            <a:r>
              <a:rPr lang="en-US" dirty="0"/>
              <a:t>Forest</a:t>
            </a:r>
          </a:p>
          <a:p>
            <a:pPr lvl="2"/>
            <a:r>
              <a:rPr lang="en-US" dirty="0"/>
              <a:t>Scrub grassland/herbaceous</a:t>
            </a:r>
          </a:p>
          <a:p>
            <a:pPr lvl="2"/>
            <a:r>
              <a:rPr lang="en-US" dirty="0"/>
              <a:t>Pasture/hay</a:t>
            </a:r>
          </a:p>
          <a:p>
            <a:pPr lvl="2"/>
            <a:r>
              <a:rPr lang="en-US" dirty="0"/>
              <a:t>Cultivated crops</a:t>
            </a:r>
          </a:p>
          <a:p>
            <a:pPr lvl="2"/>
            <a:r>
              <a:rPr lang="en-US" dirty="0"/>
              <a:t>Wetlands</a:t>
            </a:r>
          </a:p>
        </p:txBody>
      </p:sp>
    </p:spTree>
    <p:extLst>
      <p:ext uri="{BB962C8B-B14F-4D97-AF65-F5344CB8AC3E}">
        <p14:creationId xmlns:p14="http://schemas.microsoft.com/office/powerpoint/2010/main" val="276813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Methodology – Regression </a:t>
            </a:r>
            <a:endParaRPr lang="en-US" dirty="0"/>
          </a:p>
        </p:txBody>
      </p:sp>
      <p:sp>
        <p:nvSpPr>
          <p:cNvPr id="3" name="Content Placeholder 2"/>
          <p:cNvSpPr>
            <a:spLocks noGrp="1"/>
          </p:cNvSpPr>
          <p:nvPr>
            <p:ph idx="1"/>
          </p:nvPr>
        </p:nvSpPr>
        <p:spPr>
          <a:xfrm>
            <a:off x="838200" y="1794095"/>
            <a:ext cx="10515600" cy="4351338"/>
          </a:xfrm>
        </p:spPr>
        <p:txBody>
          <a:bodyPr>
            <a:normAutofit/>
          </a:bodyPr>
          <a:lstStyle/>
          <a:p>
            <a:r>
              <a:rPr lang="en-US" dirty="0"/>
              <a:t>Dependent variable </a:t>
            </a:r>
          </a:p>
          <a:p>
            <a:pPr lvl="1"/>
            <a:r>
              <a:rPr lang="en-US" dirty="0"/>
              <a:t>median household income</a:t>
            </a:r>
          </a:p>
          <a:p>
            <a:r>
              <a:rPr lang="en-US" dirty="0"/>
              <a:t>Independent variables </a:t>
            </a:r>
          </a:p>
          <a:p>
            <a:pPr lvl="1"/>
            <a:r>
              <a:rPr lang="en-US" dirty="0"/>
              <a:t>percentage of each land cover in each census tract</a:t>
            </a:r>
          </a:p>
          <a:p>
            <a:r>
              <a:rPr lang="en-US" dirty="0"/>
              <a:t>Two regression methods…</a:t>
            </a:r>
          </a:p>
          <a:p>
            <a:pPr lvl="1"/>
            <a:r>
              <a:rPr lang="en-US" dirty="0"/>
              <a:t>Ordinary Least Squares (OLS)</a:t>
            </a:r>
          </a:p>
          <a:p>
            <a:pPr marL="457200" lvl="1" indent="0">
              <a:buNone/>
            </a:pPr>
            <a:r>
              <a:rPr lang="en-US" dirty="0"/>
              <a:t>	Calculate the regression model with the minimum sum of squared residuals</a:t>
            </a:r>
          </a:p>
          <a:p>
            <a:pPr lvl="1"/>
            <a:r>
              <a:rPr lang="en-US" dirty="0"/>
              <a:t>G</a:t>
            </a:r>
            <a:r>
              <a:rPr lang="en-US" altLang="zh-CN" dirty="0"/>
              <a:t>eographically Weighted Regression (GWR)</a:t>
            </a:r>
          </a:p>
          <a:p>
            <a:pPr marL="457200" lvl="1" indent="0">
              <a:buNone/>
            </a:pPr>
            <a:r>
              <a:rPr lang="en-US" altLang="zh-CN" dirty="0"/>
              <a:t>	OLS + distance decay function</a:t>
            </a:r>
          </a:p>
        </p:txBody>
      </p:sp>
    </p:spTree>
    <p:extLst>
      <p:ext uri="{BB962C8B-B14F-4D97-AF65-F5344CB8AC3E}">
        <p14:creationId xmlns:p14="http://schemas.microsoft.com/office/powerpoint/2010/main" val="306696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838200" y="1825625"/>
                <a:ext cx="5909441" cy="4351338"/>
              </a:xfrm>
            </p:spPr>
            <p:txBody>
              <a:bodyPr>
                <a:normAutofit/>
              </a:bodyPr>
              <a:lstStyle/>
              <a:p>
                <a:r>
                  <a:rPr lang="en-US" dirty="0"/>
                  <a:t>Results from OLS</a:t>
                </a:r>
              </a:p>
              <a:p>
                <a:pPr lvl="1"/>
                <a:r>
                  <a:rPr lang="en-US" dirty="0"/>
                  <a:t>Adjusted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2</m:t>
                        </m:r>
                      </m:sup>
                    </m:sSup>
                  </m:oMath>
                </a14:m>
                <a:r>
                  <a:rPr lang="en-US" dirty="0"/>
                  <a:t> = 0.34, p-value = 2.2e-16</a:t>
                </a:r>
              </a:p>
              <a:p>
                <a:pPr lvl="1"/>
                <a:r>
                  <a:rPr lang="en-US" sz="2200" dirty="0"/>
                  <a:t>Income = 40287.7 + 789.7wetlands + 1286.9pasture/hay - 1236.9cultivated_crops + 254.6forest</a:t>
                </a:r>
              </a:p>
              <a:p>
                <a:r>
                  <a:rPr lang="en-US" dirty="0"/>
                  <a:t>Results from GWR</a:t>
                </a:r>
              </a:p>
              <a:p>
                <a:pPr lvl="1"/>
                <a:r>
                  <a:rPr lang="en-US" dirty="0"/>
                  <a:t>Global adjusted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2</m:t>
                        </m:r>
                      </m:sup>
                    </m:sSup>
                  </m:oMath>
                </a14:m>
                <a:r>
                  <a:rPr lang="en-US" dirty="0"/>
                  <a:t> = 0.52</a:t>
                </a:r>
              </a:p>
              <a:p>
                <a:pPr lvl="1"/>
                <a:r>
                  <a:rPr lang="en-US" dirty="0"/>
                  <a:t>Circular distribution</a:t>
                </a:r>
              </a:p>
              <a:p>
                <a:pPr lvl="2"/>
                <a:r>
                  <a:rPr lang="en-US" dirty="0"/>
                  <a:t>Local r squared changes over space</a:t>
                </a:r>
              </a:p>
              <a:p>
                <a:pPr lvl="1"/>
                <a:r>
                  <a:rPr lang="en-US" dirty="0"/>
                  <a:t>Global Moran’s I = 0.672504</a:t>
                </a:r>
              </a:p>
              <a:p>
                <a:pPr lvl="2"/>
                <a:r>
                  <a:rPr lang="en-US" dirty="0"/>
                  <a:t>Local r squared has clustering pattern</a:t>
                </a: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838200" y="1825625"/>
                <a:ext cx="5909441" cy="4351338"/>
              </a:xfrm>
              <a:blipFill>
                <a:blip r:embed="rId2"/>
                <a:stretch>
                  <a:fillRect l="-1858" t="-2241" r="-1651"/>
                </a:stretch>
              </a:blipFill>
            </p:spPr>
            <p:txBody>
              <a:bodyPr/>
              <a:lstStyle/>
              <a:p>
                <a:r>
                  <a:rPr lang="en-US">
                    <a:noFill/>
                  </a:rPr>
                  <a:t> </a:t>
                </a:r>
              </a:p>
            </p:txBody>
          </p:sp>
        </mc:Fallback>
      </mc:AlternateContent>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spTree>
    <p:extLst>
      <p:ext uri="{BB962C8B-B14F-4D97-AF65-F5344CB8AC3E}">
        <p14:creationId xmlns:p14="http://schemas.microsoft.com/office/powerpoint/2010/main" val="360607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ctrTitle"/>
          </p:nvPr>
        </p:nvSpPr>
        <p:spPr>
          <a:xfrm>
            <a:off x="2331720" y="1490662"/>
            <a:ext cx="7372350" cy="1384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Arial" panose="020B0604020202020204"/>
              <a:buNone/>
            </a:pPr>
            <a:r>
              <a:rPr lang="en-US" sz="3600" b="1" i="0" u="none" strike="noStrike" cap="none">
                <a:solidFill>
                  <a:schemeClr val="dk1"/>
                </a:solidFill>
                <a:latin typeface="Arial" panose="020B0604020202020204"/>
                <a:ea typeface="Arial" panose="020B0604020202020204"/>
                <a:cs typeface="Arial" panose="020B0604020202020204"/>
                <a:sym typeface="Arial" panose="020B0604020202020204"/>
              </a:rPr>
              <a:t>Real-Time Flu Disease Surveillance in Buffalo Using Twitter Data</a:t>
            </a:r>
          </a:p>
        </p:txBody>
      </p:sp>
      <p:sp>
        <p:nvSpPr>
          <p:cNvPr id="164" name="Shape 164"/>
          <p:cNvSpPr txBox="1"/>
          <p:nvPr/>
        </p:nvSpPr>
        <p:spPr>
          <a:xfrm>
            <a:off x="3681730" y="3631247"/>
            <a:ext cx="3960812" cy="5032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Arial" panose="020B0604020202020204"/>
              <a:buNone/>
            </a:pPr>
            <a:r>
              <a:rPr lang="en-US" sz="2800" b="1" i="0" u="none" strike="noStrike" cap="none">
                <a:solidFill>
                  <a:schemeClr val="dk1"/>
                </a:solidFill>
                <a:latin typeface="Arial" panose="020B0604020202020204"/>
                <a:ea typeface="Arial" panose="020B0604020202020204"/>
                <a:cs typeface="Arial" panose="020B0604020202020204"/>
                <a:sym typeface="Arial" panose="020B0604020202020204"/>
              </a:rPr>
              <a:t>Tian Wen</a:t>
            </a:r>
          </a:p>
        </p:txBody>
      </p:sp>
      <p:sp>
        <p:nvSpPr>
          <p:cNvPr id="2" name="文本框 0"/>
          <p:cNvSpPr txBox="1"/>
          <p:nvPr/>
        </p:nvSpPr>
        <p:spPr>
          <a:xfrm>
            <a:off x="4755515" y="4432935"/>
            <a:ext cx="2035175" cy="521970"/>
          </a:xfrm>
          <a:prstGeom prst="rect">
            <a:avLst/>
          </a:prstGeom>
          <a:noFill/>
        </p:spPr>
        <p:txBody>
          <a:bodyPr wrap="square" rtlCol="0">
            <a:spAutoFit/>
          </a:bodyPr>
          <a:lstStyle/>
          <a:p>
            <a:r>
              <a:rPr lang="en-US" altLang="zh-CN" sz="2800"/>
              <a:t>GEO 559</a:t>
            </a:r>
          </a:p>
        </p:txBody>
      </p:sp>
    </p:spTree>
    <p:extLst>
      <p:ext uri="{BB962C8B-B14F-4D97-AF65-F5344CB8AC3E}">
        <p14:creationId xmlns:p14="http://schemas.microsoft.com/office/powerpoint/2010/main" val="355538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1981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4400"/>
              <a:buFont typeface="Arial" panose="020B0604020202020204"/>
              <a:buNone/>
            </a:pPr>
            <a:r>
              <a:rPr lang="en-US" sz="4400" b="0" i="0" u="none" strike="noStrike" cap="none">
                <a:solidFill>
                  <a:schemeClr val="dk2"/>
                </a:solidFill>
                <a:latin typeface="Arial" panose="020B0604020202020204"/>
                <a:ea typeface="Arial" panose="020B0604020202020204"/>
                <a:cs typeface="Arial" panose="020B0604020202020204"/>
                <a:sym typeface="Arial" panose="020B0604020202020204"/>
              </a:rPr>
              <a:t>Objective</a:t>
            </a:r>
          </a:p>
        </p:txBody>
      </p:sp>
      <p:sp>
        <p:nvSpPr>
          <p:cNvPr id="192" name="Shape 192"/>
          <p:cNvSpPr txBox="1">
            <a:spLocks noGrp="1"/>
          </p:cNvSpPr>
          <p:nvPr>
            <p:ph type="body" idx="1"/>
          </p:nvPr>
        </p:nvSpPr>
        <p:spPr>
          <a:xfrm>
            <a:off x="1981200" y="1660525"/>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3200"/>
              <a:buFont typeface="Arial" panose="020B0604020202020204"/>
              <a:buChar char="•"/>
            </a:pPr>
            <a:r>
              <a:rPr lang="en-US" sz="3200" b="0" i="0" u="none">
                <a:solidFill>
                  <a:schemeClr val="dk1"/>
                </a:solidFill>
                <a:latin typeface="Arial" panose="020B0604020202020204"/>
                <a:ea typeface="Arial" panose="020B0604020202020204"/>
                <a:cs typeface="Arial" panose="020B0604020202020204"/>
                <a:sym typeface="Arial" panose="020B0604020202020204"/>
              </a:rPr>
              <a:t>Extract tweets which indicate people nearby get flu in terms of corpus</a:t>
            </a:r>
          </a:p>
          <a:p>
            <a:pPr marL="342900" marR="0" lvl="0" indent="-342900" algn="l" rtl="0">
              <a:lnSpc>
                <a:spcPct val="100000"/>
              </a:lnSpc>
              <a:spcBef>
                <a:spcPts val="640"/>
              </a:spcBef>
              <a:spcAft>
                <a:spcPts val="0"/>
              </a:spcAft>
              <a:buClr>
                <a:schemeClr val="dk1"/>
              </a:buClr>
              <a:buSzPts val="3200"/>
              <a:buFont typeface="Arial" panose="020B0604020202020204"/>
              <a:buNone/>
            </a:pPr>
            <a:endParaRPr sz="3200" b="0" i="0" u="none">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00000"/>
              </a:lnSpc>
              <a:spcBef>
                <a:spcPts val="640"/>
              </a:spcBef>
              <a:spcAft>
                <a:spcPts val="0"/>
              </a:spcAft>
              <a:buClr>
                <a:schemeClr val="dk1"/>
              </a:buClr>
              <a:buSzPts val="3200"/>
              <a:buFont typeface="Arial" panose="020B0604020202020204"/>
              <a:buChar char="•"/>
            </a:pPr>
            <a:r>
              <a:rPr lang="en-US" sz="3200" b="0" i="0" u="none">
                <a:solidFill>
                  <a:schemeClr val="dk1"/>
                </a:solidFill>
                <a:latin typeface="Arial" panose="020B0604020202020204"/>
                <a:ea typeface="Arial" panose="020B0604020202020204"/>
                <a:cs typeface="Arial" panose="020B0604020202020204"/>
                <a:sym typeface="Arial" panose="020B0604020202020204"/>
              </a:rPr>
              <a:t>Analyse flu trend over time</a:t>
            </a:r>
          </a:p>
          <a:p>
            <a:pPr marL="342900" marR="0" lvl="0" indent="-342900" algn="l" rtl="0">
              <a:lnSpc>
                <a:spcPct val="100000"/>
              </a:lnSpc>
              <a:spcBef>
                <a:spcPts val="640"/>
              </a:spcBef>
              <a:spcAft>
                <a:spcPts val="0"/>
              </a:spcAft>
              <a:buClr>
                <a:schemeClr val="dk1"/>
              </a:buClr>
              <a:buSzPts val="3200"/>
              <a:buFont typeface="Arial" panose="020B0604020202020204"/>
              <a:buNone/>
            </a:pPr>
            <a:endParaRPr sz="3200" b="0" i="0" u="none">
              <a:solidFill>
                <a:schemeClr val="dk1"/>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00000"/>
              </a:lnSpc>
              <a:spcBef>
                <a:spcPts val="640"/>
              </a:spcBef>
              <a:spcAft>
                <a:spcPts val="0"/>
              </a:spcAft>
              <a:buClr>
                <a:schemeClr val="dk1"/>
              </a:buClr>
              <a:buSzPts val="3200"/>
              <a:buFont typeface="Arial" panose="020B0604020202020204"/>
              <a:buChar char="•"/>
            </a:pPr>
            <a:r>
              <a:rPr lang="en-US" sz="3200" b="0" i="0" u="none">
                <a:solidFill>
                  <a:schemeClr val="dk1"/>
                </a:solidFill>
                <a:latin typeface="Arial" panose="020B0604020202020204"/>
                <a:ea typeface="Arial" panose="020B0604020202020204"/>
                <a:cs typeface="Arial" panose="020B0604020202020204"/>
                <a:sym typeface="Arial" panose="020B0604020202020204"/>
              </a:rPr>
              <a:t>Validate and evaluate the result </a:t>
            </a:r>
          </a:p>
        </p:txBody>
      </p:sp>
    </p:spTree>
    <p:extLst>
      <p:ext uri="{BB962C8B-B14F-4D97-AF65-F5344CB8AC3E}">
        <p14:creationId xmlns:p14="http://schemas.microsoft.com/office/powerpoint/2010/main" val="185932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1981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4400"/>
              <a:buFont typeface="Arial" panose="020B0604020202020204"/>
              <a:buNone/>
            </a:pPr>
            <a:r>
              <a:rPr lang="en-US" sz="4400" b="0" i="0" u="none" strike="noStrike" cap="none">
                <a:solidFill>
                  <a:schemeClr val="dk2"/>
                </a:solidFill>
                <a:latin typeface="Arial" panose="020B0604020202020204"/>
                <a:ea typeface="Arial" panose="020B0604020202020204"/>
                <a:cs typeface="Arial" panose="020B0604020202020204"/>
                <a:sym typeface="Arial" panose="020B0604020202020204"/>
              </a:rPr>
              <a:t>Study Area &amp; Data &amp; Tool</a:t>
            </a:r>
          </a:p>
        </p:txBody>
      </p:sp>
      <p:pic>
        <p:nvPicPr>
          <p:cNvPr id="198" name="Shape 198"/>
          <p:cNvPicPr preferRelativeResize="0"/>
          <p:nvPr/>
        </p:nvPicPr>
        <p:blipFill rotWithShape="1">
          <a:blip r:embed="rId3"/>
          <a:srcRect/>
          <a:stretch>
            <a:fillRect/>
          </a:stretch>
        </p:blipFill>
        <p:spPr>
          <a:xfrm>
            <a:off x="2117090" y="1593215"/>
            <a:ext cx="2480310" cy="3880485"/>
          </a:xfrm>
          <a:prstGeom prst="rect">
            <a:avLst/>
          </a:prstGeom>
          <a:noFill/>
          <a:ln>
            <a:noFill/>
          </a:ln>
        </p:spPr>
      </p:pic>
      <p:sp>
        <p:nvSpPr>
          <p:cNvPr id="199" name="Shape 199"/>
          <p:cNvSpPr txBox="1"/>
          <p:nvPr/>
        </p:nvSpPr>
        <p:spPr>
          <a:xfrm>
            <a:off x="1315085" y="5566410"/>
            <a:ext cx="4084955" cy="7061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panose="020B0604020202020204"/>
              <a:buNone/>
            </a:pPr>
            <a:r>
              <a:rPr lang="en-US" sz="2000" b="0" i="0" u="none">
                <a:solidFill>
                  <a:schemeClr val="dk1"/>
                </a:solidFill>
                <a:latin typeface="Arial" panose="020B0604020202020204"/>
                <a:ea typeface="Arial" panose="020B0604020202020204"/>
                <a:cs typeface="Arial" panose="020B0604020202020204"/>
                <a:sym typeface="Arial" panose="020B0604020202020204"/>
              </a:rPr>
              <a:t>Study Area: Buffalo, including Erie County and Niagara County</a:t>
            </a:r>
          </a:p>
        </p:txBody>
      </p:sp>
      <p:sp>
        <p:nvSpPr>
          <p:cNvPr id="2" name="文本框 0"/>
          <p:cNvSpPr txBox="1"/>
          <p:nvPr/>
        </p:nvSpPr>
        <p:spPr>
          <a:xfrm>
            <a:off x="6102985" y="2423795"/>
            <a:ext cx="4000500" cy="1106805"/>
          </a:xfrm>
          <a:prstGeom prst="rect">
            <a:avLst/>
          </a:prstGeom>
          <a:noFill/>
        </p:spPr>
        <p:txBody>
          <a:bodyPr wrap="square" rtlCol="0">
            <a:spAutoFit/>
          </a:bodyPr>
          <a:lstStyle/>
          <a:p>
            <a:r>
              <a:rPr lang="en-US" sz="2200">
                <a:solidFill>
                  <a:schemeClr val="dk1"/>
                </a:solidFill>
                <a:latin typeface="Arial" panose="020B0604020202020204"/>
                <a:ea typeface="Arial" panose="020B0604020202020204"/>
                <a:cs typeface="Arial" panose="020B0604020202020204"/>
                <a:sym typeface="Arial" panose="020B0604020202020204"/>
              </a:rPr>
              <a:t>Data: Tweets collected from 2016/10/1 to 2017/5/20 (millions of tweets, 10G)</a:t>
            </a:r>
            <a:endParaRPr lang="en-US" altLang="zh-CN" sz="2200"/>
          </a:p>
        </p:txBody>
      </p:sp>
      <p:sp>
        <p:nvSpPr>
          <p:cNvPr id="3" name="文本框 2"/>
          <p:cNvSpPr txBox="1"/>
          <p:nvPr/>
        </p:nvSpPr>
        <p:spPr>
          <a:xfrm>
            <a:off x="5995670" y="4345940"/>
            <a:ext cx="5028565" cy="429895"/>
          </a:xfrm>
          <a:prstGeom prst="rect">
            <a:avLst/>
          </a:prstGeom>
          <a:noFill/>
        </p:spPr>
        <p:txBody>
          <a:bodyPr wrap="square" rtlCol="0">
            <a:spAutoFit/>
          </a:bodyPr>
          <a:lstStyle/>
          <a:p>
            <a:r>
              <a:rPr lang="en-US" altLang="zh-CN" sz="2200"/>
              <a:t>Tool: Support Vector Machine (SVM)</a:t>
            </a:r>
          </a:p>
        </p:txBody>
      </p:sp>
    </p:spTree>
    <p:extLst>
      <p:ext uri="{BB962C8B-B14F-4D97-AF65-F5344CB8AC3E}">
        <p14:creationId xmlns:p14="http://schemas.microsoft.com/office/powerpoint/2010/main" val="397367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1766" y="1349934"/>
            <a:ext cx="8396877" cy="2387600"/>
          </a:xfrm>
        </p:spPr>
        <p:txBody>
          <a:bodyPr/>
          <a:lstStyle/>
          <a:p>
            <a:r>
              <a:rPr lang="en-US" dirty="0"/>
              <a:t>Erie County State Park Site Selection </a:t>
            </a:r>
            <a:br>
              <a:rPr lang="en-US" dirty="0"/>
            </a:br>
            <a:r>
              <a:rPr lang="en-US" dirty="0"/>
              <a:t>GEO 479</a:t>
            </a:r>
          </a:p>
        </p:txBody>
      </p:sp>
      <p:sp>
        <p:nvSpPr>
          <p:cNvPr id="3" name="Subtitle 2"/>
          <p:cNvSpPr>
            <a:spLocks noGrp="1"/>
          </p:cNvSpPr>
          <p:nvPr>
            <p:ph type="subTitle" idx="1"/>
          </p:nvPr>
        </p:nvSpPr>
        <p:spPr/>
        <p:txBody>
          <a:bodyPr/>
          <a:lstStyle/>
          <a:p>
            <a:r>
              <a:rPr lang="en-US" dirty="0"/>
              <a:t>John Osborn</a:t>
            </a:r>
          </a:p>
        </p:txBody>
      </p:sp>
    </p:spTree>
    <p:extLst>
      <p:ext uri="{BB962C8B-B14F-4D97-AF65-F5344CB8AC3E}">
        <p14:creationId xmlns:p14="http://schemas.microsoft.com/office/powerpoint/2010/main" val="476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1981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4400"/>
              <a:buFont typeface="Arial" panose="020B0604020202020204"/>
              <a:buNone/>
            </a:pPr>
            <a:r>
              <a:rPr lang="en-US" sz="4400" b="0" i="0" u="none" strike="noStrike" cap="none">
                <a:solidFill>
                  <a:schemeClr val="dk2"/>
                </a:solidFill>
                <a:latin typeface="Arial" panose="020B0604020202020204"/>
                <a:ea typeface="Arial" panose="020B0604020202020204"/>
                <a:cs typeface="Arial" panose="020B0604020202020204"/>
                <a:sym typeface="Arial" panose="020B0604020202020204"/>
              </a:rPr>
              <a:t>Method</a:t>
            </a:r>
          </a:p>
        </p:txBody>
      </p:sp>
      <p:pic>
        <p:nvPicPr>
          <p:cNvPr id="211" name="Shape 211"/>
          <p:cNvPicPr preferRelativeResize="0"/>
          <p:nvPr/>
        </p:nvPicPr>
        <p:blipFill rotWithShape="1">
          <a:blip r:embed="rId3"/>
          <a:srcRect/>
          <a:stretch>
            <a:fillRect/>
          </a:stretch>
        </p:blipFill>
        <p:spPr>
          <a:xfrm>
            <a:off x="156210" y="2057400"/>
            <a:ext cx="6820535" cy="770255"/>
          </a:xfrm>
          <a:prstGeom prst="rect">
            <a:avLst/>
          </a:prstGeom>
          <a:noFill/>
          <a:ln>
            <a:noFill/>
          </a:ln>
        </p:spPr>
      </p:pic>
      <p:pic>
        <p:nvPicPr>
          <p:cNvPr id="2" name="图片 2"/>
          <p:cNvPicPr>
            <a:picLocks noChangeAspect="1"/>
          </p:cNvPicPr>
          <p:nvPr/>
        </p:nvPicPr>
        <p:blipFill>
          <a:blip r:embed="rId4"/>
          <a:stretch>
            <a:fillRect/>
          </a:stretch>
        </p:blipFill>
        <p:spPr>
          <a:xfrm>
            <a:off x="156210" y="3237230"/>
            <a:ext cx="6820535" cy="1357630"/>
          </a:xfrm>
          <a:prstGeom prst="rect">
            <a:avLst/>
          </a:prstGeom>
          <a:noFill/>
          <a:ln w="9525">
            <a:noFill/>
          </a:ln>
        </p:spPr>
      </p:pic>
      <p:pic>
        <p:nvPicPr>
          <p:cNvPr id="19459" name="图片 5"/>
          <p:cNvPicPr>
            <a:picLocks noChangeAspect="1"/>
          </p:cNvPicPr>
          <p:nvPr/>
        </p:nvPicPr>
        <p:blipFill>
          <a:blip r:embed="rId5"/>
          <a:stretch>
            <a:fillRect/>
          </a:stretch>
        </p:blipFill>
        <p:spPr>
          <a:xfrm>
            <a:off x="156210" y="5057140"/>
            <a:ext cx="6820535" cy="1119505"/>
          </a:xfrm>
          <a:prstGeom prst="rect">
            <a:avLst/>
          </a:prstGeom>
          <a:noFill/>
          <a:ln w="9525">
            <a:noFill/>
          </a:ln>
        </p:spPr>
      </p:pic>
      <p:grpSp>
        <p:nvGrpSpPr>
          <p:cNvPr id="246" name="Shape 246"/>
          <p:cNvGrpSpPr/>
          <p:nvPr/>
        </p:nvGrpSpPr>
        <p:grpSpPr>
          <a:xfrm>
            <a:off x="7635240" y="2827655"/>
            <a:ext cx="4138930" cy="3016885"/>
            <a:chOff x="1911502" y="4191000"/>
            <a:chExt cx="13328499" cy="10096500"/>
          </a:xfrm>
        </p:grpSpPr>
        <p:sp>
          <p:nvSpPr>
            <p:cNvPr id="247" name="Shape 247"/>
            <p:cNvSpPr txBox="1"/>
            <p:nvPr/>
          </p:nvSpPr>
          <p:spPr>
            <a:xfrm>
              <a:off x="2095500" y="4762500"/>
              <a:ext cx="4762500" cy="21351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Tahoma" panose="020B0604030504040204"/>
                <a:buNone/>
              </a:pPr>
              <a:r>
                <a:rPr lang="en-US" sz="2000" b="0" i="0" u="none">
                  <a:solidFill>
                    <a:schemeClr val="dk1"/>
                  </a:solidFill>
                  <a:latin typeface="Tahoma" panose="020B0604030504040204"/>
                  <a:ea typeface="Tahoma" panose="020B0604030504040204"/>
                  <a:cs typeface="Tahoma" panose="020B0604030504040204"/>
                  <a:sym typeface="Tahoma" panose="020B0604030504040204"/>
                </a:rPr>
                <a:t>denotes +1</a:t>
              </a:r>
            </a:p>
            <a:p>
              <a:pPr marL="0" marR="0" lvl="0" indent="0" algn="l" rtl="0">
                <a:lnSpc>
                  <a:spcPct val="100000"/>
                </a:lnSpc>
                <a:spcBef>
                  <a:spcPts val="1000"/>
                </a:spcBef>
                <a:spcAft>
                  <a:spcPts val="0"/>
                </a:spcAft>
                <a:buClr>
                  <a:schemeClr val="dk1"/>
                </a:buClr>
                <a:buSzPts val="2000"/>
                <a:buFont typeface="Tahoma" panose="020B0604030504040204"/>
                <a:buNone/>
              </a:pPr>
              <a:r>
                <a:rPr lang="en-US" sz="2000" b="0" i="0" u="none">
                  <a:solidFill>
                    <a:schemeClr val="dk1"/>
                  </a:solidFill>
                  <a:latin typeface="Tahoma" panose="020B0604030504040204"/>
                  <a:ea typeface="Tahoma" panose="020B0604030504040204"/>
                  <a:cs typeface="Tahoma" panose="020B0604030504040204"/>
                  <a:sym typeface="Tahoma" panose="020B0604030504040204"/>
                </a:rPr>
                <a:t>denotes -1</a:t>
              </a:r>
            </a:p>
          </p:txBody>
        </p:sp>
        <p:sp>
          <p:nvSpPr>
            <p:cNvPr id="248" name="Shape 248"/>
            <p:cNvSpPr/>
            <p:nvPr/>
          </p:nvSpPr>
          <p:spPr>
            <a:xfrm rot="4740000">
              <a:off x="1926431" y="5139531"/>
              <a:ext cx="146050" cy="150812"/>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49" name="Shape 249"/>
            <p:cNvSpPr/>
            <p:nvPr/>
          </p:nvSpPr>
          <p:spPr>
            <a:xfrm rot="5880000">
              <a:off x="1931193" y="6282531"/>
              <a:ext cx="127000" cy="13493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cxnSp>
          <p:nvCxnSpPr>
            <p:cNvPr id="250" name="Shape 250"/>
            <p:cNvCxnSpPr/>
            <p:nvPr/>
          </p:nvCxnSpPr>
          <p:spPr>
            <a:xfrm>
              <a:off x="6477000" y="5524500"/>
              <a:ext cx="0" cy="8763000"/>
            </a:xfrm>
            <a:prstGeom prst="straightConnector1">
              <a:avLst/>
            </a:prstGeom>
            <a:noFill/>
            <a:ln w="38100" cap="flat" cmpd="sng">
              <a:solidFill>
                <a:schemeClr val="hlink"/>
              </a:solidFill>
              <a:prstDash val="solid"/>
              <a:round/>
              <a:headEnd type="none" w="med" len="med"/>
              <a:tailEnd type="none" w="med" len="med"/>
            </a:ln>
          </p:spPr>
        </p:cxnSp>
        <p:cxnSp>
          <p:nvCxnSpPr>
            <p:cNvPr id="251" name="Shape 251"/>
            <p:cNvCxnSpPr/>
            <p:nvPr/>
          </p:nvCxnSpPr>
          <p:spPr>
            <a:xfrm>
              <a:off x="6096000" y="13906500"/>
              <a:ext cx="9144000" cy="0"/>
            </a:xfrm>
            <a:prstGeom prst="straightConnector1">
              <a:avLst/>
            </a:prstGeom>
            <a:noFill/>
            <a:ln w="38100" cap="flat" cmpd="sng">
              <a:solidFill>
                <a:schemeClr val="hlink"/>
              </a:solidFill>
              <a:prstDash val="solid"/>
              <a:round/>
              <a:headEnd type="none" w="med" len="med"/>
              <a:tailEnd type="none" w="med" len="med"/>
            </a:ln>
          </p:spPr>
        </p:cxnSp>
        <p:sp>
          <p:nvSpPr>
            <p:cNvPr id="252" name="Shape 252"/>
            <p:cNvSpPr/>
            <p:nvPr/>
          </p:nvSpPr>
          <p:spPr>
            <a:xfrm>
              <a:off x="9294812" y="12580937"/>
              <a:ext cx="150812" cy="119062"/>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53" name="Shape 253"/>
            <p:cNvSpPr/>
            <p:nvPr/>
          </p:nvSpPr>
          <p:spPr>
            <a:xfrm>
              <a:off x="6753225" y="9759950"/>
              <a:ext cx="150812" cy="119062"/>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54" name="Shape 254"/>
            <p:cNvSpPr/>
            <p:nvPr/>
          </p:nvSpPr>
          <p:spPr>
            <a:xfrm>
              <a:off x="10850562" y="7035800"/>
              <a:ext cx="150812" cy="119062"/>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55" name="Shape 255"/>
            <p:cNvSpPr/>
            <p:nvPr/>
          </p:nvSpPr>
          <p:spPr>
            <a:xfrm>
              <a:off x="11009312" y="9088437"/>
              <a:ext cx="150812" cy="119062"/>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56" name="Shape 256"/>
            <p:cNvSpPr/>
            <p:nvPr/>
          </p:nvSpPr>
          <p:spPr>
            <a:xfrm>
              <a:off x="8524875" y="6659562"/>
              <a:ext cx="150812" cy="1270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57" name="Shape 257"/>
            <p:cNvSpPr/>
            <p:nvPr/>
          </p:nvSpPr>
          <p:spPr>
            <a:xfrm>
              <a:off x="9715500" y="9334500"/>
              <a:ext cx="134937" cy="119062"/>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58" name="Shape 258"/>
            <p:cNvSpPr/>
            <p:nvPr/>
          </p:nvSpPr>
          <p:spPr>
            <a:xfrm>
              <a:off x="7620000" y="7810500"/>
              <a:ext cx="150812" cy="14605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59" name="Shape 259"/>
            <p:cNvSpPr/>
            <p:nvPr/>
          </p:nvSpPr>
          <p:spPr>
            <a:xfrm>
              <a:off x="12763500" y="10287000"/>
              <a:ext cx="150812" cy="1270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60" name="Shape 260"/>
            <p:cNvSpPr/>
            <p:nvPr/>
          </p:nvSpPr>
          <p:spPr>
            <a:xfrm rot="-1140000">
              <a:off x="9718675" y="11107737"/>
              <a:ext cx="134937" cy="119062"/>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61" name="Shape 261"/>
            <p:cNvSpPr/>
            <p:nvPr/>
          </p:nvSpPr>
          <p:spPr>
            <a:xfrm rot="-1140000">
              <a:off x="15009812" y="8072437"/>
              <a:ext cx="150812" cy="1270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62" name="Shape 262"/>
            <p:cNvSpPr/>
            <p:nvPr/>
          </p:nvSpPr>
          <p:spPr>
            <a:xfrm rot="-1140000">
              <a:off x="13239750" y="11361737"/>
              <a:ext cx="150812" cy="1270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63" name="Shape 263"/>
            <p:cNvSpPr/>
            <p:nvPr/>
          </p:nvSpPr>
          <p:spPr>
            <a:xfrm rot="-1140000">
              <a:off x="7810500" y="6667500"/>
              <a:ext cx="150812" cy="1270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64" name="Shape 264"/>
            <p:cNvSpPr/>
            <p:nvPr/>
          </p:nvSpPr>
          <p:spPr>
            <a:xfrm rot="-1140000">
              <a:off x="11779250" y="8961437"/>
              <a:ext cx="150812" cy="1270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65" name="Shape 265"/>
            <p:cNvSpPr/>
            <p:nvPr/>
          </p:nvSpPr>
          <p:spPr>
            <a:xfrm rot="-1140000">
              <a:off x="14668500" y="11239500"/>
              <a:ext cx="150812" cy="119062"/>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66" name="Shape 266"/>
            <p:cNvSpPr/>
            <p:nvPr/>
          </p:nvSpPr>
          <p:spPr>
            <a:xfrm rot="-1140000">
              <a:off x="7786687" y="9099550"/>
              <a:ext cx="150812" cy="119062"/>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67" name="Shape 267"/>
            <p:cNvSpPr/>
            <p:nvPr/>
          </p:nvSpPr>
          <p:spPr>
            <a:xfrm rot="5880000">
              <a:off x="9666287" y="7642225"/>
              <a:ext cx="119062" cy="134937"/>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68" name="Shape 268"/>
            <p:cNvSpPr/>
            <p:nvPr/>
          </p:nvSpPr>
          <p:spPr>
            <a:xfrm rot="5880000">
              <a:off x="10336212" y="13103226"/>
              <a:ext cx="138112" cy="150812"/>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69" name="Shape 269"/>
            <p:cNvSpPr/>
            <p:nvPr/>
          </p:nvSpPr>
          <p:spPr>
            <a:xfrm rot="5880000">
              <a:off x="7785100" y="10245725"/>
              <a:ext cx="119062" cy="150812"/>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70" name="Shape 270"/>
            <p:cNvSpPr/>
            <p:nvPr/>
          </p:nvSpPr>
          <p:spPr>
            <a:xfrm rot="5880000">
              <a:off x="10856912" y="5983287"/>
              <a:ext cx="119062" cy="134937"/>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71" name="Shape 271"/>
            <p:cNvSpPr/>
            <p:nvPr/>
          </p:nvSpPr>
          <p:spPr>
            <a:xfrm rot="5880000">
              <a:off x="13258005" y="10357643"/>
              <a:ext cx="146050" cy="150812"/>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72" name="Shape 272"/>
            <p:cNvSpPr/>
            <p:nvPr/>
          </p:nvSpPr>
          <p:spPr>
            <a:xfrm rot="5880000">
              <a:off x="10923587" y="10198100"/>
              <a:ext cx="119062" cy="13493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73" name="Shape 273"/>
            <p:cNvSpPr/>
            <p:nvPr/>
          </p:nvSpPr>
          <p:spPr>
            <a:xfrm rot="5880000">
              <a:off x="14047788" y="8412162"/>
              <a:ext cx="119062" cy="13493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74" name="Shape 274"/>
            <p:cNvSpPr/>
            <p:nvPr/>
          </p:nvSpPr>
          <p:spPr>
            <a:xfrm rot="5880000">
              <a:off x="7716837" y="5864225"/>
              <a:ext cx="119062" cy="150812"/>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75" name="Shape 275"/>
            <p:cNvSpPr/>
            <p:nvPr/>
          </p:nvSpPr>
          <p:spPr>
            <a:xfrm rot="5880000">
              <a:off x="13150850" y="8181975"/>
              <a:ext cx="119062" cy="13493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76" name="Shape 276"/>
            <p:cNvSpPr/>
            <p:nvPr/>
          </p:nvSpPr>
          <p:spPr>
            <a:xfrm rot="5880000">
              <a:off x="12789693" y="11794331"/>
              <a:ext cx="146050" cy="13493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77" name="Shape 277"/>
            <p:cNvSpPr/>
            <p:nvPr/>
          </p:nvSpPr>
          <p:spPr>
            <a:xfrm rot="4740000">
              <a:off x="8741568" y="8833643"/>
              <a:ext cx="146050" cy="150812"/>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78" name="Shape 278"/>
            <p:cNvSpPr/>
            <p:nvPr/>
          </p:nvSpPr>
          <p:spPr>
            <a:xfrm rot="4740000">
              <a:off x="11626850" y="13134975"/>
              <a:ext cx="119062" cy="13493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79" name="Shape 279"/>
            <p:cNvSpPr/>
            <p:nvPr/>
          </p:nvSpPr>
          <p:spPr>
            <a:xfrm rot="4740000">
              <a:off x="10864850" y="12182475"/>
              <a:ext cx="119062" cy="13493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80" name="Shape 280"/>
            <p:cNvSpPr/>
            <p:nvPr/>
          </p:nvSpPr>
          <p:spPr>
            <a:xfrm rot="4740000">
              <a:off x="7039768" y="9336881"/>
              <a:ext cx="146050" cy="134937"/>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81" name="Shape 281"/>
            <p:cNvSpPr/>
            <p:nvPr/>
          </p:nvSpPr>
          <p:spPr>
            <a:xfrm rot="4740000">
              <a:off x="9281318" y="6939756"/>
              <a:ext cx="127000" cy="134937"/>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82" name="Shape 282"/>
            <p:cNvSpPr/>
            <p:nvPr/>
          </p:nvSpPr>
          <p:spPr>
            <a:xfrm rot="4740000">
              <a:off x="10889456" y="10908506"/>
              <a:ext cx="127000" cy="150812"/>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83" name="Shape 283"/>
            <p:cNvSpPr/>
            <p:nvPr/>
          </p:nvSpPr>
          <p:spPr>
            <a:xfrm rot="4740000">
              <a:off x="6796881" y="7703343"/>
              <a:ext cx="146050" cy="150812"/>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84" name="Shape 284"/>
            <p:cNvSpPr/>
            <p:nvPr/>
          </p:nvSpPr>
          <p:spPr>
            <a:xfrm rot="4740000">
              <a:off x="9840912" y="12619037"/>
              <a:ext cx="138112" cy="150812"/>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sp>
          <p:nvSpPr>
            <p:cNvPr id="285" name="Shape 285"/>
            <p:cNvSpPr/>
            <p:nvPr/>
          </p:nvSpPr>
          <p:spPr>
            <a:xfrm rot="4740000">
              <a:off x="13258007" y="11889581"/>
              <a:ext cx="127000" cy="150812"/>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panose="020B0604020202020204"/>
                <a:ea typeface="Arial" panose="020B0604020202020204"/>
                <a:cs typeface="Arial" panose="020B0604020202020204"/>
                <a:sym typeface="Arial" panose="020B0604020202020204"/>
              </a:endParaRPr>
            </a:p>
          </p:txBody>
        </p:sp>
        <p:cxnSp>
          <p:nvCxnSpPr>
            <p:cNvPr id="286" name="Shape 286"/>
            <p:cNvCxnSpPr/>
            <p:nvPr/>
          </p:nvCxnSpPr>
          <p:spPr>
            <a:xfrm rot="10800000" flipH="1">
              <a:off x="8572500" y="4191000"/>
              <a:ext cx="3619500" cy="10096500"/>
            </a:xfrm>
            <a:prstGeom prst="straightConnector1">
              <a:avLst/>
            </a:prstGeom>
            <a:noFill/>
            <a:ln w="12700" cap="flat" cmpd="sng">
              <a:solidFill>
                <a:schemeClr val="dk1"/>
              </a:solidFill>
              <a:prstDash val="solid"/>
              <a:round/>
              <a:headEnd type="none" w="med" len="med"/>
              <a:tailEnd type="none" w="med" len="med"/>
            </a:ln>
          </p:spPr>
        </p:cxnSp>
      </p:grpSp>
      <p:sp>
        <p:nvSpPr>
          <p:cNvPr id="245" name="Shape 245"/>
          <p:cNvSpPr txBox="1"/>
          <p:nvPr/>
        </p:nvSpPr>
        <p:spPr>
          <a:xfrm>
            <a:off x="8426450" y="1957070"/>
            <a:ext cx="3385185" cy="692785"/>
          </a:xfrm>
          <a:prstGeom prst="rect">
            <a:avLst/>
          </a:prstGeom>
          <a:no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400"/>
              <a:buFont typeface="Arial" panose="020B0604020202020204"/>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rtl="0">
              <a:lnSpc>
                <a:spcPct val="100000"/>
              </a:lnSpc>
              <a:spcBef>
                <a:spcPts val="0"/>
              </a:spcBef>
              <a:spcAft>
                <a:spcPts val="0"/>
              </a:spcAft>
              <a:buClr>
                <a:schemeClr val="dk2"/>
              </a:buClr>
              <a:buSzPts val="4400"/>
              <a:buFont typeface="Arial" panose="020B0604020202020204"/>
              <a:buNone/>
            </a:pPr>
            <a:r>
              <a:rPr lang="en-US" sz="1800" b="0" i="0" u="none" strike="noStrike" cap="none">
                <a:solidFill>
                  <a:schemeClr val="dk2"/>
                </a:solidFill>
                <a:latin typeface="Arial" panose="020B0604020202020204"/>
                <a:ea typeface="Arial" panose="020B0604020202020204"/>
                <a:cs typeface="Arial" panose="020B0604020202020204"/>
                <a:sym typeface="Arial" panose="020B0604020202020204"/>
              </a:rPr>
              <a:t>Linear SVM classifier</a:t>
            </a:r>
          </a:p>
        </p:txBody>
      </p:sp>
    </p:spTree>
    <p:extLst>
      <p:ext uri="{BB962C8B-B14F-4D97-AF65-F5344CB8AC3E}">
        <p14:creationId xmlns:p14="http://schemas.microsoft.com/office/powerpoint/2010/main" val="21230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a:off x="1981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4400"/>
              <a:buFont typeface="Arial" panose="020B0604020202020204"/>
              <a:buNone/>
            </a:pPr>
            <a:r>
              <a:rPr lang="en-US" sz="4400" b="0" i="0" u="none" strike="noStrike" cap="none">
                <a:solidFill>
                  <a:schemeClr val="dk2"/>
                </a:solidFill>
                <a:latin typeface="Arial" panose="020B0604020202020204"/>
                <a:ea typeface="Arial" panose="020B0604020202020204"/>
                <a:cs typeface="Arial" panose="020B0604020202020204"/>
                <a:sym typeface="Arial" panose="020B0604020202020204"/>
              </a:rPr>
              <a:t>Result</a:t>
            </a:r>
          </a:p>
        </p:txBody>
      </p:sp>
      <p:pic>
        <p:nvPicPr>
          <p:cNvPr id="307" name="Shape 307"/>
          <p:cNvPicPr preferRelativeResize="0"/>
          <p:nvPr/>
        </p:nvPicPr>
        <p:blipFill rotWithShape="1">
          <a:blip r:embed="rId3"/>
          <a:srcRect/>
          <a:stretch>
            <a:fillRect/>
          </a:stretch>
        </p:blipFill>
        <p:spPr>
          <a:xfrm>
            <a:off x="1724025" y="2330450"/>
            <a:ext cx="3811587" cy="2078037"/>
          </a:xfrm>
          <a:prstGeom prst="rect">
            <a:avLst/>
          </a:prstGeom>
          <a:noFill/>
          <a:ln>
            <a:noFill/>
          </a:ln>
        </p:spPr>
      </p:pic>
      <p:pic>
        <p:nvPicPr>
          <p:cNvPr id="308" name="Shape 308"/>
          <p:cNvPicPr preferRelativeResize="0"/>
          <p:nvPr/>
        </p:nvPicPr>
        <p:blipFill rotWithShape="1">
          <a:blip r:embed="rId4"/>
          <a:srcRect/>
          <a:stretch>
            <a:fillRect/>
          </a:stretch>
        </p:blipFill>
        <p:spPr>
          <a:xfrm>
            <a:off x="1724025" y="2330450"/>
            <a:ext cx="3811587" cy="2078037"/>
          </a:xfrm>
          <a:prstGeom prst="rect">
            <a:avLst/>
          </a:prstGeom>
          <a:noFill/>
          <a:ln>
            <a:noFill/>
          </a:ln>
        </p:spPr>
      </p:pic>
      <p:pic>
        <p:nvPicPr>
          <p:cNvPr id="309" name="Shape 309"/>
          <p:cNvPicPr preferRelativeResize="0"/>
          <p:nvPr/>
        </p:nvPicPr>
        <p:blipFill rotWithShape="1">
          <a:blip r:embed="rId5"/>
          <a:srcRect/>
          <a:stretch>
            <a:fillRect/>
          </a:stretch>
        </p:blipFill>
        <p:spPr>
          <a:xfrm>
            <a:off x="5873750" y="2147887"/>
            <a:ext cx="4494212" cy="2560637"/>
          </a:xfrm>
          <a:prstGeom prst="rect">
            <a:avLst/>
          </a:prstGeom>
          <a:noFill/>
          <a:ln>
            <a:noFill/>
          </a:ln>
        </p:spPr>
      </p:pic>
      <p:sp>
        <p:nvSpPr>
          <p:cNvPr id="310" name="Shape 310"/>
          <p:cNvSpPr txBox="1"/>
          <p:nvPr/>
        </p:nvSpPr>
        <p:spPr>
          <a:xfrm>
            <a:off x="2501900" y="4622800"/>
            <a:ext cx="2257425" cy="3063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400"/>
              <a:buFont typeface="Arial" panose="020B0604020202020204"/>
              <a:buNone/>
            </a:pPr>
            <a:r>
              <a:rPr lang="en-US" sz="1400" b="0" i="0" u="none">
                <a:solidFill>
                  <a:schemeClr val="dk1"/>
                </a:solidFill>
                <a:latin typeface="Arial" panose="020B0604020202020204"/>
                <a:ea typeface="Arial" panose="020B0604020202020204"/>
                <a:cs typeface="Arial" panose="020B0604020202020204"/>
                <a:sym typeface="Arial" panose="020B0604020202020204"/>
              </a:rPr>
              <a:t>generated by SVM</a:t>
            </a:r>
          </a:p>
        </p:txBody>
      </p:sp>
      <p:sp>
        <p:nvSpPr>
          <p:cNvPr id="311" name="Shape 311"/>
          <p:cNvSpPr txBox="1"/>
          <p:nvPr/>
        </p:nvSpPr>
        <p:spPr>
          <a:xfrm>
            <a:off x="6992937" y="4708525"/>
            <a:ext cx="2257425" cy="3079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400"/>
              <a:buFont typeface="Arial" panose="020B0604020202020204"/>
              <a:buNone/>
            </a:pPr>
            <a:r>
              <a:rPr lang="en-US" sz="1400" b="0" i="0" u="none">
                <a:solidFill>
                  <a:schemeClr val="dk1"/>
                </a:solidFill>
                <a:latin typeface="Arial" panose="020B0604020202020204"/>
                <a:ea typeface="Arial" panose="020B0604020202020204"/>
                <a:cs typeface="Arial" panose="020B0604020202020204"/>
                <a:sym typeface="Arial" panose="020B0604020202020204"/>
              </a:rPr>
              <a:t>CDC report</a:t>
            </a:r>
          </a:p>
        </p:txBody>
      </p:sp>
      <p:sp>
        <p:nvSpPr>
          <p:cNvPr id="312" name="Shape 312"/>
          <p:cNvSpPr txBox="1"/>
          <p:nvPr/>
        </p:nvSpPr>
        <p:spPr>
          <a:xfrm>
            <a:off x="1427391" y="4964598"/>
            <a:ext cx="9207478" cy="1237400"/>
          </a:xfrm>
          <a:prstGeom prst="rect">
            <a:avLst/>
          </a:prstGeom>
          <a:noFill/>
          <a:ln>
            <a:noFill/>
          </a:ln>
        </p:spPr>
        <p:txBody>
          <a:bodyPr spcFirstLastPara="1" wrap="square" lIns="91425" tIns="91425" rIns="91425" bIns="91425" anchor="ctr" anchorCtr="0">
            <a:noAutofit/>
          </a:bodyPr>
          <a:lstStyle/>
          <a:p>
            <a:pPr marL="0" lvl="0" indent="0" rtl="0">
              <a:spcBef>
                <a:spcPts val="640"/>
              </a:spcBef>
              <a:spcAft>
                <a:spcPts val="0"/>
              </a:spcAft>
              <a:buNone/>
            </a:pPr>
            <a:r>
              <a:rPr lang="en-US" sz="3200" u="sng" dirty="0">
                <a:solidFill>
                  <a:schemeClr val="hlink"/>
                </a:solidFill>
                <a:hlinkClick r:id="rId6"/>
              </a:rPr>
              <a:t>http://www.acsu.buffalo.edu/~twen2/timeslider/</a:t>
            </a:r>
          </a:p>
        </p:txBody>
      </p:sp>
    </p:spTree>
    <p:extLst>
      <p:ext uri="{BB962C8B-B14F-4D97-AF65-F5344CB8AC3E}">
        <p14:creationId xmlns:p14="http://schemas.microsoft.com/office/powerpoint/2010/main" val="406594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Shape 62"/>
          <p:cNvPicPr preferRelativeResize="0"/>
          <p:nvPr/>
        </p:nvPicPr>
        <p:blipFill>
          <a:blip r:embed="rId3">
            <a:alphaModFix/>
          </a:blip>
          <a:stretch>
            <a:fillRect/>
          </a:stretch>
        </p:blipFill>
        <p:spPr>
          <a:xfrm>
            <a:off x="2067340" y="0"/>
            <a:ext cx="8567529" cy="6579704"/>
          </a:xfrm>
          <a:prstGeom prst="rect">
            <a:avLst/>
          </a:prstGeom>
          <a:noFill/>
          <a:ln>
            <a:noFill/>
          </a:ln>
        </p:spPr>
      </p:pic>
      <p:sp>
        <p:nvSpPr>
          <p:cNvPr id="63" name="Shape 63"/>
          <p:cNvSpPr txBox="1">
            <a:spLocks noGrp="1"/>
          </p:cNvSpPr>
          <p:nvPr>
            <p:ph type="ctrTitle"/>
          </p:nvPr>
        </p:nvSpPr>
        <p:spPr>
          <a:xfrm>
            <a:off x="1848679" y="884955"/>
            <a:ext cx="8587408" cy="2049600"/>
          </a:xfrm>
          <a:prstGeom prst="rect">
            <a:avLst/>
          </a:prstGeom>
        </p:spPr>
        <p:txBody>
          <a:bodyPr spcFirstLastPara="1" vert="horz" wrap="square" lIns="121900" tIns="121900" rIns="121900" bIns="121900" rtlCol="0" anchor="b" anchorCtr="0">
            <a:noAutofit/>
          </a:bodyPr>
          <a:lstStyle/>
          <a:p>
            <a:pPr>
              <a:spcBef>
                <a:spcPts val="0"/>
              </a:spcBef>
            </a:pPr>
            <a:r>
              <a:rPr lang="en" dirty="0"/>
              <a:t>Solar Panel Suitability in </a:t>
            </a:r>
            <a:br>
              <a:rPr lang="en" dirty="0"/>
            </a:br>
            <a:r>
              <a:rPr lang="en" dirty="0"/>
              <a:t>Buffalo, NY </a:t>
            </a:r>
            <a:endParaRPr dirty="0"/>
          </a:p>
        </p:txBody>
      </p:sp>
      <p:sp>
        <p:nvSpPr>
          <p:cNvPr id="64" name="Shape 64"/>
          <p:cNvSpPr txBox="1">
            <a:spLocks noGrp="1"/>
          </p:cNvSpPr>
          <p:nvPr>
            <p:ph type="subTitle" idx="1"/>
          </p:nvPr>
        </p:nvSpPr>
        <p:spPr>
          <a:xfrm>
            <a:off x="4059600" y="3708837"/>
            <a:ext cx="4072800" cy="935200"/>
          </a:xfrm>
          <a:prstGeom prst="rect">
            <a:avLst/>
          </a:prstGeom>
        </p:spPr>
        <p:txBody>
          <a:bodyPr spcFirstLastPara="1" vert="horz" wrap="square" lIns="121900" tIns="121900" rIns="121900" bIns="121900" rtlCol="0" anchor="t" anchorCtr="0">
            <a:noAutofit/>
          </a:bodyPr>
          <a:lstStyle/>
          <a:p>
            <a:r>
              <a:rPr lang="en" dirty="0">
                <a:solidFill>
                  <a:schemeClr val="bg1"/>
                </a:solidFill>
              </a:rPr>
              <a:t>Tiffany Green</a:t>
            </a:r>
          </a:p>
          <a:p>
            <a:r>
              <a:rPr lang="en" dirty="0">
                <a:solidFill>
                  <a:schemeClr val="bg1"/>
                </a:solidFill>
              </a:rPr>
              <a:t>GEO 479</a:t>
            </a:r>
            <a:endParaRPr dirty="0">
              <a:solidFill>
                <a:schemeClr val="bg1"/>
              </a:solidFill>
            </a:endParaRPr>
          </a:p>
        </p:txBody>
      </p:sp>
    </p:spTree>
    <p:extLst>
      <p:ext uri="{BB962C8B-B14F-4D97-AF65-F5344CB8AC3E}">
        <p14:creationId xmlns:p14="http://schemas.microsoft.com/office/powerpoint/2010/main" val="263045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a:t>Objective</a:t>
            </a:r>
            <a:endParaRPr/>
          </a:p>
        </p:txBody>
      </p:sp>
      <p:sp>
        <p:nvSpPr>
          <p:cNvPr id="80" name="Shape 80"/>
          <p:cNvSpPr txBox="1">
            <a:spLocks noGrp="1"/>
          </p:cNvSpPr>
          <p:nvPr>
            <p:ph type="body" idx="1"/>
          </p:nvPr>
        </p:nvSpPr>
        <p:spPr>
          <a:xfrm>
            <a:off x="415600" y="1633633"/>
            <a:ext cx="11360800" cy="4472000"/>
          </a:xfrm>
          <a:prstGeom prst="rect">
            <a:avLst/>
          </a:prstGeom>
        </p:spPr>
        <p:txBody>
          <a:bodyPr spcFirstLastPara="1" vert="horz" wrap="square" lIns="121900" tIns="121900" rIns="121900" bIns="121900" rtlCol="0" anchor="t" anchorCtr="0">
            <a:noAutofit/>
          </a:bodyPr>
          <a:lstStyle/>
          <a:p>
            <a:pPr marL="0" indent="0">
              <a:buNone/>
            </a:pPr>
            <a:r>
              <a:rPr lang="en"/>
              <a:t>Find ideal area for solar panel placement in Buffalo</a:t>
            </a:r>
            <a:endParaRPr/>
          </a:p>
          <a:p>
            <a:pPr marL="0" indent="0">
              <a:spcBef>
                <a:spcPts val="2133"/>
              </a:spcBef>
              <a:spcAft>
                <a:spcPts val="2133"/>
              </a:spcAft>
              <a:buNone/>
            </a:pPr>
            <a:r>
              <a:rPr lang="en"/>
              <a:t>If possible, find placement near:</a:t>
            </a:r>
            <a:br>
              <a:rPr lang="en"/>
            </a:br>
            <a:r>
              <a:rPr lang="en"/>
              <a:t>	-Lower income areas</a:t>
            </a:r>
            <a:br>
              <a:rPr lang="en"/>
            </a:br>
            <a:r>
              <a:rPr lang="en"/>
              <a:t>	-Already degraded lands</a:t>
            </a:r>
            <a:endParaRPr/>
          </a:p>
        </p:txBody>
      </p:sp>
    </p:spTree>
    <p:extLst>
      <p:ext uri="{BB962C8B-B14F-4D97-AF65-F5344CB8AC3E}">
        <p14:creationId xmlns:p14="http://schemas.microsoft.com/office/powerpoint/2010/main" val="36036781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a:t>Layers</a:t>
            </a:r>
            <a:endParaRPr/>
          </a:p>
        </p:txBody>
      </p:sp>
      <p:sp>
        <p:nvSpPr>
          <p:cNvPr id="86" name="Shape 86"/>
          <p:cNvSpPr txBox="1">
            <a:spLocks noGrp="1"/>
          </p:cNvSpPr>
          <p:nvPr>
            <p:ph type="body" idx="1"/>
          </p:nvPr>
        </p:nvSpPr>
        <p:spPr>
          <a:xfrm>
            <a:off x="469800" y="1373533"/>
            <a:ext cx="8070000" cy="4472000"/>
          </a:xfrm>
          <a:prstGeom prst="rect">
            <a:avLst/>
          </a:prstGeom>
        </p:spPr>
        <p:txBody>
          <a:bodyPr spcFirstLastPara="1" vert="horz" wrap="square" lIns="121900" tIns="121900" rIns="121900" bIns="121900" rtlCol="0" anchor="t" anchorCtr="0">
            <a:noAutofit/>
          </a:bodyPr>
          <a:lstStyle/>
          <a:p>
            <a:pPr marL="0" indent="0">
              <a:buNone/>
            </a:pPr>
            <a:r>
              <a:rPr lang="en"/>
              <a:t>-USGS NED - DEM for slope and hillshade analysis</a:t>
            </a:r>
            <a:endParaRPr/>
          </a:p>
          <a:p>
            <a:pPr marL="0" indent="0">
              <a:spcBef>
                <a:spcPts val="2133"/>
              </a:spcBef>
              <a:buNone/>
            </a:pPr>
            <a:r>
              <a:rPr lang="en"/>
              <a:t>-NLCD - LULC </a:t>
            </a:r>
            <a:endParaRPr/>
          </a:p>
          <a:p>
            <a:pPr marL="0" indent="0">
              <a:spcBef>
                <a:spcPts val="2133"/>
              </a:spcBef>
              <a:buNone/>
            </a:pPr>
            <a:r>
              <a:rPr lang="en"/>
              <a:t>-TIGER - Census </a:t>
            </a:r>
            <a:endParaRPr/>
          </a:p>
          <a:p>
            <a:pPr marL="0" indent="0">
              <a:spcBef>
                <a:spcPts val="2133"/>
              </a:spcBef>
              <a:buNone/>
            </a:pPr>
            <a:r>
              <a:rPr lang="en"/>
              <a:t>-EPA - Potential Hazardous Sites/Watch Sites</a:t>
            </a:r>
            <a:endParaRPr/>
          </a:p>
          <a:p>
            <a:pPr marL="0" indent="0">
              <a:spcBef>
                <a:spcPts val="2133"/>
              </a:spcBef>
              <a:buNone/>
            </a:pPr>
            <a:r>
              <a:rPr lang="en"/>
              <a:t>-Electrical grid locations</a:t>
            </a:r>
            <a:endParaRPr/>
          </a:p>
          <a:p>
            <a:pPr marL="0" indent="0">
              <a:spcBef>
                <a:spcPts val="2133"/>
              </a:spcBef>
              <a:spcAft>
                <a:spcPts val="2133"/>
              </a:spcAft>
              <a:buNone/>
            </a:pPr>
            <a:endParaRPr/>
          </a:p>
        </p:txBody>
      </p:sp>
      <p:pic>
        <p:nvPicPr>
          <p:cNvPr id="87" name="Shape 87"/>
          <p:cNvPicPr preferRelativeResize="0"/>
          <p:nvPr/>
        </p:nvPicPr>
        <p:blipFill>
          <a:blip r:embed="rId3">
            <a:alphaModFix/>
          </a:blip>
          <a:stretch>
            <a:fillRect/>
          </a:stretch>
        </p:blipFill>
        <p:spPr>
          <a:xfrm>
            <a:off x="6096000" y="2110573"/>
            <a:ext cx="3050633" cy="3734960"/>
          </a:xfrm>
          <a:prstGeom prst="rect">
            <a:avLst/>
          </a:prstGeom>
          <a:noFill/>
          <a:ln>
            <a:noFill/>
          </a:ln>
        </p:spPr>
      </p:pic>
      <p:pic>
        <p:nvPicPr>
          <p:cNvPr id="88" name="Shape 88"/>
          <p:cNvPicPr preferRelativeResize="0"/>
          <p:nvPr/>
        </p:nvPicPr>
        <p:blipFill>
          <a:blip r:embed="rId4">
            <a:alphaModFix/>
          </a:blip>
          <a:stretch>
            <a:fillRect/>
          </a:stretch>
        </p:blipFill>
        <p:spPr>
          <a:xfrm>
            <a:off x="9342968" y="1373533"/>
            <a:ext cx="2127901" cy="2687867"/>
          </a:xfrm>
          <a:prstGeom prst="rect">
            <a:avLst/>
          </a:prstGeom>
          <a:noFill/>
          <a:ln>
            <a:noFill/>
          </a:ln>
        </p:spPr>
      </p:pic>
    </p:spTree>
    <p:extLst>
      <p:ext uri="{BB962C8B-B14F-4D97-AF65-F5344CB8AC3E}">
        <p14:creationId xmlns:p14="http://schemas.microsoft.com/office/powerpoint/2010/main" val="32336622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dirty="0"/>
              <a:t>Method</a:t>
            </a:r>
            <a:endParaRPr dirty="0"/>
          </a:p>
        </p:txBody>
      </p:sp>
      <p:sp>
        <p:nvSpPr>
          <p:cNvPr id="94" name="Shape 94"/>
          <p:cNvSpPr txBox="1">
            <a:spLocks noGrp="1"/>
          </p:cNvSpPr>
          <p:nvPr>
            <p:ph type="body" idx="1"/>
          </p:nvPr>
        </p:nvSpPr>
        <p:spPr>
          <a:xfrm>
            <a:off x="415600" y="1633633"/>
            <a:ext cx="11360800" cy="4472000"/>
          </a:xfrm>
          <a:prstGeom prst="rect">
            <a:avLst/>
          </a:prstGeom>
        </p:spPr>
        <p:txBody>
          <a:bodyPr spcFirstLastPara="1" vert="horz" wrap="square" lIns="121900" tIns="121900" rIns="121900" bIns="121900" rtlCol="0" anchor="t" anchorCtr="0">
            <a:noAutofit/>
          </a:bodyPr>
          <a:lstStyle/>
          <a:p>
            <a:pPr marL="0" indent="0">
              <a:buNone/>
            </a:pPr>
            <a:r>
              <a:rPr lang="en" dirty="0"/>
              <a:t>- Suitability Analysis with:</a:t>
            </a:r>
            <a:br>
              <a:rPr lang="en" dirty="0"/>
            </a:br>
            <a:r>
              <a:rPr lang="en" dirty="0"/>
              <a:t>	-less than 3% elevation change per area</a:t>
            </a:r>
            <a:br>
              <a:rPr lang="en" dirty="0"/>
            </a:br>
            <a:r>
              <a:rPr lang="en" dirty="0"/>
              <a:t>	-proper amount of sunlight</a:t>
            </a:r>
            <a:br>
              <a:rPr lang="en" dirty="0"/>
            </a:br>
            <a:r>
              <a:rPr lang="en" dirty="0"/>
              <a:t>	-open space</a:t>
            </a:r>
            <a:br>
              <a:rPr lang="en" dirty="0"/>
            </a:br>
            <a:r>
              <a:rPr lang="en" dirty="0"/>
              <a:t>	-location to electrical grids</a:t>
            </a:r>
            <a:endParaRPr dirty="0"/>
          </a:p>
          <a:p>
            <a:pPr marL="0" indent="0">
              <a:spcBef>
                <a:spcPts val="2133"/>
              </a:spcBef>
              <a:buClr>
                <a:schemeClr val="dk1"/>
              </a:buClr>
              <a:buSzPts val="1100"/>
              <a:buNone/>
            </a:pPr>
            <a:r>
              <a:rPr lang="en" dirty="0"/>
              <a:t>-Income: One standard deviation below mean for low income, overlaid </a:t>
            </a:r>
          </a:p>
          <a:p>
            <a:pPr marL="0" indent="0">
              <a:spcBef>
                <a:spcPts val="2133"/>
              </a:spcBef>
              <a:buClr>
                <a:schemeClr val="dk1"/>
              </a:buClr>
              <a:buSzPts val="1100"/>
              <a:buNone/>
            </a:pPr>
            <a:r>
              <a:rPr lang="en" dirty="0"/>
              <a:t>  on suitability analysis</a:t>
            </a:r>
            <a:endParaRPr dirty="0"/>
          </a:p>
          <a:p>
            <a:pPr marL="0" indent="0">
              <a:spcBef>
                <a:spcPts val="2133"/>
              </a:spcBef>
              <a:buNone/>
            </a:pPr>
            <a:r>
              <a:rPr lang="en" dirty="0"/>
              <a:t>-Brownfields overlaid to see any correlation for best benefit</a:t>
            </a:r>
            <a:endParaRPr dirty="0"/>
          </a:p>
          <a:p>
            <a:pPr marL="0" indent="0">
              <a:spcBef>
                <a:spcPts val="2133"/>
              </a:spcBef>
              <a:spcAft>
                <a:spcPts val="2133"/>
              </a:spcAft>
              <a:buNone/>
            </a:pPr>
            <a:r>
              <a:rPr lang="en" dirty="0"/>
              <a:t>-Buffers around electrical grids, for ease of hookup						</a:t>
            </a:r>
            <a:endParaRPr dirty="0"/>
          </a:p>
        </p:txBody>
      </p:sp>
      <p:pic>
        <p:nvPicPr>
          <p:cNvPr id="95" name="Shape 95"/>
          <p:cNvPicPr preferRelativeResize="0"/>
          <p:nvPr/>
        </p:nvPicPr>
        <p:blipFill>
          <a:blip r:embed="rId3">
            <a:alphaModFix/>
          </a:blip>
          <a:stretch>
            <a:fillRect/>
          </a:stretch>
        </p:blipFill>
        <p:spPr>
          <a:xfrm>
            <a:off x="8856968" y="622994"/>
            <a:ext cx="2919432" cy="3465300"/>
          </a:xfrm>
          <a:prstGeom prst="rect">
            <a:avLst/>
          </a:prstGeom>
          <a:noFill/>
          <a:ln>
            <a:noFill/>
          </a:ln>
        </p:spPr>
      </p:pic>
    </p:spTree>
    <p:extLst>
      <p:ext uri="{BB962C8B-B14F-4D97-AF65-F5344CB8AC3E}">
        <p14:creationId xmlns:p14="http://schemas.microsoft.com/office/powerpoint/2010/main" val="28239688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dirty="0"/>
              <a:t>Results</a:t>
            </a:r>
            <a:endParaRPr dirty="0"/>
          </a:p>
        </p:txBody>
      </p:sp>
      <p:sp>
        <p:nvSpPr>
          <p:cNvPr id="101" name="Shape 101"/>
          <p:cNvSpPr txBox="1">
            <a:spLocks noGrp="1"/>
          </p:cNvSpPr>
          <p:nvPr>
            <p:ph type="body" idx="1"/>
          </p:nvPr>
        </p:nvSpPr>
        <p:spPr>
          <a:xfrm>
            <a:off x="415600" y="1633633"/>
            <a:ext cx="11360800" cy="4472000"/>
          </a:xfrm>
          <a:prstGeom prst="rect">
            <a:avLst/>
          </a:prstGeom>
        </p:spPr>
        <p:txBody>
          <a:bodyPr spcFirstLastPara="1" vert="horz" wrap="square" lIns="121900" tIns="121900" rIns="121900" bIns="121900" rtlCol="0" anchor="t" anchorCtr="0">
            <a:noAutofit/>
          </a:bodyPr>
          <a:lstStyle/>
          <a:p>
            <a:pPr marL="0" indent="0">
              <a:spcBef>
                <a:spcPts val="2133"/>
              </a:spcBef>
              <a:spcAft>
                <a:spcPts val="2133"/>
              </a:spcAft>
              <a:buNone/>
            </a:pPr>
            <a:endParaRPr dirty="0"/>
          </a:p>
        </p:txBody>
      </p:sp>
      <p:pic>
        <p:nvPicPr>
          <p:cNvPr id="3" name="Picture 2">
            <a:extLst>
              <a:ext uri="{FF2B5EF4-FFF2-40B4-BE49-F238E27FC236}">
                <a16:creationId xmlns:a16="http://schemas.microsoft.com/office/drawing/2014/main" id="{8036D68B-3867-5D42-8AEC-9759BB219E02}"/>
              </a:ext>
            </a:extLst>
          </p:cNvPr>
          <p:cNvPicPr>
            <a:picLocks noChangeAspect="1"/>
          </p:cNvPicPr>
          <p:nvPr/>
        </p:nvPicPr>
        <p:blipFill>
          <a:blip r:embed="rId3"/>
          <a:stretch>
            <a:fillRect/>
          </a:stretch>
        </p:blipFill>
        <p:spPr>
          <a:xfrm>
            <a:off x="5751369" y="0"/>
            <a:ext cx="5299364" cy="6858000"/>
          </a:xfrm>
          <a:prstGeom prst="rect">
            <a:avLst/>
          </a:prstGeom>
        </p:spPr>
      </p:pic>
      <p:pic>
        <p:nvPicPr>
          <p:cNvPr id="5" name="Picture 4">
            <a:extLst>
              <a:ext uri="{FF2B5EF4-FFF2-40B4-BE49-F238E27FC236}">
                <a16:creationId xmlns:a16="http://schemas.microsoft.com/office/drawing/2014/main" id="{5124C1B7-0608-D843-A53B-7C030797584D}"/>
              </a:ext>
            </a:extLst>
          </p:cNvPr>
          <p:cNvPicPr>
            <a:picLocks noChangeAspect="1"/>
          </p:cNvPicPr>
          <p:nvPr/>
        </p:nvPicPr>
        <p:blipFill>
          <a:blip r:embed="rId4"/>
          <a:stretch>
            <a:fillRect/>
          </a:stretch>
        </p:blipFill>
        <p:spPr>
          <a:xfrm>
            <a:off x="1541318" y="0"/>
            <a:ext cx="5299364" cy="6858000"/>
          </a:xfrm>
          <a:prstGeom prst="rect">
            <a:avLst/>
          </a:prstGeom>
        </p:spPr>
      </p:pic>
    </p:spTree>
    <p:extLst>
      <p:ext uri="{BB962C8B-B14F-4D97-AF65-F5344CB8AC3E}">
        <p14:creationId xmlns:p14="http://schemas.microsoft.com/office/powerpoint/2010/main" val="21570512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43480" y="741681"/>
            <a:ext cx="7305039" cy="3103967"/>
          </a:xfrm>
        </p:spPr>
        <p:txBody>
          <a:bodyPr>
            <a:normAutofit fontScale="90000"/>
          </a:bodyPr>
          <a:lstStyle/>
          <a:p>
            <a:br>
              <a:rPr lang="en-US" dirty="0"/>
            </a:br>
            <a:r>
              <a:rPr lang="en-US" dirty="0"/>
              <a:t> </a:t>
            </a:r>
            <a:r>
              <a:rPr lang="en-US" b="1" dirty="0"/>
              <a:t>Analysis of social areas in Buffalo-Niagara Falls Metropolitan Area </a:t>
            </a:r>
            <a:endParaRPr lang="en-US" dirty="0"/>
          </a:p>
        </p:txBody>
      </p:sp>
      <p:sp>
        <p:nvSpPr>
          <p:cNvPr id="3" name="Subtitle 2"/>
          <p:cNvSpPr>
            <a:spLocks noGrp="1"/>
          </p:cNvSpPr>
          <p:nvPr>
            <p:ph type="subTitle" idx="1"/>
          </p:nvPr>
        </p:nvSpPr>
        <p:spPr>
          <a:xfrm>
            <a:off x="2666999" y="4125278"/>
            <a:ext cx="6858000" cy="1655762"/>
          </a:xfrm>
        </p:spPr>
        <p:txBody>
          <a:bodyPr/>
          <a:lstStyle/>
          <a:p>
            <a:r>
              <a:rPr lang="en-US" dirty="0"/>
              <a:t>GEO 559</a:t>
            </a:r>
          </a:p>
          <a:p>
            <a:r>
              <a:rPr lang="en-US" dirty="0" err="1"/>
              <a:t>YiChun</a:t>
            </a:r>
            <a:r>
              <a:rPr lang="en-US" dirty="0"/>
              <a:t> Lu</a:t>
            </a:r>
          </a:p>
        </p:txBody>
      </p:sp>
    </p:spTree>
    <p:extLst>
      <p:ext uri="{BB962C8B-B14F-4D97-AF65-F5344CB8AC3E}">
        <p14:creationId xmlns:p14="http://schemas.microsoft.com/office/powerpoint/2010/main" val="373650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Identify and locate the social areas in Buffalo-Niagara Falls Metropolitan Area </a:t>
            </a:r>
          </a:p>
          <a:p>
            <a:r>
              <a:rPr lang="en-US" dirty="0"/>
              <a:t>Find out the factors that contribute to the formation of social areas </a:t>
            </a:r>
          </a:p>
        </p:txBody>
      </p:sp>
    </p:spTree>
    <p:extLst>
      <p:ext uri="{BB962C8B-B14F-4D97-AF65-F5344CB8AC3E}">
        <p14:creationId xmlns:p14="http://schemas.microsoft.com/office/powerpoint/2010/main" val="134775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6148070" cy="747394"/>
          </a:xfrm>
        </p:spPr>
        <p:txBody>
          <a:bodyPr/>
          <a:lstStyle/>
          <a:p>
            <a:r>
              <a:rPr lang="en-US" dirty="0"/>
              <a:t>Study area</a:t>
            </a:r>
          </a:p>
        </p:txBody>
      </p:sp>
      <p:pic>
        <p:nvPicPr>
          <p:cNvPr id="4" name="Content Placeholder 3"/>
          <p:cNvPicPr>
            <a:picLocks noGrp="1" noChangeAspect="1"/>
          </p:cNvPicPr>
          <p:nvPr>
            <p:ph idx="1"/>
          </p:nvPr>
        </p:nvPicPr>
        <p:blipFill>
          <a:blip r:embed="rId2"/>
          <a:stretch>
            <a:fillRect/>
          </a:stretch>
        </p:blipFill>
        <p:spPr>
          <a:xfrm>
            <a:off x="2069280" y="1168594"/>
            <a:ext cx="2780400" cy="3552120"/>
          </a:xfrm>
          <a:prstGeom prst="rect">
            <a:avLst/>
          </a:prstGeom>
        </p:spPr>
      </p:pic>
      <p:sp>
        <p:nvSpPr>
          <p:cNvPr id="5" name="TextBox 4"/>
          <p:cNvSpPr txBox="1"/>
          <p:nvPr/>
        </p:nvSpPr>
        <p:spPr>
          <a:xfrm>
            <a:off x="2152650" y="4917442"/>
            <a:ext cx="2291940" cy="1200329"/>
          </a:xfrm>
          <a:prstGeom prst="rect">
            <a:avLst/>
          </a:prstGeom>
          <a:noFill/>
        </p:spPr>
        <p:txBody>
          <a:bodyPr wrap="square" rtlCol="0">
            <a:spAutoFit/>
          </a:bodyPr>
          <a:lstStyle/>
          <a:p>
            <a:r>
              <a:rPr lang="en-US" dirty="0"/>
              <a:t>289 census tracts in Buffalo-Niagara Falls Metropolitan Area </a:t>
            </a:r>
          </a:p>
        </p:txBody>
      </p:sp>
      <p:sp>
        <p:nvSpPr>
          <p:cNvPr id="6" name="TextBox 5"/>
          <p:cNvSpPr txBox="1"/>
          <p:nvPr/>
        </p:nvSpPr>
        <p:spPr>
          <a:xfrm>
            <a:off x="6085840" y="354104"/>
            <a:ext cx="4521200" cy="769441"/>
          </a:xfrm>
          <a:prstGeom prst="rect">
            <a:avLst/>
          </a:prstGeom>
          <a:noFill/>
        </p:spPr>
        <p:txBody>
          <a:bodyPr wrap="square" rtlCol="0">
            <a:spAutoFit/>
          </a:bodyPr>
          <a:lstStyle/>
          <a:p>
            <a:r>
              <a:rPr lang="en-US" sz="4400" dirty="0">
                <a:latin typeface="+mj-lt"/>
              </a:rPr>
              <a:t>Data source</a:t>
            </a:r>
          </a:p>
        </p:txBody>
      </p:sp>
      <p:sp>
        <p:nvSpPr>
          <p:cNvPr id="7" name="TextBox 6"/>
          <p:cNvSpPr txBox="1"/>
          <p:nvPr/>
        </p:nvSpPr>
        <p:spPr>
          <a:xfrm>
            <a:off x="6182360" y="1264921"/>
            <a:ext cx="4023360" cy="4524315"/>
          </a:xfrm>
          <a:prstGeom prst="rect">
            <a:avLst/>
          </a:prstGeom>
          <a:noFill/>
        </p:spPr>
        <p:txBody>
          <a:bodyPr wrap="square" rtlCol="0">
            <a:spAutoFit/>
          </a:bodyPr>
          <a:lstStyle/>
          <a:p>
            <a:r>
              <a:rPr lang="en-US" dirty="0"/>
              <a:t>1. 2017 “TIGER/Line </a:t>
            </a:r>
            <a:r>
              <a:rPr lang="en-US" dirty="0" err="1"/>
              <a:t>Shapefiles</a:t>
            </a:r>
            <a:r>
              <a:rPr lang="en-US" dirty="0"/>
              <a:t>:</a:t>
            </a:r>
          </a:p>
          <a:p>
            <a:r>
              <a:rPr lang="en-US" dirty="0"/>
              <a:t>     Census tracts </a:t>
            </a:r>
            <a:r>
              <a:rPr lang="en-US" dirty="0" err="1"/>
              <a:t>shapefiles</a:t>
            </a:r>
            <a:endParaRPr lang="en-US" dirty="0"/>
          </a:p>
          <a:p>
            <a:r>
              <a:rPr lang="en-US" dirty="0"/>
              <a:t>     All roads features </a:t>
            </a:r>
            <a:r>
              <a:rPr lang="en-US" dirty="0" err="1"/>
              <a:t>shapefiles</a:t>
            </a:r>
            <a:endParaRPr lang="en-US" dirty="0"/>
          </a:p>
          <a:p>
            <a:endParaRPr lang="en-US" dirty="0"/>
          </a:p>
          <a:p>
            <a:r>
              <a:rPr lang="en-US" dirty="0"/>
              <a:t>2. 2016 American Community Service (ACS) 5-year (.csv table):</a:t>
            </a:r>
          </a:p>
          <a:p>
            <a:r>
              <a:rPr lang="en-US" dirty="0"/>
              <a:t>     Attributes include total population, sex ratio, age dependency ratio, median age, employment ratio, minority rate, median family income, median property value, and education attainment degree </a:t>
            </a:r>
          </a:p>
          <a:p>
            <a:endParaRPr lang="en-US" dirty="0"/>
          </a:p>
          <a:p>
            <a:r>
              <a:rPr lang="en-US" dirty="0"/>
              <a:t>3. Open data NY (.csv table):</a:t>
            </a:r>
          </a:p>
          <a:p>
            <a:r>
              <a:rPr lang="en-US" dirty="0"/>
              <a:t>      Location of industrial area and food retail shops</a:t>
            </a:r>
          </a:p>
        </p:txBody>
      </p:sp>
    </p:spTree>
    <p:extLst>
      <p:ext uri="{BB962C8B-B14F-4D97-AF65-F5344CB8AC3E}">
        <p14:creationId xmlns:p14="http://schemas.microsoft.com/office/powerpoint/2010/main" val="2395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Locate an area that can be used for a new State Park</a:t>
            </a:r>
          </a:p>
          <a:p>
            <a:r>
              <a:rPr lang="en-US" dirty="0"/>
              <a:t>Not near a State Park</a:t>
            </a:r>
          </a:p>
          <a:p>
            <a:r>
              <a:rPr lang="en-US" dirty="0"/>
              <a:t>Accessible to most people possible</a:t>
            </a:r>
          </a:p>
          <a:p>
            <a:r>
              <a:rPr lang="en-US" dirty="0"/>
              <a:t>Be substantial in size</a:t>
            </a:r>
          </a:p>
        </p:txBody>
      </p:sp>
      <p:sp>
        <p:nvSpPr>
          <p:cNvPr id="4" name="Slide Number Placeholder 3"/>
          <p:cNvSpPr>
            <a:spLocks noGrp="1"/>
          </p:cNvSpPr>
          <p:nvPr>
            <p:ph type="sldNum" sz="quarter" idx="12"/>
          </p:nvPr>
        </p:nvSpPr>
        <p:spPr/>
        <p:txBody>
          <a:bodyPr/>
          <a:lstStyle/>
          <a:p>
            <a:fld id="{9CD8D479-8942-46E8-A226-A4E01F7A105C}" type="slidenum">
              <a:rPr lang="en-US" smtClean="0"/>
              <a:t>7</a:t>
            </a:fld>
            <a:endParaRPr lang="en-US"/>
          </a:p>
        </p:txBody>
      </p:sp>
      <p:sp>
        <p:nvSpPr>
          <p:cNvPr id="5" name="Date Placeholder 4"/>
          <p:cNvSpPr>
            <a:spLocks noGrp="1"/>
          </p:cNvSpPr>
          <p:nvPr>
            <p:ph type="dt" sz="half" idx="10"/>
          </p:nvPr>
        </p:nvSpPr>
        <p:spPr/>
        <p:txBody>
          <a:bodyPr/>
          <a:lstStyle/>
          <a:p>
            <a:fld id="{E2F6F42C-D2E7-44AB-81C9-CA18FDE79ACA}" type="datetime1">
              <a:rPr lang="en-US" smtClean="0"/>
              <a:t>1/22/19</a:t>
            </a:fld>
            <a:endParaRPr lang="en-US" dirty="0"/>
          </a:p>
        </p:txBody>
      </p:sp>
    </p:spTree>
    <p:extLst>
      <p:ext uri="{BB962C8B-B14F-4D97-AF65-F5344CB8AC3E}">
        <p14:creationId xmlns:p14="http://schemas.microsoft.com/office/powerpoint/2010/main" val="324021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12757" y="1825625"/>
            <a:ext cx="4966487" cy="4351338"/>
          </a:xfrm>
        </p:spPr>
      </p:pic>
      <p:sp>
        <p:nvSpPr>
          <p:cNvPr id="2" name="Title 1"/>
          <p:cNvSpPr>
            <a:spLocks noGrp="1"/>
          </p:cNvSpPr>
          <p:nvPr>
            <p:ph type="title"/>
          </p:nvPr>
        </p:nvSpPr>
        <p:spPr/>
        <p:txBody>
          <a:bodyPr/>
          <a:lstStyle/>
          <a:p>
            <a:r>
              <a:rPr lang="en-US" dirty="0"/>
              <a:t>Methodology</a:t>
            </a:r>
          </a:p>
        </p:txBody>
      </p:sp>
      <p:sp>
        <p:nvSpPr>
          <p:cNvPr id="5" name="Rectangle 4"/>
          <p:cNvSpPr/>
          <p:nvPr/>
        </p:nvSpPr>
        <p:spPr>
          <a:xfrm>
            <a:off x="3612756" y="1825626"/>
            <a:ext cx="2280044" cy="1964055"/>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42316" y="1825625"/>
            <a:ext cx="1772044" cy="1354455"/>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34396" y="3993990"/>
            <a:ext cx="4012324" cy="1319691"/>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206678" y="1456292"/>
            <a:ext cx="1092200" cy="369332"/>
          </a:xfrm>
          <a:prstGeom prst="rect">
            <a:avLst/>
          </a:prstGeom>
          <a:noFill/>
        </p:spPr>
        <p:txBody>
          <a:bodyPr wrap="square" rtlCol="0">
            <a:spAutoFit/>
          </a:bodyPr>
          <a:lstStyle/>
          <a:p>
            <a:pPr algn="ctr"/>
            <a:r>
              <a:rPr lang="en-US" dirty="0"/>
              <a:t>ArcMap</a:t>
            </a:r>
          </a:p>
        </p:txBody>
      </p:sp>
      <p:sp>
        <p:nvSpPr>
          <p:cNvPr id="9" name="TextBox 8"/>
          <p:cNvSpPr txBox="1"/>
          <p:nvPr/>
        </p:nvSpPr>
        <p:spPr>
          <a:xfrm>
            <a:off x="6951148" y="1451370"/>
            <a:ext cx="995680" cy="369332"/>
          </a:xfrm>
          <a:prstGeom prst="rect">
            <a:avLst/>
          </a:prstGeom>
          <a:noFill/>
        </p:spPr>
        <p:txBody>
          <a:bodyPr wrap="square" rtlCol="0">
            <a:spAutoFit/>
          </a:bodyPr>
          <a:lstStyle/>
          <a:p>
            <a:r>
              <a:rPr lang="en-US" dirty="0"/>
              <a:t>Excel</a:t>
            </a:r>
          </a:p>
        </p:txBody>
      </p:sp>
      <p:sp>
        <p:nvSpPr>
          <p:cNvPr id="10" name="TextBox 9"/>
          <p:cNvSpPr txBox="1"/>
          <p:nvPr/>
        </p:nvSpPr>
        <p:spPr>
          <a:xfrm>
            <a:off x="6858000" y="4012958"/>
            <a:ext cx="1036320" cy="369332"/>
          </a:xfrm>
          <a:prstGeom prst="rect">
            <a:avLst/>
          </a:prstGeom>
          <a:noFill/>
        </p:spPr>
        <p:txBody>
          <a:bodyPr wrap="square" rtlCol="0">
            <a:spAutoFit/>
          </a:bodyPr>
          <a:lstStyle/>
          <a:p>
            <a:pPr algn="ctr"/>
            <a:r>
              <a:rPr lang="en-US" dirty="0"/>
              <a:t>SPSS</a:t>
            </a:r>
          </a:p>
        </p:txBody>
      </p:sp>
    </p:spTree>
    <p:extLst>
      <p:ext uri="{BB962C8B-B14F-4D97-AF65-F5344CB8AC3E}">
        <p14:creationId xmlns:p14="http://schemas.microsoft.com/office/powerpoint/2010/main" val="359980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 r="404"/>
          <a:stretch/>
        </p:blipFill>
        <p:spPr>
          <a:xfrm>
            <a:off x="1543732" y="1236840"/>
            <a:ext cx="2987629" cy="4023360"/>
          </a:xfrm>
          <a:prstGeom prst="rect">
            <a:avLst/>
          </a:prstGeom>
        </p:spPr>
      </p:pic>
      <p:pic>
        <p:nvPicPr>
          <p:cNvPr id="5" name="Picture 4"/>
          <p:cNvPicPr>
            <a:picLocks noChangeAspect="1"/>
          </p:cNvPicPr>
          <p:nvPr/>
        </p:nvPicPr>
        <p:blipFill rotWithShape="1">
          <a:blip r:embed="rId3"/>
          <a:srcRect r="259"/>
          <a:stretch/>
        </p:blipFill>
        <p:spPr>
          <a:xfrm>
            <a:off x="4611650" y="1236840"/>
            <a:ext cx="2988031" cy="4023360"/>
          </a:xfrm>
          <a:prstGeom prst="rect">
            <a:avLst/>
          </a:prstGeom>
        </p:spPr>
      </p:pic>
      <p:pic>
        <p:nvPicPr>
          <p:cNvPr id="6" name="Picture 5"/>
          <p:cNvPicPr>
            <a:picLocks noChangeAspect="1"/>
          </p:cNvPicPr>
          <p:nvPr/>
        </p:nvPicPr>
        <p:blipFill>
          <a:blip r:embed="rId4"/>
          <a:stretch>
            <a:fillRect/>
          </a:stretch>
        </p:blipFill>
        <p:spPr>
          <a:xfrm>
            <a:off x="7675514" y="1225508"/>
            <a:ext cx="2976122" cy="4023360"/>
          </a:xfrm>
          <a:prstGeom prst="rect">
            <a:avLst/>
          </a:prstGeom>
        </p:spPr>
      </p:pic>
      <p:sp>
        <p:nvSpPr>
          <p:cNvPr id="7" name="TextBox 6"/>
          <p:cNvSpPr txBox="1"/>
          <p:nvPr/>
        </p:nvSpPr>
        <p:spPr>
          <a:xfrm>
            <a:off x="3949290" y="5196840"/>
            <a:ext cx="4226560" cy="369332"/>
          </a:xfrm>
          <a:prstGeom prst="rect">
            <a:avLst/>
          </a:prstGeom>
          <a:noFill/>
        </p:spPr>
        <p:txBody>
          <a:bodyPr wrap="square" rtlCol="0">
            <a:spAutoFit/>
          </a:bodyPr>
          <a:lstStyle/>
          <a:p>
            <a:pPr algn="ctr"/>
            <a:r>
              <a:rPr lang="en-US" dirty="0"/>
              <a:t>Factor scores maps</a:t>
            </a:r>
          </a:p>
        </p:txBody>
      </p:sp>
      <p:sp>
        <p:nvSpPr>
          <p:cNvPr id="8" name="Title 1"/>
          <p:cNvSpPr txBox="1">
            <a:spLocks/>
          </p:cNvSpPr>
          <p:nvPr/>
        </p:nvSpPr>
        <p:spPr>
          <a:xfrm>
            <a:off x="2152650" y="365127"/>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Result</a:t>
            </a:r>
            <a:endParaRPr lang="en-US" dirty="0"/>
          </a:p>
        </p:txBody>
      </p:sp>
    </p:spTree>
    <p:extLst>
      <p:ext uri="{BB962C8B-B14F-4D97-AF65-F5344CB8AC3E}">
        <p14:creationId xmlns:p14="http://schemas.microsoft.com/office/powerpoint/2010/main" val="57339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a:t>
            </a:r>
          </a:p>
        </p:txBody>
      </p:sp>
      <p:pic>
        <p:nvPicPr>
          <p:cNvPr id="5" name="Content Placeholder 4"/>
          <p:cNvPicPr>
            <a:picLocks noGrp="1" noChangeAspect="1"/>
          </p:cNvPicPr>
          <p:nvPr>
            <p:ph idx="1"/>
          </p:nvPr>
        </p:nvPicPr>
        <p:blipFill rotWithShape="1">
          <a:blip r:embed="rId2"/>
          <a:srcRect r="545"/>
          <a:stretch/>
        </p:blipFill>
        <p:spPr>
          <a:xfrm>
            <a:off x="4390876" y="1270602"/>
            <a:ext cx="3391685" cy="4553752"/>
          </a:xfrm>
          <a:prstGeom prst="rect">
            <a:avLst/>
          </a:prstGeom>
        </p:spPr>
      </p:pic>
      <p:sp>
        <p:nvSpPr>
          <p:cNvPr id="6" name="TextBox 5"/>
          <p:cNvSpPr txBox="1"/>
          <p:nvPr/>
        </p:nvSpPr>
        <p:spPr>
          <a:xfrm>
            <a:off x="5052060" y="5979160"/>
            <a:ext cx="2087880" cy="369332"/>
          </a:xfrm>
          <a:prstGeom prst="rect">
            <a:avLst/>
          </a:prstGeom>
          <a:noFill/>
        </p:spPr>
        <p:txBody>
          <a:bodyPr wrap="square" rtlCol="0">
            <a:spAutoFit/>
          </a:bodyPr>
          <a:lstStyle/>
          <a:p>
            <a:r>
              <a:rPr lang="en-US" dirty="0"/>
              <a:t>Social area map</a:t>
            </a:r>
          </a:p>
        </p:txBody>
      </p:sp>
    </p:spTree>
    <p:extLst>
      <p:ext uri="{BB962C8B-B14F-4D97-AF65-F5344CB8AC3E}">
        <p14:creationId xmlns:p14="http://schemas.microsoft.com/office/powerpoint/2010/main" val="232935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01432-69A2-42AC-9105-D19F5105421E}"/>
              </a:ext>
            </a:extLst>
          </p:cNvPr>
          <p:cNvSpPr>
            <a:spLocks noGrp="1"/>
          </p:cNvSpPr>
          <p:nvPr>
            <p:ph type="ctrTitle"/>
          </p:nvPr>
        </p:nvSpPr>
        <p:spPr>
          <a:xfrm>
            <a:off x="3373062" y="1864865"/>
            <a:ext cx="8131550" cy="2262781"/>
          </a:xfrm>
        </p:spPr>
        <p:txBody>
          <a:bodyPr>
            <a:normAutofit/>
          </a:bodyPr>
          <a:lstStyle/>
          <a:p>
            <a:pPr>
              <a:lnSpc>
                <a:spcPct val="90000"/>
              </a:lnSpc>
            </a:pPr>
            <a:r>
              <a:rPr lang="en-US" altLang="zh-CN" sz="5000" dirty="0"/>
              <a:t>Modeling vegetation Phenology in the Yellowstone National Park </a:t>
            </a:r>
            <a:endParaRPr lang="zh-CN" altLang="en-US" sz="5000" dirty="0"/>
          </a:p>
        </p:txBody>
      </p:sp>
      <p:sp>
        <p:nvSpPr>
          <p:cNvPr id="3" name="Subtitle 2">
            <a:extLst>
              <a:ext uri="{FF2B5EF4-FFF2-40B4-BE49-F238E27FC236}">
                <a16:creationId xmlns:a16="http://schemas.microsoft.com/office/drawing/2014/main" id="{2A1629DB-8175-4946-8A70-EED5DA75090F}"/>
              </a:ext>
            </a:extLst>
          </p:cNvPr>
          <p:cNvSpPr>
            <a:spLocks noGrp="1"/>
          </p:cNvSpPr>
          <p:nvPr>
            <p:ph type="subTitle" idx="1"/>
          </p:nvPr>
        </p:nvSpPr>
        <p:spPr>
          <a:xfrm>
            <a:off x="3373062" y="4332600"/>
            <a:ext cx="8131550" cy="1126283"/>
          </a:xfrm>
        </p:spPr>
        <p:txBody>
          <a:bodyPr>
            <a:normAutofit/>
          </a:bodyPr>
          <a:lstStyle/>
          <a:p>
            <a:pPr algn="r"/>
            <a:r>
              <a:rPr lang="en-US" altLang="zh-CN" sz="2000" b="1" dirty="0"/>
              <a:t>Yuhao Xie</a:t>
            </a:r>
          </a:p>
          <a:p>
            <a:pPr algn="r"/>
            <a:r>
              <a:rPr lang="en-US" altLang="zh-CN" sz="2000" b="1" dirty="0"/>
              <a:t>GEO559</a:t>
            </a:r>
            <a:endParaRPr lang="zh-CN" altLang="en-US" sz="2000" b="1" dirty="0"/>
          </a:p>
        </p:txBody>
      </p:sp>
    </p:spTree>
    <p:extLst>
      <p:ext uri="{BB962C8B-B14F-4D97-AF65-F5344CB8AC3E}">
        <p14:creationId xmlns:p14="http://schemas.microsoft.com/office/powerpoint/2010/main" val="335857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70D19-0EBD-4408-A5A5-9BA92F5B2A29}"/>
              </a:ext>
            </a:extLst>
          </p:cNvPr>
          <p:cNvSpPr>
            <a:spLocks noGrp="1"/>
          </p:cNvSpPr>
          <p:nvPr>
            <p:ph type="title"/>
          </p:nvPr>
        </p:nvSpPr>
        <p:spPr>
          <a:xfrm>
            <a:off x="1259893" y="3101093"/>
            <a:ext cx="2454052" cy="3029344"/>
          </a:xfrm>
        </p:spPr>
        <p:txBody>
          <a:bodyPr>
            <a:normAutofit/>
          </a:bodyPr>
          <a:lstStyle/>
          <a:p>
            <a:r>
              <a:rPr lang="en-US" altLang="zh-CN" sz="3200">
                <a:solidFill>
                  <a:schemeClr val="bg1"/>
                </a:solidFill>
              </a:rPr>
              <a:t>Objective:</a:t>
            </a:r>
            <a:endParaRPr lang="zh-CN" altLang="en-US" sz="3200">
              <a:solidFill>
                <a:schemeClr val="bg1"/>
              </a:solidFill>
            </a:endParaRPr>
          </a:p>
        </p:txBody>
      </p:sp>
      <p:graphicFrame>
        <p:nvGraphicFramePr>
          <p:cNvPr id="5" name="Content Placeholder 2">
            <a:extLst>
              <a:ext uri="{FF2B5EF4-FFF2-40B4-BE49-F238E27FC236}">
                <a16:creationId xmlns:a16="http://schemas.microsoft.com/office/drawing/2014/main" id="{B9AB6A92-7AAF-4E91-AA02-9703CFD0FB79}"/>
              </a:ext>
            </a:extLst>
          </p:cNvPr>
          <p:cNvGraphicFramePr>
            <a:graphicFrameLocks noGrp="1"/>
          </p:cNvGraphicFramePr>
          <p:nvPr>
            <p:ph idx="1"/>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681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mountain, outdoor, cow&#10;&#10;Description generated with very high confidence">
            <a:extLst>
              <a:ext uri="{FF2B5EF4-FFF2-40B4-BE49-F238E27FC236}">
                <a16:creationId xmlns:a16="http://schemas.microsoft.com/office/drawing/2014/main" id="{3BE51FD1-33A4-4371-B9C9-CD2EC53E572E}"/>
              </a:ext>
            </a:extLst>
          </p:cNvPr>
          <p:cNvPicPr>
            <a:picLocks noChangeAspect="1"/>
          </p:cNvPicPr>
          <p:nvPr/>
        </p:nvPicPr>
        <p:blipFill rotWithShape="1">
          <a:blip r:embed="rId2">
            <a:extLst>
              <a:ext uri="{28A0092B-C50C-407E-A947-70E740481C1C}">
                <a14:useLocalDpi xmlns:a14="http://schemas.microsoft.com/office/drawing/2010/main" val="0"/>
              </a:ext>
            </a:extLst>
          </a:blip>
          <a:srcRect t="13943" b="835"/>
          <a:stretch/>
        </p:blipFill>
        <p:spPr>
          <a:xfrm>
            <a:off x="8229598" y="10"/>
            <a:ext cx="3962402" cy="2254042"/>
          </a:xfrm>
          <a:prstGeom prst="rect">
            <a:avLst/>
          </a:prstGeom>
        </p:spPr>
      </p:pic>
      <p:pic>
        <p:nvPicPr>
          <p:cNvPr id="4" name="Content Placeholder 4" descr="A close up of a rocky mountain&#10;&#10;Description generated with high confidence">
            <a:extLst>
              <a:ext uri="{FF2B5EF4-FFF2-40B4-BE49-F238E27FC236}">
                <a16:creationId xmlns:a16="http://schemas.microsoft.com/office/drawing/2014/main" id="{37E55417-7E07-4EC4-91D3-964B88F5F501}"/>
              </a:ext>
            </a:extLst>
          </p:cNvPr>
          <p:cNvPicPr>
            <a:picLocks noChangeAspect="1"/>
          </p:cNvPicPr>
          <p:nvPr/>
        </p:nvPicPr>
        <p:blipFill rotWithShape="1">
          <a:blip r:embed="rId3">
            <a:extLst>
              <a:ext uri="{28A0092B-C50C-407E-A947-70E740481C1C}">
                <a14:useLocalDpi xmlns:a14="http://schemas.microsoft.com/office/drawing/2010/main" val="0"/>
              </a:ext>
            </a:extLst>
          </a:blip>
          <a:srcRect t="20116"/>
          <a:stretch/>
        </p:blipFill>
        <p:spPr>
          <a:xfrm>
            <a:off x="8229598" y="4594782"/>
            <a:ext cx="3962402" cy="2263218"/>
          </a:xfrm>
          <a:prstGeom prst="rect">
            <a:avLst/>
          </a:prstGeom>
        </p:spPr>
      </p:pic>
      <p:pic>
        <p:nvPicPr>
          <p:cNvPr id="11" name="Picture 10" descr="A picture containing text, map&#10;&#10;Description generated with very high confidence">
            <a:extLst>
              <a:ext uri="{FF2B5EF4-FFF2-40B4-BE49-F238E27FC236}">
                <a16:creationId xmlns:a16="http://schemas.microsoft.com/office/drawing/2014/main" id="{888321F4-297D-4DFF-BFE9-A71EE4DFC156}"/>
              </a:ext>
            </a:extLst>
          </p:cNvPr>
          <p:cNvPicPr>
            <a:picLocks noChangeAspect="1"/>
          </p:cNvPicPr>
          <p:nvPr/>
        </p:nvPicPr>
        <p:blipFill rotWithShape="1">
          <a:blip r:embed="rId4">
            <a:extLst>
              <a:ext uri="{28A0092B-C50C-407E-A947-70E740481C1C}">
                <a14:useLocalDpi xmlns:a14="http://schemas.microsoft.com/office/drawing/2010/main" val="0"/>
              </a:ext>
            </a:extLst>
          </a:blip>
          <a:srcRect t="28036" r="-2" b="26355"/>
          <a:stretch/>
        </p:blipFill>
        <p:spPr>
          <a:xfrm>
            <a:off x="8229598" y="2252669"/>
            <a:ext cx="3962402" cy="2339346"/>
          </a:xfrm>
          <a:prstGeom prst="rect">
            <a:avLst/>
          </a:prstGeom>
        </p:spPr>
      </p:pic>
      <p:sp>
        <p:nvSpPr>
          <p:cNvPr id="2" name="Title 1">
            <a:extLst>
              <a:ext uri="{FF2B5EF4-FFF2-40B4-BE49-F238E27FC236}">
                <a16:creationId xmlns:a16="http://schemas.microsoft.com/office/drawing/2014/main" id="{3FF4C07E-BE7C-443E-85C1-7BC63CA71C14}"/>
              </a:ext>
            </a:extLst>
          </p:cNvPr>
          <p:cNvSpPr>
            <a:spLocks noGrp="1"/>
          </p:cNvSpPr>
          <p:nvPr>
            <p:ph type="title"/>
          </p:nvPr>
        </p:nvSpPr>
        <p:spPr>
          <a:xfrm>
            <a:off x="541867" y="787400"/>
            <a:ext cx="7145866" cy="778933"/>
          </a:xfrm>
        </p:spPr>
        <p:txBody>
          <a:bodyPr anchor="ctr">
            <a:normAutofit/>
          </a:bodyPr>
          <a:lstStyle/>
          <a:p>
            <a:r>
              <a:rPr lang="en-US" altLang="zh-CN" sz="3200" dirty="0">
                <a:solidFill>
                  <a:schemeClr val="tx1"/>
                </a:solidFill>
              </a:rPr>
              <a:t>Study Area &amp; Data</a:t>
            </a:r>
            <a:endParaRPr lang="zh-CN" altLang="en-US" sz="3200" dirty="0">
              <a:solidFill>
                <a:schemeClr val="tx1"/>
              </a:solidFill>
            </a:endParaRPr>
          </a:p>
        </p:txBody>
      </p:sp>
      <p:sp>
        <p:nvSpPr>
          <p:cNvPr id="3" name="Content Placeholder 2">
            <a:extLst>
              <a:ext uri="{FF2B5EF4-FFF2-40B4-BE49-F238E27FC236}">
                <a16:creationId xmlns:a16="http://schemas.microsoft.com/office/drawing/2014/main" id="{AAD6B888-3698-4BFC-8887-9A1EFEFB2374}"/>
              </a:ext>
            </a:extLst>
          </p:cNvPr>
          <p:cNvSpPr>
            <a:spLocks noGrp="1"/>
          </p:cNvSpPr>
          <p:nvPr>
            <p:ph idx="1"/>
          </p:nvPr>
        </p:nvSpPr>
        <p:spPr>
          <a:xfrm>
            <a:off x="61340" y="1761412"/>
            <a:ext cx="8112276" cy="5033338"/>
          </a:xfrm>
        </p:spPr>
        <p:txBody>
          <a:bodyPr>
            <a:normAutofit fontScale="70000" lnSpcReduction="20000"/>
          </a:bodyPr>
          <a:lstStyle/>
          <a:p>
            <a:pPr>
              <a:lnSpc>
                <a:spcPct val="90000"/>
              </a:lnSpc>
            </a:pPr>
            <a:r>
              <a:rPr lang="en-US" altLang="zh-CN" b="1" dirty="0">
                <a:solidFill>
                  <a:schemeClr val="tx1"/>
                </a:solidFill>
              </a:rPr>
              <a:t>Study Area:</a:t>
            </a:r>
            <a:r>
              <a:rPr lang="en-US" altLang="zh-CN" dirty="0">
                <a:solidFill>
                  <a:schemeClr val="tx1"/>
                </a:solidFill>
              </a:rPr>
              <a:t> Yellowstone National Park</a:t>
            </a:r>
          </a:p>
          <a:p>
            <a:pPr>
              <a:lnSpc>
                <a:spcPct val="90000"/>
              </a:lnSpc>
            </a:pPr>
            <a:r>
              <a:rPr lang="en-US" altLang="zh-CN" b="1" dirty="0">
                <a:solidFill>
                  <a:schemeClr val="tx1"/>
                </a:solidFill>
              </a:rPr>
              <a:t>Data:</a:t>
            </a:r>
          </a:p>
          <a:p>
            <a:pPr>
              <a:lnSpc>
                <a:spcPct val="90000"/>
              </a:lnSpc>
            </a:pPr>
            <a:r>
              <a:rPr lang="en-US" altLang="zh-CN" dirty="0">
                <a:solidFill>
                  <a:schemeClr val="tx1"/>
                </a:solidFill>
              </a:rPr>
              <a:t>1 arc-second DEM convers the study area.</a:t>
            </a:r>
          </a:p>
          <a:p>
            <a:pPr marL="0" indent="0">
              <a:lnSpc>
                <a:spcPct val="90000"/>
              </a:lnSpc>
              <a:buNone/>
            </a:pPr>
            <a:r>
              <a:rPr lang="en-US" altLang="zh-CN" dirty="0">
                <a:solidFill>
                  <a:schemeClr val="tx1"/>
                </a:solidFill>
              </a:rPr>
              <a:t>Source:  3D Elevation Program, USGS</a:t>
            </a:r>
          </a:p>
          <a:p>
            <a:pPr marL="0" indent="0">
              <a:lnSpc>
                <a:spcPct val="90000"/>
              </a:lnSpc>
              <a:buNone/>
            </a:pPr>
            <a:endParaRPr lang="en-US" altLang="zh-CN" dirty="0">
              <a:solidFill>
                <a:schemeClr val="tx1"/>
              </a:solidFill>
            </a:endParaRPr>
          </a:p>
          <a:p>
            <a:pPr>
              <a:lnSpc>
                <a:spcPct val="90000"/>
              </a:lnSpc>
            </a:pPr>
            <a:r>
              <a:rPr lang="en-US" altLang="zh-CN" dirty="0">
                <a:solidFill>
                  <a:schemeClr val="tx1"/>
                </a:solidFill>
              </a:rPr>
              <a:t>Land cover type of the study area.</a:t>
            </a:r>
          </a:p>
          <a:p>
            <a:pPr marL="0" indent="0">
              <a:lnSpc>
                <a:spcPct val="90000"/>
              </a:lnSpc>
              <a:buNone/>
            </a:pPr>
            <a:r>
              <a:rPr lang="en-US" altLang="zh-CN" dirty="0">
                <a:solidFill>
                  <a:schemeClr val="tx1"/>
                </a:solidFill>
              </a:rPr>
              <a:t>Source: National Land Cover Database 2011 (NLCD 2011), USGS&amp;DOI</a:t>
            </a:r>
          </a:p>
          <a:p>
            <a:pPr marL="0" indent="0">
              <a:lnSpc>
                <a:spcPct val="90000"/>
              </a:lnSpc>
              <a:buNone/>
            </a:pPr>
            <a:endParaRPr lang="en-US" altLang="zh-CN" dirty="0">
              <a:solidFill>
                <a:schemeClr val="tx1"/>
              </a:solidFill>
            </a:endParaRPr>
          </a:p>
          <a:p>
            <a:pPr>
              <a:lnSpc>
                <a:spcPct val="90000"/>
              </a:lnSpc>
            </a:pPr>
            <a:r>
              <a:rPr lang="en-US" altLang="zh-CN" dirty="0">
                <a:solidFill>
                  <a:schemeClr val="tx1"/>
                </a:solidFill>
              </a:rPr>
              <a:t>Monthly average temperature and precipitation in 2016.</a:t>
            </a:r>
          </a:p>
          <a:p>
            <a:pPr marL="0" indent="0">
              <a:lnSpc>
                <a:spcPct val="90000"/>
              </a:lnSpc>
              <a:buNone/>
            </a:pPr>
            <a:r>
              <a:rPr lang="en-US" altLang="zh-CN" dirty="0">
                <a:solidFill>
                  <a:schemeClr val="tx1"/>
                </a:solidFill>
              </a:rPr>
              <a:t>Source: Climate Data Online Service, NOAA</a:t>
            </a:r>
          </a:p>
          <a:p>
            <a:pPr marL="0" indent="0">
              <a:lnSpc>
                <a:spcPct val="90000"/>
              </a:lnSpc>
              <a:buNone/>
            </a:pPr>
            <a:endParaRPr lang="en-US" altLang="zh-CN" dirty="0">
              <a:solidFill>
                <a:schemeClr val="tx1"/>
              </a:solidFill>
            </a:endParaRPr>
          </a:p>
          <a:p>
            <a:pPr>
              <a:lnSpc>
                <a:spcPct val="90000"/>
              </a:lnSpc>
            </a:pPr>
            <a:r>
              <a:rPr lang="en-US" altLang="zh-CN" dirty="0">
                <a:solidFill>
                  <a:schemeClr val="tx1"/>
                </a:solidFill>
              </a:rPr>
              <a:t>Length of growing time of vegetations in the study area.(2016)</a:t>
            </a:r>
          </a:p>
          <a:p>
            <a:pPr marL="0" indent="0">
              <a:lnSpc>
                <a:spcPct val="90000"/>
              </a:lnSpc>
              <a:buNone/>
            </a:pPr>
            <a:r>
              <a:rPr lang="en-US" altLang="zh-CN" dirty="0">
                <a:solidFill>
                  <a:schemeClr val="tx1"/>
                </a:solidFill>
              </a:rPr>
              <a:t>Source: </a:t>
            </a:r>
            <a:r>
              <a:rPr lang="en-US" altLang="zh-CN" dirty="0" err="1">
                <a:solidFill>
                  <a:schemeClr val="tx1"/>
                </a:solidFill>
              </a:rPr>
              <a:t>eMODIS</a:t>
            </a:r>
            <a:r>
              <a:rPr lang="en-US" altLang="zh-CN" dirty="0">
                <a:solidFill>
                  <a:schemeClr val="tx1"/>
                </a:solidFill>
              </a:rPr>
              <a:t> Remote Sensing Phenology collection, USGS&amp;NASA</a:t>
            </a:r>
          </a:p>
          <a:p>
            <a:pPr marL="0" indent="0">
              <a:lnSpc>
                <a:spcPct val="90000"/>
              </a:lnSpc>
              <a:buNone/>
            </a:pPr>
            <a:endParaRPr lang="zh-CN" altLang="en-US" dirty="0">
              <a:solidFill>
                <a:srgbClr val="FEFFFF"/>
              </a:solidFill>
            </a:endParaRPr>
          </a:p>
        </p:txBody>
      </p:sp>
    </p:spTree>
    <p:extLst>
      <p:ext uri="{BB962C8B-B14F-4D97-AF65-F5344CB8AC3E}">
        <p14:creationId xmlns:p14="http://schemas.microsoft.com/office/powerpoint/2010/main" val="374571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generated with very high confidence">
            <a:extLst>
              <a:ext uri="{FF2B5EF4-FFF2-40B4-BE49-F238E27FC236}">
                <a16:creationId xmlns:a16="http://schemas.microsoft.com/office/drawing/2014/main" id="{380D6ACF-AED1-4632-8FA3-4D4FAA9AB9D0}"/>
              </a:ext>
            </a:extLst>
          </p:cNvPr>
          <p:cNvPicPr>
            <a:picLocks noChangeAspect="1"/>
          </p:cNvPicPr>
          <p:nvPr/>
        </p:nvPicPr>
        <p:blipFill rotWithShape="1">
          <a:blip r:embed="rId2">
            <a:extLst>
              <a:ext uri="{28A0092B-C50C-407E-A947-70E740481C1C}">
                <a14:useLocalDpi xmlns:a14="http://schemas.microsoft.com/office/drawing/2010/main" val="0"/>
              </a:ext>
            </a:extLst>
          </a:blip>
          <a:srcRect l="1708" r="-1" b="-1"/>
          <a:stretch/>
        </p:blipFill>
        <p:spPr>
          <a:xfrm>
            <a:off x="7416259" y="4749"/>
            <a:ext cx="4773662" cy="3606034"/>
          </a:xfrm>
          <a:prstGeom prst="rect">
            <a:avLst/>
          </a:prstGeom>
        </p:spPr>
      </p:pic>
      <p:pic>
        <p:nvPicPr>
          <p:cNvPr id="5" name="Picture 4" descr="A picture containing object, abacus&#10;&#10;Description generated with very high confidence">
            <a:extLst>
              <a:ext uri="{FF2B5EF4-FFF2-40B4-BE49-F238E27FC236}">
                <a16:creationId xmlns:a16="http://schemas.microsoft.com/office/drawing/2014/main" id="{84E4A258-A380-44FE-8E8B-69DAF8BEE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7214" y="3615530"/>
            <a:ext cx="5424786" cy="2698831"/>
          </a:xfrm>
          <a:prstGeom prst="rect">
            <a:avLst/>
          </a:prstGeom>
        </p:spPr>
      </p:pic>
      <p:sp>
        <p:nvSpPr>
          <p:cNvPr id="3" name="Content Placeholder 2">
            <a:extLst>
              <a:ext uri="{FF2B5EF4-FFF2-40B4-BE49-F238E27FC236}">
                <a16:creationId xmlns:a16="http://schemas.microsoft.com/office/drawing/2014/main" id="{88AE1F2D-3635-4572-83C0-8A4E74A580E7}"/>
              </a:ext>
            </a:extLst>
          </p:cNvPr>
          <p:cNvSpPr>
            <a:spLocks noGrp="1"/>
          </p:cNvSpPr>
          <p:nvPr>
            <p:ph idx="1"/>
          </p:nvPr>
        </p:nvSpPr>
        <p:spPr>
          <a:xfrm>
            <a:off x="649225" y="166255"/>
            <a:ext cx="6115910" cy="6148105"/>
          </a:xfrm>
        </p:spPr>
        <p:txBody>
          <a:bodyPr>
            <a:normAutofit fontScale="92500" lnSpcReduction="10000"/>
          </a:bodyPr>
          <a:lstStyle/>
          <a:p>
            <a:pPr>
              <a:lnSpc>
                <a:spcPct val="90000"/>
              </a:lnSpc>
            </a:pPr>
            <a:r>
              <a:rPr lang="en-US" altLang="zh-CN" sz="2000" dirty="0"/>
              <a:t>Use </a:t>
            </a:r>
            <a:r>
              <a:rPr lang="en-US" altLang="zh-CN" sz="2000" b="1" dirty="0"/>
              <a:t>Normalized Difference Vegetation Index(NDVI)</a:t>
            </a:r>
            <a:r>
              <a:rPr lang="en-US" altLang="zh-CN" sz="2000" dirty="0"/>
              <a:t> as indicator of phenology.</a:t>
            </a:r>
          </a:p>
          <a:p>
            <a:pPr>
              <a:lnSpc>
                <a:spcPct val="90000"/>
              </a:lnSpc>
            </a:pPr>
            <a:r>
              <a:rPr lang="en-US" altLang="zh-CN" sz="2000" dirty="0"/>
              <a:t>Reclassify the landcover data.</a:t>
            </a:r>
          </a:p>
          <a:p>
            <a:pPr>
              <a:lnSpc>
                <a:spcPct val="90000"/>
              </a:lnSpc>
            </a:pPr>
            <a:r>
              <a:rPr lang="en-US" altLang="zh-CN" sz="2000" dirty="0"/>
              <a:t>Use </a:t>
            </a:r>
            <a:r>
              <a:rPr lang="en-US" altLang="zh-CN" sz="2000" b="1" dirty="0"/>
              <a:t>multiple regression </a:t>
            </a:r>
            <a:r>
              <a:rPr lang="en-US" altLang="zh-CN" sz="2000" dirty="0"/>
              <a:t>to build model.</a:t>
            </a:r>
          </a:p>
          <a:p>
            <a:pPr marL="0" indent="0">
              <a:lnSpc>
                <a:spcPct val="90000"/>
              </a:lnSpc>
              <a:buNone/>
            </a:pPr>
            <a:r>
              <a:rPr lang="en-US" altLang="zh-CN" sz="2000" u="sng" dirty="0"/>
              <a:t>DUR = b</a:t>
            </a:r>
            <a:r>
              <a:rPr lang="en-US" altLang="zh-CN" sz="2000" u="sng" baseline="-25000" dirty="0"/>
              <a:t>1</a:t>
            </a:r>
            <a:r>
              <a:rPr lang="en-US" altLang="zh-CN" sz="2000" u="sng" dirty="0"/>
              <a:t>*Tavg_03 + b</a:t>
            </a:r>
            <a:r>
              <a:rPr lang="en-US" altLang="zh-CN" sz="2000" u="sng" baseline="-25000" dirty="0"/>
              <a:t>2</a:t>
            </a:r>
            <a:r>
              <a:rPr lang="en-US" altLang="zh-CN" sz="2000" u="sng" dirty="0"/>
              <a:t>*Tavg_11 + b</a:t>
            </a:r>
            <a:r>
              <a:rPr lang="en-US" altLang="zh-CN" sz="2000" u="sng" baseline="-25000" dirty="0"/>
              <a:t>3</a:t>
            </a:r>
            <a:r>
              <a:rPr lang="en-US" altLang="zh-CN" sz="2000" u="sng" dirty="0"/>
              <a:t>*Prcp_03 + b</a:t>
            </a:r>
            <a:r>
              <a:rPr lang="en-US" altLang="zh-CN" sz="2000" u="sng" baseline="-25000" dirty="0"/>
              <a:t>4</a:t>
            </a:r>
            <a:r>
              <a:rPr lang="en-US" altLang="zh-CN" sz="2000" u="sng" dirty="0"/>
              <a:t>*Prcp_11 + b</a:t>
            </a:r>
            <a:r>
              <a:rPr lang="en-US" altLang="zh-CN" sz="2000" u="sng" baseline="-25000" dirty="0"/>
              <a:t>5</a:t>
            </a:r>
            <a:r>
              <a:rPr lang="en-US" altLang="zh-CN" sz="2000" u="sng" dirty="0"/>
              <a:t>*ELE + b</a:t>
            </a:r>
            <a:r>
              <a:rPr lang="en-US" altLang="zh-CN" sz="2000" u="sng" baseline="-25000" dirty="0"/>
              <a:t>6</a:t>
            </a:r>
            <a:r>
              <a:rPr lang="en-US" altLang="zh-CN" sz="2000" u="sng" dirty="0"/>
              <a:t>*VT+ a</a:t>
            </a:r>
          </a:p>
          <a:p>
            <a:pPr marL="0" indent="0">
              <a:lnSpc>
                <a:spcPct val="90000"/>
              </a:lnSpc>
              <a:buNone/>
            </a:pPr>
            <a:r>
              <a:rPr lang="en-US" altLang="zh-CN" sz="1600" dirty="0"/>
              <a:t>Tavg_03 – Average temperature in March</a:t>
            </a:r>
          </a:p>
          <a:p>
            <a:pPr marL="0" indent="0">
              <a:lnSpc>
                <a:spcPct val="90000"/>
              </a:lnSpc>
              <a:buNone/>
            </a:pPr>
            <a:r>
              <a:rPr lang="en-US" altLang="zh-CN" sz="1600" dirty="0"/>
              <a:t>Tavg_11 – Average temperature in November</a:t>
            </a:r>
          </a:p>
          <a:p>
            <a:pPr marL="0" indent="0">
              <a:lnSpc>
                <a:spcPct val="90000"/>
              </a:lnSpc>
              <a:buNone/>
            </a:pPr>
            <a:r>
              <a:rPr lang="en-US" altLang="zh-CN" sz="1600" dirty="0"/>
              <a:t>Prcp_03 – Average precipitation in March</a:t>
            </a:r>
          </a:p>
          <a:p>
            <a:pPr marL="0" indent="0">
              <a:lnSpc>
                <a:spcPct val="90000"/>
              </a:lnSpc>
              <a:buNone/>
            </a:pPr>
            <a:r>
              <a:rPr lang="en-US" altLang="zh-CN" sz="1600" dirty="0"/>
              <a:t>Prcp_11 – Average precipitation in November</a:t>
            </a:r>
          </a:p>
          <a:p>
            <a:pPr marL="0" indent="0">
              <a:lnSpc>
                <a:spcPct val="90000"/>
              </a:lnSpc>
              <a:buNone/>
            </a:pPr>
            <a:r>
              <a:rPr lang="en-US" altLang="zh-CN" sz="1600" dirty="0"/>
              <a:t>ELE – Elevation of the stations</a:t>
            </a:r>
          </a:p>
          <a:p>
            <a:pPr marL="0" indent="0">
              <a:lnSpc>
                <a:spcPct val="90000"/>
              </a:lnSpc>
              <a:buNone/>
            </a:pPr>
            <a:r>
              <a:rPr lang="en-US" altLang="zh-CN" sz="1600" dirty="0"/>
              <a:t>VT – Vegetation type (Dummy Variables)</a:t>
            </a:r>
          </a:p>
          <a:p>
            <a:pPr marL="0" indent="0">
              <a:lnSpc>
                <a:spcPct val="90000"/>
              </a:lnSpc>
              <a:buNone/>
            </a:pPr>
            <a:endParaRPr lang="en-US" altLang="zh-CN" sz="2000" dirty="0"/>
          </a:p>
          <a:p>
            <a:pPr>
              <a:lnSpc>
                <a:spcPct val="90000"/>
              </a:lnSpc>
            </a:pPr>
            <a:r>
              <a:rPr lang="en-US" altLang="zh-CN" sz="2000" dirty="0"/>
              <a:t>Use </a:t>
            </a:r>
            <a:r>
              <a:rPr lang="en-US" altLang="zh-CN" sz="2000" b="1" dirty="0"/>
              <a:t>stepwise regression </a:t>
            </a:r>
            <a:r>
              <a:rPr lang="en-US" altLang="zh-CN" sz="2000" dirty="0"/>
              <a:t>to improve the model.</a:t>
            </a:r>
          </a:p>
          <a:p>
            <a:pPr>
              <a:lnSpc>
                <a:spcPct val="90000"/>
              </a:lnSpc>
            </a:pPr>
            <a:r>
              <a:rPr lang="en-US" altLang="zh-CN" sz="2000" dirty="0"/>
              <a:t>Accuracy assessment: </a:t>
            </a:r>
            <a:r>
              <a:rPr lang="en-US" altLang="zh-CN" sz="2000" b="1" dirty="0"/>
              <a:t>K-fold cross validation.</a:t>
            </a:r>
            <a:endParaRPr lang="zh-CN" altLang="en-US" sz="2000" b="1" dirty="0"/>
          </a:p>
        </p:txBody>
      </p:sp>
    </p:spTree>
    <p:extLst>
      <p:ext uri="{BB962C8B-B14F-4D97-AF65-F5344CB8AC3E}">
        <p14:creationId xmlns:p14="http://schemas.microsoft.com/office/powerpoint/2010/main" val="301816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0C5B-BF5B-471A-9596-FFB63379C322}"/>
              </a:ext>
            </a:extLst>
          </p:cNvPr>
          <p:cNvSpPr>
            <a:spLocks noGrp="1"/>
          </p:cNvSpPr>
          <p:nvPr>
            <p:ph type="title"/>
          </p:nvPr>
        </p:nvSpPr>
        <p:spPr>
          <a:xfrm>
            <a:off x="2592925" y="624110"/>
            <a:ext cx="8911687" cy="694327"/>
          </a:xfrm>
        </p:spPr>
        <p:txBody>
          <a:bodyPr/>
          <a:lstStyle/>
          <a:p>
            <a:r>
              <a:rPr lang="en-US" altLang="zh-CN" dirty="0"/>
              <a:t>Result</a:t>
            </a:r>
            <a:endParaRPr lang="zh-CN" altLang="en-US" dirty="0"/>
          </a:p>
        </p:txBody>
      </p:sp>
      <p:sp>
        <p:nvSpPr>
          <p:cNvPr id="3" name="Content Placeholder 2">
            <a:extLst>
              <a:ext uri="{FF2B5EF4-FFF2-40B4-BE49-F238E27FC236}">
                <a16:creationId xmlns:a16="http://schemas.microsoft.com/office/drawing/2014/main" id="{842560CC-4604-4050-AB7B-D08C92DA95C2}"/>
              </a:ext>
            </a:extLst>
          </p:cNvPr>
          <p:cNvSpPr>
            <a:spLocks noGrp="1"/>
          </p:cNvSpPr>
          <p:nvPr>
            <p:ph idx="1"/>
          </p:nvPr>
        </p:nvSpPr>
        <p:spPr>
          <a:xfrm>
            <a:off x="1511779" y="1403497"/>
            <a:ext cx="10623514" cy="5401339"/>
          </a:xfrm>
        </p:spPr>
        <p:txBody>
          <a:bodyPr/>
          <a:lstStyle/>
          <a:p>
            <a:r>
              <a:rPr lang="en-US" altLang="zh-CN" b="1" dirty="0"/>
              <a:t>Duration ~ {Temperature in Mar.; Precipitation in Nov.; Elevation; Vegetation Type}</a:t>
            </a:r>
            <a:endParaRPr lang="en-US" altLang="zh-CN" dirty="0"/>
          </a:p>
          <a:p>
            <a:r>
              <a:rPr lang="en-US" altLang="zh-CN" b="1" dirty="0"/>
              <a:t>DUR = - 2.04*TAVG_03 – 0.396*PRCP_11 – 0.036*Elevation – 2.89*Type + 324.04</a:t>
            </a:r>
          </a:p>
          <a:p>
            <a:r>
              <a:rPr lang="en-US" altLang="zh-CN" b="1" dirty="0"/>
              <a:t>R-square: 0.425</a:t>
            </a:r>
          </a:p>
          <a:p>
            <a:endParaRPr lang="zh-CN" altLang="en-US" dirty="0"/>
          </a:p>
        </p:txBody>
      </p:sp>
      <p:pic>
        <p:nvPicPr>
          <p:cNvPr id="4" name="Content Placeholder 4" descr="A close up of a map&#10;&#10;Description generated with very high confidence">
            <a:extLst>
              <a:ext uri="{FF2B5EF4-FFF2-40B4-BE49-F238E27FC236}">
                <a16:creationId xmlns:a16="http://schemas.microsoft.com/office/drawing/2014/main" id="{23E9D321-7F1D-4EB9-811F-4CB92CBDF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779" y="3343642"/>
            <a:ext cx="4477512" cy="3096274"/>
          </a:xfrm>
          <a:prstGeom prst="rect">
            <a:avLst/>
          </a:prstGeom>
        </p:spPr>
      </p:pic>
      <p:pic>
        <p:nvPicPr>
          <p:cNvPr id="5" name="Picture 4" descr="A screenshot of a cell phone&#10;&#10;Description generated with high confidence">
            <a:extLst>
              <a:ext uri="{FF2B5EF4-FFF2-40B4-BE49-F238E27FC236}">
                <a16:creationId xmlns:a16="http://schemas.microsoft.com/office/drawing/2014/main" id="{1F0BCCB8-0D7B-4E28-9DB6-1A5E88502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263" y="3343642"/>
            <a:ext cx="4477512" cy="3096274"/>
          </a:xfrm>
          <a:prstGeom prst="rect">
            <a:avLst/>
          </a:prstGeom>
        </p:spPr>
      </p:pic>
    </p:spTree>
    <p:extLst>
      <p:ext uri="{BB962C8B-B14F-4D97-AF65-F5344CB8AC3E}">
        <p14:creationId xmlns:p14="http://schemas.microsoft.com/office/powerpoint/2010/main" val="262085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Optimization of UB shuttle route</a:t>
            </a:r>
          </a:p>
        </p:txBody>
      </p:sp>
      <p:sp>
        <p:nvSpPr>
          <p:cNvPr id="3" name="Subtitle 2"/>
          <p:cNvSpPr>
            <a:spLocks noGrp="1"/>
          </p:cNvSpPr>
          <p:nvPr>
            <p:ph type="subTitle" idx="1"/>
          </p:nvPr>
        </p:nvSpPr>
        <p:spPr/>
        <p:txBody>
          <a:bodyPr/>
          <a:lstStyle/>
          <a:p>
            <a:pPr algn="r"/>
            <a:endParaRPr lang="en-US" dirty="0"/>
          </a:p>
          <a:p>
            <a:pPr algn="r"/>
            <a:r>
              <a:rPr lang="en-US" dirty="0"/>
              <a:t>Zeping He</a:t>
            </a:r>
          </a:p>
          <a:p>
            <a:pPr algn="r"/>
            <a:r>
              <a:rPr lang="en-US" dirty="0"/>
              <a:t>GEO 479 Final Project</a:t>
            </a:r>
          </a:p>
        </p:txBody>
      </p:sp>
    </p:spTree>
    <p:extLst>
      <p:ext uri="{BB962C8B-B14F-4D97-AF65-F5344CB8AC3E}">
        <p14:creationId xmlns:p14="http://schemas.microsoft.com/office/powerpoint/2010/main" val="259721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510" y="1509918"/>
            <a:ext cx="7886700" cy="994172"/>
          </a:xfrm>
        </p:spPr>
        <p:txBody>
          <a:bodyPr/>
          <a:lstStyle/>
          <a:p>
            <a:pPr algn="ctr"/>
            <a:r>
              <a:rPr lang="en-US" dirty="0"/>
              <a:t>Objective</a:t>
            </a:r>
          </a:p>
        </p:txBody>
      </p:sp>
      <p:sp>
        <p:nvSpPr>
          <p:cNvPr id="3" name="Content Placeholder 2"/>
          <p:cNvSpPr>
            <a:spLocks noGrp="1"/>
          </p:cNvSpPr>
          <p:nvPr>
            <p:ph idx="1"/>
          </p:nvPr>
        </p:nvSpPr>
        <p:spPr>
          <a:xfrm>
            <a:off x="2346960" y="3038748"/>
            <a:ext cx="7543800" cy="2220323"/>
          </a:xfrm>
        </p:spPr>
        <p:txBody>
          <a:bodyPr>
            <a:normAutofit/>
          </a:bodyPr>
          <a:lstStyle/>
          <a:p>
            <a:pPr marL="0" indent="0" algn="ctr">
              <a:buNone/>
            </a:pPr>
            <a:r>
              <a:rPr lang="en-US" sz="2400" dirty="0"/>
              <a:t>Optimizing UB north campus shuttle route to cover nearby off-campus apartments  </a:t>
            </a:r>
          </a:p>
        </p:txBody>
      </p:sp>
    </p:spTree>
    <p:extLst>
      <p:ext uri="{BB962C8B-B14F-4D97-AF65-F5344CB8AC3E}">
        <p14:creationId xmlns:p14="http://schemas.microsoft.com/office/powerpoint/2010/main" val="78729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Area</a:t>
            </a:r>
          </a:p>
        </p:txBody>
      </p:sp>
      <p:sp>
        <p:nvSpPr>
          <p:cNvPr id="3" name="Content Placeholder 2"/>
          <p:cNvSpPr>
            <a:spLocks noGrp="1"/>
          </p:cNvSpPr>
          <p:nvPr>
            <p:ph idx="1"/>
          </p:nvPr>
        </p:nvSpPr>
        <p:spPr/>
        <p:txBody>
          <a:bodyPr>
            <a:normAutofit/>
          </a:bodyPr>
          <a:lstStyle/>
          <a:p>
            <a:r>
              <a:rPr lang="en-US" sz="3200" dirty="0"/>
              <a:t>Erie County, area was selected for its potential for State Parks. While areas surrounding the cities are often developed, extensive natural areas emerge as one moves from the suburbs. This is optimal because forest and undeveloped land is key for the formation of a state park. Also, the fact that these wooded areas begin in close proximity to the suburbs allows for more people to access a new park, if one were to be created.</a:t>
            </a:r>
          </a:p>
          <a:p>
            <a:endParaRPr lang="en-US" sz="3200" dirty="0"/>
          </a:p>
        </p:txBody>
      </p:sp>
      <p:sp>
        <p:nvSpPr>
          <p:cNvPr id="4" name="Slide Number Placeholder 3"/>
          <p:cNvSpPr>
            <a:spLocks noGrp="1"/>
          </p:cNvSpPr>
          <p:nvPr>
            <p:ph type="sldNum" sz="quarter" idx="12"/>
          </p:nvPr>
        </p:nvSpPr>
        <p:spPr/>
        <p:txBody>
          <a:bodyPr/>
          <a:lstStyle/>
          <a:p>
            <a:fld id="{9CD8D479-8942-46E8-A226-A4E01F7A105C}" type="slidenum">
              <a:rPr lang="en-US" smtClean="0"/>
              <a:t>8</a:t>
            </a:fld>
            <a:endParaRPr lang="en-US"/>
          </a:p>
        </p:txBody>
      </p:sp>
      <p:sp>
        <p:nvSpPr>
          <p:cNvPr id="5" name="Date Placeholder 4"/>
          <p:cNvSpPr>
            <a:spLocks noGrp="1"/>
          </p:cNvSpPr>
          <p:nvPr>
            <p:ph type="dt" sz="half" idx="10"/>
          </p:nvPr>
        </p:nvSpPr>
        <p:spPr/>
        <p:txBody>
          <a:bodyPr/>
          <a:lstStyle/>
          <a:p>
            <a:fld id="{E2F6F42C-D2E7-44AB-81C9-CA18FDE79ACA}" type="datetime1">
              <a:rPr lang="en-US" smtClean="0"/>
              <a:t>1/22/19</a:t>
            </a:fld>
            <a:endParaRPr lang="en-US" dirty="0"/>
          </a:p>
        </p:txBody>
      </p:sp>
    </p:spTree>
    <p:extLst>
      <p:ext uri="{BB962C8B-B14F-4D97-AF65-F5344CB8AC3E}">
        <p14:creationId xmlns:p14="http://schemas.microsoft.com/office/powerpoint/2010/main" val="290818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Preparation</a:t>
            </a:r>
          </a:p>
        </p:txBody>
      </p:sp>
      <p:sp>
        <p:nvSpPr>
          <p:cNvPr id="3" name="Content Placeholder 2"/>
          <p:cNvSpPr>
            <a:spLocks noGrp="1"/>
          </p:cNvSpPr>
          <p:nvPr>
            <p:ph idx="1"/>
          </p:nvPr>
        </p:nvSpPr>
        <p:spPr/>
        <p:txBody>
          <a:bodyPr>
            <a:normAutofit/>
          </a:bodyPr>
          <a:lstStyle/>
          <a:p>
            <a:r>
              <a:rPr lang="en-US" sz="2700" dirty="0"/>
              <a:t>1: Get road names in the N min drive zone from UB North</a:t>
            </a:r>
          </a:p>
          <a:p>
            <a:r>
              <a:rPr lang="en-US" sz="2700" dirty="0"/>
              <a:t>2: Use Rental website’s API (Application Programming Interface) to Get the Apartments’ address</a:t>
            </a:r>
          </a:p>
          <a:p>
            <a:r>
              <a:rPr lang="en-US" sz="2700" dirty="0"/>
              <a:t>3: Geo-Coding the location information </a:t>
            </a:r>
          </a:p>
        </p:txBody>
      </p:sp>
      <p:pic>
        <p:nvPicPr>
          <p:cNvPr id="8" name="Picture 7"/>
          <p:cNvPicPr>
            <a:picLocks noChangeAspect="1"/>
          </p:cNvPicPr>
          <p:nvPr/>
        </p:nvPicPr>
        <p:blipFill>
          <a:blip r:embed="rId2"/>
          <a:stretch>
            <a:fillRect/>
          </a:stretch>
        </p:blipFill>
        <p:spPr>
          <a:xfrm>
            <a:off x="3692056" y="3879690"/>
            <a:ext cx="2052617" cy="1978185"/>
          </a:xfrm>
          <a:prstGeom prst="rect">
            <a:avLst/>
          </a:prstGeom>
        </p:spPr>
      </p:pic>
      <p:pic>
        <p:nvPicPr>
          <p:cNvPr id="1030" name="Picture 6"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586" y="4200873"/>
            <a:ext cx="1715190" cy="1335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00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Optimization Criteria</a:t>
            </a:r>
          </a:p>
        </p:txBody>
      </p:sp>
      <p:sp>
        <p:nvSpPr>
          <p:cNvPr id="3" name="Content Placeholder 2"/>
          <p:cNvSpPr>
            <a:spLocks noGrp="1"/>
          </p:cNvSpPr>
          <p:nvPr>
            <p:ph idx="1"/>
          </p:nvPr>
        </p:nvSpPr>
        <p:spPr>
          <a:xfrm>
            <a:off x="2152650" y="1825626"/>
            <a:ext cx="7886700" cy="3234055"/>
          </a:xfrm>
        </p:spPr>
        <p:txBody>
          <a:bodyPr/>
          <a:lstStyle/>
          <a:p>
            <a:r>
              <a:rPr lang="en-US" dirty="0"/>
              <a:t>Minimize Number of routes. </a:t>
            </a:r>
          </a:p>
          <a:p>
            <a:r>
              <a:rPr lang="en-US" dirty="0"/>
              <a:t>Minimize students total travel time to school</a:t>
            </a:r>
          </a:p>
          <a:p>
            <a:r>
              <a:rPr lang="en-US" dirty="0"/>
              <a:t>Minimize the total bus route length.</a:t>
            </a:r>
          </a:p>
          <a:p>
            <a:r>
              <a:rPr lang="en-US" dirty="0"/>
              <a:t>Minimize the total walking distance between a bus stop and nearby apartments</a:t>
            </a:r>
          </a:p>
          <a:p>
            <a:r>
              <a:rPr lang="en-US" dirty="0"/>
              <a:t>Maximize the coverage area of routes</a:t>
            </a:r>
          </a:p>
        </p:txBody>
      </p:sp>
    </p:spTree>
    <p:extLst>
      <p:ext uri="{BB962C8B-B14F-4D97-AF65-F5344CB8AC3E}">
        <p14:creationId xmlns:p14="http://schemas.microsoft.com/office/powerpoint/2010/main" val="243201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65045"/>
            <a:ext cx="7886700" cy="1325563"/>
          </a:xfrm>
        </p:spPr>
        <p:txBody>
          <a:bodyPr/>
          <a:lstStyle/>
          <a:p>
            <a:r>
              <a:rPr lang="en-US" dirty="0"/>
              <a:t>Result</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848832" y="563336"/>
            <a:ext cx="8716888" cy="5151664"/>
          </a:xfrm>
          <a:prstGeom prst="rect">
            <a:avLst/>
          </a:prstGeom>
        </p:spPr>
      </p:pic>
      <p:sp>
        <p:nvSpPr>
          <p:cNvPr id="5" name="Content Placeholder 2"/>
          <p:cNvSpPr txBox="1">
            <a:spLocks/>
          </p:cNvSpPr>
          <p:nvPr/>
        </p:nvSpPr>
        <p:spPr>
          <a:xfrm>
            <a:off x="1740988" y="5735378"/>
            <a:ext cx="4141455" cy="6416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FF0000"/>
                </a:solidFill>
              </a:rPr>
              <a:t>SAME</a:t>
            </a:r>
            <a:r>
              <a:rPr lang="en-US" dirty="0"/>
              <a:t> </a:t>
            </a:r>
            <a:r>
              <a:rPr lang="en-US" sz="1800" dirty="0"/>
              <a:t>Length (0.9%)</a:t>
            </a:r>
          </a:p>
          <a:p>
            <a:endParaRPr lang="en-US" dirty="0"/>
          </a:p>
        </p:txBody>
      </p:sp>
      <p:sp>
        <p:nvSpPr>
          <p:cNvPr id="6" name="Rectangle 5"/>
          <p:cNvSpPr/>
          <p:nvPr/>
        </p:nvSpPr>
        <p:spPr>
          <a:xfrm>
            <a:off x="1740989" y="6127288"/>
            <a:ext cx="4466287" cy="584775"/>
          </a:xfrm>
          <a:prstGeom prst="rect">
            <a:avLst/>
          </a:prstGeom>
        </p:spPr>
        <p:txBody>
          <a:bodyPr wrap="none">
            <a:spAutoFit/>
          </a:bodyPr>
          <a:lstStyle/>
          <a:p>
            <a:r>
              <a:rPr lang="en-US" dirty="0"/>
              <a:t>Cover </a:t>
            </a:r>
            <a:r>
              <a:rPr lang="en-US" sz="3200" dirty="0">
                <a:solidFill>
                  <a:srgbClr val="FF0000"/>
                </a:solidFill>
              </a:rPr>
              <a:t>16</a:t>
            </a:r>
            <a:r>
              <a:rPr lang="en-US" dirty="0"/>
              <a:t> More Off-Campus Apartments </a:t>
            </a:r>
          </a:p>
        </p:txBody>
      </p:sp>
    </p:spTree>
    <p:extLst>
      <p:ext uri="{BB962C8B-B14F-4D97-AF65-F5344CB8AC3E}">
        <p14:creationId xmlns:p14="http://schemas.microsoft.com/office/powerpoint/2010/main" val="179436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Things to Consider</a:t>
            </a:r>
          </a:p>
        </p:txBody>
      </p:sp>
      <p:sp>
        <p:nvSpPr>
          <p:cNvPr id="9" name="Text Placeholder 8"/>
          <p:cNvSpPr>
            <a:spLocks noGrp="1"/>
          </p:cNvSpPr>
          <p:nvPr>
            <p:ph type="body" idx="1"/>
          </p:nvPr>
        </p:nvSpPr>
        <p:spPr/>
        <p:txBody>
          <a:bodyPr/>
          <a:lstStyle/>
          <a:p>
            <a:r>
              <a:rPr lang="en-US" dirty="0"/>
              <a:t>Factors</a:t>
            </a:r>
          </a:p>
        </p:txBody>
      </p:sp>
      <p:sp>
        <p:nvSpPr>
          <p:cNvPr id="3" name="Content Placeholder 2"/>
          <p:cNvSpPr>
            <a:spLocks noGrp="1"/>
          </p:cNvSpPr>
          <p:nvPr>
            <p:ph sz="half" idx="2"/>
          </p:nvPr>
        </p:nvSpPr>
        <p:spPr/>
        <p:txBody>
          <a:bodyPr/>
          <a:lstStyle/>
          <a:p>
            <a:r>
              <a:rPr lang="en-US" dirty="0"/>
              <a:t>Proximity to current parks</a:t>
            </a:r>
          </a:p>
          <a:p>
            <a:r>
              <a:rPr lang="en-US" u="sng" dirty="0"/>
              <a:t>Land Use</a:t>
            </a:r>
          </a:p>
          <a:p>
            <a:r>
              <a:rPr lang="en-US" dirty="0"/>
              <a:t>Population near park</a:t>
            </a:r>
          </a:p>
          <a:p>
            <a:r>
              <a:rPr lang="en-US" dirty="0"/>
              <a:t>Area of land </a:t>
            </a:r>
          </a:p>
        </p:txBody>
      </p:sp>
      <p:sp>
        <p:nvSpPr>
          <p:cNvPr id="10" name="Text Placeholder 9"/>
          <p:cNvSpPr>
            <a:spLocks noGrp="1"/>
          </p:cNvSpPr>
          <p:nvPr>
            <p:ph type="body" sz="quarter" idx="3"/>
          </p:nvPr>
        </p:nvSpPr>
        <p:spPr/>
        <p:txBody>
          <a:bodyPr/>
          <a:lstStyle/>
          <a:p>
            <a:r>
              <a:rPr lang="en-US" dirty="0"/>
              <a:t>Layers Used</a:t>
            </a:r>
          </a:p>
        </p:txBody>
      </p:sp>
      <p:sp>
        <p:nvSpPr>
          <p:cNvPr id="11" name="Content Placeholder 10"/>
          <p:cNvSpPr>
            <a:spLocks noGrp="1"/>
          </p:cNvSpPr>
          <p:nvPr>
            <p:ph sz="quarter" idx="4"/>
          </p:nvPr>
        </p:nvSpPr>
        <p:spPr/>
        <p:txBody>
          <a:bodyPr/>
          <a:lstStyle/>
          <a:p>
            <a:r>
              <a:rPr lang="en-US" dirty="0"/>
              <a:t>CUGIR LU</a:t>
            </a:r>
          </a:p>
          <a:p>
            <a:r>
              <a:rPr lang="en-US" dirty="0"/>
              <a:t>Graduated TIGER Census Data</a:t>
            </a:r>
          </a:p>
          <a:p>
            <a:r>
              <a:rPr lang="en-US" dirty="0"/>
              <a:t>Buffer Around Current Parks</a:t>
            </a:r>
          </a:p>
          <a:p>
            <a:r>
              <a:rPr lang="en-US" dirty="0"/>
              <a:t>Clearinghouse Civil Boundaries Data</a:t>
            </a:r>
          </a:p>
          <a:p>
            <a:endParaRPr lang="en-US" dirty="0"/>
          </a:p>
        </p:txBody>
      </p:sp>
      <p:sp>
        <p:nvSpPr>
          <p:cNvPr id="4" name="Slide Number Placeholder 3"/>
          <p:cNvSpPr>
            <a:spLocks noGrp="1"/>
          </p:cNvSpPr>
          <p:nvPr>
            <p:ph type="sldNum" sz="quarter" idx="12"/>
          </p:nvPr>
        </p:nvSpPr>
        <p:spPr/>
        <p:txBody>
          <a:bodyPr/>
          <a:lstStyle/>
          <a:p>
            <a:fld id="{9CD8D479-8942-46E8-A226-A4E01F7A105C}" type="slidenum">
              <a:rPr lang="en-US" smtClean="0"/>
              <a:t>9</a:t>
            </a:fld>
            <a:endParaRPr lang="en-US"/>
          </a:p>
        </p:txBody>
      </p:sp>
      <p:sp>
        <p:nvSpPr>
          <p:cNvPr id="5" name="Date Placeholder 4"/>
          <p:cNvSpPr>
            <a:spLocks noGrp="1"/>
          </p:cNvSpPr>
          <p:nvPr>
            <p:ph type="dt" sz="half" idx="10"/>
          </p:nvPr>
        </p:nvSpPr>
        <p:spPr/>
        <p:txBody>
          <a:bodyPr/>
          <a:lstStyle/>
          <a:p>
            <a:fld id="{0BCC0140-BDED-45B0-A2BA-D90774707B30}" type="datetime1">
              <a:rPr lang="en-US" smtClean="0"/>
              <a:t>1/22/19</a:t>
            </a:fld>
            <a:endParaRPr lang="en-US" dirty="0"/>
          </a:p>
        </p:txBody>
      </p:sp>
    </p:spTree>
    <p:extLst>
      <p:ext uri="{BB962C8B-B14F-4D97-AF65-F5344CB8AC3E}">
        <p14:creationId xmlns:p14="http://schemas.microsoft.com/office/powerpoint/2010/main" val="113838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2725</Words>
  <Application>Microsoft Macintosh PowerPoint</Application>
  <PresentationFormat>Widescreen</PresentationFormat>
  <Paragraphs>484</Paragraphs>
  <Slides>82</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82</vt:i4>
      </vt:variant>
    </vt:vector>
  </HeadingPairs>
  <TitlesOfParts>
    <vt:vector size="92" baseType="lpstr">
      <vt:lpstr>幼圆</vt:lpstr>
      <vt:lpstr>Arial</vt:lpstr>
      <vt:lpstr>Calibri</vt:lpstr>
      <vt:lpstr>Cambria Math</vt:lpstr>
      <vt:lpstr>Corbel</vt:lpstr>
      <vt:lpstr>Georgia</vt:lpstr>
      <vt:lpstr>Montserrat</vt:lpstr>
      <vt:lpstr>Tahoma</vt:lpstr>
      <vt:lpstr>Times New Roman</vt:lpstr>
      <vt:lpstr>Ocean 16x9</vt:lpstr>
      <vt:lpstr>PowerPoint Presentation</vt:lpstr>
      <vt:lpstr>PowerPoint Presentation</vt:lpstr>
      <vt:lpstr>PowerPoint Presentation</vt:lpstr>
      <vt:lpstr>PowerPoint Presentation</vt:lpstr>
      <vt:lpstr>PowerPoint Presentation</vt:lpstr>
      <vt:lpstr>Erie County State Park Site Selection  GEO 479</vt:lpstr>
      <vt:lpstr>Objectives</vt:lpstr>
      <vt:lpstr>Study Area</vt:lpstr>
      <vt:lpstr>Things to Consider</vt:lpstr>
      <vt:lpstr>Final Map</vt:lpstr>
      <vt:lpstr>Finding a Home for IBEW Local Union 2199</vt:lpstr>
      <vt:lpstr>Objective:</vt:lpstr>
      <vt:lpstr>Data:</vt:lpstr>
      <vt:lpstr>Methodology:</vt:lpstr>
      <vt:lpstr>Results:</vt:lpstr>
      <vt:lpstr>Mapping  the  Environmental  Benefits  of  Trees based  on Income  and  Race  for  Census  Tracts  in Erie  County,  NY. </vt:lpstr>
      <vt:lpstr>Objectives</vt:lpstr>
      <vt:lpstr>PowerPoint Presentation</vt:lpstr>
      <vt:lpstr>PowerPoint Presentation</vt:lpstr>
      <vt:lpstr>PowerPoint Presentation</vt:lpstr>
      <vt:lpstr>PowerPoint Presentation</vt:lpstr>
      <vt:lpstr>Objective</vt:lpstr>
      <vt:lpstr>Study Area: Olympic National Park, WA</vt:lpstr>
      <vt:lpstr>Methodology</vt:lpstr>
      <vt:lpstr>Results</vt:lpstr>
      <vt:lpstr>Interactive App to Find Possible Locations For a Community Garden in the City of Buffalo</vt:lpstr>
      <vt:lpstr>Objectives</vt:lpstr>
      <vt:lpstr>PowerPoint Presentation</vt:lpstr>
      <vt:lpstr>Data</vt:lpstr>
      <vt:lpstr>Methodology</vt:lpstr>
      <vt:lpstr>Analysis</vt:lpstr>
      <vt:lpstr>Groundwater Contamination from Landfill Leachate</vt:lpstr>
      <vt:lpstr>Objectives </vt:lpstr>
      <vt:lpstr>PowerPoint Presentation</vt:lpstr>
      <vt:lpstr>Factors and Methods </vt:lpstr>
      <vt:lpstr>PowerPoint Presentation</vt:lpstr>
      <vt:lpstr>Site Selection: First Tee Facility  Sam Shafer  GEO 479 </vt:lpstr>
      <vt:lpstr>Objective</vt:lpstr>
      <vt:lpstr>Study Area: Buffalo NY  Data Layers:   </vt:lpstr>
      <vt:lpstr>Method</vt:lpstr>
      <vt:lpstr>PowerPoint Presentation</vt:lpstr>
      <vt:lpstr>Modeling Lakes for Use in Lake Residence Time Estimates </vt:lpstr>
      <vt:lpstr>Objective</vt:lpstr>
      <vt:lpstr>Using GIS</vt:lpstr>
      <vt:lpstr>Calculations after gathering data</vt:lpstr>
      <vt:lpstr>PowerPoint Presentation</vt:lpstr>
      <vt:lpstr>POVERTY AND SHOOTINGS IN BUFFALO , NY</vt:lpstr>
      <vt:lpstr>Data </vt:lpstr>
      <vt:lpstr>Preprocessing</vt:lpstr>
      <vt:lpstr>Processes</vt:lpstr>
      <vt:lpstr>Results </vt:lpstr>
      <vt:lpstr>The Relationship between Income and Land Cover in Erie County</vt:lpstr>
      <vt:lpstr>Objectives </vt:lpstr>
      <vt:lpstr>Data </vt:lpstr>
      <vt:lpstr>Methodology – Regression </vt:lpstr>
      <vt:lpstr>Results</vt:lpstr>
      <vt:lpstr>Real-Time Flu Disease Surveillance in Buffalo Using Twitter Data</vt:lpstr>
      <vt:lpstr>Objective</vt:lpstr>
      <vt:lpstr>Study Area &amp; Data &amp; Tool</vt:lpstr>
      <vt:lpstr>Method</vt:lpstr>
      <vt:lpstr>Result</vt:lpstr>
      <vt:lpstr>Solar Panel Suitability in  Buffalo, NY </vt:lpstr>
      <vt:lpstr>Objective</vt:lpstr>
      <vt:lpstr>Layers</vt:lpstr>
      <vt:lpstr>Method</vt:lpstr>
      <vt:lpstr>Results</vt:lpstr>
      <vt:lpstr>  Analysis of social areas in Buffalo-Niagara Falls Metropolitan Area </vt:lpstr>
      <vt:lpstr>Objectives</vt:lpstr>
      <vt:lpstr>Study area</vt:lpstr>
      <vt:lpstr>Methodology</vt:lpstr>
      <vt:lpstr>PowerPoint Presentation</vt:lpstr>
      <vt:lpstr>Result</vt:lpstr>
      <vt:lpstr>Modeling vegetation Phenology in the Yellowstone National Park </vt:lpstr>
      <vt:lpstr>Objective:</vt:lpstr>
      <vt:lpstr>Study Area &amp; Data</vt:lpstr>
      <vt:lpstr>PowerPoint Presentation</vt:lpstr>
      <vt:lpstr>Result</vt:lpstr>
      <vt:lpstr>Optimization of UB shuttle route</vt:lpstr>
      <vt:lpstr>Objective</vt:lpstr>
      <vt:lpstr>Data Preparation</vt:lpstr>
      <vt:lpstr>Optimization Criteria</vt:lpstr>
      <vt:lpstr>Result</vt:lpstr>
    </vt:vector>
  </TitlesOfParts>
  <Company>University at Buffalo</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of Water Level  in Lake Erie based on  VAR Model</dc:title>
  <dc:creator>18635532912@163.com</dc:creator>
  <cp:lastModifiedBy>Microsoft Office User</cp:lastModifiedBy>
  <cp:revision>7</cp:revision>
  <dcterms:created xsi:type="dcterms:W3CDTF">2018-05-16T02:53:07Z</dcterms:created>
  <dcterms:modified xsi:type="dcterms:W3CDTF">2019-01-23T01:59:50Z</dcterms:modified>
</cp:coreProperties>
</file>