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319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3" r:id="rId58"/>
    <p:sldId id="344" r:id="rId59"/>
    <p:sldId id="345" r:id="rId60"/>
    <p:sldId id="346" r:id="rId61"/>
    <p:sldId id="347" r:id="rId62"/>
    <p:sldId id="258" r:id="rId63"/>
    <p:sldId id="259" r:id="rId64"/>
    <p:sldId id="261" r:id="rId65"/>
    <p:sldId id="260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278" r:id="rId74"/>
    <p:sldId id="355" r:id="rId75"/>
    <p:sldId id="356" r:id="rId76"/>
    <p:sldId id="357" r:id="rId77"/>
    <p:sldId id="358" r:id="rId78"/>
    <p:sldId id="359" r:id="rId79"/>
    <p:sldId id="360" r:id="rId80"/>
    <p:sldId id="361" r:id="rId8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5" autoAdjust="0"/>
    <p:restoredTop sz="94660"/>
  </p:normalViewPr>
  <p:slideViewPr>
    <p:cSldViewPr snapToGrid="0">
      <p:cViewPr varScale="1">
        <p:scale>
          <a:sx n="65" d="100"/>
          <a:sy n="65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1618B-65AA-E64E-B8DE-9F94678A7314}" type="datetimeFigureOut">
              <a:rPr lang="en-US" smtClean="0"/>
              <a:t>1/22/19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C3C9F-5899-E748-ADF2-F61919E44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2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180B7825-F611-9140-8D27-47BEB7FCB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5ACF6CDE-91FC-E540-BF24-83FF67428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altLang="en-US"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19A42-3053-394F-BC63-2CD92094D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defRPr/>
            </a:pPr>
            <a:fld id="{5B0468F5-77A8-414F-9B0F-8A655E4046BD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118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My objective is to create an</a:t>
            </a:r>
            <a:r>
              <a:rPr lang="en-US" altLang="zh-CN" baseline="0" dirty="0"/>
              <a:t> ArcMap add-in for user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5283B-2341-4F1A-AA8E-6EB3AE246B3F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428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cellular automata model, each cell has state. </a:t>
            </a:r>
          </a:p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state of a cell depends on a set of rules and the state of the neighboring cells.</a:t>
            </a:r>
          </a:p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5283B-2341-4F1A-AA8E-6EB3AE246B3F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916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5283B-2341-4F1A-AA8E-6EB3AE246B3F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241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21D18-01BF-4E81-91A7-4396194EDA00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032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21D18-01BF-4E81-91A7-4396194EDA00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398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21D18-01BF-4E81-91A7-4396194EDA00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907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21D18-01BF-4E81-91A7-4396194EDA00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74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21D18-01BF-4E81-91A7-4396194EDA00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28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83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8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527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953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577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A8177-2101-484B-A24F-8B94B7754D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A8177-2101-484B-A24F-8B94B7754D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61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5283B-2341-4F1A-AA8E-6EB3AE246B3F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55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altLang="zh-CN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34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1/22/19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21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1/22/19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7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5204893"/>
            <a:ext cx="12192000" cy="1653233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303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1/22/19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8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1/22/19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10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1/22/19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8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1/22/19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4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1/22/19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1/22/19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5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1/22/19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8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1/22/19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1/22/19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7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opendata.dc.gov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4" Type="http://schemas.openxmlformats.org/officeDocument/2006/relationships/image" Target="../media/image102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tm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tmp"/><Relationship Id="rId4" Type="http://schemas.openxmlformats.org/officeDocument/2006/relationships/image" Target="../media/image107.tm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47869"/>
            <a:ext cx="7772400" cy="1470025"/>
          </a:xfrm>
        </p:spPr>
        <p:txBody>
          <a:bodyPr/>
          <a:lstStyle/>
          <a:p>
            <a:r>
              <a:rPr lang="en-US" dirty="0"/>
              <a:t>Site Selection: </a:t>
            </a:r>
            <a:r>
              <a:rPr lang="en-US" dirty="0" err="1"/>
              <a:t>TopGolf</a:t>
            </a:r>
            <a:r>
              <a:rPr lang="en-US" dirty="0"/>
              <a:t> Buffalo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Cleo Austein</a:t>
            </a:r>
          </a:p>
          <a:p>
            <a:endParaRPr lang="en-US" dirty="0"/>
          </a:p>
          <a:p>
            <a:r>
              <a:rPr lang="en-US" dirty="0"/>
              <a:t>GEO 479</a:t>
            </a:r>
          </a:p>
          <a:p>
            <a:endParaRPr lang="en-US" dirty="0"/>
          </a:p>
        </p:txBody>
      </p:sp>
      <p:pic>
        <p:nvPicPr>
          <p:cNvPr id="4" name="Picture 3" descr="7834_Nashville_Venue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65239"/>
            <a:ext cx="2340078" cy="18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11" y="-29404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Results </a:t>
            </a:r>
          </a:p>
        </p:txBody>
      </p:sp>
      <p:pic>
        <p:nvPicPr>
          <p:cNvPr id="3074" name="Picture 2" descr="SLOPE_f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9" y="4429961"/>
            <a:ext cx="1747899" cy="226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finland_asp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027" y="2080312"/>
            <a:ext cx="1731739" cy="22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in_dista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948" y="4429962"/>
            <a:ext cx="1747898" cy="226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em_f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8" y="2059395"/>
            <a:ext cx="1747899" cy="226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a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53" y="1951134"/>
            <a:ext cx="3663076" cy="474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71_rsqua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45" y="2059395"/>
            <a:ext cx="1953159" cy="27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valid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45" y="5015974"/>
            <a:ext cx="1951361" cy="14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539" y="1023897"/>
            <a:ext cx="375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Visualization: DEM, Aspect, Slope, Distance to River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4317" y="1027805"/>
            <a:ext cx="3313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Logistic regression results:  Initial Sample (Top)</a:t>
            </a:r>
          </a:p>
          <a:p>
            <a:r>
              <a:rPr lang="en-US" dirty="0">
                <a:solidFill>
                  <a:schemeClr val="accent1"/>
                </a:solidFill>
              </a:rPr>
              <a:t>Validation Sample (Bottom)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2180" y="1023897"/>
            <a:ext cx="311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Site prospection probability visualization </a:t>
            </a:r>
          </a:p>
        </p:txBody>
      </p:sp>
    </p:spTree>
    <p:extLst>
      <p:ext uri="{BB962C8B-B14F-4D97-AF65-F5344CB8AC3E}">
        <p14:creationId xmlns:p14="http://schemas.microsoft.com/office/powerpoint/2010/main" val="233008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66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5834" y="903889"/>
            <a:ext cx="9144000" cy="1754735"/>
          </a:xfrm>
          <a:solidFill>
            <a:schemeClr val="accent1">
              <a:lumMod val="20000"/>
              <a:lumOff val="80000"/>
            </a:schemeClr>
          </a:solidFill>
          <a:ln w="76200">
            <a:solidFill>
              <a:srgbClr val="FFFF00"/>
            </a:solidFill>
            <a:prstDash val="dashDot"/>
          </a:ln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New Park Location Suitability in Buffalo, NY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33" y="4901449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000" dirty="0"/>
              <a:t>Amelia </a:t>
            </a:r>
            <a:r>
              <a:rPr lang="en-US" sz="3000" dirty="0" err="1"/>
              <a:t>Lesniak</a:t>
            </a:r>
            <a:endParaRPr lang="en-US" sz="3000" dirty="0"/>
          </a:p>
          <a:p>
            <a:r>
              <a:rPr lang="en-US" sz="3000" dirty="0"/>
              <a:t>GEO 559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2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0957"/>
            <a:ext cx="10515600" cy="1653005"/>
          </a:xfrm>
          <a:solidFill>
            <a:schemeClr val="accent1">
              <a:lumMod val="20000"/>
              <a:lumOff val="80000"/>
            </a:schemeClr>
          </a:solidFill>
          <a:ln w="76200">
            <a:solidFill>
              <a:srgbClr val="FFFF00"/>
            </a:solidFill>
            <a:prstDash val="dashDot"/>
          </a:ln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Objective: find a suitable location for a potential new park in the city of Buffalo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5884" y="2328152"/>
            <a:ext cx="4616116" cy="4351338"/>
          </a:xfrm>
        </p:spPr>
        <p:txBody>
          <a:bodyPr/>
          <a:lstStyle/>
          <a:p>
            <a:r>
              <a:rPr lang="en-US" sz="3200" dirty="0"/>
              <a:t>Tasks: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Generate presence and absence data for park locations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Run logistic binary regression utilizing dependent and independent variables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Producing a final park location suitability map to display areas of high and low suitability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433"/>
            <a:ext cx="7575884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38" y="1326467"/>
            <a:ext cx="6297494" cy="5260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1875"/>
            <a:ext cx="2266950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38" y="5588794"/>
            <a:ext cx="363580" cy="354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39" y="5349363"/>
            <a:ext cx="363580" cy="239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1" y="5079691"/>
            <a:ext cx="380117" cy="259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950" y="6409794"/>
            <a:ext cx="1730848" cy="306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258" y="65088"/>
            <a:ext cx="1403599" cy="1338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0" y="65088"/>
            <a:ext cx="2442161" cy="61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8685" y="898759"/>
            <a:ext cx="52920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Study Area: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City of Buffalo, NY located in Erie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City population: appx. 256,000, MS population: appx. 1,135,000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City size: 52.5 </a:t>
            </a:r>
            <a:r>
              <a:rPr lang="en-US" sz="2000" dirty="0" err="1"/>
              <a:t>sq</a:t>
            </a:r>
            <a:r>
              <a:rPr lang="en-US" sz="2000" dirty="0"/>
              <a:t> miles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59 total public schools K-12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Buffalo Police Department cameras located throughout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NFTA public transportation bus stops throughout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Typically experiences extreme weather seasonally, making for short spring and fall seasons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Very hot summers, freezing winters = short bouts of enjoyable outdoor recreation time</a:t>
            </a:r>
          </a:p>
        </p:txBody>
      </p:sp>
    </p:spTree>
    <p:extLst>
      <p:ext uri="{BB962C8B-B14F-4D97-AF65-F5344CB8AC3E}">
        <p14:creationId xmlns:p14="http://schemas.microsoft.com/office/powerpoint/2010/main" val="36161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46" y="268873"/>
            <a:ext cx="2995865" cy="1223043"/>
          </a:xfrm>
          <a:solidFill>
            <a:schemeClr val="accent1">
              <a:lumMod val="20000"/>
              <a:lumOff val="80000"/>
            </a:schemeClr>
          </a:solidFill>
          <a:ln w="76200">
            <a:solidFill>
              <a:srgbClr val="FFFF00"/>
            </a:solidFill>
            <a:prstDash val="dashDot"/>
          </a:ln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Georgia" panose="02040502050405020303" pitchFamily="18" charset="0"/>
              </a:rPr>
              <a:t>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37" y="1863308"/>
            <a:ext cx="3733799" cy="44862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Use of logistic regression to determine suitability</a:t>
            </a:r>
          </a:p>
          <a:p>
            <a:pPr lvl="1"/>
            <a:r>
              <a:rPr lang="en-US" dirty="0"/>
              <a:t>Statistical method to utilize independent variables to determine an outcome measured with a dichotomous variable</a:t>
            </a:r>
          </a:p>
          <a:p>
            <a:r>
              <a:rPr lang="en-US" dirty="0"/>
              <a:t>Dependent variable: Presence/absence of a park</a:t>
            </a:r>
          </a:p>
          <a:p>
            <a:r>
              <a:rPr lang="en-US" dirty="0"/>
              <a:t>Independent variables: Euclidean distances of schools, police cameras, and bus stops</a:t>
            </a:r>
          </a:p>
          <a:p>
            <a:r>
              <a:rPr lang="da-DK" dirty="0"/>
              <a:t> Y = a + b1 * [ind. var.] + b2 * [ind. var.] + b3 * [ind. var.]  then P(Y) = (e^Y)/(1+e^Y)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3311212"/>
            <a:ext cx="3943349" cy="3217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958" y="436631"/>
            <a:ext cx="6469142" cy="2853354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4656221" y="3056021"/>
            <a:ext cx="385011" cy="233964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 w="76200">
            <a:solidFill>
              <a:srgbClr val="FFFF00"/>
            </a:solidFill>
            <a:prstDash val="dashDot"/>
          </a:ln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Georgia" panose="02040502050405020303" pitchFamily="18" charset="0"/>
              </a:rPr>
              <a:t>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938338"/>
            <a:ext cx="3738559" cy="43513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59" y="2786063"/>
            <a:ext cx="3819326" cy="2463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1938338"/>
            <a:ext cx="1514475" cy="847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90021" y="1401625"/>
            <a:ext cx="280736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Highest suitability value in South Buffalo and just below Delaware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Least suitability in central downtown and up towards the Elmwood Village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Makes sense logically due to distribution of schools, BPD cameras, and bus stops in Buffalo </a:t>
            </a:r>
          </a:p>
        </p:txBody>
      </p:sp>
    </p:spTree>
    <p:extLst>
      <p:ext uri="{BB962C8B-B14F-4D97-AF65-F5344CB8AC3E}">
        <p14:creationId xmlns:p14="http://schemas.microsoft.com/office/powerpoint/2010/main" val="5515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Day Zero: Finding A Desalination Plant Site for Cape Town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Jessica Bowers</a:t>
            </a:r>
          </a:p>
          <a:p>
            <a:r>
              <a:rPr lang="en-US" dirty="0"/>
              <a:t>GEO479</a:t>
            </a:r>
          </a:p>
          <a:p>
            <a:r>
              <a:rPr lang="en-US" dirty="0"/>
              <a:t>5/10/2018</a:t>
            </a:r>
          </a:p>
        </p:txBody>
      </p:sp>
    </p:spTree>
    <p:extLst>
      <p:ext uri="{BB962C8B-B14F-4D97-AF65-F5344CB8AC3E}">
        <p14:creationId xmlns:p14="http://schemas.microsoft.com/office/powerpoint/2010/main" val="17794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 an area in Cape Town that would serve best for one of the temporary desalination plants in terms of money and efficiency</a:t>
            </a:r>
          </a:p>
          <a:p>
            <a:r>
              <a:rPr lang="en-US" dirty="0"/>
              <a:t>Factors</a:t>
            </a:r>
          </a:p>
          <a:p>
            <a:pPr marL="320040" lvl="1" indent="0">
              <a:buNone/>
            </a:pPr>
            <a:r>
              <a:rPr lang="en-US" dirty="0"/>
              <a:t>Coastline that is available for public space</a:t>
            </a:r>
          </a:p>
          <a:p>
            <a:pPr marL="320040" lvl="1" indent="0">
              <a:buNone/>
            </a:pPr>
            <a:r>
              <a:rPr lang="en-US" dirty="0"/>
              <a:t>Property size (~150,000 </a:t>
            </a:r>
            <a:r>
              <a:rPr lang="en-US" dirty="0" err="1"/>
              <a:t>sq</a:t>
            </a:r>
            <a:r>
              <a:rPr lang="en-US" dirty="0"/>
              <a:t> ft)</a:t>
            </a:r>
          </a:p>
          <a:p>
            <a:pPr marL="320040" lvl="1" indent="0">
              <a:buNone/>
            </a:pPr>
            <a:r>
              <a:rPr lang="en-US" dirty="0"/>
              <a:t>Impact on Wildlife</a:t>
            </a:r>
          </a:p>
          <a:p>
            <a:pPr marL="320040" lvl="1" indent="0">
              <a:buNone/>
            </a:pPr>
            <a:r>
              <a:rPr lang="en-US" dirty="0"/>
              <a:t>Employment rates</a:t>
            </a:r>
          </a:p>
          <a:p>
            <a:pPr marL="320040" lvl="1" indent="0">
              <a:buNone/>
            </a:pPr>
            <a:r>
              <a:rPr lang="en-US" dirty="0"/>
              <a:t>Proximity to Municipalities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Overlay</a:t>
            </a:r>
          </a:p>
          <a:p>
            <a:pPr lvl="1"/>
            <a:r>
              <a:rPr lang="en-US" dirty="0"/>
              <a:t>To show land use/size</a:t>
            </a:r>
          </a:p>
          <a:p>
            <a:pPr lvl="1"/>
            <a:r>
              <a:rPr lang="en-US" dirty="0"/>
              <a:t>Not in the way of wildlife</a:t>
            </a:r>
          </a:p>
          <a:p>
            <a:pPr lvl="1"/>
            <a:endParaRPr lang="en-US" dirty="0"/>
          </a:p>
          <a:p>
            <a:r>
              <a:rPr lang="en-US" dirty="0"/>
              <a:t>Network Analysis</a:t>
            </a:r>
          </a:p>
          <a:p>
            <a:pPr lvl="1"/>
            <a:r>
              <a:rPr lang="en-US" dirty="0"/>
              <a:t>Find the cheapest routes</a:t>
            </a:r>
          </a:p>
          <a:p>
            <a:pPr lvl="1"/>
            <a:r>
              <a:rPr lang="en-US" dirty="0"/>
              <a:t>Help the most municipalities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Lands and Work 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1)South of </a:t>
            </a:r>
            <a:r>
              <a:rPr lang="en-US" dirty="0" err="1"/>
              <a:t>Khayelitsha</a:t>
            </a:r>
            <a:endParaRPr lang="en-US" dirty="0"/>
          </a:p>
          <a:p>
            <a:r>
              <a:rPr lang="en-US" dirty="0"/>
              <a:t>2)Rietvlei</a:t>
            </a:r>
          </a:p>
          <a:p>
            <a:r>
              <a:rPr lang="en-US" dirty="0"/>
              <a:t>3) Gordons Bay</a:t>
            </a:r>
          </a:p>
          <a:p>
            <a:endParaRPr lang="en-US" dirty="0"/>
          </a:p>
          <a:p>
            <a:r>
              <a:rPr lang="en-US" dirty="0"/>
              <a:t>Compare coastal wildlife with </a:t>
            </a:r>
            <a:r>
              <a:rPr lang="en-US" dirty="0" err="1"/>
              <a:t>opendata</a:t>
            </a:r>
            <a:r>
              <a:rPr lang="en-US" dirty="0"/>
              <a:t> sources first</a:t>
            </a:r>
          </a:p>
          <a:p>
            <a:r>
              <a:rPr lang="en-US" dirty="0"/>
              <a:t>-Network analysis/least cost route </a:t>
            </a:r>
          </a:p>
        </p:txBody>
      </p:sp>
    </p:spTree>
    <p:extLst>
      <p:ext uri="{BB962C8B-B14F-4D97-AF65-F5344CB8AC3E}">
        <p14:creationId xmlns:p14="http://schemas.microsoft.com/office/powerpoint/2010/main" val="33506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err="1"/>
              <a:t>TopGolf</a:t>
            </a:r>
            <a:r>
              <a:rPr lang="en-US" sz="3000" dirty="0"/>
              <a:t> features fun and competitive golf games for all ages, bowling lanes, food and drink menu, private spaces, and TVs to watch the big game</a:t>
            </a:r>
          </a:p>
          <a:p>
            <a:r>
              <a:rPr lang="en-US" sz="3000" dirty="0"/>
              <a:t>The average size is 65,000 square feet</a:t>
            </a:r>
          </a:p>
          <a:p>
            <a:r>
              <a:rPr lang="en-US" sz="3000" dirty="0"/>
              <a:t>The average </a:t>
            </a:r>
            <a:r>
              <a:rPr lang="en-US" sz="3000" dirty="0" err="1"/>
              <a:t>TopGolf</a:t>
            </a:r>
            <a:r>
              <a:rPr lang="en-US" sz="3000" dirty="0"/>
              <a:t> costs $18 million to build</a:t>
            </a:r>
          </a:p>
          <a:p>
            <a:r>
              <a:rPr lang="en-US" sz="3000" dirty="0"/>
              <a:t>Find a new location in the City of Buffalo by conducting a Site Selection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Environmental Justice, Brooklyn New York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 on inequitable distribution of environmental burden</a:t>
            </a:r>
          </a:p>
          <a:p>
            <a:endParaRPr lang="en-US" dirty="0"/>
          </a:p>
          <a:p>
            <a:r>
              <a:rPr lang="en-US" dirty="0"/>
              <a:t>Garrett </a:t>
            </a:r>
            <a:r>
              <a:rPr lang="en-US" dirty="0" err="1"/>
              <a:t>Augustyn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77" y="1690688"/>
            <a:ext cx="10515600" cy="4351338"/>
          </a:xfrm>
        </p:spPr>
        <p:txBody>
          <a:bodyPr/>
          <a:lstStyle/>
          <a:p>
            <a:r>
              <a:rPr lang="en-US" dirty="0"/>
              <a:t>Determine presence of Environmental Justice Issue in Brooklyn, New York</a:t>
            </a:r>
          </a:p>
          <a:p>
            <a:r>
              <a:rPr lang="en-US" dirty="0"/>
              <a:t>Determine which Socioeconomic strata is impacted most by polluted land use</a:t>
            </a:r>
          </a:p>
          <a:p>
            <a:r>
              <a:rPr lang="en-US" dirty="0"/>
              <a:t>Determine if there is racial disparity in the distribution of polluted lands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5" y="3190317"/>
            <a:ext cx="2291644" cy="28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Census Tract</a:t>
            </a:r>
          </a:p>
          <a:p>
            <a:r>
              <a:rPr lang="en-US" dirty="0"/>
              <a:t>Remediation Sites from NYS Clearinghouse</a:t>
            </a:r>
          </a:p>
          <a:p>
            <a:r>
              <a:rPr lang="en-US" dirty="0"/>
              <a:t>ACS Data on Race and Income</a:t>
            </a:r>
          </a:p>
          <a:p>
            <a:r>
              <a:rPr lang="en-US" dirty="0"/>
              <a:t>Various </a:t>
            </a:r>
            <a:r>
              <a:rPr lang="en-US" dirty="0" err="1"/>
              <a:t>Shapefiles</a:t>
            </a:r>
            <a:r>
              <a:rPr lang="en-US" dirty="0"/>
              <a:t> from TIGER LINE </a:t>
            </a:r>
          </a:p>
          <a:p>
            <a:pPr marL="0" indent="0">
              <a:buNone/>
            </a:pPr>
            <a:endParaRPr lang="en-US" sz="3600" u="sng" dirty="0">
              <a:solidFill>
                <a:srgbClr val="FFFFFF"/>
              </a:solidFill>
            </a:endParaRPr>
          </a:p>
          <a:p>
            <a:r>
              <a:rPr lang="en-US" dirty="0"/>
              <a:t>Unit Hazard Coincidence </a:t>
            </a:r>
          </a:p>
          <a:p>
            <a:r>
              <a:rPr lang="en-US" dirty="0"/>
              <a:t>Logistic Regression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6020" y="3810000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6384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Unit Hazard Coincidence in Brooklyn, New York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40" y="2008772"/>
            <a:ext cx="4887603" cy="377678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7" y="2043721"/>
            <a:ext cx="4796696" cy="370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to determine racial and economic make up of influenced area</a:t>
            </a:r>
          </a:p>
          <a:p>
            <a:r>
              <a:rPr lang="en-US" dirty="0"/>
              <a:t>Lack of </a:t>
            </a:r>
            <a:r>
              <a:rPr lang="en-US" dirty="0" err="1"/>
              <a:t>statical</a:t>
            </a:r>
            <a:r>
              <a:rPr lang="en-US" dirty="0"/>
              <a:t> significance</a:t>
            </a:r>
          </a:p>
          <a:p>
            <a:r>
              <a:rPr lang="en-US" dirty="0"/>
              <a:t>Further study and data acquisition required for significant results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53" y="3509631"/>
            <a:ext cx="3676650" cy="15811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3439428"/>
            <a:ext cx="4289778" cy="24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Application of GIS Mapping Software for Placement of Wastewater Treatment Facilities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Warren Bautista</a:t>
            </a:r>
          </a:p>
          <a:p>
            <a:r>
              <a:rPr lang="en-US" dirty="0"/>
              <a:t>GEO 479 </a:t>
            </a:r>
          </a:p>
        </p:txBody>
      </p:sp>
    </p:spTree>
    <p:extLst>
      <p:ext uri="{BB962C8B-B14F-4D97-AF65-F5344CB8AC3E}">
        <p14:creationId xmlns:p14="http://schemas.microsoft.com/office/powerpoint/2010/main" val="208883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61703" cy="4351338"/>
          </a:xfrm>
        </p:spPr>
        <p:txBody>
          <a:bodyPr>
            <a:normAutofit/>
          </a:bodyPr>
          <a:lstStyle/>
          <a:p>
            <a:r>
              <a:rPr lang="en-US" dirty="0"/>
              <a:t>Create a suitability map for wastewater facility placement in Orange County, New York.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Fitxer:Map of New York highlighting Orange County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03" y="1607707"/>
            <a:ext cx="5053925" cy="38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9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00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Isolation from existing buildings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Distance to roads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Distance to streams/rivers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FEMA </a:t>
            </a:r>
            <a:r>
              <a:rPr lang="en-US" dirty="0" err="1"/>
              <a:t>Floodzone</a:t>
            </a:r>
            <a:r>
              <a:rPr lang="en-US" dirty="0"/>
              <a:t> locations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Prevailing wind patterns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925" y="365125"/>
            <a:ext cx="3796679" cy="3038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732" y="3531249"/>
            <a:ext cx="4809067" cy="30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461" y="250297"/>
            <a:ext cx="10515600" cy="1325563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461" y="1313393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Convert </a:t>
            </a:r>
            <a:r>
              <a:rPr lang="en-US" sz="2400" dirty="0" err="1"/>
              <a:t>shapefiles</a:t>
            </a:r>
            <a:r>
              <a:rPr lang="en-US" sz="2400" dirty="0"/>
              <a:t> to raster for use in spatial analysis</a:t>
            </a:r>
          </a:p>
          <a:p>
            <a:r>
              <a:rPr lang="en-US" sz="2400" dirty="0"/>
              <a:t>Use Euclidean Distance to rank proximity to roads,  streams, and buildings </a:t>
            </a:r>
          </a:p>
          <a:p>
            <a:r>
              <a:rPr lang="en-US" sz="2400" dirty="0"/>
              <a:t>Close proximity for roads and streams, far proximity for existing buildings</a:t>
            </a:r>
          </a:p>
          <a:p>
            <a:r>
              <a:rPr lang="en-US" sz="2400" dirty="0"/>
              <a:t>Rank </a:t>
            </a:r>
            <a:r>
              <a:rPr lang="en-US" sz="2400" dirty="0" err="1"/>
              <a:t>floodzones</a:t>
            </a:r>
            <a:r>
              <a:rPr lang="en-US" sz="2400" dirty="0"/>
              <a:t> and </a:t>
            </a:r>
            <a:r>
              <a:rPr lang="en-US" sz="2400" dirty="0" err="1"/>
              <a:t>windspeed</a:t>
            </a:r>
            <a:r>
              <a:rPr lang="en-US" sz="2400" dirty="0"/>
              <a:t> by class </a:t>
            </a:r>
          </a:p>
          <a:p>
            <a:r>
              <a:rPr lang="en-US" sz="2400" dirty="0"/>
              <a:t>Rank all layers against each other accordingly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7" y="4009234"/>
            <a:ext cx="2802467" cy="1949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249" y="4009233"/>
            <a:ext cx="2666012" cy="1949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527" y="2945298"/>
            <a:ext cx="4366329" cy="30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AutoShape 2" descr="https://gm1.ggpht.com/gcaOMyl6F5iucGd3sdyBeIx4lFxCz8Kf47hE_KxC9M3W6JML9A7xUa-y73z2KTMt9TMBVj4HsWVw7JGI6_q2KVseCZpqFPaujd_eFfT-YuUsf824XTA4g7kZbnoE-ukbv6RSqgzVY-UWpD4zm54LCnLcVMJ_IVtghQgfHZtpUD0qBzAmM8Rby0l2N8-La2pZ8_30uFXAYL6w3bP-SJTUK1liWl6uFUOuFNjEzf6hvAX-D30Lka6srUouUjLRS0ISEkRrTsF7LfrQiYYvYUG7_bIYSlD5qhlvWzUgIAMQgPi0iATjG-uQWOuI_PH4X-XYcZwz1bXSVLPAEmfZdjQ2SXOfr9JmiVBiOp9CytIgdXiuw8yp4dIOrRN_YOGwKr6maBR377g8H6zRMrwvCx7xlTqyGtyT7jofTJawpU-dRqqq2ONc_SY4SqzYPmfJw3B_nEcRqQigI5WF-6E3XxNFGbNMT_p7lVTFUX3tw_SgLL0JOcEr4dw4LAbzfO7TTbG84V_j6fSuKHC65Dn1_EzMu6xwAY5LPcMgwNCGpRVgcdoJl06dEJOtwijeCkUQF-mDE-q9L_ndNa4SG0_cAAQZg0LhCpcd_I5lcFPMnsBKjeYcNn5ZJ-_4juylJObwqHK4NP4l3i-spO2FoWrXG7FjrL60-iIGOWdlHSqfg7TLOaO_pItZKUKzjCR_cdGxJw=w1827-h982-l75-f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4910716" cy="6890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801" y="338333"/>
            <a:ext cx="4136655" cy="62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00"/>
            <a:ext cx="1981200" cy="2923082"/>
          </a:xfrm>
          <a:prstGeom prst="rect">
            <a:avLst/>
          </a:prstGeom>
        </p:spPr>
      </p:pic>
      <p:pic>
        <p:nvPicPr>
          <p:cNvPr id="4" name="Picture 3" descr="possibleloc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831052"/>
            <a:ext cx="4762500" cy="3557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228600"/>
            <a:ext cx="655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Methods:</a:t>
            </a:r>
          </a:p>
          <a:p>
            <a:r>
              <a:rPr lang="en-US" dirty="0"/>
              <a:t>Join Census Tracts Data with Median Income Data</a:t>
            </a:r>
          </a:p>
          <a:p>
            <a:r>
              <a:rPr lang="en-US" dirty="0"/>
              <a:t>Buffer around the Major Roads in Buffalo</a:t>
            </a:r>
          </a:p>
          <a:p>
            <a:r>
              <a:rPr lang="en-US" dirty="0"/>
              <a:t>Reclassify </a:t>
            </a:r>
            <a:r>
              <a:rPr lang="en-US" dirty="0" err="1"/>
              <a:t>Landuse.tiff</a:t>
            </a:r>
            <a:r>
              <a:rPr lang="en-US" dirty="0"/>
              <a:t>, Euclidean Distance of the Major Roads and Median Household Income Census Data </a:t>
            </a:r>
          </a:p>
          <a:p>
            <a:r>
              <a:rPr lang="en-US" dirty="0"/>
              <a:t>Focus on High Population Areas &amp; Median Income</a:t>
            </a:r>
          </a:p>
          <a:p>
            <a:r>
              <a:rPr lang="en-US" dirty="0"/>
              <a:t>Perform a Weighted Overlay</a:t>
            </a:r>
          </a:p>
          <a:p>
            <a:endParaRPr lang="en-US" dirty="0"/>
          </a:p>
        </p:txBody>
      </p:sp>
      <p:pic>
        <p:nvPicPr>
          <p:cNvPr id="6" name="Picture 5" descr="unnam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3379307"/>
            <a:ext cx="1869439" cy="2743199"/>
          </a:xfrm>
          <a:prstGeom prst="rect">
            <a:avLst/>
          </a:prstGeom>
        </p:spPr>
      </p:pic>
      <p:pic>
        <p:nvPicPr>
          <p:cNvPr id="7" name="Picture 6" descr="totalp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819400"/>
            <a:ext cx="1615044" cy="2590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3962400" y="4953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5763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6326" y="2081169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Finding Suitable Land in </a:t>
            </a:r>
            <a:br>
              <a:rPr lang="en-US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Buffalo, NY </a:t>
            </a:r>
            <a:br>
              <a:rPr lang="en-US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 Tropical </a:t>
            </a:r>
            <a:r>
              <a:rPr lang="en-US" sz="40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Biodome</a:t>
            </a:r>
            <a:endParaRPr lang="en-US" sz="4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6326" y="4290240"/>
            <a:ext cx="7766936" cy="6566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Kodiak Allan</a:t>
            </a:r>
          </a:p>
          <a:p>
            <a:pPr algn="ctr"/>
            <a:r>
              <a:rPr lang="en-US" dirty="0"/>
              <a:t>GEO 479</a:t>
            </a:r>
          </a:p>
        </p:txBody>
      </p:sp>
    </p:spTree>
    <p:extLst>
      <p:ext uri="{BB962C8B-B14F-4D97-AF65-F5344CB8AC3E}">
        <p14:creationId xmlns:p14="http://schemas.microsoft.com/office/powerpoint/2010/main" val="15837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2493"/>
            <a:ext cx="5275410" cy="3880773"/>
          </a:xfrm>
        </p:spPr>
        <p:txBody>
          <a:bodyPr/>
          <a:lstStyle/>
          <a:p>
            <a:r>
              <a:rPr lang="en-US" dirty="0"/>
              <a:t>Find suitable land for a </a:t>
            </a:r>
            <a:r>
              <a:rPr lang="en-US" dirty="0" err="1"/>
              <a:t>biodome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A dome-shaped artificial structure enclosing one or more self-contained ecosystems or living environments.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8" y="2821919"/>
            <a:ext cx="5220850" cy="3465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29" y="449008"/>
            <a:ext cx="5100445" cy="2550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3404174"/>
            <a:ext cx="5085970" cy="256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38797"/>
            <a:ext cx="8596668" cy="3880773"/>
          </a:xfrm>
        </p:spPr>
        <p:txBody>
          <a:bodyPr/>
          <a:lstStyle/>
          <a:p>
            <a:r>
              <a:rPr lang="en-US" dirty="0"/>
              <a:t>Buffalo, New York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50" y="2037758"/>
            <a:ext cx="3328716" cy="392757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87" y="2967242"/>
            <a:ext cx="3263730" cy="3217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80" y="410820"/>
            <a:ext cx="4898136" cy="27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5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6592"/>
          </a:xfrm>
        </p:spPr>
        <p:txBody>
          <a:bodyPr/>
          <a:lstStyle/>
          <a:p>
            <a:r>
              <a:rPr lang="en-US" dirty="0"/>
              <a:t>Data Layers/Methods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5339"/>
            <a:ext cx="8596668" cy="23134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- LULC - finding suitable land (open, not forest or agriculture) National Land Cover Database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- Euclidian Distance - How accessible is the location, walking and driving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- Cloud Cover – mean annual cloud cover, earthenv.org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53" y="1554480"/>
            <a:ext cx="2983203" cy="379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667" y="1554479"/>
            <a:ext cx="2997341" cy="3791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325" y="1554479"/>
            <a:ext cx="2990273" cy="3791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091" y="1554479"/>
            <a:ext cx="2993710" cy="37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26" y="106680"/>
            <a:ext cx="8596668" cy="633984"/>
          </a:xfrm>
        </p:spPr>
        <p:txBody>
          <a:bodyPr>
            <a:normAutofit/>
          </a:bodyPr>
          <a:lstStyle/>
          <a:p>
            <a:r>
              <a:rPr lang="en-US" dirty="0"/>
              <a:t>Result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22" y="265176"/>
            <a:ext cx="4900752" cy="63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46A9-AB6F-2B4B-8F96-4C469399D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900" y="4362995"/>
            <a:ext cx="6382578" cy="14636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SuitabilityAnalysis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Potential Park Sites in Washington, D.C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BCC18-F30D-5848-ACAC-18E30B1EB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1950" y="4959351"/>
            <a:ext cx="2400300" cy="1463675"/>
          </a:xfrm>
        </p:spPr>
        <p:txBody>
          <a:bodyPr rtlCol="0"/>
          <a:lstStyle/>
          <a:p>
            <a:pPr eaLnBrk="1" fontAlgn="auto" hangingPunct="1">
              <a:buFont typeface="Tw Cen MT" panose="020B0602020104020603" pitchFamily="34" charset="0"/>
              <a:buNone/>
              <a:defRPr/>
            </a:pPr>
            <a:r>
              <a:rPr lang="en-US" dirty="0"/>
              <a:t>By </a:t>
            </a:r>
            <a:r>
              <a:rPr lang="en-US" dirty="0" err="1"/>
              <a:t>Abdullahi</a:t>
            </a:r>
            <a:r>
              <a:rPr lang="en-US" dirty="0"/>
              <a:t> Mohamed</a:t>
            </a:r>
          </a:p>
          <a:p>
            <a:pPr eaLnBrk="1" fontAlgn="auto" hangingPunct="1">
              <a:buFont typeface="Tw Cen MT" panose="020B0602020104020603" pitchFamily="34" charset="0"/>
              <a:buNone/>
              <a:defRPr/>
            </a:pPr>
            <a:r>
              <a:rPr lang="en-US" dirty="0"/>
              <a:t>GEO 479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5B9BA55C-7B3E-D44D-BBC6-61E7E8C1B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7202"/>
            <a:ext cx="43529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>
            <a:extLst>
              <a:ext uri="{FF2B5EF4-FFF2-40B4-BE49-F238E27FC236}">
                <a16:creationId xmlns:a16="http://schemas.microsoft.com/office/drawing/2014/main" id="{5EDEA71F-7DA5-5A48-9601-0BF4FB19E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457202"/>
            <a:ext cx="42799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4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3A7B2-5E49-B144-B3B4-12FE28EF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OBJECTIVE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5517140A-C8E2-C140-99EF-C713B1AC8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350" y="1789044"/>
            <a:ext cx="5022850" cy="41910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/>
              <a:t>Washington D.C is the nation’s capital and one of the best planned and designed cities of the United States, as the city already hosts a fair amount of public parks, and one of the best in the nation such as the National Mall, I believe the nation’s capital should also set a precedent on building more upon the green infrastructure across major cities in the United States, and having more parks in Washington D.C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/>
              <a:t>My objective in this report is focusing on developing a potential park site in Washington D.C by conducting a suitability analysis with GIS tools to find sites that best fit the criteria that I set to have the highest potential for a new park site in city. </a:t>
            </a:r>
          </a:p>
        </p:txBody>
      </p:sp>
      <p:pic>
        <p:nvPicPr>
          <p:cNvPr id="16387" name="Picture 2" descr="https://wikitravel.org/upload/shared/2/27/DC_districts_map_grouped.png">
            <a:extLst>
              <a:ext uri="{FF2B5EF4-FFF2-40B4-BE49-F238E27FC236}">
                <a16:creationId xmlns:a16="http://schemas.microsoft.com/office/drawing/2014/main" id="{95886C46-B507-3445-9178-45A859B0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81083"/>
            <a:ext cx="33528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4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6BB3D-14B1-5943-8228-03D5A4DE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28600"/>
            <a:ext cx="7289800" cy="1498600"/>
          </a:xfrm>
        </p:spPr>
        <p:txBody>
          <a:bodyPr/>
          <a:lstStyle/>
          <a:p>
            <a:pPr>
              <a:defRPr/>
            </a:pPr>
            <a:r>
              <a:rPr lang="en-US" dirty="0"/>
              <a:t>Study area/data</a:t>
            </a:r>
          </a:p>
        </p:txBody>
      </p:sp>
      <p:sp>
        <p:nvSpPr>
          <p:cNvPr id="17410" name="TextBox 4">
            <a:extLst>
              <a:ext uri="{FF2B5EF4-FFF2-40B4-BE49-F238E27FC236}">
                <a16:creationId xmlns:a16="http://schemas.microsoft.com/office/drawing/2014/main" id="{F149C67C-432D-EC42-8F44-B002A9C95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752599"/>
            <a:ext cx="3581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I conducted my study specifically in the city of Washington DC 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The data I used for the factors were from Washington’s D.C official municipal website </a:t>
            </a:r>
            <a:r>
              <a:rPr lang="en-US" altLang="en-US" u="sng" dirty="0">
                <a:hlinkClick r:id="rId3"/>
              </a:rPr>
              <a:t>http://opendata.dc.gov</a:t>
            </a:r>
            <a:r>
              <a:rPr lang="en-US" altLang="en-US" dirty="0"/>
              <a:t> from there I picked out the data I needed for my project. The data I used included </a:t>
            </a:r>
            <a:r>
              <a:rPr lang="en-US" altLang="en-US" b="1" dirty="0"/>
              <a:t>Address Points (residential areas), Bike Trail shapefile, Major Roads shapefile, and National Parks shapefile.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A95857A6-4AD2-4E4F-8FA2-8C5B24FB3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306638"/>
            <a:ext cx="23431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r>
              <a:rPr lang="en-US" altLang="en-US" b="1"/>
              <a:t>Range of Suitability Values </a:t>
            </a:r>
            <a:endParaRPr lang="en-US" altLang="en-US"/>
          </a:p>
          <a:p>
            <a:r>
              <a:rPr lang="en-US" altLang="en-US" i="1"/>
              <a:t>1 = lowest suitability</a:t>
            </a:r>
            <a:endParaRPr lang="en-US" altLang="en-US"/>
          </a:p>
          <a:p>
            <a:r>
              <a:rPr lang="en-US" altLang="en-US" i="1"/>
              <a:t>2 = very low suitability</a:t>
            </a:r>
            <a:endParaRPr lang="en-US" altLang="en-US"/>
          </a:p>
          <a:p>
            <a:r>
              <a:rPr lang="en-US" altLang="en-US" i="1"/>
              <a:t>3 = low suitability</a:t>
            </a:r>
            <a:endParaRPr lang="en-US" altLang="en-US"/>
          </a:p>
          <a:p>
            <a:r>
              <a:rPr lang="en-US" altLang="en-US" i="1"/>
              <a:t>4 = moderately low suitability</a:t>
            </a:r>
            <a:endParaRPr lang="en-US" altLang="en-US"/>
          </a:p>
          <a:p>
            <a:r>
              <a:rPr lang="en-US" altLang="en-US" i="1"/>
              <a:t>5 = moderate suitability</a:t>
            </a:r>
            <a:endParaRPr lang="en-US" altLang="en-US"/>
          </a:p>
          <a:p>
            <a:r>
              <a:rPr lang="en-US" altLang="en-US" i="1"/>
              <a:t>6 = moderately high suitability</a:t>
            </a:r>
            <a:endParaRPr lang="en-US" altLang="en-US"/>
          </a:p>
          <a:p>
            <a:r>
              <a:rPr lang="en-US" altLang="en-US" i="1"/>
              <a:t>7 = high suitability</a:t>
            </a:r>
            <a:endParaRPr lang="en-US" altLang="en-US"/>
          </a:p>
          <a:p>
            <a:r>
              <a:rPr lang="en-US" altLang="en-US" i="1"/>
              <a:t>8 = very high suitability</a:t>
            </a:r>
            <a:endParaRPr lang="en-US" altLang="en-US"/>
          </a:p>
          <a:p>
            <a:r>
              <a:rPr lang="en-US" altLang="en-US" i="1"/>
              <a:t>9 = highest suitability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7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495A83F-0A2D-8344-AB00-5C1CF090F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Method design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D82F64A-D78D-4641-A24D-C3FE7BD69E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68475" y="1465814"/>
            <a:ext cx="4032250" cy="4191000"/>
          </a:xfrm>
        </p:spPr>
        <p:txBody>
          <a:bodyPr>
            <a:normAutofit fontScale="92500"/>
          </a:bodyPr>
          <a:lstStyle/>
          <a:p>
            <a:pPr marL="609600" indent="-609600">
              <a:buFont typeface="Wingdings" charset="2"/>
              <a:buAutoNum type="arabicPeriod"/>
              <a:defRPr/>
            </a:pPr>
            <a:r>
              <a:rPr lang="en-US" sz="1800" dirty="0"/>
              <a:t>The methods I used to establish a potential park site based on a suitability analysis came down to four main factors that I deemed were the most important to establish a park regardless of socioeconomic status, race or age were: </a:t>
            </a:r>
            <a:r>
              <a:rPr lang="en-US" sz="1800" b="1" u="sng" dirty="0"/>
              <a:t>Population Density, Bike Path Distance, Main Road Distance, and Existing Park Distance, and  creating a Weighted Overlay </a:t>
            </a:r>
            <a:r>
              <a:rPr lang="en-US" sz="1800" b="1" dirty="0"/>
              <a:t>,</a:t>
            </a:r>
            <a:r>
              <a:rPr lang="en-US" sz="1800" dirty="0"/>
              <a:t> these four factors will serve as the suitability factors in my project to construct my model builder and to find the most favorable areas for a potential park </a:t>
            </a:r>
            <a:endParaRPr lang="en-US" altLang="en-US" sz="1800" dirty="0"/>
          </a:p>
          <a:p>
            <a:pPr marL="0" indent="0">
              <a:buNone/>
              <a:defRPr/>
            </a:pPr>
            <a:endParaRPr lang="en-US" altLang="en-US" sz="1200" dirty="0"/>
          </a:p>
          <a:p>
            <a:pPr marL="609600" indent="-609600">
              <a:buFont typeface="Wingdings" charset="2"/>
              <a:buAutoNum type="arabicPeriod"/>
              <a:defRPr/>
            </a:pPr>
            <a:endParaRPr lang="en-US" altLang="en-US" sz="1200" dirty="0"/>
          </a:p>
          <a:p>
            <a:pPr marL="609600" indent="-609600">
              <a:buFont typeface="Wingdings" charset="2"/>
              <a:buAutoNum type="arabicPeriod"/>
              <a:defRPr/>
            </a:pPr>
            <a:endParaRPr lang="en-US" altLang="en-US" sz="1200" dirty="0"/>
          </a:p>
          <a:p>
            <a:pPr marL="609600" indent="-609600">
              <a:buFont typeface="Tw Cen MT" charset="0"/>
              <a:buChar char=" "/>
              <a:defRPr/>
            </a:pPr>
            <a:endParaRPr lang="en-US" altLang="en-US" dirty="0"/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F3C12BB3-49F6-424F-976C-11F0AB095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449939"/>
            <a:ext cx="362902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>
            <a:extLst>
              <a:ext uri="{FF2B5EF4-FFF2-40B4-BE49-F238E27FC236}">
                <a16:creationId xmlns:a16="http://schemas.microsoft.com/office/drawing/2014/main" id="{41CADB3D-BE3A-2041-9839-9F02A6C0C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3594652"/>
            <a:ext cx="333851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7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txBody>
          <a:bodyPr/>
          <a:lstStyle/>
          <a:p>
            <a:r>
              <a:rPr lang="en-US" sz="2400" dirty="0"/>
              <a:t>Weight each layer according to its importance </a:t>
            </a:r>
          </a:p>
          <a:p>
            <a:r>
              <a:rPr lang="en-US" sz="2400" dirty="0"/>
              <a:t>Suitability Rank = W1 * </a:t>
            </a:r>
            <a:r>
              <a:rPr lang="en-US" sz="2400" dirty="0" err="1"/>
              <a:t>Landuse</a:t>
            </a:r>
            <a:r>
              <a:rPr lang="en-US" sz="2400" dirty="0"/>
              <a:t> + W2 * Roads + W3 * Median Income </a:t>
            </a:r>
          </a:p>
          <a:p>
            <a:r>
              <a:rPr lang="en-US" sz="2400" dirty="0"/>
              <a:t>In this Weighted Overlay, Land Use has a 45 percent influence, Distance to Major Roads a 35 percent influence, and Median Household Income a 20 percent influence. </a:t>
            </a:r>
          </a:p>
          <a:p>
            <a:r>
              <a:rPr lang="en-US" sz="2400" dirty="0"/>
              <a:t>Avoid Government owned Land &amp; existing Recreation Spots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BDEA7B0-FE50-1646-A761-54B984905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1" y="1"/>
            <a:ext cx="6378575" cy="129381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Final Suitability Map</a:t>
            </a:r>
          </a:p>
        </p:txBody>
      </p:sp>
      <p:sp>
        <p:nvSpPr>
          <p:cNvPr id="20482" name="TextBox 1">
            <a:extLst>
              <a:ext uri="{FF2B5EF4-FFF2-40B4-BE49-F238E27FC236}">
                <a16:creationId xmlns:a16="http://schemas.microsoft.com/office/drawing/2014/main" id="{2FC8D87C-54D1-ED4C-BBBA-3718C2174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943601"/>
            <a:ext cx="525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White areas show lowest Suitability for a potential park sites, and the brown shoes the highest</a:t>
            </a:r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0B52A9D3-9A4A-7F40-BD64-7917B6741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452837"/>
            <a:ext cx="6248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>
            <a:extLst>
              <a:ext uri="{FF2B5EF4-FFF2-40B4-BE49-F238E27FC236}">
                <a16:creationId xmlns:a16="http://schemas.microsoft.com/office/drawing/2014/main" id="{90AFDFD6-0004-3949-AEA6-6CD4CA4C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905001"/>
            <a:ext cx="160655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2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130" y="2208627"/>
            <a:ext cx="10118035" cy="234930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Predicting the Price of Total Natural Gas Production by Seasonal Temperatures in Supply and Demand Locations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1833" y="4881487"/>
            <a:ext cx="316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Alex Tan</a:t>
            </a:r>
          </a:p>
          <a:p>
            <a:pPr algn="ctr"/>
            <a:r>
              <a:rPr lang="en-US" dirty="0"/>
              <a:t>GEO 559</a:t>
            </a:r>
          </a:p>
        </p:txBody>
      </p:sp>
    </p:spTree>
    <p:extLst>
      <p:ext uri="{BB962C8B-B14F-4D97-AF65-F5344CB8AC3E}">
        <p14:creationId xmlns:p14="http://schemas.microsoft.com/office/powerpoint/2010/main" val="2055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Investigate Factors for Analysis (Multiple Regression)</a:t>
            </a:r>
          </a:p>
          <a:p>
            <a:r>
              <a:rPr lang="en-US" dirty="0"/>
              <a:t>Identify Study Area</a:t>
            </a:r>
          </a:p>
          <a:p>
            <a:r>
              <a:rPr lang="en-US" dirty="0"/>
              <a:t>Identify the Locations</a:t>
            </a:r>
          </a:p>
          <a:p>
            <a:r>
              <a:rPr lang="en-US" dirty="0"/>
              <a:t>Validating with a Benchmark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Study Area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7132107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775808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7774172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18378017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Erath,</a:t>
                      </a:r>
                      <a:r>
                        <a:rPr lang="en-US" baseline="0" dirty="0"/>
                        <a:t> Louisiana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</a:t>
                      </a:r>
                      <a:r>
                        <a:rPr lang="en-US" baseline="0" dirty="0"/>
                        <a:t> Angeles, 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Chicago,</a:t>
                      </a:r>
                      <a:r>
                        <a:rPr lang="en-US" baseline="0" dirty="0"/>
                        <a:t> 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Permian</a:t>
                      </a:r>
                      <a:r>
                        <a:rPr lang="en-US" baseline="0" dirty="0"/>
                        <a:t> Basin</a:t>
                      </a:r>
                      <a:r>
                        <a:rPr lang="en-US" dirty="0"/>
                        <a:t>, TX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3817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6465"/>
            <a:ext cx="2623661" cy="1614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" y="3811295"/>
            <a:ext cx="2755523" cy="15912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61" y="2191385"/>
            <a:ext cx="2668992" cy="1767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54" y="2185749"/>
            <a:ext cx="2734300" cy="1625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54" y="2199039"/>
            <a:ext cx="2612678" cy="1807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54" y="4014391"/>
            <a:ext cx="2732649" cy="19692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9145" y="6098344"/>
            <a:ext cx="920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Pictures Courtesy to Respective Owners of Images Syndicated by Google Images Aggregator</a:t>
            </a:r>
          </a:p>
        </p:txBody>
      </p:sp>
    </p:spTree>
    <p:extLst>
      <p:ext uri="{BB962C8B-B14F-4D97-AF65-F5344CB8AC3E}">
        <p14:creationId xmlns:p14="http://schemas.microsoft.com/office/powerpoint/2010/main" val="4150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Weather Service Temperature Data </a:t>
            </a:r>
            <a:r>
              <a:rPr lang="en-US"/>
              <a:t>(Aggregated)</a:t>
            </a:r>
            <a:endParaRPr lang="en-US" dirty="0"/>
          </a:p>
          <a:p>
            <a:r>
              <a:rPr lang="en-US" dirty="0"/>
              <a:t>TIGER Data</a:t>
            </a:r>
          </a:p>
          <a:p>
            <a:r>
              <a:rPr lang="en-US" dirty="0"/>
              <a:t>Temporal Range of 1997-2016</a:t>
            </a:r>
          </a:p>
        </p:txBody>
      </p:sp>
    </p:spTree>
    <p:extLst>
      <p:ext uri="{BB962C8B-B14F-4D97-AF65-F5344CB8AC3E}">
        <p14:creationId xmlns:p14="http://schemas.microsoft.com/office/powerpoint/2010/main" val="21151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Statistic Method:</a:t>
            </a:r>
          </a:p>
          <a:p>
            <a:r>
              <a:rPr lang="en-US" dirty="0"/>
              <a:t>Contextual Multiple Regression:</a:t>
            </a:r>
          </a:p>
          <a:p>
            <a:pPr marL="0" indent="0">
              <a:buNone/>
            </a:pPr>
            <a:r>
              <a:rPr lang="en-US" dirty="0"/>
              <a:t>Total Production Quantity = </a:t>
            </a:r>
            <a:r>
              <a:rPr lang="en-US" dirty="0">
                <a:solidFill>
                  <a:srgbClr val="FF0000"/>
                </a:solidFill>
              </a:rPr>
              <a:t>ax </a:t>
            </a:r>
            <a:r>
              <a:rPr lang="en-US" dirty="0"/>
              <a:t>+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b1 </a:t>
            </a:r>
            <a:r>
              <a:rPr lang="en-US" dirty="0"/>
              <a:t>*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Respective Location’s Summer Temperature) + (</a:t>
            </a:r>
            <a:r>
              <a:rPr lang="en-US" dirty="0">
                <a:solidFill>
                  <a:srgbClr val="FF0000"/>
                </a:solidFill>
              </a:rPr>
              <a:t>b2 </a:t>
            </a:r>
            <a:r>
              <a:rPr lang="en-US" dirty="0"/>
              <a:t>* Respective Location’s Winter Temperature) + (</a:t>
            </a:r>
            <a:r>
              <a:rPr lang="en-US" dirty="0">
                <a:solidFill>
                  <a:srgbClr val="FF0000"/>
                </a:solidFill>
              </a:rPr>
              <a:t>b3 </a:t>
            </a:r>
            <a:r>
              <a:rPr lang="en-US" dirty="0"/>
              <a:t>*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Respective Location’s Squared Temperature Differences)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Multiple Regression:</a:t>
            </a:r>
          </a:p>
          <a:p>
            <a:pPr marL="0" indent="0">
              <a:buNone/>
            </a:pPr>
            <a:r>
              <a:rPr lang="en-US" dirty="0"/>
              <a:t>Total Production Quantity = </a:t>
            </a:r>
            <a:r>
              <a:rPr lang="en-US" dirty="0">
                <a:solidFill>
                  <a:srgbClr val="FF0000"/>
                </a:solidFill>
              </a:rPr>
              <a:t>ax</a:t>
            </a:r>
            <a:r>
              <a:rPr lang="en-US" dirty="0"/>
              <a:t> + (</a:t>
            </a:r>
            <a:r>
              <a:rPr lang="en-US" dirty="0">
                <a:solidFill>
                  <a:srgbClr val="FF0000"/>
                </a:solidFill>
              </a:rPr>
              <a:t>b1 </a:t>
            </a:r>
            <a:r>
              <a:rPr lang="en-US" dirty="0"/>
              <a:t>* Los Angeles’ Summer Temperature) + (</a:t>
            </a:r>
            <a:r>
              <a:rPr lang="en-US" dirty="0">
                <a:solidFill>
                  <a:srgbClr val="FF0000"/>
                </a:solidFill>
              </a:rPr>
              <a:t>b2</a:t>
            </a:r>
            <a:r>
              <a:rPr lang="en-US" dirty="0"/>
              <a:t>*Los Angeles’ Winter Temperature) + (</a:t>
            </a:r>
            <a:r>
              <a:rPr lang="en-US" dirty="0">
                <a:solidFill>
                  <a:srgbClr val="FF0000"/>
                </a:solidFill>
              </a:rPr>
              <a:t>b3</a:t>
            </a:r>
            <a:r>
              <a:rPr lang="en-US" dirty="0"/>
              <a:t>*Los Angeles’ Squared Temperature Differences) + (</a:t>
            </a:r>
            <a:r>
              <a:rPr lang="en-US" dirty="0">
                <a:solidFill>
                  <a:srgbClr val="FF0000"/>
                </a:solidFill>
              </a:rPr>
              <a:t>b4</a:t>
            </a:r>
            <a:r>
              <a:rPr lang="en-US" dirty="0"/>
              <a:t>*Chicago’s Summer Temperature) + (</a:t>
            </a:r>
            <a:r>
              <a:rPr lang="en-US" dirty="0">
                <a:solidFill>
                  <a:srgbClr val="FF0000"/>
                </a:solidFill>
              </a:rPr>
              <a:t>b5</a:t>
            </a:r>
            <a:r>
              <a:rPr lang="en-US" dirty="0"/>
              <a:t>*Chicago’s Winter Temperature) + (</a:t>
            </a:r>
            <a:r>
              <a:rPr lang="en-US" dirty="0">
                <a:solidFill>
                  <a:srgbClr val="FF0000"/>
                </a:solidFill>
              </a:rPr>
              <a:t>b6</a:t>
            </a:r>
            <a:r>
              <a:rPr lang="en-US" dirty="0"/>
              <a:t>*Chicago’s Squared Temperature Differences) + (</a:t>
            </a:r>
            <a:r>
              <a:rPr lang="en-US" dirty="0">
                <a:solidFill>
                  <a:srgbClr val="FF0000"/>
                </a:solidFill>
              </a:rPr>
              <a:t>b7</a:t>
            </a:r>
            <a:r>
              <a:rPr lang="en-US" dirty="0"/>
              <a:t>*Midlands’ Summer Temperature) + (</a:t>
            </a:r>
            <a:r>
              <a:rPr lang="en-US" dirty="0">
                <a:solidFill>
                  <a:srgbClr val="FF0000"/>
                </a:solidFill>
              </a:rPr>
              <a:t>b8</a:t>
            </a:r>
            <a:r>
              <a:rPr lang="en-US" dirty="0"/>
              <a:t>*Midlands’ Winter Temperature) + (</a:t>
            </a:r>
            <a:r>
              <a:rPr lang="en-US" dirty="0">
                <a:solidFill>
                  <a:srgbClr val="FF0000"/>
                </a:solidFill>
              </a:rPr>
              <a:t>b9</a:t>
            </a:r>
            <a:r>
              <a:rPr lang="en-US" dirty="0"/>
              <a:t>*Midlands’ Squared Temperature Differences)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3663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Results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1275" y="2622356"/>
            <a:ext cx="4570363" cy="3395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4" y="2622356"/>
            <a:ext cx="4583797" cy="3304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1275" y="1723379"/>
            <a:ext cx="3922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using </a:t>
            </a:r>
            <a:r>
              <a:rPr lang="en-US" b="1" dirty="0"/>
              <a:t>Total Production Quantity</a:t>
            </a:r>
          </a:p>
          <a:p>
            <a:r>
              <a:rPr lang="en-US" dirty="0"/>
              <a:t>as </a:t>
            </a:r>
            <a:r>
              <a:rPr lang="en-US" b="1" dirty="0"/>
              <a:t>Dependent Variable</a:t>
            </a:r>
            <a:r>
              <a:rPr lang="en-US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02" y="1690688"/>
            <a:ext cx="240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using </a:t>
            </a:r>
            <a:r>
              <a:rPr lang="en-US" b="1" dirty="0"/>
              <a:t>Price</a:t>
            </a:r>
          </a:p>
          <a:p>
            <a:r>
              <a:rPr lang="en-US" dirty="0"/>
              <a:t>as </a:t>
            </a:r>
            <a:r>
              <a:rPr lang="en-US" b="1" dirty="0"/>
              <a:t>Dependent Variable</a:t>
            </a:r>
            <a:r>
              <a:rPr lang="en-US" dirty="0"/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1034" y="5927462"/>
            <a:ext cx="201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R-Squared = </a:t>
            </a:r>
            <a:r>
              <a:rPr lang="en-US" b="1" dirty="0"/>
              <a:t>0.6023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774" y="5888918"/>
            <a:ext cx="190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R-Squared = </a:t>
            </a:r>
            <a:r>
              <a:rPr lang="en-US" b="1" dirty="0"/>
              <a:t>0.598</a:t>
            </a:r>
          </a:p>
        </p:txBody>
      </p:sp>
    </p:spTree>
    <p:extLst>
      <p:ext uri="{BB962C8B-B14F-4D97-AF65-F5344CB8AC3E}">
        <p14:creationId xmlns:p14="http://schemas.microsoft.com/office/powerpoint/2010/main" val="6742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346733" y="499067"/>
            <a:ext cx="11360800" cy="193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Potential Locations for a New Homeless Shelter in Buffalo, NY</a:t>
            </a: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346733" y="32002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By Angie Quilla</a:t>
            </a:r>
            <a:endParaRPr/>
          </a:p>
          <a:p>
            <a:r>
              <a:rPr lang="en"/>
              <a:t> </a:t>
            </a:r>
            <a:endParaRPr/>
          </a:p>
          <a:p>
            <a:r>
              <a:rPr lang="en"/>
              <a:t>Geo 479</a:t>
            </a:r>
            <a:endParaRPr/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t="2950"/>
          <a:stretch/>
        </p:blipFill>
        <p:spPr>
          <a:xfrm>
            <a:off x="4907167" y="2562400"/>
            <a:ext cx="6403165" cy="411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9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Goal:</a:t>
            </a: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15600" y="1253633"/>
            <a:ext cx="11360800" cy="483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-Find a new location for a potential homeless shelter in the City of Buffalo, NY: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Criterias: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	-In an open location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	-Lower Income/Area of Poverty 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	-Near Soup Kitchens and Food Pantries 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	-In an area that is in need of a shelter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4333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Data Needed:</a:t>
            </a: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15600" y="1446500"/>
            <a:ext cx="11360800" cy="464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Data that I need to collect: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-Land Use in Buffalo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-Residential Income of households from Census (or poverty in households)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-Current Locations of Food Pantries and Soup Kitchens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-Current locations of homeless shelters.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5881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2004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 descr="https://lh3.googleusercontent.com/Gzdh9mDAqgxwVNG3BnqXNWVJAPWrlKPIqSk9eTKXPVYvh7ZYBUzSQEAqqEH_PmLiDxXaK3Z7IPzvYCPeW3ybg5-xn7KYA9Th1Is_yWGd5zCK9WwUqybC_iv0tZuVqEGlA5O9roF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480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28800" y="1676401"/>
            <a:ext cx="3810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Weighted Overlay matches the preliminary </a:t>
            </a:r>
            <a:r>
              <a:rPr lang="en-US" dirty="0" err="1"/>
              <a:t>results,South</a:t>
            </a:r>
            <a:r>
              <a:rPr lang="en-US" dirty="0"/>
              <a:t> Buffalo would be a great spot. However there are some limitations to this study. The average </a:t>
            </a:r>
            <a:r>
              <a:rPr lang="en-US" dirty="0" err="1"/>
              <a:t>TopGolf</a:t>
            </a:r>
            <a:r>
              <a:rPr lang="en-US" dirty="0"/>
              <a:t> is built on 65,000 square feet, even though the Land Use was heavily considered, the size of the land was not. A next step in this project would be to examine each suitable location and calculate the size of the land.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167" y="84300"/>
            <a:ext cx="5166067" cy="668936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23067" y="190200"/>
            <a:ext cx="6444000" cy="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Layered Data: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413933" y="1376067"/>
            <a:ext cx="4262400" cy="47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-Current Homeless Shelters in the City of Buffalo</a:t>
            </a:r>
            <a:endParaRPr sz="2400"/>
          </a:p>
          <a:p>
            <a:endParaRPr sz="2400"/>
          </a:p>
          <a:p>
            <a:r>
              <a:rPr lang="en" sz="2400"/>
              <a:t>-Soup Kitchens and Food Pantries in the City of Buffalo</a:t>
            </a:r>
            <a:endParaRPr sz="2400"/>
          </a:p>
          <a:p>
            <a:endParaRPr sz="2400"/>
          </a:p>
          <a:p>
            <a:r>
              <a:rPr lang="en" sz="2400"/>
              <a:t>-Selected Land use area where the future homeless shelter can be located at.  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55731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68800" y="55933"/>
            <a:ext cx="11360800" cy="8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Results:</a:t>
            </a:r>
            <a:endParaRPr sz="3200"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15600" y="642417"/>
            <a:ext cx="3130800" cy="50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Raster the point layers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Euclidean Distance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Factor Ranking 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Map Algebra- Raster Calculator: Top Locations for future Homeless Shelter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1-Worst and 6-Best for new homeless shelter 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6334" y="166000"/>
            <a:ext cx="4867333" cy="6298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600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279" y="71440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Franklin Gothic Medium Cond" panose="020B0606030402020204" pitchFamily="34" charset="0"/>
              </a:rPr>
              <a:t>Using ArcGIS to Model the Movement of a Uranium Contamination in Lockport, NY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6024" y="6282552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Anthony </a:t>
            </a:r>
            <a:r>
              <a:rPr lang="en-US" dirty="0" err="1">
                <a:solidFill>
                  <a:schemeClr val="tx1"/>
                </a:solidFill>
              </a:rPr>
              <a:t>Ebron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31779"/>
            <a:ext cx="8596668" cy="388077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Guterl</a:t>
            </a:r>
            <a:r>
              <a:rPr lang="en-US" dirty="0"/>
              <a:t> Site is home to an old steel mill, formally known as Simmonds Saw and Steel</a:t>
            </a:r>
          </a:p>
          <a:p>
            <a:r>
              <a:rPr lang="en-US" dirty="0"/>
              <a:t>Simmonds was under contract by the Atomic energy commission to produce Atomic Weapons</a:t>
            </a:r>
          </a:p>
          <a:p>
            <a:r>
              <a:rPr lang="en-US" dirty="0"/>
              <a:t>From 1948 to 1956, Simmonds produced at atomic weapons for this project</a:t>
            </a:r>
          </a:p>
          <a:p>
            <a:r>
              <a:rPr lang="en-US" dirty="0"/>
              <a:t>Multiple former employees developed cancer from the exposure to radioactive material</a:t>
            </a:r>
          </a:p>
        </p:txBody>
      </p:sp>
      <p:pic>
        <p:nvPicPr>
          <p:cNvPr id="1028" name="Picture 4" descr="Simonds Saw and Ste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77" y="4296541"/>
            <a:ext cx="4048125" cy="2000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055" y="1631779"/>
            <a:ext cx="2843241" cy="2445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0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5627"/>
            <a:ext cx="5915971" cy="4570584"/>
          </a:xfrm>
        </p:spPr>
        <p:txBody>
          <a:bodyPr>
            <a:normAutofit/>
          </a:bodyPr>
          <a:lstStyle/>
          <a:p>
            <a:r>
              <a:rPr lang="en-US" dirty="0"/>
              <a:t>Groundwater tools in spatial analysis were used to visualize the aquifer throughout the site</a:t>
            </a:r>
          </a:p>
          <a:p>
            <a:pPr lvl="1"/>
            <a:r>
              <a:rPr lang="en-US" dirty="0"/>
              <a:t>Input Groundwater Head Raster = Water Table Raster</a:t>
            </a:r>
          </a:p>
          <a:p>
            <a:pPr lvl="1"/>
            <a:r>
              <a:rPr lang="en-US" dirty="0"/>
              <a:t>Effective Formation Porosity = Porosity Raster</a:t>
            </a:r>
          </a:p>
          <a:p>
            <a:pPr lvl="1"/>
            <a:r>
              <a:rPr lang="en-US" dirty="0"/>
              <a:t>Saturated Thickness Raster (b) = water table – groundwater bottom</a:t>
            </a:r>
          </a:p>
          <a:p>
            <a:pPr lvl="1"/>
            <a:r>
              <a:rPr lang="en-US" dirty="0"/>
              <a:t>Formation </a:t>
            </a:r>
            <a:r>
              <a:rPr lang="en-US" dirty="0" err="1"/>
              <a:t>Tramsissivity</a:t>
            </a:r>
            <a:r>
              <a:rPr lang="en-US" dirty="0"/>
              <a:t> Raster (T) = Kb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88" y="2102931"/>
            <a:ext cx="4235117" cy="26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particle within the site can be tracked</a:t>
            </a:r>
          </a:p>
          <a:p>
            <a:r>
              <a:rPr lang="en-US" dirty="0"/>
              <a:t>The aquifer movement can be visualized using particle track in the groundwater tools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93" y="2680920"/>
            <a:ext cx="5344271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particle within the site can be tracked</a:t>
            </a:r>
          </a:p>
          <a:p>
            <a:r>
              <a:rPr lang="en-US" dirty="0"/>
              <a:t>The aquifer movement can be visualized using particle track in the groundwater tools</a:t>
            </a:r>
          </a:p>
          <a:p>
            <a:r>
              <a:rPr lang="en-US" dirty="0"/>
              <a:t>The next step is to simulate a trench</a:t>
            </a:r>
          </a:p>
          <a:p>
            <a:r>
              <a:rPr lang="en-US" dirty="0"/>
              <a:t>Dynamite will be inserted into the ground to create the trench</a:t>
            </a:r>
          </a:p>
          <a:p>
            <a:r>
              <a:rPr lang="en-US" dirty="0"/>
              <a:t>A well will be placed in the center of the trench and will pump </a:t>
            </a:r>
          </a:p>
          <a:p>
            <a:pPr marL="45720" indent="0">
              <a:buNone/>
            </a:pPr>
            <a:r>
              <a:rPr lang="en-US" dirty="0"/>
              <a:t>uranium out of the aquifer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42" y="2644647"/>
            <a:ext cx="2986611" cy="29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934278"/>
            <a:ext cx="7848600" cy="7809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Suitability for Bog Turtle Habitat in Erie County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5867400"/>
            <a:ext cx="3429000" cy="4434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Christopher</a:t>
            </a:r>
            <a:r>
              <a:rPr lang="en-US" dirty="0"/>
              <a:t> </a:t>
            </a:r>
            <a:r>
              <a:rPr lang="en-US" dirty="0">
                <a:solidFill>
                  <a:srgbClr val="FFFFFF"/>
                </a:solidFill>
              </a:rPr>
              <a:t>Mussachio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 descr="bogtur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2822" y="1737146"/>
            <a:ext cx="6480313" cy="3823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1" y="6248400"/>
            <a:ext cx="102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Geo 479</a:t>
            </a:r>
          </a:p>
        </p:txBody>
      </p:sp>
    </p:spTree>
    <p:extLst>
      <p:ext uri="{BB962C8B-B14F-4D97-AF65-F5344CB8AC3E}">
        <p14:creationId xmlns:p14="http://schemas.microsoft.com/office/powerpoint/2010/main" val="17227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91440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Objective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057400"/>
            <a:ext cx="8229600" cy="4325112"/>
          </a:xfrm>
        </p:spPr>
        <p:txBody>
          <a:bodyPr/>
          <a:lstStyle/>
          <a:p>
            <a:r>
              <a:rPr lang="en-US" dirty="0"/>
              <a:t>Create a suitability map for a Bog Turtle habitat within Erie County based on 3 factors: </a:t>
            </a:r>
          </a:p>
          <a:p>
            <a:pPr lvl="1"/>
            <a:r>
              <a:rPr lang="en-US" dirty="0"/>
              <a:t>Land Cover</a:t>
            </a:r>
          </a:p>
          <a:p>
            <a:pPr lvl="1"/>
            <a:r>
              <a:rPr lang="en-US" dirty="0"/>
              <a:t>Soil</a:t>
            </a:r>
          </a:p>
          <a:p>
            <a:pPr lvl="1"/>
            <a:r>
              <a:rPr lang="en-US" dirty="0"/>
              <a:t>Distance from water sources</a:t>
            </a:r>
          </a:p>
        </p:txBody>
      </p:sp>
    </p:spTree>
    <p:extLst>
      <p:ext uri="{BB962C8B-B14F-4D97-AF65-F5344CB8AC3E}">
        <p14:creationId xmlns:p14="http://schemas.microsoft.com/office/powerpoint/2010/main" val="20418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05000"/>
            <a:ext cx="8229600" cy="4325112"/>
          </a:xfrm>
        </p:spPr>
        <p:txBody>
          <a:bodyPr/>
          <a:lstStyle/>
          <a:p>
            <a:r>
              <a:rPr lang="en-US" dirty="0"/>
              <a:t>Convert vector data into raster</a:t>
            </a:r>
          </a:p>
          <a:p>
            <a:r>
              <a:rPr lang="en-US" dirty="0"/>
              <a:t>Use </a:t>
            </a:r>
            <a:r>
              <a:rPr lang="en-US" i="1" dirty="0"/>
              <a:t>Euclidean Distance </a:t>
            </a:r>
            <a:r>
              <a:rPr lang="en-US" dirty="0"/>
              <a:t>tool to create distance from </a:t>
            </a:r>
            <a:r>
              <a:rPr lang="en-US" dirty="0" err="1"/>
              <a:t>hydrography</a:t>
            </a:r>
            <a:r>
              <a:rPr lang="en-US" dirty="0"/>
              <a:t> </a:t>
            </a:r>
          </a:p>
          <a:p>
            <a:r>
              <a:rPr lang="en-US" dirty="0"/>
              <a:t>Reclassify raster data</a:t>
            </a:r>
          </a:p>
          <a:p>
            <a:r>
              <a:rPr lang="en-US" dirty="0"/>
              <a:t>Apply weights for suitability analysis through weighted overlay</a:t>
            </a:r>
          </a:p>
          <a:p>
            <a:r>
              <a:rPr lang="en-US" dirty="0"/>
              <a:t>Use suitability to determine ideal locations for Bog Turtle habitats in study area of Erie County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265" y="365125"/>
            <a:ext cx="10686535" cy="2269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The Border Less Traveled: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Archaeological Survey of </a:t>
            </a:r>
            <a:r>
              <a:rPr lang="en-US" dirty="0" err="1">
                <a:solidFill>
                  <a:schemeClr val="accent1"/>
                </a:solidFill>
              </a:rPr>
              <a:t>Finno</a:t>
            </a:r>
            <a:r>
              <a:rPr lang="en-US" dirty="0">
                <a:solidFill>
                  <a:schemeClr val="accent1"/>
                </a:solidFill>
              </a:rPr>
              <a:t>-Russo Border Frontier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Nathan </a:t>
            </a:r>
            <a:r>
              <a:rPr lang="en-US" sz="1800" dirty="0" err="1">
                <a:solidFill>
                  <a:schemeClr val="accent1"/>
                </a:solidFill>
              </a:rPr>
              <a:t>Dubinin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GEO 559</a:t>
            </a:r>
            <a:br>
              <a:rPr lang="en-US" sz="1600" dirty="0">
                <a:solidFill>
                  <a:schemeClr val="accent1"/>
                </a:solidFill>
              </a:rPr>
            </a:b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Image result for finland russia bord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34456"/>
            <a:ext cx="60960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0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USGS – Land Cover, </a:t>
            </a:r>
            <a:r>
              <a:rPr lang="en-US" dirty="0" err="1"/>
              <a:t>Hydrography</a:t>
            </a:r>
            <a:endParaRPr lang="en-US" dirty="0"/>
          </a:p>
          <a:p>
            <a:r>
              <a:rPr lang="en-US" dirty="0"/>
              <a:t>SSURGO – Soils</a:t>
            </a:r>
          </a:p>
          <a:p>
            <a:r>
              <a:rPr lang="en-US" dirty="0"/>
              <a:t>Ny.gov – Erie County Boundary</a:t>
            </a:r>
          </a:p>
        </p:txBody>
      </p:sp>
    </p:spTree>
    <p:extLst>
      <p:ext uri="{BB962C8B-B14F-4D97-AF65-F5344CB8AC3E}">
        <p14:creationId xmlns:p14="http://schemas.microsoft.com/office/powerpoint/2010/main" val="41706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ussachio\Documents\Christopher GIS\Project\id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838200"/>
            <a:ext cx="4267200" cy="53841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867400" y="457200"/>
            <a:ext cx="93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4793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845" y="1244393"/>
            <a:ext cx="10290920" cy="2667000"/>
          </a:xfrm>
        </p:spPr>
        <p:txBody>
          <a:bodyPr/>
          <a:lstStyle/>
          <a:p>
            <a:r>
              <a:rPr lang="en-US" dirty="0"/>
              <a:t>Analysis of Water Level </a:t>
            </a:r>
            <a:br>
              <a:rPr lang="en-US" dirty="0"/>
            </a:br>
            <a:r>
              <a:rPr lang="en-US" dirty="0"/>
              <a:t>in Lake Erie based on </a:t>
            </a:r>
            <a:br>
              <a:rPr lang="en-US" dirty="0"/>
            </a:br>
            <a:r>
              <a:rPr lang="en-US" dirty="0"/>
              <a:t>VAR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GEO559 Danqing WANG</a:t>
            </a:r>
          </a:p>
        </p:txBody>
      </p:sp>
    </p:spTree>
    <p:extLst>
      <p:ext uri="{BB962C8B-B14F-4D97-AF65-F5344CB8AC3E}">
        <p14:creationId xmlns:p14="http://schemas.microsoft.com/office/powerpoint/2010/main" val="34849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31519" y="132658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3691AA">
                    <a:lumMod val="50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Objective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866903" y="1973434"/>
            <a:ext cx="997658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691AA">
                    <a:lumMod val="50000"/>
                  </a:srgbClr>
                </a:solidFill>
                <a:effectLst/>
                <a:uLnTx/>
                <a:uFillTx/>
                <a:latin typeface="Georgia"/>
                <a:cs typeface="+mn-cs"/>
              </a:rPr>
              <a:t>To establish a model to simulate the</a:t>
            </a: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691AA">
                    <a:lumMod val="50000"/>
                  </a:srgbClr>
                </a:solidFill>
                <a:effectLst/>
                <a:uLnTx/>
                <a:uFillTx/>
                <a:latin typeface="Georgia"/>
                <a:cs typeface="+mn-cs"/>
              </a:rPr>
              <a:t> change of water level in Lake Erie.</a:t>
            </a:r>
          </a:p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691AA">
                    <a:lumMod val="50000"/>
                  </a:srgbClr>
                </a:solidFill>
                <a:effectLst/>
                <a:uLnTx/>
                <a:uFillTx/>
                <a:latin typeface="Georgia"/>
                <a:cs typeface="+mn-cs"/>
              </a:rPr>
              <a:t>To predict the water level in the </a:t>
            </a: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691AA">
                    <a:lumMod val="50000"/>
                  </a:srgbClr>
                </a:solidFill>
                <a:effectLst/>
                <a:uLnTx/>
                <a:uFillTx/>
                <a:latin typeface="Georgia"/>
                <a:cs typeface="+mn-cs"/>
              </a:rPr>
              <a:t>future.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017" y="1133932"/>
            <a:ext cx="5929169" cy="43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7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9410" y="63964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rgbClr val="3691AA">
                    <a:lumMod val="50000"/>
                  </a:srgbClr>
                </a:solidFill>
                <a:ea typeface="+mj-ea"/>
                <a:cs typeface="+mj-cs"/>
              </a:rPr>
              <a:t>Causal Factors </a:t>
            </a:r>
            <a:endParaRPr lang="zh-CN" alt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87" y="3335950"/>
            <a:ext cx="6638483" cy="38486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86" y="148639"/>
            <a:ext cx="6678984" cy="2962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0" y="3335950"/>
            <a:ext cx="4445993" cy="33636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9410" y="1394383"/>
            <a:ext cx="2048959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</a:rPr>
              <a:t>Time series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</a:rPr>
              <a:t>Hot weather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</a:rPr>
              <a:t>Dry weather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</a:rPr>
              <a:t>Windy</a:t>
            </a:r>
          </a:p>
          <a:p>
            <a:pPr>
              <a:lnSpc>
                <a:spcPct val="90000"/>
              </a:lnSpc>
              <a:spcBef>
                <a:spcPts val="1800"/>
              </a:spcBef>
              <a:buSzPct val="100000"/>
            </a:pPr>
            <a:endParaRPr lang="en-US" altLang="zh-CN" sz="20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60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Method-VAR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9" y="1572768"/>
            <a:ext cx="10345665" cy="4142232"/>
          </a:xfrm>
        </p:spPr>
        <p:txBody>
          <a:bodyPr>
            <a:normAutofit/>
          </a:bodyPr>
          <a:lstStyle/>
          <a:p>
            <a:r>
              <a:rPr lang="en-US" dirty="0"/>
              <a:t>VAR (Vector </a:t>
            </a:r>
            <a:r>
              <a:rPr lang="en-US" dirty="0" err="1"/>
              <a:t>Autoregression</a:t>
            </a:r>
            <a:r>
              <a:rPr lang="en-US" dirty="0"/>
              <a:t>)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en-US" altLang="zh-CN" dirty="0"/>
              <a:t>    The vector </a:t>
            </a:r>
            <a:r>
              <a:rPr lang="en-US" altLang="zh-CN" dirty="0" err="1"/>
              <a:t>autoregression</a:t>
            </a:r>
            <a:r>
              <a:rPr lang="en-US" altLang="zh-CN" dirty="0"/>
              <a:t> (VAR) model is one of the most successful, flexible, and easy to use models for the analysis of multivariate time series.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en-US" dirty="0"/>
              <a:t>     Let </a:t>
            </a:r>
            <a:r>
              <a:rPr lang="en-US" dirty="0" err="1"/>
              <a:t>Yt</a:t>
            </a:r>
            <a:r>
              <a:rPr lang="en-US" dirty="0"/>
              <a:t> = (</a:t>
            </a:r>
            <a:r>
              <a:rPr lang="en-US" altLang="zh-CN" dirty="0"/>
              <a:t>y</a:t>
            </a:r>
            <a:r>
              <a:rPr lang="en-US" altLang="zh-CN" baseline="-25000" dirty="0"/>
              <a:t>1t</a:t>
            </a:r>
            <a:r>
              <a:rPr lang="en-US" dirty="0"/>
              <a:t>, </a:t>
            </a:r>
            <a:r>
              <a:rPr lang="en-US" altLang="zh-CN" dirty="0"/>
              <a:t>y</a:t>
            </a:r>
            <a:r>
              <a:rPr lang="en-US" altLang="zh-CN" baseline="-25000" dirty="0"/>
              <a:t>2t</a:t>
            </a:r>
            <a:r>
              <a:rPr lang="en-US" dirty="0"/>
              <a:t>, . . . , </a:t>
            </a:r>
            <a:r>
              <a:rPr lang="en-US" altLang="zh-CN" dirty="0" err="1"/>
              <a:t>y</a:t>
            </a:r>
            <a:r>
              <a:rPr lang="en-US" altLang="zh-CN" baseline="-25000" dirty="0" err="1"/>
              <a:t>nt</a:t>
            </a:r>
            <a:r>
              <a:rPr lang="en-US" dirty="0"/>
              <a:t>) denote an (n×1) vector of time series variables. The basic p-lag vector autoregressive (VAR(p)) model has the form</a:t>
            </a:r>
          </a:p>
          <a:p>
            <a:pPr marL="45720" indent="0" algn="ctr">
              <a:buNone/>
            </a:pPr>
            <a:r>
              <a:rPr lang="en-US" b="1" dirty="0"/>
              <a:t>     </a:t>
            </a:r>
            <a:r>
              <a:rPr lang="en-US" b="1" dirty="0" err="1"/>
              <a:t>Yt</a:t>
            </a:r>
            <a:r>
              <a:rPr lang="en-US" b="1" dirty="0"/>
              <a:t>= c + </a:t>
            </a:r>
            <a:r>
              <a:rPr lang="el-GR" b="1" dirty="0"/>
              <a:t>Π1</a:t>
            </a:r>
            <a:r>
              <a:rPr lang="en-US" b="1" dirty="0"/>
              <a:t>Yt−1+</a:t>
            </a:r>
            <a:r>
              <a:rPr lang="el-GR" b="1" dirty="0"/>
              <a:t>Π2</a:t>
            </a:r>
            <a:r>
              <a:rPr lang="en-US" b="1" dirty="0"/>
              <a:t>Yt−2+· · · + </a:t>
            </a:r>
            <a:r>
              <a:rPr lang="el-GR" b="1" dirty="0"/>
              <a:t>Π</a:t>
            </a:r>
            <a:r>
              <a:rPr lang="en-US" b="1" dirty="0" err="1"/>
              <a:t>pYt</a:t>
            </a:r>
            <a:r>
              <a:rPr lang="en-US" b="1" dirty="0"/>
              <a:t>−p + </a:t>
            </a:r>
            <a:r>
              <a:rPr lang="el-GR" b="1" dirty="0"/>
              <a:t>ε</a:t>
            </a:r>
            <a:r>
              <a:rPr lang="en-US" b="1" dirty="0"/>
              <a:t>t, t = 1, . . . , 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21" y="4555258"/>
            <a:ext cx="5602143" cy="1629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70" r="16469"/>
          <a:stretch/>
        </p:blipFill>
        <p:spPr>
          <a:xfrm>
            <a:off x="7551791" y="4555258"/>
            <a:ext cx="4256665" cy="162910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6208436" y="5345856"/>
            <a:ext cx="1256145" cy="2395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6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University at Buffalo Flood Risk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Emilio Petricola</a:t>
            </a:r>
          </a:p>
          <a:p>
            <a:endParaRPr lang="en-US" dirty="0"/>
          </a:p>
          <a:p>
            <a:r>
              <a:rPr lang="en-US" dirty="0"/>
              <a:t>GEO479</a:t>
            </a:r>
          </a:p>
        </p:txBody>
      </p:sp>
    </p:spTree>
    <p:extLst>
      <p:ext uri="{BB962C8B-B14F-4D97-AF65-F5344CB8AC3E}">
        <p14:creationId xmlns:p14="http://schemas.microsoft.com/office/powerpoint/2010/main" val="10920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Possibility of potential flooding at UB North Campus (125 buildings) more than$300million in building costs.</a:t>
            </a:r>
          </a:p>
          <a:p>
            <a:r>
              <a:rPr lang="en-US" dirty="0"/>
              <a:t>Ellicott Creek Gauge Water data to crate 500 year flood</a:t>
            </a:r>
          </a:p>
          <a:p>
            <a:r>
              <a:rPr lang="en-US" dirty="0"/>
              <a:t>Erie County DEM to find slope / Flow direction</a:t>
            </a:r>
          </a:p>
          <a:p>
            <a:r>
              <a:rPr lang="en-US" dirty="0"/>
              <a:t>Compare vs. Current Floodplain map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3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Area, Data Sources,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9803" y="1526445"/>
            <a:ext cx="3973192" cy="504250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UB North Campus, Ellicott Creek</a:t>
            </a:r>
          </a:p>
          <a:p>
            <a:r>
              <a:rPr lang="en-US" sz="2800" dirty="0"/>
              <a:t>USGS: Water data</a:t>
            </a:r>
          </a:p>
          <a:p>
            <a:r>
              <a:rPr lang="en-US" sz="2800" dirty="0"/>
              <a:t>GIS.NY.GOV: Municipal Boundaries</a:t>
            </a:r>
          </a:p>
          <a:p>
            <a:r>
              <a:rPr lang="en-US" sz="2800" dirty="0"/>
              <a:t>CUGIR: 8 Digit Watersheds, Census Hydrography</a:t>
            </a:r>
          </a:p>
          <a:p>
            <a:r>
              <a:rPr lang="en-US" sz="2800" dirty="0"/>
              <a:t>GIS.NY.GOV: Bare-Earth Digital Elevation Model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Screen Shot 2018-04-30 at 3.23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991" y="159187"/>
            <a:ext cx="943005" cy="399913"/>
          </a:xfrm>
          <a:prstGeom prst="rect">
            <a:avLst/>
          </a:prstGeom>
        </p:spPr>
      </p:pic>
      <p:pic>
        <p:nvPicPr>
          <p:cNvPr id="6" name="Picture 5" descr="Screen Shot 2018-04-30 at 4.08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51" y="153051"/>
            <a:ext cx="698095" cy="455899"/>
          </a:xfrm>
          <a:prstGeom prst="rect">
            <a:avLst/>
          </a:prstGeom>
        </p:spPr>
      </p:pic>
      <p:pic>
        <p:nvPicPr>
          <p:cNvPr id="7" name="Picture 6" descr="Screen Shot 2018-04-30 at 4.34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16" y="159188"/>
            <a:ext cx="895442" cy="376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7537" y="1425847"/>
            <a:ext cx="519465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89465"/>
              </a:buClr>
              <a:buSzPct val="80000"/>
              <a:buBlip>
                <a:blip r:embed="rId6"/>
              </a:buBlip>
            </a:pPr>
            <a:r>
              <a:rPr lang="en-US" sz="2800" kern="0" dirty="0"/>
              <a:t>Flood Flow analysis, Rank Gauge height data, Logistical Regression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89465"/>
              </a:buClr>
              <a:buSzPct val="80000"/>
              <a:buBlip>
                <a:blip r:embed="rId6"/>
              </a:buBlip>
            </a:pPr>
            <a:r>
              <a:rPr lang="en-US" sz="2800" kern="0" dirty="0"/>
              <a:t>Hydrology: Flow Direction,</a:t>
            </a:r>
            <a:r>
              <a:rPr lang="en-US" sz="2800" dirty="0"/>
              <a:t> Stream ranking and </a:t>
            </a:r>
            <a:r>
              <a:rPr lang="en-US" sz="2800" kern="0" dirty="0"/>
              <a:t> Flow Accumulation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89465"/>
              </a:buClr>
              <a:buSzPct val="80000"/>
              <a:buBlip>
                <a:blip r:embed="rId6"/>
              </a:buBlip>
            </a:pPr>
            <a:r>
              <a:rPr lang="en-US" sz="2800" kern="0" dirty="0"/>
              <a:t>Buffer, </a:t>
            </a:r>
            <a:r>
              <a:rPr lang="en-US" sz="2800" dirty="0"/>
              <a:t>Clip town of Amherst, </a:t>
            </a:r>
            <a:r>
              <a:rPr lang="en-US" sz="2800" kern="0" dirty="0"/>
              <a:t>3D Elevation Models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89465"/>
              </a:buClr>
              <a:buSzPct val="80000"/>
              <a:buBlip>
                <a:blip r:embed="rId6"/>
              </a:buBlip>
            </a:pPr>
            <a:r>
              <a:rPr lang="en-US" sz="2800" dirty="0"/>
              <a:t>Potential flood zone risk map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89465"/>
              </a:buClr>
              <a:buSzPct val="80000"/>
              <a:buBlip>
                <a:blip r:embed="rId6"/>
              </a:buBlip>
            </a:pPr>
            <a:r>
              <a:rPr lang="en-US" sz="2800" dirty="0"/>
              <a:t>Convert DEM to slope data Overlay 500 year floodplain zone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89465"/>
              </a:buClr>
              <a:buSzPct val="80000"/>
              <a:buBlip>
                <a:blip r:embed="rId6"/>
              </a:buBlip>
            </a:pPr>
            <a:endParaRPr lang="en-US" sz="2800" kern="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790" y="273833"/>
            <a:ext cx="3721725" cy="1687842"/>
          </a:xfrm>
        </p:spPr>
        <p:txBody>
          <a:bodyPr/>
          <a:lstStyle/>
          <a:p>
            <a:r>
              <a:rPr lang="en-US" dirty="0"/>
              <a:t>Flood Flow Frequency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5614" y="41358"/>
            <a:ext cx="7682344" cy="25904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100" dirty="0"/>
          </a:p>
          <a:p>
            <a:r>
              <a:rPr lang="en-US" sz="2100" dirty="0"/>
              <a:t>Peak Stream flow:   Max   //   Y=8357.81454c.f.s.</a:t>
            </a:r>
          </a:p>
          <a:p>
            <a:r>
              <a:rPr lang="en-US" sz="2100" dirty="0"/>
              <a:t>Y=1192.8ln(x)+945.03  //  X=500  //  Y=1192.8ln(500)+945.03</a:t>
            </a:r>
          </a:p>
          <a:p>
            <a:r>
              <a:rPr lang="en-US" sz="2100" dirty="0"/>
              <a:t>Gauge Height:    Max  //   Y=16.3682 ft.</a:t>
            </a:r>
          </a:p>
          <a:p>
            <a:r>
              <a:rPr lang="en-US" sz="2100" dirty="0"/>
              <a:t>Y=1.6653ln(x)+6.0191  //  X=500  //  Y=1.6653ln(500)+6.0191</a:t>
            </a:r>
          </a:p>
        </p:txBody>
      </p:sp>
      <p:pic>
        <p:nvPicPr>
          <p:cNvPr id="4" name="Picture 3" descr="479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18" y="4175038"/>
            <a:ext cx="2004553" cy="1219290"/>
          </a:xfrm>
          <a:prstGeom prst="rect">
            <a:avLst/>
          </a:prstGeom>
        </p:spPr>
      </p:pic>
      <p:pic>
        <p:nvPicPr>
          <p:cNvPr id="5" name="Picture 4" descr="479RI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19" y="2883753"/>
            <a:ext cx="2004552" cy="1207161"/>
          </a:xfrm>
          <a:prstGeom prst="rect">
            <a:avLst/>
          </a:prstGeom>
        </p:spPr>
      </p:pic>
      <p:pic>
        <p:nvPicPr>
          <p:cNvPr id="10" name="Picture 9" descr="flood3d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310" y="3188892"/>
            <a:ext cx="1938924" cy="1804043"/>
          </a:xfrm>
          <a:prstGeom prst="rect">
            <a:avLst/>
          </a:prstGeom>
        </p:spPr>
      </p:pic>
      <p:pic>
        <p:nvPicPr>
          <p:cNvPr id="12" name="Picture 11" descr="3dnotflood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21" y="2247649"/>
            <a:ext cx="5316914" cy="415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697" y="1690688"/>
            <a:ext cx="111457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Create a series of maps visualizing slope, aspect, elevation, and distance to rivers.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Create a simple model for site prospection using a logistic regression model. Dependent variable is site located on the River Transect, and the independent variables are slope, aspect, elevation and distance to rivers. 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Visually display the results of the model  using  its weights in raster calculator,  creating a final map showing potential high probability area of sites.  </a:t>
            </a:r>
          </a:p>
        </p:txBody>
      </p:sp>
    </p:spTree>
    <p:extLst>
      <p:ext uri="{BB962C8B-B14F-4D97-AF65-F5344CB8AC3E}">
        <p14:creationId xmlns:p14="http://schemas.microsoft.com/office/powerpoint/2010/main" val="13189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70692" y="104622"/>
            <a:ext cx="184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Floodplain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96" y="0"/>
            <a:ext cx="5297805" cy="6858000"/>
          </a:xfrm>
          <a:prstGeom prst="rect">
            <a:avLst/>
          </a:prstGeom>
        </p:spPr>
      </p:pic>
      <p:pic>
        <p:nvPicPr>
          <p:cNvPr id="11" name="Picture 10" descr="Capture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47" y="3482706"/>
            <a:ext cx="3718449" cy="3375294"/>
          </a:xfrm>
          <a:prstGeom prst="rect">
            <a:avLst/>
          </a:prstGeom>
        </p:spPr>
      </p:pic>
      <p:pic>
        <p:nvPicPr>
          <p:cNvPr id="12" name="Picture 11" descr="UBNC_Flo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91" y="-207327"/>
            <a:ext cx="3005264" cy="38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5400" dirty="0"/>
              <a:t>Simulating forest fire by cellular automata model</a:t>
            </a:r>
            <a:endParaRPr lang="zh-CN" altLang="en-US" sz="5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GEO559 </a:t>
            </a:r>
            <a:r>
              <a:rPr lang="en-US" altLang="zh-CN" dirty="0" err="1"/>
              <a:t>Guoquan</a:t>
            </a:r>
            <a:r>
              <a:rPr lang="en-US" altLang="zh-CN" dirty="0"/>
              <a:t> Feng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44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Objective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71600" y="2171700"/>
            <a:ext cx="9601200" cy="358140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This project aims to create an </a:t>
            </a:r>
            <a:r>
              <a:rPr lang="en-US" altLang="zh-CN" sz="2800" dirty="0">
                <a:solidFill>
                  <a:srgbClr val="FF0000"/>
                </a:solidFill>
              </a:rPr>
              <a:t>ArcMap add-in </a:t>
            </a:r>
            <a:r>
              <a:rPr lang="en-US" altLang="zh-CN" sz="2800" dirty="0"/>
              <a:t>for user to simulate forest fire of their own data. </a:t>
            </a:r>
            <a:endParaRPr lang="zh-CN" altLang="en-US" sz="2800" dirty="0"/>
          </a:p>
        </p:txBody>
      </p:sp>
      <p:pic>
        <p:nvPicPr>
          <p:cNvPr id="4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82" y="3263578"/>
            <a:ext cx="5690321" cy="2734266"/>
          </a:xfrm>
          <a:prstGeom prst="rect">
            <a:avLst/>
          </a:prstGeom>
        </p:spPr>
      </p:pic>
      <p:pic>
        <p:nvPicPr>
          <p:cNvPr id="5" name="Picture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85" y="2798629"/>
            <a:ext cx="4324028" cy="31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Study Area:</a:t>
            </a:r>
            <a:r>
              <a:rPr lang="zh-CN" altLang="en-US" dirty="0"/>
              <a:t> </a:t>
            </a:r>
            <a:r>
              <a:rPr lang="en-US" altLang="zh-CN" dirty="0"/>
              <a:t>Great Smoky Mountains</a:t>
            </a:r>
          </a:p>
          <a:p>
            <a:r>
              <a:rPr lang="en-US" altLang="zh-CN" dirty="0"/>
              <a:t>Data:</a:t>
            </a:r>
          </a:p>
          <a:p>
            <a:pPr lvl="1"/>
            <a:r>
              <a:rPr lang="en-US" altLang="zh-CN" dirty="0"/>
              <a:t>Slope: DEM from USGS</a:t>
            </a:r>
          </a:p>
          <a:p>
            <a:pPr lvl="1"/>
            <a:r>
              <a:rPr lang="en-US" altLang="zh-CN" dirty="0"/>
              <a:t>Land Cover: from USGS</a:t>
            </a:r>
          </a:p>
          <a:p>
            <a:pPr lvl="1"/>
            <a:r>
              <a:rPr lang="en-US" altLang="zh-CN" dirty="0"/>
              <a:t>Wind: select by user</a:t>
            </a:r>
          </a:p>
          <a:p>
            <a:pPr lvl="1"/>
            <a:endParaRPr lang="en-US" altLang="zh-CN" dirty="0"/>
          </a:p>
        </p:txBody>
      </p:sp>
      <p:pic>
        <p:nvPicPr>
          <p:cNvPr id="5" name="Pictur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39" y="1428750"/>
            <a:ext cx="3823418" cy="337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63111" y="1543050"/>
            <a:ext cx="9601200" cy="3581400"/>
          </a:xfrm>
        </p:spPr>
        <p:txBody>
          <a:bodyPr/>
          <a:lstStyle/>
          <a:p>
            <a:r>
              <a:rPr lang="en-US" altLang="zh-CN" dirty="0"/>
              <a:t>Cellular automata</a:t>
            </a:r>
          </a:p>
          <a:p>
            <a:pPr lvl="1"/>
            <a:r>
              <a:rPr lang="en-US" altLang="zh-CN" dirty="0"/>
              <a:t>The cells’ states</a:t>
            </a:r>
          </a:p>
          <a:p>
            <a:pPr lvl="1"/>
            <a:r>
              <a:rPr lang="en-US" altLang="zh-CN" dirty="0"/>
              <a:t>The cells’ neighborhoods </a:t>
            </a:r>
          </a:p>
          <a:p>
            <a:pPr lvl="1"/>
            <a:r>
              <a:rPr lang="en-US" altLang="zh-CN" dirty="0"/>
              <a:t>A local transition rule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11" y="3247541"/>
            <a:ext cx="3130765" cy="3071115"/>
          </a:xfrm>
          <a:prstGeom prst="rect">
            <a:avLst/>
          </a:prstGeom>
        </p:spPr>
      </p:pic>
      <p:pic>
        <p:nvPicPr>
          <p:cNvPr id="6" name="内容占位符 3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83" y="4016639"/>
            <a:ext cx="4142365" cy="230201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18156" y="3441058"/>
            <a:ext cx="1591105" cy="52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Time t</a:t>
            </a:r>
            <a:endParaRPr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6833541" y="3385845"/>
            <a:ext cx="1591105" cy="52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Time t+1</a:t>
            </a:r>
            <a:endParaRPr lang="zh-CN" altLang="en-US" sz="2800" dirty="0"/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69" y="917423"/>
            <a:ext cx="3392965" cy="233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3593" y="1502222"/>
            <a:ext cx="3365451" cy="603342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Fire spread without wind and no slope</a:t>
            </a:r>
            <a:endParaRPr lang="zh-CN" altLang="en-US" dirty="0"/>
          </a:p>
        </p:txBody>
      </p:sp>
      <p:pic>
        <p:nvPicPr>
          <p:cNvPr id="5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1" y="2105564"/>
            <a:ext cx="3638637" cy="1862903"/>
          </a:xfrm>
          <a:prstGeom prst="rect">
            <a:avLst/>
          </a:prstGeo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5215883" y="1412138"/>
            <a:ext cx="3407044" cy="665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Fire spread with wind(from North to South)</a:t>
            </a:r>
            <a:endParaRPr lang="zh-CN" altLang="en-US" dirty="0"/>
          </a:p>
        </p:txBody>
      </p:sp>
      <p:pic>
        <p:nvPicPr>
          <p:cNvPr id="8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36" y="2105563"/>
            <a:ext cx="3405343" cy="1862903"/>
          </a:xfrm>
          <a:prstGeom prst="rect">
            <a:avLst/>
          </a:prstGeom>
        </p:spPr>
      </p:pic>
      <p:sp>
        <p:nvSpPr>
          <p:cNvPr id="11" name="内容占位符 2"/>
          <p:cNvSpPr txBox="1">
            <a:spLocks/>
          </p:cNvSpPr>
          <p:nvPr/>
        </p:nvSpPr>
        <p:spPr>
          <a:xfrm>
            <a:off x="864498" y="4266089"/>
            <a:ext cx="4404469" cy="116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Fire spread considering land cover.</a:t>
            </a:r>
            <a:endParaRPr lang="zh-CN" altLang="en-US" dirty="0"/>
          </a:p>
        </p:txBody>
      </p:sp>
      <p:pic>
        <p:nvPicPr>
          <p:cNvPr id="12" name="Picture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27" y="5007785"/>
            <a:ext cx="3043776" cy="1604070"/>
          </a:xfrm>
          <a:prstGeom prst="rect">
            <a:avLst/>
          </a:prstGeom>
        </p:spPr>
      </p:pic>
      <p:sp>
        <p:nvSpPr>
          <p:cNvPr id="13" name="内容占位符 2"/>
          <p:cNvSpPr txBox="1">
            <a:spLocks/>
          </p:cNvSpPr>
          <p:nvPr/>
        </p:nvSpPr>
        <p:spPr>
          <a:xfrm>
            <a:off x="9220718" y="1412138"/>
            <a:ext cx="3153905" cy="487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Fire spread with slope</a:t>
            </a:r>
            <a:endParaRPr lang="zh-CN" altLang="en-US" dirty="0"/>
          </a:p>
        </p:txBody>
      </p:sp>
      <p:pic>
        <p:nvPicPr>
          <p:cNvPr id="14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423" y="1957022"/>
            <a:ext cx="3425302" cy="2011444"/>
          </a:xfrm>
          <a:prstGeom prst="rect">
            <a:avLst/>
          </a:prstGeom>
        </p:spPr>
      </p:pic>
      <p:sp>
        <p:nvSpPr>
          <p:cNvPr id="15" name="内容占位符 2"/>
          <p:cNvSpPr txBox="1">
            <a:spLocks/>
          </p:cNvSpPr>
          <p:nvPr/>
        </p:nvSpPr>
        <p:spPr>
          <a:xfrm>
            <a:off x="5156586" y="4560963"/>
            <a:ext cx="4688237" cy="37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Fire spread Considering all factors.</a:t>
            </a:r>
            <a:endParaRPr lang="zh-CN" altLang="en-US" dirty="0"/>
          </a:p>
        </p:txBody>
      </p:sp>
      <p:pic>
        <p:nvPicPr>
          <p:cNvPr id="16" name="Picture 2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43" y="5089482"/>
            <a:ext cx="2733527" cy="144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8519" y="1545419"/>
            <a:ext cx="11071532" cy="96568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-280087" y="1839520"/>
            <a:ext cx="127521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2E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Dispersal Corridors for Canada Lynx in Adirondack Park Using Least-cost Path Method </a:t>
            </a:r>
          </a:p>
          <a:p>
            <a:pPr algn="ctr"/>
            <a:r>
              <a:rPr lang="en-US" altLang="zh-CN" sz="4000" b="1" dirty="0">
                <a:solidFill>
                  <a:srgbClr val="2E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Connecting All Potential Habitats</a:t>
            </a:r>
            <a:endParaRPr lang="zh-CN" altLang="en-US" sz="4000" b="1" dirty="0">
              <a:solidFill>
                <a:srgbClr val="2E4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5384" y="4881694"/>
            <a:ext cx="3941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 559</a:t>
            </a:r>
          </a:p>
          <a:p>
            <a:pPr algn="ctr"/>
            <a:r>
              <a:rPr lang="en-US" altLang="zh-CN" sz="2400" b="1" i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 Zhang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260AE3-6B04-4FB9-9015-1ECBE9A4BE6B}"/>
              </a:ext>
            </a:extLst>
          </p:cNvPr>
          <p:cNvSpPr/>
          <p:nvPr/>
        </p:nvSpPr>
        <p:spPr>
          <a:xfrm>
            <a:off x="648518" y="4276059"/>
            <a:ext cx="11071532" cy="96568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8718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44199" y="6309145"/>
            <a:ext cx="6127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918" y="359049"/>
            <a:ext cx="265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Study Area</a:t>
            </a:r>
            <a:endParaRPr lang="zh-CN" altLang="en-US" sz="3200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BABA6508-44FC-4AEB-8AB4-EBC2CAD1BCC3}"/>
              </a:ext>
            </a:extLst>
          </p:cNvPr>
          <p:cNvSpPr/>
          <p:nvPr/>
        </p:nvSpPr>
        <p:spPr>
          <a:xfrm>
            <a:off x="11579225" y="6309145"/>
            <a:ext cx="612775" cy="525251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6E99C-97ED-4D7D-83F9-5FABEF6D8F89}"/>
              </a:ext>
            </a:extLst>
          </p:cNvPr>
          <p:cNvSpPr txBox="1"/>
          <p:nvPr/>
        </p:nvSpPr>
        <p:spPr>
          <a:xfrm>
            <a:off x="11629809" y="6346068"/>
            <a:ext cx="61277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3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endParaRPr lang="zh-CN" altLang="en-US" sz="2133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971"/>
            <a:ext cx="4692389" cy="60725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2391" y="1683730"/>
            <a:ext cx="74996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habitat suitability model for Canada lynx in the Adirondack Park.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 highly suitable potential habitats for Canada lynx.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potential dispersal corridors based on Least-cost path (LCP) method that connect documented habitats and all potential habitats together.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3" name="矩形 5">
            <a:extLst>
              <a:ext uri="{FF2B5EF4-FFF2-40B4-BE49-F238E27FC236}">
                <a16:creationId xmlns:a16="http://schemas.microsoft.com/office/drawing/2014/main" id="{3AC51415-7C6D-4860-BC22-B405E3AA8827}"/>
              </a:ext>
            </a:extLst>
          </p:cNvPr>
          <p:cNvSpPr/>
          <p:nvPr/>
        </p:nvSpPr>
        <p:spPr>
          <a:xfrm>
            <a:off x="3175" y="-8720"/>
            <a:ext cx="2929496" cy="691472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74588E-B5A7-47CD-A55F-16F18D8FF950}"/>
              </a:ext>
            </a:extLst>
          </p:cNvPr>
          <p:cNvSpPr txBox="1"/>
          <p:nvPr/>
        </p:nvSpPr>
        <p:spPr>
          <a:xfrm>
            <a:off x="165918" y="62484"/>
            <a:ext cx="292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Objectives</a:t>
            </a:r>
            <a:endParaRPr lang="zh-CN" altLang="en-US" sz="3200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44199" y="6309145"/>
            <a:ext cx="6127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918" y="359049"/>
            <a:ext cx="265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Study Area</a:t>
            </a:r>
            <a:endParaRPr lang="zh-CN" altLang="en-US" sz="3200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BABA6508-44FC-4AEB-8AB4-EBC2CAD1BCC3}"/>
              </a:ext>
            </a:extLst>
          </p:cNvPr>
          <p:cNvSpPr/>
          <p:nvPr/>
        </p:nvSpPr>
        <p:spPr>
          <a:xfrm>
            <a:off x="11579225" y="6331113"/>
            <a:ext cx="612775" cy="525251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6E99C-97ED-4D7D-83F9-5FABEF6D8F89}"/>
              </a:ext>
            </a:extLst>
          </p:cNvPr>
          <p:cNvSpPr txBox="1"/>
          <p:nvPr/>
        </p:nvSpPr>
        <p:spPr>
          <a:xfrm>
            <a:off x="11629809" y="6368036"/>
            <a:ext cx="61277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3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</a:t>
            </a:r>
            <a:endParaRPr lang="zh-CN" altLang="en-US" sz="2133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5">
            <a:extLst>
              <a:ext uri="{FF2B5EF4-FFF2-40B4-BE49-F238E27FC236}">
                <a16:creationId xmlns:a16="http://schemas.microsoft.com/office/drawing/2014/main" id="{3AC51415-7C6D-4860-BC22-B405E3AA8827}"/>
              </a:ext>
            </a:extLst>
          </p:cNvPr>
          <p:cNvSpPr/>
          <p:nvPr/>
        </p:nvSpPr>
        <p:spPr>
          <a:xfrm>
            <a:off x="3175" y="-8723"/>
            <a:ext cx="2929496" cy="691472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74588E-B5A7-47CD-A55F-16F18D8FF950}"/>
              </a:ext>
            </a:extLst>
          </p:cNvPr>
          <p:cNvSpPr txBox="1"/>
          <p:nvPr/>
        </p:nvSpPr>
        <p:spPr>
          <a:xfrm>
            <a:off x="165918" y="62481"/>
            <a:ext cx="292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Study Area</a:t>
            </a:r>
            <a:endParaRPr lang="zh-CN" altLang="en-US" sz="3200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8" y="718460"/>
            <a:ext cx="4744190" cy="6139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1C37A9-BD04-4394-9750-92A917BD7ADD}"/>
              </a:ext>
            </a:extLst>
          </p:cNvPr>
          <p:cNvSpPr/>
          <p:nvPr/>
        </p:nvSpPr>
        <p:spPr>
          <a:xfrm>
            <a:off x="4910108" y="1384517"/>
            <a:ext cx="73324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boundary of the park encompasses more than six million acres.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half of which belongs to New York state and is constitutionally protected as a "forever wild" forest preserve.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remaining half of the park is private land including settlements, farms, timberlands, businesses, homes and camps.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0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44199" y="6309145"/>
            <a:ext cx="6127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BABA6508-44FC-4AEB-8AB4-EBC2CAD1BCC3}"/>
              </a:ext>
            </a:extLst>
          </p:cNvPr>
          <p:cNvSpPr/>
          <p:nvPr/>
        </p:nvSpPr>
        <p:spPr>
          <a:xfrm>
            <a:off x="11579225" y="6309145"/>
            <a:ext cx="612775" cy="525251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6E99C-97ED-4D7D-83F9-5FABEF6D8F89}"/>
              </a:ext>
            </a:extLst>
          </p:cNvPr>
          <p:cNvSpPr txBox="1"/>
          <p:nvPr/>
        </p:nvSpPr>
        <p:spPr>
          <a:xfrm>
            <a:off x="11629809" y="6346068"/>
            <a:ext cx="61277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3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</a:t>
            </a:r>
            <a:endParaRPr lang="zh-CN" altLang="en-US" sz="2133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5">
            <a:extLst>
              <a:ext uri="{FF2B5EF4-FFF2-40B4-BE49-F238E27FC236}">
                <a16:creationId xmlns:a16="http://schemas.microsoft.com/office/drawing/2014/main" id="{3AC51415-7C6D-4860-BC22-B405E3AA8827}"/>
              </a:ext>
            </a:extLst>
          </p:cNvPr>
          <p:cNvSpPr/>
          <p:nvPr/>
        </p:nvSpPr>
        <p:spPr>
          <a:xfrm>
            <a:off x="3174" y="-8723"/>
            <a:ext cx="3712792" cy="691472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74588E-B5A7-47CD-A55F-16F18D8FF950}"/>
              </a:ext>
            </a:extLst>
          </p:cNvPr>
          <p:cNvSpPr txBox="1"/>
          <p:nvPr/>
        </p:nvSpPr>
        <p:spPr>
          <a:xfrm>
            <a:off x="165917" y="62481"/>
            <a:ext cx="346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Data &amp; Methods</a:t>
            </a:r>
            <a:endParaRPr lang="zh-CN" altLang="en-US" sz="3200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65917" y="1005626"/>
          <a:ext cx="2807516" cy="4924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516">
                  <a:extLst>
                    <a:ext uri="{9D8B030D-6E8A-4147-A177-3AD203B41FA5}">
                      <a16:colId xmlns:a16="http://schemas.microsoft.com/office/drawing/2014/main" val="4218951660"/>
                    </a:ext>
                  </a:extLst>
                </a:gridCol>
              </a:tblGrid>
              <a:tr h="3960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62115968"/>
                  </a:ext>
                </a:extLst>
              </a:tr>
              <a:tr h="597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Adirondack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Park Boundary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379492"/>
                  </a:ext>
                </a:extLst>
              </a:tr>
              <a:tr h="597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Currently Documented</a:t>
                      </a:r>
                      <a:r>
                        <a:rPr lang="en-US" sz="1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Habitats of Canada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lynx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5471264"/>
                  </a:ext>
                </a:extLst>
              </a:tr>
              <a:tr h="5242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10m DEM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32331038"/>
                  </a:ext>
                </a:extLst>
              </a:tr>
              <a:tr h="5836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cover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02338296"/>
                  </a:ext>
                </a:extLst>
              </a:tr>
              <a:tr h="616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avoid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67719317"/>
                  </a:ext>
                </a:extLst>
              </a:tr>
              <a:tr h="6407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 information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01845209"/>
                  </a:ext>
                </a:extLst>
              </a:tr>
              <a:tr h="792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80006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62ACEDC-9153-4964-8FEE-EC36907F6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30" y="1284050"/>
            <a:ext cx="8906410" cy="40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Study Area &amp; Data Layers</a:t>
            </a:r>
          </a:p>
        </p:txBody>
      </p:sp>
      <p:pic>
        <p:nvPicPr>
          <p:cNvPr id="2050" name="Picture 2" descr="Image result for kuusa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4" y="3463347"/>
            <a:ext cx="142875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te_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38" y="2432154"/>
            <a:ext cx="1878424" cy="221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em_f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884" y="1432022"/>
            <a:ext cx="2179062" cy="282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n_dist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10" y="1847885"/>
            <a:ext cx="2179063" cy="282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SLOPE_f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737" y="2209516"/>
            <a:ext cx="2179063" cy="282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9303" y="1432022"/>
            <a:ext cx="32868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Layers:</a:t>
            </a:r>
          </a:p>
          <a:p>
            <a:r>
              <a:rPr lang="en-US" dirty="0">
                <a:solidFill>
                  <a:schemeClr val="accent1"/>
                </a:solidFill>
              </a:rPr>
              <a:t>2 m DEM (raster, elevation layer)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Site Data of </a:t>
            </a:r>
            <a:r>
              <a:rPr lang="en-US" dirty="0" err="1">
                <a:solidFill>
                  <a:schemeClr val="accent1"/>
                </a:solidFill>
              </a:rPr>
              <a:t>Kuusamo</a:t>
            </a:r>
            <a:r>
              <a:rPr lang="en-US" dirty="0">
                <a:solidFill>
                  <a:schemeClr val="accent1"/>
                </a:solidFill>
              </a:rPr>
              <a:t> Region (93 total points)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Major Rivers of Finland (vector, after rasterizing, distance to river layer)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Slope (Calculated from DEM)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Aspect (Calculated from DEM) </a:t>
            </a:r>
          </a:p>
        </p:txBody>
      </p:sp>
      <p:pic>
        <p:nvPicPr>
          <p:cNvPr id="11" name="Picture 5" descr="finland_aspec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664" y="2698286"/>
            <a:ext cx="2179063" cy="282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6205" y="1432022"/>
            <a:ext cx="241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Kuusamo</a:t>
            </a:r>
            <a:r>
              <a:rPr lang="en-US" dirty="0">
                <a:solidFill>
                  <a:schemeClr val="accent1"/>
                </a:solidFill>
              </a:rPr>
              <a:t> Region in Finland.  Located roughly 100km south Arctic Circle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47" y="4773158"/>
            <a:ext cx="2621692" cy="16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44199" y="6309145"/>
            <a:ext cx="6127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918" y="359049"/>
            <a:ext cx="265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Study Area</a:t>
            </a:r>
            <a:endParaRPr lang="zh-CN" altLang="en-US" sz="3200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BABA6508-44FC-4AEB-8AB4-EBC2CAD1BCC3}"/>
              </a:ext>
            </a:extLst>
          </p:cNvPr>
          <p:cNvSpPr/>
          <p:nvPr/>
        </p:nvSpPr>
        <p:spPr>
          <a:xfrm>
            <a:off x="11579225" y="6309145"/>
            <a:ext cx="612775" cy="525251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6E99C-97ED-4D7D-83F9-5FABEF6D8F89}"/>
              </a:ext>
            </a:extLst>
          </p:cNvPr>
          <p:cNvSpPr txBox="1"/>
          <p:nvPr/>
        </p:nvSpPr>
        <p:spPr>
          <a:xfrm>
            <a:off x="11623529" y="6346069"/>
            <a:ext cx="6939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3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/5</a:t>
            </a:r>
            <a:endParaRPr lang="zh-CN" altLang="en-US" sz="2133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5">
            <a:extLst>
              <a:ext uri="{FF2B5EF4-FFF2-40B4-BE49-F238E27FC236}">
                <a16:creationId xmlns:a16="http://schemas.microsoft.com/office/drawing/2014/main" id="{3AC51415-7C6D-4860-BC22-B405E3AA8827}"/>
              </a:ext>
            </a:extLst>
          </p:cNvPr>
          <p:cNvSpPr/>
          <p:nvPr/>
        </p:nvSpPr>
        <p:spPr>
          <a:xfrm>
            <a:off x="3176" y="2261"/>
            <a:ext cx="2248501" cy="691472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74588E-B5A7-47CD-A55F-16F18D8FF950}"/>
              </a:ext>
            </a:extLst>
          </p:cNvPr>
          <p:cNvSpPr txBox="1"/>
          <p:nvPr/>
        </p:nvSpPr>
        <p:spPr>
          <a:xfrm>
            <a:off x="165917" y="73466"/>
            <a:ext cx="307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-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Results</a:t>
            </a:r>
            <a:endParaRPr lang="zh-CN" altLang="en-US" sz="3200" b="1" spc="-1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67" y="365853"/>
            <a:ext cx="7372133" cy="468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potential dispersal corridor that connect all the four potential habitats with documented habitats.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total length for this dispersal corridor is 150.431km.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dispersal corridor cross five roads only, and the stream densities is 77m/km2.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Forest/woodland represented 83.09% of the dispersal corridor and no disturbed land is crossed.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 above indicates a highly suitable corridor for Canada lynx.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09" y="764938"/>
            <a:ext cx="4671325" cy="6045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9867" y="5053418"/>
            <a:ext cx="611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Improvement:</a:t>
            </a:r>
          </a:p>
          <a:p>
            <a:r>
              <a:rPr lang="en-US" dirty="0"/>
              <a:t>Python code too time-consuming: 35 min to calculate</a:t>
            </a:r>
          </a:p>
          <a:p>
            <a:r>
              <a:rPr lang="en-US" dirty="0"/>
              <a:t>Improve efficiency.</a:t>
            </a:r>
          </a:p>
        </p:txBody>
      </p:sp>
    </p:spTree>
    <p:extLst>
      <p:ext uri="{BB962C8B-B14F-4D97-AF65-F5344CB8AC3E}">
        <p14:creationId xmlns:p14="http://schemas.microsoft.com/office/powerpoint/2010/main" val="2025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Method Design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609478"/>
            <a:ext cx="84602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 will use 71 sites out of the total 93 to compute a logistic regression using SPSS.  The dependent variable is site presence on the River Transect as True, whereas all other sites are identified as false.  The independent variables are: slope, elevation, distance to major river, and aspect.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22 sites will be randomly chosen to compute a second logistic regression using SPSS.  Same parameters will be used as outlined above.  This is for validation of the logistic regression model. 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Weights may be determined using “B” in “Variables in the Equation”  in the Model Summary.  Those weights may be used as variables in a series of equations in Raster </a:t>
            </a:r>
            <a:r>
              <a:rPr lang="en-US" dirty="0" err="1">
                <a:solidFill>
                  <a:schemeClr val="accent1"/>
                </a:solidFill>
              </a:rPr>
              <a:t>Calculaator</a:t>
            </a:r>
            <a:r>
              <a:rPr lang="en-US" dirty="0">
                <a:solidFill>
                  <a:schemeClr val="accent1"/>
                </a:solidFill>
              </a:rPr>
              <a:t> that aided in my final output.  The following were used: (3.697) + ( - 0.021) * "Slope_tif9" + (0.013) * "</a:t>
            </a:r>
            <a:r>
              <a:rPr lang="en-US" dirty="0" err="1">
                <a:solidFill>
                  <a:schemeClr val="accent1"/>
                </a:solidFill>
              </a:rPr>
              <a:t>fin_dem_study.tif</a:t>
            </a:r>
            <a:r>
              <a:rPr lang="en-US" dirty="0">
                <a:solidFill>
                  <a:schemeClr val="accent1"/>
                </a:solidFill>
              </a:rPr>
              <a:t>" + (0.008) * "Aspect_tif1."  I then calculated the exponential of the first output. The probability of sites given the weights was found by using the following formula: “ Second Output” / “ Second Output” + 1 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3179</Words>
  <Application>Microsoft Macintosh PowerPoint</Application>
  <PresentationFormat>Widescreen</PresentationFormat>
  <Paragraphs>438</Paragraphs>
  <Slides>80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1" baseType="lpstr">
      <vt:lpstr>等线</vt:lpstr>
      <vt:lpstr>幼圆</vt:lpstr>
      <vt:lpstr>Arial</vt:lpstr>
      <vt:lpstr>Calibri</vt:lpstr>
      <vt:lpstr>Franklin Gothic Book</vt:lpstr>
      <vt:lpstr>Franklin Gothic Medium Cond</vt:lpstr>
      <vt:lpstr>Georgia</vt:lpstr>
      <vt:lpstr>Tw Cen MT</vt:lpstr>
      <vt:lpstr>Verdana</vt:lpstr>
      <vt:lpstr>Wingdings</vt:lpstr>
      <vt:lpstr>Ocean 16x9</vt:lpstr>
      <vt:lpstr>Site Selection: TopGolf Buffalo</vt:lpstr>
      <vt:lpstr>Objectives</vt:lpstr>
      <vt:lpstr>PowerPoint Presentation</vt:lpstr>
      <vt:lpstr>Processing</vt:lpstr>
      <vt:lpstr>Results</vt:lpstr>
      <vt:lpstr>The Border Less Traveled: Archaeological Survey of Finno-Russo Border Frontier Nathan Dubinin GEO 559 </vt:lpstr>
      <vt:lpstr>Objectives</vt:lpstr>
      <vt:lpstr>Study Area &amp; Data Layers</vt:lpstr>
      <vt:lpstr>Method Design</vt:lpstr>
      <vt:lpstr>Results </vt:lpstr>
      <vt:lpstr>New Park Location Suitability in Buffalo, NY</vt:lpstr>
      <vt:lpstr>Objective: find a suitable location for a potential new park in the city of Buffalo</vt:lpstr>
      <vt:lpstr>PowerPoint Presentation</vt:lpstr>
      <vt:lpstr>Method</vt:lpstr>
      <vt:lpstr>Results</vt:lpstr>
      <vt:lpstr>Day Zero: Finding A Desalination Plant Site for Cape Town</vt:lpstr>
      <vt:lpstr>Objective</vt:lpstr>
      <vt:lpstr>Methods</vt:lpstr>
      <vt:lpstr>Resulting Lands and Work to Do</vt:lpstr>
      <vt:lpstr>Environmental Justice, Brooklyn New York</vt:lpstr>
      <vt:lpstr>Objectives</vt:lpstr>
      <vt:lpstr>Data and Methods</vt:lpstr>
      <vt:lpstr>Unit Hazard Coincidence in Brooklyn, New York</vt:lpstr>
      <vt:lpstr>Results</vt:lpstr>
      <vt:lpstr>Application of GIS Mapping Software for Placement of Wastewater Treatment Facilities</vt:lpstr>
      <vt:lpstr>Objective</vt:lpstr>
      <vt:lpstr>Considerations</vt:lpstr>
      <vt:lpstr>Methodology</vt:lpstr>
      <vt:lpstr> </vt:lpstr>
      <vt:lpstr>Finding Suitable Land in  Buffalo, NY  for a Tropical Biodome</vt:lpstr>
      <vt:lpstr>Objective</vt:lpstr>
      <vt:lpstr>Study Area</vt:lpstr>
      <vt:lpstr>Data Layers/Methods</vt:lpstr>
      <vt:lpstr>PowerPoint Presentation</vt:lpstr>
      <vt:lpstr>Result</vt:lpstr>
      <vt:lpstr>SuitabilityAnalysis: Potential Park Sites in Washington, D.C</vt:lpstr>
      <vt:lpstr>OBJECTIVE</vt:lpstr>
      <vt:lpstr>Study area/data</vt:lpstr>
      <vt:lpstr>Method design</vt:lpstr>
      <vt:lpstr>Final Suitability Map</vt:lpstr>
      <vt:lpstr>Predicting the Price of Total Natural Gas Production by Seasonal Temperatures in Supply and Demand Locations</vt:lpstr>
      <vt:lpstr>Objective</vt:lpstr>
      <vt:lpstr>Study Area</vt:lpstr>
      <vt:lpstr>Data</vt:lpstr>
      <vt:lpstr>Method</vt:lpstr>
      <vt:lpstr>Results</vt:lpstr>
      <vt:lpstr>Potential Locations for a New Homeless Shelter in Buffalo, NY</vt:lpstr>
      <vt:lpstr>Goal:</vt:lpstr>
      <vt:lpstr>Data Needed:</vt:lpstr>
      <vt:lpstr>PowerPoint Presentation</vt:lpstr>
      <vt:lpstr>Results:</vt:lpstr>
      <vt:lpstr>Using ArcGIS to Model the Movement of a Uranium Contamination in Lockport, NY</vt:lpstr>
      <vt:lpstr>Background</vt:lpstr>
      <vt:lpstr>Methods</vt:lpstr>
      <vt:lpstr>Methods</vt:lpstr>
      <vt:lpstr>Methods</vt:lpstr>
      <vt:lpstr>Suitability for Bog Turtle Habitat in Erie County </vt:lpstr>
      <vt:lpstr>Objective </vt:lpstr>
      <vt:lpstr>Method</vt:lpstr>
      <vt:lpstr>Data</vt:lpstr>
      <vt:lpstr>PowerPoint Presentation</vt:lpstr>
      <vt:lpstr>Analysis of Water Level  in Lake Erie based on  VAR Model</vt:lpstr>
      <vt:lpstr>PowerPoint Presentation</vt:lpstr>
      <vt:lpstr>PowerPoint Presentation</vt:lpstr>
      <vt:lpstr>Method-VAR model</vt:lpstr>
      <vt:lpstr>University at Buffalo Flood Risk</vt:lpstr>
      <vt:lpstr>Objectives</vt:lpstr>
      <vt:lpstr>Study Area, Data Sources, Methods</vt:lpstr>
      <vt:lpstr>Flood Flow Frequency Analysis</vt:lpstr>
      <vt:lpstr>PowerPoint Presentation</vt:lpstr>
      <vt:lpstr>Simulating forest fire by cellular automata model</vt:lpstr>
      <vt:lpstr>Objective</vt:lpstr>
      <vt:lpstr>Introduction</vt:lpstr>
      <vt:lpstr>Method</vt:lpstr>
      <vt:lpstr>Result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Buffalo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Water Level  in Lake Erie based on  VAR Model</dc:title>
  <dc:creator>18635532912@163.com</dc:creator>
  <cp:lastModifiedBy>Microsoft Office User</cp:lastModifiedBy>
  <cp:revision>8</cp:revision>
  <cp:lastPrinted>2019-01-23T01:11:34Z</cp:lastPrinted>
  <dcterms:created xsi:type="dcterms:W3CDTF">2018-05-16T02:53:07Z</dcterms:created>
  <dcterms:modified xsi:type="dcterms:W3CDTF">2019-01-23T01:47:50Z</dcterms:modified>
</cp:coreProperties>
</file>