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784" r:id="rId1"/>
  </p:sldMasterIdLst>
  <p:notesMasterIdLst>
    <p:notesMasterId r:id="rId74"/>
  </p:notesMasterIdLst>
  <p:sldIdLst>
    <p:sldId id="268" r:id="rId2"/>
    <p:sldId id="273" r:id="rId3"/>
    <p:sldId id="272" r:id="rId4"/>
    <p:sldId id="274" r:id="rId5"/>
    <p:sldId id="275" r:id="rId6"/>
    <p:sldId id="276" r:id="rId7"/>
    <p:sldId id="277" r:id="rId8"/>
    <p:sldId id="278" r:id="rId9"/>
    <p:sldId id="279" r:id="rId10"/>
    <p:sldId id="280" r:id="rId11"/>
    <p:sldId id="281" r:id="rId12"/>
    <p:sldId id="282" r:id="rId13"/>
    <p:sldId id="283" r:id="rId14"/>
    <p:sldId id="284" r:id="rId15"/>
    <p:sldId id="285" r:id="rId16"/>
    <p:sldId id="286" r:id="rId17"/>
    <p:sldId id="288" r:id="rId18"/>
    <p:sldId id="289" r:id="rId19"/>
    <p:sldId id="290" r:id="rId20"/>
    <p:sldId id="291" r:id="rId21"/>
    <p:sldId id="292" r:id="rId22"/>
    <p:sldId id="293" r:id="rId23"/>
    <p:sldId id="294" r:id="rId24"/>
    <p:sldId id="295" r:id="rId25"/>
    <p:sldId id="297" r:id="rId26"/>
    <p:sldId id="300" r:id="rId27"/>
    <p:sldId id="301" r:id="rId28"/>
    <p:sldId id="302" r:id="rId29"/>
    <p:sldId id="303" r:id="rId30"/>
    <p:sldId id="304" r:id="rId31"/>
    <p:sldId id="305" r:id="rId32"/>
    <p:sldId id="306" r:id="rId33"/>
    <p:sldId id="308" r:id="rId34"/>
    <p:sldId id="309" r:id="rId35"/>
    <p:sldId id="310" r:id="rId36"/>
    <p:sldId id="312" r:id="rId37"/>
    <p:sldId id="314" r:id="rId38"/>
    <p:sldId id="315" r:id="rId39"/>
    <p:sldId id="316" r:id="rId40"/>
    <p:sldId id="317" r:id="rId41"/>
    <p:sldId id="318" r:id="rId42"/>
    <p:sldId id="320" r:id="rId43"/>
    <p:sldId id="321" r:id="rId44"/>
    <p:sldId id="327" r:id="rId45"/>
    <p:sldId id="323" r:id="rId46"/>
    <p:sldId id="324" r:id="rId47"/>
    <p:sldId id="325" r:id="rId48"/>
    <p:sldId id="326" r:id="rId49"/>
    <p:sldId id="328" r:id="rId50"/>
    <p:sldId id="329" r:id="rId51"/>
    <p:sldId id="330" r:id="rId52"/>
    <p:sldId id="331" r:id="rId53"/>
    <p:sldId id="332" r:id="rId54"/>
    <p:sldId id="333" r:id="rId55"/>
    <p:sldId id="334" r:id="rId56"/>
    <p:sldId id="335" r:id="rId57"/>
    <p:sldId id="336" r:id="rId58"/>
    <p:sldId id="338" r:id="rId59"/>
    <p:sldId id="339" r:id="rId60"/>
    <p:sldId id="340" r:id="rId61"/>
    <p:sldId id="341" r:id="rId62"/>
    <p:sldId id="342" r:id="rId63"/>
    <p:sldId id="343" r:id="rId64"/>
    <p:sldId id="344" r:id="rId65"/>
    <p:sldId id="345" r:id="rId66"/>
    <p:sldId id="347" r:id="rId67"/>
    <p:sldId id="348" r:id="rId68"/>
    <p:sldId id="349" r:id="rId69"/>
    <p:sldId id="350" r:id="rId70"/>
    <p:sldId id="351" r:id="rId71"/>
    <p:sldId id="352" r:id="rId72"/>
    <p:sldId id="353" r:id="rId73"/>
  </p:sldIdLst>
  <p:sldSz cx="9144000" cy="6858000" type="screen4x3"/>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SorterView">
  <p:normalViewPr>
    <p:restoredLeft sz="22369"/>
    <p:restoredTop sz="95870"/>
  </p:normalViewPr>
  <p:slideViewPr>
    <p:cSldViewPr snapToGrid="0" snapToObjects="1">
      <p:cViewPr varScale="1">
        <p:scale>
          <a:sx n="112" d="100"/>
          <a:sy n="112" d="100"/>
        </p:scale>
        <p:origin x="1256" y="200"/>
      </p:cViewPr>
      <p:guideLst>
        <p:guide orient="horz" pos="2160"/>
        <p:guide pos="2880"/>
      </p:guideLst>
    </p:cSldViewPr>
  </p:slid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notesMaster" Target="notesMasters/notesMaster1.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viewProps" Target="viewProps.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2B36011-4EF3-6049-92C8-5D5EBA987DD5}" type="datetimeFigureOut">
              <a:rPr lang="en-US" smtClean="0"/>
              <a:t>1/31/18</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894A166-35FD-214E-9C9D-1CB3635507D1}" type="slidenum">
              <a:rPr lang="en-US" smtClean="0"/>
              <a:t>‹#›</a:t>
            </a:fld>
            <a:endParaRPr lang="en-US"/>
          </a:p>
        </p:txBody>
      </p:sp>
    </p:spTree>
    <p:extLst>
      <p:ext uri="{BB962C8B-B14F-4D97-AF65-F5344CB8AC3E}">
        <p14:creationId xmlns:p14="http://schemas.microsoft.com/office/powerpoint/2010/main" val="1974563907"/>
      </p:ext>
    </p:extLst>
  </p:cSld>
  <p:clrMap bg1="lt1" tx1="dk1" bg2="lt2" tx2="dk2" accent1="accent1" accent2="accent2" accent3="accent3" accent4="accent4" accent5="accent5" accent6="accent6" hlink="hlink" folHlink="folHlink"/>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59EFBCFB-0687-444D-9964-5410A494E898}" type="slidenum">
              <a:rPr lang="en-US" smtClean="0"/>
              <a:t>7</a:t>
            </a:fld>
            <a:endParaRPr lang="en-US"/>
          </a:p>
        </p:txBody>
      </p:sp>
    </p:spTree>
    <p:extLst>
      <p:ext uri="{BB962C8B-B14F-4D97-AF65-F5344CB8AC3E}">
        <p14:creationId xmlns:p14="http://schemas.microsoft.com/office/powerpoint/2010/main" val="185221366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BF105DB2-FD3E-441D-8B7E-7AE83ECE27B3}" type="slidenum">
              <a:rPr lang="en-US" smtClean="0"/>
              <a:t>19</a:t>
            </a:fld>
            <a:endParaRPr lang="en-US" dirty="0"/>
          </a:p>
        </p:txBody>
      </p:sp>
    </p:spTree>
    <p:extLst>
      <p:ext uri="{BB962C8B-B14F-4D97-AF65-F5344CB8AC3E}">
        <p14:creationId xmlns:p14="http://schemas.microsoft.com/office/powerpoint/2010/main" val="271668009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幻灯片图像占位符 1">
            <a:extLst>
              <a:ext uri="{FF2B5EF4-FFF2-40B4-BE49-F238E27FC236}">
                <a16:creationId xmlns:a16="http://schemas.microsoft.com/office/drawing/2014/main" id="{B2460491-F29A-5E46-A2E1-6759C235C479}"/>
              </a:ext>
            </a:extLst>
          </p:cNvPr>
          <p:cNvSpPr>
            <a:spLocks noGrp="1" noRot="1" noChangeAspect="1" noTextEdit="1"/>
          </p:cNvSpPr>
          <p:nvPr>
            <p:ph type="sldImg"/>
          </p:nvPr>
        </p:nvSpPr>
        <p:spPr/>
      </p:sp>
      <p:sp>
        <p:nvSpPr>
          <p:cNvPr id="5123" name="备注占位符 2">
            <a:extLst>
              <a:ext uri="{FF2B5EF4-FFF2-40B4-BE49-F238E27FC236}">
                <a16:creationId xmlns:a16="http://schemas.microsoft.com/office/drawing/2014/main" id="{A31731F3-2C93-7D41-BC91-2DD33BB85403}"/>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cs typeface="宋体" panose="02010600030101010101" pitchFamily="2" charset="-122"/>
            </a:endParaRPr>
          </a:p>
        </p:txBody>
      </p:sp>
      <p:sp>
        <p:nvSpPr>
          <p:cNvPr id="5124" name="灯片编号占位符 3">
            <a:extLst>
              <a:ext uri="{FF2B5EF4-FFF2-40B4-BE49-F238E27FC236}">
                <a16:creationId xmlns:a16="http://schemas.microsoft.com/office/drawing/2014/main" id="{6EFE9CED-BF80-C648-B75A-49AA2C46A91B}"/>
              </a:ext>
            </a:extLst>
          </p:cNvPr>
          <p:cNvSpPr>
            <a:spLocks noGrp="1"/>
          </p:cNvSpPr>
          <p:nvPr>
            <p:ph type="sldNum" sz="quarter" idx="5"/>
          </p:nvPr>
        </p:nvSpPr>
        <p:spPr>
          <a:noFill/>
        </p:spPr>
        <p:txBody>
          <a:bodyPr/>
          <a:lstStyle>
            <a:lvl1pPr>
              <a:defRPr sz="1400">
                <a:solidFill>
                  <a:schemeClr val="bg1"/>
                </a:solidFill>
                <a:latin typeface="Times New Roman" panose="02020603050405020304" pitchFamily="18" charset="0"/>
                <a:ea typeface="Gulim" panose="020B0600000101010101" pitchFamily="34" charset="-127"/>
              </a:defRPr>
            </a:lvl1pPr>
            <a:lvl2pPr marL="742950" indent="-285750">
              <a:defRPr sz="1400">
                <a:solidFill>
                  <a:schemeClr val="bg1"/>
                </a:solidFill>
                <a:latin typeface="Times New Roman" panose="02020603050405020304" pitchFamily="18" charset="0"/>
                <a:ea typeface="Gulim" panose="020B0600000101010101" pitchFamily="34" charset="-127"/>
              </a:defRPr>
            </a:lvl2pPr>
            <a:lvl3pPr marL="1143000" indent="-228600">
              <a:defRPr sz="1400">
                <a:solidFill>
                  <a:schemeClr val="bg1"/>
                </a:solidFill>
                <a:latin typeface="Times New Roman" panose="02020603050405020304" pitchFamily="18" charset="0"/>
                <a:ea typeface="Gulim" panose="020B0600000101010101" pitchFamily="34" charset="-127"/>
              </a:defRPr>
            </a:lvl3pPr>
            <a:lvl4pPr marL="1600200" indent="-228600">
              <a:defRPr sz="1400">
                <a:solidFill>
                  <a:schemeClr val="bg1"/>
                </a:solidFill>
                <a:latin typeface="Times New Roman" panose="02020603050405020304" pitchFamily="18" charset="0"/>
                <a:ea typeface="Gulim" panose="020B0600000101010101" pitchFamily="34" charset="-127"/>
              </a:defRPr>
            </a:lvl4pPr>
            <a:lvl5pPr marL="2057400" indent="-228600">
              <a:defRPr sz="1400">
                <a:solidFill>
                  <a:schemeClr val="bg1"/>
                </a:solidFill>
                <a:latin typeface="Times New Roman" panose="02020603050405020304" pitchFamily="18" charset="0"/>
                <a:ea typeface="Gulim" panose="020B0600000101010101" pitchFamily="34" charset="-127"/>
              </a:defRPr>
            </a:lvl5pPr>
            <a:lvl6pPr marL="25146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6pPr>
            <a:lvl7pPr marL="29718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7pPr>
            <a:lvl8pPr marL="34290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8pPr>
            <a:lvl9pPr marL="38862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9pPr>
          </a:lstStyle>
          <a:p>
            <a:fld id="{775D2EC4-43FE-ED41-ABB8-C26964D99407}" type="slidenum">
              <a:rPr lang="zh-CN" altLang="en-US" sz="1200" smtClean="0">
                <a:solidFill>
                  <a:schemeClr val="tx1"/>
                </a:solidFill>
                <a:latin typeface="Arial" panose="020B0604020202020204" pitchFamily="34" charset="0"/>
                <a:ea typeface="宋体" panose="02010600030101010101" pitchFamily="2" charset="-122"/>
                <a:cs typeface="宋体" panose="02010600030101010101" pitchFamily="2" charset="-122"/>
              </a:rPr>
              <a:pPr/>
              <a:t>59</a:t>
            </a:fld>
            <a:endParaRPr lang="en-US" altLang="zh-CN" sz="1200">
              <a:solidFill>
                <a:schemeClr val="tx1"/>
              </a:solidFill>
              <a:latin typeface="Arial" panose="020B0604020202020204" pitchFamily="34" charset="0"/>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364516934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幻灯片图像占位符 1">
            <a:extLst>
              <a:ext uri="{FF2B5EF4-FFF2-40B4-BE49-F238E27FC236}">
                <a16:creationId xmlns:a16="http://schemas.microsoft.com/office/drawing/2014/main" id="{3468A6CB-91E1-C141-BBE1-A79FE775B630}"/>
              </a:ext>
            </a:extLst>
          </p:cNvPr>
          <p:cNvSpPr>
            <a:spLocks noGrp="1" noRot="1" noChangeAspect="1" noTextEdit="1"/>
          </p:cNvSpPr>
          <p:nvPr>
            <p:ph type="sldImg"/>
          </p:nvPr>
        </p:nvSpPr>
        <p:spPr/>
      </p:sp>
      <p:sp>
        <p:nvSpPr>
          <p:cNvPr id="8195" name="备注占位符 2">
            <a:extLst>
              <a:ext uri="{FF2B5EF4-FFF2-40B4-BE49-F238E27FC236}">
                <a16:creationId xmlns:a16="http://schemas.microsoft.com/office/drawing/2014/main" id="{52063E0B-8AEC-BE41-8F26-79840B12E1CB}"/>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cs typeface="宋体" panose="02010600030101010101" pitchFamily="2" charset="-122"/>
            </a:endParaRPr>
          </a:p>
        </p:txBody>
      </p:sp>
      <p:sp>
        <p:nvSpPr>
          <p:cNvPr id="8196" name="灯片编号占位符 3">
            <a:extLst>
              <a:ext uri="{FF2B5EF4-FFF2-40B4-BE49-F238E27FC236}">
                <a16:creationId xmlns:a16="http://schemas.microsoft.com/office/drawing/2014/main" id="{8B0B774F-7BD1-754F-AB90-4AE142FDA825}"/>
              </a:ext>
            </a:extLst>
          </p:cNvPr>
          <p:cNvSpPr>
            <a:spLocks noGrp="1"/>
          </p:cNvSpPr>
          <p:nvPr>
            <p:ph type="sldNum" sz="quarter" idx="5"/>
          </p:nvPr>
        </p:nvSpPr>
        <p:spPr>
          <a:noFill/>
        </p:spPr>
        <p:txBody>
          <a:bodyPr/>
          <a:lstStyle>
            <a:lvl1pPr>
              <a:defRPr sz="1400">
                <a:solidFill>
                  <a:schemeClr val="bg1"/>
                </a:solidFill>
                <a:latin typeface="Times New Roman" panose="02020603050405020304" pitchFamily="18" charset="0"/>
                <a:ea typeface="Gulim" panose="020B0600000101010101" pitchFamily="34" charset="-127"/>
              </a:defRPr>
            </a:lvl1pPr>
            <a:lvl2pPr marL="742950" indent="-285750">
              <a:defRPr sz="1400">
                <a:solidFill>
                  <a:schemeClr val="bg1"/>
                </a:solidFill>
                <a:latin typeface="Times New Roman" panose="02020603050405020304" pitchFamily="18" charset="0"/>
                <a:ea typeface="Gulim" panose="020B0600000101010101" pitchFamily="34" charset="-127"/>
              </a:defRPr>
            </a:lvl2pPr>
            <a:lvl3pPr marL="1143000" indent="-228600">
              <a:defRPr sz="1400">
                <a:solidFill>
                  <a:schemeClr val="bg1"/>
                </a:solidFill>
                <a:latin typeface="Times New Roman" panose="02020603050405020304" pitchFamily="18" charset="0"/>
                <a:ea typeface="Gulim" panose="020B0600000101010101" pitchFamily="34" charset="-127"/>
              </a:defRPr>
            </a:lvl3pPr>
            <a:lvl4pPr marL="1600200" indent="-228600">
              <a:defRPr sz="1400">
                <a:solidFill>
                  <a:schemeClr val="bg1"/>
                </a:solidFill>
                <a:latin typeface="Times New Roman" panose="02020603050405020304" pitchFamily="18" charset="0"/>
                <a:ea typeface="Gulim" panose="020B0600000101010101" pitchFamily="34" charset="-127"/>
              </a:defRPr>
            </a:lvl4pPr>
            <a:lvl5pPr marL="2057400" indent="-228600">
              <a:defRPr sz="1400">
                <a:solidFill>
                  <a:schemeClr val="bg1"/>
                </a:solidFill>
                <a:latin typeface="Times New Roman" panose="02020603050405020304" pitchFamily="18" charset="0"/>
                <a:ea typeface="Gulim" panose="020B0600000101010101" pitchFamily="34" charset="-127"/>
              </a:defRPr>
            </a:lvl5pPr>
            <a:lvl6pPr marL="25146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6pPr>
            <a:lvl7pPr marL="29718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7pPr>
            <a:lvl8pPr marL="34290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8pPr>
            <a:lvl9pPr marL="38862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9pPr>
          </a:lstStyle>
          <a:p>
            <a:fld id="{888C6BF7-49C5-5F42-A983-EDF315D566D4}" type="slidenum">
              <a:rPr lang="zh-CN" altLang="en-US" sz="1200" smtClean="0">
                <a:solidFill>
                  <a:schemeClr val="tx1"/>
                </a:solidFill>
                <a:latin typeface="Arial" panose="020B0604020202020204" pitchFamily="34" charset="0"/>
                <a:ea typeface="宋体" panose="02010600030101010101" pitchFamily="2" charset="-122"/>
                <a:cs typeface="宋体" panose="02010600030101010101" pitchFamily="2" charset="-122"/>
              </a:rPr>
              <a:pPr/>
              <a:t>61</a:t>
            </a:fld>
            <a:endParaRPr lang="en-US" altLang="zh-CN" sz="1200">
              <a:solidFill>
                <a:schemeClr val="tx1"/>
              </a:solidFill>
              <a:latin typeface="Arial" panose="020B0604020202020204" pitchFamily="34" charset="0"/>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23799348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Slide Image Placeholder 1">
            <a:extLst>
              <a:ext uri="{FF2B5EF4-FFF2-40B4-BE49-F238E27FC236}">
                <a16:creationId xmlns:a16="http://schemas.microsoft.com/office/drawing/2014/main" id="{4CC9F31A-0021-5440-AEB1-3583AFD5D5FC}"/>
              </a:ext>
            </a:extLst>
          </p:cNvPr>
          <p:cNvSpPr>
            <a:spLocks noGrp="1" noRot="1" noChangeAspect="1" noTextEdit="1"/>
          </p:cNvSpPr>
          <p:nvPr>
            <p:ph type="sldImg"/>
          </p:nvPr>
        </p:nvSpPr>
        <p:spPr/>
      </p:sp>
      <p:sp>
        <p:nvSpPr>
          <p:cNvPr id="10243" name="Notes Placeholder 2">
            <a:extLst>
              <a:ext uri="{FF2B5EF4-FFF2-40B4-BE49-F238E27FC236}">
                <a16:creationId xmlns:a16="http://schemas.microsoft.com/office/drawing/2014/main" id="{E7E3A982-0BC7-884A-846D-D2D6C0B63E2E}"/>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r>
              <a:rPr lang="en-US" altLang="zh-CN">
                <a:cs typeface="宋体" panose="02010600030101010101" pitchFamily="2" charset="-122"/>
              </a:rPr>
              <a:t>in after construction period, Light rail </a:t>
            </a:r>
          </a:p>
          <a:p>
            <a:r>
              <a:rPr lang="en-US" altLang="zh-CN">
                <a:cs typeface="宋体" panose="02010600030101010101" pitchFamily="2" charset="-122"/>
              </a:rPr>
              <a:t>has significant positive impacts on values of houses located within 0.25-0.50 mile </a:t>
            </a:r>
          </a:p>
          <a:p>
            <a:r>
              <a:rPr lang="en-US" altLang="zh-CN">
                <a:cs typeface="宋体" panose="02010600030101010101" pitchFamily="2" charset="-122"/>
              </a:rPr>
              <a:t>from the station</a:t>
            </a:r>
          </a:p>
          <a:p>
            <a:endParaRPr lang="en-US" altLang="en-US"/>
          </a:p>
        </p:txBody>
      </p:sp>
      <p:sp>
        <p:nvSpPr>
          <p:cNvPr id="10244" name="Slide Number Placeholder 3">
            <a:extLst>
              <a:ext uri="{FF2B5EF4-FFF2-40B4-BE49-F238E27FC236}">
                <a16:creationId xmlns:a16="http://schemas.microsoft.com/office/drawing/2014/main" id="{B4F85DCF-24DD-EE4C-927F-5BA7D396F2DE}"/>
              </a:ext>
            </a:extLst>
          </p:cNvPr>
          <p:cNvSpPr>
            <a:spLocks noGrp="1"/>
          </p:cNvSpPr>
          <p:nvPr>
            <p:ph type="sldNum" sz="quarter" idx="5"/>
          </p:nvPr>
        </p:nvSpPr>
        <p:spPr>
          <a:noFill/>
        </p:spPr>
        <p:txBody>
          <a:bodyPr/>
          <a:lstStyle>
            <a:lvl1pPr>
              <a:defRPr sz="1400">
                <a:solidFill>
                  <a:schemeClr val="bg1"/>
                </a:solidFill>
                <a:latin typeface="Times New Roman" panose="02020603050405020304" pitchFamily="18" charset="0"/>
                <a:ea typeface="Gulim" panose="020B0600000101010101" pitchFamily="34" charset="-127"/>
              </a:defRPr>
            </a:lvl1pPr>
            <a:lvl2pPr marL="742950" indent="-285750">
              <a:defRPr sz="1400">
                <a:solidFill>
                  <a:schemeClr val="bg1"/>
                </a:solidFill>
                <a:latin typeface="Times New Roman" panose="02020603050405020304" pitchFamily="18" charset="0"/>
                <a:ea typeface="Gulim" panose="020B0600000101010101" pitchFamily="34" charset="-127"/>
              </a:defRPr>
            </a:lvl2pPr>
            <a:lvl3pPr marL="1143000" indent="-228600">
              <a:defRPr sz="1400">
                <a:solidFill>
                  <a:schemeClr val="bg1"/>
                </a:solidFill>
                <a:latin typeface="Times New Roman" panose="02020603050405020304" pitchFamily="18" charset="0"/>
                <a:ea typeface="Gulim" panose="020B0600000101010101" pitchFamily="34" charset="-127"/>
              </a:defRPr>
            </a:lvl3pPr>
            <a:lvl4pPr marL="1600200" indent="-228600">
              <a:defRPr sz="1400">
                <a:solidFill>
                  <a:schemeClr val="bg1"/>
                </a:solidFill>
                <a:latin typeface="Times New Roman" panose="02020603050405020304" pitchFamily="18" charset="0"/>
                <a:ea typeface="Gulim" panose="020B0600000101010101" pitchFamily="34" charset="-127"/>
              </a:defRPr>
            </a:lvl4pPr>
            <a:lvl5pPr marL="2057400" indent="-228600">
              <a:defRPr sz="1400">
                <a:solidFill>
                  <a:schemeClr val="bg1"/>
                </a:solidFill>
                <a:latin typeface="Times New Roman" panose="02020603050405020304" pitchFamily="18" charset="0"/>
                <a:ea typeface="Gulim" panose="020B0600000101010101" pitchFamily="34" charset="-127"/>
              </a:defRPr>
            </a:lvl5pPr>
            <a:lvl6pPr marL="25146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6pPr>
            <a:lvl7pPr marL="29718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7pPr>
            <a:lvl8pPr marL="34290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8pPr>
            <a:lvl9pPr marL="38862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9pPr>
          </a:lstStyle>
          <a:p>
            <a:fld id="{BA062BCB-E2E0-4144-A6D3-4094C8EEDACD}" type="slidenum">
              <a:rPr lang="zh-CN" altLang="en-US" sz="1200" smtClean="0">
                <a:solidFill>
                  <a:schemeClr val="tx1"/>
                </a:solidFill>
                <a:latin typeface="Arial" panose="020B0604020202020204" pitchFamily="34" charset="0"/>
                <a:ea typeface="宋体" panose="02010600030101010101" pitchFamily="2" charset="-122"/>
                <a:cs typeface="宋体" panose="02010600030101010101" pitchFamily="2" charset="-122"/>
              </a:rPr>
              <a:pPr/>
              <a:t>62</a:t>
            </a:fld>
            <a:endParaRPr lang="en-US" altLang="zh-CN" sz="1200">
              <a:solidFill>
                <a:schemeClr val="tx1"/>
              </a:solidFill>
              <a:latin typeface="Arial" panose="020B0604020202020204" pitchFamily="34" charset="0"/>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3814844806"/>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90" name="幻灯片图像占位符 1">
            <a:extLst>
              <a:ext uri="{FF2B5EF4-FFF2-40B4-BE49-F238E27FC236}">
                <a16:creationId xmlns:a16="http://schemas.microsoft.com/office/drawing/2014/main" id="{549CAEBC-EC98-A14D-8023-0E0B52EDA629}"/>
              </a:ext>
            </a:extLst>
          </p:cNvPr>
          <p:cNvSpPr>
            <a:spLocks noGrp="1" noRot="1" noChangeAspect="1" noTextEdit="1"/>
          </p:cNvSpPr>
          <p:nvPr>
            <p:ph type="sldImg"/>
          </p:nvPr>
        </p:nvSpPr>
        <p:spPr/>
      </p:sp>
      <p:sp>
        <p:nvSpPr>
          <p:cNvPr id="12291" name="备注占位符 2">
            <a:extLst>
              <a:ext uri="{FF2B5EF4-FFF2-40B4-BE49-F238E27FC236}">
                <a16:creationId xmlns:a16="http://schemas.microsoft.com/office/drawing/2014/main" id="{D5134C1D-D956-A84B-8B19-43A135C531DD}"/>
              </a:ext>
            </a:extLst>
          </p:cNvPr>
          <p:cNvSpPr>
            <a:spLocks noGrp="1"/>
          </p:cNvSpPr>
          <p:nvPr>
            <p:ph type="body" idx="1"/>
          </p:nvPr>
        </p:nvSpPr>
        <p:spPr>
          <a:noFill/>
          <a:extLs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cs typeface="宋体" panose="02010600030101010101" pitchFamily="2" charset="-122"/>
            </a:endParaRPr>
          </a:p>
        </p:txBody>
      </p:sp>
      <p:sp>
        <p:nvSpPr>
          <p:cNvPr id="12292" name="灯片编号占位符 3">
            <a:extLst>
              <a:ext uri="{FF2B5EF4-FFF2-40B4-BE49-F238E27FC236}">
                <a16:creationId xmlns:a16="http://schemas.microsoft.com/office/drawing/2014/main" id="{D9461C44-D1BB-F94F-A71B-040F650F6BDD}"/>
              </a:ext>
            </a:extLst>
          </p:cNvPr>
          <p:cNvSpPr>
            <a:spLocks noGrp="1"/>
          </p:cNvSpPr>
          <p:nvPr>
            <p:ph type="sldNum" sz="quarter" idx="5"/>
          </p:nvPr>
        </p:nvSpPr>
        <p:spPr>
          <a:noFill/>
        </p:spPr>
        <p:txBody>
          <a:bodyPr/>
          <a:lstStyle>
            <a:lvl1pPr>
              <a:defRPr sz="1400">
                <a:solidFill>
                  <a:schemeClr val="bg1"/>
                </a:solidFill>
                <a:latin typeface="Times New Roman" panose="02020603050405020304" pitchFamily="18" charset="0"/>
                <a:ea typeface="Gulim" panose="020B0600000101010101" pitchFamily="34" charset="-127"/>
              </a:defRPr>
            </a:lvl1pPr>
            <a:lvl2pPr marL="742950" indent="-285750">
              <a:defRPr sz="1400">
                <a:solidFill>
                  <a:schemeClr val="bg1"/>
                </a:solidFill>
                <a:latin typeface="Times New Roman" panose="02020603050405020304" pitchFamily="18" charset="0"/>
                <a:ea typeface="Gulim" panose="020B0600000101010101" pitchFamily="34" charset="-127"/>
              </a:defRPr>
            </a:lvl2pPr>
            <a:lvl3pPr marL="1143000" indent="-228600">
              <a:defRPr sz="1400">
                <a:solidFill>
                  <a:schemeClr val="bg1"/>
                </a:solidFill>
                <a:latin typeface="Times New Roman" panose="02020603050405020304" pitchFamily="18" charset="0"/>
                <a:ea typeface="Gulim" panose="020B0600000101010101" pitchFamily="34" charset="-127"/>
              </a:defRPr>
            </a:lvl3pPr>
            <a:lvl4pPr marL="1600200" indent="-228600">
              <a:defRPr sz="1400">
                <a:solidFill>
                  <a:schemeClr val="bg1"/>
                </a:solidFill>
                <a:latin typeface="Times New Roman" panose="02020603050405020304" pitchFamily="18" charset="0"/>
                <a:ea typeface="Gulim" panose="020B0600000101010101" pitchFamily="34" charset="-127"/>
              </a:defRPr>
            </a:lvl4pPr>
            <a:lvl5pPr marL="2057400" indent="-228600">
              <a:defRPr sz="1400">
                <a:solidFill>
                  <a:schemeClr val="bg1"/>
                </a:solidFill>
                <a:latin typeface="Times New Roman" panose="02020603050405020304" pitchFamily="18" charset="0"/>
                <a:ea typeface="Gulim" panose="020B0600000101010101" pitchFamily="34" charset="-127"/>
              </a:defRPr>
            </a:lvl5pPr>
            <a:lvl6pPr marL="25146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6pPr>
            <a:lvl7pPr marL="29718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7pPr>
            <a:lvl8pPr marL="34290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8pPr>
            <a:lvl9pPr marL="38862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9pPr>
          </a:lstStyle>
          <a:p>
            <a:fld id="{1CAC8804-6280-D847-B1AB-B509A8AD25D6}" type="slidenum">
              <a:rPr lang="zh-CN" altLang="en-US" sz="1200" smtClean="0">
                <a:solidFill>
                  <a:schemeClr val="tx1"/>
                </a:solidFill>
                <a:latin typeface="Arial" panose="020B0604020202020204" pitchFamily="34" charset="0"/>
                <a:ea typeface="宋体" panose="02010600030101010101" pitchFamily="2" charset="-122"/>
                <a:cs typeface="宋体" panose="02010600030101010101" pitchFamily="2" charset="-122"/>
              </a:rPr>
              <a:pPr/>
              <a:t>63</a:t>
            </a:fld>
            <a:endParaRPr lang="en-US" altLang="zh-CN" sz="1200">
              <a:solidFill>
                <a:schemeClr val="tx1"/>
              </a:solidFill>
              <a:latin typeface="Arial" panose="020B0604020202020204" pitchFamily="34" charset="0"/>
              <a:ea typeface="宋体" panose="02010600030101010101" pitchFamily="2" charset="-122"/>
              <a:cs typeface="宋体" panose="02010600030101010101" pitchFamily="2" charset="-122"/>
            </a:endParaRPr>
          </a:p>
        </p:txBody>
      </p:sp>
    </p:spTree>
    <p:extLst>
      <p:ext uri="{BB962C8B-B14F-4D97-AF65-F5344CB8AC3E}">
        <p14:creationId xmlns:p14="http://schemas.microsoft.com/office/powerpoint/2010/main" val="37430589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7" name="Rectangle 6"/>
          <p:cNvSpPr/>
          <p:nvPr/>
        </p:nvSpPr>
        <p:spPr>
          <a:xfrm>
            <a:off x="1328166" y="1295400"/>
            <a:ext cx="6487668" cy="3152887"/>
          </a:xfrm>
          <a:prstGeom prst="rect">
            <a:avLst/>
          </a:prstGeo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p>
            <a:pPr marL="0" indent="0" algn="l" defTabSz="914400" rtl="0" eaLnBrk="1" latinLnBrk="0" hangingPunct="1">
              <a:spcBef>
                <a:spcPts val="2000"/>
              </a:spcBef>
              <a:buClr>
                <a:schemeClr val="accent1">
                  <a:lumMod val="60000"/>
                  <a:lumOff val="40000"/>
                </a:schemeClr>
              </a:buClr>
              <a:buSzPct val="110000"/>
              <a:buFont typeface="Wingdings 2" pitchFamily="18" charset="2"/>
              <a:buNone/>
            </a:pPr>
            <a:endParaRPr sz="3200" kern="1200">
              <a:solidFill>
                <a:schemeClr val="tx1">
                  <a:lumMod val="65000"/>
                  <a:lumOff val="35000"/>
                </a:schemeClr>
              </a:solidFill>
              <a:latin typeface="+mn-lt"/>
              <a:ea typeface="+mn-ea"/>
              <a:cs typeface="+mn-cs"/>
            </a:endParaRPr>
          </a:p>
        </p:txBody>
      </p:sp>
      <p:sp>
        <p:nvSpPr>
          <p:cNvPr id="2" name="Title 1"/>
          <p:cNvSpPr>
            <a:spLocks noGrp="1"/>
          </p:cNvSpPr>
          <p:nvPr>
            <p:ph type="ctrTitle"/>
          </p:nvPr>
        </p:nvSpPr>
        <p:spPr>
          <a:xfrm>
            <a:off x="1322921" y="1523999"/>
            <a:ext cx="6498158" cy="1724867"/>
          </a:xfrm>
        </p:spPr>
        <p:txBody>
          <a:bodyPr vert="horz" lIns="91440" tIns="45720" rIns="91440" bIns="45720" rtlCol="0" anchor="b" anchorCtr="0">
            <a:noAutofit/>
          </a:bodyPr>
          <a:lstStyle>
            <a:lvl1pPr marL="0" indent="0" algn="ctr" defTabSz="914400" rtl="0" eaLnBrk="1" latinLnBrk="0" hangingPunct="1">
              <a:spcBef>
                <a:spcPct val="0"/>
              </a:spcBef>
              <a:buClr>
                <a:schemeClr val="accent1">
                  <a:lumMod val="60000"/>
                  <a:lumOff val="40000"/>
                </a:schemeClr>
              </a:buClr>
              <a:buSzPct val="110000"/>
              <a:buFont typeface="Wingdings 2" pitchFamily="18" charset="2"/>
              <a:buNone/>
              <a:defRPr sz="4600" kern="1200">
                <a:solidFill>
                  <a:schemeClr val="accent1"/>
                </a:solidFill>
                <a:latin typeface="+mj-lt"/>
                <a:ea typeface="+mj-ea"/>
                <a:cs typeface="+mj-cs"/>
              </a:defRPr>
            </a:lvl1pPr>
          </a:lstStyle>
          <a:p>
            <a:r>
              <a:rPr lang="en-US"/>
              <a:t>Click to edit Master title style</a:t>
            </a:r>
            <a:endParaRPr/>
          </a:p>
        </p:txBody>
      </p:sp>
      <p:sp>
        <p:nvSpPr>
          <p:cNvPr id="3" name="Subtitle 2"/>
          <p:cNvSpPr>
            <a:spLocks noGrp="1"/>
          </p:cNvSpPr>
          <p:nvPr>
            <p:ph type="subTitle" idx="1"/>
          </p:nvPr>
        </p:nvSpPr>
        <p:spPr>
          <a:xfrm>
            <a:off x="1322921" y="3299012"/>
            <a:ext cx="6498159" cy="916641"/>
          </a:xfrm>
        </p:spPr>
        <p:txBody>
          <a:bodyPr vert="horz" lIns="91440" tIns="45720" rIns="91440" bIns="45720" rtlCol="0">
            <a:normAutofit/>
          </a:bodyPr>
          <a:lstStyle>
            <a:lvl1pPr marL="0" indent="0" algn="ctr" defTabSz="914400" rtl="0" eaLnBrk="1" latinLnBrk="0" hangingPunct="1">
              <a:spcBef>
                <a:spcPts val="300"/>
              </a:spcBef>
              <a:buClr>
                <a:schemeClr val="accent1">
                  <a:lumMod val="60000"/>
                  <a:lumOff val="40000"/>
                </a:schemeClr>
              </a:buClr>
              <a:buSzPct val="110000"/>
              <a:buFont typeface="Wingdings 2" pitchFamily="18" charset="2"/>
              <a:buNone/>
              <a:defRPr sz="1800" kern="1200">
                <a:solidFill>
                  <a:schemeClr val="tx1">
                    <a:tint val="75000"/>
                  </a:schemeClr>
                </a:solidFill>
                <a:latin typeface="+mn-lt"/>
                <a:ea typeface="+mn-ea"/>
                <a:cs typeface="+mn-cs"/>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1223B274-119C-7C44-AA34-951852646510}"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8" y="611872"/>
            <a:ext cx="4079545" cy="1162050"/>
          </a:xfrm>
        </p:spPr>
        <p:txBody>
          <a:bodyPr anchor="b"/>
          <a:lstStyle>
            <a:lvl1pPr algn="ctr">
              <a:defRPr sz="3600" b="0"/>
            </a:lvl1pPr>
          </a:lstStyle>
          <a:p>
            <a:r>
              <a:rPr lang="en-US"/>
              <a:t>Click to edit Master title style</a:t>
            </a:r>
            <a:endParaRPr/>
          </a:p>
        </p:txBody>
      </p:sp>
      <p:sp>
        <p:nvSpPr>
          <p:cNvPr id="4" name="Text Placeholder 3"/>
          <p:cNvSpPr>
            <a:spLocks noGrp="1"/>
          </p:cNvSpPr>
          <p:nvPr>
            <p:ph type="body" sz="half" idx="2"/>
          </p:nvPr>
        </p:nvSpPr>
        <p:spPr>
          <a:xfrm>
            <a:off x="533398" y="1787856"/>
            <a:ext cx="4079545"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23B274-119C-7C44-AA34-951852646510}"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F1E53-C8F8-5B4C-B698-B7BEAEE72698}" type="slidenum">
              <a:rPr lang="en-US" smtClean="0"/>
              <a:t>‹#›</a:t>
            </a:fld>
            <a:endParaRPr lang="en-US"/>
          </a:p>
        </p:txBody>
      </p:sp>
      <p:sp>
        <p:nvSpPr>
          <p:cNvPr id="8" name="Picture Placeholder 2"/>
          <p:cNvSpPr>
            <a:spLocks noGrp="1"/>
          </p:cNvSpPr>
          <p:nvPr>
            <p:ph type="pic" idx="1"/>
          </p:nvPr>
        </p:nvSpPr>
        <p:spPr>
          <a:xfrm>
            <a:off x="5090617" y="359392"/>
            <a:ext cx="3657600" cy="5318077"/>
          </a:xfrm>
          <a:ln w="3175">
            <a:solidFill>
              <a:schemeClr val="bg1"/>
            </a:solidFill>
          </a:ln>
          <a:effectLst>
            <a:outerShdw blurRad="63500" sx="100500" sy="100500" algn="ctr" rotWithShape="0">
              <a:prstClr val="black">
                <a:alpha val="50000"/>
              </a:prstClr>
            </a:outerShdw>
          </a:effectLst>
        </p:spPr>
        <p:txBody>
          <a:bodyPr vert="horz" lIns="91440" tIns="45720" rIns="91440" bIns="45720" rtlCol="0">
            <a:normAutofit/>
          </a:bodyPr>
          <a:lstStyle>
            <a:lvl1pPr marL="0" indent="0" algn="l" defTabSz="914400" rtl="0" eaLnBrk="1" latinLnBrk="0" hangingPunct="1">
              <a:spcBef>
                <a:spcPts val="2000"/>
              </a:spcBef>
              <a:buClr>
                <a:schemeClr val="accent1">
                  <a:lumMod val="60000"/>
                  <a:lumOff val="40000"/>
                </a:schemeClr>
              </a:buClr>
              <a:buSzPct val="110000"/>
              <a:buFont typeface="Wingdings 2" pitchFamily="18" charset="2"/>
              <a:buNone/>
              <a:defRPr sz="3200" kern="1200">
                <a:solidFill>
                  <a:schemeClr val="tx1">
                    <a:lumMod val="65000"/>
                    <a:lumOff val="35000"/>
                  </a:schemeClr>
                </a:solidFill>
                <a:latin typeface="+mn-lt"/>
                <a:ea typeface="+mn-ea"/>
                <a:cs typeface="+mn-cs"/>
              </a:defRPr>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Vertical Text Placeholder 2"/>
          <p:cNvSpPr>
            <a:spLocks noGrp="1"/>
          </p:cNvSpPr>
          <p:nvPr>
            <p:ph type="body" orient="vert" idx="1"/>
          </p:nvPr>
        </p:nvSpPr>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1223B274-119C-7C44-AA34-951852646510}"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369792" y="368301"/>
            <a:ext cx="1524000" cy="5575300"/>
          </a:xfrm>
        </p:spPr>
        <p:txBody>
          <a:bodyPr vert="eaVert"/>
          <a:lstStyle/>
          <a:p>
            <a:r>
              <a:rPr lang="en-US"/>
              <a:t>Click to edit Master title style</a:t>
            </a:r>
            <a:endParaRPr/>
          </a:p>
        </p:txBody>
      </p:sp>
      <p:sp>
        <p:nvSpPr>
          <p:cNvPr id="3" name="Vertical Text Placeholder 2"/>
          <p:cNvSpPr>
            <a:spLocks noGrp="1"/>
          </p:cNvSpPr>
          <p:nvPr>
            <p:ph type="body" orient="vert" idx="1"/>
          </p:nvPr>
        </p:nvSpPr>
        <p:spPr>
          <a:xfrm>
            <a:off x="549274" y="368301"/>
            <a:ext cx="6689726" cy="5575300"/>
          </a:xfrm>
        </p:spPr>
        <p:txBody>
          <a:bodyPr vert="eaVert"/>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1223B274-119C-7C44-AA34-951852646510}"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Content Placeholder 2"/>
          <p:cNvSpPr>
            <a:spLocks noGrp="1"/>
          </p:cNvSpPr>
          <p:nvPr>
            <p:ph idx="1"/>
          </p:nvPr>
        </p:nvSpPr>
        <p:spPr/>
        <p:txBody>
          <a:bodyPr/>
          <a:lstStyle>
            <a:lvl5pPr>
              <a:defRPr/>
            </a:lvl5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10"/>
          </p:nvPr>
        </p:nvSpPr>
        <p:spPr/>
        <p:txBody>
          <a:bodyPr/>
          <a:lstStyle/>
          <a:p>
            <a:fld id="{1223B274-119C-7C44-AA34-951852646510}"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p:cSld name="Title Slide with Picture">
    <p:spTree>
      <p:nvGrpSpPr>
        <p:cNvPr id="1" name=""/>
        <p:cNvGrpSpPr/>
        <p:nvPr/>
      </p:nvGrpSpPr>
      <p:grpSpPr>
        <a:xfrm>
          <a:off x="0" y="0"/>
          <a:ext cx="0" cy="0"/>
          <a:chOff x="0" y="0"/>
          <a:chExt cx="0" cy="0"/>
        </a:xfrm>
      </p:grpSpPr>
      <p:sp>
        <p:nvSpPr>
          <p:cNvPr id="2" name="Title 1"/>
          <p:cNvSpPr>
            <a:spLocks noGrp="1"/>
          </p:cNvSpPr>
          <p:nvPr>
            <p:ph type="ctrTitle"/>
          </p:nvPr>
        </p:nvSpPr>
        <p:spPr>
          <a:xfrm>
            <a:off x="363538" y="3352801"/>
            <a:ext cx="8416925" cy="1470025"/>
          </a:xfrm>
        </p:spPr>
        <p:txBody>
          <a:bodyPr/>
          <a:lstStyle/>
          <a:p>
            <a:r>
              <a:rPr lang="en-US"/>
              <a:t>Click to edit Master title style</a:t>
            </a:r>
            <a:endParaRPr dirty="0"/>
          </a:p>
        </p:txBody>
      </p:sp>
      <p:sp>
        <p:nvSpPr>
          <p:cNvPr id="3" name="Subtitle 2"/>
          <p:cNvSpPr>
            <a:spLocks noGrp="1"/>
          </p:cNvSpPr>
          <p:nvPr>
            <p:ph type="subTitle" idx="1"/>
          </p:nvPr>
        </p:nvSpPr>
        <p:spPr>
          <a:xfrm>
            <a:off x="363538" y="4771029"/>
            <a:ext cx="8416925" cy="972671"/>
          </a:xfrm>
        </p:spPr>
        <p:txBody>
          <a:bodyPr>
            <a:normAutofit/>
          </a:bodyPr>
          <a:lstStyle>
            <a:lvl1pPr marL="0" indent="0" algn="ctr">
              <a:spcBef>
                <a:spcPts val="300"/>
              </a:spcBef>
              <a:buNone/>
              <a:defRPr sz="1800">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endParaRPr dirty="0"/>
          </a:p>
        </p:txBody>
      </p:sp>
      <p:sp>
        <p:nvSpPr>
          <p:cNvPr id="4" name="Date Placeholder 3"/>
          <p:cNvSpPr>
            <a:spLocks noGrp="1"/>
          </p:cNvSpPr>
          <p:nvPr>
            <p:ph type="dt" sz="half" idx="10"/>
          </p:nvPr>
        </p:nvSpPr>
        <p:spPr/>
        <p:txBody>
          <a:bodyPr/>
          <a:lstStyle/>
          <a:p>
            <a:fld id="{1223B274-119C-7C44-AA34-951852646510}"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7F5CE407-6216-4202-80E4-A30DC2F709B2}" type="slidenum">
              <a:rPr lang="en-US" smtClean="0"/>
              <a:t>‹#›</a:t>
            </a:fld>
            <a:endParaRPr lang="en-US"/>
          </a:p>
        </p:txBody>
      </p:sp>
      <p:sp>
        <p:nvSpPr>
          <p:cNvPr id="9" name="Picture Placeholder 2"/>
          <p:cNvSpPr>
            <a:spLocks noGrp="1"/>
          </p:cNvSpPr>
          <p:nvPr>
            <p:ph type="pic" idx="13"/>
          </p:nvPr>
        </p:nvSpPr>
        <p:spPr>
          <a:xfrm>
            <a:off x="370980" y="363538"/>
            <a:ext cx="8402040" cy="2836862"/>
          </a:xfrm>
          <a:ln w="3175">
            <a:solidFill>
              <a:schemeClr val="bg1"/>
            </a:solidFill>
          </a:ln>
          <a:effectLst>
            <a:outerShdw blurRad="63500" sx="100500" sy="100500" algn="ctr" rotWithShape="0">
              <a:prstClr val="black">
                <a:alpha val="50000"/>
              </a:prstClr>
            </a:outerShdw>
          </a:effectLst>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Drag picture to placeholder or click icon to add</a:t>
            </a:r>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49275" y="2403144"/>
            <a:ext cx="8056563" cy="1362075"/>
          </a:xfrm>
        </p:spPr>
        <p:txBody>
          <a:bodyPr anchor="b" anchorCtr="0"/>
          <a:lstStyle>
            <a:lvl1pPr algn="ctr">
              <a:defRPr sz="4600" b="0" cap="none" baseline="0"/>
            </a:lvl1pPr>
          </a:lstStyle>
          <a:p>
            <a:r>
              <a:rPr lang="en-US"/>
              <a:t>Click to edit Master title style</a:t>
            </a:r>
            <a:endParaRPr/>
          </a:p>
        </p:txBody>
      </p:sp>
      <p:sp>
        <p:nvSpPr>
          <p:cNvPr id="3" name="Text Placeholder 2"/>
          <p:cNvSpPr>
            <a:spLocks noGrp="1"/>
          </p:cNvSpPr>
          <p:nvPr>
            <p:ph type="body" idx="1"/>
          </p:nvPr>
        </p:nvSpPr>
        <p:spPr>
          <a:xfrm>
            <a:off x="549275" y="3736005"/>
            <a:ext cx="8056563" cy="1500187"/>
          </a:xfrm>
        </p:spPr>
        <p:txBody>
          <a:bodyPr anchor="t" anchorCtr="0">
            <a:normAutofit/>
          </a:bodyPr>
          <a:lstStyle>
            <a:lvl1pPr marL="0" indent="0" algn="ctr">
              <a:spcBef>
                <a:spcPts val="300"/>
              </a:spcBef>
              <a:buNone/>
              <a:defRPr sz="18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223B274-119C-7C44-AA34-951852646510}" type="datetimeFigureOut">
              <a:rPr lang="en-US" smtClean="0"/>
              <a:t>1/31/18</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1336956"/>
          </a:xfrm>
        </p:spPr>
        <p:txBody>
          <a:bodyPr/>
          <a:lstStyle/>
          <a:p>
            <a:r>
              <a:rPr lang="en-US"/>
              <a:t>Click to edit Master title style</a:t>
            </a:r>
            <a:endParaRPr/>
          </a:p>
        </p:txBody>
      </p:sp>
      <p:sp>
        <p:nvSpPr>
          <p:cNvPr id="3" name="Content Placeholder 2"/>
          <p:cNvSpPr>
            <a:spLocks noGrp="1"/>
          </p:cNvSpPr>
          <p:nvPr>
            <p:ph sz="half" idx="1"/>
          </p:nvPr>
        </p:nvSpPr>
        <p:spPr>
          <a:xfrm>
            <a:off x="549275"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Content Placeholder 3"/>
          <p:cNvSpPr>
            <a:spLocks noGrp="1"/>
          </p:cNvSpPr>
          <p:nvPr>
            <p:ph sz="half" idx="2"/>
          </p:nvPr>
        </p:nvSpPr>
        <p:spPr>
          <a:xfrm>
            <a:off x="4751071" y="1600201"/>
            <a:ext cx="3840480" cy="4343400"/>
          </a:xfrm>
        </p:spPr>
        <p:txBody>
          <a:bodyPr>
            <a:normAutofit/>
          </a:bodyPr>
          <a:lstStyle>
            <a:lvl1pPr>
              <a:spcBef>
                <a:spcPts val="1600"/>
              </a:spcBef>
              <a:defRPr sz="2000"/>
            </a:lvl1pPr>
            <a:lvl2pPr>
              <a:defRPr sz="1800"/>
            </a:lvl2pPr>
            <a:lvl3pPr>
              <a:defRPr sz="18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Date Placeholder 4"/>
          <p:cNvSpPr>
            <a:spLocks noGrp="1"/>
          </p:cNvSpPr>
          <p:nvPr>
            <p:ph type="dt" sz="half" idx="10"/>
          </p:nvPr>
        </p:nvSpPr>
        <p:spPr/>
        <p:txBody>
          <a:bodyPr/>
          <a:lstStyle/>
          <a:p>
            <a:fld id="{1223B274-119C-7C44-AA34-951852646510}"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49274" y="107576"/>
            <a:ext cx="8042276" cy="1336956"/>
          </a:xfrm>
        </p:spPr>
        <p:txBody>
          <a:bodyPr/>
          <a:lstStyle>
            <a:lvl1pPr>
              <a:defRPr/>
            </a:lvl1pPr>
          </a:lstStyle>
          <a:p>
            <a:r>
              <a:rPr lang="en-US"/>
              <a:t>Click to edit Master title style</a:t>
            </a:r>
            <a:endParaRPr/>
          </a:p>
        </p:txBody>
      </p:sp>
      <p:sp>
        <p:nvSpPr>
          <p:cNvPr id="3" name="Text Placeholder 2"/>
          <p:cNvSpPr>
            <a:spLocks noGrp="1"/>
          </p:cNvSpPr>
          <p:nvPr>
            <p:ph type="body" idx="1"/>
          </p:nvPr>
        </p:nvSpPr>
        <p:spPr>
          <a:xfrm>
            <a:off x="549274"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549274"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5" name="Text Placeholder 4"/>
          <p:cNvSpPr>
            <a:spLocks noGrp="1"/>
          </p:cNvSpPr>
          <p:nvPr>
            <p:ph type="body" sz="quarter" idx="3"/>
          </p:nvPr>
        </p:nvSpPr>
        <p:spPr>
          <a:xfrm>
            <a:off x="4751070" y="1453224"/>
            <a:ext cx="3840480" cy="750887"/>
          </a:xfrm>
        </p:spPr>
        <p:txBody>
          <a:bodyPr anchor="b">
            <a:noAutofit/>
          </a:bodyPr>
          <a:lstStyle>
            <a:lvl1pPr marL="0" indent="0" algn="ctr">
              <a:spcBef>
                <a:spcPts val="0"/>
              </a:spcBef>
              <a:buNone/>
              <a:defRPr sz="2400" b="0">
                <a:solidFill>
                  <a:schemeClr val="accent1">
                    <a:lumMod val="60000"/>
                    <a:lumOff val="40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751070" y="2347415"/>
            <a:ext cx="3840480" cy="3596185"/>
          </a:xfrm>
        </p:spPr>
        <p:txBody>
          <a:bodyPr>
            <a:normAutofit/>
          </a:bodyPr>
          <a:lstStyle>
            <a:lvl1pPr>
              <a:spcBef>
                <a:spcPts val="1600"/>
              </a:spcBef>
              <a:defRPr sz="2000"/>
            </a:lvl1pPr>
            <a:lvl2pPr>
              <a:defRPr sz="1800"/>
            </a:lvl2pPr>
            <a:lvl3pPr>
              <a:defRPr sz="1800"/>
            </a:lvl3pPr>
            <a:lvl4pPr>
              <a:defRPr sz="1800"/>
            </a:lvl4pPr>
            <a:lvl5pPr>
              <a:defRPr sz="18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7" name="Date Placeholder 6"/>
          <p:cNvSpPr>
            <a:spLocks noGrp="1"/>
          </p:cNvSpPr>
          <p:nvPr>
            <p:ph type="dt" sz="half" idx="10"/>
          </p:nvPr>
        </p:nvSpPr>
        <p:spPr/>
        <p:txBody>
          <a:bodyPr/>
          <a:lstStyle/>
          <a:p>
            <a:fld id="{1223B274-119C-7C44-AA34-951852646510}" type="datetimeFigureOut">
              <a:rPr lang="en-US" smtClean="0"/>
              <a:t>1/31/18</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a:p>
        </p:txBody>
      </p:sp>
      <p:sp>
        <p:nvSpPr>
          <p:cNvPr id="3" name="Date Placeholder 2"/>
          <p:cNvSpPr>
            <a:spLocks noGrp="1"/>
          </p:cNvSpPr>
          <p:nvPr>
            <p:ph type="dt" sz="half" idx="10"/>
          </p:nvPr>
        </p:nvSpPr>
        <p:spPr/>
        <p:txBody>
          <a:bodyPr/>
          <a:lstStyle/>
          <a:p>
            <a:fld id="{1223B274-119C-7C44-AA34-951852646510}" type="datetimeFigureOut">
              <a:rPr lang="en-US" smtClean="0"/>
              <a:t>1/31/18</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223B274-119C-7C44-AA34-951852646510}" type="datetimeFigureOut">
              <a:rPr lang="en-US" smtClean="0"/>
              <a:t>1/31/18</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33399" y="611872"/>
            <a:ext cx="3840480" cy="1162050"/>
          </a:xfrm>
        </p:spPr>
        <p:txBody>
          <a:bodyPr anchor="b"/>
          <a:lstStyle>
            <a:lvl1pPr algn="ctr">
              <a:defRPr sz="3600" b="0"/>
            </a:lvl1pPr>
          </a:lstStyle>
          <a:p>
            <a:r>
              <a:rPr lang="en-US"/>
              <a:t>Click to edit Master title style</a:t>
            </a:r>
            <a:endParaRPr/>
          </a:p>
        </p:txBody>
      </p:sp>
      <p:sp>
        <p:nvSpPr>
          <p:cNvPr id="3" name="Content Placeholder 2"/>
          <p:cNvSpPr>
            <a:spLocks noGrp="1"/>
          </p:cNvSpPr>
          <p:nvPr>
            <p:ph idx="1"/>
          </p:nvPr>
        </p:nvSpPr>
        <p:spPr>
          <a:xfrm>
            <a:off x="4742824" y="368300"/>
            <a:ext cx="3840480" cy="5575300"/>
          </a:xfrm>
        </p:spPr>
        <p:txBody>
          <a:bodyPr>
            <a:normAutofit/>
          </a:bodyPr>
          <a:lstStyle>
            <a:lvl1pPr>
              <a:spcBef>
                <a:spcPts val="2000"/>
              </a:spcBef>
              <a:defRPr sz="2200"/>
            </a:lvl1pPr>
            <a:lvl2pPr>
              <a:defRPr sz="2000"/>
            </a:lvl2pPr>
            <a:lvl3pPr>
              <a:defRPr sz="1800"/>
            </a:lvl3pPr>
            <a:lvl4pPr>
              <a:defRPr sz="1800"/>
            </a:lvl4pPr>
            <a:lvl5pPr>
              <a:defRPr sz="18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Text Placeholder 3"/>
          <p:cNvSpPr>
            <a:spLocks noGrp="1"/>
          </p:cNvSpPr>
          <p:nvPr>
            <p:ph type="body" sz="half" idx="2"/>
          </p:nvPr>
        </p:nvSpPr>
        <p:spPr>
          <a:xfrm>
            <a:off x="533399" y="1787856"/>
            <a:ext cx="3840480" cy="3720152"/>
          </a:xfrm>
        </p:spPr>
        <p:txBody>
          <a:bodyPr>
            <a:normAutofit/>
          </a:bodyPr>
          <a:lstStyle>
            <a:lvl1pPr marL="0" indent="0" algn="ctr">
              <a:spcBef>
                <a:spcPts val="600"/>
              </a:spcBef>
              <a:buNone/>
              <a:defRPr sz="18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223B274-119C-7C44-AA34-951852646510}" type="datetimeFigureOut">
              <a:rPr lang="en-US" smtClean="0"/>
              <a:t>1/31/18</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5D0F1E53-C8F8-5B4C-B698-B7BEAEE72698}" type="slidenum">
              <a:rPr lang="en-US" smtClean="0"/>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49275" y="107576"/>
            <a:ext cx="8042276" cy="1336956"/>
          </a:xfrm>
          <a:prstGeom prst="rect">
            <a:avLst/>
          </a:prstGeom>
        </p:spPr>
        <p:txBody>
          <a:bodyPr vert="horz" lIns="91440" tIns="45720" rIns="91440" bIns="45720" rtlCol="0" anchor="b" anchorCtr="0">
            <a:noAutofit/>
          </a:bodyPr>
          <a:lstStyle/>
          <a:p>
            <a:r>
              <a:rPr lang="en-US"/>
              <a:t>Click to edit Master title style</a:t>
            </a:r>
            <a:endParaRPr/>
          </a:p>
        </p:txBody>
      </p:sp>
      <p:sp>
        <p:nvSpPr>
          <p:cNvPr id="3" name="Text Placeholder 2"/>
          <p:cNvSpPr>
            <a:spLocks noGrp="1"/>
          </p:cNvSpPr>
          <p:nvPr>
            <p:ph type="body" idx="1"/>
          </p:nvPr>
        </p:nvSpPr>
        <p:spPr>
          <a:xfrm>
            <a:off x="549275" y="1600201"/>
            <a:ext cx="8042276" cy="43434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dirty="0"/>
          </a:p>
        </p:txBody>
      </p:sp>
      <p:sp>
        <p:nvSpPr>
          <p:cNvPr id="4" name="Date Placeholder 3"/>
          <p:cNvSpPr>
            <a:spLocks noGrp="1"/>
          </p:cNvSpPr>
          <p:nvPr>
            <p:ph type="dt" sz="half" idx="2"/>
          </p:nvPr>
        </p:nvSpPr>
        <p:spPr>
          <a:xfrm>
            <a:off x="5629835" y="6275668"/>
            <a:ext cx="2133600" cy="365125"/>
          </a:xfrm>
          <a:prstGeom prst="rect">
            <a:avLst/>
          </a:prstGeom>
        </p:spPr>
        <p:txBody>
          <a:bodyPr vert="horz" lIns="91440" tIns="45720" rIns="91440" bIns="45720" rtlCol="0" anchor="ctr"/>
          <a:lstStyle>
            <a:lvl1pPr algn="r">
              <a:defRPr sz="1200">
                <a:solidFill>
                  <a:schemeClr val="bg1"/>
                </a:solidFill>
              </a:defRPr>
            </a:lvl1pPr>
          </a:lstStyle>
          <a:p>
            <a:fld id="{1223B274-119C-7C44-AA34-951852646510}" type="datetimeFigureOut">
              <a:rPr lang="en-US" smtClean="0"/>
              <a:t>1/31/18</a:t>
            </a:fld>
            <a:endParaRPr lang="en-US"/>
          </a:p>
        </p:txBody>
      </p:sp>
      <p:sp>
        <p:nvSpPr>
          <p:cNvPr id="5" name="Footer Placeholder 4"/>
          <p:cNvSpPr>
            <a:spLocks noGrp="1"/>
          </p:cNvSpPr>
          <p:nvPr>
            <p:ph type="ftr" sz="quarter" idx="3"/>
          </p:nvPr>
        </p:nvSpPr>
        <p:spPr>
          <a:xfrm>
            <a:off x="264458" y="6275668"/>
            <a:ext cx="4840941" cy="365125"/>
          </a:xfrm>
          <a:prstGeom prst="rect">
            <a:avLst/>
          </a:prstGeom>
        </p:spPr>
        <p:txBody>
          <a:bodyPr vert="horz" lIns="91440" tIns="45720" rIns="91440" bIns="45720" rtlCol="0" anchor="ctr"/>
          <a:lstStyle>
            <a:lvl1pPr algn="l">
              <a:defRPr sz="1200">
                <a:solidFill>
                  <a:schemeClr val="bg1"/>
                </a:solidFill>
              </a:defRPr>
            </a:lvl1pPr>
          </a:lstStyle>
          <a:p>
            <a:endParaRPr lang="en-US"/>
          </a:p>
        </p:txBody>
      </p:sp>
      <p:sp>
        <p:nvSpPr>
          <p:cNvPr id="6" name="Slide Number Placeholder 5"/>
          <p:cNvSpPr>
            <a:spLocks noGrp="1"/>
          </p:cNvSpPr>
          <p:nvPr>
            <p:ph type="sldNum" sz="quarter" idx="4"/>
          </p:nvPr>
        </p:nvSpPr>
        <p:spPr>
          <a:xfrm>
            <a:off x="7897906" y="6275668"/>
            <a:ext cx="990600" cy="365125"/>
          </a:xfrm>
          <a:prstGeom prst="rect">
            <a:avLst/>
          </a:prstGeom>
        </p:spPr>
        <p:txBody>
          <a:bodyPr vert="horz" lIns="91440" tIns="45720" rIns="91440" bIns="45720" rtlCol="0" anchor="ctr"/>
          <a:lstStyle>
            <a:lvl1pPr algn="r">
              <a:defRPr sz="3600">
                <a:solidFill>
                  <a:schemeClr val="bg1"/>
                </a:solidFill>
              </a:defRPr>
            </a:lvl1pPr>
          </a:lstStyle>
          <a:p>
            <a:fld id="{5D0F1E53-C8F8-5B4C-B698-B7BEAEE72698}" type="slidenum">
              <a:rPr lang="en-US" smtClean="0"/>
              <a:t>‹#›</a:t>
            </a:fld>
            <a:endParaRPr lang="en-US"/>
          </a:p>
        </p:txBody>
      </p:sp>
    </p:spTree>
  </p:cSld>
  <p:clrMap bg1="lt1" tx1="dk1" bg2="lt2" tx2="dk2" accent1="accent1" accent2="accent2" accent3="accent3" accent4="accent4" accent5="accent5" accent6="accent6" hlink="hlink" folHlink="folHlink"/>
  <p:sldLayoutIdLst>
    <p:sldLayoutId id="2147483785" r:id="rId1"/>
    <p:sldLayoutId id="2147483786" r:id="rId2"/>
    <p:sldLayoutId id="2147483787" r:id="rId3"/>
    <p:sldLayoutId id="2147483788" r:id="rId4"/>
    <p:sldLayoutId id="2147483789" r:id="rId5"/>
    <p:sldLayoutId id="2147483790" r:id="rId6"/>
    <p:sldLayoutId id="2147483791" r:id="rId7"/>
    <p:sldLayoutId id="2147483792" r:id="rId8"/>
    <p:sldLayoutId id="2147483793" r:id="rId9"/>
    <p:sldLayoutId id="2147483794" r:id="rId10"/>
    <p:sldLayoutId id="2147483795" r:id="rId11"/>
    <p:sldLayoutId id="2147483796" r:id="rId12"/>
  </p:sldLayoutIdLst>
  <p:txStyles>
    <p:titleStyle>
      <a:lvl1pPr algn="ctr" defTabSz="914400" rtl="0" eaLnBrk="1" latinLnBrk="0" hangingPunct="1">
        <a:spcBef>
          <a:spcPct val="0"/>
        </a:spcBef>
        <a:buNone/>
        <a:defRPr sz="4600" kern="1200">
          <a:solidFill>
            <a:schemeClr val="accent1"/>
          </a:solidFill>
          <a:latin typeface="+mj-lt"/>
          <a:ea typeface="+mj-ea"/>
          <a:cs typeface="+mj-cs"/>
        </a:defRPr>
      </a:lvl1pPr>
    </p:titleStyle>
    <p:bodyStyle>
      <a:lvl1pPr marL="349250" indent="-349250" algn="l" defTabSz="914400" rtl="0" eaLnBrk="1" latinLnBrk="0" hangingPunct="1">
        <a:spcBef>
          <a:spcPts val="2000"/>
        </a:spcBef>
        <a:buClr>
          <a:schemeClr val="accent1">
            <a:lumMod val="60000"/>
            <a:lumOff val="40000"/>
          </a:schemeClr>
        </a:buClr>
        <a:buSzPct val="110000"/>
        <a:buFont typeface="Wingdings 2" pitchFamily="18" charset="2"/>
        <a:buChar char=""/>
        <a:defRPr sz="2400" kern="1200">
          <a:solidFill>
            <a:schemeClr val="tx1">
              <a:lumMod val="65000"/>
              <a:lumOff val="35000"/>
            </a:schemeClr>
          </a:solidFill>
          <a:latin typeface="+mn-lt"/>
          <a:ea typeface="+mn-ea"/>
          <a:cs typeface="+mn-cs"/>
        </a:defRPr>
      </a:lvl1pPr>
      <a:lvl2pPr marL="685800" indent="-336550" algn="l" defTabSz="914400" rtl="0" eaLnBrk="1" latinLnBrk="0" hangingPunct="1">
        <a:spcBef>
          <a:spcPts val="600"/>
        </a:spcBef>
        <a:buClr>
          <a:schemeClr val="accent1">
            <a:lumMod val="75000"/>
          </a:schemeClr>
        </a:buClr>
        <a:buSzPct val="110000"/>
        <a:buFont typeface="Wingdings 2" pitchFamily="18" charset="2"/>
        <a:buChar char=""/>
        <a:defRPr sz="2200" kern="1200">
          <a:solidFill>
            <a:schemeClr val="tx1">
              <a:lumMod val="65000"/>
              <a:lumOff val="35000"/>
            </a:schemeClr>
          </a:solidFill>
          <a:latin typeface="+mn-lt"/>
          <a:ea typeface="+mn-ea"/>
          <a:cs typeface="+mn-cs"/>
        </a:defRPr>
      </a:lvl2pPr>
      <a:lvl3pPr marL="96837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2000" kern="1200">
          <a:solidFill>
            <a:schemeClr val="tx1">
              <a:lumMod val="65000"/>
              <a:lumOff val="35000"/>
            </a:schemeClr>
          </a:solidFill>
          <a:latin typeface="+mn-lt"/>
          <a:ea typeface="+mn-ea"/>
          <a:cs typeface="+mn-cs"/>
        </a:defRPr>
      </a:lvl3pPr>
      <a:lvl4pPr marL="1263650" indent="-295275" algn="l" defTabSz="914400" rtl="0" eaLnBrk="1" latinLnBrk="0" hangingPunct="1">
        <a:spcBef>
          <a:spcPts val="600"/>
        </a:spcBef>
        <a:buClr>
          <a:schemeClr val="accent1">
            <a:lumMod val="75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4pPr>
      <a:lvl5pPr marL="1546225" indent="-282575" algn="l" defTabSz="914400" rtl="0" eaLnBrk="1" latinLnBrk="0" hangingPunct="1">
        <a:spcBef>
          <a:spcPts val="600"/>
        </a:spcBef>
        <a:buClr>
          <a:schemeClr val="accent1">
            <a:lumMod val="60000"/>
            <a:lumOff val="40000"/>
          </a:schemeClr>
        </a:buClr>
        <a:buSzPct val="110000"/>
        <a:buFont typeface="Wingdings 2" pitchFamily="18" charset="2"/>
        <a:buChar char=""/>
        <a:defRPr sz="1800" kern="1200">
          <a:solidFill>
            <a:schemeClr val="tx1">
              <a:lumMod val="65000"/>
              <a:lumOff val="35000"/>
            </a:schemeClr>
          </a:solidFill>
          <a:latin typeface="+mn-lt"/>
          <a:ea typeface="+mn-ea"/>
          <a:cs typeface="+mn-cs"/>
        </a:defRPr>
      </a:lvl5pPr>
      <a:lvl6pPr marL="1828800"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6pPr>
      <a:lvl7pPr marL="21177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7pPr>
      <a:lvl8pPr marL="2398713" indent="-282575" algn="l" defTabSz="914400" rtl="0" eaLnBrk="1" latinLnBrk="0" hangingPunct="1">
        <a:spcBef>
          <a:spcPct val="20000"/>
        </a:spcBef>
        <a:buClr>
          <a:schemeClr val="accent2"/>
        </a:buClr>
        <a:buSzPct val="110000"/>
        <a:buFont typeface="Wingdings 2" pitchFamily="18" charset="2"/>
        <a:buChar char=""/>
        <a:defRPr lang="en-US" sz="1800" kern="1200" dirty="0" smtClean="0">
          <a:solidFill>
            <a:schemeClr val="tx1">
              <a:lumMod val="65000"/>
              <a:lumOff val="35000"/>
            </a:schemeClr>
          </a:solidFill>
          <a:latin typeface="+mn-lt"/>
          <a:ea typeface="+mn-ea"/>
          <a:cs typeface="+mn-cs"/>
        </a:defRPr>
      </a:lvl8pPr>
      <a:lvl9pPr marL="2689225" indent="-282575" algn="l" defTabSz="914400" rtl="0" eaLnBrk="1" latinLnBrk="0" hangingPunct="1">
        <a:spcBef>
          <a:spcPct val="20000"/>
        </a:spcBef>
        <a:buClr>
          <a:schemeClr val="accent1">
            <a:lumMod val="60000"/>
            <a:lumOff val="40000"/>
          </a:schemeClr>
        </a:buClr>
        <a:buSzPct val="110000"/>
        <a:buFont typeface="Wingdings 2" pitchFamily="18" charset="2"/>
        <a:buChar char=""/>
        <a:defRPr lang="en-US" sz="1800" kern="1200" dirty="0">
          <a:solidFill>
            <a:schemeClr val="tx1">
              <a:lumMod val="65000"/>
              <a:lumOff val="35000"/>
            </a:schemeClr>
          </a:solidFill>
          <a:latin typeface="+mn-lt"/>
          <a:ea typeface="+mn-ea"/>
          <a:cs typeface="+mn-cs"/>
        </a:defRPr>
      </a:lvl9pPr>
    </p:bodyStyle>
    <p:otherStyle>
      <a:defPPr>
        <a:defRPr/>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2.xml"/><Relationship Id="rId5" Type="http://schemas.openxmlformats.org/officeDocument/2006/relationships/image" Target="../media/image12.emf"/><Relationship Id="rId4" Type="http://schemas.openxmlformats.org/officeDocument/2006/relationships/image" Target="../media/image11.emf"/></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2" Type="http://schemas.openxmlformats.org/officeDocument/2006/relationships/image" Target="../media/image15.jpg"/><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2" Type="http://schemas.openxmlformats.org/officeDocument/2006/relationships/image" Target="../media/image16.jp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2" Type="http://schemas.openxmlformats.org/officeDocument/2006/relationships/image" Target="../media/image17.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18.jpg"/><Relationship Id="rId1" Type="http://schemas.openxmlformats.org/officeDocument/2006/relationships/slideLayout" Target="../slideLayouts/slideLayout8.xml"/></Relationships>
</file>

<file path=ppt/slides/_rels/slide34.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image" Target="../media/image20.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3.tiff"/><Relationship Id="rId2" Type="http://schemas.openxmlformats.org/officeDocument/2006/relationships/image" Target="../media/image2.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image" Target="../media/image23.png"/><Relationship Id="rId1" Type="http://schemas.openxmlformats.org/officeDocument/2006/relationships/slideLayout" Target="../slideLayouts/slideLayout2.xml"/><Relationship Id="rId4" Type="http://schemas.openxmlformats.org/officeDocument/2006/relationships/image" Target="../media/image25.png"/></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eg"/><Relationship Id="rId1" Type="http://schemas.openxmlformats.org/officeDocument/2006/relationships/slideLayout" Target="../slideLayouts/slideLayout2.xml"/><Relationship Id="rId4" Type="http://schemas.openxmlformats.org/officeDocument/2006/relationships/image" Target="../media/image30.png"/></Relationships>
</file>

<file path=ppt/slides/_rels/slide57.xml.rels><?xml version="1.0" encoding="UTF-8" standalone="yes"?>
<Relationships xmlns="http://schemas.openxmlformats.org/package/2006/relationships"><Relationship Id="rId3" Type="http://schemas.openxmlformats.org/officeDocument/2006/relationships/image" Target="../media/image32.jpeg"/><Relationship Id="rId2" Type="http://schemas.openxmlformats.org/officeDocument/2006/relationships/image" Target="../media/image31.jpeg"/><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8.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8.xml"/></Relationships>
</file>

<file path=ppt/slides/_rels/slide61.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8.xml"/></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8.xml"/></Relationships>
</file>

<file path=ppt/slides/_rels/slide6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8.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4.jpg"/><Relationship Id="rId1" Type="http://schemas.openxmlformats.org/officeDocument/2006/relationships/slideLayout" Target="../slideLayouts/slideLayout8.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8.xml"/></Relationships>
</file>

<file path=ppt/slides/_rels/slide67.xml.rels><?xml version="1.0" encoding="UTF-8" standalone="yes"?>
<Relationships xmlns="http://schemas.openxmlformats.org/package/2006/relationships"><Relationship Id="rId2" Type="http://schemas.openxmlformats.org/officeDocument/2006/relationships/image" Target="../media/image35.jpg"/><Relationship Id="rId1" Type="http://schemas.openxmlformats.org/officeDocument/2006/relationships/slideLayout" Target="../slideLayouts/slideLayout8.xml"/></Relationships>
</file>

<file path=ppt/slides/_rels/slide68.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37.PNG"/><Relationship Id="rId1" Type="http://schemas.openxmlformats.org/officeDocument/2006/relationships/slideLayout" Target="../slideLayouts/slideLayout2.xml"/><Relationship Id="rId4" Type="http://schemas.openxmlformats.org/officeDocument/2006/relationships/image" Target="../media/image39.jpeg"/></Relationships>
</file>

<file path=ppt/slides/_rels/slide7.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1.xml"/><Relationship Id="rId1" Type="http://schemas.openxmlformats.org/officeDocument/2006/relationships/slideLayout" Target="../slideLayouts/slideLayout2.xml"/><Relationship Id="rId4" Type="http://schemas.openxmlformats.org/officeDocument/2006/relationships/image" Target="../media/image5.jp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image" Target="../media/image40.jpeg"/><Relationship Id="rId1" Type="http://schemas.openxmlformats.org/officeDocument/2006/relationships/slideLayout" Target="../slideLayouts/slideLayout2.xml"/><Relationship Id="rId5" Type="http://schemas.openxmlformats.org/officeDocument/2006/relationships/image" Target="../media/image43.jpeg"/><Relationship Id="rId4" Type="http://schemas.openxmlformats.org/officeDocument/2006/relationships/image" Target="../media/image42.jpeg"/></Relationships>
</file>

<file path=ppt/slides/_rels/slide72.xml.rels><?xml version="1.0" encoding="UTF-8" standalone="yes"?>
<Relationships xmlns="http://schemas.openxmlformats.org/package/2006/relationships"><Relationship Id="rId3" Type="http://schemas.openxmlformats.org/officeDocument/2006/relationships/image" Target="../media/image45.JPG"/><Relationship Id="rId2" Type="http://schemas.openxmlformats.org/officeDocument/2006/relationships/image" Target="../media/image44.JPG"/><Relationship Id="rId1" Type="http://schemas.openxmlformats.org/officeDocument/2006/relationships/slideLayout" Target="../slideLayouts/slideLayout2.xml"/><Relationship Id="rId4" Type="http://schemas.openxmlformats.org/officeDocument/2006/relationships/image" Target="../media/image46.JP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0" y="4281032"/>
            <a:ext cx="9015984" cy="1336956"/>
          </a:xfrm>
        </p:spPr>
        <p:txBody>
          <a:bodyPr/>
          <a:lstStyle/>
          <a:p>
            <a:r>
              <a:rPr lang="en-US" sz="5400" dirty="0"/>
              <a:t>Mapping Potential of Radon levels in Erie County</a:t>
            </a:r>
            <a:br>
              <a:rPr lang="en-US" dirty="0"/>
            </a:br>
            <a:br>
              <a:rPr lang="en-US" dirty="0"/>
            </a:br>
            <a:br>
              <a:rPr lang="en-US" dirty="0"/>
            </a:br>
            <a:r>
              <a:rPr lang="en-US" dirty="0"/>
              <a:t>Geo 479</a:t>
            </a:r>
            <a:br>
              <a:rPr lang="en-US" dirty="0"/>
            </a:br>
            <a:r>
              <a:rPr lang="en-US" sz="2800" dirty="0"/>
              <a:t>By: Nick Luh </a:t>
            </a:r>
          </a:p>
        </p:txBody>
      </p:sp>
    </p:spTree>
    <p:extLst>
      <p:ext uri="{BB962C8B-B14F-4D97-AF65-F5344CB8AC3E}">
        <p14:creationId xmlns:p14="http://schemas.microsoft.com/office/powerpoint/2010/main" val="1107207893"/>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1830268" y="1889937"/>
            <a:ext cx="6686549" cy="1697086"/>
          </a:xfrm>
        </p:spPr>
        <p:txBody>
          <a:bodyPr/>
          <a:lstStyle/>
          <a:p>
            <a:r>
              <a:rPr lang="en-US" dirty="0">
                <a:latin typeface="Times New Roman" panose="02020603050405020304" pitchFamily="18" charset="0"/>
                <a:cs typeface="Times New Roman" panose="02020603050405020304" pitchFamily="18" charset="0"/>
              </a:rPr>
              <a:t>Wetland Suitability Map for Suffolk County, New York</a:t>
            </a:r>
          </a:p>
        </p:txBody>
      </p:sp>
      <p:sp>
        <p:nvSpPr>
          <p:cNvPr id="3" name="Subtitle 2"/>
          <p:cNvSpPr>
            <a:spLocks noGrp="1"/>
          </p:cNvSpPr>
          <p:nvPr>
            <p:ph type="subTitle" idx="1"/>
          </p:nvPr>
        </p:nvSpPr>
        <p:spPr>
          <a:xfrm>
            <a:off x="1973808" y="3786382"/>
            <a:ext cx="6686549" cy="844712"/>
          </a:xfrm>
        </p:spPr>
        <p:txBody>
          <a:bodyPr>
            <a:normAutofit/>
          </a:bodyPr>
          <a:lstStyle/>
          <a:p>
            <a:r>
              <a:rPr lang="en-US" sz="2100" dirty="0">
                <a:latin typeface="Times New Roman" panose="02020603050405020304" pitchFamily="18" charset="0"/>
                <a:cs typeface="Times New Roman" panose="02020603050405020304" pitchFamily="18" charset="0"/>
              </a:rPr>
              <a:t>Spencer Podsiadlo</a:t>
            </a:r>
          </a:p>
        </p:txBody>
      </p:sp>
    </p:spTree>
    <p:extLst>
      <p:ext uri="{BB962C8B-B14F-4D97-AF65-F5344CB8AC3E}">
        <p14:creationId xmlns:p14="http://schemas.microsoft.com/office/powerpoint/2010/main" val="193348916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Objectives</a:t>
            </a:r>
          </a:p>
        </p:txBody>
      </p:sp>
      <p:sp>
        <p:nvSpPr>
          <p:cNvPr id="3" name="Content Placeholder 2"/>
          <p:cNvSpPr>
            <a:spLocks noGrp="1"/>
          </p:cNvSpPr>
          <p:nvPr>
            <p:ph idx="1"/>
          </p:nvPr>
        </p:nvSpPr>
        <p:spPr>
          <a:xfrm>
            <a:off x="741759" y="2286001"/>
            <a:ext cx="7886700" cy="2130482"/>
          </a:xfrm>
        </p:spPr>
        <p:txBody>
          <a:bodyPr>
            <a:normAutofit/>
          </a:bodyPr>
          <a:lstStyle/>
          <a:p>
            <a:r>
              <a:rPr lang="en-US" sz="2100" dirty="0">
                <a:latin typeface="Times New Roman" panose="02020603050405020304" pitchFamily="18" charset="0"/>
                <a:cs typeface="Times New Roman" panose="02020603050405020304" pitchFamily="18" charset="0"/>
              </a:rPr>
              <a:t>Create a suitability map for wetland construction and preservation.</a:t>
            </a:r>
          </a:p>
          <a:p>
            <a:endParaRPr lang="en-US" sz="2100" dirty="0">
              <a:latin typeface="Times New Roman" panose="02020603050405020304" pitchFamily="18" charset="0"/>
              <a:cs typeface="Times New Roman" panose="02020603050405020304" pitchFamily="18" charset="0"/>
            </a:endParaRPr>
          </a:p>
          <a:p>
            <a:r>
              <a:rPr lang="en-US" sz="2100" dirty="0">
                <a:latin typeface="Times New Roman" panose="02020603050405020304" pitchFamily="18" charset="0"/>
                <a:cs typeface="Times New Roman" panose="02020603050405020304" pitchFamily="18" charset="0"/>
              </a:rPr>
              <a:t>Perform spatial statistics to assess spread and clusters of the most suitable areas.</a:t>
            </a:r>
          </a:p>
        </p:txBody>
      </p:sp>
    </p:spTree>
    <p:extLst>
      <p:ext uri="{BB962C8B-B14F-4D97-AF65-F5344CB8AC3E}">
        <p14:creationId xmlns:p14="http://schemas.microsoft.com/office/powerpoint/2010/main" val="2239402245"/>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Data</a:t>
            </a:r>
          </a:p>
        </p:txBody>
      </p:sp>
      <p:sp>
        <p:nvSpPr>
          <p:cNvPr id="3" name="Content Placeholder 2"/>
          <p:cNvSpPr>
            <a:spLocks noGrp="1"/>
          </p:cNvSpPr>
          <p:nvPr>
            <p:ph idx="1"/>
          </p:nvPr>
        </p:nvSpPr>
        <p:spPr>
          <a:xfrm>
            <a:off x="1418721" y="2137336"/>
            <a:ext cx="6686550" cy="2833217"/>
          </a:xfrm>
        </p:spPr>
        <p:txBody>
          <a:bodyPr>
            <a:normAutofit fontScale="92500" lnSpcReduction="10000"/>
          </a:bodyPr>
          <a:lstStyle/>
          <a:p>
            <a:r>
              <a:rPr lang="en-US" sz="2100" dirty="0">
                <a:latin typeface="Times New Roman" panose="02020603050405020304" pitchFamily="18" charset="0"/>
                <a:cs typeface="Times New Roman" panose="02020603050405020304" pitchFamily="18" charset="0"/>
              </a:rPr>
              <a:t>DEM – U.S Geological Survey </a:t>
            </a:r>
          </a:p>
          <a:p>
            <a:r>
              <a:rPr lang="en-US" sz="2100" dirty="0">
                <a:latin typeface="Times New Roman" panose="02020603050405020304" pitchFamily="18" charset="0"/>
                <a:cs typeface="Times New Roman" panose="02020603050405020304" pitchFamily="18" charset="0"/>
              </a:rPr>
              <a:t>Hydrography – NRCS</a:t>
            </a:r>
          </a:p>
          <a:p>
            <a:r>
              <a:rPr lang="en-US" sz="2100" dirty="0">
                <a:latin typeface="Times New Roman" panose="02020603050405020304" pitchFamily="18" charset="0"/>
                <a:cs typeface="Times New Roman" panose="02020603050405020304" pitchFamily="18" charset="0"/>
              </a:rPr>
              <a:t>Roads – U.S. Census Bureau</a:t>
            </a:r>
          </a:p>
          <a:p>
            <a:r>
              <a:rPr lang="en-US" sz="2100" dirty="0">
                <a:latin typeface="Times New Roman" panose="02020603050405020304" pitchFamily="18" charset="0"/>
                <a:cs typeface="Times New Roman" panose="02020603050405020304" pitchFamily="18" charset="0"/>
              </a:rPr>
              <a:t>Land Use - U.S Geological Survey </a:t>
            </a:r>
          </a:p>
          <a:p>
            <a:r>
              <a:rPr lang="en-US" sz="2100" dirty="0">
                <a:latin typeface="Times New Roman" panose="02020603050405020304" pitchFamily="18" charset="0"/>
                <a:cs typeface="Times New Roman" panose="02020603050405020304" pitchFamily="18" charset="0"/>
              </a:rPr>
              <a:t>Potential Biodiversity - Environmental Management Bureau, NYS Office of Parks, Recreation, and Historic Preservation</a:t>
            </a:r>
          </a:p>
        </p:txBody>
      </p:sp>
    </p:spTree>
    <p:extLst>
      <p:ext uri="{BB962C8B-B14F-4D97-AF65-F5344CB8AC3E}">
        <p14:creationId xmlns:p14="http://schemas.microsoft.com/office/powerpoint/2010/main" val="49250550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sz="3600" dirty="0">
                <a:latin typeface="Times New Roman" panose="02020603050405020304" pitchFamily="18" charset="0"/>
                <a:cs typeface="Times New Roman" panose="02020603050405020304" pitchFamily="18" charset="0"/>
              </a:rPr>
              <a:t>Methods</a:t>
            </a:r>
          </a:p>
        </p:txBody>
      </p:sp>
      <p:sp>
        <p:nvSpPr>
          <p:cNvPr id="3" name="Content Placeholder 2"/>
          <p:cNvSpPr>
            <a:spLocks noGrp="1"/>
          </p:cNvSpPr>
          <p:nvPr>
            <p:ph idx="1"/>
          </p:nvPr>
        </p:nvSpPr>
        <p:spPr>
          <a:xfrm>
            <a:off x="1333880" y="2217067"/>
            <a:ext cx="6686550" cy="2833217"/>
          </a:xfrm>
        </p:spPr>
        <p:txBody>
          <a:bodyPr>
            <a:normAutofit fontScale="62500" lnSpcReduction="20000"/>
          </a:bodyPr>
          <a:lstStyle/>
          <a:p>
            <a:r>
              <a:rPr lang="en-US" sz="2100" dirty="0">
                <a:latin typeface="Times New Roman" panose="02020603050405020304" pitchFamily="18" charset="0"/>
                <a:cs typeface="Times New Roman" panose="02020603050405020304" pitchFamily="18" charset="0"/>
              </a:rPr>
              <a:t>Convert vectors to </a:t>
            </a:r>
            <a:r>
              <a:rPr lang="en-US" sz="2100" dirty="0" err="1">
                <a:latin typeface="Times New Roman" panose="02020603050405020304" pitchFamily="18" charset="0"/>
                <a:cs typeface="Times New Roman" panose="02020603050405020304" pitchFamily="18" charset="0"/>
              </a:rPr>
              <a:t>rasters</a:t>
            </a:r>
            <a:r>
              <a:rPr lang="en-US" sz="2100" dirty="0">
                <a:latin typeface="Times New Roman" panose="02020603050405020304" pitchFamily="18" charset="0"/>
                <a:cs typeface="Times New Roman" panose="02020603050405020304" pitchFamily="18" charset="0"/>
              </a:rPr>
              <a:t> (DEM’s, roads, hydrography)</a:t>
            </a:r>
          </a:p>
          <a:p>
            <a:r>
              <a:rPr lang="en-US" sz="2100" dirty="0">
                <a:latin typeface="Times New Roman" panose="02020603050405020304" pitchFamily="18" charset="0"/>
                <a:cs typeface="Times New Roman" panose="02020603050405020304" pitchFamily="18" charset="0"/>
              </a:rPr>
              <a:t>Perform Euclidean Distance on the roads and hydrography layers</a:t>
            </a:r>
          </a:p>
          <a:p>
            <a:r>
              <a:rPr lang="en-US" sz="2100" dirty="0">
                <a:latin typeface="Times New Roman" panose="02020603050405020304" pitchFamily="18" charset="0"/>
                <a:cs typeface="Times New Roman" panose="02020603050405020304" pitchFamily="18" charset="0"/>
              </a:rPr>
              <a:t>Reclassify roads and hydrography</a:t>
            </a:r>
          </a:p>
          <a:p>
            <a:r>
              <a:rPr lang="en-US" sz="2100" dirty="0">
                <a:latin typeface="Times New Roman" panose="02020603050405020304" pitchFamily="18" charset="0"/>
                <a:cs typeface="Times New Roman" panose="02020603050405020304" pitchFamily="18" charset="0"/>
              </a:rPr>
              <a:t>Reclassify DEM’s</a:t>
            </a:r>
          </a:p>
          <a:p>
            <a:r>
              <a:rPr lang="en-US" sz="2100" dirty="0">
                <a:latin typeface="Times New Roman" panose="02020603050405020304" pitchFamily="18" charset="0"/>
                <a:cs typeface="Times New Roman" panose="02020603050405020304" pitchFamily="18" charset="0"/>
              </a:rPr>
              <a:t>Reclassify Biodiversity and Land Use</a:t>
            </a:r>
          </a:p>
          <a:p>
            <a:r>
              <a:rPr lang="en-US" sz="2100" dirty="0">
                <a:latin typeface="Times New Roman" panose="02020603050405020304" pitchFamily="18" charset="0"/>
                <a:cs typeface="Times New Roman" panose="02020603050405020304" pitchFamily="18" charset="0"/>
              </a:rPr>
              <a:t>Weighted Overlay</a:t>
            </a:r>
          </a:p>
          <a:p>
            <a:r>
              <a:rPr lang="en-US" sz="2100" dirty="0">
                <a:latin typeface="Times New Roman" panose="02020603050405020304" pitchFamily="18" charset="0"/>
                <a:cs typeface="Times New Roman" panose="02020603050405020304" pitchFamily="18" charset="0"/>
              </a:rPr>
              <a:t>Cluster Analysis (</a:t>
            </a:r>
            <a:r>
              <a:rPr lang="en-US" sz="2100" dirty="0" err="1">
                <a:latin typeface="Times New Roman" panose="02020603050405020304" pitchFamily="18" charset="0"/>
                <a:cs typeface="Times New Roman" panose="02020603050405020304" pitchFamily="18" charset="0"/>
              </a:rPr>
              <a:t>Anselin</a:t>
            </a:r>
            <a:r>
              <a:rPr lang="en-US" sz="2100" dirty="0">
                <a:latin typeface="Times New Roman" panose="02020603050405020304" pitchFamily="18" charset="0"/>
                <a:cs typeface="Times New Roman" panose="02020603050405020304" pitchFamily="18" charset="0"/>
              </a:rPr>
              <a:t> Local </a:t>
            </a:r>
            <a:r>
              <a:rPr lang="en-US" sz="2100" dirty="0" err="1">
                <a:latin typeface="Times New Roman" panose="02020603050405020304" pitchFamily="18" charset="0"/>
                <a:cs typeface="Times New Roman" panose="02020603050405020304" pitchFamily="18" charset="0"/>
              </a:rPr>
              <a:t>Morans</a:t>
            </a:r>
            <a:r>
              <a:rPr lang="en-US" sz="2100" dirty="0">
                <a:latin typeface="Times New Roman" panose="02020603050405020304" pitchFamily="18" charset="0"/>
                <a:cs typeface="Times New Roman" panose="02020603050405020304" pitchFamily="18" charset="0"/>
              </a:rPr>
              <a:t> I)</a:t>
            </a:r>
          </a:p>
          <a:p>
            <a:endParaRPr lang="en-US"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81326254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763183" y="958259"/>
            <a:ext cx="5613155" cy="4921036"/>
          </a:xfrm>
        </p:spPr>
      </p:pic>
    </p:spTree>
    <p:extLst>
      <p:ext uri="{BB962C8B-B14F-4D97-AF65-F5344CB8AC3E}">
        <p14:creationId xmlns:p14="http://schemas.microsoft.com/office/powerpoint/2010/main" val="1142622941"/>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228600" y="3581400"/>
            <a:ext cx="8763000" cy="2511552"/>
          </a:xfrm>
        </p:spPr>
        <p:txBody>
          <a:bodyPr>
            <a:normAutofit/>
          </a:bodyPr>
          <a:lstStyle/>
          <a:p>
            <a:r>
              <a:rPr lang="en-US" sz="3200" i="1" dirty="0"/>
              <a:t>Mapping Habitat for Golden-winged Warbler (</a:t>
            </a:r>
            <a:r>
              <a:rPr lang="en-US" sz="3200" i="1" dirty="0" err="1"/>
              <a:t>Vermivora</a:t>
            </a:r>
            <a:r>
              <a:rPr lang="en-US" sz="3200" i="1" dirty="0"/>
              <a:t> chrysoptera) in Western New York.</a:t>
            </a:r>
            <a:endParaRPr lang="en-US" sz="3200" dirty="0"/>
          </a:p>
        </p:txBody>
      </p:sp>
      <p:sp>
        <p:nvSpPr>
          <p:cNvPr id="3" name="Subtitle 2"/>
          <p:cNvSpPr>
            <a:spLocks noGrp="1"/>
          </p:cNvSpPr>
          <p:nvPr>
            <p:ph type="subTitle" idx="1"/>
          </p:nvPr>
        </p:nvSpPr>
        <p:spPr>
          <a:xfrm>
            <a:off x="4191000" y="5715000"/>
            <a:ext cx="4648200" cy="966215"/>
          </a:xfrm>
        </p:spPr>
        <p:txBody>
          <a:bodyPr>
            <a:normAutofit fontScale="85000" lnSpcReduction="10000"/>
          </a:bodyPr>
          <a:lstStyle/>
          <a:p>
            <a:r>
              <a:rPr lang="en-US" sz="2800" dirty="0"/>
              <a:t>		Jesse Rubenstein</a:t>
            </a:r>
          </a:p>
          <a:p>
            <a:r>
              <a:rPr lang="en-US" sz="2800" dirty="0"/>
              <a:t>		GEO 559</a:t>
            </a:r>
          </a:p>
        </p:txBody>
      </p:sp>
      <p:pic>
        <p:nvPicPr>
          <p:cNvPr id="4" name="Picture 3"/>
          <p:cNvPicPr>
            <a:picLocks noChangeAspect="1"/>
          </p:cNvPicPr>
          <p:nvPr/>
        </p:nvPicPr>
        <p:blipFill>
          <a:blip r:embed="rId2"/>
          <a:stretch>
            <a:fillRect/>
          </a:stretch>
        </p:blipFill>
        <p:spPr>
          <a:xfrm>
            <a:off x="2743200" y="304800"/>
            <a:ext cx="3352800" cy="3155034"/>
          </a:xfrm>
          <a:prstGeom prst="rect">
            <a:avLst/>
          </a:prstGeom>
        </p:spPr>
      </p:pic>
    </p:spTree>
    <p:extLst>
      <p:ext uri="{BB962C8B-B14F-4D97-AF65-F5344CB8AC3E}">
        <p14:creationId xmlns:p14="http://schemas.microsoft.com/office/powerpoint/2010/main" val="118549691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t>OBJECTIVES</a:t>
            </a:r>
          </a:p>
        </p:txBody>
      </p:sp>
      <p:sp>
        <p:nvSpPr>
          <p:cNvPr id="3" name="Content Placeholder 2"/>
          <p:cNvSpPr>
            <a:spLocks noGrp="1"/>
          </p:cNvSpPr>
          <p:nvPr>
            <p:ph idx="1"/>
          </p:nvPr>
        </p:nvSpPr>
        <p:spPr>
          <a:xfrm>
            <a:off x="76200" y="1524000"/>
            <a:ext cx="8991600" cy="5257799"/>
          </a:xfrm>
        </p:spPr>
        <p:txBody>
          <a:bodyPr>
            <a:normAutofit lnSpcReduction="10000"/>
          </a:bodyPr>
          <a:lstStyle/>
          <a:p>
            <a:r>
              <a:rPr lang="en-US" dirty="0"/>
              <a:t>Create a habitat suitability model that predicts where GWWA habitat should be found </a:t>
            </a:r>
          </a:p>
          <a:p>
            <a:pPr lvl="1"/>
            <a:r>
              <a:rPr lang="en-US" dirty="0"/>
              <a:t>Utilize GWWA MGMT plans, expert opinion, and literature review as the basis for the land cover requirements. </a:t>
            </a:r>
          </a:p>
          <a:p>
            <a:pPr lvl="1"/>
            <a:endParaRPr lang="en-US" dirty="0"/>
          </a:p>
          <a:p>
            <a:r>
              <a:rPr lang="en-US" dirty="0"/>
              <a:t>Validate model results by overlaying empirical sighting data </a:t>
            </a:r>
          </a:p>
          <a:p>
            <a:pPr lvl="1"/>
            <a:r>
              <a:rPr lang="en-US" dirty="0"/>
              <a:t>USGS Breeding Bird Survey (BBS)</a:t>
            </a:r>
          </a:p>
          <a:p>
            <a:pPr marL="457200" lvl="1" indent="0">
              <a:buNone/>
            </a:pPr>
            <a:endParaRPr lang="en-US" dirty="0"/>
          </a:p>
          <a:p>
            <a:r>
              <a:rPr lang="en-US" dirty="0"/>
              <a:t>Create a final map to be used for DEC’s Young Tree Initiative</a:t>
            </a:r>
          </a:p>
          <a:p>
            <a:pPr lvl="1"/>
            <a:r>
              <a:rPr lang="en-US" dirty="0"/>
              <a:t>Finger Lakes Region (DEC Region 8)</a:t>
            </a:r>
          </a:p>
          <a:p>
            <a:pPr lvl="1"/>
            <a:r>
              <a:rPr lang="en-US" dirty="0"/>
              <a:t>WMAs with the most GWWA habitat</a:t>
            </a:r>
          </a:p>
          <a:p>
            <a:pPr marL="457200" lvl="1" indent="0">
              <a:buNone/>
            </a:pPr>
            <a:endParaRPr lang="en-US" dirty="0"/>
          </a:p>
        </p:txBody>
      </p:sp>
    </p:spTree>
    <p:extLst>
      <p:ext uri="{BB962C8B-B14F-4D97-AF65-F5344CB8AC3E}">
        <p14:creationId xmlns:p14="http://schemas.microsoft.com/office/powerpoint/2010/main" val="127513704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fontScale="90000"/>
          </a:bodyPr>
          <a:lstStyle/>
          <a:p>
            <a:r>
              <a:rPr lang="en-US" dirty="0"/>
              <a:t>DATA SETS: Habitat Suitability Model</a:t>
            </a:r>
          </a:p>
        </p:txBody>
      </p:sp>
      <p:sp>
        <p:nvSpPr>
          <p:cNvPr id="3" name="Content Placeholder 2"/>
          <p:cNvSpPr>
            <a:spLocks noGrp="1"/>
          </p:cNvSpPr>
          <p:nvPr>
            <p:ph idx="1"/>
          </p:nvPr>
        </p:nvSpPr>
        <p:spPr>
          <a:xfrm>
            <a:off x="0" y="1524000"/>
            <a:ext cx="9067800" cy="5257800"/>
          </a:xfrm>
        </p:spPr>
        <p:txBody>
          <a:bodyPr>
            <a:normAutofit fontScale="32500" lnSpcReduction="20000"/>
          </a:bodyPr>
          <a:lstStyle/>
          <a:p>
            <a:endParaRPr lang="en-US" dirty="0"/>
          </a:p>
          <a:p>
            <a:r>
              <a:rPr lang="en-US" dirty="0"/>
              <a:t>County Borders: 2010 U.S. Census Bureau (Vector)</a:t>
            </a:r>
          </a:p>
          <a:p>
            <a:pPr lvl="1"/>
            <a:r>
              <a:rPr lang="en-US" dirty="0"/>
              <a:t>Study area boundaries</a:t>
            </a:r>
          </a:p>
          <a:p>
            <a:pPr marL="457200" lvl="1" indent="0">
              <a:buNone/>
            </a:pPr>
            <a:endParaRPr lang="en-US" dirty="0"/>
          </a:p>
          <a:p>
            <a:r>
              <a:rPr lang="en-US" dirty="0"/>
              <a:t>Land Cover / Land Use</a:t>
            </a:r>
          </a:p>
          <a:p>
            <a:pPr lvl="1"/>
            <a:r>
              <a:rPr lang="en-US" dirty="0"/>
              <a:t>2011 National Land Cover Database (Raster)</a:t>
            </a:r>
          </a:p>
          <a:p>
            <a:pPr lvl="2"/>
            <a:r>
              <a:rPr lang="en-US" dirty="0"/>
              <a:t>Identify upland and wetland shrubs</a:t>
            </a:r>
          </a:p>
          <a:p>
            <a:pPr lvl="1"/>
            <a:r>
              <a:rPr lang="en-US" dirty="0"/>
              <a:t>2008 National Wetlands Inventory (Vector)</a:t>
            </a:r>
          </a:p>
          <a:p>
            <a:pPr lvl="2"/>
            <a:r>
              <a:rPr lang="en-US" dirty="0"/>
              <a:t>U.S. Fish and Wildlife Services</a:t>
            </a:r>
          </a:p>
          <a:p>
            <a:pPr lvl="1"/>
            <a:r>
              <a:rPr lang="en-US" dirty="0"/>
              <a:t>Hybridization with Blue-winged Warbler unlikely in wetland shrubs</a:t>
            </a:r>
          </a:p>
          <a:p>
            <a:pPr lvl="2"/>
            <a:endParaRPr lang="en-US" dirty="0"/>
          </a:p>
          <a:p>
            <a:pPr lvl="2"/>
            <a:endParaRPr lang="en-US" dirty="0"/>
          </a:p>
          <a:p>
            <a:r>
              <a:rPr lang="en-US" dirty="0"/>
              <a:t>Breeding Bird Survey (Vector)</a:t>
            </a:r>
          </a:p>
          <a:p>
            <a:pPr lvl="1"/>
            <a:r>
              <a:rPr lang="en-US" dirty="0"/>
              <a:t>Validate Model</a:t>
            </a:r>
          </a:p>
          <a:p>
            <a:pPr lvl="1"/>
            <a:r>
              <a:rPr lang="en-US" dirty="0"/>
              <a:t>Routes remain unchanged since 1960s</a:t>
            </a:r>
          </a:p>
          <a:p>
            <a:pPr lvl="1"/>
            <a:r>
              <a:rPr lang="en-US" dirty="0"/>
              <a:t>Broad scale analysis</a:t>
            </a:r>
          </a:p>
          <a:p>
            <a:pPr lvl="2"/>
            <a:r>
              <a:rPr lang="en-US" dirty="0"/>
              <a:t>Absence/presence on routes</a:t>
            </a:r>
          </a:p>
          <a:p>
            <a:pPr lvl="2"/>
            <a:r>
              <a:rPr lang="en-US" dirty="0"/>
              <a:t>Routes are 24.5 miles long</a:t>
            </a:r>
          </a:p>
          <a:p>
            <a:pPr marL="457200" lvl="1" indent="0">
              <a:buNone/>
            </a:pPr>
            <a:endParaRPr lang="en-US" dirty="0"/>
          </a:p>
          <a:p>
            <a:r>
              <a:rPr lang="en-US" dirty="0"/>
              <a:t>NYS DEC Wildlife MGMT Areas (Vector)</a:t>
            </a:r>
          </a:p>
          <a:p>
            <a:pPr lvl="1"/>
            <a:r>
              <a:rPr lang="en-US" dirty="0"/>
              <a:t>Analyzed to see if GWWA habitat intersects with WMAs</a:t>
            </a:r>
          </a:p>
          <a:p>
            <a:pPr lvl="2"/>
            <a:r>
              <a:rPr lang="en-US" dirty="0"/>
              <a:t>Used for recommendations for “Young Tree </a:t>
            </a:r>
            <a:r>
              <a:rPr lang="en-US" dirty="0" err="1"/>
              <a:t>Initative</a:t>
            </a:r>
            <a:r>
              <a:rPr lang="en-US" dirty="0"/>
              <a:t>” </a:t>
            </a:r>
          </a:p>
          <a:p>
            <a:pPr marL="457200" lvl="1" indent="0">
              <a:buNone/>
            </a:pPr>
            <a:endParaRPr lang="en-US" dirty="0"/>
          </a:p>
          <a:p>
            <a:r>
              <a:rPr lang="en-US" dirty="0"/>
              <a:t>DEM Data</a:t>
            </a:r>
          </a:p>
          <a:p>
            <a:pPr lvl="1"/>
            <a:r>
              <a:rPr lang="en-US" dirty="0"/>
              <a:t>Areas &gt;390 meters</a:t>
            </a:r>
          </a:p>
          <a:p>
            <a:pPr lvl="2"/>
            <a:r>
              <a:rPr lang="en-US" dirty="0"/>
              <a:t>Hybridization with Blue-winged Warbler unlikely at high elevations</a:t>
            </a:r>
          </a:p>
        </p:txBody>
      </p:sp>
    </p:spTree>
    <p:extLst>
      <p:ext uri="{BB962C8B-B14F-4D97-AF65-F5344CB8AC3E}">
        <p14:creationId xmlns:p14="http://schemas.microsoft.com/office/powerpoint/2010/main" val="68995562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RESULTS</a:t>
            </a:r>
          </a:p>
        </p:txBody>
      </p:sp>
      <p:sp>
        <p:nvSpPr>
          <p:cNvPr id="3" name="Content Placeholder 2"/>
          <p:cNvSpPr>
            <a:spLocks noGrp="1"/>
          </p:cNvSpPr>
          <p:nvPr>
            <p:ph idx="1"/>
          </p:nvPr>
        </p:nvSpPr>
        <p:spPr>
          <a:xfrm>
            <a:off x="152400" y="1524001"/>
            <a:ext cx="8839200" cy="5257800"/>
          </a:xfrm>
        </p:spPr>
        <p:txBody>
          <a:bodyPr>
            <a:normAutofit/>
          </a:bodyPr>
          <a:lstStyle/>
          <a:p>
            <a:pPr lvl="2"/>
            <a:endParaRPr lang="en-US" dirty="0"/>
          </a:p>
          <a:p>
            <a:pPr lvl="2"/>
            <a:endParaRPr lang="en-US" dirty="0"/>
          </a:p>
        </p:txBody>
      </p:sp>
      <p:pic>
        <p:nvPicPr>
          <p:cNvPr id="4" name="Picture 3"/>
          <p:cNvPicPr/>
          <p:nvPr/>
        </p:nvPicPr>
        <p:blipFill>
          <a:blip r:embed="rId2">
            <a:extLst>
              <a:ext uri="{28A0092B-C50C-407E-A947-70E740481C1C}">
                <a14:useLocalDpi xmlns:a14="http://schemas.microsoft.com/office/drawing/2010/main" val="0"/>
              </a:ext>
            </a:extLst>
          </a:blip>
          <a:srcRect/>
          <a:stretch>
            <a:fillRect/>
          </a:stretch>
        </p:blipFill>
        <p:spPr bwMode="auto">
          <a:xfrm>
            <a:off x="0" y="1106098"/>
            <a:ext cx="4184469" cy="3626032"/>
          </a:xfrm>
          <a:prstGeom prst="rect">
            <a:avLst/>
          </a:prstGeom>
          <a:noFill/>
          <a:ln>
            <a:noFill/>
          </a:ln>
        </p:spPr>
      </p:pic>
      <p:pic>
        <p:nvPicPr>
          <p:cNvPr id="5" name="Picture 4"/>
          <p:cNvPicPr/>
          <p:nvPr/>
        </p:nvPicPr>
        <p:blipFill>
          <a:blip r:embed="rId3">
            <a:extLst>
              <a:ext uri="{28A0092B-C50C-407E-A947-70E740481C1C}">
                <a14:useLocalDpi xmlns:a14="http://schemas.microsoft.com/office/drawing/2010/main" val="0"/>
              </a:ext>
            </a:extLst>
          </a:blip>
          <a:srcRect/>
          <a:stretch>
            <a:fillRect/>
          </a:stretch>
        </p:blipFill>
        <p:spPr bwMode="auto">
          <a:xfrm>
            <a:off x="4184469" y="0"/>
            <a:ext cx="4959531" cy="3962400"/>
          </a:xfrm>
          <a:prstGeom prst="rect">
            <a:avLst/>
          </a:prstGeom>
          <a:noFill/>
          <a:ln>
            <a:noFill/>
          </a:ln>
        </p:spPr>
      </p:pic>
      <p:pic>
        <p:nvPicPr>
          <p:cNvPr id="6" name="Picture 5"/>
          <p:cNvPicPr/>
          <p:nvPr/>
        </p:nvPicPr>
        <p:blipFill>
          <a:blip r:embed="rId4">
            <a:extLst>
              <a:ext uri="{28A0092B-C50C-407E-A947-70E740481C1C}">
                <a14:useLocalDpi xmlns:a14="http://schemas.microsoft.com/office/drawing/2010/main" val="0"/>
              </a:ext>
            </a:extLst>
          </a:blip>
          <a:srcRect/>
          <a:stretch>
            <a:fillRect/>
          </a:stretch>
        </p:blipFill>
        <p:spPr bwMode="auto">
          <a:xfrm>
            <a:off x="3657600" y="4461511"/>
            <a:ext cx="5334000" cy="1303020"/>
          </a:xfrm>
          <a:prstGeom prst="rect">
            <a:avLst/>
          </a:prstGeom>
          <a:noFill/>
          <a:ln>
            <a:noFill/>
          </a:ln>
        </p:spPr>
      </p:pic>
      <p:pic>
        <p:nvPicPr>
          <p:cNvPr id="7" name="Picture 6"/>
          <p:cNvPicPr/>
          <p:nvPr/>
        </p:nvPicPr>
        <p:blipFill>
          <a:blip r:embed="rId5">
            <a:extLst>
              <a:ext uri="{28A0092B-C50C-407E-A947-70E740481C1C}">
                <a14:useLocalDpi xmlns:a14="http://schemas.microsoft.com/office/drawing/2010/main" val="0"/>
              </a:ext>
            </a:extLst>
          </a:blip>
          <a:srcRect/>
          <a:stretch>
            <a:fillRect/>
          </a:stretch>
        </p:blipFill>
        <p:spPr bwMode="auto">
          <a:xfrm>
            <a:off x="76200" y="5795121"/>
            <a:ext cx="5943600" cy="922020"/>
          </a:xfrm>
          <a:prstGeom prst="rect">
            <a:avLst/>
          </a:prstGeom>
          <a:noFill/>
          <a:ln>
            <a:noFill/>
          </a:ln>
        </p:spPr>
      </p:pic>
      <p:sp>
        <p:nvSpPr>
          <p:cNvPr id="8" name="TextBox 7"/>
          <p:cNvSpPr txBox="1"/>
          <p:nvPr/>
        </p:nvSpPr>
        <p:spPr>
          <a:xfrm>
            <a:off x="190500" y="4662873"/>
            <a:ext cx="1143000" cy="923330"/>
          </a:xfrm>
          <a:prstGeom prst="rect">
            <a:avLst/>
          </a:prstGeom>
          <a:noFill/>
        </p:spPr>
        <p:txBody>
          <a:bodyPr wrap="square" rtlCol="0">
            <a:spAutoFit/>
          </a:bodyPr>
          <a:lstStyle/>
          <a:p>
            <a:r>
              <a:rPr lang="en-US" dirty="0"/>
              <a:t>Heat Map of GWWA Habitat</a:t>
            </a:r>
          </a:p>
        </p:txBody>
      </p:sp>
      <p:cxnSp>
        <p:nvCxnSpPr>
          <p:cNvPr id="10" name="Straight Arrow Connector 9"/>
          <p:cNvCxnSpPr>
            <a:stCxn id="8" idx="3"/>
          </p:cNvCxnSpPr>
          <p:nvPr/>
        </p:nvCxnSpPr>
        <p:spPr>
          <a:xfrm flipV="1">
            <a:off x="1333500" y="4461511"/>
            <a:ext cx="495300" cy="66302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1" name="TextBox 10"/>
          <p:cNvSpPr txBox="1"/>
          <p:nvPr/>
        </p:nvSpPr>
        <p:spPr>
          <a:xfrm>
            <a:off x="4724400" y="3899957"/>
            <a:ext cx="2590800" cy="369332"/>
          </a:xfrm>
          <a:prstGeom prst="rect">
            <a:avLst/>
          </a:prstGeom>
          <a:noFill/>
        </p:spPr>
        <p:txBody>
          <a:bodyPr wrap="square" rtlCol="0">
            <a:spAutoFit/>
          </a:bodyPr>
          <a:lstStyle/>
          <a:p>
            <a:r>
              <a:rPr lang="en-US" dirty="0"/>
              <a:t>Habitat Suitability Map</a:t>
            </a:r>
          </a:p>
        </p:txBody>
      </p:sp>
      <p:cxnSp>
        <p:nvCxnSpPr>
          <p:cNvPr id="13" name="Straight Arrow Connector 12"/>
          <p:cNvCxnSpPr/>
          <p:nvPr/>
        </p:nvCxnSpPr>
        <p:spPr>
          <a:xfrm flipV="1">
            <a:off x="6019800" y="3276600"/>
            <a:ext cx="457200" cy="618787"/>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
        <p:nvSpPr>
          <p:cNvPr id="14" name="TextBox 13"/>
          <p:cNvSpPr txBox="1"/>
          <p:nvPr/>
        </p:nvSpPr>
        <p:spPr>
          <a:xfrm>
            <a:off x="6487886" y="6083907"/>
            <a:ext cx="2362200" cy="646331"/>
          </a:xfrm>
          <a:prstGeom prst="rect">
            <a:avLst/>
          </a:prstGeom>
          <a:noFill/>
        </p:spPr>
        <p:txBody>
          <a:bodyPr wrap="square" rtlCol="0">
            <a:spAutoFit/>
          </a:bodyPr>
          <a:lstStyle/>
          <a:p>
            <a:r>
              <a:rPr lang="en-US" dirty="0"/>
              <a:t>Ratios of bird habitat in WMAs &amp; BBS Routes</a:t>
            </a:r>
          </a:p>
        </p:txBody>
      </p:sp>
      <p:cxnSp>
        <p:nvCxnSpPr>
          <p:cNvPr id="16" name="Straight Arrow Connector 15"/>
          <p:cNvCxnSpPr>
            <a:stCxn id="14" idx="1"/>
          </p:cNvCxnSpPr>
          <p:nvPr/>
        </p:nvCxnSpPr>
        <p:spPr>
          <a:xfrm flipH="1">
            <a:off x="6096000" y="6407073"/>
            <a:ext cx="391886" cy="53848"/>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cxnSp>
        <p:nvCxnSpPr>
          <p:cNvPr id="19" name="Straight Arrow Connector 18"/>
          <p:cNvCxnSpPr/>
          <p:nvPr/>
        </p:nvCxnSpPr>
        <p:spPr>
          <a:xfrm flipV="1">
            <a:off x="7924800" y="5764531"/>
            <a:ext cx="0" cy="389144"/>
          </a:xfrm>
          <a:prstGeom prst="straightConnector1">
            <a:avLst/>
          </a:prstGeom>
          <a:ln>
            <a:tailEnd type="triangle"/>
          </a:ln>
        </p:spPr>
        <p:style>
          <a:lnRef idx="3">
            <a:schemeClr val="dk1"/>
          </a:lnRef>
          <a:fillRef idx="0">
            <a:schemeClr val="dk1"/>
          </a:fillRef>
          <a:effectRef idx="2">
            <a:schemeClr val="dk1"/>
          </a:effectRef>
          <a:fontRef idx="minor">
            <a:schemeClr val="tx1"/>
          </a:fontRef>
        </p:style>
      </p:cxnSp>
    </p:spTree>
    <p:extLst>
      <p:ext uri="{BB962C8B-B14F-4D97-AF65-F5344CB8AC3E}">
        <p14:creationId xmlns:p14="http://schemas.microsoft.com/office/powerpoint/2010/main" val="4149094782"/>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type="subTitle" idx="1"/>
          </p:nvPr>
        </p:nvSpPr>
        <p:spPr/>
        <p:txBody>
          <a:bodyPr/>
          <a:lstStyle/>
          <a:p>
            <a:r>
              <a:rPr lang="en-US" altLang="zh-CN" dirty="0"/>
              <a:t>Geo</a:t>
            </a:r>
            <a:r>
              <a:rPr lang="zh-CN" altLang="en-US" dirty="0"/>
              <a:t> </a:t>
            </a:r>
            <a:r>
              <a:rPr lang="en-US" altLang="zh-CN" dirty="0"/>
              <a:t>559</a:t>
            </a:r>
            <a:r>
              <a:rPr lang="zh-CN" altLang="en-US" dirty="0"/>
              <a:t>               </a:t>
            </a:r>
            <a:r>
              <a:rPr lang="en-US" altLang="zh-CN" dirty="0" err="1"/>
              <a:t>Xiaohan</a:t>
            </a:r>
            <a:r>
              <a:rPr lang="en-US" altLang="zh-CN" dirty="0"/>
              <a:t>,</a:t>
            </a:r>
            <a:r>
              <a:rPr lang="zh-CN" altLang="en-US" dirty="0"/>
              <a:t> </a:t>
            </a:r>
            <a:r>
              <a:rPr lang="en-US" altLang="zh-CN" dirty="0" err="1"/>
              <a:t>Rui</a:t>
            </a:r>
            <a:endParaRPr lang="en-US" dirty="0"/>
          </a:p>
        </p:txBody>
      </p:sp>
      <p:sp>
        <p:nvSpPr>
          <p:cNvPr id="2" name="Title 1"/>
          <p:cNvSpPr>
            <a:spLocks noGrp="1"/>
          </p:cNvSpPr>
          <p:nvPr>
            <p:ph type="ctrTitle"/>
          </p:nvPr>
        </p:nvSpPr>
        <p:spPr/>
        <p:txBody>
          <a:bodyPr/>
          <a:lstStyle/>
          <a:p>
            <a:r>
              <a:rPr lang="en-US" altLang="zh-CN" dirty="0"/>
              <a:t>Which</a:t>
            </a:r>
            <a:r>
              <a:rPr lang="zh-CN" altLang="en-US" dirty="0"/>
              <a:t> </a:t>
            </a:r>
            <a:r>
              <a:rPr lang="en-US" altLang="zh-CN" dirty="0"/>
              <a:t>is</a:t>
            </a:r>
            <a:r>
              <a:rPr lang="zh-CN" altLang="en-US" dirty="0"/>
              <a:t> </a:t>
            </a:r>
            <a:r>
              <a:rPr lang="en-US" altLang="zh-CN" dirty="0"/>
              <a:t>the</a:t>
            </a:r>
            <a:r>
              <a:rPr lang="zh-CN" altLang="en-US" dirty="0"/>
              <a:t> </a:t>
            </a:r>
            <a:r>
              <a:rPr lang="en-US" altLang="zh-CN" dirty="0"/>
              <a:t>most</a:t>
            </a:r>
            <a:r>
              <a:rPr lang="zh-CN" altLang="en-US" dirty="0"/>
              <a:t> </a:t>
            </a:r>
            <a:r>
              <a:rPr lang="en-US" altLang="zh-CN" dirty="0"/>
              <a:t>influential</a:t>
            </a:r>
            <a:r>
              <a:rPr lang="zh-CN" altLang="en-US" dirty="0"/>
              <a:t> </a:t>
            </a:r>
            <a:r>
              <a:rPr lang="en-US" altLang="zh-CN" dirty="0"/>
              <a:t>factor</a:t>
            </a:r>
            <a:r>
              <a:rPr lang="zh-CN" altLang="en-US" dirty="0"/>
              <a:t> </a:t>
            </a:r>
            <a:r>
              <a:rPr lang="en-US" altLang="zh-CN" dirty="0"/>
              <a:t>of</a:t>
            </a:r>
            <a:r>
              <a:rPr lang="zh-CN" altLang="en-US" dirty="0"/>
              <a:t> </a:t>
            </a:r>
            <a:r>
              <a:rPr lang="en-US" altLang="zh-CN" dirty="0"/>
              <a:t>car</a:t>
            </a:r>
            <a:r>
              <a:rPr lang="zh-CN" altLang="en-US" dirty="0"/>
              <a:t> </a:t>
            </a:r>
            <a:r>
              <a:rPr lang="en-US" altLang="zh-CN" dirty="0"/>
              <a:t>accidents?</a:t>
            </a:r>
            <a:endParaRPr lang="en-US" dirty="0"/>
          </a:p>
        </p:txBody>
      </p:sp>
    </p:spTree>
    <p:extLst>
      <p:ext uri="{BB962C8B-B14F-4D97-AF65-F5344CB8AC3E}">
        <p14:creationId xmlns:p14="http://schemas.microsoft.com/office/powerpoint/2010/main" val="34672520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Locate areas in Erie County with potentially high in home radon levels based on uranium concentration in bed rock and soil permeability.</a:t>
            </a:r>
          </a:p>
          <a:p>
            <a:r>
              <a:rPr lang="en-US" dirty="0"/>
              <a:t> Use three data sets to create suitability map for radon. </a:t>
            </a:r>
          </a:p>
          <a:p>
            <a:r>
              <a:rPr lang="en-US" dirty="0"/>
              <a:t>Compare map with actual data for average radon concentrations in Erie county. </a:t>
            </a:r>
          </a:p>
        </p:txBody>
      </p:sp>
    </p:spTree>
    <p:extLst>
      <p:ext uri="{BB962C8B-B14F-4D97-AF65-F5344CB8AC3E}">
        <p14:creationId xmlns:p14="http://schemas.microsoft.com/office/powerpoint/2010/main" val="105685586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1027777" y="2342867"/>
            <a:ext cx="6859440" cy="2801079"/>
          </a:xfrm>
        </p:spPr>
        <p:txBody>
          <a:bodyPr>
            <a:normAutofit fontScale="77500" lnSpcReduction="20000"/>
          </a:bodyPr>
          <a:lstStyle/>
          <a:p>
            <a:pPr algn="just"/>
            <a:r>
              <a:rPr lang="en-US" altLang="zh-CN" dirty="0"/>
              <a:t>Use</a:t>
            </a:r>
            <a:r>
              <a:rPr lang="zh-CN" altLang="en-US" dirty="0"/>
              <a:t> </a:t>
            </a:r>
            <a:r>
              <a:rPr lang="en-US" altLang="zh-CN" dirty="0"/>
              <a:t>daily</a:t>
            </a:r>
            <a:r>
              <a:rPr lang="zh-CN" altLang="en-US" dirty="0"/>
              <a:t> </a:t>
            </a:r>
            <a:r>
              <a:rPr lang="en-US" altLang="zh-CN" dirty="0"/>
              <a:t>data</a:t>
            </a:r>
            <a:r>
              <a:rPr lang="zh-CN" altLang="en-US" dirty="0"/>
              <a:t> </a:t>
            </a:r>
            <a:r>
              <a:rPr lang="en-US" altLang="zh-CN" dirty="0"/>
              <a:t>to</a:t>
            </a:r>
            <a:r>
              <a:rPr lang="zh-CN" altLang="en-US" dirty="0"/>
              <a:t> </a:t>
            </a:r>
            <a:r>
              <a:rPr lang="en-US" altLang="zh-CN" dirty="0"/>
              <a:t>find</a:t>
            </a:r>
            <a:r>
              <a:rPr lang="zh-CN" altLang="en-US" dirty="0"/>
              <a:t> </a:t>
            </a:r>
            <a:r>
              <a:rPr lang="en-US" altLang="zh-CN" dirty="0"/>
              <a:t>the</a:t>
            </a:r>
            <a:r>
              <a:rPr lang="zh-CN" altLang="en-US" dirty="0"/>
              <a:t> </a:t>
            </a:r>
            <a:r>
              <a:rPr lang="en-US" altLang="zh-CN" dirty="0"/>
              <a:t>clustered</a:t>
            </a:r>
            <a:r>
              <a:rPr lang="zh-CN" altLang="en-US" dirty="0"/>
              <a:t> </a:t>
            </a:r>
            <a:r>
              <a:rPr lang="en-US" altLang="zh-CN" dirty="0"/>
              <a:t>locations</a:t>
            </a:r>
            <a:r>
              <a:rPr lang="zh-CN" altLang="en-US" dirty="0"/>
              <a:t> </a:t>
            </a:r>
            <a:r>
              <a:rPr lang="en-US" altLang="zh-CN" dirty="0"/>
              <a:t>where</a:t>
            </a:r>
            <a:r>
              <a:rPr lang="zh-CN" altLang="en-US" dirty="0"/>
              <a:t> </a:t>
            </a:r>
            <a:r>
              <a:rPr lang="en-US" altLang="zh-CN" dirty="0"/>
              <a:t>there</a:t>
            </a:r>
            <a:r>
              <a:rPr lang="zh-CN" altLang="en-US" dirty="0"/>
              <a:t> </a:t>
            </a:r>
            <a:r>
              <a:rPr lang="en-US" altLang="zh-CN" dirty="0"/>
              <a:t>are</a:t>
            </a:r>
            <a:r>
              <a:rPr lang="zh-CN" altLang="en-US" dirty="0"/>
              <a:t> </a:t>
            </a:r>
            <a:r>
              <a:rPr lang="en-US" altLang="zh-CN" dirty="0"/>
              <a:t>high</a:t>
            </a:r>
            <a:r>
              <a:rPr lang="zh-CN" altLang="en-US" dirty="0"/>
              <a:t> </a:t>
            </a:r>
            <a:r>
              <a:rPr lang="en-US" altLang="zh-CN" dirty="0"/>
              <a:t>probabilities</a:t>
            </a:r>
            <a:r>
              <a:rPr lang="zh-CN" altLang="en-US" dirty="0"/>
              <a:t> </a:t>
            </a:r>
            <a:r>
              <a:rPr lang="en-US" altLang="zh-CN" dirty="0"/>
              <a:t>of</a:t>
            </a:r>
            <a:r>
              <a:rPr lang="zh-CN" altLang="en-US" dirty="0"/>
              <a:t> </a:t>
            </a:r>
            <a:r>
              <a:rPr lang="en-US" altLang="zh-CN" dirty="0"/>
              <a:t>car</a:t>
            </a:r>
            <a:r>
              <a:rPr lang="zh-CN" altLang="en-US" dirty="0"/>
              <a:t> </a:t>
            </a:r>
            <a:r>
              <a:rPr lang="en-US" altLang="zh-CN" dirty="0"/>
              <a:t>accidents</a:t>
            </a:r>
            <a:r>
              <a:rPr lang="zh-CN" altLang="en-US" dirty="0"/>
              <a:t> </a:t>
            </a:r>
            <a:r>
              <a:rPr lang="en-US" altLang="zh-CN" dirty="0"/>
              <a:t>happening;</a:t>
            </a:r>
            <a:endParaRPr lang="zh-CN" altLang="en-US" dirty="0"/>
          </a:p>
          <a:p>
            <a:pPr algn="just"/>
            <a:r>
              <a:rPr lang="en-US" altLang="zh-CN" dirty="0"/>
              <a:t>Analyze</a:t>
            </a:r>
            <a:r>
              <a:rPr lang="zh-CN" altLang="en-US" dirty="0"/>
              <a:t> </a:t>
            </a:r>
            <a:r>
              <a:rPr lang="en-US" altLang="zh-CN" dirty="0"/>
              <a:t>three</a:t>
            </a:r>
            <a:r>
              <a:rPr lang="zh-CN" altLang="en-US" dirty="0"/>
              <a:t> </a:t>
            </a:r>
            <a:r>
              <a:rPr lang="en-US" altLang="zh-CN" dirty="0"/>
              <a:t>factor</a:t>
            </a:r>
            <a:r>
              <a:rPr lang="zh-CN" altLang="en-US" dirty="0"/>
              <a:t> </a:t>
            </a:r>
            <a:r>
              <a:rPr lang="en-US" altLang="zh-CN" dirty="0"/>
              <a:t>layers</a:t>
            </a:r>
            <a:r>
              <a:rPr lang="zh-CN" altLang="en-US" dirty="0"/>
              <a:t> </a:t>
            </a:r>
            <a:r>
              <a:rPr lang="en-US" altLang="zh-CN" dirty="0"/>
              <a:t>respectively</a:t>
            </a:r>
            <a:r>
              <a:rPr lang="zh-CN" altLang="en-US" dirty="0"/>
              <a:t> </a:t>
            </a:r>
            <a:r>
              <a:rPr lang="en-US" altLang="zh-CN" dirty="0"/>
              <a:t>and</a:t>
            </a:r>
            <a:r>
              <a:rPr lang="zh-CN" altLang="en-US" dirty="0"/>
              <a:t> </a:t>
            </a:r>
            <a:r>
              <a:rPr lang="en-US" altLang="zh-CN" dirty="0"/>
              <a:t>use</a:t>
            </a:r>
            <a:r>
              <a:rPr lang="zh-CN" altLang="en-US" dirty="0"/>
              <a:t> </a:t>
            </a:r>
            <a:r>
              <a:rPr lang="en-US" altLang="zh-CN" dirty="0"/>
              <a:t>statistic</a:t>
            </a:r>
            <a:r>
              <a:rPr lang="zh-CN" altLang="en-US" dirty="0"/>
              <a:t> </a:t>
            </a:r>
            <a:r>
              <a:rPr lang="en-US" altLang="zh-CN" dirty="0"/>
              <a:t>method</a:t>
            </a:r>
            <a:r>
              <a:rPr lang="zh-CN" altLang="en-US" dirty="0"/>
              <a:t> </a:t>
            </a:r>
            <a:r>
              <a:rPr lang="en-US" altLang="zh-CN" dirty="0"/>
              <a:t>to</a:t>
            </a:r>
            <a:r>
              <a:rPr lang="zh-CN" altLang="en-US" dirty="0"/>
              <a:t> </a:t>
            </a:r>
            <a:r>
              <a:rPr lang="en-US" altLang="zh-CN" dirty="0"/>
              <a:t>calculate</a:t>
            </a:r>
            <a:r>
              <a:rPr lang="zh-CN" altLang="en-US" dirty="0"/>
              <a:t> </a:t>
            </a:r>
            <a:r>
              <a:rPr lang="en-US" altLang="zh-CN" dirty="0"/>
              <a:t>the</a:t>
            </a:r>
            <a:r>
              <a:rPr lang="zh-CN" altLang="en-US" dirty="0"/>
              <a:t> </a:t>
            </a:r>
            <a:r>
              <a:rPr lang="en-US" altLang="zh-CN" dirty="0"/>
              <a:t>relationship</a:t>
            </a:r>
            <a:r>
              <a:rPr lang="zh-CN" altLang="en-US" dirty="0"/>
              <a:t> </a:t>
            </a:r>
            <a:r>
              <a:rPr lang="en-US" altLang="zh-CN" dirty="0"/>
              <a:t>between</a:t>
            </a:r>
            <a:r>
              <a:rPr lang="zh-CN" altLang="en-US" dirty="0"/>
              <a:t> </a:t>
            </a:r>
            <a:r>
              <a:rPr lang="en-US" altLang="zh-CN" dirty="0"/>
              <a:t>them;</a:t>
            </a:r>
            <a:endParaRPr lang="zh-CN" altLang="en-US" dirty="0"/>
          </a:p>
          <a:p>
            <a:pPr algn="just"/>
            <a:r>
              <a:rPr lang="en-US" altLang="zh-CN" dirty="0"/>
              <a:t>Compare</a:t>
            </a:r>
            <a:r>
              <a:rPr lang="zh-CN" altLang="en-US" dirty="0"/>
              <a:t> </a:t>
            </a:r>
            <a:r>
              <a:rPr lang="en-US" altLang="zh-CN" dirty="0"/>
              <a:t>the</a:t>
            </a:r>
            <a:r>
              <a:rPr lang="zh-CN" altLang="en-US" dirty="0"/>
              <a:t> </a:t>
            </a:r>
            <a:r>
              <a:rPr lang="en-US" altLang="zh-CN" dirty="0"/>
              <a:t>result</a:t>
            </a:r>
            <a:r>
              <a:rPr lang="zh-CN" altLang="en-US" dirty="0"/>
              <a:t> </a:t>
            </a:r>
            <a:r>
              <a:rPr lang="en-US" altLang="zh-CN" dirty="0"/>
              <a:t>and</a:t>
            </a:r>
            <a:r>
              <a:rPr lang="zh-CN" altLang="en-US" dirty="0"/>
              <a:t> </a:t>
            </a:r>
            <a:r>
              <a:rPr lang="en-US" altLang="zh-CN" dirty="0"/>
              <a:t>find</a:t>
            </a:r>
            <a:r>
              <a:rPr lang="zh-CN" altLang="en-US" dirty="0"/>
              <a:t> </a:t>
            </a:r>
            <a:r>
              <a:rPr lang="en-US" altLang="zh-CN" dirty="0"/>
              <a:t>which</a:t>
            </a:r>
            <a:r>
              <a:rPr lang="zh-CN" altLang="en-US" dirty="0"/>
              <a:t> </a:t>
            </a:r>
            <a:r>
              <a:rPr lang="en-US" altLang="zh-CN" dirty="0"/>
              <a:t>is</a:t>
            </a:r>
            <a:r>
              <a:rPr lang="zh-CN" altLang="en-US" dirty="0"/>
              <a:t> </a:t>
            </a:r>
            <a:r>
              <a:rPr lang="en-US" altLang="zh-CN" dirty="0"/>
              <a:t>the</a:t>
            </a:r>
            <a:r>
              <a:rPr lang="zh-CN" altLang="en-US" dirty="0"/>
              <a:t> </a:t>
            </a:r>
            <a:r>
              <a:rPr lang="en-US" altLang="zh-CN" dirty="0"/>
              <a:t>most</a:t>
            </a:r>
            <a:r>
              <a:rPr lang="zh-CN" altLang="en-US" dirty="0"/>
              <a:t> </a:t>
            </a:r>
            <a:r>
              <a:rPr lang="en-US" altLang="zh-CN" dirty="0"/>
              <a:t>influential</a:t>
            </a:r>
            <a:r>
              <a:rPr lang="zh-CN" altLang="en-US" dirty="0"/>
              <a:t> </a:t>
            </a:r>
            <a:r>
              <a:rPr lang="en-US" altLang="zh-CN" dirty="0"/>
              <a:t>factor</a:t>
            </a:r>
            <a:r>
              <a:rPr lang="zh-CN" altLang="en-US" dirty="0"/>
              <a:t> </a:t>
            </a:r>
            <a:r>
              <a:rPr lang="en-US" altLang="zh-CN" dirty="0"/>
              <a:t>and</a:t>
            </a:r>
            <a:r>
              <a:rPr lang="zh-CN" altLang="en-US" dirty="0"/>
              <a:t> </a:t>
            </a:r>
            <a:r>
              <a:rPr lang="en-US" altLang="zh-CN" dirty="0"/>
              <a:t>explain</a:t>
            </a:r>
            <a:r>
              <a:rPr lang="zh-CN" altLang="en-US" dirty="0"/>
              <a:t> </a:t>
            </a:r>
            <a:r>
              <a:rPr lang="en-US" altLang="zh-CN" dirty="0"/>
              <a:t>the</a:t>
            </a:r>
            <a:r>
              <a:rPr lang="zh-CN" altLang="en-US" dirty="0"/>
              <a:t> </a:t>
            </a:r>
            <a:r>
              <a:rPr lang="en-US" altLang="zh-CN" dirty="0"/>
              <a:t>potential</a:t>
            </a:r>
            <a:r>
              <a:rPr lang="zh-CN" altLang="en-US" dirty="0"/>
              <a:t> </a:t>
            </a:r>
            <a:r>
              <a:rPr lang="en-US" altLang="zh-CN" dirty="0"/>
              <a:t>reasons;</a:t>
            </a:r>
            <a:endParaRPr lang="zh-CN" altLang="en-US" dirty="0"/>
          </a:p>
          <a:p>
            <a:pPr algn="just"/>
            <a:r>
              <a:rPr lang="en-US" altLang="zh-CN" dirty="0"/>
              <a:t>Use</a:t>
            </a:r>
            <a:r>
              <a:rPr lang="zh-CN" altLang="en-US" dirty="0"/>
              <a:t> </a:t>
            </a:r>
            <a:r>
              <a:rPr lang="en-US" altLang="zh-CN" dirty="0"/>
              <a:t>the</a:t>
            </a:r>
            <a:r>
              <a:rPr lang="zh-CN" altLang="en-US" dirty="0"/>
              <a:t> </a:t>
            </a:r>
            <a:r>
              <a:rPr lang="en-US" altLang="zh-CN" dirty="0"/>
              <a:t>weighted</a:t>
            </a:r>
            <a:r>
              <a:rPr lang="zh-CN" altLang="en-US" dirty="0"/>
              <a:t> </a:t>
            </a:r>
            <a:r>
              <a:rPr lang="en-US" altLang="zh-CN" dirty="0"/>
              <a:t>linear</a:t>
            </a:r>
            <a:r>
              <a:rPr lang="zh-CN" altLang="en-US" dirty="0"/>
              <a:t> </a:t>
            </a:r>
            <a:r>
              <a:rPr lang="en-US" altLang="zh-CN" dirty="0"/>
              <a:t>combination</a:t>
            </a:r>
            <a:r>
              <a:rPr lang="zh-CN" altLang="en-US" dirty="0"/>
              <a:t> </a:t>
            </a:r>
            <a:r>
              <a:rPr lang="en-US" altLang="zh-CN" dirty="0"/>
              <a:t>to</a:t>
            </a:r>
            <a:r>
              <a:rPr lang="zh-CN" altLang="en-US" dirty="0"/>
              <a:t> </a:t>
            </a:r>
            <a:r>
              <a:rPr lang="en-US" altLang="zh-CN" dirty="0"/>
              <a:t>predict</a:t>
            </a:r>
            <a:r>
              <a:rPr lang="zh-CN" altLang="en-US" dirty="0"/>
              <a:t> </a:t>
            </a:r>
            <a:r>
              <a:rPr lang="en-US" altLang="zh-CN" dirty="0"/>
              <a:t>where</a:t>
            </a:r>
            <a:r>
              <a:rPr lang="zh-CN" altLang="en-US" dirty="0"/>
              <a:t> </a:t>
            </a:r>
            <a:r>
              <a:rPr lang="en-US" altLang="zh-CN" dirty="0"/>
              <a:t>is</a:t>
            </a:r>
            <a:r>
              <a:rPr lang="zh-CN" altLang="en-US" dirty="0"/>
              <a:t> </a:t>
            </a:r>
            <a:r>
              <a:rPr lang="en-US" altLang="zh-CN" dirty="0"/>
              <a:t>the</a:t>
            </a:r>
            <a:r>
              <a:rPr lang="zh-CN" altLang="en-US" dirty="0"/>
              <a:t> </a:t>
            </a:r>
            <a:r>
              <a:rPr lang="en-US" altLang="zh-CN" dirty="0"/>
              <a:t>place</a:t>
            </a:r>
            <a:r>
              <a:rPr lang="zh-CN" altLang="en-US" dirty="0"/>
              <a:t> </a:t>
            </a:r>
            <a:r>
              <a:rPr lang="en-US" altLang="zh-CN" dirty="0"/>
              <a:t>that</a:t>
            </a:r>
            <a:r>
              <a:rPr lang="zh-CN" altLang="en-US" dirty="0"/>
              <a:t> </a:t>
            </a:r>
            <a:r>
              <a:rPr lang="en-US" altLang="zh-CN" dirty="0"/>
              <a:t>may</a:t>
            </a:r>
            <a:r>
              <a:rPr lang="zh-CN" altLang="en-US" dirty="0"/>
              <a:t> </a:t>
            </a:r>
            <a:r>
              <a:rPr lang="en-US" altLang="zh-CN" dirty="0"/>
              <a:t>likely</a:t>
            </a:r>
            <a:r>
              <a:rPr lang="zh-CN" altLang="en-US" dirty="0"/>
              <a:t> </a:t>
            </a:r>
            <a:r>
              <a:rPr lang="en-US" altLang="zh-CN" dirty="0"/>
              <a:t>to</a:t>
            </a:r>
            <a:r>
              <a:rPr lang="zh-CN" altLang="en-US" dirty="0"/>
              <a:t> </a:t>
            </a:r>
            <a:r>
              <a:rPr lang="en-US" altLang="zh-CN" dirty="0"/>
              <a:t>have</a:t>
            </a:r>
            <a:r>
              <a:rPr lang="zh-CN" altLang="en-US" dirty="0"/>
              <a:t> </a:t>
            </a:r>
            <a:r>
              <a:rPr lang="en-US" altLang="zh-CN" dirty="0"/>
              <a:t>car</a:t>
            </a:r>
            <a:r>
              <a:rPr lang="zh-CN" altLang="en-US" dirty="0"/>
              <a:t> </a:t>
            </a:r>
            <a:r>
              <a:rPr lang="en-US" altLang="zh-CN" dirty="0"/>
              <a:t>accidents;</a:t>
            </a:r>
            <a:endParaRPr lang="zh-CN" altLang="en-US" dirty="0"/>
          </a:p>
          <a:p>
            <a:endParaRPr lang="en-US" dirty="0"/>
          </a:p>
        </p:txBody>
      </p:sp>
      <p:sp>
        <p:nvSpPr>
          <p:cNvPr id="2" name="Title 1"/>
          <p:cNvSpPr>
            <a:spLocks noGrp="1"/>
          </p:cNvSpPr>
          <p:nvPr>
            <p:ph type="title"/>
          </p:nvPr>
        </p:nvSpPr>
        <p:spPr>
          <a:xfrm>
            <a:off x="398963" y="1142405"/>
            <a:ext cx="6859440" cy="800308"/>
          </a:xfrm>
        </p:spPr>
        <p:txBody>
          <a:bodyPr/>
          <a:lstStyle/>
          <a:p>
            <a:r>
              <a:rPr lang="en-US" dirty="0"/>
              <a:t>Project Goals</a:t>
            </a:r>
          </a:p>
        </p:txBody>
      </p:sp>
    </p:spTree>
    <p:extLst>
      <p:ext uri="{BB962C8B-B14F-4D97-AF65-F5344CB8AC3E}">
        <p14:creationId xmlns:p14="http://schemas.microsoft.com/office/powerpoint/2010/main" val="16298937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p:txBody>
          <a:bodyPr/>
          <a:lstStyle/>
          <a:p>
            <a:r>
              <a:rPr lang="en-US" altLang="zh-CN" dirty="0"/>
              <a:t>Road</a:t>
            </a:r>
            <a:endParaRPr lang="en-US" dirty="0"/>
          </a:p>
          <a:p>
            <a:pPr lvl="1"/>
            <a:r>
              <a:rPr lang="en-US" altLang="zh-CN" dirty="0"/>
              <a:t>Distance</a:t>
            </a:r>
            <a:r>
              <a:rPr lang="zh-CN" altLang="en-US" dirty="0"/>
              <a:t> </a:t>
            </a:r>
            <a:r>
              <a:rPr lang="en-US" altLang="zh-CN" dirty="0"/>
              <a:t>between</a:t>
            </a:r>
            <a:r>
              <a:rPr lang="zh-CN" altLang="en-US" dirty="0"/>
              <a:t> </a:t>
            </a:r>
            <a:r>
              <a:rPr lang="en-US" altLang="zh-CN" dirty="0"/>
              <a:t>car</a:t>
            </a:r>
            <a:r>
              <a:rPr lang="zh-CN" altLang="en-US" dirty="0"/>
              <a:t> </a:t>
            </a:r>
            <a:r>
              <a:rPr lang="en-US" altLang="zh-CN" dirty="0"/>
              <a:t>crash</a:t>
            </a:r>
            <a:r>
              <a:rPr lang="zh-CN" altLang="en-US" dirty="0"/>
              <a:t> </a:t>
            </a:r>
            <a:r>
              <a:rPr lang="en-US" altLang="zh-CN" dirty="0"/>
              <a:t>locations</a:t>
            </a:r>
            <a:r>
              <a:rPr lang="zh-CN" altLang="en-US" dirty="0"/>
              <a:t> </a:t>
            </a:r>
            <a:r>
              <a:rPr lang="en-US" altLang="zh-CN" dirty="0"/>
              <a:t>and</a:t>
            </a:r>
            <a:r>
              <a:rPr lang="zh-CN" altLang="en-US" dirty="0"/>
              <a:t> </a:t>
            </a:r>
            <a:r>
              <a:rPr lang="en-US" altLang="zh-CN" dirty="0"/>
              <a:t>crossroads</a:t>
            </a:r>
            <a:endParaRPr lang="en-US" dirty="0"/>
          </a:p>
          <a:p>
            <a:r>
              <a:rPr lang="en-US" altLang="zh-CN" dirty="0"/>
              <a:t>Wine</a:t>
            </a:r>
            <a:r>
              <a:rPr lang="zh-CN" altLang="en-US" dirty="0"/>
              <a:t> </a:t>
            </a:r>
            <a:r>
              <a:rPr lang="en-US" altLang="zh-CN" dirty="0"/>
              <a:t>Bars</a:t>
            </a:r>
            <a:endParaRPr lang="en-US" dirty="0"/>
          </a:p>
          <a:p>
            <a:pPr lvl="1"/>
            <a:r>
              <a:rPr lang="en-US" altLang="zh-CN" dirty="0"/>
              <a:t>Distance</a:t>
            </a:r>
            <a:r>
              <a:rPr lang="zh-CN" altLang="en-US" dirty="0"/>
              <a:t> </a:t>
            </a:r>
            <a:r>
              <a:rPr lang="en-US" altLang="zh-CN" dirty="0"/>
              <a:t>between</a:t>
            </a:r>
            <a:r>
              <a:rPr lang="zh-CN" altLang="en-US" dirty="0"/>
              <a:t> </a:t>
            </a:r>
            <a:r>
              <a:rPr lang="en-US" altLang="zh-CN" dirty="0"/>
              <a:t>Wine</a:t>
            </a:r>
            <a:r>
              <a:rPr lang="zh-CN" altLang="en-US" dirty="0"/>
              <a:t> </a:t>
            </a:r>
            <a:r>
              <a:rPr lang="en-US" altLang="zh-CN" dirty="0"/>
              <a:t>bars</a:t>
            </a:r>
            <a:r>
              <a:rPr lang="zh-CN" altLang="en-US" dirty="0"/>
              <a:t> </a:t>
            </a:r>
            <a:r>
              <a:rPr lang="en-US" altLang="zh-CN" dirty="0"/>
              <a:t>&amp;</a:t>
            </a:r>
            <a:r>
              <a:rPr lang="zh-CN" altLang="en-US" dirty="0"/>
              <a:t> </a:t>
            </a:r>
            <a:r>
              <a:rPr lang="en-US" altLang="zh-CN" dirty="0"/>
              <a:t>liquor</a:t>
            </a:r>
            <a:r>
              <a:rPr lang="zh-CN" altLang="en-US" dirty="0"/>
              <a:t> </a:t>
            </a:r>
            <a:r>
              <a:rPr lang="en-US" altLang="zh-CN" dirty="0"/>
              <a:t>stores</a:t>
            </a:r>
            <a:r>
              <a:rPr lang="zh-CN" altLang="en-US" dirty="0"/>
              <a:t> </a:t>
            </a:r>
            <a:r>
              <a:rPr lang="en-US" altLang="zh-CN" dirty="0"/>
              <a:t>locations</a:t>
            </a:r>
            <a:r>
              <a:rPr lang="zh-CN" altLang="en-US" dirty="0"/>
              <a:t> </a:t>
            </a:r>
            <a:r>
              <a:rPr lang="en-US" altLang="zh-CN" dirty="0"/>
              <a:t>and</a:t>
            </a:r>
            <a:r>
              <a:rPr lang="zh-CN" altLang="en-US" dirty="0"/>
              <a:t> </a:t>
            </a:r>
            <a:r>
              <a:rPr lang="en-US" altLang="zh-CN" dirty="0"/>
              <a:t>car</a:t>
            </a:r>
            <a:r>
              <a:rPr lang="zh-CN" altLang="en-US" dirty="0"/>
              <a:t> </a:t>
            </a:r>
            <a:r>
              <a:rPr lang="en-US" altLang="zh-CN" dirty="0"/>
              <a:t>crash</a:t>
            </a:r>
            <a:r>
              <a:rPr lang="zh-CN" altLang="en-US" dirty="0"/>
              <a:t> </a:t>
            </a:r>
            <a:r>
              <a:rPr lang="en-US" altLang="zh-CN" dirty="0"/>
              <a:t>locations</a:t>
            </a:r>
            <a:endParaRPr lang="en-US" dirty="0"/>
          </a:p>
          <a:p>
            <a:r>
              <a:rPr lang="en-US" altLang="zh-CN" dirty="0"/>
              <a:t>Drivers</a:t>
            </a:r>
            <a:r>
              <a:rPr lang="zh-CN" altLang="en-US" dirty="0"/>
              <a:t> </a:t>
            </a:r>
            <a:r>
              <a:rPr lang="en-US" altLang="zh-CN" dirty="0"/>
              <a:t>fall</a:t>
            </a:r>
            <a:r>
              <a:rPr lang="zh-CN" altLang="en-US" dirty="0"/>
              <a:t> </a:t>
            </a:r>
            <a:r>
              <a:rPr lang="en-US" altLang="zh-CN" dirty="0"/>
              <a:t>asleep</a:t>
            </a:r>
            <a:r>
              <a:rPr lang="zh-CN" altLang="en-US" dirty="0"/>
              <a:t> </a:t>
            </a:r>
            <a:endParaRPr lang="en-US" dirty="0"/>
          </a:p>
          <a:p>
            <a:pPr lvl="1"/>
            <a:r>
              <a:rPr lang="en-US" altLang="zh-CN" dirty="0"/>
              <a:t>Night</a:t>
            </a:r>
            <a:r>
              <a:rPr lang="zh-CN" altLang="en-US" dirty="0"/>
              <a:t> </a:t>
            </a:r>
            <a:r>
              <a:rPr lang="en-US" altLang="zh-CN" dirty="0"/>
              <a:t>time</a:t>
            </a:r>
            <a:r>
              <a:rPr lang="zh-CN" altLang="en-US" dirty="0"/>
              <a:t> </a:t>
            </a:r>
            <a:r>
              <a:rPr lang="en-US" altLang="zh-CN" dirty="0"/>
              <a:t>driving</a:t>
            </a:r>
            <a:r>
              <a:rPr lang="zh-CN" altLang="en-US" dirty="0"/>
              <a:t> </a:t>
            </a:r>
            <a:r>
              <a:rPr lang="en-US" altLang="zh-CN" dirty="0"/>
              <a:t>accidents</a:t>
            </a:r>
            <a:r>
              <a:rPr lang="zh-CN" altLang="en-US" dirty="0"/>
              <a:t> </a:t>
            </a:r>
            <a:r>
              <a:rPr lang="en-US" altLang="zh-CN" dirty="0"/>
              <a:t>(from</a:t>
            </a:r>
            <a:r>
              <a:rPr lang="zh-CN" altLang="en-US" dirty="0"/>
              <a:t> </a:t>
            </a:r>
            <a:r>
              <a:rPr lang="en-US" altLang="zh-CN" dirty="0"/>
              <a:t>11:00</a:t>
            </a:r>
            <a:r>
              <a:rPr lang="zh-CN" altLang="en-US" dirty="0"/>
              <a:t> </a:t>
            </a:r>
            <a:r>
              <a:rPr lang="en-US" altLang="zh-CN" dirty="0"/>
              <a:t>p.m.</a:t>
            </a:r>
            <a:r>
              <a:rPr lang="zh-CN" altLang="en-US" dirty="0"/>
              <a:t> </a:t>
            </a:r>
            <a:r>
              <a:rPr lang="en-US" altLang="zh-CN" dirty="0"/>
              <a:t>to</a:t>
            </a:r>
            <a:r>
              <a:rPr lang="zh-CN" altLang="en-US" dirty="0"/>
              <a:t> </a:t>
            </a:r>
            <a:r>
              <a:rPr lang="en-US" altLang="zh-CN" dirty="0"/>
              <a:t>6:00</a:t>
            </a:r>
            <a:r>
              <a:rPr lang="zh-CN" altLang="en-US" dirty="0"/>
              <a:t> </a:t>
            </a:r>
            <a:r>
              <a:rPr lang="en-US" altLang="zh-CN" dirty="0"/>
              <a:t>a.m.)</a:t>
            </a:r>
            <a:endParaRPr lang="en-US" dirty="0"/>
          </a:p>
        </p:txBody>
      </p:sp>
      <p:sp>
        <p:nvSpPr>
          <p:cNvPr id="3" name="Title 2"/>
          <p:cNvSpPr>
            <a:spLocks noGrp="1"/>
          </p:cNvSpPr>
          <p:nvPr>
            <p:ph type="title"/>
          </p:nvPr>
        </p:nvSpPr>
        <p:spPr/>
        <p:txBody>
          <a:bodyPr/>
          <a:lstStyle/>
          <a:p>
            <a:r>
              <a:rPr lang="en-US" altLang="zh-CN" dirty="0"/>
              <a:t>Influential</a:t>
            </a:r>
            <a:r>
              <a:rPr lang="zh-CN" altLang="en-US" dirty="0"/>
              <a:t> </a:t>
            </a:r>
            <a:r>
              <a:rPr lang="en-US" altLang="zh-CN" dirty="0"/>
              <a:t>factors:</a:t>
            </a:r>
            <a:endParaRPr lang="en-US" dirty="0"/>
          </a:p>
        </p:txBody>
      </p:sp>
    </p:spTree>
    <p:extLst>
      <p:ext uri="{BB962C8B-B14F-4D97-AF65-F5344CB8AC3E}">
        <p14:creationId xmlns:p14="http://schemas.microsoft.com/office/powerpoint/2010/main" val="22085567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2455" y="2285703"/>
            <a:ext cx="7545417" cy="2773821"/>
          </a:xfrm>
        </p:spPr>
        <p:txBody>
          <a:bodyPr>
            <a:normAutofit fontScale="77500" lnSpcReduction="20000"/>
          </a:bodyPr>
          <a:lstStyle/>
          <a:p>
            <a:r>
              <a:rPr lang="en-US" altLang="zh-CN" dirty="0"/>
              <a:t>All</a:t>
            </a:r>
            <a:r>
              <a:rPr lang="zh-CN" altLang="en-US" dirty="0"/>
              <a:t> </a:t>
            </a:r>
            <a:r>
              <a:rPr lang="en-US" altLang="zh-CN" dirty="0"/>
              <a:t>factors</a:t>
            </a:r>
            <a:r>
              <a:rPr lang="zh-CN" altLang="en-US" dirty="0"/>
              <a:t> </a:t>
            </a:r>
            <a:r>
              <a:rPr lang="en-US" altLang="zh-CN" dirty="0"/>
              <a:t>has</a:t>
            </a:r>
            <a:r>
              <a:rPr lang="zh-CN" altLang="en-US" dirty="0"/>
              <a:t> </a:t>
            </a:r>
            <a:r>
              <a:rPr lang="en-US" altLang="zh-CN" dirty="0"/>
              <a:t>been</a:t>
            </a:r>
            <a:r>
              <a:rPr lang="zh-CN" altLang="en-US" dirty="0"/>
              <a:t> </a:t>
            </a:r>
            <a:r>
              <a:rPr lang="en-US" altLang="zh-CN" dirty="0"/>
              <a:t>added</a:t>
            </a:r>
            <a:r>
              <a:rPr lang="zh-CN" altLang="en-US" dirty="0"/>
              <a:t> </a:t>
            </a:r>
            <a:r>
              <a:rPr lang="en-US" altLang="zh-CN" dirty="0"/>
              <a:t>into</a:t>
            </a:r>
            <a:r>
              <a:rPr lang="zh-CN" altLang="en-US" dirty="0"/>
              <a:t> </a:t>
            </a:r>
            <a:r>
              <a:rPr lang="en-US" altLang="zh-CN" dirty="0"/>
              <a:t>the</a:t>
            </a:r>
            <a:r>
              <a:rPr lang="zh-CN" altLang="en-US" dirty="0"/>
              <a:t> </a:t>
            </a:r>
            <a:r>
              <a:rPr lang="en-US" altLang="zh-CN" dirty="0"/>
              <a:t>attribute</a:t>
            </a:r>
            <a:r>
              <a:rPr lang="zh-CN" altLang="en-US" dirty="0"/>
              <a:t> </a:t>
            </a:r>
            <a:r>
              <a:rPr lang="en-US" altLang="zh-CN" dirty="0"/>
              <a:t>table</a:t>
            </a:r>
            <a:r>
              <a:rPr lang="zh-CN" altLang="en-US" dirty="0"/>
              <a:t> </a:t>
            </a:r>
            <a:r>
              <a:rPr lang="en-US" altLang="zh-CN" dirty="0"/>
              <a:t>of</a:t>
            </a:r>
            <a:r>
              <a:rPr lang="zh-CN" altLang="en-US" dirty="0"/>
              <a:t> </a:t>
            </a:r>
            <a:r>
              <a:rPr lang="en-US" altLang="zh-CN" dirty="0"/>
              <a:t>car</a:t>
            </a:r>
            <a:r>
              <a:rPr lang="zh-CN" altLang="en-US" dirty="0"/>
              <a:t> </a:t>
            </a:r>
            <a:r>
              <a:rPr lang="en-US" altLang="zh-CN" dirty="0"/>
              <a:t>accidents</a:t>
            </a:r>
            <a:endParaRPr lang="zh-CN" altLang="en-US" dirty="0"/>
          </a:p>
          <a:p>
            <a:endParaRPr lang="zh-CN" altLang="en-US" dirty="0"/>
          </a:p>
          <a:p>
            <a:r>
              <a:rPr lang="en-US" altLang="zh-CN" dirty="0"/>
              <a:t>IBM</a:t>
            </a:r>
            <a:r>
              <a:rPr lang="zh-CN" altLang="en-US" dirty="0"/>
              <a:t> </a:t>
            </a:r>
            <a:r>
              <a:rPr lang="en-US" altLang="zh-CN" dirty="0"/>
              <a:t>SPSS:</a:t>
            </a:r>
            <a:r>
              <a:rPr lang="zh-CN" altLang="en-US" dirty="0"/>
              <a:t> </a:t>
            </a:r>
            <a:r>
              <a:rPr lang="en-US" altLang="zh-CN" dirty="0"/>
              <a:t>regression</a:t>
            </a:r>
            <a:r>
              <a:rPr lang="zh-CN" altLang="en-US" dirty="0"/>
              <a:t> </a:t>
            </a:r>
            <a:r>
              <a:rPr lang="en-US" altLang="zh-CN" dirty="0"/>
              <a:t>model</a:t>
            </a:r>
            <a:endParaRPr lang="zh-CN" altLang="en-US" dirty="0"/>
          </a:p>
          <a:p>
            <a:endParaRPr lang="zh-CN" altLang="en-US" dirty="0"/>
          </a:p>
          <a:p>
            <a:r>
              <a:rPr lang="en-US" altLang="zh-CN" dirty="0"/>
              <a:t>Car</a:t>
            </a:r>
            <a:r>
              <a:rPr lang="zh-CN" altLang="en-US" dirty="0"/>
              <a:t> </a:t>
            </a:r>
            <a:r>
              <a:rPr lang="en-US" altLang="zh-CN" dirty="0"/>
              <a:t>accidents=</a:t>
            </a:r>
            <a:r>
              <a:rPr lang="zh-CN" altLang="en-US" dirty="0"/>
              <a:t> </a:t>
            </a:r>
            <a:r>
              <a:rPr lang="en-US" altLang="zh-CN" dirty="0"/>
              <a:t>(23.711)</a:t>
            </a:r>
            <a:r>
              <a:rPr lang="zh-CN" altLang="en-US" dirty="0"/>
              <a:t>*</a:t>
            </a:r>
            <a:r>
              <a:rPr lang="en-US" altLang="zh-CN" dirty="0"/>
              <a:t>crossroad</a:t>
            </a:r>
            <a:r>
              <a:rPr lang="zh-CN" altLang="en-US" dirty="0"/>
              <a:t> </a:t>
            </a:r>
            <a:r>
              <a:rPr lang="en-US" altLang="zh-CN" dirty="0"/>
              <a:t>+</a:t>
            </a:r>
            <a:r>
              <a:rPr lang="zh-CN" altLang="en-US" dirty="0"/>
              <a:t> </a:t>
            </a:r>
            <a:r>
              <a:rPr lang="en-US" altLang="zh-CN" dirty="0"/>
              <a:t>(-36.647)</a:t>
            </a:r>
            <a:r>
              <a:rPr lang="zh-CN" altLang="en-US" dirty="0"/>
              <a:t>*</a:t>
            </a:r>
            <a:r>
              <a:rPr lang="en-US" altLang="zh-CN" dirty="0"/>
              <a:t>wine</a:t>
            </a:r>
            <a:r>
              <a:rPr lang="zh-CN" altLang="en-US" dirty="0"/>
              <a:t> </a:t>
            </a:r>
            <a:r>
              <a:rPr lang="en-US" altLang="zh-CN" dirty="0"/>
              <a:t>bar</a:t>
            </a:r>
            <a:r>
              <a:rPr lang="zh-CN" altLang="en-US" dirty="0"/>
              <a:t> </a:t>
            </a:r>
            <a:r>
              <a:rPr lang="en-US" altLang="zh-CN" dirty="0"/>
              <a:t>+</a:t>
            </a:r>
            <a:r>
              <a:rPr lang="zh-CN" altLang="en-US" dirty="0"/>
              <a:t> </a:t>
            </a:r>
            <a:r>
              <a:rPr lang="en-US" altLang="zh-CN" dirty="0"/>
              <a:t>(-1.34)</a:t>
            </a:r>
            <a:r>
              <a:rPr lang="zh-CN" altLang="en-US" dirty="0"/>
              <a:t>*</a:t>
            </a:r>
            <a:r>
              <a:rPr lang="en-US" altLang="zh-CN" dirty="0"/>
              <a:t>nighttime</a:t>
            </a:r>
            <a:r>
              <a:rPr lang="zh-CN" altLang="en-US" dirty="0"/>
              <a:t> </a:t>
            </a:r>
            <a:r>
              <a:rPr lang="en-US" altLang="zh-CN" dirty="0"/>
              <a:t>+</a:t>
            </a:r>
            <a:r>
              <a:rPr lang="zh-CN" altLang="en-US" dirty="0"/>
              <a:t> </a:t>
            </a:r>
            <a:r>
              <a:rPr lang="en-US" altLang="zh-CN" dirty="0"/>
              <a:t>3.0</a:t>
            </a:r>
            <a:endParaRPr lang="zh-CN" altLang="en-US" dirty="0"/>
          </a:p>
          <a:p>
            <a:pPr marL="0" indent="0">
              <a:buNone/>
            </a:pPr>
            <a:endParaRPr lang="en-US" dirty="0"/>
          </a:p>
        </p:txBody>
      </p:sp>
      <p:sp>
        <p:nvSpPr>
          <p:cNvPr id="3" name="Title 2"/>
          <p:cNvSpPr>
            <a:spLocks noGrp="1"/>
          </p:cNvSpPr>
          <p:nvPr>
            <p:ph type="title"/>
          </p:nvPr>
        </p:nvSpPr>
        <p:spPr/>
        <p:txBody>
          <a:bodyPr/>
          <a:lstStyle/>
          <a:p>
            <a:r>
              <a:rPr lang="en-US" altLang="zh-CN" dirty="0"/>
              <a:t>Model:</a:t>
            </a:r>
            <a:endParaRPr lang="en-US" dirty="0"/>
          </a:p>
        </p:txBody>
      </p:sp>
    </p:spTree>
    <p:extLst>
      <p:ext uri="{BB962C8B-B14F-4D97-AF65-F5344CB8AC3E}">
        <p14:creationId xmlns:p14="http://schemas.microsoft.com/office/powerpoint/2010/main" val="127092593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idx="1"/>
          </p:nvPr>
        </p:nvSpPr>
        <p:spPr>
          <a:xfrm>
            <a:off x="1142455" y="2285703"/>
            <a:ext cx="3340224" cy="2773821"/>
          </a:xfrm>
        </p:spPr>
        <p:txBody>
          <a:bodyPr/>
          <a:lstStyle/>
          <a:p>
            <a:r>
              <a:rPr lang="en-US" altLang="zh-CN" dirty="0"/>
              <a:t>Use</a:t>
            </a:r>
            <a:r>
              <a:rPr lang="zh-CN" altLang="en-US" dirty="0"/>
              <a:t> </a:t>
            </a:r>
            <a:r>
              <a:rPr lang="en-US" altLang="zh-CN" dirty="0"/>
              <a:t>raster</a:t>
            </a:r>
            <a:r>
              <a:rPr lang="zh-CN" altLang="en-US" dirty="0"/>
              <a:t> </a:t>
            </a:r>
            <a:r>
              <a:rPr lang="en-US" altLang="zh-CN" dirty="0"/>
              <a:t>calculator</a:t>
            </a:r>
            <a:r>
              <a:rPr lang="zh-CN" altLang="en-US" dirty="0"/>
              <a:t> </a:t>
            </a:r>
            <a:r>
              <a:rPr lang="en-US" altLang="zh-CN" dirty="0"/>
              <a:t>to</a:t>
            </a:r>
            <a:r>
              <a:rPr lang="zh-CN" altLang="en-US" dirty="0"/>
              <a:t> </a:t>
            </a:r>
            <a:r>
              <a:rPr lang="en-US" altLang="zh-CN" dirty="0"/>
              <a:t>get</a:t>
            </a:r>
            <a:r>
              <a:rPr lang="zh-CN" altLang="en-US" dirty="0"/>
              <a:t> </a:t>
            </a:r>
            <a:r>
              <a:rPr lang="en-US" altLang="zh-CN" dirty="0"/>
              <a:t>the</a:t>
            </a:r>
            <a:r>
              <a:rPr lang="zh-CN" altLang="en-US" dirty="0"/>
              <a:t> </a:t>
            </a:r>
            <a:r>
              <a:rPr lang="en-US" altLang="zh-CN" dirty="0"/>
              <a:t>final</a:t>
            </a:r>
            <a:r>
              <a:rPr lang="zh-CN" altLang="en-US" dirty="0"/>
              <a:t> </a:t>
            </a:r>
            <a:r>
              <a:rPr lang="en-US" altLang="zh-CN" dirty="0"/>
              <a:t>map</a:t>
            </a:r>
            <a:r>
              <a:rPr lang="zh-CN" altLang="en-US" dirty="0"/>
              <a:t> </a:t>
            </a:r>
            <a:r>
              <a:rPr lang="en-US" altLang="zh-CN" dirty="0"/>
              <a:t>that</a:t>
            </a:r>
            <a:r>
              <a:rPr lang="zh-CN" altLang="en-US" dirty="0"/>
              <a:t> </a:t>
            </a:r>
            <a:r>
              <a:rPr lang="en-US" altLang="zh-CN" dirty="0"/>
              <a:t>shows</a:t>
            </a:r>
            <a:r>
              <a:rPr lang="zh-CN" altLang="en-US" dirty="0"/>
              <a:t> </a:t>
            </a:r>
            <a:r>
              <a:rPr lang="en-US" altLang="zh-CN" dirty="0"/>
              <a:t>the</a:t>
            </a:r>
            <a:r>
              <a:rPr lang="zh-CN" altLang="en-US" dirty="0"/>
              <a:t> </a:t>
            </a:r>
            <a:r>
              <a:rPr lang="en-US" altLang="zh-CN" dirty="0"/>
              <a:t>locations</a:t>
            </a:r>
            <a:r>
              <a:rPr lang="zh-CN" altLang="en-US" dirty="0"/>
              <a:t> </a:t>
            </a:r>
            <a:endParaRPr lang="en-US" dirty="0"/>
          </a:p>
        </p:txBody>
      </p:sp>
      <p:sp>
        <p:nvSpPr>
          <p:cNvPr id="3" name="Title 2"/>
          <p:cNvSpPr>
            <a:spLocks noGrp="1"/>
          </p:cNvSpPr>
          <p:nvPr>
            <p:ph type="title"/>
          </p:nvPr>
        </p:nvSpPr>
        <p:spPr/>
        <p:txBody>
          <a:bodyPr/>
          <a:lstStyle/>
          <a:p>
            <a:r>
              <a:rPr lang="en-US" altLang="zh-CN" dirty="0"/>
              <a:t>Result:</a:t>
            </a:r>
            <a:endParaRPr lang="en-US" dirty="0"/>
          </a:p>
        </p:txBody>
      </p:sp>
      <p:pic>
        <p:nvPicPr>
          <p:cNvPr id="4" name="Picture 3"/>
          <p:cNvPicPr/>
          <p:nvPr/>
        </p:nvPicPr>
        <p:blipFill>
          <a:blip r:embed="rId2"/>
          <a:stretch>
            <a:fillRect/>
          </a:stretch>
        </p:blipFill>
        <p:spPr>
          <a:xfrm>
            <a:off x="5357354" y="1485394"/>
            <a:ext cx="2654595" cy="3826475"/>
          </a:xfrm>
          <a:prstGeom prst="rect">
            <a:avLst/>
          </a:prstGeom>
        </p:spPr>
      </p:pic>
    </p:spTree>
    <p:extLst>
      <p:ext uri="{BB962C8B-B14F-4D97-AF65-F5344CB8AC3E}">
        <p14:creationId xmlns:p14="http://schemas.microsoft.com/office/powerpoint/2010/main" val="3249076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Erie County Crime Analysis</a:t>
            </a:r>
          </a:p>
        </p:txBody>
      </p:sp>
      <p:sp>
        <p:nvSpPr>
          <p:cNvPr id="3" name="Subtitle 2"/>
          <p:cNvSpPr>
            <a:spLocks noGrp="1"/>
          </p:cNvSpPr>
          <p:nvPr>
            <p:ph type="subTitle" idx="1"/>
          </p:nvPr>
        </p:nvSpPr>
        <p:spPr/>
        <p:txBody>
          <a:bodyPr>
            <a:normAutofit fontScale="77500" lnSpcReduction="20000"/>
          </a:bodyPr>
          <a:lstStyle/>
          <a:p>
            <a:r>
              <a:rPr lang="en-US" dirty="0">
                <a:solidFill>
                  <a:srgbClr val="FFFFFF"/>
                </a:solidFill>
              </a:rPr>
              <a:t>By: Jarred </a:t>
            </a:r>
            <a:r>
              <a:rPr lang="en-US" dirty="0" err="1">
                <a:solidFill>
                  <a:srgbClr val="FFFFFF"/>
                </a:solidFill>
              </a:rPr>
              <a:t>Santoni</a:t>
            </a:r>
            <a:endParaRPr lang="en-US" dirty="0">
              <a:solidFill>
                <a:srgbClr val="FFFFFF"/>
              </a:solidFill>
            </a:endParaRPr>
          </a:p>
          <a:p>
            <a:r>
              <a:rPr lang="en-US" dirty="0">
                <a:solidFill>
                  <a:srgbClr val="FFFFFF"/>
                </a:solidFill>
              </a:rPr>
              <a:t>GEO 479</a:t>
            </a:r>
          </a:p>
          <a:p>
            <a:r>
              <a:rPr lang="en-US" dirty="0">
                <a:solidFill>
                  <a:srgbClr val="FFFFFF"/>
                </a:solidFill>
              </a:rPr>
              <a:t>Professor </a:t>
            </a:r>
            <a:r>
              <a:rPr lang="en-US" dirty="0" err="1">
                <a:solidFill>
                  <a:srgbClr val="FFFFFF"/>
                </a:solidFill>
              </a:rPr>
              <a:t>Bian</a:t>
            </a:r>
            <a:endParaRPr lang="en-US" dirty="0">
              <a:solidFill>
                <a:srgbClr val="FFFFFF"/>
              </a:solidFill>
            </a:endParaRPr>
          </a:p>
          <a:p>
            <a:r>
              <a:rPr lang="en-US" dirty="0">
                <a:solidFill>
                  <a:srgbClr val="FFFFFF"/>
                </a:solidFill>
              </a:rPr>
              <a:t>04/25/17</a:t>
            </a:r>
          </a:p>
        </p:txBody>
      </p:sp>
    </p:spTree>
    <p:extLst>
      <p:ext uri="{BB962C8B-B14F-4D97-AF65-F5344CB8AC3E}">
        <p14:creationId xmlns:p14="http://schemas.microsoft.com/office/powerpoint/2010/main" val="31325758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13775" y="1210840"/>
            <a:ext cx="6400800" cy="1130300"/>
          </a:xfrm>
        </p:spPr>
        <p:txBody>
          <a:bodyPr/>
          <a:lstStyle/>
          <a:p>
            <a:r>
              <a:rPr lang="en-US" dirty="0"/>
              <a:t>Objectives</a:t>
            </a:r>
          </a:p>
        </p:txBody>
      </p:sp>
      <p:sp>
        <p:nvSpPr>
          <p:cNvPr id="3" name="Content Placeholder 2"/>
          <p:cNvSpPr>
            <a:spLocks noGrp="1"/>
          </p:cNvSpPr>
          <p:nvPr>
            <p:ph idx="1"/>
          </p:nvPr>
        </p:nvSpPr>
        <p:spPr>
          <a:xfrm>
            <a:off x="335928" y="2323896"/>
            <a:ext cx="6400800" cy="2711450"/>
          </a:xfrm>
        </p:spPr>
        <p:txBody>
          <a:bodyPr/>
          <a:lstStyle/>
          <a:p>
            <a:r>
              <a:rPr lang="en-US" sz="2100" dirty="0">
                <a:solidFill>
                  <a:schemeClr val="tx1"/>
                </a:solidFill>
              </a:rPr>
              <a:t>Can we predict where crime will happen in the future?</a:t>
            </a:r>
          </a:p>
          <a:p>
            <a:r>
              <a:rPr lang="en-US" sz="2100" dirty="0">
                <a:solidFill>
                  <a:schemeClr val="tx1"/>
                </a:solidFill>
              </a:rPr>
              <a:t>Identify Safe and Dangerous Areas</a:t>
            </a:r>
          </a:p>
          <a:p>
            <a:r>
              <a:rPr lang="en-US" sz="2100" dirty="0">
                <a:solidFill>
                  <a:schemeClr val="tx1"/>
                </a:solidFill>
              </a:rPr>
              <a:t>Find ways to lower crime rate</a:t>
            </a:r>
          </a:p>
          <a:p>
            <a:pPr marL="0" indent="0">
              <a:buNone/>
            </a:pPr>
            <a:endParaRPr lang="en-US" dirty="0"/>
          </a:p>
        </p:txBody>
      </p:sp>
    </p:spTree>
    <p:extLst>
      <p:ext uri="{BB962C8B-B14F-4D97-AF65-F5344CB8AC3E}">
        <p14:creationId xmlns:p14="http://schemas.microsoft.com/office/powerpoint/2010/main" val="1982808820"/>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3306" y="857251"/>
            <a:ext cx="6400800" cy="1130300"/>
          </a:xfrm>
        </p:spPr>
        <p:txBody>
          <a:bodyPr/>
          <a:lstStyle/>
          <a:p>
            <a:r>
              <a:rPr lang="en-US" dirty="0"/>
              <a:t>Income:</a:t>
            </a:r>
          </a:p>
        </p:txBody>
      </p:sp>
      <p:pic>
        <p:nvPicPr>
          <p:cNvPr id="7" name="Picture 6" descr="income final 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1274" y="1170364"/>
            <a:ext cx="5450007" cy="4830386"/>
          </a:xfrm>
          <a:prstGeom prst="rect">
            <a:avLst/>
          </a:prstGeom>
        </p:spPr>
      </p:pic>
    </p:spTree>
    <p:extLst>
      <p:ext uri="{BB962C8B-B14F-4D97-AF65-F5344CB8AC3E}">
        <p14:creationId xmlns:p14="http://schemas.microsoft.com/office/powerpoint/2010/main" val="14172514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355762" y="994966"/>
            <a:ext cx="6400800" cy="1130300"/>
          </a:xfrm>
        </p:spPr>
        <p:txBody>
          <a:bodyPr/>
          <a:lstStyle/>
          <a:p>
            <a:r>
              <a:rPr lang="en-US" dirty="0"/>
              <a:t>Education</a:t>
            </a:r>
          </a:p>
        </p:txBody>
      </p:sp>
      <p:pic>
        <p:nvPicPr>
          <p:cNvPr id="3" name="Picture 2" descr="education final 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722223" y="1141694"/>
            <a:ext cx="4914885" cy="4723593"/>
          </a:xfrm>
          <a:prstGeom prst="rect">
            <a:avLst/>
          </a:prstGeom>
        </p:spPr>
      </p:pic>
    </p:spTree>
    <p:extLst>
      <p:ext uri="{BB962C8B-B14F-4D97-AF65-F5344CB8AC3E}">
        <p14:creationId xmlns:p14="http://schemas.microsoft.com/office/powerpoint/2010/main" val="408764670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80851" y="1122255"/>
            <a:ext cx="6400800" cy="1130300"/>
          </a:xfrm>
        </p:spPr>
        <p:txBody>
          <a:bodyPr/>
          <a:lstStyle/>
          <a:p>
            <a:r>
              <a:rPr lang="en-US" dirty="0"/>
              <a:t>Employment Status</a:t>
            </a:r>
          </a:p>
        </p:txBody>
      </p:sp>
      <p:pic>
        <p:nvPicPr>
          <p:cNvPr id="4" name="Picture 3" descr="employment final 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26767" y="897547"/>
            <a:ext cx="5317234" cy="5103203"/>
          </a:xfrm>
          <a:prstGeom prst="rect">
            <a:avLst/>
          </a:prstGeom>
        </p:spPr>
      </p:pic>
    </p:spTree>
    <p:extLst>
      <p:ext uri="{BB962C8B-B14F-4D97-AF65-F5344CB8AC3E}">
        <p14:creationId xmlns:p14="http://schemas.microsoft.com/office/powerpoint/2010/main" val="1881246962"/>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1" y="1131094"/>
            <a:ext cx="3317511" cy="994172"/>
          </a:xfrm>
        </p:spPr>
        <p:txBody>
          <a:bodyPr>
            <a:normAutofit/>
          </a:bodyPr>
          <a:lstStyle/>
          <a:p>
            <a:r>
              <a:rPr lang="en-US" sz="2700" dirty="0"/>
              <a:t>Results</a:t>
            </a:r>
          </a:p>
        </p:txBody>
      </p:sp>
      <p:sp>
        <p:nvSpPr>
          <p:cNvPr id="3" name="TextBox 2"/>
          <p:cNvSpPr txBox="1"/>
          <p:nvPr/>
        </p:nvSpPr>
        <p:spPr>
          <a:xfrm>
            <a:off x="468923" y="2615711"/>
            <a:ext cx="2989385" cy="2377574"/>
          </a:xfrm>
          <a:prstGeom prst="rect">
            <a:avLst/>
          </a:prstGeom>
          <a:noFill/>
        </p:spPr>
        <p:txBody>
          <a:bodyPr wrap="square" rtlCol="0">
            <a:spAutoFit/>
          </a:bodyPr>
          <a:lstStyle/>
          <a:p>
            <a:r>
              <a:rPr lang="en-US" sz="1350" dirty="0"/>
              <a:t>By no means does this map mean any of these areas are dangerous or safe. But these areas with high values (red) are areas where there is a high concentration of people with income &lt;$10,000 per year, males that could not graduate high school, and the number of people working per family. Most of these crimes fall within the yellow, orange, and red areas. </a:t>
            </a:r>
          </a:p>
        </p:txBody>
      </p:sp>
      <p:pic>
        <p:nvPicPr>
          <p:cNvPr id="5" name="Picture 4" descr="final erie county predicted map.jpg"/>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4813" y="857250"/>
            <a:ext cx="4930510" cy="5143500"/>
          </a:xfrm>
          <a:prstGeom prst="rect">
            <a:avLst/>
          </a:prstGeom>
        </p:spPr>
      </p:pic>
    </p:spTree>
    <p:extLst>
      <p:ext uri="{BB962C8B-B14F-4D97-AF65-F5344CB8AC3E}">
        <p14:creationId xmlns:p14="http://schemas.microsoft.com/office/powerpoint/2010/main" val="1828275970"/>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design</a:t>
            </a:r>
          </a:p>
        </p:txBody>
      </p:sp>
      <p:sp>
        <p:nvSpPr>
          <p:cNvPr id="3" name="Content Placeholder 2"/>
          <p:cNvSpPr>
            <a:spLocks noGrp="1"/>
          </p:cNvSpPr>
          <p:nvPr>
            <p:ph idx="1"/>
          </p:nvPr>
        </p:nvSpPr>
        <p:spPr/>
        <p:txBody>
          <a:bodyPr/>
          <a:lstStyle/>
          <a:p>
            <a:r>
              <a:rPr lang="en-US" sz="1800" dirty="0"/>
              <a:t>Create 3 layers:</a:t>
            </a:r>
          </a:p>
          <a:p>
            <a:pPr marL="457200" indent="-457200">
              <a:buFont typeface="+mj-lt"/>
              <a:buAutoNum type="arabicPeriod"/>
            </a:pPr>
            <a:r>
              <a:rPr lang="en-US" sz="1800" dirty="0"/>
              <a:t>Uranium potential in bedrock geology (severity: high, medium, low)</a:t>
            </a:r>
          </a:p>
          <a:p>
            <a:pPr marL="457200" indent="-457200">
              <a:buFont typeface="+mj-lt"/>
              <a:buAutoNum type="arabicPeriod"/>
            </a:pPr>
            <a:r>
              <a:rPr lang="en-US" sz="1800" dirty="0"/>
              <a:t>Permeability of soil layers (permeability potential: high, medium, low)</a:t>
            </a:r>
          </a:p>
          <a:p>
            <a:pPr marL="457200" indent="-457200">
              <a:buFont typeface="+mj-lt"/>
              <a:buAutoNum type="arabicPeriod"/>
            </a:pPr>
            <a:r>
              <a:rPr lang="en-US" sz="1800" dirty="0"/>
              <a:t>Distance to primary aquifers ( distance: 0m, 610m, distance to edge of map)</a:t>
            </a:r>
          </a:p>
          <a:p>
            <a:r>
              <a:rPr lang="en-US" sz="1800" dirty="0"/>
              <a:t>Input layers into raster calculator and weight as follows to generate a suitability map: Uranium potential in bedrock geology *3, permeability of soil layers *1, distance to primary aquifers *2) </a:t>
            </a:r>
          </a:p>
          <a:p>
            <a:endParaRPr lang="en-US" dirty="0"/>
          </a:p>
        </p:txBody>
      </p:sp>
    </p:spTree>
    <p:extLst>
      <p:ext uri="{BB962C8B-B14F-4D97-AF65-F5344CB8AC3E}">
        <p14:creationId xmlns:p14="http://schemas.microsoft.com/office/powerpoint/2010/main" val="1081460879"/>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946404" y="1426464"/>
            <a:ext cx="7283196" cy="3031236"/>
          </a:xfrm>
        </p:spPr>
        <p:txBody>
          <a:bodyPr/>
          <a:lstStyle/>
          <a:p>
            <a:r>
              <a:rPr lang="en-US" dirty="0"/>
              <a:t>Geographic Location Estimates of Sandbian Graptolite Species</a:t>
            </a:r>
          </a:p>
        </p:txBody>
      </p:sp>
      <p:sp>
        <p:nvSpPr>
          <p:cNvPr id="3" name="Subtitle 2"/>
          <p:cNvSpPr>
            <a:spLocks noGrp="1"/>
          </p:cNvSpPr>
          <p:nvPr>
            <p:ph type="subTitle" idx="1"/>
          </p:nvPr>
        </p:nvSpPr>
        <p:spPr>
          <a:xfrm>
            <a:off x="946404" y="4568638"/>
            <a:ext cx="7063740" cy="1157792"/>
          </a:xfrm>
        </p:spPr>
        <p:txBody>
          <a:bodyPr/>
          <a:lstStyle/>
          <a:p>
            <a:r>
              <a:rPr lang="en-US" dirty="0"/>
              <a:t>Erin Schuster</a:t>
            </a:r>
          </a:p>
          <a:p>
            <a:r>
              <a:rPr lang="en-US" dirty="0"/>
              <a:t>GEO 559</a:t>
            </a:r>
          </a:p>
        </p:txBody>
      </p:sp>
    </p:spTree>
    <p:extLst>
      <p:ext uri="{BB962C8B-B14F-4D97-AF65-F5344CB8AC3E}">
        <p14:creationId xmlns:p14="http://schemas.microsoft.com/office/powerpoint/2010/main" val="67257470"/>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Purpose</a:t>
            </a:r>
          </a:p>
        </p:txBody>
      </p:sp>
      <p:sp>
        <p:nvSpPr>
          <p:cNvPr id="3" name="Content Placeholder 2"/>
          <p:cNvSpPr>
            <a:spLocks noGrp="1"/>
          </p:cNvSpPr>
          <p:nvPr>
            <p:ph idx="1"/>
          </p:nvPr>
        </p:nvSpPr>
        <p:spPr>
          <a:xfrm>
            <a:off x="946404" y="2739839"/>
            <a:ext cx="6446520" cy="2752514"/>
          </a:xfrm>
        </p:spPr>
        <p:txBody>
          <a:bodyPr>
            <a:normAutofit/>
          </a:bodyPr>
          <a:lstStyle/>
          <a:p>
            <a:pPr marL="0" indent="0" algn="ctr" defTabSz="685800">
              <a:spcBef>
                <a:spcPts val="0"/>
              </a:spcBef>
              <a:buClrTx/>
              <a:buSzTx/>
              <a:buNone/>
              <a:defRPr/>
            </a:pPr>
            <a:r>
              <a:rPr lang="en-US" sz="2700" dirty="0"/>
              <a:t>Statistically generate estimates of geographic locations for species of graptolites that lived during the Sandbian Age.</a:t>
            </a:r>
          </a:p>
        </p:txBody>
      </p:sp>
    </p:spTree>
    <p:extLst>
      <p:ext uri="{BB962C8B-B14F-4D97-AF65-F5344CB8AC3E}">
        <p14:creationId xmlns:p14="http://schemas.microsoft.com/office/powerpoint/2010/main" val="1582779942"/>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Methods</a:t>
            </a:r>
          </a:p>
        </p:txBody>
      </p:sp>
      <p:sp>
        <p:nvSpPr>
          <p:cNvPr id="6" name="Content Placeholder 5"/>
          <p:cNvSpPr>
            <a:spLocks noGrp="1"/>
          </p:cNvSpPr>
          <p:nvPr>
            <p:ph idx="1"/>
          </p:nvPr>
        </p:nvSpPr>
        <p:spPr/>
        <p:txBody>
          <a:bodyPr>
            <a:normAutofit/>
          </a:bodyPr>
          <a:lstStyle/>
          <a:p>
            <a:r>
              <a:rPr lang="en-US" sz="2100" dirty="0"/>
              <a:t>Indicator Kriging</a:t>
            </a:r>
          </a:p>
          <a:p>
            <a:pPr lvl="1"/>
            <a:r>
              <a:rPr lang="en-US" sz="2100" dirty="0"/>
              <a:t>Applied to variables that are binary</a:t>
            </a:r>
          </a:p>
          <a:p>
            <a:pPr lvl="2"/>
            <a:r>
              <a:rPr lang="en-US" sz="2100" dirty="0"/>
              <a:t>Presence/absence</a:t>
            </a:r>
          </a:p>
          <a:p>
            <a:pPr lvl="2"/>
            <a:endParaRPr lang="en-US" sz="2100" dirty="0"/>
          </a:p>
        </p:txBody>
      </p:sp>
      <p:sp>
        <p:nvSpPr>
          <p:cNvPr id="5" name="Rectangle 4"/>
          <p:cNvSpPr/>
          <p:nvPr/>
        </p:nvSpPr>
        <p:spPr>
          <a:xfrm>
            <a:off x="1922930" y="2125742"/>
            <a:ext cx="188259" cy="116555"/>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2739392271"/>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715" y="1369029"/>
            <a:ext cx="9162288" cy="4123030"/>
          </a:xfrm>
          <a:prstGeom prst="rect">
            <a:avLst/>
          </a:prstGeom>
        </p:spPr>
      </p:pic>
    </p:spTree>
    <p:extLst>
      <p:ext uri="{BB962C8B-B14F-4D97-AF65-F5344CB8AC3E}">
        <p14:creationId xmlns:p14="http://schemas.microsoft.com/office/powerpoint/2010/main" val="40389601"/>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normAutofit/>
          </a:bodyPr>
          <a:lstStyle/>
          <a:p>
            <a:r>
              <a:rPr lang="en-US" dirty="0"/>
              <a:t>Automobile</a:t>
            </a:r>
            <a:br>
              <a:rPr lang="en-US" dirty="0"/>
            </a:br>
            <a:r>
              <a:rPr lang="en-US" dirty="0"/>
              <a:t>Accidents</a:t>
            </a:r>
          </a:p>
        </p:txBody>
      </p:sp>
      <p:sp>
        <p:nvSpPr>
          <p:cNvPr id="3" name="Subtitle 2"/>
          <p:cNvSpPr>
            <a:spLocks noGrp="1"/>
          </p:cNvSpPr>
          <p:nvPr>
            <p:ph type="subTitle" idx="1"/>
          </p:nvPr>
        </p:nvSpPr>
        <p:spPr/>
        <p:txBody>
          <a:bodyPr>
            <a:normAutofit/>
          </a:bodyPr>
          <a:lstStyle/>
          <a:p>
            <a:r>
              <a:rPr lang="en-US" dirty="0"/>
              <a:t>Are Certain Areas At Risk More Than Others</a:t>
            </a:r>
          </a:p>
          <a:p>
            <a:r>
              <a:rPr lang="en-US" dirty="0"/>
              <a:t>In New York State?</a:t>
            </a:r>
          </a:p>
        </p:txBody>
      </p:sp>
      <p:pic>
        <p:nvPicPr>
          <p:cNvPr id="4" name="Picture 3"/>
          <p:cNvPicPr>
            <a:picLocks noChangeAspect="1"/>
          </p:cNvPicPr>
          <p:nvPr/>
        </p:nvPicPr>
        <p:blipFill rotWithShape="1">
          <a:blip r:embed="rId2"/>
          <a:srcRect l="-373" r="1" b="5310"/>
          <a:stretch/>
        </p:blipFill>
        <p:spPr>
          <a:xfrm>
            <a:off x="5425890" y="1943100"/>
            <a:ext cx="3162641" cy="2420471"/>
          </a:xfrm>
          <a:prstGeom prst="rect">
            <a:avLst/>
          </a:prstGeom>
        </p:spPr>
      </p:pic>
      <p:sp>
        <p:nvSpPr>
          <p:cNvPr id="5" name="TextBox 4"/>
          <p:cNvSpPr txBox="1"/>
          <p:nvPr/>
        </p:nvSpPr>
        <p:spPr>
          <a:xfrm>
            <a:off x="7422777" y="5583891"/>
            <a:ext cx="1613647" cy="507831"/>
          </a:xfrm>
          <a:prstGeom prst="rect">
            <a:avLst/>
          </a:prstGeom>
          <a:noFill/>
        </p:spPr>
        <p:txBody>
          <a:bodyPr wrap="square" rtlCol="0">
            <a:spAutoFit/>
          </a:bodyPr>
          <a:lstStyle/>
          <a:p>
            <a:r>
              <a:rPr lang="en-US" sz="1350" dirty="0"/>
              <a:t>By: Jasper Swiezy</a:t>
            </a:r>
          </a:p>
        </p:txBody>
      </p:sp>
      <p:sp>
        <p:nvSpPr>
          <p:cNvPr id="6" name="TextBox 5"/>
          <p:cNvSpPr txBox="1"/>
          <p:nvPr/>
        </p:nvSpPr>
        <p:spPr>
          <a:xfrm>
            <a:off x="531253" y="1156684"/>
            <a:ext cx="2723882" cy="300082"/>
          </a:xfrm>
          <a:prstGeom prst="rect">
            <a:avLst/>
          </a:prstGeom>
          <a:noFill/>
        </p:spPr>
        <p:txBody>
          <a:bodyPr wrap="square" rtlCol="0">
            <a:spAutoFit/>
          </a:bodyPr>
          <a:lstStyle/>
          <a:p>
            <a:r>
              <a:rPr lang="en-US" sz="1350" dirty="0"/>
              <a:t>Geo 479</a:t>
            </a:r>
          </a:p>
        </p:txBody>
      </p:sp>
    </p:spTree>
    <p:extLst>
      <p:ext uri="{BB962C8B-B14F-4D97-AF65-F5344CB8AC3E}">
        <p14:creationId xmlns:p14="http://schemas.microsoft.com/office/powerpoint/2010/main" val="1462225473"/>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a:xfrm>
            <a:off x="827484" y="1867247"/>
            <a:ext cx="6709906" cy="3676303"/>
          </a:xfrm>
        </p:spPr>
        <p:txBody>
          <a:bodyPr>
            <a:normAutofit fontScale="47500" lnSpcReduction="20000"/>
          </a:bodyPr>
          <a:lstStyle/>
          <a:p>
            <a:r>
              <a:rPr lang="en-US" dirty="0"/>
              <a:t>Hypothesis Model:</a:t>
            </a:r>
          </a:p>
          <a:p>
            <a:pPr marL="0" indent="0">
              <a:buNone/>
            </a:pPr>
            <a:r>
              <a:rPr lang="en-US" dirty="0"/>
              <a:t>1.) To create a weighing scheme to determine which areas are most     	likely to produce car crashes.</a:t>
            </a:r>
          </a:p>
          <a:p>
            <a:pPr marL="0" indent="0">
              <a:buNone/>
            </a:pPr>
            <a:r>
              <a:rPr lang="en-US" dirty="0"/>
              <a:t>2.) Produce a map which represents high risk areas based on model.</a:t>
            </a:r>
          </a:p>
          <a:p>
            <a:r>
              <a:rPr lang="en-US" dirty="0"/>
              <a:t>Real Data:</a:t>
            </a:r>
          </a:p>
          <a:p>
            <a:pPr marL="0" indent="0">
              <a:buNone/>
            </a:pPr>
            <a:r>
              <a:rPr lang="en-US" dirty="0"/>
              <a:t>	Car accident data from 2015</a:t>
            </a:r>
          </a:p>
          <a:p>
            <a:r>
              <a:rPr lang="en-US" dirty="0"/>
              <a:t>Validation:</a:t>
            </a:r>
          </a:p>
          <a:p>
            <a:pPr marL="0" indent="0">
              <a:buNone/>
            </a:pPr>
            <a:r>
              <a:rPr lang="en-US" dirty="0"/>
              <a:t>	If there are areas that are high risk, then they will probably be 	comparable with the areas where car crashes have already 	occurred.</a:t>
            </a:r>
          </a:p>
          <a:p>
            <a:r>
              <a:rPr lang="en-US" dirty="0"/>
              <a:t>I want to find out whether or not there is a higher likelihood for certain areas to have accidents than others.</a:t>
            </a:r>
          </a:p>
          <a:p>
            <a:endParaRPr lang="en-US" dirty="0"/>
          </a:p>
          <a:p>
            <a:endParaRPr lang="en-US" dirty="0"/>
          </a:p>
          <a:p>
            <a:endParaRPr lang="en-US" dirty="0"/>
          </a:p>
        </p:txBody>
      </p:sp>
    </p:spTree>
    <p:extLst>
      <p:ext uri="{BB962C8B-B14F-4D97-AF65-F5344CB8AC3E}">
        <p14:creationId xmlns:p14="http://schemas.microsoft.com/office/powerpoint/2010/main" val="5541443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Data</a:t>
            </a:r>
          </a:p>
        </p:txBody>
      </p:sp>
      <p:sp>
        <p:nvSpPr>
          <p:cNvPr id="3" name="Content Placeholder 2"/>
          <p:cNvSpPr>
            <a:spLocks noGrp="1"/>
          </p:cNvSpPr>
          <p:nvPr>
            <p:ph idx="1"/>
          </p:nvPr>
        </p:nvSpPr>
        <p:spPr>
          <a:xfrm>
            <a:off x="827484" y="1892674"/>
            <a:ext cx="6709906" cy="3650876"/>
          </a:xfrm>
        </p:spPr>
        <p:txBody>
          <a:bodyPr/>
          <a:lstStyle/>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Population 2015: US Census Bureau</a:t>
            </a:r>
          </a:p>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Average Precipitation 2015: National Weather Service</a:t>
            </a:r>
          </a:p>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Average Traffic Density 2015: NYS GIS Clearinghouse </a:t>
            </a:r>
          </a:p>
          <a:p>
            <a:pPr marL="0">
              <a:lnSpc>
                <a:spcPct val="107000"/>
              </a:lnSpc>
              <a:spcBef>
                <a:spcPts val="0"/>
              </a:spcBef>
              <a:spcAft>
                <a:spcPts val="600"/>
              </a:spcAft>
            </a:pPr>
            <a:r>
              <a:rPr lang="en-US" dirty="0">
                <a:latin typeface="Calibri" panose="020F0502020204030204" pitchFamily="34" charset="0"/>
                <a:ea typeface="Calibri" panose="020F0502020204030204" pitchFamily="34" charset="0"/>
                <a:cs typeface="Times New Roman" panose="02020603050405020304" pitchFamily="18" charset="0"/>
              </a:rPr>
              <a:t>Automobile Accident locations: National Highway Traffic Safety Administration</a:t>
            </a:r>
          </a:p>
          <a:p>
            <a:endParaRPr lang="en-US" dirty="0"/>
          </a:p>
          <a:p>
            <a:endParaRPr lang="en-US" dirty="0"/>
          </a:p>
          <a:p>
            <a:endParaRPr lang="en-US" dirty="0"/>
          </a:p>
        </p:txBody>
      </p:sp>
    </p:spTree>
    <p:extLst>
      <p:ext uri="{BB962C8B-B14F-4D97-AF65-F5344CB8AC3E}">
        <p14:creationId xmlns:p14="http://schemas.microsoft.com/office/powerpoint/2010/main" val="3007057190"/>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design</a:t>
            </a:r>
          </a:p>
        </p:txBody>
      </p:sp>
      <p:sp>
        <p:nvSpPr>
          <p:cNvPr id="3" name="Content Placeholder 2"/>
          <p:cNvSpPr>
            <a:spLocks noGrp="1"/>
          </p:cNvSpPr>
          <p:nvPr>
            <p:ph idx="1"/>
          </p:nvPr>
        </p:nvSpPr>
        <p:spPr>
          <a:xfrm>
            <a:off x="827484" y="1811992"/>
            <a:ext cx="6709906" cy="3731558"/>
          </a:xfrm>
        </p:spPr>
        <p:txBody>
          <a:bodyPr>
            <a:normAutofit fontScale="40000" lnSpcReduction="20000"/>
          </a:bodyPr>
          <a:lstStyle/>
          <a:p>
            <a:r>
              <a:rPr lang="en-US" dirty="0"/>
              <a:t>For Example:</a:t>
            </a:r>
            <a:r>
              <a:rPr lang="en-US" dirty="0">
                <a:solidFill>
                  <a:prstClr val="white"/>
                </a:solidFill>
                <a:latin typeface="Calibri" panose="020F0502020204030204" pitchFamily="34" charset="0"/>
                <a:ea typeface="Calibri" panose="020F0502020204030204" pitchFamily="34" charset="0"/>
                <a:cs typeface="Times New Roman" panose="02020603050405020304" pitchFamily="18" charset="0"/>
              </a:rPr>
              <a:t> Population 2015</a:t>
            </a:r>
          </a:p>
          <a:p>
            <a:r>
              <a:rPr lang="en-US" dirty="0">
                <a:solidFill>
                  <a:prstClr val="white"/>
                </a:solidFill>
                <a:latin typeface="Calibri" panose="020F0502020204030204" pitchFamily="34" charset="0"/>
                <a:cs typeface="Times New Roman" panose="02020603050405020304" pitchFamily="18" charset="0"/>
              </a:rPr>
              <a:t>Ranking these into 5 distinct classes</a:t>
            </a:r>
            <a:endParaRPr lang="en-US" dirty="0"/>
          </a:p>
          <a:p>
            <a:pPr marL="0" indent="0">
              <a:buNone/>
            </a:pPr>
            <a:r>
              <a:rPr lang="en-US" dirty="0"/>
              <a:t>	-Rank 1 for 	lowest Jenks Natural Breaks Class</a:t>
            </a:r>
          </a:p>
          <a:p>
            <a:pPr marL="0" indent="0">
              <a:buNone/>
            </a:pPr>
            <a:r>
              <a:rPr lang="en-US" dirty="0"/>
              <a:t>	-Rank 2 for med-low </a:t>
            </a:r>
            <a:r>
              <a:rPr lang="en-US" dirty="0">
                <a:solidFill>
                  <a:prstClr val="white"/>
                </a:solidFill>
              </a:rPr>
              <a:t>Jenks Natural Breaks Class</a:t>
            </a:r>
            <a:endParaRPr lang="en-US" dirty="0"/>
          </a:p>
          <a:p>
            <a:pPr marL="0" indent="0">
              <a:buNone/>
            </a:pPr>
            <a:r>
              <a:rPr lang="en-US" dirty="0"/>
              <a:t>	-Rank 3 for medium </a:t>
            </a:r>
            <a:r>
              <a:rPr lang="en-US" dirty="0">
                <a:solidFill>
                  <a:prstClr val="white"/>
                </a:solidFill>
              </a:rPr>
              <a:t>Jenks Natural Breaks Class</a:t>
            </a:r>
            <a:endParaRPr lang="en-US" dirty="0"/>
          </a:p>
          <a:p>
            <a:pPr marL="0" indent="0">
              <a:buNone/>
            </a:pPr>
            <a:r>
              <a:rPr lang="en-US" dirty="0"/>
              <a:t>	-Rank 4 for med-high </a:t>
            </a:r>
            <a:r>
              <a:rPr lang="en-US" dirty="0">
                <a:solidFill>
                  <a:prstClr val="white"/>
                </a:solidFill>
              </a:rPr>
              <a:t>Jenks Natural Breaks Class</a:t>
            </a:r>
            <a:endParaRPr lang="en-US" dirty="0"/>
          </a:p>
          <a:p>
            <a:pPr marL="0" indent="0">
              <a:buNone/>
            </a:pPr>
            <a:r>
              <a:rPr lang="en-US" dirty="0"/>
              <a:t>	-</a:t>
            </a:r>
            <a:r>
              <a:rPr lang="en-US" i="1" dirty="0"/>
              <a:t>Rank 5 for high </a:t>
            </a:r>
            <a:r>
              <a:rPr lang="en-US" dirty="0">
                <a:solidFill>
                  <a:prstClr val="white"/>
                </a:solidFill>
              </a:rPr>
              <a:t>Jenks Natural Breaks Class</a:t>
            </a:r>
            <a:endParaRPr lang="en-US" i="1" dirty="0"/>
          </a:p>
          <a:p>
            <a:pPr marL="0" indent="0">
              <a:buNone/>
            </a:pPr>
            <a:endParaRPr lang="en-US" dirty="0"/>
          </a:p>
          <a:p>
            <a:pPr marL="0" indent="0">
              <a:buNone/>
            </a:pPr>
            <a:r>
              <a:rPr lang="en-US" dirty="0"/>
              <a:t>	Similar idea for </a:t>
            </a:r>
            <a:r>
              <a:rPr lang="en-US" dirty="0">
                <a:solidFill>
                  <a:prstClr val="white"/>
                </a:solidFill>
                <a:latin typeface="Calibri" panose="020F0502020204030204" pitchFamily="34" charset="0"/>
                <a:ea typeface="Calibri" panose="020F0502020204030204" pitchFamily="34" charset="0"/>
                <a:cs typeface="Times New Roman" panose="02020603050405020304" pitchFamily="18" charset="0"/>
              </a:rPr>
              <a:t>Average Precipitation 2015 </a:t>
            </a:r>
            <a:r>
              <a:rPr lang="en-US" dirty="0"/>
              <a:t>data and traffic density. </a:t>
            </a:r>
          </a:p>
          <a:p>
            <a:r>
              <a:rPr lang="en-US" dirty="0"/>
              <a:t>Then I will weight all of these data layers into one layer. This layer will have 40% population, 40%  traffic density, and 20% average precipitation. </a:t>
            </a:r>
          </a:p>
        </p:txBody>
      </p:sp>
    </p:spTree>
    <p:extLst>
      <p:ext uri="{BB962C8B-B14F-4D97-AF65-F5344CB8AC3E}">
        <p14:creationId xmlns:p14="http://schemas.microsoft.com/office/powerpoint/2010/main" val="4105885831"/>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Validation</a:t>
            </a:r>
          </a:p>
        </p:txBody>
      </p:sp>
      <p:sp>
        <p:nvSpPr>
          <p:cNvPr id="3" name="Content Placeholder 2"/>
          <p:cNvSpPr>
            <a:spLocks noGrp="1"/>
          </p:cNvSpPr>
          <p:nvPr>
            <p:ph idx="1"/>
          </p:nvPr>
        </p:nvSpPr>
        <p:spPr>
          <a:xfrm>
            <a:off x="827484" y="1919569"/>
            <a:ext cx="6709906" cy="3623981"/>
          </a:xfrm>
        </p:spPr>
        <p:txBody>
          <a:bodyPr>
            <a:normAutofit fontScale="85000" lnSpcReduction="10000"/>
          </a:bodyPr>
          <a:lstStyle/>
          <a:p>
            <a:r>
              <a:rPr lang="en-US" dirty="0"/>
              <a:t>Once I have created my high risk location allocation map for automobile accidents, I can compare it to the actual data that I have collected. </a:t>
            </a:r>
          </a:p>
          <a:p>
            <a:r>
              <a:rPr lang="en-US" dirty="0"/>
              <a:t>If the model is accurate, then I can assume that these factors play a significant role on the driving public in general, rather than the assumptions that an accident is caused purely by negligence. </a:t>
            </a:r>
          </a:p>
          <a:p>
            <a:r>
              <a:rPr lang="en-US" dirty="0"/>
              <a:t>The conclusion therefore, would be that places which are most affected by these external driving conditions are the areas which should be avoided while driving.</a:t>
            </a:r>
          </a:p>
        </p:txBody>
      </p:sp>
    </p:spTree>
    <p:extLst>
      <p:ext uri="{BB962C8B-B14F-4D97-AF65-F5344CB8AC3E}">
        <p14:creationId xmlns:p14="http://schemas.microsoft.com/office/powerpoint/2010/main" val="569169527"/>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sp>
        <p:nvSpPr>
          <p:cNvPr id="3" name="Content Placeholder 2"/>
          <p:cNvSpPr>
            <a:spLocks noGrp="1"/>
          </p:cNvSpPr>
          <p:nvPr>
            <p:ph idx="1"/>
          </p:nvPr>
        </p:nvSpPr>
        <p:spPr>
          <a:xfrm>
            <a:off x="827484" y="1879227"/>
            <a:ext cx="6709906" cy="3664323"/>
          </a:xfrm>
        </p:spPr>
        <p:txBody>
          <a:bodyPr/>
          <a:lstStyle/>
          <a:p>
            <a:r>
              <a:rPr lang="en-US" dirty="0"/>
              <a:t>The three data layers that I have used for this project are 60% accurate compared to the 982 initial car crash areas at the high, med-high, and medium levels. </a:t>
            </a: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12512" y="3620592"/>
            <a:ext cx="4194390" cy="2518767"/>
          </a:xfrm>
          <a:prstGeom prst="rect">
            <a:avLst/>
          </a:prstGeom>
        </p:spPr>
      </p:pic>
    </p:spTree>
    <p:extLst>
      <p:ext uri="{BB962C8B-B14F-4D97-AF65-F5344CB8AC3E}">
        <p14:creationId xmlns:p14="http://schemas.microsoft.com/office/powerpoint/2010/main" val="3349770264"/>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549275" y="107576"/>
            <a:ext cx="8042276" cy="413285"/>
          </a:xfrm>
        </p:spPr>
        <p:txBody>
          <a:bodyPr/>
          <a:lstStyle/>
          <a:p>
            <a:r>
              <a:rPr lang="en-US" sz="2800" dirty="0"/>
              <a:t>Conclusion</a:t>
            </a:r>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5594642" y="441683"/>
            <a:ext cx="3345342" cy="4422578"/>
          </a:xfrm>
        </p:spPr>
      </p:pic>
      <p:pic>
        <p:nvPicPr>
          <p:cNvPr id="9" name="Picture 8"/>
          <p:cNvPicPr>
            <a:picLocks noChangeAspect="1"/>
          </p:cNvPicPr>
          <p:nvPr/>
        </p:nvPicPr>
        <p:blipFill>
          <a:blip r:embed="rId3"/>
          <a:stretch>
            <a:fillRect/>
          </a:stretch>
        </p:blipFill>
        <p:spPr>
          <a:xfrm>
            <a:off x="79830" y="362505"/>
            <a:ext cx="3436340" cy="4501756"/>
          </a:xfrm>
          <a:prstGeom prst="rect">
            <a:avLst/>
          </a:prstGeom>
        </p:spPr>
      </p:pic>
      <p:sp>
        <p:nvSpPr>
          <p:cNvPr id="10" name="TextBox 9"/>
          <p:cNvSpPr txBox="1"/>
          <p:nvPr/>
        </p:nvSpPr>
        <p:spPr>
          <a:xfrm>
            <a:off x="428263" y="4865310"/>
            <a:ext cx="7905509" cy="2031325"/>
          </a:xfrm>
          <a:prstGeom prst="rect">
            <a:avLst/>
          </a:prstGeom>
          <a:noFill/>
        </p:spPr>
        <p:txBody>
          <a:bodyPr wrap="square" rtlCol="0">
            <a:spAutoFit/>
          </a:bodyPr>
          <a:lstStyle/>
          <a:p>
            <a:r>
              <a:rPr lang="en-US" dirty="0"/>
              <a:t>Radon ground permeability potential has similar correlation to the actual radon data based on concentration in homes. The highest radon levels recorded in homes in Erie county (left) were in the same town as the highest radon potential in  radon groundwater permeability potential map (left). Radon Ground permeability potential map provides some insight as to where radon could be in high concentrations in homes</a:t>
            </a:r>
          </a:p>
        </p:txBody>
      </p:sp>
    </p:spTree>
    <p:extLst>
      <p:ext uri="{BB962C8B-B14F-4D97-AF65-F5344CB8AC3E}">
        <p14:creationId xmlns:p14="http://schemas.microsoft.com/office/powerpoint/2010/main" val="250224220"/>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r>
              <a:rPr lang="en-US" dirty="0"/>
              <a:t>Ideal Location for</a:t>
            </a:r>
            <a:br>
              <a:rPr lang="en-US" dirty="0"/>
            </a:br>
            <a:r>
              <a:rPr lang="en-US" dirty="0"/>
              <a:t> “Fitness Mecca”</a:t>
            </a:r>
          </a:p>
        </p:txBody>
      </p:sp>
      <p:sp>
        <p:nvSpPr>
          <p:cNvPr id="3" name="Subtitle 2"/>
          <p:cNvSpPr>
            <a:spLocks noGrp="1"/>
          </p:cNvSpPr>
          <p:nvPr>
            <p:ph type="subTitle" idx="1"/>
          </p:nvPr>
        </p:nvSpPr>
        <p:spPr/>
        <p:txBody>
          <a:bodyPr/>
          <a:lstStyle/>
          <a:p>
            <a:r>
              <a:rPr lang="en-US" dirty="0"/>
              <a:t>Presenter: Kevin Tan</a:t>
            </a:r>
          </a:p>
          <a:p>
            <a:r>
              <a:rPr lang="en-US" dirty="0"/>
              <a:t>GEO 479</a:t>
            </a:r>
          </a:p>
        </p:txBody>
      </p:sp>
    </p:spTree>
    <p:extLst>
      <p:ext uri="{BB962C8B-B14F-4D97-AF65-F5344CB8AC3E}">
        <p14:creationId xmlns:p14="http://schemas.microsoft.com/office/powerpoint/2010/main" val="199664911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Objectives</a:t>
            </a:r>
          </a:p>
        </p:txBody>
      </p:sp>
      <p:sp>
        <p:nvSpPr>
          <p:cNvPr id="3" name="Content Placeholder 2"/>
          <p:cNvSpPr>
            <a:spLocks noGrp="1"/>
          </p:cNvSpPr>
          <p:nvPr>
            <p:ph idx="1"/>
          </p:nvPr>
        </p:nvSpPr>
        <p:spPr/>
        <p:txBody>
          <a:bodyPr/>
          <a:lstStyle/>
          <a:p>
            <a:r>
              <a:rPr lang="en-US" dirty="0"/>
              <a:t>To locate a outdoor gym facility</a:t>
            </a:r>
          </a:p>
          <a:p>
            <a:pPr marL="457200" lvl="1" indent="0">
              <a:buNone/>
            </a:pPr>
            <a:endParaRPr lang="en-US" dirty="0"/>
          </a:p>
          <a:p>
            <a:r>
              <a:rPr lang="en-US" dirty="0"/>
              <a:t>Promote healthy lifestyle choices and outdoor physical activities </a:t>
            </a:r>
          </a:p>
          <a:p>
            <a:endParaRPr lang="en-US" dirty="0"/>
          </a:p>
          <a:p>
            <a:r>
              <a:rPr lang="en-US" dirty="0"/>
              <a:t>Examine criteria that will help derive a new location in New York City</a:t>
            </a:r>
          </a:p>
          <a:p>
            <a:endParaRPr lang="en-US" dirty="0"/>
          </a:p>
          <a:p>
            <a:endParaRPr lang="en-US" dirty="0"/>
          </a:p>
        </p:txBody>
      </p:sp>
    </p:spTree>
    <p:extLst>
      <p:ext uri="{BB962C8B-B14F-4D97-AF65-F5344CB8AC3E}">
        <p14:creationId xmlns:p14="http://schemas.microsoft.com/office/powerpoint/2010/main" val="2268218250"/>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Method Design</a:t>
            </a:r>
          </a:p>
        </p:txBody>
      </p:sp>
      <p:sp>
        <p:nvSpPr>
          <p:cNvPr id="3" name="Content Placeholder 2"/>
          <p:cNvSpPr>
            <a:spLocks noGrp="1"/>
          </p:cNvSpPr>
          <p:nvPr>
            <p:ph idx="1"/>
          </p:nvPr>
        </p:nvSpPr>
        <p:spPr/>
        <p:txBody>
          <a:bodyPr>
            <a:normAutofit/>
          </a:bodyPr>
          <a:lstStyle/>
          <a:p>
            <a:r>
              <a:rPr lang="en-US" dirty="0"/>
              <a:t>Using ArcGIS Online and its Derive a New Location function</a:t>
            </a:r>
          </a:p>
          <a:p>
            <a:r>
              <a:rPr lang="en-US" dirty="0"/>
              <a:t>With the following criteria: </a:t>
            </a:r>
          </a:p>
          <a:p>
            <a:pPr lvl="1"/>
            <a:r>
              <a:rPr lang="en-US" dirty="0"/>
              <a:t>Open Space</a:t>
            </a:r>
          </a:p>
          <a:p>
            <a:pPr lvl="1"/>
            <a:r>
              <a:rPr lang="en-US" dirty="0"/>
              <a:t>Parks</a:t>
            </a:r>
          </a:p>
          <a:p>
            <a:pPr lvl="1"/>
            <a:r>
              <a:rPr lang="en-US" dirty="0"/>
              <a:t>Subway/Transportation </a:t>
            </a:r>
          </a:p>
          <a:p>
            <a:pPr lvl="1"/>
            <a:r>
              <a:rPr lang="en-US" dirty="0"/>
              <a:t>Hurricane Data</a:t>
            </a:r>
          </a:p>
          <a:p>
            <a:pPr lvl="1"/>
            <a:r>
              <a:rPr lang="en-US" dirty="0"/>
              <a:t>Flooding Incident</a:t>
            </a:r>
          </a:p>
          <a:p>
            <a:pPr lvl="1"/>
            <a:r>
              <a:rPr lang="en-US" dirty="0"/>
              <a:t>Crime Data 												</a:t>
            </a:r>
          </a:p>
        </p:txBody>
      </p:sp>
    </p:spTree>
    <p:extLst>
      <p:ext uri="{BB962C8B-B14F-4D97-AF65-F5344CB8AC3E}">
        <p14:creationId xmlns:p14="http://schemas.microsoft.com/office/powerpoint/2010/main" val="3617558172"/>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Conclusion</a:t>
            </a:r>
          </a:p>
        </p:txBody>
      </p:sp>
      <p:pic>
        <p:nvPicPr>
          <p:cNvPr id="5" name="Content Placeholder 4" descr="Screen Shot 2017-05-17 at 11.02.51 PM.png"/>
          <p:cNvPicPr>
            <a:picLocks noGrp="1" noChangeAspect="1"/>
          </p:cNvPicPr>
          <p:nvPr>
            <p:ph idx="1"/>
          </p:nvPr>
        </p:nvPicPr>
        <p:blipFill>
          <a:blip r:embed="rId2">
            <a:extLst>
              <a:ext uri="{28A0092B-C50C-407E-A947-70E740481C1C}">
                <a14:useLocalDpi xmlns:a14="http://schemas.microsoft.com/office/drawing/2010/main" val="0"/>
              </a:ext>
            </a:extLst>
          </a:blip>
          <a:srcRect t="10945" b="10945"/>
          <a:stretch>
            <a:fillRect/>
          </a:stretch>
        </p:blipFill>
        <p:spPr>
          <a:xfrm>
            <a:off x="457200" y="1600200"/>
            <a:ext cx="7858295" cy="2661588"/>
          </a:xfrm>
        </p:spPr>
      </p:pic>
      <p:sp>
        <p:nvSpPr>
          <p:cNvPr id="8" name="TextBox 7"/>
          <p:cNvSpPr txBox="1"/>
          <p:nvPr/>
        </p:nvSpPr>
        <p:spPr>
          <a:xfrm>
            <a:off x="457200" y="4261788"/>
            <a:ext cx="7858295" cy="2831544"/>
          </a:xfrm>
          <a:prstGeom prst="rect">
            <a:avLst/>
          </a:prstGeom>
          <a:noFill/>
        </p:spPr>
        <p:txBody>
          <a:bodyPr wrap="square" rtlCol="0">
            <a:spAutoFit/>
          </a:bodyPr>
          <a:lstStyle/>
          <a:p>
            <a:pPr marL="285750" indent="-285750">
              <a:buFont typeface="Arial"/>
              <a:buChar char="•"/>
            </a:pPr>
            <a:r>
              <a:rPr lang="en-US" sz="3200" dirty="0"/>
              <a:t>The red shape indicates the result of the Derive a New Location function</a:t>
            </a:r>
          </a:p>
          <a:p>
            <a:pPr marL="285750" indent="-285750">
              <a:buFont typeface="Arial"/>
              <a:buChar char="•"/>
            </a:pPr>
            <a:r>
              <a:rPr lang="en-US" sz="3200" dirty="0"/>
              <a:t>In order to promote healthy living, efforts need to be made to create a new culture for exercising and physical activity</a:t>
            </a:r>
          </a:p>
          <a:p>
            <a:pPr marL="285750" indent="-285750">
              <a:buFont typeface="Arial"/>
              <a:buChar char="•"/>
            </a:pPr>
            <a:endParaRPr lang="en-US" dirty="0"/>
          </a:p>
        </p:txBody>
      </p:sp>
    </p:spTree>
    <p:extLst>
      <p:ext uri="{BB962C8B-B14F-4D97-AF65-F5344CB8AC3E}">
        <p14:creationId xmlns:p14="http://schemas.microsoft.com/office/powerpoint/2010/main" val="2969350460"/>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609600" y="0"/>
            <a:ext cx="7772400" cy="1470025"/>
          </a:xfrm>
        </p:spPr>
        <p:txBody>
          <a:bodyPr>
            <a:normAutofit fontScale="90000"/>
          </a:bodyPr>
          <a:lstStyle/>
          <a:p>
            <a:pPr algn="ctr"/>
            <a:r>
              <a:rPr lang="en-US" b="0" dirty="0">
                <a:solidFill>
                  <a:schemeClr val="tx1"/>
                </a:solidFill>
                <a:effectLst/>
              </a:rPr>
              <a:t>Bison Habitat Selection: Yellowstone National Park</a:t>
            </a:r>
          </a:p>
        </p:txBody>
      </p:sp>
      <p:sp>
        <p:nvSpPr>
          <p:cNvPr id="4" name="TextBox 3"/>
          <p:cNvSpPr txBox="1"/>
          <p:nvPr/>
        </p:nvSpPr>
        <p:spPr>
          <a:xfrm>
            <a:off x="6567055" y="6100688"/>
            <a:ext cx="2438400" cy="646331"/>
          </a:xfrm>
          <a:prstGeom prst="rect">
            <a:avLst/>
          </a:prstGeom>
          <a:noFill/>
        </p:spPr>
        <p:txBody>
          <a:bodyPr wrap="square" rtlCol="0">
            <a:spAutoFit/>
          </a:bodyPr>
          <a:lstStyle/>
          <a:p>
            <a:pPr algn="r"/>
            <a:r>
              <a:rPr lang="en-US" dirty="0">
                <a:solidFill>
                  <a:schemeClr val="bg1"/>
                </a:solidFill>
              </a:rPr>
              <a:t>Jessica Wood</a:t>
            </a:r>
          </a:p>
          <a:p>
            <a:pPr algn="r"/>
            <a:r>
              <a:rPr lang="en-US" dirty="0">
                <a:solidFill>
                  <a:schemeClr val="bg1"/>
                </a:solidFill>
              </a:rPr>
              <a:t>GEO 559</a:t>
            </a:r>
          </a:p>
        </p:txBody>
      </p:sp>
    </p:spTree>
    <p:extLst>
      <p:ext uri="{BB962C8B-B14F-4D97-AF65-F5344CB8AC3E}">
        <p14:creationId xmlns:p14="http://schemas.microsoft.com/office/powerpoint/2010/main" val="469853514"/>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Objective</a:t>
            </a:r>
          </a:p>
        </p:txBody>
      </p:sp>
      <p:sp>
        <p:nvSpPr>
          <p:cNvPr id="3" name="Content Placeholder 2"/>
          <p:cNvSpPr>
            <a:spLocks noGrp="1"/>
          </p:cNvSpPr>
          <p:nvPr>
            <p:ph idx="1"/>
          </p:nvPr>
        </p:nvSpPr>
        <p:spPr/>
        <p:txBody>
          <a:bodyPr/>
          <a:lstStyle/>
          <a:p>
            <a:r>
              <a:rPr lang="en-US" dirty="0"/>
              <a:t>Use current bison observations </a:t>
            </a:r>
          </a:p>
          <a:p>
            <a:pPr lvl="1"/>
            <a:r>
              <a:rPr lang="en-US" dirty="0"/>
              <a:t>Yellowstone National Park</a:t>
            </a:r>
          </a:p>
          <a:p>
            <a:pPr marL="109728" indent="0">
              <a:buNone/>
            </a:pPr>
            <a:r>
              <a:rPr lang="en-US" dirty="0"/>
              <a:t>	</a:t>
            </a:r>
          </a:p>
          <a:p>
            <a:r>
              <a:rPr lang="en-US" dirty="0"/>
              <a:t>Determine important environmental factors</a:t>
            </a:r>
          </a:p>
          <a:p>
            <a:pPr marL="109728" indent="0">
              <a:buNone/>
            </a:pPr>
            <a:endParaRPr lang="en-US" dirty="0"/>
          </a:p>
          <a:p>
            <a:r>
              <a:rPr lang="en-US" dirty="0"/>
              <a:t>Create suitability map to test factor selection</a:t>
            </a:r>
          </a:p>
        </p:txBody>
      </p:sp>
    </p:spTree>
    <p:extLst>
      <p:ext uri="{BB962C8B-B14F-4D97-AF65-F5344CB8AC3E}">
        <p14:creationId xmlns:p14="http://schemas.microsoft.com/office/powerpoint/2010/main" val="657133798"/>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7200" y="668948"/>
            <a:ext cx="8229600" cy="1066800"/>
          </a:xfrm>
        </p:spPr>
        <p:txBody>
          <a:bodyPr/>
          <a:lstStyle/>
          <a:p>
            <a:r>
              <a:rPr lang="en-US" dirty="0"/>
              <a:t>Study Area</a:t>
            </a:r>
          </a:p>
        </p:txBody>
      </p:sp>
      <p:sp>
        <p:nvSpPr>
          <p:cNvPr id="3" name="Content Placeholder 2"/>
          <p:cNvSpPr>
            <a:spLocks noGrp="1"/>
          </p:cNvSpPr>
          <p:nvPr>
            <p:ph idx="1"/>
          </p:nvPr>
        </p:nvSpPr>
        <p:spPr>
          <a:xfrm>
            <a:off x="228600" y="2209800"/>
            <a:ext cx="3886200" cy="4325112"/>
          </a:xfrm>
        </p:spPr>
        <p:txBody>
          <a:bodyPr/>
          <a:lstStyle/>
          <a:p>
            <a:r>
              <a:rPr lang="en-US" dirty="0"/>
              <a:t>34,375 square miles</a:t>
            </a:r>
          </a:p>
          <a:p>
            <a:r>
              <a:rPr lang="en-US" dirty="0"/>
              <a:t>Wyoming</a:t>
            </a:r>
          </a:p>
          <a:p>
            <a:r>
              <a:rPr lang="en-US" dirty="0"/>
              <a:t>Multiple habitat types</a:t>
            </a:r>
          </a:p>
          <a:p>
            <a:r>
              <a:rPr lang="en-US" dirty="0"/>
              <a:t>Largest free-roaming bison population</a:t>
            </a:r>
          </a:p>
        </p:txBody>
      </p:sp>
      <p:pic>
        <p:nvPicPr>
          <p:cNvPr id="205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343400" y="1718163"/>
            <a:ext cx="4538662" cy="4938726"/>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05817417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2"/>
          <p:cNvSpPr>
            <a:spLocks noGrp="1"/>
          </p:cNvSpPr>
          <p:nvPr>
            <p:ph idx="1"/>
          </p:nvPr>
        </p:nvSpPr>
        <p:spPr>
          <a:xfrm>
            <a:off x="317500" y="502389"/>
            <a:ext cx="2743200" cy="2590800"/>
          </a:xfrm>
          <a:ln w="57150"/>
        </p:spPr>
        <p:style>
          <a:lnRef idx="2">
            <a:schemeClr val="accent6"/>
          </a:lnRef>
          <a:fillRef idx="1">
            <a:schemeClr val="lt1"/>
          </a:fillRef>
          <a:effectRef idx="0">
            <a:schemeClr val="accent6"/>
          </a:effectRef>
          <a:fontRef idx="minor">
            <a:schemeClr val="dk1"/>
          </a:fontRef>
        </p:style>
        <p:txBody>
          <a:bodyPr>
            <a:normAutofit fontScale="62500" lnSpcReduction="20000"/>
          </a:bodyPr>
          <a:lstStyle/>
          <a:p>
            <a:r>
              <a:rPr lang="en-US" dirty="0"/>
              <a:t>Precipitation</a:t>
            </a:r>
          </a:p>
          <a:p>
            <a:r>
              <a:rPr lang="en-US" dirty="0"/>
              <a:t>LULC</a:t>
            </a:r>
          </a:p>
          <a:p>
            <a:r>
              <a:rPr lang="en-US" dirty="0"/>
              <a:t>SSURGO</a:t>
            </a:r>
          </a:p>
          <a:p>
            <a:r>
              <a:rPr lang="en-US" dirty="0"/>
              <a:t>DEM</a:t>
            </a:r>
          </a:p>
          <a:p>
            <a:r>
              <a:rPr lang="en-US" dirty="0"/>
              <a:t>Slope</a:t>
            </a:r>
          </a:p>
          <a:p>
            <a:r>
              <a:rPr lang="en-US" dirty="0"/>
              <a:t>Observations</a:t>
            </a:r>
          </a:p>
        </p:txBody>
      </p:sp>
      <p:sp>
        <p:nvSpPr>
          <p:cNvPr id="4" name="TextBox 3"/>
          <p:cNvSpPr txBox="1"/>
          <p:nvPr/>
        </p:nvSpPr>
        <p:spPr>
          <a:xfrm>
            <a:off x="3886200" y="1046945"/>
            <a:ext cx="2133600" cy="954107"/>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t>Convert To Raster</a:t>
            </a:r>
          </a:p>
        </p:txBody>
      </p:sp>
      <p:sp>
        <p:nvSpPr>
          <p:cNvPr id="5" name="TextBox 4"/>
          <p:cNvSpPr txBox="1"/>
          <p:nvPr/>
        </p:nvSpPr>
        <p:spPr>
          <a:xfrm>
            <a:off x="6675120" y="1046944"/>
            <a:ext cx="1828800" cy="954107"/>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t>Reclassify</a:t>
            </a:r>
          </a:p>
          <a:p>
            <a:pPr algn="ctr"/>
            <a:r>
              <a:rPr lang="en-US" sz="2800" dirty="0"/>
              <a:t> 1-4</a:t>
            </a:r>
          </a:p>
        </p:txBody>
      </p:sp>
      <p:sp>
        <p:nvSpPr>
          <p:cNvPr id="6" name="TextBox 5"/>
          <p:cNvSpPr txBox="1"/>
          <p:nvPr/>
        </p:nvSpPr>
        <p:spPr>
          <a:xfrm>
            <a:off x="5334000" y="2565380"/>
            <a:ext cx="1828800" cy="52322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t>T-test</a:t>
            </a:r>
          </a:p>
        </p:txBody>
      </p:sp>
      <p:sp>
        <p:nvSpPr>
          <p:cNvPr id="7" name="TextBox 6"/>
          <p:cNvSpPr txBox="1"/>
          <p:nvPr/>
        </p:nvSpPr>
        <p:spPr>
          <a:xfrm>
            <a:off x="3653790" y="3705124"/>
            <a:ext cx="2209800" cy="52322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t>Regression</a:t>
            </a:r>
          </a:p>
        </p:txBody>
      </p:sp>
      <p:sp>
        <p:nvSpPr>
          <p:cNvPr id="8" name="TextBox 7"/>
          <p:cNvSpPr txBox="1"/>
          <p:nvPr/>
        </p:nvSpPr>
        <p:spPr>
          <a:xfrm>
            <a:off x="7294880" y="3600484"/>
            <a:ext cx="1828800" cy="954107"/>
          </a:xfrm>
          <a:prstGeom prst="rect">
            <a:avLst/>
          </a:prstGeom>
          <a:ln w="57150"/>
        </p:spPr>
        <p:style>
          <a:lnRef idx="2">
            <a:schemeClr val="accent4"/>
          </a:lnRef>
          <a:fillRef idx="1">
            <a:schemeClr val="lt1"/>
          </a:fillRef>
          <a:effectRef idx="0">
            <a:schemeClr val="accent4"/>
          </a:effectRef>
          <a:fontRef idx="minor">
            <a:schemeClr val="dk1"/>
          </a:fontRef>
        </p:style>
        <p:txBody>
          <a:bodyPr wrap="square" rtlCol="0">
            <a:spAutoFit/>
          </a:bodyPr>
          <a:lstStyle/>
          <a:p>
            <a:pPr algn="ctr"/>
            <a:r>
              <a:rPr lang="en-US" sz="2800" dirty="0"/>
              <a:t>Suitability Map</a:t>
            </a:r>
          </a:p>
        </p:txBody>
      </p:sp>
      <p:sp>
        <p:nvSpPr>
          <p:cNvPr id="9" name="TextBox 8"/>
          <p:cNvSpPr txBox="1"/>
          <p:nvPr/>
        </p:nvSpPr>
        <p:spPr>
          <a:xfrm>
            <a:off x="317500" y="4074096"/>
            <a:ext cx="2209800" cy="954107"/>
          </a:xfrm>
          <a:prstGeom prst="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dirty="0"/>
              <a:t>Observation Data</a:t>
            </a:r>
          </a:p>
        </p:txBody>
      </p:sp>
      <p:sp>
        <p:nvSpPr>
          <p:cNvPr id="10" name="TextBox 9"/>
          <p:cNvSpPr txBox="1"/>
          <p:nvPr/>
        </p:nvSpPr>
        <p:spPr>
          <a:xfrm>
            <a:off x="317500" y="5230782"/>
            <a:ext cx="2209800" cy="1384995"/>
          </a:xfrm>
          <a:prstGeom prst="rect">
            <a:avLst/>
          </a:prstGeom>
          <a:ln w="57150"/>
        </p:spPr>
        <p:style>
          <a:lnRef idx="2">
            <a:schemeClr val="accent6"/>
          </a:lnRef>
          <a:fillRef idx="1">
            <a:schemeClr val="lt1"/>
          </a:fillRef>
          <a:effectRef idx="0">
            <a:schemeClr val="accent6"/>
          </a:effectRef>
          <a:fontRef idx="minor">
            <a:schemeClr val="dk1"/>
          </a:fontRef>
        </p:style>
        <p:txBody>
          <a:bodyPr wrap="square" rtlCol="0">
            <a:spAutoFit/>
          </a:bodyPr>
          <a:lstStyle/>
          <a:p>
            <a:pPr algn="ctr"/>
            <a:r>
              <a:rPr lang="en-US" sz="2800" dirty="0"/>
              <a:t>Pseudo-Absence Data</a:t>
            </a:r>
          </a:p>
        </p:txBody>
      </p:sp>
      <p:sp>
        <p:nvSpPr>
          <p:cNvPr id="11" name="TextBox 10"/>
          <p:cNvSpPr txBox="1"/>
          <p:nvPr/>
        </p:nvSpPr>
        <p:spPr>
          <a:xfrm>
            <a:off x="6858000" y="5400059"/>
            <a:ext cx="1828800" cy="523220"/>
          </a:xfrm>
          <a:prstGeom prst="rect">
            <a:avLst/>
          </a:prstGeom>
          <a:ln w="57150"/>
        </p:spPr>
        <p:style>
          <a:lnRef idx="2">
            <a:schemeClr val="accent1"/>
          </a:lnRef>
          <a:fillRef idx="1">
            <a:schemeClr val="lt1"/>
          </a:fillRef>
          <a:effectRef idx="0">
            <a:schemeClr val="accent1"/>
          </a:effectRef>
          <a:fontRef idx="minor">
            <a:schemeClr val="dk1"/>
          </a:fontRef>
        </p:style>
        <p:txBody>
          <a:bodyPr wrap="square" rtlCol="0">
            <a:spAutoFit/>
          </a:bodyPr>
          <a:lstStyle/>
          <a:p>
            <a:pPr algn="ctr"/>
            <a:r>
              <a:rPr lang="en-US" sz="2800" dirty="0"/>
              <a:t>Verify</a:t>
            </a:r>
          </a:p>
        </p:txBody>
      </p:sp>
      <p:cxnSp>
        <p:nvCxnSpPr>
          <p:cNvPr id="18" name="Straight Arrow Connector 17"/>
          <p:cNvCxnSpPr/>
          <p:nvPr/>
        </p:nvCxnSpPr>
        <p:spPr>
          <a:xfrm>
            <a:off x="3048000" y="1523997"/>
            <a:ext cx="838200" cy="1"/>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19" name="Straight Arrow Connector 18"/>
          <p:cNvCxnSpPr/>
          <p:nvPr/>
        </p:nvCxnSpPr>
        <p:spPr>
          <a:xfrm>
            <a:off x="6019800" y="1523997"/>
            <a:ext cx="6858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p:nvPr/>
        </p:nvCxnSpPr>
        <p:spPr>
          <a:xfrm>
            <a:off x="6858000" y="1967788"/>
            <a:ext cx="0" cy="56432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3" name="Straight Arrow Connector 22"/>
          <p:cNvCxnSpPr/>
          <p:nvPr/>
        </p:nvCxnSpPr>
        <p:spPr>
          <a:xfrm>
            <a:off x="5562600" y="3139397"/>
            <a:ext cx="0" cy="564835"/>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27" name="Straight Arrow Connector 26"/>
          <p:cNvCxnSpPr/>
          <p:nvPr/>
        </p:nvCxnSpPr>
        <p:spPr>
          <a:xfrm>
            <a:off x="5885180" y="3965842"/>
            <a:ext cx="1409700" cy="0"/>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0" name="Straight Arrow Connector 29"/>
          <p:cNvCxnSpPr>
            <a:stCxn id="9" idx="3"/>
            <a:endCxn id="11" idx="1"/>
          </p:cNvCxnSpPr>
          <p:nvPr/>
        </p:nvCxnSpPr>
        <p:spPr>
          <a:xfrm>
            <a:off x="2527300" y="4551150"/>
            <a:ext cx="4330700" cy="1110519"/>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cxnSp>
        <p:nvCxnSpPr>
          <p:cNvPr id="33" name="Straight Connector 32"/>
          <p:cNvCxnSpPr>
            <a:stCxn id="10" idx="3"/>
          </p:cNvCxnSpPr>
          <p:nvPr/>
        </p:nvCxnSpPr>
        <p:spPr>
          <a:xfrm flipV="1">
            <a:off x="2527300" y="5106409"/>
            <a:ext cx="2252980" cy="816871"/>
          </a:xfrm>
          <a:prstGeom prst="line">
            <a:avLst/>
          </a:prstGeom>
          <a:ln w="76200"/>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7940040" y="4554591"/>
            <a:ext cx="0" cy="845468"/>
          </a:xfrm>
          <a:prstGeom prst="straightConnector1">
            <a:avLst/>
          </a:prstGeom>
          <a:ln w="76200">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359160797"/>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p:cNvPicPr>
            <a:picLocks noChangeAspect="1" noChangeArrowheads="1"/>
          </p:cNvPicPr>
          <p:nvPr/>
        </p:nvPicPr>
        <p:blipFill rotWithShape="1">
          <a:blip r:embed="rId2">
            <a:extLst>
              <a:ext uri="{28A0092B-C50C-407E-A947-70E740481C1C}">
                <a14:useLocalDpi xmlns:a14="http://schemas.microsoft.com/office/drawing/2010/main" val="0"/>
              </a:ext>
            </a:extLst>
          </a:blip>
          <a:srcRect l="10020" t="14242" r="13582" b="14485"/>
          <a:stretch/>
        </p:blipFill>
        <p:spPr bwMode="auto">
          <a:xfrm>
            <a:off x="1637808" y="1629196"/>
            <a:ext cx="7506192" cy="52288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16386" name="Picture 2"/>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2291" t="2572" r="1925" b="2865"/>
          <a:stretch/>
        </p:blipFill>
        <p:spPr bwMode="auto">
          <a:xfrm>
            <a:off x="-1" y="-5080"/>
            <a:ext cx="3275619" cy="29006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387" name="Picture 3"/>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048000" y="673734"/>
            <a:ext cx="2053109" cy="12128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79404638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p:txBody>
          <a:bodyPr/>
          <a:lstStyle/>
          <a:p>
            <a:pPr algn="ctr"/>
            <a:r>
              <a:rPr lang="en-US" dirty="0"/>
              <a:t>Bike Trails in the Everglades:</a:t>
            </a:r>
            <a:br>
              <a:rPr lang="en-US" dirty="0"/>
            </a:br>
            <a:r>
              <a:rPr lang="en-US" sz="3601" dirty="0"/>
              <a:t>Finding Impact Factors and Planning for New Trails </a:t>
            </a:r>
          </a:p>
        </p:txBody>
      </p:sp>
      <p:sp>
        <p:nvSpPr>
          <p:cNvPr id="3" name="Subtitle 2"/>
          <p:cNvSpPr>
            <a:spLocks noGrp="1"/>
          </p:cNvSpPr>
          <p:nvPr>
            <p:ph type="subTitle" idx="1"/>
          </p:nvPr>
        </p:nvSpPr>
        <p:spPr/>
        <p:txBody>
          <a:bodyPr>
            <a:normAutofit lnSpcReduction="10000"/>
          </a:bodyPr>
          <a:lstStyle/>
          <a:p>
            <a:r>
              <a:rPr lang="en-US" dirty="0"/>
              <a:t>Spring 2017</a:t>
            </a:r>
          </a:p>
          <a:p>
            <a:r>
              <a:rPr lang="en-US" dirty="0"/>
              <a:t>GEO559</a:t>
            </a:r>
          </a:p>
          <a:p>
            <a:r>
              <a:rPr lang="en-US" altLang="zh-CN" dirty="0"/>
              <a:t>Lingtao Xie</a:t>
            </a:r>
            <a:endParaRPr lang="en-US" dirty="0"/>
          </a:p>
          <a:p>
            <a:endParaRPr lang="en-US" dirty="0"/>
          </a:p>
        </p:txBody>
      </p:sp>
    </p:spTree>
    <p:extLst>
      <p:ext uri="{BB962C8B-B14F-4D97-AF65-F5344CB8AC3E}">
        <p14:creationId xmlns:p14="http://schemas.microsoft.com/office/powerpoint/2010/main" val="42411181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tle 8"/>
          <p:cNvSpPr>
            <a:spLocks noGrp="1"/>
          </p:cNvSpPr>
          <p:nvPr>
            <p:ph type="ctrTitle"/>
          </p:nvPr>
        </p:nvSpPr>
        <p:spPr>
          <a:xfrm>
            <a:off x="598251" y="2700642"/>
            <a:ext cx="8334173" cy="1085850"/>
          </a:xfrm>
        </p:spPr>
        <p:txBody>
          <a:bodyPr/>
          <a:lstStyle/>
          <a:p>
            <a:r>
              <a:rPr lang="en-US" sz="3000" dirty="0">
                <a:cs typeface="Times New Roman" panose="02020603050405020304" pitchFamily="18" charset="0"/>
              </a:rPr>
              <a:t>Integration of Remote sensing and Census data for Quality of life assessment in city of Buffalo</a:t>
            </a:r>
          </a:p>
        </p:txBody>
      </p:sp>
      <p:sp>
        <p:nvSpPr>
          <p:cNvPr id="10" name="Subtitle 9"/>
          <p:cNvSpPr>
            <a:spLocks noGrp="1"/>
          </p:cNvSpPr>
          <p:nvPr>
            <p:ph type="subTitle" idx="1"/>
          </p:nvPr>
        </p:nvSpPr>
        <p:spPr>
          <a:xfrm>
            <a:off x="1564937" y="3786492"/>
            <a:ext cx="6400800" cy="1314450"/>
          </a:xfrm>
        </p:spPr>
        <p:txBody>
          <a:bodyPr/>
          <a:lstStyle/>
          <a:p>
            <a:r>
              <a:rPr lang="en-US" sz="1500" dirty="0"/>
              <a:t>G</a:t>
            </a:r>
            <a:r>
              <a:rPr lang="en-US" altLang="zh-CN" sz="1500" dirty="0"/>
              <a:t>eo 559</a:t>
            </a:r>
            <a:endParaRPr lang="en-US" sz="1500" dirty="0"/>
          </a:p>
          <a:p>
            <a:r>
              <a:rPr lang="en-US" sz="1500" dirty="0"/>
              <a:t>Presenter: Bowen Man</a:t>
            </a:r>
          </a:p>
        </p:txBody>
      </p:sp>
    </p:spTree>
    <p:extLst>
      <p:ext uri="{BB962C8B-B14F-4D97-AF65-F5344CB8AC3E}">
        <p14:creationId xmlns:p14="http://schemas.microsoft.com/office/powerpoint/2010/main" val="4071053372"/>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Objectives</a:t>
            </a:r>
          </a:p>
        </p:txBody>
      </p:sp>
      <p:sp>
        <p:nvSpPr>
          <p:cNvPr id="14" name="Content Placeholder 13"/>
          <p:cNvSpPr>
            <a:spLocks noGrp="1"/>
          </p:cNvSpPr>
          <p:nvPr>
            <p:ph idx="1"/>
          </p:nvPr>
        </p:nvSpPr>
        <p:spPr/>
        <p:txBody>
          <a:bodyPr>
            <a:normAutofit/>
          </a:bodyPr>
          <a:lstStyle/>
          <a:p>
            <a:r>
              <a:rPr lang="en-US" sz="2101" dirty="0"/>
              <a:t>Determine Impact Factors of the Bike Trails</a:t>
            </a:r>
          </a:p>
          <a:p>
            <a:r>
              <a:rPr lang="en-US" sz="2101" dirty="0"/>
              <a:t>Create a Suitability Map</a:t>
            </a:r>
          </a:p>
          <a:p>
            <a:r>
              <a:rPr lang="en-US" sz="2101" dirty="0"/>
              <a:t>Find New Bike Trails</a:t>
            </a:r>
          </a:p>
        </p:txBody>
      </p:sp>
    </p:spTree>
    <p:extLst>
      <p:ext uri="{BB962C8B-B14F-4D97-AF65-F5344CB8AC3E}">
        <p14:creationId xmlns:p14="http://schemas.microsoft.com/office/powerpoint/2010/main" val="24177634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Study Area &amp; Data</a:t>
            </a:r>
          </a:p>
        </p:txBody>
      </p:sp>
      <p:sp>
        <p:nvSpPr>
          <p:cNvPr id="14" name="Content Placeholder 13"/>
          <p:cNvSpPr>
            <a:spLocks noGrp="1"/>
          </p:cNvSpPr>
          <p:nvPr>
            <p:ph idx="1"/>
          </p:nvPr>
        </p:nvSpPr>
        <p:spPr/>
        <p:txBody>
          <a:bodyPr>
            <a:normAutofit/>
          </a:bodyPr>
          <a:lstStyle/>
          <a:p>
            <a:r>
              <a:rPr lang="en-US" altLang="zh-CN" sz="2101" dirty="0"/>
              <a:t>1) Florida Boundary Lines</a:t>
            </a:r>
          </a:p>
          <a:p>
            <a:r>
              <a:rPr lang="en-US" altLang="zh-CN" sz="2101" dirty="0"/>
              <a:t>2) Everglades National Park Boundary</a:t>
            </a:r>
          </a:p>
          <a:p>
            <a:r>
              <a:rPr lang="en-US" altLang="zh-CN" sz="2101" dirty="0"/>
              <a:t>3) Florida Roads</a:t>
            </a:r>
          </a:p>
          <a:p>
            <a:r>
              <a:rPr lang="en-US" altLang="zh-CN" sz="2101" dirty="0"/>
              <a:t>4) DEM (Digital Elevation Model)</a:t>
            </a:r>
          </a:p>
          <a:p>
            <a:r>
              <a:rPr lang="en-US" altLang="zh-CN" sz="2101" dirty="0"/>
              <a:t>5) LCLU (Land Use Land Cover)</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382301" y="856580"/>
            <a:ext cx="3637188" cy="5144840"/>
          </a:xfrm>
          <a:prstGeom prst="rect">
            <a:avLst/>
          </a:prstGeom>
        </p:spPr>
      </p:pic>
    </p:spTree>
    <p:extLst>
      <p:ext uri="{BB962C8B-B14F-4D97-AF65-F5344CB8AC3E}">
        <p14:creationId xmlns:p14="http://schemas.microsoft.com/office/powerpoint/2010/main" val="287708007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Multiple Linear Regression</a:t>
            </a:r>
          </a:p>
        </p:txBody>
      </p:sp>
      <p:sp>
        <p:nvSpPr>
          <p:cNvPr id="14" name="Content Placeholder 13"/>
          <p:cNvSpPr>
            <a:spLocks noGrp="1"/>
          </p:cNvSpPr>
          <p:nvPr>
            <p:ph idx="1"/>
          </p:nvPr>
        </p:nvSpPr>
        <p:spPr/>
        <p:txBody>
          <a:bodyPr>
            <a:normAutofit/>
          </a:bodyPr>
          <a:lstStyle/>
          <a:p>
            <a:r>
              <a:rPr lang="en-US" sz="2101" dirty="0"/>
              <a:t>Dependent Variable</a:t>
            </a:r>
          </a:p>
          <a:p>
            <a:pPr lvl="1"/>
            <a:r>
              <a:rPr lang="en-US" sz="1800" dirty="0"/>
              <a:t>Frequency of Visits </a:t>
            </a:r>
          </a:p>
          <a:p>
            <a:r>
              <a:rPr lang="en-US" sz="2101" dirty="0"/>
              <a:t>Independent Variable * 5</a:t>
            </a:r>
          </a:p>
          <a:p>
            <a:pPr lvl="1"/>
            <a:r>
              <a:rPr lang="en-US" altLang="zh-CN" sz="1800" dirty="0"/>
              <a:t>Distance to Road/ Water/ Forest, Elevation, Slope</a:t>
            </a:r>
          </a:p>
          <a:p>
            <a:pPr lvl="1"/>
            <a:endParaRPr lang="en-US" sz="1800" dirty="0"/>
          </a:p>
          <a:p>
            <a:r>
              <a:rPr lang="en-US" sz="2101" dirty="0"/>
              <a:t>Suitability = 8.930 + distance to forest ∗ .001 + </a:t>
            </a:r>
            <a:r>
              <a:rPr lang="en-US" altLang="zh-CN" sz="2101" dirty="0"/>
              <a:t>distance to </a:t>
            </a:r>
            <a:r>
              <a:rPr lang="en-US" sz="2101" dirty="0"/>
              <a:t>roads ∗ .011 + </a:t>
            </a:r>
            <a:r>
              <a:rPr lang="en-US" altLang="zh-CN" sz="2101" dirty="0"/>
              <a:t>distance to w</a:t>
            </a:r>
            <a:r>
              <a:rPr lang="en-US" sz="2101" dirty="0"/>
              <a:t>ater ∗ .003 + </a:t>
            </a:r>
            <a:r>
              <a:rPr lang="en-US" altLang="zh-CN" sz="2101" dirty="0"/>
              <a:t>slope ∗ .024 </a:t>
            </a:r>
            <a:r>
              <a:rPr lang="en-US" sz="2101" dirty="0"/>
              <a:t>+ elevation ∗ .010</a:t>
            </a:r>
          </a:p>
        </p:txBody>
      </p:sp>
    </p:spTree>
    <p:extLst>
      <p:ext uri="{BB962C8B-B14F-4D97-AF65-F5344CB8AC3E}">
        <p14:creationId xmlns:p14="http://schemas.microsoft.com/office/powerpoint/2010/main" val="30999093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lang="en-US" dirty="0"/>
              <a:t>Suitability Map &amp; New Trails</a:t>
            </a:r>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436321" y="836037"/>
            <a:ext cx="3635687" cy="5144840"/>
          </a:xfrm>
          <a:prstGeom prst="rect">
            <a:avLst/>
          </a:prstGeom>
        </p:spPr>
      </p:pic>
      <p:sp>
        <p:nvSpPr>
          <p:cNvPr id="5" name="Content Placeholder 13"/>
          <p:cNvSpPr>
            <a:spLocks noGrp="1"/>
          </p:cNvSpPr>
          <p:nvPr>
            <p:ph idx="1"/>
          </p:nvPr>
        </p:nvSpPr>
        <p:spPr>
          <a:xfrm>
            <a:off x="1142108" y="2285702"/>
            <a:ext cx="4294214" cy="3201234"/>
          </a:xfrm>
        </p:spPr>
        <p:txBody>
          <a:bodyPr>
            <a:normAutofit fontScale="92500" lnSpcReduction="10000"/>
          </a:bodyPr>
          <a:lstStyle/>
          <a:p>
            <a:r>
              <a:rPr lang="en-US" sz="2101" dirty="0"/>
              <a:t>Higher suitability - &gt; deeper colors</a:t>
            </a:r>
          </a:p>
          <a:p>
            <a:r>
              <a:rPr lang="en-US" sz="2101" dirty="0"/>
              <a:t>New trails are set within locations with high suitability</a:t>
            </a:r>
          </a:p>
          <a:p>
            <a:r>
              <a:rPr lang="en-US" sz="2101" dirty="0"/>
              <a:t>New bike trails would be more suitable</a:t>
            </a:r>
          </a:p>
          <a:p>
            <a:r>
              <a:rPr lang="en-US" sz="2101" dirty="0"/>
              <a:t>New trails would be at the west part of the Everglades, where no bike trail is currently in use.</a:t>
            </a:r>
          </a:p>
        </p:txBody>
      </p:sp>
    </p:spTree>
    <p:extLst>
      <p:ext uri="{BB962C8B-B14F-4D97-AF65-F5344CB8AC3E}">
        <p14:creationId xmlns:p14="http://schemas.microsoft.com/office/powerpoint/2010/main" val="34605220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03EFF88-6391-D54B-AB22-48438174EDCD}"/>
              </a:ext>
            </a:extLst>
          </p:cNvPr>
          <p:cNvSpPr>
            <a:spLocks noGrp="1"/>
          </p:cNvSpPr>
          <p:nvPr>
            <p:ph type="ctrTitle"/>
          </p:nvPr>
        </p:nvSpPr>
        <p:spPr>
          <a:xfrm>
            <a:off x="1143000" y="1044178"/>
            <a:ext cx="6858000" cy="2300288"/>
          </a:xfrm>
        </p:spPr>
        <p:txBody>
          <a:bodyPr rtlCol="0">
            <a:normAutofit fontScale="90000"/>
          </a:bodyPr>
          <a:lstStyle/>
          <a:p>
            <a:pPr>
              <a:defRPr/>
            </a:pPr>
            <a:r>
              <a:rPr lang="en-US" dirty="0"/>
              <a:t>Where is the best location for Restaurant in Buffalo based on YELP reviews and other criteria</a:t>
            </a:r>
          </a:p>
        </p:txBody>
      </p:sp>
      <p:sp>
        <p:nvSpPr>
          <p:cNvPr id="3074" name="Subtitle 2">
            <a:extLst>
              <a:ext uri="{FF2B5EF4-FFF2-40B4-BE49-F238E27FC236}">
                <a16:creationId xmlns:a16="http://schemas.microsoft.com/office/drawing/2014/main" id="{E2DC2324-E723-CC48-87B8-6B238E762DD6}"/>
              </a:ext>
            </a:extLst>
          </p:cNvPr>
          <p:cNvSpPr>
            <a:spLocks noGrp="1"/>
          </p:cNvSpPr>
          <p:nvPr>
            <p:ph type="subTitle" idx="1"/>
          </p:nvPr>
        </p:nvSpPr>
        <p:spPr>
          <a:xfrm>
            <a:off x="1143000" y="3683794"/>
            <a:ext cx="6858000" cy="1132285"/>
          </a:xfrm>
        </p:spPr>
        <p:txBody>
          <a:bodyPr/>
          <a:lstStyle/>
          <a:p>
            <a:pPr>
              <a:lnSpc>
                <a:spcPct val="80000"/>
              </a:lnSpc>
            </a:pPr>
            <a:r>
              <a:rPr lang="en-US" altLang="en-US"/>
              <a:t>UB Department of Geology</a:t>
            </a:r>
          </a:p>
          <a:p>
            <a:pPr>
              <a:lnSpc>
                <a:spcPct val="80000"/>
              </a:lnSpc>
            </a:pPr>
            <a:r>
              <a:rPr lang="en-US" altLang="en-US"/>
              <a:t>Geo559</a:t>
            </a:r>
          </a:p>
          <a:p>
            <a:r>
              <a:rPr lang="en-US" altLang="en-US"/>
              <a:t>Fangyu Zeng</a:t>
            </a:r>
          </a:p>
        </p:txBody>
      </p:sp>
    </p:spTree>
    <p:extLst>
      <p:ext uri="{BB962C8B-B14F-4D97-AF65-F5344CB8AC3E}">
        <p14:creationId xmlns:p14="http://schemas.microsoft.com/office/powerpoint/2010/main" val="3994530808"/>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5" name="Title 1">
            <a:extLst>
              <a:ext uri="{FF2B5EF4-FFF2-40B4-BE49-F238E27FC236}">
                <a16:creationId xmlns:a16="http://schemas.microsoft.com/office/drawing/2014/main" id="{11CA5793-163E-8F40-BCCB-4DA70F185130}"/>
              </a:ext>
            </a:extLst>
          </p:cNvPr>
          <p:cNvSpPr>
            <a:spLocks noGrp="1"/>
          </p:cNvSpPr>
          <p:nvPr>
            <p:ph type="title"/>
          </p:nvPr>
        </p:nvSpPr>
        <p:spPr>
          <a:xfrm>
            <a:off x="628650" y="1131094"/>
            <a:ext cx="7886700" cy="689372"/>
          </a:xfrm>
        </p:spPr>
        <p:txBody>
          <a:bodyPr/>
          <a:lstStyle/>
          <a:p>
            <a:r>
              <a:rPr lang="en-US" altLang="en-US"/>
              <a:t>Method: Pairwise Comparison and AHP</a:t>
            </a:r>
          </a:p>
        </p:txBody>
      </p:sp>
      <p:sp>
        <p:nvSpPr>
          <p:cNvPr id="1026" name="Content Placeholder 2">
            <a:extLst>
              <a:ext uri="{FF2B5EF4-FFF2-40B4-BE49-F238E27FC236}">
                <a16:creationId xmlns:a16="http://schemas.microsoft.com/office/drawing/2014/main" id="{DC88200F-4799-3B4F-911F-DB16D4702F4C}"/>
              </a:ext>
            </a:extLst>
          </p:cNvPr>
          <p:cNvSpPr>
            <a:spLocks noGrp="1"/>
          </p:cNvSpPr>
          <p:nvPr>
            <p:ph idx="1"/>
          </p:nvPr>
        </p:nvSpPr>
        <p:spPr>
          <a:xfrm>
            <a:off x="540544" y="1820466"/>
            <a:ext cx="7886700" cy="3263503"/>
          </a:xfrm>
        </p:spPr>
        <p:txBody>
          <a:bodyPr>
            <a:normAutofit fontScale="92500" lnSpcReduction="20000"/>
          </a:bodyPr>
          <a:lstStyle/>
          <a:p>
            <a:r>
              <a:rPr lang="en-US" altLang="en-US"/>
              <a:t>Extract the pairwise comparison of each criterion using pairwise comparisons </a:t>
            </a:r>
          </a:p>
          <a:p>
            <a:r>
              <a:rPr lang="en-US" altLang="en-US"/>
              <a:t>Normalizing the matrix means to divide each element in every column by the sum of that column</a:t>
            </a:r>
          </a:p>
          <a:p>
            <a:r>
              <a:rPr lang="en-US" altLang="en-US"/>
              <a:t>Average each row in the normalized matrix, this average is called the Criteria weights {W} </a:t>
            </a:r>
          </a:p>
          <a:p>
            <a:r>
              <a:rPr lang="en-US" altLang="en-US"/>
              <a:t>Aggregating the criteria using the Weighted Linear Combination (WLC)</a:t>
            </a:r>
          </a:p>
        </p:txBody>
      </p:sp>
      <p:graphicFrame>
        <p:nvGraphicFramePr>
          <p:cNvPr id="4" name="Table 3">
            <a:extLst>
              <a:ext uri="{FF2B5EF4-FFF2-40B4-BE49-F238E27FC236}">
                <a16:creationId xmlns:a16="http://schemas.microsoft.com/office/drawing/2014/main" id="{7131017A-43C8-354F-A99E-A90859FF9FDD}"/>
              </a:ext>
            </a:extLst>
          </p:cNvPr>
          <p:cNvGraphicFramePr>
            <a:graphicFrameLocks noGrp="1"/>
          </p:cNvGraphicFramePr>
          <p:nvPr/>
        </p:nvGraphicFramePr>
        <p:xfrm>
          <a:off x="3243263" y="3482578"/>
          <a:ext cx="3140869" cy="1810940"/>
        </p:xfrm>
        <a:graphic>
          <a:graphicData uri="http://schemas.openxmlformats.org/drawingml/2006/table">
            <a:tbl>
              <a:tblPr firstRow="1" firstCol="1" bandRow="1">
                <a:tableStyleId>{5C22544A-7EE6-4342-B048-85BDC9FD1C3A}</a:tableStyleId>
              </a:tblPr>
              <a:tblGrid>
                <a:gridCol w="1670002">
                  <a:extLst>
                    <a:ext uri="{9D8B030D-6E8A-4147-A177-3AD203B41FA5}">
                      <a16:colId xmlns:a16="http://schemas.microsoft.com/office/drawing/2014/main" val="20000"/>
                    </a:ext>
                  </a:extLst>
                </a:gridCol>
                <a:gridCol w="1470867">
                  <a:extLst>
                    <a:ext uri="{9D8B030D-6E8A-4147-A177-3AD203B41FA5}">
                      <a16:colId xmlns:a16="http://schemas.microsoft.com/office/drawing/2014/main" val="20001"/>
                    </a:ext>
                  </a:extLst>
                </a:gridCol>
              </a:tblGrid>
              <a:tr h="301167">
                <a:tc>
                  <a:txBody>
                    <a:bodyPr/>
                    <a:lstStyle/>
                    <a:p>
                      <a:pPr marL="0" marR="0" algn="ctr">
                        <a:spcBef>
                          <a:spcPts val="0"/>
                        </a:spcBef>
                        <a:spcAft>
                          <a:spcPts val="0"/>
                        </a:spcAft>
                      </a:pPr>
                      <a:r>
                        <a:rPr lang="en-US" sz="900">
                          <a:effectLst/>
                        </a:rPr>
                        <a:t>Criteria</a:t>
                      </a:r>
                      <a:endParaRPr lang="en-US" sz="900">
                        <a:effectLst/>
                        <a:latin typeface="Calibri" charset="0"/>
                        <a:ea typeface="宋体" charset="-122"/>
                        <a:cs typeface="Arial" charset="0"/>
                      </a:endParaRPr>
                    </a:p>
                  </a:txBody>
                  <a:tcPr marL="51423" marR="51423" marT="0" marB="0" anchor="b"/>
                </a:tc>
                <a:tc>
                  <a:txBody>
                    <a:bodyPr/>
                    <a:lstStyle/>
                    <a:p>
                      <a:pPr marL="0" marR="0" algn="ctr">
                        <a:spcBef>
                          <a:spcPts val="0"/>
                        </a:spcBef>
                        <a:spcAft>
                          <a:spcPts val="0"/>
                        </a:spcAft>
                      </a:pPr>
                      <a:r>
                        <a:rPr lang="en-US" sz="900">
                          <a:effectLst/>
                        </a:rPr>
                        <a:t>weight</a:t>
                      </a:r>
                      <a:endParaRPr lang="en-US" sz="900">
                        <a:effectLst/>
                        <a:latin typeface="Calibri" charset="0"/>
                        <a:ea typeface="宋体" charset="-122"/>
                        <a:cs typeface="Arial" charset="0"/>
                      </a:endParaRPr>
                    </a:p>
                  </a:txBody>
                  <a:tcPr marL="51423" marR="51423" marT="0" marB="0" anchor="b"/>
                </a:tc>
                <a:extLst>
                  <a:ext uri="{0D108BD9-81ED-4DB2-BD59-A6C34878D82A}">
                    <a16:rowId xmlns:a16="http://schemas.microsoft.com/office/drawing/2014/main" val="10000"/>
                  </a:ext>
                </a:extLst>
              </a:tr>
              <a:tr h="286628">
                <a:tc>
                  <a:txBody>
                    <a:bodyPr/>
                    <a:lstStyle/>
                    <a:p>
                      <a:pPr marL="0" marR="0" algn="ctr">
                        <a:spcBef>
                          <a:spcPts val="0"/>
                        </a:spcBef>
                        <a:spcAft>
                          <a:spcPts val="0"/>
                        </a:spcAft>
                      </a:pPr>
                      <a:r>
                        <a:rPr lang="en-US" sz="900">
                          <a:effectLst/>
                        </a:rPr>
                        <a:t>land use</a:t>
                      </a:r>
                      <a:endParaRPr lang="en-US" sz="900">
                        <a:effectLst/>
                        <a:latin typeface="Calibri" charset="0"/>
                        <a:ea typeface="宋体" charset="-122"/>
                        <a:cs typeface="Arial" charset="0"/>
                      </a:endParaRPr>
                    </a:p>
                  </a:txBody>
                  <a:tcPr marL="51423" marR="51423" marT="0" marB="0" anchor="b"/>
                </a:tc>
                <a:tc>
                  <a:txBody>
                    <a:bodyPr/>
                    <a:lstStyle/>
                    <a:p>
                      <a:pPr marL="0" marR="0" algn="ctr">
                        <a:spcBef>
                          <a:spcPts val="0"/>
                        </a:spcBef>
                        <a:spcAft>
                          <a:spcPts val="0"/>
                        </a:spcAft>
                      </a:pPr>
                      <a:r>
                        <a:rPr lang="en-US" sz="900">
                          <a:effectLst/>
                        </a:rPr>
                        <a:t>0.13995661</a:t>
                      </a:r>
                      <a:endParaRPr lang="en-US" sz="900">
                        <a:effectLst/>
                        <a:latin typeface="Calibri" charset="0"/>
                        <a:ea typeface="宋体" charset="-122"/>
                        <a:cs typeface="Arial" charset="0"/>
                      </a:endParaRPr>
                    </a:p>
                  </a:txBody>
                  <a:tcPr marL="51423" marR="51423" marT="0" marB="0" anchor="b"/>
                </a:tc>
                <a:extLst>
                  <a:ext uri="{0D108BD9-81ED-4DB2-BD59-A6C34878D82A}">
                    <a16:rowId xmlns:a16="http://schemas.microsoft.com/office/drawing/2014/main" val="10001"/>
                  </a:ext>
                </a:extLst>
              </a:tr>
              <a:tr h="301167">
                <a:tc>
                  <a:txBody>
                    <a:bodyPr/>
                    <a:lstStyle/>
                    <a:p>
                      <a:pPr marL="0" marR="0" algn="ctr">
                        <a:spcBef>
                          <a:spcPts val="0"/>
                        </a:spcBef>
                        <a:spcAft>
                          <a:spcPts val="0"/>
                        </a:spcAft>
                      </a:pPr>
                      <a:r>
                        <a:rPr lang="en-US" sz="900">
                          <a:effectLst/>
                        </a:rPr>
                        <a:t>population</a:t>
                      </a:r>
                      <a:endParaRPr lang="en-US" sz="900">
                        <a:effectLst/>
                        <a:latin typeface="Calibri" charset="0"/>
                        <a:ea typeface="宋体" charset="-122"/>
                        <a:cs typeface="Arial" charset="0"/>
                      </a:endParaRPr>
                    </a:p>
                  </a:txBody>
                  <a:tcPr marL="51423" marR="51423" marT="0" marB="0" anchor="b"/>
                </a:tc>
                <a:tc>
                  <a:txBody>
                    <a:bodyPr/>
                    <a:lstStyle/>
                    <a:p>
                      <a:pPr marL="0" marR="0" algn="ctr">
                        <a:spcBef>
                          <a:spcPts val="0"/>
                        </a:spcBef>
                        <a:spcAft>
                          <a:spcPts val="0"/>
                        </a:spcAft>
                      </a:pPr>
                      <a:r>
                        <a:rPr lang="en-US" sz="900">
                          <a:effectLst/>
                        </a:rPr>
                        <a:t>0.222933405</a:t>
                      </a:r>
                      <a:endParaRPr lang="en-US" sz="900">
                        <a:effectLst/>
                        <a:latin typeface="Calibri" charset="0"/>
                        <a:ea typeface="宋体" charset="-122"/>
                        <a:cs typeface="Arial" charset="0"/>
                      </a:endParaRPr>
                    </a:p>
                  </a:txBody>
                  <a:tcPr marL="51423" marR="51423" marT="0" marB="0" anchor="b"/>
                </a:tc>
                <a:extLst>
                  <a:ext uri="{0D108BD9-81ED-4DB2-BD59-A6C34878D82A}">
                    <a16:rowId xmlns:a16="http://schemas.microsoft.com/office/drawing/2014/main" val="10002"/>
                  </a:ext>
                </a:extLst>
              </a:tr>
              <a:tr h="301167">
                <a:tc>
                  <a:txBody>
                    <a:bodyPr/>
                    <a:lstStyle/>
                    <a:p>
                      <a:pPr marL="0" marR="0" algn="ctr">
                        <a:spcBef>
                          <a:spcPts val="0"/>
                        </a:spcBef>
                        <a:spcAft>
                          <a:spcPts val="0"/>
                        </a:spcAft>
                      </a:pPr>
                      <a:r>
                        <a:rPr lang="en-US" sz="900">
                          <a:effectLst/>
                        </a:rPr>
                        <a:t>passenger station</a:t>
                      </a:r>
                      <a:endParaRPr lang="en-US" sz="900">
                        <a:effectLst/>
                        <a:latin typeface="Calibri" charset="0"/>
                        <a:ea typeface="宋体" charset="-122"/>
                        <a:cs typeface="Arial" charset="0"/>
                      </a:endParaRPr>
                    </a:p>
                  </a:txBody>
                  <a:tcPr marL="51423" marR="51423" marT="0" marB="0" anchor="b"/>
                </a:tc>
                <a:tc>
                  <a:txBody>
                    <a:bodyPr/>
                    <a:lstStyle/>
                    <a:p>
                      <a:pPr marL="0" marR="0" algn="ctr">
                        <a:spcBef>
                          <a:spcPts val="0"/>
                        </a:spcBef>
                        <a:spcAft>
                          <a:spcPts val="0"/>
                        </a:spcAft>
                      </a:pPr>
                      <a:r>
                        <a:rPr lang="en-US" sz="900">
                          <a:effectLst/>
                        </a:rPr>
                        <a:t>0.295004062</a:t>
                      </a:r>
                      <a:endParaRPr lang="en-US" sz="900">
                        <a:effectLst/>
                        <a:latin typeface="Calibri" charset="0"/>
                        <a:ea typeface="宋体" charset="-122"/>
                        <a:cs typeface="Arial" charset="0"/>
                      </a:endParaRPr>
                    </a:p>
                  </a:txBody>
                  <a:tcPr marL="51423" marR="51423" marT="0" marB="0" anchor="b"/>
                </a:tc>
                <a:extLst>
                  <a:ext uri="{0D108BD9-81ED-4DB2-BD59-A6C34878D82A}">
                    <a16:rowId xmlns:a16="http://schemas.microsoft.com/office/drawing/2014/main" val="10003"/>
                  </a:ext>
                </a:extLst>
              </a:tr>
              <a:tr h="301167">
                <a:tc>
                  <a:txBody>
                    <a:bodyPr/>
                    <a:lstStyle/>
                    <a:p>
                      <a:pPr marL="0" marR="0" algn="ctr">
                        <a:spcBef>
                          <a:spcPts val="0"/>
                        </a:spcBef>
                        <a:spcAft>
                          <a:spcPts val="0"/>
                        </a:spcAft>
                      </a:pPr>
                      <a:r>
                        <a:rPr lang="en-US" sz="900">
                          <a:effectLst/>
                        </a:rPr>
                        <a:t>vacancy</a:t>
                      </a:r>
                      <a:endParaRPr lang="en-US" sz="900">
                        <a:effectLst/>
                        <a:latin typeface="Calibri" charset="0"/>
                        <a:ea typeface="宋体" charset="-122"/>
                        <a:cs typeface="Arial" charset="0"/>
                      </a:endParaRPr>
                    </a:p>
                  </a:txBody>
                  <a:tcPr marL="51423" marR="51423" marT="0" marB="0" anchor="b"/>
                </a:tc>
                <a:tc>
                  <a:txBody>
                    <a:bodyPr/>
                    <a:lstStyle/>
                    <a:p>
                      <a:pPr marL="0" marR="0" algn="ctr">
                        <a:spcBef>
                          <a:spcPts val="0"/>
                        </a:spcBef>
                        <a:spcAft>
                          <a:spcPts val="0"/>
                        </a:spcAft>
                      </a:pPr>
                      <a:r>
                        <a:rPr lang="en-US" sz="900">
                          <a:effectLst/>
                        </a:rPr>
                        <a:t>0.243400658</a:t>
                      </a:r>
                      <a:endParaRPr lang="en-US" sz="900">
                        <a:effectLst/>
                        <a:latin typeface="Calibri" charset="0"/>
                        <a:ea typeface="宋体" charset="-122"/>
                        <a:cs typeface="Arial" charset="0"/>
                      </a:endParaRPr>
                    </a:p>
                  </a:txBody>
                  <a:tcPr marL="51423" marR="51423" marT="0" marB="0" anchor="b"/>
                </a:tc>
                <a:extLst>
                  <a:ext uri="{0D108BD9-81ED-4DB2-BD59-A6C34878D82A}">
                    <a16:rowId xmlns:a16="http://schemas.microsoft.com/office/drawing/2014/main" val="10004"/>
                  </a:ext>
                </a:extLst>
              </a:tr>
              <a:tr h="319643">
                <a:tc>
                  <a:txBody>
                    <a:bodyPr/>
                    <a:lstStyle/>
                    <a:p>
                      <a:pPr marL="0" marR="0" algn="ctr">
                        <a:spcBef>
                          <a:spcPts val="0"/>
                        </a:spcBef>
                        <a:spcAft>
                          <a:spcPts val="0"/>
                        </a:spcAft>
                      </a:pPr>
                      <a:r>
                        <a:rPr lang="en-US" sz="900" dirty="0">
                          <a:effectLst/>
                        </a:rPr>
                        <a:t>Rail</a:t>
                      </a:r>
                      <a:endParaRPr lang="en-US" sz="900" dirty="0">
                        <a:effectLst/>
                        <a:latin typeface="Calibri" charset="0"/>
                        <a:ea typeface="宋体" charset="-122"/>
                        <a:cs typeface="Arial" charset="0"/>
                      </a:endParaRPr>
                    </a:p>
                  </a:txBody>
                  <a:tcPr marL="51423" marR="51423" marT="0" marB="0" anchor="b"/>
                </a:tc>
                <a:tc>
                  <a:txBody>
                    <a:bodyPr/>
                    <a:lstStyle/>
                    <a:p>
                      <a:pPr marL="0" marR="0" algn="ctr">
                        <a:spcBef>
                          <a:spcPts val="0"/>
                        </a:spcBef>
                        <a:spcAft>
                          <a:spcPts val="0"/>
                        </a:spcAft>
                      </a:pPr>
                      <a:r>
                        <a:rPr lang="en-US" sz="900" dirty="0">
                          <a:effectLst/>
                        </a:rPr>
                        <a:t>0.098705264</a:t>
                      </a:r>
                      <a:endParaRPr lang="en-US" sz="900" dirty="0">
                        <a:effectLst/>
                        <a:latin typeface="Calibri" charset="0"/>
                        <a:ea typeface="宋体" charset="-122"/>
                        <a:cs typeface="Arial" charset="0"/>
                      </a:endParaRPr>
                    </a:p>
                  </a:txBody>
                  <a:tcPr marL="51423" marR="51423" marT="0" marB="0" anchor="b"/>
                </a:tc>
                <a:extLst>
                  <a:ext uri="{0D108BD9-81ED-4DB2-BD59-A6C34878D82A}">
                    <a16:rowId xmlns:a16="http://schemas.microsoft.com/office/drawing/2014/main" val="10005"/>
                  </a:ext>
                </a:extLst>
              </a:tr>
            </a:tbl>
          </a:graphicData>
        </a:graphic>
      </p:graphicFrame>
    </p:spTree>
    <p:extLst>
      <p:ext uri="{BB962C8B-B14F-4D97-AF65-F5344CB8AC3E}">
        <p14:creationId xmlns:p14="http://schemas.microsoft.com/office/powerpoint/2010/main" val="3723222072"/>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7" name="Picture 3" descr="../../Downloads/gis/gigue3.JPG">
            <a:extLst>
              <a:ext uri="{FF2B5EF4-FFF2-40B4-BE49-F238E27FC236}">
                <a16:creationId xmlns:a16="http://schemas.microsoft.com/office/drawing/2014/main" id="{35C2D3C3-82DD-374E-AB37-7B56E8505B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28650" y="1131094"/>
            <a:ext cx="3368279" cy="4358879"/>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4098" name="Group 4">
            <a:extLst>
              <a:ext uri="{FF2B5EF4-FFF2-40B4-BE49-F238E27FC236}">
                <a16:creationId xmlns:a16="http://schemas.microsoft.com/office/drawing/2014/main" id="{D7D0F895-6ECD-6C44-819E-2765A8D9ACF2}"/>
              </a:ext>
            </a:extLst>
          </p:cNvPr>
          <p:cNvGrpSpPr>
            <a:grpSpLocks/>
          </p:cNvGrpSpPr>
          <p:nvPr/>
        </p:nvGrpSpPr>
        <p:grpSpPr bwMode="auto">
          <a:xfrm>
            <a:off x="4429125" y="1321594"/>
            <a:ext cx="3982641" cy="2955131"/>
            <a:chOff x="0" y="0"/>
            <a:chExt cx="5938520" cy="4437380"/>
          </a:xfrm>
        </p:grpSpPr>
        <p:pic>
          <p:nvPicPr>
            <p:cNvPr id="4100" name="Picture 5" descr="../x_____xvkDmGByFdYEqdfDPLJV9hA..x_____x_ags_e2c2fd59f8754bd09c87d648af9a9c42.png">
              <a:extLst>
                <a:ext uri="{FF2B5EF4-FFF2-40B4-BE49-F238E27FC236}">
                  <a16:creationId xmlns:a16="http://schemas.microsoft.com/office/drawing/2014/main" id="{2249BCA1-CC8D-1C4F-8F7D-75D4B5A75850}"/>
                </a:ext>
              </a:extLst>
            </p:cNvPr>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5938520" cy="443738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101" name="Picture 6" descr="../Screen%20Shot%202017-05-17%20at%206.22.27%20AM.png">
              <a:extLst>
                <a:ext uri="{FF2B5EF4-FFF2-40B4-BE49-F238E27FC236}">
                  <a16:creationId xmlns:a16="http://schemas.microsoft.com/office/drawing/2014/main" id="{1B9BBE1C-C418-1549-82E9-F05F47755BB8}"/>
                </a:ext>
              </a:extLst>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3821229" y="67377"/>
              <a:ext cx="965835" cy="185039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sp>
        <p:nvSpPr>
          <p:cNvPr id="4099" name="TextBox 8">
            <a:extLst>
              <a:ext uri="{FF2B5EF4-FFF2-40B4-BE49-F238E27FC236}">
                <a16:creationId xmlns:a16="http://schemas.microsoft.com/office/drawing/2014/main" id="{307FF950-BF24-9A4A-9010-C70DF54B9E8E}"/>
              </a:ext>
            </a:extLst>
          </p:cNvPr>
          <p:cNvSpPr txBox="1">
            <a:spLocks noChangeArrowheads="1"/>
          </p:cNvSpPr>
          <p:nvPr/>
        </p:nvSpPr>
        <p:spPr bwMode="auto">
          <a:xfrm>
            <a:off x="4429125" y="4531519"/>
            <a:ext cx="4222118"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350"/>
              <a:t>Yelp review counts and rating with vacancy rate in buffalo</a:t>
            </a:r>
          </a:p>
        </p:txBody>
      </p:sp>
    </p:spTree>
    <p:extLst>
      <p:ext uri="{BB962C8B-B14F-4D97-AF65-F5344CB8AC3E}">
        <p14:creationId xmlns:p14="http://schemas.microsoft.com/office/powerpoint/2010/main" val="430765818"/>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121" name="Picture 3" descr="../../Downloads/gis/map.jpg">
            <a:extLst>
              <a:ext uri="{FF2B5EF4-FFF2-40B4-BE49-F238E27FC236}">
                <a16:creationId xmlns:a16="http://schemas.microsoft.com/office/drawing/2014/main" id="{7E0D33E6-153C-A64E-B0C2-E3EBDA0AECF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23850" y="1406128"/>
            <a:ext cx="3506391" cy="426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22" name="Picture 4" descr="../../Downloads/gis/best.jpg">
            <a:extLst>
              <a:ext uri="{FF2B5EF4-FFF2-40B4-BE49-F238E27FC236}">
                <a16:creationId xmlns:a16="http://schemas.microsoft.com/office/drawing/2014/main" id="{337090B2-693C-B142-86B4-53568EF592B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1247" y="1406128"/>
            <a:ext cx="3556397" cy="42612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5123" name="TextBox 5">
            <a:extLst>
              <a:ext uri="{FF2B5EF4-FFF2-40B4-BE49-F238E27FC236}">
                <a16:creationId xmlns:a16="http://schemas.microsoft.com/office/drawing/2014/main" id="{21FA6EF4-A4CE-A74D-9141-3F82680E84A9}"/>
              </a:ext>
            </a:extLst>
          </p:cNvPr>
          <p:cNvSpPr txBox="1">
            <a:spLocks noChangeArrowheads="1"/>
          </p:cNvSpPr>
          <p:nvPr/>
        </p:nvSpPr>
        <p:spPr bwMode="auto">
          <a:xfrm>
            <a:off x="0" y="1128712"/>
            <a:ext cx="4416594"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350"/>
              <a:t>Suitability map of the best location for restaurants in buffalo</a:t>
            </a:r>
          </a:p>
        </p:txBody>
      </p:sp>
      <p:sp>
        <p:nvSpPr>
          <p:cNvPr id="5124" name="TextBox 6">
            <a:extLst>
              <a:ext uri="{FF2B5EF4-FFF2-40B4-BE49-F238E27FC236}">
                <a16:creationId xmlns:a16="http://schemas.microsoft.com/office/drawing/2014/main" id="{B1BCA23F-59FD-F44E-B98E-71D4D0AD35F0}"/>
              </a:ext>
            </a:extLst>
          </p:cNvPr>
          <p:cNvSpPr txBox="1">
            <a:spLocks noChangeArrowheads="1"/>
          </p:cNvSpPr>
          <p:nvPr/>
        </p:nvSpPr>
        <p:spPr bwMode="auto">
          <a:xfrm>
            <a:off x="4742260" y="1128712"/>
            <a:ext cx="2927725" cy="30008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Calibri" panose="020F0502020204030204" pitchFamily="34" charset="0"/>
              </a:defRPr>
            </a:lvl1pPr>
            <a:lvl2pPr marL="742950" indent="-285750">
              <a:defRPr>
                <a:solidFill>
                  <a:schemeClr val="tx1"/>
                </a:solidFill>
                <a:latin typeface="Calibri" panose="020F0502020204030204" pitchFamily="34" charset="0"/>
              </a:defRPr>
            </a:lvl2pPr>
            <a:lvl3pPr marL="1143000" indent="-228600">
              <a:defRPr>
                <a:solidFill>
                  <a:schemeClr val="tx1"/>
                </a:solidFill>
                <a:latin typeface="Calibri" panose="020F0502020204030204" pitchFamily="34" charset="0"/>
              </a:defRPr>
            </a:lvl3pPr>
            <a:lvl4pPr marL="1600200" indent="-228600">
              <a:defRPr>
                <a:solidFill>
                  <a:schemeClr val="tx1"/>
                </a:solidFill>
                <a:latin typeface="Calibri" panose="020F0502020204030204" pitchFamily="34" charset="0"/>
              </a:defRPr>
            </a:lvl4pPr>
            <a:lvl5pPr marL="2057400" indent="-228600">
              <a:defRPr>
                <a:solidFill>
                  <a:schemeClr val="tx1"/>
                </a:solidFill>
                <a:latin typeface="Calibri" panose="020F0502020204030204" pitchFamily="34" charset="0"/>
              </a:defRPr>
            </a:lvl5pPr>
            <a:lvl6pPr marL="2514600" indent="-228600" fontAlgn="base">
              <a:spcBef>
                <a:spcPct val="0"/>
              </a:spcBef>
              <a:spcAft>
                <a:spcPct val="0"/>
              </a:spcAft>
              <a:defRPr>
                <a:solidFill>
                  <a:schemeClr val="tx1"/>
                </a:solidFill>
                <a:latin typeface="Calibri" panose="020F0502020204030204" pitchFamily="34" charset="0"/>
              </a:defRPr>
            </a:lvl6pPr>
            <a:lvl7pPr marL="2971800" indent="-228600" fontAlgn="base">
              <a:spcBef>
                <a:spcPct val="0"/>
              </a:spcBef>
              <a:spcAft>
                <a:spcPct val="0"/>
              </a:spcAft>
              <a:defRPr>
                <a:solidFill>
                  <a:schemeClr val="tx1"/>
                </a:solidFill>
                <a:latin typeface="Calibri" panose="020F0502020204030204" pitchFamily="34" charset="0"/>
              </a:defRPr>
            </a:lvl7pPr>
            <a:lvl8pPr marL="3429000" indent="-228600" fontAlgn="base">
              <a:spcBef>
                <a:spcPct val="0"/>
              </a:spcBef>
              <a:spcAft>
                <a:spcPct val="0"/>
              </a:spcAft>
              <a:defRPr>
                <a:solidFill>
                  <a:schemeClr val="tx1"/>
                </a:solidFill>
                <a:latin typeface="Calibri" panose="020F0502020204030204" pitchFamily="34" charset="0"/>
              </a:defRPr>
            </a:lvl8pPr>
            <a:lvl9pPr marL="3886200" indent="-228600" fontAlgn="base">
              <a:spcBef>
                <a:spcPct val="0"/>
              </a:spcBef>
              <a:spcAft>
                <a:spcPct val="0"/>
              </a:spcAft>
              <a:defRPr>
                <a:solidFill>
                  <a:schemeClr val="tx1"/>
                </a:solidFill>
                <a:latin typeface="Calibri" panose="020F0502020204030204" pitchFamily="34" charset="0"/>
              </a:defRPr>
            </a:lvl9pPr>
          </a:lstStyle>
          <a:p>
            <a:pPr eaLnBrk="1" hangingPunct="1"/>
            <a:r>
              <a:rPr lang="en-US" altLang="en-US" sz="1350"/>
              <a:t>The Yelp rating over the suitability map</a:t>
            </a:r>
          </a:p>
        </p:txBody>
      </p:sp>
    </p:spTree>
    <p:extLst>
      <p:ext uri="{BB962C8B-B14F-4D97-AF65-F5344CB8AC3E}">
        <p14:creationId xmlns:p14="http://schemas.microsoft.com/office/powerpoint/2010/main" val="289210974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9" name="Title 1">
            <a:extLst>
              <a:ext uri="{FF2B5EF4-FFF2-40B4-BE49-F238E27FC236}">
                <a16:creationId xmlns:a16="http://schemas.microsoft.com/office/drawing/2014/main" id="{A1516DF2-9BBA-D042-9874-5C626B313719}"/>
              </a:ext>
            </a:extLst>
          </p:cNvPr>
          <p:cNvSpPr>
            <a:spLocks noGrp="1"/>
          </p:cNvSpPr>
          <p:nvPr>
            <p:ph type="title"/>
          </p:nvPr>
        </p:nvSpPr>
        <p:spPr>
          <a:xfrm>
            <a:off x="628650" y="1131094"/>
            <a:ext cx="7886700" cy="646510"/>
          </a:xfrm>
        </p:spPr>
        <p:txBody>
          <a:bodyPr/>
          <a:lstStyle/>
          <a:p>
            <a:r>
              <a:rPr lang="en-US" altLang="en-US"/>
              <a:t>conclusion</a:t>
            </a:r>
          </a:p>
        </p:txBody>
      </p:sp>
      <p:sp>
        <p:nvSpPr>
          <p:cNvPr id="3" name="Content Placeholder 2">
            <a:extLst>
              <a:ext uri="{FF2B5EF4-FFF2-40B4-BE49-F238E27FC236}">
                <a16:creationId xmlns:a16="http://schemas.microsoft.com/office/drawing/2014/main" id="{FAFF6940-2B05-8B41-8BF8-6AE54FF8BEF3}"/>
              </a:ext>
            </a:extLst>
          </p:cNvPr>
          <p:cNvSpPr>
            <a:spLocks noGrp="1"/>
          </p:cNvSpPr>
          <p:nvPr>
            <p:ph idx="1"/>
          </p:nvPr>
        </p:nvSpPr>
        <p:spPr>
          <a:xfrm>
            <a:off x="628650" y="2099073"/>
            <a:ext cx="7886700" cy="3263503"/>
          </a:xfrm>
        </p:spPr>
        <p:txBody>
          <a:bodyPr rtlCol="0">
            <a:normAutofit fontScale="62500" lnSpcReduction="20000"/>
          </a:bodyPr>
          <a:lstStyle/>
          <a:p>
            <a:pPr>
              <a:buFont typeface="Arial"/>
              <a:buChar char="•"/>
              <a:defRPr/>
            </a:pPr>
            <a:r>
              <a:rPr lang="en-US" dirty="0"/>
              <a:t>The yelp review count and rating shows the most of restaurant are located in the suitable region in suitability map, however, there are few high score restaurants are outside of the suitable region, so it is worth to try. The estimate price of the meal in the expensive restaurants are very good corresponded to the suitable location for restaurants. The criterion in this study should be added more to improve the results to find the best location in buffalo for restaurant. And the results </a:t>
            </a:r>
            <a:r>
              <a:rPr lang="en-US"/>
              <a:t>are corresponded </a:t>
            </a:r>
            <a:r>
              <a:rPr lang="en-US" dirty="0"/>
              <a:t>with the vacancy rate in buffalo area.</a:t>
            </a:r>
          </a:p>
          <a:p>
            <a:pPr>
              <a:buFont typeface="Arial"/>
              <a:buChar char="•"/>
              <a:defRPr/>
            </a:pPr>
            <a:r>
              <a:rPr lang="en-US" dirty="0"/>
              <a:t>In future, I may use other data to continue study on the location of restaurants which may depend on google map review, a large quantity is good to use in this study and I may use the income and more social factors to study on the topic, they may have more interesting findings.</a:t>
            </a:r>
          </a:p>
          <a:p>
            <a:pPr>
              <a:buFont typeface="Arial"/>
              <a:buChar char="•"/>
              <a:defRPr/>
            </a:pPr>
            <a:r>
              <a:rPr lang="en-US" dirty="0"/>
              <a:t>The yelp review may tend to young people, most of old people may not use that. So I can compare the review with the population density of old people.</a:t>
            </a:r>
          </a:p>
          <a:p>
            <a:pPr>
              <a:buFont typeface="Arial"/>
              <a:buChar char="•"/>
              <a:defRPr/>
            </a:pPr>
            <a:endParaRPr lang="en-US" dirty="0"/>
          </a:p>
        </p:txBody>
      </p:sp>
    </p:spTree>
    <p:extLst>
      <p:ext uri="{BB962C8B-B14F-4D97-AF65-F5344CB8AC3E}">
        <p14:creationId xmlns:p14="http://schemas.microsoft.com/office/powerpoint/2010/main" val="791204685"/>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Rectangle 380">
            <a:extLst>
              <a:ext uri="{FF2B5EF4-FFF2-40B4-BE49-F238E27FC236}">
                <a16:creationId xmlns:a16="http://schemas.microsoft.com/office/drawing/2014/main" id="{9FA1D148-B3D6-9F48-9D2A-FCB3328CD66D}"/>
              </a:ext>
            </a:extLst>
          </p:cNvPr>
          <p:cNvSpPr>
            <a:spLocks noChangeArrowheads="1"/>
          </p:cNvSpPr>
          <p:nvPr/>
        </p:nvSpPr>
        <p:spPr bwMode="auto">
          <a:xfrm>
            <a:off x="3951288" y="3200400"/>
            <a:ext cx="4059237" cy="533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spcBef>
                <a:spcPct val="20000"/>
              </a:spcBef>
              <a:buClr>
                <a:schemeClr val="folHlink"/>
              </a:buClr>
              <a:buFont typeface="Wingdings" pitchFamily="2" charset="2"/>
              <a:buChar char="u"/>
              <a:defRPr sz="2000" b="1">
                <a:solidFill>
                  <a:schemeClr val="folHlink"/>
                </a:solidFill>
                <a:latin typeface="Verdana" panose="020B0604030504040204" pitchFamily="34" charset="0"/>
              </a:defRPr>
            </a:lvl1pPr>
            <a:lvl2pPr marL="742950" indent="-285750">
              <a:spcBef>
                <a:spcPct val="20000"/>
              </a:spcBef>
              <a:buClr>
                <a:schemeClr val="accent1"/>
              </a:buClr>
              <a:buSzPct val="60000"/>
              <a:buFont typeface="Wingdings" pitchFamily="2" charset="2"/>
              <a:buChar char="n"/>
              <a:defRPr b="1">
                <a:solidFill>
                  <a:schemeClr val="tx1"/>
                </a:solidFill>
                <a:latin typeface="Verdana" panose="020B0604030504040204" pitchFamily="34" charset="0"/>
              </a:defRPr>
            </a:lvl2pPr>
            <a:lvl3pPr marL="11430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3pPr>
            <a:lvl4pPr marL="16002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4pPr>
            <a:lvl5pPr marL="2057400" indent="-228600">
              <a:spcBef>
                <a:spcPct val="20000"/>
              </a:spcBef>
              <a:buClr>
                <a:schemeClr val="accent1"/>
              </a:buClr>
              <a:buSzPct val="60000"/>
              <a:buFont typeface="Wingdings" pitchFamily="2" charset="2"/>
              <a:buChar char="n"/>
              <a:defRPr sz="1400" b="1">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9pPr>
          </a:lstStyle>
          <a:p>
            <a:pPr algn="r" eaLnBrk="1" hangingPunct="1">
              <a:buFont typeface="Wingdings" pitchFamily="2" charset="2"/>
              <a:buNone/>
            </a:pPr>
            <a:r>
              <a:rPr lang="en-US" altLang="zh-CN" sz="2400">
                <a:solidFill>
                  <a:srgbClr val="111111"/>
                </a:solidFill>
                <a:latin typeface="Times New Roman" panose="02020603050405020304" pitchFamily="18" charset="0"/>
                <a:ea typeface="宋体" panose="02010600030101010101" pitchFamily="2" charset="-122"/>
                <a:cs typeface="Times New Roman" panose="02020603050405020304" pitchFamily="18" charset="0"/>
              </a:rPr>
              <a:t>Li Zhang</a:t>
            </a:r>
          </a:p>
          <a:p>
            <a:pPr algn="r" eaLnBrk="1" hangingPunct="1">
              <a:buFont typeface="Wingdings" pitchFamily="2" charset="2"/>
              <a:buNone/>
            </a:pPr>
            <a:r>
              <a:rPr lang="en-US" altLang="zh-CN" sz="2400">
                <a:solidFill>
                  <a:srgbClr val="111111"/>
                </a:solidFill>
                <a:latin typeface="Times New Roman" panose="02020603050405020304" pitchFamily="18" charset="0"/>
                <a:ea typeface="宋体" panose="02010600030101010101" pitchFamily="2" charset="-122"/>
                <a:cs typeface="Times New Roman" panose="02020603050405020304" pitchFamily="18" charset="0"/>
              </a:rPr>
              <a:t>GEO 559</a:t>
            </a:r>
          </a:p>
          <a:p>
            <a:pPr algn="r" eaLnBrk="1" hangingPunct="1">
              <a:buFont typeface="Wingdings" pitchFamily="2" charset="2"/>
              <a:buNone/>
            </a:pPr>
            <a:r>
              <a:rPr lang="en-US" altLang="zh-CN" sz="2400">
                <a:solidFill>
                  <a:srgbClr val="111111"/>
                </a:solidFill>
                <a:latin typeface="Times New Roman" panose="02020603050405020304" pitchFamily="18" charset="0"/>
                <a:ea typeface="宋体" panose="02010600030101010101" pitchFamily="2" charset="-122"/>
                <a:cs typeface="Times New Roman" panose="02020603050405020304" pitchFamily="18" charset="0"/>
              </a:rPr>
              <a:t> </a:t>
            </a:r>
            <a:endParaRPr lang="zh-CN" altLang="en-US" sz="2400">
              <a:solidFill>
                <a:srgbClr val="111111"/>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4099" name="Rectangle 382">
            <a:extLst>
              <a:ext uri="{FF2B5EF4-FFF2-40B4-BE49-F238E27FC236}">
                <a16:creationId xmlns:a16="http://schemas.microsoft.com/office/drawing/2014/main" id="{A393BE00-E19D-F243-80C4-94765F804BA9}"/>
              </a:ext>
            </a:extLst>
          </p:cNvPr>
          <p:cNvSpPr>
            <a:spLocks noGrp="1" noChangeArrowheads="1"/>
          </p:cNvSpPr>
          <p:nvPr>
            <p:ph type="ctrTitle" sz="quarter" idx="4294967295"/>
          </p:nvPr>
        </p:nvSpPr>
        <p:spPr>
          <a:xfrm>
            <a:off x="1066800" y="992188"/>
            <a:ext cx="7135813" cy="1939925"/>
          </a:xfrm>
          <a:noFill/>
        </p:spPr>
        <p:txBody>
          <a:bodyPr>
            <a:spAutoFit/>
          </a:bodyPr>
          <a:lstStyle/>
          <a:p>
            <a:pPr eaLnBrk="1" hangingPunct="1">
              <a:lnSpc>
                <a:spcPct val="80000"/>
              </a:lnSpc>
            </a:pPr>
            <a:r>
              <a:rPr lang="en-US" altLang="zh-CN" sz="3800">
                <a:solidFill>
                  <a:srgbClr val="111111"/>
                </a:solidFill>
                <a:latin typeface="Times New Roman" panose="02020603050405020304" pitchFamily="18" charset="0"/>
                <a:ea typeface="宋体" panose="02010600030101010101" pitchFamily="2" charset="-122"/>
                <a:cs typeface="Times New Roman" panose="02020603050405020304" pitchFamily="18" charset="0"/>
              </a:rPr>
              <a:t>Evaluating the impact of public transport on nearby Residential Property Values </a:t>
            </a:r>
            <a:br>
              <a:rPr lang="zh-CN" altLang="en-US" sz="3600">
                <a:solidFill>
                  <a:srgbClr val="013B41"/>
                </a:solidFill>
                <a:ea typeface="宋体" panose="02010600030101010101" pitchFamily="2" charset="-122"/>
                <a:cs typeface="Times New Roman" panose="02020603050405020304" pitchFamily="18" charset="0"/>
              </a:rPr>
            </a:br>
            <a:endParaRPr lang="zh-CN" altLang="en-US" sz="3600">
              <a:solidFill>
                <a:srgbClr val="013B41"/>
              </a:solidFill>
              <a:ea typeface="Gulim" panose="020B0600000101010101" pitchFamily="34" charset="-127"/>
              <a:cs typeface="Times New Roman" panose="02020603050405020304" pitchFamily="18" charset="0"/>
            </a:endParaRPr>
          </a:p>
        </p:txBody>
      </p:sp>
      <p:sp>
        <p:nvSpPr>
          <p:cNvPr id="4100" name="Rectangle 3">
            <a:extLst>
              <a:ext uri="{FF2B5EF4-FFF2-40B4-BE49-F238E27FC236}">
                <a16:creationId xmlns:a16="http://schemas.microsoft.com/office/drawing/2014/main" id="{3D2E4ACD-0555-E846-B62A-4F2D878C1C42}"/>
              </a:ext>
            </a:extLst>
          </p:cNvPr>
          <p:cNvSpPr txBox="1">
            <a:spLocks noChangeArrowheads="1"/>
          </p:cNvSpPr>
          <p:nvPr/>
        </p:nvSpPr>
        <p:spPr bwMode="auto">
          <a:xfrm>
            <a:off x="3530600" y="4762500"/>
            <a:ext cx="4900613" cy="10826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spcBef>
                <a:spcPct val="20000"/>
              </a:spcBef>
              <a:buClr>
                <a:schemeClr val="folHlink"/>
              </a:buClr>
              <a:buFont typeface="Wingdings" pitchFamily="2" charset="2"/>
              <a:buChar char="u"/>
              <a:defRPr sz="2000" b="1">
                <a:solidFill>
                  <a:schemeClr val="folHlink"/>
                </a:solidFill>
                <a:latin typeface="Verdana" panose="020B0604030504040204" pitchFamily="34" charset="0"/>
              </a:defRPr>
            </a:lvl1pPr>
            <a:lvl2pPr>
              <a:spcBef>
                <a:spcPct val="20000"/>
              </a:spcBef>
              <a:buClr>
                <a:schemeClr val="accent1"/>
              </a:buClr>
              <a:buSzPct val="60000"/>
              <a:buFont typeface="Wingdings" pitchFamily="2" charset="2"/>
              <a:buChar char="n"/>
              <a:defRPr b="1">
                <a:solidFill>
                  <a:schemeClr val="tx1"/>
                </a:solidFill>
                <a:latin typeface="Verdana" panose="020B0604030504040204" pitchFamily="34" charset="0"/>
              </a:defRPr>
            </a:lvl2pPr>
            <a:lvl3pPr marL="11430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3pPr>
            <a:lvl4pPr marL="16002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4pPr>
            <a:lvl5pPr marL="2057400" indent="-228600">
              <a:spcBef>
                <a:spcPct val="20000"/>
              </a:spcBef>
              <a:buClr>
                <a:schemeClr val="accent1"/>
              </a:buClr>
              <a:buSzPct val="60000"/>
              <a:buFont typeface="Wingdings" pitchFamily="2" charset="2"/>
              <a:buChar char="n"/>
              <a:defRPr sz="1400" b="1">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9pPr>
          </a:lstStyle>
          <a:p>
            <a:pPr lvl="1" eaLnBrk="1" hangingPunct="1">
              <a:buFont typeface="Wingdings" pitchFamily="2" charset="2"/>
              <a:buNone/>
            </a:pPr>
            <a:endParaRPr lang="en-US" altLang="zh-CN" sz="1800">
              <a:solidFill>
                <a:srgbClr val="1A2009"/>
              </a:solidFill>
            </a:endParaRPr>
          </a:p>
          <a:p>
            <a:pPr eaLnBrk="1" hangingPunct="1"/>
            <a:endParaRPr lang="zh-CN" altLang="en-US"/>
          </a:p>
        </p:txBody>
      </p:sp>
      <p:sp>
        <p:nvSpPr>
          <p:cNvPr id="4101" name="椭圆形标注 7">
            <a:extLst>
              <a:ext uri="{FF2B5EF4-FFF2-40B4-BE49-F238E27FC236}">
                <a16:creationId xmlns:a16="http://schemas.microsoft.com/office/drawing/2014/main" id="{A6E3DD1E-D4CB-0A47-8FDE-B27E7F223805}"/>
              </a:ext>
            </a:extLst>
          </p:cNvPr>
          <p:cNvSpPr>
            <a:spLocks noChangeArrowheads="1"/>
          </p:cNvSpPr>
          <p:nvPr/>
        </p:nvSpPr>
        <p:spPr bwMode="auto">
          <a:xfrm>
            <a:off x="1676400" y="3200400"/>
            <a:ext cx="1066800" cy="1143000"/>
          </a:xfrm>
          <a:prstGeom prst="wedgeEllipseCallout">
            <a:avLst>
              <a:gd name="adj1" fmla="val -20833"/>
              <a:gd name="adj2" fmla="val 62500"/>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sz="1400">
                <a:solidFill>
                  <a:schemeClr val="bg1"/>
                </a:solidFill>
                <a:latin typeface="Times New Roman" pitchFamily="18" charset="0"/>
                <a:ea typeface="Gulim" pitchFamily="34" charset="-127"/>
              </a:defRPr>
            </a:lvl1pPr>
            <a:lvl2pPr marL="742950" indent="-285750" eaLnBrk="0" hangingPunct="0">
              <a:defRPr sz="1400">
                <a:solidFill>
                  <a:schemeClr val="bg1"/>
                </a:solidFill>
                <a:latin typeface="Times New Roman" pitchFamily="18" charset="0"/>
                <a:ea typeface="Gulim" pitchFamily="34" charset="-127"/>
              </a:defRPr>
            </a:lvl2pPr>
            <a:lvl3pPr marL="1143000" indent="-228600" eaLnBrk="0" hangingPunct="0">
              <a:defRPr sz="1400">
                <a:solidFill>
                  <a:schemeClr val="bg1"/>
                </a:solidFill>
                <a:latin typeface="Times New Roman" pitchFamily="18" charset="0"/>
                <a:ea typeface="Gulim" pitchFamily="34" charset="-127"/>
              </a:defRPr>
            </a:lvl3pPr>
            <a:lvl4pPr marL="1600200" indent="-228600" eaLnBrk="0" hangingPunct="0">
              <a:defRPr sz="1400">
                <a:solidFill>
                  <a:schemeClr val="bg1"/>
                </a:solidFill>
                <a:latin typeface="Times New Roman" pitchFamily="18" charset="0"/>
                <a:ea typeface="Gulim" pitchFamily="34" charset="-127"/>
              </a:defRPr>
            </a:lvl4pPr>
            <a:lvl5pPr marL="2057400" indent="-228600" eaLnBrk="0" hangingPunct="0">
              <a:defRPr sz="1400">
                <a:solidFill>
                  <a:schemeClr val="bg1"/>
                </a:solidFill>
                <a:latin typeface="Times New Roman" pitchFamily="18" charset="0"/>
                <a:ea typeface="Gulim" pitchFamily="34" charset="-127"/>
              </a:defRPr>
            </a:lvl5pPr>
            <a:lvl6pPr marL="2514600" indent="-228600" algn="ctr" eaLnBrk="0" fontAlgn="base" hangingPunct="0">
              <a:spcBef>
                <a:spcPct val="0"/>
              </a:spcBef>
              <a:spcAft>
                <a:spcPct val="0"/>
              </a:spcAft>
              <a:buFont typeface="Arial" pitchFamily="34" charset="0"/>
              <a:defRPr sz="1400">
                <a:solidFill>
                  <a:schemeClr val="bg1"/>
                </a:solidFill>
                <a:latin typeface="Times New Roman" pitchFamily="18" charset="0"/>
                <a:ea typeface="Gulim" pitchFamily="34" charset="-127"/>
              </a:defRPr>
            </a:lvl6pPr>
            <a:lvl7pPr marL="2971800" indent="-228600" algn="ctr" eaLnBrk="0" fontAlgn="base" hangingPunct="0">
              <a:spcBef>
                <a:spcPct val="0"/>
              </a:spcBef>
              <a:spcAft>
                <a:spcPct val="0"/>
              </a:spcAft>
              <a:buFont typeface="Arial" pitchFamily="34" charset="0"/>
              <a:defRPr sz="1400">
                <a:solidFill>
                  <a:schemeClr val="bg1"/>
                </a:solidFill>
                <a:latin typeface="Times New Roman" pitchFamily="18" charset="0"/>
                <a:ea typeface="Gulim" pitchFamily="34" charset="-127"/>
              </a:defRPr>
            </a:lvl7pPr>
            <a:lvl8pPr marL="3429000" indent="-228600" algn="ctr" eaLnBrk="0" fontAlgn="base" hangingPunct="0">
              <a:spcBef>
                <a:spcPct val="0"/>
              </a:spcBef>
              <a:spcAft>
                <a:spcPct val="0"/>
              </a:spcAft>
              <a:buFont typeface="Arial" pitchFamily="34" charset="0"/>
              <a:defRPr sz="1400">
                <a:solidFill>
                  <a:schemeClr val="bg1"/>
                </a:solidFill>
                <a:latin typeface="Times New Roman" pitchFamily="18" charset="0"/>
                <a:ea typeface="Gulim" pitchFamily="34" charset="-127"/>
              </a:defRPr>
            </a:lvl8pPr>
            <a:lvl9pPr marL="3886200" indent="-228600" algn="ctr" eaLnBrk="0" fontAlgn="base" hangingPunct="0">
              <a:spcBef>
                <a:spcPct val="0"/>
              </a:spcBef>
              <a:spcAft>
                <a:spcPct val="0"/>
              </a:spcAft>
              <a:buFont typeface="Arial" pitchFamily="34" charset="0"/>
              <a:defRPr sz="1400">
                <a:solidFill>
                  <a:schemeClr val="bg1"/>
                </a:solidFill>
                <a:latin typeface="Times New Roman" pitchFamily="18" charset="0"/>
                <a:ea typeface="Gulim" pitchFamily="34" charset="-127"/>
              </a:defRPr>
            </a:lvl9pPr>
          </a:lstStyle>
          <a:p>
            <a:pPr algn="ctr" eaLnBrk="1" hangingPunct="1">
              <a:buFont typeface="Arial" panose="020B0604020202020204" pitchFamily="34" charset="0"/>
              <a:buNone/>
              <a:defRPr/>
            </a:pPr>
            <a:endParaRPr lang="zh-CN" altLang="en-US">
              <a:effectLst>
                <a:outerShdw blurRad="38100" dist="38100" dir="2700000" algn="tl">
                  <a:srgbClr val="C0C0C0"/>
                </a:outerShdw>
              </a:effectLst>
            </a:endParaRPr>
          </a:p>
        </p:txBody>
      </p:sp>
    </p:spTree>
    <p:extLst>
      <p:ext uri="{BB962C8B-B14F-4D97-AF65-F5344CB8AC3E}">
        <p14:creationId xmlns:p14="http://schemas.microsoft.com/office/powerpoint/2010/main" val="1715825362"/>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5951"/>
            <a:ext cx="7772400" cy="484748"/>
          </a:xfrm>
        </p:spPr>
        <p:txBody>
          <a:bodyPr/>
          <a:lstStyle/>
          <a:p>
            <a:r>
              <a:rPr lang="en-US" sz="2700" dirty="0"/>
              <a:t>Objectives</a:t>
            </a:r>
          </a:p>
        </p:txBody>
      </p:sp>
      <p:sp>
        <p:nvSpPr>
          <p:cNvPr id="3" name="Content Placeholder 2"/>
          <p:cNvSpPr>
            <a:spLocks noGrp="1"/>
          </p:cNvSpPr>
          <p:nvPr>
            <p:ph idx="1"/>
          </p:nvPr>
        </p:nvSpPr>
        <p:spPr/>
        <p:txBody>
          <a:bodyPr/>
          <a:lstStyle/>
          <a:p>
            <a:pPr marL="342900" indent="-342900">
              <a:buFont typeface="Arial" panose="020B0604020202020204" pitchFamily="34" charset="0"/>
              <a:buChar char="•"/>
            </a:pPr>
            <a:r>
              <a:rPr lang="en-US" dirty="0">
                <a:latin typeface="Trebuchet MS" panose="020B0603020202020204" pitchFamily="34" charset="0"/>
              </a:rPr>
              <a:t>Assess Quality of life from environmental and socioeconomic perspective based on remote sensing and census data.</a:t>
            </a:r>
          </a:p>
          <a:p>
            <a:pPr marL="342900" indent="-342900">
              <a:buFont typeface="Arial" panose="020B0604020202020204" pitchFamily="34" charset="0"/>
              <a:buChar char="•"/>
            </a:pPr>
            <a:r>
              <a:rPr lang="en-US" dirty="0">
                <a:latin typeface="Trebuchet MS" panose="020B0603020202020204" pitchFamily="34" charset="0"/>
              </a:rPr>
              <a:t>Analyze the correlation between selected variables.</a:t>
            </a:r>
          </a:p>
          <a:p>
            <a:pPr marL="342900" indent="-342900">
              <a:buFont typeface="Arial" panose="020B0604020202020204" pitchFamily="34" charset="0"/>
              <a:buChar char="•"/>
            </a:pPr>
            <a:r>
              <a:rPr lang="en-US" dirty="0">
                <a:latin typeface="Trebuchet MS" panose="020B0603020202020204" pitchFamily="34" charset="0"/>
              </a:rPr>
              <a:t>Derive Quality of Life index in city of Buffalo.</a:t>
            </a:r>
          </a:p>
        </p:txBody>
      </p:sp>
    </p:spTree>
    <p:extLst>
      <p:ext uri="{BB962C8B-B14F-4D97-AF65-F5344CB8AC3E}">
        <p14:creationId xmlns:p14="http://schemas.microsoft.com/office/powerpoint/2010/main" val="1226614481"/>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文本框 2">
            <a:extLst>
              <a:ext uri="{FF2B5EF4-FFF2-40B4-BE49-F238E27FC236}">
                <a16:creationId xmlns:a16="http://schemas.microsoft.com/office/drawing/2014/main" id="{DF40F838-F6A9-214B-9C04-2F41610310B9}"/>
              </a:ext>
            </a:extLst>
          </p:cNvPr>
          <p:cNvSpPr txBox="1"/>
          <p:nvPr/>
        </p:nvSpPr>
        <p:spPr>
          <a:xfrm>
            <a:off x="757238" y="433388"/>
            <a:ext cx="7715250" cy="2738437"/>
          </a:xfrm>
          <a:prstGeom prst="rect">
            <a:avLst/>
          </a:prstGeom>
          <a:noFill/>
        </p:spPr>
        <p:txBody>
          <a:bodyPr>
            <a:spAutoFit/>
          </a:bodyPr>
          <a:lstStyle/>
          <a:p>
            <a:pPr eaLnBrk="1" hangingPunct="1">
              <a:buFont typeface="Arial" panose="020B0604020202020204" pitchFamily="34" charset="0"/>
              <a:buNone/>
              <a:defRPr/>
            </a:pPr>
            <a:endParaRPr lang="en-US" altLang="zh-CN" sz="2400" b="1" dirty="0">
              <a:solidFill>
                <a:schemeClr val="tx1"/>
              </a:solidFill>
            </a:endParaRPr>
          </a:p>
          <a:p>
            <a:pPr eaLnBrk="1" hangingPunct="1">
              <a:buFont typeface="Arial" panose="020B0604020202020204" pitchFamily="34" charset="0"/>
              <a:buNone/>
              <a:defRPr/>
            </a:pPr>
            <a:r>
              <a:rPr lang="en-US" altLang="zh-CN" sz="2400" b="1" dirty="0">
                <a:solidFill>
                  <a:schemeClr val="tx1"/>
                </a:solidFill>
              </a:rPr>
              <a:t>The main objectives of this project is:</a:t>
            </a:r>
          </a:p>
          <a:p>
            <a:pPr eaLnBrk="1" hangingPunct="1">
              <a:buFont typeface="Arial" panose="020B0604020202020204" pitchFamily="34" charset="0"/>
              <a:buNone/>
              <a:defRPr/>
            </a:pPr>
            <a:r>
              <a:rPr lang="en-US" altLang="zh-CN" sz="2400" b="1" dirty="0">
                <a:solidFill>
                  <a:schemeClr val="tx1"/>
                </a:solidFill>
              </a:rPr>
              <a:t>Estimate the capitalization of  light rail impact on nearby house prices in different time periods(before-construction, after-construction). </a:t>
            </a:r>
          </a:p>
          <a:p>
            <a:pPr eaLnBrk="1" hangingPunct="1">
              <a:buFont typeface="Arial" panose="020B0604020202020204" pitchFamily="34" charset="0"/>
              <a:buNone/>
              <a:defRPr/>
            </a:pPr>
            <a:endParaRPr lang="en-US" altLang="zh-CN" sz="2400" b="1" dirty="0">
              <a:solidFill>
                <a:schemeClr val="tx1"/>
              </a:solidFill>
            </a:endParaRPr>
          </a:p>
          <a:p>
            <a:pPr eaLnBrk="1" hangingPunct="1">
              <a:buFont typeface="Arial" panose="020B0604020202020204" pitchFamily="34" charset="0"/>
              <a:buNone/>
              <a:defRPr/>
            </a:pPr>
            <a:r>
              <a:rPr lang="en-US" altLang="zh-CN" dirty="0">
                <a:solidFill>
                  <a:schemeClr val="tx1"/>
                </a:solidFill>
              </a:rPr>
              <a:t>.</a:t>
            </a:r>
            <a:endParaRPr lang="en-US" altLang="zh-CN" sz="2400" b="1" dirty="0">
              <a:solidFill>
                <a:schemeClr val="tx1"/>
              </a:solidFill>
            </a:endParaRPr>
          </a:p>
          <a:p>
            <a:pPr algn="ctr" eaLnBrk="1" hangingPunct="1">
              <a:buFont typeface="Arial" panose="020B0604020202020204" pitchFamily="34" charset="0"/>
              <a:buNone/>
              <a:defRPr/>
            </a:pPr>
            <a:endParaRPr lang="zh-CN" altLang="en-US" dirty="0">
              <a:effectLst>
                <a:outerShdw blurRad="38100" dist="38100" dir="2700000" algn="tl">
                  <a:srgbClr val="000000">
                    <a:alpha val="43137"/>
                  </a:srgbClr>
                </a:outerShdw>
              </a:effectLst>
            </a:endParaRPr>
          </a:p>
        </p:txBody>
      </p:sp>
      <p:pic>
        <p:nvPicPr>
          <p:cNvPr id="6147" name="图片 1">
            <a:extLst>
              <a:ext uri="{FF2B5EF4-FFF2-40B4-BE49-F238E27FC236}">
                <a16:creationId xmlns:a16="http://schemas.microsoft.com/office/drawing/2014/main" id="{F03C8293-E125-214C-98ED-B0A40D074705}"/>
              </a:ext>
            </a:extLst>
          </p:cNvPr>
          <p:cNvPicPr>
            <a:picLocks noChangeAspect="1"/>
          </p:cNvPicPr>
          <p:nvPr/>
        </p:nvPicPr>
        <p:blipFill>
          <a:blip r:embed="rId2">
            <a:extLst>
              <a:ext uri="{28A0092B-C50C-407E-A947-70E740481C1C}">
                <a14:useLocalDpi xmlns:a14="http://schemas.microsoft.com/office/drawing/2010/main" val="0"/>
              </a:ext>
            </a:extLst>
          </a:blip>
          <a:srcRect/>
          <a:stretch>
            <a:fillRect/>
          </a:stretch>
        </p:blipFill>
        <p:spPr bwMode="auto">
          <a:xfrm>
            <a:off x="555625" y="2771775"/>
            <a:ext cx="3101975" cy="39624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8" name="文本框 5">
            <a:extLst>
              <a:ext uri="{FF2B5EF4-FFF2-40B4-BE49-F238E27FC236}">
                <a16:creationId xmlns:a16="http://schemas.microsoft.com/office/drawing/2014/main" id="{CC76801B-510B-4A4E-99CA-026D26D77B70}"/>
              </a:ext>
            </a:extLst>
          </p:cNvPr>
          <p:cNvSpPr txBox="1">
            <a:spLocks noChangeArrowheads="1"/>
          </p:cNvSpPr>
          <p:nvPr/>
        </p:nvSpPr>
        <p:spPr bwMode="auto">
          <a:xfrm>
            <a:off x="3857625" y="2990850"/>
            <a:ext cx="3522663" cy="29543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itchFamily="2" charset="2"/>
              <a:buChar char="u"/>
              <a:defRPr sz="2000" b="1">
                <a:solidFill>
                  <a:schemeClr val="folHlink"/>
                </a:solidFill>
                <a:latin typeface="Verdana" panose="020B0604030504040204" pitchFamily="34" charset="0"/>
              </a:defRPr>
            </a:lvl1pPr>
            <a:lvl2pPr marL="742950" indent="-285750">
              <a:spcBef>
                <a:spcPct val="20000"/>
              </a:spcBef>
              <a:buClr>
                <a:schemeClr val="accent1"/>
              </a:buClr>
              <a:buSzPct val="60000"/>
              <a:buFont typeface="Wingdings" pitchFamily="2" charset="2"/>
              <a:buChar char="n"/>
              <a:defRPr b="1">
                <a:solidFill>
                  <a:schemeClr val="tx1"/>
                </a:solidFill>
                <a:latin typeface="Verdana" panose="020B0604030504040204" pitchFamily="34" charset="0"/>
              </a:defRPr>
            </a:lvl2pPr>
            <a:lvl3pPr marL="11430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3pPr>
            <a:lvl4pPr marL="16002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4pPr>
            <a:lvl5pPr marL="2057400" indent="-228600">
              <a:spcBef>
                <a:spcPct val="20000"/>
              </a:spcBef>
              <a:buClr>
                <a:schemeClr val="accent1"/>
              </a:buClr>
              <a:buSzPct val="60000"/>
              <a:buFont typeface="Wingdings" pitchFamily="2" charset="2"/>
              <a:buChar char="n"/>
              <a:defRPr sz="1400" b="1">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9pPr>
          </a:lstStyle>
          <a:p>
            <a:pPr>
              <a:spcBef>
                <a:spcPct val="0"/>
              </a:spcBef>
              <a:buClrTx/>
              <a:buFontTx/>
              <a:buNone/>
            </a:pPr>
            <a:r>
              <a:rPr lang="en-US" altLang="zh-CN" sz="1800" b="0">
                <a:solidFill>
                  <a:schemeClr val="tx1"/>
                </a:solidFill>
                <a:latin typeface="Times New Roman" panose="02020603050405020304" pitchFamily="18" charset="0"/>
              </a:rPr>
              <a:t>The study area are three TODs(Columbia City, Othello and Rainer Beach TOD) and their impacting area along Link Light Rail . This light rail was proposed in 1996 and started to build in 2001. By the late 2009,  the construction was completed.</a:t>
            </a: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zh-CN" altLang="en-US" sz="1400" b="0">
              <a:solidFill>
                <a:schemeClr val="tx1"/>
              </a:solidFill>
              <a:latin typeface="Times New Roman" panose="02020603050405020304" pitchFamily="18" charset="0"/>
            </a:endParaRPr>
          </a:p>
        </p:txBody>
      </p:sp>
    </p:spTree>
    <p:extLst>
      <p:ext uri="{BB962C8B-B14F-4D97-AF65-F5344CB8AC3E}">
        <p14:creationId xmlns:p14="http://schemas.microsoft.com/office/powerpoint/2010/main" val="1718682317"/>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B2C31CC1-7B07-EA4C-BB7B-EEBFF87F6332}"/>
              </a:ext>
            </a:extLst>
          </p:cNvPr>
          <p:cNvSpPr txBox="1">
            <a:spLocks/>
          </p:cNvSpPr>
          <p:nvPr/>
        </p:nvSpPr>
        <p:spPr bwMode="auto">
          <a:xfrm>
            <a:off x="1185863" y="128588"/>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Verdana" pitchFamily="34" charset="0"/>
              </a:defRPr>
            </a:lvl2pPr>
            <a:lvl3pPr algn="l" rtl="0" eaLnBrk="0" fontAlgn="base" hangingPunct="0">
              <a:spcBef>
                <a:spcPct val="0"/>
              </a:spcBef>
              <a:spcAft>
                <a:spcPct val="0"/>
              </a:spcAft>
              <a:defRPr sz="2800" b="1">
                <a:solidFill>
                  <a:schemeClr val="accent2"/>
                </a:solidFill>
                <a:latin typeface="Verdana" pitchFamily="34" charset="0"/>
              </a:defRPr>
            </a:lvl3pPr>
            <a:lvl4pPr algn="l" rtl="0" eaLnBrk="0" fontAlgn="base" hangingPunct="0">
              <a:spcBef>
                <a:spcPct val="0"/>
              </a:spcBef>
              <a:spcAft>
                <a:spcPct val="0"/>
              </a:spcAft>
              <a:defRPr sz="2800" b="1">
                <a:solidFill>
                  <a:schemeClr val="accent2"/>
                </a:solidFill>
                <a:latin typeface="Verdana" pitchFamily="34" charset="0"/>
              </a:defRPr>
            </a:lvl4pPr>
            <a:lvl5pPr algn="l" rtl="0" eaLnBrk="0" fontAlgn="base" hangingPunct="0">
              <a:spcBef>
                <a:spcPct val="0"/>
              </a:spcBef>
              <a:spcAft>
                <a:spcPct val="0"/>
              </a:spcAft>
              <a:defRPr sz="2800" b="1">
                <a:solidFill>
                  <a:schemeClr val="accent2"/>
                </a:solidFill>
                <a:latin typeface="Verdana" pitchFamily="34" charset="0"/>
              </a:defRPr>
            </a:lvl5pPr>
            <a:lvl6pPr marL="457200" algn="l" rtl="0" eaLnBrk="0" fontAlgn="base" hangingPunct="0">
              <a:spcBef>
                <a:spcPct val="0"/>
              </a:spcBef>
              <a:spcAft>
                <a:spcPct val="0"/>
              </a:spcAft>
              <a:defRPr sz="2800" b="1">
                <a:solidFill>
                  <a:schemeClr val="accent2"/>
                </a:solidFill>
                <a:latin typeface="Verdana" pitchFamily="34" charset="0"/>
              </a:defRPr>
            </a:lvl6pPr>
            <a:lvl7pPr marL="914400" algn="l" rtl="0" eaLnBrk="0" fontAlgn="base" hangingPunct="0">
              <a:spcBef>
                <a:spcPct val="0"/>
              </a:spcBef>
              <a:spcAft>
                <a:spcPct val="0"/>
              </a:spcAft>
              <a:defRPr sz="2800" b="1">
                <a:solidFill>
                  <a:schemeClr val="accent2"/>
                </a:solidFill>
                <a:latin typeface="Verdana" pitchFamily="34" charset="0"/>
              </a:defRPr>
            </a:lvl7pPr>
            <a:lvl8pPr marL="1371600" algn="l" rtl="0" eaLnBrk="0" fontAlgn="base" hangingPunct="0">
              <a:spcBef>
                <a:spcPct val="0"/>
              </a:spcBef>
              <a:spcAft>
                <a:spcPct val="0"/>
              </a:spcAft>
              <a:defRPr sz="2800" b="1">
                <a:solidFill>
                  <a:schemeClr val="accent2"/>
                </a:solidFill>
                <a:latin typeface="Verdana" pitchFamily="34" charset="0"/>
              </a:defRPr>
            </a:lvl8pPr>
            <a:lvl9pPr marL="1828800" algn="l" rtl="0" eaLnBrk="0" fontAlgn="base" hangingPunct="0">
              <a:spcBef>
                <a:spcPct val="0"/>
              </a:spcBef>
              <a:spcAft>
                <a:spcPct val="0"/>
              </a:spcAft>
              <a:defRPr sz="2800" b="1">
                <a:solidFill>
                  <a:schemeClr val="accent2"/>
                </a:solidFill>
                <a:latin typeface="Verdana" pitchFamily="34" charset="0"/>
              </a:defRPr>
            </a:lvl9pPr>
          </a:lstStyle>
          <a:p>
            <a:pPr eaLnBrk="1" hangingPunct="1">
              <a:defRPr/>
            </a:pPr>
            <a:r>
              <a:rPr lang="en-US" altLang="zh-CN" kern="0" dirty="0">
                <a:ea typeface="宋体" pitchFamily="2" charset="-122"/>
              </a:rPr>
              <a:t>Data and Method</a:t>
            </a:r>
            <a:endParaRPr lang="zh-CN" altLang="en-US" kern="0" dirty="0">
              <a:ea typeface="宋体" pitchFamily="2" charset="-122"/>
            </a:endParaRPr>
          </a:p>
        </p:txBody>
      </p:sp>
      <p:sp>
        <p:nvSpPr>
          <p:cNvPr id="4" name="Rectangle 3">
            <a:extLst>
              <a:ext uri="{FF2B5EF4-FFF2-40B4-BE49-F238E27FC236}">
                <a16:creationId xmlns:a16="http://schemas.microsoft.com/office/drawing/2014/main" id="{A7D94F7A-755B-404E-B617-97415C78292E}"/>
              </a:ext>
            </a:extLst>
          </p:cNvPr>
          <p:cNvSpPr txBox="1">
            <a:spLocks noChangeArrowheads="1"/>
          </p:cNvSpPr>
          <p:nvPr/>
        </p:nvSpPr>
        <p:spPr bwMode="auto">
          <a:xfrm>
            <a:off x="742950" y="860425"/>
            <a:ext cx="7121525" cy="45545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marL="342900" indent="-342900" algn="l" rtl="0" eaLnBrk="0" fontAlgn="base" hangingPunct="0">
              <a:spcBef>
                <a:spcPct val="20000"/>
              </a:spcBef>
              <a:spcAft>
                <a:spcPct val="0"/>
              </a:spcAft>
              <a:buClr>
                <a:schemeClr val="folHlink"/>
              </a:buClr>
              <a:buFont typeface="Wingdings" pitchFamily="2" charset="2"/>
              <a:buChar char="u"/>
              <a:defRPr sz="2000" b="1">
                <a:solidFill>
                  <a:schemeClr val="folHlink"/>
                </a:solidFill>
                <a:latin typeface="+mn-lt"/>
                <a:ea typeface="+mn-ea"/>
                <a:cs typeface="+mn-cs"/>
              </a:defRPr>
            </a:lvl1pPr>
            <a:lvl2pPr marL="742950" indent="-285750" algn="l" rtl="0" eaLnBrk="0" fontAlgn="base" hangingPunct="0">
              <a:spcBef>
                <a:spcPct val="20000"/>
              </a:spcBef>
              <a:spcAft>
                <a:spcPct val="0"/>
              </a:spcAft>
              <a:buClr>
                <a:schemeClr val="accent1"/>
              </a:buClr>
              <a:buSzPct val="60000"/>
              <a:buFont typeface="Wingdings" pitchFamily="2" charset="2"/>
              <a:buChar char="n"/>
              <a:defRPr b="1">
                <a:solidFill>
                  <a:schemeClr val="tx1"/>
                </a:solidFill>
                <a:latin typeface="+mn-lt"/>
              </a:defRPr>
            </a:lvl2pPr>
            <a:lvl3pPr marL="1143000" indent="-228600" algn="l" rtl="0" eaLnBrk="0" fontAlgn="base" hangingPunct="0">
              <a:spcBef>
                <a:spcPct val="20000"/>
              </a:spcBef>
              <a:spcAft>
                <a:spcPct val="0"/>
              </a:spcAft>
              <a:buClr>
                <a:schemeClr val="accent1"/>
              </a:buClr>
              <a:buSzPct val="60000"/>
              <a:buFont typeface="Wingdings" pitchFamily="2" charset="2"/>
              <a:buChar char="n"/>
              <a:defRPr sz="1600" b="1">
                <a:solidFill>
                  <a:schemeClr val="tx1"/>
                </a:solidFill>
                <a:latin typeface="+mn-lt"/>
              </a:defRPr>
            </a:lvl3pPr>
            <a:lvl4pPr marL="1600200" indent="-228600" algn="l" rtl="0" eaLnBrk="0" fontAlgn="base" hangingPunct="0">
              <a:spcBef>
                <a:spcPct val="20000"/>
              </a:spcBef>
              <a:spcAft>
                <a:spcPct val="0"/>
              </a:spcAft>
              <a:buClr>
                <a:schemeClr val="accent1"/>
              </a:buClr>
              <a:buSzPct val="60000"/>
              <a:buFont typeface="Wingdings" pitchFamily="2" charset="2"/>
              <a:buChar char="n"/>
              <a:defRPr sz="1600" b="1">
                <a:solidFill>
                  <a:schemeClr val="tx1"/>
                </a:solidFill>
                <a:latin typeface="+mn-lt"/>
              </a:defRPr>
            </a:lvl4pPr>
            <a:lvl5pPr marL="2057400" indent="-228600" algn="l" rtl="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mn-lt"/>
              </a:defRPr>
            </a:lvl5pPr>
            <a:lvl6pPr marL="2514600" indent="-228600" algn="l" rtl="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mn-lt"/>
              </a:defRPr>
            </a:lvl6pPr>
            <a:lvl7pPr marL="2971800" indent="-228600" algn="l" rtl="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mn-lt"/>
              </a:defRPr>
            </a:lvl7pPr>
            <a:lvl8pPr marL="3429000" indent="-228600" algn="l" rtl="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mn-lt"/>
              </a:defRPr>
            </a:lvl8pPr>
            <a:lvl9pPr marL="3886200" indent="-228600" algn="l" rtl="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mn-lt"/>
              </a:defRPr>
            </a:lvl9pPr>
          </a:lstStyle>
          <a:p>
            <a:pPr marL="0" indent="0" eaLnBrk="1" hangingPunct="1">
              <a:buFont typeface="Wingdings" pitchFamily="2" charset="2"/>
              <a:buNone/>
              <a:defRPr/>
            </a:pPr>
            <a:r>
              <a:rPr lang="en-US" altLang="zh-CN" sz="1400" dirty="0" err="1">
                <a:solidFill>
                  <a:schemeClr val="tx1"/>
                </a:solidFill>
                <a:latin typeface="Times New Roman" panose="02020603050405020304" pitchFamily="18" charset="0"/>
                <a:cs typeface="Times New Roman" panose="02020603050405020304" pitchFamily="18" charset="0"/>
              </a:rPr>
              <a:t>Method:</a:t>
            </a:r>
            <a:r>
              <a:rPr lang="en-US" altLang="zh-CN" sz="1400" dirty="0" err="1">
                <a:solidFill>
                  <a:srgbClr val="111111"/>
                </a:solidFill>
                <a:latin typeface="Times New Roman" panose="02020603050405020304" pitchFamily="18" charset="0"/>
                <a:ea typeface="宋体" panose="02010600030101010101" pitchFamily="2" charset="-122"/>
                <a:cs typeface="Times New Roman" panose="02020603050405020304" pitchFamily="18" charset="0"/>
              </a:rPr>
              <a:t>The</a:t>
            </a:r>
            <a:r>
              <a:rPr lang="en-US" altLang="zh-CN" sz="1400" dirty="0">
                <a:solidFill>
                  <a:srgbClr val="111111"/>
                </a:solidFill>
                <a:latin typeface="Times New Roman" panose="02020603050405020304" pitchFamily="18" charset="0"/>
                <a:ea typeface="宋体" panose="02010600030101010101" pitchFamily="2" charset="-122"/>
                <a:cs typeface="Times New Roman" panose="02020603050405020304" pitchFamily="18" charset="0"/>
              </a:rPr>
              <a:t> study applies regression models as :</a:t>
            </a:r>
          </a:p>
          <a:p>
            <a:pPr marL="0" indent="0" eaLnBrk="1" hangingPunct="1">
              <a:buFont typeface="Wingdings" pitchFamily="2" charset="2"/>
              <a:buNone/>
              <a:defRPr/>
            </a:pPr>
            <a:r>
              <a:rPr lang="it-IT" altLang="zh-CN" sz="1400" dirty="0">
                <a:solidFill>
                  <a:srgbClr val="111111"/>
                </a:solidFill>
                <a:latin typeface="Times New Roman" panose="02020603050405020304" pitchFamily="18" charset="0"/>
                <a:ea typeface="宋体" panose="02010600030101010101" pitchFamily="2" charset="-122"/>
                <a:cs typeface="Times New Roman" panose="02020603050405020304" pitchFamily="18" charset="0"/>
              </a:rPr>
              <a:t>     P = c0 +∑αi Ti + ∑βi Li +∑μi Si +∑υi Ei + ε </a:t>
            </a:r>
            <a:endParaRPr lang="en-US" altLang="zh-CN" sz="1400" dirty="0">
              <a:solidFill>
                <a:srgbClr val="111111"/>
              </a:solidFill>
              <a:latin typeface="Times New Roman" panose="02020603050405020304" pitchFamily="18" charset="0"/>
              <a:ea typeface="宋体" panose="02010600030101010101" pitchFamily="2" charset="-122"/>
              <a:cs typeface="Times New Roman" panose="02020603050405020304" pitchFamily="18" charset="0"/>
            </a:endParaRPr>
          </a:p>
          <a:p>
            <a:pPr eaLnBrk="1" hangingPunct="1">
              <a:buFont typeface="Arial" panose="020B0604020202020204" pitchFamily="34" charset="0"/>
              <a:buNone/>
              <a:defRPr/>
            </a:pPr>
            <a:r>
              <a:rPr lang="en-US" altLang="zh-CN" sz="1400" dirty="0">
                <a:solidFill>
                  <a:srgbClr val="111111"/>
                </a:solidFill>
                <a:latin typeface="Times New Roman" panose="02020603050405020304" pitchFamily="18" charset="0"/>
                <a:ea typeface="宋体" panose="02010600030101010101" pitchFamily="2" charset="-122"/>
                <a:cs typeface="Times New Roman" panose="02020603050405020304" pitchFamily="18" charset="0"/>
              </a:rPr>
              <a:t> where </a:t>
            </a:r>
            <a:r>
              <a:rPr lang="en-US" altLang="zh-CN" sz="1400" dirty="0" err="1">
                <a:solidFill>
                  <a:srgbClr val="111111"/>
                </a:solidFill>
                <a:latin typeface="Times New Roman" panose="02020603050405020304" pitchFamily="18" charset="0"/>
                <a:ea typeface="宋体" panose="02010600030101010101" pitchFamily="2" charset="-122"/>
                <a:cs typeface="Times New Roman" panose="02020603050405020304" pitchFamily="18" charset="0"/>
              </a:rPr>
              <a:t>Ti</a:t>
            </a:r>
            <a:r>
              <a:rPr lang="en-US" altLang="zh-CN" sz="1400" dirty="0">
                <a:solidFill>
                  <a:srgbClr val="111111"/>
                </a:solidFill>
                <a:latin typeface="Times New Roman" panose="02020603050405020304" pitchFamily="18" charset="0"/>
                <a:ea typeface="宋体" panose="02010600030101010101" pitchFamily="2" charset="-122"/>
                <a:cs typeface="Times New Roman" panose="02020603050405020304" pitchFamily="18" charset="0"/>
              </a:rPr>
              <a:t> is TOD proximity and characteristics, Si are structural characteristics ,Li are locational conditions and </a:t>
            </a:r>
            <a:r>
              <a:rPr lang="en-US" altLang="zh-CN" sz="1400" dirty="0" err="1">
                <a:solidFill>
                  <a:srgbClr val="111111"/>
                </a:solidFill>
                <a:latin typeface="Times New Roman" panose="02020603050405020304" pitchFamily="18" charset="0"/>
                <a:ea typeface="宋体" panose="02010600030101010101" pitchFamily="2" charset="-122"/>
                <a:cs typeface="Times New Roman" panose="02020603050405020304" pitchFamily="18" charset="0"/>
              </a:rPr>
              <a:t>Ei</a:t>
            </a:r>
            <a:r>
              <a:rPr lang="en-US" altLang="zh-CN" sz="1400" dirty="0">
                <a:solidFill>
                  <a:srgbClr val="111111"/>
                </a:solidFill>
                <a:latin typeface="Times New Roman" panose="02020603050405020304" pitchFamily="18" charset="0"/>
                <a:ea typeface="宋体" panose="02010600030101010101" pitchFamily="2" charset="-122"/>
                <a:cs typeface="Times New Roman" panose="02020603050405020304" pitchFamily="18" charset="0"/>
              </a:rPr>
              <a:t> are economic attributes. </a:t>
            </a:r>
          </a:p>
          <a:p>
            <a:pPr eaLnBrk="1" hangingPunct="1">
              <a:spcBef>
                <a:spcPct val="0"/>
              </a:spcBef>
              <a:buClrTx/>
              <a:buFont typeface="Arial" panose="020B0604020202020204" pitchFamily="34" charset="0"/>
              <a:buNone/>
              <a:defRPr/>
            </a:pPr>
            <a:endParaRPr lang="zh-CN" altLang="en-US" sz="1800" dirty="0">
              <a:solidFill>
                <a:schemeClr val="tx1"/>
              </a:solidFill>
              <a:latin typeface="Times New Roman" panose="02020603050405020304" pitchFamily="18" charset="0"/>
            </a:endParaRPr>
          </a:p>
        </p:txBody>
      </p:sp>
      <p:sp>
        <p:nvSpPr>
          <p:cNvPr id="7172" name="文本框 2">
            <a:extLst>
              <a:ext uri="{FF2B5EF4-FFF2-40B4-BE49-F238E27FC236}">
                <a16:creationId xmlns:a16="http://schemas.microsoft.com/office/drawing/2014/main" id="{E37714E2-96D9-714E-9E29-83992EC50C1B}"/>
              </a:ext>
            </a:extLst>
          </p:cNvPr>
          <p:cNvSpPr txBox="1">
            <a:spLocks noChangeArrowheads="1"/>
          </p:cNvSpPr>
          <p:nvPr/>
        </p:nvSpPr>
        <p:spPr bwMode="auto">
          <a:xfrm>
            <a:off x="619125" y="1490663"/>
            <a:ext cx="8291513" cy="65563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itchFamily="2" charset="2"/>
              <a:buChar char="u"/>
              <a:defRPr sz="2000" b="1">
                <a:solidFill>
                  <a:schemeClr val="folHlink"/>
                </a:solidFill>
                <a:latin typeface="Verdana" panose="020B0604030504040204" pitchFamily="34" charset="0"/>
              </a:defRPr>
            </a:lvl1pPr>
            <a:lvl2pPr marL="742950" indent="-285750">
              <a:spcBef>
                <a:spcPct val="20000"/>
              </a:spcBef>
              <a:buClr>
                <a:schemeClr val="accent1"/>
              </a:buClr>
              <a:buSzPct val="60000"/>
              <a:buFont typeface="Wingdings" pitchFamily="2" charset="2"/>
              <a:buChar char="n"/>
              <a:defRPr b="1">
                <a:solidFill>
                  <a:schemeClr val="tx1"/>
                </a:solidFill>
                <a:latin typeface="Verdana" panose="020B0604030504040204" pitchFamily="34" charset="0"/>
              </a:defRPr>
            </a:lvl2pPr>
            <a:lvl3pPr marL="11430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3pPr>
            <a:lvl4pPr marL="16002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4pPr>
            <a:lvl5pPr marL="2057400" indent="-228600">
              <a:spcBef>
                <a:spcPct val="20000"/>
              </a:spcBef>
              <a:buClr>
                <a:schemeClr val="accent1"/>
              </a:buClr>
              <a:buSzPct val="60000"/>
              <a:buFont typeface="Wingdings" pitchFamily="2" charset="2"/>
              <a:buChar char="n"/>
              <a:defRPr sz="1400" b="1">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9pPr>
          </a:lstStyle>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r>
              <a:rPr lang="en-US" altLang="zh-CN" sz="1400" b="0">
                <a:solidFill>
                  <a:schemeClr val="tx1"/>
                </a:solidFill>
                <a:latin typeface="Times New Roman" panose="02020603050405020304" pitchFamily="18" charset="0"/>
              </a:rPr>
              <a:t>Variables:</a:t>
            </a:r>
          </a:p>
          <a:p>
            <a:pPr>
              <a:spcBef>
                <a:spcPct val="0"/>
              </a:spcBef>
              <a:buClrTx/>
              <a:buFontTx/>
              <a:buNone/>
            </a:pPr>
            <a:r>
              <a:rPr lang="en-US" altLang="zh-CN" sz="1400" b="0">
                <a:solidFill>
                  <a:schemeClr val="tx1"/>
                </a:solidFill>
                <a:latin typeface="Times New Roman" panose="02020603050405020304" pitchFamily="18" charset="0"/>
              </a:rPr>
              <a:t>1.Explanatory TOD Variables:</a:t>
            </a:r>
          </a:p>
          <a:p>
            <a:pPr>
              <a:spcBef>
                <a:spcPct val="0"/>
              </a:spcBef>
              <a:buClrTx/>
              <a:buFontTx/>
              <a:buNone/>
            </a:pPr>
            <a:r>
              <a:rPr lang="en-US" altLang="zh-CN" sz="1400" b="0">
                <a:solidFill>
                  <a:schemeClr val="tx1"/>
                </a:solidFill>
                <a:latin typeface="Times New Roman" panose="02020603050405020304" pitchFamily="18" charset="0"/>
              </a:rPr>
              <a:t>The impact of TOD is measured by distance from properties to the nearest station. Set distance bands and apply </a:t>
            </a:r>
          </a:p>
          <a:p>
            <a:pPr>
              <a:spcBef>
                <a:spcPct val="0"/>
              </a:spcBef>
              <a:buClrTx/>
              <a:buFontTx/>
              <a:buNone/>
            </a:pPr>
            <a:r>
              <a:rPr lang="en-US" altLang="zh-CN" sz="1400" b="0">
                <a:solidFill>
                  <a:schemeClr val="tx1"/>
                </a:solidFill>
                <a:latin typeface="Times New Roman" panose="02020603050405020304" pitchFamily="18" charset="0"/>
              </a:rPr>
              <a:t>dummy  variables in regression models.</a:t>
            </a: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r>
              <a:rPr lang="en-US" altLang="zh-CN" sz="1400" b="0">
                <a:solidFill>
                  <a:schemeClr val="tx1"/>
                </a:solidFill>
                <a:latin typeface="Times New Roman" panose="02020603050405020304" pitchFamily="18" charset="0"/>
              </a:rPr>
              <a:t>2.Control variables</a:t>
            </a:r>
          </a:p>
          <a:p>
            <a:pPr>
              <a:spcBef>
                <a:spcPct val="0"/>
              </a:spcBef>
              <a:buClrTx/>
              <a:buFontTx/>
              <a:buNone/>
            </a:pPr>
            <a:r>
              <a:rPr lang="en-US" altLang="zh-CN" sz="1400" b="0">
                <a:solidFill>
                  <a:schemeClr val="tx1"/>
                </a:solidFill>
                <a:latin typeface="Times New Roman" panose="02020603050405020304" pitchFamily="18" charset="0"/>
              </a:rPr>
              <a:t>Locational variables:</a:t>
            </a: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r>
              <a:rPr lang="en-US" altLang="zh-CN" sz="1400" b="0">
                <a:solidFill>
                  <a:schemeClr val="tx1"/>
                </a:solidFill>
                <a:latin typeface="Times New Roman" panose="02020603050405020304" pitchFamily="18" charset="0"/>
              </a:rPr>
              <a:t>Economy variables:</a:t>
            </a: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r>
              <a:rPr lang="en-US" altLang="zh-CN" sz="1400" b="0">
                <a:solidFill>
                  <a:schemeClr val="tx1"/>
                </a:solidFill>
                <a:latin typeface="Times New Roman" panose="02020603050405020304" pitchFamily="18" charset="0"/>
              </a:rPr>
              <a:t>Structural Variables:</a:t>
            </a: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en-US" altLang="zh-CN" sz="1400" b="0">
              <a:solidFill>
                <a:schemeClr val="tx1"/>
              </a:solidFill>
              <a:latin typeface="Times New Roman" panose="02020603050405020304" pitchFamily="18" charset="0"/>
            </a:endParaRPr>
          </a:p>
          <a:p>
            <a:pPr>
              <a:spcBef>
                <a:spcPct val="0"/>
              </a:spcBef>
              <a:buClrTx/>
              <a:buFontTx/>
              <a:buNone/>
            </a:pPr>
            <a:endParaRPr lang="zh-CN" altLang="en-US" sz="1400" b="0">
              <a:solidFill>
                <a:schemeClr val="tx1"/>
              </a:solidFill>
              <a:latin typeface="Times New Roman" panose="02020603050405020304" pitchFamily="18" charset="0"/>
            </a:endParaRPr>
          </a:p>
        </p:txBody>
      </p:sp>
      <p:graphicFrame>
        <p:nvGraphicFramePr>
          <p:cNvPr id="6" name="表格 5">
            <a:extLst>
              <a:ext uri="{FF2B5EF4-FFF2-40B4-BE49-F238E27FC236}">
                <a16:creationId xmlns:a16="http://schemas.microsoft.com/office/drawing/2014/main" id="{AC0FBEF6-7233-D84B-B15B-4A32B9B3AF87}"/>
              </a:ext>
            </a:extLst>
          </p:cNvPr>
          <p:cNvGraphicFramePr>
            <a:graphicFrameLocks noGrp="1"/>
          </p:cNvGraphicFramePr>
          <p:nvPr/>
        </p:nvGraphicFramePr>
        <p:xfrm>
          <a:off x="660400" y="2852738"/>
          <a:ext cx="4860925" cy="1006476"/>
        </p:xfrm>
        <a:graphic>
          <a:graphicData uri="http://schemas.openxmlformats.org/drawingml/2006/table">
            <a:tbl>
              <a:tblPr firstRow="1" firstCol="1" bandRow="1">
                <a:tableStyleId>{5C22544A-7EE6-4342-B048-85BDC9FD1C3A}</a:tableStyleId>
              </a:tblPr>
              <a:tblGrid>
                <a:gridCol w="1067166">
                  <a:extLst>
                    <a:ext uri="{9D8B030D-6E8A-4147-A177-3AD203B41FA5}">
                      <a16:colId xmlns:a16="http://schemas.microsoft.com/office/drawing/2014/main" val="1759538126"/>
                    </a:ext>
                  </a:extLst>
                </a:gridCol>
                <a:gridCol w="3793759">
                  <a:extLst>
                    <a:ext uri="{9D8B030D-6E8A-4147-A177-3AD203B41FA5}">
                      <a16:colId xmlns:a16="http://schemas.microsoft.com/office/drawing/2014/main" val="2226740273"/>
                    </a:ext>
                  </a:extLst>
                </a:gridCol>
              </a:tblGrid>
              <a:tr h="335492">
                <a:tc>
                  <a:txBody>
                    <a:bodyPr/>
                    <a:lstStyle/>
                    <a:p>
                      <a:pPr algn="just">
                        <a:spcAft>
                          <a:spcPts val="0"/>
                        </a:spcAft>
                      </a:pPr>
                      <a:r>
                        <a:rPr lang="en-US" sz="1100" kern="100" dirty="0">
                          <a:effectLst/>
                        </a:rPr>
                        <a:t>D_DUMMY1</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66" marR="68566" marT="0" marB="0"/>
                </a:tc>
                <a:tc>
                  <a:txBody>
                    <a:bodyPr/>
                    <a:lstStyle/>
                    <a:p>
                      <a:pPr algn="just">
                        <a:spcAft>
                          <a:spcPts val="0"/>
                        </a:spcAft>
                      </a:pPr>
                      <a:r>
                        <a:rPr lang="en-US" sz="1100" kern="100" dirty="0">
                          <a:effectLst/>
                        </a:rPr>
                        <a:t>1, if property is located within 0.25 mile distance from light rail station. 0, otherwise</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66" marR="68566" marT="0" marB="0"/>
                </a:tc>
                <a:extLst>
                  <a:ext uri="{0D108BD9-81ED-4DB2-BD59-A6C34878D82A}">
                    <a16:rowId xmlns:a16="http://schemas.microsoft.com/office/drawing/2014/main" val="1414577986"/>
                  </a:ext>
                </a:extLst>
              </a:tr>
              <a:tr h="335492">
                <a:tc>
                  <a:txBody>
                    <a:bodyPr/>
                    <a:lstStyle/>
                    <a:p>
                      <a:pPr algn="just">
                        <a:spcAft>
                          <a:spcPts val="0"/>
                        </a:spcAft>
                      </a:pPr>
                      <a:r>
                        <a:rPr lang="en-US" sz="1100" kern="100" dirty="0">
                          <a:effectLst/>
                        </a:rPr>
                        <a:t>D_DUMMY2</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66" marR="68566" marT="0" marB="0"/>
                </a:tc>
                <a:tc>
                  <a:txBody>
                    <a:bodyPr/>
                    <a:lstStyle/>
                    <a:p>
                      <a:pPr algn="just">
                        <a:spcAft>
                          <a:spcPts val="0"/>
                        </a:spcAft>
                      </a:pPr>
                      <a:r>
                        <a:rPr lang="en-US" sz="1100" kern="100" dirty="0">
                          <a:effectLst/>
                        </a:rPr>
                        <a:t>1, if property is located within 0.25-0.5 mile distance from light rail station. 0, otherwise</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66" marR="68566" marT="0" marB="0"/>
                </a:tc>
                <a:extLst>
                  <a:ext uri="{0D108BD9-81ED-4DB2-BD59-A6C34878D82A}">
                    <a16:rowId xmlns:a16="http://schemas.microsoft.com/office/drawing/2014/main" val="2681812309"/>
                  </a:ext>
                </a:extLst>
              </a:tr>
              <a:tr h="335492">
                <a:tc>
                  <a:txBody>
                    <a:bodyPr/>
                    <a:lstStyle/>
                    <a:p>
                      <a:pPr algn="just">
                        <a:spcAft>
                          <a:spcPts val="0"/>
                        </a:spcAft>
                      </a:pPr>
                      <a:r>
                        <a:rPr lang="en-US" sz="1100" kern="100" dirty="0">
                          <a:effectLst/>
                        </a:rPr>
                        <a:t>D_DUMMY3</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66" marR="68566" marT="0" marB="0"/>
                </a:tc>
                <a:tc>
                  <a:txBody>
                    <a:bodyPr/>
                    <a:lstStyle/>
                    <a:p>
                      <a:pPr algn="just">
                        <a:spcAft>
                          <a:spcPts val="0"/>
                        </a:spcAft>
                      </a:pPr>
                      <a:r>
                        <a:rPr lang="en-US" sz="1100" kern="100" dirty="0">
                          <a:effectLst/>
                        </a:rPr>
                        <a:t>1,if property is located within 0.5-0.75 mile distance from light rail station.0, otherwise.</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66" marR="68566" marT="0" marB="0"/>
                </a:tc>
                <a:extLst>
                  <a:ext uri="{0D108BD9-81ED-4DB2-BD59-A6C34878D82A}">
                    <a16:rowId xmlns:a16="http://schemas.microsoft.com/office/drawing/2014/main" val="3958033691"/>
                  </a:ext>
                </a:extLst>
              </a:tr>
            </a:tbl>
          </a:graphicData>
        </a:graphic>
      </p:graphicFrame>
      <p:graphicFrame>
        <p:nvGraphicFramePr>
          <p:cNvPr id="7" name="表格 6">
            <a:extLst>
              <a:ext uri="{FF2B5EF4-FFF2-40B4-BE49-F238E27FC236}">
                <a16:creationId xmlns:a16="http://schemas.microsoft.com/office/drawing/2014/main" id="{A4AE65E2-0EAB-EB4A-AA17-008741AFEF73}"/>
              </a:ext>
            </a:extLst>
          </p:cNvPr>
          <p:cNvGraphicFramePr>
            <a:graphicFrameLocks noGrp="1"/>
          </p:cNvGraphicFramePr>
          <p:nvPr/>
        </p:nvGraphicFramePr>
        <p:xfrm>
          <a:off x="619125" y="4284663"/>
          <a:ext cx="5027613" cy="511176"/>
        </p:xfrm>
        <a:graphic>
          <a:graphicData uri="http://schemas.openxmlformats.org/drawingml/2006/table">
            <a:tbl>
              <a:tblPr firstRow="1" firstCol="1" bandRow="1">
                <a:tableStyleId>{5C22544A-7EE6-4342-B048-85BDC9FD1C3A}</a:tableStyleId>
              </a:tblPr>
              <a:tblGrid>
                <a:gridCol w="1103761">
                  <a:extLst>
                    <a:ext uri="{9D8B030D-6E8A-4147-A177-3AD203B41FA5}">
                      <a16:colId xmlns:a16="http://schemas.microsoft.com/office/drawing/2014/main" val="3208056706"/>
                    </a:ext>
                  </a:extLst>
                </a:gridCol>
                <a:gridCol w="3923852">
                  <a:extLst>
                    <a:ext uri="{9D8B030D-6E8A-4147-A177-3AD203B41FA5}">
                      <a16:colId xmlns:a16="http://schemas.microsoft.com/office/drawing/2014/main" val="235718765"/>
                    </a:ext>
                  </a:extLst>
                </a:gridCol>
              </a:tblGrid>
              <a:tr h="255588">
                <a:tc>
                  <a:txBody>
                    <a:bodyPr/>
                    <a:lstStyle/>
                    <a:p>
                      <a:pPr algn="just">
                        <a:spcAft>
                          <a:spcPts val="0"/>
                        </a:spcAft>
                      </a:pPr>
                      <a:r>
                        <a:rPr lang="en-US" sz="1100" kern="100">
                          <a:effectLst/>
                        </a:rPr>
                        <a:t>D_PARK</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9" marR="68579" marT="0" marB="0"/>
                </a:tc>
                <a:tc>
                  <a:txBody>
                    <a:bodyPr/>
                    <a:lstStyle/>
                    <a:p>
                      <a:pPr algn="just">
                        <a:spcAft>
                          <a:spcPts val="0"/>
                        </a:spcAft>
                      </a:pPr>
                      <a:r>
                        <a:rPr lang="en-US" sz="1100" kern="100">
                          <a:effectLst/>
                        </a:rPr>
                        <a:t>Distance to nearest park</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9" marR="68579" marT="0" marB="0"/>
                </a:tc>
                <a:extLst>
                  <a:ext uri="{0D108BD9-81ED-4DB2-BD59-A6C34878D82A}">
                    <a16:rowId xmlns:a16="http://schemas.microsoft.com/office/drawing/2014/main" val="70773365"/>
                  </a:ext>
                </a:extLst>
              </a:tr>
              <a:tr h="255588">
                <a:tc>
                  <a:txBody>
                    <a:bodyPr/>
                    <a:lstStyle/>
                    <a:p>
                      <a:pPr algn="just">
                        <a:spcAft>
                          <a:spcPts val="0"/>
                        </a:spcAft>
                      </a:pPr>
                      <a:r>
                        <a:rPr lang="en-US" sz="1100" kern="100" dirty="0">
                          <a:effectLst/>
                        </a:rPr>
                        <a:t>D_COMUSE</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9" marR="68579" marT="0" marB="0"/>
                </a:tc>
                <a:tc>
                  <a:txBody>
                    <a:bodyPr/>
                    <a:lstStyle/>
                    <a:p>
                      <a:pPr algn="just">
                        <a:spcAft>
                          <a:spcPts val="0"/>
                        </a:spcAft>
                      </a:pPr>
                      <a:r>
                        <a:rPr lang="en-US" sz="1100" kern="100" dirty="0">
                          <a:effectLst/>
                        </a:rPr>
                        <a:t>Distance to nearest commercial land use</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9" marR="68579" marT="0" marB="0"/>
                </a:tc>
                <a:extLst>
                  <a:ext uri="{0D108BD9-81ED-4DB2-BD59-A6C34878D82A}">
                    <a16:rowId xmlns:a16="http://schemas.microsoft.com/office/drawing/2014/main" val="1122826241"/>
                  </a:ext>
                </a:extLst>
              </a:tr>
            </a:tbl>
          </a:graphicData>
        </a:graphic>
      </p:graphicFrame>
      <p:graphicFrame>
        <p:nvGraphicFramePr>
          <p:cNvPr id="8" name="表格 7">
            <a:extLst>
              <a:ext uri="{FF2B5EF4-FFF2-40B4-BE49-F238E27FC236}">
                <a16:creationId xmlns:a16="http://schemas.microsoft.com/office/drawing/2014/main" id="{FBFD189A-C63A-1E4A-A41B-7F0AB0F55DB6}"/>
              </a:ext>
            </a:extLst>
          </p:cNvPr>
          <p:cNvGraphicFramePr>
            <a:graphicFrameLocks noGrp="1"/>
          </p:cNvGraphicFramePr>
          <p:nvPr/>
        </p:nvGraphicFramePr>
        <p:xfrm>
          <a:off x="619125" y="5138738"/>
          <a:ext cx="5027613" cy="309562"/>
        </p:xfrm>
        <a:graphic>
          <a:graphicData uri="http://schemas.openxmlformats.org/drawingml/2006/table">
            <a:tbl>
              <a:tblPr firstRow="1" firstCol="1" bandRow="1">
                <a:tableStyleId>{5C22544A-7EE6-4342-B048-85BDC9FD1C3A}</a:tableStyleId>
              </a:tblPr>
              <a:tblGrid>
                <a:gridCol w="1103761">
                  <a:extLst>
                    <a:ext uri="{9D8B030D-6E8A-4147-A177-3AD203B41FA5}">
                      <a16:colId xmlns:a16="http://schemas.microsoft.com/office/drawing/2014/main" val="2007918273"/>
                    </a:ext>
                  </a:extLst>
                </a:gridCol>
                <a:gridCol w="3923852">
                  <a:extLst>
                    <a:ext uri="{9D8B030D-6E8A-4147-A177-3AD203B41FA5}">
                      <a16:colId xmlns:a16="http://schemas.microsoft.com/office/drawing/2014/main" val="4281602834"/>
                    </a:ext>
                  </a:extLst>
                </a:gridCol>
              </a:tblGrid>
              <a:tr h="309562">
                <a:tc>
                  <a:txBody>
                    <a:bodyPr/>
                    <a:lstStyle/>
                    <a:p>
                      <a:pPr algn="just">
                        <a:spcAft>
                          <a:spcPts val="0"/>
                        </a:spcAft>
                      </a:pPr>
                      <a:r>
                        <a:rPr lang="en-US" sz="1100" kern="100" dirty="0">
                          <a:effectLst/>
                        </a:rPr>
                        <a:t>M_INCOME</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9" marR="68579" marT="0" marB="0"/>
                </a:tc>
                <a:tc>
                  <a:txBody>
                    <a:bodyPr/>
                    <a:lstStyle/>
                    <a:p>
                      <a:pPr algn="just">
                        <a:spcAft>
                          <a:spcPts val="0"/>
                        </a:spcAft>
                      </a:pPr>
                      <a:r>
                        <a:rPr lang="en-US" sz="1100" kern="100" dirty="0">
                          <a:effectLst/>
                        </a:rPr>
                        <a:t>Median household income in block-group level</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9" marR="68579" marT="0" marB="0"/>
                </a:tc>
                <a:extLst>
                  <a:ext uri="{0D108BD9-81ED-4DB2-BD59-A6C34878D82A}">
                    <a16:rowId xmlns:a16="http://schemas.microsoft.com/office/drawing/2014/main" val="2379120454"/>
                  </a:ext>
                </a:extLst>
              </a:tr>
            </a:tbl>
          </a:graphicData>
        </a:graphic>
      </p:graphicFrame>
      <p:graphicFrame>
        <p:nvGraphicFramePr>
          <p:cNvPr id="10" name="表格 9">
            <a:extLst>
              <a:ext uri="{FF2B5EF4-FFF2-40B4-BE49-F238E27FC236}">
                <a16:creationId xmlns:a16="http://schemas.microsoft.com/office/drawing/2014/main" id="{5EF3C562-6133-964B-8B01-D92865DC2AF6}"/>
              </a:ext>
            </a:extLst>
          </p:cNvPr>
          <p:cNvGraphicFramePr>
            <a:graphicFrameLocks noGrp="1"/>
          </p:cNvGraphicFramePr>
          <p:nvPr/>
        </p:nvGraphicFramePr>
        <p:xfrm>
          <a:off x="619125" y="5826125"/>
          <a:ext cx="4945063" cy="504826"/>
        </p:xfrm>
        <a:graphic>
          <a:graphicData uri="http://schemas.openxmlformats.org/drawingml/2006/table">
            <a:tbl>
              <a:tblPr firstRow="1" firstCol="1" bandRow="1">
                <a:tableStyleId>{5C22544A-7EE6-4342-B048-85BDC9FD1C3A}</a:tableStyleId>
              </a:tblPr>
              <a:tblGrid>
                <a:gridCol w="1939852">
                  <a:extLst>
                    <a:ext uri="{9D8B030D-6E8A-4147-A177-3AD203B41FA5}">
                      <a16:colId xmlns:a16="http://schemas.microsoft.com/office/drawing/2014/main" val="2753997543"/>
                    </a:ext>
                  </a:extLst>
                </a:gridCol>
                <a:gridCol w="3005211">
                  <a:extLst>
                    <a:ext uri="{9D8B030D-6E8A-4147-A177-3AD203B41FA5}">
                      <a16:colId xmlns:a16="http://schemas.microsoft.com/office/drawing/2014/main" val="1265480564"/>
                    </a:ext>
                  </a:extLst>
                </a:gridCol>
              </a:tblGrid>
              <a:tr h="252413">
                <a:tc>
                  <a:txBody>
                    <a:bodyPr/>
                    <a:lstStyle/>
                    <a:p>
                      <a:pPr algn="just">
                        <a:spcAft>
                          <a:spcPts val="0"/>
                        </a:spcAft>
                      </a:pPr>
                      <a:r>
                        <a:rPr lang="en-US" sz="1000" kern="100" dirty="0">
                          <a:effectLst/>
                        </a:rPr>
                        <a:t>AGE</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8" marR="68588" marT="0" marB="0"/>
                </a:tc>
                <a:tc>
                  <a:txBody>
                    <a:bodyPr/>
                    <a:lstStyle/>
                    <a:p>
                      <a:pPr algn="just">
                        <a:spcAft>
                          <a:spcPts val="0"/>
                        </a:spcAft>
                      </a:pPr>
                      <a:r>
                        <a:rPr lang="en-US" sz="1000" kern="100">
                          <a:effectLst/>
                        </a:rPr>
                        <a:t>Building age</a:t>
                      </a:r>
                      <a:endParaRPr lang="zh-CN" sz="1000" kern="100">
                        <a:effectLst/>
                        <a:latin typeface="等线" panose="02010600030101010101" pitchFamily="2" charset="-122"/>
                        <a:ea typeface="等线" panose="02010600030101010101" pitchFamily="2" charset="-122"/>
                        <a:cs typeface="Times New Roman" panose="02020603050405020304" pitchFamily="18" charset="0"/>
                      </a:endParaRPr>
                    </a:p>
                  </a:txBody>
                  <a:tcPr marL="68588" marR="68588" marT="0" marB="0"/>
                </a:tc>
                <a:extLst>
                  <a:ext uri="{0D108BD9-81ED-4DB2-BD59-A6C34878D82A}">
                    <a16:rowId xmlns:a16="http://schemas.microsoft.com/office/drawing/2014/main" val="1693442220"/>
                  </a:ext>
                </a:extLst>
              </a:tr>
              <a:tr h="252413">
                <a:tc>
                  <a:txBody>
                    <a:bodyPr/>
                    <a:lstStyle/>
                    <a:p>
                      <a:pPr algn="just">
                        <a:spcAft>
                          <a:spcPts val="0"/>
                        </a:spcAft>
                      </a:pPr>
                      <a:r>
                        <a:rPr lang="en-US" sz="1000" kern="100" dirty="0">
                          <a:effectLst/>
                        </a:rPr>
                        <a:t>LOT SIZE</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8" marR="68588" marT="0" marB="0"/>
                </a:tc>
                <a:tc>
                  <a:txBody>
                    <a:bodyPr/>
                    <a:lstStyle/>
                    <a:p>
                      <a:pPr algn="just">
                        <a:spcAft>
                          <a:spcPts val="0"/>
                        </a:spcAft>
                      </a:pPr>
                      <a:r>
                        <a:rPr lang="en-US" sz="1000" kern="100" dirty="0">
                          <a:effectLst/>
                        </a:rPr>
                        <a:t>Square footage of lot</a:t>
                      </a:r>
                      <a:endParaRPr lang="zh-CN" sz="10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88" marR="68588" marT="0" marB="0"/>
                </a:tc>
                <a:extLst>
                  <a:ext uri="{0D108BD9-81ED-4DB2-BD59-A6C34878D82A}">
                    <a16:rowId xmlns:a16="http://schemas.microsoft.com/office/drawing/2014/main" val="643529233"/>
                  </a:ext>
                </a:extLst>
              </a:tr>
            </a:tbl>
          </a:graphicData>
        </a:graphic>
      </p:graphicFrame>
    </p:spTree>
    <p:extLst>
      <p:ext uri="{BB962C8B-B14F-4D97-AF65-F5344CB8AC3E}">
        <p14:creationId xmlns:p14="http://schemas.microsoft.com/office/powerpoint/2010/main" val="278496794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标题 3">
            <a:extLst>
              <a:ext uri="{FF2B5EF4-FFF2-40B4-BE49-F238E27FC236}">
                <a16:creationId xmlns:a16="http://schemas.microsoft.com/office/drawing/2014/main" id="{5A7352B3-7E65-9E41-BDE1-892813072533}"/>
              </a:ext>
            </a:extLst>
          </p:cNvPr>
          <p:cNvSpPr txBox="1">
            <a:spLocks/>
          </p:cNvSpPr>
          <p:nvPr/>
        </p:nvSpPr>
        <p:spPr bwMode="auto">
          <a:xfrm>
            <a:off x="504825" y="103188"/>
            <a:ext cx="7848600" cy="609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lgn="l" rtl="0" eaLnBrk="0" fontAlgn="base" hangingPunct="0">
              <a:spcBef>
                <a:spcPct val="0"/>
              </a:spcBef>
              <a:spcAft>
                <a:spcPct val="0"/>
              </a:spcAft>
              <a:defRPr sz="2800" b="1">
                <a:solidFill>
                  <a:schemeClr val="accent2"/>
                </a:solidFill>
                <a:latin typeface="+mj-lt"/>
                <a:ea typeface="+mj-ea"/>
                <a:cs typeface="+mj-cs"/>
              </a:defRPr>
            </a:lvl1pPr>
            <a:lvl2pPr algn="l" rtl="0" eaLnBrk="0" fontAlgn="base" hangingPunct="0">
              <a:spcBef>
                <a:spcPct val="0"/>
              </a:spcBef>
              <a:spcAft>
                <a:spcPct val="0"/>
              </a:spcAft>
              <a:defRPr sz="2800" b="1">
                <a:solidFill>
                  <a:schemeClr val="accent2"/>
                </a:solidFill>
                <a:latin typeface="Verdana" pitchFamily="34" charset="0"/>
              </a:defRPr>
            </a:lvl2pPr>
            <a:lvl3pPr algn="l" rtl="0" eaLnBrk="0" fontAlgn="base" hangingPunct="0">
              <a:spcBef>
                <a:spcPct val="0"/>
              </a:spcBef>
              <a:spcAft>
                <a:spcPct val="0"/>
              </a:spcAft>
              <a:defRPr sz="2800" b="1">
                <a:solidFill>
                  <a:schemeClr val="accent2"/>
                </a:solidFill>
                <a:latin typeface="Verdana" pitchFamily="34" charset="0"/>
              </a:defRPr>
            </a:lvl3pPr>
            <a:lvl4pPr algn="l" rtl="0" eaLnBrk="0" fontAlgn="base" hangingPunct="0">
              <a:spcBef>
                <a:spcPct val="0"/>
              </a:spcBef>
              <a:spcAft>
                <a:spcPct val="0"/>
              </a:spcAft>
              <a:defRPr sz="2800" b="1">
                <a:solidFill>
                  <a:schemeClr val="accent2"/>
                </a:solidFill>
                <a:latin typeface="Verdana" pitchFamily="34" charset="0"/>
              </a:defRPr>
            </a:lvl4pPr>
            <a:lvl5pPr algn="l" rtl="0" eaLnBrk="0" fontAlgn="base" hangingPunct="0">
              <a:spcBef>
                <a:spcPct val="0"/>
              </a:spcBef>
              <a:spcAft>
                <a:spcPct val="0"/>
              </a:spcAft>
              <a:defRPr sz="2800" b="1">
                <a:solidFill>
                  <a:schemeClr val="accent2"/>
                </a:solidFill>
                <a:latin typeface="Verdana" pitchFamily="34" charset="0"/>
              </a:defRPr>
            </a:lvl5pPr>
            <a:lvl6pPr marL="457200" algn="l" rtl="0" eaLnBrk="0" fontAlgn="base" hangingPunct="0">
              <a:spcBef>
                <a:spcPct val="0"/>
              </a:spcBef>
              <a:spcAft>
                <a:spcPct val="0"/>
              </a:spcAft>
              <a:defRPr sz="2800" b="1">
                <a:solidFill>
                  <a:schemeClr val="accent2"/>
                </a:solidFill>
                <a:latin typeface="Verdana" pitchFamily="34" charset="0"/>
              </a:defRPr>
            </a:lvl6pPr>
            <a:lvl7pPr marL="914400" algn="l" rtl="0" eaLnBrk="0" fontAlgn="base" hangingPunct="0">
              <a:spcBef>
                <a:spcPct val="0"/>
              </a:spcBef>
              <a:spcAft>
                <a:spcPct val="0"/>
              </a:spcAft>
              <a:defRPr sz="2800" b="1">
                <a:solidFill>
                  <a:schemeClr val="accent2"/>
                </a:solidFill>
                <a:latin typeface="Verdana" pitchFamily="34" charset="0"/>
              </a:defRPr>
            </a:lvl7pPr>
            <a:lvl8pPr marL="1371600" algn="l" rtl="0" eaLnBrk="0" fontAlgn="base" hangingPunct="0">
              <a:spcBef>
                <a:spcPct val="0"/>
              </a:spcBef>
              <a:spcAft>
                <a:spcPct val="0"/>
              </a:spcAft>
              <a:defRPr sz="2800" b="1">
                <a:solidFill>
                  <a:schemeClr val="accent2"/>
                </a:solidFill>
                <a:latin typeface="Verdana" pitchFamily="34" charset="0"/>
              </a:defRPr>
            </a:lvl8pPr>
            <a:lvl9pPr marL="1828800" algn="l" rtl="0" eaLnBrk="0" fontAlgn="base" hangingPunct="0">
              <a:spcBef>
                <a:spcPct val="0"/>
              </a:spcBef>
              <a:spcAft>
                <a:spcPct val="0"/>
              </a:spcAft>
              <a:defRPr sz="2800" b="1">
                <a:solidFill>
                  <a:schemeClr val="accent2"/>
                </a:solidFill>
                <a:latin typeface="Verdana" pitchFamily="34" charset="0"/>
              </a:defRPr>
            </a:lvl9pPr>
          </a:lstStyle>
          <a:p>
            <a:pPr eaLnBrk="1" hangingPunct="1">
              <a:defRPr/>
            </a:pPr>
            <a:r>
              <a:rPr lang="en-US" altLang="zh-CN" kern="0" dirty="0">
                <a:ea typeface="宋体" pitchFamily="2" charset="-122"/>
              </a:rPr>
              <a:t>Results and Discussion</a:t>
            </a:r>
            <a:endParaRPr lang="zh-CN" altLang="en-US" kern="0" dirty="0">
              <a:ea typeface="宋体" pitchFamily="2" charset="-122"/>
            </a:endParaRPr>
          </a:p>
        </p:txBody>
      </p:sp>
      <p:sp>
        <p:nvSpPr>
          <p:cNvPr id="9219" name="文本框 2">
            <a:extLst>
              <a:ext uri="{FF2B5EF4-FFF2-40B4-BE49-F238E27FC236}">
                <a16:creationId xmlns:a16="http://schemas.microsoft.com/office/drawing/2014/main" id="{DB0CB8B4-3764-AB47-BBCC-1A8549CE29DA}"/>
              </a:ext>
            </a:extLst>
          </p:cNvPr>
          <p:cNvSpPr txBox="1">
            <a:spLocks noChangeArrowheads="1"/>
          </p:cNvSpPr>
          <p:nvPr/>
        </p:nvSpPr>
        <p:spPr bwMode="auto">
          <a:xfrm>
            <a:off x="504825" y="712788"/>
            <a:ext cx="7353300" cy="708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itchFamily="2" charset="2"/>
              <a:buChar char="u"/>
              <a:defRPr sz="2000" b="1">
                <a:solidFill>
                  <a:schemeClr val="folHlink"/>
                </a:solidFill>
                <a:latin typeface="Verdana" panose="020B0604030504040204" pitchFamily="34" charset="0"/>
              </a:defRPr>
            </a:lvl1pPr>
            <a:lvl2pPr marL="742950" indent="-285750">
              <a:spcBef>
                <a:spcPct val="20000"/>
              </a:spcBef>
              <a:buClr>
                <a:schemeClr val="accent1"/>
              </a:buClr>
              <a:buSzPct val="60000"/>
              <a:buFont typeface="Wingdings" pitchFamily="2" charset="2"/>
              <a:buChar char="n"/>
              <a:defRPr b="1">
                <a:solidFill>
                  <a:schemeClr val="tx1"/>
                </a:solidFill>
                <a:latin typeface="Verdana" panose="020B0604030504040204" pitchFamily="34" charset="0"/>
              </a:defRPr>
            </a:lvl2pPr>
            <a:lvl3pPr marL="11430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3pPr>
            <a:lvl4pPr marL="16002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4pPr>
            <a:lvl5pPr marL="2057400" indent="-228600">
              <a:spcBef>
                <a:spcPct val="20000"/>
              </a:spcBef>
              <a:buClr>
                <a:schemeClr val="accent1"/>
              </a:buClr>
              <a:buSzPct val="60000"/>
              <a:buFont typeface="Wingdings" pitchFamily="2" charset="2"/>
              <a:buChar char="n"/>
              <a:defRPr sz="1400" b="1">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9pPr>
          </a:lstStyle>
          <a:p>
            <a:pPr>
              <a:spcBef>
                <a:spcPct val="0"/>
              </a:spcBef>
              <a:buClrTx/>
              <a:buFontTx/>
              <a:buNone/>
            </a:pPr>
            <a:r>
              <a:rPr lang="en-US" altLang="zh-CN">
                <a:solidFill>
                  <a:schemeClr val="tx1"/>
                </a:solidFill>
                <a:latin typeface="Times New Roman" panose="02020603050405020304" pitchFamily="18" charset="0"/>
                <a:cs typeface="Times New Roman" panose="02020603050405020304" pitchFamily="18" charset="0"/>
              </a:rPr>
              <a:t> The adjusted R square is 0.589.</a:t>
            </a:r>
          </a:p>
          <a:p>
            <a:pPr>
              <a:spcBef>
                <a:spcPct val="0"/>
              </a:spcBef>
              <a:buClrTx/>
              <a:buFontTx/>
              <a:buNone/>
            </a:pPr>
            <a:endParaRPr lang="zh-CN" altLang="en-US">
              <a:solidFill>
                <a:schemeClr val="tx1"/>
              </a:solidFill>
              <a:latin typeface="Times New Roman" panose="02020603050405020304" pitchFamily="18" charset="0"/>
              <a:cs typeface="Times New Roman" panose="02020603050405020304" pitchFamily="18" charset="0"/>
            </a:endParaRPr>
          </a:p>
        </p:txBody>
      </p:sp>
      <p:graphicFrame>
        <p:nvGraphicFramePr>
          <p:cNvPr id="4" name="表格 3">
            <a:extLst>
              <a:ext uri="{FF2B5EF4-FFF2-40B4-BE49-F238E27FC236}">
                <a16:creationId xmlns:a16="http://schemas.microsoft.com/office/drawing/2014/main" id="{034EBAC8-032C-1240-B3BA-1E4681175B95}"/>
              </a:ext>
            </a:extLst>
          </p:cNvPr>
          <p:cNvGraphicFramePr>
            <a:graphicFrameLocks noGrp="1"/>
          </p:cNvGraphicFramePr>
          <p:nvPr/>
        </p:nvGraphicFramePr>
        <p:xfrm>
          <a:off x="504825" y="1322388"/>
          <a:ext cx="6908801" cy="3848100"/>
        </p:xfrm>
        <a:graphic>
          <a:graphicData uri="http://schemas.openxmlformats.org/drawingml/2006/table">
            <a:tbl>
              <a:tblPr firstRow="1" firstCol="1" bandRow="1">
                <a:tableStyleId>{5C22544A-7EE6-4342-B048-85BDC9FD1C3A}</a:tableStyleId>
              </a:tblPr>
              <a:tblGrid>
                <a:gridCol w="1466377">
                  <a:extLst>
                    <a:ext uri="{9D8B030D-6E8A-4147-A177-3AD203B41FA5}">
                      <a16:colId xmlns:a16="http://schemas.microsoft.com/office/drawing/2014/main" val="3923966118"/>
                    </a:ext>
                  </a:extLst>
                </a:gridCol>
                <a:gridCol w="1469976">
                  <a:extLst>
                    <a:ext uri="{9D8B030D-6E8A-4147-A177-3AD203B41FA5}">
                      <a16:colId xmlns:a16="http://schemas.microsoft.com/office/drawing/2014/main" val="3074845989"/>
                    </a:ext>
                  </a:extLst>
                </a:gridCol>
                <a:gridCol w="1030695">
                  <a:extLst>
                    <a:ext uri="{9D8B030D-6E8A-4147-A177-3AD203B41FA5}">
                      <a16:colId xmlns:a16="http://schemas.microsoft.com/office/drawing/2014/main" val="2044380008"/>
                    </a:ext>
                  </a:extLst>
                </a:gridCol>
                <a:gridCol w="882166">
                  <a:extLst>
                    <a:ext uri="{9D8B030D-6E8A-4147-A177-3AD203B41FA5}">
                      <a16:colId xmlns:a16="http://schemas.microsoft.com/office/drawing/2014/main" val="4212623209"/>
                    </a:ext>
                  </a:extLst>
                </a:gridCol>
                <a:gridCol w="1028892">
                  <a:extLst>
                    <a:ext uri="{9D8B030D-6E8A-4147-A177-3AD203B41FA5}">
                      <a16:colId xmlns:a16="http://schemas.microsoft.com/office/drawing/2014/main" val="4239235761"/>
                    </a:ext>
                  </a:extLst>
                </a:gridCol>
                <a:gridCol w="1030695">
                  <a:extLst>
                    <a:ext uri="{9D8B030D-6E8A-4147-A177-3AD203B41FA5}">
                      <a16:colId xmlns:a16="http://schemas.microsoft.com/office/drawing/2014/main" val="264878283"/>
                    </a:ext>
                  </a:extLst>
                </a:gridCol>
              </a:tblGrid>
              <a:tr h="736743">
                <a:tc>
                  <a:txBody>
                    <a:bodyPr/>
                    <a:lstStyle/>
                    <a:p>
                      <a:pPr algn="just">
                        <a:spcAft>
                          <a:spcPts val="0"/>
                        </a:spcAft>
                      </a:pPr>
                      <a:r>
                        <a:rPr lang="en-US" sz="1100" kern="100">
                          <a:effectLst/>
                        </a:rPr>
                        <a:t>After-construction period(2010-2016)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dirty="0">
                          <a:effectLst/>
                        </a:rPr>
                        <a:t>Coefficients</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Std.Error</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Sig</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VIF</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3781765088"/>
                  </a:ext>
                </a:extLst>
              </a:tr>
              <a:tr h="231785">
                <a:tc>
                  <a:txBody>
                    <a:bodyPr/>
                    <a:lstStyle/>
                    <a:p>
                      <a:pPr algn="just">
                        <a:spcAft>
                          <a:spcPts val="0"/>
                        </a:spcAft>
                      </a:pPr>
                      <a:r>
                        <a:rPr lang="en-US" sz="1100" kern="100">
                          <a:effectLst/>
                        </a:rPr>
                        <a:t>Constant</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-231643.552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88459.807</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-6.914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0.000</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 </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2491358785"/>
                  </a:ext>
                </a:extLst>
              </a:tr>
              <a:tr h="244662">
                <a:tc gridSpan="6">
                  <a:txBody>
                    <a:bodyPr/>
                    <a:lstStyle/>
                    <a:p>
                      <a:pPr algn="just">
                        <a:spcAft>
                          <a:spcPts val="0"/>
                        </a:spcAft>
                      </a:pPr>
                      <a:r>
                        <a:rPr lang="en-US" sz="1100" kern="100" dirty="0">
                          <a:effectLst/>
                        </a:rPr>
                        <a:t>TOD Explanatory Variables</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2134175359"/>
                  </a:ext>
                </a:extLst>
              </a:tr>
              <a:tr h="270414">
                <a:tc>
                  <a:txBody>
                    <a:bodyPr/>
                    <a:lstStyle/>
                    <a:p>
                      <a:pPr algn="just">
                        <a:spcAft>
                          <a:spcPts val="0"/>
                        </a:spcAft>
                      </a:pPr>
                      <a:r>
                        <a:rPr lang="en-US" sz="1100" kern="100">
                          <a:effectLst/>
                        </a:rPr>
                        <a:t>D_Dummy 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6273.131</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26902.199</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.233</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.814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 1.239</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4029674016"/>
                  </a:ext>
                </a:extLst>
              </a:tr>
              <a:tr h="296170">
                <a:tc>
                  <a:txBody>
                    <a:bodyPr/>
                    <a:lstStyle/>
                    <a:p>
                      <a:pPr algn="just">
                        <a:spcAft>
                          <a:spcPts val="0"/>
                        </a:spcAft>
                      </a:pPr>
                      <a:r>
                        <a:rPr lang="en-US" sz="1100" kern="100">
                          <a:effectLst/>
                        </a:rPr>
                        <a:t>D_Dummy 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33432.630</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16714.555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2.012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dirty="0">
                          <a:effectLst/>
                        </a:rPr>
                        <a:t>.045</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1.807</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2828832652"/>
                  </a:ext>
                </a:extLst>
              </a:tr>
              <a:tr h="309046">
                <a:tc>
                  <a:txBody>
                    <a:bodyPr/>
                    <a:lstStyle/>
                    <a:p>
                      <a:pPr algn="just">
                        <a:spcAft>
                          <a:spcPts val="0"/>
                        </a:spcAft>
                      </a:pPr>
                      <a:r>
                        <a:rPr lang="en-US" sz="1100" kern="100">
                          <a:effectLst/>
                        </a:rPr>
                        <a:t>D_Dummy 3</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15333.548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dirty="0">
                          <a:effectLst/>
                        </a:rPr>
                        <a:t>14482.530</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1.159</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dirty="0">
                          <a:effectLst/>
                        </a:rPr>
                        <a:t> .256</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 1.617</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702203158"/>
                  </a:ext>
                </a:extLst>
              </a:tr>
              <a:tr h="201175">
                <a:tc gridSpan="6">
                  <a:txBody>
                    <a:bodyPr/>
                    <a:lstStyle/>
                    <a:p>
                      <a:pPr algn="just">
                        <a:spcAft>
                          <a:spcPts val="0"/>
                        </a:spcAft>
                      </a:pPr>
                      <a:r>
                        <a:rPr lang="en-US" sz="1100" kern="100">
                          <a:effectLst/>
                        </a:rPr>
                        <a:t>Locational Variables</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62187867"/>
                  </a:ext>
                </a:extLst>
              </a:tr>
              <a:tr h="249518">
                <a:tc>
                  <a:txBody>
                    <a:bodyPr/>
                    <a:lstStyle/>
                    <a:p>
                      <a:pPr algn="just">
                        <a:spcAft>
                          <a:spcPts val="0"/>
                        </a:spcAft>
                      </a:pPr>
                      <a:r>
                        <a:rPr lang="en-US" sz="1100" kern="100">
                          <a:effectLst/>
                        </a:rPr>
                        <a:t>D_PARK</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-9.794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9.757</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-1.004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.316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1.133</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2978347037"/>
                  </a:ext>
                </a:extLst>
              </a:tr>
              <a:tr h="270415">
                <a:tc>
                  <a:txBody>
                    <a:bodyPr/>
                    <a:lstStyle/>
                    <a:p>
                      <a:pPr algn="just">
                        <a:spcAft>
                          <a:spcPts val="0"/>
                        </a:spcAft>
                      </a:pPr>
                      <a:r>
                        <a:rPr lang="en-US" sz="1100" kern="100">
                          <a:effectLst/>
                        </a:rPr>
                        <a:t>D_COMUSE</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11.045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9.80</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3.147</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.002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1.435</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1901493344"/>
                  </a:ext>
                </a:extLst>
              </a:tr>
              <a:tr h="191939">
                <a:tc gridSpan="6">
                  <a:txBody>
                    <a:bodyPr/>
                    <a:lstStyle/>
                    <a:p>
                      <a:pPr algn="just">
                        <a:spcAft>
                          <a:spcPts val="0"/>
                        </a:spcAft>
                      </a:pPr>
                      <a:r>
                        <a:rPr lang="en-US" sz="1100" kern="100">
                          <a:effectLst/>
                        </a:rPr>
                        <a:t>Economic Variables</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115269649"/>
                  </a:ext>
                </a:extLst>
              </a:tr>
              <a:tr h="201175">
                <a:tc>
                  <a:txBody>
                    <a:bodyPr/>
                    <a:lstStyle/>
                    <a:p>
                      <a:pPr algn="just">
                        <a:spcAft>
                          <a:spcPts val="0"/>
                        </a:spcAft>
                      </a:pPr>
                      <a:r>
                        <a:rPr lang="en-US" sz="1100" kern="100">
                          <a:effectLst/>
                        </a:rPr>
                        <a:t>M-INCOME</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.248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.318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 1.722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.086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 1.669</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1623886477"/>
                  </a:ext>
                </a:extLst>
              </a:tr>
              <a:tr h="191939">
                <a:tc gridSpan="6">
                  <a:txBody>
                    <a:bodyPr/>
                    <a:lstStyle/>
                    <a:p>
                      <a:pPr algn="just">
                        <a:spcAft>
                          <a:spcPts val="0"/>
                        </a:spcAft>
                      </a:pPr>
                      <a:r>
                        <a:rPr lang="en-US" sz="1100" kern="100">
                          <a:effectLst/>
                        </a:rPr>
                        <a:t>Structural Variables</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tc hMerge="1">
                  <a:txBody>
                    <a:bodyPr/>
                    <a:lstStyle/>
                    <a:p>
                      <a:endParaRPr lang="zh-CN" altLang="en-US"/>
                    </a:p>
                  </a:txBody>
                  <a:tcPr/>
                </a:tc>
                <a:extLst>
                  <a:ext uri="{0D108BD9-81ED-4DB2-BD59-A6C34878D82A}">
                    <a16:rowId xmlns:a16="http://schemas.microsoft.com/office/drawing/2014/main" val="3643411467"/>
                  </a:ext>
                </a:extLst>
              </a:tr>
              <a:tr h="251944">
                <a:tc>
                  <a:txBody>
                    <a:bodyPr/>
                    <a:lstStyle/>
                    <a:p>
                      <a:pPr algn="just">
                        <a:spcAft>
                          <a:spcPts val="0"/>
                        </a:spcAft>
                      </a:pPr>
                      <a:r>
                        <a:rPr lang="en-US" sz="1100" kern="100">
                          <a:effectLst/>
                        </a:rPr>
                        <a:t>AGE</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-1460.216</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1697.98</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 -0.844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.399</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1.874</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2453037933"/>
                  </a:ext>
                </a:extLst>
              </a:tr>
              <a:tr h="201175">
                <a:tc>
                  <a:txBody>
                    <a:bodyPr/>
                    <a:lstStyle/>
                    <a:p>
                      <a:pPr algn="just">
                        <a:spcAft>
                          <a:spcPts val="0"/>
                        </a:spcAft>
                      </a:pPr>
                      <a:r>
                        <a:rPr lang="en-US" sz="1100" kern="100">
                          <a:effectLst/>
                        </a:rPr>
                        <a:t>LOT SIZE</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110.972</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dirty="0">
                          <a:effectLst/>
                        </a:rPr>
                        <a:t>9.042</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a:effectLst/>
                        </a:rPr>
                        <a:t>13.250</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indent="66675" algn="just">
                        <a:spcAft>
                          <a:spcPts val="0"/>
                        </a:spcAft>
                      </a:pPr>
                      <a:r>
                        <a:rPr lang="en-US" sz="1100" kern="100">
                          <a:effectLst/>
                        </a:rPr>
                        <a:t>.000</a:t>
                      </a:r>
                      <a:endParaRPr lang="zh-CN" sz="1100" kern="10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tc>
                  <a:txBody>
                    <a:bodyPr/>
                    <a:lstStyle/>
                    <a:p>
                      <a:pPr algn="just">
                        <a:spcAft>
                          <a:spcPts val="0"/>
                        </a:spcAft>
                      </a:pPr>
                      <a:r>
                        <a:rPr lang="en-US" sz="1100" kern="100" dirty="0">
                          <a:effectLst/>
                        </a:rPr>
                        <a:t> 1.303</a:t>
                      </a:r>
                      <a:endParaRPr lang="zh-CN" sz="1100" kern="100" dirty="0">
                        <a:effectLst/>
                        <a:latin typeface="等线" panose="02010600030101010101" pitchFamily="2" charset="-122"/>
                        <a:ea typeface="等线" panose="02010600030101010101" pitchFamily="2" charset="-122"/>
                        <a:cs typeface="Times New Roman" panose="02020603050405020304" pitchFamily="18" charset="0"/>
                      </a:endParaRPr>
                    </a:p>
                  </a:txBody>
                  <a:tcPr marL="68571" marR="68571" marT="0" marB="0"/>
                </a:tc>
                <a:extLst>
                  <a:ext uri="{0D108BD9-81ED-4DB2-BD59-A6C34878D82A}">
                    <a16:rowId xmlns:a16="http://schemas.microsoft.com/office/drawing/2014/main" val="730257646"/>
                  </a:ext>
                </a:extLst>
              </a:tr>
            </a:tbl>
          </a:graphicData>
        </a:graphic>
      </p:graphicFrame>
      <p:sp>
        <p:nvSpPr>
          <p:cNvPr id="9327" name="文本框 2">
            <a:extLst>
              <a:ext uri="{FF2B5EF4-FFF2-40B4-BE49-F238E27FC236}">
                <a16:creationId xmlns:a16="http://schemas.microsoft.com/office/drawing/2014/main" id="{ACD3E005-ADCE-014A-BD1A-58423C5DA8F2}"/>
              </a:ext>
            </a:extLst>
          </p:cNvPr>
          <p:cNvSpPr txBox="1">
            <a:spLocks noChangeArrowheads="1"/>
          </p:cNvSpPr>
          <p:nvPr/>
        </p:nvSpPr>
        <p:spPr bwMode="auto">
          <a:xfrm>
            <a:off x="504825" y="5400675"/>
            <a:ext cx="7848600" cy="123031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sz="1400">
                <a:solidFill>
                  <a:schemeClr val="bg1"/>
                </a:solidFill>
                <a:latin typeface="Times New Roman" panose="02020603050405020304" pitchFamily="18" charset="0"/>
                <a:ea typeface="Gulim" panose="020B0600000101010101" pitchFamily="34" charset="-127"/>
              </a:defRPr>
            </a:lvl1pPr>
            <a:lvl2pPr marL="742950" indent="-285750">
              <a:defRPr sz="1400">
                <a:solidFill>
                  <a:schemeClr val="bg1"/>
                </a:solidFill>
                <a:latin typeface="Times New Roman" panose="02020603050405020304" pitchFamily="18" charset="0"/>
                <a:ea typeface="Gulim" panose="020B0600000101010101" pitchFamily="34" charset="-127"/>
              </a:defRPr>
            </a:lvl2pPr>
            <a:lvl3pPr marL="1143000" indent="-228600">
              <a:defRPr sz="1400">
                <a:solidFill>
                  <a:schemeClr val="bg1"/>
                </a:solidFill>
                <a:latin typeface="Times New Roman" panose="02020603050405020304" pitchFamily="18" charset="0"/>
                <a:ea typeface="Gulim" panose="020B0600000101010101" pitchFamily="34" charset="-127"/>
              </a:defRPr>
            </a:lvl3pPr>
            <a:lvl4pPr marL="1600200" indent="-228600">
              <a:defRPr sz="1400">
                <a:solidFill>
                  <a:schemeClr val="bg1"/>
                </a:solidFill>
                <a:latin typeface="Times New Roman" panose="02020603050405020304" pitchFamily="18" charset="0"/>
                <a:ea typeface="Gulim" panose="020B0600000101010101" pitchFamily="34" charset="-127"/>
              </a:defRPr>
            </a:lvl4pPr>
            <a:lvl5pPr marL="2057400" indent="-228600">
              <a:defRPr sz="1400">
                <a:solidFill>
                  <a:schemeClr val="bg1"/>
                </a:solidFill>
                <a:latin typeface="Times New Roman" panose="02020603050405020304" pitchFamily="18" charset="0"/>
                <a:ea typeface="Gulim" panose="020B0600000101010101" pitchFamily="34" charset="-127"/>
              </a:defRPr>
            </a:lvl5pPr>
            <a:lvl6pPr marL="25146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6pPr>
            <a:lvl7pPr marL="29718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7pPr>
            <a:lvl8pPr marL="34290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8pPr>
            <a:lvl9pPr marL="3886200" indent="-228600" eaLnBrk="0" fontAlgn="base" hangingPunct="0">
              <a:spcBef>
                <a:spcPct val="0"/>
              </a:spcBef>
              <a:spcAft>
                <a:spcPct val="0"/>
              </a:spcAft>
              <a:defRPr sz="1400">
                <a:solidFill>
                  <a:schemeClr val="bg1"/>
                </a:solidFill>
                <a:latin typeface="Times New Roman" panose="02020603050405020304" pitchFamily="18" charset="0"/>
                <a:ea typeface="Gulim" panose="020B0600000101010101" pitchFamily="34" charset="-127"/>
              </a:defRPr>
            </a:lvl9pPr>
          </a:lstStyle>
          <a:p>
            <a:r>
              <a:rPr lang="en-US" altLang="zh-CN" sz="2000">
                <a:solidFill>
                  <a:schemeClr val="tx1"/>
                </a:solidFill>
              </a:rPr>
              <a:t>In after construction period, Light rail has significant positive impacts on values of houses located within 0.25-0.50 mile </a:t>
            </a:r>
          </a:p>
          <a:p>
            <a:r>
              <a:rPr lang="en-US" altLang="zh-CN" sz="2000">
                <a:solidFill>
                  <a:schemeClr val="tx1"/>
                </a:solidFill>
              </a:rPr>
              <a:t>from the station</a:t>
            </a:r>
          </a:p>
          <a:p>
            <a:endParaRPr lang="zh-CN" altLang="en-US"/>
          </a:p>
        </p:txBody>
      </p:sp>
    </p:spTree>
    <p:extLst>
      <p:ext uri="{BB962C8B-B14F-4D97-AF65-F5344CB8AC3E}">
        <p14:creationId xmlns:p14="http://schemas.microsoft.com/office/powerpoint/2010/main" val="2477535067"/>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266" name="标题 1">
            <a:extLst>
              <a:ext uri="{FF2B5EF4-FFF2-40B4-BE49-F238E27FC236}">
                <a16:creationId xmlns:a16="http://schemas.microsoft.com/office/drawing/2014/main" id="{C631B6CC-79F8-7646-B05D-34432B482538}"/>
              </a:ext>
            </a:extLst>
          </p:cNvPr>
          <p:cNvSpPr>
            <a:spLocks noGrp="1"/>
          </p:cNvSpPr>
          <p:nvPr>
            <p:ph type="title" idx="4294967295"/>
          </p:nvPr>
        </p:nvSpPr>
        <p:spPr/>
        <p:txBody>
          <a:bodyPr/>
          <a:lstStyle/>
          <a:p>
            <a:r>
              <a:rPr lang="en-US" altLang="zh-CN">
                <a:ea typeface="宋体" panose="02010600030101010101" pitchFamily="2" charset="-122"/>
                <a:cs typeface="宋体" panose="02010600030101010101" pitchFamily="2" charset="-122"/>
              </a:rPr>
              <a:t>Conclusion</a:t>
            </a:r>
            <a:endParaRPr lang="zh-CN" altLang="en-US">
              <a:ea typeface="宋体" panose="02010600030101010101" pitchFamily="2" charset="-122"/>
              <a:cs typeface="宋体" panose="02010600030101010101" pitchFamily="2" charset="-122"/>
            </a:endParaRPr>
          </a:p>
        </p:txBody>
      </p:sp>
      <p:sp>
        <p:nvSpPr>
          <p:cNvPr id="11267" name="文本框 1">
            <a:extLst>
              <a:ext uri="{FF2B5EF4-FFF2-40B4-BE49-F238E27FC236}">
                <a16:creationId xmlns:a16="http://schemas.microsoft.com/office/drawing/2014/main" id="{510204D8-E2F7-F449-94BA-E94EE401BDF0}"/>
              </a:ext>
            </a:extLst>
          </p:cNvPr>
          <p:cNvSpPr txBox="1">
            <a:spLocks noChangeArrowheads="1"/>
          </p:cNvSpPr>
          <p:nvPr/>
        </p:nvSpPr>
        <p:spPr bwMode="auto">
          <a:xfrm>
            <a:off x="635000" y="1044575"/>
            <a:ext cx="8023225" cy="37861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Clr>
                <a:schemeClr val="folHlink"/>
              </a:buClr>
              <a:buFont typeface="Wingdings" pitchFamily="2" charset="2"/>
              <a:buChar char="u"/>
              <a:defRPr sz="2000" b="1">
                <a:solidFill>
                  <a:schemeClr val="folHlink"/>
                </a:solidFill>
                <a:latin typeface="Verdana" panose="020B0604030504040204" pitchFamily="34" charset="0"/>
              </a:defRPr>
            </a:lvl1pPr>
            <a:lvl2pPr marL="742950" indent="-285750">
              <a:spcBef>
                <a:spcPct val="20000"/>
              </a:spcBef>
              <a:buClr>
                <a:schemeClr val="accent1"/>
              </a:buClr>
              <a:buSzPct val="60000"/>
              <a:buFont typeface="Wingdings" pitchFamily="2" charset="2"/>
              <a:buChar char="n"/>
              <a:defRPr b="1">
                <a:solidFill>
                  <a:schemeClr val="tx1"/>
                </a:solidFill>
                <a:latin typeface="Verdana" panose="020B0604030504040204" pitchFamily="34" charset="0"/>
              </a:defRPr>
            </a:lvl2pPr>
            <a:lvl3pPr marL="11430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3pPr>
            <a:lvl4pPr marL="1600200" indent="-228600">
              <a:spcBef>
                <a:spcPct val="20000"/>
              </a:spcBef>
              <a:buClr>
                <a:schemeClr val="accent1"/>
              </a:buClr>
              <a:buSzPct val="60000"/>
              <a:buFont typeface="Wingdings" pitchFamily="2" charset="2"/>
              <a:buChar char="n"/>
              <a:defRPr sz="1600" b="1">
                <a:solidFill>
                  <a:schemeClr val="tx1"/>
                </a:solidFill>
                <a:latin typeface="Verdana" panose="020B0604030504040204" pitchFamily="34" charset="0"/>
              </a:defRPr>
            </a:lvl4pPr>
            <a:lvl5pPr marL="2057400" indent="-228600">
              <a:spcBef>
                <a:spcPct val="20000"/>
              </a:spcBef>
              <a:buClr>
                <a:schemeClr val="accent1"/>
              </a:buClr>
              <a:buSzPct val="60000"/>
              <a:buFont typeface="Wingdings" pitchFamily="2" charset="2"/>
              <a:buChar char="n"/>
              <a:defRPr sz="1400" b="1">
                <a:solidFill>
                  <a:schemeClr val="tx1"/>
                </a:solidFill>
                <a:latin typeface="Verdana" panose="020B0604030504040204" pitchFamily="34" charset="0"/>
              </a:defRPr>
            </a:lvl5pPr>
            <a:lvl6pPr marL="25146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6pPr>
            <a:lvl7pPr marL="29718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7pPr>
            <a:lvl8pPr marL="34290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8pPr>
            <a:lvl9pPr marL="3886200" indent="-228600" eaLnBrk="0" fontAlgn="base" hangingPunct="0">
              <a:spcBef>
                <a:spcPct val="20000"/>
              </a:spcBef>
              <a:spcAft>
                <a:spcPct val="0"/>
              </a:spcAft>
              <a:buClr>
                <a:schemeClr val="accent1"/>
              </a:buClr>
              <a:buSzPct val="60000"/>
              <a:buFont typeface="Wingdings" pitchFamily="2" charset="2"/>
              <a:buChar char="n"/>
              <a:defRPr sz="1400" b="1">
                <a:solidFill>
                  <a:schemeClr val="tx1"/>
                </a:solidFill>
                <a:latin typeface="Verdana" panose="020B0604030504040204" pitchFamily="34" charset="0"/>
              </a:defRPr>
            </a:lvl9pPr>
          </a:lstStyle>
          <a:p>
            <a:pPr eaLnBrk="1" hangingPunct="1">
              <a:spcBef>
                <a:spcPct val="0"/>
              </a:spcBef>
              <a:buClrTx/>
              <a:buFont typeface="Arial" panose="020B0604020202020204" pitchFamily="34" charset="0"/>
              <a:buNone/>
            </a:pPr>
            <a:endParaRPr lang="en-US" altLang="zh-CN" sz="2400">
              <a:solidFill>
                <a:schemeClr val="tx1"/>
              </a:solidFill>
              <a:latin typeface="Times New Roman" panose="02020603050405020304" pitchFamily="18" charset="0"/>
              <a:cs typeface="Times New Roman" panose="02020603050405020304" pitchFamily="18" charset="0"/>
            </a:endParaRPr>
          </a:p>
          <a:p>
            <a:pPr eaLnBrk="1" hangingPunct="1">
              <a:spcBef>
                <a:spcPct val="0"/>
              </a:spcBef>
              <a:buClrTx/>
              <a:buFont typeface="Arial" panose="020B0604020202020204" pitchFamily="34" charset="0"/>
              <a:buNone/>
            </a:pPr>
            <a:r>
              <a:rPr lang="en-US" altLang="zh-CN" sz="2400">
                <a:solidFill>
                  <a:schemeClr val="tx1"/>
                </a:solidFill>
                <a:latin typeface="Times New Roman" panose="02020603050405020304" pitchFamily="18" charset="0"/>
                <a:cs typeface="Times New Roman" panose="02020603050405020304" pitchFamily="18" charset="0"/>
              </a:rPr>
              <a:t>Model results suggest that TOD has significant positive impacts on values of residential properties that are located within 0.25-0.50 mile from the station and relatively strong impact on properties that are located within 0.5-0.75 mile from the station.</a:t>
            </a:r>
          </a:p>
          <a:p>
            <a:pPr eaLnBrk="1" hangingPunct="1">
              <a:spcBef>
                <a:spcPct val="0"/>
              </a:spcBef>
              <a:buClrTx/>
              <a:buFont typeface="Arial" panose="020B0604020202020204" pitchFamily="34" charset="0"/>
              <a:buNone/>
            </a:pPr>
            <a:endParaRPr lang="en-US" altLang="zh-CN" sz="2400">
              <a:solidFill>
                <a:schemeClr val="tx1"/>
              </a:solidFill>
              <a:latin typeface="Times New Roman" panose="02020603050405020304" pitchFamily="18" charset="0"/>
              <a:cs typeface="Times New Roman" panose="02020603050405020304" pitchFamily="18" charset="0"/>
            </a:endParaRPr>
          </a:p>
          <a:p>
            <a:pPr eaLnBrk="1" hangingPunct="1">
              <a:spcBef>
                <a:spcPct val="0"/>
              </a:spcBef>
              <a:buClrTx/>
              <a:buFont typeface="Arial" panose="020B0604020202020204" pitchFamily="34" charset="0"/>
              <a:buNone/>
            </a:pPr>
            <a:r>
              <a:rPr lang="en-US" altLang="zh-CN" sz="2400">
                <a:solidFill>
                  <a:schemeClr val="tx1"/>
                </a:solidFill>
                <a:latin typeface="Times New Roman" panose="02020603050405020304" pitchFamily="18" charset="0"/>
                <a:cs typeface="Times New Roman" panose="02020603050405020304" pitchFamily="18" charset="0"/>
              </a:rPr>
              <a:t>mean value of house price is $38647 higher than that of properties located within the distance 0.75-1 mile from the station.</a:t>
            </a:r>
            <a:endParaRPr lang="zh-CN" altLang="en-US" sz="240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55556345"/>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ctrTitle"/>
          </p:nvPr>
        </p:nvSpPr>
        <p:spPr/>
        <p:txBody>
          <a:bodyPr/>
          <a:lstStyle/>
          <a:p>
            <a:r>
              <a:rPr lang="en-US" dirty="0"/>
              <a:t>Ski Resort Suitability of Erie County, NY </a:t>
            </a:r>
          </a:p>
        </p:txBody>
      </p:sp>
      <p:sp>
        <p:nvSpPr>
          <p:cNvPr id="5" name="Subtitle 4"/>
          <p:cNvSpPr>
            <a:spLocks noGrp="1"/>
          </p:cNvSpPr>
          <p:nvPr>
            <p:ph type="subTitle" idx="1"/>
          </p:nvPr>
        </p:nvSpPr>
        <p:spPr/>
        <p:txBody>
          <a:bodyPr>
            <a:normAutofit lnSpcReduction="10000"/>
          </a:bodyPr>
          <a:lstStyle/>
          <a:p>
            <a:r>
              <a:rPr lang="en-US" dirty="0"/>
              <a:t>Borui Zhu</a:t>
            </a:r>
          </a:p>
          <a:p>
            <a:r>
              <a:rPr lang="en-US" dirty="0"/>
              <a:t>2017 Spring GEO479</a:t>
            </a:r>
          </a:p>
          <a:p>
            <a:r>
              <a:rPr lang="en-US" dirty="0"/>
              <a:t>Professor </a:t>
            </a:r>
            <a:r>
              <a:rPr lang="en-US" dirty="0" err="1"/>
              <a:t>Bian</a:t>
            </a:r>
            <a:endParaRPr lang="en-US" dirty="0"/>
          </a:p>
        </p:txBody>
      </p:sp>
    </p:spTree>
    <p:extLst>
      <p:ext uri="{BB962C8B-B14F-4D97-AF65-F5344CB8AC3E}">
        <p14:creationId xmlns:p14="http://schemas.microsoft.com/office/powerpoint/2010/main" val="30346793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45496" y="1371715"/>
            <a:ext cx="2353851"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rPr>
              <a:t>Objective</a:t>
            </a:r>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13964" y="2064212"/>
            <a:ext cx="3579019" cy="2514600"/>
          </a:xfrm>
          <a:prstGeom prst="rect">
            <a:avLst/>
          </a:prstGeom>
        </p:spPr>
      </p:pic>
      <p:sp>
        <p:nvSpPr>
          <p:cNvPr id="4" name="TextBox 3"/>
          <p:cNvSpPr txBox="1"/>
          <p:nvPr/>
        </p:nvSpPr>
        <p:spPr>
          <a:xfrm>
            <a:off x="1619236" y="3096687"/>
            <a:ext cx="3248891" cy="1569660"/>
          </a:xfrm>
          <a:prstGeom prst="rect">
            <a:avLst/>
          </a:prstGeom>
          <a:noFill/>
        </p:spPr>
        <p:txBody>
          <a:bodyPr wrap="square" rtlCol="0">
            <a:spAutoFit/>
          </a:bodyPr>
          <a:lstStyle/>
          <a:p>
            <a:pPr marL="214313" indent="-214313">
              <a:buFont typeface="Arial" panose="020B0604020202020204" pitchFamily="34" charset="0"/>
              <a:buChar char="•"/>
            </a:pPr>
            <a:r>
              <a:rPr lang="en-US" sz="2400" dirty="0"/>
              <a:t>Determine the best location for a new ski resort in Erie County</a:t>
            </a:r>
          </a:p>
        </p:txBody>
      </p:sp>
    </p:spTree>
    <p:extLst>
      <p:ext uri="{BB962C8B-B14F-4D97-AF65-F5344CB8AC3E}">
        <p14:creationId xmlns:p14="http://schemas.microsoft.com/office/powerpoint/2010/main" val="3915660033"/>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132244" y="1191606"/>
            <a:ext cx="4344139" cy="692497"/>
          </a:xfrm>
          <a:prstGeom prst="rect">
            <a:avLst/>
          </a:prstGeom>
          <a:noFill/>
        </p:spPr>
        <p:txBody>
          <a:bodyPr wrap="none" lIns="68580" tIns="34290" rIns="68580" bIns="34290">
            <a:spAutoFit/>
          </a:bodyPr>
          <a:lstStyle/>
          <a:p>
            <a:pPr algn="ctr"/>
            <a:r>
              <a:rPr lang="en-US" sz="4050" dirty="0">
                <a:ln w="0"/>
                <a:effectLst>
                  <a:outerShdw blurRad="38100" dist="19050" dir="2700000" algn="tl" rotWithShape="0">
                    <a:schemeClr val="dk1">
                      <a:alpha val="40000"/>
                    </a:schemeClr>
                  </a:outerShdw>
                </a:effectLst>
              </a:rPr>
              <a:t>Weighted Overlay</a:t>
            </a:r>
          </a:p>
        </p:txBody>
      </p:sp>
      <p:sp>
        <p:nvSpPr>
          <p:cNvPr id="3" name="TextBox 2"/>
          <p:cNvSpPr txBox="1"/>
          <p:nvPr/>
        </p:nvSpPr>
        <p:spPr>
          <a:xfrm>
            <a:off x="1729698" y="2078067"/>
            <a:ext cx="5246066" cy="4870564"/>
          </a:xfrm>
          <a:prstGeom prst="rect">
            <a:avLst/>
          </a:prstGeom>
          <a:noFill/>
        </p:spPr>
        <p:txBody>
          <a:bodyPr wrap="square" rtlCol="0">
            <a:spAutoFit/>
          </a:bodyPr>
          <a:lstStyle/>
          <a:p>
            <a:pPr marL="214313" indent="-214313">
              <a:lnSpc>
                <a:spcPct val="150000"/>
              </a:lnSpc>
              <a:buFont typeface="Arial" panose="020B0604020202020204" pitchFamily="34" charset="0"/>
              <a:buChar char="•"/>
            </a:pPr>
            <a:r>
              <a:rPr lang="en-US" sz="2100" dirty="0"/>
              <a:t>Slope                                                                      45%</a:t>
            </a:r>
          </a:p>
          <a:p>
            <a:pPr>
              <a:lnSpc>
                <a:spcPct val="150000"/>
              </a:lnSpc>
            </a:pPr>
            <a:r>
              <a:rPr lang="en-US" dirty="0"/>
              <a:t>       Higher is better</a:t>
            </a:r>
          </a:p>
          <a:p>
            <a:pPr marL="214313" indent="-214313">
              <a:lnSpc>
                <a:spcPct val="150000"/>
              </a:lnSpc>
              <a:buFont typeface="Arial" panose="020B0604020202020204" pitchFamily="34" charset="0"/>
              <a:buChar char="•"/>
            </a:pPr>
            <a:r>
              <a:rPr lang="en-US" sz="2100" dirty="0"/>
              <a:t>Land Use                                                               20%</a:t>
            </a:r>
          </a:p>
          <a:p>
            <a:pPr marL="214313" indent="-214313">
              <a:lnSpc>
                <a:spcPct val="150000"/>
              </a:lnSpc>
              <a:buFont typeface="Arial" panose="020B0604020202020204" pitchFamily="34" charset="0"/>
              <a:buChar char="•"/>
            </a:pPr>
            <a:r>
              <a:rPr lang="en-US" sz="2100" dirty="0"/>
              <a:t>Distance to Roads                                             15%</a:t>
            </a:r>
          </a:p>
          <a:p>
            <a:pPr>
              <a:lnSpc>
                <a:spcPct val="150000"/>
              </a:lnSpc>
            </a:pPr>
            <a:r>
              <a:rPr lang="en-US" sz="2100" dirty="0"/>
              <a:t>      </a:t>
            </a:r>
            <a:r>
              <a:rPr lang="en-US" dirty="0"/>
              <a:t>Closer is better</a:t>
            </a:r>
          </a:p>
          <a:p>
            <a:pPr marL="214313" indent="-214313">
              <a:lnSpc>
                <a:spcPct val="150000"/>
              </a:lnSpc>
              <a:buFont typeface="Arial" panose="020B0604020202020204" pitchFamily="34" charset="0"/>
              <a:buChar char="•"/>
            </a:pPr>
            <a:r>
              <a:rPr lang="en-US" sz="2100" dirty="0"/>
              <a:t>Distance to Existing Resort                           20%</a:t>
            </a:r>
          </a:p>
        </p:txBody>
      </p:sp>
    </p:spTree>
    <p:extLst>
      <p:ext uri="{BB962C8B-B14F-4D97-AF65-F5344CB8AC3E}">
        <p14:creationId xmlns:p14="http://schemas.microsoft.com/office/powerpoint/2010/main" val="2900461294"/>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584739" y="857250"/>
            <a:ext cx="3974523" cy="5143500"/>
          </a:xfrm>
          <a:prstGeom prst="rect">
            <a:avLst/>
          </a:prstGeom>
        </p:spPr>
      </p:pic>
    </p:spTree>
    <p:extLst>
      <p:ext uri="{BB962C8B-B14F-4D97-AF65-F5344CB8AC3E}">
        <p14:creationId xmlns:p14="http://schemas.microsoft.com/office/powerpoint/2010/main" val="3237870019"/>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857250"/>
            <a:ext cx="9143999" cy="5143500"/>
          </a:xfrm>
          <a:prstGeom prst="rect">
            <a:avLst/>
          </a:prstGeom>
        </p:spPr>
      </p:pic>
      <p:sp>
        <p:nvSpPr>
          <p:cNvPr id="2" name="Title 1"/>
          <p:cNvSpPr>
            <a:spLocks noGrp="1"/>
          </p:cNvSpPr>
          <p:nvPr>
            <p:ph type="ctrTitle"/>
          </p:nvPr>
        </p:nvSpPr>
        <p:spPr>
          <a:xfrm>
            <a:off x="1" y="1638300"/>
            <a:ext cx="5774499" cy="1790700"/>
          </a:xfrm>
        </p:spPr>
        <p:txBody>
          <a:bodyPr>
            <a:normAutofit fontScale="90000"/>
          </a:bodyPr>
          <a:lstStyle/>
          <a:p>
            <a:r>
              <a:rPr lang="en-US" dirty="0">
                <a:solidFill>
                  <a:schemeClr val="accent3">
                    <a:lumMod val="50000"/>
                  </a:schemeClr>
                </a:solidFill>
                <a:latin typeface="Arial Black" panose="020B0A04020102020204" pitchFamily="34" charset="0"/>
              </a:rPr>
              <a:t>Mapping Food Deserts in Buffalo NY</a:t>
            </a:r>
            <a:br>
              <a:rPr lang="en-US" dirty="0"/>
            </a:br>
            <a:endParaRPr lang="en-US" dirty="0"/>
          </a:p>
        </p:txBody>
      </p:sp>
      <p:sp>
        <p:nvSpPr>
          <p:cNvPr id="3" name="Subtitle 2"/>
          <p:cNvSpPr>
            <a:spLocks noGrp="1"/>
          </p:cNvSpPr>
          <p:nvPr>
            <p:ph type="subTitle" idx="1"/>
          </p:nvPr>
        </p:nvSpPr>
        <p:spPr>
          <a:xfrm>
            <a:off x="4951540" y="1037575"/>
            <a:ext cx="3954064" cy="420401"/>
          </a:xfrm>
        </p:spPr>
        <p:txBody>
          <a:bodyPr>
            <a:normAutofit fontScale="25000" lnSpcReduction="20000"/>
          </a:bodyPr>
          <a:lstStyle/>
          <a:p>
            <a:r>
              <a:rPr lang="en-US" sz="7200" dirty="0"/>
              <a:t>Yasmin Abdul Malik </a:t>
            </a:r>
          </a:p>
          <a:p>
            <a:r>
              <a:rPr lang="en-US" sz="7200" dirty="0"/>
              <a:t>5/2/2017</a:t>
            </a:r>
          </a:p>
          <a:p>
            <a:r>
              <a:rPr lang="en-US" sz="7200" dirty="0"/>
              <a:t>Geo 479</a:t>
            </a:r>
          </a:p>
          <a:p>
            <a:endParaRPr lang="en-US" dirty="0"/>
          </a:p>
          <a:p>
            <a:endParaRPr lang="en-US" dirty="0"/>
          </a:p>
        </p:txBody>
      </p:sp>
    </p:spTree>
    <p:extLst>
      <p:ext uri="{BB962C8B-B14F-4D97-AF65-F5344CB8AC3E}">
        <p14:creationId xmlns:p14="http://schemas.microsoft.com/office/powerpoint/2010/main" val="2050773276"/>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91490" y="857251"/>
            <a:ext cx="7886700" cy="994172"/>
          </a:xfrm>
        </p:spPr>
        <p:txBody>
          <a:bodyPr/>
          <a:lstStyle/>
          <a:p>
            <a:r>
              <a:rPr lang="en-US" sz="2700" b="1" dirty="0"/>
              <a:t>Background:</a:t>
            </a:r>
            <a:br>
              <a:rPr lang="en-US" dirty="0"/>
            </a:br>
            <a:endParaRPr lang="en-US" dirty="0"/>
          </a:p>
        </p:txBody>
      </p:sp>
      <p:sp>
        <p:nvSpPr>
          <p:cNvPr id="3" name="Content Placeholder 2"/>
          <p:cNvSpPr>
            <a:spLocks noGrp="1"/>
          </p:cNvSpPr>
          <p:nvPr>
            <p:ph idx="1"/>
          </p:nvPr>
        </p:nvSpPr>
        <p:spPr>
          <a:xfrm>
            <a:off x="186145" y="1425485"/>
            <a:ext cx="8290016" cy="4457700"/>
          </a:xfrm>
        </p:spPr>
        <p:txBody>
          <a:bodyPr/>
          <a:lstStyle/>
          <a:p>
            <a:r>
              <a:rPr lang="en-US" sz="1350" dirty="0"/>
              <a:t>Food Desert: areas that have low access to supermarkets/grocery stores that provide access to healthy eating options</a:t>
            </a:r>
          </a:p>
          <a:p>
            <a:pPr marL="0" indent="0">
              <a:buNone/>
            </a:pPr>
            <a:r>
              <a:rPr lang="en-US" sz="1350" dirty="0"/>
              <a:t>                           -Distance</a:t>
            </a:r>
          </a:p>
          <a:p>
            <a:pPr marL="0" indent="0">
              <a:buNone/>
            </a:pPr>
            <a:r>
              <a:rPr lang="en-US" sz="1350" dirty="0"/>
              <a:t>                           -Income </a:t>
            </a:r>
          </a:p>
          <a:p>
            <a:pPr marL="0" indent="0">
              <a:buNone/>
            </a:pPr>
            <a:r>
              <a:rPr lang="en-US" sz="1350" dirty="0"/>
              <a:t>                           -Vehicle/Public Transportation*</a:t>
            </a:r>
          </a:p>
          <a:p>
            <a:r>
              <a:rPr lang="en-US" sz="1350" dirty="0"/>
              <a:t>Food Deserts                                            Cardiovascular Disease </a:t>
            </a:r>
          </a:p>
          <a:p>
            <a:pPr marL="0" indent="0">
              <a:buNone/>
            </a:pPr>
            <a:r>
              <a:rPr lang="en-US" sz="1800" dirty="0"/>
              <a:t>                                                             </a:t>
            </a:r>
            <a:r>
              <a:rPr lang="en-US" sz="1350" dirty="0"/>
              <a:t>Obesity</a:t>
            </a:r>
          </a:p>
          <a:p>
            <a:pPr marL="0" indent="0">
              <a:buNone/>
            </a:pPr>
            <a:r>
              <a:rPr lang="en-US" sz="1350" dirty="0"/>
              <a:t>                                                                               Diabetes</a:t>
            </a:r>
          </a:p>
        </p:txBody>
      </p:sp>
      <p:sp>
        <p:nvSpPr>
          <p:cNvPr id="4" name="Right Arrow 3"/>
          <p:cNvSpPr/>
          <p:nvPr/>
        </p:nvSpPr>
        <p:spPr>
          <a:xfrm>
            <a:off x="1546413" y="3060179"/>
            <a:ext cx="1038497" cy="117566"/>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842212" y="4320716"/>
            <a:ext cx="2030691" cy="1548061"/>
          </a:xfrm>
          <a:prstGeom prst="rect">
            <a:avLst/>
          </a:prstGeom>
        </p:spPr>
      </p:pic>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059012" y="4386502"/>
            <a:ext cx="2158954" cy="1484651"/>
          </a:xfrm>
          <a:prstGeom prst="rect">
            <a:avLst/>
          </a:prstGeom>
        </p:spPr>
      </p:pic>
      <p:pic>
        <p:nvPicPr>
          <p:cNvPr id="7" name="Picture 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6411471" y="4455546"/>
            <a:ext cx="2529242" cy="1427639"/>
          </a:xfrm>
          <a:prstGeom prst="rect">
            <a:avLst/>
          </a:prstGeom>
        </p:spPr>
      </p:pic>
      <p:sp>
        <p:nvSpPr>
          <p:cNvPr id="8" name="TextBox 7"/>
          <p:cNvSpPr txBox="1"/>
          <p:nvPr/>
        </p:nvSpPr>
        <p:spPr>
          <a:xfrm>
            <a:off x="1648708" y="2752500"/>
            <a:ext cx="833909" cy="473206"/>
          </a:xfrm>
          <a:prstGeom prst="rect">
            <a:avLst/>
          </a:prstGeom>
          <a:noFill/>
        </p:spPr>
        <p:txBody>
          <a:bodyPr wrap="square" rtlCol="0">
            <a:spAutoFit/>
          </a:bodyPr>
          <a:lstStyle/>
          <a:p>
            <a:r>
              <a:rPr lang="en-US" sz="825" dirty="0">
                <a:solidFill>
                  <a:srgbClr val="FF0000"/>
                </a:solidFill>
              </a:rPr>
              <a:t>Diseases related to eating habits</a:t>
            </a:r>
          </a:p>
        </p:txBody>
      </p:sp>
      <p:sp>
        <p:nvSpPr>
          <p:cNvPr id="11" name="TextBox 10"/>
          <p:cNvSpPr txBox="1"/>
          <p:nvPr/>
        </p:nvSpPr>
        <p:spPr>
          <a:xfrm>
            <a:off x="43082" y="3579734"/>
            <a:ext cx="1613022" cy="2793072"/>
          </a:xfrm>
          <a:prstGeom prst="rect">
            <a:avLst/>
          </a:prstGeom>
          <a:noFill/>
        </p:spPr>
        <p:txBody>
          <a:bodyPr wrap="square" rtlCol="0">
            <a:spAutoFit/>
          </a:bodyPr>
          <a:lstStyle/>
          <a:p>
            <a:r>
              <a:rPr lang="en-US" sz="1350" b="1" dirty="0"/>
              <a:t>-Buffalo has been noted to be a good example of what urban food deserts can look like</a:t>
            </a:r>
          </a:p>
          <a:p>
            <a:r>
              <a:rPr lang="en-US" sz="1350" b="1" dirty="0"/>
              <a:t>-There have been several interventions attempting to addresses the issue of food inequalities</a:t>
            </a:r>
          </a:p>
        </p:txBody>
      </p:sp>
    </p:spTree>
    <p:extLst>
      <p:ext uri="{BB962C8B-B14F-4D97-AF65-F5344CB8AC3E}">
        <p14:creationId xmlns:p14="http://schemas.microsoft.com/office/powerpoint/2010/main" val="41193135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5951"/>
            <a:ext cx="7772400" cy="484748"/>
          </a:xfrm>
        </p:spPr>
        <p:txBody>
          <a:bodyPr/>
          <a:lstStyle/>
          <a:p>
            <a:r>
              <a:rPr lang="en-US" sz="2700" dirty="0"/>
              <a:t>Data source</a:t>
            </a:r>
          </a:p>
        </p:txBody>
      </p:sp>
      <p:sp>
        <p:nvSpPr>
          <p:cNvPr id="3" name="Content Placeholder 2"/>
          <p:cNvSpPr>
            <a:spLocks noGrp="1"/>
          </p:cNvSpPr>
          <p:nvPr>
            <p:ph idx="1"/>
          </p:nvPr>
        </p:nvSpPr>
        <p:spPr/>
        <p:txBody>
          <a:bodyPr/>
          <a:lstStyle/>
          <a:p>
            <a:pPr>
              <a:buFont typeface="Arial" panose="020B0604020202020204" pitchFamily="34" charset="0"/>
              <a:buChar char="•"/>
            </a:pPr>
            <a:r>
              <a:rPr lang="en-US" dirty="0">
                <a:latin typeface="Trebuchet MS" panose="020B0603020202020204" pitchFamily="34" charset="0"/>
              </a:rPr>
              <a:t>2010 Census data, Landsat 5 TM – Buffalo city</a:t>
            </a:r>
          </a:p>
          <a:p>
            <a:pPr marL="0" indent="0"/>
            <a:r>
              <a:rPr lang="en-US" dirty="0"/>
              <a:t>    </a:t>
            </a:r>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170346" y="3053442"/>
            <a:ext cx="2109727" cy="2735037"/>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79093" y="3053442"/>
            <a:ext cx="2095582" cy="2735037"/>
          </a:xfrm>
          <a:prstGeom prst="rect">
            <a:avLst/>
          </a:prstGeom>
        </p:spPr>
      </p:pic>
    </p:spTree>
    <p:extLst>
      <p:ext uri="{BB962C8B-B14F-4D97-AF65-F5344CB8AC3E}">
        <p14:creationId xmlns:p14="http://schemas.microsoft.com/office/powerpoint/2010/main" val="911304206"/>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28650" y="1131094"/>
            <a:ext cx="7886700" cy="588305"/>
          </a:xfrm>
        </p:spPr>
        <p:txBody>
          <a:bodyPr>
            <a:normAutofit fontScale="90000"/>
          </a:bodyPr>
          <a:lstStyle/>
          <a:p>
            <a:r>
              <a:rPr lang="en-US" sz="3000" b="1" dirty="0"/>
              <a:t>Objectives:</a:t>
            </a:r>
            <a:br>
              <a:rPr lang="en-US" dirty="0"/>
            </a:br>
            <a:endParaRPr lang="en-US" dirty="0"/>
          </a:p>
        </p:txBody>
      </p:sp>
      <p:sp>
        <p:nvSpPr>
          <p:cNvPr id="3" name="Content Placeholder 2"/>
          <p:cNvSpPr>
            <a:spLocks noGrp="1"/>
          </p:cNvSpPr>
          <p:nvPr>
            <p:ph idx="1"/>
          </p:nvPr>
        </p:nvSpPr>
        <p:spPr>
          <a:xfrm>
            <a:off x="452302" y="1719399"/>
            <a:ext cx="7886700" cy="3263504"/>
          </a:xfrm>
        </p:spPr>
        <p:txBody>
          <a:bodyPr/>
          <a:lstStyle/>
          <a:p>
            <a:r>
              <a:rPr lang="en-US" u="sng" dirty="0">
                <a:latin typeface="+mj-lt"/>
              </a:rPr>
              <a:t>Part 1</a:t>
            </a:r>
          </a:p>
          <a:p>
            <a:pPr marL="0" indent="0">
              <a:buNone/>
            </a:pPr>
            <a:r>
              <a:rPr lang="en-US" dirty="0">
                <a:latin typeface="+mj-lt"/>
              </a:rPr>
              <a:t>Locate food deserts at the census tract level in Buffalo NY</a:t>
            </a:r>
          </a:p>
          <a:p>
            <a:pPr marL="0" indent="0">
              <a:buNone/>
            </a:pPr>
            <a:endParaRPr lang="en-US" dirty="0">
              <a:latin typeface="+mj-lt"/>
            </a:endParaRPr>
          </a:p>
          <a:p>
            <a:r>
              <a:rPr lang="en-US" u="sng" dirty="0">
                <a:latin typeface="+mj-lt"/>
              </a:rPr>
              <a:t>Part 2</a:t>
            </a:r>
          </a:p>
          <a:p>
            <a:pPr marL="0" indent="0">
              <a:buNone/>
            </a:pPr>
            <a:r>
              <a:rPr lang="en-US" dirty="0">
                <a:latin typeface="+mj-lt"/>
              </a:rPr>
              <a:t>Determine if food deserts are hotspots for fast food restaurants </a:t>
            </a:r>
          </a:p>
        </p:txBody>
      </p:sp>
    </p:spTree>
    <p:extLst>
      <p:ext uri="{BB962C8B-B14F-4D97-AF65-F5344CB8AC3E}">
        <p14:creationId xmlns:p14="http://schemas.microsoft.com/office/powerpoint/2010/main" val="1499595368"/>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03340" y="1008965"/>
            <a:ext cx="1165703" cy="355589"/>
          </a:xfrm>
        </p:spPr>
        <p:txBody>
          <a:bodyPr>
            <a:normAutofit fontScale="90000"/>
          </a:bodyPr>
          <a:lstStyle/>
          <a:p>
            <a:br>
              <a:rPr lang="en-US" sz="2025" dirty="0"/>
            </a:br>
            <a:r>
              <a:rPr lang="en-US" sz="2025" dirty="0"/>
              <a:t>Methods</a:t>
            </a:r>
            <a:br>
              <a:rPr lang="en-US" dirty="0"/>
            </a:br>
            <a:endParaRPr lang="en-US" dirty="0"/>
          </a:p>
        </p:txBody>
      </p:sp>
      <p:sp>
        <p:nvSpPr>
          <p:cNvPr id="4" name="Content Placeholder 3"/>
          <p:cNvSpPr>
            <a:spLocks noGrp="1"/>
          </p:cNvSpPr>
          <p:nvPr>
            <p:ph idx="1"/>
          </p:nvPr>
        </p:nvSpPr>
        <p:spPr>
          <a:xfrm>
            <a:off x="103340" y="1364554"/>
            <a:ext cx="8877822" cy="4499975"/>
          </a:xfrm>
        </p:spPr>
        <p:txBody>
          <a:bodyPr>
            <a:normAutofit/>
          </a:bodyPr>
          <a:lstStyle/>
          <a:p>
            <a:r>
              <a:rPr lang="en-US" sz="1200" b="1" dirty="0"/>
              <a:t>Collect supermarket and fast food</a:t>
            </a:r>
          </a:p>
          <a:p>
            <a:pPr marL="0" indent="0">
              <a:buNone/>
            </a:pPr>
            <a:r>
              <a:rPr lang="en-US" sz="1200" b="1" dirty="0"/>
              <a:t>restaurant data                        </a:t>
            </a:r>
          </a:p>
          <a:p>
            <a:pPr marL="0" indent="0">
              <a:buNone/>
            </a:pPr>
            <a:r>
              <a:rPr lang="en-US" sz="1200" b="1" dirty="0"/>
              <a:t>(30 supermarkets and 23 fast food res were sampled)</a:t>
            </a:r>
          </a:p>
          <a:p>
            <a:endParaRPr lang="en-US" sz="1200" b="1" dirty="0"/>
          </a:p>
          <a:p>
            <a:r>
              <a:rPr lang="en-US" sz="1200" b="1" dirty="0"/>
              <a:t>Locate low access census tracts</a:t>
            </a:r>
          </a:p>
          <a:p>
            <a:pPr marL="0" indent="0">
              <a:buNone/>
            </a:pPr>
            <a:r>
              <a:rPr lang="en-US" sz="1200" b="1" dirty="0"/>
              <a:t>(poverty &gt; 20% and &gt;100 persons taking public transportation)</a:t>
            </a:r>
          </a:p>
          <a:p>
            <a:pPr marL="0" indent="0">
              <a:buNone/>
            </a:pPr>
            <a:endParaRPr lang="en-US" sz="1200" b="1" dirty="0"/>
          </a:p>
          <a:p>
            <a:r>
              <a:rPr lang="en-US" sz="1200" b="1" dirty="0"/>
              <a:t>Locate census tract centroids</a:t>
            </a:r>
          </a:p>
          <a:p>
            <a:endParaRPr lang="en-US" sz="1200" b="1" dirty="0"/>
          </a:p>
          <a:p>
            <a:endParaRPr lang="en-US" sz="1200" b="1" dirty="0"/>
          </a:p>
          <a:p>
            <a:r>
              <a:rPr lang="en-US" sz="1200" b="1" dirty="0"/>
              <a:t>Locate food deserts using distance</a:t>
            </a:r>
          </a:p>
          <a:p>
            <a:pPr marL="0" indent="0">
              <a:buNone/>
            </a:pPr>
            <a:r>
              <a:rPr lang="en-US" sz="1200" b="1" dirty="0"/>
              <a:t>(&gt;.05 miles to supermarket)</a:t>
            </a:r>
          </a:p>
          <a:p>
            <a:endParaRPr lang="en-US" sz="1200" b="1" dirty="0"/>
          </a:p>
          <a:p>
            <a:endParaRPr lang="en-US" sz="1200" b="1" dirty="0"/>
          </a:p>
          <a:p>
            <a:endParaRPr lang="en-US" sz="1200" b="1" dirty="0"/>
          </a:p>
          <a:p>
            <a:r>
              <a:rPr lang="en-US" sz="1200" b="1" dirty="0"/>
              <a:t>Use cluster analysis to determine if </a:t>
            </a:r>
          </a:p>
          <a:p>
            <a:pPr marL="0" indent="0">
              <a:buNone/>
            </a:pPr>
            <a:r>
              <a:rPr lang="en-US" sz="1200" b="1" dirty="0"/>
              <a:t>fast food restaurants are clustered in food deserts</a:t>
            </a:r>
          </a:p>
          <a:p>
            <a:endParaRPr lang="en-US" sz="1200" dirty="0"/>
          </a:p>
          <a:p>
            <a:pPr marL="0" indent="0">
              <a:buNone/>
            </a:pPr>
            <a:endParaRPr lang="en-US" sz="1500" dirty="0"/>
          </a:p>
          <a:p>
            <a:endParaRPr lang="en-US" sz="1500" dirty="0"/>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3679902" y="916775"/>
            <a:ext cx="2035039" cy="1413017"/>
          </a:xfrm>
          <a:prstGeom prst="rect">
            <a:avLst/>
          </a:prstGeom>
        </p:spPr>
      </p:pic>
      <p:pic>
        <p:nvPicPr>
          <p:cNvPr id="9" name="Picture 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027102" y="1176539"/>
            <a:ext cx="1758341" cy="2425045"/>
          </a:xfrm>
          <a:prstGeom prst="rect">
            <a:avLst/>
          </a:prstGeom>
        </p:spPr>
      </p:pic>
      <p:pic>
        <p:nvPicPr>
          <p:cNvPr id="10" name="Picture 9"/>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4853395" y="2762738"/>
            <a:ext cx="1621763" cy="1629504"/>
          </a:xfrm>
          <a:prstGeom prst="rect">
            <a:avLst/>
          </a:prstGeom>
        </p:spPr>
      </p:pic>
      <p:pic>
        <p:nvPicPr>
          <p:cNvPr id="12" name="Picture 11"/>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2798680" y="3614541"/>
            <a:ext cx="1931344" cy="1555403"/>
          </a:xfrm>
          <a:prstGeom prst="rect">
            <a:avLst/>
          </a:prstGeom>
        </p:spPr>
      </p:pic>
      <p:sp>
        <p:nvSpPr>
          <p:cNvPr id="14" name="Right Arrow 13"/>
          <p:cNvSpPr/>
          <p:nvPr/>
        </p:nvSpPr>
        <p:spPr>
          <a:xfrm>
            <a:off x="2141563" y="1641128"/>
            <a:ext cx="1398437" cy="11406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5" name="Right Arrow 14"/>
          <p:cNvSpPr/>
          <p:nvPr/>
        </p:nvSpPr>
        <p:spPr>
          <a:xfrm>
            <a:off x="3835874" y="2389061"/>
            <a:ext cx="3313356" cy="19678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6" name="Right Arrow 15"/>
          <p:cNvSpPr/>
          <p:nvPr/>
        </p:nvSpPr>
        <p:spPr>
          <a:xfrm>
            <a:off x="2367420" y="3243458"/>
            <a:ext cx="2362604" cy="169101"/>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17" name="Right Arrow 16"/>
          <p:cNvSpPr/>
          <p:nvPr/>
        </p:nvSpPr>
        <p:spPr>
          <a:xfrm>
            <a:off x="1676534" y="4545925"/>
            <a:ext cx="930058" cy="185238"/>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Tree>
    <p:extLst>
      <p:ext uri="{BB962C8B-B14F-4D97-AF65-F5344CB8AC3E}">
        <p14:creationId xmlns:p14="http://schemas.microsoft.com/office/powerpoint/2010/main" val="3333751837"/>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40135" y="943203"/>
            <a:ext cx="1372383" cy="534085"/>
          </a:xfrm>
        </p:spPr>
        <p:txBody>
          <a:bodyPr/>
          <a:lstStyle/>
          <a:p>
            <a:r>
              <a:rPr lang="en-US" dirty="0"/>
              <a:t>Results</a:t>
            </a:r>
          </a:p>
        </p:txBody>
      </p:sp>
      <p:pic>
        <p:nvPicPr>
          <p:cNvPr id="4" name="Content Placeholder 3"/>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9996" y="1477288"/>
            <a:ext cx="3182325" cy="3512891"/>
          </a:xfrm>
        </p:spPr>
      </p:pic>
      <p:pic>
        <p:nvPicPr>
          <p:cNvPr id="5" name="Picture 4"/>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322461" y="1477288"/>
            <a:ext cx="2933843" cy="3512891"/>
          </a:xfrm>
          <a:prstGeom prst="rect">
            <a:avLst/>
          </a:prstGeom>
        </p:spPr>
      </p:pic>
      <p:pic>
        <p:nvPicPr>
          <p:cNvPr id="6" name="Picture 5"/>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369584" y="1509839"/>
            <a:ext cx="2686735" cy="3447789"/>
          </a:xfrm>
          <a:prstGeom prst="rect">
            <a:avLst/>
          </a:prstGeom>
        </p:spPr>
      </p:pic>
      <p:sp>
        <p:nvSpPr>
          <p:cNvPr id="7" name="TextBox 6"/>
          <p:cNvSpPr txBox="1"/>
          <p:nvPr/>
        </p:nvSpPr>
        <p:spPr>
          <a:xfrm>
            <a:off x="263047" y="5066919"/>
            <a:ext cx="2329841" cy="1015663"/>
          </a:xfrm>
          <a:prstGeom prst="rect">
            <a:avLst/>
          </a:prstGeom>
          <a:noFill/>
        </p:spPr>
        <p:txBody>
          <a:bodyPr wrap="square" rtlCol="0">
            <a:spAutoFit/>
          </a:bodyPr>
          <a:lstStyle/>
          <a:p>
            <a:r>
              <a:rPr lang="en-US" sz="1200" b="1" dirty="0">
                <a:solidFill>
                  <a:srgbClr val="FF0000"/>
                </a:solidFill>
              </a:rPr>
              <a:t>Figure 1 shows food deserts in Buffalo NY. As shown, most of the food desert census tracts fall on the east side of Main St.</a:t>
            </a:r>
          </a:p>
        </p:txBody>
      </p:sp>
      <p:sp>
        <p:nvSpPr>
          <p:cNvPr id="8" name="TextBox 7"/>
          <p:cNvSpPr txBox="1"/>
          <p:nvPr/>
        </p:nvSpPr>
        <p:spPr>
          <a:xfrm>
            <a:off x="3281439" y="5142075"/>
            <a:ext cx="2862577" cy="646331"/>
          </a:xfrm>
          <a:prstGeom prst="rect">
            <a:avLst/>
          </a:prstGeom>
          <a:noFill/>
        </p:spPr>
        <p:txBody>
          <a:bodyPr wrap="square" rtlCol="0">
            <a:spAutoFit/>
          </a:bodyPr>
          <a:lstStyle/>
          <a:p>
            <a:r>
              <a:rPr lang="en-US" sz="1200" b="1" dirty="0">
                <a:solidFill>
                  <a:srgbClr val="FF0000"/>
                </a:solidFill>
              </a:rPr>
              <a:t>Figure 2 shows that most fast food restaurants do NOT fall within food desert census tracts .</a:t>
            </a:r>
          </a:p>
        </p:txBody>
      </p:sp>
      <p:sp>
        <p:nvSpPr>
          <p:cNvPr id="9" name="TextBox 8"/>
          <p:cNvSpPr txBox="1"/>
          <p:nvPr/>
        </p:nvSpPr>
        <p:spPr>
          <a:xfrm>
            <a:off x="6215284" y="5065995"/>
            <a:ext cx="2841035" cy="1015663"/>
          </a:xfrm>
          <a:prstGeom prst="rect">
            <a:avLst/>
          </a:prstGeom>
          <a:noFill/>
        </p:spPr>
        <p:txBody>
          <a:bodyPr wrap="square" rtlCol="0">
            <a:spAutoFit/>
          </a:bodyPr>
          <a:lstStyle/>
          <a:p>
            <a:r>
              <a:rPr lang="en-US" sz="1200" b="1" dirty="0">
                <a:solidFill>
                  <a:srgbClr val="FF0000"/>
                </a:solidFill>
              </a:rPr>
              <a:t>Figure 3 shows that while food deserts are not hotspots for fast food restaurants, low access census tracts contain the majority of the fast food restaurants sampled.</a:t>
            </a:r>
          </a:p>
        </p:txBody>
      </p:sp>
    </p:spTree>
    <p:extLst>
      <p:ext uri="{BB962C8B-B14F-4D97-AF65-F5344CB8AC3E}">
        <p14:creationId xmlns:p14="http://schemas.microsoft.com/office/powerpoint/2010/main" val="1849824980"/>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bwMode="auto">
          <a:xfrm>
            <a:off x="685800" y="1989582"/>
            <a:ext cx="2196020" cy="28501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200" dirty="0">
                <a:solidFill>
                  <a:schemeClr val="tx1"/>
                </a:solidFill>
                <a:latin typeface="Times" pitchFamily="122" charset="0"/>
              </a:rPr>
              <a:t>Landsat 5 band 1 through 5 and 7</a:t>
            </a:r>
          </a:p>
        </p:txBody>
      </p:sp>
      <p:sp>
        <p:nvSpPr>
          <p:cNvPr id="6" name="Rectangle 5"/>
          <p:cNvSpPr/>
          <p:nvPr/>
        </p:nvSpPr>
        <p:spPr bwMode="auto">
          <a:xfrm>
            <a:off x="685799" y="3128634"/>
            <a:ext cx="2196020" cy="424106"/>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200" dirty="0">
                <a:solidFill>
                  <a:schemeClr val="tx1"/>
                </a:solidFill>
                <a:latin typeface="Times" pitchFamily="122" charset="0"/>
              </a:rPr>
              <a:t>Green vegetation and impervious surface fractions</a:t>
            </a:r>
          </a:p>
        </p:txBody>
      </p:sp>
      <p:sp>
        <p:nvSpPr>
          <p:cNvPr id="9" name="Oval 8"/>
          <p:cNvSpPr/>
          <p:nvPr/>
        </p:nvSpPr>
        <p:spPr bwMode="auto">
          <a:xfrm>
            <a:off x="1366127" y="2466614"/>
            <a:ext cx="835363" cy="415857"/>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200" dirty="0">
                <a:latin typeface="Times" pitchFamily="122" charset="0"/>
              </a:rPr>
              <a:t>SMA</a:t>
            </a:r>
          </a:p>
        </p:txBody>
      </p:sp>
      <p:cxnSp>
        <p:nvCxnSpPr>
          <p:cNvPr id="14" name="Straight Arrow Connector 13"/>
          <p:cNvCxnSpPr>
            <a:stCxn id="9" idx="4"/>
            <a:endCxn id="6" idx="0"/>
          </p:cNvCxnSpPr>
          <p:nvPr/>
        </p:nvCxnSpPr>
        <p:spPr bwMode="auto">
          <a:xfrm>
            <a:off x="1783809" y="2882472"/>
            <a:ext cx="1" cy="24616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16" name="Elbow Connector 15"/>
          <p:cNvCxnSpPr>
            <a:stCxn id="6" idx="2"/>
          </p:cNvCxnSpPr>
          <p:nvPr/>
        </p:nvCxnSpPr>
        <p:spPr bwMode="auto">
          <a:xfrm rot="16200000" flipH="1">
            <a:off x="1797375" y="3539173"/>
            <a:ext cx="390549" cy="417682"/>
          </a:xfrm>
          <a:prstGeom prst="bentConnector2">
            <a:avLst/>
          </a:prstGeom>
          <a:solidFill>
            <a:schemeClr val="accent1"/>
          </a:solidFill>
          <a:ln w="9525" cap="flat" cmpd="sng" algn="ctr">
            <a:solidFill>
              <a:schemeClr val="tx1"/>
            </a:solidFill>
            <a:prstDash val="solid"/>
            <a:round/>
            <a:headEnd type="none" w="med" len="med"/>
            <a:tailEnd type="triangle"/>
          </a:ln>
          <a:effectLst/>
        </p:spPr>
      </p:cxnSp>
      <p:sp>
        <p:nvSpPr>
          <p:cNvPr id="17" name="Rectangle 16"/>
          <p:cNvSpPr/>
          <p:nvPr/>
        </p:nvSpPr>
        <p:spPr bwMode="auto">
          <a:xfrm>
            <a:off x="2201489" y="3800784"/>
            <a:ext cx="2196020" cy="28501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200" dirty="0">
                <a:solidFill>
                  <a:schemeClr val="tx1"/>
                </a:solidFill>
                <a:latin typeface="Times" pitchFamily="122" charset="0"/>
              </a:rPr>
              <a:t>Aggregated to block group level</a:t>
            </a:r>
          </a:p>
        </p:txBody>
      </p:sp>
      <p:cxnSp>
        <p:nvCxnSpPr>
          <p:cNvPr id="25" name="Straight Arrow Connector 24"/>
          <p:cNvCxnSpPr>
            <a:stCxn id="5" idx="2"/>
            <a:endCxn id="9" idx="0"/>
          </p:cNvCxnSpPr>
          <p:nvPr/>
        </p:nvCxnSpPr>
        <p:spPr bwMode="auto">
          <a:xfrm flipH="1">
            <a:off x="1783808" y="2274592"/>
            <a:ext cx="2" cy="192023"/>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28" name="Elbow Connector 27"/>
          <p:cNvCxnSpPr/>
          <p:nvPr/>
        </p:nvCxnSpPr>
        <p:spPr bwMode="auto">
          <a:xfrm rot="16200000" flipH="1">
            <a:off x="3925458" y="3481581"/>
            <a:ext cx="351323" cy="1581353"/>
          </a:xfrm>
          <a:prstGeom prst="bentConnector2">
            <a:avLst/>
          </a:prstGeom>
          <a:solidFill>
            <a:schemeClr val="accent1"/>
          </a:solidFill>
          <a:ln w="9525" cap="flat" cmpd="sng" algn="ctr">
            <a:solidFill>
              <a:schemeClr val="tx1"/>
            </a:solidFill>
            <a:prstDash val="solid"/>
            <a:round/>
            <a:headEnd type="none" w="med" len="med"/>
            <a:tailEnd type="triangle"/>
          </a:ln>
          <a:effectLst/>
        </p:spPr>
      </p:cxnSp>
      <p:sp>
        <p:nvSpPr>
          <p:cNvPr id="29" name="Oval 28"/>
          <p:cNvSpPr/>
          <p:nvPr/>
        </p:nvSpPr>
        <p:spPr bwMode="auto">
          <a:xfrm>
            <a:off x="4880852" y="4179794"/>
            <a:ext cx="926559" cy="536249"/>
          </a:xfrm>
          <a:prstGeom prst="ellipse">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200" dirty="0">
                <a:latin typeface="Times" pitchFamily="122" charset="0"/>
              </a:rPr>
              <a:t>Factor analysis</a:t>
            </a:r>
          </a:p>
        </p:txBody>
      </p:sp>
      <p:cxnSp>
        <p:nvCxnSpPr>
          <p:cNvPr id="43" name="Straight Arrow Connector 42"/>
          <p:cNvCxnSpPr/>
          <p:nvPr/>
        </p:nvCxnSpPr>
        <p:spPr bwMode="auto">
          <a:xfrm flipH="1">
            <a:off x="5347781" y="4716043"/>
            <a:ext cx="3647" cy="2778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4" name="Rectangle 43"/>
          <p:cNvSpPr/>
          <p:nvPr/>
        </p:nvSpPr>
        <p:spPr bwMode="auto">
          <a:xfrm>
            <a:off x="4886324" y="4993938"/>
            <a:ext cx="926559" cy="2854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350" dirty="0">
                <a:latin typeface="Times" pitchFamily="122" charset="0"/>
              </a:rPr>
              <a:t>Factors</a:t>
            </a:r>
          </a:p>
        </p:txBody>
      </p:sp>
      <p:cxnSp>
        <p:nvCxnSpPr>
          <p:cNvPr id="47" name="Straight Arrow Connector 46"/>
          <p:cNvCxnSpPr>
            <a:stCxn id="44" idx="2"/>
          </p:cNvCxnSpPr>
          <p:nvPr/>
        </p:nvCxnSpPr>
        <p:spPr bwMode="auto">
          <a:xfrm>
            <a:off x="5349604" y="5279341"/>
            <a:ext cx="0" cy="277895"/>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sp>
        <p:nvSpPr>
          <p:cNvPr id="49" name="Rectangle 48"/>
          <p:cNvSpPr/>
          <p:nvPr/>
        </p:nvSpPr>
        <p:spPr bwMode="auto">
          <a:xfrm>
            <a:off x="4886324" y="5558763"/>
            <a:ext cx="926559" cy="285404"/>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350" dirty="0">
                <a:latin typeface="Times" pitchFamily="122" charset="0"/>
              </a:rPr>
              <a:t>QQL index</a:t>
            </a:r>
          </a:p>
        </p:txBody>
      </p:sp>
      <p:sp>
        <p:nvSpPr>
          <p:cNvPr id="50" name="Rectangle 49"/>
          <p:cNvSpPr/>
          <p:nvPr/>
        </p:nvSpPr>
        <p:spPr bwMode="auto">
          <a:xfrm>
            <a:off x="4397509" y="1990154"/>
            <a:ext cx="1235411" cy="28501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defTabSz="685800" eaLnBrk="0" fontAlgn="base" hangingPunct="0">
              <a:spcBef>
                <a:spcPct val="0"/>
              </a:spcBef>
              <a:spcAft>
                <a:spcPct val="0"/>
              </a:spcAft>
            </a:pPr>
            <a:r>
              <a:rPr lang="en-US" sz="1200" dirty="0">
                <a:latin typeface="Times" pitchFamily="122" charset="0"/>
              </a:rPr>
              <a:t>Landsat 5 band 6</a:t>
            </a:r>
          </a:p>
        </p:txBody>
      </p:sp>
      <p:sp>
        <p:nvSpPr>
          <p:cNvPr id="51" name="Rectangle 50"/>
          <p:cNvSpPr/>
          <p:nvPr/>
        </p:nvSpPr>
        <p:spPr bwMode="auto">
          <a:xfrm>
            <a:off x="4310263" y="2599819"/>
            <a:ext cx="1409903" cy="28501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200" dirty="0">
                <a:latin typeface="Times" pitchFamily="122" charset="0"/>
              </a:rPr>
              <a:t>Surface temperature</a:t>
            </a:r>
          </a:p>
        </p:txBody>
      </p:sp>
      <p:cxnSp>
        <p:nvCxnSpPr>
          <p:cNvPr id="53" name="Straight Arrow Connector 52"/>
          <p:cNvCxnSpPr>
            <a:stCxn id="50" idx="2"/>
            <a:endCxn id="51" idx="0"/>
          </p:cNvCxnSpPr>
          <p:nvPr/>
        </p:nvCxnSpPr>
        <p:spPr bwMode="auto">
          <a:xfrm flipH="1">
            <a:off x="5015214" y="2275163"/>
            <a:ext cx="1" cy="324656"/>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55" name="Elbow Connector 54"/>
          <p:cNvCxnSpPr>
            <a:stCxn id="51" idx="2"/>
            <a:endCxn id="17" idx="3"/>
          </p:cNvCxnSpPr>
          <p:nvPr/>
        </p:nvCxnSpPr>
        <p:spPr bwMode="auto">
          <a:xfrm rot="5400000">
            <a:off x="4177132" y="3105207"/>
            <a:ext cx="1058460" cy="617705"/>
          </a:xfrm>
          <a:prstGeom prst="bentConnector2">
            <a:avLst/>
          </a:prstGeom>
          <a:solidFill>
            <a:schemeClr val="accent1"/>
          </a:solidFill>
          <a:ln w="9525" cap="flat" cmpd="sng" algn="ctr">
            <a:solidFill>
              <a:schemeClr val="tx1"/>
            </a:solidFill>
            <a:prstDash val="solid"/>
            <a:round/>
            <a:headEnd type="none" w="med" len="med"/>
            <a:tailEnd type="triangle"/>
          </a:ln>
          <a:effectLst/>
        </p:spPr>
      </p:cxnSp>
      <p:sp>
        <p:nvSpPr>
          <p:cNvPr id="59" name="Rectangle 58"/>
          <p:cNvSpPr/>
          <p:nvPr/>
        </p:nvSpPr>
        <p:spPr bwMode="auto">
          <a:xfrm>
            <a:off x="6890216" y="1989582"/>
            <a:ext cx="1386192" cy="285010"/>
          </a:xfrm>
          <a:prstGeom prst="rect">
            <a:avLst/>
          </a:prstGeom>
          <a:solidFill>
            <a:schemeClr val="accent1"/>
          </a:solidFill>
          <a:ln w="9525" cap="flat" cmpd="sng" algn="ctr">
            <a:solidFill>
              <a:schemeClr val="tx1"/>
            </a:solidFill>
            <a:prstDash val="solid"/>
            <a:round/>
            <a:headEnd type="none" w="med" len="med"/>
            <a:tailEnd type="none" w="med" len="med"/>
          </a:ln>
          <a:effectLst/>
        </p:spPr>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200" dirty="0">
                <a:latin typeface="Times" pitchFamily="122" charset="0"/>
              </a:rPr>
              <a:t>Census block group</a:t>
            </a:r>
          </a:p>
        </p:txBody>
      </p:sp>
      <p:sp>
        <p:nvSpPr>
          <p:cNvPr id="60" name="Rectangle 59"/>
          <p:cNvSpPr/>
          <p:nvPr/>
        </p:nvSpPr>
        <p:spPr bwMode="auto">
          <a:xfrm>
            <a:off x="6712697" y="3800783"/>
            <a:ext cx="1745503" cy="285010"/>
          </a:xfrm>
          <a:prstGeom prst="rect">
            <a:avLst/>
          </a:prstGeom>
          <a:ln>
            <a:headEnd type="none" w="med" len="med"/>
            <a:tailEnd type="none" w="med" len="med"/>
          </a:ln>
        </p:spPr>
        <p:style>
          <a:lnRef idx="2">
            <a:schemeClr val="accent1">
              <a:shade val="50000"/>
            </a:schemeClr>
          </a:lnRef>
          <a:fillRef idx="1">
            <a:schemeClr val="accent1"/>
          </a:fillRef>
          <a:effectRef idx="0">
            <a:schemeClr val="accent1"/>
          </a:effectRef>
          <a:fontRef idx="minor">
            <a:schemeClr val="lt1"/>
          </a:fontRef>
        </p:style>
        <p:txBody>
          <a:bodyPr vert="horz" wrap="square" lIns="68580" tIns="34290" rIns="68580" bIns="34290" numCol="1" rtlCol="0" anchor="t" anchorCtr="0" compatLnSpc="1">
            <a:prstTxWarp prst="textNoShape">
              <a:avLst/>
            </a:prstTxWarp>
          </a:bodyPr>
          <a:lstStyle/>
          <a:p>
            <a:pPr algn="ctr" defTabSz="685800" eaLnBrk="0" fontAlgn="base" hangingPunct="0">
              <a:spcBef>
                <a:spcPct val="0"/>
              </a:spcBef>
              <a:spcAft>
                <a:spcPct val="0"/>
              </a:spcAft>
            </a:pPr>
            <a:r>
              <a:rPr lang="en-US" sz="1200" dirty="0">
                <a:solidFill>
                  <a:schemeClr val="tx1"/>
                </a:solidFill>
                <a:latin typeface="Times" pitchFamily="122" charset="0"/>
              </a:rPr>
              <a:t>Socio-economic variables</a:t>
            </a:r>
          </a:p>
        </p:txBody>
      </p:sp>
      <p:cxnSp>
        <p:nvCxnSpPr>
          <p:cNvPr id="64" name="Straight Arrow Connector 63"/>
          <p:cNvCxnSpPr>
            <a:stCxn id="59" idx="2"/>
          </p:cNvCxnSpPr>
          <p:nvPr/>
        </p:nvCxnSpPr>
        <p:spPr bwMode="auto">
          <a:xfrm>
            <a:off x="7583312" y="2274591"/>
            <a:ext cx="0" cy="1526192"/>
          </a:xfrm>
          <a:prstGeom prst="straightConnector1">
            <a:avLst/>
          </a:prstGeom>
          <a:solidFill>
            <a:schemeClr val="accent1"/>
          </a:solidFill>
          <a:ln w="9525" cap="flat" cmpd="sng" algn="ctr">
            <a:solidFill>
              <a:schemeClr val="tx1"/>
            </a:solidFill>
            <a:prstDash val="solid"/>
            <a:round/>
            <a:headEnd type="none" w="med" len="med"/>
            <a:tailEnd type="triangle"/>
          </a:ln>
          <a:effectLst/>
        </p:spPr>
      </p:cxnSp>
      <p:cxnSp>
        <p:nvCxnSpPr>
          <p:cNvPr id="66" name="Elbow Connector 65"/>
          <p:cNvCxnSpPr>
            <a:stCxn id="60" idx="2"/>
            <a:endCxn id="29" idx="6"/>
          </p:cNvCxnSpPr>
          <p:nvPr/>
        </p:nvCxnSpPr>
        <p:spPr bwMode="auto">
          <a:xfrm rot="5400000">
            <a:off x="6515368" y="3377837"/>
            <a:ext cx="362126" cy="1778037"/>
          </a:xfrm>
          <a:prstGeom prst="bentConnector2">
            <a:avLst/>
          </a:prstGeom>
          <a:solidFill>
            <a:schemeClr val="accent1"/>
          </a:solidFill>
          <a:ln w="9525" cap="flat" cmpd="sng" algn="ctr">
            <a:solidFill>
              <a:schemeClr val="tx1"/>
            </a:solidFill>
            <a:prstDash val="solid"/>
            <a:round/>
            <a:headEnd type="none" w="med" len="med"/>
            <a:tailEnd type="triangle"/>
          </a:ln>
          <a:effectLst/>
        </p:spPr>
      </p:cxnSp>
    </p:spTree>
    <p:extLst>
      <p:ext uri="{BB962C8B-B14F-4D97-AF65-F5344CB8AC3E}">
        <p14:creationId xmlns:p14="http://schemas.microsoft.com/office/powerpoint/2010/main" val="361731464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685800" y="1885951"/>
            <a:ext cx="7772400" cy="484748"/>
          </a:xfrm>
        </p:spPr>
        <p:txBody>
          <a:bodyPr/>
          <a:lstStyle/>
          <a:p>
            <a:r>
              <a:rPr lang="en-US" sz="2700" dirty="0"/>
              <a:t>Conclusion</a:t>
            </a:r>
          </a:p>
        </p:txBody>
      </p:sp>
      <p:pic>
        <p:nvPicPr>
          <p:cNvPr id="4" name="Content Placeholder 3"/>
          <p:cNvPicPr>
            <a:picLocks noGrp="1" noChangeAspect="1"/>
          </p:cNvPicPr>
          <p:nvPr>
            <p:ph idx="1"/>
          </p:nvPr>
        </p:nvPicPr>
        <p:blipFill>
          <a:blip r:embed="rId2" cstate="print">
            <a:extLst>
              <a:ext uri="{28A0092B-C50C-407E-A947-70E740481C1C}">
                <a14:useLocalDpi xmlns:a14="http://schemas.microsoft.com/office/drawing/2010/main" val="0"/>
              </a:ext>
            </a:extLst>
          </a:blip>
          <a:stretch>
            <a:fillRect/>
          </a:stretch>
        </p:blipFill>
        <p:spPr>
          <a:xfrm>
            <a:off x="742950" y="2568525"/>
            <a:ext cx="2154707" cy="2788444"/>
          </a:xfrm>
        </p:spPr>
      </p:pic>
      <p:sp>
        <p:nvSpPr>
          <p:cNvPr id="6" name="TextBox 5"/>
          <p:cNvSpPr txBox="1"/>
          <p:nvPr/>
        </p:nvSpPr>
        <p:spPr>
          <a:xfrm>
            <a:off x="4514850" y="2681627"/>
            <a:ext cx="3486150" cy="2793072"/>
          </a:xfrm>
          <a:prstGeom prst="rect">
            <a:avLst/>
          </a:prstGeom>
          <a:noFill/>
        </p:spPr>
        <p:txBody>
          <a:bodyPr wrap="square" rtlCol="0">
            <a:spAutoFit/>
          </a:bodyPr>
          <a:lstStyle/>
          <a:p>
            <a:pPr algn="just"/>
            <a:r>
              <a:rPr lang="en-US" sz="1350" dirty="0"/>
              <a:t>The higher the score the better the quality of life in that particular block group. From the map, we can get a direct feeling that most of the region in downtown buffalo has relatively poor quality of life condition, although some of the region still get red color which denotes higher quality of life. The northeastern of Buffalo urban area has the relatively higher quality of life, people there have higher income, bigger house, higher education level and better natural environment.</a:t>
            </a:r>
          </a:p>
        </p:txBody>
      </p:sp>
    </p:spTree>
    <p:extLst>
      <p:ext uri="{BB962C8B-B14F-4D97-AF65-F5344CB8AC3E}">
        <p14:creationId xmlns:p14="http://schemas.microsoft.com/office/powerpoint/2010/main" val="770722016"/>
      </p:ext>
    </p:extLst>
  </p:cSld>
  <p:clrMapOvr>
    <a:masterClrMapping/>
  </p:clrMapOvr>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Breeze">
  <a:themeElements>
    <a:clrScheme name="Breeze">
      <a:dk1>
        <a:sysClr val="windowText" lastClr="000000"/>
      </a:dk1>
      <a:lt1>
        <a:sysClr val="window" lastClr="FFFFFF"/>
      </a:lt1>
      <a:dk2>
        <a:srgbClr val="09213B"/>
      </a:dk2>
      <a:lt2>
        <a:srgbClr val="D5EDF4"/>
      </a:lt2>
      <a:accent1>
        <a:srgbClr val="2C7C9F"/>
      </a:accent1>
      <a:accent2>
        <a:srgbClr val="244A58"/>
      </a:accent2>
      <a:accent3>
        <a:srgbClr val="E2751D"/>
      </a:accent3>
      <a:accent4>
        <a:srgbClr val="FFB400"/>
      </a:accent4>
      <a:accent5>
        <a:srgbClr val="7EB606"/>
      </a:accent5>
      <a:accent6>
        <a:srgbClr val="C00000"/>
      </a:accent6>
      <a:hlink>
        <a:srgbClr val="7030A0"/>
      </a:hlink>
      <a:folHlink>
        <a:srgbClr val="00B0F0"/>
      </a:folHlink>
    </a:clrScheme>
    <a:fontScheme name="Breeze">
      <a:majorFont>
        <a:latin typeface="News Gothic MT"/>
        <a:ea typeface=""/>
        <a:cs typeface=""/>
        <a:font script="Jpan" typeface="ＭＳ Ｐゴシック"/>
        <a:font script="Hans" typeface="宋体"/>
        <a:font script="Hant" typeface="新細明體"/>
      </a:majorFont>
      <a:minorFont>
        <a:latin typeface="News Gothic MT"/>
        <a:ea typeface=""/>
        <a:cs typeface=""/>
        <a:font script="Jpan" typeface="ＭＳ Ｐゴシック"/>
        <a:font script="Hans" typeface="宋体"/>
        <a:font script="Hant" typeface="新細明體"/>
      </a:minorFont>
    </a:fontScheme>
    <a:fmtScheme name="Breeze">
      <a:fillStyleLst>
        <a:solidFill>
          <a:schemeClr val="phClr"/>
        </a:solidFill>
        <a:gradFill rotWithShape="1">
          <a:gsLst>
            <a:gs pos="31000">
              <a:schemeClr val="phClr">
                <a:tint val="100000"/>
                <a:shade val="100000"/>
                <a:satMod val="120000"/>
              </a:schemeClr>
            </a:gs>
            <a:gs pos="100000">
              <a:schemeClr val="phClr">
                <a:tint val="50000"/>
                <a:satMod val="150000"/>
              </a:schemeClr>
            </a:gs>
          </a:gsLst>
          <a:lin ang="5400000" scaled="1"/>
        </a:gradFill>
        <a:gradFill rotWithShape="1">
          <a:gsLst>
            <a:gs pos="0">
              <a:schemeClr val="phClr">
                <a:shade val="100000"/>
                <a:satMod val="120000"/>
              </a:schemeClr>
            </a:gs>
            <a:gs pos="69000">
              <a:schemeClr val="phClr">
                <a:tint val="80000"/>
                <a:shade val="100000"/>
                <a:satMod val="150000"/>
              </a:schemeClr>
            </a:gs>
            <a:gs pos="100000">
              <a:schemeClr val="phClr">
                <a:tint val="50000"/>
                <a:shade val="100000"/>
                <a:satMod val="150000"/>
              </a:schemeClr>
            </a:gs>
          </a:gsLst>
          <a:path path="circle">
            <a:fillToRect l="100000" t="100000" r="100000" b="100000"/>
          </a:path>
        </a:gradFill>
      </a:fillStyleLst>
      <a:lnStyleLst>
        <a:ln w="12700" cap="flat" cmpd="sng" algn="ctr">
          <a:solidFill>
            <a:schemeClr val="phClr">
              <a:shade val="95000"/>
              <a:satMod val="105000"/>
            </a:schemeClr>
          </a:solidFill>
          <a:prstDash val="solid"/>
        </a:ln>
        <a:ln w="25400" cap="flat" cmpd="dbl" algn="ctr">
          <a:solidFill>
            <a:schemeClr val="phClr"/>
          </a:solidFill>
          <a:prstDash val="solid"/>
        </a:ln>
        <a:ln w="31750" cap="flat" cmpd="dbl" algn="ctr">
          <a:solidFill>
            <a:schemeClr val="phClr"/>
          </a:solidFill>
          <a:prstDash val="solid"/>
        </a:ln>
      </a:lnStyleLst>
      <a:effectStyleLst>
        <a:effectStyle>
          <a:effectLst/>
        </a:effectStyle>
        <a:effectStyle>
          <a:effectLst>
            <a:outerShdw blurRad="63500" dist="25400" dir="5400000" sx="101000" sy="101000" rotWithShape="0">
              <a:srgbClr val="000000">
                <a:alpha val="40000"/>
              </a:srgbClr>
            </a:outerShdw>
          </a:effectLst>
        </a:effectStyle>
        <a:effectStyle>
          <a:effectLst>
            <a:innerShdw blurRad="127000" dist="25400" dir="13500000">
              <a:srgbClr val="C0C0C0">
                <a:alpha val="75000"/>
              </a:srgbClr>
            </a:innerShdw>
            <a:outerShdw blurRad="88900" dist="25400" dir="5400000" sx="102000" sy="102000" algn="ctr" rotWithShape="0">
              <a:srgbClr val="C0C0C0">
                <a:alpha val="40000"/>
              </a:srgbClr>
            </a:outerShdw>
          </a:effectLst>
          <a:scene3d>
            <a:camera prst="perspectiveLeft" fov="300000"/>
            <a:lightRig rig="soft" dir="l">
              <a:rot lat="0" lon="0" rev="4200000"/>
            </a:lightRig>
          </a:scene3d>
          <a:sp3d extrusionH="38100" prstMaterial="powder">
            <a:bevelT w="50800" h="88900" prst="convex"/>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blipFill rotWithShape="1">
          <a:blip xmlns:r="http://schemas.openxmlformats.org/officeDocument/2006/relationships" r:embed="rId1">
            <a:duotone>
              <a:schemeClr val="phClr">
                <a:shade val="40000"/>
                <a:satMod val="400000"/>
              </a:schemeClr>
              <a:schemeClr val="phClr">
                <a:tint val="10000"/>
                <a:satMod val="200000"/>
              </a:schemeClr>
            </a:duotone>
          </a:blip>
          <a:stretch/>
        </a:blipFill>
      </a:bgFillStyleLst>
    </a:fmtScheme>
  </a:themeElements>
  <a:objectDefaults>
    <a:spDef>
      <a:spPr/>
      <a:bodyPr rtlCol="0" anchor="ctr"/>
      <a:lstStyle>
        <a:defPPr algn="ctr">
          <a:defRPr/>
        </a:defP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emplate>Breeze.thmx</Template>
  <TotalTime>401</TotalTime>
  <Words>2808</Words>
  <Application>Microsoft Macintosh PowerPoint</Application>
  <PresentationFormat>On-screen Show (4:3)</PresentationFormat>
  <Paragraphs>486</Paragraphs>
  <Slides>72</Slides>
  <Notes>6</Notes>
  <HiddenSlides>0</HiddenSlides>
  <MMClips>0</MMClips>
  <ScaleCrop>false</ScaleCrop>
  <HeadingPairs>
    <vt:vector size="6" baseType="variant">
      <vt:variant>
        <vt:lpstr>Fonts Used</vt:lpstr>
      </vt:variant>
      <vt:variant>
        <vt:i4>13</vt:i4>
      </vt:variant>
      <vt:variant>
        <vt:lpstr>Theme</vt:lpstr>
      </vt:variant>
      <vt:variant>
        <vt:i4>1</vt:i4>
      </vt:variant>
      <vt:variant>
        <vt:lpstr>Slide Titles</vt:lpstr>
      </vt:variant>
      <vt:variant>
        <vt:i4>72</vt:i4>
      </vt:variant>
    </vt:vector>
  </HeadingPairs>
  <TitlesOfParts>
    <vt:vector size="86" baseType="lpstr">
      <vt:lpstr>等线</vt:lpstr>
      <vt:lpstr>Gulim</vt:lpstr>
      <vt:lpstr>宋体</vt:lpstr>
      <vt:lpstr>Arial</vt:lpstr>
      <vt:lpstr>Arial Black</vt:lpstr>
      <vt:lpstr>Calibri</vt:lpstr>
      <vt:lpstr>News Gothic MT</vt:lpstr>
      <vt:lpstr>Times</vt:lpstr>
      <vt:lpstr>Times New Roman</vt:lpstr>
      <vt:lpstr>Trebuchet MS</vt:lpstr>
      <vt:lpstr>Verdana</vt:lpstr>
      <vt:lpstr>Wingdings</vt:lpstr>
      <vt:lpstr>Wingdings 2</vt:lpstr>
      <vt:lpstr>Breeze</vt:lpstr>
      <vt:lpstr>Mapping Potential of Radon levels in Erie County   Geo 479 By: Nick Luh </vt:lpstr>
      <vt:lpstr>objectives</vt:lpstr>
      <vt:lpstr>Method design</vt:lpstr>
      <vt:lpstr>Conclusion</vt:lpstr>
      <vt:lpstr>Integration of Remote sensing and Census data for Quality of life assessment in city of Buffalo</vt:lpstr>
      <vt:lpstr>Objectives</vt:lpstr>
      <vt:lpstr>Data source</vt:lpstr>
      <vt:lpstr>PowerPoint Presentation</vt:lpstr>
      <vt:lpstr>Conclusion</vt:lpstr>
      <vt:lpstr>Wetland Suitability Map for Suffolk County, New York</vt:lpstr>
      <vt:lpstr>Objectives</vt:lpstr>
      <vt:lpstr>Data</vt:lpstr>
      <vt:lpstr>Methods</vt:lpstr>
      <vt:lpstr>PowerPoint Presentation</vt:lpstr>
      <vt:lpstr>Mapping Habitat for Golden-winged Warbler (Vermivora chrysoptera) in Western New York.</vt:lpstr>
      <vt:lpstr>OBJECTIVES</vt:lpstr>
      <vt:lpstr>DATA SETS: Habitat Suitability Model</vt:lpstr>
      <vt:lpstr>RESULTS</vt:lpstr>
      <vt:lpstr>Which is the most influential factor of car accidents?</vt:lpstr>
      <vt:lpstr>Project Goals</vt:lpstr>
      <vt:lpstr>Influential factors:</vt:lpstr>
      <vt:lpstr>Model:</vt:lpstr>
      <vt:lpstr>Result:</vt:lpstr>
      <vt:lpstr>Erie County Crime Analysis</vt:lpstr>
      <vt:lpstr>Objectives</vt:lpstr>
      <vt:lpstr>Income:</vt:lpstr>
      <vt:lpstr>Education</vt:lpstr>
      <vt:lpstr>Employment Status</vt:lpstr>
      <vt:lpstr>Results</vt:lpstr>
      <vt:lpstr>Geographic Location Estimates of Sandbian Graptolite Species</vt:lpstr>
      <vt:lpstr>Purpose</vt:lpstr>
      <vt:lpstr>Methods</vt:lpstr>
      <vt:lpstr>PowerPoint Presentation</vt:lpstr>
      <vt:lpstr>Automobile Accidents</vt:lpstr>
      <vt:lpstr>Objectives</vt:lpstr>
      <vt:lpstr>Data</vt:lpstr>
      <vt:lpstr>Method design</vt:lpstr>
      <vt:lpstr>Validation</vt:lpstr>
      <vt:lpstr>Conclusion</vt:lpstr>
      <vt:lpstr>Ideal Location for  “Fitness Mecca”</vt:lpstr>
      <vt:lpstr>Objectives</vt:lpstr>
      <vt:lpstr>Method Design</vt:lpstr>
      <vt:lpstr>Conclusion</vt:lpstr>
      <vt:lpstr>Bison Habitat Selection: Yellowstone National Park</vt:lpstr>
      <vt:lpstr>Objective</vt:lpstr>
      <vt:lpstr>Study Area</vt:lpstr>
      <vt:lpstr>PowerPoint Presentation</vt:lpstr>
      <vt:lpstr>PowerPoint Presentation</vt:lpstr>
      <vt:lpstr>Bike Trails in the Everglades: Finding Impact Factors and Planning for New Trails </vt:lpstr>
      <vt:lpstr>Objectives</vt:lpstr>
      <vt:lpstr>Study Area &amp; Data</vt:lpstr>
      <vt:lpstr>Multiple Linear Regression</vt:lpstr>
      <vt:lpstr>Suitability Map &amp; New Trails</vt:lpstr>
      <vt:lpstr>Where is the best location for Restaurant in Buffalo based on YELP reviews and other criteria</vt:lpstr>
      <vt:lpstr>Method: Pairwise Comparison and AHP</vt:lpstr>
      <vt:lpstr>PowerPoint Presentation</vt:lpstr>
      <vt:lpstr>PowerPoint Presentation</vt:lpstr>
      <vt:lpstr>conclusion</vt:lpstr>
      <vt:lpstr>Evaluating the impact of public transport on nearby Residential Property Values  </vt:lpstr>
      <vt:lpstr>PowerPoint Presentation</vt:lpstr>
      <vt:lpstr>PowerPoint Presentation</vt:lpstr>
      <vt:lpstr>PowerPoint Presentation</vt:lpstr>
      <vt:lpstr>Conclusion</vt:lpstr>
      <vt:lpstr>Ski Resort Suitability of Erie County, NY </vt:lpstr>
      <vt:lpstr>PowerPoint Presentation</vt:lpstr>
      <vt:lpstr>PowerPoint Presentation</vt:lpstr>
      <vt:lpstr>PowerPoint Presentation</vt:lpstr>
      <vt:lpstr>Mapping Food Deserts in Buffalo NY </vt:lpstr>
      <vt:lpstr>Background: </vt:lpstr>
      <vt:lpstr>Objectives: </vt:lpstr>
      <vt:lpstr> Methods </vt:lpstr>
      <vt:lpstr>Results</vt:lpstr>
    </vt:vector>
  </TitlesOfParts>
  <Company/>
  <LinksUpToDate>false</LinksUpToDate>
  <SharedDoc>false</SharedDoc>
  <HyperlinksChanged>false</HyperlinksChanged>
  <AppVersion>16.0009</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Causes of High Radon Levels in Homes in New York State</dc:title>
  <dc:creator>Nick Luh</dc:creator>
  <cp:lastModifiedBy>Microsoft Office User</cp:lastModifiedBy>
  <cp:revision>38</cp:revision>
  <dcterms:created xsi:type="dcterms:W3CDTF">2017-04-20T14:45:48Z</dcterms:created>
  <dcterms:modified xsi:type="dcterms:W3CDTF">2018-02-01T02:00:47Z</dcterms:modified>
</cp:coreProperties>
</file>