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Lst>
  <p:notesMasterIdLst>
    <p:notesMasterId r:id="rId57"/>
  </p:notesMasterIdLst>
  <p:sldIdLst>
    <p:sldId id="256" r:id="rId2"/>
    <p:sldId id="258" r:id="rId3"/>
    <p:sldId id="267" r:id="rId4"/>
    <p:sldId id="271" r:id="rId5"/>
    <p:sldId id="272" r:id="rId6"/>
    <p:sldId id="273" r:id="rId7"/>
    <p:sldId id="274" r:id="rId8"/>
    <p:sldId id="279" r:id="rId9"/>
    <p:sldId id="280" r:id="rId10"/>
    <p:sldId id="281" r:id="rId11"/>
    <p:sldId id="283" r:id="rId12"/>
    <p:sldId id="284" r:id="rId13"/>
    <p:sldId id="285" r:id="rId14"/>
    <p:sldId id="286" r:id="rId15"/>
    <p:sldId id="287" r:id="rId16"/>
    <p:sldId id="289" r:id="rId17"/>
    <p:sldId id="290" r:id="rId18"/>
    <p:sldId id="292" r:id="rId19"/>
    <p:sldId id="293" r:id="rId20"/>
    <p:sldId id="294" r:id="rId21"/>
    <p:sldId id="295" r:id="rId22"/>
    <p:sldId id="296" r:id="rId23"/>
    <p:sldId id="298" r:id="rId24"/>
    <p:sldId id="299" r:id="rId25"/>
    <p:sldId id="300" r:id="rId26"/>
    <p:sldId id="301" r:id="rId27"/>
    <p:sldId id="303" r:id="rId28"/>
    <p:sldId id="304" r:id="rId29"/>
    <p:sldId id="305" r:id="rId30"/>
    <p:sldId id="306" r:id="rId31"/>
    <p:sldId id="308" r:id="rId32"/>
    <p:sldId id="309" r:id="rId33"/>
    <p:sldId id="310" r:id="rId34"/>
    <p:sldId id="311" r:id="rId35"/>
    <p:sldId id="312" r:id="rId36"/>
    <p:sldId id="313" r:id="rId37"/>
    <p:sldId id="314" r:id="rId38"/>
    <p:sldId id="315" r:id="rId39"/>
    <p:sldId id="316" r:id="rId40"/>
    <p:sldId id="318" r:id="rId41"/>
    <p:sldId id="319" r:id="rId42"/>
    <p:sldId id="320" r:id="rId43"/>
    <p:sldId id="321" r:id="rId44"/>
    <p:sldId id="322" r:id="rId45"/>
    <p:sldId id="323" r:id="rId46"/>
    <p:sldId id="324" r:id="rId47"/>
    <p:sldId id="325" r:id="rId48"/>
    <p:sldId id="326" r:id="rId49"/>
    <p:sldId id="327" r:id="rId50"/>
    <p:sldId id="328" r:id="rId51"/>
    <p:sldId id="329" r:id="rId52"/>
    <p:sldId id="330" r:id="rId53"/>
    <p:sldId id="331" r:id="rId54"/>
    <p:sldId id="333" r:id="rId55"/>
    <p:sldId id="334"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D6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83" autoAdjust="0"/>
    <p:restoredTop sz="94660"/>
  </p:normalViewPr>
  <p:slideViewPr>
    <p:cSldViewPr snapToGrid="0">
      <p:cViewPr varScale="1">
        <p:scale>
          <a:sx n="118" d="100"/>
          <a:sy n="118" d="100"/>
        </p:scale>
        <p:origin x="400"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83224F-3349-4318-AEE7-5C5E8E733547}" type="datetimeFigureOut">
              <a:rPr lang="en-US" smtClean="0"/>
              <a:t>1/31/18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B1E24-9F19-4A8A-8F05-6527BD3FE272}" type="slidenum">
              <a:rPr lang="en-US" smtClean="0"/>
              <a:t>‹#›</a:t>
            </a:fld>
            <a:endParaRPr lang="en-US"/>
          </a:p>
        </p:txBody>
      </p:sp>
    </p:spTree>
    <p:extLst>
      <p:ext uri="{BB962C8B-B14F-4D97-AF65-F5344CB8AC3E}">
        <p14:creationId xmlns:p14="http://schemas.microsoft.com/office/powerpoint/2010/main" val="2944140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F90CB-5B50-4975-B3F3-173FE61DA6CF}" type="slidenum">
              <a:rPr lang="en-US" smtClean="0"/>
              <a:t>37</a:t>
            </a:fld>
            <a:endParaRPr lang="en-US"/>
          </a:p>
        </p:txBody>
      </p:sp>
    </p:spTree>
    <p:extLst>
      <p:ext uri="{BB962C8B-B14F-4D97-AF65-F5344CB8AC3E}">
        <p14:creationId xmlns:p14="http://schemas.microsoft.com/office/powerpoint/2010/main" val="2236185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D863C7-CF06-407F-BED9-AE7C4F0C5F57}"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3765048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D863C7-CF06-407F-BED9-AE7C4F0C5F57}"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1057268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D863C7-CF06-407F-BED9-AE7C4F0C5F57}"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A0047-5C30-4A02-948B-521066563E75}"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72089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D863C7-CF06-407F-BED9-AE7C4F0C5F57}"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128740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D863C7-CF06-407F-BED9-AE7C4F0C5F57}"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A0047-5C30-4A02-948B-521066563E7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79052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D863C7-CF06-407F-BED9-AE7C4F0C5F57}"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186388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D863C7-CF06-407F-BED9-AE7C4F0C5F57}"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446223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D863C7-CF06-407F-BED9-AE7C4F0C5F57}"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729749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D863C7-CF06-407F-BED9-AE7C4F0C5F57}"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55652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D863C7-CF06-407F-BED9-AE7C4F0C5F57}"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1263525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D863C7-CF06-407F-BED9-AE7C4F0C5F57}" type="datetimeFigureOut">
              <a:rPr lang="en-US" smtClean="0"/>
              <a:t>1/31/18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342917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D863C7-CF06-407F-BED9-AE7C4F0C5F57}" type="datetimeFigureOut">
              <a:rPr lang="en-US" smtClean="0"/>
              <a:t>1/31/18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3065203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D863C7-CF06-407F-BED9-AE7C4F0C5F57}" type="datetimeFigureOut">
              <a:rPr lang="en-US" smtClean="0"/>
              <a:t>1/31/18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1431951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863C7-CF06-407F-BED9-AE7C4F0C5F57}" type="datetimeFigureOut">
              <a:rPr lang="en-US" smtClean="0"/>
              <a:t>1/31/18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1680186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D863C7-CF06-407F-BED9-AE7C4F0C5F57}" type="datetimeFigureOut">
              <a:rPr lang="en-US" smtClean="0"/>
              <a:t>1/31/18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3718608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D863C7-CF06-407F-BED9-AE7C4F0C5F57}" type="datetimeFigureOut">
              <a:rPr lang="en-US" smtClean="0"/>
              <a:t>1/31/18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2A0047-5C30-4A02-948B-521066563E75}" type="slidenum">
              <a:rPr lang="en-US" smtClean="0"/>
              <a:t>‹#›</a:t>
            </a:fld>
            <a:endParaRPr lang="en-US"/>
          </a:p>
        </p:txBody>
      </p:sp>
    </p:spTree>
    <p:extLst>
      <p:ext uri="{BB962C8B-B14F-4D97-AF65-F5344CB8AC3E}">
        <p14:creationId xmlns:p14="http://schemas.microsoft.com/office/powerpoint/2010/main" val="1500020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D863C7-CF06-407F-BED9-AE7C4F0C5F57}" type="datetimeFigureOut">
              <a:rPr lang="en-US" smtClean="0"/>
              <a:t>1/31/18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52A0047-5C30-4A02-948B-521066563E75}" type="slidenum">
              <a:rPr lang="en-US" smtClean="0"/>
              <a:t>‹#›</a:t>
            </a:fld>
            <a:endParaRPr lang="en-US"/>
          </a:p>
        </p:txBody>
      </p:sp>
    </p:spTree>
    <p:extLst>
      <p:ext uri="{BB962C8B-B14F-4D97-AF65-F5344CB8AC3E}">
        <p14:creationId xmlns:p14="http://schemas.microsoft.com/office/powerpoint/2010/main" val="417486223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tmp"/><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3117" y="1074498"/>
            <a:ext cx="8800715" cy="2674542"/>
          </a:xfrm>
        </p:spPr>
        <p:txBody>
          <a:bodyPr/>
          <a:lstStyle/>
          <a:p>
            <a:pPr algn="ctr"/>
            <a:r>
              <a:rPr lang="en-US" sz="4400" dirty="0"/>
              <a:t>Landslide Susceptibility Analysis </a:t>
            </a:r>
            <a:br>
              <a:rPr lang="en-US" sz="4400" dirty="0"/>
            </a:br>
            <a:r>
              <a:rPr lang="en-US" sz="4400" dirty="0"/>
              <a:t>for Rensselaer County</a:t>
            </a:r>
          </a:p>
        </p:txBody>
      </p:sp>
      <p:sp>
        <p:nvSpPr>
          <p:cNvPr id="3" name="Subtitle 2"/>
          <p:cNvSpPr>
            <a:spLocks noGrp="1"/>
          </p:cNvSpPr>
          <p:nvPr>
            <p:ph type="subTitle" idx="1"/>
          </p:nvPr>
        </p:nvSpPr>
        <p:spPr/>
        <p:txBody>
          <a:bodyPr>
            <a:normAutofit lnSpcReduction="10000"/>
          </a:bodyPr>
          <a:lstStyle/>
          <a:p>
            <a:r>
              <a:rPr lang="en-US" dirty="0"/>
              <a:t>By Brittany O’Brien</a:t>
            </a:r>
          </a:p>
          <a:p>
            <a:r>
              <a:rPr lang="en-US" dirty="0"/>
              <a:t>April 20</a:t>
            </a:r>
            <a:r>
              <a:rPr lang="en-US" baseline="30000" dirty="0"/>
              <a:t>th</a:t>
            </a:r>
            <a:r>
              <a:rPr lang="en-US" dirty="0"/>
              <a:t>, 2017</a:t>
            </a:r>
          </a:p>
          <a:p>
            <a:r>
              <a:rPr lang="en-US" dirty="0"/>
              <a:t>GEO 559</a:t>
            </a:r>
          </a:p>
        </p:txBody>
      </p:sp>
    </p:spTree>
    <p:extLst>
      <p:ext uri="{BB962C8B-B14F-4D97-AF65-F5344CB8AC3E}">
        <p14:creationId xmlns:p14="http://schemas.microsoft.com/office/powerpoint/2010/main" val="3251970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Statement/Objective</a:t>
            </a:r>
          </a:p>
        </p:txBody>
      </p:sp>
      <p:sp>
        <p:nvSpPr>
          <p:cNvPr id="3" name="Content Placeholder 2"/>
          <p:cNvSpPr>
            <a:spLocks noGrp="1"/>
          </p:cNvSpPr>
          <p:nvPr>
            <p:ph idx="1"/>
          </p:nvPr>
        </p:nvSpPr>
        <p:spPr/>
        <p:txBody>
          <a:bodyPr/>
          <a:lstStyle/>
          <a:p>
            <a:r>
              <a:rPr lang="en-US" dirty="0"/>
              <a:t>To assist WSU’s new Renewable Energy Organization in preliminary mapping of potential photovoltaic solar array locations.</a:t>
            </a:r>
          </a:p>
          <a:p>
            <a:r>
              <a:rPr lang="en-US" dirty="0"/>
              <a:t>Create a final solar suitability map for Pullman Campus.</a:t>
            </a:r>
          </a:p>
        </p:txBody>
      </p:sp>
    </p:spTree>
    <p:extLst>
      <p:ext uri="{BB962C8B-B14F-4D97-AF65-F5344CB8AC3E}">
        <p14:creationId xmlns:p14="http://schemas.microsoft.com/office/powerpoint/2010/main" val="2576593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Layers</a:t>
            </a:r>
          </a:p>
        </p:txBody>
      </p:sp>
      <p:sp>
        <p:nvSpPr>
          <p:cNvPr id="3" name="Content Placeholder 2"/>
          <p:cNvSpPr>
            <a:spLocks noGrp="1"/>
          </p:cNvSpPr>
          <p:nvPr>
            <p:ph idx="1"/>
          </p:nvPr>
        </p:nvSpPr>
        <p:spPr>
          <a:xfrm>
            <a:off x="1981200" y="1646237"/>
            <a:ext cx="8229600" cy="4830763"/>
          </a:xfrm>
        </p:spPr>
        <p:txBody>
          <a:bodyPr>
            <a:normAutofit fontScale="92500" lnSpcReduction="20000"/>
          </a:bodyPr>
          <a:lstStyle/>
          <a:p>
            <a:pPr marL="0" indent="0">
              <a:buNone/>
            </a:pPr>
            <a:r>
              <a:rPr lang="en-US" sz="2000" dirty="0"/>
              <a:t>DEM 10-meter -                   Slope Layer-                     Aspect Layer</a:t>
            </a:r>
          </a:p>
          <a:p>
            <a:endParaRPr lang="en-US" dirty="0"/>
          </a:p>
          <a:p>
            <a:endParaRPr lang="en-US" dirty="0"/>
          </a:p>
          <a:p>
            <a:endParaRPr lang="en-US" dirty="0"/>
          </a:p>
          <a:p>
            <a:pPr marL="0" indent="0">
              <a:buNone/>
            </a:pPr>
            <a:endParaRPr lang="en-US" sz="2000" dirty="0"/>
          </a:p>
          <a:p>
            <a:pPr marL="0" indent="0">
              <a:buNone/>
            </a:pPr>
            <a:r>
              <a:rPr lang="en-US" sz="2000" dirty="0"/>
              <a:t>Solar Radiation Layer          Reclassification of each layer (Binary)</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Reclassified layers put into model-</a:t>
            </a:r>
          </a:p>
        </p:txBody>
      </p:sp>
      <p:pic>
        <p:nvPicPr>
          <p:cNvPr id="4" name="Picture 3" descr="DE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816" y="2235200"/>
            <a:ext cx="2766460" cy="1524001"/>
          </a:xfrm>
          <a:prstGeom prst="rect">
            <a:avLst/>
          </a:prstGeom>
        </p:spPr>
      </p:pic>
      <p:pic>
        <p:nvPicPr>
          <p:cNvPr id="5" name="Picture 4" descr="sl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235200"/>
            <a:ext cx="2468980" cy="1533027"/>
          </a:xfrm>
          <a:prstGeom prst="rect">
            <a:avLst/>
          </a:prstGeom>
        </p:spPr>
      </p:pic>
      <p:pic>
        <p:nvPicPr>
          <p:cNvPr id="6" name="Picture 5" descr="aspec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2593" y="2235199"/>
            <a:ext cx="2853307" cy="1533027"/>
          </a:xfrm>
          <a:prstGeom prst="rect">
            <a:avLst/>
          </a:prstGeom>
        </p:spPr>
      </p:pic>
      <p:pic>
        <p:nvPicPr>
          <p:cNvPr id="7" name="Picture 6" descr="sol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1" y="4051617"/>
            <a:ext cx="2878861" cy="1752600"/>
          </a:xfrm>
          <a:prstGeom prst="rect">
            <a:avLst/>
          </a:prstGeom>
        </p:spPr>
      </p:pic>
      <p:pic>
        <p:nvPicPr>
          <p:cNvPr id="8" name="Picture 7" descr="asp_rec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4050" y="4091075"/>
            <a:ext cx="2498543" cy="1496682"/>
          </a:xfrm>
          <a:prstGeom prst="rect">
            <a:avLst/>
          </a:prstGeom>
        </p:spPr>
      </p:pic>
      <p:pic>
        <p:nvPicPr>
          <p:cNvPr id="9" name="Content Placeholder 5" descr="model.PNG"/>
          <p:cNvPicPr>
            <a:picLocks noChangeAspect="1"/>
          </p:cNvPicPr>
          <p:nvPr/>
        </p:nvPicPr>
        <p:blipFill>
          <a:blip r:embed="rId7">
            <a:extLst>
              <a:ext uri="{28A0092B-C50C-407E-A947-70E740481C1C}">
                <a14:useLocalDpi xmlns:a14="http://schemas.microsoft.com/office/drawing/2010/main" val="0"/>
              </a:ext>
            </a:extLst>
          </a:blip>
          <a:srcRect t="3803" b="3803"/>
          <a:stretch>
            <a:fillRect/>
          </a:stretch>
        </p:blipFill>
        <p:spPr>
          <a:xfrm>
            <a:off x="7732568" y="5203189"/>
            <a:ext cx="2478233" cy="1363028"/>
          </a:xfrm>
          <a:prstGeom prst="rect">
            <a:avLst/>
          </a:prstGeom>
        </p:spPr>
      </p:pic>
    </p:spTree>
    <p:extLst>
      <p:ext uri="{BB962C8B-B14F-4D97-AF65-F5344CB8AC3E}">
        <p14:creationId xmlns:p14="http://schemas.microsoft.com/office/powerpoint/2010/main" val="2441341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Final Output- 3 Identified Locations</a:t>
            </a:r>
            <a:br>
              <a:rPr lang="en-US" dirty="0"/>
            </a:br>
            <a:r>
              <a:rPr lang="en-US" sz="2800" dirty="0"/>
              <a:t>5-meter buffer around roads</a:t>
            </a:r>
            <a:endParaRPr lang="en-US" dirty="0"/>
          </a:p>
        </p:txBody>
      </p:sp>
      <p:pic>
        <p:nvPicPr>
          <p:cNvPr id="4" name="Content Placeholder 3" descr="Capture.PNG"/>
          <p:cNvPicPr>
            <a:picLocks noGrp="1" noChangeAspect="1"/>
          </p:cNvPicPr>
          <p:nvPr>
            <p:ph idx="1"/>
          </p:nvPr>
        </p:nvPicPr>
        <p:blipFill>
          <a:blip r:embed="rId2">
            <a:extLst>
              <a:ext uri="{28A0092B-C50C-407E-A947-70E740481C1C}">
                <a14:useLocalDpi xmlns:a14="http://schemas.microsoft.com/office/drawing/2010/main" val="0"/>
              </a:ext>
            </a:extLst>
          </a:blip>
          <a:srcRect t="1080" b="1080"/>
          <a:stretch>
            <a:fillRect/>
          </a:stretch>
        </p:blipFill>
        <p:spPr>
          <a:xfrm>
            <a:off x="5468504" y="1396537"/>
            <a:ext cx="4742297" cy="2608263"/>
          </a:xfrm>
        </p:spPr>
      </p:pic>
      <p:pic>
        <p:nvPicPr>
          <p:cNvPr id="3" name="Picture 2" descr="Screen Shot 2017-05-16 at 3.03.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1" y="1007036"/>
            <a:ext cx="3741303" cy="2663264"/>
          </a:xfrm>
          <a:prstGeom prst="rect">
            <a:avLst/>
          </a:prstGeom>
        </p:spPr>
      </p:pic>
      <p:pic>
        <p:nvPicPr>
          <p:cNvPr id="5" name="Picture 4" descr="Screen Shot 2017-05-16 at 3.04.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500" y="3873501"/>
            <a:ext cx="4051300" cy="2565207"/>
          </a:xfrm>
          <a:prstGeom prst="rect">
            <a:avLst/>
          </a:prstGeom>
        </p:spPr>
      </p:pic>
      <p:pic>
        <p:nvPicPr>
          <p:cNvPr id="6" name="Picture 5" descr="Screen Shot 2017-05-16 at 3.04.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6910" y="4004799"/>
            <a:ext cx="3652590" cy="2387600"/>
          </a:xfrm>
          <a:prstGeom prst="rect">
            <a:avLst/>
          </a:prstGeom>
        </p:spPr>
      </p:pic>
    </p:spTree>
    <p:extLst>
      <p:ext uri="{BB962C8B-B14F-4D97-AF65-F5344CB8AC3E}">
        <p14:creationId xmlns:p14="http://schemas.microsoft.com/office/powerpoint/2010/main" val="1460359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7839" y="2404534"/>
            <a:ext cx="8373687" cy="1646302"/>
          </a:xfrm>
        </p:spPr>
        <p:txBody>
          <a:bodyPr>
            <a:normAutofit fontScale="90000"/>
          </a:bodyPr>
          <a:lstStyle/>
          <a:p>
            <a:r>
              <a:rPr lang="en-US" dirty="0"/>
              <a:t>Mapping Preferred Canada Goose Habitat</a:t>
            </a:r>
          </a:p>
        </p:txBody>
      </p:sp>
      <p:sp>
        <p:nvSpPr>
          <p:cNvPr id="3" name="Subtitle 2"/>
          <p:cNvSpPr>
            <a:spLocks noGrp="1"/>
          </p:cNvSpPr>
          <p:nvPr>
            <p:ph type="subTitle" idx="1"/>
          </p:nvPr>
        </p:nvSpPr>
        <p:spPr/>
        <p:txBody>
          <a:bodyPr/>
          <a:lstStyle/>
          <a:p>
            <a:r>
              <a:rPr lang="en-US" dirty="0"/>
              <a:t>By: Brooke Chamberlain</a:t>
            </a:r>
          </a:p>
          <a:p>
            <a:r>
              <a:rPr lang="en-US" dirty="0"/>
              <a:t>GEO 559</a:t>
            </a:r>
          </a:p>
        </p:txBody>
      </p:sp>
    </p:spTree>
    <p:extLst>
      <p:ext uri="{BB962C8B-B14F-4D97-AF65-F5344CB8AC3E}">
        <p14:creationId xmlns:p14="http://schemas.microsoft.com/office/powerpoint/2010/main" val="38930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8982"/>
          </a:xfrm>
        </p:spPr>
        <p:txBody>
          <a:bodyPr/>
          <a:lstStyle/>
          <a:p>
            <a:r>
              <a:rPr lang="en-US" dirty="0"/>
              <a:t>Objective</a:t>
            </a:r>
          </a:p>
        </p:txBody>
      </p:sp>
      <p:sp>
        <p:nvSpPr>
          <p:cNvPr id="3" name="TextBox 2"/>
          <p:cNvSpPr txBox="1"/>
          <p:nvPr/>
        </p:nvSpPr>
        <p:spPr>
          <a:xfrm>
            <a:off x="677334" y="1333799"/>
            <a:ext cx="9232669" cy="1692771"/>
          </a:xfrm>
          <a:prstGeom prst="rect">
            <a:avLst/>
          </a:prstGeom>
          <a:noFill/>
        </p:spPr>
        <p:txBody>
          <a:bodyPr wrap="square" rtlCol="0">
            <a:spAutoFit/>
          </a:bodyPr>
          <a:lstStyle/>
          <a:p>
            <a:pPr marL="285750" indent="-285750">
              <a:buFont typeface="Arial" panose="020B0604020202020204" pitchFamily="34" charset="0"/>
              <a:buChar char="•"/>
            </a:pPr>
            <a:r>
              <a:rPr lang="en-US" sz="2800" dirty="0"/>
              <a:t>Locate areas that can be further developed or altered to decrease Canada goose habitation</a:t>
            </a:r>
          </a:p>
          <a:p>
            <a:pPr marL="742950" lvl="1" indent="-285750">
              <a:buFont typeface="Arial" panose="020B0604020202020204" pitchFamily="34" charset="0"/>
              <a:buChar char="•"/>
            </a:pPr>
            <a:r>
              <a:rPr lang="en-US" sz="2400" dirty="0"/>
              <a:t>Examples include Adding medium sized shrubbery and/or trees can decrease incidences of goose habitation</a:t>
            </a:r>
          </a:p>
        </p:txBody>
      </p:sp>
      <p:pic>
        <p:nvPicPr>
          <p:cNvPr id="3074" name="Picture 2" descr="Image result for park with tr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136" y="3026570"/>
            <a:ext cx="5054673" cy="379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758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31273"/>
          </a:xfrm>
        </p:spPr>
        <p:txBody>
          <a:bodyPr/>
          <a:lstStyle/>
          <a:p>
            <a:r>
              <a:rPr lang="en-US" dirty="0"/>
              <a:t>Data Used</a:t>
            </a:r>
          </a:p>
        </p:txBody>
      </p:sp>
      <p:sp>
        <p:nvSpPr>
          <p:cNvPr id="3" name="TextBox 2"/>
          <p:cNvSpPr txBox="1"/>
          <p:nvPr/>
        </p:nvSpPr>
        <p:spPr>
          <a:xfrm>
            <a:off x="764771" y="1778924"/>
            <a:ext cx="8551025"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LULC – from USGS</a:t>
            </a:r>
          </a:p>
          <a:p>
            <a:pPr marL="285750" indent="-285750">
              <a:buFont typeface="Arial" panose="020B0604020202020204" pitchFamily="34" charset="0"/>
              <a:buChar char="•"/>
            </a:pPr>
            <a:r>
              <a:rPr lang="en-US" sz="2800" dirty="0"/>
              <a:t>Water bodies data – from USGS</a:t>
            </a:r>
          </a:p>
          <a:p>
            <a:pPr marL="285750" indent="-285750">
              <a:buFont typeface="Arial" panose="020B0604020202020204" pitchFamily="34" charset="0"/>
              <a:buChar char="•"/>
            </a:pPr>
            <a:r>
              <a:rPr lang="en-US" sz="2800" dirty="0"/>
              <a:t>Wetlands Data – ArcGIS Online</a:t>
            </a:r>
          </a:p>
          <a:p>
            <a:pPr marL="285750" indent="-285750">
              <a:buFont typeface="Arial" panose="020B0604020202020204" pitchFamily="34" charset="0"/>
              <a:buChar char="•"/>
            </a:pPr>
            <a:r>
              <a:rPr lang="en-US" sz="2800" dirty="0"/>
              <a:t>State Park Data – ArcGIS Online</a:t>
            </a:r>
          </a:p>
          <a:p>
            <a:pPr marL="285750" indent="-285750">
              <a:buFont typeface="Arial" panose="020B0604020202020204" pitchFamily="34" charset="0"/>
              <a:buChar char="•"/>
            </a:pPr>
            <a:r>
              <a:rPr lang="en-US" sz="2800" dirty="0"/>
              <a:t>Erie County Map – from CUGIR</a:t>
            </a:r>
          </a:p>
          <a:p>
            <a:pPr marL="285750" indent="-285750">
              <a:buFont typeface="Arial" panose="020B0604020202020204" pitchFamily="34" charset="0"/>
              <a:buChar char="•"/>
            </a:pPr>
            <a:r>
              <a:rPr lang="en-US" sz="2800" dirty="0"/>
              <a:t>Road map data – from USGS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Study Area – Erie County</a:t>
            </a:r>
          </a:p>
        </p:txBody>
      </p:sp>
    </p:spTree>
    <p:extLst>
      <p:ext uri="{BB962C8B-B14F-4D97-AF65-F5344CB8AC3E}">
        <p14:creationId xmlns:p14="http://schemas.microsoft.com/office/powerpoint/2010/main" val="2179233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4" name="TextBox 3"/>
          <p:cNvSpPr txBox="1"/>
          <p:nvPr/>
        </p:nvSpPr>
        <p:spPr>
          <a:xfrm>
            <a:off x="803564" y="1995055"/>
            <a:ext cx="10047316"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Preferred habitat buffers correlate with Canada Goose sightings and research data that specifies preferred habitat</a:t>
            </a:r>
          </a:p>
          <a:p>
            <a:pPr marL="285750" indent="-285750">
              <a:buFont typeface="Arial" panose="020B0604020202020204" pitchFamily="34" charset="0"/>
              <a:buChar char="•"/>
            </a:pPr>
            <a:r>
              <a:rPr lang="en-US" sz="2400" dirty="0"/>
              <a:t>Some popular parks and residential areas do overlap with preferred Canada Goose habitat</a:t>
            </a:r>
          </a:p>
          <a:p>
            <a:pPr marL="285750" indent="-285750">
              <a:buFont typeface="Arial" panose="020B0604020202020204" pitchFamily="34" charset="0"/>
              <a:buChar char="•"/>
            </a:pPr>
            <a:r>
              <a:rPr lang="en-US" sz="2400" dirty="0"/>
              <a:t>Online ArcGIS application created for users to view and add habitat data for the Canada Goose</a:t>
            </a:r>
          </a:p>
          <a:p>
            <a:pPr marL="285750" indent="-285750">
              <a:buFont typeface="Arial" panose="020B0604020202020204" pitchFamily="34" charset="0"/>
              <a:buChar char="•"/>
            </a:pPr>
            <a:r>
              <a:rPr lang="en-US" sz="2400" dirty="0"/>
              <a:t>Habitat applications can be a useful tool for those highly interested in wildlife, and those who desperately wish to avoid wildlife</a:t>
            </a:r>
          </a:p>
        </p:txBody>
      </p:sp>
    </p:spTree>
    <p:extLst>
      <p:ext uri="{BB962C8B-B14F-4D97-AF65-F5344CB8AC3E}">
        <p14:creationId xmlns:p14="http://schemas.microsoft.com/office/powerpoint/2010/main" val="2866763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Fixing the Parking Problem at North Campus with Bikes!</a:t>
            </a:r>
          </a:p>
        </p:txBody>
      </p:sp>
      <p:sp>
        <p:nvSpPr>
          <p:cNvPr id="3" name="Subtitle 2"/>
          <p:cNvSpPr>
            <a:spLocks noGrp="1"/>
          </p:cNvSpPr>
          <p:nvPr>
            <p:ph type="subTitle" idx="1"/>
          </p:nvPr>
        </p:nvSpPr>
        <p:spPr>
          <a:xfrm>
            <a:off x="1441704" y="4013518"/>
            <a:ext cx="9144000" cy="1655762"/>
          </a:xfrm>
        </p:spPr>
        <p:txBody>
          <a:bodyPr/>
          <a:lstStyle/>
          <a:p>
            <a:r>
              <a:rPr lang="en-US" dirty="0"/>
              <a:t>Lucas Chapin</a:t>
            </a:r>
          </a:p>
        </p:txBody>
      </p:sp>
    </p:spTree>
    <p:extLst>
      <p:ext uri="{BB962C8B-B14F-4D97-AF65-F5344CB8AC3E}">
        <p14:creationId xmlns:p14="http://schemas.microsoft.com/office/powerpoint/2010/main" val="1661745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7747" y="497305"/>
            <a:ext cx="9208168" cy="769441"/>
          </a:xfrm>
          <a:prstGeom prst="rect">
            <a:avLst/>
          </a:prstGeom>
          <a:noFill/>
        </p:spPr>
        <p:txBody>
          <a:bodyPr wrap="square" rtlCol="0">
            <a:spAutoFit/>
          </a:bodyPr>
          <a:lstStyle/>
          <a:p>
            <a:r>
              <a:rPr lang="en-US" sz="4400" dirty="0"/>
              <a:t>Created 3 ND’s for Comparison</a:t>
            </a:r>
          </a:p>
        </p:txBody>
      </p:sp>
      <p:sp>
        <p:nvSpPr>
          <p:cNvPr id="5" name="TextBox 4"/>
          <p:cNvSpPr txBox="1"/>
          <p:nvPr/>
        </p:nvSpPr>
        <p:spPr>
          <a:xfrm>
            <a:off x="1235242" y="1967297"/>
            <a:ext cx="3064042" cy="1200329"/>
          </a:xfrm>
          <a:prstGeom prst="rect">
            <a:avLst/>
          </a:prstGeom>
          <a:noFill/>
        </p:spPr>
        <p:txBody>
          <a:bodyPr wrap="square" rtlCol="0">
            <a:spAutoFit/>
          </a:bodyPr>
          <a:lstStyle/>
          <a:p>
            <a:r>
              <a:rPr lang="en-US" sz="2400" b="1" dirty="0"/>
              <a:t>Current Driving</a:t>
            </a:r>
          </a:p>
          <a:p>
            <a:endParaRPr lang="en-US" sz="2400" b="1" dirty="0"/>
          </a:p>
          <a:p>
            <a:r>
              <a:rPr lang="en-US" sz="2400" b="1" dirty="0"/>
              <a:t> </a:t>
            </a:r>
          </a:p>
        </p:txBody>
      </p:sp>
      <p:sp>
        <p:nvSpPr>
          <p:cNvPr id="6" name="TextBox 5"/>
          <p:cNvSpPr txBox="1"/>
          <p:nvPr/>
        </p:nvSpPr>
        <p:spPr>
          <a:xfrm>
            <a:off x="4299284" y="1984523"/>
            <a:ext cx="3930315" cy="461665"/>
          </a:xfrm>
          <a:prstGeom prst="rect">
            <a:avLst/>
          </a:prstGeom>
          <a:noFill/>
        </p:spPr>
        <p:txBody>
          <a:bodyPr wrap="square" rtlCol="0">
            <a:spAutoFit/>
          </a:bodyPr>
          <a:lstStyle/>
          <a:p>
            <a:r>
              <a:rPr lang="en-US" sz="2400" b="1" dirty="0"/>
              <a:t>Current Biking</a:t>
            </a:r>
          </a:p>
        </p:txBody>
      </p:sp>
      <p:sp>
        <p:nvSpPr>
          <p:cNvPr id="7" name="TextBox 6"/>
          <p:cNvSpPr txBox="1"/>
          <p:nvPr/>
        </p:nvSpPr>
        <p:spPr>
          <a:xfrm>
            <a:off x="7363326" y="1665164"/>
            <a:ext cx="3513221" cy="1200329"/>
          </a:xfrm>
          <a:prstGeom prst="rect">
            <a:avLst/>
          </a:prstGeom>
          <a:noFill/>
        </p:spPr>
        <p:txBody>
          <a:bodyPr wrap="square" rtlCol="0">
            <a:spAutoFit/>
          </a:bodyPr>
          <a:lstStyle/>
          <a:p>
            <a:r>
              <a:rPr lang="en-US" sz="2400" b="1" dirty="0"/>
              <a:t>Direct Route Biking</a:t>
            </a:r>
          </a:p>
          <a:p>
            <a:r>
              <a:rPr lang="en-US" sz="2400" b="1" dirty="0"/>
              <a:t>(No Intersections, straight line there)</a:t>
            </a:r>
          </a:p>
        </p:txBody>
      </p:sp>
      <p:sp>
        <p:nvSpPr>
          <p:cNvPr id="17" name="Down Arrow 16"/>
          <p:cNvSpPr/>
          <p:nvPr/>
        </p:nvSpPr>
        <p:spPr>
          <a:xfrm>
            <a:off x="4700337" y="2765546"/>
            <a:ext cx="1596188" cy="21754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2381815">
            <a:off x="2141699" y="3068675"/>
            <a:ext cx="2547850" cy="16585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9009881" flipH="1">
            <a:off x="6417286" y="3228686"/>
            <a:ext cx="2108623" cy="1632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05744" y="5093246"/>
            <a:ext cx="7587916" cy="1077218"/>
          </a:xfrm>
          <a:prstGeom prst="rect">
            <a:avLst/>
          </a:prstGeom>
          <a:noFill/>
        </p:spPr>
        <p:txBody>
          <a:bodyPr wrap="square" rtlCol="0">
            <a:spAutoFit/>
          </a:bodyPr>
          <a:lstStyle/>
          <a:p>
            <a:pPr algn="ctr"/>
            <a:r>
              <a:rPr lang="en-US" sz="3200" b="1" dirty="0"/>
              <a:t>Compare route “cost” using </a:t>
            </a:r>
          </a:p>
          <a:p>
            <a:pPr algn="ctr"/>
            <a:r>
              <a:rPr lang="en-US" sz="3200" b="1" dirty="0"/>
              <a:t>Network Analysis </a:t>
            </a:r>
          </a:p>
        </p:txBody>
      </p:sp>
    </p:spTree>
    <p:extLst>
      <p:ext uri="{BB962C8B-B14F-4D97-AF65-F5344CB8AC3E}">
        <p14:creationId xmlns:p14="http://schemas.microsoft.com/office/powerpoint/2010/main" val="936511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988092" y="1228725"/>
          <a:ext cx="10299033" cy="4791825"/>
        </p:xfrm>
        <a:graphic>
          <a:graphicData uri="http://schemas.openxmlformats.org/drawingml/2006/table">
            <a:tbl>
              <a:tblPr>
                <a:tableStyleId>{5C22544A-7EE6-4342-B048-85BDC9FD1C3A}</a:tableStyleId>
              </a:tblPr>
              <a:tblGrid>
                <a:gridCol w="2804032">
                  <a:extLst>
                    <a:ext uri="{9D8B030D-6E8A-4147-A177-3AD203B41FA5}">
                      <a16:colId xmlns:a16="http://schemas.microsoft.com/office/drawing/2014/main" val="20000"/>
                    </a:ext>
                  </a:extLst>
                </a:gridCol>
                <a:gridCol w="865168">
                  <a:extLst>
                    <a:ext uri="{9D8B030D-6E8A-4147-A177-3AD203B41FA5}">
                      <a16:colId xmlns:a16="http://schemas.microsoft.com/office/drawing/2014/main" val="20001"/>
                    </a:ext>
                  </a:extLst>
                </a:gridCol>
                <a:gridCol w="1969921">
                  <a:extLst>
                    <a:ext uri="{9D8B030D-6E8A-4147-A177-3AD203B41FA5}">
                      <a16:colId xmlns:a16="http://schemas.microsoft.com/office/drawing/2014/main" val="20002"/>
                    </a:ext>
                  </a:extLst>
                </a:gridCol>
                <a:gridCol w="1162733">
                  <a:extLst>
                    <a:ext uri="{9D8B030D-6E8A-4147-A177-3AD203B41FA5}">
                      <a16:colId xmlns:a16="http://schemas.microsoft.com/office/drawing/2014/main" val="20003"/>
                    </a:ext>
                  </a:extLst>
                </a:gridCol>
                <a:gridCol w="2085474">
                  <a:extLst>
                    <a:ext uri="{9D8B030D-6E8A-4147-A177-3AD203B41FA5}">
                      <a16:colId xmlns:a16="http://schemas.microsoft.com/office/drawing/2014/main" val="20004"/>
                    </a:ext>
                  </a:extLst>
                </a:gridCol>
                <a:gridCol w="1411705">
                  <a:extLst>
                    <a:ext uri="{9D8B030D-6E8A-4147-A177-3AD203B41FA5}">
                      <a16:colId xmlns:a16="http://schemas.microsoft.com/office/drawing/2014/main" val="20005"/>
                    </a:ext>
                  </a:extLst>
                </a:gridCol>
              </a:tblGrid>
              <a:tr h="497305">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en-US" sz="2400" u="none" strike="noStrike" dirty="0">
                          <a:effectLst/>
                        </a:rPr>
                        <a:t>Cost in Minutes of:</a:t>
                      </a:r>
                      <a:endParaRPr lang="en-US" sz="2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ctr"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763193">
                <a:tc>
                  <a:txBody>
                    <a:bodyPr/>
                    <a:lstStyle/>
                    <a:p>
                      <a:pPr algn="l" fontAlgn="b"/>
                      <a:r>
                        <a:rPr lang="en-US" sz="2400" u="none" strike="noStrike" dirty="0">
                          <a:effectLst/>
                        </a:rPr>
                        <a:t>Location</a:t>
                      </a:r>
                      <a:endParaRPr lang="en-US" sz="2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Car</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Car</a:t>
                      </a:r>
                      <a:r>
                        <a:rPr lang="en-US" sz="2400" u="none" strike="noStrike" baseline="0" dirty="0">
                          <a:effectLst/>
                        </a:rPr>
                        <a:t> </a:t>
                      </a:r>
                      <a:r>
                        <a:rPr lang="en-US" sz="2400" u="none" strike="noStrike" dirty="0">
                          <a:effectLst/>
                        </a:rPr>
                        <a:t>w/ Parking</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Bike </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Bike w/ intersections</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 Direct Route </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421654">
                <a:tc>
                  <a:txBody>
                    <a:bodyPr/>
                    <a:lstStyle/>
                    <a:p>
                      <a:pPr algn="l" fontAlgn="b"/>
                      <a:r>
                        <a:rPr lang="en-US" sz="2400" u="none" strike="noStrike" dirty="0">
                          <a:effectLst/>
                        </a:rPr>
                        <a:t>Amherst Manor Apartments</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5</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9</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7</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10</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5</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421654">
                <a:tc>
                  <a:txBody>
                    <a:bodyPr/>
                    <a:lstStyle/>
                    <a:p>
                      <a:pPr algn="l" fontAlgn="b"/>
                      <a:r>
                        <a:rPr lang="en-US" sz="2400" u="none" strike="noStrike" dirty="0">
                          <a:effectLst/>
                        </a:rPr>
                        <a:t>Villas at Chestnut Ridge</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5</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9</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7</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10</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5</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763193">
                <a:tc>
                  <a:txBody>
                    <a:bodyPr/>
                    <a:lstStyle/>
                    <a:p>
                      <a:pPr algn="l" fontAlgn="b"/>
                      <a:r>
                        <a:rPr lang="en-US" sz="2400" u="none" strike="noStrike" dirty="0">
                          <a:effectLst/>
                        </a:rPr>
                        <a:t>University Village at </a:t>
                      </a:r>
                      <a:r>
                        <a:rPr lang="en-US" sz="2400" u="none" strike="noStrike" dirty="0" err="1">
                          <a:effectLst/>
                        </a:rPr>
                        <a:t>Sweethome</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6</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10</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8</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11</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7</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421654">
                <a:tc>
                  <a:txBody>
                    <a:bodyPr/>
                    <a:lstStyle/>
                    <a:p>
                      <a:pPr algn="l" fontAlgn="b"/>
                      <a:r>
                        <a:rPr lang="en-US" sz="2400" u="none" strike="noStrike" dirty="0">
                          <a:effectLst/>
                        </a:rPr>
                        <a:t>N. Forest Rd. </a:t>
                      </a:r>
                      <a:r>
                        <a:rPr lang="en-US" sz="2400" u="none" strike="noStrike" dirty="0" err="1">
                          <a:effectLst/>
                        </a:rPr>
                        <a:t>Apts</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5</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9</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12</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15</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11.2</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421654">
                <a:tc>
                  <a:txBody>
                    <a:bodyPr/>
                    <a:lstStyle/>
                    <a:p>
                      <a:pPr algn="l" fontAlgn="b"/>
                      <a:r>
                        <a:rPr lang="en-US" sz="2400" u="none" strike="noStrike" dirty="0">
                          <a:effectLst/>
                        </a:rPr>
                        <a:t>Lake Tree Village</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8</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12</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9</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12</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10.2</a:t>
                      </a:r>
                      <a:endParaRPr lang="en-US" sz="2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442736">
                <a:tc>
                  <a:txBody>
                    <a:bodyPr/>
                    <a:lstStyle/>
                    <a:p>
                      <a:pPr algn="l" fontAlgn="b"/>
                      <a:r>
                        <a:rPr lang="en-US" sz="2400" u="none" strike="noStrike" dirty="0">
                          <a:effectLst/>
                        </a:rPr>
                        <a:t>Triad </a:t>
                      </a:r>
                      <a:r>
                        <a:rPr lang="en-US" sz="2400" u="none" strike="noStrike" dirty="0" err="1">
                          <a:effectLst/>
                        </a:rPr>
                        <a:t>Apts</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4</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8</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a:effectLst/>
                        </a:rPr>
                        <a:t>6</a:t>
                      </a:r>
                      <a:endParaRPr lang="en-US" sz="2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9</a:t>
                      </a:r>
                      <a:endParaRPr lang="en-US"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400" u="none" strike="noStrike" dirty="0">
                          <a:effectLst/>
                        </a:rPr>
                        <a:t>6.4</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bl>
          </a:graphicData>
        </a:graphic>
      </p:graphicFrame>
      <p:sp>
        <p:nvSpPr>
          <p:cNvPr id="4" name="TextBox 3"/>
          <p:cNvSpPr txBox="1"/>
          <p:nvPr/>
        </p:nvSpPr>
        <p:spPr>
          <a:xfrm>
            <a:off x="1331495" y="368968"/>
            <a:ext cx="6513095" cy="584775"/>
          </a:xfrm>
          <a:prstGeom prst="rect">
            <a:avLst/>
          </a:prstGeom>
          <a:noFill/>
        </p:spPr>
        <p:txBody>
          <a:bodyPr wrap="square" rtlCol="0">
            <a:spAutoFit/>
          </a:bodyPr>
          <a:lstStyle/>
          <a:p>
            <a:r>
              <a:rPr lang="en-US" sz="3200" b="1" dirty="0"/>
              <a:t>Results</a:t>
            </a:r>
          </a:p>
        </p:txBody>
      </p:sp>
    </p:spTree>
    <p:extLst>
      <p:ext uri="{BB962C8B-B14F-4D97-AF65-F5344CB8AC3E}">
        <p14:creationId xmlns:p14="http://schemas.microsoft.com/office/powerpoint/2010/main" val="4115988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677334" y="1535729"/>
            <a:ext cx="10321224" cy="3880773"/>
          </a:xfrm>
        </p:spPr>
        <p:txBody>
          <a:bodyPr>
            <a:normAutofit/>
          </a:bodyPr>
          <a:lstStyle/>
          <a:p>
            <a:pPr>
              <a:lnSpc>
                <a:spcPct val="150000"/>
              </a:lnSpc>
            </a:pPr>
            <a:r>
              <a:rPr lang="en-US" sz="2200" dirty="0"/>
              <a:t>Develop a susceptibility model </a:t>
            </a:r>
          </a:p>
          <a:p>
            <a:pPr lvl="1">
              <a:lnSpc>
                <a:spcPct val="150000"/>
              </a:lnSpc>
            </a:pPr>
            <a:r>
              <a:rPr lang="en-US" sz="2000" dirty="0"/>
              <a:t>Logistic Regression</a:t>
            </a:r>
          </a:p>
          <a:p>
            <a:pPr lvl="1">
              <a:lnSpc>
                <a:spcPct val="150000"/>
              </a:lnSpc>
            </a:pPr>
            <a:r>
              <a:rPr lang="en-US" sz="2000" dirty="0"/>
              <a:t>Weighted overlay</a:t>
            </a:r>
          </a:p>
          <a:p>
            <a:pPr>
              <a:lnSpc>
                <a:spcPct val="150000"/>
              </a:lnSpc>
            </a:pPr>
            <a:r>
              <a:rPr lang="en-US" sz="2200" dirty="0"/>
              <a:t>Use known landslide locations for validation</a:t>
            </a:r>
          </a:p>
          <a:p>
            <a:pPr>
              <a:lnSpc>
                <a:spcPct val="150000"/>
              </a:lnSpc>
            </a:pPr>
            <a:r>
              <a:rPr lang="en-US" sz="2200" dirty="0"/>
              <a:t>Rensselaer County with parts of Albany, Washington, Saratoga, Schenectady, Columbia, and Greene Counties</a:t>
            </a:r>
          </a:p>
          <a:p>
            <a:pPr>
              <a:lnSpc>
                <a:spcPct val="150000"/>
              </a:lnSpc>
            </a:pPr>
            <a:endParaRPr lang="en-US" sz="2200" dirty="0"/>
          </a:p>
        </p:txBody>
      </p:sp>
    </p:spTree>
    <p:extLst>
      <p:ext uri="{BB962C8B-B14F-4D97-AF65-F5344CB8AC3E}">
        <p14:creationId xmlns:p14="http://schemas.microsoft.com/office/powerpoint/2010/main" val="3176250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438" y="0"/>
            <a:ext cx="10058400" cy="6413734"/>
          </a:xfrm>
          <a:prstGeom prst="rect">
            <a:avLst/>
          </a:prstGeom>
        </p:spPr>
      </p:pic>
    </p:spTree>
    <p:extLst>
      <p:ext uri="{BB962C8B-B14F-4D97-AF65-F5344CB8AC3E}">
        <p14:creationId xmlns:p14="http://schemas.microsoft.com/office/powerpoint/2010/main" val="1524238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Most suitable Hospitals for Motor Vehicle Accident Rescue in Erie County</a:t>
            </a:r>
          </a:p>
        </p:txBody>
      </p:sp>
      <p:sp>
        <p:nvSpPr>
          <p:cNvPr id="3" name="Subtitle 2"/>
          <p:cNvSpPr>
            <a:spLocks noGrp="1"/>
          </p:cNvSpPr>
          <p:nvPr>
            <p:ph type="subTitle" idx="1"/>
          </p:nvPr>
        </p:nvSpPr>
        <p:spPr/>
        <p:txBody>
          <a:bodyPr/>
          <a:lstStyle/>
          <a:p>
            <a:r>
              <a:rPr lang="en-US" dirty="0"/>
              <a:t>QIWEI CHEN</a:t>
            </a:r>
          </a:p>
          <a:p>
            <a:r>
              <a:rPr lang="en-US" dirty="0"/>
              <a:t>GEO479</a:t>
            </a:r>
          </a:p>
        </p:txBody>
      </p:sp>
    </p:spTree>
    <p:extLst>
      <p:ext uri="{BB962C8B-B14F-4D97-AF65-F5344CB8AC3E}">
        <p14:creationId xmlns:p14="http://schemas.microsoft.com/office/powerpoint/2010/main" val="2913245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To find the Most suitable hospitals for post car accident rescue in Erie County</a:t>
            </a:r>
          </a:p>
          <a:p>
            <a:r>
              <a:rPr lang="en-US" dirty="0"/>
              <a:t>To find the shortest time to rescue victims from the accident location to the hospital</a:t>
            </a:r>
          </a:p>
        </p:txBody>
      </p:sp>
    </p:spTree>
    <p:extLst>
      <p:ext uri="{BB962C8B-B14F-4D97-AF65-F5344CB8AC3E}">
        <p14:creationId xmlns:p14="http://schemas.microsoft.com/office/powerpoint/2010/main" val="582165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design</a:t>
            </a:r>
          </a:p>
        </p:txBody>
      </p:sp>
      <p:sp>
        <p:nvSpPr>
          <p:cNvPr id="3" name="Content Placeholder 2"/>
          <p:cNvSpPr>
            <a:spLocks noGrp="1"/>
          </p:cNvSpPr>
          <p:nvPr>
            <p:ph idx="1"/>
          </p:nvPr>
        </p:nvSpPr>
        <p:spPr/>
        <p:txBody>
          <a:bodyPr>
            <a:normAutofit/>
          </a:bodyPr>
          <a:lstStyle/>
          <a:p>
            <a:r>
              <a:rPr lang="en-US" dirty="0"/>
              <a:t>Kernel density tools to work out the car crash density maps from 2013 to 2015.</a:t>
            </a:r>
          </a:p>
          <a:p>
            <a:r>
              <a:rPr lang="en-US" dirty="0"/>
              <a:t>Map algebra tool to combine three density maps into one layer.</a:t>
            </a:r>
          </a:p>
          <a:p>
            <a:r>
              <a:rPr lang="en-US" dirty="0"/>
              <a:t>Reclassify the density map into 3 rank.</a:t>
            </a:r>
          </a:p>
          <a:p>
            <a:r>
              <a:rPr lang="en-US" dirty="0"/>
              <a:t>ArcGIS online, travel time distance in Analysis to work out the 5 and 10 minute drive-time area from the center point of each area.</a:t>
            </a:r>
          </a:p>
          <a:p>
            <a:r>
              <a:rPr lang="en-US" dirty="0"/>
              <a:t>Hospital in the 5 minutes’ drive time area will be ranked Most suitable, hospitals in the 10 minutes’ drive time are will be ranked Suitable, the others will be ranked </a:t>
            </a:r>
            <a:r>
              <a:rPr lang="en-US"/>
              <a:t>not suitable.</a:t>
            </a:r>
            <a:endParaRPr lang="en-US" dirty="0"/>
          </a:p>
        </p:txBody>
      </p:sp>
    </p:spTree>
    <p:extLst>
      <p:ext uri="{BB962C8B-B14F-4D97-AF65-F5344CB8AC3E}">
        <p14:creationId xmlns:p14="http://schemas.microsoft.com/office/powerpoint/2010/main" val="1934515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graphicFrame>
        <p:nvGraphicFramePr>
          <p:cNvPr id="4" name="Content Placeholder 3"/>
          <p:cNvGraphicFramePr>
            <a:graphicFrameLocks noGrp="1"/>
          </p:cNvGraphicFramePr>
          <p:nvPr>
            <p:ph idx="1"/>
            <p:extLst/>
          </p:nvPr>
        </p:nvGraphicFramePr>
        <p:xfrm>
          <a:off x="838200" y="1559613"/>
          <a:ext cx="6726381" cy="3566160"/>
        </p:xfrm>
        <a:graphic>
          <a:graphicData uri="http://schemas.openxmlformats.org/drawingml/2006/table">
            <a:tbl>
              <a:tblPr firstRow="1" bandRow="1">
                <a:tableStyleId>{5C22544A-7EE6-4342-B048-85BDC9FD1C3A}</a:tableStyleId>
              </a:tblPr>
              <a:tblGrid>
                <a:gridCol w="2242127">
                  <a:extLst>
                    <a:ext uri="{9D8B030D-6E8A-4147-A177-3AD203B41FA5}">
                      <a16:colId xmlns:a16="http://schemas.microsoft.com/office/drawing/2014/main" val="3870789085"/>
                    </a:ext>
                  </a:extLst>
                </a:gridCol>
                <a:gridCol w="2242127">
                  <a:extLst>
                    <a:ext uri="{9D8B030D-6E8A-4147-A177-3AD203B41FA5}">
                      <a16:colId xmlns:a16="http://schemas.microsoft.com/office/drawing/2014/main" val="932267283"/>
                    </a:ext>
                  </a:extLst>
                </a:gridCol>
                <a:gridCol w="2242127">
                  <a:extLst>
                    <a:ext uri="{9D8B030D-6E8A-4147-A177-3AD203B41FA5}">
                      <a16:colId xmlns:a16="http://schemas.microsoft.com/office/drawing/2014/main" val="1834652384"/>
                    </a:ext>
                  </a:extLst>
                </a:gridCol>
              </a:tblGrid>
              <a:tr h="297017">
                <a:tc>
                  <a:txBody>
                    <a:bodyPr/>
                    <a:lstStyle/>
                    <a:p>
                      <a:r>
                        <a:rPr lang="en-US" dirty="0"/>
                        <a:t>MOST</a:t>
                      </a:r>
                      <a:r>
                        <a:rPr lang="en-US" baseline="0" dirty="0"/>
                        <a:t> SUITABLE</a:t>
                      </a:r>
                      <a:endParaRPr lang="en-US" dirty="0"/>
                    </a:p>
                  </a:txBody>
                  <a:tcPr/>
                </a:tc>
                <a:tc>
                  <a:txBody>
                    <a:bodyPr/>
                    <a:lstStyle/>
                    <a:p>
                      <a:r>
                        <a:rPr lang="en-US" dirty="0"/>
                        <a:t>SUITABLE</a:t>
                      </a:r>
                    </a:p>
                  </a:txBody>
                  <a:tcPr/>
                </a:tc>
                <a:tc>
                  <a:txBody>
                    <a:bodyPr/>
                    <a:lstStyle/>
                    <a:p>
                      <a:r>
                        <a:rPr lang="en-US" dirty="0"/>
                        <a:t>NOT SUITABLE</a:t>
                      </a:r>
                    </a:p>
                  </a:txBody>
                  <a:tcPr/>
                </a:tc>
                <a:extLst>
                  <a:ext uri="{0D108BD9-81ED-4DB2-BD59-A6C34878D82A}">
                    <a16:rowId xmlns:a16="http://schemas.microsoft.com/office/drawing/2014/main" val="2998399735"/>
                  </a:ext>
                </a:extLst>
              </a:tr>
              <a:tr h="297017">
                <a:tc>
                  <a:txBody>
                    <a:bodyPr/>
                    <a:lstStyle/>
                    <a:p>
                      <a:r>
                        <a:rPr lang="en-US" dirty="0"/>
                        <a:t>Erie County Medical Center</a:t>
                      </a:r>
                    </a:p>
                  </a:txBody>
                  <a:tcPr/>
                </a:tc>
                <a:tc>
                  <a:txBody>
                    <a:bodyPr/>
                    <a:lstStyle/>
                    <a:p>
                      <a:r>
                        <a:rPr lang="en-US" dirty="0"/>
                        <a:t>Buffalo General Medical Center</a:t>
                      </a:r>
                    </a:p>
                  </a:txBody>
                  <a:tcPr/>
                </a:tc>
                <a:tc>
                  <a:txBody>
                    <a:bodyPr/>
                    <a:lstStyle/>
                    <a:p>
                      <a:r>
                        <a:rPr lang="en-US" dirty="0"/>
                        <a:t>Bertrand Chaffee Hospital</a:t>
                      </a:r>
                    </a:p>
                  </a:txBody>
                  <a:tcPr/>
                </a:tc>
                <a:extLst>
                  <a:ext uri="{0D108BD9-81ED-4DB2-BD59-A6C34878D82A}">
                    <a16:rowId xmlns:a16="http://schemas.microsoft.com/office/drawing/2014/main" val="2168276006"/>
                  </a:ext>
                </a:extLst>
              </a:tr>
              <a:tr h="297017">
                <a:tc>
                  <a:txBody>
                    <a:bodyPr/>
                    <a:lstStyle/>
                    <a:p>
                      <a:endParaRPr lang="en-US"/>
                    </a:p>
                  </a:txBody>
                  <a:tcPr/>
                </a:tc>
                <a:tc>
                  <a:txBody>
                    <a:bodyPr/>
                    <a:lstStyle/>
                    <a:p>
                      <a:r>
                        <a:rPr lang="en-US" dirty="0"/>
                        <a:t>Buffalo Veterans Administration</a:t>
                      </a:r>
                    </a:p>
                  </a:txBody>
                  <a:tcPr/>
                </a:tc>
                <a:tc>
                  <a:txBody>
                    <a:bodyPr/>
                    <a:lstStyle/>
                    <a:p>
                      <a:r>
                        <a:rPr lang="en-US" dirty="0"/>
                        <a:t>Women and children hospital of</a:t>
                      </a:r>
                      <a:r>
                        <a:rPr lang="en-US" baseline="0" dirty="0"/>
                        <a:t> Buffalo</a:t>
                      </a:r>
                      <a:endParaRPr lang="en-US" dirty="0"/>
                    </a:p>
                  </a:txBody>
                  <a:tcPr/>
                </a:tc>
                <a:extLst>
                  <a:ext uri="{0D108BD9-81ED-4DB2-BD59-A6C34878D82A}">
                    <a16:rowId xmlns:a16="http://schemas.microsoft.com/office/drawing/2014/main" val="2137711624"/>
                  </a:ext>
                </a:extLst>
              </a:tr>
              <a:tr h="297017">
                <a:tc>
                  <a:txBody>
                    <a:bodyPr/>
                    <a:lstStyle/>
                    <a:p>
                      <a:endParaRPr lang="en-US"/>
                    </a:p>
                  </a:txBody>
                  <a:tcPr/>
                </a:tc>
                <a:tc>
                  <a:txBody>
                    <a:bodyPr/>
                    <a:lstStyle/>
                    <a:p>
                      <a:r>
                        <a:rPr lang="en-US" dirty="0"/>
                        <a:t>Sisters</a:t>
                      </a:r>
                      <a:r>
                        <a:rPr lang="en-US" baseline="0" dirty="0"/>
                        <a:t> of Charity Hospital</a:t>
                      </a:r>
                      <a:endParaRPr lang="en-US" dirty="0"/>
                    </a:p>
                  </a:txBody>
                  <a:tcPr/>
                </a:tc>
                <a:tc>
                  <a:txBody>
                    <a:bodyPr/>
                    <a:lstStyle/>
                    <a:p>
                      <a:r>
                        <a:rPr lang="en-US" dirty="0"/>
                        <a:t>Kenmore hospital</a:t>
                      </a:r>
                    </a:p>
                  </a:txBody>
                  <a:tcPr/>
                </a:tc>
                <a:extLst>
                  <a:ext uri="{0D108BD9-81ED-4DB2-BD59-A6C34878D82A}">
                    <a16:rowId xmlns:a16="http://schemas.microsoft.com/office/drawing/2014/main" val="3337350396"/>
                  </a:ext>
                </a:extLst>
              </a:tr>
              <a:tr h="297017">
                <a:tc>
                  <a:txBody>
                    <a:bodyPr/>
                    <a:lstStyle/>
                    <a:p>
                      <a:endParaRPr lang="en-US"/>
                    </a:p>
                  </a:txBody>
                  <a:tcPr/>
                </a:tc>
                <a:tc>
                  <a:txBody>
                    <a:bodyPr/>
                    <a:lstStyle/>
                    <a:p>
                      <a:r>
                        <a:rPr lang="en-US" dirty="0" err="1"/>
                        <a:t>Brylin</a:t>
                      </a:r>
                      <a:r>
                        <a:rPr lang="en-US" dirty="0"/>
                        <a:t> Hospital</a:t>
                      </a:r>
                    </a:p>
                  </a:txBody>
                  <a:tcPr/>
                </a:tc>
                <a:tc>
                  <a:txBody>
                    <a:bodyPr/>
                    <a:lstStyle/>
                    <a:p>
                      <a:r>
                        <a:rPr lang="en-US" dirty="0"/>
                        <a:t>Mercy Hospital</a:t>
                      </a:r>
                      <a:r>
                        <a:rPr lang="en-US" baseline="0" dirty="0"/>
                        <a:t> of Buffalo</a:t>
                      </a:r>
                      <a:endParaRPr lang="en-US" dirty="0"/>
                    </a:p>
                  </a:txBody>
                  <a:tcPr/>
                </a:tc>
                <a:extLst>
                  <a:ext uri="{0D108BD9-81ED-4DB2-BD59-A6C34878D82A}">
                    <a16:rowId xmlns:a16="http://schemas.microsoft.com/office/drawing/2014/main" val="939048794"/>
                  </a:ext>
                </a:extLst>
              </a:tr>
              <a:tr h="297017">
                <a:tc>
                  <a:txBody>
                    <a:bodyPr/>
                    <a:lstStyle/>
                    <a:p>
                      <a:endParaRPr lang="en-US"/>
                    </a:p>
                  </a:txBody>
                  <a:tcPr/>
                </a:tc>
                <a:tc>
                  <a:txBody>
                    <a:bodyPr/>
                    <a:lstStyle/>
                    <a:p>
                      <a:r>
                        <a:rPr lang="en-US" dirty="0"/>
                        <a:t>Millard</a:t>
                      </a:r>
                      <a:r>
                        <a:rPr lang="en-US" baseline="0" dirty="0"/>
                        <a:t> Fillmore Suburban</a:t>
                      </a:r>
                      <a:endParaRPr lang="en-US" dirty="0"/>
                    </a:p>
                  </a:txBody>
                  <a:tcPr/>
                </a:tc>
                <a:tc>
                  <a:txBody>
                    <a:bodyPr/>
                    <a:lstStyle/>
                    <a:p>
                      <a:endParaRPr lang="en-US" dirty="0"/>
                    </a:p>
                  </a:txBody>
                  <a:tcPr/>
                </a:tc>
                <a:extLst>
                  <a:ext uri="{0D108BD9-81ED-4DB2-BD59-A6C34878D82A}">
                    <a16:rowId xmlns:a16="http://schemas.microsoft.com/office/drawing/2014/main" val="2236581717"/>
                  </a:ext>
                </a:extLst>
              </a:tr>
            </a:tbl>
          </a:graphicData>
        </a:graphic>
      </p:graphicFrame>
      <p:sp>
        <p:nvSpPr>
          <p:cNvPr id="3" name="TextBox 2"/>
          <p:cNvSpPr txBox="1"/>
          <p:nvPr/>
        </p:nvSpPr>
        <p:spPr>
          <a:xfrm>
            <a:off x="7780020" y="1638584"/>
            <a:ext cx="3358341" cy="1754326"/>
          </a:xfrm>
          <a:prstGeom prst="rect">
            <a:avLst/>
          </a:prstGeom>
          <a:noFill/>
        </p:spPr>
        <p:txBody>
          <a:bodyPr wrap="square" rtlCol="0">
            <a:spAutoFit/>
          </a:bodyPr>
          <a:lstStyle/>
          <a:p>
            <a:r>
              <a:rPr lang="en-US" dirty="0"/>
              <a:t>In conclusion, hospitals that are more than suitable for receiving car crash injurers should develop on facilities and technology in order to make faster rescue and more efficient rescue. </a:t>
            </a:r>
          </a:p>
        </p:txBody>
      </p:sp>
    </p:spTree>
    <p:extLst>
      <p:ext uri="{BB962C8B-B14F-4D97-AF65-F5344CB8AC3E}">
        <p14:creationId xmlns:p14="http://schemas.microsoft.com/office/powerpoint/2010/main" val="3124773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a:solidFill>
                  <a:schemeClr val="tx1"/>
                </a:solidFill>
                <a:latin typeface="Times New Roman" panose="02020603050405020304" pitchFamily="18" charset="0"/>
                <a:cs typeface="Times New Roman" panose="02020603050405020304" pitchFamily="18" charset="0"/>
              </a:rPr>
              <a:t>Possible Locations for a Solar Farm in Monroe County</a:t>
            </a:r>
          </a:p>
        </p:txBody>
      </p:sp>
      <p:sp>
        <p:nvSpPr>
          <p:cNvPr id="3" name="Subtitle 2"/>
          <p:cNvSpPr>
            <a:spLocks noGrp="1"/>
          </p:cNvSpPr>
          <p:nvPr>
            <p:ph type="subTitle" idx="1"/>
          </p:nvPr>
        </p:nvSpPr>
        <p:spPr/>
        <p:txBody>
          <a:bodyPr/>
          <a:lstStyle/>
          <a:p>
            <a:r>
              <a:rPr lang="en-US" dirty="0">
                <a:solidFill>
                  <a:schemeClr val="tx1"/>
                </a:solidFill>
              </a:rPr>
              <a:t>Bradley Colby</a:t>
            </a:r>
          </a:p>
        </p:txBody>
      </p:sp>
    </p:spTree>
    <p:extLst>
      <p:ext uri="{BB962C8B-B14F-4D97-AF65-F5344CB8AC3E}">
        <p14:creationId xmlns:p14="http://schemas.microsoft.com/office/powerpoint/2010/main" val="3303349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Objectives</a:t>
            </a:r>
          </a:p>
        </p:txBody>
      </p:sp>
      <p:sp>
        <p:nvSpPr>
          <p:cNvPr id="3" name="Content Placeholder 2"/>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Create a suitability map for where a solar farm can go</a:t>
            </a: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153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53561"/>
            <a:ext cx="8596668" cy="1320800"/>
          </a:xfrm>
        </p:spPr>
        <p:txBody>
          <a:bodyPr/>
          <a:lstStyle/>
          <a:p>
            <a:r>
              <a:rPr lang="en-US" dirty="0">
                <a:solidFill>
                  <a:schemeClr val="tx1"/>
                </a:solidFill>
              </a:rPr>
              <a:t>Data</a:t>
            </a:r>
          </a:p>
        </p:txBody>
      </p:sp>
      <p:sp>
        <p:nvSpPr>
          <p:cNvPr id="3" name="Content Placeholder 2"/>
          <p:cNvSpPr>
            <a:spLocks noGrp="1"/>
          </p:cNvSpPr>
          <p:nvPr>
            <p:ph idx="1"/>
          </p:nvPr>
        </p:nvSpPr>
        <p:spPr/>
        <p:txBody>
          <a:bodyPr/>
          <a:lstStyle/>
          <a:p>
            <a:r>
              <a:rPr lang="en-US" sz="2400" dirty="0">
                <a:latin typeface="Times New Roman" panose="02020603050405020304" pitchFamily="18" charset="0"/>
                <a:cs typeface="Times New Roman" panose="02020603050405020304" pitchFamily="18" charset="0"/>
              </a:rPr>
              <a:t>Road Shape File</a:t>
            </a:r>
          </a:p>
          <a:p>
            <a:endParaRPr lang="en-US" dirty="0"/>
          </a:p>
          <a:p>
            <a:r>
              <a:rPr lang="en-US" sz="2400" dirty="0">
                <a:latin typeface="Times New Roman" panose="02020603050405020304" pitchFamily="18" charset="0"/>
                <a:cs typeface="Times New Roman" panose="02020603050405020304" pitchFamily="18" charset="0"/>
              </a:rPr>
              <a:t>Land Use Raster</a:t>
            </a:r>
          </a:p>
          <a:p>
            <a:endParaRPr lang="en-US" dirty="0"/>
          </a:p>
          <a:p>
            <a:r>
              <a:rPr lang="en-US" sz="2400" dirty="0">
                <a:latin typeface="Times New Roman" panose="02020603050405020304" pitchFamily="18" charset="0"/>
                <a:cs typeface="Times New Roman" panose="02020603050405020304" pitchFamily="18" charset="0"/>
              </a:rPr>
              <a:t>Hydrography Shape File</a:t>
            </a:r>
          </a:p>
          <a:p>
            <a:pPr marL="0" indent="0">
              <a:buNone/>
            </a:pPr>
            <a:endParaRPr lang="en-US" dirty="0"/>
          </a:p>
          <a:p>
            <a:pPr marL="0" indent="0">
              <a:buNone/>
            </a:pPr>
            <a:r>
              <a:rPr lang="en-US" dirty="0"/>
              <a:t>https://datagateway.nrcs.usda.gov/</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8358" y="2398631"/>
            <a:ext cx="4170829" cy="2777668"/>
          </a:xfrm>
          <a:prstGeom prst="rect">
            <a:avLst/>
          </a:prstGeom>
        </p:spPr>
      </p:pic>
    </p:spTree>
    <p:extLst>
      <p:ext uri="{BB962C8B-B14F-4D97-AF65-F5344CB8AC3E}">
        <p14:creationId xmlns:p14="http://schemas.microsoft.com/office/powerpoint/2010/main" val="3508286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Method</a:t>
            </a:r>
            <a:br>
              <a:rPr lang="en-US" dirty="0">
                <a:solidFill>
                  <a:schemeClr val="tx1"/>
                </a:solidFill>
              </a:rPr>
            </a:br>
            <a:endParaRPr lang="en-US" dirty="0">
              <a:solidFill>
                <a:schemeClr val="tx1"/>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270000"/>
            <a:ext cx="9631538" cy="5542729"/>
          </a:xfrm>
        </p:spPr>
      </p:pic>
    </p:spTree>
    <p:extLst>
      <p:ext uri="{BB962C8B-B14F-4D97-AF65-F5344CB8AC3E}">
        <p14:creationId xmlns:p14="http://schemas.microsoft.com/office/powerpoint/2010/main" val="3631399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4518" y="1186543"/>
            <a:ext cx="8825658" cy="3329581"/>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dirty="0">
                <a:solidFill>
                  <a:schemeClr val="tx1">
                    <a:lumMod val="75000"/>
                  </a:schemeClr>
                </a:solidFill>
                <a:effectLst>
                  <a:outerShdw blurRad="38100" dist="38100" dir="2700000" algn="tl">
                    <a:srgbClr val="000000">
                      <a:alpha val="43137"/>
                    </a:srgbClr>
                  </a:outerShdw>
                </a:effectLst>
              </a:rPr>
              <a:t>Suitability Areas in Western New York for Wind Turbines </a:t>
            </a:r>
          </a:p>
        </p:txBody>
      </p:sp>
      <p:sp>
        <p:nvSpPr>
          <p:cNvPr id="3" name="Subtitle 2"/>
          <p:cNvSpPr>
            <a:spLocks noGrp="1"/>
          </p:cNvSpPr>
          <p:nvPr>
            <p:ph type="subTitle" idx="1"/>
          </p:nvPr>
        </p:nvSpPr>
        <p:spPr>
          <a:xfrm>
            <a:off x="1534518" y="5235812"/>
            <a:ext cx="8825658" cy="922392"/>
          </a:xfrm>
        </p:spPr>
        <p:txBody>
          <a:bodyPr>
            <a:normAutofit/>
          </a:bodyPr>
          <a:lstStyle/>
          <a:p>
            <a:pPr algn="ctr"/>
            <a:r>
              <a:rPr lang="en-US" dirty="0"/>
              <a:t>By: </a:t>
            </a:r>
            <a:r>
              <a:rPr lang="en-US" dirty="0" err="1"/>
              <a:t>Maciej</a:t>
            </a:r>
            <a:r>
              <a:rPr lang="en-US" dirty="0"/>
              <a:t> P. </a:t>
            </a:r>
            <a:r>
              <a:rPr lang="en-US" dirty="0" err="1"/>
              <a:t>Deptula</a:t>
            </a:r>
            <a:r>
              <a:rPr lang="en-US" dirty="0"/>
              <a:t> </a:t>
            </a:r>
          </a:p>
          <a:p>
            <a:pPr algn="ctr"/>
            <a:r>
              <a:rPr lang="en-US" dirty="0"/>
              <a:t>GEO: 479</a:t>
            </a:r>
          </a:p>
        </p:txBody>
      </p:sp>
    </p:spTree>
    <p:extLst>
      <p:ext uri="{BB962C8B-B14F-4D97-AF65-F5344CB8AC3E}">
        <p14:creationId xmlns:p14="http://schemas.microsoft.com/office/powerpoint/2010/main" val="329374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709" y="169025"/>
            <a:ext cx="8596668" cy="832834"/>
          </a:xfrm>
        </p:spPr>
        <p:txBody>
          <a:bodyPr/>
          <a:lstStyle/>
          <a:p>
            <a:r>
              <a:rPr lang="en-US" dirty="0">
                <a:solidFill>
                  <a:schemeClr val="bg1"/>
                </a:solidFill>
              </a:rPr>
              <a:t>Study Area</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2034" y="262617"/>
            <a:ext cx="5410955" cy="6382641"/>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97" y="1654231"/>
            <a:ext cx="4574693" cy="4026749"/>
          </a:xfrm>
          <a:prstGeom prst="rect">
            <a:avLst/>
          </a:prstGeom>
        </p:spPr>
      </p:pic>
      <p:cxnSp>
        <p:nvCxnSpPr>
          <p:cNvPr id="11" name="Straight Connector 10"/>
          <p:cNvCxnSpPr/>
          <p:nvPr/>
        </p:nvCxnSpPr>
        <p:spPr>
          <a:xfrm flipV="1">
            <a:off x="3724102" y="262617"/>
            <a:ext cx="2417932" cy="3503048"/>
          </a:xfrm>
          <a:prstGeom prst="line">
            <a:avLst/>
          </a:prstGeom>
          <a:ln w="28575">
            <a:solidFill>
              <a:srgbClr val="AAD6D8"/>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741764" y="4143599"/>
            <a:ext cx="2400270" cy="2501659"/>
          </a:xfrm>
          <a:prstGeom prst="line">
            <a:avLst/>
          </a:prstGeom>
          <a:ln w="28575">
            <a:solidFill>
              <a:srgbClr val="AAD6D8"/>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59316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227" y="403953"/>
            <a:ext cx="9404723" cy="1005146"/>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bodyPr>
          <a:lstStyle/>
          <a:p>
            <a:pPr algn="ctr"/>
            <a:r>
              <a:rPr lang="en-US" dirty="0">
                <a:solidFill>
                  <a:schemeClr val="tx1">
                    <a:lumMod val="75000"/>
                  </a:schemeClr>
                </a:solidFill>
                <a:effectLst>
                  <a:outerShdw blurRad="38100" dist="38100" dir="2700000" algn="tl">
                    <a:srgbClr val="000000">
                      <a:alpha val="43137"/>
                    </a:srgbClr>
                  </a:outerShdw>
                </a:effectLst>
              </a:rPr>
              <a:t>Objective</a:t>
            </a:r>
            <a:br>
              <a:rPr lang="en-US"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55607" y="3223822"/>
            <a:ext cx="10437961" cy="1329517"/>
          </a:xfrm>
        </p:spPr>
        <p:txBody>
          <a:bodyPr>
            <a:normAutofit/>
          </a:bodyPr>
          <a:lstStyle/>
          <a:p>
            <a:r>
              <a:rPr lang="en-US" sz="2400" dirty="0"/>
              <a:t>Analyzing the most suitable location for wind farm construction in Western New York </a:t>
            </a:r>
          </a:p>
        </p:txBody>
      </p:sp>
    </p:spTree>
    <p:extLst>
      <p:ext uri="{BB962C8B-B14F-4D97-AF65-F5344CB8AC3E}">
        <p14:creationId xmlns:p14="http://schemas.microsoft.com/office/powerpoint/2010/main" val="3060250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88" y="478597"/>
            <a:ext cx="9404723" cy="884376"/>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dirty="0">
                <a:solidFill>
                  <a:schemeClr val="tx1">
                    <a:lumMod val="75000"/>
                  </a:schemeClr>
                </a:solidFill>
                <a:effectLst>
                  <a:outerShdw blurRad="38100" dist="38100" dir="2700000" algn="tl">
                    <a:srgbClr val="000000">
                      <a:alpha val="43137"/>
                    </a:srgbClr>
                  </a:outerShdw>
                </a:effectLst>
              </a:rPr>
              <a:t>Data Collection </a:t>
            </a:r>
          </a:p>
        </p:txBody>
      </p:sp>
      <p:sp>
        <p:nvSpPr>
          <p:cNvPr id="3" name="Content Placeholder 2"/>
          <p:cNvSpPr>
            <a:spLocks noGrp="1"/>
          </p:cNvSpPr>
          <p:nvPr>
            <p:ph idx="1"/>
          </p:nvPr>
        </p:nvSpPr>
        <p:spPr>
          <a:xfrm>
            <a:off x="1103312" y="2052919"/>
            <a:ext cx="9446794" cy="3735406"/>
          </a:xfrm>
        </p:spPr>
        <p:txBody>
          <a:bodyPr>
            <a:normAutofit/>
          </a:bodyPr>
          <a:lstStyle/>
          <a:p>
            <a:pPr marL="0" indent="0">
              <a:buNone/>
            </a:pPr>
            <a:r>
              <a:rPr lang="en-US" sz="2400" b="1" dirty="0"/>
              <a:t>Physical:</a:t>
            </a:r>
          </a:p>
          <a:p>
            <a:r>
              <a:rPr lang="en-US" sz="2400" dirty="0"/>
              <a:t>Slope:  USGS – data derived form EDNA</a:t>
            </a:r>
          </a:p>
          <a:p>
            <a:pPr marL="0" indent="0">
              <a:buNone/>
            </a:pPr>
            <a:r>
              <a:rPr lang="en-US" sz="2400" b="1" dirty="0"/>
              <a:t>Economical: </a:t>
            </a:r>
          </a:p>
          <a:p>
            <a:r>
              <a:rPr lang="en-US" sz="2400" dirty="0"/>
              <a:t>Distance to roads: Lab 3 folder </a:t>
            </a:r>
          </a:p>
          <a:p>
            <a:r>
              <a:rPr lang="en-US" sz="2400" dirty="0"/>
              <a:t>Distance to electric transition lines: NYS GIS Clearinghouse</a:t>
            </a:r>
          </a:p>
          <a:p>
            <a:r>
              <a:rPr lang="en-US" sz="2400" dirty="0"/>
              <a:t>Wind Power Class (WPC): NREL</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3922498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934" y="547609"/>
            <a:ext cx="9404723" cy="95338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dirty="0">
                <a:solidFill>
                  <a:schemeClr val="tx1">
                    <a:lumMod val="75000"/>
                  </a:schemeClr>
                </a:solidFill>
                <a:effectLst>
                  <a:outerShdw blurRad="38100" dist="38100" dir="2700000" algn="tl">
                    <a:srgbClr val="000000">
                      <a:alpha val="43137"/>
                    </a:srgbClr>
                  </a:outerShdw>
                </a:effectLst>
              </a:rPr>
              <a:t>Data Collection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31116" y="1699404"/>
            <a:ext cx="8946541" cy="4425350"/>
          </a:xfrm>
        </p:spPr>
        <p:txBody>
          <a:bodyPr>
            <a:normAutofit/>
          </a:bodyPr>
          <a:lstStyle/>
          <a:p>
            <a:pPr marL="0" indent="0">
              <a:buNone/>
            </a:pPr>
            <a:r>
              <a:rPr lang="en-US" sz="2400" b="1" dirty="0"/>
              <a:t>Environmental: </a:t>
            </a:r>
          </a:p>
          <a:p>
            <a:r>
              <a:rPr lang="en-US" sz="2400" dirty="0"/>
              <a:t>Parks, historical grounds: NYS GIS Clearinghouse </a:t>
            </a:r>
          </a:p>
          <a:p>
            <a:r>
              <a:rPr lang="en-US" sz="2400" dirty="0"/>
              <a:t>DEC lands: NYS GIS Clearinghouse </a:t>
            </a:r>
          </a:p>
          <a:p>
            <a:pPr marL="0" indent="0">
              <a:buNone/>
            </a:pPr>
            <a:r>
              <a:rPr lang="en-US" sz="2400" b="1" dirty="0"/>
              <a:t>Social: </a:t>
            </a:r>
          </a:p>
          <a:p>
            <a:r>
              <a:rPr lang="en-US" sz="2400" dirty="0"/>
              <a:t>Distance to urban areas: TIGER </a:t>
            </a:r>
          </a:p>
          <a:p>
            <a:pPr marL="0" indent="0">
              <a:buNone/>
            </a:pPr>
            <a:r>
              <a:rPr lang="en-US" sz="2400" b="1" dirty="0"/>
              <a:t>Extras: </a:t>
            </a:r>
          </a:p>
          <a:p>
            <a:r>
              <a:rPr lang="en-US" sz="2400" dirty="0"/>
              <a:t>Existing Wind Turbines Locations: USGS </a:t>
            </a:r>
          </a:p>
        </p:txBody>
      </p:sp>
    </p:spTree>
    <p:extLst>
      <p:ext uri="{BB962C8B-B14F-4D97-AF65-F5344CB8AC3E}">
        <p14:creationId xmlns:p14="http://schemas.microsoft.com/office/powerpoint/2010/main" val="2587240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2706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dirty="0">
                <a:solidFill>
                  <a:schemeClr val="tx1">
                    <a:lumMod val="75000"/>
                  </a:schemeClr>
                </a:solidFill>
                <a:effectLst>
                  <a:outerShdw blurRad="38100" dist="38100" dir="2700000" algn="tl">
                    <a:srgbClr val="000000">
                      <a:alpha val="43137"/>
                    </a:srgbClr>
                  </a:outerShdw>
                </a:effectLst>
              </a:rPr>
              <a:t>Results </a:t>
            </a:r>
          </a:p>
        </p:txBody>
      </p:sp>
      <p:sp>
        <p:nvSpPr>
          <p:cNvPr id="3" name="Content Placeholder 2"/>
          <p:cNvSpPr>
            <a:spLocks noGrp="1"/>
          </p:cNvSpPr>
          <p:nvPr>
            <p:ph idx="1"/>
          </p:nvPr>
        </p:nvSpPr>
        <p:spPr>
          <a:xfrm>
            <a:off x="1104293" y="1535334"/>
            <a:ext cx="8946541" cy="905942"/>
          </a:xfrm>
        </p:spPr>
        <p:txBody>
          <a:bodyPr>
            <a:normAutofit/>
          </a:bodyPr>
          <a:lstStyle/>
          <a:p>
            <a:r>
              <a:rPr lang="en-US" sz="2400" dirty="0"/>
              <a:t>Suitable areas for Western New York along with already existing wind turbines </a:t>
            </a:r>
          </a:p>
          <a:p>
            <a:pPr marL="0" indent="0">
              <a:buNone/>
            </a:pP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66" y="2355012"/>
            <a:ext cx="7572663" cy="4334282"/>
          </a:xfrm>
          <a:prstGeom prst="rect">
            <a:avLst/>
          </a:prstGeom>
        </p:spPr>
      </p:pic>
    </p:spTree>
    <p:extLst>
      <p:ext uri="{BB962C8B-B14F-4D97-AF65-F5344CB8AC3E}">
        <p14:creationId xmlns:p14="http://schemas.microsoft.com/office/powerpoint/2010/main" val="3422099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022888"/>
            <a:ext cx="7766936" cy="3027948"/>
          </a:xfrm>
        </p:spPr>
        <p:txBody>
          <a:bodyPr>
            <a:normAutofit/>
          </a:bodyPr>
          <a:lstStyle/>
          <a:p>
            <a:r>
              <a:rPr lang="en-US" sz="6000" dirty="0"/>
              <a:t>Landscape Analysis of Seneca Lake Wine Trail</a:t>
            </a:r>
          </a:p>
        </p:txBody>
      </p:sp>
      <p:sp>
        <p:nvSpPr>
          <p:cNvPr id="3" name="Subtitle 2"/>
          <p:cNvSpPr>
            <a:spLocks noGrp="1"/>
          </p:cNvSpPr>
          <p:nvPr>
            <p:ph type="subTitle" idx="1"/>
          </p:nvPr>
        </p:nvSpPr>
        <p:spPr/>
        <p:txBody>
          <a:bodyPr/>
          <a:lstStyle/>
          <a:p>
            <a:r>
              <a:rPr lang="en-US" dirty="0"/>
              <a:t>By: Gavin Guild</a:t>
            </a:r>
          </a:p>
        </p:txBody>
      </p:sp>
      <p:sp>
        <p:nvSpPr>
          <p:cNvPr id="4" name="Footer Placeholder 3"/>
          <p:cNvSpPr>
            <a:spLocks noGrp="1"/>
          </p:cNvSpPr>
          <p:nvPr>
            <p:ph type="ftr" sz="quarter" idx="11"/>
          </p:nvPr>
        </p:nvSpPr>
        <p:spPr/>
        <p:txBody>
          <a:bodyPr/>
          <a:lstStyle/>
          <a:p>
            <a:r>
              <a:rPr lang="en-US" dirty="0"/>
              <a:t>GEO 479 Wine Trail Project</a:t>
            </a:r>
          </a:p>
        </p:txBody>
      </p:sp>
    </p:spTree>
    <p:extLst>
      <p:ext uri="{BB962C8B-B14F-4D97-AF65-F5344CB8AC3E}">
        <p14:creationId xmlns:p14="http://schemas.microsoft.com/office/powerpoint/2010/main" val="841936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98695"/>
          </a:xfrm>
        </p:spPr>
        <p:txBody>
          <a:bodyPr/>
          <a:lstStyle/>
          <a:p>
            <a:r>
              <a:rPr lang="en-US" dirty="0"/>
              <a:t>Approach and Methods</a:t>
            </a:r>
          </a:p>
        </p:txBody>
      </p:sp>
      <p:sp>
        <p:nvSpPr>
          <p:cNvPr id="3" name="Content Placeholder 2"/>
          <p:cNvSpPr>
            <a:spLocks noGrp="1"/>
          </p:cNvSpPr>
          <p:nvPr>
            <p:ph idx="1"/>
          </p:nvPr>
        </p:nvSpPr>
        <p:spPr>
          <a:xfrm>
            <a:off x="677334" y="1308295"/>
            <a:ext cx="8596668" cy="4733067"/>
          </a:xfrm>
        </p:spPr>
        <p:txBody>
          <a:bodyPr>
            <a:normAutofit lnSpcReduction="10000"/>
          </a:bodyPr>
          <a:lstStyle/>
          <a:p>
            <a:r>
              <a:rPr lang="en-US" dirty="0"/>
              <a:t>Model simplifications:</a:t>
            </a:r>
          </a:p>
          <a:p>
            <a:pPr lvl="1"/>
            <a:r>
              <a:rPr lang="en-US" dirty="0"/>
              <a:t>Assume climate throughout wine region is relatively constant</a:t>
            </a:r>
          </a:p>
          <a:p>
            <a:pPr lvl="1"/>
            <a:r>
              <a:rPr lang="en-US" dirty="0"/>
              <a:t>Wineries are represented by point data</a:t>
            </a:r>
          </a:p>
          <a:p>
            <a:pPr lvl="1"/>
            <a:endParaRPr lang="en-US" dirty="0"/>
          </a:p>
          <a:p>
            <a:r>
              <a:rPr lang="en-US" dirty="0"/>
              <a:t>Main factors that affect suitability of a wine region:</a:t>
            </a:r>
          </a:p>
          <a:p>
            <a:pPr lvl="1"/>
            <a:r>
              <a:rPr lang="en-US" dirty="0"/>
              <a:t>Landscape (Slope, Curvature, Aspect, Elevation)</a:t>
            </a:r>
          </a:p>
          <a:p>
            <a:pPr lvl="1"/>
            <a:r>
              <a:rPr lang="en-US" dirty="0"/>
              <a:t>Distance to body of water</a:t>
            </a:r>
          </a:p>
          <a:p>
            <a:pPr lvl="1"/>
            <a:r>
              <a:rPr lang="en-US" dirty="0"/>
              <a:t>Soil type / composition</a:t>
            </a:r>
          </a:p>
          <a:p>
            <a:pPr lvl="1"/>
            <a:endParaRPr lang="en-US" dirty="0"/>
          </a:p>
          <a:p>
            <a:r>
              <a:rPr lang="en-US" dirty="0"/>
              <a:t>Data</a:t>
            </a:r>
          </a:p>
          <a:p>
            <a:pPr lvl="1"/>
            <a:r>
              <a:rPr lang="en-US" dirty="0"/>
              <a:t>10m DEM data for 4 NY Counties (Seneca, Yates, Ontario, Schuyler)</a:t>
            </a:r>
          </a:p>
          <a:p>
            <a:pPr lvl="1"/>
            <a:r>
              <a:rPr lang="en-US" dirty="0"/>
              <a:t>SSURGO data for 4 NY Counties (Seneca, Yates, Ontario, Schuyler)</a:t>
            </a:r>
          </a:p>
          <a:p>
            <a:pPr lvl="1"/>
            <a:r>
              <a:rPr lang="en-US" dirty="0"/>
              <a:t>Point data for current wineries (</a:t>
            </a:r>
            <a:r>
              <a:rPr lang="en-US" dirty="0" err="1"/>
              <a:t>kmz</a:t>
            </a:r>
            <a:r>
              <a:rPr lang="en-US" dirty="0"/>
              <a:t> files created in google earth -&gt; </a:t>
            </a:r>
            <a:r>
              <a:rPr lang="en-US" dirty="0" err="1"/>
              <a:t>shapefiles</a:t>
            </a:r>
            <a:r>
              <a:rPr lang="en-US" dirty="0"/>
              <a:t>)</a:t>
            </a:r>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dirty="0"/>
              <a:t>GEO 479 Wine Trail Project</a:t>
            </a:r>
          </a:p>
        </p:txBody>
      </p:sp>
    </p:spTree>
    <p:extLst>
      <p:ext uri="{BB962C8B-B14F-4D97-AF65-F5344CB8AC3E}">
        <p14:creationId xmlns:p14="http://schemas.microsoft.com/office/powerpoint/2010/main" val="1761421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480" y="203079"/>
            <a:ext cx="4006506" cy="1010836"/>
          </a:xfrm>
        </p:spPr>
        <p:txBody>
          <a:bodyPr>
            <a:normAutofit fontScale="90000"/>
          </a:bodyPr>
          <a:lstStyle/>
          <a:p>
            <a:r>
              <a:rPr lang="en-US" dirty="0"/>
              <a:t>Data Processing Flow Chart</a:t>
            </a:r>
          </a:p>
        </p:txBody>
      </p:sp>
      <p:sp>
        <p:nvSpPr>
          <p:cNvPr id="5" name="Rounded Rectangle 4"/>
          <p:cNvSpPr/>
          <p:nvPr/>
        </p:nvSpPr>
        <p:spPr>
          <a:xfrm>
            <a:off x="7167555" y="572903"/>
            <a:ext cx="1360026" cy="814693"/>
          </a:xfrm>
          <a:prstGeom prst="roundRect">
            <a:avLst/>
          </a:prstGeom>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Winery Point Data</a:t>
            </a:r>
          </a:p>
        </p:txBody>
      </p:sp>
      <p:sp>
        <p:nvSpPr>
          <p:cNvPr id="7" name="Rounded Rectangle 6"/>
          <p:cNvSpPr/>
          <p:nvPr/>
        </p:nvSpPr>
        <p:spPr>
          <a:xfrm>
            <a:off x="196119" y="1350865"/>
            <a:ext cx="1363401" cy="894849"/>
          </a:xfrm>
          <a:prstGeom prst="roundRect">
            <a:avLst/>
          </a:prstGeom>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628077" y="5548862"/>
            <a:ext cx="1363401" cy="885961"/>
          </a:xfrm>
          <a:prstGeom prst="roundRect">
            <a:avLst/>
          </a:prstGeom>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21196" y="1318306"/>
            <a:ext cx="1122744" cy="646331"/>
          </a:xfrm>
          <a:prstGeom prst="rect">
            <a:avLst/>
          </a:prstGeom>
          <a:noFill/>
        </p:spPr>
        <p:txBody>
          <a:bodyPr wrap="square" rtlCol="0">
            <a:spAutoFit/>
          </a:bodyPr>
          <a:lstStyle/>
          <a:p>
            <a:r>
              <a:rPr lang="en-US" dirty="0">
                <a:solidFill>
                  <a:schemeClr val="bg1"/>
                </a:solidFill>
              </a:rPr>
              <a:t>Collect DEM data</a:t>
            </a:r>
          </a:p>
        </p:txBody>
      </p:sp>
      <p:sp>
        <p:nvSpPr>
          <p:cNvPr id="12" name="TextBox 11"/>
          <p:cNvSpPr txBox="1"/>
          <p:nvPr/>
        </p:nvSpPr>
        <p:spPr>
          <a:xfrm>
            <a:off x="6798847" y="5692350"/>
            <a:ext cx="1122744" cy="646331"/>
          </a:xfrm>
          <a:prstGeom prst="rect">
            <a:avLst/>
          </a:prstGeom>
          <a:noFill/>
        </p:spPr>
        <p:txBody>
          <a:bodyPr wrap="square" rtlCol="0">
            <a:spAutoFit/>
          </a:bodyPr>
          <a:lstStyle/>
          <a:p>
            <a:r>
              <a:rPr lang="en-US" dirty="0">
                <a:solidFill>
                  <a:schemeClr val="bg1"/>
                </a:solidFill>
              </a:rPr>
              <a:t>SSURGO soil data</a:t>
            </a:r>
          </a:p>
        </p:txBody>
      </p:sp>
      <p:sp>
        <p:nvSpPr>
          <p:cNvPr id="40" name="Rounded Rectangle 39"/>
          <p:cNvSpPr/>
          <p:nvPr/>
        </p:nvSpPr>
        <p:spPr>
          <a:xfrm>
            <a:off x="3239023" y="1545103"/>
            <a:ext cx="1015315" cy="521692"/>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 DEM</a:t>
            </a:r>
          </a:p>
          <a:p>
            <a:pPr algn="ctr"/>
            <a:r>
              <a:rPr lang="en-US" sz="1400" dirty="0"/>
              <a:t>Aspect</a:t>
            </a:r>
          </a:p>
        </p:txBody>
      </p:sp>
      <p:sp>
        <p:nvSpPr>
          <p:cNvPr id="56" name="Rounded Rectangle 55"/>
          <p:cNvSpPr/>
          <p:nvPr/>
        </p:nvSpPr>
        <p:spPr>
          <a:xfrm>
            <a:off x="4171901" y="4064123"/>
            <a:ext cx="1363401" cy="894849"/>
          </a:xfrm>
          <a:prstGeom prst="roundRect">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Distance to Lake</a:t>
            </a:r>
          </a:p>
        </p:txBody>
      </p:sp>
      <p:sp>
        <p:nvSpPr>
          <p:cNvPr id="71" name="Rounded Rectangle 70"/>
          <p:cNvSpPr/>
          <p:nvPr/>
        </p:nvSpPr>
        <p:spPr>
          <a:xfrm>
            <a:off x="7165868" y="2214662"/>
            <a:ext cx="1363401" cy="894849"/>
          </a:xfrm>
          <a:prstGeom prst="roundRect">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Suitability Model</a:t>
            </a:r>
          </a:p>
        </p:txBody>
      </p:sp>
      <p:sp>
        <p:nvSpPr>
          <p:cNvPr id="72" name="Rounded Rectangle 71"/>
          <p:cNvSpPr/>
          <p:nvPr/>
        </p:nvSpPr>
        <p:spPr>
          <a:xfrm>
            <a:off x="7164041" y="4036574"/>
            <a:ext cx="1363401" cy="894849"/>
          </a:xfrm>
          <a:prstGeom prst="roundRect">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Vineyard Soil Types</a:t>
            </a:r>
          </a:p>
        </p:txBody>
      </p:sp>
      <p:sp>
        <p:nvSpPr>
          <p:cNvPr id="77" name="Rounded Rectangle 76"/>
          <p:cNvSpPr/>
          <p:nvPr/>
        </p:nvSpPr>
        <p:spPr>
          <a:xfrm>
            <a:off x="1030311" y="4679332"/>
            <a:ext cx="551329" cy="363070"/>
          </a:xfrm>
          <a:prstGeom prst="roundRect">
            <a:avLst/>
          </a:prstGeom>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1034453" y="5179352"/>
            <a:ext cx="551329" cy="363070"/>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1034453" y="5626599"/>
            <a:ext cx="551329" cy="363070"/>
          </a:xfrm>
          <a:prstGeom prst="roundRect">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1579434" y="4699353"/>
            <a:ext cx="660758" cy="369332"/>
          </a:xfrm>
          <a:prstGeom prst="rect">
            <a:avLst/>
          </a:prstGeom>
          <a:noFill/>
        </p:spPr>
        <p:txBody>
          <a:bodyPr wrap="none" rtlCol="0">
            <a:spAutoFit/>
          </a:bodyPr>
          <a:lstStyle/>
          <a:p>
            <a:r>
              <a:rPr lang="en-US" dirty="0"/>
              <a:t>Data</a:t>
            </a:r>
          </a:p>
        </p:txBody>
      </p:sp>
      <p:sp>
        <p:nvSpPr>
          <p:cNvPr id="82" name="TextBox 81"/>
          <p:cNvSpPr txBox="1"/>
          <p:nvPr/>
        </p:nvSpPr>
        <p:spPr>
          <a:xfrm>
            <a:off x="1579434" y="5213732"/>
            <a:ext cx="2154757" cy="369332"/>
          </a:xfrm>
          <a:prstGeom prst="rect">
            <a:avLst/>
          </a:prstGeom>
          <a:noFill/>
        </p:spPr>
        <p:txBody>
          <a:bodyPr wrap="none" rtlCol="0">
            <a:spAutoFit/>
          </a:bodyPr>
          <a:lstStyle/>
          <a:p>
            <a:r>
              <a:rPr lang="en-US" dirty="0"/>
              <a:t>Intermediate Steps</a:t>
            </a:r>
          </a:p>
        </p:txBody>
      </p:sp>
      <p:sp>
        <p:nvSpPr>
          <p:cNvPr id="83" name="TextBox 82"/>
          <p:cNvSpPr txBox="1"/>
          <p:nvPr/>
        </p:nvSpPr>
        <p:spPr>
          <a:xfrm>
            <a:off x="1562581" y="5646184"/>
            <a:ext cx="1582484" cy="369332"/>
          </a:xfrm>
          <a:prstGeom prst="rect">
            <a:avLst/>
          </a:prstGeom>
          <a:noFill/>
        </p:spPr>
        <p:txBody>
          <a:bodyPr wrap="none" rtlCol="0">
            <a:spAutoFit/>
          </a:bodyPr>
          <a:lstStyle/>
          <a:p>
            <a:r>
              <a:rPr lang="en-US" dirty="0"/>
              <a:t>Model Output</a:t>
            </a:r>
          </a:p>
        </p:txBody>
      </p:sp>
      <p:sp>
        <p:nvSpPr>
          <p:cNvPr id="3" name="Footer Placeholder 2"/>
          <p:cNvSpPr>
            <a:spLocks noGrp="1"/>
          </p:cNvSpPr>
          <p:nvPr>
            <p:ph type="ftr" sz="quarter" idx="11"/>
          </p:nvPr>
        </p:nvSpPr>
        <p:spPr/>
        <p:txBody>
          <a:bodyPr/>
          <a:lstStyle/>
          <a:p>
            <a:r>
              <a:rPr lang="en-US" dirty="0"/>
              <a:t>GEO 479 Wine Trail Project</a:t>
            </a:r>
          </a:p>
        </p:txBody>
      </p:sp>
      <p:cxnSp>
        <p:nvCxnSpPr>
          <p:cNvPr id="8" name="Straight Connector 7"/>
          <p:cNvCxnSpPr>
            <a:stCxn id="7" idx="3"/>
          </p:cNvCxnSpPr>
          <p:nvPr/>
        </p:nvCxnSpPr>
        <p:spPr>
          <a:xfrm flipV="1">
            <a:off x="1559520" y="1798289"/>
            <a:ext cx="387017"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943514" y="1798289"/>
            <a:ext cx="3024" cy="2624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946537" y="1805949"/>
            <a:ext cx="11985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1962588" y="2374296"/>
            <a:ext cx="1182477" cy="17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945866" y="3039131"/>
            <a:ext cx="11991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62588" y="1415924"/>
            <a:ext cx="1144865" cy="400110"/>
          </a:xfrm>
          <a:prstGeom prst="rect">
            <a:avLst/>
          </a:prstGeom>
          <a:noFill/>
        </p:spPr>
        <p:txBody>
          <a:bodyPr wrap="none" rtlCol="0">
            <a:spAutoFit/>
          </a:bodyPr>
          <a:lstStyle/>
          <a:p>
            <a:r>
              <a:rPr lang="en-US" sz="1000" dirty="0"/>
              <a:t>Spatial Analyst &gt;</a:t>
            </a:r>
          </a:p>
          <a:p>
            <a:r>
              <a:rPr lang="en-US" sz="1000" dirty="0"/>
              <a:t>Surface &gt; Aspect</a:t>
            </a:r>
          </a:p>
        </p:txBody>
      </p:sp>
      <p:sp>
        <p:nvSpPr>
          <p:cNvPr id="43" name="TextBox 42"/>
          <p:cNvSpPr txBox="1"/>
          <p:nvPr/>
        </p:nvSpPr>
        <p:spPr>
          <a:xfrm>
            <a:off x="1973368" y="1974186"/>
            <a:ext cx="1144865" cy="400110"/>
          </a:xfrm>
          <a:prstGeom prst="rect">
            <a:avLst/>
          </a:prstGeom>
          <a:noFill/>
        </p:spPr>
        <p:txBody>
          <a:bodyPr wrap="none" rtlCol="0">
            <a:spAutoFit/>
          </a:bodyPr>
          <a:lstStyle/>
          <a:p>
            <a:r>
              <a:rPr lang="en-US" sz="1000" dirty="0"/>
              <a:t>Spatial Analyst &gt;</a:t>
            </a:r>
          </a:p>
          <a:p>
            <a:r>
              <a:rPr lang="en-US" sz="1000" dirty="0"/>
              <a:t>Surface &gt; Slope</a:t>
            </a:r>
          </a:p>
        </p:txBody>
      </p:sp>
      <p:sp>
        <p:nvSpPr>
          <p:cNvPr id="46" name="TextBox 45"/>
          <p:cNvSpPr txBox="1"/>
          <p:nvPr/>
        </p:nvSpPr>
        <p:spPr>
          <a:xfrm>
            <a:off x="1909813" y="2620516"/>
            <a:ext cx="1329210" cy="400110"/>
          </a:xfrm>
          <a:prstGeom prst="rect">
            <a:avLst/>
          </a:prstGeom>
          <a:noFill/>
        </p:spPr>
        <p:txBody>
          <a:bodyPr wrap="none" rtlCol="0">
            <a:spAutoFit/>
          </a:bodyPr>
          <a:lstStyle/>
          <a:p>
            <a:r>
              <a:rPr lang="en-US" sz="1000" dirty="0"/>
              <a:t>Spatial Analyst &gt;</a:t>
            </a:r>
          </a:p>
          <a:p>
            <a:r>
              <a:rPr lang="en-US" sz="1000" dirty="0"/>
              <a:t>Surface &gt; Curvature</a:t>
            </a:r>
          </a:p>
        </p:txBody>
      </p:sp>
      <p:sp>
        <p:nvSpPr>
          <p:cNvPr id="48" name="Rounded Rectangle 47"/>
          <p:cNvSpPr/>
          <p:nvPr/>
        </p:nvSpPr>
        <p:spPr>
          <a:xfrm>
            <a:off x="3239022" y="2140395"/>
            <a:ext cx="1015315" cy="521692"/>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 DEM</a:t>
            </a:r>
          </a:p>
          <a:p>
            <a:pPr algn="ctr"/>
            <a:r>
              <a:rPr lang="en-US" sz="1400" dirty="0"/>
              <a:t>Slope</a:t>
            </a:r>
          </a:p>
        </p:txBody>
      </p:sp>
      <p:sp>
        <p:nvSpPr>
          <p:cNvPr id="49" name="Rounded Rectangle 48"/>
          <p:cNvSpPr/>
          <p:nvPr/>
        </p:nvSpPr>
        <p:spPr>
          <a:xfrm>
            <a:off x="3236671" y="2737227"/>
            <a:ext cx="1015315" cy="521692"/>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 DEM</a:t>
            </a:r>
          </a:p>
          <a:p>
            <a:pPr algn="ctr"/>
            <a:r>
              <a:rPr lang="en-US" sz="1200" dirty="0"/>
              <a:t>Curvatur</a:t>
            </a:r>
            <a:r>
              <a:rPr lang="en-US" sz="1400" dirty="0"/>
              <a:t>e</a:t>
            </a:r>
          </a:p>
        </p:txBody>
      </p:sp>
      <p:cxnSp>
        <p:nvCxnSpPr>
          <p:cNvPr id="28" name="Straight Arrow Connector 27"/>
          <p:cNvCxnSpPr/>
          <p:nvPr/>
        </p:nvCxnSpPr>
        <p:spPr>
          <a:xfrm>
            <a:off x="1946537" y="3697634"/>
            <a:ext cx="11985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3236671" y="3361000"/>
            <a:ext cx="1015315" cy="521692"/>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 DEM</a:t>
            </a:r>
          </a:p>
          <a:p>
            <a:pPr algn="ctr"/>
            <a:r>
              <a:rPr lang="en-US" sz="1400" dirty="0"/>
              <a:t>Elev.</a:t>
            </a:r>
          </a:p>
        </p:txBody>
      </p:sp>
      <p:cxnSp>
        <p:nvCxnSpPr>
          <p:cNvPr id="53" name="Straight Arrow Connector 52"/>
          <p:cNvCxnSpPr/>
          <p:nvPr/>
        </p:nvCxnSpPr>
        <p:spPr>
          <a:xfrm>
            <a:off x="4254338" y="2391486"/>
            <a:ext cx="1241773" cy="197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4251986" y="2887043"/>
            <a:ext cx="1244125" cy="140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254338" y="3697634"/>
            <a:ext cx="11985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254338" y="1816034"/>
            <a:ext cx="11985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5542120" y="3369001"/>
            <a:ext cx="1015315" cy="521692"/>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Elev. Suit.</a:t>
            </a:r>
          </a:p>
        </p:txBody>
      </p:sp>
      <p:sp>
        <p:nvSpPr>
          <p:cNvPr id="60" name="Rounded Rectangle 59"/>
          <p:cNvSpPr/>
          <p:nvPr/>
        </p:nvSpPr>
        <p:spPr>
          <a:xfrm>
            <a:off x="5542120" y="2460041"/>
            <a:ext cx="1015315" cy="521692"/>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Slope suit.</a:t>
            </a:r>
          </a:p>
        </p:txBody>
      </p:sp>
      <p:sp>
        <p:nvSpPr>
          <p:cNvPr id="66" name="Rounded Rectangle 65"/>
          <p:cNvSpPr/>
          <p:nvPr/>
        </p:nvSpPr>
        <p:spPr>
          <a:xfrm>
            <a:off x="5542399" y="1545103"/>
            <a:ext cx="1015315" cy="521692"/>
          </a:xfrm>
          <a:prstGeom prst="roundRect">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Aspect suit.</a:t>
            </a:r>
          </a:p>
        </p:txBody>
      </p:sp>
      <p:sp>
        <p:nvSpPr>
          <p:cNvPr id="35" name="TextBox 34"/>
          <p:cNvSpPr txBox="1"/>
          <p:nvPr/>
        </p:nvSpPr>
        <p:spPr>
          <a:xfrm>
            <a:off x="4375128" y="1521290"/>
            <a:ext cx="875899" cy="276999"/>
          </a:xfrm>
          <a:prstGeom prst="rect">
            <a:avLst/>
          </a:prstGeom>
          <a:noFill/>
        </p:spPr>
        <p:txBody>
          <a:bodyPr wrap="square" rtlCol="0">
            <a:spAutoFit/>
          </a:bodyPr>
          <a:lstStyle/>
          <a:p>
            <a:r>
              <a:rPr lang="en-US" sz="1200" dirty="0"/>
              <a:t>Reclassify</a:t>
            </a:r>
          </a:p>
        </p:txBody>
      </p:sp>
      <p:sp>
        <p:nvSpPr>
          <p:cNvPr id="68" name="TextBox 67"/>
          <p:cNvSpPr txBox="1"/>
          <p:nvPr/>
        </p:nvSpPr>
        <p:spPr>
          <a:xfrm>
            <a:off x="4343592" y="2548034"/>
            <a:ext cx="875899" cy="276999"/>
          </a:xfrm>
          <a:prstGeom prst="rect">
            <a:avLst/>
          </a:prstGeom>
          <a:noFill/>
        </p:spPr>
        <p:txBody>
          <a:bodyPr wrap="square" rtlCol="0">
            <a:spAutoFit/>
          </a:bodyPr>
          <a:lstStyle/>
          <a:p>
            <a:r>
              <a:rPr lang="en-US" sz="1200" dirty="0"/>
              <a:t>Reclassify</a:t>
            </a:r>
          </a:p>
        </p:txBody>
      </p:sp>
      <p:sp>
        <p:nvSpPr>
          <p:cNvPr id="73" name="TextBox 72"/>
          <p:cNvSpPr txBox="1"/>
          <p:nvPr/>
        </p:nvSpPr>
        <p:spPr>
          <a:xfrm>
            <a:off x="4341240" y="3388239"/>
            <a:ext cx="875899" cy="276999"/>
          </a:xfrm>
          <a:prstGeom prst="rect">
            <a:avLst/>
          </a:prstGeom>
          <a:noFill/>
        </p:spPr>
        <p:txBody>
          <a:bodyPr wrap="square" rtlCol="0">
            <a:spAutoFit/>
          </a:bodyPr>
          <a:lstStyle/>
          <a:p>
            <a:r>
              <a:rPr lang="en-US" sz="1200" dirty="0"/>
              <a:t>Reclassify</a:t>
            </a:r>
          </a:p>
        </p:txBody>
      </p:sp>
      <p:cxnSp>
        <p:nvCxnSpPr>
          <p:cNvPr id="75" name="Straight Arrow Connector 74"/>
          <p:cNvCxnSpPr/>
          <p:nvPr/>
        </p:nvCxnSpPr>
        <p:spPr>
          <a:xfrm>
            <a:off x="6566604" y="1816034"/>
            <a:ext cx="599264" cy="429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endCxn id="71" idx="1"/>
          </p:cNvCxnSpPr>
          <p:nvPr/>
        </p:nvCxnSpPr>
        <p:spPr>
          <a:xfrm flipV="1">
            <a:off x="6557435" y="2662087"/>
            <a:ext cx="608433" cy="63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6566604" y="3109511"/>
            <a:ext cx="599264" cy="5317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endCxn id="56" idx="1"/>
          </p:cNvCxnSpPr>
          <p:nvPr/>
        </p:nvCxnSpPr>
        <p:spPr>
          <a:xfrm>
            <a:off x="1954562" y="4422474"/>
            <a:ext cx="2217339" cy="890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962723" y="4033729"/>
            <a:ext cx="2364683" cy="400110"/>
          </a:xfrm>
          <a:prstGeom prst="rect">
            <a:avLst/>
          </a:prstGeom>
          <a:noFill/>
        </p:spPr>
        <p:txBody>
          <a:bodyPr wrap="square" rtlCol="0">
            <a:spAutoFit/>
          </a:bodyPr>
          <a:lstStyle/>
          <a:p>
            <a:r>
              <a:rPr lang="en-US" sz="1000" dirty="0"/>
              <a:t>Create 0.5 km buffer zones around lake (where elev. Is lowest)</a:t>
            </a:r>
          </a:p>
        </p:txBody>
      </p:sp>
      <p:cxnSp>
        <p:nvCxnSpPr>
          <p:cNvPr id="89" name="Straight Arrow Connector 88"/>
          <p:cNvCxnSpPr>
            <a:endCxn id="71" idx="0"/>
          </p:cNvCxnSpPr>
          <p:nvPr/>
        </p:nvCxnSpPr>
        <p:spPr>
          <a:xfrm>
            <a:off x="7845742" y="1379436"/>
            <a:ext cx="1827" cy="835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440328" y="1509225"/>
            <a:ext cx="904775" cy="553998"/>
          </a:xfrm>
          <a:prstGeom prst="rect">
            <a:avLst/>
          </a:prstGeom>
          <a:noFill/>
        </p:spPr>
        <p:txBody>
          <a:bodyPr wrap="square" rtlCol="0">
            <a:spAutoFit/>
          </a:bodyPr>
          <a:lstStyle/>
          <a:p>
            <a:r>
              <a:rPr lang="en-US" sz="1000" dirty="0"/>
              <a:t>From Google Earth KMZ &gt; Shapefile</a:t>
            </a:r>
          </a:p>
        </p:txBody>
      </p:sp>
      <p:sp>
        <p:nvSpPr>
          <p:cNvPr id="90" name="Rounded Rectangle 89"/>
          <p:cNvSpPr/>
          <p:nvPr/>
        </p:nvSpPr>
        <p:spPr>
          <a:xfrm>
            <a:off x="4182094" y="5567979"/>
            <a:ext cx="1360026" cy="814693"/>
          </a:xfrm>
          <a:prstGeom prst="roundRect">
            <a:avLst/>
          </a:prstGeom>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Winery Point Data</a:t>
            </a:r>
          </a:p>
        </p:txBody>
      </p:sp>
      <p:cxnSp>
        <p:nvCxnSpPr>
          <p:cNvPr id="91" name="Straight Arrow Connector 90"/>
          <p:cNvCxnSpPr>
            <a:endCxn id="56" idx="2"/>
          </p:cNvCxnSpPr>
          <p:nvPr/>
        </p:nvCxnSpPr>
        <p:spPr>
          <a:xfrm flipV="1">
            <a:off x="4850231" y="4958972"/>
            <a:ext cx="3371" cy="589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4421660" y="5030985"/>
            <a:ext cx="904775" cy="553998"/>
          </a:xfrm>
          <a:prstGeom prst="rect">
            <a:avLst/>
          </a:prstGeom>
          <a:noFill/>
        </p:spPr>
        <p:txBody>
          <a:bodyPr wrap="square" rtlCol="0">
            <a:spAutoFit/>
          </a:bodyPr>
          <a:lstStyle/>
          <a:p>
            <a:r>
              <a:rPr lang="en-US" sz="1000" dirty="0"/>
              <a:t>From Google Earth KMZ &gt; Shapefile</a:t>
            </a:r>
          </a:p>
        </p:txBody>
      </p:sp>
      <p:sp>
        <p:nvSpPr>
          <p:cNvPr id="64" name="TextBox 63"/>
          <p:cNvSpPr txBox="1"/>
          <p:nvPr/>
        </p:nvSpPr>
        <p:spPr>
          <a:xfrm>
            <a:off x="6576581" y="2219401"/>
            <a:ext cx="667097" cy="861774"/>
          </a:xfrm>
          <a:prstGeom prst="rect">
            <a:avLst/>
          </a:prstGeom>
          <a:noFill/>
        </p:spPr>
        <p:txBody>
          <a:bodyPr wrap="square" rtlCol="0">
            <a:spAutoFit/>
          </a:bodyPr>
          <a:lstStyle/>
          <a:p>
            <a:r>
              <a:rPr lang="en-US" sz="1000" dirty="0"/>
              <a:t>Add up suit. ranks</a:t>
            </a:r>
          </a:p>
          <a:p>
            <a:r>
              <a:rPr lang="en-US" sz="1000" dirty="0"/>
              <a:t>(raster calc.)</a:t>
            </a:r>
          </a:p>
        </p:txBody>
      </p:sp>
      <p:cxnSp>
        <p:nvCxnSpPr>
          <p:cNvPr id="67" name="Straight Arrow Connector 66"/>
          <p:cNvCxnSpPr/>
          <p:nvPr/>
        </p:nvCxnSpPr>
        <p:spPr>
          <a:xfrm flipV="1">
            <a:off x="5496111" y="4884019"/>
            <a:ext cx="1671444" cy="700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9" idx="0"/>
            <a:endCxn id="72" idx="2"/>
          </p:cNvCxnSpPr>
          <p:nvPr/>
        </p:nvCxnSpPr>
        <p:spPr>
          <a:xfrm flipV="1">
            <a:off x="7309778" y="4931423"/>
            <a:ext cx="535964" cy="617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677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0401"/>
          </a:xfrm>
        </p:spPr>
        <p:txBody>
          <a:bodyPr/>
          <a:lstStyle/>
          <a:p>
            <a:r>
              <a:rPr lang="en-US" dirty="0"/>
              <a:t>Results: Suitability</a:t>
            </a:r>
          </a:p>
        </p:txBody>
      </p:sp>
      <p:pic>
        <p:nvPicPr>
          <p:cNvPr id="7" name="Picture 6"/>
          <p:cNvPicPr>
            <a:picLocks noChangeAspect="1"/>
          </p:cNvPicPr>
          <p:nvPr/>
        </p:nvPicPr>
        <p:blipFill>
          <a:blip r:embed="rId3"/>
          <a:stretch>
            <a:fillRect/>
          </a:stretch>
        </p:blipFill>
        <p:spPr>
          <a:xfrm>
            <a:off x="782907" y="1270001"/>
            <a:ext cx="1180647" cy="2123358"/>
          </a:xfrm>
          <a:prstGeom prst="rect">
            <a:avLst/>
          </a:prstGeom>
        </p:spPr>
      </p:pic>
      <p:pic>
        <p:nvPicPr>
          <p:cNvPr id="12" name="Picture 11"/>
          <p:cNvPicPr>
            <a:picLocks noChangeAspect="1"/>
          </p:cNvPicPr>
          <p:nvPr/>
        </p:nvPicPr>
        <p:blipFill>
          <a:blip r:embed="rId4"/>
          <a:stretch>
            <a:fillRect/>
          </a:stretch>
        </p:blipFill>
        <p:spPr>
          <a:xfrm>
            <a:off x="4096384" y="1280280"/>
            <a:ext cx="999697" cy="2122851"/>
          </a:xfrm>
          <a:prstGeom prst="rect">
            <a:avLst/>
          </a:prstGeom>
        </p:spPr>
      </p:pic>
      <p:pic>
        <p:nvPicPr>
          <p:cNvPr id="13" name="Picture 12"/>
          <p:cNvPicPr>
            <a:picLocks noChangeAspect="1"/>
          </p:cNvPicPr>
          <p:nvPr/>
        </p:nvPicPr>
        <p:blipFill>
          <a:blip r:embed="rId5"/>
          <a:stretch>
            <a:fillRect/>
          </a:stretch>
        </p:blipFill>
        <p:spPr>
          <a:xfrm>
            <a:off x="2367561" y="1269362"/>
            <a:ext cx="1324816" cy="2123997"/>
          </a:xfrm>
          <a:prstGeom prst="rect">
            <a:avLst/>
          </a:prstGeom>
        </p:spPr>
      </p:pic>
      <p:sp>
        <p:nvSpPr>
          <p:cNvPr id="14" name="Footer Placeholder 13"/>
          <p:cNvSpPr>
            <a:spLocks noGrp="1"/>
          </p:cNvSpPr>
          <p:nvPr>
            <p:ph type="ftr" sz="quarter" idx="11"/>
          </p:nvPr>
        </p:nvSpPr>
        <p:spPr/>
        <p:txBody>
          <a:bodyPr/>
          <a:lstStyle/>
          <a:p>
            <a:r>
              <a:rPr lang="en-US"/>
              <a:t>GEO 475 Wine Trail Project</a:t>
            </a:r>
          </a:p>
        </p:txBody>
      </p:sp>
      <p:sp>
        <p:nvSpPr>
          <p:cNvPr id="15" name="Plus 14"/>
          <p:cNvSpPr/>
          <p:nvPr/>
        </p:nvSpPr>
        <p:spPr>
          <a:xfrm>
            <a:off x="1664838" y="2128212"/>
            <a:ext cx="433137" cy="53366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lus 15"/>
          <p:cNvSpPr/>
          <p:nvPr/>
        </p:nvSpPr>
        <p:spPr>
          <a:xfrm>
            <a:off x="3446414" y="2074873"/>
            <a:ext cx="433137" cy="53366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qual 16"/>
          <p:cNvSpPr/>
          <p:nvPr/>
        </p:nvSpPr>
        <p:spPr>
          <a:xfrm>
            <a:off x="4933053" y="2113053"/>
            <a:ext cx="548640" cy="44766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Picture 17"/>
          <p:cNvPicPr>
            <a:picLocks noChangeAspect="1"/>
          </p:cNvPicPr>
          <p:nvPr/>
        </p:nvPicPr>
        <p:blipFill>
          <a:blip r:embed="rId6"/>
          <a:stretch>
            <a:fillRect/>
          </a:stretch>
        </p:blipFill>
        <p:spPr>
          <a:xfrm>
            <a:off x="5501225" y="1280280"/>
            <a:ext cx="2339089" cy="3978862"/>
          </a:xfrm>
          <a:prstGeom prst="rect">
            <a:avLst/>
          </a:prstGeom>
          <a:ln>
            <a:solidFill>
              <a:schemeClr val="accent1"/>
            </a:solidFill>
          </a:ln>
        </p:spPr>
      </p:pic>
      <p:pic>
        <p:nvPicPr>
          <p:cNvPr id="22" name="Picture 21"/>
          <p:cNvPicPr>
            <a:picLocks noChangeAspect="1"/>
          </p:cNvPicPr>
          <p:nvPr/>
        </p:nvPicPr>
        <p:blipFill>
          <a:blip r:embed="rId7"/>
          <a:stretch>
            <a:fillRect/>
          </a:stretch>
        </p:blipFill>
        <p:spPr>
          <a:xfrm>
            <a:off x="8245458" y="1269362"/>
            <a:ext cx="2256061" cy="3974964"/>
          </a:xfrm>
          <a:prstGeom prst="rect">
            <a:avLst/>
          </a:prstGeom>
          <a:ln>
            <a:solidFill>
              <a:schemeClr val="accent1"/>
            </a:solidFill>
          </a:ln>
        </p:spPr>
      </p:pic>
      <p:pic>
        <p:nvPicPr>
          <p:cNvPr id="24" name="Picture 23"/>
          <p:cNvPicPr>
            <a:picLocks noChangeAspect="1"/>
          </p:cNvPicPr>
          <p:nvPr/>
        </p:nvPicPr>
        <p:blipFill>
          <a:blip r:embed="rId8"/>
          <a:stretch>
            <a:fillRect/>
          </a:stretch>
        </p:blipFill>
        <p:spPr>
          <a:xfrm>
            <a:off x="4905804" y="5302368"/>
            <a:ext cx="6775723" cy="1477988"/>
          </a:xfrm>
          <a:prstGeom prst="rect">
            <a:avLst/>
          </a:prstGeom>
          <a:solidFill>
            <a:schemeClr val="bg1"/>
          </a:solidFill>
          <a:ln>
            <a:solidFill>
              <a:schemeClr val="accent1"/>
            </a:solidFill>
          </a:ln>
        </p:spPr>
      </p:pic>
      <p:pic>
        <p:nvPicPr>
          <p:cNvPr id="25" name="Picture 24"/>
          <p:cNvPicPr>
            <a:picLocks noChangeAspect="1"/>
          </p:cNvPicPr>
          <p:nvPr/>
        </p:nvPicPr>
        <p:blipFill>
          <a:blip r:embed="rId9"/>
          <a:stretch>
            <a:fillRect/>
          </a:stretch>
        </p:blipFill>
        <p:spPr>
          <a:xfrm>
            <a:off x="296563" y="3520090"/>
            <a:ext cx="4427525" cy="3337910"/>
          </a:xfrm>
          <a:prstGeom prst="rect">
            <a:avLst/>
          </a:prstGeom>
          <a:solidFill>
            <a:schemeClr val="bg1"/>
          </a:solidFill>
          <a:ln>
            <a:solidFill>
              <a:schemeClr val="accent1"/>
            </a:solidFill>
          </a:ln>
        </p:spPr>
      </p:pic>
    </p:spTree>
    <p:extLst>
      <p:ext uri="{BB962C8B-B14F-4D97-AF65-F5344CB8AC3E}">
        <p14:creationId xmlns:p14="http://schemas.microsoft.com/office/powerpoint/2010/main" val="4290791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New Location for Mountain Bike Trails in New York</a:t>
            </a:r>
          </a:p>
        </p:txBody>
      </p:sp>
      <p:sp>
        <p:nvSpPr>
          <p:cNvPr id="3" name="Subtitle 2"/>
          <p:cNvSpPr>
            <a:spLocks noGrp="1"/>
          </p:cNvSpPr>
          <p:nvPr>
            <p:ph type="subTitle" idx="1"/>
          </p:nvPr>
        </p:nvSpPr>
        <p:spPr/>
        <p:txBody>
          <a:bodyPr>
            <a:normAutofit/>
          </a:bodyPr>
          <a:lstStyle/>
          <a:p>
            <a:r>
              <a:rPr lang="en-US" dirty="0"/>
              <a:t>Raymond Latimer</a:t>
            </a:r>
          </a:p>
          <a:p>
            <a:r>
              <a:rPr lang="en-US" dirty="0"/>
              <a:t>GEO479</a:t>
            </a:r>
          </a:p>
        </p:txBody>
      </p:sp>
    </p:spTree>
    <p:extLst>
      <p:ext uri="{BB962C8B-B14F-4D97-AF65-F5344CB8AC3E}">
        <p14:creationId xmlns:p14="http://schemas.microsoft.com/office/powerpoint/2010/main" val="4142498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Determine location for mountain biking trails</a:t>
            </a:r>
          </a:p>
          <a:p>
            <a:r>
              <a:rPr lang="en-US" dirty="0"/>
              <a:t>Determine what would be used to rank suitability of potential locations</a:t>
            </a:r>
          </a:p>
          <a:p>
            <a:r>
              <a:rPr lang="en-US" dirty="0"/>
              <a:t>Analyze DEM of selected location for suitability of trail building</a:t>
            </a:r>
          </a:p>
        </p:txBody>
      </p:sp>
    </p:spTree>
    <p:extLst>
      <p:ext uri="{BB962C8B-B14F-4D97-AF65-F5344CB8AC3E}">
        <p14:creationId xmlns:p14="http://schemas.microsoft.com/office/powerpoint/2010/main" val="975714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51" y="204248"/>
            <a:ext cx="8596668" cy="512190"/>
          </a:xfrm>
        </p:spPr>
        <p:txBody>
          <a:bodyPr>
            <a:normAutofit fontScale="90000"/>
          </a:bodyPr>
          <a:lstStyle/>
          <a:p>
            <a:r>
              <a:rPr lang="en-US" dirty="0"/>
              <a:t>Best Regression</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179" y="0"/>
            <a:ext cx="5794280" cy="6653752"/>
          </a:xfrm>
          <a:prstGeom prst="rect">
            <a:avLst/>
          </a:prstGeom>
        </p:spPr>
      </p:pic>
      <p:grpSp>
        <p:nvGrpSpPr>
          <p:cNvPr id="5" name="Group 4"/>
          <p:cNvGrpSpPr/>
          <p:nvPr/>
        </p:nvGrpSpPr>
        <p:grpSpPr>
          <a:xfrm>
            <a:off x="4692898" y="5678145"/>
            <a:ext cx="1618593" cy="798785"/>
            <a:chOff x="7062953" y="5486400"/>
            <a:chExt cx="1618593" cy="798785"/>
          </a:xfrm>
        </p:grpSpPr>
        <p:sp>
          <p:nvSpPr>
            <p:cNvPr id="6" name="Rectangle 5"/>
            <p:cNvSpPr/>
            <p:nvPr/>
          </p:nvSpPr>
          <p:spPr>
            <a:xfrm>
              <a:off x="7062953" y="5486400"/>
              <a:ext cx="1618593" cy="7987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n-US" dirty="0"/>
                <a:t>Presence</a:t>
              </a:r>
            </a:p>
            <a:p>
              <a:pPr>
                <a:lnSpc>
                  <a:spcPct val="150000"/>
                </a:lnSpc>
              </a:pPr>
              <a:r>
                <a:rPr lang="en-US" dirty="0"/>
                <a:t>Absence </a:t>
              </a:r>
            </a:p>
          </p:txBody>
        </p:sp>
        <p:sp>
          <p:nvSpPr>
            <p:cNvPr id="7" name="Flowchart: Connector 6"/>
            <p:cNvSpPr/>
            <p:nvPr/>
          </p:nvSpPr>
          <p:spPr>
            <a:xfrm>
              <a:off x="8250621" y="5675586"/>
              <a:ext cx="84083" cy="8408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8255879" y="6080239"/>
              <a:ext cx="84083" cy="84083"/>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9" name="Group 8"/>
          <p:cNvGrpSpPr/>
          <p:nvPr/>
        </p:nvGrpSpPr>
        <p:grpSpPr>
          <a:xfrm>
            <a:off x="6934641" y="517657"/>
            <a:ext cx="1273766" cy="982475"/>
            <a:chOff x="4504361" y="4353437"/>
            <a:chExt cx="1273766" cy="982475"/>
          </a:xfrm>
        </p:grpSpPr>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361" y="4456216"/>
              <a:ext cx="695422" cy="819264"/>
            </a:xfrm>
            <a:prstGeom prst="rect">
              <a:avLst/>
            </a:prstGeom>
          </p:spPr>
        </p:pic>
        <p:sp>
          <p:nvSpPr>
            <p:cNvPr id="11" name="TextBox 10"/>
            <p:cNvSpPr txBox="1"/>
            <p:nvPr/>
          </p:nvSpPr>
          <p:spPr>
            <a:xfrm>
              <a:off x="5184695" y="4353437"/>
              <a:ext cx="593432" cy="338554"/>
            </a:xfrm>
            <a:prstGeom prst="rect">
              <a:avLst/>
            </a:prstGeom>
            <a:noFill/>
          </p:spPr>
          <p:txBody>
            <a:bodyPr wrap="none" rtlCol="0">
              <a:spAutoFit/>
            </a:bodyPr>
            <a:lstStyle/>
            <a:p>
              <a:r>
                <a:rPr lang="en-US" sz="1600" dirty="0"/>
                <a:t>High</a:t>
              </a:r>
            </a:p>
          </p:txBody>
        </p:sp>
        <p:sp>
          <p:nvSpPr>
            <p:cNvPr id="12" name="TextBox 11"/>
            <p:cNvSpPr txBox="1"/>
            <p:nvPr/>
          </p:nvSpPr>
          <p:spPr>
            <a:xfrm>
              <a:off x="5180117" y="4997358"/>
              <a:ext cx="551754" cy="338554"/>
            </a:xfrm>
            <a:prstGeom prst="rect">
              <a:avLst/>
            </a:prstGeom>
            <a:noFill/>
          </p:spPr>
          <p:txBody>
            <a:bodyPr wrap="none" rtlCol="0">
              <a:spAutoFit/>
            </a:bodyPr>
            <a:lstStyle/>
            <a:p>
              <a:r>
                <a:rPr lang="en-US" sz="1600" dirty="0"/>
                <a:t>Low</a:t>
              </a:r>
            </a:p>
          </p:txBody>
        </p:sp>
      </p:grpSp>
      <mc:AlternateContent xmlns:mc="http://schemas.openxmlformats.org/markup-compatibility/2006" xmlns:a14="http://schemas.microsoft.com/office/drawing/2010/main">
        <mc:Choice Requires="a14">
          <p:sp>
            <p:nvSpPr>
              <p:cNvPr id="13" name="Content Placeholder 2"/>
              <p:cNvSpPr>
                <a:spLocks noGrp="1"/>
              </p:cNvSpPr>
              <p:nvPr>
                <p:ph idx="1"/>
              </p:nvPr>
            </p:nvSpPr>
            <p:spPr>
              <a:xfrm>
                <a:off x="354130" y="1008896"/>
                <a:ext cx="5768824" cy="2084782"/>
              </a:xfrm>
            </p:spPr>
            <p:txBody>
              <a:bodyPr>
                <a:normAutofit/>
              </a:bodyPr>
              <a:lstStyle/>
              <a:p>
                <a:pPr>
                  <a:lnSpc>
                    <a:spcPct val="150000"/>
                  </a:lnSpc>
                </a:pPr>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m:t>
                    </m:r>
                    <m:r>
                      <a:rPr lang="en-US" i="1">
                        <a:latin typeface="Cambria Math" panose="02040503050406030204" pitchFamily="18" charset="0"/>
                      </a:rPr>
                      <m:t>𝑆𝑜𝑖𝑙𝑠</m:t>
                    </m:r>
                    <m:d>
                      <m:dPr>
                        <m:ctrlPr>
                          <a:rPr lang="en-US" i="1">
                            <a:latin typeface="Cambria Math" panose="02040503050406030204" pitchFamily="18" charset="0"/>
                          </a:rPr>
                        </m:ctrlPr>
                      </m:dPr>
                      <m:e>
                        <m:r>
                          <a:rPr lang="en-US" i="1">
                            <a:latin typeface="Cambria Math" panose="02040503050406030204" pitchFamily="18" charset="0"/>
                          </a:rPr>
                          <m:t>−0.409</m:t>
                        </m:r>
                      </m:e>
                    </m:d>
                    <m:r>
                      <a:rPr lang="en-US" i="1">
                        <a:latin typeface="Cambria Math" panose="02040503050406030204" pitchFamily="18" charset="0"/>
                      </a:rPr>
                      <m:t>+ </m:t>
                    </m:r>
                    <m:r>
                      <a:rPr lang="en-US" i="1">
                        <a:latin typeface="Cambria Math" panose="02040503050406030204" pitchFamily="18" charset="0"/>
                      </a:rPr>
                      <m:t>𝑆𝑡𝑟𝑒𝑎𝑚𝑠</m:t>
                    </m:r>
                    <m:d>
                      <m:dPr>
                        <m:ctrlPr>
                          <a:rPr lang="en-US" i="1">
                            <a:latin typeface="Cambria Math" panose="02040503050406030204" pitchFamily="18" charset="0"/>
                          </a:rPr>
                        </m:ctrlPr>
                      </m:dPr>
                      <m:e>
                        <m:r>
                          <a:rPr lang="en-US" i="1">
                            <a:latin typeface="Cambria Math" panose="02040503050406030204" pitchFamily="18" charset="0"/>
                          </a:rPr>
                          <m:t>−0.001</m:t>
                        </m:r>
                      </m:e>
                    </m:d>
                    <m:r>
                      <a:rPr lang="en-US" i="1">
                        <a:latin typeface="Cambria Math" panose="02040503050406030204" pitchFamily="18" charset="0"/>
                      </a:rPr>
                      <m:t>+ </m:t>
                    </m:r>
                    <m:r>
                      <a:rPr lang="en-US" i="1">
                        <a:latin typeface="Cambria Math" panose="02040503050406030204" pitchFamily="18" charset="0"/>
                      </a:rPr>
                      <m:t>𝐹𝑎𝑢𝑙𝑡𝑠</m:t>
                    </m:r>
                    <m:r>
                      <a:rPr lang="en-US" i="1">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0.000</m:t>
                        </m:r>
                      </m:e>
                    </m:d>
                    <m:r>
                      <a:rPr lang="en-US" i="1">
                        <a:latin typeface="Cambria Math" panose="02040503050406030204" pitchFamily="18" charset="0"/>
                      </a:rPr>
                      <m:t>+</m:t>
                    </m:r>
                    <m:r>
                      <a:rPr lang="en-US" i="1">
                        <a:latin typeface="Cambria Math" panose="02040503050406030204" pitchFamily="18" charset="0"/>
                      </a:rPr>
                      <m:t>𝑆𝑙𝑜𝑝𝑒</m:t>
                    </m:r>
                    <m:d>
                      <m:dPr>
                        <m:ctrlPr>
                          <a:rPr lang="en-US" i="1">
                            <a:latin typeface="Cambria Math" panose="02040503050406030204" pitchFamily="18" charset="0"/>
                          </a:rPr>
                        </m:ctrlPr>
                      </m:dPr>
                      <m:e>
                        <m:r>
                          <a:rPr lang="en-US" i="1">
                            <a:latin typeface="Cambria Math" panose="02040503050406030204" pitchFamily="18" charset="0"/>
                          </a:rPr>
                          <m:t>0.416</m:t>
                        </m:r>
                      </m:e>
                    </m:d>
                    <m:r>
                      <a:rPr lang="en-US" i="1">
                        <a:latin typeface="Cambria Math" panose="02040503050406030204" pitchFamily="18" charset="0"/>
                      </a:rPr>
                      <m:t>+1.22</m:t>
                    </m:r>
                  </m:oMath>
                </a14:m>
                <a:endParaRPr lang="en-US" dirty="0"/>
              </a:p>
              <a:p>
                <a:pPr>
                  <a:lnSpc>
                    <a:spcPct val="150000"/>
                  </a:lnSpc>
                </a:pPr>
                <a:r>
                  <a:rPr lang="en-US" dirty="0"/>
                  <a:t>Percentage correct: 73.1%</a:t>
                </a:r>
              </a:p>
              <a:p>
                <a:pPr>
                  <a:lnSpc>
                    <a:spcPct val="150000"/>
                  </a:lnSpc>
                </a:pPr>
                <a:r>
                  <a:rPr lang="en-US" dirty="0"/>
                  <a:t>Validation with points not used </a:t>
                </a:r>
              </a:p>
            </p:txBody>
          </p:sp>
        </mc:Choice>
        <mc:Fallback xmlns="">
          <p:sp>
            <p:nvSpPr>
              <p:cNvPr id="13" name="Content Placeholder 2"/>
              <p:cNvSpPr>
                <a:spLocks noGrp="1" noRot="1" noChangeAspect="1" noMove="1" noResize="1" noEditPoints="1" noAdjustHandles="1" noChangeArrowheads="1" noChangeShapeType="1" noTextEdit="1"/>
              </p:cNvSpPr>
              <p:nvPr>
                <p:ph idx="1"/>
              </p:nvPr>
            </p:nvSpPr>
            <p:spPr>
              <a:xfrm>
                <a:off x="354130" y="1008896"/>
                <a:ext cx="5768824" cy="2084782"/>
              </a:xfrm>
              <a:blipFill>
                <a:blip r:embed="rId4"/>
                <a:stretch>
                  <a:fillRect l="-211"/>
                </a:stretch>
              </a:blipFill>
            </p:spPr>
            <p:txBody>
              <a:bodyPr/>
              <a:lstStyle/>
              <a:p>
                <a:r>
                  <a:rPr lang="en-US">
                    <a:noFill/>
                  </a:rPr>
                  <a:t> </a:t>
                </a:r>
              </a:p>
            </p:txBody>
          </p:sp>
        </mc:Fallback>
      </mc:AlternateContent>
      <p:graphicFrame>
        <p:nvGraphicFramePr>
          <p:cNvPr id="3" name="Table 2"/>
          <p:cNvGraphicFramePr>
            <a:graphicFrameLocks noGrp="1"/>
          </p:cNvGraphicFramePr>
          <p:nvPr>
            <p:extLst>
              <p:ext uri="{D42A27DB-BD31-4B8C-83A1-F6EECF244321}">
                <p14:modId xmlns:p14="http://schemas.microsoft.com/office/powerpoint/2010/main" val="2178871302"/>
              </p:ext>
            </p:extLst>
          </p:nvPr>
        </p:nvGraphicFramePr>
        <p:xfrm>
          <a:off x="507651" y="3214540"/>
          <a:ext cx="5016455" cy="2007460"/>
        </p:xfrm>
        <a:graphic>
          <a:graphicData uri="http://schemas.openxmlformats.org/drawingml/2006/table">
            <a:tbl>
              <a:tblPr firstRow="1" firstCol="1" bandRow="1">
                <a:tableStyleId>{5C22544A-7EE6-4342-B048-85BDC9FD1C3A}</a:tableStyleId>
              </a:tblPr>
              <a:tblGrid>
                <a:gridCol w="307371">
                  <a:extLst>
                    <a:ext uri="{9D8B030D-6E8A-4147-A177-3AD203B41FA5}">
                      <a16:colId xmlns:a16="http://schemas.microsoft.com/office/drawing/2014/main" val="808576688"/>
                    </a:ext>
                  </a:extLst>
                </a:gridCol>
                <a:gridCol w="748305">
                  <a:extLst>
                    <a:ext uri="{9D8B030D-6E8A-4147-A177-3AD203B41FA5}">
                      <a16:colId xmlns:a16="http://schemas.microsoft.com/office/drawing/2014/main" val="3828110861"/>
                    </a:ext>
                  </a:extLst>
                </a:gridCol>
                <a:gridCol w="798297">
                  <a:extLst>
                    <a:ext uri="{9D8B030D-6E8A-4147-A177-3AD203B41FA5}">
                      <a16:colId xmlns:a16="http://schemas.microsoft.com/office/drawing/2014/main" val="2787325933"/>
                    </a:ext>
                  </a:extLst>
                </a:gridCol>
                <a:gridCol w="972284">
                  <a:extLst>
                    <a:ext uri="{9D8B030D-6E8A-4147-A177-3AD203B41FA5}">
                      <a16:colId xmlns:a16="http://schemas.microsoft.com/office/drawing/2014/main" val="1293664380"/>
                    </a:ext>
                  </a:extLst>
                </a:gridCol>
                <a:gridCol w="440087">
                  <a:extLst>
                    <a:ext uri="{9D8B030D-6E8A-4147-A177-3AD203B41FA5}">
                      <a16:colId xmlns:a16="http://schemas.microsoft.com/office/drawing/2014/main" val="2263407051"/>
                    </a:ext>
                  </a:extLst>
                </a:gridCol>
                <a:gridCol w="1750111">
                  <a:extLst>
                    <a:ext uri="{9D8B030D-6E8A-4147-A177-3AD203B41FA5}">
                      <a16:colId xmlns:a16="http://schemas.microsoft.com/office/drawing/2014/main" val="2532859418"/>
                    </a:ext>
                  </a:extLst>
                </a:gridCol>
              </a:tblGrid>
              <a:tr h="362280">
                <a:tc rowSpan="5">
                  <a:txBody>
                    <a:bodyPr/>
                    <a:lstStyle/>
                    <a:p>
                      <a:pPr marL="71755" marR="71755" algn="ctr">
                        <a:lnSpc>
                          <a:spcPct val="107000"/>
                        </a:lnSpc>
                        <a:spcBef>
                          <a:spcPts val="0"/>
                        </a:spcBef>
                        <a:spcAft>
                          <a:spcPts val="0"/>
                        </a:spcAft>
                      </a:pPr>
                      <a:r>
                        <a:rPr lang="en-US" sz="1400" dirty="0">
                          <a:effectLst/>
                        </a:rPr>
                        <a:t>Truth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vert="vert270"/>
                </a:tc>
                <a:tc gridSpan="3">
                  <a:txBody>
                    <a:bodyPr/>
                    <a:lstStyle/>
                    <a:p>
                      <a:pPr marL="0" marR="0" algn="ctr">
                        <a:lnSpc>
                          <a:spcPct val="107000"/>
                        </a:lnSpc>
                        <a:spcBef>
                          <a:spcPts val="0"/>
                        </a:spcBef>
                        <a:spcAft>
                          <a:spcPts val="0"/>
                        </a:spcAft>
                      </a:pPr>
                      <a:r>
                        <a:rPr lang="en-US" sz="1400" dirty="0">
                          <a:effectLst/>
                        </a:rPr>
                        <a:t>Modeled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hMerge="1">
                  <a:txBody>
                    <a:bodyPr/>
                    <a:lstStyle/>
                    <a:p>
                      <a:endParaRPr lang="en-US"/>
                    </a:p>
                  </a:txBody>
                  <a:tcPr/>
                </a:tc>
                <a:tc hMerge="1">
                  <a:txBody>
                    <a:bodyPr/>
                    <a:lstStyle/>
                    <a:p>
                      <a:endParaRPr lang="en-US"/>
                    </a:p>
                  </a:txBody>
                  <a:tcPr/>
                </a:tc>
                <a:tc gridSpan="2">
                  <a:txBody>
                    <a:bodyPr/>
                    <a:lstStyle/>
                    <a:p>
                      <a:pPr marL="0" marR="0" algn="l">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hMerge="1">
                  <a:txBody>
                    <a:bodyPr/>
                    <a:lstStyle/>
                    <a:p>
                      <a:endParaRPr lang="en-US"/>
                    </a:p>
                  </a:txBody>
                  <a:tcPr/>
                </a:tc>
                <a:extLst>
                  <a:ext uri="{0D108BD9-81ED-4DB2-BD59-A6C34878D82A}">
                    <a16:rowId xmlns:a16="http://schemas.microsoft.com/office/drawing/2014/main" val="576449407"/>
                  </a:ext>
                </a:extLst>
              </a:tr>
              <a:tr h="265092">
                <a:tc vMerge="1">
                  <a:txBody>
                    <a:bodyPr/>
                    <a:lstStyle/>
                    <a:p>
                      <a:endParaRPr lang="en-US"/>
                    </a:p>
                  </a:txBody>
                  <a:tcPr/>
                </a:tc>
                <a:tc>
                  <a:txBody>
                    <a:bodyPr/>
                    <a:lstStyle/>
                    <a:p>
                      <a:pPr marL="0" marR="0" algn="l">
                        <a:lnSpc>
                          <a:spcPct val="107000"/>
                        </a:lnSpc>
                        <a:spcBef>
                          <a:spcPts val="0"/>
                        </a:spcBef>
                        <a:spcAft>
                          <a:spcPts val="0"/>
                        </a:spcAft>
                      </a:pPr>
                      <a:r>
                        <a:rPr lang="en-US" sz="8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a:txBody>
                    <a:bodyPr/>
                    <a:lstStyle/>
                    <a:p>
                      <a:pPr marL="0" marR="0" algn="ctr">
                        <a:lnSpc>
                          <a:spcPct val="107000"/>
                        </a:lnSpc>
                        <a:spcBef>
                          <a:spcPts val="0"/>
                        </a:spcBef>
                        <a:spcAft>
                          <a:spcPts val="0"/>
                        </a:spcAft>
                      </a:pPr>
                      <a:r>
                        <a:rPr lang="en-US" sz="1100" dirty="0">
                          <a:effectLst/>
                        </a:rPr>
                        <a:t>Presence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a:txBody>
                    <a:bodyPr/>
                    <a:lstStyle/>
                    <a:p>
                      <a:pPr marL="0" marR="0" algn="ctr">
                        <a:lnSpc>
                          <a:spcPct val="107000"/>
                        </a:lnSpc>
                        <a:spcBef>
                          <a:spcPts val="0"/>
                        </a:spcBef>
                        <a:spcAft>
                          <a:spcPts val="0"/>
                        </a:spcAft>
                      </a:pPr>
                      <a:r>
                        <a:rPr lang="en-US" sz="1100" dirty="0">
                          <a:effectLst/>
                        </a:rPr>
                        <a:t>Absence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a:txBody>
                    <a:bodyPr/>
                    <a:lstStyle/>
                    <a:p>
                      <a:pPr marL="0" marR="0" algn="l">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a:txBody>
                    <a:bodyPr/>
                    <a:lstStyle/>
                    <a:p>
                      <a:pPr marL="0" marR="0" algn="ctr">
                        <a:lnSpc>
                          <a:spcPct val="107000"/>
                        </a:lnSpc>
                        <a:spcBef>
                          <a:spcPts val="0"/>
                        </a:spcBef>
                        <a:spcAft>
                          <a:spcPts val="0"/>
                        </a:spcAft>
                      </a:pPr>
                      <a:r>
                        <a:rPr lang="en-US" sz="1100" dirty="0">
                          <a:effectLst/>
                        </a:rPr>
                        <a:t>Total Accuracy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extLst>
                  <a:ext uri="{0D108BD9-81ED-4DB2-BD59-A6C34878D82A}">
                    <a16:rowId xmlns:a16="http://schemas.microsoft.com/office/drawing/2014/main" val="1543494431"/>
                  </a:ext>
                </a:extLst>
              </a:tr>
              <a:tr h="489744">
                <a:tc vMerge="1">
                  <a:txBody>
                    <a:bodyPr/>
                    <a:lstStyle/>
                    <a:p>
                      <a:endParaRPr lang="en-US"/>
                    </a:p>
                  </a:txBody>
                  <a:tcPr/>
                </a:tc>
                <a:tc>
                  <a:txBody>
                    <a:bodyPr/>
                    <a:lstStyle/>
                    <a:p>
                      <a:pPr marL="0" marR="0" algn="l">
                        <a:lnSpc>
                          <a:spcPct val="107000"/>
                        </a:lnSpc>
                        <a:spcBef>
                          <a:spcPts val="0"/>
                        </a:spcBef>
                        <a:spcAft>
                          <a:spcPts val="0"/>
                        </a:spcAft>
                      </a:pPr>
                      <a:r>
                        <a:rPr lang="en-US" sz="1100" dirty="0">
                          <a:effectLst/>
                        </a:rPr>
                        <a:t>Presence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a:txBody>
                    <a:bodyPr/>
                    <a:lstStyle/>
                    <a:p>
                      <a:pPr marL="0" marR="0" algn="ctr">
                        <a:lnSpc>
                          <a:spcPct val="107000"/>
                        </a:lnSpc>
                        <a:spcBef>
                          <a:spcPts val="0"/>
                        </a:spcBef>
                        <a:spcAft>
                          <a:spcPts val="0"/>
                        </a:spcAft>
                      </a:pPr>
                      <a:r>
                        <a:rPr lang="en-US" sz="1100" dirty="0">
                          <a:solidFill>
                            <a:srgbClr val="FF0000"/>
                          </a:solidFill>
                          <a:effectLst/>
                        </a:rPr>
                        <a:t>6</a:t>
                      </a:r>
                      <a:endParaRPr lang="en-US"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a:txBody>
                    <a:bodyPr/>
                    <a:lstStyle/>
                    <a:p>
                      <a:pPr marL="0" marR="0" algn="ctr">
                        <a:lnSpc>
                          <a:spcPct val="107000"/>
                        </a:lnSpc>
                        <a:spcBef>
                          <a:spcPts val="0"/>
                        </a:spcBef>
                        <a:spcAft>
                          <a:spcPts val="0"/>
                        </a:spcAft>
                      </a:pPr>
                      <a:r>
                        <a:rPr lang="en-US" sz="1100" dirty="0">
                          <a:effectLst/>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a:txBody>
                    <a:bodyPr/>
                    <a:lstStyle/>
                    <a:p>
                      <a:pPr marL="0" marR="0" algn="ctr">
                        <a:lnSpc>
                          <a:spcPct val="107000"/>
                        </a:lnSpc>
                        <a:spcBef>
                          <a:spcPts val="0"/>
                        </a:spcBef>
                        <a:spcAft>
                          <a:spcPts val="0"/>
                        </a:spcAft>
                      </a:pPr>
                      <a:r>
                        <a:rPr lang="en-US" sz="1100">
                          <a:effectLst/>
                        </a:rPr>
                        <a:t>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a:txBody>
                    <a:bodyPr/>
                    <a:lstStyle/>
                    <a:p>
                      <a:pPr marL="0" marR="0" algn="ctr">
                        <a:lnSpc>
                          <a:spcPct val="107000"/>
                        </a:lnSpc>
                        <a:spcBef>
                          <a:spcPts val="0"/>
                        </a:spcBef>
                        <a:spcAft>
                          <a:spcPts val="0"/>
                        </a:spcAft>
                      </a:pPr>
                      <a:r>
                        <a:rPr lang="en-US" sz="1100">
                          <a:effectLst/>
                        </a:rPr>
                        <a:t>66.67%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extLst>
                  <a:ext uri="{0D108BD9-81ED-4DB2-BD59-A6C34878D82A}">
                    <a16:rowId xmlns:a16="http://schemas.microsoft.com/office/drawing/2014/main" val="2150685013"/>
                  </a:ext>
                </a:extLst>
              </a:tr>
              <a:tr h="400600">
                <a:tc vMerge="1">
                  <a:txBody>
                    <a:bodyPr/>
                    <a:lstStyle/>
                    <a:p>
                      <a:endParaRPr lang="en-US"/>
                    </a:p>
                  </a:txBody>
                  <a:tcPr/>
                </a:tc>
                <a:tc>
                  <a:txBody>
                    <a:bodyPr/>
                    <a:lstStyle/>
                    <a:p>
                      <a:pPr marL="0" marR="0" algn="l">
                        <a:lnSpc>
                          <a:spcPct val="107000"/>
                        </a:lnSpc>
                        <a:spcBef>
                          <a:spcPts val="0"/>
                        </a:spcBef>
                        <a:spcAft>
                          <a:spcPts val="0"/>
                        </a:spcAft>
                      </a:pPr>
                      <a:r>
                        <a:rPr lang="en-US" sz="1100" dirty="0">
                          <a:effectLst/>
                        </a:rPr>
                        <a:t>Absence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a:txBody>
                    <a:bodyPr/>
                    <a:lstStyle/>
                    <a:p>
                      <a:pPr marL="0" marR="0" algn="ctr">
                        <a:lnSpc>
                          <a:spcPct val="107000"/>
                        </a:lnSpc>
                        <a:spcBef>
                          <a:spcPts val="0"/>
                        </a:spcBef>
                        <a:spcAft>
                          <a:spcPts val="0"/>
                        </a:spcAft>
                      </a:pPr>
                      <a:r>
                        <a:rPr lang="en-US" sz="1100" dirty="0">
                          <a:effectLst/>
                        </a:rPr>
                        <a:t>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a:txBody>
                    <a:bodyPr/>
                    <a:lstStyle/>
                    <a:p>
                      <a:pPr marL="0" marR="0" algn="ctr">
                        <a:lnSpc>
                          <a:spcPct val="107000"/>
                        </a:lnSpc>
                        <a:spcBef>
                          <a:spcPts val="0"/>
                        </a:spcBef>
                        <a:spcAft>
                          <a:spcPts val="0"/>
                        </a:spcAft>
                      </a:pPr>
                      <a:r>
                        <a:rPr lang="en-US" sz="1100" dirty="0">
                          <a:solidFill>
                            <a:srgbClr val="FF0000"/>
                          </a:solidFill>
                          <a:effectLst/>
                        </a:rPr>
                        <a:t>6</a:t>
                      </a:r>
                      <a:endParaRPr lang="en-US"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a:txBody>
                    <a:bodyPr/>
                    <a:lstStyle/>
                    <a:p>
                      <a:pPr marL="0" marR="0" algn="ctr">
                        <a:lnSpc>
                          <a:spcPct val="107000"/>
                        </a:lnSpc>
                        <a:spcBef>
                          <a:spcPts val="0"/>
                        </a:spcBef>
                        <a:spcAft>
                          <a:spcPts val="0"/>
                        </a:spcAft>
                      </a:pPr>
                      <a:r>
                        <a:rPr lang="en-US" sz="1100" dirty="0">
                          <a:effectLst/>
                        </a:rPr>
                        <a:t>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a:txBody>
                    <a:bodyPr/>
                    <a:lstStyle/>
                    <a:p>
                      <a:pPr marL="0" marR="0" algn="ctr">
                        <a:lnSpc>
                          <a:spcPct val="107000"/>
                        </a:lnSpc>
                        <a:spcBef>
                          <a:spcPts val="0"/>
                        </a:spcBef>
                        <a:spcAft>
                          <a:spcPts val="0"/>
                        </a:spcAft>
                      </a:pPr>
                      <a:r>
                        <a:rPr lang="en-US" sz="1100" dirty="0">
                          <a:effectLst/>
                        </a:rPr>
                        <a:t>66.67%</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extLst>
                  <a:ext uri="{0D108BD9-81ED-4DB2-BD59-A6C34878D82A}">
                    <a16:rowId xmlns:a16="http://schemas.microsoft.com/office/drawing/2014/main" val="1316060608"/>
                  </a:ext>
                </a:extLst>
              </a:tr>
              <a:tr h="489744">
                <a:tc vMerge="1">
                  <a:txBody>
                    <a:bodyPr/>
                    <a:lstStyle/>
                    <a:p>
                      <a:endParaRPr lang="en-US"/>
                    </a:p>
                  </a:txBody>
                  <a:tcPr/>
                </a:tc>
                <a:tc gridSpan="4">
                  <a:txBody>
                    <a:bodyPr/>
                    <a:lstStyle/>
                    <a:p>
                      <a:pPr marL="0" marR="0" algn="ctr">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100" dirty="0">
                          <a:solidFill>
                            <a:srgbClr val="FF0000"/>
                          </a:solidFill>
                          <a:effectLst/>
                        </a:rPr>
                        <a:t>66.67%</a:t>
                      </a:r>
                      <a:endParaRPr lang="en-US" sz="1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209" marR="40209" marT="0" marB="0"/>
                </a:tc>
                <a:extLst>
                  <a:ext uri="{0D108BD9-81ED-4DB2-BD59-A6C34878D82A}">
                    <a16:rowId xmlns:a16="http://schemas.microsoft.com/office/drawing/2014/main" val="531721911"/>
                  </a:ext>
                </a:extLst>
              </a:tr>
            </a:tbl>
          </a:graphicData>
        </a:graphic>
      </p:graphicFrame>
    </p:spTree>
    <p:extLst>
      <p:ext uri="{BB962C8B-B14F-4D97-AF65-F5344CB8AC3E}">
        <p14:creationId xmlns:p14="http://schemas.microsoft.com/office/powerpoint/2010/main" val="330765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Design</a:t>
            </a:r>
          </a:p>
        </p:txBody>
      </p:sp>
      <p:sp>
        <p:nvSpPr>
          <p:cNvPr id="3" name="Content Placeholder 2"/>
          <p:cNvSpPr>
            <a:spLocks noGrp="1"/>
          </p:cNvSpPr>
          <p:nvPr>
            <p:ph idx="1"/>
          </p:nvPr>
        </p:nvSpPr>
        <p:spPr/>
        <p:txBody>
          <a:bodyPr/>
          <a:lstStyle/>
          <a:p>
            <a:r>
              <a:rPr lang="en-US" dirty="0"/>
              <a:t>Project each set of data using Projected Coordinate System NAD_1983_UTM_ZONE_18N </a:t>
            </a:r>
          </a:p>
          <a:p>
            <a:r>
              <a:rPr lang="en-US" dirty="0"/>
              <a:t>Use Selection by Location to find join of NY Roads and DEC roads and trails within Hamilton County, observe where this falls in Cathead Mountain</a:t>
            </a:r>
          </a:p>
          <a:p>
            <a:r>
              <a:rPr lang="en-US" dirty="0"/>
              <a:t>Slope Analysis of Cathead Mountain </a:t>
            </a:r>
          </a:p>
          <a:p>
            <a:r>
              <a:rPr lang="en-US" dirty="0"/>
              <a:t>Rank suitability for trails by slope degrees</a:t>
            </a:r>
          </a:p>
        </p:txBody>
      </p:sp>
      <p:pic>
        <p:nvPicPr>
          <p:cNvPr id="4" name="Picture 3" descr="slopeanalysiscathead.PNG"/>
          <p:cNvPicPr/>
          <p:nvPr/>
        </p:nvPicPr>
        <p:blipFill>
          <a:blip r:embed="rId2">
            <a:extLst>
              <a:ext uri="{28A0092B-C50C-407E-A947-70E740481C1C}">
                <a14:useLocalDpi xmlns:a14="http://schemas.microsoft.com/office/drawing/2010/main" val="0"/>
              </a:ext>
            </a:extLst>
          </a:blip>
          <a:srcRect/>
          <a:stretch>
            <a:fillRect/>
          </a:stretch>
        </p:blipFill>
        <p:spPr bwMode="auto">
          <a:xfrm>
            <a:off x="8201273" y="448628"/>
            <a:ext cx="3480435" cy="1242060"/>
          </a:xfrm>
          <a:prstGeom prst="rect">
            <a:avLst/>
          </a:prstGeom>
          <a:noFill/>
          <a:ln>
            <a:noFill/>
          </a:ln>
        </p:spPr>
      </p:pic>
      <p:pic>
        <p:nvPicPr>
          <p:cNvPr id="5" name="Picture 4" descr="Cathead%20Mountain%20Slope%20Degrees.pdf"/>
          <p:cNvPicPr/>
          <p:nvPr/>
        </p:nvPicPr>
        <p:blipFill>
          <a:blip r:embed="rId3">
            <a:extLst>
              <a:ext uri="{28A0092B-C50C-407E-A947-70E740481C1C}">
                <a14:useLocalDpi xmlns:a14="http://schemas.microsoft.com/office/drawing/2010/main" val="0"/>
              </a:ext>
            </a:extLst>
          </a:blip>
          <a:srcRect/>
          <a:stretch>
            <a:fillRect/>
          </a:stretch>
        </p:blipFill>
        <p:spPr bwMode="auto">
          <a:xfrm>
            <a:off x="9228755" y="3565747"/>
            <a:ext cx="2604536" cy="2851724"/>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3791" y="3799557"/>
            <a:ext cx="2054964" cy="2617914"/>
          </a:xfrm>
          <a:prstGeom prst="rect">
            <a:avLst/>
          </a:prstGeom>
        </p:spPr>
      </p:pic>
      <p:pic>
        <p:nvPicPr>
          <p:cNvPr id="8" name="Picture 7" descr="Ski_trail_difficulty_ratings_in_North_Americ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1872" y="5233831"/>
            <a:ext cx="1980565" cy="1183640"/>
          </a:xfrm>
          <a:prstGeom prst="rect">
            <a:avLst/>
          </a:prstGeom>
          <a:noFill/>
          <a:ln>
            <a:noFill/>
          </a:ln>
        </p:spPr>
      </p:pic>
    </p:spTree>
    <p:extLst>
      <p:ext uri="{BB962C8B-B14F-4D97-AF65-F5344CB8AC3E}">
        <p14:creationId xmlns:p14="http://schemas.microsoft.com/office/powerpoint/2010/main" val="1566238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Slope 15 degrees and less is suitable for all types of riding</a:t>
            </a:r>
          </a:p>
          <a:p>
            <a:r>
              <a:rPr lang="en-US" dirty="0"/>
              <a:t>Cathead Mountain is ideal with approximately 75% of area suitable</a:t>
            </a:r>
          </a:p>
          <a:p>
            <a:r>
              <a:rPr lang="en-US" dirty="0"/>
              <a:t>Location is close to Albany and would see use</a:t>
            </a:r>
          </a:p>
          <a:p>
            <a:r>
              <a:rPr lang="en-US" dirty="0"/>
              <a:t>Meets all criteria, not on critical environmental areas, at intersection of DEC roads and trails and NY roads, majority of slope meets IMBA suggestions for trail building </a:t>
            </a:r>
          </a:p>
          <a:p>
            <a:endParaRPr lang="en-US" dirty="0"/>
          </a:p>
        </p:txBody>
      </p:sp>
      <p:pic>
        <p:nvPicPr>
          <p:cNvPr id="5" name="Picture 4" descr="../../Users/Ray/Desktop/Screen%20Shot%202017-05-17%20at%206"/>
          <p:cNvPicPr/>
          <p:nvPr/>
        </p:nvPicPr>
        <p:blipFill>
          <a:blip r:embed="rId2">
            <a:extLst>
              <a:ext uri="{28A0092B-C50C-407E-A947-70E740481C1C}">
                <a14:useLocalDpi xmlns:a14="http://schemas.microsoft.com/office/drawing/2010/main" val="0"/>
              </a:ext>
            </a:extLst>
          </a:blip>
          <a:srcRect/>
          <a:stretch>
            <a:fillRect/>
          </a:stretch>
        </p:blipFill>
        <p:spPr bwMode="auto">
          <a:xfrm>
            <a:off x="5392882" y="4374573"/>
            <a:ext cx="2075828" cy="2098963"/>
          </a:xfrm>
          <a:prstGeom prst="rect">
            <a:avLst/>
          </a:prstGeom>
          <a:noFill/>
          <a:ln>
            <a:noFill/>
          </a:ln>
        </p:spPr>
      </p:pic>
      <p:pic>
        <p:nvPicPr>
          <p:cNvPr id="6" name="Picture 5" descr="percentexcelnotridable.PNG"/>
          <p:cNvPicPr/>
          <p:nvPr/>
        </p:nvPicPr>
        <p:blipFill>
          <a:blip r:embed="rId3">
            <a:extLst>
              <a:ext uri="{28A0092B-C50C-407E-A947-70E740481C1C}">
                <a14:useLocalDpi xmlns:a14="http://schemas.microsoft.com/office/drawing/2010/main" val="0"/>
              </a:ext>
            </a:extLst>
          </a:blip>
          <a:srcRect/>
          <a:stretch>
            <a:fillRect/>
          </a:stretch>
        </p:blipFill>
        <p:spPr bwMode="auto">
          <a:xfrm>
            <a:off x="7620750" y="5351318"/>
            <a:ext cx="2561590" cy="700954"/>
          </a:xfrm>
          <a:prstGeom prst="rect">
            <a:avLst/>
          </a:prstGeom>
          <a:noFill/>
          <a:ln>
            <a:noFill/>
          </a:ln>
        </p:spPr>
      </p:pic>
    </p:spTree>
    <p:extLst>
      <p:ext uri="{BB962C8B-B14F-4D97-AF65-F5344CB8AC3E}">
        <p14:creationId xmlns:p14="http://schemas.microsoft.com/office/powerpoint/2010/main" val="2417407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Garden and Apiary Site Suitability</a:t>
            </a:r>
          </a:p>
        </p:txBody>
      </p:sp>
      <p:sp>
        <p:nvSpPr>
          <p:cNvPr id="3" name="Subtitle 2"/>
          <p:cNvSpPr>
            <a:spLocks noGrp="1"/>
          </p:cNvSpPr>
          <p:nvPr>
            <p:ph type="subTitle" idx="1"/>
          </p:nvPr>
        </p:nvSpPr>
        <p:spPr/>
        <p:txBody>
          <a:bodyPr/>
          <a:lstStyle/>
          <a:p>
            <a:r>
              <a:rPr lang="en-US" dirty="0"/>
              <a:t>Jacob Leale</a:t>
            </a:r>
          </a:p>
          <a:p>
            <a:r>
              <a:rPr lang="en-US" dirty="0"/>
              <a:t>Geo 479</a:t>
            </a:r>
          </a:p>
        </p:txBody>
      </p:sp>
    </p:spTree>
    <p:extLst>
      <p:ext uri="{BB962C8B-B14F-4D97-AF65-F5344CB8AC3E}">
        <p14:creationId xmlns:p14="http://schemas.microsoft.com/office/powerpoint/2010/main" val="1274699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Create a site suitability model for a new gardening space </a:t>
            </a:r>
          </a:p>
          <a:p>
            <a:r>
              <a:rPr lang="en-US" dirty="0"/>
              <a:t>Create a site suitability model for a new apiary site to re-establish the honey bee population that is now endangered  </a:t>
            </a:r>
          </a:p>
        </p:txBody>
      </p:sp>
    </p:spTree>
    <p:extLst>
      <p:ext uri="{BB962C8B-B14F-4D97-AF65-F5344CB8AC3E}">
        <p14:creationId xmlns:p14="http://schemas.microsoft.com/office/powerpoint/2010/main" val="344941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area</a:t>
            </a:r>
          </a:p>
        </p:txBody>
      </p:sp>
      <p:pic>
        <p:nvPicPr>
          <p:cNvPr id="4" name="Content Placeholder 3" descr="Macintosh HD:Users:jacobleale:Documents:Geo 475:GardenSite.pdf"/>
          <p:cNvPicPr>
            <a:picLocks noGrp="1"/>
          </p:cNvPicPr>
          <p:nvPr>
            <p:ph idx="1"/>
          </p:nvPr>
        </p:nvPicPr>
        <p:blipFill>
          <a:blip r:embed="rId2">
            <a:extLst>
              <a:ext uri="{28A0092B-C50C-407E-A947-70E740481C1C}">
                <a14:useLocalDpi xmlns:a14="http://schemas.microsoft.com/office/drawing/2010/main" val="0"/>
              </a:ext>
            </a:extLst>
          </a:blip>
          <a:srcRect t="29995" b="29995"/>
          <a:stretch>
            <a:fillRect/>
          </a:stretch>
        </p:blipFill>
        <p:spPr bwMode="auto">
          <a:xfrm rot="5400000">
            <a:off x="1979460" y="2540416"/>
            <a:ext cx="4674370" cy="3498312"/>
          </a:xfrm>
          <a:prstGeom prst="rect">
            <a:avLst/>
          </a:prstGeom>
          <a:noFill/>
          <a:ln>
            <a:noFill/>
          </a:ln>
        </p:spPr>
      </p:pic>
    </p:spTree>
    <p:extLst>
      <p:ext uri="{BB962C8B-B14F-4D97-AF65-F5344CB8AC3E}">
        <p14:creationId xmlns:p14="http://schemas.microsoft.com/office/powerpoint/2010/main" val="787196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490" y="337377"/>
            <a:ext cx="7024744" cy="1143000"/>
          </a:xfrm>
        </p:spPr>
        <p:txBody>
          <a:bodyPr/>
          <a:lstStyle/>
          <a:p>
            <a:r>
              <a:rPr lang="en-US" dirty="0"/>
              <a:t>Methodology </a:t>
            </a:r>
          </a:p>
        </p:txBody>
      </p:sp>
      <p:sp>
        <p:nvSpPr>
          <p:cNvPr id="3" name="Content Placeholder 2"/>
          <p:cNvSpPr>
            <a:spLocks noGrp="1"/>
          </p:cNvSpPr>
          <p:nvPr>
            <p:ph idx="1"/>
          </p:nvPr>
        </p:nvSpPr>
        <p:spPr>
          <a:xfrm>
            <a:off x="2567493" y="1480378"/>
            <a:ext cx="6777317" cy="4704592"/>
          </a:xfrm>
        </p:spPr>
        <p:txBody>
          <a:bodyPr>
            <a:normAutofit fontScale="25000" lnSpcReduction="20000"/>
          </a:bodyPr>
          <a:lstStyle/>
          <a:p>
            <a:r>
              <a:rPr lang="en-US" sz="3200" dirty="0"/>
              <a:t>4.1 Digitizing</a:t>
            </a:r>
          </a:p>
          <a:p>
            <a:r>
              <a:rPr lang="en-US" sz="3200" dirty="0"/>
              <a:t>	The </a:t>
            </a:r>
            <a:r>
              <a:rPr lang="en-US" sz="3200" dirty="0" err="1"/>
              <a:t>Orthos</a:t>
            </a:r>
            <a:r>
              <a:rPr lang="en-US" sz="3200" dirty="0"/>
              <a:t> data collected provided raster layer of about 4 Hectares. The study area is much smaller than this, so the 136-yard by 83-yard plot was digitized for future model creation.</a:t>
            </a:r>
          </a:p>
          <a:p>
            <a:r>
              <a:rPr lang="en-US" sz="3200" dirty="0"/>
              <a:t>4.2 Slope</a:t>
            </a:r>
          </a:p>
          <a:p>
            <a:r>
              <a:rPr lang="en-US" sz="3200" dirty="0"/>
              <a:t>	In order to proceed with all future terrain modeling, ‘Fill’ is applied to the 2m DEM data from NYS </a:t>
            </a:r>
            <a:r>
              <a:rPr lang="en-US" sz="3200" dirty="0" err="1"/>
              <a:t>Orthos</a:t>
            </a:r>
            <a:r>
              <a:rPr lang="en-US" sz="3200" dirty="0"/>
              <a:t> Online (New York State et al., 2017). The ‘Fill’ function fills in inconsistencies in data resolution, known as ‘Sinks.’ This is necessary to ensure proper delineation of basins and streams (ArcGIS Pro et al., 2017) This was then was then used to form the slope model. Slope is calculated using the source layer of the DEM through Arc Hydro Tools on </a:t>
            </a:r>
            <a:r>
              <a:rPr lang="en-US" sz="3200" dirty="0" err="1"/>
              <a:t>Arcmap’s</a:t>
            </a:r>
            <a:r>
              <a:rPr lang="en-US" sz="3200" dirty="0"/>
              <a:t> Slope tool. This tool takes the raw Dem raster values and allows it to generate the slope grid in percent or degree for a given DEM.  Slope was applied to the digitized AOI.</a:t>
            </a:r>
          </a:p>
          <a:p>
            <a:r>
              <a:rPr lang="en-US" sz="3200" dirty="0"/>
              <a:t>2.3 Flow Direction</a:t>
            </a:r>
          </a:p>
          <a:p>
            <a:r>
              <a:rPr lang="en-US" sz="3200" dirty="0"/>
              <a:t>	Flow direction was derived from the input function of the slope model to the terrain modeling function ‘Flow Direction’. The </a:t>
            </a:r>
            <a:r>
              <a:rPr lang="en-US" sz="3200" dirty="0" err="1"/>
              <a:t>symbology</a:t>
            </a:r>
            <a:r>
              <a:rPr lang="en-US" sz="3200" dirty="0"/>
              <a:t> was changed to ‘Single Arrow’ using the thinning method of vector average in order to visualize the direction of runoff water in the area. </a:t>
            </a:r>
          </a:p>
          <a:p>
            <a:r>
              <a:rPr lang="en-US" sz="3200" dirty="0"/>
              <a:t>2.4 Flow Accumulation</a:t>
            </a:r>
          </a:p>
          <a:p>
            <a:r>
              <a:rPr lang="en-US" sz="3200" dirty="0"/>
              <a:t>	Flow accumulation takes flow direction as the input to compute the accumulated number of cells upstream of a cell for each cell in the input raster grid. In doing so, the model created reveals the areas that will be subjected to high saturation.</a:t>
            </a:r>
          </a:p>
          <a:p>
            <a:r>
              <a:rPr lang="en-US" sz="3200" dirty="0"/>
              <a:t>2.5 Slope with Accumulation Model</a:t>
            </a:r>
          </a:p>
          <a:p>
            <a:r>
              <a:rPr lang="en-US" sz="3200" dirty="0"/>
              <a:t>	In order to see the areas that will be most affected by water accumulation during rainstorms, an algorithm was created using ‘Map Algebra’ under ‘Spatial Analyst Tools’: ‘Slope’+ ‘Flow Accumulation’. This new model highlights areas with a high slope and high flow, fig 2.  </a:t>
            </a:r>
          </a:p>
          <a:p>
            <a:r>
              <a:rPr lang="en-US" sz="3200" dirty="0"/>
              <a:t>2.6 Soil type</a:t>
            </a:r>
          </a:p>
          <a:p>
            <a:r>
              <a:rPr lang="en-US" sz="3200" dirty="0"/>
              <a:t>	Data from the Web Soil Survey (USDA) provided a .</a:t>
            </a:r>
            <a:r>
              <a:rPr lang="en-US" sz="3200" dirty="0" err="1"/>
              <a:t>shp</a:t>
            </a:r>
            <a:r>
              <a:rPr lang="en-US" sz="3200" dirty="0"/>
              <a:t> file which contained all of the soil classifications of UB’s North campus. Using the knowledge from Chris </a:t>
            </a:r>
            <a:r>
              <a:rPr lang="en-US" sz="3200" dirty="0" err="1"/>
              <a:t>Renschler’s</a:t>
            </a:r>
            <a:r>
              <a:rPr lang="en-US" sz="3200" dirty="0"/>
              <a:t> Introduction to Soils course with the database provides a great means to understand slope aspect and water accumulation as well without creating a model. Again, given the fact that this variable isn’t weighted as much as slope, water accumulation, and hill-shade value, this is the approach of evaluating soil quality. </a:t>
            </a:r>
          </a:p>
          <a:p>
            <a:r>
              <a:rPr lang="en-US" sz="3200" dirty="0"/>
              <a:t>2.7 Aspect </a:t>
            </a:r>
          </a:p>
          <a:p>
            <a:r>
              <a:rPr lang="en-US" sz="3200" dirty="0"/>
              <a:t>	Aspect is the slope direction of the terrain. According to </a:t>
            </a:r>
            <a:r>
              <a:rPr lang="en-US" sz="3200" dirty="0" err="1"/>
              <a:t>Akıncı</a:t>
            </a:r>
            <a:r>
              <a:rPr lang="en-US" sz="3200" dirty="0"/>
              <a:t>, “However, in general, most cultigens exhibit optimum growth in the southern and western aspects that receive sunlight for a substantial portion of the day. For this reason, aspect is taken into consideration as an assessment criterion for selecting the land to be used for agriculture.” (</a:t>
            </a:r>
            <a:r>
              <a:rPr lang="en-US" sz="3200" dirty="0" err="1"/>
              <a:t>Akıncı</a:t>
            </a:r>
            <a:r>
              <a:rPr lang="en-US" sz="3200" dirty="0"/>
              <a:t>). By taking the 2m DEM digitized raster as the input function in ‘Surface’ under ‘Spatial Analyst Tools’, aspect was created. It was then reclassified to five new values 0, 90, 180, 270 and 360. This being the standard North, East, South and West respectively. In this way, it is better to visualize and pinpoint the aspect of the area. </a:t>
            </a:r>
          </a:p>
          <a:p>
            <a:r>
              <a:rPr lang="en-US" sz="3200" dirty="0"/>
              <a:t>2.8 Site Suitability model</a:t>
            </a:r>
          </a:p>
          <a:p>
            <a:r>
              <a:rPr lang="en-US" sz="3200" dirty="0"/>
              <a:t> 	This model is derived from an algorithm of the reclassified aspect model and the Slope with Accumulation model. In ‘Map Algebra’ the inputs were: ‘</a:t>
            </a:r>
            <a:r>
              <a:rPr lang="en-US" sz="3200" dirty="0" err="1"/>
              <a:t>Reclassed_Aspect</a:t>
            </a:r>
            <a:r>
              <a:rPr lang="en-US" sz="3200" dirty="0"/>
              <a:t>’+ ‘</a:t>
            </a:r>
            <a:r>
              <a:rPr lang="en-US" sz="3200" dirty="0" err="1"/>
              <a:t>Slope_Accumulation</a:t>
            </a:r>
            <a:r>
              <a:rPr lang="en-US" sz="3200" dirty="0"/>
              <a:t>’, as seen in figure 2 are the results.  </a:t>
            </a:r>
          </a:p>
          <a:p>
            <a:r>
              <a:rPr lang="en-US" sz="3200" dirty="0"/>
              <a:t>2.9 Distance to Stream, walkway and wind cover</a:t>
            </a:r>
          </a:p>
          <a:p>
            <a:r>
              <a:rPr lang="en-US" sz="3200" dirty="0"/>
              <a:t>	Using the base map from </a:t>
            </a:r>
            <a:r>
              <a:rPr lang="en-US" sz="3200" dirty="0" err="1"/>
              <a:t>ArcMap</a:t>
            </a:r>
            <a:r>
              <a:rPr lang="en-US" sz="3200" dirty="0"/>
              <a:t> as the layer for reference, it is with an holistic approach that </a:t>
            </a:r>
            <a:r>
              <a:rPr lang="en-US" sz="3200" dirty="0" err="1"/>
              <a:t>Bizer</a:t>
            </a:r>
            <a:r>
              <a:rPr lang="en-US" sz="3200" dirty="0"/>
              <a:t> Creek and the public walkways are the lines to which the buffers will be used to see if any intersections occur visually. It was also determined using the visual aid from the base map, to have wind cover be provided by an already established tree line on site. </a:t>
            </a:r>
          </a:p>
          <a:p>
            <a:r>
              <a:rPr lang="en-US" sz="3200" dirty="0"/>
              <a:t>2.10 Sites</a:t>
            </a:r>
          </a:p>
          <a:p>
            <a:r>
              <a:rPr lang="en-US" sz="3200" dirty="0"/>
              <a:t>	A </a:t>
            </a:r>
            <a:r>
              <a:rPr lang="en-US" sz="3200" dirty="0" err="1"/>
              <a:t>point.shp</a:t>
            </a:r>
            <a:r>
              <a:rPr lang="en-US" sz="3200" dirty="0"/>
              <a:t> file was created using </a:t>
            </a:r>
            <a:r>
              <a:rPr lang="en-US" sz="3200" dirty="0" err="1"/>
              <a:t>ArcCatalog</a:t>
            </a:r>
            <a:r>
              <a:rPr lang="en-US" sz="3200" dirty="0"/>
              <a:t> in order to create an editable point raster layer. The points were determined holistically on site with members from the UB Campus Garden Club. It is through this project that those points will be analyzed</a:t>
            </a:r>
          </a:p>
          <a:p>
            <a:endParaRPr lang="en-US" dirty="0"/>
          </a:p>
        </p:txBody>
      </p:sp>
    </p:spTree>
    <p:extLst>
      <p:ext uri="{BB962C8B-B14F-4D97-AF65-F5344CB8AC3E}">
        <p14:creationId xmlns:p14="http://schemas.microsoft.com/office/powerpoint/2010/main" val="470586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fontScale="92500" lnSpcReduction="20000"/>
          </a:bodyPr>
          <a:lstStyle/>
          <a:p>
            <a:r>
              <a:rPr lang="en-US" dirty="0"/>
              <a:t>The area of interest holds great promise for establishing an apiary, garden plot and permaculture implementation that the UB Campus Garden Club will be using in the projected future.  When establishing a garden, many factors have to be considered such as sunlight exposer, soil type, topography of the area, and water accumulation dynamics. When establishing an apiary factors such as distance from a water source, regulations from the county, and windbreakers are considered. Using ArcGIS software, suitability maps can be made using models, algorithms and preprogrammed statistical analyses. In this case, a more holistic approach was used for the apiary sites. It was found that site 3, figure 2, is the best location for a new garden plot and site 3 as well, as seen in figure 5, is the best location for an apiary.  It is recommended that when establishing this new area for these purposes that permaculture methods are used to not only improve upon the soil quality and buffering implications to reduce the flow accumulation for decreasing the saturation, but also for the honeybees to have a source of flora for honey production. The club plans on coinciding with UB’s 2020 plan while trying to establish a hub of sustainability. The stakeholders involved are optimistic about this project, as this will be used in support for the garden club’s efforts in getting their project approval in the up coming semester.</a:t>
            </a:r>
          </a:p>
          <a:p>
            <a:endParaRPr lang="en-US" dirty="0"/>
          </a:p>
        </p:txBody>
      </p:sp>
    </p:spTree>
    <p:extLst>
      <p:ext uri="{BB962C8B-B14F-4D97-AF65-F5344CB8AC3E}">
        <p14:creationId xmlns:p14="http://schemas.microsoft.com/office/powerpoint/2010/main" val="1471122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Misogyny on Twitter</a:t>
            </a:r>
          </a:p>
        </p:txBody>
      </p:sp>
      <p:sp>
        <p:nvSpPr>
          <p:cNvPr id="3" name="Subtitle 2"/>
          <p:cNvSpPr>
            <a:spLocks noGrp="1"/>
          </p:cNvSpPr>
          <p:nvPr>
            <p:ph type="subTitle" idx="1"/>
          </p:nvPr>
        </p:nvSpPr>
        <p:spPr/>
        <p:txBody>
          <a:bodyPr/>
          <a:lstStyle/>
          <a:p>
            <a:r>
              <a:rPr lang="en-US" dirty="0"/>
              <a:t>By: Li Tong</a:t>
            </a:r>
          </a:p>
        </p:txBody>
      </p:sp>
    </p:spTree>
    <p:extLst>
      <p:ext uri="{BB962C8B-B14F-4D97-AF65-F5344CB8AC3E}">
        <p14:creationId xmlns:p14="http://schemas.microsoft.com/office/powerpoint/2010/main" val="3762837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a:t>
            </a:r>
          </a:p>
        </p:txBody>
      </p:sp>
      <p:sp>
        <p:nvSpPr>
          <p:cNvPr id="3" name="Content Placeholder 2"/>
          <p:cNvSpPr>
            <a:spLocks noGrp="1"/>
          </p:cNvSpPr>
          <p:nvPr>
            <p:ph idx="1"/>
          </p:nvPr>
        </p:nvSpPr>
        <p:spPr/>
        <p:txBody>
          <a:bodyPr/>
          <a:lstStyle/>
          <a:p>
            <a:r>
              <a:rPr lang="en-US" dirty="0"/>
              <a:t>Data collection: twitter </a:t>
            </a:r>
            <a:r>
              <a:rPr lang="en-US" dirty="0" err="1"/>
              <a:t>api</a:t>
            </a:r>
            <a:r>
              <a:rPr lang="en-US" dirty="0"/>
              <a:t> stored on servers at Oxford Internet Institute (</a:t>
            </a:r>
            <a:r>
              <a:rPr lang="en-US" dirty="0" err="1"/>
              <a:t>oii</a:t>
            </a:r>
            <a:r>
              <a:rPr lang="en-US" dirty="0"/>
              <a:t>).</a:t>
            </a:r>
          </a:p>
          <a:p>
            <a:endParaRPr lang="en-US" dirty="0"/>
          </a:p>
          <a:p>
            <a:r>
              <a:rPr lang="en-US" dirty="0"/>
              <a:t>key words: *****, ***** ****, ****</a:t>
            </a:r>
          </a:p>
          <a:p>
            <a:endParaRPr lang="en-US" dirty="0"/>
          </a:p>
          <a:p>
            <a:r>
              <a:rPr lang="en-US" dirty="0"/>
              <a:t>map of tweets</a:t>
            </a:r>
          </a:p>
          <a:p>
            <a:endParaRPr lang="en-US" dirty="0"/>
          </a:p>
          <a:p>
            <a:r>
              <a:rPr lang="en-US" dirty="0"/>
              <a:t>Income, education, unemployment rate data are from U.S. Census </a:t>
            </a:r>
            <a:r>
              <a:rPr lang="en-US" dirty="0" err="1"/>
              <a:t>Buruea</a:t>
            </a:r>
            <a:r>
              <a:rPr lang="en-US" dirty="0"/>
              <a:t>.</a:t>
            </a:r>
          </a:p>
          <a:p>
            <a:endParaRPr lang="en-US" dirty="0"/>
          </a:p>
        </p:txBody>
      </p:sp>
    </p:spTree>
    <p:extLst>
      <p:ext uri="{BB962C8B-B14F-4D97-AF65-F5344CB8AC3E}">
        <p14:creationId xmlns:p14="http://schemas.microsoft.com/office/powerpoint/2010/main" val="1364619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83" y="646294"/>
            <a:ext cx="2810976" cy="5199652"/>
          </a:xfrm>
        </p:spPr>
        <p:txBody>
          <a:bodyPr/>
          <a:lstStyle/>
          <a:p>
            <a:r>
              <a:rPr lang="en-US" dirty="0"/>
              <a:t>The misogynic tweets distribution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3073" y="313508"/>
            <a:ext cx="8198864" cy="6335486"/>
          </a:xfrm>
        </p:spPr>
      </p:pic>
    </p:spTree>
    <p:extLst>
      <p:ext uri="{BB962C8B-B14F-4D97-AF65-F5344CB8AC3E}">
        <p14:creationId xmlns:p14="http://schemas.microsoft.com/office/powerpoint/2010/main" val="3235487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20110"/>
          </a:xfrm>
        </p:spPr>
        <p:txBody>
          <a:bodyPr>
            <a:normAutofit fontScale="90000"/>
          </a:bodyPr>
          <a:lstStyle/>
          <a:p>
            <a:r>
              <a:rPr lang="en-US" dirty="0"/>
              <a:t>Conclusions</a:t>
            </a:r>
          </a:p>
        </p:txBody>
      </p:sp>
      <p:sp>
        <p:nvSpPr>
          <p:cNvPr id="3" name="Content Placeholder 2"/>
          <p:cNvSpPr>
            <a:spLocks noGrp="1"/>
          </p:cNvSpPr>
          <p:nvPr>
            <p:ph idx="1"/>
          </p:nvPr>
        </p:nvSpPr>
        <p:spPr>
          <a:xfrm>
            <a:off x="677334" y="1540478"/>
            <a:ext cx="8596668" cy="3880773"/>
          </a:xfrm>
        </p:spPr>
        <p:txBody>
          <a:bodyPr/>
          <a:lstStyle/>
          <a:p>
            <a:pPr>
              <a:lnSpc>
                <a:spcPct val="150000"/>
              </a:lnSpc>
            </a:pPr>
            <a:r>
              <a:rPr lang="en-US" dirty="0"/>
              <a:t>Logistic Regression was much more effective in mapping landslide susceptibility zones than the Weighted Overlay</a:t>
            </a:r>
          </a:p>
          <a:p>
            <a:pPr>
              <a:lnSpc>
                <a:spcPct val="150000"/>
              </a:lnSpc>
            </a:pPr>
            <a:r>
              <a:rPr lang="en-US" dirty="0"/>
              <a:t>More factors may be considered in the future for further improvement</a:t>
            </a:r>
          </a:p>
          <a:p>
            <a:pPr>
              <a:lnSpc>
                <a:spcPct val="150000"/>
              </a:lnSpc>
            </a:pPr>
            <a:r>
              <a:rPr lang="en-US" dirty="0"/>
              <a:t>Apply this model in other regions to see if it is applicable </a:t>
            </a:r>
          </a:p>
        </p:txBody>
      </p:sp>
    </p:spTree>
    <p:extLst>
      <p:ext uri="{BB962C8B-B14F-4D97-AF65-F5344CB8AC3E}">
        <p14:creationId xmlns:p14="http://schemas.microsoft.com/office/powerpoint/2010/main" val="1120341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a:t>
            </a:r>
          </a:p>
        </p:txBody>
      </p:sp>
      <p:sp>
        <p:nvSpPr>
          <p:cNvPr id="3" name="Content Placeholder 2"/>
          <p:cNvSpPr>
            <a:spLocks noGrp="1"/>
          </p:cNvSpPr>
          <p:nvPr>
            <p:ph idx="1"/>
          </p:nvPr>
        </p:nvSpPr>
        <p:spPr/>
        <p:txBody>
          <a:bodyPr>
            <a:normAutofit/>
          </a:bodyPr>
          <a:lstStyle/>
          <a:p>
            <a:endParaRPr lang="en-US" dirty="0"/>
          </a:p>
          <a:p>
            <a:r>
              <a:rPr lang="en-US" dirty="0" err="1"/>
              <a:t>Cnt</a:t>
            </a:r>
            <a:r>
              <a:rPr lang="en-US" dirty="0"/>
              <a:t> = 9.568 * income + 0.008242 * </a:t>
            </a:r>
            <a:r>
              <a:rPr lang="en-US" dirty="0" err="1"/>
              <a:t>edu</a:t>
            </a:r>
            <a:r>
              <a:rPr lang="en-US" dirty="0"/>
              <a:t> ^2 - 186/unep^2</a:t>
            </a:r>
          </a:p>
          <a:p>
            <a:r>
              <a:rPr lang="en-US" dirty="0"/>
              <a:t>R square = 0.5102</a:t>
            </a:r>
          </a:p>
          <a:p>
            <a:r>
              <a:rPr lang="en-US" dirty="0" err="1"/>
              <a:t>Cnt</a:t>
            </a:r>
            <a:r>
              <a:rPr lang="en-US" dirty="0"/>
              <a:t> = the count of the tweet with misogyny words</a:t>
            </a:r>
          </a:p>
          <a:p>
            <a:r>
              <a:rPr lang="en-US" dirty="0"/>
              <a:t>Income ---- the median income in each county</a:t>
            </a:r>
          </a:p>
          <a:p>
            <a:r>
              <a:rPr lang="en-US" dirty="0"/>
              <a:t>Edu  ----- the population of people who have experienced bachelor or higher education.</a:t>
            </a:r>
          </a:p>
          <a:p>
            <a:r>
              <a:rPr lang="en-US" dirty="0" err="1"/>
              <a:t>Unep</a:t>
            </a:r>
            <a:r>
              <a:rPr lang="en-US" dirty="0"/>
              <a:t> ---- the unemployment rate of each county</a:t>
            </a:r>
          </a:p>
        </p:txBody>
      </p:sp>
    </p:spTree>
    <p:extLst>
      <p:ext uri="{BB962C8B-B14F-4D97-AF65-F5344CB8AC3E}">
        <p14:creationId xmlns:p14="http://schemas.microsoft.com/office/powerpoint/2010/main" val="2619643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weighted regression</a:t>
            </a: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5338" y="1690688"/>
            <a:ext cx="6148692" cy="4351338"/>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614738" y="1364439"/>
            <a:ext cx="6159304" cy="2678172"/>
          </a:xfrm>
          <a:prstGeom prst="rect">
            <a:avLst/>
          </a:prstGeom>
        </p:spPr>
      </p:pic>
    </p:spTree>
    <p:extLst>
      <p:ext uri="{BB962C8B-B14F-4D97-AF65-F5344CB8AC3E}">
        <p14:creationId xmlns:p14="http://schemas.microsoft.com/office/powerpoint/2010/main" val="3070082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en-US" altLang="zh-CN" dirty="0"/>
              <a:t>Investigation of the relationship between climate change and population change</a:t>
            </a:r>
            <a:endParaRPr lang="zh-CN" altLang="en-US" dirty="0"/>
          </a:p>
        </p:txBody>
      </p:sp>
      <p:sp>
        <p:nvSpPr>
          <p:cNvPr id="3" name="副标题 2"/>
          <p:cNvSpPr>
            <a:spLocks noGrp="1"/>
          </p:cNvSpPr>
          <p:nvPr>
            <p:ph type="subTitle" idx="1"/>
          </p:nvPr>
        </p:nvSpPr>
        <p:spPr>
          <a:xfrm>
            <a:off x="667512" y="4641216"/>
            <a:ext cx="9228201" cy="1645920"/>
          </a:xfrm>
        </p:spPr>
        <p:txBody>
          <a:bodyPr>
            <a:normAutofit/>
          </a:bodyPr>
          <a:lstStyle/>
          <a:p>
            <a:r>
              <a:rPr lang="en-US" altLang="zh-CN" dirty="0"/>
              <a:t>Presented by: </a:t>
            </a:r>
            <a:r>
              <a:rPr lang="en-US" altLang="zh-CN" dirty="0" err="1"/>
              <a:t>Xinghe</a:t>
            </a:r>
            <a:r>
              <a:rPr lang="en-US" altLang="zh-CN" dirty="0"/>
              <a:t> Liu</a:t>
            </a:r>
          </a:p>
          <a:p>
            <a:r>
              <a:rPr lang="en-US" altLang="zh-CN" dirty="0"/>
              <a:t>GEO 559</a:t>
            </a:r>
          </a:p>
          <a:p>
            <a:r>
              <a:rPr lang="en-US" altLang="zh-CN" dirty="0"/>
              <a:t>Professor Bian</a:t>
            </a:r>
            <a:endParaRPr lang="zh-CN" altLang="en-US" dirty="0"/>
          </a:p>
        </p:txBody>
      </p:sp>
    </p:spTree>
    <p:extLst>
      <p:ext uri="{BB962C8B-B14F-4D97-AF65-F5344CB8AC3E}">
        <p14:creationId xmlns:p14="http://schemas.microsoft.com/office/powerpoint/2010/main" val="3087976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Objective</a:t>
            </a:r>
            <a:endParaRPr lang="zh-CN" altLang="en-US" dirty="0"/>
          </a:p>
        </p:txBody>
      </p:sp>
      <p:sp>
        <p:nvSpPr>
          <p:cNvPr id="3" name="内容占位符 2"/>
          <p:cNvSpPr>
            <a:spLocks noGrp="1"/>
          </p:cNvSpPr>
          <p:nvPr>
            <p:ph idx="1"/>
          </p:nvPr>
        </p:nvSpPr>
        <p:spPr/>
        <p:txBody>
          <a:bodyPr>
            <a:normAutofit lnSpcReduction="10000"/>
          </a:bodyPr>
          <a:lstStyle/>
          <a:p>
            <a:r>
              <a:rPr lang="en-US" altLang="zh-CN" sz="3200" dirty="0"/>
              <a:t>- Finding out the relationship between climate change and population change in Erie county and Cattaraugus county </a:t>
            </a:r>
          </a:p>
          <a:p>
            <a:pPr lvl="1"/>
            <a:r>
              <a:rPr lang="en-US" altLang="zh-CN" sz="3200" dirty="0"/>
              <a:t>(why these two?)</a:t>
            </a:r>
          </a:p>
          <a:p>
            <a:endParaRPr lang="en-US" altLang="zh-CN" sz="3200" dirty="0"/>
          </a:p>
          <a:p>
            <a:r>
              <a:rPr lang="en-US" altLang="zh-CN" sz="3200" dirty="0"/>
              <a:t>- Figuring out how different factors affect different counties</a:t>
            </a:r>
            <a:endParaRPr lang="zh-CN" altLang="en-US" sz="3200" dirty="0"/>
          </a:p>
        </p:txBody>
      </p:sp>
    </p:spTree>
    <p:extLst>
      <p:ext uri="{BB962C8B-B14F-4D97-AF65-F5344CB8AC3E}">
        <p14:creationId xmlns:p14="http://schemas.microsoft.com/office/powerpoint/2010/main" val="2923232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Regression</a:t>
            </a:r>
            <a:endParaRPr lang="zh-CN" altLang="en-US" dirty="0"/>
          </a:p>
        </p:txBody>
      </p:sp>
      <p:graphicFrame>
        <p:nvGraphicFramePr>
          <p:cNvPr id="4" name="内容占位符 3"/>
          <p:cNvGraphicFramePr>
            <a:graphicFrameLocks noGrp="1"/>
          </p:cNvGraphicFramePr>
          <p:nvPr>
            <p:ph idx="1"/>
            <p:extLst/>
          </p:nvPr>
        </p:nvGraphicFramePr>
        <p:xfrm>
          <a:off x="676275" y="2011363"/>
          <a:ext cx="10753726" cy="4450080"/>
        </p:xfrm>
        <a:graphic>
          <a:graphicData uri="http://schemas.openxmlformats.org/drawingml/2006/table">
            <a:tbl>
              <a:tblPr firstRow="1" bandRow="1">
                <a:tableStyleId>{5C22544A-7EE6-4342-B048-85BDC9FD1C3A}</a:tableStyleId>
              </a:tblPr>
              <a:tblGrid>
                <a:gridCol w="3072765">
                  <a:extLst>
                    <a:ext uri="{9D8B030D-6E8A-4147-A177-3AD203B41FA5}">
                      <a16:colId xmlns:a16="http://schemas.microsoft.com/office/drawing/2014/main" val="3802250913"/>
                    </a:ext>
                  </a:extLst>
                </a:gridCol>
                <a:gridCol w="7680961">
                  <a:extLst>
                    <a:ext uri="{9D8B030D-6E8A-4147-A177-3AD203B41FA5}">
                      <a16:colId xmlns:a16="http://schemas.microsoft.com/office/drawing/2014/main" val="145248947"/>
                    </a:ext>
                  </a:extLst>
                </a:gridCol>
              </a:tblGrid>
              <a:tr h="370840">
                <a:tc>
                  <a:txBody>
                    <a:bodyPr/>
                    <a:lstStyle/>
                    <a:p>
                      <a:pPr algn="ctr"/>
                      <a:r>
                        <a:rPr lang="en-US" altLang="zh-CN" sz="2800" dirty="0"/>
                        <a:t>Dependent Variable</a:t>
                      </a:r>
                      <a:endParaRPr lang="zh-CN" altLang="en-US" sz="2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t>Independent Variables</a:t>
                      </a:r>
                      <a:endParaRPr lang="zh-CN" altLang="en-US" sz="2800" dirty="0"/>
                    </a:p>
                  </a:txBody>
                  <a:tcPr/>
                </a:tc>
                <a:extLst>
                  <a:ext uri="{0D108BD9-81ED-4DB2-BD59-A6C34878D82A}">
                    <a16:rowId xmlns:a16="http://schemas.microsoft.com/office/drawing/2014/main" val="514851833"/>
                  </a:ext>
                </a:extLst>
              </a:tr>
              <a:tr h="370840">
                <a:tc>
                  <a:txBody>
                    <a:bodyPr/>
                    <a:lstStyle/>
                    <a:p>
                      <a:pPr algn="ctr"/>
                      <a:r>
                        <a:rPr lang="en-US" altLang="zh-CN" sz="2800" dirty="0"/>
                        <a:t>Population</a:t>
                      </a:r>
                      <a:endParaRPr lang="zh-CN" altLang="en-US" sz="2800" dirty="0"/>
                    </a:p>
                  </a:txBody>
                  <a:tcPr anchor="ctr"/>
                </a:tc>
                <a:tc>
                  <a:txBody>
                    <a:bodyPr/>
                    <a:lstStyle/>
                    <a:p>
                      <a:r>
                        <a:rPr lang="en-US" altLang="zh-CN" sz="2800" dirty="0"/>
                        <a:t>Temperature</a:t>
                      </a:r>
                    </a:p>
                    <a:p>
                      <a:r>
                        <a:rPr lang="en-US" altLang="zh-CN" sz="2800" dirty="0"/>
                        <a:t>Precipitation</a:t>
                      </a:r>
                    </a:p>
                    <a:p>
                      <a:r>
                        <a:rPr lang="en-US" altLang="zh-CN" sz="2800" dirty="0"/>
                        <a:t>Snowfall</a:t>
                      </a:r>
                    </a:p>
                    <a:p>
                      <a:r>
                        <a:rPr lang="en-US" altLang="zh-CN" sz="2800" dirty="0"/>
                        <a:t>Growing Degree-Day Accumulation(GDD)</a:t>
                      </a:r>
                    </a:p>
                    <a:p>
                      <a:r>
                        <a:rPr lang="en-US" altLang="zh-CN" sz="2800" dirty="0"/>
                        <a:t>Growing Season Length(above 32℉)</a:t>
                      </a:r>
                    </a:p>
                    <a:p>
                      <a:r>
                        <a:rPr lang="en-US" altLang="zh-CN" sz="2800" dirty="0"/>
                        <a:t>Heating Degree-Day Accumulation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a:t>Cooling Degree-Day Accumulation(CDD)</a:t>
                      </a:r>
                    </a:p>
                    <a:p>
                      <a:endParaRPr lang="zh-CN" altLang="en-US" sz="2800" dirty="0"/>
                    </a:p>
                  </a:txBody>
                  <a:tcPr/>
                </a:tc>
                <a:extLst>
                  <a:ext uri="{0D108BD9-81ED-4DB2-BD59-A6C34878D82A}">
                    <a16:rowId xmlns:a16="http://schemas.microsoft.com/office/drawing/2014/main" val="3809066861"/>
                  </a:ext>
                </a:extLst>
              </a:tr>
            </a:tbl>
          </a:graphicData>
        </a:graphic>
      </p:graphicFrame>
      <p:cxnSp>
        <p:nvCxnSpPr>
          <p:cNvPr id="6" name="直接连接符 5"/>
          <p:cNvCxnSpPr>
            <a:cxnSpLocks/>
          </p:cNvCxnSpPr>
          <p:nvPr/>
        </p:nvCxnSpPr>
        <p:spPr>
          <a:xfrm>
            <a:off x="3817620" y="3657600"/>
            <a:ext cx="124968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8" name="直接连接符 7"/>
          <p:cNvCxnSpPr>
            <a:cxnSpLocks/>
          </p:cNvCxnSpPr>
          <p:nvPr/>
        </p:nvCxnSpPr>
        <p:spPr>
          <a:xfrm>
            <a:off x="3817620" y="4511040"/>
            <a:ext cx="5242560"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0" name="直接连接符 9"/>
          <p:cNvCxnSpPr>
            <a:cxnSpLocks/>
          </p:cNvCxnSpPr>
          <p:nvPr/>
        </p:nvCxnSpPr>
        <p:spPr>
          <a:xfrm>
            <a:off x="3817620" y="4937760"/>
            <a:ext cx="4937760" cy="0"/>
          </a:xfrm>
          <a:prstGeom prst="line">
            <a:avLst/>
          </a:prstGeom>
          <a:ln w="25400"/>
        </p:spPr>
        <p:style>
          <a:lnRef idx="1">
            <a:schemeClr val="dk1"/>
          </a:lnRef>
          <a:fillRef idx="0">
            <a:schemeClr val="dk1"/>
          </a:fillRef>
          <a:effectRef idx="0">
            <a:schemeClr val="dk1"/>
          </a:effectRef>
          <a:fontRef idx="minor">
            <a:schemeClr val="tx1"/>
          </a:fontRef>
        </p:style>
      </p:cxnSp>
      <p:sp>
        <p:nvSpPr>
          <p:cNvPr id="12" name="文本框 11"/>
          <p:cNvSpPr txBox="1"/>
          <p:nvPr/>
        </p:nvSpPr>
        <p:spPr>
          <a:xfrm>
            <a:off x="7101840" y="2624415"/>
            <a:ext cx="4175760" cy="923330"/>
          </a:xfrm>
          <a:prstGeom prst="rect">
            <a:avLst/>
          </a:prstGeom>
          <a:noFill/>
        </p:spPr>
        <p:txBody>
          <a:bodyPr wrap="square" rtlCol="0">
            <a:spAutoFit/>
          </a:bodyPr>
          <a:lstStyle/>
          <a:p>
            <a:pPr algn="ctr"/>
            <a:r>
              <a:rPr lang="en-US" altLang="zh-CN" sz="3600" b="1" dirty="0"/>
              <a:t>Ratio!</a:t>
            </a:r>
          </a:p>
          <a:p>
            <a:pPr algn="ctr"/>
            <a:r>
              <a:rPr lang="en-US" altLang="zh-CN" dirty="0"/>
              <a:t>Population</a:t>
            </a:r>
            <a:r>
              <a:rPr lang="en-US" altLang="zh-CN" baseline="-25000" dirty="0"/>
              <a:t>2010</a:t>
            </a:r>
            <a:r>
              <a:rPr lang="en-US" altLang="zh-CN" dirty="0"/>
              <a:t> / Population</a:t>
            </a:r>
            <a:r>
              <a:rPr lang="en-US" altLang="zh-CN" baseline="-25000" dirty="0"/>
              <a:t>2000</a:t>
            </a:r>
            <a:endParaRPr lang="zh-CN" altLang="en-US" baseline="-25000" dirty="0"/>
          </a:p>
        </p:txBody>
      </p:sp>
    </p:spTree>
    <p:extLst>
      <p:ext uri="{BB962C8B-B14F-4D97-AF65-F5344CB8AC3E}">
        <p14:creationId xmlns:p14="http://schemas.microsoft.com/office/powerpoint/2010/main" val="256791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57224" y="499533"/>
            <a:ext cx="10772775" cy="1658198"/>
          </a:xfrm>
        </p:spPr>
        <p:txBody>
          <a:bodyPr/>
          <a:lstStyle/>
          <a:p>
            <a:r>
              <a:rPr lang="en-US" altLang="zh-CN" dirty="0"/>
              <a:t>Results</a:t>
            </a:r>
            <a:endParaRPr lang="zh-CN" altLang="en-US" dirty="0"/>
          </a:p>
        </p:txBody>
      </p:sp>
      <p:sp>
        <p:nvSpPr>
          <p:cNvPr id="3" name="内容占位符 2"/>
          <p:cNvSpPr>
            <a:spLocks noGrp="1"/>
          </p:cNvSpPr>
          <p:nvPr>
            <p:ph idx="1"/>
          </p:nvPr>
        </p:nvSpPr>
        <p:spPr>
          <a:xfrm>
            <a:off x="676656" y="2011680"/>
            <a:ext cx="10753725" cy="4480560"/>
          </a:xfrm>
        </p:spPr>
        <p:txBody>
          <a:bodyPr>
            <a:normAutofit fontScale="92500" lnSpcReduction="20000"/>
          </a:bodyPr>
          <a:lstStyle/>
          <a:p>
            <a:r>
              <a:rPr lang="en-US" altLang="zh-CN" sz="2600" b="1" dirty="0"/>
              <a:t>- For Erie county</a:t>
            </a:r>
          </a:p>
          <a:p>
            <a:pPr marL="4572" lvl="1" indent="0">
              <a:buNone/>
            </a:pPr>
            <a:r>
              <a:rPr lang="en-US" altLang="zh-CN" dirty="0"/>
              <a:t>	Population change ratio = -1.9297 + 0.5247* Temperature change ratio</a:t>
            </a:r>
          </a:p>
          <a:p>
            <a:pPr marL="4572" lvl="1" indent="0">
              <a:buNone/>
            </a:pPr>
            <a:r>
              <a:rPr lang="en-US" altLang="zh-CN" dirty="0"/>
              <a:t>			 	   - 0.7953 * Precipitation change ratio</a:t>
            </a:r>
          </a:p>
          <a:p>
            <a:pPr marL="4572" lvl="1" indent="0">
              <a:buNone/>
            </a:pPr>
            <a:r>
              <a:rPr lang="en-US" altLang="zh-CN" dirty="0"/>
              <a:t>				  + 6.8138 * GDD change ratio</a:t>
            </a:r>
          </a:p>
          <a:p>
            <a:pPr marL="4572" lvl="1" indent="0">
              <a:buNone/>
            </a:pPr>
            <a:r>
              <a:rPr lang="en-US" altLang="zh-CN" dirty="0"/>
              <a:t>				   - 3.6272 * CDD change ratio</a:t>
            </a:r>
          </a:p>
          <a:p>
            <a:pPr marL="4572" lvl="1" indent="0">
              <a:buNone/>
            </a:pPr>
            <a:r>
              <a:rPr lang="en-US" altLang="zh-CN" dirty="0"/>
              <a:t>	R</a:t>
            </a:r>
            <a:r>
              <a:rPr lang="en-US" altLang="zh-CN" baseline="30000" dirty="0"/>
              <a:t>2</a:t>
            </a:r>
            <a:r>
              <a:rPr lang="en-US" altLang="zh-CN" dirty="0"/>
              <a:t> = 0.8613</a:t>
            </a:r>
          </a:p>
          <a:p>
            <a:pPr marL="4572" lvl="1" indent="0">
              <a:buNone/>
            </a:pPr>
            <a:endParaRPr lang="en-US" altLang="zh-CN" dirty="0"/>
          </a:p>
          <a:p>
            <a:r>
              <a:rPr lang="en-US" altLang="zh-CN" sz="2600" b="1" dirty="0"/>
              <a:t>- For Cattaraugus county</a:t>
            </a:r>
          </a:p>
          <a:p>
            <a:pPr marL="4572" lvl="1" indent="0">
              <a:buNone/>
            </a:pPr>
            <a:r>
              <a:rPr lang="en-US" altLang="zh-CN" dirty="0"/>
              <a:t>	Population change ratio = 0.5028 – 0.5421x10</a:t>
            </a:r>
            <a:r>
              <a:rPr lang="en-US" altLang="zh-CN" baseline="30000" dirty="0"/>
              <a:t>-5</a:t>
            </a:r>
            <a:r>
              <a:rPr lang="en-US" altLang="zh-CN" dirty="0"/>
              <a:t> * Temperature change ratio</a:t>
            </a:r>
          </a:p>
          <a:p>
            <a:pPr marL="4572" lvl="1" indent="0">
              <a:buNone/>
            </a:pPr>
            <a:r>
              <a:rPr lang="en-US" altLang="zh-CN" dirty="0"/>
              <a:t>				   - 4.136x10</a:t>
            </a:r>
            <a:r>
              <a:rPr lang="en-US" altLang="zh-CN" baseline="30000" dirty="0"/>
              <a:t>-3</a:t>
            </a:r>
            <a:r>
              <a:rPr lang="en-US" altLang="zh-CN" dirty="0"/>
              <a:t> * Precipitation change ratio</a:t>
            </a:r>
          </a:p>
          <a:p>
            <a:pPr marL="4572" lvl="1" indent="0">
              <a:buNone/>
            </a:pPr>
            <a:r>
              <a:rPr lang="en-US" altLang="zh-CN" dirty="0"/>
              <a:t>				  + 1.251 * GDD change ratio</a:t>
            </a:r>
          </a:p>
          <a:p>
            <a:pPr marL="4572" lvl="1" indent="0">
              <a:buNone/>
            </a:pPr>
            <a:r>
              <a:rPr lang="en-US" altLang="zh-CN" dirty="0"/>
              <a:t>				   - 0.5519 * CDD change ratio</a:t>
            </a:r>
          </a:p>
          <a:p>
            <a:pPr marL="4572" lvl="1" indent="0">
              <a:buNone/>
            </a:pPr>
            <a:r>
              <a:rPr lang="en-US" altLang="zh-CN" dirty="0"/>
              <a:t>	R</a:t>
            </a:r>
            <a:r>
              <a:rPr lang="en-US" altLang="zh-CN" baseline="30000" dirty="0"/>
              <a:t>2</a:t>
            </a:r>
            <a:r>
              <a:rPr lang="en-US" altLang="zh-CN" dirty="0"/>
              <a:t> = 0.6257</a:t>
            </a:r>
          </a:p>
          <a:p>
            <a:endParaRPr lang="zh-CN" altLang="en-US" dirty="0"/>
          </a:p>
        </p:txBody>
      </p:sp>
    </p:spTree>
    <p:extLst>
      <p:ext uri="{BB962C8B-B14F-4D97-AF65-F5344CB8AC3E}">
        <p14:creationId xmlns:p14="http://schemas.microsoft.com/office/powerpoint/2010/main" val="277036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Most Cost Efficient Route to Buffalo Iron Works</a:t>
            </a:r>
          </a:p>
        </p:txBody>
      </p:sp>
      <p:sp>
        <p:nvSpPr>
          <p:cNvPr id="3" name="Subtitle 2"/>
          <p:cNvSpPr>
            <a:spLocks noGrp="1"/>
          </p:cNvSpPr>
          <p:nvPr>
            <p:ph type="subTitle" idx="1"/>
          </p:nvPr>
        </p:nvSpPr>
        <p:spPr/>
        <p:txBody>
          <a:bodyPr/>
          <a:lstStyle/>
          <a:p>
            <a:r>
              <a:rPr lang="en-US" dirty="0"/>
              <a:t>Sarah Butler</a:t>
            </a:r>
          </a:p>
        </p:txBody>
      </p:sp>
    </p:spTree>
    <p:extLst>
      <p:ext uri="{BB962C8B-B14F-4D97-AF65-F5344CB8AC3E}">
        <p14:creationId xmlns:p14="http://schemas.microsoft.com/office/powerpoint/2010/main" val="2100137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p:txBody>
          <a:bodyPr/>
          <a:lstStyle/>
          <a:p>
            <a:r>
              <a:rPr lang="en-US" dirty="0"/>
              <a:t>Buffalo Streets Shapefile </a:t>
            </a:r>
          </a:p>
          <a:p>
            <a:pPr lvl="1"/>
            <a:r>
              <a:rPr lang="en-US" dirty="0"/>
              <a:t>ArcCatalogue, created new Network Dataset, focused on cost attribute</a:t>
            </a:r>
          </a:p>
          <a:p>
            <a:r>
              <a:rPr lang="en-US" dirty="0"/>
              <a:t>Loaded new ND </a:t>
            </a:r>
            <a:r>
              <a:rPr lang="en-US" dirty="0">
                <a:sym typeface="Wingdings" panose="05000000000000000000" pitchFamily="2" charset="2"/>
              </a:rPr>
              <a:t> ArcMap enabled network analysis extension </a:t>
            </a:r>
          </a:p>
          <a:p>
            <a:r>
              <a:rPr lang="en-US" dirty="0"/>
              <a:t>Created New Shapefile (point), used editing toolbar to create points of interest (Heath St </a:t>
            </a:r>
            <a:r>
              <a:rPr lang="en-US" dirty="0">
                <a:sym typeface="Wingdings" panose="05000000000000000000" pitchFamily="2" charset="2"/>
              </a:rPr>
              <a:t> Illinois St)</a:t>
            </a:r>
          </a:p>
          <a:p>
            <a:r>
              <a:rPr lang="en-US" dirty="0">
                <a:sym typeface="Wingdings" panose="05000000000000000000" pitchFamily="2" charset="2"/>
              </a:rPr>
              <a:t>Selected New Route under Network Analyst &amp; loaded point Shapefile</a:t>
            </a:r>
          </a:p>
          <a:p>
            <a:pPr lvl="1"/>
            <a:r>
              <a:rPr lang="en-US" dirty="0">
                <a:sym typeface="Wingdings" panose="05000000000000000000" pitchFamily="2" charset="2"/>
              </a:rPr>
              <a:t>Solved route, only one route given that was not usual route taken</a:t>
            </a:r>
            <a:endParaRPr lang="en-US" dirty="0"/>
          </a:p>
        </p:txBody>
      </p:sp>
    </p:spTree>
    <p:extLst>
      <p:ext uri="{BB962C8B-B14F-4D97-AF65-F5344CB8AC3E}">
        <p14:creationId xmlns:p14="http://schemas.microsoft.com/office/powerpoint/2010/main" val="1790282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1281" y="133739"/>
            <a:ext cx="5067300" cy="6553200"/>
          </a:xfrm>
          <a:prstGeom prst="rect">
            <a:avLst/>
          </a:prstGeom>
        </p:spPr>
      </p:pic>
      <p:sp>
        <p:nvSpPr>
          <p:cNvPr id="5" name="TextBox 4"/>
          <p:cNvSpPr txBox="1"/>
          <p:nvPr/>
        </p:nvSpPr>
        <p:spPr>
          <a:xfrm>
            <a:off x="6008914" y="709127"/>
            <a:ext cx="5430417" cy="2554545"/>
          </a:xfrm>
          <a:prstGeom prst="rect">
            <a:avLst/>
          </a:prstGeom>
          <a:noFill/>
        </p:spPr>
        <p:txBody>
          <a:bodyPr wrap="square" rtlCol="0">
            <a:spAutoFit/>
          </a:bodyPr>
          <a:lstStyle/>
          <a:p>
            <a:r>
              <a:rPr lang="en-US" sz="3200" dirty="0"/>
              <a:t>CONCLUSION:</a:t>
            </a:r>
          </a:p>
          <a:p>
            <a:r>
              <a:rPr lang="en-US" sz="3200" dirty="0"/>
              <a:t>ArcGIS route overtime will save $$$ (more drinks?), better route, saves time (more time to watch bands)</a:t>
            </a:r>
          </a:p>
        </p:txBody>
      </p:sp>
    </p:spTree>
    <p:extLst>
      <p:ext uri="{BB962C8B-B14F-4D97-AF65-F5344CB8AC3E}">
        <p14:creationId xmlns:p14="http://schemas.microsoft.com/office/powerpoint/2010/main" val="1079420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a:t>Photovoltaic Solar Suitability Map</a:t>
            </a:r>
            <a:br>
              <a:rPr lang="en-US" dirty="0"/>
            </a:br>
            <a:r>
              <a:rPr lang="en-US" dirty="0"/>
              <a:t>WSU Pullman Campus</a:t>
            </a:r>
          </a:p>
        </p:txBody>
      </p:sp>
      <p:sp>
        <p:nvSpPr>
          <p:cNvPr id="3" name="Subtitle 2"/>
          <p:cNvSpPr>
            <a:spLocks noGrp="1"/>
          </p:cNvSpPr>
          <p:nvPr>
            <p:ph type="subTitle" idx="1"/>
          </p:nvPr>
        </p:nvSpPr>
        <p:spPr/>
        <p:txBody>
          <a:bodyPr/>
          <a:lstStyle/>
          <a:p>
            <a:r>
              <a:rPr lang="en-US" dirty="0"/>
              <a:t>Matthew Amara</a:t>
            </a:r>
          </a:p>
          <a:p>
            <a:r>
              <a:rPr lang="en-US" dirty="0"/>
              <a:t>GEO 479</a:t>
            </a:r>
          </a:p>
        </p:txBody>
      </p:sp>
      <p:pic>
        <p:nvPicPr>
          <p:cNvPr id="9" name="Picture 8" descr="sola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5678" y="4155607"/>
            <a:ext cx="2940485" cy="2202525"/>
          </a:xfrm>
          <a:prstGeom prst="rect">
            <a:avLst/>
          </a:prstGeom>
        </p:spPr>
      </p:pic>
      <p:pic>
        <p:nvPicPr>
          <p:cNvPr id="10" name="Picture 9" descr="Washington_State_Cougars_logo.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919" y="3093773"/>
            <a:ext cx="3100813" cy="2956454"/>
          </a:xfrm>
          <a:prstGeom prst="rect">
            <a:avLst/>
          </a:prstGeom>
        </p:spPr>
      </p:pic>
    </p:spTree>
    <p:extLst>
      <p:ext uri="{BB962C8B-B14F-4D97-AF65-F5344CB8AC3E}">
        <p14:creationId xmlns:p14="http://schemas.microsoft.com/office/powerpoint/2010/main" val="125905477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604</TotalTime>
  <Words>1860</Words>
  <Application>Microsoft Macintosh PowerPoint</Application>
  <PresentationFormat>Widescreen</PresentationFormat>
  <Paragraphs>375</Paragraphs>
  <Slides>55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方正姚体</vt:lpstr>
      <vt:lpstr>华文新魏</vt:lpstr>
      <vt:lpstr>Arial</vt:lpstr>
      <vt:lpstr>Calibri</vt:lpstr>
      <vt:lpstr>Cambria Math</vt:lpstr>
      <vt:lpstr>Times New Roman</vt:lpstr>
      <vt:lpstr>Trebuchet MS</vt:lpstr>
      <vt:lpstr>Wingdings</vt:lpstr>
      <vt:lpstr>Wingdings 3</vt:lpstr>
      <vt:lpstr>Facet</vt:lpstr>
      <vt:lpstr>Landslide Susceptibility Analysis  for Rensselaer County</vt:lpstr>
      <vt:lpstr>Objectives</vt:lpstr>
      <vt:lpstr>Study Area</vt:lpstr>
      <vt:lpstr>Best Regression</vt:lpstr>
      <vt:lpstr>Conclusions</vt:lpstr>
      <vt:lpstr>Most Cost Efficient Route to Buffalo Iron Works</vt:lpstr>
      <vt:lpstr>Methods</vt:lpstr>
      <vt:lpstr>PowerPoint Presentation</vt:lpstr>
      <vt:lpstr>Photovoltaic Solar Suitability Map WSU Pullman Campus</vt:lpstr>
      <vt:lpstr>Problem Statement/Objective</vt:lpstr>
      <vt:lpstr>Layers</vt:lpstr>
      <vt:lpstr>Final Output- 3 Identified Locations 5-meter buffer around roads</vt:lpstr>
      <vt:lpstr>Mapping Preferred Canada Goose Habitat</vt:lpstr>
      <vt:lpstr>Objective</vt:lpstr>
      <vt:lpstr>Data Used</vt:lpstr>
      <vt:lpstr>Conclusion</vt:lpstr>
      <vt:lpstr>Fixing the Parking Problem at North Campus with Bikes!</vt:lpstr>
      <vt:lpstr>PowerPoint Presentation</vt:lpstr>
      <vt:lpstr>PowerPoint Presentation</vt:lpstr>
      <vt:lpstr>PowerPoint Presentation</vt:lpstr>
      <vt:lpstr>Most suitable Hospitals for Motor Vehicle Accident Rescue in Erie County</vt:lpstr>
      <vt:lpstr>Objectives</vt:lpstr>
      <vt:lpstr>Method design</vt:lpstr>
      <vt:lpstr>Conclusion</vt:lpstr>
      <vt:lpstr>Possible Locations for a Solar Farm in Monroe County</vt:lpstr>
      <vt:lpstr>Objectives</vt:lpstr>
      <vt:lpstr>Data</vt:lpstr>
      <vt:lpstr>Method </vt:lpstr>
      <vt:lpstr>Suitability Areas in Western New York for Wind Turbines </vt:lpstr>
      <vt:lpstr>Objective </vt:lpstr>
      <vt:lpstr>Data Collection </vt:lpstr>
      <vt:lpstr>Data Collection </vt:lpstr>
      <vt:lpstr>Results </vt:lpstr>
      <vt:lpstr>Landscape Analysis of Seneca Lake Wine Trail</vt:lpstr>
      <vt:lpstr>Approach and Methods</vt:lpstr>
      <vt:lpstr>Data Processing Flow Chart</vt:lpstr>
      <vt:lpstr>Results: Suitability</vt:lpstr>
      <vt:lpstr>New Location for Mountain Bike Trails in New York</vt:lpstr>
      <vt:lpstr>Objectives</vt:lpstr>
      <vt:lpstr>Method Design</vt:lpstr>
      <vt:lpstr>Conclusions</vt:lpstr>
      <vt:lpstr>Garden and Apiary Site Suitability</vt:lpstr>
      <vt:lpstr>Objectives</vt:lpstr>
      <vt:lpstr>Study area</vt:lpstr>
      <vt:lpstr>Methodology </vt:lpstr>
      <vt:lpstr>Conclusion</vt:lpstr>
      <vt:lpstr>Misogyny on Twitter</vt:lpstr>
      <vt:lpstr>Data</vt:lpstr>
      <vt:lpstr>The misogynic tweets distribution </vt:lpstr>
      <vt:lpstr>result</vt:lpstr>
      <vt:lpstr>Spatial weighted regression</vt:lpstr>
      <vt:lpstr>Investigation of the relationship between climate change and population change</vt:lpstr>
      <vt:lpstr>Objective</vt:lpstr>
      <vt:lpstr>Regression</vt:lpstr>
      <vt:lpstr>Results</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Landslide Susceptibility Mapping for …</dc:title>
  <dc:creator>Brittany O'Brien</dc:creator>
  <cp:lastModifiedBy>Microsoft Office User</cp:lastModifiedBy>
  <cp:revision>76</cp:revision>
  <dcterms:created xsi:type="dcterms:W3CDTF">2017-04-19T23:56:28Z</dcterms:created>
  <dcterms:modified xsi:type="dcterms:W3CDTF">2018-02-01T01:30:53Z</dcterms:modified>
</cp:coreProperties>
</file>