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19" r:id="rId2"/>
    <p:sldId id="341" r:id="rId3"/>
    <p:sldId id="342" r:id="rId4"/>
    <p:sldId id="343" r:id="rId5"/>
    <p:sldId id="344" r:id="rId6"/>
    <p:sldId id="345" r:id="rId7"/>
    <p:sldId id="361" r:id="rId8"/>
    <p:sldId id="346" r:id="rId9"/>
    <p:sldId id="347" r:id="rId10"/>
    <p:sldId id="374" r:id="rId11"/>
    <p:sldId id="375" r:id="rId12"/>
    <p:sldId id="376" r:id="rId13"/>
    <p:sldId id="377" r:id="rId14"/>
    <p:sldId id="378" r:id="rId15"/>
    <p:sldId id="362" r:id="rId16"/>
    <p:sldId id="372" r:id="rId17"/>
    <p:sldId id="379" r:id="rId18"/>
    <p:sldId id="348" r:id="rId19"/>
    <p:sldId id="349" r:id="rId20"/>
    <p:sldId id="363" r:id="rId21"/>
    <p:sldId id="350" r:id="rId22"/>
    <p:sldId id="351" r:id="rId23"/>
    <p:sldId id="352" r:id="rId24"/>
    <p:sldId id="364" r:id="rId25"/>
    <p:sldId id="373" r:id="rId26"/>
    <p:sldId id="353" r:id="rId27"/>
    <p:sldId id="354" r:id="rId28"/>
    <p:sldId id="355" r:id="rId29"/>
    <p:sldId id="356" r:id="rId30"/>
    <p:sldId id="357" r:id="rId31"/>
    <p:sldId id="368" r:id="rId32"/>
    <p:sldId id="36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5201522-9934-46B1-9619-AC3B933DD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0C94C23-B8D0-417A-B3AD-79FF383BC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07CD2-8B3B-4B12-A3A9-A6E1B4BD1FF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9AB3C-2D1D-4BEB-AF6C-329F897213F9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CAF7C-9DD3-418D-8ED4-CB1B79F8C5B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A2C52-7B3F-433B-B311-FE46E1AA6A5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E66496-054D-4F19-A84A-B71194168E9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9717C-91FF-49B9-B3CF-414D19AB55B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46838-8A3B-4B85-9C45-A6BB0029D7A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DEAB9A-9DF4-4186-80A7-85AB3B59E1A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BE807D-57FD-4BD2-87D2-9D27BC798C6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528C7-51DF-4494-A12C-887F2CAC039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9CF7F5-92E6-46BA-9E9F-CFBEC74C6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33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B9F1-C610-4405-B25B-AC29D54BE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281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BA37-6826-40EC-ACD1-EB2E82524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09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B9F1-2A87-4E8A-8C37-17B22C30E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7565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2C8C-C083-4CF0-B4BF-EE4E55642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595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438F-3CDB-409B-9546-2B3E88700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251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C6E4-6C00-4526-B31C-59121858F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6937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EB9D-512F-41F2-B4DE-83C90A784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525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3669-8384-4237-8546-CBB3A7635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586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737B-51E2-41D0-A74D-7CE679414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8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CC94-884F-4BC3-A753-FE2A744BD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774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5850-D8BB-43A7-A6F7-3970D765A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737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920B-BB9F-4BA1-9775-4CE7C16E6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077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75DE-914C-4010-B952-BCFC41997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5166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A2B3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5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17DDDF-E2C6-4671-B5B9-3F4756178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" grpId="0"/>
      <p:bldP spid="1551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588446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ea typeface="Arial" charset="0"/>
                <a:cs typeface="Arial" charset="0"/>
              </a:rPr>
              <a:t>Spatial Interpretation</a:t>
            </a:r>
            <a:r>
              <a:rPr lang="en-US" sz="4400" dirty="0">
                <a:latin typeface="Tahoma" pitchFamily="1" charset="0"/>
                <a:ea typeface="Arial" charset="0"/>
                <a:cs typeface="Arial" charset="0"/>
              </a:rPr>
              <a:t>	</a:t>
            </a:r>
            <a:r>
              <a:rPr lang="en-US" sz="2400" dirty="0">
                <a:latin typeface="Tahoma" pitchFamily="1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Arial" panose="020B0604020202020204" pitchFamily="34" charset="0"/>
              </a:rPr>
              <a:t>Construction of Polygon</a:t>
            </a:r>
            <a:endParaRPr lang="en-US" altLang="en-US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solidFill>
            <a:srgbClr val="C9946D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+ 150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+ 200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+ 180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86075" y="63515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Polygon of influence for x=180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Arial" panose="020B0604020202020204" pitchFamily="34" charset="0"/>
              </a:rPr>
              <a:t>Construction of Polygon..</a:t>
            </a:r>
            <a:endParaRPr lang="en-US" altLang="en-US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solidFill>
            <a:srgbClr val="C994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+ 150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+ 200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+ 180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11388" y="6321425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Draw line segments between x and other points</a:t>
            </a:r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 flipV="1">
            <a:off x="4953000" y="2438400"/>
            <a:ext cx="10668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auto">
          <a:xfrm flipH="1" flipV="1">
            <a:off x="2667000" y="2057400"/>
            <a:ext cx="22860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H="1">
            <a:off x="2362200" y="4191000"/>
            <a:ext cx="25908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4953000" y="4191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Arial" panose="020B0604020202020204" pitchFamily="34" charset="0"/>
              </a:rPr>
              <a:t>Construction of Polygon..</a:t>
            </a:r>
            <a:endParaRPr lang="en-US" altLang="en-US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solidFill>
            <a:srgbClr val="C994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+ 150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+ 200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+ 180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73338" y="63119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Find the midpoint and bisect the lines.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4953000" y="2438400"/>
            <a:ext cx="10668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2667000" y="2057400"/>
            <a:ext cx="22860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2374900" y="4191000"/>
            <a:ext cx="2578100" cy="177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4953000" y="4191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3606800" y="29337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5257800" y="3124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3695700" y="4025900"/>
            <a:ext cx="12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5334000" y="4724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Construction of Polygon..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solidFill>
            <a:srgbClr val="C994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+ 150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+ 200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+ 180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862138" y="6311900"/>
            <a:ext cx="574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Extend the bisecting lines till adjacent ones meet.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4953000" y="2438400"/>
            <a:ext cx="10668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2667000" y="2057400"/>
            <a:ext cx="22860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2374900" y="4191000"/>
            <a:ext cx="2578100" cy="177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953000" y="4191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3581400" y="2540000"/>
            <a:ext cx="77470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368800" y="2552700"/>
            <a:ext cx="2209800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 flipV="1">
            <a:off x="3581400" y="3378200"/>
            <a:ext cx="2413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3797300" y="4064000"/>
            <a:ext cx="2794000" cy="212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Construction of Polygon..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solidFill>
            <a:srgbClr val="C994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+ 150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+ 200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+ 180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+ 130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374900" y="633095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Continue this process.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2336800" y="2057400"/>
            <a:ext cx="330200" cy="234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 flipV="1">
            <a:off x="2667000" y="2070100"/>
            <a:ext cx="3340100" cy="3429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3436938" y="2466975"/>
            <a:ext cx="890587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338638" y="2451100"/>
            <a:ext cx="2233612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3443288" y="3370263"/>
            <a:ext cx="387350" cy="282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819525" y="4064000"/>
            <a:ext cx="2724150" cy="2132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 flipV="1">
            <a:off x="1752600" y="3136900"/>
            <a:ext cx="16891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4330700" y="1892300"/>
            <a:ext cx="762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565900" y="4051300"/>
            <a:ext cx="1905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Interpolation - Proximal</a:t>
            </a:r>
          </a:p>
        </p:txBody>
      </p:sp>
      <p:pic>
        <p:nvPicPr>
          <p:cNvPr id="41987" name="Picture 8" descr="figure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6400800" cy="245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6" descr="fig13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276600"/>
            <a:ext cx="4038600" cy="29733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Interpolation – Proximal 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7927975" cy="4498975"/>
          </a:xfrm>
        </p:spPr>
        <p:txBody>
          <a:bodyPr/>
          <a:lstStyle/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endParaRPr lang="en-US" altLang="en-US" smtClean="0">
              <a:hlinkClick r:id="rId3"/>
            </a:endParaRPr>
          </a:p>
          <a:p>
            <a:pPr>
              <a:defRPr/>
            </a:pPr>
            <a:r>
              <a:rPr lang="en-US" altLang="en-US" sz="1400" smtClean="0">
                <a:hlinkClick r:id="rId3"/>
              </a:rPr>
              <a:t>http://gizmodo.com/5884464</a:t>
            </a:r>
            <a:r>
              <a:rPr lang="en-US" altLang="en-US" sz="1400" smtClean="0"/>
              <a:t>/</a:t>
            </a:r>
          </a:p>
        </p:txBody>
      </p:sp>
      <p:pic>
        <p:nvPicPr>
          <p:cNvPr id="44036" name="Picture 6" descr="craigsl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1802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74238"/>
            <a:ext cx="6230828" cy="19739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Interpolation – B-spline 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10857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Local, exact, gradual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1200" smtClean="0">
              <a:ea typeface="+mn-ea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Pieces a series of smooth patches into a smooth surface that has continuous first and second derivatives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1200" smtClean="0">
              <a:ea typeface="+mn-ea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Best for very smooth surfaces e.g. French curves</a:t>
            </a:r>
            <a:r>
              <a:rPr lang="en-US" sz="2400" smtClean="0">
                <a:ea typeface="+mn-ea"/>
              </a:rPr>
              <a:t> 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828800"/>
            <a:ext cx="2790825" cy="340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Interpolation – Trend Surface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371600"/>
            <a:ext cx="815657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Trend surface - polynomial approach</a:t>
            </a:r>
          </a:p>
          <a:p>
            <a:pPr eaLnBrk="1" hangingPunct="1">
              <a:defRPr/>
            </a:pPr>
            <a:r>
              <a:rPr lang="en-US" altLang="en-US" smtClean="0"/>
              <a:t> Global, approximate, gradual</a:t>
            </a:r>
          </a:p>
          <a:p>
            <a:pPr eaLnBrk="1" hangingPunct="1">
              <a:defRPr/>
            </a:pPr>
            <a:r>
              <a:rPr lang="en-US" altLang="en-US" smtClean="0"/>
              <a:t> Linear (1st order):</a:t>
            </a:r>
            <a:r>
              <a:rPr lang="en-US" altLang="en-US" sz="2800" smtClean="0"/>
              <a:t> z = a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 + 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x + 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y</a:t>
            </a:r>
            <a:endParaRPr lang="en-US" altLang="en-US" sz="1200" smtClean="0"/>
          </a:p>
          <a:p>
            <a:pPr eaLnBrk="1" hangingPunct="1">
              <a:defRPr/>
            </a:pPr>
            <a:r>
              <a:rPr lang="en-US" altLang="en-US" smtClean="0"/>
              <a:t> Quadratic (2nd order):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smtClean="0"/>
              <a:t>	 z = a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 + 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x + 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y + a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x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smtClean="0"/>
              <a:t>	+ a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xy + a</a:t>
            </a:r>
            <a:r>
              <a:rPr lang="en-US" altLang="en-US" sz="2800" baseline="-25000" smtClean="0"/>
              <a:t>5</a:t>
            </a:r>
            <a:r>
              <a:rPr lang="en-US" altLang="en-US" sz="2800" smtClean="0"/>
              <a:t>y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</a:t>
            </a:r>
            <a:endParaRPr lang="en-US" altLang="en-US" sz="1200" smtClean="0"/>
          </a:p>
          <a:p>
            <a:pPr eaLnBrk="1" hangingPunct="1">
              <a:defRPr/>
            </a:pPr>
            <a:r>
              <a:rPr lang="en-US" altLang="en-US" smtClean="0"/>
              <a:t> Cubic etc. </a:t>
            </a:r>
          </a:p>
          <a:p>
            <a:pPr eaLnBrk="1" hangingPunct="1">
              <a:defRPr/>
            </a:pPr>
            <a:r>
              <a:rPr lang="en-US" altLang="en-US" smtClean="0"/>
              <a:t> Least square method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038600"/>
            <a:ext cx="2314575" cy="176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1. Definition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 A procedure of estimating the values of properties at un-sampled sites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sz="32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 The property may be interval/ratio values, can be nominal and ordinal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 The rational behind is that points close together in space are more likely to have similar values than points far apart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rend-figure-6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6927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05000" y="5638800"/>
            <a:ext cx="5562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Trends of one, two, and three independent variables for polynomial equations of the first, second, and third orders (after Harbaugh, 1964).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Interpolation – Inverse Distance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004175" cy="21732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Local, approximate, gradual </a:t>
            </a:r>
            <a:br>
              <a:rPr lang="en-US" altLang="en-US" smtClean="0"/>
            </a:br>
            <a:r>
              <a:rPr lang="en-US" altLang="en-US" sz="2800" smtClean="0"/>
              <a:t>      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 w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z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              1 </a:t>
            </a:r>
            <a:br>
              <a:rPr lang="en-US" altLang="en-US" sz="2800" smtClean="0"/>
            </a:br>
            <a:r>
              <a:rPr lang="en-US" altLang="en-US" sz="2800" smtClean="0"/>
              <a:t>z = --------,   w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 = -----,  or  w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 = e </a:t>
            </a:r>
            <a:r>
              <a:rPr lang="en-US" altLang="en-US" sz="2800" baseline="30000" smtClean="0"/>
              <a:t>-pd</a:t>
            </a:r>
            <a:r>
              <a:rPr lang="en-US" altLang="en-US" sz="2800" baseline="-32000" smtClean="0"/>
              <a:t>i</a:t>
            </a:r>
            <a:r>
              <a:rPr lang="en-US" altLang="en-US" sz="2800" smtClean="0"/>
              <a:t>  etc. </a:t>
            </a:r>
            <a:br>
              <a:rPr lang="en-US" altLang="en-US" sz="2800" smtClean="0"/>
            </a:br>
            <a:r>
              <a:rPr lang="en-US" altLang="en-US" sz="2800" smtClean="0"/>
              <a:t>      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 w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               d</a:t>
            </a:r>
            <a:r>
              <a:rPr lang="en-US" altLang="en-US" sz="2800" baseline="-25000" smtClean="0"/>
              <a:t>i</a:t>
            </a:r>
            <a:r>
              <a:rPr lang="en-US" altLang="en-US" sz="2800" baseline="40000" smtClean="0"/>
              <a:t>p</a:t>
            </a:r>
            <a:r>
              <a:rPr lang="en-US" altLang="en-US" sz="2800" smtClean="0"/>
              <a:t>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505200"/>
            <a:ext cx="2495550" cy="148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962400"/>
            <a:ext cx="2689225" cy="217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962400"/>
            <a:ext cx="2395538" cy="217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 – Fourier Series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ea typeface="+mn-ea"/>
              </a:rPr>
              <a:t> Sine and cosine approach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ea typeface="+mn-ea"/>
              </a:rPr>
              <a:t> Global, approximate, gradual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Overlay of a series of sine and cosine curves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ea typeface="+mn-ea"/>
              </a:rPr>
              <a:t> Best for data showing periodicity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3. Interp – Fourier Series</a:t>
            </a:r>
          </a:p>
        </p:txBody>
      </p:sp>
      <p:pic>
        <p:nvPicPr>
          <p:cNvPr id="52227" name="Picture 3" descr="fou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57400"/>
            <a:ext cx="2705100" cy="138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fou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86200"/>
            <a:ext cx="2743200" cy="153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four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743200"/>
            <a:ext cx="4194175" cy="209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3. Interp – Fourier Series</a:t>
            </a:r>
          </a:p>
        </p:txBody>
      </p:sp>
      <p:sp>
        <p:nvSpPr>
          <p:cNvPr id="154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524000"/>
            <a:ext cx="8540750" cy="8382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ea typeface="+mn-ea"/>
              </a:rPr>
              <a:t> Fourier series</a:t>
            </a:r>
          </a:p>
        </p:txBody>
      </p:sp>
      <p:pic>
        <p:nvPicPr>
          <p:cNvPr id="53252" name="Picture 4" descr="sine-wave-figure6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9956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95800" y="240665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Single harmonic in X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direction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95800" y="34290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Two harmonics in X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direction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495800" y="4462463"/>
            <a:ext cx="434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Single harmonic in both X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X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directions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495800" y="560705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Two harmonics in both directions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5427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2300"/>
            <a:ext cx="8229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625" y="457200"/>
            <a:ext cx="854075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</a:t>
            </a:r>
            <a:r>
              <a:rPr lang="en-US" dirty="0" err="1" smtClean="0">
                <a:ea typeface="+mj-ea"/>
              </a:rPr>
              <a:t>Interp</a:t>
            </a:r>
            <a:r>
              <a:rPr lang="en-US" dirty="0" smtClean="0">
                <a:ea typeface="+mj-ea"/>
              </a:rPr>
              <a:t> - </a:t>
            </a:r>
            <a:r>
              <a:rPr lang="en-US" dirty="0" err="1" smtClean="0">
                <a:ea typeface="+mj-ea"/>
              </a:rPr>
              <a:t>Kriging</a:t>
            </a:r>
            <a:endParaRPr lang="en-US" dirty="0" smtClean="0">
              <a:ea typeface="+mj-ea"/>
            </a:endParaRP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8423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Kriging - semivariogram approach, D.G. Krige </a:t>
            </a:r>
          </a:p>
          <a:p>
            <a:pPr eaLnBrk="1" hangingPunct="1">
              <a:defRPr/>
            </a:pPr>
            <a:r>
              <a:rPr lang="en-US" altLang="en-US" smtClean="0"/>
              <a:t> Local, exact, gradual </a:t>
            </a:r>
          </a:p>
          <a:p>
            <a:pPr eaLnBrk="1" hangingPunct="1">
              <a:defRPr/>
            </a:pPr>
            <a:r>
              <a:rPr lang="en-US" altLang="en-US" smtClean="0"/>
              <a:t> Spatial dependence (spatial autocorrelation)</a:t>
            </a:r>
          </a:p>
          <a:p>
            <a:pPr eaLnBrk="1" hangingPunct="1">
              <a:defRPr/>
            </a:pPr>
            <a:r>
              <a:rPr lang="en-US" altLang="en-US" smtClean="0"/>
              <a:t> Regionalized variable theory,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mtClean="0"/>
              <a:t>	 by Georges  Matheron </a:t>
            </a:r>
          </a:p>
          <a:p>
            <a:pPr eaLnBrk="1" hangingPunct="1">
              <a:defRPr/>
            </a:pPr>
            <a:r>
              <a:rPr lang="en-US" altLang="en-US" smtClean="0"/>
              <a:t> A situation between truly random and deterministic </a:t>
            </a:r>
          </a:p>
          <a:p>
            <a:pPr eaLnBrk="1" hangingPunct="1">
              <a:defRPr/>
            </a:pPr>
            <a:r>
              <a:rPr lang="en-US" altLang="en-US" smtClean="0"/>
              <a:t> Stationary vs. non-stationary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</a:t>
            </a:r>
            <a:r>
              <a:rPr lang="en-US" dirty="0" err="1" smtClean="0">
                <a:ea typeface="+mj-ea"/>
              </a:rPr>
              <a:t>Kriging</a:t>
            </a:r>
            <a:endParaRPr lang="en-US" dirty="0" smtClean="0">
              <a:ea typeface="+mj-ea"/>
            </a:endParaRP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7318375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First rule of geography: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Everything is related to everything else. Closer things are more related than distant things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By Waldo Tobler</a:t>
            </a:r>
          </a:p>
        </p:txBody>
      </p:sp>
      <p:pic>
        <p:nvPicPr>
          <p:cNvPr id="56324" name="Picture 4" descr="four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276600"/>
            <a:ext cx="2185988" cy="2830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25" y="1981200"/>
            <a:ext cx="4117975" cy="2789238"/>
          </a:xfrm>
        </p:spPr>
      </p:pic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410200" y="266700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638800" y="274320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5562600" y="289560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</a:t>
            </a:r>
            <a:r>
              <a:rPr lang="en-US" dirty="0" err="1" smtClean="0">
                <a:ea typeface="+mj-ea"/>
              </a:rPr>
              <a:t>Interp</a:t>
            </a:r>
            <a:r>
              <a:rPr lang="en-US" dirty="0" smtClean="0">
                <a:ea typeface="+mj-ea"/>
              </a:rPr>
              <a:t> - </a:t>
            </a:r>
            <a:r>
              <a:rPr lang="en-US" dirty="0" err="1" smtClean="0">
                <a:ea typeface="+mj-ea"/>
              </a:rPr>
              <a:t>Kriging</a:t>
            </a:r>
            <a:endParaRPr lang="en-US" dirty="0" smtClean="0">
              <a:ea typeface="+mj-ea"/>
            </a:endParaRP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Semivariogram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             1    n </a:t>
            </a:r>
            <a:br>
              <a:rPr lang="en-US" altLang="en-US" sz="2800" smtClean="0"/>
            </a:br>
            <a:r>
              <a:rPr lang="en-US" altLang="en-US" sz="2800" smtClean="0"/>
              <a:t> </a:t>
            </a:r>
            <a:r>
              <a:rPr lang="en-US" altLang="en-US" sz="2800" smtClean="0">
                <a:latin typeface="Symbol" panose="05050102010706020507" pitchFamily="18" charset="2"/>
              </a:rPr>
              <a:t>g</a:t>
            </a:r>
            <a:r>
              <a:rPr lang="en-US" altLang="en-US" sz="2800" smtClean="0"/>
              <a:t>(h) = ------ 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  (Z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 - Z</a:t>
            </a:r>
            <a:r>
              <a:rPr lang="en-US" altLang="en-US" sz="2800" baseline="-25000" smtClean="0"/>
              <a:t>i+h</a:t>
            </a:r>
            <a:r>
              <a:rPr lang="en-US" altLang="en-US" sz="2800" smtClean="0"/>
              <a:t>)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</a:t>
            </a:r>
            <a:br>
              <a:rPr lang="en-US" altLang="en-US" sz="2800" smtClean="0"/>
            </a:br>
            <a:r>
              <a:rPr lang="en-US" altLang="en-US" sz="2800" smtClean="0"/>
              <a:t>            </a:t>
            </a:r>
            <a:r>
              <a:rPr lang="en-US" altLang="en-US" sz="2400" smtClean="0"/>
              <a:t>2</a:t>
            </a:r>
            <a:r>
              <a:rPr lang="en-US" altLang="en-US" sz="2800" smtClean="0"/>
              <a:t>n  i=1 </a:t>
            </a:r>
          </a:p>
          <a:p>
            <a:pPr eaLnBrk="1" hangingPunct="1">
              <a:defRPr/>
            </a:pPr>
            <a:endParaRPr lang="en-US" altLang="en-US" sz="1200" smtClean="0"/>
          </a:p>
          <a:p>
            <a:pPr eaLnBrk="1" hangingPunct="1">
              <a:defRPr/>
            </a:pPr>
            <a:r>
              <a:rPr lang="en-US" altLang="en-US" sz="2800" smtClean="0"/>
              <a:t> </a:t>
            </a:r>
            <a:r>
              <a:rPr lang="en-US" altLang="en-US" smtClean="0"/>
              <a:t>Sill, range, nugget</a:t>
            </a:r>
            <a:r>
              <a:rPr lang="en-US" altLang="en-US" sz="2800" smtClean="0"/>
              <a:t> </a:t>
            </a:r>
          </a:p>
          <a:p>
            <a:pPr eaLnBrk="1" hangingPunct="1">
              <a:defRPr/>
            </a:pPr>
            <a:endParaRPr lang="en-US" altLang="en-US" sz="1200" smtClean="0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4772025" y="3279775"/>
            <a:ext cx="3152775" cy="2282825"/>
            <a:chOff x="2976" y="2448"/>
            <a:chExt cx="1986" cy="1438"/>
          </a:xfrm>
        </p:grpSpPr>
        <p:grpSp>
          <p:nvGrpSpPr>
            <p:cNvPr id="58373" name="Group 5"/>
            <p:cNvGrpSpPr>
              <a:grpSpLocks/>
            </p:cNvGrpSpPr>
            <p:nvPr/>
          </p:nvGrpSpPr>
          <p:grpSpPr bwMode="auto">
            <a:xfrm>
              <a:off x="3276" y="2652"/>
              <a:ext cx="1515" cy="828"/>
              <a:chOff x="680" y="2144"/>
              <a:chExt cx="1392" cy="704"/>
            </a:xfrm>
          </p:grpSpPr>
          <p:sp>
            <p:nvSpPr>
              <p:cNvPr id="58384" name="Oval 6"/>
              <p:cNvSpPr>
                <a:spLocks noChangeArrowheads="1"/>
              </p:cNvSpPr>
              <p:nvPr/>
            </p:nvSpPr>
            <p:spPr bwMode="auto">
              <a:xfrm>
                <a:off x="680" y="28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5" name="Oval 7"/>
              <p:cNvSpPr>
                <a:spLocks noChangeArrowheads="1"/>
              </p:cNvSpPr>
              <p:nvPr/>
            </p:nvSpPr>
            <p:spPr bwMode="auto">
              <a:xfrm>
                <a:off x="784" y="2752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6" name="Oval 8"/>
              <p:cNvSpPr>
                <a:spLocks noChangeArrowheads="1"/>
              </p:cNvSpPr>
              <p:nvPr/>
            </p:nvSpPr>
            <p:spPr bwMode="auto">
              <a:xfrm>
                <a:off x="856" y="269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7" name="Oval 9"/>
              <p:cNvSpPr>
                <a:spLocks noChangeArrowheads="1"/>
              </p:cNvSpPr>
              <p:nvPr/>
            </p:nvSpPr>
            <p:spPr bwMode="auto">
              <a:xfrm>
                <a:off x="936" y="2632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8" name="Oval 10"/>
              <p:cNvSpPr>
                <a:spLocks noChangeArrowheads="1"/>
              </p:cNvSpPr>
              <p:nvPr/>
            </p:nvSpPr>
            <p:spPr bwMode="auto">
              <a:xfrm>
                <a:off x="1000" y="257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89" name="Oval 11"/>
              <p:cNvSpPr>
                <a:spLocks noChangeArrowheads="1"/>
              </p:cNvSpPr>
              <p:nvPr/>
            </p:nvSpPr>
            <p:spPr bwMode="auto">
              <a:xfrm>
                <a:off x="1064" y="252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0" name="Oval 12"/>
              <p:cNvSpPr>
                <a:spLocks noChangeArrowheads="1"/>
              </p:cNvSpPr>
              <p:nvPr/>
            </p:nvSpPr>
            <p:spPr bwMode="auto">
              <a:xfrm>
                <a:off x="1128" y="2472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1" name="Oval 13"/>
              <p:cNvSpPr>
                <a:spLocks noChangeArrowheads="1"/>
              </p:cNvSpPr>
              <p:nvPr/>
            </p:nvSpPr>
            <p:spPr bwMode="auto">
              <a:xfrm>
                <a:off x="1192" y="242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2" name="Oval 14"/>
              <p:cNvSpPr>
                <a:spLocks noChangeArrowheads="1"/>
              </p:cNvSpPr>
              <p:nvPr/>
            </p:nvSpPr>
            <p:spPr bwMode="auto">
              <a:xfrm>
                <a:off x="1256" y="237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3" name="Oval 15"/>
              <p:cNvSpPr>
                <a:spLocks noChangeArrowheads="1"/>
              </p:cNvSpPr>
              <p:nvPr/>
            </p:nvSpPr>
            <p:spPr bwMode="auto">
              <a:xfrm>
                <a:off x="1320" y="232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4" name="Oval 16"/>
              <p:cNvSpPr>
                <a:spLocks noChangeArrowheads="1"/>
              </p:cNvSpPr>
              <p:nvPr/>
            </p:nvSpPr>
            <p:spPr bwMode="auto">
              <a:xfrm>
                <a:off x="1384" y="228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5" name="Oval 17"/>
              <p:cNvSpPr>
                <a:spLocks noChangeArrowheads="1"/>
              </p:cNvSpPr>
              <p:nvPr/>
            </p:nvSpPr>
            <p:spPr bwMode="auto">
              <a:xfrm>
                <a:off x="1456" y="224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6" name="Oval 18"/>
              <p:cNvSpPr>
                <a:spLocks noChangeArrowheads="1"/>
              </p:cNvSpPr>
              <p:nvPr/>
            </p:nvSpPr>
            <p:spPr bwMode="auto">
              <a:xfrm>
                <a:off x="1520" y="22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7" name="Oval 19"/>
              <p:cNvSpPr>
                <a:spLocks noChangeArrowheads="1"/>
              </p:cNvSpPr>
              <p:nvPr/>
            </p:nvSpPr>
            <p:spPr bwMode="auto">
              <a:xfrm>
                <a:off x="1584" y="2192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8" name="Oval 20"/>
              <p:cNvSpPr>
                <a:spLocks noChangeArrowheads="1"/>
              </p:cNvSpPr>
              <p:nvPr/>
            </p:nvSpPr>
            <p:spPr bwMode="auto">
              <a:xfrm>
                <a:off x="1648" y="216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399" name="Oval 21"/>
              <p:cNvSpPr>
                <a:spLocks noChangeArrowheads="1"/>
              </p:cNvSpPr>
              <p:nvPr/>
            </p:nvSpPr>
            <p:spPr bwMode="auto">
              <a:xfrm>
                <a:off x="1712" y="2152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0" name="Oval 22"/>
              <p:cNvSpPr>
                <a:spLocks noChangeArrowheads="1"/>
              </p:cNvSpPr>
              <p:nvPr/>
            </p:nvSpPr>
            <p:spPr bwMode="auto">
              <a:xfrm>
                <a:off x="1776" y="214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1" name="Oval 23"/>
              <p:cNvSpPr>
                <a:spLocks noChangeArrowheads="1"/>
              </p:cNvSpPr>
              <p:nvPr/>
            </p:nvSpPr>
            <p:spPr bwMode="auto">
              <a:xfrm>
                <a:off x="1840" y="214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2" name="Oval 24"/>
              <p:cNvSpPr>
                <a:spLocks noChangeArrowheads="1"/>
              </p:cNvSpPr>
              <p:nvPr/>
            </p:nvSpPr>
            <p:spPr bwMode="auto">
              <a:xfrm>
                <a:off x="1904" y="214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3" name="Oval 25"/>
              <p:cNvSpPr>
                <a:spLocks noChangeArrowheads="1"/>
              </p:cNvSpPr>
              <p:nvPr/>
            </p:nvSpPr>
            <p:spPr bwMode="auto">
              <a:xfrm>
                <a:off x="1976" y="214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404" name="Oval 26"/>
              <p:cNvSpPr>
                <a:spLocks noChangeArrowheads="1"/>
              </p:cNvSpPr>
              <p:nvPr/>
            </p:nvSpPr>
            <p:spPr bwMode="auto">
              <a:xfrm>
                <a:off x="2040" y="214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8374" name="Group 27"/>
            <p:cNvGrpSpPr>
              <a:grpSpLocks/>
            </p:cNvGrpSpPr>
            <p:nvPr/>
          </p:nvGrpSpPr>
          <p:grpSpPr bwMode="auto">
            <a:xfrm>
              <a:off x="2976" y="2448"/>
              <a:ext cx="1986" cy="1438"/>
              <a:chOff x="2958" y="2450"/>
              <a:chExt cx="1986" cy="1438"/>
            </a:xfrm>
          </p:grpSpPr>
          <p:sp>
            <p:nvSpPr>
              <p:cNvPr id="58375" name="Text Box 28"/>
              <p:cNvSpPr txBox="1">
                <a:spLocks noChangeArrowheads="1"/>
              </p:cNvSpPr>
              <p:nvPr/>
            </p:nvSpPr>
            <p:spPr bwMode="auto">
              <a:xfrm>
                <a:off x="4482" y="2903"/>
                <a:ext cx="366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" panose="02020603050405020304" pitchFamily="18" charset="0"/>
                  </a:rPr>
                  <a:t>Sill</a:t>
                </a:r>
              </a:p>
            </p:txBody>
          </p:sp>
          <p:sp>
            <p:nvSpPr>
              <p:cNvPr id="58376" name="Line 29"/>
              <p:cNvSpPr>
                <a:spLocks noChangeShapeType="1"/>
              </p:cNvSpPr>
              <p:nvPr/>
            </p:nvSpPr>
            <p:spPr bwMode="auto">
              <a:xfrm>
                <a:off x="4469" y="2736"/>
                <a:ext cx="0" cy="8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Line 30"/>
              <p:cNvSpPr>
                <a:spLocks noChangeShapeType="1"/>
              </p:cNvSpPr>
              <p:nvPr/>
            </p:nvSpPr>
            <p:spPr bwMode="auto">
              <a:xfrm>
                <a:off x="3312" y="3456"/>
                <a:ext cx="11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Text Box 31"/>
              <p:cNvSpPr txBox="1">
                <a:spLocks noChangeArrowheads="1"/>
              </p:cNvSpPr>
              <p:nvPr/>
            </p:nvSpPr>
            <p:spPr bwMode="auto">
              <a:xfrm>
                <a:off x="3802" y="3278"/>
                <a:ext cx="470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" panose="02020603050405020304" pitchFamily="18" charset="0"/>
                  </a:rPr>
                  <a:t>Range</a:t>
                </a:r>
              </a:p>
            </p:txBody>
          </p:sp>
          <p:grpSp>
            <p:nvGrpSpPr>
              <p:cNvPr id="58379" name="Group 32"/>
              <p:cNvGrpSpPr>
                <a:grpSpLocks/>
              </p:cNvGrpSpPr>
              <p:nvPr/>
            </p:nvGrpSpPr>
            <p:grpSpPr bwMode="auto">
              <a:xfrm>
                <a:off x="2958" y="2450"/>
                <a:ext cx="1986" cy="1438"/>
                <a:chOff x="2958" y="2450"/>
                <a:chExt cx="1986" cy="1438"/>
              </a:xfrm>
            </p:grpSpPr>
            <p:sp>
              <p:nvSpPr>
                <p:cNvPr id="58380" name="Freeform 33"/>
                <p:cNvSpPr>
                  <a:spLocks/>
                </p:cNvSpPr>
                <p:nvPr/>
              </p:nvSpPr>
              <p:spPr bwMode="auto">
                <a:xfrm>
                  <a:off x="3293" y="2677"/>
                  <a:ext cx="1481" cy="790"/>
                </a:xfrm>
                <a:custGeom>
                  <a:avLst/>
                  <a:gdLst>
                    <a:gd name="T0" fmla="*/ 0 w 1360"/>
                    <a:gd name="T1" fmla="*/ 7610 h 672"/>
                    <a:gd name="T2" fmla="*/ 201 w 1360"/>
                    <a:gd name="T3" fmla="*/ 7233 h 672"/>
                    <a:gd name="T4" fmla="*/ 374 w 1360"/>
                    <a:gd name="T5" fmla="*/ 6893 h 672"/>
                    <a:gd name="T6" fmla="*/ 518 w 1360"/>
                    <a:gd name="T7" fmla="*/ 6520 h 672"/>
                    <a:gd name="T8" fmla="*/ 634 w 1360"/>
                    <a:gd name="T9" fmla="*/ 6254 h 672"/>
                    <a:gd name="T10" fmla="*/ 774 w 1360"/>
                    <a:gd name="T11" fmla="*/ 5882 h 672"/>
                    <a:gd name="T12" fmla="*/ 918 w 1360"/>
                    <a:gd name="T13" fmla="*/ 5534 h 672"/>
                    <a:gd name="T14" fmla="*/ 1035 w 1360"/>
                    <a:gd name="T15" fmla="*/ 5161 h 672"/>
                    <a:gd name="T16" fmla="*/ 1150 w 1360"/>
                    <a:gd name="T17" fmla="*/ 4887 h 672"/>
                    <a:gd name="T18" fmla="*/ 1375 w 1360"/>
                    <a:gd name="T19" fmla="*/ 4343 h 672"/>
                    <a:gd name="T20" fmla="*/ 1495 w 1360"/>
                    <a:gd name="T21" fmla="*/ 3990 h 672"/>
                    <a:gd name="T22" fmla="*/ 1607 w 1360"/>
                    <a:gd name="T23" fmla="*/ 3722 h 672"/>
                    <a:gd name="T24" fmla="*/ 1840 w 1360"/>
                    <a:gd name="T25" fmla="*/ 3171 h 672"/>
                    <a:gd name="T26" fmla="*/ 2066 w 1360"/>
                    <a:gd name="T27" fmla="*/ 2620 h 672"/>
                    <a:gd name="T28" fmla="*/ 2302 w 1360"/>
                    <a:gd name="T29" fmla="*/ 2090 h 672"/>
                    <a:gd name="T30" fmla="*/ 2529 w 1360"/>
                    <a:gd name="T31" fmla="*/ 1628 h 672"/>
                    <a:gd name="T32" fmla="*/ 2641 w 1360"/>
                    <a:gd name="T33" fmla="*/ 1353 h 672"/>
                    <a:gd name="T34" fmla="*/ 2786 w 1360"/>
                    <a:gd name="T35" fmla="*/ 1167 h 672"/>
                    <a:gd name="T36" fmla="*/ 3020 w 1360"/>
                    <a:gd name="T37" fmla="*/ 826 h 672"/>
                    <a:gd name="T38" fmla="*/ 3246 w 1360"/>
                    <a:gd name="T39" fmla="*/ 543 h 672"/>
                    <a:gd name="T40" fmla="*/ 3475 w 1360"/>
                    <a:gd name="T41" fmla="*/ 269 h 672"/>
                    <a:gd name="T42" fmla="*/ 3709 w 1360"/>
                    <a:gd name="T43" fmla="*/ 89 h 672"/>
                    <a:gd name="T44" fmla="*/ 3937 w 1360"/>
                    <a:gd name="T45" fmla="*/ 0 h 672"/>
                    <a:gd name="T46" fmla="*/ 4162 w 1360"/>
                    <a:gd name="T47" fmla="*/ 0 h 672"/>
                    <a:gd name="T48" fmla="*/ 4398 w 1360"/>
                    <a:gd name="T49" fmla="*/ 0 h 672"/>
                    <a:gd name="T50" fmla="*/ 4511 w 1360"/>
                    <a:gd name="T51" fmla="*/ 0 h 672"/>
                    <a:gd name="T52" fmla="*/ 4653 w 1360"/>
                    <a:gd name="T53" fmla="*/ 0 h 672"/>
                    <a:gd name="T54" fmla="*/ 4886 w 1360"/>
                    <a:gd name="T55" fmla="*/ 0 h 67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60"/>
                    <a:gd name="T85" fmla="*/ 0 h 672"/>
                    <a:gd name="T86" fmla="*/ 1360 w 1360"/>
                    <a:gd name="T87" fmla="*/ 672 h 67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60" h="672">
                      <a:moveTo>
                        <a:pt x="0" y="672"/>
                      </a:moveTo>
                      <a:lnTo>
                        <a:pt x="56" y="640"/>
                      </a:lnTo>
                      <a:lnTo>
                        <a:pt x="104" y="608"/>
                      </a:lnTo>
                      <a:lnTo>
                        <a:pt x="144" y="576"/>
                      </a:lnTo>
                      <a:lnTo>
                        <a:pt x="176" y="552"/>
                      </a:lnTo>
                      <a:lnTo>
                        <a:pt x="216" y="520"/>
                      </a:lnTo>
                      <a:lnTo>
                        <a:pt x="256" y="488"/>
                      </a:lnTo>
                      <a:lnTo>
                        <a:pt x="288" y="456"/>
                      </a:lnTo>
                      <a:lnTo>
                        <a:pt x="320" y="432"/>
                      </a:lnTo>
                      <a:lnTo>
                        <a:pt x="384" y="384"/>
                      </a:lnTo>
                      <a:lnTo>
                        <a:pt x="416" y="352"/>
                      </a:lnTo>
                      <a:lnTo>
                        <a:pt x="448" y="328"/>
                      </a:lnTo>
                      <a:lnTo>
                        <a:pt x="512" y="280"/>
                      </a:lnTo>
                      <a:lnTo>
                        <a:pt x="576" y="232"/>
                      </a:lnTo>
                      <a:lnTo>
                        <a:pt x="640" y="184"/>
                      </a:lnTo>
                      <a:lnTo>
                        <a:pt x="704" y="144"/>
                      </a:lnTo>
                      <a:lnTo>
                        <a:pt x="736" y="120"/>
                      </a:lnTo>
                      <a:lnTo>
                        <a:pt x="776" y="104"/>
                      </a:lnTo>
                      <a:lnTo>
                        <a:pt x="840" y="72"/>
                      </a:lnTo>
                      <a:lnTo>
                        <a:pt x="904" y="48"/>
                      </a:lnTo>
                      <a:lnTo>
                        <a:pt x="968" y="24"/>
                      </a:lnTo>
                      <a:lnTo>
                        <a:pt x="1032" y="8"/>
                      </a:lnTo>
                      <a:lnTo>
                        <a:pt x="1096" y="0"/>
                      </a:lnTo>
                      <a:lnTo>
                        <a:pt x="1160" y="0"/>
                      </a:lnTo>
                      <a:lnTo>
                        <a:pt x="1224" y="0"/>
                      </a:lnTo>
                      <a:lnTo>
                        <a:pt x="1256" y="0"/>
                      </a:lnTo>
                      <a:lnTo>
                        <a:pt x="1296" y="0"/>
                      </a:lnTo>
                      <a:lnTo>
                        <a:pt x="136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1" name="Rectangle 34"/>
                <p:cNvSpPr>
                  <a:spLocks noChangeArrowheads="1"/>
                </p:cNvSpPr>
                <p:nvPr/>
              </p:nvSpPr>
              <p:spPr bwMode="auto">
                <a:xfrm>
                  <a:off x="3246" y="2592"/>
                  <a:ext cx="1698" cy="989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8382" name="Rectangle 35"/>
                <p:cNvSpPr>
                  <a:spLocks noChangeArrowheads="1"/>
                </p:cNvSpPr>
                <p:nvPr/>
              </p:nvSpPr>
              <p:spPr bwMode="auto">
                <a:xfrm>
                  <a:off x="3438" y="3658"/>
                  <a:ext cx="132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>
                      <a:latin typeface="Times" panose="02020603050405020304" pitchFamily="18" charset="0"/>
                    </a:rPr>
                    <a:t>Lag distance (h)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58383" name="Text Box 3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474" y="2934"/>
                  <a:ext cx="125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>
                      <a:latin typeface="Times" panose="02020603050405020304" pitchFamily="18" charset="0"/>
                    </a:rPr>
                    <a:t>Semivariance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971800"/>
            <a:ext cx="4194175" cy="308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4194175" cy="312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</a:t>
            </a:r>
            <a:r>
              <a:rPr lang="en-US" dirty="0" err="1" smtClean="0">
                <a:ea typeface="+mj-ea"/>
              </a:rPr>
              <a:t>Kriging</a:t>
            </a:r>
            <a:endParaRPr lang="en-US" dirty="0" smtClean="0">
              <a:ea typeface="+mj-ea"/>
            </a:endParaRP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0" y="2944813"/>
            <a:ext cx="2828925" cy="180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733800"/>
            <a:ext cx="2654300" cy="217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33400" y="170180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Isotropy vs. anisotropy</a:t>
            </a:r>
          </a:p>
        </p:txBody>
      </p:sp>
      <p:pic>
        <p:nvPicPr>
          <p:cNvPr id="5939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2514600" cy="174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4. Summary Statistics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4613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Parameters (for populations) m, s</a:t>
            </a:r>
            <a:r>
              <a:rPr lang="en-US" altLang="en-US" baseline="30000" smtClean="0"/>
              <a:t>2</a:t>
            </a:r>
            <a:r>
              <a:rPr lang="en-US" altLang="en-US" smtClean="0"/>
              <a:t>, s</a:t>
            </a:r>
          </a:p>
          <a:p>
            <a:pPr eaLnBrk="1" hangingPunct="1">
              <a:defRPr/>
            </a:pPr>
            <a:r>
              <a:rPr lang="en-US" altLang="en-US" smtClean="0"/>
              <a:t>Statistics (for samples), x, S</a:t>
            </a:r>
            <a:r>
              <a:rPr lang="en-US" altLang="en-US" baseline="30000" smtClean="0"/>
              <a:t>2</a:t>
            </a:r>
            <a:r>
              <a:rPr lang="en-US" altLang="en-US" smtClean="0"/>
              <a:t>, S</a:t>
            </a:r>
          </a:p>
          <a:p>
            <a:pPr eaLnBrk="1" hangingPunct="1">
              <a:defRPr/>
            </a:pPr>
            <a:endParaRPr lang="en-US" altLang="en-US" smtClean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600" smtClean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4. Basic Statistics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4613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>
                <a:effectLst/>
                <a:ea typeface="+mn-ea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Measures of location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 mean, median, mode, minimum,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 maximum, lower and upper quartiles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Measures of spread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 variance, standard deviation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Correlation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	 covariance, correlation coefficient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2. Terminology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79279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Point vs. line vs. areal interpolation </a:t>
            </a:r>
            <a:br>
              <a:rPr lang="en-US" altLang="en-US" dirty="0" smtClean="0"/>
            </a:br>
            <a:r>
              <a:rPr lang="en-US" altLang="en-US" dirty="0" smtClean="0"/>
              <a:t> point - point,  point - line, point - areal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2670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895600"/>
            <a:ext cx="2324100" cy="296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2. Terminology …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 Global vs. local interpolation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dirty="0" smtClean="0"/>
              <a:t>Global - apply a single function across the entire region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dirty="0" smtClean="0"/>
              <a:t>Local - apply an algorithm to a small portion at a time 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altLang="en-US" sz="32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1788"/>
            <a:ext cx="31242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1788"/>
            <a:ext cx="23145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2. Terminology …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Exact vs. approximate interpolation 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exact - honor the original points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approximate - when uncertainty is involved in the data </a:t>
            </a:r>
          </a:p>
          <a:p>
            <a:pPr lvl="1" eaLnBrk="1" hangingPunct="1">
              <a:defRPr/>
            </a:pPr>
            <a:endParaRPr lang="en-US" altLang="en-US" sz="3200" dirty="0" smtClean="0"/>
          </a:p>
          <a:p>
            <a:pPr eaLnBrk="1" hangingPunct="1">
              <a:defRPr/>
            </a:pPr>
            <a:r>
              <a:rPr lang="en-US" altLang="en-US" dirty="0" smtClean="0"/>
              <a:t> Gradual vs. abrupt 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Interpolation - Linear</a:t>
            </a: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Linear interpolation</a:t>
            </a:r>
          </a:p>
        </p:txBody>
      </p:sp>
      <p:pic>
        <p:nvPicPr>
          <p:cNvPr id="27652" name="Picture 4" descr="aronoff-figure7-2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498725"/>
            <a:ext cx="2579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114800" y="371792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76400" y="54705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Known values</a:t>
            </a:r>
            <a:endParaRPr lang="en-US" altLang="en-US" sz="20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876800" y="5318125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Known  and predicted values after interpolation</a:t>
            </a:r>
            <a:endParaRPr lang="en-US" altLang="en-US" sz="20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7656" name="Picture 8" descr="aronoff-figure-7-25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8725"/>
            <a:ext cx="2743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Interpolation - Linear</a:t>
            </a:r>
          </a:p>
        </p:txBody>
      </p:sp>
      <p:pic>
        <p:nvPicPr>
          <p:cNvPr id="28675" name="Picture 3" descr="arc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719513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3657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Assume that changes between two locations are linear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3. Interpolation - Proximal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56419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Thiesson polygon approach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120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Local, exact, abrupt </a:t>
            </a:r>
          </a:p>
          <a:p>
            <a:pPr lvl="4"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Perpendicular bisector of a line connecting two points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mtClean="0">
                <a:ea typeface="+mn-ea"/>
              </a:rPr>
              <a:t> Best for nominal data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8987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2035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geostatsintro</Template>
  <TotalTime>10</TotalTime>
  <Words>844</Words>
  <Application>Microsoft Office PowerPoint</Application>
  <PresentationFormat>On-screen Show (4:3)</PresentationFormat>
  <Paragraphs>154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Symbol</vt:lpstr>
      <vt:lpstr>Tahoma</vt:lpstr>
      <vt:lpstr>Times</vt:lpstr>
      <vt:lpstr>Wingdings</vt:lpstr>
      <vt:lpstr>Compass</vt:lpstr>
      <vt:lpstr>PowerPoint Presentation</vt:lpstr>
      <vt:lpstr>1. Definition</vt:lpstr>
      <vt:lpstr>PowerPoint Presentation</vt:lpstr>
      <vt:lpstr>2. Terminology</vt:lpstr>
      <vt:lpstr>2. Terminology …</vt:lpstr>
      <vt:lpstr>2. Terminology …</vt:lpstr>
      <vt:lpstr>3. Interpolation - Linear</vt:lpstr>
      <vt:lpstr>3. Interpolation - Linear</vt:lpstr>
      <vt:lpstr>3. Interpolation - Proximal</vt:lpstr>
      <vt:lpstr>Construction of Polygon</vt:lpstr>
      <vt:lpstr>Construction of Polygon..</vt:lpstr>
      <vt:lpstr>Construction of Polygon..</vt:lpstr>
      <vt:lpstr>Construction of Polygon..</vt:lpstr>
      <vt:lpstr>Construction of Polygon..</vt:lpstr>
      <vt:lpstr>3. Interpolation - Proximal</vt:lpstr>
      <vt:lpstr>3. Interpolation – Proximal ..</vt:lpstr>
      <vt:lpstr>PowerPoint Presentation</vt:lpstr>
      <vt:lpstr>3. Interpolation – B-spline </vt:lpstr>
      <vt:lpstr>3. Interpolation – Trend Surface</vt:lpstr>
      <vt:lpstr>PowerPoint Presentation</vt:lpstr>
      <vt:lpstr>3. Interpolation – Inverse Distance</vt:lpstr>
      <vt:lpstr>3. Interp – Fourier Series</vt:lpstr>
      <vt:lpstr>3. Interp – Fourier Series</vt:lpstr>
      <vt:lpstr>3. Interp – Fourier Series</vt:lpstr>
      <vt:lpstr>PowerPoint Presentation</vt:lpstr>
      <vt:lpstr>3. Interp - Kriging</vt:lpstr>
      <vt:lpstr>3. Kriging</vt:lpstr>
      <vt:lpstr>PowerPoint Presentation</vt:lpstr>
      <vt:lpstr>3. Interp - Kriging</vt:lpstr>
      <vt:lpstr>3. Kriging</vt:lpstr>
      <vt:lpstr>4. Summary Statistics</vt:lpstr>
      <vt:lpstr>4. Basic Statistics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Geostatistics   http://www.acsu.buffalo.edu/~lbian/GEO497_597.html  GEO 597 Spring 2020 </dc:title>
  <dc:creator>Windows User</dc:creator>
  <cp:lastModifiedBy>Windows User</cp:lastModifiedBy>
  <cp:revision>4</cp:revision>
  <cp:lastPrinted>2004-05-29T04:54:37Z</cp:lastPrinted>
  <dcterms:created xsi:type="dcterms:W3CDTF">2020-01-28T23:06:27Z</dcterms:created>
  <dcterms:modified xsi:type="dcterms:W3CDTF">2020-01-30T19:42:41Z</dcterms:modified>
</cp:coreProperties>
</file>