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29"/>
  </p:notesMasterIdLst>
  <p:sldIdLst>
    <p:sldId id="267" r:id="rId2"/>
    <p:sldId id="260" r:id="rId3"/>
    <p:sldId id="268" r:id="rId4"/>
    <p:sldId id="308" r:id="rId5"/>
    <p:sldId id="296" r:id="rId6"/>
    <p:sldId id="285" r:id="rId7"/>
    <p:sldId id="318" r:id="rId8"/>
    <p:sldId id="321" r:id="rId9"/>
    <p:sldId id="323" r:id="rId10"/>
    <p:sldId id="309" r:id="rId11"/>
    <p:sldId id="327" r:id="rId12"/>
    <p:sldId id="326" r:id="rId13"/>
    <p:sldId id="324" r:id="rId14"/>
    <p:sldId id="325" r:id="rId15"/>
    <p:sldId id="311" r:id="rId16"/>
    <p:sldId id="295" r:id="rId17"/>
    <p:sldId id="302" r:id="rId18"/>
    <p:sldId id="312" r:id="rId19"/>
    <p:sldId id="310" r:id="rId20"/>
    <p:sldId id="320" r:id="rId21"/>
    <p:sldId id="314" r:id="rId22"/>
    <p:sldId id="306" r:id="rId23"/>
    <p:sldId id="315" r:id="rId24"/>
    <p:sldId id="307" r:id="rId25"/>
    <p:sldId id="316" r:id="rId26"/>
    <p:sldId id="317" r:id="rId27"/>
    <p:sldId id="328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CC9900"/>
    <a:srgbClr val="6666FF"/>
    <a:srgbClr val="99CCFF"/>
    <a:srgbClr val="BCC0BE"/>
    <a:srgbClr val="FF6600"/>
    <a:srgbClr val="336600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A6C5CC-6E3C-4DF7-9DCC-2C7A6D611F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A3D850-ABF2-4CE3-9E81-8B1326B4BF47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04655D-9121-4CA3-A654-510C89BF155C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89E83B-A448-4A15-98FB-E6F45B4EEE29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535833-33AE-49E5-967F-D6BE7C90B6F2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05BF78-0536-4578-9418-5485363F47B2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7A4147-1EC3-4BFE-96FE-0F11465C62AD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E30B4B-1B7D-4DEF-A217-C83006CE8B33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E0B710-CE31-4111-96DB-8963FD800CBD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0594AD-988C-41CD-8AE3-935A40F1C7A9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64E9B9-7F7B-4C22-8CDD-8F96E743CED4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204F9C-EDCE-44AE-B148-DC23F30B66B7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AB8DA2-9881-4D69-A3FA-4727837ACD67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2FFF2E-42B7-4BA9-A63F-7690544901B9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6FF3EE-F5C1-4495-9B4B-EC3057A2B548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0A5A63-12D0-49DA-939D-264758DF9752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7D4A-D3AD-43C1-9A50-AF6DDAAF970C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0083E4E-8866-4D0F-8BEF-B0A0E65793C7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2A97FB-6E4A-494B-8AE5-CDDC455A8BD0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DD0F11-F47F-4975-B672-F14DAFED8B6C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B9FADD-BB60-46E1-A223-25C56641DC78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A6903-46F2-4C35-8496-90F469BFB04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56D42F-C4E5-4E50-999A-B3DC3690C75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7EFF5F-4AA6-45C9-84DD-A66094D3CC7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585BBA-6021-4AB0-889A-80F3F8A95C53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F766E2-CA1B-4445-BFF8-622DEDFBB2F2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5FDCEB-0467-4941-875E-BE099D5C5032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9BD4F7-FEE3-4E9C-B901-6A338CAFABDC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1 h 154"/>
                  <a:gd name="T2" fmla="*/ 13 w 144"/>
                  <a:gd name="T3" fmla="*/ 31 h 154"/>
                  <a:gd name="T4" fmla="*/ 26 w 144"/>
                  <a:gd name="T5" fmla="*/ 24 h 154"/>
                  <a:gd name="T6" fmla="*/ 14 w 144"/>
                  <a:gd name="T7" fmla="*/ 11 h 154"/>
                  <a:gd name="T8" fmla="*/ 23 w 144"/>
                  <a:gd name="T9" fmla="*/ 7 h 154"/>
                  <a:gd name="T10" fmla="*/ 26 w 144"/>
                  <a:gd name="T11" fmla="*/ 11 h 154"/>
                  <a:gd name="T12" fmla="*/ 32 w 144"/>
                  <a:gd name="T13" fmla="*/ 9 h 154"/>
                  <a:gd name="T14" fmla="*/ 22 w 144"/>
                  <a:gd name="T15" fmla="*/ 0 h 154"/>
                  <a:gd name="T16" fmla="*/ 8 w 144"/>
                  <a:gd name="T17" fmla="*/ 7 h 154"/>
                  <a:gd name="T18" fmla="*/ 20 w 144"/>
                  <a:gd name="T19" fmla="*/ 22 h 154"/>
                  <a:gd name="T20" fmla="*/ 6 w 144"/>
                  <a:gd name="T21" fmla="*/ 20 h 154"/>
                  <a:gd name="T22" fmla="*/ 0 w 144"/>
                  <a:gd name="T23" fmla="*/ 2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</p:grpSp>
      </p:grpSp>
      <p:sp>
        <p:nvSpPr>
          <p:cNvPr id="8104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05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4A76D2E-21B2-49F0-BD33-EAA5D38EAE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7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C0164-A4D9-4EB8-AA56-EC2EBA1ED1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5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417EC-45DC-4334-B4A7-B3EB4F70AE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259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4B3CE-3A3D-450D-8ED5-861613AEF2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58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7D550-A3A7-4E62-8DF4-24B2F8890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40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CA82D-47C2-4C68-A22B-61FA43F083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29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83119-15EA-4EA1-AE25-33B92A56A9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73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E8EFE-A13F-4DE4-9790-A09A21AB71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90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F611E-FF79-4FCC-A27E-F21B746074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12DE3-229A-4A02-93FD-4E63AF2C42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42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7EF44-2ABF-485F-AD3F-F572EE0A3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C4E30-A945-44F6-946C-C49D263313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34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8293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1 h 154"/>
                  <a:gd name="T2" fmla="*/ 13 w 144"/>
                  <a:gd name="T3" fmla="*/ 31 h 154"/>
                  <a:gd name="T4" fmla="*/ 26 w 144"/>
                  <a:gd name="T5" fmla="*/ 24 h 154"/>
                  <a:gd name="T6" fmla="*/ 14 w 144"/>
                  <a:gd name="T7" fmla="*/ 11 h 154"/>
                  <a:gd name="T8" fmla="*/ 23 w 144"/>
                  <a:gd name="T9" fmla="*/ 7 h 154"/>
                  <a:gd name="T10" fmla="*/ 26 w 144"/>
                  <a:gd name="T11" fmla="*/ 11 h 154"/>
                  <a:gd name="T12" fmla="*/ 32 w 144"/>
                  <a:gd name="T13" fmla="*/ 9 h 154"/>
                  <a:gd name="T14" fmla="*/ 22 w 144"/>
                  <a:gd name="T15" fmla="*/ 0 h 154"/>
                  <a:gd name="T16" fmla="*/ 8 w 144"/>
                  <a:gd name="T17" fmla="*/ 7 h 154"/>
                  <a:gd name="T18" fmla="*/ 20 w 144"/>
                  <a:gd name="T19" fmla="*/ 22 h 154"/>
                  <a:gd name="T20" fmla="*/ 6 w 144"/>
                  <a:gd name="T21" fmla="*/ 20 h 154"/>
                  <a:gd name="T22" fmla="*/ 0 w 144"/>
                  <a:gd name="T23" fmla="*/ 2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02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  <p:sp>
            <p:nvSpPr>
              <p:cNvPr id="8002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</p:grpSp>
      </p:grpSp>
      <p:sp>
        <p:nvSpPr>
          <p:cNvPr id="8002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02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02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02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0E55E6-47DB-48E9-8663-25532D3D2E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002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5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sz="5400" smtClean="0"/>
          </a:p>
          <a:p>
            <a:pPr algn="ctr" eaLnBrk="1" hangingPunct="1">
              <a:buFont typeface="Arial" charset="0"/>
              <a:buNone/>
              <a:defRPr/>
            </a:pPr>
            <a:r>
              <a:rPr lang="en-US" sz="4000" smtClean="0">
                <a:solidFill>
                  <a:schemeClr val="tx2"/>
                </a:solidFill>
              </a:rPr>
              <a:t>Environmental Modeling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sz="3600" smtClean="0">
                <a:solidFill>
                  <a:schemeClr val="tx2"/>
                </a:solidFill>
              </a:rPr>
              <a:t>Weighting GIS Layers </a:t>
            </a:r>
            <a:r>
              <a:rPr lang="en-US" sz="3600" smtClean="0"/>
              <a:t>   </a:t>
            </a:r>
            <a:r>
              <a:rPr lang="en-US" smtClean="0"/>
              <a:t> </a:t>
            </a:r>
          </a:p>
          <a:p>
            <a:pPr algn="ctr" eaLnBrk="1" hangingPunct="1">
              <a:buFont typeface="Arial" charset="0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GIS Overlay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Extend the site-specific relationship to the entire study area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endParaRPr lang="en-US" sz="1200" smtClean="0"/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The regression establishes a quantitative relationship between recharge and the independent variables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chemeClr val="hlink"/>
                </a:solidFill>
              </a:rPr>
              <a:t>Recharge</a:t>
            </a:r>
            <a:r>
              <a:rPr lang="en-US" sz="2800" smtClean="0"/>
              <a:t> = -48.8347 + 0.1917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1</a:t>
            </a:r>
            <a:r>
              <a:rPr lang="en-US" sz="2800" smtClean="0"/>
              <a:t> - 0.0829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2</a:t>
            </a:r>
            <a:r>
              <a:rPr lang="en-US" sz="2800" smtClean="0"/>
              <a:t>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		       - 4.9594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3</a:t>
            </a:r>
            <a:r>
              <a:rPr lang="en-US" sz="2800" smtClean="0"/>
              <a:t> + 5.3639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4</a:t>
            </a:r>
          </a:p>
          <a:p>
            <a:pPr marL="609600" indent="-609600" algn="l" eaLnBrk="1" hangingPunct="1">
              <a:defRPr/>
            </a:pPr>
            <a:r>
              <a:rPr lang="en-US" sz="2800" smtClean="0">
                <a:solidFill>
                  <a:schemeClr val="hlink"/>
                </a:solidFill>
              </a:rPr>
              <a:t>	Recharge(</a:t>
            </a:r>
            <a:r>
              <a:rPr lang="en-US" sz="2800" smtClean="0">
                <a:solidFill>
                  <a:schemeClr val="hlink"/>
                </a:solidFill>
                <a:latin typeface="Symbol" pitchFamily="1" charset="2"/>
              </a:rPr>
              <a:t>s</a:t>
            </a:r>
            <a:r>
              <a:rPr lang="en-US" sz="2800" smtClean="0">
                <a:solidFill>
                  <a:schemeClr val="hlink"/>
                </a:solidFill>
              </a:rPr>
              <a:t>)</a:t>
            </a:r>
            <a:r>
              <a:rPr lang="en-US" sz="2800" smtClean="0"/>
              <a:t> = -48.8347 + </a:t>
            </a:r>
            <a:r>
              <a:rPr lang="en-US" sz="2400" smtClean="0">
                <a:solidFill>
                  <a:srgbClr val="99CCFF"/>
                </a:solidFill>
              </a:rPr>
              <a:t>0.725998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1</a:t>
            </a:r>
            <a:r>
              <a:rPr lang="en-US" sz="2800" smtClean="0"/>
              <a:t>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		       </a:t>
            </a:r>
            <a:r>
              <a:rPr lang="en-US" sz="2400" smtClean="0"/>
              <a:t>- </a:t>
            </a:r>
            <a:r>
              <a:rPr lang="en-US" sz="2400" smtClean="0">
                <a:solidFill>
                  <a:srgbClr val="99CCFF"/>
                </a:solidFill>
              </a:rPr>
              <a:t>0.994050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2 </a:t>
            </a:r>
            <a:r>
              <a:rPr lang="en-US" sz="2800" smtClean="0"/>
              <a:t>- </a:t>
            </a:r>
            <a:r>
              <a:rPr lang="en-US" sz="2400" smtClean="0">
                <a:solidFill>
                  <a:srgbClr val="99CCFF"/>
                </a:solidFill>
              </a:rPr>
              <a:t>0.052423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3</a:t>
            </a:r>
            <a:r>
              <a:rPr lang="en-US" sz="2800" smtClean="0"/>
              <a:t> + </a:t>
            </a:r>
            <a:r>
              <a:rPr lang="en-US" sz="2400" smtClean="0">
                <a:solidFill>
                  <a:srgbClr val="99CCFF"/>
                </a:solidFill>
              </a:rPr>
              <a:t>7.9273</a:t>
            </a:r>
            <a:r>
              <a:rPr lang="en-US" sz="2800" smtClean="0">
                <a:solidFill>
                  <a:srgbClr val="CC9900"/>
                </a:solidFill>
              </a:rPr>
              <a:t>X</a:t>
            </a:r>
            <a:r>
              <a:rPr lang="en-US" sz="2800" baseline="-25000" smtClean="0">
                <a:solidFill>
                  <a:srgbClr val="CC9900"/>
                </a:solidFill>
              </a:rPr>
              <a:t>4</a:t>
            </a:r>
          </a:p>
          <a:p>
            <a:pPr marL="609600" indent="-609600" algn="l" eaLnBrk="1" hangingPunct="1">
              <a:defRPr/>
            </a:pPr>
            <a:endParaRPr lang="en-US" sz="1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GIS Overlay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47800"/>
            <a:ext cx="84582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This result is derived from point locations. We need to estimate recharge for the entire study area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1000" y="990600"/>
            <a:ext cx="8305800" cy="4953000"/>
          </a:xfrm>
          <a:prstGeom prst="rect">
            <a:avLst/>
          </a:prstGeom>
          <a:solidFill>
            <a:srgbClr val="556844"/>
          </a:solidFill>
          <a:ln w="9525">
            <a:solidFill>
              <a:srgbClr val="33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7" name="Puzzle3"/>
          <p:cNvSpPr>
            <a:spLocks noEditPoints="1" noChangeArrowheads="1"/>
          </p:cNvSpPr>
          <p:nvPr/>
        </p:nvSpPr>
        <p:spPr bwMode="auto">
          <a:xfrm>
            <a:off x="2865438" y="1219200"/>
            <a:ext cx="1766887" cy="2398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273 w 21600"/>
              <a:gd name="T25" fmla="*/ 7719 h 21600"/>
              <a:gd name="T26" fmla="*/ 19149 w 21600"/>
              <a:gd name="T27" fmla="*/ 202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8" name="Puzzle2"/>
          <p:cNvSpPr>
            <a:spLocks noEditPoints="1" noChangeArrowheads="1"/>
          </p:cNvSpPr>
          <p:nvPr/>
        </p:nvSpPr>
        <p:spPr bwMode="auto">
          <a:xfrm>
            <a:off x="2351088" y="2967038"/>
            <a:ext cx="2820987" cy="21859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5388 w 21600"/>
              <a:gd name="T25" fmla="*/ 6742 h 21600"/>
              <a:gd name="T26" fmla="*/ 16177 w 21600"/>
              <a:gd name="T27" fmla="*/ 2044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solidFill>
            <a:srgbClr val="FF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9" name="Puzzle4"/>
          <p:cNvSpPr>
            <a:spLocks noEditPoints="1" noChangeArrowheads="1"/>
          </p:cNvSpPr>
          <p:nvPr/>
        </p:nvSpPr>
        <p:spPr bwMode="auto">
          <a:xfrm>
            <a:off x="1260475" y="2940050"/>
            <a:ext cx="1700213" cy="2794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76 w 21600"/>
              <a:gd name="T25" fmla="*/ 5664 h 21600"/>
              <a:gd name="T26" fmla="*/ 20203 w 21600"/>
              <a:gd name="T27" fmla="*/ 1598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Puzzle1"/>
          <p:cNvSpPr>
            <a:spLocks noEditPoints="1" noChangeArrowheads="1"/>
          </p:cNvSpPr>
          <p:nvPr/>
        </p:nvSpPr>
        <p:spPr bwMode="auto">
          <a:xfrm>
            <a:off x="676275" y="1944688"/>
            <a:ext cx="2855913" cy="16652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6086 w 21600"/>
              <a:gd name="T25" fmla="*/ 2569 h 21600"/>
              <a:gd name="T26" fmla="*/ 16132 w 21600"/>
              <a:gd name="T27" fmla="*/ 1955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80808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Puzzle3"/>
          <p:cNvSpPr>
            <a:spLocks noEditPoints="1" noChangeArrowheads="1"/>
          </p:cNvSpPr>
          <p:nvPr/>
        </p:nvSpPr>
        <p:spPr bwMode="auto">
          <a:xfrm>
            <a:off x="6075363" y="1219200"/>
            <a:ext cx="1766887" cy="2398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273 w 21600"/>
              <a:gd name="T25" fmla="*/ 7719 h 21600"/>
              <a:gd name="T26" fmla="*/ 19149 w 21600"/>
              <a:gd name="T27" fmla="*/ 202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80808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Puzzle2"/>
          <p:cNvSpPr>
            <a:spLocks noEditPoints="1" noChangeArrowheads="1"/>
          </p:cNvSpPr>
          <p:nvPr/>
        </p:nvSpPr>
        <p:spPr bwMode="auto">
          <a:xfrm>
            <a:off x="5561013" y="2967038"/>
            <a:ext cx="2820987" cy="21859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5388 w 21600"/>
              <a:gd name="T25" fmla="*/ 6742 h 21600"/>
              <a:gd name="T26" fmla="*/ 16177 w 21600"/>
              <a:gd name="T27" fmla="*/ 2044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solidFill>
            <a:srgbClr val="FFFFCC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Puzzle4"/>
          <p:cNvSpPr>
            <a:spLocks noEditPoints="1" noChangeArrowheads="1"/>
          </p:cNvSpPr>
          <p:nvPr/>
        </p:nvSpPr>
        <p:spPr bwMode="auto">
          <a:xfrm>
            <a:off x="4470400" y="2940050"/>
            <a:ext cx="1700213" cy="2794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76 w 21600"/>
              <a:gd name="T25" fmla="*/ 5664 h 21600"/>
              <a:gd name="T26" fmla="*/ 20203 w 21600"/>
              <a:gd name="T27" fmla="*/ 1598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Puzzle1"/>
          <p:cNvSpPr>
            <a:spLocks noEditPoints="1" noChangeArrowheads="1"/>
          </p:cNvSpPr>
          <p:nvPr/>
        </p:nvSpPr>
        <p:spPr bwMode="auto">
          <a:xfrm>
            <a:off x="3886200" y="1944688"/>
            <a:ext cx="2855913" cy="16652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6086 w 21600"/>
              <a:gd name="T25" fmla="*/ 2569 h 21600"/>
              <a:gd name="T26" fmla="*/ 16132 w 21600"/>
              <a:gd name="T27" fmla="*/ 1955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99CCFF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3307" name="Oval 11"/>
          <p:cNvSpPr>
            <a:spLocks noChangeArrowheads="1"/>
          </p:cNvSpPr>
          <p:nvPr/>
        </p:nvSpPr>
        <p:spPr bwMode="auto">
          <a:xfrm>
            <a:off x="1905000" y="2667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08" name="Oval 12"/>
          <p:cNvSpPr>
            <a:spLocks noChangeArrowheads="1"/>
          </p:cNvSpPr>
          <p:nvPr/>
        </p:nvSpPr>
        <p:spPr bwMode="auto">
          <a:xfrm>
            <a:off x="3657600" y="2209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09" name="Oval 13"/>
          <p:cNvSpPr>
            <a:spLocks noChangeArrowheads="1"/>
          </p:cNvSpPr>
          <p:nvPr/>
        </p:nvSpPr>
        <p:spPr bwMode="auto">
          <a:xfrm>
            <a:off x="4800600" y="2819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0" name="Oval 14"/>
          <p:cNvSpPr>
            <a:spLocks noChangeArrowheads="1"/>
          </p:cNvSpPr>
          <p:nvPr/>
        </p:nvSpPr>
        <p:spPr bwMode="auto">
          <a:xfrm>
            <a:off x="3048000" y="3276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1" name="Oval 15"/>
          <p:cNvSpPr>
            <a:spLocks noChangeArrowheads="1"/>
          </p:cNvSpPr>
          <p:nvPr/>
        </p:nvSpPr>
        <p:spPr bwMode="auto">
          <a:xfrm>
            <a:off x="6705600" y="3962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2" name="Oval 16"/>
          <p:cNvSpPr>
            <a:spLocks noChangeArrowheads="1"/>
          </p:cNvSpPr>
          <p:nvPr/>
        </p:nvSpPr>
        <p:spPr bwMode="auto">
          <a:xfrm>
            <a:off x="4267200" y="3124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3" name="Oval 17"/>
          <p:cNvSpPr>
            <a:spLocks noChangeArrowheads="1"/>
          </p:cNvSpPr>
          <p:nvPr/>
        </p:nvSpPr>
        <p:spPr bwMode="auto">
          <a:xfrm>
            <a:off x="2286000" y="3962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4" name="Oval 18"/>
          <p:cNvSpPr>
            <a:spLocks noChangeArrowheads="1"/>
          </p:cNvSpPr>
          <p:nvPr/>
        </p:nvSpPr>
        <p:spPr bwMode="auto">
          <a:xfrm>
            <a:off x="3886200" y="3810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5" name="Oval 19"/>
          <p:cNvSpPr>
            <a:spLocks noChangeArrowheads="1"/>
          </p:cNvSpPr>
          <p:nvPr/>
        </p:nvSpPr>
        <p:spPr bwMode="auto">
          <a:xfrm>
            <a:off x="4953000" y="3352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6" name="Oval 20"/>
          <p:cNvSpPr>
            <a:spLocks noChangeArrowheads="1"/>
          </p:cNvSpPr>
          <p:nvPr/>
        </p:nvSpPr>
        <p:spPr bwMode="auto">
          <a:xfrm>
            <a:off x="4800600" y="3810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7" name="Oval 21"/>
          <p:cNvSpPr>
            <a:spLocks noChangeArrowheads="1"/>
          </p:cNvSpPr>
          <p:nvPr/>
        </p:nvSpPr>
        <p:spPr bwMode="auto">
          <a:xfrm>
            <a:off x="5105400" y="4038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8" name="Oval 22"/>
          <p:cNvSpPr>
            <a:spLocks noChangeArrowheads="1"/>
          </p:cNvSpPr>
          <p:nvPr/>
        </p:nvSpPr>
        <p:spPr bwMode="auto">
          <a:xfrm>
            <a:off x="5257800" y="3200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19" name="Oval 23"/>
          <p:cNvSpPr>
            <a:spLocks noChangeArrowheads="1"/>
          </p:cNvSpPr>
          <p:nvPr/>
        </p:nvSpPr>
        <p:spPr bwMode="auto">
          <a:xfrm>
            <a:off x="5867400" y="4724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0" name="Oval 24"/>
          <p:cNvSpPr>
            <a:spLocks noChangeArrowheads="1"/>
          </p:cNvSpPr>
          <p:nvPr/>
        </p:nvSpPr>
        <p:spPr bwMode="auto">
          <a:xfrm>
            <a:off x="6172200" y="4876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1" name="Oval 25"/>
          <p:cNvSpPr>
            <a:spLocks noChangeArrowheads="1"/>
          </p:cNvSpPr>
          <p:nvPr/>
        </p:nvSpPr>
        <p:spPr bwMode="auto">
          <a:xfrm>
            <a:off x="6553200" y="2133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600200" y="2362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3" name="Oval 27"/>
          <p:cNvSpPr>
            <a:spLocks noChangeArrowheads="1"/>
          </p:cNvSpPr>
          <p:nvPr/>
        </p:nvSpPr>
        <p:spPr bwMode="auto">
          <a:xfrm>
            <a:off x="2209800" y="4800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4" name="Oval 28"/>
          <p:cNvSpPr>
            <a:spLocks noChangeArrowheads="1"/>
          </p:cNvSpPr>
          <p:nvPr/>
        </p:nvSpPr>
        <p:spPr bwMode="auto">
          <a:xfrm>
            <a:off x="2590800" y="4038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5" name="Oval 29"/>
          <p:cNvSpPr>
            <a:spLocks noChangeArrowheads="1"/>
          </p:cNvSpPr>
          <p:nvPr/>
        </p:nvSpPr>
        <p:spPr bwMode="auto">
          <a:xfrm>
            <a:off x="6477000" y="3124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3326" name="Oval 30"/>
          <p:cNvSpPr>
            <a:spLocks noChangeArrowheads="1"/>
          </p:cNvSpPr>
          <p:nvPr/>
        </p:nvSpPr>
        <p:spPr bwMode="auto">
          <a:xfrm>
            <a:off x="6781800" y="2819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3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8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8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8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8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8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8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8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8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7" grpId="0" animBg="1"/>
      <p:bldP spid="183308" grpId="0" animBg="1"/>
      <p:bldP spid="183309" grpId="0" animBg="1"/>
      <p:bldP spid="183310" grpId="0" animBg="1"/>
      <p:bldP spid="183311" grpId="0" animBg="1"/>
      <p:bldP spid="183312" grpId="0" animBg="1"/>
      <p:bldP spid="183313" grpId="0" animBg="1"/>
      <p:bldP spid="183314" grpId="0" animBg="1"/>
      <p:bldP spid="183315" grpId="0" animBg="1"/>
      <p:bldP spid="183316" grpId="0" animBg="1"/>
      <p:bldP spid="183317" grpId="0" animBg="1"/>
      <p:bldP spid="183318" grpId="0" animBg="1"/>
      <p:bldP spid="183319" grpId="0" animBg="1"/>
      <p:bldP spid="183320" grpId="0" animBg="1"/>
      <p:bldP spid="183321" grpId="0" animBg="1"/>
      <p:bldP spid="183322" grpId="0" animBg="1"/>
      <p:bldP spid="183323" grpId="0" animBg="1"/>
      <p:bldP spid="183324" grpId="0" animBg="1"/>
      <p:bldP spid="183325" grpId="0" animBg="1"/>
      <p:bldP spid="1833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GIS Overlay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371600"/>
            <a:ext cx="84582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For any location that has values for the four independent variables, we can calculate the recharge for that location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endParaRPr lang="en-US" sz="1600" smtClean="0"/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The values of the four independent variables can be obtained from GIS layers, one layer for each independent variable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GIS Overlay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95400"/>
            <a:ext cx="84582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GIS layers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1. annual precipitation, NCDC, spatial 	  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 		interpolation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2. spring soil storage, data?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3. depth to water table, well log, spatial 	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	interpolation     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4. spring precipitation rate, climatic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	stations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3203575" y="6172200"/>
            <a:ext cx="3348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X</a:t>
            </a:r>
            <a:r>
              <a:rPr lang="en-US" altLang="en-US" sz="2400" baseline="-25000"/>
              <a:t>1</a:t>
            </a:r>
            <a:r>
              <a:rPr lang="en-US" altLang="en-US" sz="2400"/>
              <a:t>: Annual Precipitation</a:t>
            </a:r>
          </a:p>
        </p:txBody>
      </p:sp>
      <p:pic>
        <p:nvPicPr>
          <p:cNvPr id="32771" name="Picture 4" descr="soi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57200"/>
            <a:ext cx="6705600" cy="548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 descr="riv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762000"/>
            <a:ext cx="6781800" cy="535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 Box 7"/>
          <p:cNvSpPr txBox="1">
            <a:spLocks noChangeArrowheads="1"/>
          </p:cNvSpPr>
          <p:nvPr/>
        </p:nvSpPr>
        <p:spPr bwMode="auto">
          <a:xfrm>
            <a:off x="3051175" y="6248400"/>
            <a:ext cx="323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X</a:t>
            </a:r>
            <a:r>
              <a:rPr lang="en-US" altLang="en-US" sz="2400" baseline="-25000"/>
              <a:t>2</a:t>
            </a:r>
            <a:r>
              <a:rPr lang="en-US" altLang="en-US" sz="2400"/>
              <a:t>: Spring Soil Storage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8" descr="rainfall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685800"/>
            <a:ext cx="6705600" cy="5297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7" name="Text Box 10"/>
          <p:cNvSpPr txBox="1">
            <a:spLocks noChangeArrowheads="1"/>
          </p:cNvSpPr>
          <p:nvPr/>
        </p:nvSpPr>
        <p:spPr bwMode="auto">
          <a:xfrm>
            <a:off x="2971800" y="6249988"/>
            <a:ext cx="357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X</a:t>
            </a:r>
            <a:r>
              <a:rPr lang="en-US" altLang="en-US" sz="2400" baseline="-25000"/>
              <a:t>3</a:t>
            </a:r>
            <a:r>
              <a:rPr lang="en-US" altLang="en-US" sz="2400"/>
              <a:t>: Depth to Water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2819400" y="6172200"/>
            <a:ext cx="3989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X</a:t>
            </a:r>
            <a:r>
              <a:rPr lang="en-US" altLang="en-US" sz="2400" baseline="-25000"/>
              <a:t>4</a:t>
            </a:r>
            <a:r>
              <a:rPr lang="en-US" altLang="en-US" sz="2400"/>
              <a:t>: Spring precipitation Rate</a:t>
            </a:r>
          </a:p>
        </p:txBody>
      </p:sp>
      <p:pic>
        <p:nvPicPr>
          <p:cNvPr id="38915" name="Picture 4" descr="anoth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85800"/>
            <a:ext cx="662940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GIS Overlay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95400"/>
            <a:ext cx="8458200" cy="4953000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smtClean="0"/>
              <a:t>Recharge potential = 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9900"/>
                </a:solidFill>
              </a:rPr>
              <a:t>- 48.8347</a:t>
            </a:r>
            <a:r>
              <a:rPr lang="en-US" sz="2800" smtClean="0"/>
              <a:t> 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9900"/>
                </a:solidFill>
              </a:rPr>
              <a:t>+ 0.1917</a:t>
            </a:r>
            <a:r>
              <a:rPr lang="en-US" sz="2800" smtClean="0"/>
              <a:t> X</a:t>
            </a:r>
            <a:r>
              <a:rPr lang="en-US" sz="2800" baseline="-25000" smtClean="0"/>
              <a:t>1</a:t>
            </a:r>
            <a:r>
              <a:rPr lang="en-US" sz="2800" smtClean="0"/>
              <a:t> (annual precip)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9900"/>
                </a:solidFill>
              </a:rPr>
              <a:t>- 0.0829</a:t>
            </a:r>
            <a:r>
              <a:rPr lang="en-US" sz="2800" smtClean="0"/>
              <a:t> X</a:t>
            </a:r>
            <a:r>
              <a:rPr lang="en-US" sz="2800" baseline="-25000" smtClean="0"/>
              <a:t>2</a:t>
            </a:r>
            <a:r>
              <a:rPr lang="en-US" sz="2800" smtClean="0"/>
              <a:t> (spring soil storage)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9900"/>
                </a:solidFill>
              </a:rPr>
              <a:t>- 4.9594</a:t>
            </a:r>
            <a:r>
              <a:rPr lang="en-US" sz="2800" smtClean="0"/>
              <a:t> X</a:t>
            </a:r>
            <a:r>
              <a:rPr lang="en-US" sz="2800" baseline="-25000" smtClean="0"/>
              <a:t>3</a:t>
            </a:r>
            <a:r>
              <a:rPr lang="en-US" sz="2800" smtClean="0"/>
              <a:t> (depth to water table)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9900"/>
                </a:solidFill>
              </a:rPr>
              <a:t>+ 5.3639</a:t>
            </a:r>
            <a:r>
              <a:rPr lang="en-US" sz="2800" smtClean="0"/>
              <a:t> X</a:t>
            </a:r>
            <a:r>
              <a:rPr lang="en-US" sz="2800" baseline="-25000" smtClean="0"/>
              <a:t>4</a:t>
            </a:r>
            <a:r>
              <a:rPr lang="en-US" sz="2800" smtClean="0"/>
              <a:t> (spring precip rate)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endParaRPr lang="en-US" sz="2800" smtClean="0"/>
          </a:p>
          <a:p>
            <a:pPr marL="609600" indent="-609600"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smtClean="0"/>
              <a:t>The result is a potential groundwater recharge map with a </a:t>
            </a:r>
            <a:r>
              <a:rPr lang="en-US" sz="2800" smtClean="0">
                <a:solidFill>
                  <a:srgbClr val="FF6600"/>
                </a:solidFill>
              </a:rPr>
              <a:t>0.76</a:t>
            </a:r>
            <a:r>
              <a:rPr lang="en-US" sz="2800" smtClean="0"/>
              <a:t> accuracy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1. A Hydrologic Model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8305800" cy="4953000"/>
          </a:xfrm>
        </p:spPr>
        <p:txBody>
          <a:bodyPr/>
          <a:lstStyle/>
          <a:p>
            <a:pPr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 To estimate groundwater recharge in order to issue water pump permission </a:t>
            </a:r>
          </a:p>
          <a:p>
            <a:pPr algn="l" eaLnBrk="1" hangingPunct="1">
              <a:buFont typeface="Arial" charset="0"/>
              <a:buChar char="►"/>
              <a:defRPr/>
            </a:pPr>
            <a:endParaRPr lang="en-US" sz="2800" dirty="0" smtClean="0"/>
          </a:p>
          <a:p>
            <a:pPr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 Statistics: Multiple Regression</a:t>
            </a:r>
            <a:r>
              <a:rPr lang="en-US" dirty="0" smtClean="0"/>
              <a:t> </a:t>
            </a:r>
          </a:p>
          <a:p>
            <a:pPr algn="l" eaLnBrk="1" hangingPunct="1">
              <a:buFont typeface="Arial" charset="0"/>
              <a:buChar char="►"/>
              <a:defRPr/>
            </a:pPr>
            <a:endParaRPr lang="en-US" dirty="0" smtClean="0"/>
          </a:p>
          <a:p>
            <a:pPr algn="l" eaLnBrk="1" hangingPunct="1">
              <a:buFont typeface="Arial" charset="0"/>
              <a:buChar char="►"/>
              <a:defRPr/>
            </a:pPr>
            <a:endParaRPr lang="en-US" dirty="0" smtClean="0"/>
          </a:p>
          <a:p>
            <a:pPr algn="l" eaLnBrk="1" hangingPunct="1">
              <a:buFont typeface="Arial" charset="0"/>
              <a:buChar char="►"/>
              <a:defRPr/>
            </a:pPr>
            <a:endParaRPr lang="en-US" dirty="0" smtClean="0"/>
          </a:p>
          <a:p>
            <a:pPr algn="l" eaLnBrk="1" hangingPunct="1">
              <a:defRPr/>
            </a:pPr>
            <a:r>
              <a:rPr lang="en-US" sz="1400" dirty="0" err="1" smtClean="0"/>
              <a:t>Sophocleous</a:t>
            </a:r>
            <a:r>
              <a:rPr lang="en-US" sz="1400" dirty="0" smtClean="0"/>
              <a:t>, M., 1992. Groundwater recharge estimation and  regionalization: the Great Bend Prairie of central Kansas and its recharge statistics. Journal of Hydrology, 137:113-140</a:t>
            </a:r>
            <a:r>
              <a:rPr lang="en-US" sz="1200" dirty="0" smtClean="0"/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7225" y="228600"/>
            <a:ext cx="7827963" cy="587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1219200" y="6096000"/>
            <a:ext cx="615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Independent Variable 1: Land Cover Change</a:t>
            </a:r>
          </a:p>
        </p:txBody>
      </p:sp>
      <p:pic>
        <p:nvPicPr>
          <p:cNvPr id="45059" name="Picture 5" descr="landchange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47925" y="358775"/>
            <a:ext cx="4248150" cy="5610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7" descr="hdi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70125" y="381000"/>
            <a:ext cx="4664075" cy="556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7" name="Text Box 9"/>
          <p:cNvSpPr txBox="1">
            <a:spLocks noChangeArrowheads="1"/>
          </p:cNvSpPr>
          <p:nvPr/>
        </p:nvSpPr>
        <p:spPr bwMode="auto">
          <a:xfrm>
            <a:off x="609600" y="6096000"/>
            <a:ext cx="7223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Independent Variable 2: Human Development 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1295400" y="6156325"/>
            <a:ext cx="578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Independent Variable 3: Population Value</a:t>
            </a:r>
          </a:p>
        </p:txBody>
      </p:sp>
      <p:pic>
        <p:nvPicPr>
          <p:cNvPr id="49155" name="Picture 5" descr="popvalue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5038" y="228600"/>
            <a:ext cx="4733925" cy="587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7" descr="landcoer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49500" y="228600"/>
            <a:ext cx="4443413" cy="587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3" name="Text Box 9"/>
          <p:cNvSpPr txBox="1">
            <a:spLocks noChangeArrowheads="1"/>
          </p:cNvSpPr>
          <p:nvPr/>
        </p:nvSpPr>
        <p:spPr bwMode="auto">
          <a:xfrm>
            <a:off x="1828800" y="6172200"/>
            <a:ext cx="5051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Independent Variable 4: Land Cover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603375" y="6096000"/>
            <a:ext cx="525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Independent Variable 5: Soil Moisture</a:t>
            </a:r>
          </a:p>
        </p:txBody>
      </p:sp>
      <p:pic>
        <p:nvPicPr>
          <p:cNvPr id="53251" name="Picture 5" descr="soil-moisture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454025"/>
            <a:ext cx="4895850" cy="541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295400" y="6019800"/>
            <a:ext cx="5888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Dependent Variable: Predicted Land Cover</a:t>
            </a:r>
          </a:p>
        </p:txBody>
      </p:sp>
      <p:pic>
        <p:nvPicPr>
          <p:cNvPr id="55299" name="Picture 5" descr="predictlandcover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43150" y="533400"/>
            <a:ext cx="4667250" cy="533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b="1" smtClean="0"/>
              <a:t>Results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mtClean="0"/>
          </a:p>
        </p:txBody>
      </p:sp>
      <p:pic>
        <p:nvPicPr>
          <p:cNvPr id="57347" name="Picture 3" descr="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27138"/>
            <a:ext cx="6705600" cy="521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2. Variables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4582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Dependent variable: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groundwater recharge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2. Variables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4582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smtClean="0"/>
              <a:t>Independent variables: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1. annual precipitation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2. soil-profile water storage during spring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3. depth to water table in spring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4. spring precipitation rate </a:t>
            </a:r>
            <a:br>
              <a:rPr lang="en-US" sz="2800" smtClean="0"/>
            </a:br>
            <a:r>
              <a:rPr lang="en-US" sz="2800" smtClean="0"/>
              <a:t>   = spring precip/# of spring precip days </a:t>
            </a:r>
          </a:p>
          <a:p>
            <a:pPr marL="609600" indent="-609600" algn="l" eaLnBrk="1" hangingPunct="1">
              <a:defRPr/>
            </a:pPr>
            <a:r>
              <a:rPr lang="en-US" sz="2800" smtClean="0"/>
              <a:t>	5. number of precip days during the year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685800"/>
            <a:ext cx="8305800" cy="4953000"/>
          </a:xfrm>
          <a:prstGeom prst="rect">
            <a:avLst/>
          </a:prstGeom>
          <a:solidFill>
            <a:srgbClr val="556844"/>
          </a:solidFill>
          <a:ln w="9525">
            <a:solidFill>
              <a:srgbClr val="33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291" name="Puzzle3"/>
          <p:cNvSpPr>
            <a:spLocks noEditPoints="1" noChangeArrowheads="1"/>
          </p:cNvSpPr>
          <p:nvPr/>
        </p:nvSpPr>
        <p:spPr bwMode="auto">
          <a:xfrm>
            <a:off x="2865438" y="914400"/>
            <a:ext cx="1766887" cy="2398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273 w 21600"/>
              <a:gd name="T25" fmla="*/ 7719 h 21600"/>
              <a:gd name="T26" fmla="*/ 19149 w 21600"/>
              <a:gd name="T27" fmla="*/ 202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2" name="Puzzle2"/>
          <p:cNvSpPr>
            <a:spLocks noEditPoints="1" noChangeArrowheads="1"/>
          </p:cNvSpPr>
          <p:nvPr/>
        </p:nvSpPr>
        <p:spPr bwMode="auto">
          <a:xfrm>
            <a:off x="2351088" y="2662238"/>
            <a:ext cx="2820987" cy="21859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5388 w 21600"/>
              <a:gd name="T25" fmla="*/ 6742 h 21600"/>
              <a:gd name="T26" fmla="*/ 16177 w 21600"/>
              <a:gd name="T27" fmla="*/ 2044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solidFill>
            <a:srgbClr val="FF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Puzzle4"/>
          <p:cNvSpPr>
            <a:spLocks noEditPoints="1" noChangeArrowheads="1"/>
          </p:cNvSpPr>
          <p:nvPr/>
        </p:nvSpPr>
        <p:spPr bwMode="auto">
          <a:xfrm>
            <a:off x="1260475" y="2635250"/>
            <a:ext cx="1700213" cy="2794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76 w 21600"/>
              <a:gd name="T25" fmla="*/ 5664 h 21600"/>
              <a:gd name="T26" fmla="*/ 20203 w 21600"/>
              <a:gd name="T27" fmla="*/ 1598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Puzzle1"/>
          <p:cNvSpPr>
            <a:spLocks noEditPoints="1" noChangeArrowheads="1"/>
          </p:cNvSpPr>
          <p:nvPr/>
        </p:nvSpPr>
        <p:spPr bwMode="auto">
          <a:xfrm>
            <a:off x="676275" y="1639888"/>
            <a:ext cx="2855913" cy="16652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6086 w 21600"/>
              <a:gd name="T25" fmla="*/ 2569 h 21600"/>
              <a:gd name="T26" fmla="*/ 16132 w 21600"/>
              <a:gd name="T27" fmla="*/ 1955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80808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Puzzle3"/>
          <p:cNvSpPr>
            <a:spLocks noEditPoints="1" noChangeArrowheads="1"/>
          </p:cNvSpPr>
          <p:nvPr/>
        </p:nvSpPr>
        <p:spPr bwMode="auto">
          <a:xfrm>
            <a:off x="6075363" y="914400"/>
            <a:ext cx="1766887" cy="2398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273 w 21600"/>
              <a:gd name="T25" fmla="*/ 7719 h 21600"/>
              <a:gd name="T26" fmla="*/ 19149 w 21600"/>
              <a:gd name="T27" fmla="*/ 202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80808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Puzzle2"/>
          <p:cNvSpPr>
            <a:spLocks noEditPoints="1" noChangeArrowheads="1"/>
          </p:cNvSpPr>
          <p:nvPr/>
        </p:nvSpPr>
        <p:spPr bwMode="auto">
          <a:xfrm>
            <a:off x="5561013" y="2662238"/>
            <a:ext cx="2820987" cy="21859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5388 w 21600"/>
              <a:gd name="T25" fmla="*/ 6742 h 21600"/>
              <a:gd name="T26" fmla="*/ 16177 w 21600"/>
              <a:gd name="T27" fmla="*/ 2044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solidFill>
            <a:srgbClr val="FFFFCC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Puzzle4"/>
          <p:cNvSpPr>
            <a:spLocks noEditPoints="1" noChangeArrowheads="1"/>
          </p:cNvSpPr>
          <p:nvPr/>
        </p:nvSpPr>
        <p:spPr bwMode="auto">
          <a:xfrm>
            <a:off x="4470400" y="2635250"/>
            <a:ext cx="1700213" cy="2794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76 w 21600"/>
              <a:gd name="T25" fmla="*/ 5664 h 21600"/>
              <a:gd name="T26" fmla="*/ 20203 w 21600"/>
              <a:gd name="T27" fmla="*/ 1598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Puzzle1"/>
          <p:cNvSpPr>
            <a:spLocks noEditPoints="1" noChangeArrowheads="1"/>
          </p:cNvSpPr>
          <p:nvPr/>
        </p:nvSpPr>
        <p:spPr bwMode="auto">
          <a:xfrm>
            <a:off x="3886200" y="1639888"/>
            <a:ext cx="2855913" cy="16652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6086 w 21600"/>
              <a:gd name="T25" fmla="*/ 2569 h 21600"/>
              <a:gd name="T26" fmla="*/ 16132 w 21600"/>
              <a:gd name="T27" fmla="*/ 1955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99CCFF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06" name="Oval 46"/>
          <p:cNvSpPr>
            <a:spLocks noChangeArrowheads="1"/>
          </p:cNvSpPr>
          <p:nvPr/>
        </p:nvSpPr>
        <p:spPr bwMode="auto">
          <a:xfrm>
            <a:off x="1905000" y="2362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38" name="Oval 78"/>
          <p:cNvSpPr>
            <a:spLocks noChangeArrowheads="1"/>
          </p:cNvSpPr>
          <p:nvPr/>
        </p:nvSpPr>
        <p:spPr bwMode="auto">
          <a:xfrm>
            <a:off x="3657600" y="1905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39" name="Oval 79"/>
          <p:cNvSpPr>
            <a:spLocks noChangeArrowheads="1"/>
          </p:cNvSpPr>
          <p:nvPr/>
        </p:nvSpPr>
        <p:spPr bwMode="auto">
          <a:xfrm>
            <a:off x="4800600" y="2514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0" name="Oval 80"/>
          <p:cNvSpPr>
            <a:spLocks noChangeArrowheads="1"/>
          </p:cNvSpPr>
          <p:nvPr/>
        </p:nvSpPr>
        <p:spPr bwMode="auto">
          <a:xfrm>
            <a:off x="3048000" y="2971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1" name="Oval 81"/>
          <p:cNvSpPr>
            <a:spLocks noChangeArrowheads="1"/>
          </p:cNvSpPr>
          <p:nvPr/>
        </p:nvSpPr>
        <p:spPr bwMode="auto">
          <a:xfrm>
            <a:off x="6705600" y="3657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2" name="Oval 82"/>
          <p:cNvSpPr>
            <a:spLocks noChangeArrowheads="1"/>
          </p:cNvSpPr>
          <p:nvPr/>
        </p:nvSpPr>
        <p:spPr bwMode="auto">
          <a:xfrm>
            <a:off x="4267200" y="2819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3" name="Oval 83"/>
          <p:cNvSpPr>
            <a:spLocks noChangeArrowheads="1"/>
          </p:cNvSpPr>
          <p:nvPr/>
        </p:nvSpPr>
        <p:spPr bwMode="auto">
          <a:xfrm>
            <a:off x="2286000" y="3657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4" name="Oval 84"/>
          <p:cNvSpPr>
            <a:spLocks noChangeArrowheads="1"/>
          </p:cNvSpPr>
          <p:nvPr/>
        </p:nvSpPr>
        <p:spPr bwMode="auto">
          <a:xfrm>
            <a:off x="38862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5" name="Oval 85"/>
          <p:cNvSpPr>
            <a:spLocks noChangeArrowheads="1"/>
          </p:cNvSpPr>
          <p:nvPr/>
        </p:nvSpPr>
        <p:spPr bwMode="auto">
          <a:xfrm>
            <a:off x="4953000" y="3048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7" name="Oval 87"/>
          <p:cNvSpPr>
            <a:spLocks noChangeArrowheads="1"/>
          </p:cNvSpPr>
          <p:nvPr/>
        </p:nvSpPr>
        <p:spPr bwMode="auto">
          <a:xfrm>
            <a:off x="48006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8" name="Oval 88"/>
          <p:cNvSpPr>
            <a:spLocks noChangeArrowheads="1"/>
          </p:cNvSpPr>
          <p:nvPr/>
        </p:nvSpPr>
        <p:spPr bwMode="auto">
          <a:xfrm>
            <a:off x="5105400" y="3733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49" name="Oval 89"/>
          <p:cNvSpPr>
            <a:spLocks noChangeArrowheads="1"/>
          </p:cNvSpPr>
          <p:nvPr/>
        </p:nvSpPr>
        <p:spPr bwMode="auto">
          <a:xfrm>
            <a:off x="5257800" y="2895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50" name="Oval 90"/>
          <p:cNvSpPr>
            <a:spLocks noChangeArrowheads="1"/>
          </p:cNvSpPr>
          <p:nvPr/>
        </p:nvSpPr>
        <p:spPr bwMode="auto">
          <a:xfrm>
            <a:off x="5867400" y="4419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61" name="Oval 101"/>
          <p:cNvSpPr>
            <a:spLocks noChangeArrowheads="1"/>
          </p:cNvSpPr>
          <p:nvPr/>
        </p:nvSpPr>
        <p:spPr bwMode="auto">
          <a:xfrm>
            <a:off x="6172200" y="4572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62" name="Oval 102"/>
          <p:cNvSpPr>
            <a:spLocks noChangeArrowheads="1"/>
          </p:cNvSpPr>
          <p:nvPr/>
        </p:nvSpPr>
        <p:spPr bwMode="auto">
          <a:xfrm>
            <a:off x="6553200" y="1828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63" name="Oval 103"/>
          <p:cNvSpPr>
            <a:spLocks noChangeArrowheads="1"/>
          </p:cNvSpPr>
          <p:nvPr/>
        </p:nvSpPr>
        <p:spPr bwMode="auto">
          <a:xfrm>
            <a:off x="1600200" y="2057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64" name="Oval 104"/>
          <p:cNvSpPr>
            <a:spLocks noChangeArrowheads="1"/>
          </p:cNvSpPr>
          <p:nvPr/>
        </p:nvSpPr>
        <p:spPr bwMode="auto">
          <a:xfrm>
            <a:off x="2209800" y="4495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72" name="Oval 112"/>
          <p:cNvSpPr>
            <a:spLocks noChangeArrowheads="1"/>
          </p:cNvSpPr>
          <p:nvPr/>
        </p:nvSpPr>
        <p:spPr bwMode="auto">
          <a:xfrm>
            <a:off x="2590800" y="3733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73" name="Oval 113"/>
          <p:cNvSpPr>
            <a:spLocks noChangeArrowheads="1"/>
          </p:cNvSpPr>
          <p:nvPr/>
        </p:nvSpPr>
        <p:spPr bwMode="auto">
          <a:xfrm>
            <a:off x="6477000" y="2819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474" name="Oval 114"/>
          <p:cNvSpPr>
            <a:spLocks noChangeArrowheads="1"/>
          </p:cNvSpPr>
          <p:nvPr/>
        </p:nvSpPr>
        <p:spPr bwMode="auto">
          <a:xfrm>
            <a:off x="6781800" y="2514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319" name="Text Box 119"/>
          <p:cNvSpPr txBox="1">
            <a:spLocks noChangeArrowheads="1"/>
          </p:cNvSpPr>
          <p:nvPr/>
        </p:nvSpPr>
        <p:spPr bwMode="auto">
          <a:xfrm>
            <a:off x="533400" y="57150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At each location, collect values for both the dependent variable and the independent variables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3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3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43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43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43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43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43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4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43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6" grpId="0" animBg="1"/>
      <p:bldP spid="143438" grpId="0" animBg="1"/>
      <p:bldP spid="143439" grpId="0" animBg="1"/>
      <p:bldP spid="143440" grpId="0" animBg="1"/>
      <p:bldP spid="143441" grpId="0" animBg="1"/>
      <p:bldP spid="143442" grpId="0" animBg="1"/>
      <p:bldP spid="143443" grpId="0" animBg="1"/>
      <p:bldP spid="143444" grpId="0" animBg="1"/>
      <p:bldP spid="143445" grpId="0" animBg="1"/>
      <p:bldP spid="143447" grpId="0" animBg="1"/>
      <p:bldP spid="143448" grpId="0" animBg="1"/>
      <p:bldP spid="143449" grpId="0" animBg="1"/>
      <p:bldP spid="143450" grpId="0" animBg="1"/>
      <p:bldP spid="143461" grpId="0" animBg="1"/>
      <p:bldP spid="143462" grpId="0" animBg="1"/>
      <p:bldP spid="143463" grpId="0" animBg="1"/>
      <p:bldP spid="143464" grpId="0" animBg="1"/>
      <p:bldP spid="143472" grpId="0" animBg="1"/>
      <p:bldP spid="143473" grpId="0" animBg="1"/>
      <p:bldP spid="1434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3. Regression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95400"/>
            <a:ext cx="85344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Independent variables 1-4 are included in the regression </a:t>
            </a:r>
            <a:br>
              <a:rPr lang="en-US" sz="2800" dirty="0" smtClean="0"/>
            </a:br>
            <a:r>
              <a:rPr lang="en-US" sz="1200" dirty="0" smtClean="0"/>
              <a:t>       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Variable 5 is excluded because 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the level of sig&gt; 0.05 for F test </a:t>
            </a:r>
          </a:p>
          <a:p>
            <a:pPr marL="609600" indent="-609600" algn="l" eaLnBrk="1" hangingPunct="1">
              <a:defRPr/>
            </a:pPr>
            <a:r>
              <a:rPr lang="en-US" sz="1200" dirty="0" smtClean="0"/>
              <a:t>       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Recharge = </a:t>
            </a:r>
            <a:r>
              <a:rPr lang="en-US" sz="2800" dirty="0" smtClean="0">
                <a:solidFill>
                  <a:srgbClr val="CC9900"/>
                </a:solidFill>
              </a:rPr>
              <a:t>-48.8347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9900"/>
                </a:solidFill>
              </a:rPr>
              <a:t>+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9900"/>
                </a:solidFill>
              </a:rPr>
              <a:t>0.1917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9900"/>
                </a:solidFill>
              </a:rPr>
              <a:t>-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9900"/>
                </a:solidFill>
              </a:rPr>
              <a:t>0.0829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		       </a:t>
            </a:r>
            <a:r>
              <a:rPr lang="en-US" sz="2800" dirty="0" smtClean="0">
                <a:solidFill>
                  <a:srgbClr val="CC9900"/>
                </a:solidFill>
              </a:rPr>
              <a:t>- 4.9594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9900"/>
                </a:solidFill>
              </a:rPr>
              <a:t>+ 5.3639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1200" dirty="0" smtClean="0"/>
              <a:t>       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</a:t>
            </a:r>
            <a:r>
              <a:rPr lang="en-US" sz="2800" dirty="0" smtClean="0">
                <a:solidFill>
                  <a:srgbClr val="FF6600"/>
                </a:solidFill>
              </a:rPr>
              <a:t>0.76</a:t>
            </a:r>
            <a:r>
              <a:rPr lang="en-US" sz="2800" dirty="0" smtClean="0"/>
              <a:t>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3. Regression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295400"/>
            <a:ext cx="8839200" cy="4953000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400" dirty="0" smtClean="0"/>
              <a:t>Recharge = -145.6206 + 0.3449 </a:t>
            </a:r>
            <a:r>
              <a:rPr lang="en-US" sz="2400" dirty="0" err="1" smtClean="0">
                <a:solidFill>
                  <a:schemeClr val="hlink"/>
                </a:solidFill>
              </a:rPr>
              <a:t>precip</a:t>
            </a:r>
            <a:endParaRPr lang="en-US" sz="2400" dirty="0" smtClean="0">
              <a:solidFill>
                <a:schemeClr val="hlink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dirty="0" smtClean="0"/>
              <a:t>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</a:t>
            </a:r>
            <a:r>
              <a:rPr lang="en-US" sz="2400" dirty="0" smtClean="0">
                <a:solidFill>
                  <a:srgbClr val="FF6600"/>
                </a:solidFill>
              </a:rPr>
              <a:t>0.5793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endParaRPr lang="en-US" sz="1200" dirty="0" smtClean="0">
              <a:solidFill>
                <a:srgbClr val="FF6600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400" dirty="0" smtClean="0"/>
              <a:t>Recharge = -48.2453 + 0.2869 </a:t>
            </a:r>
            <a:r>
              <a:rPr lang="en-US" sz="2400" dirty="0" err="1" smtClean="0">
                <a:solidFill>
                  <a:schemeClr val="hlink"/>
                </a:solidFill>
              </a:rPr>
              <a:t>precip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smtClean="0"/>
              <a:t>- 0.1097 </a:t>
            </a:r>
            <a:r>
              <a:rPr lang="en-US" sz="2400" dirty="0" smtClean="0">
                <a:solidFill>
                  <a:schemeClr val="hlink"/>
                </a:solidFill>
              </a:rPr>
              <a:t>soil water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dirty="0" smtClean="0"/>
              <a:t>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</a:t>
            </a:r>
            <a:r>
              <a:rPr lang="en-US" sz="2400" dirty="0" smtClean="0">
                <a:solidFill>
                  <a:srgbClr val="FF6600"/>
                </a:solidFill>
              </a:rPr>
              <a:t>0.6895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endParaRPr lang="en-US" sz="1200" dirty="0" smtClean="0">
              <a:solidFill>
                <a:srgbClr val="FF6600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400" dirty="0" smtClean="0"/>
              <a:t>Recharge = -9.3727 + 0.2459 </a:t>
            </a:r>
            <a:r>
              <a:rPr lang="en-US" sz="2400" dirty="0" err="1" smtClean="0">
                <a:solidFill>
                  <a:schemeClr val="hlink"/>
                </a:solidFill>
              </a:rPr>
              <a:t>precip</a:t>
            </a:r>
            <a:r>
              <a:rPr lang="en-US" sz="2400" dirty="0" smtClean="0"/>
              <a:t> - 0.0819 </a:t>
            </a:r>
            <a:r>
              <a:rPr lang="en-US" sz="2400" dirty="0" smtClean="0">
                <a:solidFill>
                  <a:schemeClr val="hlink"/>
                </a:solidFill>
              </a:rPr>
              <a:t>soils water</a:t>
            </a:r>
            <a:r>
              <a:rPr lang="en-US" sz="2400" dirty="0" smtClean="0"/>
              <a:t> 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dirty="0" smtClean="0"/>
              <a:t>	– 5.2387 </a:t>
            </a:r>
            <a:r>
              <a:rPr lang="en-US" sz="2400" dirty="0" smtClean="0">
                <a:solidFill>
                  <a:schemeClr val="hlink"/>
                </a:solidFill>
              </a:rPr>
              <a:t>water level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dirty="0" smtClean="0"/>
              <a:t>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</a:t>
            </a:r>
            <a:r>
              <a:rPr lang="en-US" sz="2400" dirty="0" smtClean="0">
                <a:solidFill>
                  <a:srgbClr val="FF6600"/>
                </a:solidFill>
              </a:rPr>
              <a:t>0.7381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endParaRPr lang="en-US" sz="1200" dirty="0" smtClean="0">
              <a:solidFill>
                <a:srgbClr val="FF6600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400" dirty="0" smtClean="0"/>
              <a:t>Recharge = -48.8347 + 0.1917 </a:t>
            </a:r>
            <a:r>
              <a:rPr lang="en-US" sz="2400" dirty="0" err="1" smtClean="0">
                <a:solidFill>
                  <a:schemeClr val="hlink"/>
                </a:solidFill>
              </a:rPr>
              <a:t>precip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smtClean="0"/>
              <a:t>-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smtClean="0"/>
              <a:t>0.0829 </a:t>
            </a:r>
            <a:r>
              <a:rPr lang="en-US" sz="2400" dirty="0" smtClean="0">
                <a:solidFill>
                  <a:schemeClr val="hlink"/>
                </a:solidFill>
              </a:rPr>
              <a:t>soil water</a:t>
            </a:r>
            <a:r>
              <a:rPr lang="en-US" sz="2400" dirty="0" smtClean="0"/>
              <a:t> 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dirty="0" smtClean="0"/>
              <a:t>	– 4.9594 </a:t>
            </a:r>
            <a:r>
              <a:rPr lang="en-US" sz="2400" dirty="0" smtClean="0">
                <a:solidFill>
                  <a:schemeClr val="hlink"/>
                </a:solidFill>
              </a:rPr>
              <a:t>water level </a:t>
            </a:r>
            <a:r>
              <a:rPr lang="en-US" sz="2400" dirty="0" smtClean="0"/>
              <a:t>+5.3639 </a:t>
            </a:r>
            <a:r>
              <a:rPr lang="en-US" sz="2400" dirty="0" err="1" smtClean="0">
                <a:solidFill>
                  <a:schemeClr val="hlink"/>
                </a:solidFill>
              </a:rPr>
              <a:t>precip</a:t>
            </a:r>
            <a:r>
              <a:rPr lang="en-US" sz="2400" dirty="0" smtClean="0">
                <a:solidFill>
                  <a:schemeClr val="hlink"/>
                </a:solidFill>
              </a:rPr>
              <a:t> rate</a:t>
            </a:r>
            <a:r>
              <a:rPr lang="en-US" sz="2400" dirty="0" smtClean="0"/>
              <a:t>  </a:t>
            </a:r>
          </a:p>
          <a:p>
            <a:pPr marL="609600" indent="-609600" algn="l" eaLnBrk="1" hangingPunct="1">
              <a:lnSpc>
                <a:spcPct val="90000"/>
              </a:lnSpc>
              <a:defRPr/>
            </a:pPr>
            <a:r>
              <a:rPr lang="en-US" sz="2400" dirty="0" smtClean="0"/>
              <a:t>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</a:t>
            </a:r>
            <a:r>
              <a:rPr lang="en-US" sz="2400" dirty="0" smtClean="0">
                <a:solidFill>
                  <a:srgbClr val="FF6600"/>
                </a:solidFill>
              </a:rPr>
              <a:t>0.7575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Regression Results</a:t>
            </a:r>
          </a:p>
        </p:txBody>
      </p:sp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400" smtClean="0"/>
              <a:t> </a:t>
            </a:r>
            <a:r>
              <a:rPr lang="en-US" sz="2800" smtClean="0"/>
              <a:t>Analysis of variance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			DF  	Sum of Squares 	Mean Square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Regression 	3    	97747.09184		32583.03061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Residual	36    	  7061.68316		    196.15787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14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F = 166.10616	Signif F = 0.0000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16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Multiple r		   0.87328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R Square		   0.76262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Adjusted R Square 	   0.75701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smtClean="0"/>
              <a:t>Standard Error	 14.00564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Regression Results</a:t>
            </a:r>
          </a:p>
        </p:txBody>
      </p:sp>
      <p:sp>
        <p:nvSpPr>
          <p:cNvPr id="1802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1600200"/>
            <a:ext cx="8991600" cy="4498975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 Variables in the Equation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Variable	b	   Se b		    Beta	   t	    Sig t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 	 0.1917 	0.001715	  </a:t>
            </a:r>
            <a:r>
              <a:rPr lang="en-US" sz="2400" dirty="0" smtClean="0">
                <a:solidFill>
                  <a:srgbClr val="99CCFF"/>
                </a:solidFill>
              </a:rPr>
              <a:t>0.725998</a:t>
            </a:r>
            <a:r>
              <a:rPr lang="en-US" sz="2400" dirty="0" smtClean="0"/>
              <a:t>	6.262     </a:t>
            </a:r>
            <a:r>
              <a:rPr lang="en-US" sz="2400" dirty="0" smtClean="0">
                <a:solidFill>
                  <a:schemeClr val="accent1"/>
                </a:solidFill>
              </a:rPr>
              <a:t>0.0000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 	-0.0829	0.001219	 </a:t>
            </a:r>
            <a:r>
              <a:rPr lang="en-US" sz="2400" dirty="0" smtClean="0">
                <a:solidFill>
                  <a:srgbClr val="99CCFF"/>
                </a:solidFill>
              </a:rPr>
              <a:t>-0.994050</a:t>
            </a:r>
            <a:r>
              <a:rPr lang="en-US" sz="2400" dirty="0" smtClean="0"/>
              <a:t>	-16.161  </a:t>
            </a:r>
            <a:r>
              <a:rPr lang="en-US" sz="2400" dirty="0" smtClean="0">
                <a:solidFill>
                  <a:schemeClr val="accent1"/>
                </a:solidFill>
              </a:rPr>
              <a:t>0.0000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	-4.9594	11.079785	 </a:t>
            </a:r>
            <a:r>
              <a:rPr lang="en-US" sz="2400" dirty="0" smtClean="0">
                <a:solidFill>
                  <a:srgbClr val="99CCFF"/>
                </a:solidFill>
              </a:rPr>
              <a:t>-0.052423</a:t>
            </a:r>
            <a:r>
              <a:rPr lang="en-US" sz="2400" dirty="0" smtClean="0"/>
              <a:t>	-0.4841  </a:t>
            </a:r>
            <a:r>
              <a:rPr lang="en-US" sz="2400" dirty="0" smtClean="0">
                <a:solidFill>
                  <a:schemeClr val="accent1"/>
                </a:solidFill>
              </a:rPr>
              <a:t>0.0310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	 5.3639	7.3908	  </a:t>
            </a:r>
            <a:r>
              <a:rPr lang="en-US" sz="2400" dirty="0" smtClean="0">
                <a:solidFill>
                  <a:srgbClr val="99CCFF"/>
                </a:solidFill>
              </a:rPr>
              <a:t>7.9273</a:t>
            </a:r>
            <a:r>
              <a:rPr lang="en-US" sz="2400" dirty="0" smtClean="0"/>
              <a:t>	-0.932	   </a:t>
            </a:r>
            <a:r>
              <a:rPr lang="en-US" sz="2400" dirty="0" smtClean="0">
                <a:solidFill>
                  <a:schemeClr val="accent1"/>
                </a:solidFill>
              </a:rPr>
              <a:t>0.0926</a:t>
            </a:r>
            <a:r>
              <a:rPr lang="en-US" sz="2400" dirty="0" smtClean="0"/>
              <a:t>	   </a:t>
            </a:r>
          </a:p>
        </p:txBody>
      </p:sp>
      <p:sp>
        <p:nvSpPr>
          <p:cNvPr id="20484" name="Rectangle 1"/>
          <p:cNvSpPr>
            <a:spLocks noChangeArrowheads="1"/>
          </p:cNvSpPr>
          <p:nvPr/>
        </p:nvSpPr>
        <p:spPr bwMode="auto">
          <a:xfrm>
            <a:off x="179388" y="4727575"/>
            <a:ext cx="89646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Recharge =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-48.8347</a:t>
            </a:r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+</a:t>
            </a:r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0.1917</a:t>
            </a:r>
            <a:r>
              <a:rPr lang="en-US" altLang="en-US">
                <a:solidFill>
                  <a:srgbClr val="669900"/>
                </a:solidFill>
              </a:rPr>
              <a:t>prcip</a:t>
            </a:r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-</a:t>
            </a:r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0.0829</a:t>
            </a:r>
            <a:r>
              <a:rPr lang="en-US" altLang="en-US">
                <a:solidFill>
                  <a:srgbClr val="669900"/>
                </a:solidFill>
              </a:rPr>
              <a:t>soil</a:t>
            </a:r>
            <a:r>
              <a:rPr lang="en-US" altLang="en-US"/>
              <a:t> </a:t>
            </a:r>
            <a:r>
              <a:rPr lang="en-US" altLang="en-US">
                <a:solidFill>
                  <a:srgbClr val="669900"/>
                </a:solidFill>
              </a:rPr>
              <a:t>water</a:t>
            </a:r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- 4.9594</a:t>
            </a:r>
            <a:r>
              <a:rPr lang="en-US" altLang="en-US">
                <a:solidFill>
                  <a:srgbClr val="669900"/>
                </a:solidFill>
              </a:rPr>
              <a:t>water</a:t>
            </a:r>
            <a:r>
              <a:rPr lang="en-US" altLang="en-US"/>
              <a:t> </a:t>
            </a:r>
            <a:r>
              <a:rPr lang="en-US" altLang="en-US">
                <a:solidFill>
                  <a:srgbClr val="669900"/>
                </a:solidFill>
              </a:rPr>
              <a:t>level</a:t>
            </a:r>
            <a:r>
              <a:rPr lang="en-US" altLang="en-US"/>
              <a:t> </a:t>
            </a:r>
            <a:r>
              <a:rPr lang="en-US" altLang="en-US">
                <a:solidFill>
                  <a:srgbClr val="CC9900"/>
                </a:solidFill>
              </a:rPr>
              <a:t>+ 5.3639</a:t>
            </a:r>
            <a:r>
              <a:rPr lang="en-US" altLang="en-US">
                <a:solidFill>
                  <a:srgbClr val="669900"/>
                </a:solidFill>
              </a:rPr>
              <a:t>precip rate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784</Words>
  <Application>Microsoft Office PowerPoint</Application>
  <PresentationFormat>On-screen Show (4:3)</PresentationFormat>
  <Paragraphs>136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Tahoma</vt:lpstr>
      <vt:lpstr>Arial</vt:lpstr>
      <vt:lpstr>Wingdings</vt:lpstr>
      <vt:lpstr>Symbol</vt:lpstr>
      <vt:lpstr>Compass</vt:lpstr>
      <vt:lpstr>PowerPoint Presentation</vt:lpstr>
      <vt:lpstr>1. A Hydrologic Model</vt:lpstr>
      <vt:lpstr>2. Variables</vt:lpstr>
      <vt:lpstr>2. Variables</vt:lpstr>
      <vt:lpstr>PowerPoint Presentation</vt:lpstr>
      <vt:lpstr>3. Regression</vt:lpstr>
      <vt:lpstr>3. Regression</vt:lpstr>
      <vt:lpstr>Regression Results</vt:lpstr>
      <vt:lpstr>Regression Results</vt:lpstr>
      <vt:lpstr>4. GIS Overlay</vt:lpstr>
      <vt:lpstr>4. GIS Overlay</vt:lpstr>
      <vt:lpstr>PowerPoint Presentation</vt:lpstr>
      <vt:lpstr>4. GIS Overlay</vt:lpstr>
      <vt:lpstr>4. GIS Overlay</vt:lpstr>
      <vt:lpstr>PowerPoint Presentation</vt:lpstr>
      <vt:lpstr>PowerPoint Presentation</vt:lpstr>
      <vt:lpstr>PowerPoint Presentation</vt:lpstr>
      <vt:lpstr>PowerPoint Presentation</vt:lpstr>
      <vt:lpstr>4. GIS Overlay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SUNY@Buffalo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Ling Bian</dc:creator>
  <cp:lastModifiedBy>Windows User</cp:lastModifiedBy>
  <cp:revision>96</cp:revision>
  <dcterms:created xsi:type="dcterms:W3CDTF">2004-01-20T15:06:30Z</dcterms:created>
  <dcterms:modified xsi:type="dcterms:W3CDTF">2020-03-05T20:30:55Z</dcterms:modified>
</cp:coreProperties>
</file>