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20"/>
  </p:notesMasterIdLst>
  <p:sldIdLst>
    <p:sldId id="267" r:id="rId2"/>
    <p:sldId id="260" r:id="rId3"/>
    <p:sldId id="299" r:id="rId4"/>
    <p:sldId id="268" r:id="rId5"/>
    <p:sldId id="285" r:id="rId6"/>
    <p:sldId id="301" r:id="rId7"/>
    <p:sldId id="287" r:id="rId8"/>
    <p:sldId id="270" r:id="rId9"/>
    <p:sldId id="288" r:id="rId10"/>
    <p:sldId id="286" r:id="rId11"/>
    <p:sldId id="289" r:id="rId12"/>
    <p:sldId id="290" r:id="rId13"/>
    <p:sldId id="291" r:id="rId14"/>
    <p:sldId id="275" r:id="rId15"/>
    <p:sldId id="269" r:id="rId16"/>
    <p:sldId id="295" r:id="rId17"/>
    <p:sldId id="296" r:id="rId18"/>
    <p:sldId id="298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C145"/>
    <a:srgbClr val="808000"/>
    <a:srgbClr val="515F37"/>
    <a:srgbClr val="818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46" autoAdjust="0"/>
  </p:normalViewPr>
  <p:slideViewPr>
    <p:cSldViewPr>
      <p:cViewPr varScale="1">
        <p:scale>
          <a:sx n="64" d="100"/>
          <a:sy n="64" d="100"/>
        </p:scale>
        <p:origin x="75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6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5D58949-F917-4E1C-86A3-C630A11F97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E83A016-5BF1-4726-995D-0B644D7EE4AE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42FC3B6-211C-422F-A291-24DCE3480FB7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9FC633A-8A2D-4601-B7A1-9348C1573D23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28C058E-4AA4-4934-8813-B42E518F6C9C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1DB470-4D2F-4DFA-B445-444FEE4DAC14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D9D2F01-628B-45CC-A0D1-488307636AEE}" type="slidenum">
              <a:rPr lang="en-US" altLang="en-US" smtClean="0"/>
              <a:pPr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186ECC1-137F-4C28-896C-58814994D73B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63616B-E3E4-4073-8EE2-A77C071F06CF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CB07CD5-F0D1-4102-9E41-135A9912F1C4}" type="slidenum">
              <a:rPr lang="en-US" altLang="en-US" smtClean="0"/>
              <a:pPr>
                <a:spcBef>
                  <a:spcPct val="0"/>
                </a:spcBef>
              </a:pPr>
              <a:t>18</a:t>
            </a:fld>
            <a:endParaRPr lang="en-US" altLang="en-US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ACA2489-21FD-4F89-BA45-ACE2559891D6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DF156F7-A7DA-4BD8-AFA7-06DC3C3A6A30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462916D-27BF-40E4-BF93-3CFB37F3A9DC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FB9D424-E3D9-49B8-89F6-0FE9732F581C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9C54551-662D-4D3D-8373-3C1BC00D7541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5D580DA-26AB-4881-BEAE-EDE13D71FDA7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544B0C-4593-413B-81F1-0B0ED69FFE28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E6D610F-0579-43E8-8250-418792330864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ahoma" pitchFamily="1" charset="0"/>
                  <a:cs typeface="Arial" charset="0"/>
                </a:endParaRPr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ahoma" pitchFamily="1" charset="0"/>
                  <a:cs typeface="Arial" charset="0"/>
                </a:endParaRPr>
              </a:p>
            </p:txBody>
          </p:sp>
        </p:grpSp>
      </p:grpSp>
      <p:sp>
        <p:nvSpPr>
          <p:cNvPr id="8104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05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F37B9636-EF39-4FB1-97E6-64E4282CB0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6505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E29F8-5BCF-4B09-885B-E01C9ECE60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0679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A0BE8-B6D6-4539-819E-64F1ACE896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8188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FD07D-9258-4899-A8FE-6FE15E90700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9056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B2B25-ABC9-4B84-BEBD-EB4811139A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842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8599A-DBDD-4151-ABB1-5D46458E61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3636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E3B3C-78E5-4B39-BE32-8333009F07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182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0A443-5F57-4D7A-80EE-EF7A047A85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5151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E57E1-703D-443A-B075-6DBCB4D7CC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433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3C743-047F-4E04-8C3B-96B5479E5E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5667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FBDF1-E770-4917-A369-7013365A02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79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0D9F1-F275-4FC7-B868-A90AC2726E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619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2E2F3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4 h 154"/>
                  <a:gd name="T2" fmla="*/ 3 w 144"/>
                  <a:gd name="T3" fmla="*/ 6 h 154"/>
                  <a:gd name="T4" fmla="*/ 6 w 144"/>
                  <a:gd name="T5" fmla="*/ 5 h 154"/>
                  <a:gd name="T6" fmla="*/ 3 w 144"/>
                  <a:gd name="T7" fmla="*/ 2 h 154"/>
                  <a:gd name="T8" fmla="*/ 5 w 144"/>
                  <a:gd name="T9" fmla="*/ 1 h 154"/>
                  <a:gd name="T10" fmla="*/ 6 w 144"/>
                  <a:gd name="T11" fmla="*/ 2 h 154"/>
                  <a:gd name="T12" fmla="*/ 7 w 144"/>
                  <a:gd name="T13" fmla="*/ 2 h 154"/>
                  <a:gd name="T14" fmla="*/ 5 w 144"/>
                  <a:gd name="T15" fmla="*/ 0 h 154"/>
                  <a:gd name="T16" fmla="*/ 2 w 144"/>
                  <a:gd name="T17" fmla="*/ 1 h 154"/>
                  <a:gd name="T18" fmla="*/ 4 w 144"/>
                  <a:gd name="T19" fmla="*/ 4 h 154"/>
                  <a:gd name="T20" fmla="*/ 1 w 144"/>
                  <a:gd name="T21" fmla="*/ 4 h 154"/>
                  <a:gd name="T22" fmla="*/ 0 w 144"/>
                  <a:gd name="T23" fmla="*/ 4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02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87" y="582"/>
                  </a:cxn>
                  <a:cxn ang="0">
                    <a:pos x="348" y="1272"/>
                  </a:cxn>
                  <a:cxn ang="0">
                    <a:pos x="54" y="676"/>
                  </a:cxn>
                  <a:cxn ang="0">
                    <a:pos x="0" y="0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ahoma" pitchFamily="1" charset="0"/>
                  <a:cs typeface="Arial" charset="0"/>
                </a:endParaRPr>
              </a:p>
            </p:txBody>
          </p:sp>
          <p:sp>
            <p:nvSpPr>
              <p:cNvPr id="8002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eaLnBrk="1" hangingPunct="1">
                  <a:defRPr/>
                </a:pPr>
                <a:endParaRPr lang="en-US">
                  <a:latin typeface="Tahoma" pitchFamily="1" charset="0"/>
                  <a:cs typeface="Arial" charset="0"/>
                </a:endParaRPr>
              </a:p>
            </p:txBody>
          </p:sp>
        </p:grpSp>
      </p:grpSp>
      <p:sp>
        <p:nvSpPr>
          <p:cNvPr id="8002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002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02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02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34F57D6-7D8D-497E-9EE7-EBFB3BE2CE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8002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3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  <p:sldLayoutId id="21474838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1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anose="020B0604020202020204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2054225"/>
            <a:ext cx="8540750" cy="4498975"/>
          </a:xfrm>
        </p:spPr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r>
              <a:rPr lang="en-US" sz="4000" smtClean="0"/>
              <a:t>Environmental Modeling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en-US" sz="3600" smtClean="0"/>
              <a:t>Validating GIS Models</a:t>
            </a:r>
            <a:endParaRPr lang="en-US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4. Model </a:t>
            </a:r>
            <a:r>
              <a:rPr lang="en-US" sz="4000" dirty="0" smtClean="0"/>
              <a:t>Validation </a:t>
            </a:r>
            <a:endParaRPr lang="en-US" sz="4400" dirty="0" smtClean="0"/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en-US" dirty="0" smtClean="0"/>
              <a:t>Habitat, </a:t>
            </a:r>
            <a:r>
              <a:rPr lang="en-US" dirty="0" smtClean="0">
                <a:solidFill>
                  <a:srgbClr val="FFC000"/>
                </a:solidFill>
              </a:rPr>
              <a:t>using data collected </a:t>
            </a:r>
            <a:r>
              <a:rPr lang="en-US" dirty="0" smtClean="0">
                <a:solidFill>
                  <a:srgbClr val="FFC000"/>
                </a:solidFill>
              </a:rPr>
              <a:t>from</a:t>
            </a:r>
            <a:r>
              <a:rPr lang="en-US" dirty="0" smtClean="0">
                <a:solidFill>
                  <a:srgbClr val="FFC000"/>
                </a:solidFill>
              </a:rPr>
              <a:t> the 75 sites</a:t>
            </a:r>
            <a:endParaRPr lang="en-US" dirty="0" smtClean="0">
              <a:solidFill>
                <a:srgbClr val="FFC000"/>
              </a:solidFill>
            </a:endParaRPr>
          </a:p>
          <a:p>
            <a:pPr algn="l"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800" dirty="0" smtClean="0"/>
              <a:t> H1: oak density = normal;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800" dirty="0" smtClean="0"/>
              <a:t>          K-S test for normality </a:t>
            </a:r>
            <a:br>
              <a:rPr lang="en-US" sz="2800" dirty="0" smtClean="0"/>
            </a:br>
            <a:r>
              <a:rPr lang="en-US" sz="2800" dirty="0" smtClean="0"/>
              <a:t>     accept or reject the null hypothesis</a:t>
            </a:r>
          </a:p>
          <a:p>
            <a:pPr algn="l" eaLnBrk="1" hangingPunct="1">
              <a:lnSpc>
                <a:spcPct val="80000"/>
              </a:lnSpc>
              <a:buFont typeface="Arial" charset="0"/>
              <a:buChar char="►"/>
              <a:defRPr/>
            </a:pPr>
            <a:endParaRPr lang="en-US" sz="1600" dirty="0" smtClean="0"/>
          </a:p>
          <a:p>
            <a:pPr algn="l"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800" dirty="0" smtClean="0"/>
              <a:t> H2: oak in primary habitat = oak in secondary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800" dirty="0" smtClean="0"/>
              <a:t>          t-test or Mann-Whitney  </a:t>
            </a:r>
            <a:br>
              <a:rPr lang="en-US" sz="2800" dirty="0" smtClean="0"/>
            </a:br>
            <a:r>
              <a:rPr lang="en-US" sz="2800" dirty="0" smtClean="0"/>
              <a:t>     accept or reject the null hypothesis</a:t>
            </a:r>
            <a:br>
              <a:rPr lang="en-US" sz="2800" dirty="0" smtClean="0"/>
            </a:br>
            <a:r>
              <a:rPr lang="en-US" sz="1600" dirty="0" smtClean="0"/>
              <a:t>        </a:t>
            </a:r>
          </a:p>
          <a:p>
            <a:pPr algn="l"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800" dirty="0" smtClean="0"/>
              <a:t> H3: oak in secondary = oak in non-habitat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800" dirty="0" smtClean="0"/>
              <a:t>          t-test or Mann-Whitney</a:t>
            </a:r>
            <a:br>
              <a:rPr lang="en-US" sz="2800" dirty="0" smtClean="0"/>
            </a:br>
            <a:r>
              <a:rPr lang="en-US" sz="2800" dirty="0" smtClean="0"/>
              <a:t>     accept or reject the null hypothesis    </a:t>
            </a:r>
            <a:r>
              <a:rPr lang="en-US" sz="2000" dirty="0" smtClean="0"/>
              <a:t>           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000" dirty="0" smtClean="0"/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4. Model Validation</a:t>
            </a:r>
            <a:endParaRPr lang="en-US" sz="4400" smtClean="0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371600"/>
            <a:ext cx="8915400" cy="52578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en-US" dirty="0" smtClean="0"/>
              <a:t>Jay, </a:t>
            </a:r>
            <a:r>
              <a:rPr lang="en-US" dirty="0">
                <a:solidFill>
                  <a:srgbClr val="FFC000"/>
                </a:solidFill>
              </a:rPr>
              <a:t>u</a:t>
            </a:r>
            <a:r>
              <a:rPr lang="en-US" dirty="0" smtClean="0">
                <a:solidFill>
                  <a:srgbClr val="FFC000"/>
                </a:solidFill>
              </a:rPr>
              <a:t>sing the data collected from the 75 sites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sz="2800" dirty="0" smtClean="0">
                <a:solidFill>
                  <a:srgbClr val="FFC000"/>
                </a:solidFill>
              </a:rPr>
              <a:t> </a:t>
            </a:r>
            <a:endParaRPr lang="en-US" sz="2800" dirty="0" smtClean="0">
              <a:solidFill>
                <a:srgbClr val="FFC000"/>
              </a:solidFill>
            </a:endParaRPr>
          </a:p>
          <a:p>
            <a:pPr algn="l"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800" dirty="0" smtClean="0"/>
              <a:t> H1: </a:t>
            </a:r>
            <a:r>
              <a:rPr lang="en-US" sz="2800" dirty="0" smtClean="0"/>
              <a:t>Jay counts</a:t>
            </a:r>
            <a:r>
              <a:rPr lang="en-US" sz="2800" dirty="0" smtClean="0"/>
              <a:t> </a:t>
            </a:r>
            <a:r>
              <a:rPr lang="en-US" sz="2800" dirty="0" smtClean="0"/>
              <a:t>= normal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800" dirty="0" smtClean="0"/>
              <a:t>          K-S test for normality </a:t>
            </a:r>
            <a:br>
              <a:rPr lang="en-US" sz="2800" dirty="0" smtClean="0"/>
            </a:br>
            <a:r>
              <a:rPr lang="en-US" sz="2800" dirty="0" smtClean="0"/>
              <a:t>     accept or reject the null hypothesis</a:t>
            </a:r>
          </a:p>
          <a:p>
            <a:pPr algn="l" eaLnBrk="1" hangingPunct="1">
              <a:lnSpc>
                <a:spcPct val="80000"/>
              </a:lnSpc>
              <a:defRPr/>
            </a:pPr>
            <a:endParaRPr lang="en-US" sz="1600" dirty="0" smtClean="0"/>
          </a:p>
          <a:p>
            <a:pPr algn="l"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800" dirty="0" smtClean="0"/>
              <a:t> H2: </a:t>
            </a:r>
            <a:r>
              <a:rPr lang="en-US" sz="2800" dirty="0" smtClean="0"/>
              <a:t>Jay</a:t>
            </a:r>
            <a:r>
              <a:rPr lang="en-US" sz="2800" dirty="0" smtClean="0"/>
              <a:t> </a:t>
            </a:r>
            <a:r>
              <a:rPr lang="en-US" sz="2800" dirty="0" smtClean="0"/>
              <a:t>in primary habitat = in secondary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800" dirty="0" smtClean="0"/>
              <a:t>          t-test or Mann-Whitney </a:t>
            </a:r>
            <a:br>
              <a:rPr lang="en-US" sz="2800" dirty="0" smtClean="0"/>
            </a:br>
            <a:r>
              <a:rPr lang="en-US" sz="2800" dirty="0" smtClean="0"/>
              <a:t>     accept or reject the null hypothesis</a:t>
            </a:r>
          </a:p>
          <a:p>
            <a:pPr algn="l" eaLnBrk="1" hangingPunct="1">
              <a:lnSpc>
                <a:spcPct val="80000"/>
              </a:lnSpc>
              <a:defRPr/>
            </a:pPr>
            <a:endParaRPr lang="en-US" sz="1600" dirty="0" smtClean="0"/>
          </a:p>
          <a:p>
            <a:pPr algn="l"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800" dirty="0" smtClean="0"/>
              <a:t> H3: </a:t>
            </a:r>
            <a:r>
              <a:rPr lang="en-US" sz="2800" dirty="0" smtClean="0"/>
              <a:t>Jay </a:t>
            </a:r>
            <a:r>
              <a:rPr lang="en-US" sz="2800" dirty="0" smtClean="0"/>
              <a:t>in secondary = in non-habitat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800" dirty="0" smtClean="0"/>
              <a:t>          t-test or Mann-Whitney</a:t>
            </a:r>
            <a:br>
              <a:rPr lang="en-US" sz="2800" dirty="0" smtClean="0"/>
            </a:br>
            <a:r>
              <a:rPr lang="en-US" sz="2800" dirty="0" smtClean="0"/>
              <a:t>     accept or reject the null hypothesis               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800" dirty="0" smtClean="0"/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4. Model Validation</a:t>
            </a:r>
            <a:endParaRPr lang="en-US" sz="4400" smtClean="0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447800"/>
            <a:ext cx="8534400" cy="525780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smtClean="0"/>
              <a:t>Conclusion</a:t>
            </a:r>
            <a:r>
              <a:rPr lang="en-US" sz="3600" smtClean="0"/>
              <a:t> </a:t>
            </a:r>
            <a:br>
              <a:rPr lang="en-US" sz="3600" smtClean="0"/>
            </a:br>
            <a:r>
              <a:rPr lang="en-US" sz="3600" smtClean="0"/>
              <a:t> </a:t>
            </a:r>
            <a:r>
              <a:rPr lang="en-US" sz="2800" smtClean="0"/>
              <a:t>Is the GIS model correct in locating primary, </a:t>
            </a:r>
          </a:p>
          <a:p>
            <a:pPr algn="l" eaLnBrk="1" hangingPunct="1">
              <a:defRPr/>
            </a:pPr>
            <a:r>
              <a:rPr lang="en-US" sz="2800" smtClean="0"/>
              <a:t> secondary, and non habitats</a:t>
            </a:r>
            <a:r>
              <a:rPr lang="en-US" smtClean="0"/>
              <a:t>? </a:t>
            </a:r>
            <a:endParaRPr lang="en-US" sz="3600" smtClean="0"/>
          </a:p>
          <a:p>
            <a:pPr algn="l" eaLnBrk="1" hangingPunct="1">
              <a:defRPr/>
            </a:pPr>
            <a:r>
              <a:rPr lang="en-US" sz="3600" smtClean="0"/>
              <a:t>  </a:t>
            </a:r>
          </a:p>
          <a:p>
            <a:pPr algn="l" eaLnBrk="1" hangingPunct="1">
              <a:defRPr/>
            </a:pPr>
            <a:r>
              <a:rPr lang="en-US" sz="3600" smtClean="0"/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5. Error Matrix</a:t>
            </a:r>
            <a:endParaRPr lang="en-US" sz="4400" dirty="0" smtClean="0"/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066800"/>
            <a:ext cx="8382000" cy="5410200"/>
          </a:xfrm>
        </p:spPr>
        <p:txBody>
          <a:bodyPr/>
          <a:lstStyle/>
          <a:p>
            <a:pPr algn="l" eaLnBrk="1" hangingPunct="1">
              <a:buFont typeface="Arial" charset="0"/>
              <a:buChar char="►"/>
              <a:defRPr/>
            </a:pPr>
            <a:r>
              <a:rPr lang="en-US" sz="2800" dirty="0" smtClean="0"/>
              <a:t> A.K.A. a confusion matrix or a contingency table.</a:t>
            </a:r>
          </a:p>
          <a:p>
            <a:pPr algn="l" eaLnBrk="1" hangingPunct="1">
              <a:defRPr/>
            </a:pPr>
            <a:endParaRPr lang="en-US" sz="800" dirty="0" smtClean="0"/>
          </a:p>
          <a:p>
            <a:pPr algn="l" eaLnBrk="1" hangingPunct="1">
              <a:buFont typeface="Arial" charset="0"/>
              <a:buChar char="►"/>
              <a:defRPr/>
            </a:pPr>
            <a:r>
              <a:rPr lang="en-US" sz="2800" dirty="0" smtClean="0"/>
              <a:t> It compares, on a category by category basis, the relationship between known reference data (truth) and the corresponding results of a classification.</a:t>
            </a:r>
          </a:p>
          <a:p>
            <a:pPr algn="l" eaLnBrk="1" hangingPunct="1">
              <a:defRPr/>
            </a:pPr>
            <a:endParaRPr lang="en-US" sz="800" dirty="0" smtClean="0"/>
          </a:p>
          <a:p>
            <a:pPr algn="l" eaLnBrk="1" hangingPunct="1">
              <a:buFont typeface="Arial" charset="0"/>
              <a:buChar char="►"/>
              <a:defRPr/>
            </a:pPr>
            <a:r>
              <a:rPr lang="en-US" sz="2800" dirty="0" smtClean="0"/>
              <a:t> Each matrix is square, with the number of rows and columns equal to the number of categories. </a:t>
            </a:r>
            <a:br>
              <a:rPr lang="en-US" sz="2800" dirty="0" smtClean="0"/>
            </a:br>
            <a:endParaRPr lang="en-US" sz="800" dirty="0" smtClean="0"/>
          </a:p>
          <a:p>
            <a:pPr algn="l" eaLnBrk="1" hangingPunct="1">
              <a:buFont typeface="Arial" charset="0"/>
              <a:buChar char="►"/>
              <a:defRPr/>
            </a:pPr>
            <a:r>
              <a:rPr lang="en-US" sz="2800" dirty="0" smtClean="0"/>
              <a:t> It is used here to assess whether oaks in the primary habitat have a high density and the secondary habitat has a low density.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5"/>
          <p:cNvSpPr>
            <a:spLocks noChangeArrowheads="1"/>
          </p:cNvSpPr>
          <p:nvPr/>
        </p:nvSpPr>
        <p:spPr bwMode="auto">
          <a:xfrm>
            <a:off x="381000" y="1708140"/>
            <a:ext cx="82296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/>
              <a:t>			     </a:t>
            </a:r>
            <a:r>
              <a:rPr lang="en-US" altLang="en-US" sz="2400" u="sng" dirty="0"/>
              <a:t>Mapped Category    </a:t>
            </a:r>
            <a:r>
              <a:rPr lang="en-US" altLang="en-US" sz="2400" dirty="0"/>
              <a:t>      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u="sng" dirty="0"/>
              <a:t>True Category       Primary        Secondary        Total      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/>
              <a:t>Oak &gt;= 50%             </a:t>
            </a:r>
            <a:r>
              <a:rPr lang="en-US" altLang="en-US" sz="2400" dirty="0">
                <a:solidFill>
                  <a:srgbClr val="A3C145"/>
                </a:solidFill>
              </a:rPr>
              <a:t>15</a:t>
            </a:r>
            <a:r>
              <a:rPr lang="en-US" altLang="en-US" sz="2400" dirty="0"/>
              <a:t>                5                    20</a:t>
            </a:r>
            <a:br>
              <a:rPr lang="en-US" altLang="en-US" sz="2400" dirty="0"/>
            </a:br>
            <a:r>
              <a:rPr lang="en-US" altLang="en-US" sz="2400" u="sng" dirty="0"/>
              <a:t>Oak &lt; 50%                 3               </a:t>
            </a:r>
            <a:r>
              <a:rPr lang="en-US" altLang="en-US" sz="2400" u="sng" dirty="0">
                <a:solidFill>
                  <a:srgbClr val="A3C145"/>
                </a:solidFill>
              </a:rPr>
              <a:t>52</a:t>
            </a:r>
            <a:r>
              <a:rPr lang="en-US" altLang="en-US" sz="2400" u="sng" dirty="0"/>
              <a:t>                   55</a:t>
            </a:r>
            <a:r>
              <a:rPr lang="en-US" altLang="en-US" sz="2400" dirty="0"/>
              <a:t/>
            </a:r>
            <a:br>
              <a:rPr lang="en-US" altLang="en-US" sz="2400" dirty="0"/>
            </a:br>
            <a:r>
              <a:rPr lang="en-US" altLang="en-US" sz="2400" dirty="0"/>
              <a:t>Total                         18               57                   </a:t>
            </a:r>
            <a:r>
              <a:rPr lang="en-US" altLang="en-US" sz="2400" dirty="0">
                <a:solidFill>
                  <a:srgbClr val="FFC000"/>
                </a:solidFill>
              </a:rPr>
              <a:t>75</a:t>
            </a:r>
            <a:r>
              <a:rPr lang="en-US" altLang="en-US" sz="2400" dirty="0"/>
              <a:t>       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 u="sng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/>
              <a:t>Accuracy of the oak forest map: 89%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/>
              <a:t/>
            </a:r>
            <a:br>
              <a:rPr lang="en-US" altLang="en-US" sz="2400" dirty="0"/>
            </a:br>
            <a:endParaRPr lang="en-US" altLang="en-US" sz="2400" dirty="0"/>
          </a:p>
        </p:txBody>
      </p:sp>
      <p:sp>
        <p:nvSpPr>
          <p:cNvPr id="103430" name="Rectangle 6"/>
          <p:cNvSpPr>
            <a:spLocks noChangeArrowheads="1"/>
          </p:cNvSpPr>
          <p:nvPr/>
        </p:nvSpPr>
        <p:spPr bwMode="auto">
          <a:xfrm>
            <a:off x="838200" y="2286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 eaLnBrk="1" hangingPunct="1">
              <a:defRPr/>
            </a:pPr>
            <a:r>
              <a:rPr lang="en-US" sz="40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1" charset="0"/>
                <a:cs typeface="Arial" charset="0"/>
              </a:rPr>
              <a:t>5. Error Matrix</a:t>
            </a:r>
            <a:endParaRPr lang="en-US" sz="4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1" charset="0"/>
              <a:cs typeface="Arial" charset="0"/>
            </a:endParaRPr>
          </a:p>
        </p:txBody>
      </p:sp>
      <p:sp>
        <p:nvSpPr>
          <p:cNvPr id="31748" name="Line 7"/>
          <p:cNvSpPr>
            <a:spLocks noChangeShapeType="1"/>
          </p:cNvSpPr>
          <p:nvPr/>
        </p:nvSpPr>
        <p:spPr bwMode="auto">
          <a:xfrm>
            <a:off x="6705600" y="21336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9" name="Line 8"/>
          <p:cNvSpPr>
            <a:spLocks noChangeShapeType="1"/>
          </p:cNvSpPr>
          <p:nvPr/>
        </p:nvSpPr>
        <p:spPr bwMode="auto">
          <a:xfrm>
            <a:off x="2590800" y="2133600"/>
            <a:ext cx="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5. More on Error Matrix</a:t>
            </a:r>
            <a:r>
              <a:rPr lang="en-US" sz="4400" smtClean="0"/>
              <a:t> 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371600"/>
            <a:ext cx="8305800" cy="49530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en-US" sz="1800" dirty="0" smtClean="0"/>
              <a:t>       </a:t>
            </a:r>
            <a:endParaRPr lang="en-US" sz="4000" dirty="0" smtClean="0"/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1200" dirty="0" smtClean="0"/>
              <a:t>                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1200" dirty="0" smtClean="0"/>
              <a:t>	</a:t>
            </a:r>
          </a:p>
        </p:txBody>
      </p:sp>
      <p:sp>
        <p:nvSpPr>
          <p:cNvPr id="33796" name="Rectangle 5"/>
          <p:cNvSpPr>
            <a:spLocks noChangeArrowheads="1"/>
          </p:cNvSpPr>
          <p:nvPr/>
        </p:nvSpPr>
        <p:spPr bwMode="auto">
          <a:xfrm>
            <a:off x="438150" y="1585913"/>
            <a:ext cx="8420100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/>
              <a:t>Reference                         </a:t>
            </a:r>
            <a:r>
              <a:rPr lang="en-US" altLang="en-US" sz="2400" u="sng" dirty="0"/>
              <a:t>Classified Data</a:t>
            </a:r>
            <a:r>
              <a:rPr lang="en-US" altLang="en-US" sz="2400" dirty="0"/>
              <a:t/>
            </a:r>
            <a:br>
              <a:rPr lang="en-US" altLang="en-US" sz="2400" dirty="0"/>
            </a:br>
            <a:r>
              <a:rPr lang="en-US" altLang="en-US" sz="2400" u="sng" dirty="0" err="1"/>
              <a:t>Data</a:t>
            </a:r>
            <a:r>
              <a:rPr lang="en-US" altLang="en-US" sz="2400" u="sng" dirty="0"/>
              <a:t>          Water     Forest     Urban   Grassland   Row Total</a:t>
            </a:r>
            <a:r>
              <a:rPr lang="en-US" altLang="en-US" sz="2400" dirty="0"/>
              <a:t/>
            </a:r>
            <a:br>
              <a:rPr lang="en-US" altLang="en-US" sz="2400" dirty="0"/>
            </a:br>
            <a:r>
              <a:rPr lang="en-US" altLang="en-US" sz="2400" dirty="0"/>
              <a:t>Water          </a:t>
            </a:r>
            <a:r>
              <a:rPr lang="en-US" altLang="en-US" sz="2400" dirty="0">
                <a:solidFill>
                  <a:schemeClr val="hlink"/>
                </a:solidFill>
              </a:rPr>
              <a:t>30</a:t>
            </a:r>
            <a:r>
              <a:rPr lang="en-US" altLang="en-US" sz="2400" dirty="0"/>
              <a:t>            5           5          0              40</a:t>
            </a:r>
            <a:br>
              <a:rPr lang="en-US" altLang="en-US" sz="2400" dirty="0"/>
            </a:br>
            <a:r>
              <a:rPr lang="en-US" altLang="en-US" sz="2400" dirty="0"/>
              <a:t>Forest            5          </a:t>
            </a:r>
            <a:r>
              <a:rPr lang="en-US" altLang="en-US" sz="2400" dirty="0">
                <a:solidFill>
                  <a:schemeClr val="hlink"/>
                </a:solidFill>
              </a:rPr>
              <a:t>65</a:t>
            </a:r>
            <a:r>
              <a:rPr lang="en-US" altLang="en-US" sz="2400" dirty="0"/>
              <a:t>           0        10              80</a:t>
            </a:r>
            <a:br>
              <a:rPr lang="en-US" altLang="en-US" sz="2400" dirty="0"/>
            </a:br>
            <a:r>
              <a:rPr lang="en-US" altLang="en-US" sz="2400" dirty="0"/>
              <a:t>Urban            0            5         </a:t>
            </a:r>
            <a:r>
              <a:rPr lang="en-US" altLang="en-US" sz="2400" dirty="0">
                <a:solidFill>
                  <a:srgbClr val="A3C145"/>
                </a:solidFill>
              </a:rPr>
              <a:t>40</a:t>
            </a:r>
            <a:r>
              <a:rPr lang="en-US" altLang="en-US" sz="2400" dirty="0"/>
              <a:t>          5              50</a:t>
            </a:r>
            <a:br>
              <a:rPr lang="en-US" altLang="en-US" sz="2400" dirty="0"/>
            </a:br>
            <a:r>
              <a:rPr lang="en-US" altLang="en-US" sz="2400" u="sng" dirty="0"/>
              <a:t>Grassland       0            0           5        </a:t>
            </a:r>
            <a:r>
              <a:rPr lang="en-US" altLang="en-US" sz="2400" u="sng" dirty="0">
                <a:solidFill>
                  <a:srgbClr val="A3C145"/>
                </a:solidFill>
              </a:rPr>
              <a:t>25</a:t>
            </a:r>
            <a:r>
              <a:rPr lang="en-US" altLang="en-US" sz="2400" u="sng" dirty="0"/>
              <a:t>              30    </a:t>
            </a:r>
            <a:r>
              <a:rPr lang="en-US" altLang="en-US" sz="2400" dirty="0"/>
              <a:t/>
            </a:r>
            <a:br>
              <a:rPr lang="en-US" altLang="en-US" sz="2400" dirty="0"/>
            </a:br>
            <a:r>
              <a:rPr lang="en-US" altLang="en-US" sz="2400" dirty="0"/>
              <a:t>Col Total       35          75         50        40             </a:t>
            </a:r>
            <a:r>
              <a:rPr lang="en-US" altLang="en-US" sz="2400" dirty="0">
                <a:solidFill>
                  <a:srgbClr val="FFC000"/>
                </a:solidFill>
              </a:rPr>
              <a:t>200</a:t>
            </a:r>
          </a:p>
        </p:txBody>
      </p:sp>
      <p:sp>
        <p:nvSpPr>
          <p:cNvPr id="33797" name="Rectangle 6"/>
          <p:cNvSpPr>
            <a:spLocks noChangeArrowheads="1"/>
          </p:cNvSpPr>
          <p:nvPr/>
        </p:nvSpPr>
        <p:spPr bwMode="auto">
          <a:xfrm>
            <a:off x="411163" y="4740275"/>
            <a:ext cx="63722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Overall accuracy  = 160/200 = 80%</a:t>
            </a:r>
            <a:br>
              <a:rPr lang="en-US" altLang="en-US" sz="2400"/>
            </a:br>
            <a:r>
              <a:rPr lang="en-US" altLang="en-US" sz="2400"/>
              <a:t>Commission error for forest = 10/75 = 13.3%</a:t>
            </a:r>
            <a:br>
              <a:rPr lang="en-US" altLang="en-US" sz="2400"/>
            </a:br>
            <a:r>
              <a:rPr lang="en-US" altLang="en-US" sz="2400"/>
              <a:t>Omission error for forest = 15/80 = 19.8% </a:t>
            </a:r>
          </a:p>
        </p:txBody>
      </p:sp>
      <p:sp>
        <p:nvSpPr>
          <p:cNvPr id="33798" name="Line 7"/>
          <p:cNvSpPr>
            <a:spLocks noChangeShapeType="1"/>
          </p:cNvSpPr>
          <p:nvPr/>
        </p:nvSpPr>
        <p:spPr bwMode="auto">
          <a:xfrm>
            <a:off x="7315200" y="17526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9" name="Line 8"/>
          <p:cNvSpPr>
            <a:spLocks noChangeShapeType="1"/>
          </p:cNvSpPr>
          <p:nvPr/>
        </p:nvSpPr>
        <p:spPr bwMode="auto">
          <a:xfrm>
            <a:off x="2057400" y="17526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3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420688"/>
            <a:ext cx="9144000" cy="62849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3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2849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1. A Habitat Model</a:t>
            </a:r>
            <a:endParaRPr lang="en-US" sz="4400" dirty="0" smtClean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371600"/>
            <a:ext cx="8305800" cy="49530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en-US" dirty="0" smtClean="0"/>
              <a:t>Issues:</a:t>
            </a:r>
          </a:p>
          <a:p>
            <a:pPr algn="l" eaLnBrk="1" hangingPunct="1">
              <a:lnSpc>
                <a:spcPct val="90000"/>
              </a:lnSpc>
              <a:buFont typeface="Arial" charset="0"/>
              <a:buChar char="►"/>
              <a:defRPr/>
            </a:pPr>
            <a:r>
              <a:rPr lang="en-US" sz="2800" dirty="0" smtClean="0"/>
              <a:t> Mapping Florida Scrub Jay habitat 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en-US" sz="2800" dirty="0"/>
              <a:t> </a:t>
            </a:r>
            <a:r>
              <a:rPr lang="en-US" sz="2800" dirty="0" smtClean="0"/>
              <a:t>   in the Kennedy </a:t>
            </a:r>
            <a:r>
              <a:rPr lang="en-US" sz="2800" dirty="0"/>
              <a:t>S</a:t>
            </a:r>
            <a:r>
              <a:rPr lang="en-US" sz="2800" dirty="0" smtClean="0"/>
              <a:t>pace Center </a:t>
            </a:r>
          </a:p>
          <a:p>
            <a:pPr algn="l" eaLnBrk="1" hangingPunct="1">
              <a:lnSpc>
                <a:spcPct val="90000"/>
              </a:lnSpc>
              <a:buFont typeface="Arial" charset="0"/>
              <a:buChar char="►"/>
              <a:defRPr/>
            </a:pPr>
            <a:endParaRPr lang="en-US" sz="2800" dirty="0"/>
          </a:p>
          <a:p>
            <a:pPr algn="l" eaLnBrk="1" hangingPunct="1">
              <a:lnSpc>
                <a:spcPct val="90000"/>
              </a:lnSpc>
              <a:buFont typeface="Arial" charset="0"/>
              <a:buChar char="►"/>
              <a:defRPr/>
            </a:pPr>
            <a:endParaRPr lang="en-US" sz="2800" dirty="0" smtClean="0"/>
          </a:p>
          <a:p>
            <a:pPr algn="l" eaLnBrk="1" hangingPunct="1">
              <a:lnSpc>
                <a:spcPct val="90000"/>
              </a:lnSpc>
              <a:buFont typeface="Arial" charset="0"/>
              <a:buChar char="►"/>
              <a:defRPr/>
            </a:pPr>
            <a:endParaRPr lang="en-US" sz="2800" dirty="0"/>
          </a:p>
          <a:p>
            <a:pPr algn="l" eaLnBrk="1" hangingPunct="1">
              <a:lnSpc>
                <a:spcPct val="90000"/>
              </a:lnSpc>
              <a:buFont typeface="Arial" charset="0"/>
              <a:buChar char="►"/>
              <a:defRPr/>
            </a:pPr>
            <a:endParaRPr lang="en-US" sz="2800" dirty="0" smtClean="0"/>
          </a:p>
          <a:p>
            <a:pPr algn="l" eaLnBrk="1" hangingPunct="1">
              <a:lnSpc>
                <a:spcPct val="90000"/>
              </a:lnSpc>
              <a:buFont typeface="Arial" charset="0"/>
              <a:buChar char="►"/>
              <a:defRPr/>
            </a:pPr>
            <a:endParaRPr lang="en-US" sz="2800" dirty="0"/>
          </a:p>
          <a:p>
            <a:pPr algn="l" eaLnBrk="1" hangingPunct="1">
              <a:lnSpc>
                <a:spcPct val="90000"/>
              </a:lnSpc>
              <a:buFont typeface="Arial" charset="0"/>
              <a:buChar char="►"/>
              <a:defRPr/>
            </a:pPr>
            <a:endParaRPr lang="en-US" sz="1200" dirty="0" smtClean="0"/>
          </a:p>
          <a:p>
            <a:pPr algn="l" eaLnBrk="1" hangingPunct="1">
              <a:lnSpc>
                <a:spcPct val="90000"/>
              </a:lnSpc>
              <a:defRPr/>
            </a:pPr>
            <a:r>
              <a:rPr lang="en-US" sz="1200" dirty="0" err="1" smtClean="0"/>
              <a:t>Breininger</a:t>
            </a:r>
            <a:r>
              <a:rPr lang="en-US" sz="1200" dirty="0" smtClean="0"/>
              <a:t>, D.R., M.J. </a:t>
            </a:r>
            <a:r>
              <a:rPr lang="en-US" sz="1200" dirty="0" err="1" smtClean="0"/>
              <a:t>Provancha</a:t>
            </a:r>
            <a:r>
              <a:rPr lang="en-US" sz="1200" dirty="0" smtClean="0"/>
              <a:t>, and R.B. Smith, 1991. Mapping Florida Scrub Jay habitat for purposes of land-use management. Photogrammetric Engineering and Remote Sensing, 57(11):1467-1474. </a:t>
            </a:r>
          </a:p>
          <a:p>
            <a:pPr algn="l" eaLnBrk="1" hangingPunct="1">
              <a:lnSpc>
                <a:spcPct val="90000"/>
              </a:lnSpc>
              <a:buFont typeface="Arial" charset="0"/>
              <a:buChar char="►"/>
              <a:defRPr/>
            </a:pPr>
            <a:endParaRPr lang="en-US" dirty="0" smtClean="0"/>
          </a:p>
          <a:p>
            <a:pPr algn="l" eaLnBrk="1" hangingPunct="1">
              <a:lnSpc>
                <a:spcPct val="90000"/>
              </a:lnSpc>
              <a:defRPr/>
            </a:pPr>
            <a:r>
              <a:rPr lang="en-US" sz="2000" dirty="0" smtClean="0"/>
              <a:t>                 </a:t>
            </a:r>
          </a:p>
          <a:p>
            <a:pPr algn="l" eaLnBrk="1" hangingPunct="1">
              <a:lnSpc>
                <a:spcPct val="90000"/>
              </a:lnSpc>
              <a:defRPr/>
            </a:pPr>
            <a:r>
              <a:rPr lang="en-US" sz="2000" dirty="0" smtClean="0"/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1. A Habitat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01625" y="1582738"/>
            <a:ext cx="8385175" cy="433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/>
              <a:t>Factors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/>
              <a:t> Primary habitat: </a:t>
            </a:r>
            <a:br>
              <a:rPr lang="en-US" altLang="en-US" sz="2800"/>
            </a:br>
            <a:r>
              <a:rPr lang="en-US" altLang="en-US" sz="2800"/>
              <a:t>    Oak forest on well drained soils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/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/>
              <a:t> Secondary habitat: </a:t>
            </a:r>
            <a:br>
              <a:rPr lang="en-US" altLang="en-US" sz="2800"/>
            </a:br>
            <a:r>
              <a:rPr lang="en-US" altLang="en-US" sz="2800"/>
              <a:t>    Oak forest on poorly drained soils, and  	within 300m from the primary habitat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/>
              <a:t> Non-habitat       </a:t>
            </a:r>
            <a:br>
              <a:rPr lang="en-US" altLang="en-US" sz="2800"/>
            </a:br>
            <a:r>
              <a:rPr lang="en-US" altLang="en-US" sz="2800"/>
              <a:t>    Oak forest on poorly drained soils and 300m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/>
              <a:t>        away from the primary habitat, or non-oak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2. Data</a:t>
            </a:r>
            <a:endParaRPr lang="en-US" sz="4400" smtClean="0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371600"/>
            <a:ext cx="8305800" cy="4953000"/>
          </a:xfrm>
        </p:spPr>
        <p:txBody>
          <a:bodyPr/>
          <a:lstStyle/>
          <a:p>
            <a:pPr marL="609600" indent="-609600" algn="l" eaLnBrk="1" hangingPunct="1">
              <a:lnSpc>
                <a:spcPct val="80000"/>
              </a:lnSpc>
              <a:defRPr/>
            </a:pPr>
            <a:endParaRPr lang="en-US" sz="1200" smtClean="0"/>
          </a:p>
          <a:p>
            <a:pPr marL="609600" indent="-609600" algn="l"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800" smtClean="0"/>
              <a:t>Soil, well or poorly drained</a:t>
            </a:r>
          </a:p>
          <a:p>
            <a:pPr marL="609600" indent="-609600" algn="l" eaLnBrk="1" hangingPunct="1">
              <a:lnSpc>
                <a:spcPct val="80000"/>
              </a:lnSpc>
              <a:defRPr/>
            </a:pPr>
            <a:r>
              <a:rPr lang="en-US" sz="2800" smtClean="0"/>
              <a:t>     Data source: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itchFamily="1" charset="2"/>
              <a:buNone/>
              <a:defRPr/>
            </a:pPr>
            <a:endParaRPr lang="en-US" sz="1200" smtClean="0"/>
          </a:p>
          <a:p>
            <a:pPr marL="609600" indent="-609600" algn="l"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800" smtClean="0"/>
              <a:t>Vegetation, oak forest or non-oak</a:t>
            </a:r>
          </a:p>
          <a:p>
            <a:pPr marL="609600" indent="-609600" algn="l" eaLnBrk="1" hangingPunct="1">
              <a:lnSpc>
                <a:spcPct val="80000"/>
              </a:lnSpc>
              <a:defRPr/>
            </a:pPr>
            <a:r>
              <a:rPr lang="en-US" sz="2800" smtClean="0"/>
              <a:t>     Data source:</a:t>
            </a:r>
          </a:p>
          <a:p>
            <a:pPr marL="609600" indent="-609600" algn="l" eaLnBrk="1" hangingPunct="1">
              <a:lnSpc>
                <a:spcPct val="80000"/>
              </a:lnSpc>
              <a:defRPr/>
            </a:pPr>
            <a:r>
              <a:rPr lang="en-US" sz="2800" smtClean="0"/>
              <a:t>      </a:t>
            </a:r>
          </a:p>
          <a:p>
            <a:pPr marL="609600" indent="-609600" algn="l" eaLnBrk="1" hangingPunct="1">
              <a:lnSpc>
                <a:spcPct val="80000"/>
              </a:lnSpc>
              <a:defRPr/>
            </a:pPr>
            <a:r>
              <a:rPr lang="en-US" sz="800" smtClean="0"/>
              <a:t>                 </a:t>
            </a:r>
          </a:p>
          <a:p>
            <a:pPr marL="609600" indent="-609600" algn="l" eaLnBrk="1" hangingPunct="1">
              <a:lnSpc>
                <a:spcPct val="80000"/>
              </a:lnSpc>
              <a:defRPr/>
            </a:pPr>
            <a:r>
              <a:rPr lang="en-US" sz="800" smtClean="0"/>
              <a:t>	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3. GIS Analysis</a:t>
            </a:r>
            <a:endParaRPr lang="en-US" sz="4400" smtClean="0"/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371600"/>
            <a:ext cx="8686800" cy="4953000"/>
          </a:xfrm>
        </p:spPr>
        <p:txBody>
          <a:bodyPr/>
          <a:lstStyle/>
          <a:p>
            <a:pPr marL="609600" indent="-609600" algn="l" eaLnBrk="1" hangingPunct="1">
              <a:buFont typeface="Arial" charset="0"/>
              <a:buChar char="►"/>
              <a:defRPr/>
            </a:pPr>
            <a:r>
              <a:rPr lang="en-US" sz="2800" dirty="0" smtClean="0"/>
              <a:t>Overlay: vegetation + soils =</a:t>
            </a:r>
          </a:p>
          <a:p>
            <a:pPr marL="609600" indent="-609600" algn="l" eaLnBrk="1" hangingPunct="1">
              <a:defRPr/>
            </a:pPr>
            <a:r>
              <a:rPr lang="en-US" sz="2800" dirty="0" smtClean="0"/>
              <a:t>	1. oak &amp; well drained soils (primary),</a:t>
            </a:r>
          </a:p>
          <a:p>
            <a:pPr marL="609600" indent="-609600" algn="l" eaLnBrk="1" hangingPunct="1">
              <a:defRPr/>
            </a:pPr>
            <a:r>
              <a:rPr lang="en-US" sz="2800" dirty="0" smtClean="0"/>
              <a:t>	2. oak &amp; poorly drained soils (secondary),</a:t>
            </a:r>
          </a:p>
          <a:p>
            <a:pPr marL="609600" indent="-609600" algn="l" eaLnBrk="1" hangingPunct="1">
              <a:defRPr/>
            </a:pPr>
            <a:r>
              <a:rPr lang="en-US" sz="2800" dirty="0" smtClean="0"/>
              <a:t>	3. Non-oak (non-habitat, well or poorly drained). </a:t>
            </a:r>
          </a:p>
          <a:p>
            <a:pPr marL="609600" indent="-609600" algn="l" eaLnBrk="1" hangingPunct="1">
              <a:defRPr/>
            </a:pPr>
            <a:r>
              <a:rPr lang="en-US" sz="1200" dirty="0" smtClean="0"/>
              <a:t>  </a:t>
            </a:r>
          </a:p>
          <a:p>
            <a:pPr marL="609600" indent="-609600" algn="l" eaLnBrk="1" hangingPunct="1">
              <a:buFont typeface="Arial" charset="0"/>
              <a:buChar char="►"/>
              <a:defRPr/>
            </a:pPr>
            <a:r>
              <a:rPr lang="en-US" sz="2800" dirty="0" smtClean="0"/>
              <a:t>Proximity: 300m buffer around the primary</a:t>
            </a:r>
          </a:p>
          <a:p>
            <a:pPr marL="609600" indent="-609600" algn="l" eaLnBrk="1" hangingPunct="1">
              <a:defRPr/>
            </a:pPr>
            <a:r>
              <a:rPr lang="en-US" sz="1200" dirty="0" smtClean="0"/>
              <a:t> </a:t>
            </a:r>
          </a:p>
          <a:p>
            <a:pPr marL="609600" indent="-609600" algn="l" eaLnBrk="1" hangingPunct="1">
              <a:buFont typeface="Arial" charset="0"/>
              <a:buChar char="►"/>
              <a:defRPr/>
            </a:pPr>
            <a:r>
              <a:rPr lang="en-US" sz="2800" dirty="0" smtClean="0"/>
              <a:t>Overlay: </a:t>
            </a:r>
          </a:p>
          <a:p>
            <a:pPr marL="609600" indent="-609600" algn="l" eaLnBrk="1" hangingPunct="1">
              <a:defRPr/>
            </a:pPr>
            <a:r>
              <a:rPr lang="en-US" sz="2800" dirty="0" smtClean="0"/>
              <a:t>	1. </a:t>
            </a:r>
            <a:r>
              <a:rPr lang="en-US" sz="2800" dirty="0" err="1" smtClean="0"/>
              <a:t>oak&amp;welldrainedsoil</a:t>
            </a:r>
            <a:r>
              <a:rPr lang="en-US" sz="2800" dirty="0" smtClean="0"/>
              <a:t> = primary</a:t>
            </a:r>
          </a:p>
          <a:p>
            <a:pPr marL="609600" indent="-609600" algn="l" eaLnBrk="1" hangingPunct="1">
              <a:defRPr/>
            </a:pPr>
            <a:r>
              <a:rPr lang="en-US" sz="2800" dirty="0" smtClean="0"/>
              <a:t>	2. </a:t>
            </a:r>
            <a:r>
              <a:rPr lang="en-US" sz="2800" dirty="0" err="1" smtClean="0"/>
              <a:t>oak&amp;poor</a:t>
            </a:r>
            <a:r>
              <a:rPr lang="en-US" sz="2800" dirty="0" smtClean="0"/>
              <a:t> &amp; </a:t>
            </a:r>
            <a:r>
              <a:rPr lang="en-US" sz="2800" dirty="0" err="1" smtClean="0"/>
              <a:t>inside_buffer_zone</a:t>
            </a:r>
            <a:r>
              <a:rPr lang="en-US" sz="2800" dirty="0" smtClean="0"/>
              <a:t> = secondary</a:t>
            </a:r>
          </a:p>
          <a:p>
            <a:pPr marL="609600" indent="-609600" algn="l" eaLnBrk="1" hangingPunct="1">
              <a:defRPr/>
            </a:pPr>
            <a:r>
              <a:rPr lang="en-US" sz="2800" dirty="0" smtClean="0"/>
              <a:t>	3. </a:t>
            </a:r>
            <a:r>
              <a:rPr lang="en-US" sz="2800" dirty="0" err="1" smtClean="0"/>
              <a:t>oak&amp;poor</a:t>
            </a:r>
            <a:r>
              <a:rPr lang="en-US" sz="2800" dirty="0" smtClean="0"/>
              <a:t> &amp; </a:t>
            </a:r>
            <a:r>
              <a:rPr lang="en-US" sz="2800" dirty="0" err="1" smtClean="0"/>
              <a:t>outside_buffer</a:t>
            </a:r>
            <a:r>
              <a:rPr lang="en-US" sz="2800" dirty="0" smtClean="0"/>
              <a:t> = non-habitat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6" descr="arctool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1331913"/>
            <a:ext cx="4876800" cy="17922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5364" name="Picture 5" descr="Vector_Buffers_PointLinePolyg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>
            <a:fillRect/>
          </a:stretch>
        </p:blipFill>
        <p:spPr bwMode="auto">
          <a:xfrm>
            <a:off x="1936750" y="3957638"/>
            <a:ext cx="3397250" cy="162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6" descr="Vector_Buffers_PointLinePolyg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 r="65598"/>
          <a:stretch>
            <a:fillRect/>
          </a:stretch>
        </p:blipFill>
        <p:spPr bwMode="auto">
          <a:xfrm>
            <a:off x="5678488" y="3962400"/>
            <a:ext cx="1179512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ChangeArrowheads="1"/>
          </p:cNvSpPr>
          <p:nvPr/>
        </p:nvSpPr>
        <p:spPr bwMode="auto">
          <a:xfrm>
            <a:off x="1295400" y="1295400"/>
            <a:ext cx="6858000" cy="42672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7411" name="Oval 6"/>
          <p:cNvSpPr>
            <a:spLocks noChangeArrowheads="1"/>
          </p:cNvSpPr>
          <p:nvPr/>
        </p:nvSpPr>
        <p:spPr bwMode="auto">
          <a:xfrm>
            <a:off x="2057400" y="1828800"/>
            <a:ext cx="5105400" cy="2971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7412" name="Oval 7"/>
          <p:cNvSpPr>
            <a:spLocks noChangeArrowheads="1"/>
          </p:cNvSpPr>
          <p:nvPr/>
        </p:nvSpPr>
        <p:spPr bwMode="auto">
          <a:xfrm>
            <a:off x="3505200" y="2819400"/>
            <a:ext cx="2133600" cy="914400"/>
          </a:xfrm>
          <a:prstGeom prst="ellipse">
            <a:avLst/>
          </a:prstGeom>
          <a:solidFill>
            <a:srgbClr val="515F37"/>
          </a:solidFill>
          <a:ln w="9525">
            <a:solidFill>
              <a:srgbClr val="808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4. Model Validation</a:t>
            </a:r>
            <a:endParaRPr lang="en-US" sz="4400" smtClean="0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524000"/>
            <a:ext cx="8305800" cy="48768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800" dirty="0" smtClean="0"/>
              <a:t>  Validate the GIS model (veg+soil+300m     	buffer)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800" dirty="0" smtClean="0"/>
              <a:t>   Is the model correct in locating the primary, 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800" dirty="0"/>
              <a:t> </a:t>
            </a:r>
            <a:r>
              <a:rPr lang="en-US" sz="2800" dirty="0" smtClean="0"/>
              <a:t>  secondary, and non-habitat?</a:t>
            </a:r>
          </a:p>
          <a:p>
            <a:pPr algn="l" eaLnBrk="1" hangingPunct="1">
              <a:lnSpc>
                <a:spcPct val="80000"/>
              </a:lnSpc>
              <a:defRPr/>
            </a:pPr>
            <a:endParaRPr lang="en-US" sz="1200" dirty="0" smtClean="0"/>
          </a:p>
          <a:p>
            <a:pPr algn="l"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800" dirty="0" smtClean="0"/>
              <a:t>  Collect data in the </a:t>
            </a:r>
            <a:r>
              <a:rPr lang="en-US" sz="2800" dirty="0" smtClean="0"/>
              <a:t>field at </a:t>
            </a:r>
            <a:r>
              <a:rPr lang="en-US" sz="2800" dirty="0" smtClean="0">
                <a:solidFill>
                  <a:srgbClr val="FFC000"/>
                </a:solidFill>
              </a:rPr>
              <a:t>75 sites</a:t>
            </a:r>
            <a:endParaRPr lang="en-US" sz="2800" dirty="0" smtClean="0">
              <a:solidFill>
                <a:srgbClr val="FFC000"/>
              </a:solidFill>
            </a:endParaRP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800" dirty="0" smtClean="0"/>
              <a:t>   </a:t>
            </a:r>
            <a:r>
              <a:rPr lang="en-US" sz="2800" dirty="0" smtClean="0">
                <a:solidFill>
                  <a:srgbClr val="FFC000"/>
                </a:solidFill>
              </a:rPr>
              <a:t>independent of the mapped </a:t>
            </a:r>
            <a:r>
              <a:rPr lang="en-US" sz="2800" dirty="0" smtClean="0">
                <a:solidFill>
                  <a:srgbClr val="FFC000"/>
                </a:solidFill>
              </a:rPr>
              <a:t>data</a:t>
            </a:r>
            <a:endParaRPr lang="en-US" sz="2800" dirty="0" smtClean="0">
              <a:solidFill>
                <a:srgbClr val="FFC000"/>
              </a:solidFill>
            </a:endParaRPr>
          </a:p>
          <a:p>
            <a:pPr algn="l" eaLnBrk="1" hangingPunct="1">
              <a:lnSpc>
                <a:spcPct val="80000"/>
              </a:lnSpc>
              <a:defRPr/>
            </a:pPr>
            <a:endParaRPr lang="en-US" sz="1200" dirty="0" smtClean="0"/>
          </a:p>
          <a:p>
            <a:pPr algn="l" eaLnBrk="1" hangingPunct="1">
              <a:lnSpc>
                <a:spcPct val="80000"/>
              </a:lnSpc>
              <a:buFont typeface="Arial" charset="0"/>
              <a:buChar char="►"/>
              <a:defRPr/>
            </a:pPr>
            <a:r>
              <a:rPr lang="en-US" sz="2800" dirty="0" smtClean="0"/>
              <a:t>  Variables: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800" dirty="0" smtClean="0"/>
              <a:t>    density of the oak trees, 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en-US" sz="2800" dirty="0" smtClean="0"/>
              <a:t>    </a:t>
            </a:r>
            <a:r>
              <a:rPr lang="en-US" sz="2800" dirty="0" smtClean="0"/>
              <a:t>presence/absence</a:t>
            </a:r>
            <a:r>
              <a:rPr lang="en-US" sz="2800" dirty="0" smtClean="0"/>
              <a:t> </a:t>
            </a:r>
            <a:r>
              <a:rPr lang="en-US" sz="2800" dirty="0" smtClean="0"/>
              <a:t>of the </a:t>
            </a:r>
            <a:r>
              <a:rPr lang="en-US" sz="2800" dirty="0" smtClean="0"/>
              <a:t>Jay</a:t>
            </a:r>
            <a:r>
              <a:rPr lang="en-US" sz="2800" dirty="0" smtClean="0"/>
              <a:t>. </a:t>
            </a:r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1295400" y="1295400"/>
            <a:ext cx="6858000" cy="42672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07" name="Oval 3"/>
          <p:cNvSpPr>
            <a:spLocks noChangeArrowheads="1"/>
          </p:cNvSpPr>
          <p:nvPr/>
        </p:nvSpPr>
        <p:spPr bwMode="auto">
          <a:xfrm>
            <a:off x="2057400" y="1828800"/>
            <a:ext cx="5105400" cy="2971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3505200" y="2819400"/>
            <a:ext cx="2133600" cy="914400"/>
          </a:xfrm>
          <a:prstGeom prst="ellipse">
            <a:avLst/>
          </a:prstGeom>
          <a:solidFill>
            <a:srgbClr val="515F37"/>
          </a:solidFill>
          <a:ln w="9525">
            <a:solidFill>
              <a:srgbClr val="808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3962400" y="30480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3886200" y="32004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11" name="AutoShape 7"/>
          <p:cNvSpPr>
            <a:spLocks noChangeArrowheads="1"/>
          </p:cNvSpPr>
          <p:nvPr/>
        </p:nvSpPr>
        <p:spPr bwMode="auto">
          <a:xfrm>
            <a:off x="4343400" y="29718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12" name="AutoShape 8"/>
          <p:cNvSpPr>
            <a:spLocks noChangeArrowheads="1"/>
          </p:cNvSpPr>
          <p:nvPr/>
        </p:nvSpPr>
        <p:spPr bwMode="auto">
          <a:xfrm>
            <a:off x="4267200" y="34290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13" name="AutoShape 9"/>
          <p:cNvSpPr>
            <a:spLocks noChangeArrowheads="1"/>
          </p:cNvSpPr>
          <p:nvPr/>
        </p:nvSpPr>
        <p:spPr bwMode="auto">
          <a:xfrm>
            <a:off x="4800600" y="34290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14" name="AutoShape 10"/>
          <p:cNvSpPr>
            <a:spLocks noChangeArrowheads="1"/>
          </p:cNvSpPr>
          <p:nvPr/>
        </p:nvSpPr>
        <p:spPr bwMode="auto">
          <a:xfrm>
            <a:off x="4876800" y="28956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15" name="AutoShape 11"/>
          <p:cNvSpPr>
            <a:spLocks noChangeArrowheads="1"/>
          </p:cNvSpPr>
          <p:nvPr/>
        </p:nvSpPr>
        <p:spPr bwMode="auto">
          <a:xfrm>
            <a:off x="5410200" y="37338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16" name="AutoShape 12"/>
          <p:cNvSpPr>
            <a:spLocks noChangeArrowheads="1"/>
          </p:cNvSpPr>
          <p:nvPr/>
        </p:nvSpPr>
        <p:spPr bwMode="auto">
          <a:xfrm>
            <a:off x="4038600" y="39624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17" name="AutoShape 13"/>
          <p:cNvSpPr>
            <a:spLocks noChangeArrowheads="1"/>
          </p:cNvSpPr>
          <p:nvPr/>
        </p:nvSpPr>
        <p:spPr bwMode="auto">
          <a:xfrm>
            <a:off x="4343400" y="44196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18" name="AutoShape 14"/>
          <p:cNvSpPr>
            <a:spLocks noChangeArrowheads="1"/>
          </p:cNvSpPr>
          <p:nvPr/>
        </p:nvSpPr>
        <p:spPr bwMode="auto">
          <a:xfrm>
            <a:off x="5029200" y="2362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19" name="AutoShape 15"/>
          <p:cNvSpPr>
            <a:spLocks noChangeArrowheads="1"/>
          </p:cNvSpPr>
          <p:nvPr/>
        </p:nvSpPr>
        <p:spPr bwMode="auto">
          <a:xfrm>
            <a:off x="5029200" y="41148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20" name="AutoShape 16"/>
          <p:cNvSpPr>
            <a:spLocks noChangeArrowheads="1"/>
          </p:cNvSpPr>
          <p:nvPr/>
        </p:nvSpPr>
        <p:spPr bwMode="auto">
          <a:xfrm>
            <a:off x="6324600" y="3505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21" name="AutoShape 17"/>
          <p:cNvSpPr>
            <a:spLocks noChangeArrowheads="1"/>
          </p:cNvSpPr>
          <p:nvPr/>
        </p:nvSpPr>
        <p:spPr bwMode="auto">
          <a:xfrm>
            <a:off x="2895600" y="26670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22" name="AutoShape 18"/>
          <p:cNvSpPr>
            <a:spLocks noChangeArrowheads="1"/>
          </p:cNvSpPr>
          <p:nvPr/>
        </p:nvSpPr>
        <p:spPr bwMode="auto">
          <a:xfrm>
            <a:off x="3276600" y="41148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23" name="AutoShape 19"/>
          <p:cNvSpPr>
            <a:spLocks noChangeArrowheads="1"/>
          </p:cNvSpPr>
          <p:nvPr/>
        </p:nvSpPr>
        <p:spPr bwMode="auto">
          <a:xfrm>
            <a:off x="6019800" y="25146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24" name="AutoShape 20"/>
          <p:cNvSpPr>
            <a:spLocks noChangeArrowheads="1"/>
          </p:cNvSpPr>
          <p:nvPr/>
        </p:nvSpPr>
        <p:spPr bwMode="auto">
          <a:xfrm>
            <a:off x="2590800" y="1600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25" name="AutoShape 21"/>
          <p:cNvSpPr>
            <a:spLocks noChangeArrowheads="1"/>
          </p:cNvSpPr>
          <p:nvPr/>
        </p:nvSpPr>
        <p:spPr bwMode="auto">
          <a:xfrm>
            <a:off x="5029200" y="5029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26" name="AutoShape 22"/>
          <p:cNvSpPr>
            <a:spLocks noChangeArrowheads="1"/>
          </p:cNvSpPr>
          <p:nvPr/>
        </p:nvSpPr>
        <p:spPr bwMode="auto">
          <a:xfrm>
            <a:off x="4343400" y="5029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27" name="AutoShape 23"/>
          <p:cNvSpPr>
            <a:spLocks noChangeArrowheads="1"/>
          </p:cNvSpPr>
          <p:nvPr/>
        </p:nvSpPr>
        <p:spPr bwMode="auto">
          <a:xfrm>
            <a:off x="6019800" y="47244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28" name="AutoShape 24"/>
          <p:cNvSpPr>
            <a:spLocks noChangeArrowheads="1"/>
          </p:cNvSpPr>
          <p:nvPr/>
        </p:nvSpPr>
        <p:spPr bwMode="auto">
          <a:xfrm>
            <a:off x="4495800" y="28194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29" name="AutoShape 25"/>
          <p:cNvSpPr>
            <a:spLocks noChangeArrowheads="1"/>
          </p:cNvSpPr>
          <p:nvPr/>
        </p:nvSpPr>
        <p:spPr bwMode="auto">
          <a:xfrm>
            <a:off x="2895600" y="51054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30" name="AutoShape 26"/>
          <p:cNvSpPr>
            <a:spLocks noChangeArrowheads="1"/>
          </p:cNvSpPr>
          <p:nvPr/>
        </p:nvSpPr>
        <p:spPr bwMode="auto">
          <a:xfrm>
            <a:off x="1752600" y="45720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31" name="AutoShape 27"/>
          <p:cNvSpPr>
            <a:spLocks noChangeArrowheads="1"/>
          </p:cNvSpPr>
          <p:nvPr/>
        </p:nvSpPr>
        <p:spPr bwMode="auto">
          <a:xfrm>
            <a:off x="2286000" y="15240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32" name="AutoShape 28"/>
          <p:cNvSpPr>
            <a:spLocks noChangeArrowheads="1"/>
          </p:cNvSpPr>
          <p:nvPr/>
        </p:nvSpPr>
        <p:spPr bwMode="auto">
          <a:xfrm>
            <a:off x="7620000" y="45720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33" name="AutoShape 29"/>
          <p:cNvSpPr>
            <a:spLocks noChangeArrowheads="1"/>
          </p:cNvSpPr>
          <p:nvPr/>
        </p:nvSpPr>
        <p:spPr bwMode="auto">
          <a:xfrm>
            <a:off x="7543800" y="21336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34" name="AutoShape 30"/>
          <p:cNvSpPr>
            <a:spLocks noChangeArrowheads="1"/>
          </p:cNvSpPr>
          <p:nvPr/>
        </p:nvSpPr>
        <p:spPr bwMode="auto">
          <a:xfrm>
            <a:off x="6934200" y="16764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35" name="AutoShape 31"/>
          <p:cNvSpPr>
            <a:spLocks noChangeArrowheads="1"/>
          </p:cNvSpPr>
          <p:nvPr/>
        </p:nvSpPr>
        <p:spPr bwMode="auto">
          <a:xfrm>
            <a:off x="5410200" y="3124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36" name="AutoShape 32"/>
          <p:cNvSpPr>
            <a:spLocks noChangeArrowheads="1"/>
          </p:cNvSpPr>
          <p:nvPr/>
        </p:nvSpPr>
        <p:spPr bwMode="auto">
          <a:xfrm>
            <a:off x="3657600" y="16764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37" name="AutoShape 33"/>
          <p:cNvSpPr>
            <a:spLocks noChangeArrowheads="1"/>
          </p:cNvSpPr>
          <p:nvPr/>
        </p:nvSpPr>
        <p:spPr bwMode="auto">
          <a:xfrm>
            <a:off x="4267200" y="15240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538" name="AutoShape 34"/>
          <p:cNvSpPr>
            <a:spLocks noChangeArrowheads="1"/>
          </p:cNvSpPr>
          <p:nvPr/>
        </p:nvSpPr>
        <p:spPr bwMode="auto">
          <a:xfrm>
            <a:off x="2057400" y="2362200"/>
            <a:ext cx="152400" cy="1524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panose="020B0604020202020204" pitchFamily="34" charset="0"/>
              <a:buChar char="►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">
  <a:themeElements>
    <a:clrScheme name="Compass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Compas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720</TotalTime>
  <Words>1299</Words>
  <Application>Microsoft Office PowerPoint</Application>
  <PresentationFormat>On-screen Show (4:3)</PresentationFormat>
  <Paragraphs>120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Tahoma</vt:lpstr>
      <vt:lpstr>Wingdings</vt:lpstr>
      <vt:lpstr>Compass</vt:lpstr>
      <vt:lpstr>PowerPoint Presentation</vt:lpstr>
      <vt:lpstr>1. A Habitat Model</vt:lpstr>
      <vt:lpstr>1. A Habitat Model</vt:lpstr>
      <vt:lpstr>2. Data</vt:lpstr>
      <vt:lpstr>3. GIS Analysis</vt:lpstr>
      <vt:lpstr>PowerPoint Presentation</vt:lpstr>
      <vt:lpstr>PowerPoint Presentation</vt:lpstr>
      <vt:lpstr>4. Model Validation</vt:lpstr>
      <vt:lpstr>PowerPoint Presentation</vt:lpstr>
      <vt:lpstr>4. Model Validation </vt:lpstr>
      <vt:lpstr>4. Model Validation</vt:lpstr>
      <vt:lpstr>4. Model Validation</vt:lpstr>
      <vt:lpstr>5. Error Matrix</vt:lpstr>
      <vt:lpstr>PowerPoint Presentation</vt:lpstr>
      <vt:lpstr>5. More on Error Matrix </vt:lpstr>
      <vt:lpstr>PowerPoint Presentation</vt:lpstr>
      <vt:lpstr>PowerPoint Presentation</vt:lpstr>
      <vt:lpstr>PowerPoint Presentation</vt:lpstr>
    </vt:vector>
  </TitlesOfParts>
  <Company>SUNY@Buffalo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Ling Bian</dc:creator>
  <cp:lastModifiedBy>Windows User</cp:lastModifiedBy>
  <cp:revision>89</cp:revision>
  <dcterms:created xsi:type="dcterms:W3CDTF">2004-01-20T15:06:30Z</dcterms:created>
  <dcterms:modified xsi:type="dcterms:W3CDTF">2020-02-27T23:10:25Z</dcterms:modified>
</cp:coreProperties>
</file>