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263" r:id="rId2"/>
    <p:sldId id="402" r:id="rId3"/>
    <p:sldId id="371" r:id="rId4"/>
    <p:sldId id="422" r:id="rId5"/>
    <p:sldId id="427" r:id="rId6"/>
    <p:sldId id="414" r:id="rId7"/>
    <p:sldId id="394" r:id="rId8"/>
    <p:sldId id="416" r:id="rId9"/>
    <p:sldId id="417" r:id="rId10"/>
    <p:sldId id="423" r:id="rId11"/>
    <p:sldId id="418" r:id="rId12"/>
    <p:sldId id="419" r:id="rId13"/>
    <p:sldId id="424" r:id="rId14"/>
    <p:sldId id="425" r:id="rId15"/>
    <p:sldId id="426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99CC00"/>
    <a:srgbClr val="FF6600"/>
    <a:srgbClr val="669900"/>
    <a:srgbClr val="33CC33"/>
    <a:srgbClr val="CC3300"/>
    <a:srgbClr val="00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75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0ACBBD69-4E6C-467C-BA7E-1D5CF5F6DA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4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4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5E2D60-92E4-4200-A980-B6EE5BB5BF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6 h 154"/>
                  <a:gd name="T2" fmla="*/ 28 w 144"/>
                  <a:gd name="T3" fmla="*/ 69 h 154"/>
                  <a:gd name="T4" fmla="*/ 55 w 144"/>
                  <a:gd name="T5" fmla="*/ 54 h 154"/>
                  <a:gd name="T6" fmla="*/ 29 w 144"/>
                  <a:gd name="T7" fmla="*/ 25 h 154"/>
                  <a:gd name="T8" fmla="*/ 49 w 144"/>
                  <a:gd name="T9" fmla="*/ 15 h 154"/>
                  <a:gd name="T10" fmla="*/ 55 w 144"/>
                  <a:gd name="T11" fmla="*/ 24 h 154"/>
                  <a:gd name="T12" fmla="*/ 67 w 144"/>
                  <a:gd name="T13" fmla="*/ 21 h 154"/>
                  <a:gd name="T14" fmla="*/ 46 w 144"/>
                  <a:gd name="T15" fmla="*/ 1 h 154"/>
                  <a:gd name="T16" fmla="*/ 17 w 144"/>
                  <a:gd name="T17" fmla="*/ 15 h 154"/>
                  <a:gd name="T18" fmla="*/ 43 w 144"/>
                  <a:gd name="T19" fmla="*/ 48 h 154"/>
                  <a:gd name="T20" fmla="*/ 13 w 144"/>
                  <a:gd name="T21" fmla="*/ 45 h 154"/>
                  <a:gd name="T22" fmla="*/ 0 w 144"/>
                  <a:gd name="T23" fmla="*/ 46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cs typeface="Arial" charset="0"/>
                </a:endParaRPr>
              </a:p>
            </p:txBody>
          </p:sp>
        </p:grpSp>
      </p:grpSp>
      <p:sp>
        <p:nvSpPr>
          <p:cNvPr id="16537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38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4E27411E-E618-473A-A8A5-CF73FA8C05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859734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9B1C5-F4B7-456B-A495-6F138615D9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521149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2155F-6F4B-490D-A5E9-676F012874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258804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A67EE-B038-40E5-A835-AA4A8C6431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609868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12295-4634-4FF7-91AC-049B20AC6E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225623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66EC95-BD4E-4381-9635-83E2BB5B6D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992265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1F232-07BB-4573-B9E7-896547606A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519757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F4C61-91D8-47E8-ADDA-DD22A27051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76724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C317C-F3A8-4130-A193-512DCFB798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506234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7FCFB-D38A-413E-BB6C-9238E08EA7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2128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DBA73-0B00-44DA-8F4D-D3A22CFF28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762027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A2B3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6 h 154"/>
                  <a:gd name="T2" fmla="*/ 28 w 144"/>
                  <a:gd name="T3" fmla="*/ 69 h 154"/>
                  <a:gd name="T4" fmla="*/ 55 w 144"/>
                  <a:gd name="T5" fmla="*/ 54 h 154"/>
                  <a:gd name="T6" fmla="*/ 29 w 144"/>
                  <a:gd name="T7" fmla="*/ 25 h 154"/>
                  <a:gd name="T8" fmla="*/ 49 w 144"/>
                  <a:gd name="T9" fmla="*/ 15 h 154"/>
                  <a:gd name="T10" fmla="*/ 55 w 144"/>
                  <a:gd name="T11" fmla="*/ 24 h 154"/>
                  <a:gd name="T12" fmla="*/ 67 w 144"/>
                  <a:gd name="T13" fmla="*/ 21 h 154"/>
                  <a:gd name="T14" fmla="*/ 46 w 144"/>
                  <a:gd name="T15" fmla="*/ 1 h 154"/>
                  <a:gd name="T16" fmla="*/ 17 w 144"/>
                  <a:gd name="T17" fmla="*/ 15 h 154"/>
                  <a:gd name="T18" fmla="*/ 43 w 144"/>
                  <a:gd name="T19" fmla="*/ 48 h 154"/>
                  <a:gd name="T20" fmla="*/ 13 w 144"/>
                  <a:gd name="T21" fmla="*/ 45 h 154"/>
                  <a:gd name="T22" fmla="*/ 0 w 144"/>
                  <a:gd name="T23" fmla="*/ 46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511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512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cs typeface="Arial" charset="0"/>
                </a:endParaRPr>
              </a:p>
            </p:txBody>
          </p:sp>
        </p:grpSp>
      </p:grpSp>
      <p:sp>
        <p:nvSpPr>
          <p:cNvPr id="15513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514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515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516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D4EA740-9DBA-4F68-BEA9-35356EEFCE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5517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438400"/>
            <a:ext cx="85407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Environmental Modeling</a:t>
            </a:r>
            <a:br>
              <a:rPr lang="en-US" smtClean="0"/>
            </a:br>
            <a:r>
              <a:rPr lang="en-US" sz="4000" smtClean="0"/>
              <a:t/>
            </a:r>
            <a:br>
              <a:rPr lang="en-US" sz="4000" smtClean="0"/>
            </a:br>
            <a:r>
              <a:rPr lang="en-US" sz="3600" smtClean="0"/>
              <a:t>Basic Testing Methods - Statistics III</a:t>
            </a:r>
            <a:r>
              <a:rPr lang="en-US" sz="4000" smtClean="0"/>
              <a:t/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9220" name="Rectangle 4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2359025"/>
            <a:ext cx="8540750" cy="4498975"/>
          </a:xfrm>
        </p:spPr>
        <p:txBody>
          <a:bodyPr/>
          <a:lstStyle/>
          <a:p>
            <a:pPr algn="ctr" eaLnBrk="1" hangingPunct="1">
              <a:buFont typeface="Arial" charset="0"/>
              <a:buNone/>
              <a:defRPr/>
            </a:pPr>
            <a:endParaRPr lang="en-US" smtClean="0"/>
          </a:p>
          <a:p>
            <a:pPr algn="ctr" eaLnBrk="1" hangingPunct="1">
              <a:buFont typeface="Arial" charset="0"/>
              <a:buNone/>
              <a:defRPr/>
            </a:pPr>
            <a:endParaRPr lang="en-US" sz="2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Test of Regression Model</a:t>
            </a:r>
            <a:r>
              <a:rPr lang="en-US" sz="1600" b="1" smtClean="0">
                <a:solidFill>
                  <a:srgbClr val="000000"/>
                </a:solidFill>
                <a:effectLst/>
                <a:latin typeface="Times" charset="0"/>
              </a:rPr>
              <a:t> </a:t>
            </a: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81000" y="1600200"/>
            <a:ext cx="8540750" cy="4498975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effectLst/>
              </a:rPr>
              <a:t> Compare the computed F value to the critical F value for specified degrees of freedom for both variances and level of significance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1600" smtClean="0">
              <a:effectLst/>
            </a:endParaRPr>
          </a:p>
          <a:p>
            <a:pPr eaLnBrk="1" hangingPunct="1"/>
            <a:r>
              <a:rPr lang="en-US" altLang="en-US" sz="2800" smtClean="0">
                <a:effectLst/>
              </a:rPr>
              <a:t> If the computed F&gt;critical F, reject the null, accept otherwise </a:t>
            </a:r>
          </a:p>
          <a:p>
            <a:pPr eaLnBrk="1" hangingPunct="1"/>
            <a:r>
              <a:rPr lang="en-US" altLang="en-US" sz="2800" smtClean="0">
                <a:effectLst/>
              </a:rPr>
              <a:t> Check the p value, if p&lt;</a:t>
            </a:r>
            <a:r>
              <a:rPr lang="en-US" altLang="en-US" sz="2800" smtClean="0">
                <a:effectLst/>
                <a:latin typeface="Symbol" panose="05050102010706020507" pitchFamily="18" charset="2"/>
              </a:rPr>
              <a:t>a</a:t>
            </a:r>
            <a:r>
              <a:rPr lang="en-US" altLang="en-US" sz="2800" smtClean="0">
                <a:effectLst/>
              </a:rPr>
              <a:t>, reject the null hypothesis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 Test for Regression Model</a:t>
            </a:r>
          </a:p>
        </p:txBody>
      </p:sp>
      <p:sp>
        <p:nvSpPr>
          <p:cNvPr id="1536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>
                <a:effectLst/>
              </a:rPr>
              <a:t> F test for regression model: </a:t>
            </a:r>
          </a:p>
          <a:p>
            <a:pPr eaLnBrk="1" hangingPunct="1"/>
            <a:r>
              <a:rPr lang="en-US" altLang="en-US" sz="2800" smtClean="0">
                <a:effectLst/>
              </a:rPr>
              <a:t> Null hypothesis: SS</a:t>
            </a:r>
            <a:r>
              <a:rPr lang="en-US" altLang="en-US" sz="2800" baseline="-25000" smtClean="0">
                <a:effectLst/>
              </a:rPr>
              <a:t>r</a:t>
            </a:r>
            <a:r>
              <a:rPr lang="en-US" altLang="en-US" sz="2800" smtClean="0">
                <a:effectLst/>
              </a:rPr>
              <a:t> = SS</a:t>
            </a:r>
            <a:r>
              <a:rPr lang="en-US" altLang="en-US" sz="2800" baseline="-25000" smtClean="0">
                <a:effectLst/>
              </a:rPr>
              <a:t>e</a:t>
            </a:r>
            <a:r>
              <a:rPr lang="en-US" altLang="en-US" sz="2800" smtClean="0">
                <a:effectLst/>
              </a:rPr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                 SS</a:t>
            </a:r>
            <a:r>
              <a:rPr lang="en-US" altLang="en-US" sz="2800" baseline="-25000" smtClean="0">
                <a:effectLst/>
              </a:rPr>
              <a:t>r</a:t>
            </a:r>
            <a:r>
              <a:rPr lang="en-US" altLang="en-US" sz="2800" smtClean="0">
                <a:effectLst/>
              </a:rPr>
              <a:t>/k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        F = --------------,  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               SS</a:t>
            </a:r>
            <a:r>
              <a:rPr lang="en-US" altLang="en-US" sz="2800" baseline="-25000" smtClean="0">
                <a:effectLst/>
              </a:rPr>
              <a:t>e</a:t>
            </a:r>
            <a:r>
              <a:rPr lang="en-US" altLang="en-US" sz="2800" smtClean="0">
                <a:effectLst/>
              </a:rPr>
              <a:t>/N-k-1     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   k - number of parameters excluding b</a:t>
            </a:r>
            <a:r>
              <a:rPr lang="en-US" altLang="en-US" sz="2800" baseline="-25000" smtClean="0">
                <a:effectLst/>
              </a:rPr>
              <a:t>0 </a:t>
            </a:r>
            <a:r>
              <a:rPr lang="en-US" altLang="en-US" sz="2800" smtClean="0">
                <a:effectLst/>
              </a:rPr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   N - sample size 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 Test for b</a:t>
            </a: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>
                <a:effectLst/>
              </a:rPr>
              <a:t> t test for individual parameters b </a:t>
            </a:r>
          </a:p>
          <a:p>
            <a:pPr eaLnBrk="1" hangingPunct="1"/>
            <a:r>
              <a:rPr lang="en-US" altLang="en-US" sz="2800" smtClean="0">
                <a:effectLst/>
              </a:rPr>
              <a:t> Null hypothesis: b</a:t>
            </a:r>
            <a:r>
              <a:rPr lang="en-US" altLang="en-US" sz="2800" baseline="-25000" smtClean="0">
                <a:effectLst/>
              </a:rPr>
              <a:t>i</a:t>
            </a:r>
            <a:r>
              <a:rPr lang="en-US" altLang="en-US" sz="2800" smtClean="0">
                <a:effectLst/>
              </a:rPr>
              <a:t> = 0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              b</a:t>
            </a:r>
            <a:r>
              <a:rPr lang="en-US" altLang="en-US" sz="2800" baseline="-25000" smtClean="0">
                <a:effectLst/>
              </a:rPr>
              <a:t>i</a:t>
            </a:r>
            <a:r>
              <a:rPr lang="en-US" altLang="en-US" sz="2800" smtClean="0">
                <a:effectLst/>
              </a:rPr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      t = ------,  S</a:t>
            </a:r>
            <a:r>
              <a:rPr lang="en-US" altLang="en-US" sz="2800" baseline="-25000" smtClean="0">
                <a:effectLst/>
              </a:rPr>
              <a:t>bi</a:t>
            </a:r>
            <a:r>
              <a:rPr lang="en-US" altLang="en-US" sz="2800" smtClean="0">
                <a:effectLst/>
              </a:rPr>
              <a:t> - standard error of b</a:t>
            </a:r>
            <a:r>
              <a:rPr lang="en-US" altLang="en-US" sz="2800" baseline="-25000" smtClean="0">
                <a:effectLst/>
              </a:rPr>
              <a:t>i</a:t>
            </a:r>
            <a:r>
              <a:rPr lang="en-US" altLang="en-US" sz="2800" smtClean="0">
                <a:effectLst/>
              </a:rPr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             S</a:t>
            </a:r>
            <a:r>
              <a:rPr lang="en-US" altLang="en-US" sz="2800" baseline="-25000" smtClean="0">
                <a:effectLst/>
              </a:rPr>
              <a:t>bi</a:t>
            </a:r>
            <a:r>
              <a:rPr lang="en-US" altLang="en-US" sz="2800" smtClean="0">
                <a:effectLst/>
              </a:rPr>
              <a:t> 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5. Multiple Regression</a:t>
            </a:r>
            <a:endParaRPr lang="en-US" sz="160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" charset="0"/>
            </a:endParaRPr>
          </a:p>
        </p:txBody>
      </p:sp>
      <p:sp>
        <p:nvSpPr>
          <p:cNvPr id="1741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>
                <a:effectLst/>
              </a:rPr>
              <a:t> </a:t>
            </a:r>
            <a:r>
              <a:rPr lang="en-US" altLang="en-US" sz="2800" smtClean="0">
                <a:solidFill>
                  <a:srgbClr val="FF6600"/>
                </a:solidFill>
                <a:effectLst/>
              </a:rPr>
              <a:t>Y</a:t>
            </a:r>
            <a:r>
              <a:rPr lang="en-US" altLang="en-US" sz="2800" baseline="-25000" smtClean="0">
                <a:effectLst/>
              </a:rPr>
              <a:t>i</a:t>
            </a:r>
            <a:r>
              <a:rPr lang="en-US" altLang="en-US" sz="2800" smtClean="0">
                <a:effectLst/>
              </a:rPr>
              <a:t> = b</a:t>
            </a:r>
            <a:r>
              <a:rPr lang="en-US" altLang="en-US" sz="2800" baseline="-25000" smtClean="0">
                <a:effectLst/>
              </a:rPr>
              <a:t>0</a:t>
            </a:r>
            <a:r>
              <a:rPr lang="en-US" altLang="en-US" sz="2800" smtClean="0">
                <a:effectLst/>
              </a:rPr>
              <a:t> + b</a:t>
            </a:r>
            <a:r>
              <a:rPr lang="en-US" altLang="en-US" sz="2800" baseline="-25000" smtClean="0">
                <a:effectLst/>
              </a:rPr>
              <a:t>1</a:t>
            </a:r>
            <a:r>
              <a:rPr lang="en-US" altLang="en-US" sz="2800" smtClean="0">
                <a:solidFill>
                  <a:schemeClr val="hlink"/>
                </a:solidFill>
                <a:effectLst/>
              </a:rPr>
              <a:t>X</a:t>
            </a:r>
            <a:r>
              <a:rPr lang="en-US" altLang="en-US" sz="2800" baseline="-25000" smtClean="0">
                <a:solidFill>
                  <a:schemeClr val="hlink"/>
                </a:solidFill>
                <a:effectLst/>
              </a:rPr>
              <a:t>1</a:t>
            </a:r>
            <a:r>
              <a:rPr lang="en-US" altLang="en-US" sz="2800" smtClean="0">
                <a:effectLst/>
              </a:rPr>
              <a:t> + b</a:t>
            </a:r>
            <a:r>
              <a:rPr lang="en-US" altLang="en-US" sz="2800" baseline="-25000" smtClean="0">
                <a:effectLst/>
              </a:rPr>
              <a:t>2</a:t>
            </a:r>
            <a:r>
              <a:rPr lang="en-US" altLang="en-US" sz="2800" smtClean="0">
                <a:solidFill>
                  <a:schemeClr val="hlink"/>
                </a:solidFill>
                <a:effectLst/>
              </a:rPr>
              <a:t>X</a:t>
            </a:r>
            <a:r>
              <a:rPr lang="en-US" altLang="en-US" sz="2800" baseline="-25000" smtClean="0">
                <a:solidFill>
                  <a:schemeClr val="hlink"/>
                </a:solidFill>
                <a:effectLst/>
              </a:rPr>
              <a:t>2</a:t>
            </a:r>
            <a:r>
              <a:rPr lang="en-US" altLang="en-US" sz="2800" smtClean="0">
                <a:effectLst/>
              </a:rPr>
              <a:t> + b</a:t>
            </a:r>
            <a:r>
              <a:rPr lang="en-US" altLang="en-US" sz="2800" baseline="-25000" smtClean="0">
                <a:effectLst/>
              </a:rPr>
              <a:t>3</a:t>
            </a:r>
            <a:r>
              <a:rPr lang="en-US" altLang="en-US" sz="2800" smtClean="0">
                <a:solidFill>
                  <a:schemeClr val="hlink"/>
                </a:solidFill>
                <a:effectLst/>
              </a:rPr>
              <a:t>X</a:t>
            </a:r>
            <a:r>
              <a:rPr lang="en-US" altLang="en-US" sz="2800" baseline="-25000" smtClean="0">
                <a:solidFill>
                  <a:schemeClr val="hlink"/>
                </a:solidFill>
                <a:effectLst/>
              </a:rPr>
              <a:t>3</a:t>
            </a:r>
            <a:r>
              <a:rPr lang="en-US" altLang="en-US" sz="2800" smtClean="0">
                <a:effectLst/>
              </a:rPr>
              <a:t> + ... + b</a:t>
            </a:r>
            <a:r>
              <a:rPr lang="en-US" altLang="en-US" sz="2800" baseline="-25000" smtClean="0">
                <a:effectLst/>
              </a:rPr>
              <a:t>m</a:t>
            </a:r>
            <a:r>
              <a:rPr lang="en-US" altLang="en-US" sz="2800" smtClean="0">
                <a:solidFill>
                  <a:schemeClr val="hlink"/>
                </a:solidFill>
                <a:effectLst/>
              </a:rPr>
              <a:t>X</a:t>
            </a:r>
            <a:r>
              <a:rPr lang="en-US" altLang="en-US" sz="2800" baseline="-25000" smtClean="0">
                <a:solidFill>
                  <a:schemeClr val="hlink"/>
                </a:solidFill>
                <a:effectLst/>
              </a:rPr>
              <a:t>m</a:t>
            </a:r>
            <a:r>
              <a:rPr lang="en-US" altLang="en-US" sz="2800" smtClean="0">
                <a:effectLst/>
              </a:rPr>
              <a:t> + e</a:t>
            </a:r>
            <a:r>
              <a:rPr lang="en-US" altLang="en-US" sz="2800" baseline="-25000" smtClean="0">
                <a:effectLst/>
              </a:rPr>
              <a:t>i</a:t>
            </a:r>
            <a:r>
              <a:rPr lang="en-US" altLang="en-US" sz="2800" smtClean="0">
                <a:effectLst/>
              </a:rPr>
              <a:t> </a:t>
            </a:r>
          </a:p>
          <a:p>
            <a:pPr eaLnBrk="1" hangingPunct="1"/>
            <a:endParaRPr lang="en-US" altLang="en-US" sz="2800" smtClean="0">
              <a:effectLst/>
            </a:endParaRPr>
          </a:p>
          <a:p>
            <a:pPr eaLnBrk="1" hangingPunct="1"/>
            <a:r>
              <a:rPr lang="en-US" altLang="en-US" sz="2800" smtClean="0">
                <a:effectLst/>
              </a:rPr>
              <a:t> Y</a:t>
            </a:r>
            <a:r>
              <a:rPr lang="en-US" altLang="en-US" sz="2800" baseline="-25000" smtClean="0">
                <a:effectLst/>
              </a:rPr>
              <a:t> </a:t>
            </a:r>
            <a:r>
              <a:rPr lang="en-US" altLang="en-US" sz="2800" smtClean="0">
                <a:effectLst/>
              </a:rPr>
              <a:t> = b</a:t>
            </a:r>
            <a:r>
              <a:rPr lang="en-US" altLang="en-US" sz="2800" baseline="-25000" smtClean="0">
                <a:effectLst/>
              </a:rPr>
              <a:t>0</a:t>
            </a:r>
            <a:r>
              <a:rPr lang="en-US" altLang="en-US" sz="2800" smtClean="0">
                <a:effectLst/>
              </a:rPr>
              <a:t> + b</a:t>
            </a:r>
            <a:r>
              <a:rPr lang="en-US" altLang="en-US" sz="2800" baseline="-25000" smtClean="0">
                <a:effectLst/>
              </a:rPr>
              <a:t>1</a:t>
            </a:r>
            <a:r>
              <a:rPr lang="en-US" altLang="en-US" sz="2800" smtClean="0">
                <a:effectLst/>
              </a:rPr>
              <a:t>X</a:t>
            </a:r>
            <a:r>
              <a:rPr lang="en-US" altLang="en-US" sz="2800" baseline="-25000" smtClean="0">
                <a:effectLst/>
              </a:rPr>
              <a:t>1</a:t>
            </a:r>
            <a:r>
              <a:rPr lang="en-US" altLang="en-US" sz="2800" smtClean="0">
                <a:effectLst/>
              </a:rPr>
              <a:t> + b</a:t>
            </a:r>
            <a:r>
              <a:rPr lang="en-US" altLang="en-US" sz="2800" baseline="-25000" smtClean="0">
                <a:effectLst/>
              </a:rPr>
              <a:t>2</a:t>
            </a:r>
            <a:r>
              <a:rPr lang="en-US" altLang="en-US" sz="2800" smtClean="0">
                <a:effectLst/>
              </a:rPr>
              <a:t>X</a:t>
            </a:r>
            <a:r>
              <a:rPr lang="en-US" altLang="en-US" sz="2800" baseline="-25000" smtClean="0">
                <a:effectLst/>
              </a:rPr>
              <a:t>2</a:t>
            </a:r>
            <a:r>
              <a:rPr lang="en-US" altLang="en-US" sz="2800" smtClean="0">
                <a:effectLst/>
              </a:rPr>
              <a:t> + b</a:t>
            </a:r>
            <a:r>
              <a:rPr lang="en-US" altLang="en-US" sz="2800" baseline="-25000" smtClean="0">
                <a:effectLst/>
              </a:rPr>
              <a:t>3</a:t>
            </a:r>
            <a:r>
              <a:rPr lang="en-US" altLang="en-US" sz="2800" smtClean="0">
                <a:effectLst/>
              </a:rPr>
              <a:t>X</a:t>
            </a:r>
            <a:r>
              <a:rPr lang="en-US" altLang="en-US" sz="2800" baseline="-25000" smtClean="0">
                <a:effectLst/>
              </a:rPr>
              <a:t>3</a:t>
            </a:r>
            <a:r>
              <a:rPr lang="en-US" altLang="en-US" sz="2800" smtClean="0">
                <a:effectLst/>
              </a:rPr>
              <a:t> + ... + b</a:t>
            </a:r>
            <a:r>
              <a:rPr lang="en-US" altLang="en-US" sz="2800" baseline="-25000" smtClean="0">
                <a:effectLst/>
              </a:rPr>
              <a:t>m</a:t>
            </a:r>
            <a:r>
              <a:rPr lang="en-US" altLang="en-US" sz="2800" smtClean="0">
                <a:effectLst/>
              </a:rPr>
              <a:t>X</a:t>
            </a:r>
            <a:r>
              <a:rPr lang="en-US" altLang="en-US" sz="2800" baseline="-25000" smtClean="0">
                <a:effectLst/>
              </a:rPr>
              <a:t>m</a:t>
            </a:r>
            <a:r>
              <a:rPr lang="en-US" altLang="en-US" sz="1600" smtClean="0"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Regression Results</a:t>
            </a:r>
          </a:p>
        </p:txBody>
      </p:sp>
      <p:sp>
        <p:nvSpPr>
          <p:cNvPr id="24473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►"/>
              <a:defRPr/>
            </a:pPr>
            <a:r>
              <a:rPr lang="en-US" sz="2400" dirty="0" smtClean="0"/>
              <a:t> </a:t>
            </a:r>
            <a:r>
              <a:rPr lang="en-US" sz="2800" dirty="0" smtClean="0"/>
              <a:t>Analysis of variance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dirty="0" smtClean="0"/>
              <a:t>			DF  	Sum of Squares 	Mean Square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dirty="0" smtClean="0"/>
              <a:t>Regression 	3    	97747.09184		32583.03061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dirty="0" smtClean="0"/>
              <a:t>Residual	36    	  7061.68316		    196.15787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n-US" sz="1400" dirty="0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dirty="0" smtClean="0"/>
              <a:t>F = 166.10616	</a:t>
            </a:r>
            <a:r>
              <a:rPr lang="en-US" sz="2400" dirty="0" err="1" smtClean="0"/>
              <a:t>Signif</a:t>
            </a:r>
            <a:r>
              <a:rPr lang="en-US" sz="2400" dirty="0" smtClean="0"/>
              <a:t> F = 0.0000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dirty="0" smtClean="0"/>
              <a:t>Multiple r		   0.87328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dirty="0" smtClean="0"/>
              <a:t>R Square		   0.76262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dirty="0" smtClean="0"/>
              <a:t>Adjusted R Square 	   0.75701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dirty="0" smtClean="0"/>
              <a:t>Standard Error	 14.00564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Regression Results</a:t>
            </a:r>
          </a:p>
        </p:txBody>
      </p:sp>
      <p:sp>
        <p:nvSpPr>
          <p:cNvPr id="24576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52400" y="1600200"/>
            <a:ext cx="8991600" cy="4498975"/>
          </a:xfrm>
        </p:spPr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en-US" sz="2800" dirty="0" smtClean="0"/>
              <a:t> Variables in the Equation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400" dirty="0" smtClean="0"/>
              <a:t>Variable	b	   Se b		    Beta	   t	    Sig t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400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 	 </a:t>
            </a:r>
            <a:r>
              <a:rPr lang="en-US" sz="2400" dirty="0" smtClean="0">
                <a:solidFill>
                  <a:srgbClr val="FFCC00"/>
                </a:solidFill>
              </a:rPr>
              <a:t>0.1917</a:t>
            </a:r>
            <a:r>
              <a:rPr lang="en-US" sz="2400" dirty="0" smtClean="0"/>
              <a:t> 	0.001715	  </a:t>
            </a:r>
            <a:r>
              <a:rPr lang="en-US" sz="2400" dirty="0" smtClean="0">
                <a:solidFill>
                  <a:srgbClr val="99CCFF"/>
                </a:solidFill>
              </a:rPr>
              <a:t>0.725998</a:t>
            </a:r>
            <a:r>
              <a:rPr lang="en-US" sz="2400" dirty="0" smtClean="0"/>
              <a:t>	 6.262    </a:t>
            </a:r>
            <a:r>
              <a:rPr lang="en-US" sz="2400" dirty="0" smtClean="0">
                <a:solidFill>
                  <a:schemeClr val="accent1"/>
                </a:solidFill>
              </a:rPr>
              <a:t>0.0000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400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  	</a:t>
            </a:r>
            <a:r>
              <a:rPr lang="en-US" sz="2400" dirty="0" smtClean="0">
                <a:solidFill>
                  <a:srgbClr val="FFCC00"/>
                </a:solidFill>
              </a:rPr>
              <a:t>-0.0829</a:t>
            </a:r>
            <a:r>
              <a:rPr lang="en-US" sz="2400" dirty="0" smtClean="0"/>
              <a:t>	0.001219	 </a:t>
            </a:r>
            <a:r>
              <a:rPr lang="en-US" sz="2400" dirty="0" smtClean="0">
                <a:solidFill>
                  <a:srgbClr val="99CCFF"/>
                </a:solidFill>
              </a:rPr>
              <a:t>-0.994050</a:t>
            </a:r>
            <a:r>
              <a:rPr lang="en-US" sz="2400" dirty="0" smtClean="0"/>
              <a:t>	-16.161  </a:t>
            </a:r>
            <a:r>
              <a:rPr lang="en-US" sz="2400" dirty="0" smtClean="0">
                <a:solidFill>
                  <a:schemeClr val="accent1"/>
                </a:solidFill>
              </a:rPr>
              <a:t>0.0000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400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  	</a:t>
            </a:r>
            <a:r>
              <a:rPr lang="en-US" sz="2400" dirty="0" smtClean="0">
                <a:solidFill>
                  <a:srgbClr val="FFCC00"/>
                </a:solidFill>
              </a:rPr>
              <a:t>-4.9594</a:t>
            </a:r>
            <a:r>
              <a:rPr lang="en-US" sz="2400" dirty="0" smtClean="0"/>
              <a:t>	11.079785	 </a:t>
            </a:r>
            <a:r>
              <a:rPr lang="en-US" sz="2400" dirty="0" smtClean="0">
                <a:solidFill>
                  <a:srgbClr val="99CCFF"/>
                </a:solidFill>
              </a:rPr>
              <a:t>-0.052423</a:t>
            </a:r>
            <a:r>
              <a:rPr lang="en-US" sz="2400" dirty="0" smtClean="0"/>
              <a:t>	-0.4841  </a:t>
            </a:r>
            <a:r>
              <a:rPr lang="en-US" sz="2400" dirty="0" smtClean="0">
                <a:solidFill>
                  <a:schemeClr val="accent1"/>
                </a:solidFill>
              </a:rPr>
              <a:t>0.0310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400" dirty="0" smtClean="0"/>
              <a:t>X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 	</a:t>
            </a:r>
            <a:r>
              <a:rPr lang="en-US" sz="2400" dirty="0" smtClean="0">
                <a:solidFill>
                  <a:srgbClr val="FFCC00"/>
                </a:solidFill>
              </a:rPr>
              <a:t> 5.3639</a:t>
            </a:r>
            <a:r>
              <a:rPr lang="en-US" sz="2400" dirty="0" smtClean="0"/>
              <a:t>	7.3908	  </a:t>
            </a:r>
            <a:r>
              <a:rPr lang="en-US" sz="2400" dirty="0" smtClean="0">
                <a:solidFill>
                  <a:srgbClr val="99CCFF"/>
                </a:solidFill>
              </a:rPr>
              <a:t>7.9273</a:t>
            </a:r>
            <a:r>
              <a:rPr lang="en-US" sz="2400" dirty="0" smtClean="0"/>
              <a:t>	-0.932	  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0.0926</a:t>
            </a:r>
          </a:p>
          <a:p>
            <a:pPr eaLnBrk="1" hangingPunct="1">
              <a:buFont typeface="Arial" charset="0"/>
              <a:buNone/>
              <a:defRPr/>
            </a:pPr>
            <a:endParaRPr lang="en-US" sz="2400" dirty="0" smtClean="0">
              <a:solidFill>
                <a:schemeClr val="accent1"/>
              </a:solidFill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en-US" sz="2400" dirty="0" smtClean="0"/>
              <a:t>Y = </a:t>
            </a:r>
            <a:r>
              <a:rPr lang="en-US" sz="2400" dirty="0" smtClean="0">
                <a:solidFill>
                  <a:srgbClr val="FFCC00"/>
                </a:solidFill>
              </a:rPr>
              <a:t>0.1917</a:t>
            </a:r>
            <a:r>
              <a:rPr lang="en-US" sz="2400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CC00"/>
                </a:solidFill>
              </a:rPr>
              <a:t>- 0.0829</a:t>
            </a:r>
            <a:r>
              <a:rPr lang="en-US" sz="2400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- </a:t>
            </a:r>
            <a:r>
              <a:rPr lang="en-US" sz="2400" dirty="0" smtClean="0">
                <a:solidFill>
                  <a:srgbClr val="FFCC00"/>
                </a:solidFill>
              </a:rPr>
              <a:t>4.9594</a:t>
            </a:r>
            <a:r>
              <a:rPr lang="en-US" sz="2400" dirty="0" smtClean="0"/>
              <a:t>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+ </a:t>
            </a:r>
            <a:r>
              <a:rPr lang="en-US" sz="2400" dirty="0" smtClean="0">
                <a:solidFill>
                  <a:srgbClr val="FFCC00"/>
                </a:solidFill>
              </a:rPr>
              <a:t>5.3639</a:t>
            </a:r>
            <a:r>
              <a:rPr lang="en-US" sz="2400" dirty="0" smtClean="0"/>
              <a:t>X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1. Covariance</a:t>
            </a:r>
            <a:r>
              <a:rPr lang="en-US" sz="1600" b="1" smtClean="0">
                <a:solidFill>
                  <a:srgbClr val="000000"/>
                </a:solidFill>
                <a:effectLst/>
                <a:latin typeface="Times" charset="0"/>
              </a:rPr>
              <a:t> </a:t>
            </a:r>
          </a:p>
        </p:txBody>
      </p:sp>
      <p:sp>
        <p:nvSpPr>
          <p:cNvPr id="61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73225"/>
            <a:ext cx="8540750" cy="4498975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effectLst/>
              </a:rPr>
              <a:t> Joint variation of two variables about their common mean </a:t>
            </a:r>
          </a:p>
          <a:p>
            <a:pPr eaLnBrk="1" hangingPunct="1"/>
            <a:endParaRPr lang="en-US" altLang="en-US" sz="1600" smtClean="0">
              <a:effectLst/>
            </a:endParaRPr>
          </a:p>
          <a:p>
            <a:pPr eaLnBrk="1" hangingPunct="1"/>
            <a:r>
              <a:rPr lang="en-US" altLang="en-US" sz="2800" smtClean="0">
                <a:effectLst/>
              </a:rPr>
              <a:t> Covariance 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81000"/>
            <a:ext cx="8842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2. Simple Regression</a:t>
            </a:r>
            <a:endParaRPr lang="en-US" sz="1600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" charset="0"/>
            </a:endParaRP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1752600"/>
            <a:ext cx="8540750" cy="4498975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effectLst/>
              </a:rPr>
              <a:t> Regression: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	models relationships between variables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1600" smtClean="0">
                <a:effectLst/>
              </a:rPr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  </a:t>
            </a:r>
            <a:r>
              <a:rPr lang="en-US" altLang="en-US" sz="2800" smtClean="0">
                <a:solidFill>
                  <a:srgbClr val="FF6600"/>
                </a:solidFill>
                <a:effectLst/>
              </a:rPr>
              <a:t>Y</a:t>
            </a:r>
            <a:r>
              <a:rPr lang="en-US" altLang="en-US" sz="2800" baseline="-25000" smtClean="0">
                <a:effectLst/>
              </a:rPr>
              <a:t>i</a:t>
            </a:r>
            <a:r>
              <a:rPr lang="en-US" altLang="en-US" sz="2800" smtClean="0">
                <a:effectLst/>
              </a:rPr>
              <a:t> = </a:t>
            </a:r>
            <a:r>
              <a:rPr lang="en-US" altLang="en-US" sz="2800" smtClean="0">
                <a:effectLst/>
                <a:latin typeface="Symbol" panose="05050102010706020507" pitchFamily="18" charset="2"/>
              </a:rPr>
              <a:t>b</a:t>
            </a:r>
            <a:r>
              <a:rPr lang="en-US" altLang="en-US" sz="2800" baseline="-25000" smtClean="0">
                <a:effectLst/>
              </a:rPr>
              <a:t>0</a:t>
            </a:r>
            <a:r>
              <a:rPr lang="en-US" altLang="en-US" sz="2800" smtClean="0">
                <a:effectLst/>
              </a:rPr>
              <a:t> + </a:t>
            </a:r>
            <a:r>
              <a:rPr lang="en-US" altLang="en-US" sz="2800" smtClean="0">
                <a:effectLst/>
                <a:latin typeface="Symbol" panose="05050102010706020507" pitchFamily="18" charset="2"/>
              </a:rPr>
              <a:t>b</a:t>
            </a:r>
            <a:r>
              <a:rPr lang="en-US" altLang="en-US" sz="2800" baseline="-25000" smtClean="0">
                <a:effectLst/>
              </a:rPr>
              <a:t>1</a:t>
            </a:r>
            <a:r>
              <a:rPr lang="en-US" altLang="en-US" sz="2800" smtClean="0">
                <a:solidFill>
                  <a:schemeClr val="hlink"/>
                </a:solidFill>
                <a:effectLst/>
              </a:rPr>
              <a:t>X</a:t>
            </a:r>
            <a:r>
              <a:rPr lang="en-US" altLang="en-US" sz="2800" baseline="-25000" smtClean="0">
                <a:effectLst/>
              </a:rPr>
              <a:t>i</a:t>
            </a:r>
            <a:r>
              <a:rPr lang="en-US" altLang="en-US" sz="2800" smtClean="0">
                <a:effectLst/>
              </a:rPr>
              <a:t> + e</a:t>
            </a:r>
            <a:r>
              <a:rPr lang="en-US" altLang="en-US" sz="2800" baseline="-25000" smtClean="0">
                <a:effectLst/>
              </a:rPr>
              <a:t>i</a:t>
            </a:r>
            <a:r>
              <a:rPr lang="en-US" altLang="en-US" sz="2800" smtClean="0">
                <a:effectLst/>
              </a:rPr>
              <a:t>,   </a:t>
            </a:r>
            <a:r>
              <a:rPr lang="en-US" altLang="en-US" sz="2800" smtClean="0">
                <a:effectLst/>
                <a:latin typeface="Symbol" panose="05050102010706020507" pitchFamily="18" charset="2"/>
              </a:rPr>
              <a:t>b</a:t>
            </a:r>
            <a:r>
              <a:rPr lang="en-US" altLang="en-US" sz="2800" baseline="-25000" smtClean="0">
                <a:effectLst/>
              </a:rPr>
              <a:t>0</a:t>
            </a:r>
            <a:r>
              <a:rPr lang="en-US" altLang="en-US" sz="2800" smtClean="0">
                <a:effectLst/>
              </a:rPr>
              <a:t> - intercept, </a:t>
            </a:r>
            <a:r>
              <a:rPr lang="en-US" altLang="en-US" sz="2800" smtClean="0">
                <a:effectLst/>
                <a:latin typeface="Symbol" panose="05050102010706020507" pitchFamily="18" charset="2"/>
              </a:rPr>
              <a:t>b</a:t>
            </a:r>
            <a:r>
              <a:rPr lang="en-US" altLang="en-US" sz="2800" baseline="-25000" smtClean="0">
                <a:effectLst/>
              </a:rPr>
              <a:t>i</a:t>
            </a:r>
            <a:r>
              <a:rPr lang="en-US" altLang="en-US" sz="2800" smtClean="0">
                <a:effectLst/>
              </a:rPr>
              <a:t> – slope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800" smtClean="0">
              <a:effectLst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	</a:t>
            </a:r>
            <a:r>
              <a:rPr lang="en-US" altLang="en-US" sz="2800" smtClean="0">
                <a:solidFill>
                  <a:srgbClr val="FF6600"/>
                </a:solidFill>
                <a:effectLst/>
              </a:rPr>
              <a:t>Y</a:t>
            </a:r>
            <a:r>
              <a:rPr lang="en-US" altLang="en-US" sz="2800" smtClean="0">
                <a:effectLst/>
              </a:rPr>
              <a:t> is the dependent variable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1600" smtClean="0">
                <a:effectLst/>
              </a:rPr>
              <a:t>	</a:t>
            </a:r>
            <a:r>
              <a:rPr lang="en-US" altLang="en-US" sz="2800" smtClean="0">
                <a:solidFill>
                  <a:srgbClr val="99CC00"/>
                </a:solidFill>
                <a:effectLst/>
              </a:rPr>
              <a:t>X</a:t>
            </a:r>
            <a:r>
              <a:rPr lang="en-US" altLang="en-US" sz="2800" smtClean="0">
                <a:effectLst/>
              </a:rPr>
              <a:t> is the independent variable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	Simple regression has one independent variable Multiple regression has more than one indep var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81000"/>
            <a:ext cx="8842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2. Simple Regression..</a:t>
            </a:r>
            <a:endParaRPr lang="en-US" sz="1600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" charset="0"/>
            </a:endParaRPr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1752600"/>
            <a:ext cx="8540750" cy="4498975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effectLst/>
              </a:rPr>
              <a:t> We can fit a line through the cloud of dots</a:t>
            </a:r>
          </a:p>
          <a:p>
            <a:pPr eaLnBrk="1" hangingPunct="1"/>
            <a:r>
              <a:rPr lang="en-US" altLang="en-US" sz="2800" smtClean="0">
                <a:effectLst/>
              </a:rPr>
              <a:t> Only one position is the best fit </a:t>
            </a:r>
            <a:r>
              <a:rPr lang="en-US" altLang="en-US" sz="2800" smtClean="0">
                <a:solidFill>
                  <a:srgbClr val="FF6600"/>
                </a:solidFill>
                <a:effectLst/>
              </a:rPr>
              <a:t>Y</a:t>
            </a:r>
            <a:r>
              <a:rPr lang="en-US" altLang="en-US" sz="2800" smtClean="0">
                <a:effectLst/>
              </a:rPr>
              <a:t> = b</a:t>
            </a:r>
            <a:r>
              <a:rPr lang="en-US" altLang="en-US" sz="2800" baseline="-25000" smtClean="0">
                <a:effectLst/>
              </a:rPr>
              <a:t>0</a:t>
            </a:r>
            <a:r>
              <a:rPr lang="en-US" altLang="en-US" sz="2800" smtClean="0">
                <a:effectLst/>
              </a:rPr>
              <a:t> + b</a:t>
            </a:r>
            <a:r>
              <a:rPr lang="en-US" altLang="en-US" sz="2800" smtClean="0">
                <a:solidFill>
                  <a:srgbClr val="99CC00"/>
                </a:solidFill>
                <a:effectLst/>
              </a:rPr>
              <a:t>X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  			Y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                    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 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 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800" baseline="-25000" smtClean="0">
              <a:effectLst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800" baseline="-25000" smtClean="0">
              <a:effectLst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800" baseline="-25000" smtClean="0">
              <a:effectLst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baseline="-25000" smtClean="0">
                <a:effectLst/>
              </a:rPr>
              <a:t>								</a:t>
            </a:r>
            <a:r>
              <a:rPr lang="en-US" altLang="en-US" sz="2800" smtClean="0">
                <a:effectLst/>
              </a:rPr>
              <a:t>     X</a:t>
            </a:r>
            <a:endParaRPr lang="en-US" altLang="en-US" sz="2800" baseline="-25000" smtClean="0">
              <a:effectLst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533400" y="4648200"/>
            <a:ext cx="3200400" cy="0"/>
          </a:xfrm>
          <a:prstGeom prst="line">
            <a:avLst/>
          </a:prstGeom>
          <a:ln w="38100">
            <a:solidFill>
              <a:schemeClr val="tx1">
                <a:lumMod val="95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133600" y="6248400"/>
            <a:ext cx="5105400" cy="158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819400" y="4572000"/>
            <a:ext cx="76200" cy="76200"/>
          </a:xfrm>
          <a:prstGeom prst="ellipse">
            <a:avLst/>
          </a:prstGeom>
          <a:solidFill>
            <a:srgbClr val="99CC00"/>
          </a:solidFill>
          <a:ln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3276600" y="5105400"/>
            <a:ext cx="76200" cy="76200"/>
          </a:xfrm>
          <a:prstGeom prst="ellipse">
            <a:avLst/>
          </a:prstGeom>
          <a:solidFill>
            <a:srgbClr val="99CC00"/>
          </a:solidFill>
          <a:ln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505200" y="4191000"/>
            <a:ext cx="76200" cy="76200"/>
          </a:xfrm>
          <a:prstGeom prst="ellipse">
            <a:avLst/>
          </a:prstGeom>
          <a:solidFill>
            <a:srgbClr val="99CC00"/>
          </a:solidFill>
          <a:ln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3581400" y="4724400"/>
            <a:ext cx="76200" cy="76200"/>
          </a:xfrm>
          <a:prstGeom prst="ellipse">
            <a:avLst/>
          </a:prstGeom>
          <a:solidFill>
            <a:srgbClr val="99CC00"/>
          </a:solidFill>
          <a:ln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3810000" y="4495800"/>
            <a:ext cx="76200" cy="76200"/>
          </a:xfrm>
          <a:prstGeom prst="ellipse">
            <a:avLst/>
          </a:prstGeom>
          <a:solidFill>
            <a:srgbClr val="99CC00"/>
          </a:solidFill>
          <a:ln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038600" y="4648200"/>
            <a:ext cx="76200" cy="76200"/>
          </a:xfrm>
          <a:prstGeom prst="ellipse">
            <a:avLst/>
          </a:prstGeom>
          <a:solidFill>
            <a:srgbClr val="99CC00"/>
          </a:solidFill>
          <a:ln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4724400" y="4267200"/>
            <a:ext cx="76200" cy="76200"/>
          </a:xfrm>
          <a:prstGeom prst="ellipse">
            <a:avLst/>
          </a:prstGeom>
          <a:solidFill>
            <a:srgbClr val="99CC00"/>
          </a:solidFill>
          <a:ln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105400" y="3657600"/>
            <a:ext cx="76200" cy="76200"/>
          </a:xfrm>
          <a:prstGeom prst="ellipse">
            <a:avLst/>
          </a:prstGeom>
          <a:solidFill>
            <a:srgbClr val="99CC00"/>
          </a:solidFill>
          <a:ln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648200" y="4724400"/>
            <a:ext cx="76200" cy="76200"/>
          </a:xfrm>
          <a:prstGeom prst="ellipse">
            <a:avLst/>
          </a:prstGeom>
          <a:solidFill>
            <a:srgbClr val="99CC00"/>
          </a:solidFill>
          <a:ln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867400" y="3429000"/>
            <a:ext cx="76200" cy="76200"/>
          </a:xfrm>
          <a:prstGeom prst="ellipse">
            <a:avLst/>
          </a:prstGeom>
          <a:solidFill>
            <a:srgbClr val="99CC00"/>
          </a:solidFill>
          <a:ln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800600" y="3962400"/>
            <a:ext cx="76200" cy="76200"/>
          </a:xfrm>
          <a:prstGeom prst="ellipse">
            <a:avLst/>
          </a:prstGeom>
          <a:solidFill>
            <a:srgbClr val="99CC00"/>
          </a:solidFill>
          <a:ln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715000" y="4495800"/>
            <a:ext cx="76200" cy="76200"/>
          </a:xfrm>
          <a:prstGeom prst="ellipse">
            <a:avLst/>
          </a:prstGeom>
          <a:solidFill>
            <a:srgbClr val="99CC00"/>
          </a:solidFill>
          <a:ln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72200" y="3048000"/>
            <a:ext cx="76200" cy="76200"/>
          </a:xfrm>
          <a:prstGeom prst="ellipse">
            <a:avLst/>
          </a:prstGeom>
          <a:solidFill>
            <a:srgbClr val="99CC00"/>
          </a:solidFill>
          <a:ln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2743200" y="5334000"/>
            <a:ext cx="76200" cy="76200"/>
          </a:xfrm>
          <a:prstGeom prst="ellipse">
            <a:avLst/>
          </a:prstGeom>
          <a:solidFill>
            <a:srgbClr val="99CC00"/>
          </a:solidFill>
          <a:ln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2971800" y="5638800"/>
            <a:ext cx="76200" cy="76200"/>
          </a:xfrm>
          <a:prstGeom prst="ellipse">
            <a:avLst/>
          </a:prstGeom>
          <a:solidFill>
            <a:srgbClr val="99CC00"/>
          </a:solidFill>
          <a:ln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114800" y="5410200"/>
            <a:ext cx="76200" cy="76200"/>
          </a:xfrm>
          <a:prstGeom prst="ellipse">
            <a:avLst/>
          </a:prstGeom>
          <a:solidFill>
            <a:srgbClr val="99CC00"/>
          </a:solidFill>
          <a:ln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2514600" y="5867400"/>
            <a:ext cx="76200" cy="76200"/>
          </a:xfrm>
          <a:prstGeom prst="ellipse">
            <a:avLst/>
          </a:prstGeom>
          <a:solidFill>
            <a:srgbClr val="99CC00"/>
          </a:solidFill>
          <a:ln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943600" y="3886200"/>
            <a:ext cx="76200" cy="76200"/>
          </a:xfrm>
          <a:prstGeom prst="ellipse">
            <a:avLst/>
          </a:prstGeom>
          <a:solidFill>
            <a:srgbClr val="99CC00"/>
          </a:solidFill>
          <a:ln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114800" y="4191000"/>
            <a:ext cx="76200" cy="76200"/>
          </a:xfrm>
          <a:prstGeom prst="ellipse">
            <a:avLst/>
          </a:prstGeom>
          <a:solidFill>
            <a:srgbClr val="99CC00"/>
          </a:solidFill>
          <a:ln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81000"/>
            <a:ext cx="884237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2. Simple Regression..</a:t>
            </a:r>
            <a:endParaRPr lang="en-US" sz="1600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" charset="0"/>
            </a:endParaRPr>
          </a:p>
        </p:txBody>
      </p:sp>
      <p:sp>
        <p:nvSpPr>
          <p:cNvPr id="92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1752600"/>
            <a:ext cx="8540750" cy="4498975"/>
          </a:xfrm>
        </p:spPr>
        <p:txBody>
          <a:bodyPr/>
          <a:lstStyle/>
          <a:p>
            <a:pPr eaLnBrk="1" hangingPunct="1"/>
            <a:r>
              <a:rPr lang="en-US" altLang="en-US" sz="2800" dirty="0" smtClean="0">
                <a:effectLst/>
              </a:rPr>
              <a:t> Least square methods can help identify the best fit, following two conditions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dirty="0" smtClean="0">
                <a:effectLst/>
              </a:rPr>
              <a:t>   </a:t>
            </a:r>
            <a:r>
              <a:rPr lang="en-US" altLang="en-US" sz="2800" baseline="-25000" dirty="0" smtClean="0">
                <a:effectLst/>
              </a:rPr>
              <a:t>n</a:t>
            </a:r>
            <a:r>
              <a:rPr lang="en-US" altLang="en-US" sz="2800" dirty="0" smtClean="0">
                <a:effectLst/>
              </a:rPr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dirty="0" smtClean="0">
                <a:effectLst/>
              </a:rPr>
              <a:t>   </a:t>
            </a:r>
            <a:r>
              <a:rPr lang="en-US" altLang="en-US" sz="2800" dirty="0" smtClean="0">
                <a:effectLst/>
                <a:latin typeface="Symbol" panose="05050102010706020507" pitchFamily="18" charset="2"/>
              </a:rPr>
              <a:t>S</a:t>
            </a:r>
            <a:r>
              <a:rPr lang="en-US" altLang="en-US" sz="2800" dirty="0" smtClean="0">
                <a:effectLst/>
              </a:rPr>
              <a:t> (Y</a:t>
            </a:r>
            <a:r>
              <a:rPr lang="en-US" altLang="en-US" sz="2800" baseline="-25000" dirty="0" smtClean="0">
                <a:effectLst/>
              </a:rPr>
              <a:t>i</a:t>
            </a:r>
            <a:r>
              <a:rPr lang="en-US" altLang="en-US" sz="2800" dirty="0" smtClean="0">
                <a:effectLst/>
              </a:rPr>
              <a:t> - Y</a:t>
            </a:r>
            <a:r>
              <a:rPr lang="en-US" altLang="en-US" sz="2800" baseline="-25000" dirty="0" smtClean="0">
                <a:effectLst/>
              </a:rPr>
              <a:t>i</a:t>
            </a:r>
            <a:r>
              <a:rPr lang="en-US" altLang="en-US" sz="2800" dirty="0" smtClean="0">
                <a:effectLst/>
              </a:rPr>
              <a:t>)</a:t>
            </a:r>
            <a:r>
              <a:rPr lang="en-US" altLang="en-US" sz="2800" baseline="30000" dirty="0" smtClean="0">
                <a:effectLst/>
              </a:rPr>
              <a:t>2</a:t>
            </a:r>
            <a:r>
              <a:rPr lang="en-US" altLang="en-US" sz="2800" dirty="0" smtClean="0">
                <a:effectLst/>
              </a:rPr>
              <a:t> = minimum;   </a:t>
            </a:r>
            <a:r>
              <a:rPr lang="en-US" altLang="en-US" sz="2800" dirty="0" err="1" smtClean="0">
                <a:effectLst/>
                <a:latin typeface="Symbol" panose="05050102010706020507" pitchFamily="18" charset="2"/>
              </a:rPr>
              <a:t>S</a:t>
            </a:r>
            <a:r>
              <a:rPr lang="en-US" altLang="en-US" sz="2800" dirty="0" err="1" smtClean="0">
                <a:effectLst/>
              </a:rPr>
              <a:t>e</a:t>
            </a:r>
            <a:r>
              <a:rPr lang="en-US" altLang="en-US" sz="2800" baseline="-25000" dirty="0" err="1" smtClean="0">
                <a:effectLst/>
              </a:rPr>
              <a:t>i</a:t>
            </a:r>
            <a:r>
              <a:rPr lang="en-US" altLang="en-US" sz="2800" dirty="0" smtClean="0">
                <a:effectLst/>
              </a:rPr>
              <a:t> = 0   (Y</a:t>
            </a:r>
            <a:r>
              <a:rPr lang="en-US" altLang="en-US" sz="2800" baseline="-25000" dirty="0" smtClean="0">
                <a:effectLst/>
              </a:rPr>
              <a:t>i</a:t>
            </a:r>
            <a:r>
              <a:rPr lang="en-US" altLang="en-US" sz="2800" dirty="0" smtClean="0">
                <a:effectLst/>
              </a:rPr>
              <a:t> - Y</a:t>
            </a:r>
            <a:r>
              <a:rPr lang="en-US" altLang="en-US" sz="2800" baseline="-25000" dirty="0" smtClean="0">
                <a:effectLst/>
              </a:rPr>
              <a:t>i</a:t>
            </a:r>
            <a:r>
              <a:rPr lang="en-US" altLang="en-US" sz="2800" dirty="0" smtClean="0">
                <a:effectLst/>
              </a:rPr>
              <a:t> = </a:t>
            </a:r>
            <a:r>
              <a:rPr lang="en-US" altLang="en-US" sz="2800" dirty="0" err="1" smtClean="0">
                <a:effectLst/>
              </a:rPr>
              <a:t>e</a:t>
            </a:r>
            <a:r>
              <a:rPr lang="en-US" altLang="en-US" sz="2800" baseline="-25000" dirty="0" err="1" smtClean="0">
                <a:effectLst/>
              </a:rPr>
              <a:t>i</a:t>
            </a:r>
            <a:r>
              <a:rPr lang="en-US" altLang="en-US" sz="2800" dirty="0" smtClean="0">
                <a:effectLst/>
              </a:rPr>
              <a:t>)           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dirty="0" smtClean="0">
                <a:effectLst/>
              </a:rPr>
              <a:t>   </a:t>
            </a:r>
            <a:r>
              <a:rPr lang="en-US" altLang="en-US" sz="2800" baseline="30000" dirty="0" smtClean="0">
                <a:effectLst/>
              </a:rPr>
              <a:t>1</a:t>
            </a:r>
            <a:r>
              <a:rPr lang="en-US" altLang="en-US" sz="2800" dirty="0" smtClean="0">
                <a:effectLst/>
              </a:rPr>
              <a:t> </a:t>
            </a:r>
          </a:p>
          <a:p>
            <a:pPr eaLnBrk="1" hangingPunct="1"/>
            <a:r>
              <a:rPr lang="en-US" altLang="en-US" sz="2800" dirty="0" smtClean="0">
                <a:effectLst/>
              </a:rPr>
              <a:t> Parameters estimated in the process: b</a:t>
            </a:r>
            <a:r>
              <a:rPr lang="en-US" altLang="en-US" sz="2800" baseline="-25000" dirty="0" smtClean="0">
                <a:effectLst/>
              </a:rPr>
              <a:t>0</a:t>
            </a:r>
            <a:r>
              <a:rPr lang="en-US" altLang="en-US" sz="2800" dirty="0" smtClean="0">
                <a:effectLst/>
              </a:rPr>
              <a:t>, b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dirty="0" smtClean="0">
                <a:effectLst/>
              </a:rPr>
              <a:t>       Y = </a:t>
            </a:r>
            <a:r>
              <a:rPr lang="en-US" altLang="en-US" sz="2800" dirty="0" smtClean="0">
                <a:solidFill>
                  <a:srgbClr val="FFCC00"/>
                </a:solidFill>
                <a:effectLst/>
              </a:rPr>
              <a:t>b</a:t>
            </a:r>
            <a:r>
              <a:rPr lang="en-US" altLang="en-US" sz="2800" baseline="-25000" dirty="0" smtClean="0">
                <a:solidFill>
                  <a:srgbClr val="FFCC00"/>
                </a:solidFill>
                <a:effectLst/>
              </a:rPr>
              <a:t>0</a:t>
            </a:r>
            <a:r>
              <a:rPr lang="en-US" altLang="en-US" sz="2800" dirty="0" smtClean="0">
                <a:effectLst/>
              </a:rPr>
              <a:t> + </a:t>
            </a:r>
            <a:r>
              <a:rPr lang="en-US" altLang="en-US" sz="2800" dirty="0" err="1" smtClean="0">
                <a:solidFill>
                  <a:srgbClr val="FFCC00"/>
                </a:solidFill>
                <a:effectLst/>
              </a:rPr>
              <a:t>b</a:t>
            </a:r>
            <a:r>
              <a:rPr lang="en-US" altLang="en-US" sz="2800" dirty="0" err="1" smtClean="0">
                <a:effectLst/>
              </a:rPr>
              <a:t>X</a:t>
            </a:r>
            <a:endParaRPr lang="en-US" altLang="en-US" sz="2800" dirty="0" smtClean="0">
              <a:effectLst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baseline="-25000" dirty="0" smtClean="0">
                <a:effectLst/>
              </a:rPr>
              <a:t>	 </a:t>
            </a:r>
            <a:r>
              <a:rPr lang="en-US" altLang="en-US" sz="2800" dirty="0" smtClean="0">
                <a:effectLst/>
              </a:rPr>
              <a:t>    b</a:t>
            </a:r>
            <a:r>
              <a:rPr lang="en-US" altLang="en-US" sz="2800" baseline="-25000" dirty="0" smtClean="0">
                <a:effectLst/>
              </a:rPr>
              <a:t>0 </a:t>
            </a:r>
            <a:r>
              <a:rPr lang="en-US" altLang="en-US" sz="2800" dirty="0" smtClean="0">
                <a:effectLst/>
              </a:rPr>
              <a:t>– intercept, b – regression coefficient</a:t>
            </a:r>
            <a:endParaRPr lang="en-US" altLang="en-US" sz="2800" baseline="-25000" dirty="0" smtClean="0"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3. Goodness of Fit</a:t>
            </a:r>
            <a:endParaRPr lang="en-US" sz="160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" charset="0"/>
            </a:endParaRPr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371600"/>
            <a:ext cx="8540750" cy="449897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dirty="0" smtClean="0">
                <a:effectLst/>
              </a:rPr>
              <a:t>                                             </a:t>
            </a:r>
            <a:r>
              <a:rPr lang="en-US" altLang="en-US" sz="2400" baseline="-25000" dirty="0" smtClean="0">
                <a:effectLst/>
              </a:rPr>
              <a:t>n</a:t>
            </a:r>
            <a:endParaRPr lang="en-US" altLang="en-US" sz="2800" baseline="-25000" dirty="0" smtClean="0">
              <a:effectLst/>
            </a:endParaRPr>
          </a:p>
          <a:p>
            <a:pPr eaLnBrk="1" hangingPunct="1"/>
            <a:r>
              <a:rPr lang="en-US" altLang="en-US" sz="2800" dirty="0" smtClean="0">
                <a:effectLst/>
              </a:rPr>
              <a:t>Total Sum of Squares: </a:t>
            </a:r>
            <a:r>
              <a:rPr lang="en-US" altLang="en-US" sz="2800" dirty="0" err="1" smtClean="0">
                <a:effectLst/>
              </a:rPr>
              <a:t>SS</a:t>
            </a:r>
            <a:r>
              <a:rPr lang="en-US" altLang="en-US" sz="2800" baseline="-25000" dirty="0" err="1" smtClean="0">
                <a:effectLst/>
              </a:rPr>
              <a:t>t</a:t>
            </a:r>
            <a:r>
              <a:rPr lang="en-US" altLang="en-US" sz="2800" dirty="0" smtClean="0">
                <a:effectLst/>
              </a:rPr>
              <a:t> = </a:t>
            </a:r>
            <a:r>
              <a:rPr lang="en-US" altLang="en-US" sz="2800" dirty="0" smtClean="0">
                <a:effectLst/>
                <a:latin typeface="Symbol" panose="05050102010706020507" pitchFamily="18" charset="2"/>
              </a:rPr>
              <a:t>S</a:t>
            </a:r>
            <a:r>
              <a:rPr lang="en-US" altLang="en-US" sz="2800" dirty="0" smtClean="0">
                <a:effectLst/>
              </a:rPr>
              <a:t> (Y</a:t>
            </a:r>
            <a:r>
              <a:rPr lang="en-US" altLang="en-US" sz="2800" baseline="-25000" dirty="0" smtClean="0">
                <a:effectLst/>
              </a:rPr>
              <a:t>i</a:t>
            </a:r>
            <a:r>
              <a:rPr lang="en-US" altLang="en-US" sz="2800" dirty="0" smtClean="0">
                <a:effectLst/>
              </a:rPr>
              <a:t> - Y)</a:t>
            </a:r>
            <a:r>
              <a:rPr lang="en-US" altLang="en-US" sz="2800" baseline="30000" dirty="0" smtClean="0">
                <a:effectLst/>
              </a:rPr>
              <a:t>2</a:t>
            </a:r>
            <a:r>
              <a:rPr lang="en-US" altLang="en-US" sz="2400" dirty="0" smtClean="0">
                <a:effectLst/>
              </a:rPr>
              <a:t> 		                                           </a:t>
            </a:r>
            <a:r>
              <a:rPr lang="en-US" altLang="en-US" sz="2400" baseline="30000" dirty="0" smtClean="0">
                <a:effectLst/>
              </a:rPr>
              <a:t>1</a:t>
            </a:r>
            <a:r>
              <a:rPr lang="en-US" altLang="en-US" sz="2400" dirty="0" smtClean="0">
                <a:effectLst/>
              </a:rPr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dirty="0" smtClean="0">
                <a:effectLst/>
              </a:rPr>
              <a:t>                                                     </a:t>
            </a:r>
            <a:r>
              <a:rPr lang="en-US" altLang="en-US" sz="2400" baseline="-25000" dirty="0" smtClean="0">
                <a:effectLst/>
              </a:rPr>
              <a:t>n</a:t>
            </a:r>
            <a:endParaRPr lang="en-US" altLang="en-US" sz="2400" dirty="0" smtClean="0">
              <a:effectLst/>
            </a:endParaRPr>
          </a:p>
          <a:p>
            <a:pPr eaLnBrk="1" hangingPunct="1"/>
            <a:r>
              <a:rPr lang="en-US" altLang="en-US" sz="2800" dirty="0" smtClean="0">
                <a:effectLst/>
              </a:rPr>
              <a:t>Sum Squares of Regression: </a:t>
            </a:r>
            <a:r>
              <a:rPr lang="en-US" altLang="en-US" sz="2800" dirty="0" err="1" smtClean="0">
                <a:effectLst/>
              </a:rPr>
              <a:t>SS</a:t>
            </a:r>
            <a:r>
              <a:rPr lang="en-US" altLang="en-US" sz="2800" baseline="-25000" dirty="0" err="1" smtClean="0">
                <a:effectLst/>
              </a:rPr>
              <a:t>r</a:t>
            </a:r>
            <a:r>
              <a:rPr lang="en-US" altLang="en-US" sz="2800" dirty="0" smtClean="0">
                <a:effectLst/>
              </a:rPr>
              <a:t> = </a:t>
            </a:r>
            <a:r>
              <a:rPr lang="en-US" altLang="en-US" sz="2800" dirty="0" smtClean="0">
                <a:effectLst/>
                <a:latin typeface="Symbol" panose="05050102010706020507" pitchFamily="18" charset="2"/>
              </a:rPr>
              <a:t>S</a:t>
            </a:r>
            <a:r>
              <a:rPr lang="en-US" altLang="en-US" sz="2800" dirty="0" smtClean="0">
                <a:effectLst/>
              </a:rPr>
              <a:t>(Y</a:t>
            </a:r>
            <a:r>
              <a:rPr lang="en-US" altLang="en-US" sz="2800" baseline="-25000" dirty="0" smtClean="0">
                <a:effectLst/>
              </a:rPr>
              <a:t>i</a:t>
            </a:r>
            <a:r>
              <a:rPr lang="en-US" altLang="en-US" sz="2800" dirty="0" smtClean="0">
                <a:effectLst/>
              </a:rPr>
              <a:t> - Y)</a:t>
            </a:r>
            <a:r>
              <a:rPr lang="en-US" altLang="en-US" sz="2800" baseline="30000" dirty="0" smtClean="0">
                <a:effectLst/>
              </a:rPr>
              <a:t>2</a:t>
            </a:r>
            <a:r>
              <a:rPr lang="en-US" altLang="en-US" sz="2800" dirty="0" smtClean="0">
                <a:effectLst/>
              </a:rPr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dirty="0" smtClean="0">
                <a:effectLst/>
              </a:rPr>
              <a:t>                                                     </a:t>
            </a:r>
            <a:r>
              <a:rPr lang="en-US" altLang="en-US" sz="2400" baseline="30000" dirty="0" smtClean="0">
                <a:effectLst/>
              </a:rPr>
              <a:t> 1</a:t>
            </a:r>
            <a:endParaRPr lang="en-US" altLang="en-US" sz="2800" dirty="0" smtClean="0">
              <a:effectLst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dirty="0" smtClean="0">
                <a:effectLst/>
              </a:rPr>
              <a:t>     </a:t>
            </a:r>
            <a:r>
              <a:rPr lang="en-US" altLang="en-US" sz="2800" dirty="0" smtClean="0">
                <a:effectLst/>
              </a:rPr>
              <a:t>                                              </a:t>
            </a:r>
            <a:r>
              <a:rPr lang="en-US" altLang="en-US" sz="2400" baseline="-25000" dirty="0" smtClean="0">
                <a:effectLst/>
              </a:rPr>
              <a:t>n</a:t>
            </a:r>
            <a:endParaRPr lang="en-US" altLang="en-US" sz="2400" dirty="0" smtClean="0">
              <a:effectLst/>
            </a:endParaRPr>
          </a:p>
          <a:p>
            <a:pPr eaLnBrk="1" hangingPunct="1"/>
            <a:r>
              <a:rPr lang="en-US" altLang="en-US" sz="2800" dirty="0" smtClean="0">
                <a:effectLst/>
              </a:rPr>
              <a:t>Sum Squares of residuals: </a:t>
            </a:r>
            <a:r>
              <a:rPr lang="en-US" altLang="en-US" sz="2800" dirty="0" err="1" smtClean="0">
                <a:effectLst/>
              </a:rPr>
              <a:t>SS</a:t>
            </a:r>
            <a:r>
              <a:rPr lang="en-US" altLang="en-US" sz="2800" baseline="-25000" dirty="0" err="1" smtClean="0">
                <a:effectLst/>
              </a:rPr>
              <a:t>e</a:t>
            </a:r>
            <a:r>
              <a:rPr lang="en-US" altLang="en-US" sz="2800" dirty="0" smtClean="0">
                <a:effectLst/>
              </a:rPr>
              <a:t> = </a:t>
            </a:r>
            <a:r>
              <a:rPr lang="en-US" altLang="en-US" sz="2800" dirty="0" smtClean="0">
                <a:effectLst/>
                <a:latin typeface="Symbol" panose="05050102010706020507" pitchFamily="18" charset="2"/>
              </a:rPr>
              <a:t>S</a:t>
            </a:r>
            <a:r>
              <a:rPr lang="en-US" altLang="en-US" sz="2800" dirty="0" smtClean="0">
                <a:effectLst/>
              </a:rPr>
              <a:t> (Y</a:t>
            </a:r>
            <a:r>
              <a:rPr lang="en-US" altLang="en-US" sz="2800" baseline="-25000" dirty="0" smtClean="0">
                <a:effectLst/>
              </a:rPr>
              <a:t>i</a:t>
            </a:r>
            <a:r>
              <a:rPr lang="en-US" altLang="en-US" sz="2800" dirty="0" smtClean="0">
                <a:effectLst/>
              </a:rPr>
              <a:t> - Y</a:t>
            </a:r>
            <a:r>
              <a:rPr lang="en-US" altLang="en-US" sz="2800" baseline="-25000" dirty="0" smtClean="0">
                <a:effectLst/>
              </a:rPr>
              <a:t>i</a:t>
            </a:r>
            <a:r>
              <a:rPr lang="en-US" altLang="en-US" sz="2800" dirty="0" smtClean="0">
                <a:effectLst/>
              </a:rPr>
              <a:t>)</a:t>
            </a:r>
            <a:r>
              <a:rPr lang="en-US" altLang="en-US" sz="2800" baseline="30000" dirty="0" smtClean="0">
                <a:effectLst/>
              </a:rPr>
              <a:t>2</a:t>
            </a:r>
            <a:r>
              <a:rPr lang="en-US" altLang="en-US" sz="2800" dirty="0" smtClean="0">
                <a:effectLst/>
              </a:rPr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dirty="0" smtClean="0">
                <a:effectLst/>
              </a:rPr>
              <a:t>  </a:t>
            </a:r>
            <a:r>
              <a:rPr lang="en-US" altLang="en-US" sz="2400" dirty="0" smtClean="0">
                <a:effectLst/>
              </a:rPr>
              <a:t>                                                         </a:t>
            </a:r>
            <a:r>
              <a:rPr lang="en-US" altLang="en-US" sz="2400" baseline="30000" dirty="0" smtClean="0">
                <a:effectLst/>
              </a:rPr>
              <a:t>1</a:t>
            </a:r>
            <a:r>
              <a:rPr lang="en-US" altLang="en-US" sz="2400" dirty="0" smtClean="0">
                <a:effectLst/>
              </a:rPr>
              <a:t>      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dirty="0" smtClean="0">
                <a:effectLst/>
              </a:rPr>
              <a:t>  		            </a:t>
            </a:r>
            <a:r>
              <a:rPr lang="en-US" altLang="en-US" sz="2800" dirty="0" err="1" smtClean="0">
                <a:effectLst/>
              </a:rPr>
              <a:t>SS</a:t>
            </a:r>
            <a:r>
              <a:rPr lang="en-US" altLang="en-US" sz="2800" baseline="-25000" dirty="0" err="1" smtClean="0">
                <a:effectLst/>
              </a:rPr>
              <a:t>t</a:t>
            </a:r>
            <a:r>
              <a:rPr lang="en-US" altLang="en-US" sz="2800" dirty="0" smtClean="0">
                <a:effectLst/>
              </a:rPr>
              <a:t> = </a:t>
            </a:r>
            <a:r>
              <a:rPr lang="en-US" altLang="en-US" sz="2800" dirty="0" err="1" smtClean="0">
                <a:effectLst/>
              </a:rPr>
              <a:t>SS</a:t>
            </a:r>
            <a:r>
              <a:rPr lang="en-US" altLang="en-US" sz="2800" baseline="-25000" dirty="0" err="1" smtClean="0">
                <a:effectLst/>
              </a:rPr>
              <a:t>r</a:t>
            </a:r>
            <a:r>
              <a:rPr lang="en-US" altLang="en-US" sz="2800" dirty="0" smtClean="0">
                <a:effectLst/>
              </a:rPr>
              <a:t> + </a:t>
            </a:r>
            <a:r>
              <a:rPr lang="en-US" altLang="en-US" sz="2800" dirty="0" err="1" smtClean="0">
                <a:effectLst/>
              </a:rPr>
              <a:t>SS</a:t>
            </a:r>
            <a:r>
              <a:rPr lang="en-US" altLang="en-US" sz="2800" baseline="-25000" dirty="0" err="1" smtClean="0">
                <a:effectLst/>
              </a:rPr>
              <a:t>e</a:t>
            </a:r>
            <a:r>
              <a:rPr lang="en-US" altLang="en-US" sz="2800" dirty="0" smtClean="0">
                <a:effectLst/>
              </a:rPr>
              <a:t> 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Coefficients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67" name="Rectangle 3"/>
              <p:cNvSpPr>
                <a:spLocks noGrp="1" noRot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eaLnBrk="1" hangingPunct="1"/>
                <a:r>
                  <a:rPr lang="en-US" altLang="en-US" sz="2800" dirty="0" smtClean="0">
                    <a:effectLst/>
                  </a:rPr>
                  <a:t> Coefficient of determination (goodness of fit): </a:t>
                </a:r>
              </a:p>
              <a:p>
                <a:pPr eaLnBrk="1" hangingPunct="1">
                  <a:buFont typeface="Arial" panose="020B0604020202020204" pitchFamily="34" charset="0"/>
                  <a:buNone/>
                </a:pPr>
                <a:r>
                  <a:rPr lang="en-US" altLang="en-US" sz="2800" dirty="0" smtClean="0">
                    <a:effectLst/>
                  </a:rPr>
                  <a:t>			R</a:t>
                </a:r>
                <a:r>
                  <a:rPr lang="en-US" altLang="en-US" sz="2800" baseline="30000" dirty="0" smtClean="0">
                    <a:effectLst/>
                  </a:rPr>
                  <a:t>2</a:t>
                </a:r>
                <a:r>
                  <a:rPr lang="en-US" altLang="en-US" sz="2800" dirty="0" smtClean="0">
                    <a:effectLst/>
                  </a:rPr>
                  <a:t> = </a:t>
                </a:r>
                <a:r>
                  <a:rPr lang="en-US" altLang="en-US" sz="2800" dirty="0" err="1" smtClean="0">
                    <a:effectLst/>
                  </a:rPr>
                  <a:t>SS</a:t>
                </a:r>
                <a:r>
                  <a:rPr lang="en-US" altLang="en-US" sz="2800" baseline="-25000" dirty="0" err="1" smtClean="0">
                    <a:effectLst/>
                  </a:rPr>
                  <a:t>r</a:t>
                </a:r>
                <a:r>
                  <a:rPr lang="en-US" altLang="en-US" sz="2800" dirty="0" smtClean="0">
                    <a:effectLst/>
                  </a:rPr>
                  <a:t>/</a:t>
                </a:r>
                <a:r>
                  <a:rPr lang="en-US" altLang="en-US" sz="2800" dirty="0" err="1" smtClean="0">
                    <a:effectLst/>
                  </a:rPr>
                  <a:t>SS</a:t>
                </a:r>
                <a:r>
                  <a:rPr lang="en-US" altLang="en-US" sz="2800" baseline="-25000" dirty="0" err="1" smtClean="0">
                    <a:effectLst/>
                  </a:rPr>
                  <a:t>t</a:t>
                </a:r>
                <a:r>
                  <a:rPr lang="en-US" altLang="en-US" sz="2800" dirty="0" smtClean="0">
                    <a:effectLst/>
                  </a:rPr>
                  <a:t> </a:t>
                </a:r>
              </a:p>
              <a:p>
                <a:pPr eaLnBrk="1" hangingPunct="1">
                  <a:buFont typeface="Arial" panose="020B0604020202020204" pitchFamily="34" charset="0"/>
                  <a:buNone/>
                </a:pPr>
                <a:endParaRPr lang="en-US" altLang="en-US" sz="1600" dirty="0" smtClean="0">
                  <a:effectLst/>
                </a:endParaRPr>
              </a:p>
              <a:p>
                <a:pPr eaLnBrk="1" hangingPunct="1"/>
                <a:r>
                  <a:rPr lang="en-US" altLang="en-US" sz="2800" dirty="0" smtClean="0">
                    <a:effectLst/>
                  </a:rPr>
                  <a:t> Coefficient of correlation: </a:t>
                </a:r>
              </a:p>
              <a:p>
                <a:pPr eaLnBrk="1" hangingPunct="1">
                  <a:buNone/>
                </a:pPr>
                <a:r>
                  <a:rPr lang="en-US" altLang="en-US" sz="2800" dirty="0" smtClean="0">
                    <a:effectLst/>
                  </a:rPr>
                  <a:t>                 R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en-US" sz="2800" i="1" dirty="0" smtClean="0">
                            <a:effectLst/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en-US" sz="2800" i="1" dirty="0" smtClean="0">
                            <a:effectLst/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altLang="en-US" sz="2800" i="1" baseline="30000" dirty="0" smtClean="0">
                            <a:effectLst/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altLang="en-US" sz="2800" dirty="0" smtClean="0">
                    <a:effectLst/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en-US" sz="2800" i="1" dirty="0" smtClean="0">
                            <a:effectLst/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en-US" sz="2800" i="1" dirty="0" smtClean="0">
                            <a:effectLst/>
                            <a:latin typeface="Cambria Math" panose="02040503050406030204" pitchFamily="18" charset="0"/>
                          </a:rPr>
                          <m:t>𝑆𝑆</m:t>
                        </m:r>
                        <m:r>
                          <a:rPr lang="en-US" altLang="en-US" sz="2800" i="1" baseline="-25000" dirty="0" err="1" smtClean="0">
                            <a:effectLst/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altLang="en-US" sz="2800" i="1" dirty="0" smtClean="0">
                            <a:effectLst/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altLang="en-US" sz="2800" i="1" dirty="0" err="1" smtClean="0">
                            <a:effectLst/>
                            <a:latin typeface="Cambria Math" panose="02040503050406030204" pitchFamily="18" charset="0"/>
                          </a:rPr>
                          <m:t>𝑆𝑆</m:t>
                        </m:r>
                        <m:r>
                          <a:rPr lang="en-US" altLang="en-US" sz="2800" i="1" baseline="-25000" dirty="0" err="1" smtClean="0">
                            <a:effectLst/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rad>
                  </m:oMath>
                </a14:m>
                <a:endParaRPr lang="en-US" altLang="en-US" sz="2800" dirty="0" smtClean="0">
                  <a:effectLst/>
                </a:endParaRPr>
              </a:p>
              <a:p>
                <a:pPr eaLnBrk="1" hangingPunct="1">
                  <a:buNone/>
                </a:pPr>
                <a:r>
                  <a:rPr lang="en-US" altLang="en-US" sz="2800" dirty="0" smtClean="0">
                    <a:effectLst/>
                  </a:rPr>
                  <a:t>                 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en-US" sz="2800" dirty="0" smtClean="0">
                            <a:effectLst/>
                          </a:rPr>
                          <m:t>Cov</m:t>
                        </m:r>
                        <m:r>
                          <m:rPr>
                            <m:nor/>
                          </m:rPr>
                          <a:rPr lang="en-US" altLang="en-US" sz="2800" dirty="0" smtClean="0">
                            <a:effectLst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altLang="en-US" sz="2800" dirty="0" smtClean="0">
                            <a:effectLst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altLang="en-US" sz="2800" dirty="0" smtClean="0">
                            <a:effectLst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altLang="en-US" sz="2800" dirty="0" smtClean="0">
                            <a:effectLst/>
                          </a:rPr>
                          <m:t>y</m:t>
                        </m:r>
                        <m:r>
                          <m:rPr>
                            <m:nor/>
                          </m:rPr>
                          <a:rPr lang="en-US" altLang="en-US" sz="2800" dirty="0" smtClean="0">
                            <a:effectLst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en-US" sz="2800" dirty="0" smtClean="0">
                            <a:effectLst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en-US" altLang="en-US" sz="2800" baseline="-25000" dirty="0" smtClean="0">
                            <a:effectLst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altLang="en-US" sz="2800" dirty="0" smtClean="0">
                            <a:effectLst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en-US" altLang="en-US" sz="2800" baseline="-25000" dirty="0" smtClean="0">
                            <a:effectLst/>
                          </a:rPr>
                          <m:t>y</m:t>
                        </m:r>
                      </m:den>
                    </m:f>
                  </m:oMath>
                </a14:m>
                <a:endParaRPr lang="en-US" altLang="en-US" sz="2800" dirty="0" smtClean="0">
                  <a:effectLst/>
                </a:endParaRPr>
              </a:p>
            </p:txBody>
          </p:sp>
        </mc:Choice>
        <mc:Fallback xmlns="">
          <p:sp>
            <p:nvSpPr>
              <p:cNvPr id="1126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56" t="-14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81000"/>
            <a:ext cx="8540750" cy="11430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effectLst/>
              </a:rPr>
              <a:t>Adjusted R</a:t>
            </a:r>
            <a:r>
              <a:rPr lang="en-US" altLang="en-US" sz="4000" baseline="30000" smtClean="0">
                <a:effectLst/>
              </a:rPr>
              <a:t>2</a:t>
            </a:r>
            <a:endParaRPr lang="en-US" altLang="en-US" sz="2400" smtClean="0">
              <a:solidFill>
                <a:srgbClr val="000000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229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 </a:t>
            </a:r>
            <a:r>
              <a:rPr lang="en-US" altLang="en-US" sz="2800" smtClean="0">
                <a:effectLst/>
              </a:rPr>
              <a:t>                                     (k-1)(1 - R</a:t>
            </a:r>
            <a:r>
              <a:rPr lang="en-US" altLang="en-US" sz="2800" baseline="30000" smtClean="0">
                <a:effectLst/>
              </a:rPr>
              <a:t>2</a:t>
            </a:r>
            <a:r>
              <a:rPr lang="en-US" altLang="en-US" sz="2800" smtClean="0">
                <a:effectLst/>
              </a:rPr>
              <a:t>) </a:t>
            </a:r>
          </a:p>
          <a:p>
            <a:pPr eaLnBrk="1" hangingPunct="1"/>
            <a:r>
              <a:rPr lang="en-US" altLang="en-US" sz="2800" smtClean="0">
                <a:effectLst/>
              </a:rPr>
              <a:t>Adjusted R</a:t>
            </a:r>
            <a:r>
              <a:rPr lang="en-US" altLang="en-US" sz="2800" baseline="30000" smtClean="0">
                <a:effectLst/>
              </a:rPr>
              <a:t>2</a:t>
            </a:r>
            <a:r>
              <a:rPr lang="en-US" altLang="en-US" sz="2800" smtClean="0">
                <a:effectLst/>
              </a:rPr>
              <a:t>: R</a:t>
            </a:r>
            <a:r>
              <a:rPr lang="en-US" altLang="en-US" sz="2800" baseline="30000" smtClean="0">
                <a:effectLst/>
              </a:rPr>
              <a:t>2</a:t>
            </a:r>
            <a:r>
              <a:rPr lang="en-US" altLang="en-US" sz="2800" baseline="-25000" smtClean="0">
                <a:effectLst/>
              </a:rPr>
              <a:t>a</a:t>
            </a:r>
            <a:r>
              <a:rPr lang="en-US" altLang="en-US" sz="2800" smtClean="0">
                <a:effectLst/>
              </a:rPr>
              <a:t> = R</a:t>
            </a:r>
            <a:r>
              <a:rPr lang="en-US" altLang="en-US" sz="2800" baseline="30000" smtClean="0">
                <a:effectLst/>
              </a:rPr>
              <a:t>2</a:t>
            </a:r>
            <a:r>
              <a:rPr lang="en-US" altLang="en-US" sz="2800" smtClean="0">
                <a:effectLst/>
              </a:rPr>
              <a:t> -  -----------------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                                           N - k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    N - sample size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    k - number of independent variables 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4. Test of Regression Model</a:t>
            </a:r>
            <a:r>
              <a:rPr lang="en-US" sz="1600" b="1" smtClean="0">
                <a:solidFill>
                  <a:srgbClr val="000000"/>
                </a:solidFill>
                <a:effectLst/>
                <a:latin typeface="Times" charset="0"/>
              </a:rPr>
              <a:t> </a:t>
            </a:r>
          </a:p>
        </p:txBody>
      </p:sp>
      <p:sp>
        <p:nvSpPr>
          <p:cNvPr id="1331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>
                <a:effectLst/>
              </a:rPr>
              <a:t> General F test: equality of two variances </a:t>
            </a:r>
          </a:p>
          <a:p>
            <a:pPr eaLnBrk="1" hangingPunct="1"/>
            <a:endParaRPr lang="en-US" altLang="en-US" sz="1600" smtClean="0">
              <a:effectLst/>
            </a:endParaRPr>
          </a:p>
          <a:p>
            <a:pPr eaLnBrk="1" hangingPunct="1"/>
            <a:r>
              <a:rPr lang="en-US" altLang="en-US" sz="2800" smtClean="0">
                <a:effectLst/>
              </a:rPr>
              <a:t> Null hypothesis: S</a:t>
            </a:r>
            <a:r>
              <a:rPr lang="en-US" altLang="en-US" sz="2800" baseline="-25000" smtClean="0">
                <a:effectLst/>
              </a:rPr>
              <a:t>1</a:t>
            </a:r>
            <a:r>
              <a:rPr lang="en-US" altLang="en-US" sz="2800" baseline="30000" smtClean="0">
                <a:effectLst/>
              </a:rPr>
              <a:t>2</a:t>
            </a:r>
            <a:r>
              <a:rPr lang="en-US" altLang="en-US" sz="2800" smtClean="0">
                <a:effectLst/>
              </a:rPr>
              <a:t> = S</a:t>
            </a:r>
            <a:r>
              <a:rPr lang="en-US" altLang="en-US" sz="2800" baseline="-25000" smtClean="0">
                <a:effectLst/>
              </a:rPr>
              <a:t>2</a:t>
            </a:r>
            <a:r>
              <a:rPr lang="en-US" altLang="en-US" sz="2800" baseline="30000" smtClean="0">
                <a:effectLst/>
              </a:rPr>
              <a:t>2</a:t>
            </a:r>
            <a:endParaRPr lang="en-US" altLang="en-US" sz="2800" smtClean="0">
              <a:effectLst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                S</a:t>
            </a:r>
            <a:r>
              <a:rPr lang="en-US" altLang="en-US" sz="2800" baseline="-25000" smtClean="0">
                <a:effectLst/>
              </a:rPr>
              <a:t>1</a:t>
            </a:r>
            <a:r>
              <a:rPr lang="en-US" altLang="en-US" sz="2800" baseline="30000" smtClean="0">
                <a:effectLst/>
              </a:rPr>
              <a:t>2</a:t>
            </a:r>
            <a:endParaRPr lang="en-US" altLang="en-US" sz="2800" smtClean="0">
              <a:effectLst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        F = ----------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                S</a:t>
            </a:r>
            <a:r>
              <a:rPr lang="en-US" altLang="en-US" sz="2800" baseline="-25000" smtClean="0">
                <a:effectLst/>
              </a:rPr>
              <a:t>2</a:t>
            </a:r>
            <a:r>
              <a:rPr lang="en-US" altLang="en-US" sz="2800" baseline="30000" smtClean="0">
                <a:effectLst/>
              </a:rPr>
              <a:t>2</a:t>
            </a:r>
            <a:endParaRPr lang="en-US" altLang="en-US" sz="2800" smtClean="0">
              <a:effectLst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 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Compass">
  <a:themeElements>
    <a:clrScheme name="Compass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Compas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1754</TotalTime>
  <Words>917</Words>
  <Application>Microsoft Office PowerPoint</Application>
  <PresentationFormat>On-screen Show (4:3)</PresentationFormat>
  <Paragraphs>108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Cambria Math</vt:lpstr>
      <vt:lpstr>Symbol</vt:lpstr>
      <vt:lpstr>Tahoma</vt:lpstr>
      <vt:lpstr>Times</vt:lpstr>
      <vt:lpstr>Wingdings</vt:lpstr>
      <vt:lpstr>Compass</vt:lpstr>
      <vt:lpstr>Environmental Modeling  Basic Testing Methods - Statistics III </vt:lpstr>
      <vt:lpstr>1. Covariance </vt:lpstr>
      <vt:lpstr>2. Simple Regression</vt:lpstr>
      <vt:lpstr>2. Simple Regression..</vt:lpstr>
      <vt:lpstr>2. Simple Regression..</vt:lpstr>
      <vt:lpstr>3. Goodness of Fit</vt:lpstr>
      <vt:lpstr>Coefficients</vt:lpstr>
      <vt:lpstr>Adjusted R2</vt:lpstr>
      <vt:lpstr>4. Test of Regression Model </vt:lpstr>
      <vt:lpstr>Test of Regression Model </vt:lpstr>
      <vt:lpstr>F Test for Regression Model</vt:lpstr>
      <vt:lpstr>t Test for b</vt:lpstr>
      <vt:lpstr>5. Multiple Regression</vt:lpstr>
      <vt:lpstr>Regression Results</vt:lpstr>
      <vt:lpstr>Regression Results</vt:lpstr>
    </vt:vector>
  </TitlesOfParts>
  <Company>Dept of Geography, U.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and Answers</dc:title>
  <dc:creator>Ling Bian</dc:creator>
  <cp:lastModifiedBy>Windows User</cp:lastModifiedBy>
  <cp:revision>312</cp:revision>
  <cp:lastPrinted>2004-05-29T04:54:37Z</cp:lastPrinted>
  <dcterms:created xsi:type="dcterms:W3CDTF">2001-07-09T13:55:56Z</dcterms:created>
  <dcterms:modified xsi:type="dcterms:W3CDTF">2020-02-25T21:17:43Z</dcterms:modified>
</cp:coreProperties>
</file>