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63" r:id="rId2"/>
    <p:sldId id="402" r:id="rId3"/>
    <p:sldId id="371" r:id="rId4"/>
    <p:sldId id="411" r:id="rId5"/>
    <p:sldId id="387" r:id="rId6"/>
    <p:sldId id="414" r:id="rId7"/>
    <p:sldId id="412" r:id="rId8"/>
    <p:sldId id="420" r:id="rId9"/>
    <p:sldId id="415" r:id="rId10"/>
    <p:sldId id="416" r:id="rId11"/>
    <p:sldId id="417" r:id="rId12"/>
    <p:sldId id="418" r:id="rId13"/>
    <p:sldId id="386" r:id="rId14"/>
    <p:sldId id="419" r:id="rId15"/>
    <p:sldId id="421" r:id="rId16"/>
    <p:sldId id="393" r:id="rId17"/>
    <p:sldId id="388" r:id="rId18"/>
    <p:sldId id="394" r:id="rId19"/>
    <p:sldId id="41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CC00"/>
    <a:srgbClr val="CC3300"/>
    <a:srgbClr val="00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FAC31AEF-FE35-4C7D-AD88-33E935AE73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55A8650-D86D-48FD-8444-5B13F7D782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1 h 154"/>
                  <a:gd name="T2" fmla="*/ 13 w 144"/>
                  <a:gd name="T3" fmla="*/ 31 h 154"/>
                  <a:gd name="T4" fmla="*/ 26 w 144"/>
                  <a:gd name="T5" fmla="*/ 24 h 154"/>
                  <a:gd name="T6" fmla="*/ 14 w 144"/>
                  <a:gd name="T7" fmla="*/ 11 h 154"/>
                  <a:gd name="T8" fmla="*/ 23 w 144"/>
                  <a:gd name="T9" fmla="*/ 7 h 154"/>
                  <a:gd name="T10" fmla="*/ 26 w 144"/>
                  <a:gd name="T11" fmla="*/ 11 h 154"/>
                  <a:gd name="T12" fmla="*/ 32 w 144"/>
                  <a:gd name="T13" fmla="*/ 9 h 154"/>
                  <a:gd name="T14" fmla="*/ 22 w 144"/>
                  <a:gd name="T15" fmla="*/ 0 h 154"/>
                  <a:gd name="T16" fmla="*/ 8 w 144"/>
                  <a:gd name="T17" fmla="*/ 7 h 154"/>
                  <a:gd name="T18" fmla="*/ 20 w 144"/>
                  <a:gd name="T19" fmla="*/ 22 h 154"/>
                  <a:gd name="T20" fmla="*/ 6 w 144"/>
                  <a:gd name="T21" fmla="*/ 20 h 154"/>
                  <a:gd name="T22" fmla="*/ 0 w 144"/>
                  <a:gd name="T23" fmla="*/ 2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653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3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DB719B9E-FC09-4A3D-8F74-383F6CF745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47767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43846-18BC-42AB-8B2C-1ACEC9C5E2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15386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F619-CE54-49BE-99E9-A55957BC2C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49903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80EB0-FF93-41EC-AB76-DD0F8757B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6297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F7BB7-0CFB-4571-97F5-45FE2412B1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82183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436D6-5B72-4ADF-95C2-250353BDD5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2925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57F7F-B94A-41CD-AF71-60E8C8DA1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46401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67F40-8E92-4319-AA5E-BC92A22C6B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76092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1B4FC-AA3F-4C32-8ED6-803A3F44D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74536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C9671-D27C-496C-8130-CAA5D14C64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71143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FF2AE-B307-4493-8AC7-23C687BF16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9624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A2B3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1 h 154"/>
                  <a:gd name="T2" fmla="*/ 13 w 144"/>
                  <a:gd name="T3" fmla="*/ 31 h 154"/>
                  <a:gd name="T4" fmla="*/ 26 w 144"/>
                  <a:gd name="T5" fmla="*/ 24 h 154"/>
                  <a:gd name="T6" fmla="*/ 14 w 144"/>
                  <a:gd name="T7" fmla="*/ 11 h 154"/>
                  <a:gd name="T8" fmla="*/ 23 w 144"/>
                  <a:gd name="T9" fmla="*/ 7 h 154"/>
                  <a:gd name="T10" fmla="*/ 26 w 144"/>
                  <a:gd name="T11" fmla="*/ 11 h 154"/>
                  <a:gd name="T12" fmla="*/ 32 w 144"/>
                  <a:gd name="T13" fmla="*/ 9 h 154"/>
                  <a:gd name="T14" fmla="*/ 22 w 144"/>
                  <a:gd name="T15" fmla="*/ 0 h 154"/>
                  <a:gd name="T16" fmla="*/ 8 w 144"/>
                  <a:gd name="T17" fmla="*/ 7 h 154"/>
                  <a:gd name="T18" fmla="*/ 20 w 144"/>
                  <a:gd name="T19" fmla="*/ 22 h 154"/>
                  <a:gd name="T20" fmla="*/ 6 w 144"/>
                  <a:gd name="T21" fmla="*/ 20 h 154"/>
                  <a:gd name="T22" fmla="*/ 0 w 144"/>
                  <a:gd name="T23" fmla="*/ 2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155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cs typeface="Arial" charset="0"/>
                </a:endParaRPr>
              </a:p>
            </p:txBody>
          </p:sp>
        </p:grpSp>
      </p:grpSp>
      <p:sp>
        <p:nvSpPr>
          <p:cNvPr id="1551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51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51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8AF0F7-4F7F-4BAC-9065-7DE66D3410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51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43840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Environmental Modeling</a:t>
            </a:r>
            <a:br>
              <a:rPr lang="en-US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3600" smtClean="0"/>
              <a:t>Basic Testing Methods - Statistics II</a:t>
            </a: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922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2359025"/>
            <a:ext cx="8540750" cy="44989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mtClean="0"/>
          </a:p>
          <a:p>
            <a:pPr algn="ctr" eaLnBrk="1" hangingPunct="1">
              <a:buFont typeface="Arial" charset="0"/>
              <a:buNone/>
              <a:defRPr/>
            </a:pPr>
            <a:endParaRPr lang="en-US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54075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5. Kolmogorov-Smirnov Test</a:t>
            </a:r>
            <a:r>
              <a:rPr lang="en-US" altLang="en-US" sz="4000" b="1" smtClean="0">
                <a:effectLst/>
              </a:rPr>
              <a:t> </a:t>
            </a:r>
            <a:r>
              <a:rPr lang="en-US" altLang="en-US" sz="4000" smtClean="0">
                <a:effectLst/>
              </a:rPr>
              <a:t/>
            </a:r>
            <a:br>
              <a:rPr lang="en-US" altLang="en-US" sz="4000" smtClean="0">
                <a:effectLst/>
              </a:rPr>
            </a:br>
            <a:endParaRPr lang="en-US" altLang="en-US" sz="24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Nonparametric substitute for X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test </a:t>
            </a:r>
          </a:p>
          <a:p>
            <a:pPr eaLnBrk="1" hangingPunct="1"/>
            <a:r>
              <a:rPr lang="en-US" altLang="en-US" sz="2800" smtClean="0">
                <a:effectLst/>
              </a:rPr>
              <a:t>It does not group data into categories</a:t>
            </a:r>
          </a:p>
          <a:p>
            <a:pPr eaLnBrk="1" hangingPunct="1"/>
            <a:r>
              <a:rPr lang="en-US" altLang="en-US" sz="2800" smtClean="0">
                <a:effectLst/>
              </a:rPr>
              <a:t>It is more sensitive to deviations in the tails </a:t>
            </a: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Fit a sample to a normal distribution of unspecified m and s </a:t>
            </a:r>
          </a:p>
          <a:p>
            <a:pPr eaLnBrk="1" hangingPunct="1"/>
            <a:r>
              <a:rPr lang="en-US" altLang="en-US" sz="2800" smtClean="0">
                <a:effectLst/>
              </a:rPr>
              <a:t>Null hypothesis: the sample has a normal distribution </a:t>
            </a:r>
          </a:p>
          <a:p>
            <a:pPr eaLnBrk="1" hangingPunct="1"/>
            <a:r>
              <a:rPr lang="en-US" altLang="en-US" sz="2800" smtClean="0">
                <a:effectLst/>
              </a:rPr>
              <a:t>Standardize the data: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</a:t>
            </a:r>
            <a:r>
              <a:rPr lang="en-US" altLang="en-US" sz="2400" smtClean="0">
                <a:effectLst/>
              </a:rPr>
              <a:t>         X</a:t>
            </a:r>
            <a:r>
              <a:rPr lang="en-US" altLang="en-US" sz="2400" baseline="-25000" smtClean="0">
                <a:effectLst/>
              </a:rPr>
              <a:t>i</a:t>
            </a:r>
            <a:r>
              <a:rPr lang="en-US" altLang="en-US" sz="2400" smtClean="0">
                <a:effectLst/>
              </a:rPr>
              <a:t> - X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</a:rPr>
              <a:t>        Z</a:t>
            </a:r>
            <a:r>
              <a:rPr lang="en-US" altLang="en-US" sz="2400" baseline="-25000" smtClean="0">
                <a:effectLst/>
              </a:rPr>
              <a:t>i</a:t>
            </a:r>
            <a:r>
              <a:rPr lang="en-US" altLang="en-US" sz="2400" smtClean="0">
                <a:effectLst/>
              </a:rPr>
              <a:t> = ---------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</a:rPr>
              <a:t>             	S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Plot a normal distribution and the sample in cumulative form </a:t>
            </a:r>
          </a:p>
          <a:p>
            <a:pPr eaLnBrk="1" hangingPunct="1"/>
            <a:r>
              <a:rPr lang="en-US" altLang="en-US" sz="2800" smtClean="0">
                <a:effectLst/>
              </a:rPr>
              <a:t>Find the maximum absolute difference between the two curves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smtClean="0">
                <a:effectLst/>
              </a:rPr>
              <a:t>        K-S = |normal - sample| </a:t>
            </a:r>
          </a:p>
          <a:p>
            <a:pPr eaLnBrk="1" hangingPunct="1"/>
            <a:endParaRPr lang="en-US" altLang="en-US" sz="1600" smtClean="0">
              <a:effectLst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1600" smtClean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: 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839200" cy="4498975"/>
          </a:xfrm>
        </p:spPr>
        <p:txBody>
          <a:bodyPr/>
          <a:lstStyle/>
          <a:p>
            <a:pPr eaLnBrk="1" hangingPunct="1"/>
            <a:endParaRPr lang="en-US" altLang="en-US" sz="2800" smtClean="0">
              <a:effectLst/>
            </a:endParaRPr>
          </a:p>
        </p:txBody>
      </p:sp>
      <p:pic>
        <p:nvPicPr>
          <p:cNvPr id="17412" name="Picture 4" descr="&#10;figure2.4.jpg 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3000"/>
            <a:ext cx="6248400" cy="391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375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Compare the computed K-S value to </a:t>
            </a:r>
            <a:r>
              <a:rPr lang="en-US" sz="2800" smtClean="0">
                <a:effectLst/>
              </a:rPr>
              <a:t>K-S critical values </a:t>
            </a:r>
            <a:r>
              <a:rPr lang="en-US" sz="2800" dirty="0" smtClean="0">
                <a:effectLst/>
              </a:rPr>
              <a:t>(one/two-tailed) for specified sample size and level of significance 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1600" dirty="0" smtClean="0">
              <a:effectLst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If the K-S value &gt; critical value, reject the null hypothesis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>
                <a:effectLst/>
              </a:rPr>
              <a:t>Check whether p&lt;</a:t>
            </a:r>
            <a:r>
              <a:rPr lang="en-US" sz="2800" dirty="0" smtClean="0">
                <a:effectLst/>
                <a:latin typeface="Symbol" pitchFamily="18" charset="2"/>
              </a:rPr>
              <a:t>a, </a:t>
            </a:r>
            <a:r>
              <a:rPr lang="en-US" sz="2800" dirty="0" smtClean="0">
                <a:effectLst/>
              </a:rPr>
              <a:t>if so, reject the null hypothesis</a:t>
            </a:r>
            <a:endParaRPr lang="en-US" sz="2800" dirty="0" smtClean="0">
              <a:effectLst/>
              <a:latin typeface="Symbol" pitchFamily="18" charset="2"/>
            </a:endParaRPr>
          </a:p>
          <a:p>
            <a:pPr eaLnBrk="1" hangingPunct="1">
              <a:buFont typeface="Arial" charset="0"/>
              <a:buChar char="►"/>
              <a:defRPr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 Calculation</a:t>
            </a:r>
            <a:endParaRPr lang="en-US" smtClean="0"/>
          </a:p>
        </p:txBody>
      </p:sp>
      <p:sp>
        <p:nvSpPr>
          <p:cNvPr id="2406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443706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58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pic>
        <p:nvPicPr>
          <p:cNvPr id="20484" name="Picture 9" descr="figure2.41.jpg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0"/>
            <a:ext cx="7543800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endParaRPr lang="en-US" altLang="en-US" sz="1600" b="1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600200"/>
            <a:ext cx="8540750" cy="4498975"/>
          </a:xfrm>
        </p:spPr>
        <p:txBody>
          <a:bodyPr/>
          <a:lstStyle/>
          <a:p>
            <a:pPr eaLnBrk="1" hangingPunct="1"/>
            <a:endParaRPr lang="en-US" altLang="en-US" sz="2400" smtClean="0">
              <a:effectLst/>
              <a:latin typeface="Times" panose="02020603050405020304" pitchFamily="18" charset="0"/>
            </a:endParaRPr>
          </a:p>
        </p:txBody>
      </p:sp>
      <p:pic>
        <p:nvPicPr>
          <p:cNvPr id="21508" name="Picture 7" descr="&#10;table2.26.jpg 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33500"/>
            <a:ext cx="80010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657600" y="2514600"/>
            <a:ext cx="838200" cy="381000"/>
          </a:xfrm>
          <a:prstGeom prst="ellipse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4000" b="1" baseline="30000" smtClean="0">
                <a:effectLst/>
              </a:rPr>
              <a:t>2</a:t>
            </a:r>
            <a:r>
              <a:rPr lang="en-US" altLang="en-US" sz="4000" b="1" smtClean="0">
                <a:effectLst/>
              </a:rPr>
              <a:t> Test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400" smtClean="0">
              <a:effectLst/>
              <a:latin typeface="Times" panose="02020603050405020304" pitchFamily="18" charset="0"/>
            </a:endParaRPr>
          </a:p>
        </p:txBody>
      </p:sp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46783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Oval 7"/>
          <p:cNvSpPr>
            <a:spLocks noChangeArrowheads="1"/>
          </p:cNvSpPr>
          <p:nvPr/>
        </p:nvSpPr>
        <p:spPr bwMode="auto">
          <a:xfrm>
            <a:off x="3810000" y="914400"/>
            <a:ext cx="533400" cy="152400"/>
          </a:xfrm>
          <a:prstGeom prst="ellipse">
            <a:avLst/>
          </a:prstGeom>
          <a:noFill/>
          <a:ln w="254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314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endParaRPr lang="en-US" smtClean="0"/>
          </a:p>
        </p:txBody>
      </p:sp>
      <p:pic>
        <p:nvPicPr>
          <p:cNvPr id="23556" name="Picture 8" descr="figure2.26.jpg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"/>
            <a:ext cx="6477000" cy="625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effectLst/>
              </a:rPr>
              <a:t>4. </a:t>
            </a:r>
            <a:r>
              <a:rPr lang="en-US" altLang="en-US" sz="4000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4000" baseline="30000" smtClean="0">
                <a:effectLst/>
              </a:rPr>
              <a:t>2</a:t>
            </a:r>
            <a:r>
              <a:rPr lang="en-US" altLang="en-US" sz="4000" smtClean="0">
                <a:effectLst/>
              </a:rPr>
              <a:t> Test</a:t>
            </a:r>
            <a:r>
              <a:rPr lang="en-US" altLang="en-US" sz="1600" b="1" smtClean="0">
                <a:solidFill>
                  <a:srgbClr val="000000"/>
                </a:solidFill>
                <a:effectLst/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Test for goodness of fit between the distribution of a sample and a predefined distribution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can be used for nominal and ordinal data, i.e. count data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divide a distribution into k categories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600" smtClean="0">
                <a:effectLst/>
              </a:rPr>
              <a:t> </a:t>
            </a:r>
          </a:p>
          <a:p>
            <a:pPr eaLnBrk="1" hangingPunct="1"/>
            <a:r>
              <a:rPr lang="en-US" altLang="en-US" sz="2800" smtClean="0">
                <a:effectLst/>
              </a:rPr>
              <a:t>can be used for nonparametric statistics </a:t>
            </a:r>
          </a:p>
          <a:p>
            <a:pPr eaLnBrk="1" hangingPunct="1"/>
            <a:endParaRPr lang="en-US" altLang="en-US" sz="2800" smtClean="0">
              <a:effectLst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4000" baseline="30000" smtClean="0">
                <a:effectLst/>
              </a:rPr>
              <a:t>2</a:t>
            </a:r>
            <a:r>
              <a:rPr lang="en-US" altLang="en-US" sz="4000" smtClean="0">
                <a:effectLst/>
              </a:rPr>
              <a:t> Test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Null hypothesis: the sample has a known distribution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</a:rPr>
              <a:t>         </a:t>
            </a:r>
            <a:r>
              <a:rPr lang="en-US" altLang="en-US" sz="1600" smtClean="0">
                <a:effectLst/>
              </a:rPr>
              <a:t>k</a:t>
            </a:r>
            <a:r>
              <a:rPr lang="en-US" altLang="en-US" sz="2400" smtClean="0">
                <a:effectLst/>
              </a:rPr>
              <a:t>  (O</a:t>
            </a:r>
            <a:r>
              <a:rPr lang="en-US" altLang="en-US" sz="2400" baseline="-25000" smtClean="0">
                <a:effectLst/>
              </a:rPr>
              <a:t>j</a:t>
            </a:r>
            <a:r>
              <a:rPr lang="en-US" altLang="en-US" sz="2400" smtClean="0">
                <a:effectLst/>
              </a:rPr>
              <a:t> - E</a:t>
            </a:r>
            <a:r>
              <a:rPr lang="en-US" altLang="en-US" sz="2400" baseline="-25000" smtClean="0">
                <a:effectLst/>
              </a:rPr>
              <a:t>j</a:t>
            </a:r>
            <a:r>
              <a:rPr lang="en-US" altLang="en-US" sz="2400" smtClean="0">
                <a:effectLst/>
              </a:rPr>
              <a:t>)</a:t>
            </a:r>
            <a:r>
              <a:rPr lang="en-US" altLang="en-US" sz="2400" baseline="30000" smtClean="0">
                <a:effectLst/>
              </a:rPr>
              <a:t>2</a:t>
            </a:r>
            <a:r>
              <a:rPr lang="en-US" altLang="en-US" sz="2400" smtClean="0">
                <a:effectLst/>
              </a:rPr>
              <a:t>      O</a:t>
            </a:r>
            <a:r>
              <a:rPr lang="en-US" altLang="en-US" sz="2400" baseline="-25000" smtClean="0">
                <a:effectLst/>
              </a:rPr>
              <a:t>j</a:t>
            </a:r>
            <a:r>
              <a:rPr lang="en-US" altLang="en-US" sz="2400" smtClean="0">
                <a:effectLst/>
              </a:rPr>
              <a:t>- number of observed</a:t>
            </a:r>
            <a:r>
              <a:rPr lang="en-US" altLang="en-US" sz="2800" smtClean="0">
                <a:effectLst/>
              </a:rPr>
              <a:t> </a:t>
            </a:r>
            <a:endParaRPr lang="en-US" altLang="en-US" sz="24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</a:rPr>
              <a:t> X</a:t>
            </a:r>
            <a:r>
              <a:rPr lang="en-US" altLang="en-US" sz="2400" baseline="30000" smtClean="0">
                <a:effectLst/>
              </a:rPr>
              <a:t>2</a:t>
            </a:r>
            <a:r>
              <a:rPr lang="en-US" altLang="en-US" sz="2400" smtClean="0">
                <a:effectLst/>
              </a:rPr>
              <a:t> = </a:t>
            </a:r>
            <a:r>
              <a:rPr lang="en-US" altLang="en-US" sz="2400" smtClean="0">
                <a:effectLst/>
                <a:latin typeface="Symbol" panose="05050102010706020507" pitchFamily="18" charset="2"/>
              </a:rPr>
              <a:t>S</a:t>
            </a:r>
            <a:r>
              <a:rPr lang="en-US" altLang="en-US" sz="2400" smtClean="0">
                <a:effectLst/>
              </a:rPr>
              <a:t> -------------    E</a:t>
            </a:r>
            <a:r>
              <a:rPr lang="en-US" altLang="en-US" sz="2400" baseline="-25000" smtClean="0">
                <a:effectLst/>
              </a:rPr>
              <a:t>j</a:t>
            </a:r>
            <a:r>
              <a:rPr lang="en-US" altLang="en-US" sz="2400" smtClean="0">
                <a:effectLst/>
              </a:rPr>
              <a:t>- number of expected</a:t>
            </a:r>
            <a:r>
              <a:rPr lang="en-US" altLang="en-US" sz="2800" smtClean="0">
                <a:effectLst/>
              </a:rPr>
              <a:t> </a:t>
            </a:r>
            <a:endParaRPr lang="en-US" altLang="en-US" sz="24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smtClean="0">
                <a:effectLst/>
              </a:rPr>
              <a:t>	     </a:t>
            </a:r>
            <a:r>
              <a:rPr lang="en-US" altLang="en-US" sz="1600" smtClean="0">
                <a:effectLst/>
              </a:rPr>
              <a:t>1</a:t>
            </a:r>
            <a:r>
              <a:rPr lang="en-US" altLang="en-US" sz="2400" smtClean="0">
                <a:effectLst/>
              </a:rPr>
              <a:t>        E</a:t>
            </a:r>
            <a:r>
              <a:rPr lang="en-US" altLang="en-US" sz="2400" baseline="-25000" smtClean="0">
                <a:effectLst/>
              </a:rPr>
              <a:t>j</a:t>
            </a:r>
            <a:endParaRPr lang="en-US" altLang="en-US" sz="2400" smtClean="0">
              <a:effectLst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 smtClean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686800" cy="4498975"/>
          </a:xfrm>
        </p:spPr>
        <p:txBody>
          <a:bodyPr/>
          <a:lstStyle/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If X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value &gt; critical value, reject the null hypothesis </a:t>
            </a:r>
          </a:p>
          <a:p>
            <a:pPr eaLnBrk="1" hangingPunct="1"/>
            <a:r>
              <a:rPr lang="en-US" altLang="en-US" sz="2800" smtClean="0">
                <a:effectLst/>
              </a:rPr>
              <a:t>Check whether p&lt;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a, </a:t>
            </a:r>
            <a:r>
              <a:rPr lang="en-US" altLang="en-US" sz="2800" smtClean="0">
                <a:effectLst/>
              </a:rPr>
              <a:t>if so, reject the null Hyp</a:t>
            </a:r>
            <a:endParaRPr lang="en-US" altLang="en-US" sz="2800" smtClean="0">
              <a:effectLst/>
              <a:latin typeface="Symbol" panose="05050102010706020507" pitchFamily="18" charset="2"/>
            </a:endParaRPr>
          </a:p>
          <a:p>
            <a:pPr eaLnBrk="1" hangingPunct="1"/>
            <a:r>
              <a:rPr lang="en-US" altLang="en-US" sz="2800" smtClean="0">
                <a:effectLst/>
              </a:rPr>
              <a:t>Otherwise accept the null that the sample has an expected distribution</a:t>
            </a:r>
            <a:endParaRPr lang="en-US" altLang="en-US" sz="16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35814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/>
            <a:endParaRPr lang="en-US" altLang="en-US" sz="16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sp>
        <p:nvSpPr>
          <p:cNvPr id="1996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540750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>
              <a:effectLst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>
                <a:effectLst/>
              </a:rPr>
              <a:t>Null hypothesis: the sample has a normal distribution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>
                <a:effectLst/>
              </a:rPr>
              <a:t>Standardize the data: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>
                <a:effectLst/>
              </a:rPr>
              <a:t>      </a:t>
            </a:r>
            <a:r>
              <a:rPr lang="en-US" sz="2400" smtClean="0">
                <a:effectLst/>
              </a:rPr>
              <a:t>         X</a:t>
            </a:r>
            <a:r>
              <a:rPr lang="en-US" sz="2400" baseline="-25000" smtClean="0">
                <a:effectLst/>
              </a:rPr>
              <a:t>i</a:t>
            </a:r>
            <a:r>
              <a:rPr lang="en-US" sz="2400" smtClean="0">
                <a:effectLst/>
              </a:rPr>
              <a:t> - X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smtClean="0">
                <a:effectLst/>
              </a:rPr>
              <a:t>        Z</a:t>
            </a:r>
            <a:r>
              <a:rPr lang="en-US" sz="2400" baseline="-25000" smtClean="0">
                <a:effectLst/>
              </a:rPr>
              <a:t>i</a:t>
            </a:r>
            <a:r>
              <a:rPr lang="en-US" sz="2400" smtClean="0">
                <a:effectLst/>
              </a:rPr>
              <a:t> = --------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smtClean="0">
                <a:effectLst/>
              </a:rPr>
              <a:t>                  S 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</p:txBody>
      </p:sp>
      <p:pic>
        <p:nvPicPr>
          <p:cNvPr id="922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38200"/>
            <a:ext cx="7239000" cy="232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4000" baseline="30000" smtClean="0">
                <a:effectLst/>
              </a:rPr>
              <a:t>2</a:t>
            </a:r>
            <a:r>
              <a:rPr lang="en-US" altLang="en-US" sz="4000" smtClean="0">
                <a:effectLst/>
              </a:rPr>
              <a:t> Test  - normal distribution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>
                <a:effectLst/>
              </a:rPr>
              <a:t>Divide the normal distribution evenly into n categories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1600" smtClean="0">
                <a:effectLst/>
              </a:rPr>
              <a:t> </a:t>
            </a:r>
          </a:p>
          <a:p>
            <a:pPr eaLnBrk="1" hangingPunct="1"/>
            <a:r>
              <a:rPr lang="en-US" altLang="en-US" sz="2800" smtClean="0">
                <a:effectLst/>
              </a:rPr>
              <a:t>Assign the sample into the n categories </a:t>
            </a:r>
          </a:p>
          <a:p>
            <a:pPr eaLnBrk="1" hangingPunct="1"/>
            <a:endParaRPr lang="en-US" altLang="en-US" sz="16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Compare the computed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value to the 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C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critical values (one-tailed) for specified degrees of freedom and level of significance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 Calculation</a:t>
            </a:r>
            <a:endParaRPr lang="en-US" smtClean="0"/>
          </a:p>
        </p:txBody>
      </p:sp>
      <p:sp>
        <p:nvSpPr>
          <p:cNvPr id="230406" name="Rectangle 6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  <p:pic>
        <p:nvPicPr>
          <p:cNvPr id="11268" name="Picture 8" descr="&#10;table2.21.jpg 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443706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7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12291" name="Picture 4" descr="aaaaaaa1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447800"/>
            <a:ext cx="7543800" cy="4129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842375" cy="1143000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752600"/>
            <a:ext cx="8686800" cy="4498975"/>
          </a:xfrm>
        </p:spPr>
        <p:txBody>
          <a:bodyPr/>
          <a:lstStyle/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endParaRPr lang="en-US" altLang="en-US" sz="2800" smtClean="0">
              <a:effectLst/>
            </a:endParaRPr>
          </a:p>
          <a:p>
            <a:pPr eaLnBrk="1" hangingPunct="1"/>
            <a:r>
              <a:rPr lang="en-US" altLang="en-US" sz="2800" smtClean="0">
                <a:effectLst/>
              </a:rPr>
              <a:t>If X</a:t>
            </a:r>
            <a:r>
              <a:rPr lang="en-US" altLang="en-US" sz="2800" baseline="30000" smtClean="0">
                <a:effectLst/>
              </a:rPr>
              <a:t>2</a:t>
            </a:r>
            <a:r>
              <a:rPr lang="en-US" altLang="en-US" sz="2800" smtClean="0">
                <a:effectLst/>
              </a:rPr>
              <a:t> value &gt; critical value, reject the null hypothesis, check whether p&lt;</a:t>
            </a:r>
            <a:r>
              <a:rPr lang="en-US" altLang="en-US" sz="2800" smtClean="0">
                <a:effectLst/>
                <a:latin typeface="Symbol" panose="05050102010706020507" pitchFamily="18" charset="2"/>
              </a:rPr>
              <a:t>a</a:t>
            </a:r>
          </a:p>
          <a:p>
            <a:pPr eaLnBrk="1" hangingPunct="1"/>
            <a:r>
              <a:rPr lang="en-US" altLang="en-US" sz="2800" smtClean="0">
                <a:effectLst/>
              </a:rPr>
              <a:t>otherwise accept the null that the sample has a normal distribution</a:t>
            </a:r>
            <a:endParaRPr lang="en-US" altLang="en-US" sz="1600" smtClean="0">
              <a:solidFill>
                <a:srgbClr val="000000"/>
              </a:solidFill>
              <a:effectLst/>
              <a:latin typeface="Times" panose="02020603050405020304" pitchFamily="18" charset="0"/>
            </a:endParaRPr>
          </a:p>
        </p:txBody>
      </p:sp>
      <p:pic>
        <p:nvPicPr>
          <p:cNvPr id="13316" name="Picture 4" descr="figure2.33.jpg                                                 00000056ZIP-100                        B5E68CE4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85800"/>
            <a:ext cx="35814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1621</TotalTime>
  <Words>430</Words>
  <Application>Microsoft Office PowerPoint</Application>
  <PresentationFormat>On-screen Show (4:3)</PresentationFormat>
  <Paragraphs>64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Tahoma</vt:lpstr>
      <vt:lpstr>Arial</vt:lpstr>
      <vt:lpstr>Wingdings</vt:lpstr>
      <vt:lpstr>Times</vt:lpstr>
      <vt:lpstr>Symbol</vt:lpstr>
      <vt:lpstr>Compass</vt:lpstr>
      <vt:lpstr>Environmental Modeling  Basic Testing Methods - Statistics II </vt:lpstr>
      <vt:lpstr>4. C2 Test </vt:lpstr>
      <vt:lpstr>C2 Test</vt:lpstr>
      <vt:lpstr>PowerPoint Presentation</vt:lpstr>
      <vt:lpstr>PowerPoint Presentation</vt:lpstr>
      <vt:lpstr>C2 Test  - normal distribution</vt:lpstr>
      <vt:lpstr>t Calculation</vt:lpstr>
      <vt:lpstr>PowerPoint Presentation</vt:lpstr>
      <vt:lpstr>PowerPoint Presentation</vt:lpstr>
      <vt:lpstr>5. Kolmogorov-Smirnov Test  </vt:lpstr>
      <vt:lpstr>PowerPoint Presentation</vt:lpstr>
      <vt:lpstr>PowerPoint Presentation</vt:lpstr>
      <vt:lpstr>: </vt:lpstr>
      <vt:lpstr>PowerPoint Presentation</vt:lpstr>
      <vt:lpstr>t Calculation</vt:lpstr>
      <vt:lpstr>PowerPoint Presentation</vt:lpstr>
      <vt:lpstr>PowerPoint Presentation</vt:lpstr>
      <vt:lpstr>C2 Test</vt:lpstr>
      <vt:lpstr>PowerPoint Presentation</vt:lpstr>
    </vt:vector>
  </TitlesOfParts>
  <Company>Dept of Geography, U.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and Answers</dc:title>
  <dc:creator>Ling Bian</dc:creator>
  <cp:lastModifiedBy>Windows User</cp:lastModifiedBy>
  <cp:revision>287</cp:revision>
  <cp:lastPrinted>2004-05-29T04:54:37Z</cp:lastPrinted>
  <dcterms:created xsi:type="dcterms:W3CDTF">2001-07-09T13:55:56Z</dcterms:created>
  <dcterms:modified xsi:type="dcterms:W3CDTF">2020-02-20T20:07:24Z</dcterms:modified>
</cp:coreProperties>
</file>