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714" r:id="rId2"/>
  </p:sldMasterIdLst>
  <p:notesMasterIdLst>
    <p:notesMasterId r:id="rId19"/>
  </p:notesMasterIdLst>
  <p:handoutMasterIdLst>
    <p:handoutMasterId r:id="rId20"/>
  </p:handoutMasterIdLst>
  <p:sldIdLst>
    <p:sldId id="414" r:id="rId3"/>
    <p:sldId id="415" r:id="rId4"/>
    <p:sldId id="371" r:id="rId5"/>
    <p:sldId id="385" r:id="rId6"/>
    <p:sldId id="411" r:id="rId7"/>
    <p:sldId id="394" r:id="rId8"/>
    <p:sldId id="387" r:id="rId9"/>
    <p:sldId id="412" r:id="rId10"/>
    <p:sldId id="413" r:id="rId11"/>
    <p:sldId id="386" r:id="rId12"/>
    <p:sldId id="388" r:id="rId13"/>
    <p:sldId id="403" r:id="rId14"/>
    <p:sldId id="398" r:id="rId15"/>
    <p:sldId id="389" r:id="rId16"/>
    <p:sldId id="393" r:id="rId17"/>
    <p:sldId id="39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6600"/>
    <a:srgbClr val="CC3300"/>
    <a:srgbClr val="0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fld id="{E7E4BB88-96E2-4880-B9A8-7E296B0345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C7C479-BB21-4273-ACBA-7DF38A49B7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1653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3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658AF874-0518-41D0-978A-03D7BBAA78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60851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FDBF1D-7D4C-4960-BEC1-34F0706042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52228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4959BD-6F36-4F99-9019-61BF7E4375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44678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B3B284-312E-420F-AC58-2AAD279562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85112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9 h 154"/>
                  <a:gd name="T2" fmla="*/ 6 w 144"/>
                  <a:gd name="T3" fmla="*/ 14 h 154"/>
                  <a:gd name="T4" fmla="*/ 12 w 144"/>
                  <a:gd name="T5" fmla="*/ 11 h 154"/>
                  <a:gd name="T6" fmla="*/ 7 w 144"/>
                  <a:gd name="T7" fmla="*/ 5 h 154"/>
                  <a:gd name="T8" fmla="*/ 11 w 144"/>
                  <a:gd name="T9" fmla="*/ 3 h 154"/>
                  <a:gd name="T10" fmla="*/ 12 w 144"/>
                  <a:gd name="T11" fmla="*/ 5 h 154"/>
                  <a:gd name="T12" fmla="*/ 15 w 144"/>
                  <a:gd name="T13" fmla="*/ 4 h 154"/>
                  <a:gd name="T14" fmla="*/ 10 w 144"/>
                  <a:gd name="T15" fmla="*/ 0 h 154"/>
                  <a:gd name="T16" fmla="*/ 4 w 144"/>
                  <a:gd name="T17" fmla="*/ 3 h 154"/>
                  <a:gd name="T18" fmla="*/ 9 w 144"/>
                  <a:gd name="T19" fmla="*/ 10 h 154"/>
                  <a:gd name="T20" fmla="*/ 3 w 144"/>
                  <a:gd name="T21" fmla="*/ 9 h 154"/>
                  <a:gd name="T22" fmla="*/ 0 w 144"/>
                  <a:gd name="T23" fmla="*/ 9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8104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05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053AC69-0ADB-4917-BEA1-3619B43C60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568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BF868-F198-4772-BFD1-37376C74C6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458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EBD7B-6C09-47A5-ADAF-57145BF49E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672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97B92-0D5F-4CAC-8CA7-725BFA8BE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944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1D869-6492-4CF0-87DF-FF9FA3D9FB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133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5AFC3-32AE-448A-9FB5-C90BFA754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070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25FB4-5AA9-4F5B-B1CB-A24B2E2B80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2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61AF57-DADF-4047-8BD4-FF91576691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62480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0619F-A92F-49D7-9AB9-0B887612C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91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64709-4160-4778-B603-7E866F44E0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089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0430A-E014-4905-B12A-451B432CB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9560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0C35E-8AFA-4589-A81E-0A76EE7D5B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2451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07FC-E2C6-4EAE-98CE-B001CC808F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5072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381DF-E18D-48A0-A870-BEF2BB937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28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8A1AB-CA4E-4D7A-BC58-1D8FC3337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3957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2B57A-0829-4E40-B131-A53BF4105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34869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674B0-EE50-43A6-B1B0-7287B685A8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98119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A37AF-2A0D-462C-9BFE-4D8ED8B18F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92999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04CCAC-4C63-4E40-AB41-B91721729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01006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58B09-47C9-482F-8E2C-D854B11DB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12280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08941-8DF0-421A-AA76-28B13B2869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262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A2B3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536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6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6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6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6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6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537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7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8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39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0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1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2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3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4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5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6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7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8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49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0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1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1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1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1551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51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1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1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F0E8FAAD-1655-42FE-88A2-63103FEA8E2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51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2026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9 h 154"/>
                  <a:gd name="T2" fmla="*/ 6 w 144"/>
                  <a:gd name="T3" fmla="*/ 14 h 154"/>
                  <a:gd name="T4" fmla="*/ 12 w 144"/>
                  <a:gd name="T5" fmla="*/ 11 h 154"/>
                  <a:gd name="T6" fmla="*/ 7 w 144"/>
                  <a:gd name="T7" fmla="*/ 5 h 154"/>
                  <a:gd name="T8" fmla="*/ 11 w 144"/>
                  <a:gd name="T9" fmla="*/ 3 h 154"/>
                  <a:gd name="T10" fmla="*/ 12 w 144"/>
                  <a:gd name="T11" fmla="*/ 5 h 154"/>
                  <a:gd name="T12" fmla="*/ 15 w 144"/>
                  <a:gd name="T13" fmla="*/ 4 h 154"/>
                  <a:gd name="T14" fmla="*/ 10 w 144"/>
                  <a:gd name="T15" fmla="*/ 0 h 154"/>
                  <a:gd name="T16" fmla="*/ 4 w 144"/>
                  <a:gd name="T17" fmla="*/ 3 h 154"/>
                  <a:gd name="T18" fmla="*/ 9 w 144"/>
                  <a:gd name="T19" fmla="*/ 10 h 154"/>
                  <a:gd name="T20" fmla="*/ 3 w 144"/>
                  <a:gd name="T21" fmla="*/ 9 h 154"/>
                  <a:gd name="T22" fmla="*/ 0 w 144"/>
                  <a:gd name="T23" fmla="*/ 9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02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002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8002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02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02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02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E2F2809-3EFA-433E-B55C-2AC4C7782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002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71976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nkelch@esri.com" TargetMode="Externa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438400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Environmental Modeling</a:t>
            </a:r>
            <a:br>
              <a:rPr lang="en-US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3600" smtClean="0"/>
              <a:t>Basic Testing Methods - Statistics</a:t>
            </a: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324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2359025"/>
            <a:ext cx="8540750" cy="4498975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smtClean="0"/>
          </a:p>
          <a:p>
            <a:pPr algn="ctr" eaLnBrk="1" hangingPunct="1">
              <a:buFont typeface="Arial" charset="0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t test</a:t>
            </a:r>
            <a:r>
              <a:rPr lang="en-US" sz="1600" smtClean="0">
                <a:solidFill>
                  <a:srgbClr val="000000"/>
                </a:solidFill>
                <a:effectLst/>
                <a:latin typeface="Times" charset="0"/>
              </a:rPr>
              <a:t>: 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83920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Compare the computed t value to the t table value (two-tailed) for specified degrees of freedom and level of significance </a:t>
            </a:r>
          </a:p>
          <a:p>
            <a:pPr eaLnBrk="1" hangingPunct="1"/>
            <a:r>
              <a:rPr lang="en-US" altLang="en-US" sz="2800" smtClean="0">
                <a:effectLst/>
              </a:rPr>
              <a:t>If the t &gt; +critical value or t &lt; -critical value, reject the H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/>
            <a:r>
              <a:rPr lang="en-US" altLang="en-US" sz="2800" smtClean="0">
                <a:effectLst/>
              </a:rPr>
              <a:t>The computer output will provide a p value. If p&lt;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a</a:t>
            </a:r>
            <a:r>
              <a:rPr lang="en-US" altLang="en-US" sz="2800" smtClean="0">
                <a:effectLst/>
              </a:rPr>
              <a:t>, reject the H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/>
            <a:r>
              <a:rPr lang="en-US" altLang="en-US" sz="2800" smtClean="0">
                <a:effectLst/>
              </a:rPr>
              <a:t>Otherwise accept the null hypothesis that the two means are from the same population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effectLst/>
              </a:rPr>
              <a:t>3. Mann-Whitney Test</a:t>
            </a:r>
            <a:r>
              <a:rPr lang="en-US" altLang="en-US" sz="1600" smtClean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 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6002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Nonparametric substitute for t test of the equality of two means </a:t>
            </a:r>
          </a:p>
          <a:p>
            <a:pPr eaLnBrk="1" hangingPunct="1"/>
            <a:r>
              <a:rPr lang="en-US" altLang="en-US" sz="2800" smtClean="0">
                <a:effectLst/>
              </a:rPr>
              <a:t>Null hypothesis: </a:t>
            </a:r>
          </a:p>
          <a:p>
            <a:pPr eaLnBrk="1" hangingPunct="1"/>
            <a:r>
              <a:rPr lang="en-US" altLang="en-US" sz="2800" smtClean="0">
                <a:effectLst/>
              </a:rPr>
              <a:t>Combine the two sets (n,m) of data and rank them from 1 to n+m </a:t>
            </a:r>
            <a:endParaRPr lang="en-US" altLang="en-US" sz="2800" b="1" smtClean="0">
              <a:effectLst/>
            </a:endParaRPr>
          </a:p>
          <a:p>
            <a:pPr eaLnBrk="1" hangingPunct="1"/>
            <a:endParaRPr lang="en-US" altLang="en-US" sz="1600" b="1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 b="1" smtClean="0">
                <a:effectLst/>
                <a:latin typeface="Times" panose="02020603050405020304" pitchFamily="18" charset="0"/>
              </a:rPr>
              <a:t> </a:t>
            </a:r>
            <a:r>
              <a:rPr lang="en-US" altLang="en-US" sz="2400" b="1" smtClean="0">
                <a:effectLst/>
                <a:latin typeface="Times" panose="02020603050405020304" pitchFamily="18" charset="0"/>
              </a:rPr>
              <a:t>              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n                n(n + 1) </a:t>
            </a:r>
            <a:endParaRPr lang="en-US" altLang="en-US" sz="2400" b="1" smtClean="0">
              <a:effectLst/>
              <a:latin typeface="Times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smtClean="0">
                <a:effectLst/>
                <a:latin typeface="Times" panose="02020603050405020304" pitchFamily="18" charset="0"/>
              </a:rPr>
              <a:t>      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  T = </a:t>
            </a:r>
            <a:r>
              <a:rPr lang="en-US" altLang="en-US" sz="240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 R(X</a:t>
            </a:r>
            <a:r>
              <a:rPr lang="en-US" altLang="en-US" sz="2400" baseline="-25000" smtClean="0">
                <a:effectLst/>
                <a:latin typeface="Times" panose="02020603050405020304" pitchFamily="18" charset="0"/>
              </a:rPr>
              <a:t>i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) - -------------,  R(X</a:t>
            </a:r>
            <a:r>
              <a:rPr lang="en-US" altLang="en-US" sz="2400" baseline="-25000" smtClean="0">
                <a:effectLst/>
                <a:latin typeface="Times" panose="02020603050405020304" pitchFamily="18" charset="0"/>
              </a:rPr>
              <a:t>i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) R(Y</a:t>
            </a:r>
            <a:r>
              <a:rPr lang="en-US" altLang="en-US" sz="2400" baseline="-25000" smtClean="0">
                <a:effectLst/>
                <a:latin typeface="Times" panose="02020603050405020304" pitchFamily="18" charset="0"/>
              </a:rPr>
              <a:t>i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) are the ranks of X</a:t>
            </a:r>
            <a:r>
              <a:rPr lang="en-US" altLang="en-US" sz="2400" baseline="-25000" smtClean="0">
                <a:effectLst/>
                <a:latin typeface="Times" panose="02020603050405020304" pitchFamily="18" charset="0"/>
              </a:rPr>
              <a:t>i</a:t>
            </a:r>
            <a:r>
              <a:rPr lang="en-US" altLang="en-US" sz="2400" smtClean="0">
                <a:effectLst/>
                <a:latin typeface="Times" panose="02020603050405020304" pitchFamily="18" charset="0"/>
              </a:rPr>
              <a:t>, Y</a:t>
            </a:r>
            <a:r>
              <a:rPr lang="en-US" altLang="en-US" sz="2400" baseline="-25000" smtClean="0">
                <a:effectLst/>
                <a:latin typeface="Times" panose="02020603050405020304" pitchFamily="18" charset="0"/>
              </a:rPr>
              <a:t>i</a:t>
            </a:r>
            <a:endParaRPr lang="en-US" altLang="en-US" sz="2400" smtClean="0">
              <a:effectLst/>
              <a:latin typeface="Times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smtClean="0">
                <a:effectLst/>
                <a:latin typeface="Times" panose="02020603050405020304" pitchFamily="18" charset="0"/>
              </a:rPr>
              <a:t>		   1                     2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effectLst/>
              </a:rPr>
              <a:t>				  </a:t>
            </a:r>
            <a:r>
              <a:rPr lang="en-US" altLang="en-US" sz="4000" smtClean="0">
                <a:effectLst/>
              </a:rPr>
              <a:t>Mann-Whitney 					Test</a:t>
            </a:r>
          </a:p>
        </p:txBody>
      </p:sp>
      <p:sp>
        <p:nvSpPr>
          <p:cNvPr id="2201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524000"/>
            <a:ext cx="8839200" cy="4498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z="800" smtClean="0"/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None/>
              <a:defRPr/>
            </a:pPr>
            <a:endParaRPr lang="en-US" sz="800" smtClean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"/>
            <a:ext cx="2995613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Mann-Whitney Test</a:t>
            </a:r>
          </a:p>
        </p:txBody>
      </p:sp>
      <p:pic>
        <p:nvPicPr>
          <p:cNvPr id="14339" name="Picture 6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286000"/>
            <a:ext cx="6708775" cy="2268538"/>
          </a:xfrm>
        </p:spPr>
      </p:pic>
      <p:sp>
        <p:nvSpPr>
          <p:cNvPr id="14340" name="Oval 7"/>
          <p:cNvSpPr>
            <a:spLocks noChangeArrowheads="1"/>
          </p:cNvSpPr>
          <p:nvPr/>
        </p:nvSpPr>
        <p:spPr bwMode="auto">
          <a:xfrm>
            <a:off x="6934200" y="3733800"/>
            <a:ext cx="1143000" cy="304800"/>
          </a:xfrm>
          <a:prstGeom prst="ellips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effectLst/>
              </a:rPr>
              <a:t>Mann-Whitney Test</a:t>
            </a:r>
          </a:p>
        </p:txBody>
      </p:sp>
      <p:sp>
        <p:nvSpPr>
          <p:cNvPr id="2017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524000"/>
            <a:ext cx="8839200" cy="4498975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Compare the computed T value to the T table values (two-tailed)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for specified sample size (n) and level of significance 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2800" dirty="0" smtClean="0">
              <a:effectLst/>
            </a:endParaRP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For the upper critical value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>
                <a:effectLst/>
              </a:rPr>
              <a:t>        T</a:t>
            </a:r>
            <a:r>
              <a:rPr lang="en-US" sz="2800" baseline="-25000" dirty="0" smtClean="0">
                <a:effectLst/>
              </a:rPr>
              <a:t>1-a</a:t>
            </a:r>
            <a:r>
              <a:rPr lang="en-US" sz="2800" dirty="0" smtClean="0">
                <a:effectLst/>
              </a:rPr>
              <a:t> = nm - T</a:t>
            </a:r>
            <a:r>
              <a:rPr lang="en-US" sz="2800" baseline="-25000" dirty="0" smtClean="0">
                <a:effectLst/>
              </a:rPr>
              <a:t>a</a:t>
            </a:r>
            <a:r>
              <a:rPr lang="en-US" sz="2800" dirty="0" smtClean="0">
                <a:effectLst/>
              </a:rPr>
              <a:t>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Tied data are assigned averaged ranks, e.g. R(Xi)=R(Yi)=(8+9)/2=8.5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If T falls outside critical values, reject the H</a:t>
            </a:r>
            <a:r>
              <a:rPr lang="en-US" sz="2800" baseline="-25000" dirty="0" smtClean="0">
                <a:effectLst/>
              </a:rPr>
              <a:t>0</a:t>
            </a:r>
            <a:r>
              <a:rPr lang="en-US" sz="2800" dirty="0" smtClean="0">
                <a:effectLst/>
              </a:rPr>
              <a:t>, or p&lt;</a:t>
            </a:r>
            <a:r>
              <a:rPr lang="en-US" sz="2800" dirty="0" smtClean="0">
                <a:effectLst/>
                <a:latin typeface="Symbol" pitchFamily="18" charset="2"/>
              </a:rPr>
              <a:t>a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2800" dirty="0" smtClean="0">
              <a:effectLst/>
            </a:endParaRPr>
          </a:p>
          <a:p>
            <a:pPr eaLnBrk="1" hangingPunct="1">
              <a:buFont typeface="Arial" charset="0"/>
              <a:buChar char="►"/>
              <a:defRPr/>
            </a:pPr>
            <a:endParaRPr lang="en-US" sz="2800" dirty="0" smtClean="0"/>
          </a:p>
          <a:p>
            <a:pPr eaLnBrk="1" hangingPunct="1">
              <a:buFont typeface="Arial" charset="0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058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175"/>
            <a:ext cx="508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Oval 8"/>
          <p:cNvSpPr>
            <a:spLocks noChangeArrowheads="1"/>
          </p:cNvSpPr>
          <p:nvPr/>
        </p:nvSpPr>
        <p:spPr bwMode="auto">
          <a:xfrm>
            <a:off x="3962400" y="3706813"/>
            <a:ext cx="533400" cy="228600"/>
          </a:xfrm>
          <a:prstGeom prst="ellips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099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42418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302125"/>
            <a:ext cx="4495800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Oval 7"/>
          <p:cNvSpPr>
            <a:spLocks noChangeArrowheads="1"/>
          </p:cNvSpPr>
          <p:nvPr/>
        </p:nvSpPr>
        <p:spPr bwMode="auto">
          <a:xfrm>
            <a:off x="1905000" y="3124200"/>
            <a:ext cx="360363" cy="152400"/>
          </a:xfrm>
          <a:prstGeom prst="ellips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 smtClean="0"/>
              <a:t>ESRI Annual Recruit</a:t>
            </a:r>
            <a:endParaRPr lang="en-US" altLang="en-US" dirty="0" smtClean="0"/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8385175" cy="4498975"/>
          </a:xfrm>
        </p:spPr>
        <p:txBody>
          <a:bodyPr/>
          <a:lstStyle/>
          <a:p>
            <a:pPr eaLnBrk="1" hangingPunct="1"/>
            <a:r>
              <a:rPr lang="en-US" altLang="en-US" sz="2400" dirty="0" smtClean="0">
                <a:effectLst/>
              </a:rPr>
              <a:t>ESRI recruiters coming to town Feb 24, 25 (Mon-Tue)</a:t>
            </a:r>
          </a:p>
          <a:p>
            <a:pPr marL="0" indent="0" eaLnBrk="1" hangingPunct="1">
              <a:buNone/>
            </a:pPr>
            <a:r>
              <a:rPr lang="en-US" altLang="en-US" sz="2400" dirty="0" smtClean="0">
                <a:effectLst/>
              </a:rPr>
              <a:t>	- Mon Feb 24, 6:00-8:00pm, 144 </a:t>
            </a:r>
            <a:r>
              <a:rPr lang="en-US" altLang="en-US" sz="2400" dirty="0" err="1" smtClean="0">
                <a:effectLst/>
              </a:rPr>
              <a:t>Wilkeson</a:t>
            </a:r>
            <a:endParaRPr lang="en-US" altLang="en-US" sz="2400" dirty="0" smtClean="0">
              <a:effectLst/>
            </a:endParaRPr>
          </a:p>
          <a:p>
            <a:pPr marL="0" indent="0" eaLnBrk="1" hangingPunct="1">
              <a:buNone/>
            </a:pPr>
            <a:r>
              <a:rPr lang="en-US" altLang="en-US" sz="2400" dirty="0">
                <a:effectLst/>
              </a:rPr>
              <a:t> </a:t>
            </a:r>
            <a:r>
              <a:rPr lang="en-US" altLang="en-US" sz="2400" dirty="0" smtClean="0">
                <a:effectLst/>
              </a:rPr>
              <a:t>           Info Session </a:t>
            </a:r>
          </a:p>
          <a:p>
            <a:pPr marL="0" indent="0" eaLnBrk="1" hangingPunct="1">
              <a:buNone/>
            </a:pPr>
            <a:r>
              <a:rPr lang="en-US" altLang="en-US" sz="2400" dirty="0" smtClean="0">
                <a:effectLst/>
              </a:rPr>
              <a:t>	- Tue Feb 25, interview, 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effectLst/>
              </a:rPr>
              <a:t>	</a:t>
            </a:r>
            <a:r>
              <a:rPr lang="en-US" altLang="en-US" sz="2400" dirty="0" smtClean="0">
                <a:effectLst/>
              </a:rPr>
              <a:t>  Apply by sending resume, cover letter, and 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effectLst/>
              </a:rPr>
              <a:t>	 </a:t>
            </a:r>
            <a:r>
              <a:rPr lang="en-US" altLang="en-US" sz="2400" dirty="0" smtClean="0">
                <a:effectLst/>
              </a:rPr>
              <a:t> availability to </a:t>
            </a:r>
            <a:r>
              <a:rPr lang="en-US" altLang="en-US" sz="2400" dirty="0" smtClean="0">
                <a:effectLst/>
                <a:hlinkClick r:id="rId2"/>
              </a:rPr>
              <a:t>nkelch@esri.com</a:t>
            </a:r>
            <a:r>
              <a:rPr lang="en-US" altLang="en-US" sz="2400" dirty="0" smtClean="0">
                <a:effectLst/>
              </a:rPr>
              <a:t> by Wed Feb 19. </a:t>
            </a:r>
          </a:p>
        </p:txBody>
      </p:sp>
    </p:spTree>
    <p:extLst>
      <p:ext uri="{BB962C8B-B14F-4D97-AF65-F5344CB8AC3E}">
        <p14:creationId xmlns:p14="http://schemas.microsoft.com/office/powerpoint/2010/main" val="240530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1. Basic Statistics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Parameters (for populations) 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m</a:t>
            </a:r>
            <a:r>
              <a:rPr lang="en-US" altLang="en-US" sz="2800" smtClean="0">
                <a:effectLst/>
              </a:rPr>
              <a:t>,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,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s</a:t>
            </a:r>
            <a:endParaRPr lang="en-US" altLang="en-US" sz="28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Statistics (for samples)  x, S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, S</a:t>
            </a: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Variance S</a:t>
            </a:r>
            <a:r>
              <a:rPr lang="en-US" altLang="en-US" sz="2800" baseline="30000" smtClean="0">
                <a:effectLst/>
              </a:rPr>
              <a:t>2</a:t>
            </a:r>
            <a:endParaRPr lang="en-US" altLang="en-US" sz="28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Standard deviation S</a:t>
            </a:r>
          </a:p>
          <a:p>
            <a:pPr eaLnBrk="1" hangingPunct="1"/>
            <a:r>
              <a:rPr lang="en-US" altLang="en-US" sz="2800" smtClean="0">
                <a:effectLst/>
              </a:rPr>
              <a:t>Normal distribution </a:t>
            </a:r>
          </a:p>
          <a:p>
            <a:pPr eaLnBrk="1" hangingPunct="1"/>
            <a:r>
              <a:rPr lang="en-US" altLang="en-US" sz="2800" smtClean="0">
                <a:effectLst/>
              </a:rPr>
              <a:t>Significance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a</a:t>
            </a:r>
            <a:r>
              <a:rPr lang="en-US" altLang="en-US" sz="2800" smtClean="0">
                <a:effectLst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Basic Statistics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68680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Parametric statistics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  - </a:t>
            </a:r>
            <a:r>
              <a:rPr lang="en-US" altLang="en-US" sz="2400" smtClean="0">
                <a:effectLst/>
              </a:rPr>
              <a:t>for test distributions with known parameters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Non-parametric statistics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	- </a:t>
            </a:r>
            <a:r>
              <a:rPr lang="en-US" altLang="en-US" sz="2400" smtClean="0">
                <a:effectLst/>
              </a:rPr>
              <a:t>parameters are unknown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  - </a:t>
            </a:r>
            <a:r>
              <a:rPr lang="en-US" altLang="en-US" sz="2400" smtClean="0">
                <a:effectLst/>
              </a:rPr>
              <a:t>non-normal distributions, small sample sizes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  - </a:t>
            </a:r>
            <a:r>
              <a:rPr lang="en-US" altLang="en-US" sz="2400" smtClean="0">
                <a:effectLst/>
              </a:rPr>
              <a:t>use low rank data such as nominal and ordinal </a:t>
            </a:r>
            <a:endParaRPr lang="en-US" altLang="en-US" sz="2800" smtClean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Basic Statistics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68680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Parametric is more powerful when the parameters are known 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Otherwise non-parametric is more powerful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2. t Test</a:t>
            </a:r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Rectangle 3"/>
              <p:cNvSpPr>
                <a:spLocks noGrp="1" noRot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altLang="en-US" sz="2800" dirty="0" smtClean="0">
                    <a:effectLst/>
                  </a:rPr>
                  <a:t>Test for equality of means of two samples</a:t>
                </a:r>
              </a:p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en-US" altLang="en-US" sz="1600" dirty="0" smtClean="0">
                    <a:effectLst/>
                  </a:rPr>
                  <a:t> </a:t>
                </a:r>
              </a:p>
              <a:p>
                <a:pPr eaLnBrk="1" hangingPunct="1"/>
                <a:r>
                  <a:rPr lang="en-US" altLang="en-US" sz="2800" dirty="0" smtClean="0">
                    <a:effectLst/>
                  </a:rPr>
                  <a:t>Assumptions: random samples, normal distribution, and equal variance </a:t>
                </a:r>
              </a:p>
              <a:p>
                <a:pPr eaLnBrk="1" hangingPunct="1"/>
                <a:endParaRPr lang="en-US" altLang="en-US" sz="1600" dirty="0" smtClean="0">
                  <a:effectLst/>
                </a:endParaRPr>
              </a:p>
              <a:p>
                <a:pPr eaLnBrk="1" hangingPunct="1"/>
                <a:r>
                  <a:rPr lang="en-US" altLang="en-US" sz="2800" dirty="0" smtClean="0">
                    <a:effectLst/>
                  </a:rPr>
                  <a:t>Null hypothesis: h</a:t>
                </a:r>
                <a:r>
                  <a:rPr lang="en-US" altLang="en-US" sz="2800" baseline="-25000" dirty="0" smtClean="0">
                    <a:effectLst/>
                  </a:rPr>
                  <a:t>0</a:t>
                </a:r>
                <a:r>
                  <a:rPr lang="en-US" altLang="en-US" sz="2800" dirty="0" smtClean="0">
                    <a:effectLst/>
                  </a:rPr>
                  <a:t>: X</a:t>
                </a:r>
                <a:r>
                  <a:rPr lang="en-US" altLang="en-US" sz="2800" baseline="-25000" dirty="0" smtClean="0">
                    <a:effectLst/>
                  </a:rPr>
                  <a:t>1</a:t>
                </a:r>
                <a:r>
                  <a:rPr lang="en-US" altLang="en-US" sz="2800" dirty="0" smtClean="0">
                    <a:effectLst/>
                  </a:rPr>
                  <a:t> = X</a:t>
                </a:r>
                <a:r>
                  <a:rPr lang="en-US" altLang="en-US" sz="2800" baseline="-25000" dirty="0" smtClean="0">
                    <a:effectLst/>
                  </a:rPr>
                  <a:t>2</a:t>
                </a:r>
                <a:r>
                  <a:rPr lang="en-US" altLang="en-US" sz="2800" dirty="0" smtClean="0">
                    <a:effectLst/>
                  </a:rPr>
                  <a:t> </a:t>
                </a:r>
              </a:p>
              <a:p>
                <a:pPr marL="0" indent="0" eaLnBrk="1" hangingPunct="1">
                  <a:buNone/>
                </a:pPr>
                <a:r>
                  <a:rPr lang="en-US" altLang="en-US" sz="2800" dirty="0" smtClean="0">
                    <a:effectLst/>
                    <a:latin typeface="Times" panose="02020603050405020304" pitchFamily="18" charset="0"/>
                  </a:rPr>
                  <a:t>t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₁−</m:t>
                        </m:r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₂</m:t>
                        </m:r>
                      </m:num>
                      <m:den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𝑆𝑒</m:t>
                        </m:r>
                      </m:den>
                    </m:f>
                  </m:oMath>
                </a14:m>
                <a:r>
                  <a:rPr lang="en-US" altLang="en-US" sz="2800" dirty="0" smtClean="0">
                    <a:effectLst/>
                    <a:latin typeface="Times" panose="02020603050405020304" pitchFamily="18" charset="0"/>
                  </a:rPr>
                  <a:t>, </a:t>
                </a:r>
                <a14:m>
                  <m:oMath xmlns:m="http://schemas.openxmlformats.org/officeDocument/2006/math">
                    <m:r>
                      <a:rPr lang="en-US" altLang="en-US" sz="2800" b="0" i="0" smtClean="0">
                        <a:effectLst/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effectLst/>
                        <a:latin typeface="Cambria Math" panose="02040503050406030204" pitchFamily="18" charset="0"/>
                      </a:rPr>
                      <m:t>𝑆𝑒</m:t>
                    </m:r>
                    <m:r>
                      <a:rPr lang="en-US" altLang="en-US" sz="2800" b="0" i="1" smtClean="0">
                        <a:effectLst/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800" b="0" i="1" smtClean="0">
                        <a:effectLst/>
                        <a:latin typeface="Cambria Math" panose="02040503050406030204" pitchFamily="18" charset="0"/>
                      </a:rPr>
                      <m:t>𝑆𝑝</m:t>
                    </m:r>
                    <m:rad>
                      <m:radPr>
                        <m:degHide m:val="on"/>
                        <m:ctrlP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₁</m:t>
                            </m:r>
                          </m:den>
                        </m:f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₂</m:t>
                            </m:r>
                          </m:den>
                        </m:f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altLang="en-US" sz="2800" dirty="0" smtClean="0">
                    <a:effectLst/>
                    <a:latin typeface="Times" panose="02020603050405020304" pitchFamily="18" charset="0"/>
                  </a:rPr>
                  <a:t>,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𝑆𝑝</m:t>
                        </m:r>
                      </m:e>
                      <m:sup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en-US" sz="2800" b="0" i="1" dirty="0" smtClean="0"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US" altLang="en-US" sz="2800" b="0" i="1" dirty="0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eqArrPr>
                          <m:e/>
                          <m:e>
                            <m:sSup>
                              <m:sSupPr>
                                <m:ctrlP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i="1" dirty="0">
                                    <a:solidFill>
                                      <a:srgbClr val="FFFFF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en-US" sz="2800" i="1" dirty="0">
                                    <a:solidFill>
                                      <a:srgbClr val="FFFFF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₁</m:t>
                                </m:r>
                                <m:r>
                                  <a:rPr lang="en-US" altLang="en-US" sz="2800" i="1" dirty="0">
                                    <a:solidFill>
                                      <a:srgbClr val="FFFFF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₁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en-US" sz="2800" i="1" dirty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en-US" altLang="en-US" sz="2800" i="1" dirty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₂</m:t>
                            </m:r>
                            <m:r>
                              <a:rPr lang="en-US" altLang="en-US" sz="2800" i="1" dirty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−1)</m:t>
                            </m:r>
                            <m:sSup>
                              <m:sSupPr>
                                <m:ctrlP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₂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eqArr>
                      </m:num>
                      <m:den>
                        <m:d>
                          <m:dPr>
                            <m:ctrlPr>
                              <a:rPr lang="en-US" altLang="en-US" sz="2800" b="0" i="1" dirty="0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800" b="0" i="1" dirty="0" smtClean="0"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effectLst/>
                                <a:latin typeface="Cambria Math" panose="02040503050406030204" pitchFamily="18" charset="0"/>
                              </a:rPr>
                              <m:t>₁</m:t>
                            </m:r>
                            <m:r>
                              <a:rPr lang="en-US" altLang="en-US" sz="2800" b="0" i="1" dirty="0" smtClean="0">
                                <a:effectLst/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en-US" sz="2800" b="0" i="1" smtClean="0">
                            <a:effectLst/>
                            <a:latin typeface="Cambria Math" panose="02040503050406030204" pitchFamily="18" charset="0"/>
                          </a:rPr>
                          <m:t>₂</m:t>
                        </m:r>
                        <m:r>
                          <a:rPr lang="en-US" altLang="en-US" sz="2800" b="0" i="1" dirty="0" smtClean="0">
                            <a:effectLst/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altLang="en-US" sz="2800" dirty="0" smtClean="0">
                    <a:effectLst/>
                  </a:rPr>
                  <a:t> </a:t>
                </a:r>
              </a:p>
              <a:p>
                <a:pPr marL="0" indent="0" eaLnBrk="1" hangingPunct="1">
                  <a:buNone/>
                </a:pPr>
                <a:endParaRPr lang="en-US" altLang="en-US" sz="1000" dirty="0" smtClean="0">
                  <a:effectLst/>
                </a:endParaRPr>
              </a:p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en-US" altLang="en-US" sz="1600" dirty="0" smtClean="0">
                    <a:solidFill>
                      <a:srgbClr val="000000"/>
                    </a:solidFill>
                    <a:effectLst/>
                    <a:latin typeface="Times" panose="02020603050405020304" pitchFamily="18" charset="0"/>
                  </a:rPr>
                  <a:t>     </a:t>
                </a:r>
                <a:r>
                  <a:rPr lang="en-US" altLang="en-US" sz="2400" dirty="0" smtClean="0">
                    <a:solidFill>
                      <a:srgbClr val="000000"/>
                    </a:solidFill>
                    <a:effectLst/>
                    <a:latin typeface="Times" panose="02020603050405020304" pitchFamily="18" charset="0"/>
                  </a:rPr>
                  <a:t>    </a:t>
                </a:r>
                <a:endParaRPr lang="en-US" altLang="en-US" sz="2400" dirty="0" smtClean="0">
                  <a:effectLst/>
                  <a:latin typeface="Times" panose="02020603050405020304" pitchFamily="18" charset="0"/>
                </a:endParaRPr>
              </a:p>
            </p:txBody>
          </p:sp>
        </mc:Choice>
        <mc:Fallback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427" t="-1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074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effectLst/>
              </a:rPr>
              <a:t>t Calculation</a:t>
            </a:r>
            <a:endParaRPr lang="en-US" altLang="en-US" sz="1600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99683" name="Rectangle 3075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</p:txBody>
      </p:sp>
      <p:pic>
        <p:nvPicPr>
          <p:cNvPr id="8196" name="Picture 30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3733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0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3886200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102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 Calculation</a:t>
            </a:r>
            <a:endParaRPr lang="en-US" smtClean="0"/>
          </a:p>
        </p:txBody>
      </p:sp>
      <p:pic>
        <p:nvPicPr>
          <p:cNvPr id="9219" name="Picture 10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62484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06" name="Rectangle 1030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  <p:sp>
        <p:nvSpPr>
          <p:cNvPr id="9221" name="Oval 1032"/>
          <p:cNvSpPr>
            <a:spLocks noChangeArrowheads="1"/>
          </p:cNvSpPr>
          <p:nvPr/>
        </p:nvSpPr>
        <p:spPr bwMode="auto">
          <a:xfrm>
            <a:off x="5105400" y="4343400"/>
            <a:ext cx="1600200" cy="381000"/>
          </a:xfrm>
          <a:prstGeom prst="ellips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102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 Distribution</a:t>
            </a:r>
            <a:endParaRPr lang="en-US" smtClean="0"/>
          </a:p>
        </p:txBody>
      </p:sp>
      <p:sp>
        <p:nvSpPr>
          <p:cNvPr id="231427" name="Rectangle 1027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endParaRPr lang="en-US" smtClean="0"/>
          </a:p>
        </p:txBody>
      </p:sp>
      <p:pic>
        <p:nvPicPr>
          <p:cNvPr id="10244" name="Picture 10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09800"/>
            <a:ext cx="3886200" cy="211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1625</TotalTime>
  <Words>547</Words>
  <Application>Microsoft Office PowerPoint</Application>
  <PresentationFormat>On-screen Show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Cambria Math</vt:lpstr>
      <vt:lpstr>Symbol</vt:lpstr>
      <vt:lpstr>Tahoma</vt:lpstr>
      <vt:lpstr>Times</vt:lpstr>
      <vt:lpstr>Wingdings</vt:lpstr>
      <vt:lpstr>Compass</vt:lpstr>
      <vt:lpstr>1_Compass</vt:lpstr>
      <vt:lpstr>Environmental Modeling  Basic Testing Methods - Statistics </vt:lpstr>
      <vt:lpstr>ESRI Annual Recruit</vt:lpstr>
      <vt:lpstr>1. Basic Statistics</vt:lpstr>
      <vt:lpstr>Basic Statistics</vt:lpstr>
      <vt:lpstr>Basic Statistics</vt:lpstr>
      <vt:lpstr>2. t Test</vt:lpstr>
      <vt:lpstr>t Calculation</vt:lpstr>
      <vt:lpstr>t Calculation</vt:lpstr>
      <vt:lpstr>t Distribution</vt:lpstr>
      <vt:lpstr>t test: </vt:lpstr>
      <vt:lpstr>3. Mann-Whitney Test </vt:lpstr>
      <vt:lpstr>      Mann-Whitney      Test</vt:lpstr>
      <vt:lpstr>PowerPoint Presentation</vt:lpstr>
      <vt:lpstr>Mann-Whitney Test</vt:lpstr>
      <vt:lpstr>PowerPoint Presentation</vt:lpstr>
      <vt:lpstr>PowerPoint Presentation</vt:lpstr>
    </vt:vector>
  </TitlesOfParts>
  <Company>Dept of Geography, U.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and Answers</dc:title>
  <dc:creator>Ling Bian</dc:creator>
  <cp:lastModifiedBy>Windows User</cp:lastModifiedBy>
  <cp:revision>290</cp:revision>
  <cp:lastPrinted>2004-05-29T04:54:37Z</cp:lastPrinted>
  <dcterms:created xsi:type="dcterms:W3CDTF">2001-07-09T13:55:56Z</dcterms:created>
  <dcterms:modified xsi:type="dcterms:W3CDTF">2020-02-18T23:05:36Z</dcterms:modified>
</cp:coreProperties>
</file>