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2"/>
  </p:notesMasterIdLst>
  <p:sldIdLst>
    <p:sldId id="267" r:id="rId2"/>
    <p:sldId id="260" r:id="rId3"/>
    <p:sldId id="268" r:id="rId4"/>
    <p:sldId id="285" r:id="rId5"/>
    <p:sldId id="302" r:id="rId6"/>
    <p:sldId id="297" r:id="rId7"/>
    <p:sldId id="295" r:id="rId8"/>
    <p:sldId id="296" r:id="rId9"/>
    <p:sldId id="301" r:id="rId10"/>
    <p:sldId id="321" r:id="rId11"/>
    <p:sldId id="317" r:id="rId12"/>
    <p:sldId id="313" r:id="rId13"/>
    <p:sldId id="312" r:id="rId14"/>
    <p:sldId id="310" r:id="rId15"/>
    <p:sldId id="308" r:id="rId16"/>
    <p:sldId id="303" r:id="rId17"/>
    <p:sldId id="318" r:id="rId18"/>
    <p:sldId id="299" r:id="rId19"/>
    <p:sldId id="319" r:id="rId20"/>
    <p:sldId id="300" r:id="rId21"/>
    <p:sldId id="320" r:id="rId22"/>
    <p:sldId id="290" r:id="rId23"/>
    <p:sldId id="304" r:id="rId24"/>
    <p:sldId id="305" r:id="rId25"/>
    <p:sldId id="306" r:id="rId26"/>
    <p:sldId id="307" r:id="rId27"/>
    <p:sldId id="314" r:id="rId28"/>
    <p:sldId id="315" r:id="rId29"/>
    <p:sldId id="316" r:id="rId30"/>
    <p:sldId id="31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66FF"/>
    <a:srgbClr val="99CCFF"/>
    <a:srgbClr val="BCC0BE"/>
    <a:srgbClr val="FF6600"/>
    <a:srgbClr val="336600"/>
    <a:srgbClr val="99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4BB4CB-1489-4EDC-A720-D4EB0C3C7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78280A-5C3A-4F3E-A700-C95C8DA7193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DF6D20-72DF-499C-B22B-3722294F0CC7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92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29E066-E662-494D-B0CE-C93215509B5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D5B2FF-E432-48B9-B6AD-88F9693C97A9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95C4A-895D-42D6-8D08-30EECCA9BEDE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416B0B-2366-4328-B175-680465D9E8C1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C58CA1-6FE7-495A-A96D-89F9966175C8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49E20-7D24-4D08-A572-AA4B7BAB25AB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E950F3-4946-40FB-A81B-791340A68B4F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939B6D-DD62-4330-8056-8BF3CF210F48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2C9814-56C1-4091-ABAC-0897BFC8D335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72422D-B16B-466B-A7C0-0D54B088A35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84DF47-7306-45E1-BBF5-6975C6E5F3A8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05405D-4DCF-496E-A698-BB3879FEE525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9EA48B-DB51-451F-A84F-3655D3D1444A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217BC1-28E7-4010-9EA0-5445B72D3D6D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148D21-EF2B-4129-8456-D70C48B76018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C6FF57-3CE7-4145-A3A4-E5DDA78A3EDC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457E7E-D04E-4D0B-B544-8A058D6BB98E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254832-3E50-4C6C-A77D-84BD1EC95CC6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898667-4EE8-4BEA-8A31-4AFD4695970D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2E2E46-FF5F-4E28-9AFA-C8A065A8C900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402B00-9DE8-4F26-A4B8-178153CC15DD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45F7DB-9B2F-40BC-B333-EA6F88575E83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D23A65-1243-4F79-8AC5-323C2CFF2D3B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B714FB-E73C-4B41-AEAC-6534848AE45E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0E2FA0-98DC-4031-96ED-B7330A937FFC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27093A-11B1-48C1-92EB-5475C2D7CD09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231CFB-714F-40EC-A96B-11E127E95180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DF6D20-72DF-499C-B22B-3722294F0CC7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 h 154"/>
                  <a:gd name="T2" fmla="*/ 0 w 144"/>
                  <a:gd name="T3" fmla="*/ 1 h 154"/>
                  <a:gd name="T4" fmla="*/ 1 w 144"/>
                  <a:gd name="T5" fmla="*/ 1 h 154"/>
                  <a:gd name="T6" fmla="*/ 0 w 144"/>
                  <a:gd name="T7" fmla="*/ 0 h 154"/>
                  <a:gd name="T8" fmla="*/ 1 w 144"/>
                  <a:gd name="T9" fmla="*/ 0 h 154"/>
                  <a:gd name="T10" fmla="*/ 1 w 144"/>
                  <a:gd name="T11" fmla="*/ 0 h 154"/>
                  <a:gd name="T12" fmla="*/ 1 w 144"/>
                  <a:gd name="T13" fmla="*/ 0 h 154"/>
                  <a:gd name="T14" fmla="*/ 1 w 144"/>
                  <a:gd name="T15" fmla="*/ 0 h 154"/>
                  <a:gd name="T16" fmla="*/ 0 w 144"/>
                  <a:gd name="T17" fmla="*/ 0 h 154"/>
                  <a:gd name="T18" fmla="*/ 1 w 144"/>
                  <a:gd name="T19" fmla="*/ 1 h 154"/>
                  <a:gd name="T20" fmla="*/ 0 w 144"/>
                  <a:gd name="T21" fmla="*/ 1 h 154"/>
                  <a:gd name="T22" fmla="*/ 0 w 144"/>
                  <a:gd name="T23" fmla="*/ 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ahoma" pitchFamily="1" charset="0"/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ahoma" pitchFamily="1" charset="0"/>
                  <a:cs typeface="Arial" charset="0"/>
                </a:endParaRPr>
              </a:p>
            </p:txBody>
          </p:sp>
        </p:grpSp>
      </p:grpSp>
      <p:sp>
        <p:nvSpPr>
          <p:cNvPr id="8104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105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4A533C4-7AE4-48B8-8A06-127DB5C0A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21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74E7-229B-403F-AB9D-A48538D8A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04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9E70E-3401-4D5D-AD23-CCBFD1907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07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A971B-04A1-4BB0-9E2F-71C26B3CB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18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4177-CF4B-4F3C-8134-3D24E3C20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96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FCE8E-7579-4DF5-BD55-45D125E09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51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9E6D-C21C-42E6-8C7A-16D65B68B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14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5558-C9C2-4556-9905-C2098A703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3813-1771-40F0-95E5-C2B4712413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08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4C27-CF01-452C-924C-E858D9F18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8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8D91-046E-4567-8F40-CFBDC50B3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64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11F56-D81C-47B9-8100-9E8E35DB49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9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0313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 h 154"/>
                  <a:gd name="T2" fmla="*/ 0 w 144"/>
                  <a:gd name="T3" fmla="*/ 1 h 154"/>
                  <a:gd name="T4" fmla="*/ 1 w 144"/>
                  <a:gd name="T5" fmla="*/ 1 h 154"/>
                  <a:gd name="T6" fmla="*/ 0 w 144"/>
                  <a:gd name="T7" fmla="*/ 0 h 154"/>
                  <a:gd name="T8" fmla="*/ 1 w 144"/>
                  <a:gd name="T9" fmla="*/ 0 h 154"/>
                  <a:gd name="T10" fmla="*/ 1 w 144"/>
                  <a:gd name="T11" fmla="*/ 0 h 154"/>
                  <a:gd name="T12" fmla="*/ 1 w 144"/>
                  <a:gd name="T13" fmla="*/ 0 h 154"/>
                  <a:gd name="T14" fmla="*/ 1 w 144"/>
                  <a:gd name="T15" fmla="*/ 0 h 154"/>
                  <a:gd name="T16" fmla="*/ 0 w 144"/>
                  <a:gd name="T17" fmla="*/ 0 h 154"/>
                  <a:gd name="T18" fmla="*/ 1 w 144"/>
                  <a:gd name="T19" fmla="*/ 1 h 154"/>
                  <a:gd name="T20" fmla="*/ 0 w 144"/>
                  <a:gd name="T21" fmla="*/ 1 h 154"/>
                  <a:gd name="T22" fmla="*/ 0 w 144"/>
                  <a:gd name="T23" fmla="*/ 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ahoma" pitchFamily="1" charset="0"/>
                  <a:cs typeface="Arial" charset="0"/>
                </a:endParaRPr>
              </a:p>
            </p:txBody>
          </p:sp>
          <p:sp>
            <p:nvSpPr>
              <p:cNvPr id="800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ahoma" pitchFamily="1" charset="0"/>
                  <a:cs typeface="Arial" charset="0"/>
                </a:endParaRPr>
              </a:p>
            </p:txBody>
          </p:sp>
        </p:grpSp>
      </p:grpSp>
      <p:sp>
        <p:nvSpPr>
          <p:cNvPr id="800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00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0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0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8DEBC9-01D3-4A1C-8AEA-14DDC7AB8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00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tialecology.com/htools/tooldesc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en-US" sz="3600" smtClean="0">
              <a:solidFill>
                <a:schemeClr val="tx2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400" smtClean="0">
                <a:solidFill>
                  <a:schemeClr val="tx2"/>
                </a:solidFill>
              </a:rPr>
              <a:t>Environmental Modeling</a:t>
            </a:r>
            <a:endParaRPr lang="en-US" sz="3600" smtClean="0">
              <a:solidFill>
                <a:schemeClr val="tx2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3600" smtClean="0">
                <a:solidFill>
                  <a:schemeClr val="tx2"/>
                </a:solidFill>
              </a:rPr>
              <a:t>Testing GIS Layer Relevancy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4. Statistical Analysis</a:t>
            </a:r>
            <a:endParaRPr lang="en-US" sz="440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Determine whether each of the three variables is </a:t>
            </a:r>
            <a:r>
              <a:rPr lang="en-US" sz="2800" dirty="0"/>
              <a:t> </a:t>
            </a:r>
            <a:r>
              <a:rPr lang="en-US" sz="2800" dirty="0" smtClean="0"/>
              <a:t>statistically the same between the 91 bear sighting sites and the 91 random sites. </a:t>
            </a:r>
            <a:endParaRPr lang="en-US" sz="2800" dirty="0" smtClean="0"/>
          </a:p>
          <a:p>
            <a:pPr marL="914400" lvl="2" indent="0" eaLnBrk="1" hangingPunct="1">
              <a:buFont typeface="Arial" charset="0"/>
              <a:buChar char="►"/>
              <a:defRPr/>
            </a:pPr>
            <a:endParaRPr lang="en-US" sz="1200" b="1" dirty="0" smtClean="0"/>
          </a:p>
          <a:p>
            <a:pPr algn="l" eaLnBrk="1" hangingPunct="1">
              <a:defRPr/>
            </a:pPr>
            <a:r>
              <a:rPr lang="en-US" sz="2800" dirty="0" smtClean="0"/>
              <a:t>  </a:t>
            </a:r>
          </a:p>
          <a:p>
            <a:pPr algn="l" eaLnBrk="1" hangingPunct="1">
              <a:defRPr/>
            </a:pPr>
            <a:r>
              <a:rPr lang="en-US" sz="2800" dirty="0" smtClean="0"/>
              <a:t>	1. Land cover types (nominal)        </a:t>
            </a:r>
          </a:p>
          <a:p>
            <a:pPr algn="l" eaLnBrk="1" hangingPunct="1">
              <a:defRPr/>
            </a:pPr>
            <a:r>
              <a:rPr lang="en-US" sz="2800" dirty="0" smtClean="0"/>
              <a:t>	2. Species richness (ratio) </a:t>
            </a:r>
            <a:br>
              <a:rPr lang="en-US" sz="2800" dirty="0" smtClean="0"/>
            </a:br>
            <a:r>
              <a:rPr lang="en-US" sz="2800" dirty="0" smtClean="0"/>
              <a:t>       	3. Species interspersion (ratio) </a:t>
            </a:r>
          </a:p>
          <a:p>
            <a:pPr algn="l" eaLnBrk="1" hangingPunct="1">
              <a:defRPr/>
            </a:pPr>
            <a:endParaRPr lang="en-US" sz="2800" dirty="0" smtClean="0"/>
          </a:p>
          <a:p>
            <a:pPr marL="914400" lvl="2" indent="0" eaLnBrk="1" hangingPunct="1">
              <a:buFont typeface="Arial" charset="0"/>
              <a:buChar char="►"/>
              <a:defRPr/>
            </a:pPr>
            <a:endParaRPr lang="en-US" sz="2800" dirty="0" smtClean="0"/>
          </a:p>
          <a:p>
            <a:pPr algn="l" eaLnBrk="1" hangingPunct="1">
              <a:defRPr/>
            </a:pPr>
            <a:r>
              <a:rPr lang="en-US" sz="2800" dirty="0" smtClean="0"/>
              <a:t>         </a:t>
            </a:r>
          </a:p>
          <a:p>
            <a:pPr algn="l" eaLnBrk="1" hangingPunct="1">
              <a:defRPr/>
            </a:pPr>
            <a:r>
              <a:rPr lang="en-US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01713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4. Statistical Analysis .. </a:t>
            </a:r>
            <a:endParaRPr lang="en-US" sz="4400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Develop the raster layers first</a:t>
            </a:r>
            <a:endParaRPr lang="en-US" sz="2800" dirty="0"/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Then generate the 91 random sites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Lastly, extract values from the three layers (land cover, </a:t>
            </a:r>
            <a:r>
              <a:rPr lang="en-US" sz="2800" dirty="0" err="1" smtClean="0"/>
              <a:t>spp</a:t>
            </a:r>
            <a:r>
              <a:rPr lang="en-US" sz="2800" dirty="0" smtClean="0"/>
              <a:t> richness, </a:t>
            </a:r>
            <a:r>
              <a:rPr lang="en-US" sz="2800" dirty="0" err="1" smtClean="0"/>
              <a:t>spp</a:t>
            </a:r>
            <a:r>
              <a:rPr lang="en-US" sz="2800" dirty="0" smtClean="0"/>
              <a:t> interspersion) for the two sets of 91 sites</a:t>
            </a:r>
          </a:p>
          <a:p>
            <a:pPr marL="914400" lvl="2" indent="0" eaLnBrk="1" hangingPunct="1">
              <a:buFont typeface="Arial" charset="0"/>
              <a:buChar char="►"/>
              <a:defRPr/>
            </a:pPr>
            <a:endParaRPr lang="en-US" sz="2800" dirty="0" smtClean="0"/>
          </a:p>
          <a:p>
            <a:pPr algn="l" eaLnBrk="1" hangingPunct="1">
              <a:defRPr/>
            </a:pPr>
            <a:r>
              <a:rPr lang="en-US" sz="2800" dirty="0" smtClean="0"/>
              <a:t>         </a:t>
            </a:r>
          </a:p>
          <a:p>
            <a:pPr algn="l" eaLnBrk="1" hangingPunct="1">
              <a:defRPr/>
            </a:pPr>
            <a:r>
              <a:rPr lang="en-US" sz="2400" dirty="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Tech Tips </a:t>
            </a:r>
            <a:endParaRPr lang="en-US" sz="4400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To generate random points, use </a:t>
            </a:r>
          </a:p>
          <a:p>
            <a:pPr algn="l" eaLnBrk="1" hangingPunct="1">
              <a:defRPr/>
            </a:pPr>
            <a:r>
              <a:rPr lang="en-US" sz="2800" dirty="0" smtClean="0"/>
              <a:t>    </a:t>
            </a:r>
            <a:r>
              <a:rPr lang="en-US" sz="2800" dirty="0" err="1" smtClean="0"/>
              <a:t>Hawth's</a:t>
            </a:r>
            <a:r>
              <a:rPr lang="en-US" sz="2800" dirty="0" smtClean="0"/>
              <a:t> tools </a:t>
            </a:r>
          </a:p>
          <a:p>
            <a:pPr algn="l" eaLnBrk="1" hangingPunct="1">
              <a:defRPr/>
            </a:pPr>
            <a:r>
              <a:rPr lang="en-US" sz="2800" dirty="0" smtClean="0"/>
              <a:t>    </a:t>
            </a:r>
            <a:r>
              <a:rPr lang="en-US" sz="2000" dirty="0" smtClean="0">
                <a:hlinkClick r:id="rId3"/>
              </a:rPr>
              <a:t>http://www.spatialecology.com/htools/tooldesc.php</a:t>
            </a:r>
            <a:endParaRPr lang="en-US" sz="2000" dirty="0" smtClean="0"/>
          </a:p>
          <a:p>
            <a:pPr marL="914400" lvl="2" indent="0" eaLnBrk="1" hangingPunct="1">
              <a:buFont typeface="Arial" charset="0"/>
              <a:buChar char="►"/>
              <a:defRPr/>
            </a:pPr>
            <a:endParaRPr lang="en-US" sz="1200" b="1" dirty="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If </a:t>
            </a:r>
            <a:r>
              <a:rPr lang="en-US" sz="2800" dirty="0" err="1" smtClean="0"/>
              <a:t>Hawth’s</a:t>
            </a:r>
            <a:r>
              <a:rPr lang="en-US" sz="2800" dirty="0" smtClean="0"/>
              <a:t> tools does not work for ArcGIS Pro,   </a:t>
            </a:r>
          </a:p>
          <a:p>
            <a:pPr algn="l" eaLnBrk="1" hangingPunct="1">
              <a:defRPr/>
            </a:pPr>
            <a:r>
              <a:rPr lang="en-US" sz="2800" dirty="0" smtClean="0"/>
              <a:t>   try the following:</a:t>
            </a:r>
          </a:p>
          <a:p>
            <a:pPr algn="l" eaLnBrk="1" hangingPunct="1">
              <a:defRPr/>
            </a:pPr>
            <a:r>
              <a:rPr lang="en-US" sz="2800" dirty="0" smtClean="0"/>
              <a:t>   </a:t>
            </a:r>
            <a:r>
              <a:rPr lang="en-US" sz="2800" dirty="0" err="1" smtClean="0"/>
              <a:t>ArcToolBox</a:t>
            </a:r>
            <a:r>
              <a:rPr lang="en-US" sz="2800" dirty="0" smtClean="0"/>
              <a:t> - Data Management Tools – </a:t>
            </a:r>
          </a:p>
          <a:p>
            <a:pPr algn="l" eaLnBrk="1" hangingPunct="1">
              <a:defRPr/>
            </a:pPr>
            <a:r>
              <a:rPr lang="en-US" sz="2800" dirty="0" smtClean="0"/>
              <a:t>   Sampling - Create Random Points</a:t>
            </a:r>
          </a:p>
          <a:p>
            <a:pPr algn="l" eaLnBrk="1" hangingPunct="1">
              <a:defRPr/>
            </a:pPr>
            <a:endParaRPr lang="en-US" sz="2800" dirty="0" smtClean="0"/>
          </a:p>
          <a:p>
            <a:pPr algn="l" eaLnBrk="1" hangingPunct="1">
              <a:defRPr/>
            </a:pPr>
            <a:r>
              <a:rPr lang="en-US" sz="2800" dirty="0" smtClean="0"/>
              <a:t>         </a:t>
            </a:r>
          </a:p>
          <a:p>
            <a:pPr marL="914400" lvl="2" indent="0" eaLnBrk="1" hangingPunct="1">
              <a:buFont typeface="Arial" charset="0"/>
              <a:buChar char="►"/>
              <a:defRPr/>
            </a:pPr>
            <a:endParaRPr lang="en-US" sz="2800" dirty="0" smtClean="0"/>
          </a:p>
          <a:p>
            <a:pPr algn="l" eaLnBrk="1" hangingPunct="1">
              <a:defRPr/>
            </a:pPr>
            <a:r>
              <a:rPr lang="en-US" sz="2800" dirty="0" smtClean="0"/>
              <a:t>         </a:t>
            </a:r>
          </a:p>
          <a:p>
            <a:pPr algn="l" eaLnBrk="1" hangingPunct="1">
              <a:defRPr/>
            </a:pPr>
            <a:r>
              <a:rPr lang="en-US" sz="2400" dirty="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Tech Tips .. </a:t>
            </a:r>
            <a:endParaRPr lang="en-US" sz="4400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To extract values from the raster layers and  </a:t>
            </a:r>
          </a:p>
          <a:p>
            <a:pPr algn="l" eaLnBrk="1" hangingPunct="1">
              <a:defRPr/>
            </a:pPr>
            <a:r>
              <a:rPr lang="en-US" sz="2800" dirty="0" smtClean="0"/>
              <a:t>    export to point </a:t>
            </a:r>
            <a:r>
              <a:rPr lang="en-US" sz="2800" dirty="0" err="1" smtClean="0"/>
              <a:t>shapefiles</a:t>
            </a:r>
            <a:r>
              <a:rPr lang="en-US" sz="2800" dirty="0" smtClean="0"/>
              <a:t>, use </a:t>
            </a:r>
          </a:p>
          <a:p>
            <a:pPr algn="l" eaLnBrk="1" hangingPunct="1">
              <a:defRPr/>
            </a:pPr>
            <a:r>
              <a:rPr lang="en-US" sz="2800" dirty="0" smtClean="0"/>
              <a:t>    Spatial Analyst Tools -&gt; </a:t>
            </a:r>
            <a:r>
              <a:rPr lang="en-US" sz="2800" smtClean="0"/>
              <a:t>Extraction -&gt; Extract </a:t>
            </a:r>
            <a:r>
              <a:rPr lang="en-US" sz="2800" dirty="0"/>
              <a:t>V</a:t>
            </a:r>
            <a:r>
              <a:rPr lang="en-US" sz="2800" dirty="0" smtClean="0"/>
              <a:t>alues </a:t>
            </a:r>
            <a:r>
              <a:rPr lang="en-US" sz="2800" smtClean="0"/>
              <a:t>to Points</a:t>
            </a:r>
            <a:endParaRPr lang="en-US" sz="2800" dirty="0" smtClean="0"/>
          </a:p>
          <a:p>
            <a:pPr algn="l" eaLnBrk="1" hangingPunct="1">
              <a:buFont typeface="Arial" charset="0"/>
              <a:buChar char="►"/>
              <a:defRPr/>
            </a:pPr>
            <a:endParaRPr lang="en-US" sz="2800" dirty="0" smtClean="0"/>
          </a:p>
          <a:p>
            <a:pPr algn="l" eaLnBrk="1" hangingPunct="1">
              <a:defRPr/>
            </a:pPr>
            <a:r>
              <a:rPr lang="en-US" sz="2800" dirty="0" smtClean="0"/>
              <a:t>         </a:t>
            </a:r>
          </a:p>
          <a:p>
            <a:pPr marL="914400" lvl="2" indent="0" eaLnBrk="1" hangingPunct="1">
              <a:buFont typeface="Arial" charset="0"/>
              <a:buChar char="►"/>
              <a:defRPr/>
            </a:pPr>
            <a:endParaRPr lang="en-US" sz="2800" dirty="0" smtClean="0"/>
          </a:p>
          <a:p>
            <a:pPr algn="l" eaLnBrk="1" hangingPunct="1">
              <a:defRPr/>
            </a:pPr>
            <a:r>
              <a:rPr lang="en-US" sz="2800" dirty="0" smtClean="0"/>
              <a:t>         </a:t>
            </a:r>
          </a:p>
          <a:p>
            <a:pPr algn="l" eaLnBrk="1" hangingPunct="1">
              <a:defRPr/>
            </a:pPr>
            <a:r>
              <a:rPr lang="en-US" sz="2400" dirty="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4. Statistical Analysis</a:t>
            </a:r>
            <a:endParaRPr lang="en-US" sz="4400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8686800" cy="487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/>
              <a:t>1. Does the allocation of land cover types differ between the bear sighting sites and the random sites</a:t>
            </a:r>
            <a:br>
              <a:rPr lang="en-US" sz="2800" dirty="0" smtClean="0"/>
            </a:br>
            <a:endParaRPr lang="en-US" sz="800" dirty="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Null 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: the number of each cover type used by bear = that of each type of the random sites</a:t>
            </a:r>
          </a:p>
          <a:p>
            <a:pPr algn="l" eaLnBrk="1" hangingPunct="1">
              <a:defRPr/>
            </a:pPr>
            <a:r>
              <a:rPr lang="en-US" sz="1600" dirty="0" smtClean="0"/>
              <a:t> 	Assuming that the random sites represent the entire area</a:t>
            </a:r>
          </a:p>
          <a:p>
            <a:pPr algn="l" eaLnBrk="1" hangingPunct="1">
              <a:defRPr/>
            </a:pPr>
            <a:endParaRPr lang="en-US" sz="1600" dirty="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>
                <a:latin typeface="Symbol" pitchFamily="1" charset="2"/>
              </a:rPr>
              <a:t> C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test</a:t>
            </a:r>
            <a:br>
              <a:rPr lang="en-US" sz="2800" dirty="0" smtClean="0"/>
            </a:br>
            <a:r>
              <a:rPr lang="en-US" sz="2800" dirty="0" smtClean="0"/>
              <a:t> Accept or reject the null</a:t>
            </a:r>
          </a:p>
          <a:p>
            <a:pPr algn="l" eaLnBrk="1" hangingPunct="1">
              <a:buFont typeface="Arial" charset="0"/>
              <a:buChar char="►"/>
              <a:defRPr/>
            </a:pPr>
            <a:endParaRPr lang="en-US" sz="1600" dirty="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This could have been the case, but the paper tested it in a different 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4.1 Stats </a:t>
            </a:r>
          </a:p>
        </p:txBody>
      </p:sp>
      <p:sp>
        <p:nvSpPr>
          <p:cNvPr id="181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Null H</a:t>
            </a:r>
            <a:r>
              <a:rPr lang="en-US" sz="2800" baseline="-25000" dirty="0" smtClean="0"/>
              <a:t>1paper</a:t>
            </a:r>
            <a:r>
              <a:rPr lang="en-US" sz="2800" dirty="0" smtClean="0"/>
              <a:t>: % of each cover type used by bear =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               % of each type in the random sites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>
                <a:latin typeface="Symbol" pitchFamily="1" charset="2"/>
              </a:rPr>
              <a:t>C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test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	number of categories?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	in each category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		number of observed?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		number of expected (91sites/22types)?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228600"/>
            <a:ext cx="854075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800" smtClean="0"/>
              <a:t>Land cover types of the area and at bear sighting sites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2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smtClean="0">
                <a:solidFill>
                  <a:schemeClr val="hlink"/>
                </a:solidFill>
              </a:rPr>
              <a:t>Cover type</a:t>
            </a:r>
            <a:r>
              <a:rPr lang="en-US" sz="2800" smtClean="0"/>
              <a:t>       </a:t>
            </a:r>
            <a:r>
              <a:rPr lang="en-US" sz="2800" smtClean="0">
                <a:solidFill>
                  <a:schemeClr val="hlink"/>
                </a:solidFill>
              </a:rPr>
              <a:t>%Area</a:t>
            </a:r>
            <a:r>
              <a:rPr lang="en-US" sz="2800" smtClean="0"/>
              <a:t>    </a:t>
            </a:r>
            <a:r>
              <a:rPr lang="en-US" sz="2800" smtClean="0">
                <a:solidFill>
                  <a:schemeClr val="hlink"/>
                </a:solidFill>
              </a:rPr>
              <a:t>Expected#</a:t>
            </a:r>
            <a:r>
              <a:rPr lang="en-US" sz="2800" smtClean="0"/>
              <a:t>    </a:t>
            </a:r>
            <a:r>
              <a:rPr lang="en-US" sz="2800" smtClean="0">
                <a:solidFill>
                  <a:schemeClr val="hlink"/>
                </a:solidFill>
              </a:rPr>
              <a:t>Actual#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smtClean="0"/>
              <a:t>Douglas Fir		10.1		9.2		  7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smtClean="0"/>
              <a:t>Subalpine fir 		10.2		9.3		 10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smtClean="0"/>
              <a:t>Whitebark pine	  2.2		1.5		  8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smtClean="0"/>
              <a:t>Mountain hemlock 	  3.8		3.5		  5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smtClean="0"/>
              <a:t>Pacific silver fir	  8.4		7.7		  4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smtClean="0"/>
              <a:t>Western hemlock 	10.1		9.2	 	  7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smtClean="0"/>
              <a:t>Hardwood forest	  1.2		1.1		  0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smtClean="0"/>
              <a:t>Tall shrub		  4.9		4.5		  4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smtClean="0"/>
              <a:t>Lowland herb	  	  8.5		7.7		 12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smtClean="0"/>
              <a:t>……  			  …..             …..               ….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smtClean="0"/>
              <a:t>Total (22 types)	100%	 	</a:t>
            </a:r>
            <a:r>
              <a:rPr lang="en-US" sz="2400" smtClean="0">
                <a:solidFill>
                  <a:schemeClr val="hlink"/>
                </a:solidFill>
              </a:rPr>
              <a:t>91</a:t>
            </a:r>
            <a:r>
              <a:rPr lang="en-US" sz="2400" smtClean="0"/>
              <a:t>		 </a:t>
            </a:r>
            <a:r>
              <a:rPr lang="en-US" sz="2400" smtClean="0">
                <a:solidFill>
                  <a:schemeClr val="hlink"/>
                </a:solidFill>
              </a:rPr>
              <a:t>91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4.1 Stats </a:t>
            </a:r>
          </a:p>
        </p:txBody>
      </p:sp>
      <p:sp>
        <p:nvSpPr>
          <p:cNvPr id="181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Null H</a:t>
            </a:r>
            <a:r>
              <a:rPr lang="en-US" sz="2800" baseline="-25000" dirty="0" smtClean="0"/>
              <a:t>1paper</a:t>
            </a:r>
            <a:r>
              <a:rPr lang="en-US" sz="2800" dirty="0" smtClean="0"/>
              <a:t>: % of each cover type used by bear =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               % of each type in the random sites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>
                <a:latin typeface="Symbol" pitchFamily="1" charset="2"/>
              </a:rPr>
              <a:t>C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test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	reject the null hypothesis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	- land cover makes a difference in bear’s 	   	  sighting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4. Statistic Analysis</a:t>
            </a:r>
            <a:endParaRPr lang="en-US" sz="4400" dirty="0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8839200" cy="487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/>
              <a:t>2. Does species richness differ between the sighting sites and the random sites?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000" dirty="0" smtClean="0"/>
              <a:t>Or whether richness makes a difference?</a:t>
            </a:r>
          </a:p>
          <a:p>
            <a:pPr algn="l" eaLnBrk="1" hangingPunct="1">
              <a:defRPr/>
            </a:pPr>
            <a:r>
              <a:rPr lang="en-US" sz="1600" dirty="0" smtClean="0"/>
              <a:t>   </a:t>
            </a:r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Null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: richness of sighting sites = </a:t>
            </a:r>
          </a:p>
          <a:p>
            <a:pPr algn="l" eaLnBrk="1" hangingPunct="1">
              <a:defRPr/>
            </a:pPr>
            <a:r>
              <a:rPr lang="en-US" sz="2800" dirty="0" smtClean="0"/>
              <a:t>               richness of random sites, Test ?</a:t>
            </a:r>
          </a:p>
          <a:p>
            <a:pPr algn="l" eaLnBrk="1" hangingPunct="1">
              <a:defRPr/>
            </a:pPr>
            <a:endParaRPr lang="en-US" sz="1600" dirty="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 Accept or reject the null</a:t>
            </a:r>
          </a:p>
          <a:p>
            <a:pPr algn="l" eaLnBrk="1" hangingPunct="1">
              <a:defRPr/>
            </a:pPr>
            <a:r>
              <a:rPr lang="en-US" sz="2800" dirty="0" smtClean="0"/>
              <a:t>	richness of sighting sites = random sites?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4. Statistic Analysis</a:t>
            </a:r>
            <a:endParaRPr lang="en-US" sz="4400" dirty="0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8839200" cy="487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/>
              <a:t>Null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: richness of sighting sites = </a:t>
            </a:r>
          </a:p>
          <a:p>
            <a:pPr algn="l" eaLnBrk="1" hangingPunct="1">
              <a:defRPr/>
            </a:pPr>
            <a:r>
              <a:rPr lang="en-US" sz="2800" dirty="0" smtClean="0"/>
              <a:t>               richness of random sites, Test ?</a:t>
            </a:r>
          </a:p>
          <a:p>
            <a:pPr algn="l" eaLnBrk="1" hangingPunct="1">
              <a:defRPr/>
            </a:pPr>
            <a:endParaRPr lang="en-US" sz="1600" dirty="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 t test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	</a:t>
            </a:r>
            <a:r>
              <a:rPr lang="en-US" dirty="0" smtClean="0"/>
              <a:t>Accept the null</a:t>
            </a:r>
          </a:p>
          <a:p>
            <a:pPr algn="l" eaLnBrk="1" hangingPunct="1">
              <a:defRPr/>
            </a:pPr>
            <a:r>
              <a:rPr lang="en-US" sz="2800" dirty="0" smtClean="0"/>
              <a:t>	mean richness of sighting sites = random sites</a:t>
            </a:r>
          </a:p>
          <a:p>
            <a:pPr algn="l" eaLnBrk="1" hangingPunct="1">
              <a:defRPr/>
            </a:pPr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800" dirty="0" err="1" smtClean="0"/>
              <a:t>spp</a:t>
            </a:r>
            <a:r>
              <a:rPr lang="en-US" sz="2800" dirty="0" smtClean="0"/>
              <a:t> richness dose not make a difference in 	 	  bear’s sighting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1. A Habitat Model/Factors</a:t>
            </a:r>
            <a:endParaRPr lang="en-US" sz="440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dirty="0" smtClean="0"/>
              <a:t> </a:t>
            </a:r>
            <a:r>
              <a:rPr lang="en-US" sz="2800" dirty="0" smtClean="0"/>
              <a:t>Determine potential sighting locations of Grizzly bear in a park</a:t>
            </a:r>
          </a:p>
          <a:p>
            <a:pPr algn="l" eaLnBrk="1" hangingPunct="1">
              <a:buFont typeface="Arial" charset="0"/>
              <a:buChar char="►"/>
              <a:defRPr/>
            </a:pPr>
            <a:endParaRPr lang="en-US" b="1" dirty="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dirty="0" smtClean="0"/>
              <a:t> </a:t>
            </a:r>
            <a:r>
              <a:rPr lang="en-US" sz="2800" dirty="0" smtClean="0"/>
              <a:t>Factors</a:t>
            </a:r>
            <a:br>
              <a:rPr lang="en-US" sz="2800" dirty="0" smtClean="0"/>
            </a:br>
            <a:r>
              <a:rPr lang="en-US" sz="2800" dirty="0" smtClean="0"/>
              <a:t>        1. Land cover types</a:t>
            </a:r>
            <a:br>
              <a:rPr lang="en-US" sz="2800" dirty="0" smtClean="0"/>
            </a:br>
            <a:r>
              <a:rPr lang="en-US" sz="2800" dirty="0" smtClean="0"/>
              <a:t>        2. Species richness </a:t>
            </a:r>
            <a:br>
              <a:rPr lang="en-US" sz="2800" dirty="0" smtClean="0"/>
            </a:br>
            <a:r>
              <a:rPr lang="en-US" sz="2800" dirty="0" smtClean="0"/>
              <a:t>        3. Species interspersion</a:t>
            </a:r>
          </a:p>
          <a:p>
            <a:pPr algn="l" eaLnBrk="1" hangingPunct="1">
              <a:buFont typeface="Arial" charset="0"/>
              <a:buChar char="►"/>
              <a:defRPr/>
            </a:pPr>
            <a:endParaRPr lang="en-US" sz="2800" dirty="0" smtClean="0"/>
          </a:p>
          <a:p>
            <a:pPr algn="l" eaLnBrk="1" hangingPunct="1">
              <a:defRPr/>
            </a:pPr>
            <a:endParaRPr lang="en-US" sz="1400" dirty="0" smtClean="0"/>
          </a:p>
          <a:p>
            <a:pPr algn="l" eaLnBrk="1" hangingPunct="1">
              <a:defRPr/>
            </a:pPr>
            <a:r>
              <a:rPr lang="en-US" sz="1400" dirty="0" smtClean="0"/>
              <a:t>Agee, J.K., S.C.F. </a:t>
            </a:r>
            <a:r>
              <a:rPr lang="en-US" sz="1400" dirty="0" err="1" smtClean="0"/>
              <a:t>Stitt</a:t>
            </a:r>
            <a:r>
              <a:rPr lang="en-US" sz="1400" dirty="0" smtClean="0"/>
              <a:t>, M. </a:t>
            </a:r>
            <a:r>
              <a:rPr lang="en-US" sz="1400" dirty="0" err="1" smtClean="0"/>
              <a:t>Nyquist</a:t>
            </a:r>
            <a:r>
              <a:rPr lang="en-US" sz="1400" dirty="0" smtClean="0"/>
              <a:t>, and R. Root, 1989. A geographic analysis of historical Grizzly Bear sightings in the North Cascades. Photogrammetric Engineering and Remote Sensing, 55(11):1637-1642.</a:t>
            </a:r>
            <a:r>
              <a:rPr lang="en-US" sz="2400" dirty="0" smtClean="0"/>
              <a:t>         </a:t>
            </a:r>
          </a:p>
          <a:p>
            <a:pPr algn="l" eaLnBrk="1" hangingPunct="1">
              <a:defRPr/>
            </a:pPr>
            <a:r>
              <a:rPr lang="en-US" sz="2400" dirty="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4. Statistic Analysis</a:t>
            </a:r>
            <a:endParaRPr lang="en-US" sz="4400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8534400" cy="487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/>
              <a:t>3. Does species interspersion differ between the sighting sites and the random sites?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000" dirty="0" smtClean="0"/>
              <a:t>Or whether interspersion makes a difference? </a:t>
            </a:r>
          </a:p>
          <a:p>
            <a:pPr algn="l" eaLnBrk="1" hangingPunct="1">
              <a:defRPr/>
            </a:pPr>
            <a:r>
              <a:rPr lang="en-US" sz="1600" dirty="0" smtClean="0"/>
              <a:t>   </a:t>
            </a:r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Null 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: interspersion of sighting sites = </a:t>
            </a:r>
          </a:p>
          <a:p>
            <a:pPr algn="l" eaLnBrk="1" hangingPunct="1">
              <a:defRPr/>
            </a:pPr>
            <a:r>
              <a:rPr lang="en-US" sz="2800" dirty="0" smtClean="0"/>
              <a:t>               interspersion of random sites, Test ?</a:t>
            </a:r>
          </a:p>
          <a:p>
            <a:pPr algn="l" eaLnBrk="1" hangingPunct="1">
              <a:defRPr/>
            </a:pPr>
            <a:endParaRPr lang="en-US" sz="1600" dirty="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 Accept or reject the null</a:t>
            </a:r>
          </a:p>
          <a:p>
            <a:pPr algn="l" eaLnBrk="1" hangingPunct="1">
              <a:defRPr/>
            </a:pPr>
            <a:r>
              <a:rPr lang="en-US" sz="2800" dirty="0" smtClean="0"/>
              <a:t>   Mean interspersion sighting sites = random sites?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4. Statistic Analysis</a:t>
            </a:r>
            <a:endParaRPr lang="en-US" sz="4400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8534400" cy="4876800"/>
          </a:xfrm>
        </p:spPr>
        <p:txBody>
          <a:bodyPr/>
          <a:lstStyle/>
          <a:p>
            <a:pPr algn="l" eaLnBrk="1" hangingPunct="1">
              <a:defRPr/>
            </a:pPr>
            <a:endParaRPr lang="en-US" sz="1600" dirty="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Null 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: interspersion of sighting sites = </a:t>
            </a:r>
          </a:p>
          <a:p>
            <a:pPr algn="l" eaLnBrk="1" hangingPunct="1">
              <a:defRPr/>
            </a:pPr>
            <a:r>
              <a:rPr lang="en-US" sz="2800" dirty="0" smtClean="0"/>
              <a:t>               interspersion of random sites, Test ?</a:t>
            </a:r>
          </a:p>
          <a:p>
            <a:pPr algn="l" eaLnBrk="1" hangingPunct="1">
              <a:defRPr/>
            </a:pPr>
            <a:endParaRPr lang="en-US" sz="1600" dirty="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 t test</a:t>
            </a:r>
          </a:p>
          <a:p>
            <a:pPr algn="l" eaLnBrk="1" hangingPunct="1">
              <a:defRPr/>
            </a:pPr>
            <a:r>
              <a:rPr lang="en-US" sz="2800" dirty="0" smtClean="0"/>
              <a:t>	reject the null</a:t>
            </a:r>
          </a:p>
          <a:p>
            <a:pPr algn="l" eaLnBrk="1" hangingPunct="1">
              <a:defRPr/>
            </a:pPr>
            <a:r>
              <a:rPr lang="en-US" sz="2800" dirty="0"/>
              <a:t> </a:t>
            </a:r>
            <a:r>
              <a:rPr lang="en-US" sz="2800" dirty="0" smtClean="0"/>
              <a:t>   	- </a:t>
            </a:r>
            <a:r>
              <a:rPr lang="en-US" sz="2800" dirty="0" err="1" smtClean="0"/>
              <a:t>spp</a:t>
            </a:r>
            <a:r>
              <a:rPr lang="en-US" sz="2800" dirty="0" smtClean="0"/>
              <a:t> interspersion makes a difference in 	 	  bear’s sighting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5. GIS Overlay</a:t>
            </a:r>
            <a:endParaRPr lang="en-US" sz="440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Keep the variables that are tested significantly different between sighting sites and random sites</a:t>
            </a:r>
          </a:p>
          <a:p>
            <a:pPr algn="l" eaLnBrk="1" hangingPunct="1">
              <a:defRPr/>
            </a:pPr>
            <a:r>
              <a:rPr lang="en-US" sz="2800" dirty="0" smtClean="0"/>
              <a:t>	cover type: ? </a:t>
            </a:r>
          </a:p>
          <a:p>
            <a:pPr algn="l" eaLnBrk="1" hangingPunct="1">
              <a:defRPr/>
            </a:pPr>
            <a:r>
              <a:rPr lang="en-US" sz="2800" dirty="0" smtClean="0"/>
              <a:t>	richness?    </a:t>
            </a:r>
          </a:p>
          <a:p>
            <a:pPr algn="l" eaLnBrk="1" hangingPunct="1">
              <a:defRPr/>
            </a:pPr>
            <a:r>
              <a:rPr lang="en-US" sz="2800" dirty="0" smtClean="0"/>
              <a:t>	interspersion?          </a:t>
            </a:r>
            <a:br>
              <a:rPr lang="en-US" sz="2800" dirty="0" smtClean="0"/>
            </a:br>
            <a:endParaRPr lang="en-US" sz="2800" dirty="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Prepare a data layer for each significant variable</a:t>
            </a:r>
          </a:p>
          <a:p>
            <a:pPr algn="l" eaLnBrk="1" hangingPunct="1">
              <a:defRPr/>
            </a:pPr>
            <a:r>
              <a:rPr lang="en-US" dirty="0" smtClean="0"/>
              <a:t>       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dem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" r="41667" b="2026"/>
          <a:stretch>
            <a:fillRect/>
          </a:stretch>
        </p:blipFill>
        <p:spPr>
          <a:xfrm>
            <a:off x="454025" y="304800"/>
            <a:ext cx="4194175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6" descr="wate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" r="53392" b="4504"/>
          <a:stretch>
            <a:fillRect/>
          </a:stretch>
        </p:blipFill>
        <p:spPr>
          <a:xfrm>
            <a:off x="5105400" y="304800"/>
            <a:ext cx="34290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soils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8"/>
          <a:stretch>
            <a:fillRect/>
          </a:stretch>
        </p:blipFill>
        <p:spPr>
          <a:xfrm>
            <a:off x="2209800" y="542925"/>
            <a:ext cx="4572000" cy="555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Random&amp;Case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581025"/>
            <a:ext cx="7694613" cy="536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Ti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0238" y="228600"/>
            <a:ext cx="5341937" cy="587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Tech Tips .. </a:t>
            </a:r>
            <a:endParaRPr lang="en-US" sz="4400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To extract </a:t>
            </a:r>
            <a:r>
              <a:rPr lang="en-US" sz="2800" dirty="0" err="1" smtClean="0"/>
              <a:t>centroids</a:t>
            </a:r>
            <a:r>
              <a:rPr lang="en-US" sz="2800" dirty="0" smtClean="0"/>
              <a:t> of a polygon </a:t>
            </a:r>
            <a:r>
              <a:rPr lang="en-US" sz="2800" dirty="0" err="1" smtClean="0"/>
              <a:t>shapefile</a:t>
            </a:r>
            <a:r>
              <a:rPr lang="en-US" sz="2800" dirty="0" smtClean="0"/>
              <a:t>, </a:t>
            </a:r>
          </a:p>
          <a:p>
            <a:pPr algn="l" eaLnBrk="1" hangingPunct="1">
              <a:defRPr/>
            </a:pPr>
            <a:r>
              <a:rPr lang="en-US" sz="2800" dirty="0" smtClean="0"/>
              <a:t>     Spatial Analyst Tools -&gt; Zonal -&gt; Zonal   </a:t>
            </a:r>
          </a:p>
          <a:p>
            <a:pPr algn="l" eaLnBrk="1" hangingPunct="1">
              <a:defRPr/>
            </a:pPr>
            <a:r>
              <a:rPr lang="en-US" sz="2800" dirty="0" smtClean="0"/>
              <a:t>     Geometry on the polygon </a:t>
            </a:r>
            <a:r>
              <a:rPr lang="en-US" sz="2800" dirty="0" err="1" smtClean="0"/>
              <a:t>shapefile</a:t>
            </a:r>
            <a:endParaRPr lang="en-US" sz="2800" dirty="0" smtClean="0"/>
          </a:p>
          <a:p>
            <a:pPr algn="l" eaLnBrk="1" hangingPunct="1">
              <a:defRPr/>
            </a:pPr>
            <a:endParaRPr lang="en-US" sz="800" dirty="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In Zonal Geometry, input your polygon data, the </a:t>
            </a:r>
          </a:p>
          <a:p>
            <a:pPr algn="l" eaLnBrk="1" hangingPunct="1">
              <a:defRPr/>
            </a:pPr>
            <a:r>
              <a:rPr lang="en-US" sz="2800" dirty="0" smtClean="0"/>
              <a:t>   "zone field" can be anything, and make sure the </a:t>
            </a:r>
          </a:p>
          <a:p>
            <a:pPr algn="l" eaLnBrk="1" hangingPunct="1">
              <a:defRPr/>
            </a:pPr>
            <a:r>
              <a:rPr lang="en-US" sz="2800" dirty="0" smtClean="0"/>
              <a:t>   "geometry type" is </a:t>
            </a:r>
            <a:r>
              <a:rPr lang="en-US" sz="2800" dirty="0" err="1" smtClean="0"/>
              <a:t>centroid</a:t>
            </a:r>
            <a:r>
              <a:rPr lang="en-US" sz="2800" dirty="0" smtClean="0"/>
              <a:t> </a:t>
            </a:r>
          </a:p>
          <a:p>
            <a:pPr algn="l" eaLnBrk="1" hangingPunct="1">
              <a:buFont typeface="Arial" charset="0"/>
              <a:buChar char="►"/>
              <a:defRPr/>
            </a:pPr>
            <a:endParaRPr lang="en-US" sz="800" dirty="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 The output is a raster that contains all the </a:t>
            </a:r>
          </a:p>
          <a:p>
            <a:pPr algn="l" eaLnBrk="1" hangingPunct="1">
              <a:defRPr/>
            </a:pPr>
            <a:r>
              <a:rPr lang="en-US" sz="2800" dirty="0" smtClean="0"/>
              <a:t>    </a:t>
            </a:r>
            <a:r>
              <a:rPr lang="en-US" sz="2800" dirty="0" err="1" smtClean="0"/>
              <a:t>centroids</a:t>
            </a:r>
            <a:r>
              <a:rPr lang="en-US" sz="2800" dirty="0" smtClean="0"/>
              <a:t> of the input polygons. Then convert  </a:t>
            </a:r>
          </a:p>
          <a:p>
            <a:pPr algn="l" eaLnBrk="1" hangingPunct="1">
              <a:defRPr/>
            </a:pPr>
            <a:r>
              <a:rPr lang="en-US" sz="2800" dirty="0" smtClean="0"/>
              <a:t>    the "point" raster into a point feature class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Tech Tips .. </a:t>
            </a:r>
            <a:endParaRPr lang="en-US" sz="4400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</a:t>
            </a:r>
          </a:p>
        </p:txBody>
      </p:sp>
      <p:pic>
        <p:nvPicPr>
          <p:cNvPr id="57348" name="Picture 3" descr="tiff_conversion_dialog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477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Tech Tips .. </a:t>
            </a:r>
            <a:endParaRPr lang="en-US" sz="4400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endParaRPr lang="en-US" sz="2800" dirty="0" smtClean="0"/>
          </a:p>
        </p:txBody>
      </p:sp>
      <p:pic>
        <p:nvPicPr>
          <p:cNvPr id="59396" name="Picture 4" descr="tiff_conversion_menu_loc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2484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2. Raw Data</a:t>
            </a:r>
            <a:endParaRPr lang="en-US" sz="440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71600"/>
            <a:ext cx="8458200" cy="4953000"/>
          </a:xfrm>
        </p:spPr>
        <p:txBody>
          <a:bodyPr/>
          <a:lstStyle/>
          <a:p>
            <a:pPr marL="609600" indent="-609600" algn="l" eaLnBrk="1" hangingPunct="1">
              <a:lnSpc>
                <a:spcPct val="80000"/>
              </a:lnSpc>
              <a:defRPr/>
            </a:pPr>
            <a:endParaRPr lang="en-US" sz="1200" dirty="0" smtClean="0"/>
          </a:p>
          <a:p>
            <a:pPr marL="609600" indent="-609600"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Land cover</a:t>
            </a:r>
          </a:p>
          <a:p>
            <a:pPr marL="609600" indent="-609600" algn="l" eaLnBrk="1" hangingPunct="1">
              <a:defRPr/>
            </a:pPr>
            <a:r>
              <a:rPr lang="en-US" sz="2800" dirty="0" smtClean="0"/>
              <a:t>     Source: satellite images, digital aerial photos, land cover data, GAP data      </a:t>
            </a:r>
          </a:p>
          <a:p>
            <a:pPr marL="609600" indent="-609600" algn="l" eaLnBrk="1" hangingPunct="1">
              <a:defRPr/>
            </a:pPr>
            <a:r>
              <a:rPr lang="en-US" sz="1600" dirty="0" smtClean="0"/>
              <a:t> </a:t>
            </a:r>
          </a:p>
          <a:p>
            <a:pPr marL="609600" indent="-609600" algn="l" eaLnBrk="1" hangingPunct="1">
              <a:buFont typeface="Arial" charset="0"/>
              <a:buChar char="►"/>
              <a:defRPr/>
            </a:pPr>
            <a:r>
              <a:rPr lang="en-US" sz="2800" smtClean="0"/>
              <a:t>Existing bear sighting data: 91 locations</a:t>
            </a:r>
            <a:r>
              <a:rPr lang="en-US" sz="800" smtClean="0"/>
              <a:t>                 </a:t>
            </a: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en-US" sz="800" dirty="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4.1 Stats </a:t>
            </a:r>
          </a:p>
        </p:txBody>
      </p:sp>
      <p:sp>
        <p:nvSpPr>
          <p:cNvPr id="181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/>
              <a:t>Null H</a:t>
            </a:r>
            <a:r>
              <a:rPr lang="en-US" sz="2800" baseline="-25000" dirty="0" smtClean="0"/>
              <a:t>1paper</a:t>
            </a:r>
            <a:r>
              <a:rPr lang="en-US" sz="2800" dirty="0" smtClean="0"/>
              <a:t>: % of each cover type of random sites = % of type in the entire study area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 smtClean="0">
                <a:latin typeface="Symbol" pitchFamily="1" charset="2"/>
              </a:rPr>
              <a:t>C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test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	number of categories?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	in each category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		number of expected?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		number of observed?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3. Data Layer Preparation</a:t>
            </a:r>
            <a:endParaRPr lang="en-US" sz="440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534400" cy="4953000"/>
          </a:xfrm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sz="2800" dirty="0" smtClean="0"/>
              <a:t>1. Land cover</a:t>
            </a:r>
          </a:p>
          <a:p>
            <a:pPr marL="609600" indent="-609600" algn="l" eaLnBrk="1" hangingPunct="1">
              <a:defRPr/>
            </a:pPr>
            <a:r>
              <a:rPr lang="en-US" sz="2800" dirty="0" smtClean="0"/>
              <a:t>    22 types identified </a:t>
            </a:r>
          </a:p>
          <a:p>
            <a:pPr marL="609600" indent="-609600" algn="l" eaLnBrk="1" hangingPunct="1">
              <a:defRPr/>
            </a:pPr>
            <a:endParaRPr lang="en-US" sz="1600" dirty="0" smtClean="0"/>
          </a:p>
          <a:p>
            <a:pPr marL="609600" indent="-609600" algn="l" eaLnBrk="1" hangingPunct="1">
              <a:defRPr/>
            </a:pPr>
            <a:r>
              <a:rPr lang="en-US" sz="2800" dirty="0" smtClean="0"/>
              <a:t>2. Species richness </a:t>
            </a:r>
          </a:p>
          <a:p>
            <a:pPr marL="609600" indent="-609600" algn="l" eaLnBrk="1" hangingPunct="1">
              <a:defRPr/>
            </a:pPr>
            <a:r>
              <a:rPr lang="en-US" sz="2800" dirty="0" smtClean="0"/>
              <a:t>    The total number of unique land cover types in a 3x3 or larger window</a:t>
            </a:r>
          </a:p>
          <a:p>
            <a:pPr marL="609600" indent="-609600" algn="l" eaLnBrk="1" hangingPunct="1">
              <a:defRPr/>
            </a:pPr>
            <a:endParaRPr lang="en-US" sz="1600" dirty="0" smtClean="0"/>
          </a:p>
          <a:p>
            <a:pPr marL="609600" indent="-609600" algn="l" eaLnBrk="1" hangingPunct="1">
              <a:defRPr/>
            </a:pPr>
            <a:r>
              <a:rPr lang="en-US" sz="2800" dirty="0" smtClean="0"/>
              <a:t>3. Species interspersion </a:t>
            </a:r>
          </a:p>
          <a:p>
            <a:pPr marL="609600" indent="-609600" algn="l" eaLnBrk="1" hangingPunct="1">
              <a:defRPr/>
            </a:pPr>
            <a:r>
              <a:rPr lang="en-US" sz="2800" dirty="0" smtClean="0"/>
              <a:t>    The number of cells with land cover types different from the center cell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vegetatio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113" y="530225"/>
            <a:ext cx="7597775" cy="587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2057400" y="2819400"/>
            <a:ext cx="1371600" cy="1676400"/>
          </a:xfrm>
          <a:prstGeom prst="rect">
            <a:avLst/>
          </a:prstGeom>
          <a:noFill/>
          <a:ln w="254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3. Data Layer Preparation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71600" y="19050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43000" y="2743200"/>
            <a:ext cx="2209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3   4  5  0  1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6   8  3  1  5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3   4  0  2  1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3   8  0  5  1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810000" y="2895600"/>
            <a:ext cx="1828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         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2800">
                <a:solidFill>
                  <a:srgbClr val="FF6600"/>
                </a:solidFill>
              </a:rPr>
              <a:t>6</a:t>
            </a:r>
            <a:r>
              <a:rPr lang="en-US" altLang="en-US" sz="2800"/>
              <a:t>  </a:t>
            </a:r>
            <a:r>
              <a:rPr lang="en-US" altLang="en-US" sz="2800">
                <a:solidFill>
                  <a:srgbClr val="6666FF"/>
                </a:solidFill>
              </a:rPr>
              <a:t>7</a:t>
            </a:r>
            <a:r>
              <a:rPr lang="en-US" altLang="en-US" sz="2800"/>
              <a:t>  </a:t>
            </a:r>
            <a:r>
              <a:rPr lang="en-US" altLang="en-US" sz="2800">
                <a:solidFill>
                  <a:srgbClr val="669900"/>
                </a:solidFill>
              </a:rPr>
              <a:t>5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 5  7  5   </a:t>
            </a:r>
            <a:endParaRPr lang="en-US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1600200" y="2819400"/>
            <a:ext cx="1371600" cy="1676400"/>
          </a:xfrm>
          <a:prstGeom prst="rect">
            <a:avLst/>
          </a:prstGeom>
          <a:noFill/>
          <a:ln w="25400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143000" y="2819400"/>
            <a:ext cx="1371600" cy="16764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6019800" y="2890838"/>
            <a:ext cx="1828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         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2800">
                <a:solidFill>
                  <a:srgbClr val="FF6600"/>
                </a:solidFill>
              </a:rPr>
              <a:t>8</a:t>
            </a:r>
            <a:r>
              <a:rPr lang="en-US" altLang="en-US" sz="2800"/>
              <a:t>  </a:t>
            </a:r>
            <a:r>
              <a:rPr lang="en-US" altLang="en-US" sz="2800">
                <a:solidFill>
                  <a:srgbClr val="6666FF"/>
                </a:solidFill>
              </a:rPr>
              <a:t>8</a:t>
            </a:r>
            <a:r>
              <a:rPr lang="en-US" altLang="en-US" sz="2800"/>
              <a:t>  </a:t>
            </a:r>
            <a:r>
              <a:rPr lang="en-US" altLang="en-US" sz="2800">
                <a:solidFill>
                  <a:srgbClr val="669900"/>
                </a:solidFill>
              </a:rPr>
              <a:t>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 8  7  8   </a:t>
            </a:r>
            <a:endParaRPr lang="en-US" altLang="en-US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3733800" y="22240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Richness</a:t>
            </a: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5562600" y="22098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Interspersion</a:t>
            </a:r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762000" y="2224088"/>
            <a:ext cx="2771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Moving windows</a:t>
            </a:r>
          </a:p>
        </p:txBody>
      </p:sp>
      <p:sp>
        <p:nvSpPr>
          <p:cNvPr id="14349" name="TextBox 12"/>
          <p:cNvSpPr txBox="1">
            <a:spLocks noChangeArrowheads="1"/>
          </p:cNvSpPr>
          <p:nvPr/>
        </p:nvSpPr>
        <p:spPr bwMode="auto">
          <a:xfrm>
            <a:off x="1295400" y="55626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These result in three raster layers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5" grpId="0" animBg="1"/>
      <p:bldP spid="1443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3. Data Layer Preparation</a:t>
            </a:r>
            <a:endParaRPr lang="en-US" sz="4400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534400" cy="4953000"/>
          </a:xfrm>
        </p:spPr>
        <p:txBody>
          <a:bodyPr/>
          <a:lstStyle/>
          <a:p>
            <a:pPr marL="609600" indent="-609600" algn="l" eaLnBrk="1" hangingPunct="1">
              <a:defRPr/>
            </a:pPr>
            <a:r>
              <a:rPr lang="en-US" sz="2800" dirty="0" smtClean="0"/>
              <a:t>4. The window size can be 5x5, 7x7, 9x9, .....</a:t>
            </a:r>
          </a:p>
          <a:p>
            <a:pPr marL="609600" indent="-609600" algn="l" eaLnBrk="1" hangingPunct="1">
              <a:defRPr/>
            </a:pPr>
            <a:r>
              <a:rPr lang="en-US" sz="2800" dirty="0" smtClean="0"/>
              <a:t>    The optimal window size is the one with the greatest difference in richness or interspersion</a:t>
            </a:r>
          </a:p>
          <a:p>
            <a:pPr marL="609600" indent="-609600" algn="l" eaLnBrk="1" hangingPunct="1">
              <a:defRPr/>
            </a:pPr>
            <a:r>
              <a:rPr lang="en-US" sz="1600" dirty="0" smtClean="0"/>
              <a:t> </a:t>
            </a:r>
          </a:p>
          <a:p>
            <a:pPr marL="609600" indent="-609600" algn="l" eaLnBrk="1" hangingPunct="1">
              <a:defRPr/>
            </a:pPr>
            <a:r>
              <a:rPr lang="en-US" sz="2800" dirty="0" smtClean="0"/>
              <a:t>    The "difference" can be absolute value range or variance for richness or interspersion  </a:t>
            </a:r>
          </a:p>
          <a:p>
            <a:pPr marL="609600" indent="-609600" algn="l" eaLnBrk="1" hangingPunct="1">
              <a:defRPr/>
            </a:pPr>
            <a:r>
              <a:rPr lang="en-US" sz="1600" dirty="0" smtClean="0"/>
              <a:t>        </a:t>
            </a:r>
          </a:p>
          <a:p>
            <a:pPr marL="609600" indent="-609600" algn="l" eaLnBrk="1" hangingPunct="1">
              <a:defRPr/>
            </a:pPr>
            <a:r>
              <a:rPr lang="en-US" sz="2800" dirty="0" smtClean="0"/>
              <a:t>5. In addition to the 91 sightings sites, generate another set of 91 random locations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81000" y="990600"/>
            <a:ext cx="8305800" cy="4953000"/>
          </a:xfrm>
          <a:prstGeom prst="rect">
            <a:avLst/>
          </a:prstGeom>
          <a:solidFill>
            <a:srgbClr val="556844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676275" y="1219200"/>
            <a:ext cx="4495800" cy="4514850"/>
            <a:chOff x="1824" y="633"/>
            <a:chExt cx="2834" cy="2849"/>
          </a:xfrm>
        </p:grpSpPr>
        <p:sp>
          <p:nvSpPr>
            <p:cNvPr id="18481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99CC00"/>
            </a:solidFill>
            <a:ln w="285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CC00"/>
            </a:solidFill>
            <a:ln w="285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99CC00"/>
            </a:solidFill>
            <a:ln w="285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808080"/>
            </a:solidFill>
            <a:ln w="285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3886200" y="1219200"/>
            <a:ext cx="4495800" cy="4514850"/>
            <a:chOff x="1824" y="633"/>
            <a:chExt cx="2834" cy="2849"/>
          </a:xfrm>
        </p:grpSpPr>
        <p:sp>
          <p:nvSpPr>
            <p:cNvPr id="1847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808080"/>
            </a:solidFill>
            <a:ln w="285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99CC00"/>
            </a:solidFill>
            <a:ln w="285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99CCFF"/>
            </a:solidFill>
            <a:ln w="285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6" name="Oval 46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18" name="Oval 58"/>
          <p:cNvSpPr>
            <a:spLocks noChangeArrowheads="1"/>
          </p:cNvSpPr>
          <p:nvPr/>
        </p:nvSpPr>
        <p:spPr bwMode="auto">
          <a:xfrm>
            <a:off x="2514600" y="38862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33" name="Oval 73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34" name="Oval 74"/>
          <p:cNvSpPr>
            <a:spLocks noChangeArrowheads="1"/>
          </p:cNvSpPr>
          <p:nvPr/>
        </p:nvSpPr>
        <p:spPr bwMode="auto">
          <a:xfrm>
            <a:off x="3124200" y="22860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35" name="Oval 75"/>
          <p:cNvSpPr>
            <a:spLocks noChangeArrowheads="1"/>
          </p:cNvSpPr>
          <p:nvPr/>
        </p:nvSpPr>
        <p:spPr bwMode="auto">
          <a:xfrm>
            <a:off x="5029200" y="49530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36" name="Oval 76"/>
          <p:cNvSpPr>
            <a:spLocks noChangeArrowheads="1"/>
          </p:cNvSpPr>
          <p:nvPr/>
        </p:nvSpPr>
        <p:spPr bwMode="auto">
          <a:xfrm>
            <a:off x="4724400" y="30480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37" name="Oval 77"/>
          <p:cNvSpPr>
            <a:spLocks noChangeArrowheads="1"/>
          </p:cNvSpPr>
          <p:nvPr/>
        </p:nvSpPr>
        <p:spPr bwMode="auto">
          <a:xfrm>
            <a:off x="5486400" y="38862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38" name="Oval 78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39" name="Oval 79"/>
          <p:cNvSpPr>
            <a:spLocks noChangeArrowheads="1"/>
          </p:cNvSpPr>
          <p:nvPr/>
        </p:nvSpPr>
        <p:spPr bwMode="auto">
          <a:xfrm>
            <a:off x="4800600" y="28194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40" name="Oval 80"/>
          <p:cNvSpPr>
            <a:spLocks noChangeArrowheads="1"/>
          </p:cNvSpPr>
          <p:nvPr/>
        </p:nvSpPr>
        <p:spPr bwMode="auto">
          <a:xfrm>
            <a:off x="3048000" y="32766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41" name="Oval 81"/>
          <p:cNvSpPr>
            <a:spLocks noChangeArrowheads="1"/>
          </p:cNvSpPr>
          <p:nvPr/>
        </p:nvSpPr>
        <p:spPr bwMode="auto">
          <a:xfrm>
            <a:off x="6705600" y="39624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42" name="Oval 82"/>
          <p:cNvSpPr>
            <a:spLocks noChangeArrowheads="1"/>
          </p:cNvSpPr>
          <p:nvPr/>
        </p:nvSpPr>
        <p:spPr bwMode="auto">
          <a:xfrm>
            <a:off x="4267200" y="3124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43" name="Oval 83"/>
          <p:cNvSpPr>
            <a:spLocks noChangeArrowheads="1"/>
          </p:cNvSpPr>
          <p:nvPr/>
        </p:nvSpPr>
        <p:spPr bwMode="auto">
          <a:xfrm>
            <a:off x="2286000" y="39624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44" name="Oval 84"/>
          <p:cNvSpPr>
            <a:spLocks noChangeArrowheads="1"/>
          </p:cNvSpPr>
          <p:nvPr/>
        </p:nvSpPr>
        <p:spPr bwMode="auto">
          <a:xfrm>
            <a:off x="3886200" y="3810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45" name="Oval 85"/>
          <p:cNvSpPr>
            <a:spLocks noChangeArrowheads="1"/>
          </p:cNvSpPr>
          <p:nvPr/>
        </p:nvSpPr>
        <p:spPr bwMode="auto">
          <a:xfrm>
            <a:off x="4953000" y="33528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47" name="Oval 87"/>
          <p:cNvSpPr>
            <a:spLocks noChangeArrowheads="1"/>
          </p:cNvSpPr>
          <p:nvPr/>
        </p:nvSpPr>
        <p:spPr bwMode="auto">
          <a:xfrm>
            <a:off x="4800600" y="38100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48" name="Oval 88"/>
          <p:cNvSpPr>
            <a:spLocks noChangeArrowheads="1"/>
          </p:cNvSpPr>
          <p:nvPr/>
        </p:nvSpPr>
        <p:spPr bwMode="auto">
          <a:xfrm>
            <a:off x="5105400" y="40386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49" name="Oval 89"/>
          <p:cNvSpPr>
            <a:spLocks noChangeArrowheads="1"/>
          </p:cNvSpPr>
          <p:nvPr/>
        </p:nvSpPr>
        <p:spPr bwMode="auto">
          <a:xfrm>
            <a:off x="5257800" y="32004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50" name="Oval 90"/>
          <p:cNvSpPr>
            <a:spLocks noChangeArrowheads="1"/>
          </p:cNvSpPr>
          <p:nvPr/>
        </p:nvSpPr>
        <p:spPr bwMode="auto">
          <a:xfrm>
            <a:off x="5867400" y="47244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51" name="Oval 91"/>
          <p:cNvSpPr>
            <a:spLocks noChangeArrowheads="1"/>
          </p:cNvSpPr>
          <p:nvPr/>
        </p:nvSpPr>
        <p:spPr bwMode="auto">
          <a:xfrm>
            <a:off x="6248400" y="44958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52" name="Oval 92"/>
          <p:cNvSpPr>
            <a:spLocks noChangeArrowheads="1"/>
          </p:cNvSpPr>
          <p:nvPr/>
        </p:nvSpPr>
        <p:spPr bwMode="auto">
          <a:xfrm>
            <a:off x="6934200" y="23622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53" name="Oval 93"/>
          <p:cNvSpPr>
            <a:spLocks noChangeArrowheads="1"/>
          </p:cNvSpPr>
          <p:nvPr/>
        </p:nvSpPr>
        <p:spPr bwMode="auto">
          <a:xfrm>
            <a:off x="7467600" y="35052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54" name="Oval 94"/>
          <p:cNvSpPr>
            <a:spLocks noChangeArrowheads="1"/>
          </p:cNvSpPr>
          <p:nvPr/>
        </p:nvSpPr>
        <p:spPr bwMode="auto">
          <a:xfrm>
            <a:off x="3581400" y="42672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61" name="Oval 101"/>
          <p:cNvSpPr>
            <a:spLocks noChangeArrowheads="1"/>
          </p:cNvSpPr>
          <p:nvPr/>
        </p:nvSpPr>
        <p:spPr bwMode="auto">
          <a:xfrm>
            <a:off x="6172200" y="48768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62" name="Oval 102"/>
          <p:cNvSpPr>
            <a:spLocks noChangeArrowheads="1"/>
          </p:cNvSpPr>
          <p:nvPr/>
        </p:nvSpPr>
        <p:spPr bwMode="auto">
          <a:xfrm>
            <a:off x="6553200" y="21336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63" name="Oval 103"/>
          <p:cNvSpPr>
            <a:spLocks noChangeArrowheads="1"/>
          </p:cNvSpPr>
          <p:nvPr/>
        </p:nvSpPr>
        <p:spPr bwMode="auto">
          <a:xfrm>
            <a:off x="1600200" y="2362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64" name="Oval 104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65" name="Oval 105"/>
          <p:cNvSpPr>
            <a:spLocks noChangeArrowheads="1"/>
          </p:cNvSpPr>
          <p:nvPr/>
        </p:nvSpPr>
        <p:spPr bwMode="auto">
          <a:xfrm>
            <a:off x="3276600" y="35814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66" name="Oval 106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67" name="Oval 107"/>
          <p:cNvSpPr>
            <a:spLocks noChangeArrowheads="1"/>
          </p:cNvSpPr>
          <p:nvPr/>
        </p:nvSpPr>
        <p:spPr bwMode="auto">
          <a:xfrm>
            <a:off x="7467600" y="43434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68" name="Oval 108"/>
          <p:cNvSpPr>
            <a:spLocks noChangeArrowheads="1"/>
          </p:cNvSpPr>
          <p:nvPr/>
        </p:nvSpPr>
        <p:spPr bwMode="auto">
          <a:xfrm>
            <a:off x="4038600" y="21336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69" name="Oval 109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70" name="Oval 110"/>
          <p:cNvSpPr>
            <a:spLocks noChangeArrowheads="1"/>
          </p:cNvSpPr>
          <p:nvPr/>
        </p:nvSpPr>
        <p:spPr bwMode="auto">
          <a:xfrm>
            <a:off x="3962400" y="46482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71" name="Oval 111"/>
          <p:cNvSpPr>
            <a:spLocks noChangeArrowheads="1"/>
          </p:cNvSpPr>
          <p:nvPr/>
        </p:nvSpPr>
        <p:spPr bwMode="auto">
          <a:xfrm>
            <a:off x="1752600" y="22098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72" name="Oval 112"/>
          <p:cNvSpPr>
            <a:spLocks noChangeArrowheads="1"/>
          </p:cNvSpPr>
          <p:nvPr/>
        </p:nvSpPr>
        <p:spPr bwMode="auto">
          <a:xfrm>
            <a:off x="2590800" y="40386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73" name="Oval 113"/>
          <p:cNvSpPr>
            <a:spLocks noChangeArrowheads="1"/>
          </p:cNvSpPr>
          <p:nvPr/>
        </p:nvSpPr>
        <p:spPr bwMode="auto">
          <a:xfrm>
            <a:off x="6477000" y="3124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74" name="Oval 114"/>
          <p:cNvSpPr>
            <a:spLocks noChangeArrowheads="1"/>
          </p:cNvSpPr>
          <p:nvPr/>
        </p:nvSpPr>
        <p:spPr bwMode="auto">
          <a:xfrm>
            <a:off x="6781800" y="28194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75" name="Oval 115"/>
          <p:cNvSpPr>
            <a:spLocks noChangeArrowheads="1"/>
          </p:cNvSpPr>
          <p:nvPr/>
        </p:nvSpPr>
        <p:spPr bwMode="auto">
          <a:xfrm>
            <a:off x="7620000" y="32766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76" name="Oval 11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77" name="Oval 117"/>
          <p:cNvSpPr>
            <a:spLocks noChangeArrowheads="1"/>
          </p:cNvSpPr>
          <p:nvPr/>
        </p:nvSpPr>
        <p:spPr bwMode="auto">
          <a:xfrm>
            <a:off x="8153400" y="4419600"/>
            <a:ext cx="152400" cy="152400"/>
          </a:xfrm>
          <a:prstGeom prst="ellipse">
            <a:avLst/>
          </a:prstGeom>
          <a:solidFill>
            <a:srgbClr val="6666FF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4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3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3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3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3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3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6" grpId="0" animBg="1"/>
      <p:bldP spid="143418" grpId="0" animBg="1"/>
      <p:bldP spid="143433" grpId="0" animBg="1"/>
      <p:bldP spid="143434" grpId="0" animBg="1"/>
      <p:bldP spid="143435" grpId="0" animBg="1"/>
      <p:bldP spid="143436" grpId="0" animBg="1"/>
      <p:bldP spid="143437" grpId="0" animBg="1"/>
      <p:bldP spid="143438" grpId="0" animBg="1"/>
      <p:bldP spid="143439" grpId="0" animBg="1"/>
      <p:bldP spid="143440" grpId="0" animBg="1"/>
      <p:bldP spid="143441" grpId="0" animBg="1"/>
      <p:bldP spid="143442" grpId="0" animBg="1"/>
      <p:bldP spid="143443" grpId="0" animBg="1"/>
      <p:bldP spid="143444" grpId="0" animBg="1"/>
      <p:bldP spid="143445" grpId="0" animBg="1"/>
      <p:bldP spid="143447" grpId="0" animBg="1"/>
      <p:bldP spid="143448" grpId="0" animBg="1"/>
      <p:bldP spid="143449" grpId="0" animBg="1"/>
      <p:bldP spid="143450" grpId="0" animBg="1"/>
      <p:bldP spid="143451" grpId="0" animBg="1"/>
      <p:bldP spid="143452" grpId="0" animBg="1"/>
      <p:bldP spid="143453" grpId="0" animBg="1"/>
      <p:bldP spid="143454" grpId="0" animBg="1"/>
      <p:bldP spid="143461" grpId="0" animBg="1"/>
      <p:bldP spid="143462" grpId="0" animBg="1"/>
      <p:bldP spid="143463" grpId="0" animBg="1"/>
      <p:bldP spid="143464" grpId="0" animBg="1"/>
      <p:bldP spid="143465" grpId="0" animBg="1"/>
      <p:bldP spid="143466" grpId="0" animBg="1"/>
      <p:bldP spid="143467" grpId="0" animBg="1"/>
      <p:bldP spid="143468" grpId="0" animBg="1"/>
      <p:bldP spid="143469" grpId="0" animBg="1"/>
      <p:bldP spid="143470" grpId="0" animBg="1"/>
      <p:bldP spid="143471" grpId="0" animBg="1"/>
      <p:bldP spid="143472" grpId="0" animBg="1"/>
      <p:bldP spid="143473" grpId="0" animBg="1"/>
      <p:bldP spid="143474" grpId="0" animBg="1"/>
      <p:bldP spid="143475" grpId="0" animBg="1"/>
      <p:bldP spid="143476" grpId="0" animBg="1"/>
      <p:bldP spid="1434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4. Statistical Analysis</a:t>
            </a:r>
            <a:endParaRPr lang="en-US" sz="440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Determine whether each of the three variables is relevant</a:t>
            </a:r>
          </a:p>
          <a:p>
            <a:pPr marL="914400" lvl="2" indent="0" eaLnBrk="1" hangingPunct="1">
              <a:buFont typeface="Arial" charset="0"/>
              <a:buChar char="►"/>
              <a:defRPr/>
            </a:pPr>
            <a:endParaRPr lang="en-US" sz="1200" b="1" dirty="0" smtClean="0"/>
          </a:p>
          <a:p>
            <a:pPr algn="l" eaLnBrk="1" hangingPunct="1">
              <a:buFont typeface="Arial" charset="0"/>
              <a:buChar char="►"/>
              <a:defRPr/>
            </a:pPr>
            <a:r>
              <a:rPr lang="en-US" sz="2800" dirty="0" smtClean="0"/>
              <a:t> For each of the 91 sighting sites and </a:t>
            </a:r>
          </a:p>
          <a:p>
            <a:pPr algn="l" eaLnBrk="1" hangingPunct="1">
              <a:defRPr/>
            </a:pPr>
            <a:r>
              <a:rPr lang="en-US" sz="2800" dirty="0" smtClean="0"/>
              <a:t>         each of the 91 random sites, record     </a:t>
            </a:r>
          </a:p>
          <a:p>
            <a:pPr algn="l" eaLnBrk="1" hangingPunct="1">
              <a:defRPr/>
            </a:pPr>
            <a:r>
              <a:rPr lang="en-US" sz="2800" dirty="0" smtClean="0"/>
              <a:t>	1. Land cover types (nominal)        </a:t>
            </a:r>
          </a:p>
          <a:p>
            <a:pPr algn="l" eaLnBrk="1" hangingPunct="1">
              <a:defRPr/>
            </a:pPr>
            <a:r>
              <a:rPr lang="en-US" sz="2800" dirty="0" smtClean="0"/>
              <a:t>	2. Species richness (ratio) </a:t>
            </a:r>
            <a:br>
              <a:rPr lang="en-US" sz="2800" dirty="0" smtClean="0"/>
            </a:br>
            <a:r>
              <a:rPr lang="en-US" sz="2800" dirty="0" smtClean="0"/>
              <a:t>       	3. Species interspersion (ratio) </a:t>
            </a:r>
          </a:p>
          <a:p>
            <a:pPr algn="l" eaLnBrk="1" hangingPunct="1">
              <a:defRPr/>
            </a:pPr>
            <a:endParaRPr lang="en-US" sz="2800" dirty="0" smtClean="0"/>
          </a:p>
          <a:p>
            <a:pPr marL="914400" lvl="2" indent="0" eaLnBrk="1" hangingPunct="1">
              <a:buFont typeface="Arial" charset="0"/>
              <a:buChar char="►"/>
              <a:defRPr/>
            </a:pPr>
            <a:endParaRPr lang="en-US" sz="2800" dirty="0" smtClean="0"/>
          </a:p>
          <a:p>
            <a:pPr algn="l" eaLnBrk="1" hangingPunct="1">
              <a:defRPr/>
            </a:pPr>
            <a:r>
              <a:rPr lang="en-US" sz="2800" dirty="0" smtClean="0"/>
              <a:t>         </a:t>
            </a:r>
          </a:p>
          <a:p>
            <a:pPr algn="l" eaLnBrk="1" hangingPunct="1">
              <a:defRPr/>
            </a:pPr>
            <a:r>
              <a:rPr lang="en-US" sz="2400" dirty="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1462</Words>
  <Application>Microsoft Office PowerPoint</Application>
  <PresentationFormat>On-screen Show (4:3)</PresentationFormat>
  <Paragraphs>229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Symbol</vt:lpstr>
      <vt:lpstr>Tahoma</vt:lpstr>
      <vt:lpstr>Times</vt:lpstr>
      <vt:lpstr>Wingdings</vt:lpstr>
      <vt:lpstr>Compass</vt:lpstr>
      <vt:lpstr>PowerPoint Presentation</vt:lpstr>
      <vt:lpstr>1. A Habitat Model/Factors</vt:lpstr>
      <vt:lpstr>2. Raw Data</vt:lpstr>
      <vt:lpstr>3. Data Layer Preparation</vt:lpstr>
      <vt:lpstr>PowerPoint Presentation</vt:lpstr>
      <vt:lpstr>3. Data Layer Preparation</vt:lpstr>
      <vt:lpstr>3. Data Layer Preparation</vt:lpstr>
      <vt:lpstr>PowerPoint Presentation</vt:lpstr>
      <vt:lpstr>4. Statistical Analysis</vt:lpstr>
      <vt:lpstr>4. Statistical Analysis</vt:lpstr>
      <vt:lpstr>4. Statistical Analysis .. </vt:lpstr>
      <vt:lpstr>Tech Tips </vt:lpstr>
      <vt:lpstr>Tech Tips .. </vt:lpstr>
      <vt:lpstr>4. Statistical Analysis</vt:lpstr>
      <vt:lpstr>4.1 Stats </vt:lpstr>
      <vt:lpstr>PowerPoint Presentation</vt:lpstr>
      <vt:lpstr>4.1 Stats </vt:lpstr>
      <vt:lpstr>4. Statistic Analysis</vt:lpstr>
      <vt:lpstr>4. Statistic Analysis</vt:lpstr>
      <vt:lpstr>4. Statistic Analysis</vt:lpstr>
      <vt:lpstr>4. Statistic Analysis</vt:lpstr>
      <vt:lpstr>5. GIS Overlay</vt:lpstr>
      <vt:lpstr>PowerPoint Presentation</vt:lpstr>
      <vt:lpstr>PowerPoint Presentation</vt:lpstr>
      <vt:lpstr>PowerPoint Presentation</vt:lpstr>
      <vt:lpstr>PowerPoint Presentation</vt:lpstr>
      <vt:lpstr>Tech Tips .. </vt:lpstr>
      <vt:lpstr>Tech Tips .. </vt:lpstr>
      <vt:lpstr>Tech Tips .. </vt:lpstr>
      <vt:lpstr>4.1 Stats </vt:lpstr>
    </vt:vector>
  </TitlesOfParts>
  <Company>SUNY@Buffalo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Ling Bian</dc:creator>
  <cp:lastModifiedBy>Windows User</cp:lastModifiedBy>
  <cp:revision>106</cp:revision>
  <dcterms:created xsi:type="dcterms:W3CDTF">2004-01-20T15:06:30Z</dcterms:created>
  <dcterms:modified xsi:type="dcterms:W3CDTF">2020-03-03T21:27:57Z</dcterms:modified>
</cp:coreProperties>
</file>