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79" r:id="rId7"/>
    <p:sldId id="261" r:id="rId8"/>
    <p:sldId id="262" r:id="rId9"/>
    <p:sldId id="264" r:id="rId10"/>
    <p:sldId id="295" r:id="rId11"/>
    <p:sldId id="266" r:id="rId12"/>
    <p:sldId id="267" r:id="rId13"/>
    <p:sldId id="268" r:id="rId14"/>
    <p:sldId id="269" r:id="rId15"/>
    <p:sldId id="282" r:id="rId16"/>
    <p:sldId id="270" r:id="rId17"/>
    <p:sldId id="271" r:id="rId18"/>
    <p:sldId id="272" r:id="rId19"/>
    <p:sldId id="273" r:id="rId20"/>
    <p:sldId id="284" r:id="rId21"/>
    <p:sldId id="283" r:id="rId22"/>
    <p:sldId id="287" r:id="rId23"/>
    <p:sldId id="286" r:id="rId24"/>
    <p:sldId id="274" r:id="rId25"/>
    <p:sldId id="275" r:id="rId26"/>
    <p:sldId id="276" r:id="rId27"/>
    <p:sldId id="294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C6600"/>
    <a:srgbClr val="925932"/>
    <a:srgbClr val="C9946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0929"/>
  </p:normalViewPr>
  <p:slideViewPr>
    <p:cSldViewPr>
      <p:cViewPr varScale="1">
        <p:scale>
          <a:sx n="62" d="100"/>
          <a:sy n="62" d="100"/>
        </p:scale>
        <p:origin x="6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016"/>
    </p:cViewPr>
  </p:sorterViewPr>
  <p:notesViewPr>
    <p:cSldViewPr>
      <p:cViewPr varScale="1">
        <p:scale>
          <a:sx n="80" d="100"/>
          <a:sy n="80" d="100"/>
        </p:scale>
        <p:origin x="-163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1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pitchFamily="1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AD36958C-0E60-4340-A44E-DDE82AED2D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02C0F2-3B7A-4C04-8E56-5D621374007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FBF8B0-1C6F-4C62-9A8E-8493F697BCA4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CB874C-5450-4832-AB65-AE28B17EC56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A1595D-1606-4EAB-91FE-E7C42FE3C6D9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7A27A4-1920-4E25-94D7-6A0C182B4371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5C4513-CB49-476B-9E93-51B64D64110B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0E04FC-F32A-4010-9A4D-AA1DC705FC29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A7C3D25-F5AD-4B99-BFE0-4E5627E2C95E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A87A2-5F5F-4239-BB0A-0910835B6380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ACF34C-5941-47CD-8AFF-E3A1C39892BD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350D16-27F1-4A5D-8D54-F46BF4D5C91F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927DF9-168C-4DED-9CCB-0DD3F61647FB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6DB78C-74D8-4F8C-A519-D8921234D457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246D07-8C9D-4572-AF67-E8C3AC083182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32158B-39D3-4A0D-BEF0-CF9455277376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FED7A3-7198-4E38-8F5E-89883AB1C148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257317-8E33-4A17-A0E0-049E49B673CF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488EDB-81A0-4559-9AE6-A9DA0B337ED2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542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A0633F-F4B9-4F9A-A1DB-6A597B732C9A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563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7B6A9A-506B-4A2E-B70D-B16C382C2D8E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25066A-4BAA-4059-AFE6-15B3517BE80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A39CD4-DE6E-4925-A3C6-B0E81811034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DBC499-88A4-471D-B71D-177B4ACD3FA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64B967-7425-4270-A757-D93D5CF25ED2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058056-4583-47CA-819D-B0A3A677952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43D848-4004-4F3A-A066-C55F503B9776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C865E7-6D97-4534-8D52-9361DB21337B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 h 154"/>
                  <a:gd name="T2" fmla="*/ 1 w 144"/>
                  <a:gd name="T3" fmla="*/ 3 h 154"/>
                  <a:gd name="T4" fmla="*/ 3 w 144"/>
                  <a:gd name="T5" fmla="*/ 2 h 154"/>
                  <a:gd name="T6" fmla="*/ 1 w 144"/>
                  <a:gd name="T7" fmla="*/ 1 h 154"/>
                  <a:gd name="T8" fmla="*/ 2 w 144"/>
                  <a:gd name="T9" fmla="*/ 0 h 154"/>
                  <a:gd name="T10" fmla="*/ 3 w 144"/>
                  <a:gd name="T11" fmla="*/ 1 h 154"/>
                  <a:gd name="T12" fmla="*/ 3 w 144"/>
                  <a:gd name="T13" fmla="*/ 1 h 154"/>
                  <a:gd name="T14" fmla="*/ 2 w 144"/>
                  <a:gd name="T15" fmla="*/ 0 h 154"/>
                  <a:gd name="T16" fmla="*/ 1 w 144"/>
                  <a:gd name="T17" fmla="*/ 0 h 154"/>
                  <a:gd name="T18" fmla="*/ 2 w 144"/>
                  <a:gd name="T19" fmla="*/ 2 h 154"/>
                  <a:gd name="T20" fmla="*/ 0 w 144"/>
                  <a:gd name="T21" fmla="*/ 2 h 154"/>
                  <a:gd name="T22" fmla="*/ 0 w 144"/>
                  <a:gd name="T23" fmla="*/ 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2984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85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CF26EB20-A919-45A2-9FDB-6D07202784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777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56544-3942-4351-98B4-035FFA528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743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1BB02-C2FC-4FE6-93C9-A9FDA3EBA3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10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ED88C-7B2C-47BD-BF7A-8EF7843D6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115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554F5-9E7B-469E-A0F7-D7C18CB472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00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5CF42-C761-4998-BD9B-168F6EEE47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50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1D23D-6A6B-46F2-8A7A-F90C44570B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05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98C5F-2D7F-4EE8-BB3D-10F8A198E9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66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ECDAD-169B-4C14-BCF2-2742C67BAD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08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6690B-3EB5-4747-89B4-6F35B172A6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41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5B700-E0A6-4199-8506-A12B390E4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975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A09CD-C893-45DF-A763-75B9409B02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35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6374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 h 154"/>
                  <a:gd name="T2" fmla="*/ 1 w 144"/>
                  <a:gd name="T3" fmla="*/ 3 h 154"/>
                  <a:gd name="T4" fmla="*/ 3 w 144"/>
                  <a:gd name="T5" fmla="*/ 2 h 154"/>
                  <a:gd name="T6" fmla="*/ 1 w 144"/>
                  <a:gd name="T7" fmla="*/ 1 h 154"/>
                  <a:gd name="T8" fmla="*/ 2 w 144"/>
                  <a:gd name="T9" fmla="*/ 0 h 154"/>
                  <a:gd name="T10" fmla="*/ 3 w 144"/>
                  <a:gd name="T11" fmla="*/ 1 h 154"/>
                  <a:gd name="T12" fmla="*/ 3 w 144"/>
                  <a:gd name="T13" fmla="*/ 1 h 154"/>
                  <a:gd name="T14" fmla="*/ 2 w 144"/>
                  <a:gd name="T15" fmla="*/ 0 h 154"/>
                  <a:gd name="T16" fmla="*/ 1 w 144"/>
                  <a:gd name="T17" fmla="*/ 0 h 154"/>
                  <a:gd name="T18" fmla="*/ 2 w 144"/>
                  <a:gd name="T19" fmla="*/ 2 h 154"/>
                  <a:gd name="T20" fmla="*/ 0 w 144"/>
                  <a:gd name="T21" fmla="*/ 2 h 154"/>
                  <a:gd name="T22" fmla="*/ 0 w 144"/>
                  <a:gd name="T23" fmla="*/ 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2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2882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2882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882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2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82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1F0DC34-575A-4263-BC77-30E5917ADC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882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9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endParaRPr lang="en-US" sz="4400" dirty="0" smtClean="0"/>
          </a:p>
          <a:p>
            <a:pPr algn="ctr" eaLnBrk="1" hangingPunct="1">
              <a:buFont typeface="Arial" charset="0"/>
              <a:buNone/>
              <a:defRPr/>
            </a:pPr>
            <a:r>
              <a:rPr lang="en-US" sz="4400" dirty="0" smtClean="0">
                <a:solidFill>
                  <a:schemeClr val="tx2"/>
                </a:solidFill>
              </a:rPr>
              <a:t>Environmental Modeling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sz="3600" dirty="0" smtClean="0">
                <a:solidFill>
                  <a:schemeClr val="tx2"/>
                </a:solidFill>
              </a:rPr>
              <a:t>Advanced Weighing of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sz="3600" dirty="0" smtClean="0">
                <a:solidFill>
                  <a:schemeClr val="tx2"/>
                </a:solidFill>
              </a:rPr>
              <a:t>GIS Layers</a:t>
            </a:r>
            <a:endParaRPr lang="en-US" sz="44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Extract Distance Info</a:t>
            </a:r>
            <a:endParaRPr lang="en-US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1447800"/>
            <a:ext cx="8689975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1. Calculate the distance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mtClean="0"/>
              <a:t>	</a:t>
            </a:r>
            <a:r>
              <a:rPr lang="en-US" sz="2400" smtClean="0"/>
              <a:t>The vector way</a:t>
            </a:r>
          </a:p>
          <a:p>
            <a:pPr lvl="1" eaLnBrk="1" hangingPunct="1">
              <a:buFont typeface="Wingdings" pitchFamily="1" charset="2"/>
              <a:buNone/>
              <a:defRPr/>
            </a:pPr>
            <a:r>
              <a:rPr lang="en-US" sz="2400" smtClean="0"/>
              <a:t>  use point-to-line distance, </a:t>
            </a:r>
          </a:p>
          <a:p>
            <a:pPr lvl="1" eaLnBrk="1" hangingPunct="1">
              <a:buFont typeface="Wingdings" pitchFamily="1" charset="2"/>
              <a:buNone/>
              <a:defRPr/>
            </a:pPr>
            <a:r>
              <a:rPr lang="en-US" sz="2400" smtClean="0"/>
              <a:t>  or point-to-point distance</a:t>
            </a:r>
          </a:p>
          <a:p>
            <a:pPr lvl="1" eaLnBrk="1" hangingPunct="1">
              <a:buFont typeface="Wingdings" pitchFamily="1" charset="2"/>
              <a:buNone/>
              <a:defRPr/>
            </a:pPr>
            <a:endParaRPr lang="en-US" sz="24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</a:t>
            </a:r>
            <a:r>
              <a:rPr lang="en-US" sz="2400" smtClean="0"/>
              <a:t>The raster way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   </a:t>
            </a:r>
            <a:r>
              <a:rPr lang="en-US" sz="2400" smtClean="0"/>
              <a:t>use “distance”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400" smtClean="0"/>
              <a:t>	   in Spatial Analyst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4800600" y="4267200"/>
            <a:ext cx="1600200" cy="1524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pic>
        <p:nvPicPr>
          <p:cNvPr id="22533" name="Picture 5" descr="arctool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05000"/>
            <a:ext cx="32766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6" descr="arc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" r="2727"/>
          <a:stretch>
            <a:fillRect/>
          </a:stretch>
        </p:blipFill>
        <p:spPr bwMode="auto">
          <a:xfrm>
            <a:off x="4125913" y="4114800"/>
            <a:ext cx="151288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categorical ind var</a:t>
            </a:r>
            <a:endParaRPr lang="en-US" smtClean="0"/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00200"/>
            <a:ext cx="8540750" cy="3916363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The categorical </a:t>
            </a:r>
            <a:r>
              <a:rPr lang="en-US" sz="2800" dirty="0" err="1" smtClean="0"/>
              <a:t>ind</a:t>
            </a:r>
            <a:r>
              <a:rPr lang="en-US" sz="2800" dirty="0" smtClean="0"/>
              <a:t> variables 6-14 (nominal, ordinal, or interval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data)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6-8.  Food productivity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9-11. Canopy closure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12-14. Tree diameter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categorical ind var</a:t>
            </a:r>
            <a:endParaRPr lang="en-US" smtClean="0"/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295400"/>
            <a:ext cx="8458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 smtClean="0"/>
              <a:t>Food productivity: variable 6-8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four categories: high, medium, low, none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each is 1 or 0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for sites that have a high productivity, high = 1,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 smtClean="0"/>
              <a:t>   for the same site, medium=0, low=0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for sites that have a medium productivity, </a:t>
            </a:r>
          </a:p>
          <a:p>
            <a:pPr marL="0" indent="0" eaLnBrk="1" hangingPunct="1">
              <a:lnSpc>
                <a:spcPct val="90000"/>
              </a:lnSpc>
              <a:buFont typeface="Arial" panose="020B0604020202020204" pitchFamily="34" charset="0"/>
              <a:buNone/>
              <a:defRPr/>
            </a:pPr>
            <a:r>
              <a:rPr lang="en-US" sz="2800" dirty="0"/>
              <a:t> </a:t>
            </a:r>
            <a:r>
              <a:rPr lang="en-US" sz="2800" dirty="0" smtClean="0"/>
              <a:t>  high=0, medium=1, low=0,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...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81000" y="5445125"/>
            <a:ext cx="876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Only three of the four variables will show in the regression. The remaining one is used as a 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categorical ind var</a:t>
            </a:r>
            <a:endParaRPr lang="en-US" smtClean="0"/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676400"/>
            <a:ext cx="7772400" cy="38862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Canopy closure: variable  9-11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Four categories: high, medium, low, and none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Three variables: high, medium, low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12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Tree dbh: variable 12-14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Four categories: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&gt; 25cm, 15-25cm, 0-15cm, no trees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Three variables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5. Statistical Testing</a:t>
            </a:r>
            <a:endParaRPr lang="en-US" smtClean="0"/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 test for continuous ind variables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for each variable, say elevation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H</a:t>
            </a:r>
            <a:r>
              <a:rPr lang="en-US" sz="2800" baseline="-25000" smtClean="0"/>
              <a:t>0</a:t>
            </a:r>
            <a:r>
              <a:rPr lang="en-US" sz="2800" smtClean="0"/>
              <a:t>: mean1 = mean2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smtClean="0">
              <a:latin typeface="Symbol" pitchFamily="1" charset="2"/>
            </a:endParaRP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 </a:t>
            </a:r>
            <a:r>
              <a:rPr lang="en-US" sz="2800" smtClean="0">
                <a:latin typeface="Symbol" pitchFamily="1" charset="2"/>
              </a:rPr>
              <a:t>C</a:t>
            </a:r>
            <a:r>
              <a:rPr lang="en-US" sz="2800" baseline="30000" smtClean="0"/>
              <a:t>2</a:t>
            </a:r>
            <a:r>
              <a:rPr lang="en-US" sz="2800" smtClean="0"/>
              <a:t> test for categorical ind variables, say food productivity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four categories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observed count, expected count.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body" idx="1"/>
          </p:nvPr>
        </p:nvSpPr>
        <p:spPr>
          <a:xfrm>
            <a:off x="609600" y="228600"/>
            <a:ext cx="79248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Land cover types of the area and at bear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 smtClean="0"/>
              <a:t>sighting sites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800" dirty="0" smtClean="0"/>
              <a:t>Cover type       %Area    Expected#    Actual#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Douglas Fir		10.1		9.2		  7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Subalpine fir 		10.2		9.3		 10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err="1" smtClean="0"/>
              <a:t>Whitebark</a:t>
            </a:r>
            <a:r>
              <a:rPr lang="en-US" sz="2400" dirty="0" smtClean="0"/>
              <a:t> pine	  2.2		1.5		  8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Mountain hemlock 	  3.8		3.5		  5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Pacific silver fir	  8.4		7.7		  4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Western hemlock 	 10.1		9.2	 	  7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Hardwood forest	  1.2		1.1		  0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Tall shrub		  4.9		4.5		  4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Lowland herb	  	  8.5		7.7		 12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……  			  …..             …..               ….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en-US" sz="2400" dirty="0" smtClean="0"/>
              <a:t>Total			 100%	 	91		 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6. Data Partition</a:t>
            </a:r>
            <a:endParaRPr lang="en-US" smtClean="0"/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Data partition for model development and model validation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12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75% of sites are used to develop the logistic model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150 presence sites and 150 absence sites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25% for model validation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50 presence sites and 50 absence sites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7. The Logistic Model</a:t>
            </a:r>
            <a:endParaRPr lang="en-US" smtClean="0"/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Logistic model is sensitive to the middle range values of an ind var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		</a:t>
            </a:r>
            <a:r>
              <a:rPr lang="en-US" sz="2400" smtClean="0"/>
              <a:t>Y = b</a:t>
            </a:r>
            <a:r>
              <a:rPr lang="en-US" sz="2400" baseline="-25000" smtClean="0"/>
              <a:t>0</a:t>
            </a:r>
            <a:r>
              <a:rPr lang="en-US" sz="2400" smtClean="0"/>
              <a:t> + b</a:t>
            </a:r>
            <a:r>
              <a:rPr lang="en-US" sz="2400" baseline="-25000" smtClean="0"/>
              <a:t>1</a:t>
            </a: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 + b</a:t>
            </a:r>
            <a:r>
              <a:rPr lang="en-US" sz="2400" baseline="-25000" smtClean="0"/>
              <a:t>2</a:t>
            </a:r>
            <a:r>
              <a:rPr lang="en-US" sz="2400" smtClean="0"/>
              <a:t>X</a:t>
            </a:r>
            <a:r>
              <a:rPr lang="en-US" sz="2400" baseline="-25000" smtClean="0"/>
              <a:t>2</a:t>
            </a:r>
            <a:r>
              <a:rPr lang="en-US" sz="2400" smtClean="0"/>
              <a:t> + … + b</a:t>
            </a:r>
            <a:r>
              <a:rPr lang="en-US" sz="2400" baseline="-25000" smtClean="0"/>
              <a:t>n</a:t>
            </a:r>
            <a:r>
              <a:rPr lang="en-US" sz="2400" smtClean="0"/>
              <a:t>X</a:t>
            </a:r>
            <a:r>
              <a:rPr lang="en-US" sz="2400" baseline="-25000" smtClean="0"/>
              <a:t>n</a:t>
            </a:r>
            <a:endParaRPr lang="en-US" sz="24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400" smtClean="0"/>
              <a:t>			P(Y) = 1/[1 + exp </a:t>
            </a:r>
            <a:r>
              <a:rPr lang="en-US" sz="2400" baseline="30000" smtClean="0"/>
              <a:t>(-Y</a:t>
            </a:r>
            <a:r>
              <a:rPr lang="en-US" sz="2400" smtClean="0"/>
              <a:t>)]</a:t>
            </a:r>
          </a:p>
        </p:txBody>
      </p:sp>
      <p:sp>
        <p:nvSpPr>
          <p:cNvPr id="36868" name="Arc 7"/>
          <p:cNvSpPr>
            <a:spLocks/>
          </p:cNvSpPr>
          <p:nvPr/>
        </p:nvSpPr>
        <p:spPr bwMode="auto">
          <a:xfrm>
            <a:off x="2362200" y="3810000"/>
            <a:ext cx="2209800" cy="1066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rc 8"/>
          <p:cNvSpPr>
            <a:spLocks/>
          </p:cNvSpPr>
          <p:nvPr/>
        </p:nvSpPr>
        <p:spPr bwMode="auto">
          <a:xfrm>
            <a:off x="2590800" y="4114800"/>
            <a:ext cx="1981200" cy="1143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870" name="Group 20"/>
          <p:cNvGrpSpPr>
            <a:grpSpLocks/>
          </p:cNvGrpSpPr>
          <p:nvPr/>
        </p:nvGrpSpPr>
        <p:grpSpPr bwMode="auto">
          <a:xfrm>
            <a:off x="2667000" y="2819400"/>
            <a:ext cx="3886200" cy="1676400"/>
            <a:chOff x="720" y="1728"/>
            <a:chExt cx="2880" cy="1296"/>
          </a:xfrm>
        </p:grpSpPr>
        <p:grpSp>
          <p:nvGrpSpPr>
            <p:cNvPr id="36871" name="Group 17"/>
            <p:cNvGrpSpPr>
              <a:grpSpLocks/>
            </p:cNvGrpSpPr>
            <p:nvPr/>
          </p:nvGrpSpPr>
          <p:grpSpPr bwMode="auto">
            <a:xfrm>
              <a:off x="1008" y="1758"/>
              <a:ext cx="2322" cy="978"/>
              <a:chOff x="1008" y="1566"/>
              <a:chExt cx="2322" cy="978"/>
            </a:xfrm>
          </p:grpSpPr>
          <p:sp>
            <p:nvSpPr>
              <p:cNvPr id="36874" name="Arc 9"/>
              <p:cNvSpPr>
                <a:spLocks/>
              </p:cNvSpPr>
              <p:nvPr/>
            </p:nvSpPr>
            <p:spPr bwMode="auto">
              <a:xfrm flipV="1">
                <a:off x="1439" y="2053"/>
                <a:ext cx="721" cy="4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5" name="Line 11"/>
              <p:cNvSpPr>
                <a:spLocks noChangeShapeType="1"/>
              </p:cNvSpPr>
              <p:nvPr/>
            </p:nvSpPr>
            <p:spPr bwMode="auto">
              <a:xfrm>
                <a:off x="2880" y="1566"/>
                <a:ext cx="4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6" name="Line 12"/>
              <p:cNvSpPr>
                <a:spLocks noChangeShapeType="1"/>
              </p:cNvSpPr>
              <p:nvPr/>
            </p:nvSpPr>
            <p:spPr bwMode="auto">
              <a:xfrm>
                <a:off x="1008" y="2543"/>
                <a:ext cx="4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7" name="Arc 15"/>
              <p:cNvSpPr>
                <a:spLocks/>
              </p:cNvSpPr>
              <p:nvPr/>
            </p:nvSpPr>
            <p:spPr bwMode="auto">
              <a:xfrm flipH="1">
                <a:off x="2159" y="1573"/>
                <a:ext cx="721" cy="4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6872" name="Line 18"/>
            <p:cNvSpPr>
              <a:spLocks noChangeShapeType="1"/>
            </p:cNvSpPr>
            <p:nvPr/>
          </p:nvSpPr>
          <p:spPr bwMode="auto">
            <a:xfrm>
              <a:off x="912" y="1728"/>
              <a:ext cx="0" cy="12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3" name="Line 19"/>
            <p:cNvSpPr>
              <a:spLocks noChangeShapeType="1"/>
            </p:cNvSpPr>
            <p:nvPr/>
          </p:nvSpPr>
          <p:spPr bwMode="auto">
            <a:xfrm>
              <a:off x="720" y="2832"/>
              <a:ext cx="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7. The Logistic Model</a:t>
            </a:r>
            <a:endParaRPr lang="en-US" smtClean="0"/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81000" y="1752600"/>
            <a:ext cx="8458200" cy="411480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chemeClr val="hlink"/>
                </a:solidFill>
              </a:rPr>
              <a:t>Y</a:t>
            </a:r>
            <a:r>
              <a:rPr lang="en-US" sz="2800" smtClean="0"/>
              <a:t> =  </a:t>
            </a:r>
            <a:r>
              <a:rPr lang="en-US" sz="2800" smtClean="0">
                <a:solidFill>
                  <a:srgbClr val="CC6600"/>
                </a:solidFill>
              </a:rPr>
              <a:t>0.002</a:t>
            </a:r>
            <a:r>
              <a:rPr lang="en-US" sz="2800" smtClean="0"/>
              <a:t>ele </a:t>
            </a:r>
            <a:r>
              <a:rPr lang="en-US" sz="2800" smtClean="0">
                <a:solidFill>
                  <a:srgbClr val="CC6600"/>
                </a:solidFill>
              </a:rPr>
              <a:t>- 0.228</a:t>
            </a:r>
            <a:r>
              <a:rPr lang="en-US" sz="2800" smtClean="0"/>
              <a:t>slope </a:t>
            </a:r>
            <a:r>
              <a:rPr lang="en-US" sz="2800" smtClean="0">
                <a:solidFill>
                  <a:srgbClr val="CC6600"/>
                </a:solidFill>
              </a:rPr>
              <a:t>+ 0.685</a:t>
            </a:r>
            <a:r>
              <a:rPr lang="en-US" sz="2800" smtClean="0"/>
              <a:t>canopy(high)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6600"/>
                </a:solidFill>
              </a:rPr>
              <a:t>+ 0.443</a:t>
            </a:r>
            <a:r>
              <a:rPr lang="en-US" sz="2800" smtClean="0"/>
              <a:t>canopy(medium) </a:t>
            </a:r>
            <a:r>
              <a:rPr lang="en-US" sz="2800" smtClean="0">
                <a:solidFill>
                  <a:srgbClr val="CC6600"/>
                </a:solidFill>
              </a:rPr>
              <a:t>+ 0.481</a:t>
            </a:r>
            <a:r>
              <a:rPr lang="en-US" sz="2800" smtClean="0"/>
              <a:t>canopy(low)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</a:t>
            </a:r>
            <a:r>
              <a:rPr lang="en-US" sz="2800" smtClean="0">
                <a:solidFill>
                  <a:srgbClr val="CC6600"/>
                </a:solidFill>
              </a:rPr>
              <a:t>+ 0.009</a:t>
            </a:r>
            <a:r>
              <a:rPr lang="en-US" sz="2800" smtClean="0"/>
              <a:t>aspect(e-w)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1600" smtClean="0"/>
              <a:t>	</a:t>
            </a:r>
            <a:r>
              <a:rPr lang="en-US" sz="1000" smtClean="0"/>
              <a:t>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 </a:t>
            </a:r>
            <a:r>
              <a:rPr lang="en-US" sz="2800" smtClean="0">
                <a:solidFill>
                  <a:srgbClr val="CC6600"/>
                </a:solidFill>
              </a:rPr>
              <a:t>P </a:t>
            </a:r>
            <a:r>
              <a:rPr lang="en-US" sz="2800" smtClean="0"/>
              <a:t>(Y) = 1/[1 + exp </a:t>
            </a:r>
            <a:r>
              <a:rPr lang="en-US" sz="2800" baseline="30000" smtClean="0"/>
              <a:t>(-</a:t>
            </a:r>
            <a:r>
              <a:rPr lang="en-US" sz="2800" b="1" baseline="30000" smtClean="0">
                <a:solidFill>
                  <a:schemeClr val="hlink"/>
                </a:solidFill>
              </a:rPr>
              <a:t>Y</a:t>
            </a:r>
            <a:r>
              <a:rPr lang="en-US" sz="2800" smtClean="0"/>
              <a:t>)]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 </a:t>
            </a:r>
            <a:r>
              <a:rPr lang="en-US" sz="2800" smtClean="0">
                <a:solidFill>
                  <a:srgbClr val="CC6600"/>
                </a:solidFill>
              </a:rPr>
              <a:t>P</a:t>
            </a:r>
            <a:r>
              <a:rPr lang="en-US" sz="2800" smtClean="0"/>
              <a:t> - The probability of red squirrel habitat</a:t>
            </a:r>
          </a:p>
        </p:txBody>
      </p:sp>
      <p:sp>
        <p:nvSpPr>
          <p:cNvPr id="38916" name="Arc 4"/>
          <p:cNvSpPr>
            <a:spLocks/>
          </p:cNvSpPr>
          <p:nvPr/>
        </p:nvSpPr>
        <p:spPr bwMode="auto">
          <a:xfrm>
            <a:off x="2362200" y="3810000"/>
            <a:ext cx="2209800" cy="10668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Arc 5"/>
          <p:cNvSpPr>
            <a:spLocks/>
          </p:cNvSpPr>
          <p:nvPr/>
        </p:nvSpPr>
        <p:spPr bwMode="auto">
          <a:xfrm>
            <a:off x="2590800" y="4114800"/>
            <a:ext cx="1981200" cy="1143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8. Accuracy Assessment</a:t>
            </a:r>
            <a:endParaRPr lang="en-US" smtClean="0"/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Decide a cut-off value for P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The convention is 0.5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Convert the P values into two categories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site value &lt; 0.5: unsuitable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site value ≥ 0.5: suitable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8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mtClean="0"/>
              <a:t> 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1. Issue</a:t>
            </a:r>
            <a:endParaRPr lang="en-US" smtClean="0"/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498975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Modeling the habitat of red squirrel in the Mt. Graham area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800" dirty="0" smtClean="0"/>
              <a:t> 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Red squirrel prefer a shaded and humid environment and feed on pine cones, that are offered by Mt. Graham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800" dirty="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The issue is whether the construction of an astronomy observatory will affect the habitat 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4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1400" dirty="0" smtClean="0"/>
              <a:t>	Pereira, J.M.C., and R.M. </a:t>
            </a:r>
            <a:r>
              <a:rPr lang="en-US" sz="1400" dirty="0" err="1" smtClean="0"/>
              <a:t>Itami</a:t>
            </a:r>
            <a:r>
              <a:rPr lang="en-US" sz="1400" dirty="0" smtClean="0"/>
              <a:t>, 1991. GIS-based habitat modeling using logistic multiple regression: a study of the Mt. Graham Red Squirrel. Photogrammetric Engineering and Remote Sensing, 57(11):1475-1486.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43011" name="Picture 8" descr="buffer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2675" y="1925638"/>
            <a:ext cx="4438650" cy="3848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3" name="Rectangle 7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45059" name="Picture 4" descr="buffer2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981200"/>
            <a:ext cx="3695700" cy="3067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0" name="Picture 6" descr="buffer3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81200"/>
            <a:ext cx="3695700" cy="3067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8. Accuracy Assessment</a:t>
            </a:r>
            <a:endParaRPr lang="en-US" smtClean="0"/>
          </a:p>
        </p:txBody>
      </p:sp>
      <p:pic>
        <p:nvPicPr>
          <p:cNvPr id="47107" name="Picture 4" descr="buffer5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87650" y="1600200"/>
            <a:ext cx="3568700" cy="4498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1000" y="1708150"/>
            <a:ext cx="8229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latin typeface="Tahoma" pitchFamily="1" charset="0"/>
                <a:cs typeface="Arial" charset="0"/>
              </a:rPr>
              <a:t>			          </a:t>
            </a:r>
            <a:r>
              <a:rPr lang="en-US" sz="2400" u="sng" dirty="0">
                <a:latin typeface="Tahoma" pitchFamily="1" charset="0"/>
                <a:cs typeface="Arial" charset="0"/>
              </a:rPr>
              <a:t>Mapped Category    </a:t>
            </a:r>
            <a:r>
              <a:rPr lang="en-US" sz="2400" dirty="0">
                <a:latin typeface="Tahoma" pitchFamily="1" charset="0"/>
                <a:cs typeface="Arial" charset="0"/>
              </a:rPr>
              <a:t>        </a:t>
            </a:r>
          </a:p>
          <a:p>
            <a:pPr eaLnBrk="1" hangingPunct="1">
              <a:defRPr/>
            </a:pPr>
            <a:r>
              <a:rPr lang="en-US" sz="2400" u="sng" dirty="0">
                <a:latin typeface="Tahoma" pitchFamily="1" charset="0"/>
                <a:cs typeface="Arial" charset="0"/>
              </a:rPr>
              <a:t>True Category       Primary        Secondary        Total      </a:t>
            </a:r>
          </a:p>
          <a:p>
            <a:pPr eaLnBrk="1" hangingPunct="1">
              <a:defRPr/>
            </a:pPr>
            <a:r>
              <a:rPr lang="en-US" sz="2400" dirty="0">
                <a:latin typeface="Tahoma" pitchFamily="1" charset="0"/>
                <a:cs typeface="Arial" charset="0"/>
              </a:rPr>
              <a:t>Oak &gt;= 50%             15                5                    20</a:t>
            </a:r>
            <a:br>
              <a:rPr lang="en-US" sz="2400" dirty="0">
                <a:latin typeface="Tahoma" pitchFamily="1" charset="0"/>
                <a:cs typeface="Arial" charset="0"/>
              </a:rPr>
            </a:br>
            <a:r>
              <a:rPr lang="en-US" sz="2400" u="sng" dirty="0">
                <a:latin typeface="Tahoma" pitchFamily="1" charset="0"/>
                <a:cs typeface="Arial" charset="0"/>
              </a:rPr>
              <a:t>Oak &lt; 50                    3               52                   55</a:t>
            </a:r>
            <a:r>
              <a:rPr lang="en-US" sz="2400" dirty="0">
                <a:latin typeface="Tahoma" pitchFamily="1" charset="0"/>
                <a:cs typeface="Arial" charset="0"/>
              </a:rPr>
              <a:t/>
            </a:r>
            <a:br>
              <a:rPr lang="en-US" sz="2400" dirty="0">
                <a:latin typeface="Tahoma" pitchFamily="1" charset="0"/>
                <a:cs typeface="Arial" charset="0"/>
              </a:rPr>
            </a:br>
            <a:r>
              <a:rPr lang="en-US" sz="2400" dirty="0">
                <a:latin typeface="Tahoma" pitchFamily="1" charset="0"/>
                <a:cs typeface="Arial" charset="0"/>
              </a:rPr>
              <a:t>Total                         18               57                   75       </a:t>
            </a:r>
          </a:p>
          <a:p>
            <a:pPr eaLnBrk="1" hangingPunct="1">
              <a:defRPr/>
            </a:pPr>
            <a:endParaRPr lang="en-US" sz="2400" u="sng" dirty="0">
              <a:latin typeface="Tahoma" pitchFamily="1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Accuracy of the oak forest map: 89%</a:t>
            </a:r>
          </a:p>
          <a:p>
            <a:pPr algn="ctr" eaLnBrk="1" hangingPunct="1">
              <a:defRPr/>
            </a:pPr>
            <a:r>
              <a:rPr lang="en-US" sz="2400" dirty="0">
                <a:latin typeface="Tahoma" pitchFamily="1" charset="0"/>
                <a:cs typeface="Arial" charset="0"/>
              </a:rPr>
              <a:t/>
            </a:r>
            <a:br>
              <a:rPr lang="en-US" sz="2400" dirty="0">
                <a:latin typeface="Tahoma" pitchFamily="1" charset="0"/>
                <a:cs typeface="Arial" charset="0"/>
              </a:rPr>
            </a:br>
            <a:endParaRPr lang="en-US" sz="2400" dirty="0">
              <a:latin typeface="Tahoma" pitchFamily="1" charset="0"/>
              <a:cs typeface="Arial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8382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1" charset="0"/>
                <a:cs typeface="Arial" charset="0"/>
              </a:rPr>
              <a:t>Error Matrix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1" charset="0"/>
              <a:cs typeface="Arial" charset="0"/>
            </a:endParaRP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67056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25908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8. Accuracy Assessment</a:t>
            </a:r>
            <a:endParaRPr lang="en-US" smtClean="0"/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Error Matrix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for the 150 presence and 150 absence sites that are used to develop the logistic model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			           Modeled</a:t>
            </a:r>
          </a:p>
          <a:p>
            <a:pPr eaLnBrk="1" hangingPunct="1">
              <a:lnSpc>
                <a:spcPct val="50000"/>
              </a:lnSpc>
              <a:buFont typeface="Arial" charset="0"/>
              <a:buNone/>
              <a:defRPr/>
            </a:pPr>
            <a:r>
              <a:rPr lang="en-US" sz="2800" dirty="0" smtClean="0"/>
              <a:t>			   presence absence  total  accuracy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     presence     </a:t>
            </a:r>
            <a:r>
              <a:rPr lang="en-US" sz="2800" dirty="0" smtClean="0">
                <a:solidFill>
                  <a:schemeClr val="hlink"/>
                </a:solidFill>
              </a:rPr>
              <a:t>123</a:t>
            </a:r>
            <a:r>
              <a:rPr lang="en-US" sz="2800" dirty="0" smtClean="0"/>
              <a:t>	   27       150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absence        36	 </a:t>
            </a:r>
            <a:r>
              <a:rPr lang="en-US" sz="2800" dirty="0" smtClean="0">
                <a:solidFill>
                  <a:schemeClr val="hlink"/>
                </a:solidFill>
              </a:rPr>
              <a:t>114</a:t>
            </a:r>
            <a:r>
              <a:rPr lang="en-US" sz="2800" dirty="0" smtClean="0"/>
              <a:t>	     150   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	               			     300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 rot="-5400000">
            <a:off x="638175" y="4541838"/>
            <a:ext cx="1068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Truth</a:t>
            </a:r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990600" y="4191000"/>
            <a:ext cx="685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2895600" y="35052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9"/>
          <p:cNvSpPr>
            <a:spLocks noChangeShapeType="1"/>
          </p:cNvSpPr>
          <p:nvPr/>
        </p:nvSpPr>
        <p:spPr bwMode="auto">
          <a:xfrm>
            <a:off x="990600" y="5257800"/>
            <a:ext cx="6858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10"/>
          <p:cNvSpPr>
            <a:spLocks noChangeShapeType="1"/>
          </p:cNvSpPr>
          <p:nvPr/>
        </p:nvSpPr>
        <p:spPr bwMode="auto">
          <a:xfrm>
            <a:off x="5867400" y="35052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6858000" y="4191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82%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6858000" y="46482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76%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914400" y="5881688"/>
            <a:ext cx="701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Overall accuracy = (123+114)/300 = 79%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 autoUpdateAnimBg="0"/>
      <p:bldP spid="23566" grpId="0" autoUpdateAnimBg="0"/>
      <p:bldP spid="2356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8. Model Validation</a:t>
            </a:r>
            <a:endParaRPr lang="en-US" smtClean="0"/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676400"/>
            <a:ext cx="8229600" cy="4114800"/>
          </a:xfrm>
        </p:spPr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dirty="0" smtClean="0"/>
              <a:t>Error Matrix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for the 50 presence and 50 absence sites that are put aside for model validation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dirty="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			           Modeled</a:t>
            </a:r>
          </a:p>
          <a:p>
            <a:pPr eaLnBrk="1" hangingPunct="1">
              <a:lnSpc>
                <a:spcPct val="50000"/>
              </a:lnSpc>
              <a:buFont typeface="Arial" charset="0"/>
              <a:buNone/>
              <a:defRPr/>
            </a:pPr>
            <a:r>
              <a:rPr lang="en-US" sz="2800" dirty="0" smtClean="0"/>
              <a:t>			   presence  absence   total accuracy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     presence       </a:t>
            </a:r>
            <a:r>
              <a:rPr lang="en-US" sz="2800" dirty="0" smtClean="0">
                <a:solidFill>
                  <a:schemeClr val="hlink"/>
                </a:solidFill>
              </a:rPr>
              <a:t>37</a:t>
            </a:r>
            <a:r>
              <a:rPr lang="en-US" sz="2800" dirty="0" smtClean="0"/>
              <a:t>	   13       50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absence        16	   </a:t>
            </a:r>
            <a:r>
              <a:rPr lang="en-US" sz="2800" dirty="0" smtClean="0">
                <a:solidFill>
                  <a:schemeClr val="hlink"/>
                </a:solidFill>
              </a:rPr>
              <a:t>34</a:t>
            </a:r>
            <a:r>
              <a:rPr lang="en-US" sz="2800" dirty="0" smtClean="0"/>
              <a:t>	     50      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	               			     100     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 rot="-5400000">
            <a:off x="638175" y="4465638"/>
            <a:ext cx="1068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Truth</a:t>
            </a:r>
          </a:p>
        </p:txBody>
      </p:sp>
      <p:sp>
        <p:nvSpPr>
          <p:cNvPr id="53253" name="Line 6"/>
          <p:cNvSpPr>
            <a:spLocks noChangeShapeType="1"/>
          </p:cNvSpPr>
          <p:nvPr/>
        </p:nvSpPr>
        <p:spPr bwMode="auto">
          <a:xfrm>
            <a:off x="1219200" y="4191000"/>
            <a:ext cx="7315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7"/>
          <p:cNvSpPr>
            <a:spLocks noChangeShapeType="1"/>
          </p:cNvSpPr>
          <p:nvPr/>
        </p:nvSpPr>
        <p:spPr bwMode="auto">
          <a:xfrm>
            <a:off x="2895600" y="36576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Line 8"/>
          <p:cNvSpPr>
            <a:spLocks noChangeShapeType="1"/>
          </p:cNvSpPr>
          <p:nvPr/>
        </p:nvSpPr>
        <p:spPr bwMode="auto">
          <a:xfrm>
            <a:off x="1219200" y="5257800"/>
            <a:ext cx="7391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Line 9"/>
          <p:cNvSpPr>
            <a:spLocks noChangeShapeType="1"/>
          </p:cNvSpPr>
          <p:nvPr/>
        </p:nvSpPr>
        <p:spPr bwMode="auto">
          <a:xfrm>
            <a:off x="5867400" y="36576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858000" y="41290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74%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6858000" y="46624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68%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6858000" y="5181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71%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0" grpId="0" autoUpdateAnimBg="0"/>
      <p:bldP spid="25611" grpId="0" autoUpdateAnimBg="0"/>
      <p:bldP spid="2561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9. GIS Overlay</a:t>
            </a:r>
            <a:endParaRPr lang="en-US" smtClean="0"/>
          </a:p>
        </p:txBody>
      </p:sp>
      <p:sp>
        <p:nvSpPr>
          <p:cNvPr id="26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Y= elevation*</a:t>
            </a:r>
            <a:r>
              <a:rPr lang="en-US" sz="2800" smtClean="0">
                <a:solidFill>
                  <a:srgbClr val="CC6600"/>
                </a:solidFill>
              </a:rPr>
              <a:t>0.002</a:t>
            </a:r>
            <a:r>
              <a:rPr lang="en-US" sz="2800" smtClean="0"/>
              <a:t> + slope*</a:t>
            </a:r>
            <a:r>
              <a:rPr lang="en-US" sz="2800" smtClean="0">
                <a:solidFill>
                  <a:srgbClr val="CC6600"/>
                </a:solidFill>
              </a:rPr>
              <a:t>-0.228</a:t>
            </a:r>
            <a:r>
              <a:rPr lang="en-US" sz="2800" smtClean="0"/>
              <a:t> +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canopy closure (assign </a:t>
            </a:r>
            <a:r>
              <a:rPr lang="en-US" sz="2800" smtClean="0">
                <a:solidFill>
                  <a:srgbClr val="CC6600"/>
                </a:solidFill>
              </a:rPr>
              <a:t>0.685</a:t>
            </a:r>
            <a:r>
              <a:rPr lang="en-US" sz="2800" smtClean="0"/>
              <a:t> for all cells=high, </a:t>
            </a:r>
            <a:r>
              <a:rPr lang="en-US" sz="2800" smtClean="0">
                <a:solidFill>
                  <a:srgbClr val="CC6600"/>
                </a:solidFill>
              </a:rPr>
              <a:t>0.443</a:t>
            </a:r>
            <a:r>
              <a:rPr lang="en-US" sz="2800" smtClean="0"/>
              <a:t> for cells=medium, </a:t>
            </a:r>
            <a:r>
              <a:rPr lang="en-US" sz="2800" smtClean="0">
                <a:solidFill>
                  <a:srgbClr val="CC6600"/>
                </a:solidFill>
              </a:rPr>
              <a:t>0.481</a:t>
            </a:r>
            <a:r>
              <a:rPr lang="en-US" sz="2800" smtClean="0"/>
              <a:t> for cells=low) +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aspect (e-w)*</a:t>
            </a:r>
            <a:r>
              <a:rPr lang="en-US" sz="2800" smtClean="0">
                <a:solidFill>
                  <a:srgbClr val="CC6600"/>
                </a:solidFill>
              </a:rPr>
              <a:t>0.009</a:t>
            </a:r>
            <a:r>
              <a:rPr lang="en-US" sz="2800" smtClean="0"/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P(Y) = 1/[1 + exp </a:t>
            </a:r>
            <a:r>
              <a:rPr lang="en-US" sz="2800" baseline="30000" smtClean="0"/>
              <a:t>(-Y</a:t>
            </a:r>
            <a:r>
              <a:rPr lang="en-US" sz="2800" smtClean="0"/>
              <a:t>)] 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Keep the output as a continuous probability map or a suitable/unsuitable map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7225" y="228600"/>
            <a:ext cx="7827963" cy="587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2. Factors</a:t>
            </a:r>
            <a:endParaRPr lang="en-US" smtClean="0"/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  a. Topography:		b. Vegetation: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 Elevation		     	    Land cover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 Slope			            Canopy closure	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 Aspect (e-w)	            Food productivity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	    Aspect (n-s) 	            Tree diameter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dirty="0" smtClean="0"/>
              <a:t>  c. Distance to openness (canopy closure and roads)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3. Raw Data</a:t>
            </a:r>
            <a:endParaRPr lang="en-US" smtClean="0"/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03250" y="1600200"/>
            <a:ext cx="8540750" cy="4498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DEM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Vegetation cover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Roads</a:t>
            </a:r>
          </a:p>
          <a:p>
            <a:pPr eaLnBrk="1" hangingPunct="1">
              <a:buFont typeface="Arial" charset="0"/>
              <a:buNone/>
              <a:defRPr/>
            </a:pPr>
            <a:endParaRPr lang="en-US" sz="1200" smtClean="0"/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200 presence sites (observed)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200 absence sites (randomly located)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Logistic Regression</a:t>
            </a:r>
            <a:endParaRPr lang="en-US" smtClean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The dependent variable is dichotomous (on/off, 1/0, presence/absence)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The independent variable can be numeric (ratio data) or categorical (nominal data), ranking (ordinal data), or interval (interval data)</a:t>
            </a:r>
          </a:p>
          <a:p>
            <a:pPr eaLnBrk="1" hangingPunct="1">
              <a:buFont typeface="Arial" charset="0"/>
              <a:buChar char="►"/>
              <a:defRPr/>
            </a:pPr>
            <a:endParaRPr lang="en-US" sz="2800" smtClean="0"/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The method is widely used in natural resources and human impact related projects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000" y="457200"/>
            <a:ext cx="8305800" cy="4953000"/>
          </a:xfrm>
          <a:prstGeom prst="rect">
            <a:avLst/>
          </a:prstGeom>
          <a:solidFill>
            <a:srgbClr val="556844"/>
          </a:solidFill>
          <a:ln w="9525">
            <a:solidFill>
              <a:srgbClr val="33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39" name="Puzzle3"/>
          <p:cNvSpPr>
            <a:spLocks noEditPoints="1" noChangeArrowheads="1"/>
          </p:cNvSpPr>
          <p:nvPr/>
        </p:nvSpPr>
        <p:spPr bwMode="auto">
          <a:xfrm>
            <a:off x="2865438" y="6858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0" name="Puzzle2"/>
          <p:cNvSpPr>
            <a:spLocks noEditPoints="1" noChangeArrowheads="1"/>
          </p:cNvSpPr>
          <p:nvPr/>
        </p:nvSpPr>
        <p:spPr bwMode="auto">
          <a:xfrm>
            <a:off x="2351088" y="24336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Puzzle4"/>
          <p:cNvSpPr>
            <a:spLocks noEditPoints="1" noChangeArrowheads="1"/>
          </p:cNvSpPr>
          <p:nvPr/>
        </p:nvSpPr>
        <p:spPr bwMode="auto">
          <a:xfrm>
            <a:off x="1260475" y="24066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Puzzle1"/>
          <p:cNvSpPr>
            <a:spLocks noEditPoints="1" noChangeArrowheads="1"/>
          </p:cNvSpPr>
          <p:nvPr/>
        </p:nvSpPr>
        <p:spPr bwMode="auto">
          <a:xfrm>
            <a:off x="676275" y="14112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Puzzle3"/>
          <p:cNvSpPr>
            <a:spLocks noEditPoints="1" noChangeArrowheads="1"/>
          </p:cNvSpPr>
          <p:nvPr/>
        </p:nvSpPr>
        <p:spPr bwMode="auto">
          <a:xfrm>
            <a:off x="6075363" y="685800"/>
            <a:ext cx="1766887" cy="2398713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273 w 21600"/>
              <a:gd name="T25" fmla="*/ 7719 h 21600"/>
              <a:gd name="T26" fmla="*/ 19149 w 21600"/>
              <a:gd name="T27" fmla="*/ 202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6625" y="20892"/>
                </a:moveTo>
                <a:lnTo>
                  <a:pt x="7105" y="21023"/>
                </a:lnTo>
                <a:lnTo>
                  <a:pt x="7513" y="21088"/>
                </a:lnTo>
                <a:lnTo>
                  <a:pt x="7922" y="21115"/>
                </a:lnTo>
                <a:lnTo>
                  <a:pt x="8242" y="21115"/>
                </a:lnTo>
                <a:lnTo>
                  <a:pt x="8544" y="21062"/>
                </a:lnTo>
                <a:lnTo>
                  <a:pt x="8810" y="20997"/>
                </a:lnTo>
                <a:lnTo>
                  <a:pt x="9023" y="20892"/>
                </a:lnTo>
                <a:lnTo>
                  <a:pt x="9148" y="20761"/>
                </a:lnTo>
                <a:lnTo>
                  <a:pt x="9290" y="20616"/>
                </a:lnTo>
                <a:lnTo>
                  <a:pt x="9361" y="20459"/>
                </a:lnTo>
                <a:lnTo>
                  <a:pt x="9396" y="20289"/>
                </a:lnTo>
                <a:lnTo>
                  <a:pt x="9396" y="20092"/>
                </a:lnTo>
                <a:lnTo>
                  <a:pt x="9325" y="19909"/>
                </a:lnTo>
                <a:lnTo>
                  <a:pt x="9219" y="19738"/>
                </a:lnTo>
                <a:lnTo>
                  <a:pt x="9094" y="19555"/>
                </a:lnTo>
                <a:lnTo>
                  <a:pt x="8917" y="19384"/>
                </a:lnTo>
                <a:lnTo>
                  <a:pt x="8650" y="19162"/>
                </a:lnTo>
                <a:lnTo>
                  <a:pt x="8437" y="18900"/>
                </a:lnTo>
                <a:lnTo>
                  <a:pt x="8277" y="18624"/>
                </a:lnTo>
                <a:lnTo>
                  <a:pt x="8135" y="18349"/>
                </a:lnTo>
                <a:lnTo>
                  <a:pt x="8028" y="18048"/>
                </a:lnTo>
                <a:lnTo>
                  <a:pt x="7993" y="17746"/>
                </a:lnTo>
                <a:lnTo>
                  <a:pt x="7993" y="17471"/>
                </a:lnTo>
                <a:lnTo>
                  <a:pt x="8028" y="17169"/>
                </a:lnTo>
                <a:lnTo>
                  <a:pt x="8135" y="16920"/>
                </a:lnTo>
                <a:lnTo>
                  <a:pt x="8277" y="16671"/>
                </a:lnTo>
                <a:lnTo>
                  <a:pt x="8366" y="16540"/>
                </a:lnTo>
                <a:lnTo>
                  <a:pt x="8473" y="16409"/>
                </a:lnTo>
                <a:lnTo>
                  <a:pt x="8615" y="16317"/>
                </a:lnTo>
                <a:lnTo>
                  <a:pt x="8739" y="16213"/>
                </a:lnTo>
                <a:lnTo>
                  <a:pt x="8881" y="16134"/>
                </a:lnTo>
                <a:lnTo>
                  <a:pt x="9059" y="16055"/>
                </a:lnTo>
                <a:lnTo>
                  <a:pt x="9254" y="15990"/>
                </a:lnTo>
                <a:lnTo>
                  <a:pt x="9432" y="15911"/>
                </a:lnTo>
                <a:lnTo>
                  <a:pt x="9663" y="15885"/>
                </a:lnTo>
                <a:lnTo>
                  <a:pt x="9876" y="15833"/>
                </a:lnTo>
                <a:lnTo>
                  <a:pt x="10142" y="15806"/>
                </a:lnTo>
                <a:lnTo>
                  <a:pt x="10391" y="15806"/>
                </a:lnTo>
                <a:lnTo>
                  <a:pt x="10728" y="15806"/>
                </a:lnTo>
                <a:lnTo>
                  <a:pt x="10995" y="15806"/>
                </a:lnTo>
                <a:lnTo>
                  <a:pt x="11279" y="15833"/>
                </a:lnTo>
                <a:lnTo>
                  <a:pt x="11546" y="15885"/>
                </a:lnTo>
                <a:lnTo>
                  <a:pt x="11776" y="15937"/>
                </a:lnTo>
                <a:lnTo>
                  <a:pt x="12025" y="15990"/>
                </a:lnTo>
                <a:lnTo>
                  <a:pt x="12221" y="16055"/>
                </a:lnTo>
                <a:lnTo>
                  <a:pt x="12434" y="16134"/>
                </a:lnTo>
                <a:lnTo>
                  <a:pt x="12611" y="16213"/>
                </a:lnTo>
                <a:lnTo>
                  <a:pt x="12771" y="16317"/>
                </a:lnTo>
                <a:lnTo>
                  <a:pt x="12913" y="16409"/>
                </a:lnTo>
                <a:lnTo>
                  <a:pt x="13038" y="16514"/>
                </a:lnTo>
                <a:lnTo>
                  <a:pt x="13251" y="16737"/>
                </a:lnTo>
                <a:lnTo>
                  <a:pt x="13428" y="16986"/>
                </a:lnTo>
                <a:lnTo>
                  <a:pt x="13517" y="17248"/>
                </a:lnTo>
                <a:lnTo>
                  <a:pt x="13588" y="17523"/>
                </a:lnTo>
                <a:lnTo>
                  <a:pt x="13588" y="17799"/>
                </a:lnTo>
                <a:lnTo>
                  <a:pt x="13517" y="18074"/>
                </a:lnTo>
                <a:lnTo>
                  <a:pt x="13428" y="18323"/>
                </a:lnTo>
                <a:lnTo>
                  <a:pt x="13286" y="18572"/>
                </a:lnTo>
                <a:lnTo>
                  <a:pt x="13109" y="18808"/>
                </a:lnTo>
                <a:lnTo>
                  <a:pt x="12878" y="19031"/>
                </a:lnTo>
                <a:lnTo>
                  <a:pt x="12434" y="19411"/>
                </a:lnTo>
                <a:lnTo>
                  <a:pt x="12132" y="19738"/>
                </a:lnTo>
                <a:lnTo>
                  <a:pt x="12025" y="19856"/>
                </a:lnTo>
                <a:lnTo>
                  <a:pt x="11919" y="20014"/>
                </a:lnTo>
                <a:lnTo>
                  <a:pt x="11883" y="20132"/>
                </a:lnTo>
                <a:lnTo>
                  <a:pt x="11883" y="20263"/>
                </a:lnTo>
                <a:lnTo>
                  <a:pt x="11883" y="20394"/>
                </a:lnTo>
                <a:lnTo>
                  <a:pt x="11954" y="20485"/>
                </a:lnTo>
                <a:lnTo>
                  <a:pt x="12061" y="20590"/>
                </a:lnTo>
                <a:lnTo>
                  <a:pt x="12185" y="20695"/>
                </a:lnTo>
                <a:lnTo>
                  <a:pt x="12327" y="20787"/>
                </a:lnTo>
                <a:lnTo>
                  <a:pt x="12540" y="20892"/>
                </a:lnTo>
                <a:lnTo>
                  <a:pt x="12771" y="20997"/>
                </a:lnTo>
                <a:lnTo>
                  <a:pt x="13073" y="21088"/>
                </a:lnTo>
                <a:lnTo>
                  <a:pt x="13428" y="21193"/>
                </a:lnTo>
                <a:lnTo>
                  <a:pt x="13873" y="21298"/>
                </a:lnTo>
                <a:lnTo>
                  <a:pt x="14317" y="21390"/>
                </a:lnTo>
                <a:lnTo>
                  <a:pt x="14778" y="21468"/>
                </a:lnTo>
                <a:lnTo>
                  <a:pt x="15294" y="21547"/>
                </a:lnTo>
                <a:lnTo>
                  <a:pt x="15809" y="21600"/>
                </a:lnTo>
                <a:lnTo>
                  <a:pt x="16359" y="21652"/>
                </a:lnTo>
                <a:lnTo>
                  <a:pt x="16875" y="21678"/>
                </a:lnTo>
                <a:lnTo>
                  <a:pt x="17407" y="21678"/>
                </a:lnTo>
                <a:lnTo>
                  <a:pt x="17958" y="21678"/>
                </a:lnTo>
                <a:lnTo>
                  <a:pt x="18473" y="21652"/>
                </a:lnTo>
                <a:lnTo>
                  <a:pt x="18953" y="21573"/>
                </a:lnTo>
                <a:lnTo>
                  <a:pt x="19397" y="21495"/>
                </a:lnTo>
                <a:lnTo>
                  <a:pt x="19841" y="21390"/>
                </a:lnTo>
                <a:lnTo>
                  <a:pt x="20214" y="21272"/>
                </a:lnTo>
                <a:lnTo>
                  <a:pt x="20551" y="21088"/>
                </a:lnTo>
                <a:lnTo>
                  <a:pt x="20480" y="20787"/>
                </a:lnTo>
                <a:lnTo>
                  <a:pt x="20409" y="20485"/>
                </a:lnTo>
                <a:lnTo>
                  <a:pt x="20356" y="20158"/>
                </a:lnTo>
                <a:lnTo>
                  <a:pt x="20356" y="19804"/>
                </a:lnTo>
                <a:lnTo>
                  <a:pt x="20321" y="19083"/>
                </a:lnTo>
                <a:lnTo>
                  <a:pt x="20356" y="18349"/>
                </a:lnTo>
                <a:lnTo>
                  <a:pt x="20409" y="17641"/>
                </a:lnTo>
                <a:lnTo>
                  <a:pt x="20480" y="17012"/>
                </a:lnTo>
                <a:lnTo>
                  <a:pt x="20551" y="16488"/>
                </a:lnTo>
                <a:lnTo>
                  <a:pt x="20551" y="16055"/>
                </a:lnTo>
                <a:lnTo>
                  <a:pt x="20551" y="15911"/>
                </a:lnTo>
                <a:lnTo>
                  <a:pt x="20445" y="15754"/>
                </a:lnTo>
                <a:lnTo>
                  <a:pt x="20356" y="15610"/>
                </a:lnTo>
                <a:lnTo>
                  <a:pt x="20178" y="15452"/>
                </a:lnTo>
                <a:lnTo>
                  <a:pt x="20001" y="15334"/>
                </a:lnTo>
                <a:lnTo>
                  <a:pt x="19770" y="15230"/>
                </a:lnTo>
                <a:lnTo>
                  <a:pt x="19521" y="15125"/>
                </a:lnTo>
                <a:lnTo>
                  <a:pt x="19290" y="15059"/>
                </a:lnTo>
                <a:lnTo>
                  <a:pt x="19024" y="15007"/>
                </a:lnTo>
                <a:lnTo>
                  <a:pt x="18740" y="14954"/>
                </a:lnTo>
                <a:lnTo>
                  <a:pt x="18509" y="14954"/>
                </a:lnTo>
                <a:lnTo>
                  <a:pt x="18225" y="14954"/>
                </a:lnTo>
                <a:lnTo>
                  <a:pt x="17994" y="15007"/>
                </a:lnTo>
                <a:lnTo>
                  <a:pt x="17763" y="15085"/>
                </a:lnTo>
                <a:lnTo>
                  <a:pt x="17550" y="15177"/>
                </a:lnTo>
                <a:lnTo>
                  <a:pt x="17372" y="15308"/>
                </a:lnTo>
                <a:lnTo>
                  <a:pt x="17176" y="15426"/>
                </a:lnTo>
                <a:lnTo>
                  <a:pt x="16928" y="15557"/>
                </a:lnTo>
                <a:lnTo>
                  <a:pt x="16661" y="15636"/>
                </a:lnTo>
                <a:lnTo>
                  <a:pt x="16359" y="15688"/>
                </a:lnTo>
                <a:lnTo>
                  <a:pt x="16022" y="15715"/>
                </a:lnTo>
                <a:lnTo>
                  <a:pt x="15667" y="15688"/>
                </a:lnTo>
                <a:lnTo>
                  <a:pt x="15294" y="15662"/>
                </a:lnTo>
                <a:lnTo>
                  <a:pt x="14956" y="15583"/>
                </a:lnTo>
                <a:lnTo>
                  <a:pt x="14619" y="15479"/>
                </a:lnTo>
                <a:lnTo>
                  <a:pt x="14281" y="15334"/>
                </a:lnTo>
                <a:lnTo>
                  <a:pt x="13961" y="15177"/>
                </a:lnTo>
                <a:lnTo>
                  <a:pt x="13695" y="14981"/>
                </a:lnTo>
                <a:lnTo>
                  <a:pt x="13588" y="14850"/>
                </a:lnTo>
                <a:lnTo>
                  <a:pt x="13482" y="14732"/>
                </a:lnTo>
                <a:lnTo>
                  <a:pt x="13393" y="14600"/>
                </a:lnTo>
                <a:lnTo>
                  <a:pt x="13322" y="14456"/>
                </a:lnTo>
                <a:lnTo>
                  <a:pt x="13251" y="14299"/>
                </a:lnTo>
                <a:lnTo>
                  <a:pt x="13215" y="14155"/>
                </a:lnTo>
                <a:lnTo>
                  <a:pt x="13180" y="13971"/>
                </a:lnTo>
                <a:lnTo>
                  <a:pt x="13180" y="13801"/>
                </a:lnTo>
                <a:lnTo>
                  <a:pt x="13180" y="13591"/>
                </a:lnTo>
                <a:lnTo>
                  <a:pt x="13215" y="13395"/>
                </a:lnTo>
                <a:lnTo>
                  <a:pt x="13251" y="13198"/>
                </a:lnTo>
                <a:lnTo>
                  <a:pt x="13322" y="13015"/>
                </a:lnTo>
                <a:lnTo>
                  <a:pt x="13393" y="12870"/>
                </a:lnTo>
                <a:lnTo>
                  <a:pt x="13482" y="12713"/>
                </a:lnTo>
                <a:lnTo>
                  <a:pt x="13588" y="12569"/>
                </a:lnTo>
                <a:lnTo>
                  <a:pt x="13730" y="12438"/>
                </a:lnTo>
                <a:lnTo>
                  <a:pt x="13997" y="12215"/>
                </a:lnTo>
                <a:lnTo>
                  <a:pt x="14334" y="12005"/>
                </a:lnTo>
                <a:lnTo>
                  <a:pt x="14690" y="11861"/>
                </a:lnTo>
                <a:lnTo>
                  <a:pt x="15063" y="11756"/>
                </a:lnTo>
                <a:lnTo>
                  <a:pt x="15436" y="11678"/>
                </a:lnTo>
                <a:lnTo>
                  <a:pt x="15809" y="11638"/>
                </a:lnTo>
                <a:lnTo>
                  <a:pt x="16182" y="11638"/>
                </a:lnTo>
                <a:lnTo>
                  <a:pt x="16555" y="11678"/>
                </a:lnTo>
                <a:lnTo>
                  <a:pt x="16910" y="11730"/>
                </a:lnTo>
                <a:lnTo>
                  <a:pt x="17248" y="11835"/>
                </a:lnTo>
                <a:lnTo>
                  <a:pt x="17514" y="11966"/>
                </a:lnTo>
                <a:lnTo>
                  <a:pt x="17763" y="12110"/>
                </a:lnTo>
                <a:lnTo>
                  <a:pt x="17887" y="12215"/>
                </a:lnTo>
                <a:lnTo>
                  <a:pt x="18065" y="12307"/>
                </a:lnTo>
                <a:lnTo>
                  <a:pt x="18260" y="12412"/>
                </a:lnTo>
                <a:lnTo>
                  <a:pt x="18438" y="12464"/>
                </a:lnTo>
                <a:lnTo>
                  <a:pt x="18669" y="12543"/>
                </a:lnTo>
                <a:lnTo>
                  <a:pt x="18882" y="12569"/>
                </a:lnTo>
                <a:lnTo>
                  <a:pt x="19113" y="12595"/>
                </a:lnTo>
                <a:lnTo>
                  <a:pt x="19361" y="12608"/>
                </a:lnTo>
                <a:lnTo>
                  <a:pt x="19592" y="12608"/>
                </a:lnTo>
                <a:lnTo>
                  <a:pt x="19841" y="12595"/>
                </a:lnTo>
                <a:lnTo>
                  <a:pt x="20072" y="12543"/>
                </a:lnTo>
                <a:lnTo>
                  <a:pt x="20321" y="12490"/>
                </a:lnTo>
                <a:lnTo>
                  <a:pt x="20551" y="12438"/>
                </a:lnTo>
                <a:lnTo>
                  <a:pt x="20800" y="12333"/>
                </a:lnTo>
                <a:lnTo>
                  <a:pt x="20996" y="12241"/>
                </a:lnTo>
                <a:lnTo>
                  <a:pt x="21244" y="12110"/>
                </a:lnTo>
                <a:lnTo>
                  <a:pt x="21298" y="12032"/>
                </a:lnTo>
                <a:lnTo>
                  <a:pt x="21404" y="11966"/>
                </a:lnTo>
                <a:lnTo>
                  <a:pt x="21475" y="11861"/>
                </a:lnTo>
                <a:lnTo>
                  <a:pt x="21511" y="11730"/>
                </a:lnTo>
                <a:lnTo>
                  <a:pt x="21617" y="11481"/>
                </a:lnTo>
                <a:lnTo>
                  <a:pt x="21653" y="11180"/>
                </a:lnTo>
                <a:lnTo>
                  <a:pt x="21653" y="10826"/>
                </a:lnTo>
                <a:lnTo>
                  <a:pt x="21653" y="10472"/>
                </a:lnTo>
                <a:lnTo>
                  <a:pt x="21582" y="10092"/>
                </a:lnTo>
                <a:lnTo>
                  <a:pt x="21511" y="9725"/>
                </a:lnTo>
                <a:lnTo>
                  <a:pt x="21298" y="8912"/>
                </a:lnTo>
                <a:lnTo>
                  <a:pt x="21067" y="8191"/>
                </a:lnTo>
                <a:lnTo>
                  <a:pt x="20800" y="7536"/>
                </a:lnTo>
                <a:lnTo>
                  <a:pt x="20551" y="7025"/>
                </a:lnTo>
                <a:lnTo>
                  <a:pt x="20001" y="7103"/>
                </a:lnTo>
                <a:lnTo>
                  <a:pt x="19432" y="7156"/>
                </a:lnTo>
                <a:lnTo>
                  <a:pt x="18846" y="7208"/>
                </a:lnTo>
                <a:lnTo>
                  <a:pt x="18225" y="7208"/>
                </a:lnTo>
                <a:lnTo>
                  <a:pt x="17656" y="7208"/>
                </a:lnTo>
                <a:lnTo>
                  <a:pt x="17070" y="7182"/>
                </a:lnTo>
                <a:lnTo>
                  <a:pt x="16484" y="7156"/>
                </a:lnTo>
                <a:lnTo>
                  <a:pt x="15986" y="7103"/>
                </a:lnTo>
                <a:lnTo>
                  <a:pt x="14992" y="6999"/>
                </a:lnTo>
                <a:lnTo>
                  <a:pt x="14210" y="6907"/>
                </a:lnTo>
                <a:lnTo>
                  <a:pt x="13695" y="6828"/>
                </a:lnTo>
                <a:lnTo>
                  <a:pt x="13517" y="6802"/>
                </a:lnTo>
                <a:lnTo>
                  <a:pt x="13073" y="6645"/>
                </a:lnTo>
                <a:lnTo>
                  <a:pt x="12700" y="6474"/>
                </a:lnTo>
                <a:lnTo>
                  <a:pt x="12363" y="6304"/>
                </a:lnTo>
                <a:lnTo>
                  <a:pt x="12132" y="6094"/>
                </a:lnTo>
                <a:lnTo>
                  <a:pt x="11919" y="5871"/>
                </a:lnTo>
                <a:lnTo>
                  <a:pt x="11776" y="5649"/>
                </a:lnTo>
                <a:lnTo>
                  <a:pt x="11688" y="5413"/>
                </a:lnTo>
                <a:lnTo>
                  <a:pt x="11617" y="5190"/>
                </a:lnTo>
                <a:lnTo>
                  <a:pt x="11617" y="4941"/>
                </a:lnTo>
                <a:lnTo>
                  <a:pt x="11652" y="4718"/>
                </a:lnTo>
                <a:lnTo>
                  <a:pt x="11723" y="4482"/>
                </a:lnTo>
                <a:lnTo>
                  <a:pt x="11812" y="4285"/>
                </a:lnTo>
                <a:lnTo>
                  <a:pt x="11919" y="4089"/>
                </a:lnTo>
                <a:lnTo>
                  <a:pt x="12096" y="3905"/>
                </a:lnTo>
                <a:lnTo>
                  <a:pt x="12292" y="3735"/>
                </a:lnTo>
                <a:lnTo>
                  <a:pt x="12505" y="3604"/>
                </a:lnTo>
                <a:lnTo>
                  <a:pt x="12700" y="3460"/>
                </a:lnTo>
                <a:lnTo>
                  <a:pt x="12878" y="3250"/>
                </a:lnTo>
                <a:lnTo>
                  <a:pt x="13038" y="3027"/>
                </a:lnTo>
                <a:lnTo>
                  <a:pt x="13180" y="2752"/>
                </a:lnTo>
                <a:lnTo>
                  <a:pt x="13286" y="2477"/>
                </a:lnTo>
                <a:lnTo>
                  <a:pt x="13322" y="2175"/>
                </a:lnTo>
                <a:lnTo>
                  <a:pt x="13357" y="1874"/>
                </a:lnTo>
                <a:lnTo>
                  <a:pt x="13286" y="1572"/>
                </a:lnTo>
                <a:lnTo>
                  <a:pt x="13180" y="1271"/>
                </a:lnTo>
                <a:lnTo>
                  <a:pt x="13038" y="983"/>
                </a:lnTo>
                <a:lnTo>
                  <a:pt x="12949" y="865"/>
                </a:lnTo>
                <a:lnTo>
                  <a:pt x="12807" y="733"/>
                </a:lnTo>
                <a:lnTo>
                  <a:pt x="12665" y="616"/>
                </a:lnTo>
                <a:lnTo>
                  <a:pt x="12505" y="511"/>
                </a:lnTo>
                <a:lnTo>
                  <a:pt x="12327" y="406"/>
                </a:lnTo>
                <a:lnTo>
                  <a:pt x="12132" y="314"/>
                </a:lnTo>
                <a:lnTo>
                  <a:pt x="11883" y="235"/>
                </a:lnTo>
                <a:lnTo>
                  <a:pt x="11652" y="183"/>
                </a:lnTo>
                <a:lnTo>
                  <a:pt x="11368" y="104"/>
                </a:lnTo>
                <a:lnTo>
                  <a:pt x="11101" y="78"/>
                </a:lnTo>
                <a:lnTo>
                  <a:pt x="10800" y="52"/>
                </a:lnTo>
                <a:lnTo>
                  <a:pt x="10444" y="52"/>
                </a:lnTo>
                <a:lnTo>
                  <a:pt x="10142" y="52"/>
                </a:lnTo>
                <a:lnTo>
                  <a:pt x="9840" y="78"/>
                </a:lnTo>
                <a:lnTo>
                  <a:pt x="9574" y="104"/>
                </a:lnTo>
                <a:lnTo>
                  <a:pt x="9325" y="157"/>
                </a:lnTo>
                <a:lnTo>
                  <a:pt x="9094" y="209"/>
                </a:lnTo>
                <a:lnTo>
                  <a:pt x="8846" y="262"/>
                </a:lnTo>
                <a:lnTo>
                  <a:pt x="8650" y="340"/>
                </a:lnTo>
                <a:lnTo>
                  <a:pt x="8437" y="432"/>
                </a:lnTo>
                <a:lnTo>
                  <a:pt x="8277" y="511"/>
                </a:lnTo>
                <a:lnTo>
                  <a:pt x="8100" y="616"/>
                </a:lnTo>
                <a:lnTo>
                  <a:pt x="7957" y="707"/>
                </a:lnTo>
                <a:lnTo>
                  <a:pt x="7833" y="838"/>
                </a:lnTo>
                <a:lnTo>
                  <a:pt x="7620" y="1061"/>
                </a:lnTo>
                <a:lnTo>
                  <a:pt x="7442" y="1336"/>
                </a:lnTo>
                <a:lnTo>
                  <a:pt x="7353" y="1599"/>
                </a:lnTo>
                <a:lnTo>
                  <a:pt x="7318" y="1900"/>
                </a:lnTo>
                <a:lnTo>
                  <a:pt x="7318" y="2175"/>
                </a:lnTo>
                <a:lnTo>
                  <a:pt x="7353" y="2450"/>
                </a:lnTo>
                <a:lnTo>
                  <a:pt x="7442" y="2726"/>
                </a:lnTo>
                <a:lnTo>
                  <a:pt x="7620" y="2975"/>
                </a:lnTo>
                <a:lnTo>
                  <a:pt x="7833" y="3198"/>
                </a:lnTo>
                <a:lnTo>
                  <a:pt x="8064" y="3433"/>
                </a:lnTo>
                <a:lnTo>
                  <a:pt x="8295" y="3630"/>
                </a:lnTo>
                <a:lnTo>
                  <a:pt x="8508" y="3853"/>
                </a:lnTo>
                <a:lnTo>
                  <a:pt x="8686" y="4089"/>
                </a:lnTo>
                <a:lnTo>
                  <a:pt x="8775" y="4312"/>
                </a:lnTo>
                <a:lnTo>
                  <a:pt x="8846" y="4561"/>
                </a:lnTo>
                <a:lnTo>
                  <a:pt x="8846" y="4810"/>
                </a:lnTo>
                <a:lnTo>
                  <a:pt x="8810" y="5059"/>
                </a:lnTo>
                <a:lnTo>
                  <a:pt x="8721" y="5295"/>
                </a:lnTo>
                <a:lnTo>
                  <a:pt x="8579" y="5544"/>
                </a:lnTo>
                <a:lnTo>
                  <a:pt x="8366" y="5766"/>
                </a:lnTo>
                <a:lnTo>
                  <a:pt x="8135" y="5976"/>
                </a:lnTo>
                <a:lnTo>
                  <a:pt x="7833" y="6199"/>
                </a:lnTo>
                <a:lnTo>
                  <a:pt x="7478" y="6369"/>
                </a:lnTo>
                <a:lnTo>
                  <a:pt x="7069" y="6527"/>
                </a:lnTo>
                <a:lnTo>
                  <a:pt x="6590" y="6671"/>
                </a:lnTo>
                <a:lnTo>
                  <a:pt x="6092" y="6802"/>
                </a:lnTo>
                <a:lnTo>
                  <a:pt x="5684" y="6802"/>
                </a:lnTo>
                <a:lnTo>
                  <a:pt x="5133" y="6802"/>
                </a:lnTo>
                <a:lnTo>
                  <a:pt x="4547" y="6802"/>
                </a:lnTo>
                <a:lnTo>
                  <a:pt x="3872" y="6802"/>
                </a:lnTo>
                <a:lnTo>
                  <a:pt x="3144" y="6802"/>
                </a:lnTo>
                <a:lnTo>
                  <a:pt x="2362" y="6802"/>
                </a:lnTo>
                <a:lnTo>
                  <a:pt x="1545" y="6802"/>
                </a:lnTo>
                <a:lnTo>
                  <a:pt x="692" y="6802"/>
                </a:lnTo>
                <a:lnTo>
                  <a:pt x="586" y="7234"/>
                </a:lnTo>
                <a:lnTo>
                  <a:pt x="461" y="7837"/>
                </a:lnTo>
                <a:lnTo>
                  <a:pt x="355" y="8493"/>
                </a:lnTo>
                <a:lnTo>
                  <a:pt x="248" y="9187"/>
                </a:lnTo>
                <a:lnTo>
                  <a:pt x="142" y="9869"/>
                </a:lnTo>
                <a:lnTo>
                  <a:pt x="106" y="10498"/>
                </a:lnTo>
                <a:lnTo>
                  <a:pt x="106" y="10983"/>
                </a:lnTo>
                <a:lnTo>
                  <a:pt x="106" y="11311"/>
                </a:lnTo>
                <a:lnTo>
                  <a:pt x="213" y="11481"/>
                </a:lnTo>
                <a:lnTo>
                  <a:pt x="319" y="11651"/>
                </a:lnTo>
                <a:lnTo>
                  <a:pt x="497" y="11783"/>
                </a:lnTo>
                <a:lnTo>
                  <a:pt x="692" y="11914"/>
                </a:lnTo>
                <a:lnTo>
                  <a:pt x="941" y="12032"/>
                </a:lnTo>
                <a:lnTo>
                  <a:pt x="1207" y="12110"/>
                </a:lnTo>
                <a:lnTo>
                  <a:pt x="1509" y="12189"/>
                </a:lnTo>
                <a:lnTo>
                  <a:pt x="1794" y="12241"/>
                </a:lnTo>
                <a:lnTo>
                  <a:pt x="2131" y="12267"/>
                </a:lnTo>
                <a:lnTo>
                  <a:pt x="2433" y="12281"/>
                </a:lnTo>
                <a:lnTo>
                  <a:pt x="2735" y="12267"/>
                </a:lnTo>
                <a:lnTo>
                  <a:pt x="3055" y="12241"/>
                </a:lnTo>
                <a:lnTo>
                  <a:pt x="3357" y="12189"/>
                </a:lnTo>
                <a:lnTo>
                  <a:pt x="3623" y="12084"/>
                </a:lnTo>
                <a:lnTo>
                  <a:pt x="3872" y="11979"/>
                </a:lnTo>
                <a:lnTo>
                  <a:pt x="4103" y="11861"/>
                </a:lnTo>
                <a:lnTo>
                  <a:pt x="4316" y="11704"/>
                </a:lnTo>
                <a:lnTo>
                  <a:pt x="4582" y="11612"/>
                </a:lnTo>
                <a:lnTo>
                  <a:pt x="4849" y="11533"/>
                </a:lnTo>
                <a:lnTo>
                  <a:pt x="5169" y="11507"/>
                </a:lnTo>
                <a:lnTo>
                  <a:pt x="5506" y="11481"/>
                </a:lnTo>
                <a:lnTo>
                  <a:pt x="5808" y="11507"/>
                </a:lnTo>
                <a:lnTo>
                  <a:pt x="6146" y="11560"/>
                </a:lnTo>
                <a:lnTo>
                  <a:pt x="6501" y="11651"/>
                </a:lnTo>
                <a:lnTo>
                  <a:pt x="6803" y="11783"/>
                </a:lnTo>
                <a:lnTo>
                  <a:pt x="7105" y="11940"/>
                </a:lnTo>
                <a:lnTo>
                  <a:pt x="7353" y="12110"/>
                </a:lnTo>
                <a:lnTo>
                  <a:pt x="7584" y="12333"/>
                </a:lnTo>
                <a:lnTo>
                  <a:pt x="7798" y="12595"/>
                </a:lnTo>
                <a:lnTo>
                  <a:pt x="7922" y="12870"/>
                </a:lnTo>
                <a:lnTo>
                  <a:pt x="8028" y="13198"/>
                </a:lnTo>
                <a:lnTo>
                  <a:pt x="8064" y="13526"/>
                </a:lnTo>
                <a:lnTo>
                  <a:pt x="8028" y="13775"/>
                </a:lnTo>
                <a:lnTo>
                  <a:pt x="7922" y="13998"/>
                </a:lnTo>
                <a:lnTo>
                  <a:pt x="7798" y="14220"/>
                </a:lnTo>
                <a:lnTo>
                  <a:pt x="7584" y="14404"/>
                </a:lnTo>
                <a:lnTo>
                  <a:pt x="7353" y="14574"/>
                </a:lnTo>
                <a:lnTo>
                  <a:pt x="7105" y="14732"/>
                </a:lnTo>
                <a:lnTo>
                  <a:pt x="6803" y="14850"/>
                </a:lnTo>
                <a:lnTo>
                  <a:pt x="6501" y="14954"/>
                </a:lnTo>
                <a:lnTo>
                  <a:pt x="6146" y="15033"/>
                </a:lnTo>
                <a:lnTo>
                  <a:pt x="5808" y="15085"/>
                </a:lnTo>
                <a:lnTo>
                  <a:pt x="5506" y="15085"/>
                </a:lnTo>
                <a:lnTo>
                  <a:pt x="5169" y="15059"/>
                </a:lnTo>
                <a:lnTo>
                  <a:pt x="4849" y="15007"/>
                </a:lnTo>
                <a:lnTo>
                  <a:pt x="4582" y="14902"/>
                </a:lnTo>
                <a:lnTo>
                  <a:pt x="4316" y="14784"/>
                </a:lnTo>
                <a:lnTo>
                  <a:pt x="4103" y="14600"/>
                </a:lnTo>
                <a:lnTo>
                  <a:pt x="3907" y="14430"/>
                </a:lnTo>
                <a:lnTo>
                  <a:pt x="3659" y="14299"/>
                </a:lnTo>
                <a:lnTo>
                  <a:pt x="3428" y="14194"/>
                </a:lnTo>
                <a:lnTo>
                  <a:pt x="3179" y="14129"/>
                </a:lnTo>
                <a:lnTo>
                  <a:pt x="2913" y="14102"/>
                </a:lnTo>
                <a:lnTo>
                  <a:pt x="2646" y="14102"/>
                </a:lnTo>
                <a:lnTo>
                  <a:pt x="2362" y="14129"/>
                </a:lnTo>
                <a:lnTo>
                  <a:pt x="2096" y="14168"/>
                </a:lnTo>
                <a:lnTo>
                  <a:pt x="1811" y="14273"/>
                </a:lnTo>
                <a:lnTo>
                  <a:pt x="1545" y="14378"/>
                </a:lnTo>
                <a:lnTo>
                  <a:pt x="1314" y="14496"/>
                </a:lnTo>
                <a:lnTo>
                  <a:pt x="1065" y="14653"/>
                </a:lnTo>
                <a:lnTo>
                  <a:pt x="870" y="14797"/>
                </a:lnTo>
                <a:lnTo>
                  <a:pt x="657" y="14981"/>
                </a:lnTo>
                <a:lnTo>
                  <a:pt x="497" y="15177"/>
                </a:lnTo>
                <a:lnTo>
                  <a:pt x="390" y="15413"/>
                </a:lnTo>
                <a:lnTo>
                  <a:pt x="284" y="15636"/>
                </a:lnTo>
                <a:lnTo>
                  <a:pt x="248" y="15911"/>
                </a:lnTo>
                <a:lnTo>
                  <a:pt x="284" y="16239"/>
                </a:lnTo>
                <a:lnTo>
                  <a:pt x="319" y="16566"/>
                </a:lnTo>
                <a:lnTo>
                  <a:pt x="497" y="17340"/>
                </a:lnTo>
                <a:lnTo>
                  <a:pt x="692" y="18152"/>
                </a:lnTo>
                <a:lnTo>
                  <a:pt x="799" y="18559"/>
                </a:lnTo>
                <a:lnTo>
                  <a:pt x="905" y="18978"/>
                </a:lnTo>
                <a:lnTo>
                  <a:pt x="959" y="19384"/>
                </a:lnTo>
                <a:lnTo>
                  <a:pt x="994" y="19791"/>
                </a:lnTo>
                <a:lnTo>
                  <a:pt x="994" y="20132"/>
                </a:lnTo>
                <a:lnTo>
                  <a:pt x="959" y="20485"/>
                </a:lnTo>
                <a:lnTo>
                  <a:pt x="941" y="20669"/>
                </a:lnTo>
                <a:lnTo>
                  <a:pt x="870" y="20813"/>
                </a:lnTo>
                <a:lnTo>
                  <a:pt x="799" y="20970"/>
                </a:lnTo>
                <a:lnTo>
                  <a:pt x="692" y="21088"/>
                </a:lnTo>
                <a:lnTo>
                  <a:pt x="1474" y="20997"/>
                </a:lnTo>
                <a:lnTo>
                  <a:pt x="2291" y="20866"/>
                </a:lnTo>
                <a:lnTo>
                  <a:pt x="3108" y="20787"/>
                </a:lnTo>
                <a:lnTo>
                  <a:pt x="3907" y="20721"/>
                </a:lnTo>
                <a:lnTo>
                  <a:pt x="4653" y="20695"/>
                </a:lnTo>
                <a:lnTo>
                  <a:pt x="5364" y="20695"/>
                </a:lnTo>
                <a:lnTo>
                  <a:pt x="5701" y="20721"/>
                </a:lnTo>
                <a:lnTo>
                  <a:pt x="6057" y="20761"/>
                </a:lnTo>
                <a:lnTo>
                  <a:pt x="6323" y="20813"/>
                </a:lnTo>
                <a:lnTo>
                  <a:pt x="6625" y="20892"/>
                </a:lnTo>
                <a:close/>
              </a:path>
            </a:pathLst>
          </a:custGeom>
          <a:solidFill>
            <a:srgbClr val="80808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Puzzle2"/>
          <p:cNvSpPr>
            <a:spLocks noEditPoints="1" noChangeArrowheads="1"/>
          </p:cNvSpPr>
          <p:nvPr/>
        </p:nvSpPr>
        <p:spPr bwMode="auto">
          <a:xfrm>
            <a:off x="5561013" y="2433638"/>
            <a:ext cx="2820987" cy="21859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5388 w 21600"/>
              <a:gd name="T25" fmla="*/ 6742 h 21600"/>
              <a:gd name="T26" fmla="*/ 16177 w 21600"/>
              <a:gd name="T27" fmla="*/ 20441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4247" y="12354"/>
                </a:moveTo>
                <a:lnTo>
                  <a:pt x="4134" y="12468"/>
                </a:lnTo>
                <a:lnTo>
                  <a:pt x="4010" y="12581"/>
                </a:lnTo>
                <a:lnTo>
                  <a:pt x="3897" y="12637"/>
                </a:lnTo>
                <a:lnTo>
                  <a:pt x="3773" y="12694"/>
                </a:lnTo>
                <a:lnTo>
                  <a:pt x="3637" y="12694"/>
                </a:lnTo>
                <a:lnTo>
                  <a:pt x="3524" y="12694"/>
                </a:lnTo>
                <a:lnTo>
                  <a:pt x="3400" y="12665"/>
                </a:lnTo>
                <a:lnTo>
                  <a:pt x="3287" y="12609"/>
                </a:lnTo>
                <a:lnTo>
                  <a:pt x="3027" y="12496"/>
                </a:lnTo>
                <a:lnTo>
                  <a:pt x="2790" y="12340"/>
                </a:lnTo>
                <a:lnTo>
                  <a:pt x="2530" y="12142"/>
                </a:lnTo>
                <a:lnTo>
                  <a:pt x="2293" y="11987"/>
                </a:lnTo>
                <a:lnTo>
                  <a:pt x="2033" y="11817"/>
                </a:lnTo>
                <a:lnTo>
                  <a:pt x="1773" y="11676"/>
                </a:lnTo>
                <a:lnTo>
                  <a:pt x="1638" y="11662"/>
                </a:lnTo>
                <a:lnTo>
                  <a:pt x="1513" y="11634"/>
                </a:lnTo>
                <a:lnTo>
                  <a:pt x="1378" y="11634"/>
                </a:lnTo>
                <a:lnTo>
                  <a:pt x="1253" y="11634"/>
                </a:lnTo>
                <a:lnTo>
                  <a:pt x="1118" y="11662"/>
                </a:lnTo>
                <a:lnTo>
                  <a:pt x="971" y="11732"/>
                </a:lnTo>
                <a:lnTo>
                  <a:pt x="835" y="11817"/>
                </a:lnTo>
                <a:lnTo>
                  <a:pt x="711" y="11959"/>
                </a:lnTo>
                <a:lnTo>
                  <a:pt x="553" y="12086"/>
                </a:lnTo>
                <a:lnTo>
                  <a:pt x="429" y="12284"/>
                </a:lnTo>
                <a:lnTo>
                  <a:pt x="271" y="12524"/>
                </a:lnTo>
                <a:lnTo>
                  <a:pt x="146" y="12793"/>
                </a:lnTo>
                <a:lnTo>
                  <a:pt x="79" y="12962"/>
                </a:lnTo>
                <a:lnTo>
                  <a:pt x="33" y="13146"/>
                </a:lnTo>
                <a:lnTo>
                  <a:pt x="11" y="13386"/>
                </a:lnTo>
                <a:lnTo>
                  <a:pt x="11" y="13641"/>
                </a:lnTo>
                <a:lnTo>
                  <a:pt x="33" y="13881"/>
                </a:lnTo>
                <a:lnTo>
                  <a:pt x="101" y="14150"/>
                </a:lnTo>
                <a:lnTo>
                  <a:pt x="192" y="14404"/>
                </a:lnTo>
                <a:lnTo>
                  <a:pt x="293" y="14645"/>
                </a:lnTo>
                <a:lnTo>
                  <a:pt x="451" y="14857"/>
                </a:lnTo>
                <a:lnTo>
                  <a:pt x="621" y="15054"/>
                </a:lnTo>
                <a:lnTo>
                  <a:pt x="734" y="15125"/>
                </a:lnTo>
                <a:lnTo>
                  <a:pt x="835" y="15210"/>
                </a:lnTo>
                <a:lnTo>
                  <a:pt x="948" y="15267"/>
                </a:lnTo>
                <a:lnTo>
                  <a:pt x="1084" y="15323"/>
                </a:lnTo>
                <a:lnTo>
                  <a:pt x="1208" y="15351"/>
                </a:lnTo>
                <a:lnTo>
                  <a:pt x="1355" y="15380"/>
                </a:lnTo>
                <a:lnTo>
                  <a:pt x="1513" y="15380"/>
                </a:lnTo>
                <a:lnTo>
                  <a:pt x="1683" y="15380"/>
                </a:lnTo>
                <a:lnTo>
                  <a:pt x="1864" y="15351"/>
                </a:lnTo>
                <a:lnTo>
                  <a:pt x="2033" y="15323"/>
                </a:lnTo>
                <a:lnTo>
                  <a:pt x="2225" y="15238"/>
                </a:lnTo>
                <a:lnTo>
                  <a:pt x="2428" y="15153"/>
                </a:lnTo>
                <a:lnTo>
                  <a:pt x="2745" y="15026"/>
                </a:lnTo>
                <a:lnTo>
                  <a:pt x="3005" y="14913"/>
                </a:lnTo>
                <a:lnTo>
                  <a:pt x="3264" y="14828"/>
                </a:lnTo>
                <a:lnTo>
                  <a:pt x="3513" y="14800"/>
                </a:lnTo>
                <a:lnTo>
                  <a:pt x="3615" y="14828"/>
                </a:lnTo>
                <a:lnTo>
                  <a:pt x="3728" y="14857"/>
                </a:lnTo>
                <a:lnTo>
                  <a:pt x="3807" y="14913"/>
                </a:lnTo>
                <a:lnTo>
                  <a:pt x="3920" y="14998"/>
                </a:lnTo>
                <a:lnTo>
                  <a:pt x="4010" y="15097"/>
                </a:lnTo>
                <a:lnTo>
                  <a:pt x="4089" y="15238"/>
                </a:lnTo>
                <a:lnTo>
                  <a:pt x="4179" y="15408"/>
                </a:lnTo>
                <a:lnTo>
                  <a:pt x="4247" y="15620"/>
                </a:lnTo>
                <a:lnTo>
                  <a:pt x="4326" y="15860"/>
                </a:lnTo>
                <a:lnTo>
                  <a:pt x="4394" y="16129"/>
                </a:lnTo>
                <a:lnTo>
                  <a:pt x="4439" y="16440"/>
                </a:lnTo>
                <a:lnTo>
                  <a:pt x="4507" y="16737"/>
                </a:lnTo>
                <a:lnTo>
                  <a:pt x="4552" y="17090"/>
                </a:lnTo>
                <a:lnTo>
                  <a:pt x="4575" y="17443"/>
                </a:lnTo>
                <a:lnTo>
                  <a:pt x="4586" y="17825"/>
                </a:lnTo>
                <a:lnTo>
                  <a:pt x="4586" y="18193"/>
                </a:lnTo>
                <a:lnTo>
                  <a:pt x="4586" y="18574"/>
                </a:lnTo>
                <a:lnTo>
                  <a:pt x="4586" y="18984"/>
                </a:lnTo>
                <a:lnTo>
                  <a:pt x="4552" y="19366"/>
                </a:lnTo>
                <a:lnTo>
                  <a:pt x="4507" y="19748"/>
                </a:lnTo>
                <a:lnTo>
                  <a:pt x="4462" y="20129"/>
                </a:lnTo>
                <a:lnTo>
                  <a:pt x="4371" y="20483"/>
                </a:lnTo>
                <a:lnTo>
                  <a:pt x="4292" y="20836"/>
                </a:lnTo>
                <a:lnTo>
                  <a:pt x="4202" y="21161"/>
                </a:lnTo>
                <a:lnTo>
                  <a:pt x="4744" y="21161"/>
                </a:lnTo>
                <a:lnTo>
                  <a:pt x="5264" y="21161"/>
                </a:lnTo>
                <a:lnTo>
                  <a:pt x="5784" y="21161"/>
                </a:lnTo>
                <a:lnTo>
                  <a:pt x="6235" y="21161"/>
                </a:lnTo>
                <a:lnTo>
                  <a:pt x="6676" y="21161"/>
                </a:lnTo>
                <a:lnTo>
                  <a:pt x="7060" y="21161"/>
                </a:lnTo>
                <a:lnTo>
                  <a:pt x="7410" y="21161"/>
                </a:lnTo>
                <a:lnTo>
                  <a:pt x="7670" y="21161"/>
                </a:lnTo>
                <a:lnTo>
                  <a:pt x="8020" y="21020"/>
                </a:lnTo>
                <a:lnTo>
                  <a:pt x="8303" y="20893"/>
                </a:lnTo>
                <a:lnTo>
                  <a:pt x="8563" y="20695"/>
                </a:lnTo>
                <a:lnTo>
                  <a:pt x="8800" y="20511"/>
                </a:lnTo>
                <a:lnTo>
                  <a:pt x="8969" y="20285"/>
                </a:lnTo>
                <a:lnTo>
                  <a:pt x="9150" y="20045"/>
                </a:lnTo>
                <a:lnTo>
                  <a:pt x="9252" y="19804"/>
                </a:lnTo>
                <a:lnTo>
                  <a:pt x="9342" y="19550"/>
                </a:lnTo>
                <a:lnTo>
                  <a:pt x="9410" y="19281"/>
                </a:lnTo>
                <a:lnTo>
                  <a:pt x="9433" y="19013"/>
                </a:lnTo>
                <a:lnTo>
                  <a:pt x="9433" y="18744"/>
                </a:lnTo>
                <a:lnTo>
                  <a:pt x="9387" y="18504"/>
                </a:lnTo>
                <a:lnTo>
                  <a:pt x="9320" y="18221"/>
                </a:lnTo>
                <a:lnTo>
                  <a:pt x="9207" y="17981"/>
                </a:lnTo>
                <a:lnTo>
                  <a:pt x="9105" y="17740"/>
                </a:lnTo>
                <a:lnTo>
                  <a:pt x="8924" y="17514"/>
                </a:lnTo>
                <a:lnTo>
                  <a:pt x="8777" y="17274"/>
                </a:lnTo>
                <a:lnTo>
                  <a:pt x="8642" y="17034"/>
                </a:lnTo>
                <a:lnTo>
                  <a:pt x="8563" y="16765"/>
                </a:lnTo>
                <a:lnTo>
                  <a:pt x="8472" y="16468"/>
                </a:lnTo>
                <a:lnTo>
                  <a:pt x="8450" y="16157"/>
                </a:lnTo>
                <a:lnTo>
                  <a:pt x="8450" y="15860"/>
                </a:lnTo>
                <a:lnTo>
                  <a:pt x="8472" y="15563"/>
                </a:lnTo>
                <a:lnTo>
                  <a:pt x="8540" y="15267"/>
                </a:lnTo>
                <a:lnTo>
                  <a:pt x="8642" y="14998"/>
                </a:lnTo>
                <a:lnTo>
                  <a:pt x="8777" y="14729"/>
                </a:lnTo>
                <a:lnTo>
                  <a:pt x="8868" y="14616"/>
                </a:lnTo>
                <a:lnTo>
                  <a:pt x="8969" y="14475"/>
                </a:lnTo>
                <a:lnTo>
                  <a:pt x="9060" y="14376"/>
                </a:lnTo>
                <a:lnTo>
                  <a:pt x="9184" y="14291"/>
                </a:lnTo>
                <a:lnTo>
                  <a:pt x="9297" y="14206"/>
                </a:lnTo>
                <a:lnTo>
                  <a:pt x="9433" y="14121"/>
                </a:lnTo>
                <a:lnTo>
                  <a:pt x="9579" y="14051"/>
                </a:lnTo>
                <a:lnTo>
                  <a:pt x="9726" y="13994"/>
                </a:lnTo>
                <a:lnTo>
                  <a:pt x="9884" y="13938"/>
                </a:lnTo>
                <a:lnTo>
                  <a:pt x="10054" y="13909"/>
                </a:lnTo>
                <a:lnTo>
                  <a:pt x="10257" y="13881"/>
                </a:lnTo>
                <a:lnTo>
                  <a:pt x="10449" y="13881"/>
                </a:lnTo>
                <a:lnTo>
                  <a:pt x="10664" y="13881"/>
                </a:lnTo>
                <a:lnTo>
                  <a:pt x="10856" y="13909"/>
                </a:lnTo>
                <a:lnTo>
                  <a:pt x="11037" y="13966"/>
                </a:lnTo>
                <a:lnTo>
                  <a:pt x="11206" y="14023"/>
                </a:lnTo>
                <a:lnTo>
                  <a:pt x="11353" y="14093"/>
                </a:lnTo>
                <a:lnTo>
                  <a:pt x="11511" y="14178"/>
                </a:lnTo>
                <a:lnTo>
                  <a:pt x="11635" y="14263"/>
                </a:lnTo>
                <a:lnTo>
                  <a:pt x="11748" y="14376"/>
                </a:lnTo>
                <a:lnTo>
                  <a:pt x="11861" y="14475"/>
                </a:lnTo>
                <a:lnTo>
                  <a:pt x="11941" y="14616"/>
                </a:lnTo>
                <a:lnTo>
                  <a:pt x="12031" y="14758"/>
                </a:lnTo>
                <a:lnTo>
                  <a:pt x="12099" y="14885"/>
                </a:lnTo>
                <a:lnTo>
                  <a:pt x="12200" y="15210"/>
                </a:lnTo>
                <a:lnTo>
                  <a:pt x="12268" y="15507"/>
                </a:lnTo>
                <a:lnTo>
                  <a:pt x="12291" y="15832"/>
                </a:lnTo>
                <a:lnTo>
                  <a:pt x="12291" y="16157"/>
                </a:lnTo>
                <a:lnTo>
                  <a:pt x="12246" y="16482"/>
                </a:lnTo>
                <a:lnTo>
                  <a:pt x="12178" y="16807"/>
                </a:lnTo>
                <a:lnTo>
                  <a:pt x="12099" y="17090"/>
                </a:lnTo>
                <a:lnTo>
                  <a:pt x="12008" y="17330"/>
                </a:lnTo>
                <a:lnTo>
                  <a:pt x="11884" y="17542"/>
                </a:lnTo>
                <a:lnTo>
                  <a:pt x="11748" y="17712"/>
                </a:lnTo>
                <a:lnTo>
                  <a:pt x="11613" y="17839"/>
                </a:lnTo>
                <a:lnTo>
                  <a:pt x="11489" y="18037"/>
                </a:lnTo>
                <a:lnTo>
                  <a:pt x="11398" y="18221"/>
                </a:lnTo>
                <a:lnTo>
                  <a:pt x="11319" y="18447"/>
                </a:lnTo>
                <a:lnTo>
                  <a:pt x="11251" y="18659"/>
                </a:lnTo>
                <a:lnTo>
                  <a:pt x="11206" y="18900"/>
                </a:lnTo>
                <a:lnTo>
                  <a:pt x="11184" y="19154"/>
                </a:lnTo>
                <a:lnTo>
                  <a:pt x="11184" y="19423"/>
                </a:lnTo>
                <a:lnTo>
                  <a:pt x="11229" y="19663"/>
                </a:lnTo>
                <a:lnTo>
                  <a:pt x="11297" y="19903"/>
                </a:lnTo>
                <a:lnTo>
                  <a:pt x="11376" y="20158"/>
                </a:lnTo>
                <a:lnTo>
                  <a:pt x="11511" y="20398"/>
                </a:lnTo>
                <a:lnTo>
                  <a:pt x="11681" y="20610"/>
                </a:lnTo>
                <a:lnTo>
                  <a:pt x="11884" y="20808"/>
                </a:lnTo>
                <a:lnTo>
                  <a:pt x="12121" y="20992"/>
                </a:lnTo>
                <a:lnTo>
                  <a:pt x="12404" y="21161"/>
                </a:lnTo>
                <a:lnTo>
                  <a:pt x="12528" y="21190"/>
                </a:lnTo>
                <a:lnTo>
                  <a:pt x="12856" y="21274"/>
                </a:lnTo>
                <a:lnTo>
                  <a:pt x="13330" y="21373"/>
                </a:lnTo>
                <a:lnTo>
                  <a:pt x="13963" y="21486"/>
                </a:lnTo>
                <a:lnTo>
                  <a:pt x="14313" y="21543"/>
                </a:lnTo>
                <a:lnTo>
                  <a:pt x="14652" y="21571"/>
                </a:lnTo>
                <a:lnTo>
                  <a:pt x="15025" y="21600"/>
                </a:lnTo>
                <a:lnTo>
                  <a:pt x="15409" y="21600"/>
                </a:lnTo>
                <a:lnTo>
                  <a:pt x="15782" y="21600"/>
                </a:lnTo>
                <a:lnTo>
                  <a:pt x="16177" y="21571"/>
                </a:lnTo>
                <a:lnTo>
                  <a:pt x="16516" y="21486"/>
                </a:lnTo>
                <a:lnTo>
                  <a:pt x="16889" y="21402"/>
                </a:lnTo>
                <a:lnTo>
                  <a:pt x="16821" y="21190"/>
                </a:lnTo>
                <a:lnTo>
                  <a:pt x="16776" y="20935"/>
                </a:lnTo>
                <a:lnTo>
                  <a:pt x="16742" y="20667"/>
                </a:lnTo>
                <a:lnTo>
                  <a:pt x="16719" y="20370"/>
                </a:lnTo>
                <a:lnTo>
                  <a:pt x="16697" y="19719"/>
                </a:lnTo>
                <a:lnTo>
                  <a:pt x="16697" y="19013"/>
                </a:lnTo>
                <a:lnTo>
                  <a:pt x="16719" y="18306"/>
                </a:lnTo>
                <a:lnTo>
                  <a:pt x="16753" y="17599"/>
                </a:lnTo>
                <a:lnTo>
                  <a:pt x="16821" y="16949"/>
                </a:lnTo>
                <a:lnTo>
                  <a:pt x="16889" y="16383"/>
                </a:lnTo>
                <a:lnTo>
                  <a:pt x="16934" y="16129"/>
                </a:lnTo>
                <a:lnTo>
                  <a:pt x="17002" y="15945"/>
                </a:lnTo>
                <a:lnTo>
                  <a:pt x="17081" y="15790"/>
                </a:lnTo>
                <a:lnTo>
                  <a:pt x="17194" y="15648"/>
                </a:lnTo>
                <a:lnTo>
                  <a:pt x="17318" y="15563"/>
                </a:lnTo>
                <a:lnTo>
                  <a:pt x="17453" y="15507"/>
                </a:lnTo>
                <a:lnTo>
                  <a:pt x="17600" y="15450"/>
                </a:lnTo>
                <a:lnTo>
                  <a:pt x="17758" y="15450"/>
                </a:lnTo>
                <a:lnTo>
                  <a:pt x="17905" y="15479"/>
                </a:lnTo>
                <a:lnTo>
                  <a:pt x="18064" y="15535"/>
                </a:lnTo>
                <a:lnTo>
                  <a:pt x="18233" y="15620"/>
                </a:lnTo>
                <a:lnTo>
                  <a:pt x="18380" y="15733"/>
                </a:lnTo>
                <a:lnTo>
                  <a:pt x="18561" y="15832"/>
                </a:lnTo>
                <a:lnTo>
                  <a:pt x="18707" y="15973"/>
                </a:lnTo>
                <a:lnTo>
                  <a:pt x="18866" y="16129"/>
                </a:lnTo>
                <a:lnTo>
                  <a:pt x="18990" y="16327"/>
                </a:lnTo>
                <a:lnTo>
                  <a:pt x="19125" y="16482"/>
                </a:lnTo>
                <a:lnTo>
                  <a:pt x="19295" y="16624"/>
                </a:lnTo>
                <a:lnTo>
                  <a:pt x="19464" y="16737"/>
                </a:lnTo>
                <a:lnTo>
                  <a:pt x="19668" y="16807"/>
                </a:lnTo>
                <a:lnTo>
                  <a:pt x="19860" y="16836"/>
                </a:lnTo>
                <a:lnTo>
                  <a:pt x="20052" y="16864"/>
                </a:lnTo>
                <a:lnTo>
                  <a:pt x="20266" y="16836"/>
                </a:lnTo>
                <a:lnTo>
                  <a:pt x="20470" y="16793"/>
                </a:lnTo>
                <a:lnTo>
                  <a:pt x="20662" y="16708"/>
                </a:lnTo>
                <a:lnTo>
                  <a:pt x="20854" y="16567"/>
                </a:lnTo>
                <a:lnTo>
                  <a:pt x="21035" y="16412"/>
                </a:lnTo>
                <a:lnTo>
                  <a:pt x="21182" y="16214"/>
                </a:lnTo>
                <a:lnTo>
                  <a:pt x="21340" y="16002"/>
                </a:lnTo>
                <a:lnTo>
                  <a:pt x="21441" y="15733"/>
                </a:lnTo>
                <a:lnTo>
                  <a:pt x="21532" y="15436"/>
                </a:lnTo>
                <a:lnTo>
                  <a:pt x="21600" y="15083"/>
                </a:lnTo>
                <a:lnTo>
                  <a:pt x="21600" y="14885"/>
                </a:lnTo>
                <a:lnTo>
                  <a:pt x="21600" y="14729"/>
                </a:lnTo>
                <a:lnTo>
                  <a:pt x="21600" y="14531"/>
                </a:lnTo>
                <a:lnTo>
                  <a:pt x="21577" y="14376"/>
                </a:lnTo>
                <a:lnTo>
                  <a:pt x="21532" y="14206"/>
                </a:lnTo>
                <a:lnTo>
                  <a:pt x="21487" y="14051"/>
                </a:lnTo>
                <a:lnTo>
                  <a:pt x="21419" y="13909"/>
                </a:lnTo>
                <a:lnTo>
                  <a:pt x="21351" y="13768"/>
                </a:lnTo>
                <a:lnTo>
                  <a:pt x="21204" y="13500"/>
                </a:lnTo>
                <a:lnTo>
                  <a:pt x="21035" y="13287"/>
                </a:lnTo>
                <a:lnTo>
                  <a:pt x="20809" y="13090"/>
                </a:lnTo>
                <a:lnTo>
                  <a:pt x="20594" y="12962"/>
                </a:lnTo>
                <a:lnTo>
                  <a:pt x="20357" y="12821"/>
                </a:lnTo>
                <a:lnTo>
                  <a:pt x="20120" y="12764"/>
                </a:lnTo>
                <a:lnTo>
                  <a:pt x="19882" y="12708"/>
                </a:lnTo>
                <a:lnTo>
                  <a:pt x="19645" y="12736"/>
                </a:lnTo>
                <a:lnTo>
                  <a:pt x="19430" y="12793"/>
                </a:lnTo>
                <a:lnTo>
                  <a:pt x="19227" y="12906"/>
                </a:lnTo>
                <a:lnTo>
                  <a:pt x="19148" y="12962"/>
                </a:lnTo>
                <a:lnTo>
                  <a:pt x="19058" y="13047"/>
                </a:lnTo>
                <a:lnTo>
                  <a:pt x="18990" y="13146"/>
                </a:lnTo>
                <a:lnTo>
                  <a:pt x="18911" y="13259"/>
                </a:lnTo>
                <a:lnTo>
                  <a:pt x="18775" y="13471"/>
                </a:lnTo>
                <a:lnTo>
                  <a:pt x="18628" y="13641"/>
                </a:lnTo>
                <a:lnTo>
                  <a:pt x="18470" y="13740"/>
                </a:lnTo>
                <a:lnTo>
                  <a:pt x="18301" y="13825"/>
                </a:lnTo>
                <a:lnTo>
                  <a:pt x="18143" y="13853"/>
                </a:lnTo>
                <a:lnTo>
                  <a:pt x="17973" y="13881"/>
                </a:lnTo>
                <a:lnTo>
                  <a:pt x="17804" y="13853"/>
                </a:lnTo>
                <a:lnTo>
                  <a:pt x="17646" y="13796"/>
                </a:lnTo>
                <a:lnTo>
                  <a:pt x="17499" y="13726"/>
                </a:lnTo>
                <a:lnTo>
                  <a:pt x="17341" y="13641"/>
                </a:lnTo>
                <a:lnTo>
                  <a:pt x="17216" y="13528"/>
                </a:lnTo>
                <a:lnTo>
                  <a:pt x="17103" y="13386"/>
                </a:lnTo>
                <a:lnTo>
                  <a:pt x="17024" y="13259"/>
                </a:lnTo>
                <a:lnTo>
                  <a:pt x="16934" y="13118"/>
                </a:lnTo>
                <a:lnTo>
                  <a:pt x="16889" y="12991"/>
                </a:lnTo>
                <a:lnTo>
                  <a:pt x="16889" y="12849"/>
                </a:lnTo>
                <a:lnTo>
                  <a:pt x="16889" y="12383"/>
                </a:lnTo>
                <a:lnTo>
                  <a:pt x="16889" y="11662"/>
                </a:lnTo>
                <a:lnTo>
                  <a:pt x="16889" y="10701"/>
                </a:lnTo>
                <a:lnTo>
                  <a:pt x="16889" y="9640"/>
                </a:lnTo>
                <a:lnTo>
                  <a:pt x="16889" y="8566"/>
                </a:lnTo>
                <a:lnTo>
                  <a:pt x="16889" y="7478"/>
                </a:lnTo>
                <a:lnTo>
                  <a:pt x="16889" y="6502"/>
                </a:lnTo>
                <a:lnTo>
                  <a:pt x="16889" y="5739"/>
                </a:lnTo>
                <a:lnTo>
                  <a:pt x="16674" y="5894"/>
                </a:lnTo>
                <a:lnTo>
                  <a:pt x="16414" y="6036"/>
                </a:lnTo>
                <a:lnTo>
                  <a:pt x="16154" y="6177"/>
                </a:lnTo>
                <a:lnTo>
                  <a:pt x="15849" y="6248"/>
                </a:lnTo>
                <a:lnTo>
                  <a:pt x="15544" y="6304"/>
                </a:lnTo>
                <a:lnTo>
                  <a:pt x="15217" y="6332"/>
                </a:lnTo>
                <a:lnTo>
                  <a:pt x="14866" y="6361"/>
                </a:lnTo>
                <a:lnTo>
                  <a:pt x="14550" y="6361"/>
                </a:lnTo>
                <a:lnTo>
                  <a:pt x="14200" y="6332"/>
                </a:lnTo>
                <a:lnTo>
                  <a:pt x="13850" y="6276"/>
                </a:lnTo>
                <a:lnTo>
                  <a:pt x="13522" y="6219"/>
                </a:lnTo>
                <a:lnTo>
                  <a:pt x="13206" y="6149"/>
                </a:lnTo>
                <a:lnTo>
                  <a:pt x="12901" y="6064"/>
                </a:lnTo>
                <a:lnTo>
                  <a:pt x="12618" y="5951"/>
                </a:lnTo>
                <a:lnTo>
                  <a:pt x="12358" y="5838"/>
                </a:lnTo>
                <a:lnTo>
                  <a:pt x="12121" y="5739"/>
                </a:lnTo>
                <a:lnTo>
                  <a:pt x="11941" y="5626"/>
                </a:lnTo>
                <a:lnTo>
                  <a:pt x="11794" y="5513"/>
                </a:lnTo>
                <a:lnTo>
                  <a:pt x="11658" y="5414"/>
                </a:lnTo>
                <a:lnTo>
                  <a:pt x="11556" y="5301"/>
                </a:lnTo>
                <a:lnTo>
                  <a:pt x="11466" y="5187"/>
                </a:lnTo>
                <a:lnTo>
                  <a:pt x="11398" y="5089"/>
                </a:lnTo>
                <a:lnTo>
                  <a:pt x="11376" y="4947"/>
                </a:lnTo>
                <a:lnTo>
                  <a:pt x="11353" y="4834"/>
                </a:lnTo>
                <a:lnTo>
                  <a:pt x="11353" y="4707"/>
                </a:lnTo>
                <a:lnTo>
                  <a:pt x="11376" y="4565"/>
                </a:lnTo>
                <a:lnTo>
                  <a:pt x="11443" y="4410"/>
                </a:lnTo>
                <a:lnTo>
                  <a:pt x="11511" y="4240"/>
                </a:lnTo>
                <a:lnTo>
                  <a:pt x="11703" y="3887"/>
                </a:lnTo>
                <a:lnTo>
                  <a:pt x="11986" y="3505"/>
                </a:lnTo>
                <a:lnTo>
                  <a:pt x="12144" y="3265"/>
                </a:lnTo>
                <a:lnTo>
                  <a:pt x="12246" y="3025"/>
                </a:lnTo>
                <a:lnTo>
                  <a:pt x="12336" y="2756"/>
                </a:lnTo>
                <a:lnTo>
                  <a:pt x="12404" y="2445"/>
                </a:lnTo>
                <a:lnTo>
                  <a:pt x="12438" y="2176"/>
                </a:lnTo>
                <a:lnTo>
                  <a:pt x="12438" y="1880"/>
                </a:lnTo>
                <a:lnTo>
                  <a:pt x="12404" y="1583"/>
                </a:lnTo>
                <a:lnTo>
                  <a:pt x="12336" y="1314"/>
                </a:lnTo>
                <a:lnTo>
                  <a:pt x="12246" y="1046"/>
                </a:lnTo>
                <a:lnTo>
                  <a:pt x="12099" y="791"/>
                </a:lnTo>
                <a:lnTo>
                  <a:pt x="12008" y="692"/>
                </a:lnTo>
                <a:lnTo>
                  <a:pt x="11918" y="579"/>
                </a:lnTo>
                <a:lnTo>
                  <a:pt x="11816" y="466"/>
                </a:lnTo>
                <a:lnTo>
                  <a:pt x="11703" y="381"/>
                </a:lnTo>
                <a:lnTo>
                  <a:pt x="11579" y="310"/>
                </a:lnTo>
                <a:lnTo>
                  <a:pt x="11443" y="226"/>
                </a:lnTo>
                <a:lnTo>
                  <a:pt x="11297" y="169"/>
                </a:lnTo>
                <a:lnTo>
                  <a:pt x="11138" y="113"/>
                </a:lnTo>
                <a:lnTo>
                  <a:pt x="10969" y="56"/>
                </a:lnTo>
                <a:lnTo>
                  <a:pt x="10800" y="28"/>
                </a:lnTo>
                <a:lnTo>
                  <a:pt x="10619" y="28"/>
                </a:lnTo>
                <a:lnTo>
                  <a:pt x="10404" y="28"/>
                </a:lnTo>
                <a:lnTo>
                  <a:pt x="10257" y="28"/>
                </a:lnTo>
                <a:lnTo>
                  <a:pt x="10076" y="56"/>
                </a:lnTo>
                <a:lnTo>
                  <a:pt x="9952" y="84"/>
                </a:lnTo>
                <a:lnTo>
                  <a:pt x="9794" y="141"/>
                </a:lnTo>
                <a:lnTo>
                  <a:pt x="9692" y="226"/>
                </a:lnTo>
                <a:lnTo>
                  <a:pt x="9557" y="282"/>
                </a:lnTo>
                <a:lnTo>
                  <a:pt x="9455" y="381"/>
                </a:lnTo>
                <a:lnTo>
                  <a:pt x="9365" y="466"/>
                </a:lnTo>
                <a:lnTo>
                  <a:pt x="9274" y="579"/>
                </a:lnTo>
                <a:lnTo>
                  <a:pt x="9184" y="692"/>
                </a:lnTo>
                <a:lnTo>
                  <a:pt x="9128" y="791"/>
                </a:lnTo>
                <a:lnTo>
                  <a:pt x="9060" y="932"/>
                </a:lnTo>
                <a:lnTo>
                  <a:pt x="8969" y="1201"/>
                </a:lnTo>
                <a:lnTo>
                  <a:pt x="8913" y="1498"/>
                </a:lnTo>
                <a:lnTo>
                  <a:pt x="8890" y="1795"/>
                </a:lnTo>
                <a:lnTo>
                  <a:pt x="8890" y="2120"/>
                </a:lnTo>
                <a:lnTo>
                  <a:pt x="8913" y="2445"/>
                </a:lnTo>
                <a:lnTo>
                  <a:pt x="8969" y="2756"/>
                </a:lnTo>
                <a:lnTo>
                  <a:pt x="9060" y="3081"/>
                </a:lnTo>
                <a:lnTo>
                  <a:pt x="9173" y="3378"/>
                </a:lnTo>
                <a:lnTo>
                  <a:pt x="9297" y="3647"/>
                </a:lnTo>
                <a:lnTo>
                  <a:pt x="9466" y="3887"/>
                </a:lnTo>
                <a:lnTo>
                  <a:pt x="9579" y="4085"/>
                </a:lnTo>
                <a:lnTo>
                  <a:pt x="9670" y="4269"/>
                </a:lnTo>
                <a:lnTo>
                  <a:pt x="9726" y="4467"/>
                </a:lnTo>
                <a:lnTo>
                  <a:pt x="9771" y="4650"/>
                </a:lnTo>
                <a:lnTo>
                  <a:pt x="9771" y="4834"/>
                </a:lnTo>
                <a:lnTo>
                  <a:pt x="9749" y="5032"/>
                </a:lnTo>
                <a:lnTo>
                  <a:pt x="9715" y="5216"/>
                </a:lnTo>
                <a:lnTo>
                  <a:pt x="9625" y="5385"/>
                </a:lnTo>
                <a:lnTo>
                  <a:pt x="9534" y="5513"/>
                </a:lnTo>
                <a:lnTo>
                  <a:pt x="9410" y="5626"/>
                </a:lnTo>
                <a:lnTo>
                  <a:pt x="9229" y="5710"/>
                </a:lnTo>
                <a:lnTo>
                  <a:pt x="9060" y="5767"/>
                </a:lnTo>
                <a:lnTo>
                  <a:pt x="8845" y="5767"/>
                </a:lnTo>
                <a:lnTo>
                  <a:pt x="8585" y="5739"/>
                </a:lnTo>
                <a:lnTo>
                  <a:pt x="8325" y="5654"/>
                </a:lnTo>
                <a:lnTo>
                  <a:pt x="8020" y="5513"/>
                </a:lnTo>
                <a:lnTo>
                  <a:pt x="7840" y="5442"/>
                </a:lnTo>
                <a:lnTo>
                  <a:pt x="7648" y="5385"/>
                </a:lnTo>
                <a:lnTo>
                  <a:pt x="7433" y="5329"/>
                </a:lnTo>
                <a:lnTo>
                  <a:pt x="7241" y="5301"/>
                </a:lnTo>
                <a:lnTo>
                  <a:pt x="6755" y="5301"/>
                </a:lnTo>
                <a:lnTo>
                  <a:pt x="6281" y="5329"/>
                </a:lnTo>
                <a:lnTo>
                  <a:pt x="5784" y="5385"/>
                </a:lnTo>
                <a:lnTo>
                  <a:pt x="5264" y="5498"/>
                </a:lnTo>
                <a:lnTo>
                  <a:pt x="4744" y="5597"/>
                </a:lnTo>
                <a:lnTo>
                  <a:pt x="4247" y="5739"/>
                </a:lnTo>
                <a:lnTo>
                  <a:pt x="4202" y="5894"/>
                </a:lnTo>
                <a:lnTo>
                  <a:pt x="4202" y="6191"/>
                </a:lnTo>
                <a:lnTo>
                  <a:pt x="4202" y="6545"/>
                </a:lnTo>
                <a:lnTo>
                  <a:pt x="4225" y="6954"/>
                </a:lnTo>
                <a:lnTo>
                  <a:pt x="4315" y="7930"/>
                </a:lnTo>
                <a:lnTo>
                  <a:pt x="4394" y="9018"/>
                </a:lnTo>
                <a:lnTo>
                  <a:pt x="4439" y="9570"/>
                </a:lnTo>
                <a:lnTo>
                  <a:pt x="4462" y="10107"/>
                </a:lnTo>
                <a:lnTo>
                  <a:pt x="4484" y="10630"/>
                </a:lnTo>
                <a:lnTo>
                  <a:pt x="4507" y="11082"/>
                </a:lnTo>
                <a:lnTo>
                  <a:pt x="4484" y="11520"/>
                </a:lnTo>
                <a:lnTo>
                  <a:pt x="4439" y="11874"/>
                </a:lnTo>
                <a:lnTo>
                  <a:pt x="4394" y="12029"/>
                </a:lnTo>
                <a:lnTo>
                  <a:pt x="4349" y="12171"/>
                </a:lnTo>
                <a:lnTo>
                  <a:pt x="4315" y="12284"/>
                </a:lnTo>
                <a:lnTo>
                  <a:pt x="4247" y="12354"/>
                </a:lnTo>
                <a:close/>
              </a:path>
            </a:pathLst>
          </a:custGeom>
          <a:solidFill>
            <a:srgbClr val="FFFFCC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Puzzle4"/>
          <p:cNvSpPr>
            <a:spLocks noEditPoints="1" noChangeArrowheads="1"/>
          </p:cNvSpPr>
          <p:nvPr/>
        </p:nvSpPr>
        <p:spPr bwMode="auto">
          <a:xfrm>
            <a:off x="4470400" y="2406650"/>
            <a:ext cx="1700213" cy="27940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2076 w 21600"/>
              <a:gd name="T25" fmla="*/ 5664 h 21600"/>
              <a:gd name="T26" fmla="*/ 20203 w 21600"/>
              <a:gd name="T27" fmla="*/ 1598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3813" y="10590"/>
                </a:moveTo>
                <a:lnTo>
                  <a:pt x="3927" y="10513"/>
                </a:lnTo>
                <a:lnTo>
                  <a:pt x="4078" y="10425"/>
                </a:lnTo>
                <a:lnTo>
                  <a:pt x="4210" y="10359"/>
                </a:lnTo>
                <a:lnTo>
                  <a:pt x="4361" y="10315"/>
                </a:lnTo>
                <a:lnTo>
                  <a:pt x="4682" y="10237"/>
                </a:lnTo>
                <a:lnTo>
                  <a:pt x="5041" y="10193"/>
                </a:lnTo>
                <a:lnTo>
                  <a:pt x="5456" y="10171"/>
                </a:lnTo>
                <a:lnTo>
                  <a:pt x="5853" y="10193"/>
                </a:lnTo>
                <a:lnTo>
                  <a:pt x="6249" y="10260"/>
                </a:lnTo>
                <a:lnTo>
                  <a:pt x="6646" y="10337"/>
                </a:lnTo>
                <a:lnTo>
                  <a:pt x="7004" y="10469"/>
                </a:lnTo>
                <a:lnTo>
                  <a:pt x="7363" y="10612"/>
                </a:lnTo>
                <a:lnTo>
                  <a:pt x="7665" y="10788"/>
                </a:lnTo>
                <a:lnTo>
                  <a:pt x="7911" y="10998"/>
                </a:lnTo>
                <a:lnTo>
                  <a:pt x="8024" y="11097"/>
                </a:lnTo>
                <a:lnTo>
                  <a:pt x="8137" y="11207"/>
                </a:lnTo>
                <a:lnTo>
                  <a:pt x="8194" y="11340"/>
                </a:lnTo>
                <a:lnTo>
                  <a:pt x="8269" y="11461"/>
                </a:lnTo>
                <a:lnTo>
                  <a:pt x="8307" y="11593"/>
                </a:lnTo>
                <a:lnTo>
                  <a:pt x="8307" y="11714"/>
                </a:lnTo>
                <a:lnTo>
                  <a:pt x="8307" y="11868"/>
                </a:lnTo>
                <a:lnTo>
                  <a:pt x="8307" y="12012"/>
                </a:lnTo>
                <a:lnTo>
                  <a:pt x="8194" y="12265"/>
                </a:lnTo>
                <a:lnTo>
                  <a:pt x="8062" y="12519"/>
                </a:lnTo>
                <a:lnTo>
                  <a:pt x="7873" y="12706"/>
                </a:lnTo>
                <a:lnTo>
                  <a:pt x="7627" y="12904"/>
                </a:lnTo>
                <a:lnTo>
                  <a:pt x="7363" y="13048"/>
                </a:lnTo>
                <a:lnTo>
                  <a:pt x="7080" y="13180"/>
                </a:lnTo>
                <a:lnTo>
                  <a:pt x="6759" y="13257"/>
                </a:lnTo>
                <a:lnTo>
                  <a:pt x="6419" y="13345"/>
                </a:lnTo>
                <a:lnTo>
                  <a:pt x="6098" y="13389"/>
                </a:lnTo>
                <a:lnTo>
                  <a:pt x="5739" y="13389"/>
                </a:lnTo>
                <a:lnTo>
                  <a:pt x="5418" y="13389"/>
                </a:lnTo>
                <a:lnTo>
                  <a:pt x="5079" y="13345"/>
                </a:lnTo>
                <a:lnTo>
                  <a:pt x="4758" y="13301"/>
                </a:lnTo>
                <a:lnTo>
                  <a:pt x="4474" y="13213"/>
                </a:lnTo>
                <a:lnTo>
                  <a:pt x="4172" y="13114"/>
                </a:lnTo>
                <a:lnTo>
                  <a:pt x="3965" y="12982"/>
                </a:lnTo>
                <a:lnTo>
                  <a:pt x="3738" y="12838"/>
                </a:lnTo>
                <a:lnTo>
                  <a:pt x="3493" y="12706"/>
                </a:lnTo>
                <a:lnTo>
                  <a:pt x="3228" y="12607"/>
                </a:lnTo>
                <a:lnTo>
                  <a:pt x="2945" y="12519"/>
                </a:lnTo>
                <a:lnTo>
                  <a:pt x="2700" y="12431"/>
                </a:lnTo>
                <a:lnTo>
                  <a:pt x="2397" y="12375"/>
                </a:lnTo>
                <a:lnTo>
                  <a:pt x="2152" y="12331"/>
                </a:lnTo>
                <a:lnTo>
                  <a:pt x="1888" y="12309"/>
                </a:lnTo>
                <a:lnTo>
                  <a:pt x="1642" y="12309"/>
                </a:lnTo>
                <a:lnTo>
                  <a:pt x="1397" y="12331"/>
                </a:lnTo>
                <a:lnTo>
                  <a:pt x="1170" y="12397"/>
                </a:lnTo>
                <a:lnTo>
                  <a:pt x="962" y="12453"/>
                </a:lnTo>
                <a:lnTo>
                  <a:pt x="774" y="12563"/>
                </a:lnTo>
                <a:lnTo>
                  <a:pt x="623" y="12684"/>
                </a:lnTo>
                <a:lnTo>
                  <a:pt x="528" y="12838"/>
                </a:lnTo>
                <a:lnTo>
                  <a:pt x="453" y="13026"/>
                </a:lnTo>
                <a:lnTo>
                  <a:pt x="339" y="13477"/>
                </a:lnTo>
                <a:lnTo>
                  <a:pt x="226" y="13984"/>
                </a:lnTo>
                <a:lnTo>
                  <a:pt x="151" y="14535"/>
                </a:lnTo>
                <a:lnTo>
                  <a:pt x="113" y="15075"/>
                </a:lnTo>
                <a:lnTo>
                  <a:pt x="113" y="15626"/>
                </a:lnTo>
                <a:lnTo>
                  <a:pt x="151" y="16133"/>
                </a:lnTo>
                <a:lnTo>
                  <a:pt x="188" y="16376"/>
                </a:lnTo>
                <a:lnTo>
                  <a:pt x="264" y="16585"/>
                </a:lnTo>
                <a:lnTo>
                  <a:pt x="339" y="16773"/>
                </a:lnTo>
                <a:lnTo>
                  <a:pt x="453" y="16938"/>
                </a:lnTo>
                <a:lnTo>
                  <a:pt x="1095" y="16883"/>
                </a:lnTo>
                <a:lnTo>
                  <a:pt x="1963" y="16795"/>
                </a:lnTo>
                <a:lnTo>
                  <a:pt x="2945" y="16751"/>
                </a:lnTo>
                <a:lnTo>
                  <a:pt x="3965" y="16706"/>
                </a:lnTo>
                <a:lnTo>
                  <a:pt x="5022" y="16684"/>
                </a:lnTo>
                <a:lnTo>
                  <a:pt x="5947" y="16684"/>
                </a:lnTo>
                <a:lnTo>
                  <a:pt x="6759" y="16706"/>
                </a:lnTo>
                <a:lnTo>
                  <a:pt x="7363" y="16751"/>
                </a:lnTo>
                <a:lnTo>
                  <a:pt x="7948" y="16839"/>
                </a:lnTo>
                <a:lnTo>
                  <a:pt x="8458" y="16916"/>
                </a:lnTo>
                <a:lnTo>
                  <a:pt x="8893" y="17026"/>
                </a:lnTo>
                <a:lnTo>
                  <a:pt x="9289" y="17158"/>
                </a:lnTo>
                <a:lnTo>
                  <a:pt x="9572" y="17280"/>
                </a:lnTo>
                <a:lnTo>
                  <a:pt x="9799" y="17412"/>
                </a:lnTo>
                <a:lnTo>
                  <a:pt x="9969" y="17555"/>
                </a:lnTo>
                <a:lnTo>
                  <a:pt x="10120" y="17687"/>
                </a:lnTo>
                <a:lnTo>
                  <a:pt x="10158" y="17831"/>
                </a:lnTo>
                <a:lnTo>
                  <a:pt x="10195" y="17974"/>
                </a:lnTo>
                <a:lnTo>
                  <a:pt x="10158" y="18128"/>
                </a:lnTo>
                <a:lnTo>
                  <a:pt x="10082" y="18271"/>
                </a:lnTo>
                <a:lnTo>
                  <a:pt x="9969" y="18426"/>
                </a:lnTo>
                <a:lnTo>
                  <a:pt x="9837" y="18569"/>
                </a:lnTo>
                <a:lnTo>
                  <a:pt x="9648" y="18701"/>
                </a:lnTo>
                <a:lnTo>
                  <a:pt x="9440" y="18822"/>
                </a:lnTo>
                <a:lnTo>
                  <a:pt x="9213" y="18999"/>
                </a:lnTo>
                <a:lnTo>
                  <a:pt x="9044" y="19186"/>
                </a:lnTo>
                <a:lnTo>
                  <a:pt x="8893" y="19395"/>
                </a:lnTo>
                <a:lnTo>
                  <a:pt x="8817" y="19627"/>
                </a:lnTo>
                <a:lnTo>
                  <a:pt x="8779" y="19858"/>
                </a:lnTo>
                <a:lnTo>
                  <a:pt x="8779" y="20112"/>
                </a:lnTo>
                <a:lnTo>
                  <a:pt x="8855" y="20354"/>
                </a:lnTo>
                <a:lnTo>
                  <a:pt x="8968" y="20586"/>
                </a:lnTo>
                <a:lnTo>
                  <a:pt x="9138" y="20817"/>
                </a:lnTo>
                <a:lnTo>
                  <a:pt x="9365" y="21026"/>
                </a:lnTo>
                <a:lnTo>
                  <a:pt x="9610" y="21192"/>
                </a:lnTo>
                <a:lnTo>
                  <a:pt x="9950" y="21368"/>
                </a:lnTo>
                <a:lnTo>
                  <a:pt x="10120" y="21445"/>
                </a:lnTo>
                <a:lnTo>
                  <a:pt x="10346" y="21511"/>
                </a:lnTo>
                <a:lnTo>
                  <a:pt x="10516" y="21555"/>
                </a:lnTo>
                <a:lnTo>
                  <a:pt x="10743" y="21600"/>
                </a:lnTo>
                <a:lnTo>
                  <a:pt x="10988" y="21644"/>
                </a:lnTo>
                <a:lnTo>
                  <a:pt x="11215" y="21666"/>
                </a:lnTo>
                <a:lnTo>
                  <a:pt x="11498" y="21666"/>
                </a:lnTo>
                <a:lnTo>
                  <a:pt x="11762" y="21666"/>
                </a:lnTo>
                <a:lnTo>
                  <a:pt x="12253" y="21644"/>
                </a:lnTo>
                <a:lnTo>
                  <a:pt x="12763" y="21577"/>
                </a:lnTo>
                <a:lnTo>
                  <a:pt x="13197" y="21467"/>
                </a:lnTo>
                <a:lnTo>
                  <a:pt x="13556" y="21346"/>
                </a:lnTo>
                <a:lnTo>
                  <a:pt x="13896" y="21192"/>
                </a:lnTo>
                <a:lnTo>
                  <a:pt x="14179" y="21026"/>
                </a:lnTo>
                <a:lnTo>
                  <a:pt x="14444" y="20839"/>
                </a:lnTo>
                <a:lnTo>
                  <a:pt x="14576" y="20641"/>
                </a:lnTo>
                <a:lnTo>
                  <a:pt x="14727" y="20431"/>
                </a:lnTo>
                <a:lnTo>
                  <a:pt x="14765" y="20200"/>
                </a:lnTo>
                <a:lnTo>
                  <a:pt x="14802" y="19991"/>
                </a:lnTo>
                <a:lnTo>
                  <a:pt x="14727" y="19759"/>
                </a:lnTo>
                <a:lnTo>
                  <a:pt x="14613" y="19550"/>
                </a:lnTo>
                <a:lnTo>
                  <a:pt x="14444" y="19307"/>
                </a:lnTo>
                <a:lnTo>
                  <a:pt x="14217" y="19098"/>
                </a:lnTo>
                <a:lnTo>
                  <a:pt x="13934" y="18911"/>
                </a:lnTo>
                <a:lnTo>
                  <a:pt x="13669" y="18745"/>
                </a:lnTo>
                <a:lnTo>
                  <a:pt x="13462" y="18547"/>
                </a:lnTo>
                <a:lnTo>
                  <a:pt x="13311" y="18337"/>
                </a:lnTo>
                <a:lnTo>
                  <a:pt x="13197" y="18150"/>
                </a:lnTo>
                <a:lnTo>
                  <a:pt x="13122" y="17941"/>
                </a:lnTo>
                <a:lnTo>
                  <a:pt x="13122" y="17720"/>
                </a:lnTo>
                <a:lnTo>
                  <a:pt x="13122" y="17533"/>
                </a:lnTo>
                <a:lnTo>
                  <a:pt x="13197" y="17346"/>
                </a:lnTo>
                <a:lnTo>
                  <a:pt x="13273" y="17158"/>
                </a:lnTo>
                <a:lnTo>
                  <a:pt x="13386" y="16982"/>
                </a:lnTo>
                <a:lnTo>
                  <a:pt x="13537" y="16839"/>
                </a:lnTo>
                <a:lnTo>
                  <a:pt x="13707" y="16706"/>
                </a:lnTo>
                <a:lnTo>
                  <a:pt x="13896" y="16607"/>
                </a:lnTo>
                <a:lnTo>
                  <a:pt x="14104" y="16519"/>
                </a:lnTo>
                <a:lnTo>
                  <a:pt x="14330" y="16453"/>
                </a:lnTo>
                <a:lnTo>
                  <a:pt x="14538" y="16431"/>
                </a:lnTo>
                <a:lnTo>
                  <a:pt x="14897" y="16453"/>
                </a:lnTo>
                <a:lnTo>
                  <a:pt x="15406" y="16497"/>
                </a:lnTo>
                <a:lnTo>
                  <a:pt x="16105" y="16541"/>
                </a:lnTo>
                <a:lnTo>
                  <a:pt x="16898" y="16607"/>
                </a:lnTo>
                <a:lnTo>
                  <a:pt x="17804" y="16651"/>
                </a:lnTo>
                <a:lnTo>
                  <a:pt x="18786" y="16684"/>
                </a:lnTo>
                <a:lnTo>
                  <a:pt x="19844" y="16728"/>
                </a:lnTo>
                <a:lnTo>
                  <a:pt x="20920" y="16751"/>
                </a:lnTo>
                <a:lnTo>
                  <a:pt x="21109" y="16497"/>
                </a:lnTo>
                <a:lnTo>
                  <a:pt x="21241" y="16222"/>
                </a:lnTo>
                <a:lnTo>
                  <a:pt x="21392" y="15946"/>
                </a:lnTo>
                <a:lnTo>
                  <a:pt x="21467" y="15648"/>
                </a:lnTo>
                <a:lnTo>
                  <a:pt x="21543" y="15351"/>
                </a:lnTo>
                <a:lnTo>
                  <a:pt x="21618" y="15042"/>
                </a:lnTo>
                <a:lnTo>
                  <a:pt x="21618" y="14745"/>
                </a:lnTo>
                <a:lnTo>
                  <a:pt x="21618" y="14447"/>
                </a:lnTo>
                <a:lnTo>
                  <a:pt x="21618" y="14150"/>
                </a:lnTo>
                <a:lnTo>
                  <a:pt x="21581" y="13852"/>
                </a:lnTo>
                <a:lnTo>
                  <a:pt x="21505" y="13577"/>
                </a:lnTo>
                <a:lnTo>
                  <a:pt x="21430" y="13301"/>
                </a:lnTo>
                <a:lnTo>
                  <a:pt x="21354" y="13048"/>
                </a:lnTo>
                <a:lnTo>
                  <a:pt x="21241" y="12816"/>
                </a:lnTo>
                <a:lnTo>
                  <a:pt x="21146" y="12607"/>
                </a:lnTo>
                <a:lnTo>
                  <a:pt x="21033" y="12431"/>
                </a:lnTo>
                <a:lnTo>
                  <a:pt x="20920" y="12265"/>
                </a:lnTo>
                <a:lnTo>
                  <a:pt x="20769" y="12144"/>
                </a:lnTo>
                <a:lnTo>
                  <a:pt x="20637" y="12034"/>
                </a:lnTo>
                <a:lnTo>
                  <a:pt x="20486" y="11946"/>
                </a:lnTo>
                <a:lnTo>
                  <a:pt x="20297" y="11891"/>
                </a:lnTo>
                <a:lnTo>
                  <a:pt x="20165" y="11846"/>
                </a:lnTo>
                <a:lnTo>
                  <a:pt x="19976" y="11824"/>
                </a:lnTo>
                <a:lnTo>
                  <a:pt x="19806" y="11802"/>
                </a:lnTo>
                <a:lnTo>
                  <a:pt x="19390" y="11824"/>
                </a:lnTo>
                <a:lnTo>
                  <a:pt x="18956" y="11891"/>
                </a:lnTo>
                <a:lnTo>
                  <a:pt x="18503" y="11968"/>
                </a:lnTo>
                <a:lnTo>
                  <a:pt x="17993" y="12078"/>
                </a:lnTo>
                <a:lnTo>
                  <a:pt x="17653" y="12144"/>
                </a:lnTo>
                <a:lnTo>
                  <a:pt x="17332" y="12199"/>
                </a:lnTo>
                <a:lnTo>
                  <a:pt x="17049" y="12221"/>
                </a:lnTo>
                <a:lnTo>
                  <a:pt x="16747" y="12243"/>
                </a:lnTo>
                <a:lnTo>
                  <a:pt x="16464" y="12243"/>
                </a:lnTo>
                <a:lnTo>
                  <a:pt x="16218" y="12243"/>
                </a:lnTo>
                <a:lnTo>
                  <a:pt x="15992" y="12221"/>
                </a:lnTo>
                <a:lnTo>
                  <a:pt x="15746" y="12199"/>
                </a:lnTo>
                <a:lnTo>
                  <a:pt x="15520" y="12155"/>
                </a:lnTo>
                <a:lnTo>
                  <a:pt x="15350" y="12122"/>
                </a:lnTo>
                <a:lnTo>
                  <a:pt x="15161" y="12056"/>
                </a:lnTo>
                <a:lnTo>
                  <a:pt x="14972" y="11990"/>
                </a:lnTo>
                <a:lnTo>
                  <a:pt x="14689" y="11846"/>
                </a:lnTo>
                <a:lnTo>
                  <a:pt x="14444" y="11670"/>
                </a:lnTo>
                <a:lnTo>
                  <a:pt x="14255" y="11483"/>
                </a:lnTo>
                <a:lnTo>
                  <a:pt x="14104" y="11295"/>
                </a:lnTo>
                <a:lnTo>
                  <a:pt x="14028" y="11086"/>
                </a:lnTo>
                <a:lnTo>
                  <a:pt x="13972" y="10888"/>
                </a:lnTo>
                <a:lnTo>
                  <a:pt x="13972" y="10700"/>
                </a:lnTo>
                <a:lnTo>
                  <a:pt x="14009" y="10513"/>
                </a:lnTo>
                <a:lnTo>
                  <a:pt x="14066" y="10359"/>
                </a:lnTo>
                <a:lnTo>
                  <a:pt x="14179" y="10215"/>
                </a:lnTo>
                <a:lnTo>
                  <a:pt x="14406" y="10006"/>
                </a:lnTo>
                <a:lnTo>
                  <a:pt x="14651" y="9830"/>
                </a:lnTo>
                <a:lnTo>
                  <a:pt x="14878" y="9686"/>
                </a:lnTo>
                <a:lnTo>
                  <a:pt x="15123" y="9554"/>
                </a:lnTo>
                <a:lnTo>
                  <a:pt x="15350" y="9477"/>
                </a:lnTo>
                <a:lnTo>
                  <a:pt x="15558" y="9411"/>
                </a:lnTo>
                <a:lnTo>
                  <a:pt x="15803" y="9345"/>
                </a:lnTo>
                <a:lnTo>
                  <a:pt x="16030" y="9323"/>
                </a:lnTo>
                <a:lnTo>
                  <a:pt x="16256" y="9301"/>
                </a:lnTo>
                <a:lnTo>
                  <a:pt x="16464" y="9323"/>
                </a:lnTo>
                <a:lnTo>
                  <a:pt x="16690" y="9345"/>
                </a:lnTo>
                <a:lnTo>
                  <a:pt x="16898" y="9367"/>
                </a:lnTo>
                <a:lnTo>
                  <a:pt x="17332" y="9477"/>
                </a:lnTo>
                <a:lnTo>
                  <a:pt x="17767" y="9598"/>
                </a:lnTo>
                <a:lnTo>
                  <a:pt x="18163" y="9731"/>
                </a:lnTo>
                <a:lnTo>
                  <a:pt x="18597" y="9874"/>
                </a:lnTo>
                <a:lnTo>
                  <a:pt x="18994" y="10006"/>
                </a:lnTo>
                <a:lnTo>
                  <a:pt x="19428" y="10083"/>
                </a:lnTo>
                <a:lnTo>
                  <a:pt x="19617" y="10127"/>
                </a:lnTo>
                <a:lnTo>
                  <a:pt x="19844" y="10149"/>
                </a:lnTo>
                <a:lnTo>
                  <a:pt x="20013" y="10149"/>
                </a:lnTo>
                <a:lnTo>
                  <a:pt x="20240" y="10127"/>
                </a:lnTo>
                <a:lnTo>
                  <a:pt x="20410" y="10105"/>
                </a:lnTo>
                <a:lnTo>
                  <a:pt x="20637" y="10061"/>
                </a:lnTo>
                <a:lnTo>
                  <a:pt x="20844" y="9984"/>
                </a:lnTo>
                <a:lnTo>
                  <a:pt x="21033" y="9896"/>
                </a:lnTo>
                <a:lnTo>
                  <a:pt x="21146" y="9830"/>
                </a:lnTo>
                <a:lnTo>
                  <a:pt x="21203" y="9753"/>
                </a:lnTo>
                <a:lnTo>
                  <a:pt x="21279" y="9642"/>
                </a:lnTo>
                <a:lnTo>
                  <a:pt x="21354" y="9521"/>
                </a:lnTo>
                <a:lnTo>
                  <a:pt x="21430" y="9246"/>
                </a:lnTo>
                <a:lnTo>
                  <a:pt x="21430" y="8904"/>
                </a:lnTo>
                <a:lnTo>
                  <a:pt x="21430" y="8540"/>
                </a:lnTo>
                <a:lnTo>
                  <a:pt x="21392" y="8144"/>
                </a:lnTo>
                <a:lnTo>
                  <a:pt x="21354" y="7714"/>
                </a:lnTo>
                <a:lnTo>
                  <a:pt x="21279" y="7295"/>
                </a:lnTo>
                <a:lnTo>
                  <a:pt x="21146" y="6446"/>
                </a:lnTo>
                <a:lnTo>
                  <a:pt x="20995" y="5686"/>
                </a:lnTo>
                <a:lnTo>
                  <a:pt x="20958" y="5366"/>
                </a:lnTo>
                <a:lnTo>
                  <a:pt x="20958" y="5091"/>
                </a:lnTo>
                <a:lnTo>
                  <a:pt x="20958" y="4860"/>
                </a:lnTo>
                <a:lnTo>
                  <a:pt x="21033" y="4716"/>
                </a:lnTo>
                <a:lnTo>
                  <a:pt x="20637" y="4860"/>
                </a:lnTo>
                <a:lnTo>
                  <a:pt x="20127" y="4992"/>
                </a:lnTo>
                <a:lnTo>
                  <a:pt x="19617" y="5069"/>
                </a:lnTo>
                <a:lnTo>
                  <a:pt x="19032" y="5157"/>
                </a:lnTo>
                <a:lnTo>
                  <a:pt x="18465" y="5201"/>
                </a:lnTo>
                <a:lnTo>
                  <a:pt x="17842" y="5245"/>
                </a:lnTo>
                <a:lnTo>
                  <a:pt x="17219" y="5267"/>
                </a:lnTo>
                <a:lnTo>
                  <a:pt x="16615" y="5267"/>
                </a:lnTo>
                <a:lnTo>
                  <a:pt x="15992" y="5245"/>
                </a:lnTo>
                <a:lnTo>
                  <a:pt x="15369" y="5201"/>
                </a:lnTo>
                <a:lnTo>
                  <a:pt x="14840" y="5157"/>
                </a:lnTo>
                <a:lnTo>
                  <a:pt x="14293" y="5091"/>
                </a:lnTo>
                <a:lnTo>
                  <a:pt x="13783" y="5014"/>
                </a:lnTo>
                <a:lnTo>
                  <a:pt x="13386" y="4926"/>
                </a:lnTo>
                <a:lnTo>
                  <a:pt x="13027" y="4815"/>
                </a:lnTo>
                <a:lnTo>
                  <a:pt x="12725" y="4716"/>
                </a:lnTo>
                <a:lnTo>
                  <a:pt x="12480" y="4606"/>
                </a:lnTo>
                <a:lnTo>
                  <a:pt x="12291" y="4496"/>
                </a:lnTo>
                <a:lnTo>
                  <a:pt x="12197" y="4397"/>
                </a:lnTo>
                <a:lnTo>
                  <a:pt x="12083" y="4286"/>
                </a:lnTo>
                <a:lnTo>
                  <a:pt x="12046" y="4187"/>
                </a:lnTo>
                <a:lnTo>
                  <a:pt x="12008" y="4077"/>
                </a:lnTo>
                <a:lnTo>
                  <a:pt x="12046" y="3967"/>
                </a:lnTo>
                <a:lnTo>
                  <a:pt x="12121" y="3868"/>
                </a:lnTo>
                <a:lnTo>
                  <a:pt x="12197" y="3735"/>
                </a:lnTo>
                <a:lnTo>
                  <a:pt x="12291" y="3614"/>
                </a:lnTo>
                <a:lnTo>
                  <a:pt x="12442" y="3482"/>
                </a:lnTo>
                <a:lnTo>
                  <a:pt x="12631" y="3361"/>
                </a:lnTo>
                <a:lnTo>
                  <a:pt x="13065" y="3085"/>
                </a:lnTo>
                <a:lnTo>
                  <a:pt x="13537" y="2766"/>
                </a:lnTo>
                <a:lnTo>
                  <a:pt x="13783" y="2578"/>
                </a:lnTo>
                <a:lnTo>
                  <a:pt x="13934" y="2380"/>
                </a:lnTo>
                <a:lnTo>
                  <a:pt x="14028" y="2171"/>
                </a:lnTo>
                <a:lnTo>
                  <a:pt x="14104" y="1961"/>
                </a:lnTo>
                <a:lnTo>
                  <a:pt x="14104" y="1730"/>
                </a:lnTo>
                <a:lnTo>
                  <a:pt x="14066" y="1498"/>
                </a:lnTo>
                <a:lnTo>
                  <a:pt x="13972" y="1267"/>
                </a:lnTo>
                <a:lnTo>
                  <a:pt x="13820" y="1057"/>
                </a:lnTo>
                <a:lnTo>
                  <a:pt x="13594" y="837"/>
                </a:lnTo>
                <a:lnTo>
                  <a:pt x="13386" y="628"/>
                </a:lnTo>
                <a:lnTo>
                  <a:pt x="13103" y="462"/>
                </a:lnTo>
                <a:lnTo>
                  <a:pt x="12763" y="308"/>
                </a:lnTo>
                <a:lnTo>
                  <a:pt x="12404" y="187"/>
                </a:lnTo>
                <a:lnTo>
                  <a:pt x="12008" y="77"/>
                </a:lnTo>
                <a:lnTo>
                  <a:pt x="11574" y="33"/>
                </a:lnTo>
                <a:lnTo>
                  <a:pt x="11102" y="11"/>
                </a:lnTo>
                <a:lnTo>
                  <a:pt x="10667" y="11"/>
                </a:lnTo>
                <a:lnTo>
                  <a:pt x="10233" y="77"/>
                </a:lnTo>
                <a:lnTo>
                  <a:pt x="9837" y="187"/>
                </a:lnTo>
                <a:lnTo>
                  <a:pt x="9440" y="286"/>
                </a:lnTo>
                <a:lnTo>
                  <a:pt x="9062" y="462"/>
                </a:lnTo>
                <a:lnTo>
                  <a:pt x="8741" y="628"/>
                </a:lnTo>
                <a:lnTo>
                  <a:pt x="8458" y="815"/>
                </a:lnTo>
                <a:lnTo>
                  <a:pt x="8232" y="1035"/>
                </a:lnTo>
                <a:lnTo>
                  <a:pt x="8062" y="1245"/>
                </a:lnTo>
                <a:lnTo>
                  <a:pt x="7911" y="1476"/>
                </a:lnTo>
                <a:lnTo>
                  <a:pt x="7835" y="1708"/>
                </a:lnTo>
                <a:lnTo>
                  <a:pt x="7797" y="1961"/>
                </a:lnTo>
                <a:lnTo>
                  <a:pt x="7835" y="2193"/>
                </a:lnTo>
                <a:lnTo>
                  <a:pt x="7948" y="2402"/>
                </a:lnTo>
                <a:lnTo>
                  <a:pt x="8062" y="2534"/>
                </a:lnTo>
                <a:lnTo>
                  <a:pt x="8175" y="2644"/>
                </a:lnTo>
                <a:lnTo>
                  <a:pt x="8269" y="2744"/>
                </a:lnTo>
                <a:lnTo>
                  <a:pt x="8420" y="2832"/>
                </a:lnTo>
                <a:lnTo>
                  <a:pt x="8704" y="3019"/>
                </a:lnTo>
                <a:lnTo>
                  <a:pt x="8968" y="3206"/>
                </a:lnTo>
                <a:lnTo>
                  <a:pt x="9138" y="3405"/>
                </a:lnTo>
                <a:lnTo>
                  <a:pt x="9327" y="3570"/>
                </a:lnTo>
                <a:lnTo>
                  <a:pt x="9440" y="3735"/>
                </a:lnTo>
                <a:lnTo>
                  <a:pt x="9516" y="3890"/>
                </a:lnTo>
                <a:lnTo>
                  <a:pt x="9534" y="4033"/>
                </a:lnTo>
                <a:lnTo>
                  <a:pt x="9534" y="4165"/>
                </a:lnTo>
                <a:lnTo>
                  <a:pt x="9516" y="4286"/>
                </a:lnTo>
                <a:lnTo>
                  <a:pt x="9440" y="4397"/>
                </a:lnTo>
                <a:lnTo>
                  <a:pt x="9327" y="4496"/>
                </a:lnTo>
                <a:lnTo>
                  <a:pt x="9176" y="4562"/>
                </a:lnTo>
                <a:lnTo>
                  <a:pt x="9006" y="4628"/>
                </a:lnTo>
                <a:lnTo>
                  <a:pt x="8779" y="4694"/>
                </a:lnTo>
                <a:lnTo>
                  <a:pt x="8534" y="4716"/>
                </a:lnTo>
                <a:lnTo>
                  <a:pt x="8232" y="4716"/>
                </a:lnTo>
                <a:lnTo>
                  <a:pt x="7118" y="4738"/>
                </a:lnTo>
                <a:lnTo>
                  <a:pt x="5947" y="4771"/>
                </a:lnTo>
                <a:lnTo>
                  <a:pt x="4795" y="4815"/>
                </a:lnTo>
                <a:lnTo>
                  <a:pt x="3681" y="4860"/>
                </a:lnTo>
                <a:lnTo>
                  <a:pt x="2662" y="4882"/>
                </a:lnTo>
                <a:lnTo>
                  <a:pt x="1755" y="4882"/>
                </a:lnTo>
                <a:lnTo>
                  <a:pt x="1359" y="4860"/>
                </a:lnTo>
                <a:lnTo>
                  <a:pt x="981" y="4837"/>
                </a:lnTo>
                <a:lnTo>
                  <a:pt x="698" y="4771"/>
                </a:lnTo>
                <a:lnTo>
                  <a:pt x="453" y="4716"/>
                </a:lnTo>
                <a:lnTo>
                  <a:pt x="453" y="5322"/>
                </a:lnTo>
                <a:lnTo>
                  <a:pt x="453" y="6083"/>
                </a:lnTo>
                <a:lnTo>
                  <a:pt x="453" y="6909"/>
                </a:lnTo>
                <a:lnTo>
                  <a:pt x="453" y="7780"/>
                </a:lnTo>
                <a:lnTo>
                  <a:pt x="453" y="8606"/>
                </a:lnTo>
                <a:lnTo>
                  <a:pt x="453" y="9345"/>
                </a:lnTo>
                <a:lnTo>
                  <a:pt x="453" y="9918"/>
                </a:lnTo>
                <a:lnTo>
                  <a:pt x="453" y="10282"/>
                </a:lnTo>
                <a:lnTo>
                  <a:pt x="490" y="10381"/>
                </a:lnTo>
                <a:lnTo>
                  <a:pt x="547" y="10491"/>
                </a:lnTo>
                <a:lnTo>
                  <a:pt x="660" y="10590"/>
                </a:lnTo>
                <a:lnTo>
                  <a:pt x="811" y="10700"/>
                </a:lnTo>
                <a:lnTo>
                  <a:pt x="981" y="10811"/>
                </a:lnTo>
                <a:lnTo>
                  <a:pt x="1208" y="10888"/>
                </a:lnTo>
                <a:lnTo>
                  <a:pt x="1453" y="10954"/>
                </a:lnTo>
                <a:lnTo>
                  <a:pt x="1718" y="11020"/>
                </a:lnTo>
                <a:lnTo>
                  <a:pt x="1963" y="11064"/>
                </a:lnTo>
                <a:lnTo>
                  <a:pt x="2265" y="11086"/>
                </a:lnTo>
                <a:lnTo>
                  <a:pt x="2548" y="11064"/>
                </a:lnTo>
                <a:lnTo>
                  <a:pt x="2794" y="11042"/>
                </a:lnTo>
                <a:lnTo>
                  <a:pt x="3096" y="10976"/>
                </a:lnTo>
                <a:lnTo>
                  <a:pt x="3341" y="10888"/>
                </a:lnTo>
                <a:lnTo>
                  <a:pt x="3606" y="10766"/>
                </a:lnTo>
                <a:lnTo>
                  <a:pt x="3813" y="10590"/>
                </a:lnTo>
                <a:close/>
              </a:path>
            </a:pathLst>
          </a:custGeom>
          <a:solidFill>
            <a:srgbClr val="99CC00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Puzzle1"/>
          <p:cNvSpPr>
            <a:spLocks noEditPoints="1" noChangeArrowheads="1"/>
          </p:cNvSpPr>
          <p:nvPr/>
        </p:nvSpPr>
        <p:spPr bwMode="auto">
          <a:xfrm>
            <a:off x="3886200" y="1411288"/>
            <a:ext cx="2855913" cy="16652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6086 w 21600"/>
              <a:gd name="T25" fmla="*/ 2569 h 21600"/>
              <a:gd name="T26" fmla="*/ 16132 w 21600"/>
              <a:gd name="T27" fmla="*/ 19552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0" y="20836"/>
                </a:moveTo>
                <a:lnTo>
                  <a:pt x="9528" y="20836"/>
                </a:lnTo>
                <a:lnTo>
                  <a:pt x="9686" y="20762"/>
                </a:lnTo>
                <a:lnTo>
                  <a:pt x="9810" y="20687"/>
                </a:lnTo>
                <a:lnTo>
                  <a:pt x="9922" y="20575"/>
                </a:lnTo>
                <a:lnTo>
                  <a:pt x="10012" y="20426"/>
                </a:lnTo>
                <a:lnTo>
                  <a:pt x="10068" y="20296"/>
                </a:lnTo>
                <a:lnTo>
                  <a:pt x="10113" y="20110"/>
                </a:lnTo>
                <a:lnTo>
                  <a:pt x="10136" y="19905"/>
                </a:lnTo>
                <a:lnTo>
                  <a:pt x="10136" y="19682"/>
                </a:lnTo>
                <a:lnTo>
                  <a:pt x="10113" y="19440"/>
                </a:lnTo>
                <a:lnTo>
                  <a:pt x="10068" y="19142"/>
                </a:lnTo>
                <a:lnTo>
                  <a:pt x="10012" y="18900"/>
                </a:lnTo>
                <a:lnTo>
                  <a:pt x="9900" y="18620"/>
                </a:lnTo>
                <a:lnTo>
                  <a:pt x="9787" y="18285"/>
                </a:lnTo>
                <a:lnTo>
                  <a:pt x="9641" y="17968"/>
                </a:lnTo>
                <a:lnTo>
                  <a:pt x="9472" y="17652"/>
                </a:lnTo>
                <a:lnTo>
                  <a:pt x="9382" y="17466"/>
                </a:lnTo>
                <a:lnTo>
                  <a:pt x="9315" y="17298"/>
                </a:lnTo>
                <a:lnTo>
                  <a:pt x="9258" y="17112"/>
                </a:lnTo>
                <a:lnTo>
                  <a:pt x="9191" y="16926"/>
                </a:lnTo>
                <a:lnTo>
                  <a:pt x="9123" y="16535"/>
                </a:lnTo>
                <a:lnTo>
                  <a:pt x="9101" y="16144"/>
                </a:lnTo>
                <a:lnTo>
                  <a:pt x="9101" y="15753"/>
                </a:lnTo>
                <a:lnTo>
                  <a:pt x="9168" y="15362"/>
                </a:lnTo>
                <a:lnTo>
                  <a:pt x="9236" y="14971"/>
                </a:lnTo>
                <a:lnTo>
                  <a:pt x="9360" y="14580"/>
                </a:lnTo>
                <a:lnTo>
                  <a:pt x="9495" y="14244"/>
                </a:lnTo>
                <a:lnTo>
                  <a:pt x="9663" y="13891"/>
                </a:lnTo>
                <a:lnTo>
                  <a:pt x="9855" y="13611"/>
                </a:lnTo>
                <a:lnTo>
                  <a:pt x="10068" y="13351"/>
                </a:lnTo>
                <a:lnTo>
                  <a:pt x="10293" y="13146"/>
                </a:lnTo>
                <a:lnTo>
                  <a:pt x="10552" y="12997"/>
                </a:lnTo>
                <a:lnTo>
                  <a:pt x="10811" y="12885"/>
                </a:lnTo>
                <a:lnTo>
                  <a:pt x="11069" y="12866"/>
                </a:lnTo>
                <a:lnTo>
                  <a:pt x="11351" y="12885"/>
                </a:lnTo>
                <a:lnTo>
                  <a:pt x="11610" y="12997"/>
                </a:lnTo>
                <a:lnTo>
                  <a:pt x="11846" y="13183"/>
                </a:lnTo>
                <a:lnTo>
                  <a:pt x="12060" y="13388"/>
                </a:lnTo>
                <a:lnTo>
                  <a:pt x="12251" y="13648"/>
                </a:lnTo>
                <a:lnTo>
                  <a:pt x="12419" y="13928"/>
                </a:lnTo>
                <a:lnTo>
                  <a:pt x="12555" y="14244"/>
                </a:lnTo>
                <a:lnTo>
                  <a:pt x="12690" y="14617"/>
                </a:lnTo>
                <a:lnTo>
                  <a:pt x="12768" y="15008"/>
                </a:lnTo>
                <a:lnTo>
                  <a:pt x="12836" y="15399"/>
                </a:lnTo>
                <a:lnTo>
                  <a:pt x="12858" y="15753"/>
                </a:lnTo>
                <a:lnTo>
                  <a:pt x="12858" y="16144"/>
                </a:lnTo>
                <a:lnTo>
                  <a:pt x="12813" y="16535"/>
                </a:lnTo>
                <a:lnTo>
                  <a:pt x="12746" y="16888"/>
                </a:lnTo>
                <a:lnTo>
                  <a:pt x="12667" y="17224"/>
                </a:lnTo>
                <a:lnTo>
                  <a:pt x="12510" y="17503"/>
                </a:lnTo>
                <a:lnTo>
                  <a:pt x="12228" y="18043"/>
                </a:lnTo>
                <a:lnTo>
                  <a:pt x="11970" y="18546"/>
                </a:lnTo>
                <a:lnTo>
                  <a:pt x="11868" y="18751"/>
                </a:lnTo>
                <a:lnTo>
                  <a:pt x="11778" y="18974"/>
                </a:lnTo>
                <a:lnTo>
                  <a:pt x="11711" y="19179"/>
                </a:lnTo>
                <a:lnTo>
                  <a:pt x="11666" y="19365"/>
                </a:lnTo>
                <a:lnTo>
                  <a:pt x="11632" y="19570"/>
                </a:lnTo>
                <a:lnTo>
                  <a:pt x="11632" y="19756"/>
                </a:lnTo>
                <a:lnTo>
                  <a:pt x="11632" y="19942"/>
                </a:lnTo>
                <a:lnTo>
                  <a:pt x="11643" y="20110"/>
                </a:lnTo>
                <a:lnTo>
                  <a:pt x="11711" y="20296"/>
                </a:lnTo>
                <a:lnTo>
                  <a:pt x="11801" y="20464"/>
                </a:lnTo>
                <a:lnTo>
                  <a:pt x="11891" y="20650"/>
                </a:lnTo>
                <a:lnTo>
                  <a:pt x="12037" y="20836"/>
                </a:lnTo>
                <a:lnTo>
                  <a:pt x="12206" y="21004"/>
                </a:lnTo>
                <a:lnTo>
                  <a:pt x="12419" y="21190"/>
                </a:lnTo>
                <a:lnTo>
                  <a:pt x="12667" y="21320"/>
                </a:lnTo>
                <a:lnTo>
                  <a:pt x="12960" y="21432"/>
                </a:lnTo>
                <a:lnTo>
                  <a:pt x="13286" y="21544"/>
                </a:lnTo>
                <a:lnTo>
                  <a:pt x="13612" y="21655"/>
                </a:lnTo>
                <a:lnTo>
                  <a:pt x="13983" y="21693"/>
                </a:lnTo>
                <a:lnTo>
                  <a:pt x="14343" y="21730"/>
                </a:lnTo>
                <a:lnTo>
                  <a:pt x="14715" y="21730"/>
                </a:lnTo>
                <a:lnTo>
                  <a:pt x="15075" y="21730"/>
                </a:lnTo>
                <a:lnTo>
                  <a:pt x="15446" y="21655"/>
                </a:lnTo>
                <a:lnTo>
                  <a:pt x="15794" y="21581"/>
                </a:lnTo>
                <a:lnTo>
                  <a:pt x="16132" y="21432"/>
                </a:lnTo>
                <a:lnTo>
                  <a:pt x="16458" y="21302"/>
                </a:lnTo>
                <a:lnTo>
                  <a:pt x="16740" y="21078"/>
                </a:lnTo>
                <a:lnTo>
                  <a:pt x="16976" y="20836"/>
                </a:lnTo>
                <a:lnTo>
                  <a:pt x="17043" y="20650"/>
                </a:lnTo>
                <a:lnTo>
                  <a:pt x="17088" y="20426"/>
                </a:lnTo>
                <a:lnTo>
                  <a:pt x="17133" y="20222"/>
                </a:lnTo>
                <a:lnTo>
                  <a:pt x="17156" y="19980"/>
                </a:lnTo>
                <a:lnTo>
                  <a:pt x="17167" y="19477"/>
                </a:lnTo>
                <a:lnTo>
                  <a:pt x="17167" y="18974"/>
                </a:lnTo>
                <a:lnTo>
                  <a:pt x="17156" y="18397"/>
                </a:lnTo>
                <a:lnTo>
                  <a:pt x="17111" y="17820"/>
                </a:lnTo>
                <a:lnTo>
                  <a:pt x="17066" y="17261"/>
                </a:lnTo>
                <a:lnTo>
                  <a:pt x="16998" y="16646"/>
                </a:lnTo>
                <a:lnTo>
                  <a:pt x="16852" y="15511"/>
                </a:lnTo>
                <a:lnTo>
                  <a:pt x="16740" y="14393"/>
                </a:lnTo>
                <a:lnTo>
                  <a:pt x="16717" y="13928"/>
                </a:lnTo>
                <a:lnTo>
                  <a:pt x="16695" y="13462"/>
                </a:lnTo>
                <a:lnTo>
                  <a:pt x="16717" y="13071"/>
                </a:lnTo>
                <a:lnTo>
                  <a:pt x="16785" y="12755"/>
                </a:lnTo>
                <a:lnTo>
                  <a:pt x="16852" y="12419"/>
                </a:lnTo>
                <a:lnTo>
                  <a:pt x="16953" y="12140"/>
                </a:lnTo>
                <a:lnTo>
                  <a:pt x="17088" y="11898"/>
                </a:lnTo>
                <a:lnTo>
                  <a:pt x="17212" y="11675"/>
                </a:lnTo>
                <a:lnTo>
                  <a:pt x="17370" y="11470"/>
                </a:lnTo>
                <a:lnTo>
                  <a:pt x="17516" y="11284"/>
                </a:lnTo>
                <a:lnTo>
                  <a:pt x="17696" y="11135"/>
                </a:lnTo>
                <a:lnTo>
                  <a:pt x="17865" y="11042"/>
                </a:lnTo>
                <a:lnTo>
                  <a:pt x="18033" y="10930"/>
                </a:lnTo>
                <a:lnTo>
                  <a:pt x="18213" y="10893"/>
                </a:lnTo>
                <a:lnTo>
                  <a:pt x="18382" y="10893"/>
                </a:lnTo>
                <a:lnTo>
                  <a:pt x="18551" y="10967"/>
                </a:lnTo>
                <a:lnTo>
                  <a:pt x="18708" y="11042"/>
                </a:lnTo>
                <a:lnTo>
                  <a:pt x="18855" y="11172"/>
                </a:lnTo>
                <a:lnTo>
                  <a:pt x="19012" y="11358"/>
                </a:lnTo>
                <a:lnTo>
                  <a:pt x="19136" y="11600"/>
                </a:lnTo>
                <a:lnTo>
                  <a:pt x="19271" y="11861"/>
                </a:lnTo>
                <a:lnTo>
                  <a:pt x="19440" y="12028"/>
                </a:lnTo>
                <a:lnTo>
                  <a:pt x="19608" y="12177"/>
                </a:lnTo>
                <a:lnTo>
                  <a:pt x="19822" y="12289"/>
                </a:lnTo>
                <a:lnTo>
                  <a:pt x="20025" y="12289"/>
                </a:lnTo>
                <a:lnTo>
                  <a:pt x="20238" y="12289"/>
                </a:lnTo>
                <a:lnTo>
                  <a:pt x="20452" y="12215"/>
                </a:lnTo>
                <a:lnTo>
                  <a:pt x="20643" y="12103"/>
                </a:lnTo>
                <a:lnTo>
                  <a:pt x="20846" y="11973"/>
                </a:lnTo>
                <a:lnTo>
                  <a:pt x="21037" y="11786"/>
                </a:lnTo>
                <a:lnTo>
                  <a:pt x="21206" y="11563"/>
                </a:lnTo>
                <a:lnTo>
                  <a:pt x="21363" y="11321"/>
                </a:lnTo>
                <a:lnTo>
                  <a:pt x="21465" y="11079"/>
                </a:lnTo>
                <a:lnTo>
                  <a:pt x="21577" y="10744"/>
                </a:lnTo>
                <a:lnTo>
                  <a:pt x="21622" y="10427"/>
                </a:lnTo>
                <a:lnTo>
                  <a:pt x="21645" y="10111"/>
                </a:lnTo>
                <a:lnTo>
                  <a:pt x="21622" y="9608"/>
                </a:lnTo>
                <a:lnTo>
                  <a:pt x="21577" y="9142"/>
                </a:lnTo>
                <a:lnTo>
                  <a:pt x="21465" y="8751"/>
                </a:lnTo>
                <a:lnTo>
                  <a:pt x="21363" y="8397"/>
                </a:lnTo>
                <a:lnTo>
                  <a:pt x="21206" y="8062"/>
                </a:lnTo>
                <a:lnTo>
                  <a:pt x="21037" y="7820"/>
                </a:lnTo>
                <a:lnTo>
                  <a:pt x="20846" y="7597"/>
                </a:lnTo>
                <a:lnTo>
                  <a:pt x="20643" y="7429"/>
                </a:lnTo>
                <a:lnTo>
                  <a:pt x="20452" y="7317"/>
                </a:lnTo>
                <a:lnTo>
                  <a:pt x="20238" y="7206"/>
                </a:lnTo>
                <a:lnTo>
                  <a:pt x="20025" y="7168"/>
                </a:lnTo>
                <a:lnTo>
                  <a:pt x="19822" y="7206"/>
                </a:lnTo>
                <a:lnTo>
                  <a:pt x="19608" y="7243"/>
                </a:lnTo>
                <a:lnTo>
                  <a:pt x="19440" y="7355"/>
                </a:lnTo>
                <a:lnTo>
                  <a:pt x="19271" y="7504"/>
                </a:lnTo>
                <a:lnTo>
                  <a:pt x="19136" y="7708"/>
                </a:lnTo>
                <a:lnTo>
                  <a:pt x="19012" y="7895"/>
                </a:lnTo>
                <a:lnTo>
                  <a:pt x="18832" y="8025"/>
                </a:lnTo>
                <a:lnTo>
                  <a:pt x="18663" y="8174"/>
                </a:lnTo>
                <a:lnTo>
                  <a:pt x="18472" y="8248"/>
                </a:lnTo>
                <a:lnTo>
                  <a:pt x="18270" y="8286"/>
                </a:lnTo>
                <a:lnTo>
                  <a:pt x="18078" y="8323"/>
                </a:lnTo>
                <a:lnTo>
                  <a:pt x="17887" y="8323"/>
                </a:lnTo>
                <a:lnTo>
                  <a:pt x="17696" y="8248"/>
                </a:lnTo>
                <a:lnTo>
                  <a:pt x="17493" y="8174"/>
                </a:lnTo>
                <a:lnTo>
                  <a:pt x="17302" y="8062"/>
                </a:lnTo>
                <a:lnTo>
                  <a:pt x="17133" y="7969"/>
                </a:lnTo>
                <a:lnTo>
                  <a:pt x="16976" y="7783"/>
                </a:lnTo>
                <a:lnTo>
                  <a:pt x="16852" y="7597"/>
                </a:lnTo>
                <a:lnTo>
                  <a:pt x="16740" y="7429"/>
                </a:lnTo>
                <a:lnTo>
                  <a:pt x="16672" y="7168"/>
                </a:lnTo>
                <a:lnTo>
                  <a:pt x="16638" y="6926"/>
                </a:lnTo>
                <a:lnTo>
                  <a:pt x="16616" y="6498"/>
                </a:lnTo>
                <a:lnTo>
                  <a:pt x="16616" y="5772"/>
                </a:lnTo>
                <a:lnTo>
                  <a:pt x="16650" y="4915"/>
                </a:lnTo>
                <a:lnTo>
                  <a:pt x="16695" y="3928"/>
                </a:lnTo>
                <a:lnTo>
                  <a:pt x="16762" y="2960"/>
                </a:lnTo>
                <a:lnTo>
                  <a:pt x="16830" y="1992"/>
                </a:lnTo>
                <a:lnTo>
                  <a:pt x="16908" y="1173"/>
                </a:lnTo>
                <a:lnTo>
                  <a:pt x="16976" y="521"/>
                </a:lnTo>
                <a:lnTo>
                  <a:pt x="16953" y="521"/>
                </a:lnTo>
                <a:lnTo>
                  <a:pt x="16931" y="521"/>
                </a:lnTo>
                <a:lnTo>
                  <a:pt x="16267" y="484"/>
                </a:lnTo>
                <a:lnTo>
                  <a:pt x="15637" y="428"/>
                </a:lnTo>
                <a:lnTo>
                  <a:pt x="15063" y="353"/>
                </a:lnTo>
                <a:lnTo>
                  <a:pt x="14523" y="279"/>
                </a:lnTo>
                <a:lnTo>
                  <a:pt x="14040" y="167"/>
                </a:lnTo>
                <a:lnTo>
                  <a:pt x="13635" y="93"/>
                </a:lnTo>
                <a:lnTo>
                  <a:pt x="13331" y="18"/>
                </a:lnTo>
                <a:lnTo>
                  <a:pt x="13117" y="18"/>
                </a:lnTo>
                <a:lnTo>
                  <a:pt x="12982" y="18"/>
                </a:lnTo>
                <a:lnTo>
                  <a:pt x="12858" y="130"/>
                </a:lnTo>
                <a:lnTo>
                  <a:pt x="12723" y="279"/>
                </a:lnTo>
                <a:lnTo>
                  <a:pt x="12622" y="446"/>
                </a:lnTo>
                <a:lnTo>
                  <a:pt x="12510" y="670"/>
                </a:lnTo>
                <a:lnTo>
                  <a:pt x="12419" y="912"/>
                </a:lnTo>
                <a:lnTo>
                  <a:pt x="12363" y="1210"/>
                </a:lnTo>
                <a:lnTo>
                  <a:pt x="12318" y="1526"/>
                </a:lnTo>
                <a:lnTo>
                  <a:pt x="12273" y="1843"/>
                </a:lnTo>
                <a:lnTo>
                  <a:pt x="12251" y="2215"/>
                </a:lnTo>
                <a:lnTo>
                  <a:pt x="12273" y="2532"/>
                </a:lnTo>
                <a:lnTo>
                  <a:pt x="12318" y="2886"/>
                </a:lnTo>
                <a:lnTo>
                  <a:pt x="12386" y="3240"/>
                </a:lnTo>
                <a:lnTo>
                  <a:pt x="12464" y="3556"/>
                </a:lnTo>
                <a:lnTo>
                  <a:pt x="12577" y="3891"/>
                </a:lnTo>
                <a:lnTo>
                  <a:pt x="12746" y="4171"/>
                </a:lnTo>
                <a:lnTo>
                  <a:pt x="12926" y="4487"/>
                </a:lnTo>
                <a:lnTo>
                  <a:pt x="13050" y="4860"/>
                </a:lnTo>
                <a:lnTo>
                  <a:pt x="13162" y="5251"/>
                </a:lnTo>
                <a:lnTo>
                  <a:pt x="13218" y="5604"/>
                </a:lnTo>
                <a:lnTo>
                  <a:pt x="13263" y="5995"/>
                </a:lnTo>
                <a:lnTo>
                  <a:pt x="13241" y="6386"/>
                </a:lnTo>
                <a:lnTo>
                  <a:pt x="13218" y="6740"/>
                </a:lnTo>
                <a:lnTo>
                  <a:pt x="13139" y="7094"/>
                </a:lnTo>
                <a:lnTo>
                  <a:pt x="13050" y="7429"/>
                </a:lnTo>
                <a:lnTo>
                  <a:pt x="12903" y="7746"/>
                </a:lnTo>
                <a:lnTo>
                  <a:pt x="12723" y="8025"/>
                </a:lnTo>
                <a:lnTo>
                  <a:pt x="12532" y="8286"/>
                </a:lnTo>
                <a:lnTo>
                  <a:pt x="12318" y="8491"/>
                </a:lnTo>
                <a:lnTo>
                  <a:pt x="12060" y="8677"/>
                </a:lnTo>
                <a:lnTo>
                  <a:pt x="11756" y="8788"/>
                </a:lnTo>
                <a:lnTo>
                  <a:pt x="11452" y="8826"/>
                </a:lnTo>
                <a:lnTo>
                  <a:pt x="11283" y="8826"/>
                </a:lnTo>
                <a:lnTo>
                  <a:pt x="11126" y="8826"/>
                </a:lnTo>
                <a:lnTo>
                  <a:pt x="11002" y="8788"/>
                </a:lnTo>
                <a:lnTo>
                  <a:pt x="10845" y="8714"/>
                </a:lnTo>
                <a:lnTo>
                  <a:pt x="10721" y="8640"/>
                </a:lnTo>
                <a:lnTo>
                  <a:pt x="10608" y="8565"/>
                </a:lnTo>
                <a:lnTo>
                  <a:pt x="10485" y="8453"/>
                </a:lnTo>
                <a:lnTo>
                  <a:pt x="10372" y="8323"/>
                </a:lnTo>
                <a:lnTo>
                  <a:pt x="10181" y="8062"/>
                </a:lnTo>
                <a:lnTo>
                  <a:pt x="10035" y="7746"/>
                </a:lnTo>
                <a:lnTo>
                  <a:pt x="9900" y="7392"/>
                </a:lnTo>
                <a:lnTo>
                  <a:pt x="9787" y="7001"/>
                </a:lnTo>
                <a:lnTo>
                  <a:pt x="9731" y="6610"/>
                </a:lnTo>
                <a:lnTo>
                  <a:pt x="9686" y="6219"/>
                </a:lnTo>
                <a:lnTo>
                  <a:pt x="9663" y="5772"/>
                </a:lnTo>
                <a:lnTo>
                  <a:pt x="9686" y="5381"/>
                </a:lnTo>
                <a:lnTo>
                  <a:pt x="9753" y="4990"/>
                </a:lnTo>
                <a:lnTo>
                  <a:pt x="9832" y="4636"/>
                </a:lnTo>
                <a:lnTo>
                  <a:pt x="9945" y="4320"/>
                </a:lnTo>
                <a:lnTo>
                  <a:pt x="10068" y="4022"/>
                </a:lnTo>
                <a:lnTo>
                  <a:pt x="10203" y="3817"/>
                </a:lnTo>
                <a:lnTo>
                  <a:pt x="10316" y="3593"/>
                </a:lnTo>
                <a:lnTo>
                  <a:pt x="10395" y="3351"/>
                </a:lnTo>
                <a:lnTo>
                  <a:pt x="10462" y="3109"/>
                </a:lnTo>
                <a:lnTo>
                  <a:pt x="10507" y="2848"/>
                </a:lnTo>
                <a:lnTo>
                  <a:pt x="10530" y="2606"/>
                </a:lnTo>
                <a:lnTo>
                  <a:pt x="10507" y="2346"/>
                </a:lnTo>
                <a:lnTo>
                  <a:pt x="10462" y="2141"/>
                </a:lnTo>
                <a:lnTo>
                  <a:pt x="10395" y="1880"/>
                </a:lnTo>
                <a:lnTo>
                  <a:pt x="10293" y="1638"/>
                </a:lnTo>
                <a:lnTo>
                  <a:pt x="10158" y="1415"/>
                </a:lnTo>
                <a:lnTo>
                  <a:pt x="9967" y="1210"/>
                </a:lnTo>
                <a:lnTo>
                  <a:pt x="9753" y="986"/>
                </a:lnTo>
                <a:lnTo>
                  <a:pt x="9495" y="819"/>
                </a:lnTo>
                <a:lnTo>
                  <a:pt x="9191" y="670"/>
                </a:lnTo>
                <a:lnTo>
                  <a:pt x="8842" y="521"/>
                </a:lnTo>
                <a:lnTo>
                  <a:pt x="8471" y="446"/>
                </a:lnTo>
                <a:lnTo>
                  <a:pt x="7998" y="428"/>
                </a:lnTo>
                <a:lnTo>
                  <a:pt x="7413" y="428"/>
                </a:lnTo>
                <a:lnTo>
                  <a:pt x="6817" y="446"/>
                </a:lnTo>
                <a:lnTo>
                  <a:pt x="6187" y="521"/>
                </a:lnTo>
                <a:lnTo>
                  <a:pt x="5602" y="633"/>
                </a:lnTo>
                <a:lnTo>
                  <a:pt x="5107" y="744"/>
                </a:lnTo>
                <a:lnTo>
                  <a:pt x="4725" y="856"/>
                </a:lnTo>
                <a:lnTo>
                  <a:pt x="4848" y="1564"/>
                </a:lnTo>
                <a:lnTo>
                  <a:pt x="5028" y="2495"/>
                </a:lnTo>
                <a:lnTo>
                  <a:pt x="5175" y="3556"/>
                </a:lnTo>
                <a:lnTo>
                  <a:pt x="5298" y="4673"/>
                </a:lnTo>
                <a:lnTo>
                  <a:pt x="5343" y="5213"/>
                </a:lnTo>
                <a:lnTo>
                  <a:pt x="5388" y="5753"/>
                </a:lnTo>
                <a:lnTo>
                  <a:pt x="5411" y="6275"/>
                </a:lnTo>
                <a:lnTo>
                  <a:pt x="5411" y="6740"/>
                </a:lnTo>
                <a:lnTo>
                  <a:pt x="5366" y="7168"/>
                </a:lnTo>
                <a:lnTo>
                  <a:pt x="5321" y="7541"/>
                </a:lnTo>
                <a:lnTo>
                  <a:pt x="5287" y="7708"/>
                </a:lnTo>
                <a:lnTo>
                  <a:pt x="5242" y="7857"/>
                </a:lnTo>
                <a:lnTo>
                  <a:pt x="5197" y="7969"/>
                </a:lnTo>
                <a:lnTo>
                  <a:pt x="5130" y="8062"/>
                </a:lnTo>
                <a:lnTo>
                  <a:pt x="5006" y="8248"/>
                </a:lnTo>
                <a:lnTo>
                  <a:pt x="4848" y="8397"/>
                </a:lnTo>
                <a:lnTo>
                  <a:pt x="4725" y="8528"/>
                </a:lnTo>
                <a:lnTo>
                  <a:pt x="4567" y="8640"/>
                </a:lnTo>
                <a:lnTo>
                  <a:pt x="4421" y="8714"/>
                </a:lnTo>
                <a:lnTo>
                  <a:pt x="4263" y="8751"/>
                </a:lnTo>
                <a:lnTo>
                  <a:pt x="4095" y="8788"/>
                </a:lnTo>
                <a:lnTo>
                  <a:pt x="3948" y="8788"/>
                </a:lnTo>
                <a:lnTo>
                  <a:pt x="3791" y="8751"/>
                </a:lnTo>
                <a:lnTo>
                  <a:pt x="3667" y="8714"/>
                </a:lnTo>
                <a:lnTo>
                  <a:pt x="3510" y="8677"/>
                </a:lnTo>
                <a:lnTo>
                  <a:pt x="3386" y="8602"/>
                </a:lnTo>
                <a:lnTo>
                  <a:pt x="3251" y="8491"/>
                </a:lnTo>
                <a:lnTo>
                  <a:pt x="3127" y="8360"/>
                </a:lnTo>
                <a:lnTo>
                  <a:pt x="3015" y="8248"/>
                </a:lnTo>
                <a:lnTo>
                  <a:pt x="2925" y="8062"/>
                </a:lnTo>
                <a:lnTo>
                  <a:pt x="2778" y="7857"/>
                </a:lnTo>
                <a:lnTo>
                  <a:pt x="2610" y="7671"/>
                </a:lnTo>
                <a:lnTo>
                  <a:pt x="2407" y="7541"/>
                </a:lnTo>
                <a:lnTo>
                  <a:pt x="2171" y="7466"/>
                </a:lnTo>
                <a:lnTo>
                  <a:pt x="1957" y="7429"/>
                </a:lnTo>
                <a:lnTo>
                  <a:pt x="1698" y="7429"/>
                </a:lnTo>
                <a:lnTo>
                  <a:pt x="1462" y="7466"/>
                </a:lnTo>
                <a:lnTo>
                  <a:pt x="1226" y="7559"/>
                </a:lnTo>
                <a:lnTo>
                  <a:pt x="989" y="7708"/>
                </a:lnTo>
                <a:lnTo>
                  <a:pt x="776" y="7932"/>
                </a:lnTo>
                <a:lnTo>
                  <a:pt x="551" y="8211"/>
                </a:lnTo>
                <a:lnTo>
                  <a:pt x="382" y="8528"/>
                </a:lnTo>
                <a:lnTo>
                  <a:pt x="315" y="8714"/>
                </a:lnTo>
                <a:lnTo>
                  <a:pt x="236" y="8919"/>
                </a:lnTo>
                <a:lnTo>
                  <a:pt x="191" y="9142"/>
                </a:lnTo>
                <a:lnTo>
                  <a:pt x="123" y="9347"/>
                </a:lnTo>
                <a:lnTo>
                  <a:pt x="78" y="9608"/>
                </a:lnTo>
                <a:lnTo>
                  <a:pt x="56" y="9887"/>
                </a:lnTo>
                <a:lnTo>
                  <a:pt x="33" y="10185"/>
                </a:lnTo>
                <a:lnTo>
                  <a:pt x="33" y="10464"/>
                </a:lnTo>
                <a:lnTo>
                  <a:pt x="33" y="10706"/>
                </a:lnTo>
                <a:lnTo>
                  <a:pt x="56" y="10967"/>
                </a:lnTo>
                <a:lnTo>
                  <a:pt x="78" y="11172"/>
                </a:lnTo>
                <a:lnTo>
                  <a:pt x="123" y="11395"/>
                </a:lnTo>
                <a:lnTo>
                  <a:pt x="168" y="11600"/>
                </a:lnTo>
                <a:lnTo>
                  <a:pt x="236" y="11786"/>
                </a:lnTo>
                <a:lnTo>
                  <a:pt x="292" y="11973"/>
                </a:lnTo>
                <a:lnTo>
                  <a:pt x="382" y="12140"/>
                </a:lnTo>
                <a:lnTo>
                  <a:pt x="540" y="12419"/>
                </a:lnTo>
                <a:lnTo>
                  <a:pt x="731" y="12680"/>
                </a:lnTo>
                <a:lnTo>
                  <a:pt x="944" y="12866"/>
                </a:lnTo>
                <a:lnTo>
                  <a:pt x="1158" y="12997"/>
                </a:lnTo>
                <a:lnTo>
                  <a:pt x="1395" y="13108"/>
                </a:lnTo>
                <a:lnTo>
                  <a:pt x="1608" y="13183"/>
                </a:lnTo>
                <a:lnTo>
                  <a:pt x="1856" y="13183"/>
                </a:lnTo>
                <a:lnTo>
                  <a:pt x="2070" y="13146"/>
                </a:lnTo>
                <a:lnTo>
                  <a:pt x="2261" y="13071"/>
                </a:lnTo>
                <a:lnTo>
                  <a:pt x="2430" y="12960"/>
                </a:lnTo>
                <a:lnTo>
                  <a:pt x="2587" y="12792"/>
                </a:lnTo>
                <a:lnTo>
                  <a:pt x="2688" y="12606"/>
                </a:lnTo>
                <a:lnTo>
                  <a:pt x="2801" y="12419"/>
                </a:lnTo>
                <a:lnTo>
                  <a:pt x="2925" y="12289"/>
                </a:lnTo>
                <a:lnTo>
                  <a:pt x="3082" y="12177"/>
                </a:lnTo>
                <a:lnTo>
                  <a:pt x="3228" y="12103"/>
                </a:lnTo>
                <a:lnTo>
                  <a:pt x="3408" y="12103"/>
                </a:lnTo>
                <a:lnTo>
                  <a:pt x="3577" y="12103"/>
                </a:lnTo>
                <a:lnTo>
                  <a:pt x="3723" y="12177"/>
                </a:lnTo>
                <a:lnTo>
                  <a:pt x="3903" y="12252"/>
                </a:lnTo>
                <a:lnTo>
                  <a:pt x="4072" y="12364"/>
                </a:lnTo>
                <a:lnTo>
                  <a:pt x="4230" y="12494"/>
                </a:lnTo>
                <a:lnTo>
                  <a:pt x="4353" y="12643"/>
                </a:lnTo>
                <a:lnTo>
                  <a:pt x="4488" y="12829"/>
                </a:lnTo>
                <a:lnTo>
                  <a:pt x="4567" y="13034"/>
                </a:lnTo>
                <a:lnTo>
                  <a:pt x="4657" y="13257"/>
                </a:lnTo>
                <a:lnTo>
                  <a:pt x="4702" y="13462"/>
                </a:lnTo>
                <a:lnTo>
                  <a:pt x="4725" y="13686"/>
                </a:lnTo>
                <a:lnTo>
                  <a:pt x="4702" y="14282"/>
                </a:lnTo>
                <a:lnTo>
                  <a:pt x="4657" y="15045"/>
                </a:lnTo>
                <a:lnTo>
                  <a:pt x="4612" y="15976"/>
                </a:lnTo>
                <a:lnTo>
                  <a:pt x="4590" y="16926"/>
                </a:lnTo>
                <a:lnTo>
                  <a:pt x="4567" y="17968"/>
                </a:lnTo>
                <a:lnTo>
                  <a:pt x="4567" y="19011"/>
                </a:lnTo>
                <a:lnTo>
                  <a:pt x="4590" y="19514"/>
                </a:lnTo>
                <a:lnTo>
                  <a:pt x="4612" y="19980"/>
                </a:lnTo>
                <a:lnTo>
                  <a:pt x="4657" y="20426"/>
                </a:lnTo>
                <a:lnTo>
                  <a:pt x="4725" y="20836"/>
                </a:lnTo>
                <a:lnTo>
                  <a:pt x="4848" y="20929"/>
                </a:lnTo>
                <a:lnTo>
                  <a:pt x="5040" y="21004"/>
                </a:lnTo>
                <a:lnTo>
                  <a:pt x="5265" y="21078"/>
                </a:lnTo>
                <a:lnTo>
                  <a:pt x="5478" y="21115"/>
                </a:lnTo>
                <a:lnTo>
                  <a:pt x="6041" y="21115"/>
                </a:lnTo>
                <a:lnTo>
                  <a:pt x="6637" y="21078"/>
                </a:lnTo>
                <a:lnTo>
                  <a:pt x="7312" y="21004"/>
                </a:lnTo>
                <a:lnTo>
                  <a:pt x="7998" y="20929"/>
                </a:lnTo>
                <a:lnTo>
                  <a:pt x="8696" y="20855"/>
                </a:lnTo>
                <a:lnTo>
                  <a:pt x="9360" y="20836"/>
                </a:lnTo>
                <a:close/>
              </a:path>
            </a:pathLst>
          </a:custGeom>
          <a:solidFill>
            <a:srgbClr val="99CCFF"/>
          </a:solidFill>
          <a:ln w="28575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1905000" y="2133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2514600" y="3352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29" name="Oval 13"/>
          <p:cNvSpPr>
            <a:spLocks noChangeArrowheads="1"/>
          </p:cNvSpPr>
          <p:nvPr/>
        </p:nvSpPr>
        <p:spPr bwMode="auto">
          <a:xfrm>
            <a:off x="2438400" y="19812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0" name="Oval 14"/>
          <p:cNvSpPr>
            <a:spLocks noChangeArrowheads="1"/>
          </p:cNvSpPr>
          <p:nvPr/>
        </p:nvSpPr>
        <p:spPr bwMode="auto">
          <a:xfrm>
            <a:off x="3124200" y="17526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1" name="Oval 15"/>
          <p:cNvSpPr>
            <a:spLocks noChangeArrowheads="1"/>
          </p:cNvSpPr>
          <p:nvPr/>
        </p:nvSpPr>
        <p:spPr bwMode="auto">
          <a:xfrm>
            <a:off x="5029200" y="44196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2" name="Oval 16"/>
          <p:cNvSpPr>
            <a:spLocks noChangeArrowheads="1"/>
          </p:cNvSpPr>
          <p:nvPr/>
        </p:nvSpPr>
        <p:spPr bwMode="auto">
          <a:xfrm>
            <a:off x="4724400" y="25146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3" name="Oval 17"/>
          <p:cNvSpPr>
            <a:spLocks noChangeArrowheads="1"/>
          </p:cNvSpPr>
          <p:nvPr/>
        </p:nvSpPr>
        <p:spPr bwMode="auto">
          <a:xfrm>
            <a:off x="5486400" y="3352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4" name="Oval 18"/>
          <p:cNvSpPr>
            <a:spLocks noChangeArrowheads="1"/>
          </p:cNvSpPr>
          <p:nvPr/>
        </p:nvSpPr>
        <p:spPr bwMode="auto">
          <a:xfrm>
            <a:off x="3657600" y="1676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5" name="Oval 19"/>
          <p:cNvSpPr>
            <a:spLocks noChangeArrowheads="1"/>
          </p:cNvSpPr>
          <p:nvPr/>
        </p:nvSpPr>
        <p:spPr bwMode="auto">
          <a:xfrm>
            <a:off x="4800600" y="2286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6" name="Oval 20"/>
          <p:cNvSpPr>
            <a:spLocks noChangeArrowheads="1"/>
          </p:cNvSpPr>
          <p:nvPr/>
        </p:nvSpPr>
        <p:spPr bwMode="auto">
          <a:xfrm>
            <a:off x="3048000" y="2743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7" name="Oval 21"/>
          <p:cNvSpPr>
            <a:spLocks noChangeArrowheads="1"/>
          </p:cNvSpPr>
          <p:nvPr/>
        </p:nvSpPr>
        <p:spPr bwMode="auto">
          <a:xfrm>
            <a:off x="6705600" y="3429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4267200" y="2590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39" name="Oval 23"/>
          <p:cNvSpPr>
            <a:spLocks noChangeArrowheads="1"/>
          </p:cNvSpPr>
          <p:nvPr/>
        </p:nvSpPr>
        <p:spPr bwMode="auto">
          <a:xfrm>
            <a:off x="2286000" y="3429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0" name="Oval 24"/>
          <p:cNvSpPr>
            <a:spLocks noChangeArrowheads="1"/>
          </p:cNvSpPr>
          <p:nvPr/>
        </p:nvSpPr>
        <p:spPr bwMode="auto">
          <a:xfrm>
            <a:off x="3886200" y="3276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1" name="Oval 25"/>
          <p:cNvSpPr>
            <a:spLocks noChangeArrowheads="1"/>
          </p:cNvSpPr>
          <p:nvPr/>
        </p:nvSpPr>
        <p:spPr bwMode="auto">
          <a:xfrm>
            <a:off x="4953000" y="2819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2" name="Oval 26"/>
          <p:cNvSpPr>
            <a:spLocks noChangeArrowheads="1"/>
          </p:cNvSpPr>
          <p:nvPr/>
        </p:nvSpPr>
        <p:spPr bwMode="auto">
          <a:xfrm>
            <a:off x="4800600" y="32766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3" name="Oval 27"/>
          <p:cNvSpPr>
            <a:spLocks noChangeArrowheads="1"/>
          </p:cNvSpPr>
          <p:nvPr/>
        </p:nvSpPr>
        <p:spPr bwMode="auto">
          <a:xfrm>
            <a:off x="51054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4" name="Oval 28"/>
          <p:cNvSpPr>
            <a:spLocks noChangeArrowheads="1"/>
          </p:cNvSpPr>
          <p:nvPr/>
        </p:nvSpPr>
        <p:spPr bwMode="auto">
          <a:xfrm>
            <a:off x="5257800" y="2667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5" name="Oval 29"/>
          <p:cNvSpPr>
            <a:spLocks noChangeArrowheads="1"/>
          </p:cNvSpPr>
          <p:nvPr/>
        </p:nvSpPr>
        <p:spPr bwMode="auto">
          <a:xfrm>
            <a:off x="5867400" y="4191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6" name="Oval 30"/>
          <p:cNvSpPr>
            <a:spLocks noChangeArrowheads="1"/>
          </p:cNvSpPr>
          <p:nvPr/>
        </p:nvSpPr>
        <p:spPr bwMode="auto">
          <a:xfrm>
            <a:off x="6248400" y="39624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7" name="Oval 31"/>
          <p:cNvSpPr>
            <a:spLocks noChangeArrowheads="1"/>
          </p:cNvSpPr>
          <p:nvPr/>
        </p:nvSpPr>
        <p:spPr bwMode="auto">
          <a:xfrm>
            <a:off x="6934200" y="1828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8" name="Oval 32"/>
          <p:cNvSpPr>
            <a:spLocks noChangeArrowheads="1"/>
          </p:cNvSpPr>
          <p:nvPr/>
        </p:nvSpPr>
        <p:spPr bwMode="auto">
          <a:xfrm>
            <a:off x="7467600" y="2971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49" name="Oval 33"/>
          <p:cNvSpPr>
            <a:spLocks noChangeArrowheads="1"/>
          </p:cNvSpPr>
          <p:nvPr/>
        </p:nvSpPr>
        <p:spPr bwMode="auto">
          <a:xfrm>
            <a:off x="3581400" y="3733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0" name="Oval 34"/>
          <p:cNvSpPr>
            <a:spLocks noChangeArrowheads="1"/>
          </p:cNvSpPr>
          <p:nvPr/>
        </p:nvSpPr>
        <p:spPr bwMode="auto">
          <a:xfrm>
            <a:off x="6172200" y="43434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1" name="Oval 35"/>
          <p:cNvSpPr>
            <a:spLocks noChangeArrowheads="1"/>
          </p:cNvSpPr>
          <p:nvPr/>
        </p:nvSpPr>
        <p:spPr bwMode="auto">
          <a:xfrm>
            <a:off x="6553200" y="1600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2" name="Oval 36"/>
          <p:cNvSpPr>
            <a:spLocks noChangeArrowheads="1"/>
          </p:cNvSpPr>
          <p:nvPr/>
        </p:nvSpPr>
        <p:spPr bwMode="auto">
          <a:xfrm>
            <a:off x="1600200" y="1828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3" name="Oval 37"/>
          <p:cNvSpPr>
            <a:spLocks noChangeArrowheads="1"/>
          </p:cNvSpPr>
          <p:nvPr/>
        </p:nvSpPr>
        <p:spPr bwMode="auto">
          <a:xfrm>
            <a:off x="2209800" y="4267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4" name="Oval 38"/>
          <p:cNvSpPr>
            <a:spLocks noChangeArrowheads="1"/>
          </p:cNvSpPr>
          <p:nvPr/>
        </p:nvSpPr>
        <p:spPr bwMode="auto">
          <a:xfrm>
            <a:off x="3276600" y="30480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5" name="Oval 39"/>
          <p:cNvSpPr>
            <a:spLocks noChangeArrowheads="1"/>
          </p:cNvSpPr>
          <p:nvPr/>
        </p:nvSpPr>
        <p:spPr bwMode="auto">
          <a:xfrm>
            <a:off x="1676400" y="34290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6" name="Oval 40"/>
          <p:cNvSpPr>
            <a:spLocks noChangeArrowheads="1"/>
          </p:cNvSpPr>
          <p:nvPr/>
        </p:nvSpPr>
        <p:spPr bwMode="auto">
          <a:xfrm>
            <a:off x="7467600" y="38100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7" name="Oval 41"/>
          <p:cNvSpPr>
            <a:spLocks noChangeArrowheads="1"/>
          </p:cNvSpPr>
          <p:nvPr/>
        </p:nvSpPr>
        <p:spPr bwMode="auto">
          <a:xfrm>
            <a:off x="4038600" y="16002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8" name="Oval 42"/>
          <p:cNvSpPr>
            <a:spLocks noChangeArrowheads="1"/>
          </p:cNvSpPr>
          <p:nvPr/>
        </p:nvSpPr>
        <p:spPr bwMode="auto">
          <a:xfrm>
            <a:off x="5715000" y="27432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59" name="Oval 43"/>
          <p:cNvSpPr>
            <a:spLocks noChangeArrowheads="1"/>
          </p:cNvSpPr>
          <p:nvPr/>
        </p:nvSpPr>
        <p:spPr bwMode="auto">
          <a:xfrm>
            <a:off x="3962400" y="41148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0" name="Oval 44"/>
          <p:cNvSpPr>
            <a:spLocks noChangeArrowheads="1"/>
          </p:cNvSpPr>
          <p:nvPr/>
        </p:nvSpPr>
        <p:spPr bwMode="auto">
          <a:xfrm>
            <a:off x="1752600" y="16764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1" name="Oval 45"/>
          <p:cNvSpPr>
            <a:spLocks noChangeArrowheads="1"/>
          </p:cNvSpPr>
          <p:nvPr/>
        </p:nvSpPr>
        <p:spPr bwMode="auto">
          <a:xfrm>
            <a:off x="2590800" y="35052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2" name="Oval 46"/>
          <p:cNvSpPr>
            <a:spLocks noChangeArrowheads="1"/>
          </p:cNvSpPr>
          <p:nvPr/>
        </p:nvSpPr>
        <p:spPr bwMode="auto">
          <a:xfrm>
            <a:off x="6477000" y="25908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3" name="Oval 47"/>
          <p:cNvSpPr>
            <a:spLocks noChangeArrowheads="1"/>
          </p:cNvSpPr>
          <p:nvPr/>
        </p:nvSpPr>
        <p:spPr bwMode="auto">
          <a:xfrm>
            <a:off x="6781800" y="2286000"/>
            <a:ext cx="152400" cy="152400"/>
          </a:xfrm>
          <a:prstGeom prst="ellipse">
            <a:avLst/>
          </a:prstGeom>
          <a:solidFill>
            <a:srgbClr val="993300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4" name="Oval 48"/>
          <p:cNvSpPr>
            <a:spLocks noChangeArrowheads="1"/>
          </p:cNvSpPr>
          <p:nvPr/>
        </p:nvSpPr>
        <p:spPr bwMode="auto">
          <a:xfrm>
            <a:off x="7620000" y="27432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5" name="Oval 49"/>
          <p:cNvSpPr>
            <a:spLocks noChangeArrowheads="1"/>
          </p:cNvSpPr>
          <p:nvPr/>
        </p:nvSpPr>
        <p:spPr bwMode="auto">
          <a:xfrm>
            <a:off x="2057400" y="26670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34866" name="Oval 50"/>
          <p:cNvSpPr>
            <a:spLocks noChangeArrowheads="1"/>
          </p:cNvSpPr>
          <p:nvPr/>
        </p:nvSpPr>
        <p:spPr bwMode="auto">
          <a:xfrm>
            <a:off x="8153400" y="3886200"/>
            <a:ext cx="152400" cy="152400"/>
          </a:xfrm>
          <a:prstGeom prst="ellipse">
            <a:avLst/>
          </a:prstGeom>
          <a:solidFill>
            <a:srgbClr val="6666FF"/>
          </a:solidFill>
          <a:ln w="9525">
            <a:solidFill>
              <a:srgbClr val="333333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4387" name="Text Box 52"/>
          <p:cNvSpPr txBox="1">
            <a:spLocks noChangeArrowheads="1"/>
          </p:cNvSpPr>
          <p:nvPr/>
        </p:nvSpPr>
        <p:spPr bwMode="auto">
          <a:xfrm>
            <a:off x="609600" y="55626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At each of the 400 locations, collect both dependent and the independent variables</a:t>
            </a:r>
            <a:endParaRPr lang="en-US" alt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4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4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4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7" grpId="0" animBg="1"/>
      <p:bldP spid="34828" grpId="0" animBg="1"/>
      <p:bldP spid="34829" grpId="0" animBg="1"/>
      <p:bldP spid="34830" grpId="0" animBg="1"/>
      <p:bldP spid="34831" grpId="0" animBg="1"/>
      <p:bldP spid="34832" grpId="0" animBg="1"/>
      <p:bldP spid="34833" grpId="0" animBg="1"/>
      <p:bldP spid="34834" grpId="0" animBg="1"/>
      <p:bldP spid="34835" grpId="0" animBg="1"/>
      <p:bldP spid="34836" grpId="0" animBg="1"/>
      <p:bldP spid="34837" grpId="0" animBg="1"/>
      <p:bldP spid="34838" grpId="0" animBg="1"/>
      <p:bldP spid="34839" grpId="0" animBg="1"/>
      <p:bldP spid="34840" grpId="0" animBg="1"/>
      <p:bldP spid="34841" grpId="0" animBg="1"/>
      <p:bldP spid="34842" grpId="0" animBg="1"/>
      <p:bldP spid="34843" grpId="0" animBg="1"/>
      <p:bldP spid="34844" grpId="0" animBg="1"/>
      <p:bldP spid="34845" grpId="0" animBg="1"/>
      <p:bldP spid="34846" grpId="0" animBg="1"/>
      <p:bldP spid="34847" grpId="0" animBg="1"/>
      <p:bldP spid="34848" grpId="0" animBg="1"/>
      <p:bldP spid="34849" grpId="0" animBg="1"/>
      <p:bldP spid="34850" grpId="0" animBg="1"/>
      <p:bldP spid="34851" grpId="0" animBg="1"/>
      <p:bldP spid="34852" grpId="0" animBg="1"/>
      <p:bldP spid="34853" grpId="0" animBg="1"/>
      <p:bldP spid="34854" grpId="0" animBg="1"/>
      <p:bldP spid="34855" grpId="0" animBg="1"/>
      <p:bldP spid="34856" grpId="0" animBg="1"/>
      <p:bldP spid="34857" grpId="0" animBg="1"/>
      <p:bldP spid="34858" grpId="0" animBg="1"/>
      <p:bldP spid="34859" grpId="0" animBg="1"/>
      <p:bldP spid="34860" grpId="0" animBg="1"/>
      <p:bldP spid="34861" grpId="0" animBg="1"/>
      <p:bldP spid="34862" grpId="0" animBg="1"/>
      <p:bldP spid="34863" grpId="0" animBg="1"/>
      <p:bldP spid="34864" grpId="0" animBg="1"/>
      <p:bldP spid="34865" grpId="0" animBg="1"/>
      <p:bldP spid="348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dependent variable</a:t>
            </a:r>
            <a:endParaRPr lang="en-US" smtClean="0"/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Dependent variable: presence/absence</a:t>
            </a:r>
          </a:p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A total of 400 sites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for the 200 presence sites: dep value = 1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 for the 200 absence sites: dep value = 0</a:t>
            </a:r>
          </a:p>
          <a:p>
            <a:pPr eaLnBrk="1" hangingPunct="1">
              <a:buFont typeface="Arial" charset="0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independent variables</a:t>
            </a:r>
            <a:endParaRPr lang="en-US" smtClean="0"/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►"/>
              <a:defRPr/>
            </a:pPr>
            <a:r>
              <a:rPr lang="en-US" sz="2800" smtClean="0"/>
              <a:t>Independent variables (14)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the continuous variables (1-5, ratio data)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	1. Elevation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		2. slope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		3. aspect (e-w)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		4. aspect (n-s)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en-US" sz="2800" smtClean="0"/>
              <a:t>   		5. distance to openness (buffer to roads or to land cover)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4. LR - circular var</a:t>
            </a:r>
            <a:endParaRPr lang="en-US" smtClean="0"/>
          </a:p>
        </p:txBody>
      </p:sp>
      <p:sp>
        <p:nvSpPr>
          <p:cNvPr id="12291" name="AutoShape 3"/>
          <p:cNvSpPr>
            <a:spLocks noGrp="1" noChangeArrowheads="1"/>
          </p:cNvSpPr>
          <p:nvPr>
            <p:ph type="body" idx="1"/>
          </p:nvPr>
        </p:nvSpPr>
        <p:spPr>
          <a:xfrm>
            <a:off x="385763" y="1600200"/>
            <a:ext cx="1674812" cy="1666875"/>
          </a:xfrm>
          <a:prstGeom prst="flowChartSummingJunction">
            <a:avLst/>
          </a:prstGeom>
          <a:ln w="19050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US" smtClean="0"/>
              <a:t>                     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362200" y="1905000"/>
            <a:ext cx="480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45~135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(e) vs. 225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~315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(w)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-45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~45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(n) vs.135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~225</a:t>
            </a:r>
            <a:r>
              <a:rPr 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(s)</a:t>
            </a:r>
            <a:r>
              <a:rPr lang="en-US" sz="2400" dirty="0">
                <a:latin typeface="Tahoma" pitchFamily="1" charset="0"/>
                <a:cs typeface="Arial" charset="0"/>
              </a:rPr>
              <a:t> </a:t>
            </a:r>
          </a:p>
        </p:txBody>
      </p:sp>
      <p:sp>
        <p:nvSpPr>
          <p:cNvPr id="20485" name="Text Box 8"/>
          <p:cNvSpPr txBox="1">
            <a:spLocks noChangeArrowheads="1"/>
          </p:cNvSpPr>
          <p:nvPr/>
        </p:nvSpPr>
        <p:spPr bwMode="auto">
          <a:xfrm>
            <a:off x="6324600" y="2743200"/>
            <a:ext cx="13716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" panose="02020603050405020304" pitchFamily="18" charset="0"/>
              </a:rPr>
              <a:t>Sin0 = 0</a:t>
            </a:r>
          </a:p>
          <a:p>
            <a:pPr>
              <a:lnSpc>
                <a:spcPct val="35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6600"/>
                </a:solidFill>
                <a:latin typeface="Times" panose="02020603050405020304" pitchFamily="18" charset="0"/>
              </a:rPr>
              <a:t>Cos0 = 1</a:t>
            </a:r>
            <a:r>
              <a:rPr lang="en-US" altLang="en-US" sz="2800"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20486" name="AutoShape 12"/>
          <p:cNvSpPr>
            <a:spLocks noChangeArrowheads="1"/>
          </p:cNvSpPr>
          <p:nvPr/>
        </p:nvSpPr>
        <p:spPr bwMode="auto">
          <a:xfrm>
            <a:off x="6172200" y="3565525"/>
            <a:ext cx="1524000" cy="1463675"/>
          </a:xfrm>
          <a:prstGeom prst="flowChartOr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7" name="Text Box 13"/>
          <p:cNvSpPr txBox="1">
            <a:spLocks noChangeArrowheads="1"/>
          </p:cNvSpPr>
          <p:nvPr/>
        </p:nvSpPr>
        <p:spPr bwMode="auto">
          <a:xfrm>
            <a:off x="6248400" y="5051425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" panose="02020603050405020304" pitchFamily="18" charset="0"/>
              </a:rPr>
              <a:t>Sin180 = 0</a:t>
            </a:r>
          </a:p>
          <a:p>
            <a:pPr>
              <a:lnSpc>
                <a:spcPct val="3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6600"/>
                </a:solidFill>
                <a:latin typeface="Times" panose="02020603050405020304" pitchFamily="18" charset="0"/>
              </a:rPr>
              <a:t>Cos180 = -1</a:t>
            </a:r>
            <a:r>
              <a:rPr lang="en-US" altLang="en-US" sz="2800"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20488" name="Text Box 14"/>
          <p:cNvSpPr txBox="1">
            <a:spLocks noChangeArrowheads="1"/>
          </p:cNvSpPr>
          <p:nvPr/>
        </p:nvSpPr>
        <p:spPr bwMode="auto">
          <a:xfrm>
            <a:off x="4800600" y="3952875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" panose="02020603050405020304" pitchFamily="18" charset="0"/>
              </a:rPr>
              <a:t>Sin270 = -1</a:t>
            </a:r>
          </a:p>
          <a:p>
            <a:pPr>
              <a:lnSpc>
                <a:spcPct val="3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6600"/>
                </a:solidFill>
                <a:latin typeface="Times" panose="02020603050405020304" pitchFamily="18" charset="0"/>
              </a:rPr>
              <a:t>Cos270 = 0</a:t>
            </a:r>
            <a:r>
              <a:rPr lang="en-US" altLang="en-US" sz="2800"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20489" name="Text Box 15"/>
          <p:cNvSpPr txBox="1">
            <a:spLocks noChangeArrowheads="1"/>
          </p:cNvSpPr>
          <p:nvPr/>
        </p:nvSpPr>
        <p:spPr bwMode="auto">
          <a:xfrm>
            <a:off x="7696200" y="3968750"/>
            <a:ext cx="1371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" panose="02020603050405020304" pitchFamily="18" charset="0"/>
              </a:rPr>
              <a:t>Sin90 = 1</a:t>
            </a:r>
          </a:p>
          <a:p>
            <a:pPr>
              <a:lnSpc>
                <a:spcPct val="3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CC6600"/>
                </a:solidFill>
                <a:latin typeface="Times" panose="02020603050405020304" pitchFamily="18" charset="0"/>
              </a:rPr>
              <a:t>Cos90 = 0</a:t>
            </a:r>
            <a:r>
              <a:rPr lang="en-US" altLang="en-US" sz="2800">
                <a:solidFill>
                  <a:srgbClr val="C9946D"/>
                </a:solidFill>
                <a:latin typeface="Times" panose="02020603050405020304" pitchFamily="18" charset="0"/>
              </a:rPr>
              <a:t> </a:t>
            </a:r>
          </a:p>
        </p:txBody>
      </p:sp>
      <p:sp>
        <p:nvSpPr>
          <p:cNvPr id="11274" name="Text Box 19"/>
          <p:cNvSpPr txBox="1">
            <a:spLocks noChangeArrowheads="1"/>
          </p:cNvSpPr>
          <p:nvPr/>
        </p:nvSpPr>
        <p:spPr bwMode="auto">
          <a:xfrm>
            <a:off x="533400" y="4543425"/>
            <a:ext cx="4800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Variables 3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. 4. Aspect is a circular variable. To differentiate its circular values, divide it into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e-w and n-s directions,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1" charset="0"/>
                <a:cs typeface="Arial" charset="0"/>
              </a:rPr>
              <a:t>or use sin or cos.</a:t>
            </a:r>
            <a:r>
              <a:rPr lang="en-US" sz="2400" dirty="0">
                <a:latin typeface="Tahoma" pitchFamily="1" charset="0"/>
                <a:cs typeface="Arial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778</TotalTime>
  <Words>1471</Words>
  <Application>Microsoft Office PowerPoint</Application>
  <PresentationFormat>On-screen Show (4:3)</PresentationFormat>
  <Paragraphs>217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Tahoma</vt:lpstr>
      <vt:lpstr>Arial</vt:lpstr>
      <vt:lpstr>Wingdings</vt:lpstr>
      <vt:lpstr>Times</vt:lpstr>
      <vt:lpstr>Symbol</vt:lpstr>
      <vt:lpstr>Compass</vt:lpstr>
      <vt:lpstr>PowerPoint Presentation</vt:lpstr>
      <vt:lpstr>1. Issue</vt:lpstr>
      <vt:lpstr>2. Factors</vt:lpstr>
      <vt:lpstr>3. Raw Data</vt:lpstr>
      <vt:lpstr>4. Logistic Regression</vt:lpstr>
      <vt:lpstr>PowerPoint Presentation</vt:lpstr>
      <vt:lpstr>4. LR - dependent variable</vt:lpstr>
      <vt:lpstr>4. LR - independent variables</vt:lpstr>
      <vt:lpstr>4. LR - circular var</vt:lpstr>
      <vt:lpstr>Extract Distance Info</vt:lpstr>
      <vt:lpstr>4. LR - categorical ind var</vt:lpstr>
      <vt:lpstr>4. LR - categorical ind var</vt:lpstr>
      <vt:lpstr>4. LR - categorical ind var</vt:lpstr>
      <vt:lpstr>5. Statistical Testing</vt:lpstr>
      <vt:lpstr>PowerPoint Presentation</vt:lpstr>
      <vt:lpstr>6. Data Partition</vt:lpstr>
      <vt:lpstr>7. The Logistic Model</vt:lpstr>
      <vt:lpstr>7. The Logistic Model</vt:lpstr>
      <vt:lpstr>8. Accuracy Assessment</vt:lpstr>
      <vt:lpstr>PowerPoint Presentation</vt:lpstr>
      <vt:lpstr>PowerPoint Presentation</vt:lpstr>
      <vt:lpstr>8. Accuracy Assessment</vt:lpstr>
      <vt:lpstr>PowerPoint Presentation</vt:lpstr>
      <vt:lpstr>8. Accuracy Assessment</vt:lpstr>
      <vt:lpstr>8. Model Validation</vt:lpstr>
      <vt:lpstr>9. GIS Overlay</vt:lpstr>
      <vt:lpstr>PowerPoint Presentation</vt:lpstr>
    </vt:vector>
  </TitlesOfParts>
  <Company>Dept of Geography, U.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Ling Bian</dc:creator>
  <cp:lastModifiedBy>Windows User</cp:lastModifiedBy>
  <cp:revision>89</cp:revision>
  <dcterms:created xsi:type="dcterms:W3CDTF">2004-03-07T04:14:01Z</dcterms:created>
  <dcterms:modified xsi:type="dcterms:W3CDTF">2020-03-10T19:38:27Z</dcterms:modified>
</cp:coreProperties>
</file>