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8"/>
  </p:notesMasterIdLst>
  <p:handoutMasterIdLst>
    <p:handoutMasterId r:id="rId29"/>
  </p:handoutMasterIdLst>
  <p:sldIdLst>
    <p:sldId id="263" r:id="rId2"/>
    <p:sldId id="385" r:id="rId3"/>
    <p:sldId id="394" r:id="rId4"/>
    <p:sldId id="386" r:id="rId5"/>
    <p:sldId id="387" r:id="rId6"/>
    <p:sldId id="393" r:id="rId7"/>
    <p:sldId id="388" r:id="rId8"/>
    <p:sldId id="403" r:id="rId9"/>
    <p:sldId id="398" r:id="rId10"/>
    <p:sldId id="401" r:id="rId11"/>
    <p:sldId id="399" r:id="rId12"/>
    <p:sldId id="400" r:id="rId13"/>
    <p:sldId id="389" r:id="rId14"/>
    <p:sldId id="397" r:id="rId15"/>
    <p:sldId id="402" r:id="rId16"/>
    <p:sldId id="396" r:id="rId17"/>
    <p:sldId id="392" r:id="rId18"/>
    <p:sldId id="405" r:id="rId19"/>
    <p:sldId id="404" r:id="rId20"/>
    <p:sldId id="406" r:id="rId21"/>
    <p:sldId id="407" r:id="rId22"/>
    <p:sldId id="409" r:id="rId23"/>
    <p:sldId id="410" r:id="rId24"/>
    <p:sldId id="408" r:id="rId25"/>
    <p:sldId id="390" r:id="rId26"/>
    <p:sldId id="391"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6600"/>
    <a:srgbClr val="CC330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8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 charset="0"/>
                <a:cs typeface="Arial" charset="0"/>
              </a:defRPr>
            </a:lvl1pPr>
          </a:lstStyle>
          <a:p>
            <a:pPr>
              <a:defRPr/>
            </a:pPr>
            <a:endParaRPr lang="en-US"/>
          </a:p>
        </p:txBody>
      </p:sp>
      <p:sp>
        <p:nvSpPr>
          <p:cNvPr id="62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 charset="0"/>
                <a:cs typeface="Arial" charset="0"/>
              </a:defRPr>
            </a:lvl1pPr>
          </a:lstStyle>
          <a:p>
            <a:pPr>
              <a:defRPr/>
            </a:pPr>
            <a:endParaRPr lang="en-US"/>
          </a:p>
        </p:txBody>
      </p:sp>
      <p:sp>
        <p:nvSpPr>
          <p:cNvPr id="62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 charset="0"/>
                <a:cs typeface="Arial" charset="0"/>
              </a:defRPr>
            </a:lvl1pPr>
          </a:lstStyle>
          <a:p>
            <a:pPr>
              <a:defRPr/>
            </a:pPr>
            <a:endParaRPr lang="en-US"/>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panose="02020603050405020304" pitchFamily="18" charset="0"/>
              </a:defRPr>
            </a:lvl1pPr>
          </a:lstStyle>
          <a:p>
            <a:pPr>
              <a:defRPr/>
            </a:pPr>
            <a:fld id="{3747FCCD-0378-4431-BDCF-BF940EA3E3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1" charset="0"/>
                <a:cs typeface="Arial" charset="0"/>
              </a:defRPr>
            </a:lvl1pPr>
          </a:lstStyle>
          <a:p>
            <a:pPr>
              <a:defRPr/>
            </a:pPr>
            <a:endParaRPr lang="en-US"/>
          </a:p>
        </p:txBody>
      </p:sp>
      <p:sp>
        <p:nvSpPr>
          <p:cNvPr id="2140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1" charset="0"/>
                <a:cs typeface="Arial" charset="0"/>
              </a:defRPr>
            </a:lvl1pPr>
          </a:lstStyle>
          <a:p>
            <a:pPr>
              <a:defRPr/>
            </a:pPr>
            <a:endParaRPr 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 charset="0"/>
                <a:cs typeface="Arial" charset="0"/>
              </a:defRPr>
            </a:lvl1pPr>
          </a:lstStyle>
          <a:p>
            <a:pPr>
              <a:defRPr/>
            </a:pPr>
            <a:endParaRPr lang="en-US"/>
          </a:p>
        </p:txBody>
      </p:sp>
      <p:sp>
        <p:nvSpPr>
          <p:cNvPr id="2140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0BC0713-8E13-4ABD-A122-052CDD7EB0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7CA2DA1D-9016-4504-8ECE-08358116E4AF}" type="slidenum">
              <a:rPr lang="en-US" altLang="en-US">
                <a:latin typeface="Tahoma" panose="020B0604030504040204" pitchFamily="34" charset="0"/>
              </a:rPr>
              <a:pPr>
                <a:spcBef>
                  <a:spcPct val="0"/>
                </a:spcBef>
              </a:pPr>
              <a:t>1</a:t>
            </a:fld>
            <a:endParaRPr lang="en-US" altLang="en-US">
              <a:latin typeface="Tahoma" panose="020B0604030504040204" pitchFamily="34" charset="0"/>
            </a:endParaRPr>
          </a:p>
        </p:txBody>
      </p:sp>
      <p:sp>
        <p:nvSpPr>
          <p:cNvPr id="6147" name="Rectangle 2"/>
          <p:cNvSpPr>
            <a:spLocks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1B5A1F74-4764-4240-A75A-159C7AC87A2C}"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xfrm>
            <a:off x="1123950" y="4343400"/>
            <a:ext cx="4610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cs typeface="Arial" panose="020B0604020202020204" pitchFamily="34" charset="0"/>
              </a:rPr>
              <a:t>Fig 7.32 The Calculation of Distance Using a Spread Function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B5B332C1-DCB8-44F8-851B-03F0BE687B0D}"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xfrm>
            <a:off x="1123950" y="4343400"/>
            <a:ext cx="4610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panose="02020603050405020304" pitchFamily="18" charset="0"/>
                <a:cs typeface="Arial" panose="020B0604020202020204" pitchFamily="34" charset="0"/>
              </a:rPr>
              <a:t>Fig. 7.38 Spread Function Sample Calculations. The rate of travel across each unit of the terrain is stored in the travel time data layer or friction surface. The time required to trave to the adjacent cell is caculated by multiplying the rate of travel by the distance. The distance between cell centers is 1 unit in the horizonatl or vertical direcetion and 1.4 units across the diagonal. The travel time to reach any cell from the startting point is found by moving outward from the start point summing the individual trave times at each step. Where there is more than one route to reach a cell, the lower value is used.</a:t>
            </a:r>
          </a:p>
          <a:p>
            <a:pPr eaLnBrk="1" hangingPunct="1"/>
            <a:endParaRPr lang="en-US" altLang="en-US" b="1" smtClean="0">
              <a:latin typeface="Times" panose="02020603050405020304" pitchFamily="18" charset="0"/>
              <a:cs typeface="Arial" panose="020B0604020202020204" pitchFamily="34" charset="0"/>
            </a:endParaRPr>
          </a:p>
          <a:p>
            <a:pPr eaLnBrk="1" hangingPunct="1"/>
            <a:endParaRPr lang="en-US" altLang="en-US" b="1" smtClean="0">
              <a:latin typeface="Times" panose="02020603050405020304" pitchFamily="18" charset="0"/>
              <a:cs typeface="Arial" panose="020B0604020202020204" pitchFamily="34" charset="0"/>
            </a:endParaRPr>
          </a:p>
          <a:p>
            <a:pPr eaLnBrk="1" hangingPunct="1"/>
            <a:r>
              <a:rPr lang="en-US" altLang="en-US" b="1" smtClean="0">
                <a:latin typeface="Times" panose="02020603050405020304" pitchFamily="18" charset="0"/>
                <a:cs typeface="Arial" panose="020B0604020202020204" pitchFamily="34" charset="0"/>
              </a:rPr>
              <a:t>Spread Functions</a:t>
            </a:r>
          </a:p>
          <a:p>
            <a:pPr eaLnBrk="1" hangingPunct="1"/>
            <a:r>
              <a:rPr lang="en-US" altLang="en-US" smtClean="0">
                <a:latin typeface="Times" panose="02020603050405020304" pitchFamily="18" charset="0"/>
                <a:cs typeface="Arial" panose="020B0604020202020204" pitchFamily="34" charset="0"/>
              </a:rPr>
              <a:t>The Spread Function is simply the "best" way to get from point A to point B. "Best" can be fastest, it can be most the most economical, or a subjective measurement such as most scenic. It is an evaluation of phenomena that accumulates with distance.</a:t>
            </a:r>
          </a:p>
          <a:p>
            <a:pPr eaLnBrk="1" hangingPunct="1"/>
            <a:r>
              <a:rPr lang="en-US" altLang="en-US" smtClean="0">
                <a:latin typeface="Times" panose="02020603050405020304" pitchFamily="18" charset="0"/>
                <a:cs typeface="Arial" panose="020B0604020202020204" pitchFamily="34" charset="0"/>
              </a:rPr>
              <a:t>Imagine a square and you are going to travel from the lower left corner to the upper right corner. The straight line distance is 1.414 times the side of the square, and the distance across the sides is 2.0 times the length of a side. If this square represented a pasture containing angry buffaloes it would probably beneficial to walk around the fenced perimeter and go the extra distance.</a:t>
            </a:r>
          </a:p>
          <a:p>
            <a:pPr eaLnBrk="1" hangingPunct="1"/>
            <a:r>
              <a:rPr lang="en-US" altLang="en-US" smtClean="0">
                <a:latin typeface="Times" panose="02020603050405020304" pitchFamily="18" charset="0"/>
                <a:cs typeface="Arial" panose="020B0604020202020204" pitchFamily="34" charset="0"/>
              </a:rPr>
              <a:t>Output of this particular GIS functions is sometimes referred to as ACCUMULATION SURFACE or FRICTION SURFACE. These concepts refer to the "effort it takes to get from A to B, such as the square traversed was knee deep mud (or a lake) across the diagonal but dry at the perimeter. It would be farther, but easier to again go the extra distance.</a:t>
            </a:r>
          </a:p>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CD0570B0-9115-48AB-8AEB-362191495F5E}"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xfrm>
            <a:off x="1123950" y="4343400"/>
            <a:ext cx="4610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cs typeface="Arial" panose="020B0604020202020204" pitchFamily="34" charset="0"/>
              </a:rPr>
              <a:t>Fig. 7.37 Travel-Time Analysis Procedure.  A spread function is used to calculate a travel-time map from the incremental travel time values and the location of the start points.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67B716F2-4474-4AB5-9303-52508B8F8015}"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E3273C45-BBAA-4523-9CD2-42F623E5E1BA}"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63C034EA-16AC-4CA8-87BA-606B91D2244A}"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A6843AD7-0759-4337-8836-EA7D1E342F69}" type="slidenum">
              <a:rPr lang="en-US" altLang="en-US">
                <a:latin typeface="Tahoma" panose="020B0604030504040204" pitchFamily="34" charset="0"/>
              </a:rPr>
              <a:pPr>
                <a:spcBef>
                  <a:spcPct val="0"/>
                </a:spcBef>
              </a:pPr>
              <a:t>16</a:t>
            </a:fld>
            <a:endParaRPr lang="en-US" altLang="en-US">
              <a:latin typeface="Tahoma" panose="020B0604030504040204" pitchFamily="34" charset="0"/>
            </a:endParaRPr>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CFBE6CE7-D901-4DB2-AA30-E5EFCFD64CF9}"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4CD8AE4B-9426-4D47-81A7-A8862EA78313}" type="slidenum">
              <a:rPr lang="en-US" altLang="en-US">
                <a:latin typeface="Tahoma" panose="020B0604030504040204" pitchFamily="34" charset="0"/>
              </a:rPr>
              <a:pPr>
                <a:spcBef>
                  <a:spcPct val="0"/>
                </a:spcBef>
              </a:pPr>
              <a:t>18</a:t>
            </a:fld>
            <a:endParaRPr lang="en-US" altLang="en-US">
              <a:latin typeface="Tahoma" panose="020B0604030504040204" pitchFamily="34"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B07FBC92-21B7-4205-B91F-A0DF13579AF4}" type="slidenum">
              <a:rPr lang="en-US" altLang="en-US">
                <a:latin typeface="Tahoma" panose="020B0604030504040204" pitchFamily="34" charset="0"/>
              </a:rPr>
              <a:pPr>
                <a:spcBef>
                  <a:spcPct val="0"/>
                </a:spcBef>
              </a:pPr>
              <a:t>19</a:t>
            </a:fld>
            <a:endParaRPr lang="en-US" altLang="en-US">
              <a:latin typeface="Tahoma" panose="020B0604030504040204" pitchFamily="34"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0D19E821-A34A-4324-9E2F-427579A6077C}" type="slidenum">
              <a:rPr lang="en-US" altLang="en-US">
                <a:latin typeface="Tahoma" panose="020B0604030504040204" pitchFamily="34" charset="0"/>
              </a:rPr>
              <a:pPr>
                <a:spcBef>
                  <a:spcPct val="0"/>
                </a:spcBef>
              </a:pPr>
              <a:t>2</a:t>
            </a:fld>
            <a:endParaRPr lang="en-US" altLang="en-US">
              <a:latin typeface="Tahoma" panose="020B0604030504040204" pitchFamily="34" charset="0"/>
            </a:endParaRPr>
          </a:p>
        </p:txBody>
      </p:sp>
      <p:sp>
        <p:nvSpPr>
          <p:cNvPr id="8195" name="Rectangle 2"/>
          <p:cNvSpPr>
            <a:spLocks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5E918FFD-D8F4-4862-888B-5B6BE67D7827}" type="slidenum">
              <a:rPr lang="en-US" altLang="en-US">
                <a:latin typeface="Tahoma" panose="020B0604030504040204" pitchFamily="34" charset="0"/>
              </a:rPr>
              <a:pPr>
                <a:spcBef>
                  <a:spcPct val="0"/>
                </a:spcBef>
              </a:pPr>
              <a:t>20</a:t>
            </a:fld>
            <a:endParaRPr lang="en-US" altLang="en-US">
              <a:latin typeface="Tahoma" panose="020B0604030504040204" pitchFamily="34"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6658D6A3-91A7-4F78-B2D1-C14ED585DCEB}" type="slidenum">
              <a:rPr lang="en-US" altLang="en-US">
                <a:latin typeface="Tahoma" panose="020B0604030504040204" pitchFamily="34" charset="0"/>
              </a:rPr>
              <a:pPr>
                <a:spcBef>
                  <a:spcPct val="0"/>
                </a:spcBef>
              </a:pPr>
              <a:t>21</a:t>
            </a:fld>
            <a:endParaRPr lang="en-US" altLang="en-US">
              <a:latin typeface="Tahoma" panose="020B0604030504040204" pitchFamily="34"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D153EF76-8A45-4975-8581-C0E3EA62BB02}" type="slidenum">
              <a:rPr lang="en-US" altLang="en-US">
                <a:latin typeface="Tahoma" panose="020B0604030504040204" pitchFamily="34" charset="0"/>
              </a:rPr>
              <a:pPr>
                <a:spcBef>
                  <a:spcPct val="0"/>
                </a:spcBef>
              </a:pPr>
              <a:t>22</a:t>
            </a:fld>
            <a:endParaRPr lang="en-US" altLang="en-US">
              <a:latin typeface="Tahoma" panose="020B0604030504040204" pitchFamily="34"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81BCFACB-4AD3-4153-AE8D-20C9F63EBC90}" type="slidenum">
              <a:rPr lang="en-US" altLang="en-US">
                <a:latin typeface="Tahoma" panose="020B0604030504040204" pitchFamily="34" charset="0"/>
              </a:rPr>
              <a:pPr>
                <a:spcBef>
                  <a:spcPct val="0"/>
                </a:spcBef>
              </a:pPr>
              <a:t>23</a:t>
            </a:fld>
            <a:endParaRPr lang="en-US" altLang="en-US">
              <a:latin typeface="Tahoma" panose="020B0604030504040204" pitchFamily="34"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57EEB939-385A-4656-B8CB-ED73BF33EBB1}" type="slidenum">
              <a:rPr lang="en-US" altLang="en-US">
                <a:latin typeface="Tahoma" panose="020B0604030504040204" pitchFamily="34" charset="0"/>
              </a:rPr>
              <a:pPr>
                <a:spcBef>
                  <a:spcPct val="0"/>
                </a:spcBef>
              </a:pPr>
              <a:t>24</a:t>
            </a:fld>
            <a:endParaRPr lang="en-US" altLang="en-US">
              <a:latin typeface="Tahoma" panose="020B0604030504040204" pitchFamily="34"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D77F3BC9-3411-4686-8F58-238B7F0389AC}" type="slidenum">
              <a:rPr lang="en-US" altLang="en-US">
                <a:latin typeface="Tahoma" panose="020B0604030504040204" pitchFamily="34" charset="0"/>
              </a:rPr>
              <a:pPr>
                <a:spcBef>
                  <a:spcPct val="0"/>
                </a:spcBef>
              </a:pPr>
              <a:t>25</a:t>
            </a:fld>
            <a:endParaRPr lang="en-US" altLang="en-US">
              <a:latin typeface="Tahoma" panose="020B0604030504040204" pitchFamily="34" charset="0"/>
            </a:endParaRPr>
          </a:p>
        </p:txBody>
      </p:sp>
      <p:sp>
        <p:nvSpPr>
          <p:cNvPr id="55299" name="Rectangle 1026"/>
          <p:cNvSpPr>
            <a:spLocks noChangeArrowheads="1" noTextEdit="1"/>
          </p:cNvSpPr>
          <p:nvPr>
            <p:ph type="sldImg"/>
          </p:nvPr>
        </p:nvSpPr>
        <p:spPr>
          <a:ln/>
        </p:spPr>
      </p:sp>
      <p:sp>
        <p:nvSpPr>
          <p:cNvPr id="553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930611CB-ACFE-4369-8026-BAA5E9494356}" type="slidenum">
              <a:rPr lang="en-US" altLang="en-US">
                <a:latin typeface="Tahoma" panose="020B0604030504040204" pitchFamily="34" charset="0"/>
              </a:rPr>
              <a:pPr>
                <a:spcBef>
                  <a:spcPct val="0"/>
                </a:spcBef>
              </a:pPr>
              <a:t>26</a:t>
            </a:fld>
            <a:endParaRPr lang="en-US" altLang="en-US">
              <a:latin typeface="Tahoma" panose="020B0604030504040204" pitchFamily="34"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C773B5E5-4957-4697-A2CA-F99420926187}"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
        <p:nvSpPr>
          <p:cNvPr id="10243" name="Rectangle 2"/>
          <p:cNvSpPr>
            <a:spLocks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7AED1CC9-F1C3-4EB1-80C7-CFDE5C7D1AFF}"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
        <p:nvSpPr>
          <p:cNvPr id="12291" name="Rectangle 2"/>
          <p:cNvSpPr>
            <a:spLocks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20830997-2734-4D5A-BE09-0A11137FED4B}"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
        <p:nvSpPr>
          <p:cNvPr id="14339" name="Rectangle 2"/>
          <p:cNvSpPr>
            <a:spLocks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12375ED9-D41E-4D98-A1E2-74D3CF80B438}"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E06968DA-B0BA-40FB-9628-AAED50F9EA38}"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A857C109-8BF7-4CCC-AC88-6598CD42A71E}" type="slidenum">
              <a:rPr lang="en-US" altLang="en-US">
                <a:latin typeface="Tahoma" panose="020B0604030504040204" pitchFamily="34" charset="0"/>
              </a:rPr>
              <a:pPr>
                <a:spcBef>
                  <a:spcPct val="0"/>
                </a:spcBef>
              </a:pPr>
              <a:t>8</a:t>
            </a:fld>
            <a:endParaRPr lang="en-US" altLang="en-US">
              <a:latin typeface="Tahoma" panose="020B0604030504040204" pitchFamily="34" charset="0"/>
            </a:endParaRPr>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cs typeface="Arial" panose="020B0604020202020204" pitchFamily="34" charset="0"/>
              </a:defRPr>
            </a:lvl1pPr>
            <a:lvl2pPr marL="742950" indent="-285750">
              <a:spcBef>
                <a:spcPct val="30000"/>
              </a:spcBef>
              <a:defRPr sz="1200">
                <a:solidFill>
                  <a:schemeClr val="tx1"/>
                </a:solidFill>
                <a:latin typeface="Times" panose="02020603050405020304" pitchFamily="18" charset="0"/>
                <a:cs typeface="Arial" panose="020B0604020202020204" pitchFamily="34" charset="0"/>
              </a:defRPr>
            </a:lvl2pPr>
            <a:lvl3pPr marL="1143000" indent="-228600">
              <a:spcBef>
                <a:spcPct val="30000"/>
              </a:spcBef>
              <a:defRPr sz="1200">
                <a:solidFill>
                  <a:schemeClr val="tx1"/>
                </a:solidFill>
                <a:latin typeface="Times" panose="02020603050405020304" pitchFamily="18" charset="0"/>
                <a:cs typeface="Arial" panose="020B0604020202020204" pitchFamily="34" charset="0"/>
              </a:defRPr>
            </a:lvl3pPr>
            <a:lvl4pPr marL="1600200" indent="-228600">
              <a:spcBef>
                <a:spcPct val="30000"/>
              </a:spcBef>
              <a:defRPr sz="1200">
                <a:solidFill>
                  <a:schemeClr val="tx1"/>
                </a:solidFill>
                <a:latin typeface="Times" panose="02020603050405020304" pitchFamily="18" charset="0"/>
                <a:cs typeface="Arial" panose="020B0604020202020204" pitchFamily="34" charset="0"/>
              </a:defRPr>
            </a:lvl4pPr>
            <a:lvl5pPr marL="2057400" indent="-228600">
              <a:spcBef>
                <a:spcPct val="30000"/>
              </a:spcBef>
              <a:defRPr sz="12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cs typeface="Arial" panose="020B0604020202020204" pitchFamily="34" charset="0"/>
              </a:defRPr>
            </a:lvl9pPr>
          </a:lstStyle>
          <a:p>
            <a:pPr>
              <a:spcBef>
                <a:spcPct val="0"/>
              </a:spcBef>
            </a:pPr>
            <a:fld id="{A2068AE7-3709-4D8A-826B-151852545FBF}"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a:latin typeface="Tahoma" pitchFamily="1" charset="0"/>
                  <a:cs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a:latin typeface="Tahoma" pitchFamily="1" charset="0"/>
                  <a:cs typeface="Arial" charset="0"/>
                </a:endParaRPr>
              </a:p>
            </p:txBody>
          </p:sp>
        </p:grpSp>
      </p:grpSp>
      <p:sp>
        <p:nvSpPr>
          <p:cNvPr id="1653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653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panose="020B0604030504040204" pitchFamily="34" charset="0"/>
              </a:defRPr>
            </a:lvl1pPr>
          </a:lstStyle>
          <a:p>
            <a:pPr>
              <a:defRPr/>
            </a:pPr>
            <a:fld id="{C54B0703-22E9-45A9-9440-58266FF20020}" type="slidenum">
              <a:rPr lang="en-US" altLang="en-US"/>
              <a:pPr>
                <a:defRPr/>
              </a:pPr>
              <a:t>‹#›</a:t>
            </a:fld>
            <a:endParaRPr lang="en-US" altLang="en-US"/>
          </a:p>
        </p:txBody>
      </p:sp>
    </p:spTree>
    <p:extLst>
      <p:ext uri="{BB962C8B-B14F-4D97-AF65-F5344CB8AC3E}">
        <p14:creationId xmlns:p14="http://schemas.microsoft.com/office/powerpoint/2010/main" val="9445185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2C20DFB4-9B27-4D75-A0E7-11A96D464CC9}" type="slidenum">
              <a:rPr lang="en-US" altLang="en-US"/>
              <a:pPr>
                <a:defRPr/>
              </a:pPr>
              <a:t>‹#›</a:t>
            </a:fld>
            <a:endParaRPr lang="en-US" altLang="en-US"/>
          </a:p>
        </p:txBody>
      </p:sp>
    </p:spTree>
    <p:extLst>
      <p:ext uri="{BB962C8B-B14F-4D97-AF65-F5344CB8AC3E}">
        <p14:creationId xmlns:p14="http://schemas.microsoft.com/office/powerpoint/2010/main" val="19437040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4A4AADE-F297-4A46-B782-5C96D438D561}" type="slidenum">
              <a:rPr lang="en-US" altLang="en-US"/>
              <a:pPr>
                <a:defRPr/>
              </a:pPr>
              <a:t>‹#›</a:t>
            </a:fld>
            <a:endParaRPr lang="en-US" altLang="en-US"/>
          </a:p>
        </p:txBody>
      </p:sp>
    </p:spTree>
    <p:extLst>
      <p:ext uri="{BB962C8B-B14F-4D97-AF65-F5344CB8AC3E}">
        <p14:creationId xmlns:p14="http://schemas.microsoft.com/office/powerpoint/2010/main" val="4574725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DD1D1C06-BB73-4049-A3B4-74A8194BC00F}" type="slidenum">
              <a:rPr lang="en-US" altLang="en-US"/>
              <a:pPr>
                <a:defRPr/>
              </a:pPr>
              <a:t>‹#›</a:t>
            </a:fld>
            <a:endParaRPr lang="en-US" altLang="en-US"/>
          </a:p>
        </p:txBody>
      </p:sp>
    </p:spTree>
    <p:extLst>
      <p:ext uri="{BB962C8B-B14F-4D97-AF65-F5344CB8AC3E}">
        <p14:creationId xmlns:p14="http://schemas.microsoft.com/office/powerpoint/2010/main" val="21460636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5AB822-74CB-4D25-AE2A-C9F47E1FF4AE}" type="slidenum">
              <a:rPr lang="en-US" altLang="en-US"/>
              <a:pPr>
                <a:defRPr/>
              </a:pPr>
              <a:t>‹#›</a:t>
            </a:fld>
            <a:endParaRPr lang="en-US" altLang="en-US"/>
          </a:p>
        </p:txBody>
      </p:sp>
    </p:spTree>
    <p:extLst>
      <p:ext uri="{BB962C8B-B14F-4D97-AF65-F5344CB8AC3E}">
        <p14:creationId xmlns:p14="http://schemas.microsoft.com/office/powerpoint/2010/main" val="36341537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29F2B288-BE5C-4D96-90F9-F64EDC005A36}" type="slidenum">
              <a:rPr lang="en-US" altLang="en-US"/>
              <a:pPr>
                <a:defRPr/>
              </a:pPr>
              <a:t>‹#›</a:t>
            </a:fld>
            <a:endParaRPr lang="en-US" altLang="en-US"/>
          </a:p>
        </p:txBody>
      </p:sp>
    </p:spTree>
    <p:extLst>
      <p:ext uri="{BB962C8B-B14F-4D97-AF65-F5344CB8AC3E}">
        <p14:creationId xmlns:p14="http://schemas.microsoft.com/office/powerpoint/2010/main" val="10047903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83C3E52-FFE4-4EB8-A596-6318EC9C3EC7}" type="slidenum">
              <a:rPr lang="en-US" altLang="en-US"/>
              <a:pPr>
                <a:defRPr/>
              </a:pPr>
              <a:t>‹#›</a:t>
            </a:fld>
            <a:endParaRPr lang="en-US" altLang="en-US"/>
          </a:p>
        </p:txBody>
      </p:sp>
    </p:spTree>
    <p:extLst>
      <p:ext uri="{BB962C8B-B14F-4D97-AF65-F5344CB8AC3E}">
        <p14:creationId xmlns:p14="http://schemas.microsoft.com/office/powerpoint/2010/main" val="36854819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D41FB207-6701-4969-B238-A14E96F93C0A}" type="slidenum">
              <a:rPr lang="en-US" altLang="en-US"/>
              <a:pPr>
                <a:defRPr/>
              </a:pPr>
              <a:t>‹#›</a:t>
            </a:fld>
            <a:endParaRPr lang="en-US" altLang="en-US"/>
          </a:p>
        </p:txBody>
      </p:sp>
    </p:spTree>
    <p:extLst>
      <p:ext uri="{BB962C8B-B14F-4D97-AF65-F5344CB8AC3E}">
        <p14:creationId xmlns:p14="http://schemas.microsoft.com/office/powerpoint/2010/main" val="41987109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9B04E90B-47F0-4EA3-A206-232F7F9DD008}" type="slidenum">
              <a:rPr lang="en-US" altLang="en-US"/>
              <a:pPr>
                <a:defRPr/>
              </a:pPr>
              <a:t>‹#›</a:t>
            </a:fld>
            <a:endParaRPr lang="en-US" altLang="en-US"/>
          </a:p>
        </p:txBody>
      </p:sp>
    </p:spTree>
    <p:extLst>
      <p:ext uri="{BB962C8B-B14F-4D97-AF65-F5344CB8AC3E}">
        <p14:creationId xmlns:p14="http://schemas.microsoft.com/office/powerpoint/2010/main" val="1742247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A53F1934-BCE2-4B99-A294-18C812E48D22}" type="slidenum">
              <a:rPr lang="en-US" altLang="en-US"/>
              <a:pPr>
                <a:defRPr/>
              </a:pPr>
              <a:t>‹#›</a:t>
            </a:fld>
            <a:endParaRPr lang="en-US" altLang="en-US"/>
          </a:p>
        </p:txBody>
      </p:sp>
    </p:spTree>
    <p:extLst>
      <p:ext uri="{BB962C8B-B14F-4D97-AF65-F5344CB8AC3E}">
        <p14:creationId xmlns:p14="http://schemas.microsoft.com/office/powerpoint/2010/main" val="38198879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B8CE6574-D3AC-48FE-B242-17655C8CBF57}" type="slidenum">
              <a:rPr lang="en-US" altLang="en-US"/>
              <a:pPr>
                <a:defRPr/>
              </a:pPr>
              <a:t>‹#›</a:t>
            </a:fld>
            <a:endParaRPr lang="en-US" altLang="en-US"/>
          </a:p>
        </p:txBody>
      </p:sp>
    </p:spTree>
    <p:extLst>
      <p:ext uri="{BB962C8B-B14F-4D97-AF65-F5344CB8AC3E}">
        <p14:creationId xmlns:p14="http://schemas.microsoft.com/office/powerpoint/2010/main" val="42490096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A9FF0BF9-5381-420C-AF2C-4CA8592A3A51}" type="slidenum">
              <a:rPr lang="en-US" altLang="en-US"/>
              <a:pPr>
                <a:defRPr/>
              </a:pPr>
              <a:t>‹#›</a:t>
            </a:fld>
            <a:endParaRPr lang="en-US" altLang="en-US"/>
          </a:p>
        </p:txBody>
      </p:sp>
    </p:spTree>
    <p:extLst>
      <p:ext uri="{BB962C8B-B14F-4D97-AF65-F5344CB8AC3E}">
        <p14:creationId xmlns:p14="http://schemas.microsoft.com/office/powerpoint/2010/main" val="54246314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A2B3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1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a:latin typeface="Tahoma" pitchFamily="1" charset="0"/>
                  <a:cs typeface="Arial" charset="0"/>
                </a:endParaRPr>
              </a:p>
            </p:txBody>
          </p:sp>
          <p:sp>
            <p:nvSpPr>
              <p:cNvPr id="1551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a:latin typeface="Tahoma" pitchFamily="1" charset="0"/>
                  <a:cs typeface="Arial" charset="0"/>
                </a:endParaRPr>
              </a:p>
            </p:txBody>
          </p:sp>
        </p:grpSp>
      </p:grpSp>
      <p:sp>
        <p:nvSpPr>
          <p:cNvPr id="1551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1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en-US"/>
          </a:p>
        </p:txBody>
      </p:sp>
      <p:sp>
        <p:nvSpPr>
          <p:cNvPr id="1551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n-US"/>
          </a:p>
        </p:txBody>
      </p:sp>
      <p:sp>
        <p:nvSpPr>
          <p:cNvPr id="1551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anose="020B0604020202020204" pitchFamily="34" charset="0"/>
              </a:defRPr>
            </a:lvl1pPr>
          </a:lstStyle>
          <a:p>
            <a:pPr>
              <a:defRPr/>
            </a:pPr>
            <a:fld id="{67E89ED3-BCC3-427E-92F8-6C8442A797FF}" type="slidenum">
              <a:rPr lang="en-US" altLang="en-US"/>
              <a:pPr>
                <a:defRPr/>
              </a:pPr>
              <a:t>‹#›</a:t>
            </a:fld>
            <a:endParaRPr lang="en-US" altLang="en-US"/>
          </a:p>
        </p:txBody>
      </p:sp>
      <p:sp>
        <p:nvSpPr>
          <p:cNvPr id="1551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228600" y="2438400"/>
            <a:ext cx="8540750" cy="1143000"/>
          </a:xfrm>
        </p:spPr>
        <p:txBody>
          <a:bodyPr/>
          <a:lstStyle/>
          <a:p>
            <a:pPr eaLnBrk="1" hangingPunct="1">
              <a:defRPr/>
            </a:pPr>
            <a:r>
              <a:rPr lang="en-US" smtClean="0"/>
              <a:t>Environmental Modeling</a:t>
            </a:r>
            <a:br>
              <a:rPr lang="en-US" smtClean="0"/>
            </a:br>
            <a:r>
              <a:rPr lang="en-US" sz="4000" smtClean="0"/>
              <a:t/>
            </a:r>
            <a:br>
              <a:rPr lang="en-US" sz="4000" smtClean="0"/>
            </a:br>
            <a:r>
              <a:rPr lang="en-US" sz="3600" smtClean="0"/>
              <a:t>Application of Suitability Index</a:t>
            </a:r>
            <a:r>
              <a:rPr lang="en-US" sz="4000" smtClean="0"/>
              <a:t/>
            </a:r>
            <a:br>
              <a:rPr lang="en-US" sz="4000" smtClean="0"/>
            </a:br>
            <a:endParaRPr lang="en-US" sz="4000" smtClean="0"/>
          </a:p>
        </p:txBody>
      </p:sp>
      <p:sp>
        <p:nvSpPr>
          <p:cNvPr id="9220" name="Rectangle 4"/>
          <p:cNvSpPr>
            <a:spLocks noGrp="1" noRot="1" noChangeArrowheads="1"/>
          </p:cNvSpPr>
          <p:nvPr>
            <p:ph type="body" idx="1"/>
          </p:nvPr>
        </p:nvSpPr>
        <p:spPr>
          <a:xfrm>
            <a:off x="304800" y="2359025"/>
            <a:ext cx="8540750" cy="4498975"/>
          </a:xfrm>
        </p:spPr>
        <p:txBody>
          <a:bodyPr/>
          <a:lstStyle/>
          <a:p>
            <a:pPr algn="ctr" eaLnBrk="1" hangingPunct="1">
              <a:buFont typeface="Arial" charset="0"/>
              <a:buNone/>
              <a:defRPr/>
            </a:pPr>
            <a:endParaRPr lang="en-US" smtClean="0"/>
          </a:p>
          <a:p>
            <a:pPr algn="ctr" eaLnBrk="1" hangingPunct="1">
              <a:buFont typeface="Arial" charset="0"/>
              <a:buNone/>
              <a:defRPr/>
            </a:pPr>
            <a:endParaRPr lang="en-US" sz="20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p:txBody>
          <a:bodyPr/>
          <a:lstStyle/>
          <a:p>
            <a:pPr eaLnBrk="1" hangingPunct="1">
              <a:defRPr/>
            </a:pPr>
            <a:r>
              <a:rPr lang="en-US" sz="4000" smtClean="0"/>
              <a:t>Friction Surface</a:t>
            </a:r>
            <a:endParaRPr lang="en-US" smtClean="0"/>
          </a:p>
        </p:txBody>
      </p:sp>
      <p:pic>
        <p:nvPicPr>
          <p:cNvPr id="23555" name="Picture 3" descr="1_TravelZonesSpreadFunction_7"/>
          <p:cNvPicPr>
            <a:picLocks noChangeAspect="1" noChangeArrowheads="1"/>
          </p:cNvPicPr>
          <p:nvPr/>
        </p:nvPicPr>
        <p:blipFill>
          <a:blip r:embed="rId3">
            <a:extLst>
              <a:ext uri="{28A0092B-C50C-407E-A947-70E740481C1C}">
                <a14:useLocalDpi xmlns:a14="http://schemas.microsoft.com/office/drawing/2010/main" val="0"/>
              </a:ext>
            </a:extLst>
          </a:blip>
          <a:srcRect l="7263" t="3473" r="8037" b="17589"/>
          <a:stretch>
            <a:fillRect/>
          </a:stretch>
        </p:blipFill>
        <p:spPr bwMode="auto">
          <a:xfrm>
            <a:off x="2667000" y="1905000"/>
            <a:ext cx="37338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3352800" y="57912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000" b="1">
                <a:latin typeface="Times" panose="02020603050405020304" pitchFamily="18" charset="0"/>
              </a:rPr>
              <a:t>Travel Time Calculation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lstStyle/>
          <a:p>
            <a:pPr eaLnBrk="1" hangingPunct="1">
              <a:defRPr/>
            </a:pPr>
            <a:r>
              <a:rPr lang="en-US" sz="4000" smtClean="0"/>
              <a:t>Friction Surface</a:t>
            </a:r>
            <a:endParaRPr lang="en-US" sz="2800" smtClean="0"/>
          </a:p>
        </p:txBody>
      </p:sp>
      <p:pic>
        <p:nvPicPr>
          <p:cNvPr id="25603" name="Picture 3" descr="1_SpreadFuncSample"/>
          <p:cNvPicPr>
            <a:picLocks noChangeAspect="1" noChangeArrowheads="1"/>
          </p:cNvPicPr>
          <p:nvPr/>
        </p:nvPicPr>
        <p:blipFill>
          <a:blip r:embed="rId3">
            <a:extLst>
              <a:ext uri="{28A0092B-C50C-407E-A947-70E740481C1C}">
                <a14:useLocalDpi xmlns:a14="http://schemas.microsoft.com/office/drawing/2010/main" val="0"/>
              </a:ext>
            </a:extLst>
          </a:blip>
          <a:srcRect l="4213" t="6747" r="2417" b="21939"/>
          <a:stretch>
            <a:fillRect/>
          </a:stretch>
        </p:blipFill>
        <p:spPr bwMode="auto">
          <a:xfrm>
            <a:off x="2590800" y="1371600"/>
            <a:ext cx="35814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762000" y="175260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lang="en-US" altLang="en-US" sz="2000" b="1">
                <a:latin typeface="Times" panose="02020603050405020304" pitchFamily="18" charset="0"/>
              </a:rPr>
              <a:t>Friction Surface Data Layer</a:t>
            </a:r>
          </a:p>
        </p:txBody>
      </p:sp>
      <p:sp>
        <p:nvSpPr>
          <p:cNvPr id="25605" name="Text Box 5"/>
          <p:cNvSpPr txBox="1">
            <a:spLocks noChangeArrowheads="1"/>
          </p:cNvSpPr>
          <p:nvPr/>
        </p:nvSpPr>
        <p:spPr bwMode="auto">
          <a:xfrm>
            <a:off x="6477000" y="175260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000" b="1">
                <a:latin typeface="Times" panose="02020603050405020304" pitchFamily="18" charset="0"/>
              </a:rPr>
              <a:t>Start Point </a:t>
            </a:r>
          </a:p>
          <a:p>
            <a:pPr>
              <a:spcBef>
                <a:spcPct val="0"/>
              </a:spcBef>
              <a:buClrTx/>
              <a:buSzTx/>
              <a:buFontTx/>
              <a:buNone/>
            </a:pPr>
            <a:r>
              <a:rPr lang="en-US" altLang="en-US" sz="2000" b="1">
                <a:latin typeface="Times" panose="02020603050405020304" pitchFamily="18" charset="0"/>
              </a:rPr>
              <a:t>Data Layer</a:t>
            </a:r>
          </a:p>
        </p:txBody>
      </p:sp>
      <p:sp>
        <p:nvSpPr>
          <p:cNvPr id="25606" name="Text Box 6"/>
          <p:cNvSpPr txBox="1">
            <a:spLocks noChangeArrowheads="1"/>
          </p:cNvSpPr>
          <p:nvPr/>
        </p:nvSpPr>
        <p:spPr bwMode="auto">
          <a:xfrm>
            <a:off x="3352800" y="48006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000" b="1">
                <a:latin typeface="Times" panose="02020603050405020304" pitchFamily="18" charset="0"/>
              </a:rPr>
              <a:t>Cumulative Travel Time Data Layer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a:lstStyle/>
          <a:p>
            <a:pPr eaLnBrk="1" hangingPunct="1">
              <a:defRPr/>
            </a:pPr>
            <a:r>
              <a:rPr lang="en-US" sz="4000" smtClean="0"/>
              <a:t>Friction Surface</a:t>
            </a:r>
            <a:endParaRPr lang="en-US" sz="2800" smtClean="0"/>
          </a:p>
        </p:txBody>
      </p:sp>
      <p:pic>
        <p:nvPicPr>
          <p:cNvPr id="27651" name="Picture 3" descr="1_SpreadFunctionTravelTime"/>
          <p:cNvPicPr>
            <a:picLocks noChangeAspect="1" noChangeArrowheads="1"/>
          </p:cNvPicPr>
          <p:nvPr/>
        </p:nvPicPr>
        <p:blipFill>
          <a:blip r:embed="rId3">
            <a:extLst>
              <a:ext uri="{28A0092B-C50C-407E-A947-70E740481C1C}">
                <a14:useLocalDpi xmlns:a14="http://schemas.microsoft.com/office/drawing/2010/main" val="0"/>
              </a:ext>
            </a:extLst>
          </a:blip>
          <a:srcRect l="4317" t="45308" r="8566" b="7771"/>
          <a:stretch>
            <a:fillRect/>
          </a:stretch>
        </p:blipFill>
        <p:spPr bwMode="auto">
          <a:xfrm>
            <a:off x="2057400" y="1752600"/>
            <a:ext cx="50292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0" y="3849688"/>
            <a:ext cx="0" cy="0"/>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301625" y="381000"/>
            <a:ext cx="8842375" cy="1143000"/>
          </a:xfrm>
        </p:spPr>
        <p:txBody>
          <a:bodyPr/>
          <a:lstStyle/>
          <a:p>
            <a:pPr eaLnBrk="1" hangingPunct="1">
              <a:defRPr/>
            </a:pPr>
            <a:r>
              <a:rPr lang="en-US" sz="4000" dirty="0" smtClean="0"/>
              <a:t>Friction Surface - Terrain Factors</a:t>
            </a:r>
            <a:endParaRPr lang="en-US" sz="1600" dirty="0" smtClean="0">
              <a:solidFill>
                <a:srgbClr val="000000"/>
              </a:solidFill>
              <a:effectLst/>
              <a:latin typeface="Times" pitchFamily="1" charset="0"/>
            </a:endParaRPr>
          </a:p>
        </p:txBody>
      </p:sp>
      <p:sp>
        <p:nvSpPr>
          <p:cNvPr id="201731" name="Rectangle 3"/>
          <p:cNvSpPr>
            <a:spLocks noGrp="1" noRot="1" noChangeArrowheads="1"/>
          </p:cNvSpPr>
          <p:nvPr>
            <p:ph type="body" idx="1"/>
          </p:nvPr>
        </p:nvSpPr>
        <p:spPr>
          <a:xfrm>
            <a:off x="304800" y="1524000"/>
            <a:ext cx="8839200" cy="4498975"/>
          </a:xfrm>
        </p:spPr>
        <p:txBody>
          <a:bodyPr/>
          <a:lstStyle/>
          <a:p>
            <a:pPr eaLnBrk="1" hangingPunct="1">
              <a:buFont typeface="Arial" charset="0"/>
              <a:buChar char="►"/>
              <a:defRPr/>
            </a:pPr>
            <a:r>
              <a:rPr lang="en-US" sz="2800" dirty="0" smtClean="0"/>
              <a:t>Evaluated based in travel directions, NW or SE</a:t>
            </a:r>
          </a:p>
          <a:p>
            <a:pPr eaLnBrk="1" hangingPunct="1">
              <a:buFont typeface="Arial" charset="0"/>
              <a:buChar char="►"/>
              <a:defRPr/>
            </a:pPr>
            <a:endParaRPr lang="en-US" sz="1000" dirty="0" smtClean="0"/>
          </a:p>
          <a:p>
            <a:pPr eaLnBrk="1" hangingPunct="1">
              <a:buFont typeface="Arial" charset="0"/>
              <a:buNone/>
              <a:defRPr/>
            </a:pPr>
            <a:r>
              <a:rPr lang="en-US" sz="2800" dirty="0" smtClean="0"/>
              <a:t>    - Slope angle</a:t>
            </a:r>
            <a:endParaRPr lang="en-US" sz="1000" dirty="0" smtClean="0"/>
          </a:p>
          <a:p>
            <a:pPr eaLnBrk="1" hangingPunct="1">
              <a:buFont typeface="Arial" charset="0"/>
              <a:buNone/>
              <a:defRPr/>
            </a:pPr>
            <a:r>
              <a:rPr lang="en-US" sz="2800" dirty="0" smtClean="0"/>
              <a:t>    - Slope aspect</a:t>
            </a:r>
          </a:p>
          <a:p>
            <a:pPr eaLnBrk="1" hangingPunct="1">
              <a:buFont typeface="Arial" charset="0"/>
              <a:buNone/>
              <a:defRPr/>
            </a:pPr>
            <a:r>
              <a:rPr lang="en-US" sz="2400" dirty="0" smtClean="0">
                <a:effectLst/>
              </a:rPr>
              <a:t>	    </a:t>
            </a:r>
            <a:r>
              <a:rPr lang="en-US" sz="2400" dirty="0" smtClean="0">
                <a:effectLst>
                  <a:outerShdw blurRad="38100" dist="38100" dir="2700000" algn="tl">
                    <a:srgbClr val="000000">
                      <a:alpha val="43137"/>
                    </a:srgbClr>
                  </a:outerShdw>
                </a:effectLst>
              </a:rPr>
              <a:t>to represent uphill, down hill, and slope side </a:t>
            </a:r>
          </a:p>
          <a:p>
            <a:pPr eaLnBrk="1" hangingPunct="1">
              <a:buFont typeface="Arial" charset="0"/>
              <a:buChar char="►"/>
              <a:defRPr/>
            </a:pPr>
            <a:endParaRPr lang="en-US" sz="1000" dirty="0" smtClean="0"/>
          </a:p>
          <a:p>
            <a:pPr eaLnBrk="1" hangingPunct="1">
              <a:buFont typeface="Arial" charset="0"/>
              <a:buNone/>
              <a:defRPr/>
            </a:pPr>
            <a:r>
              <a:rPr lang="en-US" sz="2800" dirty="0" smtClean="0"/>
              <a:t>	Scores 0-100</a:t>
            </a:r>
            <a:endParaRPr lang="en-US" sz="800" dirty="0" smtClean="0"/>
          </a:p>
          <a:p>
            <a:pPr eaLnBrk="1" hangingPunct="1">
              <a:buFont typeface="Arial" charset="0"/>
              <a:buChar char="►"/>
              <a:defRPr/>
            </a:pPr>
            <a:endParaRPr lang="en-US" sz="2800" dirty="0" smtClean="0"/>
          </a:p>
          <a:p>
            <a:pPr eaLnBrk="1" hangingPunct="1">
              <a:buFont typeface="Arial" charset="0"/>
              <a:buNone/>
              <a:defRPr/>
            </a:pPr>
            <a:endParaRPr lang="en-US" sz="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p:txBody>
          <a:bodyPr/>
          <a:lstStyle/>
          <a:p>
            <a:pPr eaLnBrk="1" hangingPunct="1">
              <a:defRPr/>
            </a:pPr>
            <a:r>
              <a:rPr lang="en-US" smtClean="0"/>
              <a:t>Terrain Factors</a:t>
            </a:r>
          </a:p>
        </p:txBody>
      </p:sp>
      <p:sp>
        <p:nvSpPr>
          <p:cNvPr id="209923" name="Rectangle 3"/>
          <p:cNvSpPr>
            <a:spLocks noGrp="1" noRot="1" noChangeArrowheads="1"/>
          </p:cNvSpPr>
          <p:nvPr>
            <p:ph type="body" idx="1"/>
          </p:nvPr>
        </p:nvSpPr>
        <p:spPr/>
        <p:txBody>
          <a:bodyPr/>
          <a:lstStyle/>
          <a:p>
            <a:pPr eaLnBrk="1" hangingPunct="1">
              <a:buFont typeface="Arial" charset="0"/>
              <a:buNone/>
              <a:defRPr/>
            </a:pPr>
            <a:endParaRPr lang="en-US" smtClean="0"/>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95400"/>
            <a:ext cx="42989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pPr eaLnBrk="1" hangingPunct="1">
              <a:defRPr/>
            </a:pPr>
            <a:endParaRPr lang="en-US" smtClean="0"/>
          </a:p>
        </p:txBody>
      </p:sp>
      <p:sp>
        <p:nvSpPr>
          <p:cNvPr id="219139" name="Rectangle 3"/>
          <p:cNvSpPr>
            <a:spLocks noGrp="1" noRot="1" noChangeArrowheads="1"/>
          </p:cNvSpPr>
          <p:nvPr>
            <p:ph type="body" idx="1"/>
          </p:nvPr>
        </p:nvSpPr>
        <p:spPr/>
        <p:txBody>
          <a:bodyPr/>
          <a:lstStyle/>
          <a:p>
            <a:pPr eaLnBrk="1" hangingPunct="1">
              <a:buFont typeface="Arial" charset="0"/>
              <a:buNone/>
              <a:defRPr/>
            </a:pPr>
            <a:endParaRPr lang="en-US" smtClean="0"/>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
            <a:ext cx="53562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pPr eaLnBrk="1" hangingPunct="1">
              <a:defRPr/>
            </a:pPr>
            <a:r>
              <a:rPr lang="en-US" sz="4000" smtClean="0"/>
              <a:t>Terrain Factors</a:t>
            </a:r>
            <a:endParaRPr lang="en-US" smtClean="0"/>
          </a:p>
        </p:txBody>
      </p:sp>
      <p:sp>
        <p:nvSpPr>
          <p:cNvPr id="208899" name="Rectangle 3"/>
          <p:cNvSpPr>
            <a:spLocks noGrp="1" noRot="1" noChangeArrowheads="1"/>
          </p:cNvSpPr>
          <p:nvPr>
            <p:ph type="body" idx="1"/>
          </p:nvPr>
        </p:nvSpPr>
        <p:spPr/>
        <p:txBody>
          <a:bodyPr/>
          <a:lstStyle/>
          <a:p>
            <a:pPr eaLnBrk="1" hangingPunct="1">
              <a:buFont typeface="Arial" charset="0"/>
              <a:buNone/>
              <a:defRPr/>
            </a:pPr>
            <a:endParaRPr lang="en-US" smtClean="0"/>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525" y="1238250"/>
            <a:ext cx="42989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a:xfrm>
            <a:off x="301625" y="381000"/>
            <a:ext cx="8842375" cy="1143000"/>
          </a:xfrm>
        </p:spPr>
        <p:txBody>
          <a:bodyPr/>
          <a:lstStyle/>
          <a:p>
            <a:pPr eaLnBrk="1" hangingPunct="1">
              <a:defRPr/>
            </a:pPr>
            <a:r>
              <a:rPr lang="en-US" sz="4000" dirty="0" smtClean="0"/>
              <a:t>Friction surface - </a:t>
            </a:r>
            <a:r>
              <a:rPr lang="en-US" sz="4000" dirty="0" err="1" smtClean="0"/>
              <a:t>Hydrography</a:t>
            </a:r>
            <a:r>
              <a:rPr lang="en-US" sz="4000" dirty="0" smtClean="0"/>
              <a:t> Factors</a:t>
            </a:r>
            <a:endParaRPr lang="en-US" dirty="0" smtClean="0"/>
          </a:p>
        </p:txBody>
      </p:sp>
      <p:sp>
        <p:nvSpPr>
          <p:cNvPr id="37891" name="Rectangle 3"/>
          <p:cNvSpPr>
            <a:spLocks noGrp="1" noRot="1" noChangeArrowheads="1"/>
          </p:cNvSpPr>
          <p:nvPr>
            <p:ph type="body" idx="1"/>
          </p:nvPr>
        </p:nvSpPr>
        <p:spPr>
          <a:xfrm>
            <a:off x="304800" y="1524000"/>
            <a:ext cx="8839200" cy="4498975"/>
          </a:xfrm>
        </p:spPr>
        <p:txBody>
          <a:bodyPr/>
          <a:lstStyle/>
          <a:p>
            <a:pPr eaLnBrk="1" hangingPunct="1"/>
            <a:r>
              <a:rPr lang="en-US" altLang="en-US" sz="2800" smtClean="0">
                <a:effectLst/>
              </a:rPr>
              <a:t>Relative barriers </a:t>
            </a:r>
          </a:p>
          <a:p>
            <a:pPr eaLnBrk="1" hangingPunct="1">
              <a:buFont typeface="Arial" panose="020B0604020202020204" pitchFamily="34" charset="0"/>
              <a:buNone/>
            </a:pPr>
            <a:r>
              <a:rPr lang="en-US" altLang="en-US" sz="2800" smtClean="0">
                <a:effectLst/>
              </a:rPr>
              <a:t>	- lakes (120) vs. swamps (80)</a:t>
            </a:r>
          </a:p>
          <a:p>
            <a:pPr eaLnBrk="1" hangingPunct="1">
              <a:buFont typeface="Arial" panose="020B0604020202020204" pitchFamily="34" charset="0"/>
              <a:buNone/>
            </a:pPr>
            <a:r>
              <a:rPr lang="en-US" altLang="en-US" sz="2800" smtClean="0">
                <a:effectLst/>
              </a:rPr>
              <a:t>	- rivers (160) vs. creeks (107)</a:t>
            </a:r>
          </a:p>
          <a:p>
            <a:pPr eaLnBrk="1" hangingPunct="1">
              <a:buFont typeface="Arial" panose="020B0604020202020204" pitchFamily="34" charset="0"/>
              <a:buNone/>
            </a:pPr>
            <a:r>
              <a:rPr lang="en-US" altLang="en-US" sz="2800" smtClean="0">
                <a:effectLst/>
              </a:rPr>
              <a:t>	- deep water (240), intermediate (200), shallow (120) </a:t>
            </a:r>
            <a:r>
              <a:rPr lang="en-US" altLang="en-US" sz="1600" smtClean="0">
                <a:solidFill>
                  <a:srgbClr val="000000"/>
                </a:solidFill>
                <a:effectLst/>
                <a:latin typeface="Times" panose="02020603050405020304" pitchFamily="18" charset="0"/>
              </a:rPr>
              <a:t> </a:t>
            </a:r>
            <a:endParaRPr lang="en-US" altLang="en-US" sz="2800" smtClean="0">
              <a:solidFill>
                <a:srgbClr val="000000"/>
              </a:solidFill>
              <a:effectLst/>
              <a:latin typeface="Times" panose="02020603050405020304" pitchFamily="18" charset="0"/>
            </a:endParaRPr>
          </a:p>
          <a:p>
            <a:pPr eaLnBrk="1" hangingPunct="1">
              <a:buFont typeface="Arial" panose="020B0604020202020204" pitchFamily="34" charset="0"/>
              <a:buNone/>
            </a:pPr>
            <a:endParaRPr lang="en-US" altLang="en-US" sz="2800" smtClean="0">
              <a:solidFill>
                <a:srgbClr val="000000"/>
              </a:solidFill>
              <a:effectLst/>
              <a:latin typeface="Times" panose="02020603050405020304" pitchFamily="18" charset="0"/>
            </a:endParaRPr>
          </a:p>
          <a:p>
            <a:pPr eaLnBrk="1" hangingPunct="1"/>
            <a:r>
              <a:rPr lang="en-US" altLang="en-US" sz="2800" smtClean="0">
                <a:solidFill>
                  <a:srgbClr val="000000"/>
                </a:solidFill>
                <a:effectLst/>
                <a:latin typeface="Times" panose="02020603050405020304" pitchFamily="18" charset="0"/>
              </a:rPr>
              <a:t> </a:t>
            </a:r>
            <a:r>
              <a:rPr lang="en-US" altLang="en-US" sz="2800" smtClean="0">
                <a:effectLst/>
              </a:rPr>
              <a:t>Hydrography barriers are deemed more difficult than terrain factors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eaLnBrk="1" hangingPunct="1">
              <a:defRPr/>
            </a:pPr>
            <a:r>
              <a:rPr lang="en-US" smtClean="0"/>
              <a:t>Friction Surface</a:t>
            </a:r>
          </a:p>
        </p:txBody>
      </p:sp>
      <p:sp>
        <p:nvSpPr>
          <p:cNvPr id="222211" name="Rectangle 3"/>
          <p:cNvSpPr>
            <a:spLocks noGrp="1" noRot="1" noChangeArrowheads="1"/>
          </p:cNvSpPr>
          <p:nvPr>
            <p:ph type="body" idx="1"/>
          </p:nvPr>
        </p:nvSpPr>
        <p:spPr/>
        <p:txBody>
          <a:bodyPr/>
          <a:lstStyle/>
          <a:p>
            <a:pPr eaLnBrk="1" hangingPunct="1">
              <a:buFont typeface="Arial" charset="0"/>
              <a:buNone/>
              <a:defRPr/>
            </a:pPr>
            <a:endParaRPr lang="en-US" smtClean="0"/>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68450"/>
            <a:ext cx="40195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92250"/>
            <a:ext cx="407035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a:xfrm>
            <a:off x="301625" y="381000"/>
            <a:ext cx="8842375" cy="1143000"/>
          </a:xfrm>
        </p:spPr>
        <p:txBody>
          <a:bodyPr/>
          <a:lstStyle/>
          <a:p>
            <a:pPr eaLnBrk="1" hangingPunct="1">
              <a:defRPr/>
            </a:pPr>
            <a:r>
              <a:rPr lang="en-US" sz="4000" smtClean="0"/>
              <a:t>Optimal Routes</a:t>
            </a:r>
            <a:endParaRPr lang="en-US" smtClean="0"/>
          </a:p>
        </p:txBody>
      </p:sp>
      <p:sp>
        <p:nvSpPr>
          <p:cNvPr id="41987" name="Rectangle 3"/>
          <p:cNvSpPr>
            <a:spLocks noGrp="1" noRot="1" noChangeArrowheads="1"/>
          </p:cNvSpPr>
          <p:nvPr>
            <p:ph type="body" idx="1"/>
          </p:nvPr>
        </p:nvSpPr>
        <p:spPr>
          <a:xfrm>
            <a:off x="304800" y="1524000"/>
            <a:ext cx="8839200" cy="4498975"/>
          </a:xfrm>
        </p:spPr>
        <p:txBody>
          <a:bodyPr/>
          <a:lstStyle/>
          <a:p>
            <a:pPr eaLnBrk="1" hangingPunct="1"/>
            <a:r>
              <a:rPr lang="en-US" altLang="en-US" sz="2800" smtClean="0">
                <a:effectLst/>
              </a:rPr>
              <a:t>Compute the cumulative travel cost from 8 starting points to determine the most likely migration trails</a:t>
            </a:r>
          </a:p>
          <a:p>
            <a:pPr eaLnBrk="1" hangingPunct="1"/>
            <a:r>
              <a:rPr lang="en-US" altLang="en-US" sz="2800" smtClean="0">
                <a:effectLst/>
              </a:rPr>
              <a:t>Five from north and three from south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a:xfrm>
            <a:off x="301625" y="381000"/>
            <a:ext cx="8842375" cy="1143000"/>
          </a:xfrm>
        </p:spPr>
        <p:txBody>
          <a:bodyPr/>
          <a:lstStyle/>
          <a:p>
            <a:pPr eaLnBrk="1" hangingPunct="1">
              <a:defRPr/>
            </a:pPr>
            <a:r>
              <a:rPr lang="en-US" sz="4000" dirty="0" smtClean="0"/>
              <a:t>1. The Issue</a:t>
            </a:r>
            <a:endParaRPr lang="en-US" dirty="0" smtClean="0"/>
          </a:p>
        </p:txBody>
      </p:sp>
      <p:sp>
        <p:nvSpPr>
          <p:cNvPr id="4099" name="Rectangle 3"/>
          <p:cNvSpPr>
            <a:spLocks noGrp="1" noRot="1" noChangeArrowheads="1"/>
          </p:cNvSpPr>
          <p:nvPr>
            <p:ph type="body" idx="1"/>
          </p:nvPr>
        </p:nvSpPr>
        <p:spPr>
          <a:xfrm>
            <a:off x="304800" y="1752600"/>
            <a:ext cx="8540750" cy="4498975"/>
          </a:xfrm>
        </p:spPr>
        <p:txBody>
          <a:bodyPr/>
          <a:lstStyle/>
          <a:p>
            <a:pPr eaLnBrk="1" hangingPunct="1">
              <a:buFont typeface="Arial" charset="0"/>
              <a:buChar char="►"/>
              <a:defRPr/>
            </a:pPr>
            <a:r>
              <a:rPr lang="en-US" sz="2800" dirty="0" smtClean="0">
                <a:effectLst/>
              </a:rPr>
              <a:t>To simulate caribou migration of the Paleo-Indian period to validate locations of archaeological sites, in order to understand the Paleo-Indian hunting activities </a:t>
            </a:r>
          </a:p>
          <a:p>
            <a:pPr eaLnBrk="1" hangingPunct="1">
              <a:buFont typeface="Arial" charset="0"/>
              <a:buChar char="►"/>
              <a:defRPr/>
            </a:pPr>
            <a:endParaRPr lang="en-US" sz="1000" dirty="0" smtClean="0">
              <a:effectLst/>
            </a:endParaRPr>
          </a:p>
          <a:p>
            <a:pPr eaLnBrk="1" hangingPunct="1">
              <a:buFont typeface="Arial" charset="0"/>
              <a:buChar char="►"/>
              <a:defRPr/>
            </a:pPr>
            <a:r>
              <a:rPr lang="en-US" sz="2800" dirty="0" smtClean="0">
                <a:effectLst/>
              </a:rPr>
              <a:t>Archaeological data are scarce, and GIS gives additional evidence </a:t>
            </a:r>
          </a:p>
          <a:p>
            <a:pPr eaLnBrk="1" hangingPunct="1">
              <a:buFont typeface="Arial" charset="0"/>
              <a:buChar char="►"/>
              <a:defRPr/>
            </a:pPr>
            <a:endParaRPr lang="en-US" sz="2800" dirty="0" smtClean="0">
              <a:effectLst/>
            </a:endParaRPr>
          </a:p>
          <a:p>
            <a:pPr eaLnBrk="1" hangingPunct="1">
              <a:buFont typeface="Arial" charset="0"/>
              <a:buChar char="►"/>
              <a:defRPr/>
            </a:pPr>
            <a:endParaRPr lang="en-US" sz="2800" dirty="0" smtClean="0">
              <a:effectLst/>
            </a:endParaRPr>
          </a:p>
          <a:p>
            <a:pPr eaLnBrk="1" hangingPunct="1">
              <a:buFont typeface="Arial" charset="0"/>
              <a:buChar char="►"/>
              <a:defRPr/>
            </a:pPr>
            <a:r>
              <a:rPr lang="en-US" sz="1200" dirty="0" err="1" smtClean="0"/>
              <a:t>Krist</a:t>
            </a:r>
            <a:r>
              <a:rPr lang="en-US" sz="1200" dirty="0" smtClean="0"/>
              <a:t>, F.J., and D. G. Brown, 1994. GIS modeling of </a:t>
            </a:r>
            <a:r>
              <a:rPr lang="en-US" sz="1200" dirty="0" err="1" smtClean="0"/>
              <a:t>paleo</a:t>
            </a:r>
            <a:r>
              <a:rPr lang="en-US" sz="1200" dirty="0" smtClean="0"/>
              <a:t>-Indian period </a:t>
            </a:r>
            <a:r>
              <a:rPr lang="en-US" sz="1200" dirty="0" err="1" smtClean="0"/>
              <a:t>Caribu</a:t>
            </a:r>
            <a:r>
              <a:rPr lang="en-US" sz="1200" dirty="0" smtClean="0"/>
              <a:t> migrations and </a:t>
            </a:r>
            <a:r>
              <a:rPr lang="en-US" sz="1200" dirty="0" err="1" smtClean="0"/>
              <a:t>viewsheds</a:t>
            </a:r>
            <a:r>
              <a:rPr lang="en-US" sz="1200" dirty="0" smtClean="0"/>
              <a:t> in Northern Lower Michigan. Photogrammetric Engineering and Remote Sensing, 60(9): 1129-1137. </a:t>
            </a:r>
            <a:endParaRPr lang="en-US" sz="1200" dirty="0" smtClean="0">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rrowheads="1"/>
          </p:cNvSpPr>
          <p:nvPr>
            <p:ph type="title"/>
          </p:nvPr>
        </p:nvSpPr>
        <p:spPr/>
        <p:txBody>
          <a:bodyPr/>
          <a:lstStyle/>
          <a:p>
            <a:pPr eaLnBrk="1" hangingPunct="1">
              <a:defRPr/>
            </a:pPr>
            <a:r>
              <a:rPr lang="en-US" smtClean="0"/>
              <a:t>Terrain Factors</a:t>
            </a:r>
          </a:p>
        </p:txBody>
      </p:sp>
      <p:sp>
        <p:nvSpPr>
          <p:cNvPr id="223235" name="Rectangle 3"/>
          <p:cNvSpPr>
            <a:spLocks noGrp="1" noRot="1" noChangeArrowheads="1"/>
          </p:cNvSpPr>
          <p:nvPr>
            <p:ph type="body" idx="1"/>
          </p:nvPr>
        </p:nvSpPr>
        <p:spPr/>
        <p:txBody>
          <a:bodyPr/>
          <a:lstStyle/>
          <a:p>
            <a:pPr eaLnBrk="1" hangingPunct="1">
              <a:buFont typeface="Arial" charset="0"/>
              <a:buNone/>
              <a:defRPr/>
            </a:pPr>
            <a:endParaRPr lang="en-US" smtClean="0"/>
          </a:p>
        </p:txBody>
      </p:sp>
      <p:pic>
        <p:nvPicPr>
          <p:cNvPr id="440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503238"/>
            <a:ext cx="4324350"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a:xfrm>
            <a:off x="301625" y="381000"/>
            <a:ext cx="8842375" cy="1143000"/>
          </a:xfrm>
        </p:spPr>
        <p:txBody>
          <a:bodyPr/>
          <a:lstStyle/>
          <a:p>
            <a:pPr eaLnBrk="1" hangingPunct="1">
              <a:defRPr/>
            </a:pPr>
            <a:r>
              <a:rPr lang="en-US" dirty="0" smtClean="0"/>
              <a:t>6. Operation - </a:t>
            </a:r>
            <a:r>
              <a:rPr lang="en-US" dirty="0" err="1" smtClean="0"/>
              <a:t>Viewshed</a:t>
            </a:r>
            <a:r>
              <a:rPr lang="en-US" dirty="0" smtClean="0"/>
              <a:t> Analysis</a:t>
            </a:r>
          </a:p>
        </p:txBody>
      </p:sp>
      <p:sp>
        <p:nvSpPr>
          <p:cNvPr id="46083" name="Rectangle 3"/>
          <p:cNvSpPr>
            <a:spLocks noGrp="1" noRot="1" noChangeArrowheads="1"/>
          </p:cNvSpPr>
          <p:nvPr>
            <p:ph type="body" idx="1"/>
          </p:nvPr>
        </p:nvSpPr>
        <p:spPr>
          <a:xfrm>
            <a:off x="304800" y="1524000"/>
            <a:ext cx="8839200" cy="4498975"/>
          </a:xfrm>
        </p:spPr>
        <p:txBody>
          <a:bodyPr/>
          <a:lstStyle/>
          <a:p>
            <a:pPr eaLnBrk="1" hangingPunct="1"/>
            <a:r>
              <a:rPr lang="en-US" altLang="en-US" sz="2800" smtClean="0">
                <a:effectLst/>
              </a:rPr>
              <a:t>To evaluate the relationship between the location of the archaeological sites and the routes: </a:t>
            </a:r>
          </a:p>
          <a:p>
            <a:pPr eaLnBrk="1" hangingPunct="1"/>
            <a:endParaRPr lang="en-US" altLang="en-US" sz="1000" smtClean="0">
              <a:effectLst/>
            </a:endParaRPr>
          </a:p>
          <a:p>
            <a:pPr eaLnBrk="1" hangingPunct="1">
              <a:buFont typeface="Arial" panose="020B0604020202020204" pitchFamily="34" charset="0"/>
              <a:buNone/>
            </a:pPr>
            <a:r>
              <a:rPr lang="en-US" altLang="en-US" sz="2800" smtClean="0">
                <a:effectLst/>
              </a:rPr>
              <a:t>	Viewshed (vs. buffer) </a:t>
            </a:r>
          </a:p>
          <a:p>
            <a:pPr eaLnBrk="1" hangingPunct="1">
              <a:buFont typeface="Arial" panose="020B0604020202020204" pitchFamily="34" charset="0"/>
              <a:buNone/>
            </a:pPr>
            <a:r>
              <a:rPr lang="en-US" altLang="en-US" sz="2800" smtClean="0">
                <a:effectLst/>
              </a:rPr>
              <a:t>	- </a:t>
            </a:r>
            <a:r>
              <a:rPr lang="en-US" altLang="en-US" sz="2400" smtClean="0">
                <a:effectLst/>
              </a:rPr>
              <a:t>from the highest point within 0.4km of each site </a:t>
            </a:r>
          </a:p>
          <a:p>
            <a:pPr eaLnBrk="1" hangingPunct="1">
              <a:buFont typeface="Arial" panose="020B0604020202020204" pitchFamily="34" charset="0"/>
              <a:buNone/>
            </a:pPr>
            <a:r>
              <a:rPr lang="en-US" altLang="en-US" sz="2400" smtClean="0">
                <a:effectLst/>
              </a:rPr>
              <a:t>	- view height 1.4m above the ground</a:t>
            </a:r>
            <a:r>
              <a:rPr lang="en-US" altLang="en-US" sz="2800" smtClean="0">
                <a:effectLst/>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282930"/>
            </a:gs>
            <a:gs pos="100000">
              <a:schemeClr val="bg1"/>
            </a:gs>
          </a:gsLst>
          <a:lin ang="5400000" scaled="1"/>
        </a:gra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838200" y="228600"/>
            <a:ext cx="7772400" cy="914400"/>
          </a:xfrm>
        </p:spPr>
        <p:txBody>
          <a:bodyPr/>
          <a:lstStyle/>
          <a:p>
            <a:pPr eaLnBrk="1" hangingPunct="1">
              <a:defRPr/>
            </a:pPr>
            <a:r>
              <a:rPr lang="en-US" sz="4400" smtClean="0"/>
              <a:t>Viewshed analysis</a:t>
            </a:r>
          </a:p>
        </p:txBody>
      </p:sp>
      <p:sp>
        <p:nvSpPr>
          <p:cNvPr id="227331" name="Rectangle 3"/>
          <p:cNvSpPr>
            <a:spLocks noChangeArrowheads="1"/>
          </p:cNvSpPr>
          <p:nvPr/>
        </p:nvSpPr>
        <p:spPr bwMode="auto">
          <a:xfrm>
            <a:off x="457200" y="990600"/>
            <a:ext cx="2590800" cy="762000"/>
          </a:xfrm>
          <a:prstGeom prst="rect">
            <a:avLst/>
          </a:prstGeom>
          <a:noFill/>
          <a:ln w="9525">
            <a:noFill/>
            <a:miter lim="800000"/>
            <a:headEnd/>
            <a:tailEnd/>
          </a:ln>
          <a:effectLst/>
        </p:spPr>
        <p:txBody>
          <a:bodyPr lIns="92075" tIns="46038" rIns="92075" bIns="46038" anchor="ctr"/>
          <a:lstStyle/>
          <a:p>
            <a:pPr>
              <a:defRPr/>
            </a:pPr>
            <a:r>
              <a:rPr lang="en-AU" sz="2800">
                <a:solidFill>
                  <a:schemeClr val="tx2"/>
                </a:solidFill>
                <a:latin typeface="Times New Roman" pitchFamily="1" charset="0"/>
                <a:cs typeface="Times New Roman" pitchFamily="1" charset="0"/>
              </a:rPr>
              <a:t>Line of sight</a:t>
            </a:r>
            <a:endParaRPr lang="en-AU" sz="2800">
              <a:solidFill>
                <a:schemeClr val="tx2"/>
              </a:solidFill>
              <a:effectLst>
                <a:outerShdw blurRad="38100" dist="38100" dir="2700000" algn="tl">
                  <a:srgbClr val="000000"/>
                </a:outerShdw>
              </a:effectLst>
              <a:latin typeface="Tahoma" pitchFamily="1" charset="0"/>
              <a:cs typeface="Arial" charset="0"/>
            </a:endParaRPr>
          </a:p>
        </p:txBody>
      </p:sp>
      <p:sp>
        <p:nvSpPr>
          <p:cNvPr id="227332" name="Rectangle 4"/>
          <p:cNvSpPr>
            <a:spLocks noChangeArrowheads="1"/>
          </p:cNvSpPr>
          <p:nvPr/>
        </p:nvSpPr>
        <p:spPr bwMode="auto">
          <a:xfrm>
            <a:off x="838200" y="1865313"/>
            <a:ext cx="7772400" cy="4114800"/>
          </a:xfrm>
          <a:prstGeom prst="rect">
            <a:avLst/>
          </a:prstGeom>
          <a:noFill/>
          <a:ln w="9525">
            <a:noFill/>
            <a:miter lim="800000"/>
            <a:headEnd/>
            <a:tailEnd/>
          </a:ln>
          <a:effectLst/>
        </p:spPr>
        <p:txBody>
          <a:bodyPr lIns="92075" tIns="46038" rIns="92075" bIns="46038"/>
          <a:lstStyle/>
          <a:p>
            <a:pPr>
              <a:spcBef>
                <a:spcPct val="20000"/>
              </a:spcBef>
              <a:buClr>
                <a:schemeClr val="bg2"/>
              </a:buClr>
              <a:buSzPct val="75000"/>
              <a:buFont typeface="Monotype Sorts" pitchFamily="1" charset="2"/>
              <a:buChar char="n"/>
              <a:defRPr/>
            </a:pPr>
            <a:r>
              <a:rPr lang="en-AU" sz="3200">
                <a:latin typeface="Times New Roman" pitchFamily="1" charset="0"/>
                <a:cs typeface="Times New Roman" pitchFamily="1" charset="0"/>
              </a:rPr>
              <a:t> </a:t>
            </a:r>
            <a:endParaRPr lang="en-AU" sz="3200">
              <a:effectLst>
                <a:outerShdw blurRad="38100" dist="38100" dir="2700000" algn="tl">
                  <a:srgbClr val="000000"/>
                </a:outerShdw>
              </a:effectLst>
              <a:latin typeface="Tahoma" pitchFamily="1" charset="0"/>
              <a:cs typeface="Arial" charset="0"/>
            </a:endParaRPr>
          </a:p>
        </p:txBody>
      </p:sp>
      <p:pic>
        <p:nvPicPr>
          <p:cNvPr id="48133" name="Picture 5" descr="vis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3863"/>
            <a:ext cx="80772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p:txBody>
          <a:bodyPr/>
          <a:lstStyle/>
          <a:p>
            <a:pPr eaLnBrk="1" hangingPunct="1">
              <a:defRPr/>
            </a:pPr>
            <a:r>
              <a:rPr lang="en-US" sz="2800" smtClean="0"/>
              <a:t>Viewshed</a:t>
            </a:r>
            <a:endParaRPr lang="en-US" smtClean="0"/>
          </a:p>
        </p:txBody>
      </p:sp>
      <p:pic>
        <p:nvPicPr>
          <p:cNvPr id="50179" name="Picture 3" descr="viewshe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87500" y="1295400"/>
            <a:ext cx="2832100" cy="3810000"/>
          </a:xfrm>
          <a:noFill/>
          <a:extLst>
            <a:ext uri="{909E8E84-426E-40DD-AFC4-6F175D3DCCD1}">
              <a14:hiddenFill xmlns:a14="http://schemas.microsoft.com/office/drawing/2010/main">
                <a:solidFill>
                  <a:srgbClr val="FFFFFF"/>
                </a:solidFill>
              </a14:hiddenFill>
            </a:ext>
          </a:extLst>
        </p:spPr>
      </p:pic>
      <p:pic>
        <p:nvPicPr>
          <p:cNvPr id="50180" name="Picture 4" descr="viewshed"/>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1295400"/>
            <a:ext cx="2832100" cy="3810000"/>
          </a:xfrm>
          <a:noFill/>
          <a:extLst>
            <a:ext uri="{909E8E84-426E-40DD-AFC4-6F175D3DCCD1}">
              <a14:hiddenFill xmlns:a14="http://schemas.microsoft.com/office/drawing/2010/main">
                <a:solidFill>
                  <a:srgbClr val="FFFFFF"/>
                </a:solidFill>
              </a14:hiddenFill>
            </a:ext>
          </a:extLst>
        </p:spPr>
      </p:pic>
      <p:sp>
        <p:nvSpPr>
          <p:cNvPr id="50181" name="Rectangle 5"/>
          <p:cNvSpPr>
            <a:spLocks noChangeArrowheads="1"/>
          </p:cNvSpPr>
          <p:nvPr/>
        </p:nvSpPr>
        <p:spPr bwMode="auto">
          <a:xfrm>
            <a:off x="228600" y="5546725"/>
            <a:ext cx="8763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The above maps show the results of analyses around Saddleback (left) and Old Blue (right) mountains. On the maps, green areas are visible from the location cited (shown in yellow), while gray areas are obstructed from view. The Appalachian Trail is shown in red.</a:t>
            </a:r>
          </a:p>
          <a:p>
            <a:pPr eaLnBrk="1" hangingPunct="1">
              <a:spcBef>
                <a:spcPct val="0"/>
              </a:spcBef>
              <a:buClrTx/>
              <a:buSzTx/>
              <a:buFontTx/>
              <a:buNone/>
            </a:pPr>
            <a:r>
              <a:rPr lang="en-US" altLang="en-US" sz="1200"/>
              <a:t>http://www.northgeo.com/services/carto/projects/LURCViewshed.htm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pPr eaLnBrk="1" hangingPunct="1">
              <a:defRPr/>
            </a:pPr>
            <a:r>
              <a:rPr lang="en-US" smtClean="0"/>
              <a:t>Terrain Factors</a:t>
            </a:r>
          </a:p>
        </p:txBody>
      </p:sp>
      <p:sp>
        <p:nvSpPr>
          <p:cNvPr id="225283" name="Rectangle 3"/>
          <p:cNvSpPr>
            <a:spLocks noGrp="1" noRot="1" noChangeArrowheads="1"/>
          </p:cNvSpPr>
          <p:nvPr>
            <p:ph type="body" idx="1"/>
          </p:nvPr>
        </p:nvSpPr>
        <p:spPr/>
        <p:txBody>
          <a:bodyPr/>
          <a:lstStyle/>
          <a:p>
            <a:pPr eaLnBrk="1" hangingPunct="1">
              <a:buFont typeface="Arial" charset="0"/>
              <a:buNone/>
              <a:defRPr/>
            </a:pPr>
            <a:endParaRPr lang="en-US" smtClean="0"/>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246063"/>
            <a:ext cx="8288337"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a:xfrm>
            <a:off x="301625" y="381000"/>
            <a:ext cx="8842375" cy="1143000"/>
          </a:xfrm>
        </p:spPr>
        <p:txBody>
          <a:bodyPr/>
          <a:lstStyle/>
          <a:p>
            <a:pPr eaLnBrk="1" hangingPunct="1">
              <a:defRPr/>
            </a:pPr>
            <a:r>
              <a:rPr lang="en-US" sz="4000" smtClean="0"/>
              <a:t>7. Results</a:t>
            </a:r>
            <a:endParaRPr lang="en-US" smtClean="0"/>
          </a:p>
        </p:txBody>
      </p:sp>
      <p:sp>
        <p:nvSpPr>
          <p:cNvPr id="54275" name="Rectangle 3"/>
          <p:cNvSpPr>
            <a:spLocks noGrp="1" noRot="1" noChangeArrowheads="1"/>
          </p:cNvSpPr>
          <p:nvPr>
            <p:ph type="body" idx="1"/>
          </p:nvPr>
        </p:nvSpPr>
        <p:spPr>
          <a:xfrm>
            <a:off x="304800" y="1524000"/>
            <a:ext cx="8839200" cy="4498975"/>
          </a:xfrm>
        </p:spPr>
        <p:txBody>
          <a:bodyPr/>
          <a:lstStyle/>
          <a:p>
            <a:pPr eaLnBrk="1" hangingPunct="1"/>
            <a:r>
              <a:rPr lang="en-US" altLang="en-US" sz="2800" smtClean="0">
                <a:solidFill>
                  <a:srgbClr val="000000"/>
                </a:solidFill>
                <a:effectLst/>
              </a:rPr>
              <a:t> </a:t>
            </a:r>
            <a:r>
              <a:rPr lang="en-US" altLang="en-US" sz="2800" smtClean="0">
                <a:effectLst/>
              </a:rPr>
              <a:t>Several migration routes converged near the three sites</a:t>
            </a:r>
          </a:p>
          <a:p>
            <a:pPr eaLnBrk="1" hangingPunct="1">
              <a:buFont typeface="Arial" panose="020B0604020202020204" pitchFamily="34" charset="0"/>
              <a:buNone/>
            </a:pPr>
            <a:r>
              <a:rPr lang="en-US" altLang="en-US" sz="1000" smtClean="0">
                <a:effectLst/>
              </a:rPr>
              <a:t> </a:t>
            </a:r>
          </a:p>
          <a:p>
            <a:pPr eaLnBrk="1" hangingPunct="1"/>
            <a:r>
              <a:rPr lang="en-US" altLang="en-US" sz="2800" smtClean="0">
                <a:effectLst/>
              </a:rPr>
              <a:t>Each site has visibility of </a:t>
            </a:r>
          </a:p>
          <a:p>
            <a:pPr eaLnBrk="1" hangingPunct="1">
              <a:buFont typeface="Arial" panose="020B0604020202020204" pitchFamily="34" charset="0"/>
              <a:buNone/>
            </a:pPr>
            <a:r>
              <a:rPr lang="en-US" altLang="en-US" sz="2800" smtClean="0">
                <a:effectLst/>
              </a:rPr>
              <a:t>(1) lowland bordering rivers</a:t>
            </a:r>
          </a:p>
          <a:p>
            <a:pPr eaLnBrk="1" hangingPunct="1">
              <a:buFont typeface="Arial" panose="020B0604020202020204" pitchFamily="34" charset="0"/>
              <a:buNone/>
            </a:pPr>
            <a:r>
              <a:rPr lang="en-US" altLang="en-US" sz="2800" smtClean="0">
                <a:effectLst/>
              </a:rPr>
              <a:t>(2) visibility of caribou migration trails, and</a:t>
            </a:r>
          </a:p>
          <a:p>
            <a:pPr eaLnBrk="1" hangingPunct="1">
              <a:buFont typeface="Arial" panose="020B0604020202020204" pitchFamily="34" charset="0"/>
              <a:buNone/>
            </a:pPr>
            <a:r>
              <a:rPr lang="en-US" altLang="en-US" sz="2800" smtClean="0">
                <a:effectLst/>
              </a:rPr>
              <a:t>(3) natural features to divert caribou to traps </a:t>
            </a:r>
          </a:p>
          <a:p>
            <a:pPr eaLnBrk="1" hangingPunct="1">
              <a:buFont typeface="Arial" panose="020B0604020202020204" pitchFamily="34" charset="0"/>
              <a:buNone/>
            </a:pPr>
            <a:r>
              <a:rPr lang="en-US" altLang="en-US" sz="2800" smtClean="0">
                <a:effectLst/>
              </a:rPr>
              <a:t>or to intercept caribou near creeks/river valleys</a:t>
            </a:r>
            <a:r>
              <a:rPr lang="en-US" altLang="en-US" sz="1600" smtClean="0">
                <a:solidFill>
                  <a:srgbClr val="000000"/>
                </a:solidFill>
                <a:effectLst/>
                <a:latin typeface="Times" panose="02020603050405020304" pitchFamily="18" charset="0"/>
              </a:rPr>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a:xfrm>
            <a:off x="301625" y="381000"/>
            <a:ext cx="8842375" cy="1143000"/>
          </a:xfrm>
        </p:spPr>
        <p:txBody>
          <a:bodyPr/>
          <a:lstStyle/>
          <a:p>
            <a:pPr eaLnBrk="1" hangingPunct="1">
              <a:defRPr/>
            </a:pPr>
            <a:r>
              <a:rPr lang="en-US" sz="4000" smtClean="0"/>
              <a:t>8. </a:t>
            </a:r>
            <a:r>
              <a:rPr lang="en-US" sz="4000" smtClean="0">
                <a:effectLst/>
              </a:rPr>
              <a:t>Further Development</a:t>
            </a:r>
            <a:endParaRPr lang="en-US" sz="1600" smtClean="0">
              <a:solidFill>
                <a:srgbClr val="000000"/>
              </a:solidFill>
              <a:effectLst/>
              <a:latin typeface="Times" pitchFamily="1" charset="0"/>
            </a:endParaRPr>
          </a:p>
        </p:txBody>
      </p:sp>
      <p:sp>
        <p:nvSpPr>
          <p:cNvPr id="56323" name="Rectangle 3"/>
          <p:cNvSpPr>
            <a:spLocks noGrp="1" noRot="1" noChangeArrowheads="1"/>
          </p:cNvSpPr>
          <p:nvPr>
            <p:ph type="body" idx="1"/>
          </p:nvPr>
        </p:nvSpPr>
        <p:spPr>
          <a:xfrm>
            <a:off x="304800" y="1524000"/>
            <a:ext cx="8839200" cy="4498975"/>
          </a:xfrm>
        </p:spPr>
        <p:txBody>
          <a:bodyPr/>
          <a:lstStyle/>
          <a:p>
            <a:pPr eaLnBrk="1" hangingPunct="1"/>
            <a:r>
              <a:rPr lang="en-US" altLang="en-US" sz="2800" smtClean="0">
                <a:effectLst/>
              </a:rPr>
              <a:t>Need more archaeological data</a:t>
            </a:r>
          </a:p>
          <a:p>
            <a:pPr eaLnBrk="1" hangingPunct="1">
              <a:buFont typeface="Arial" panose="020B0604020202020204" pitchFamily="34" charset="0"/>
              <a:buNone/>
            </a:pPr>
            <a:r>
              <a:rPr lang="en-US" altLang="en-US" sz="1000" smtClean="0">
                <a:effectLst/>
              </a:rPr>
              <a:t> </a:t>
            </a:r>
          </a:p>
          <a:p>
            <a:pPr eaLnBrk="1" hangingPunct="1"/>
            <a:r>
              <a:rPr lang="en-US" altLang="en-US" sz="2800" smtClean="0">
                <a:effectLst/>
              </a:rPr>
              <a:t>Test against modern caribou trails</a:t>
            </a:r>
          </a:p>
          <a:p>
            <a:pPr eaLnBrk="1" hangingPunct="1">
              <a:buFont typeface="Arial" panose="020B0604020202020204" pitchFamily="34" charset="0"/>
              <a:buNone/>
            </a:pPr>
            <a:r>
              <a:rPr lang="en-US" altLang="en-US" sz="1000" smtClean="0">
                <a:effectLst/>
              </a:rPr>
              <a:t> </a:t>
            </a:r>
          </a:p>
          <a:p>
            <a:pPr eaLnBrk="1" hangingPunct="1"/>
            <a:r>
              <a:rPr lang="en-US" altLang="en-US" sz="2800" smtClean="0">
                <a:effectLst/>
              </a:rPr>
              <a:t>Spatial analysis for other human activities </a:t>
            </a:r>
          </a:p>
          <a:p>
            <a:pPr eaLnBrk="1" hangingPunct="1">
              <a:buFont typeface="Arial" panose="020B0604020202020204" pitchFamily="34" charset="0"/>
              <a:buNone/>
            </a:pPr>
            <a:r>
              <a:rPr lang="en-US" altLang="en-US" sz="2800" smtClean="0">
                <a:effectLst/>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lstStyle/>
          <a:p>
            <a:pPr eaLnBrk="1" hangingPunct="1">
              <a:defRPr/>
            </a:pPr>
            <a:endParaRPr lang="en-US" smtClean="0"/>
          </a:p>
        </p:txBody>
      </p:sp>
      <p:sp>
        <p:nvSpPr>
          <p:cNvPr id="206851" name="Rectangle 3"/>
          <p:cNvSpPr>
            <a:spLocks noGrp="1" noRot="1" noChangeArrowheads="1"/>
          </p:cNvSpPr>
          <p:nvPr>
            <p:ph type="body" idx="1"/>
          </p:nvPr>
        </p:nvSpPr>
        <p:spPr/>
        <p:txBody>
          <a:bodyPr/>
          <a:lstStyle/>
          <a:p>
            <a:pPr eaLnBrk="1" hangingPunct="1">
              <a:buFont typeface="Arial" charset="0"/>
              <a:buChar char="►"/>
              <a:defRPr/>
            </a:pPr>
            <a:endParaRPr lang="en-US"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59436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a:xfrm>
            <a:off x="301625" y="381000"/>
            <a:ext cx="8842375" cy="1143000"/>
          </a:xfrm>
        </p:spPr>
        <p:txBody>
          <a:bodyPr/>
          <a:lstStyle/>
          <a:p>
            <a:pPr eaLnBrk="1" hangingPunct="1">
              <a:defRPr/>
            </a:pPr>
            <a:r>
              <a:rPr lang="en-US" sz="4000" dirty="0" smtClean="0"/>
              <a:t>2. </a:t>
            </a:r>
            <a:r>
              <a:rPr lang="en-US" sz="4000" dirty="0" smtClean="0">
                <a:effectLst/>
              </a:rPr>
              <a:t>Major Factors</a:t>
            </a:r>
            <a:r>
              <a:rPr lang="en-US" sz="1600" dirty="0" smtClean="0">
                <a:solidFill>
                  <a:srgbClr val="000000"/>
                </a:solidFill>
                <a:effectLst/>
                <a:latin typeface="Times" pitchFamily="1" charset="0"/>
              </a:rPr>
              <a:t>: </a:t>
            </a:r>
          </a:p>
        </p:txBody>
      </p:sp>
      <p:sp>
        <p:nvSpPr>
          <p:cNvPr id="11267" name="Rectangle 3"/>
          <p:cNvSpPr>
            <a:spLocks noGrp="1" noRot="1" noChangeArrowheads="1"/>
          </p:cNvSpPr>
          <p:nvPr>
            <p:ph type="body" idx="1"/>
          </p:nvPr>
        </p:nvSpPr>
        <p:spPr>
          <a:xfrm>
            <a:off x="304800" y="1752600"/>
            <a:ext cx="8540750" cy="4498975"/>
          </a:xfrm>
        </p:spPr>
        <p:txBody>
          <a:bodyPr/>
          <a:lstStyle/>
          <a:p>
            <a:pPr eaLnBrk="1" hangingPunct="1"/>
            <a:r>
              <a:rPr lang="en-US" altLang="en-US" sz="2800" smtClean="0">
                <a:effectLst/>
              </a:rPr>
              <a:t>Where caribou are</a:t>
            </a:r>
          </a:p>
          <a:p>
            <a:pPr eaLnBrk="1" hangingPunct="1">
              <a:buFont typeface="Arial" panose="020B0604020202020204" pitchFamily="34" charset="0"/>
              <a:buNone/>
            </a:pPr>
            <a:r>
              <a:rPr lang="en-US" altLang="en-US" sz="2800" smtClean="0">
                <a:effectLst/>
              </a:rPr>
              <a:t>	Caribou can be intercepted at natural traps or from watercraft at lacustrine or riverine environments </a:t>
            </a:r>
          </a:p>
          <a:p>
            <a:pPr eaLnBrk="1" hangingPunct="1">
              <a:buFont typeface="Arial" panose="020B0604020202020204" pitchFamily="34" charset="0"/>
              <a:buNone/>
            </a:pPr>
            <a:r>
              <a:rPr lang="en-US" altLang="en-US" sz="1000" smtClean="0">
                <a:effectLst/>
              </a:rPr>
              <a:t>        </a:t>
            </a:r>
          </a:p>
          <a:p>
            <a:pPr eaLnBrk="1" hangingPunct="1"/>
            <a:r>
              <a:rPr lang="en-US" altLang="en-US" sz="2800" smtClean="0">
                <a:effectLst/>
              </a:rPr>
              <a:t>Where people are</a:t>
            </a:r>
          </a:p>
          <a:p>
            <a:pPr eaLnBrk="1" hangingPunct="1">
              <a:buFont typeface="Arial" panose="020B0604020202020204" pitchFamily="34" charset="0"/>
              <a:buNone/>
            </a:pPr>
            <a:r>
              <a:rPr lang="en-US" altLang="en-US" sz="2800" smtClean="0">
                <a:effectLst/>
              </a:rPr>
              <a:t>	People live near waters: lake benches, beaches, shallow bays, lagoons, lake inlets or outlets, lake beds, shorelines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a:xfrm>
            <a:off x="301625" y="381000"/>
            <a:ext cx="8842375" cy="1143000"/>
          </a:xfrm>
        </p:spPr>
        <p:txBody>
          <a:bodyPr/>
          <a:lstStyle/>
          <a:p>
            <a:pPr eaLnBrk="1" hangingPunct="1">
              <a:defRPr/>
            </a:pPr>
            <a:r>
              <a:rPr lang="en-US" sz="4000" dirty="0" smtClean="0"/>
              <a:t>3. </a:t>
            </a:r>
            <a:r>
              <a:rPr lang="en-US" sz="4000" dirty="0" smtClean="0">
                <a:effectLst/>
              </a:rPr>
              <a:t>Major Factors ..</a:t>
            </a:r>
            <a:endParaRPr lang="en-US" sz="1600" dirty="0" smtClean="0">
              <a:solidFill>
                <a:srgbClr val="000000"/>
              </a:solidFill>
              <a:effectLst/>
              <a:latin typeface="Times" pitchFamily="1" charset="0"/>
            </a:endParaRPr>
          </a:p>
        </p:txBody>
      </p:sp>
      <p:sp>
        <p:nvSpPr>
          <p:cNvPr id="199683" name="Rectangle 3"/>
          <p:cNvSpPr>
            <a:spLocks noGrp="1" noRot="1" noChangeArrowheads="1"/>
          </p:cNvSpPr>
          <p:nvPr>
            <p:ph type="body" idx="1"/>
          </p:nvPr>
        </p:nvSpPr>
        <p:spPr>
          <a:xfrm>
            <a:off x="304800" y="1752600"/>
            <a:ext cx="8540750" cy="4498975"/>
          </a:xfrm>
        </p:spPr>
        <p:txBody>
          <a:bodyPr/>
          <a:lstStyle/>
          <a:p>
            <a:pPr eaLnBrk="1" hangingPunct="1">
              <a:buFont typeface="Arial" charset="0"/>
              <a:buChar char="►"/>
              <a:defRPr/>
            </a:pPr>
            <a:r>
              <a:rPr lang="en-US" sz="2800" dirty="0" smtClean="0">
                <a:effectLst/>
              </a:rPr>
              <a:t>How caribou move</a:t>
            </a:r>
          </a:p>
          <a:p>
            <a:pPr eaLnBrk="1" hangingPunct="1">
              <a:buFont typeface="Arial" charset="0"/>
              <a:buNone/>
              <a:defRPr/>
            </a:pPr>
            <a:r>
              <a:rPr lang="en-US" sz="2800" dirty="0" smtClean="0">
                <a:effectLst/>
              </a:rPr>
              <a:t>	Follow contours in hilly areas </a:t>
            </a:r>
          </a:p>
          <a:p>
            <a:pPr eaLnBrk="1" hangingPunct="1">
              <a:buFont typeface="Arial" charset="0"/>
              <a:buNone/>
              <a:defRPr/>
            </a:pPr>
            <a:r>
              <a:rPr lang="en-US" sz="2800" dirty="0" smtClean="0">
                <a:effectLst/>
              </a:rPr>
              <a:t>   e.g. ridgelines, valley bottom, gentle slopes, and hillsides </a:t>
            </a:r>
          </a:p>
          <a:p>
            <a:pPr eaLnBrk="1" hangingPunct="1">
              <a:buFont typeface="Arial" charset="0"/>
              <a:buNone/>
              <a:defRPr/>
            </a:pPr>
            <a:endParaRPr lang="en-US" sz="1000" dirty="0" smtClean="0">
              <a:effectLst/>
            </a:endParaRPr>
          </a:p>
          <a:p>
            <a:pPr eaLnBrk="1" hangingPunct="1">
              <a:buFont typeface="Arial" charset="0"/>
              <a:buNone/>
              <a:defRPr/>
            </a:pPr>
            <a:r>
              <a:rPr lang="en-US" sz="2800" dirty="0" smtClean="0"/>
              <a:t>	</a:t>
            </a:r>
            <a:r>
              <a:rPr lang="en-US" sz="2800" dirty="0" smtClean="0">
                <a:effectLst/>
              </a:rPr>
              <a:t>Pass water bodies </a:t>
            </a:r>
          </a:p>
          <a:p>
            <a:pPr eaLnBrk="1" hangingPunct="1">
              <a:buFont typeface="Arial" charset="0"/>
              <a:buNone/>
              <a:defRPr/>
            </a:pPr>
            <a:r>
              <a:rPr lang="en-US" sz="2800" dirty="0" smtClean="0">
                <a:effectLst/>
              </a:rPr>
              <a:t>	e.g. lakes, swamps, rivers, creeks, etc.  </a:t>
            </a:r>
            <a:endParaRPr lang="en-US" sz="2800" dirty="0" smtClean="0"/>
          </a:p>
          <a:p>
            <a:pPr eaLnBrk="1" hangingPunct="1">
              <a:buFont typeface="Arial"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eaLnBrk="1" hangingPunct="1">
              <a:defRPr/>
            </a:pPr>
            <a:endParaRPr lang="en-US" smtClean="0"/>
          </a:p>
        </p:txBody>
      </p:sp>
      <p:sp>
        <p:nvSpPr>
          <p:cNvPr id="205827" name="Rectangle 3"/>
          <p:cNvSpPr>
            <a:spLocks noGrp="1" noRot="1" noChangeArrowheads="1"/>
          </p:cNvSpPr>
          <p:nvPr>
            <p:ph type="body" idx="1"/>
          </p:nvPr>
        </p:nvSpPr>
        <p:spPr/>
        <p:txBody>
          <a:bodyPr/>
          <a:lstStyle/>
          <a:p>
            <a:pPr eaLnBrk="1" hangingPunct="1">
              <a:buFont typeface="Arial" charset="0"/>
              <a:buNone/>
              <a:defRPr/>
            </a:pPr>
            <a:endParaRPr lang="en-US" smtClean="0"/>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75" y="381000"/>
            <a:ext cx="53562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a:xfrm>
            <a:off x="301625" y="381000"/>
            <a:ext cx="8842375" cy="1143000"/>
          </a:xfrm>
        </p:spPr>
        <p:txBody>
          <a:bodyPr/>
          <a:lstStyle/>
          <a:p>
            <a:pPr eaLnBrk="1" hangingPunct="1">
              <a:defRPr/>
            </a:pPr>
            <a:r>
              <a:rPr lang="en-US" sz="4000" smtClean="0"/>
              <a:t>4. Data</a:t>
            </a:r>
            <a:endParaRPr lang="en-US" smtClean="0"/>
          </a:p>
        </p:txBody>
      </p:sp>
      <p:sp>
        <p:nvSpPr>
          <p:cNvPr id="17411" name="Rectangle 3"/>
          <p:cNvSpPr>
            <a:spLocks noGrp="1" noRot="1" noChangeArrowheads="1"/>
          </p:cNvSpPr>
          <p:nvPr>
            <p:ph type="body" idx="1"/>
          </p:nvPr>
        </p:nvSpPr>
        <p:spPr>
          <a:xfrm>
            <a:off x="304800" y="1600200"/>
            <a:ext cx="8540750" cy="4498975"/>
          </a:xfrm>
        </p:spPr>
        <p:txBody>
          <a:bodyPr/>
          <a:lstStyle/>
          <a:p>
            <a:pPr eaLnBrk="1" hangingPunct="1"/>
            <a:r>
              <a:rPr lang="en-US" altLang="en-US" sz="2800" smtClean="0">
                <a:effectLst/>
              </a:rPr>
              <a:t>Slope angle (15 classes) and slope aspect (10 classes) - Contour maps</a:t>
            </a:r>
          </a:p>
          <a:p>
            <a:pPr eaLnBrk="1" hangingPunct="1"/>
            <a:endParaRPr lang="en-US" altLang="en-US" sz="2000" smtClean="0">
              <a:effectLst/>
            </a:endParaRPr>
          </a:p>
          <a:p>
            <a:pPr eaLnBrk="1" hangingPunct="1"/>
            <a:r>
              <a:rPr lang="en-US" altLang="en-US" sz="2800" smtClean="0">
                <a:effectLst/>
              </a:rPr>
              <a:t>Lakes, swamps, creeks, marshes, lake inlets and outlets - 1:24,000 quadrangles </a:t>
            </a:r>
          </a:p>
          <a:p>
            <a:pPr eaLnBrk="1" hangingPunct="1"/>
            <a:r>
              <a:rPr lang="en-US" altLang="en-US" sz="2800" smtClean="0">
                <a:effectLst/>
              </a:rPr>
              <a:t>Swamps - Soil maps </a:t>
            </a:r>
          </a:p>
          <a:p>
            <a:pPr eaLnBrk="1" hangingPunct="1"/>
            <a:r>
              <a:rPr lang="en-US" altLang="en-US" sz="2800" smtClean="0">
                <a:effectLst/>
              </a:rPr>
              <a:t>Ancient lakes - Contour maps (10ft interval) </a:t>
            </a:r>
          </a:p>
          <a:p>
            <a:pPr eaLnBrk="1" hangingPunct="1"/>
            <a:endParaRPr lang="en-US" altLang="en-US" sz="1000" smtClean="0">
              <a:effectLst/>
            </a:endParaRPr>
          </a:p>
          <a:p>
            <a:pPr eaLnBrk="1" hangingPunct="1"/>
            <a:endParaRPr lang="en-US" altLang="en-US" sz="2000" smtClean="0">
              <a:effectLst/>
            </a:endParaRPr>
          </a:p>
          <a:p>
            <a:pPr eaLnBrk="1" hangingPunct="1"/>
            <a:r>
              <a:rPr lang="en-US" altLang="en-US" sz="2800" smtClean="0">
                <a:effectLst/>
              </a:rPr>
              <a:t>Archaeological sites - Field survey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a:xfrm>
            <a:off x="301625" y="381000"/>
            <a:ext cx="8842375" cy="1143000"/>
          </a:xfrm>
        </p:spPr>
        <p:txBody>
          <a:bodyPr/>
          <a:lstStyle/>
          <a:p>
            <a:pPr eaLnBrk="1" hangingPunct="1">
              <a:defRPr/>
            </a:pPr>
            <a:r>
              <a:rPr lang="en-US" sz="4000" dirty="0" smtClean="0"/>
              <a:t>5. Operation - </a:t>
            </a:r>
            <a:r>
              <a:rPr lang="en-US" sz="4000" dirty="0" smtClean="0">
                <a:effectLst/>
              </a:rPr>
              <a:t>Simulating Migration Pathways</a:t>
            </a:r>
            <a:endParaRPr lang="en-US" sz="1600" dirty="0" smtClean="0">
              <a:solidFill>
                <a:srgbClr val="000000"/>
              </a:solidFill>
              <a:effectLst/>
              <a:latin typeface="Times" pitchFamily="1" charset="0"/>
            </a:endParaRPr>
          </a:p>
        </p:txBody>
      </p:sp>
      <p:sp>
        <p:nvSpPr>
          <p:cNvPr id="220163" name="Rectangle 3"/>
          <p:cNvSpPr>
            <a:spLocks noGrp="1" noRot="1" noChangeArrowheads="1"/>
          </p:cNvSpPr>
          <p:nvPr>
            <p:ph type="body" idx="1"/>
          </p:nvPr>
        </p:nvSpPr>
        <p:spPr>
          <a:xfrm>
            <a:off x="304800" y="1524000"/>
            <a:ext cx="8839200" cy="4498975"/>
          </a:xfrm>
        </p:spPr>
        <p:txBody>
          <a:bodyPr/>
          <a:lstStyle/>
          <a:p>
            <a:pPr eaLnBrk="1" hangingPunct="1">
              <a:buFont typeface="Arial" charset="0"/>
              <a:buChar char="►"/>
              <a:defRPr/>
            </a:pPr>
            <a:r>
              <a:rPr lang="en-US" sz="2800" smtClean="0"/>
              <a:t>Friction Surface</a:t>
            </a:r>
          </a:p>
          <a:p>
            <a:pPr eaLnBrk="1" hangingPunct="1">
              <a:buFont typeface="Arial" charset="0"/>
              <a:buChar char="►"/>
              <a:defRPr/>
            </a:pPr>
            <a:endParaRPr lang="en-US" sz="1000" smtClean="0"/>
          </a:p>
          <a:p>
            <a:pPr eaLnBrk="1" hangingPunct="1">
              <a:buFont typeface="Arial" charset="0"/>
              <a:buNone/>
              <a:defRPr/>
            </a:pPr>
            <a:r>
              <a:rPr lang="en-US" sz="2800" smtClean="0"/>
              <a:t>	- Terrain factors</a:t>
            </a:r>
            <a:endParaRPr lang="en-US" sz="1000" smtClean="0"/>
          </a:p>
          <a:p>
            <a:pPr eaLnBrk="1" hangingPunct="1">
              <a:buFont typeface="Arial" charset="0"/>
              <a:buNone/>
              <a:defRPr/>
            </a:pPr>
            <a:r>
              <a:rPr lang="en-US" sz="2800" smtClean="0"/>
              <a:t>	- Hydrography factors</a:t>
            </a:r>
            <a:endParaRPr lang="en-US" sz="2400" smtClean="0"/>
          </a:p>
          <a:p>
            <a:pPr eaLnBrk="1" hangingPunct="1">
              <a:buFont typeface="Arial" charset="0"/>
              <a:buNone/>
              <a:defRPr/>
            </a:pPr>
            <a:endParaRPr lang="en-US" sz="800" smtClean="0"/>
          </a:p>
          <a:p>
            <a:pPr eaLnBrk="1" hangingPunct="1">
              <a:buFont typeface="Arial" charset="0"/>
              <a:buChar char="►"/>
              <a:defRPr/>
            </a:pPr>
            <a:endParaRPr lang="en-US" sz="2800" smtClean="0"/>
          </a:p>
          <a:p>
            <a:pPr eaLnBrk="1" hangingPunct="1">
              <a:buFont typeface="Arial" charset="0"/>
              <a:buNone/>
              <a:defRPr/>
            </a:pPr>
            <a:endParaRPr lang="en-US" sz="8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_SpreadFunctionTravelTime"/>
          <p:cNvPicPr>
            <a:picLocks noChangeAspect="1" noChangeArrowheads="1"/>
          </p:cNvPicPr>
          <p:nvPr>
            <p:ph/>
          </p:nvPr>
        </p:nvPicPr>
        <p:blipFill>
          <a:blip r:embed="rId3">
            <a:extLst>
              <a:ext uri="{28A0092B-C50C-407E-A947-70E740481C1C}">
                <a14:useLocalDpi xmlns:a14="http://schemas.microsoft.com/office/drawing/2010/main" val="0"/>
              </a:ext>
            </a:extLst>
          </a:blip>
          <a:srcRect l="4672" r="4672" b="69728"/>
          <a:stretch>
            <a:fillRect/>
          </a:stretch>
        </p:blipFill>
        <p:spPr>
          <a:xfrm>
            <a:off x="1150938" y="1863725"/>
            <a:ext cx="6926262" cy="3446463"/>
          </a:xfrm>
        </p:spPr>
      </p:pic>
      <p:sp>
        <p:nvSpPr>
          <p:cNvPr id="210947" name="Rectangle 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000">
                <a:solidFill>
                  <a:schemeClr val="tx2"/>
                </a:solidFill>
                <a:effectLst>
                  <a:outerShdw blurRad="38100" dist="38100" dir="2700000" algn="tl">
                    <a:srgbClr val="000000"/>
                  </a:outerShdw>
                </a:effectLst>
                <a:latin typeface="Tahoma" pitchFamily="1" charset="0"/>
                <a:cs typeface="Arial" charset="0"/>
              </a:rPr>
              <a:t>Friction Surface</a:t>
            </a:r>
            <a:endParaRPr lang="en-US" sz="2800">
              <a:solidFill>
                <a:schemeClr val="tx2"/>
              </a:solidFill>
              <a:effectLst>
                <a:outerShdw blurRad="38100" dist="38100" dir="2700000" algn="tl">
                  <a:srgbClr val="000000"/>
                </a:outerShdw>
              </a:effectLst>
              <a:latin typeface="Tahoma" pitchFamily="1" charset="0"/>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1707</TotalTime>
  <Words>979</Words>
  <Application>Microsoft Office PowerPoint</Application>
  <PresentationFormat>On-screen Show (4:3)</PresentationFormat>
  <Paragraphs>130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Tahoma</vt:lpstr>
      <vt:lpstr>Arial</vt:lpstr>
      <vt:lpstr>Wingdings</vt:lpstr>
      <vt:lpstr>Times</vt:lpstr>
      <vt:lpstr>Times New Roman</vt:lpstr>
      <vt:lpstr>Monotype Sorts</vt:lpstr>
      <vt:lpstr>Compass</vt:lpstr>
      <vt:lpstr>Environmental Modeling  Application of Suitability Index </vt:lpstr>
      <vt:lpstr>1. The Issue</vt:lpstr>
      <vt:lpstr>PowerPoint Presentation</vt:lpstr>
      <vt:lpstr>2. Major Factors: </vt:lpstr>
      <vt:lpstr>3. Major Factors ..</vt:lpstr>
      <vt:lpstr>PowerPoint Presentation</vt:lpstr>
      <vt:lpstr>4. Data</vt:lpstr>
      <vt:lpstr>5. Operation - Simulating Migration Pathways</vt:lpstr>
      <vt:lpstr>PowerPoint Presentation</vt:lpstr>
      <vt:lpstr>Friction Surface</vt:lpstr>
      <vt:lpstr>Friction Surface</vt:lpstr>
      <vt:lpstr>Friction Surface</vt:lpstr>
      <vt:lpstr>Friction Surface - Terrain Factors</vt:lpstr>
      <vt:lpstr>Terrain Factors</vt:lpstr>
      <vt:lpstr>PowerPoint Presentation</vt:lpstr>
      <vt:lpstr>Terrain Factors</vt:lpstr>
      <vt:lpstr>Friction surface - Hydrography Factors</vt:lpstr>
      <vt:lpstr>Friction Surface</vt:lpstr>
      <vt:lpstr>Optimal Routes</vt:lpstr>
      <vt:lpstr>Terrain Factors</vt:lpstr>
      <vt:lpstr>6. Operation - Viewshed Analysis</vt:lpstr>
      <vt:lpstr>Viewshed analysis</vt:lpstr>
      <vt:lpstr>Viewshed</vt:lpstr>
      <vt:lpstr>Terrain Factors</vt:lpstr>
      <vt:lpstr>7. Results</vt:lpstr>
      <vt:lpstr>8. Further Development</vt:lpstr>
    </vt:vector>
  </TitlesOfParts>
  <Company>Dept of Geography, U.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and Answers</dc:title>
  <dc:creator>Ling Bian</dc:creator>
  <cp:lastModifiedBy>Windows User</cp:lastModifiedBy>
  <cp:revision>288</cp:revision>
  <cp:lastPrinted>2004-05-29T04:54:37Z</cp:lastPrinted>
  <dcterms:created xsi:type="dcterms:W3CDTF">2001-07-09T13:55:56Z</dcterms:created>
  <dcterms:modified xsi:type="dcterms:W3CDTF">2020-02-13T21:30:25Z</dcterms:modified>
</cp:coreProperties>
</file>