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handoutMasterIdLst>
    <p:handoutMasterId r:id="rId22"/>
  </p:handoutMasterIdLst>
  <p:sldIdLst>
    <p:sldId id="319" r:id="rId2"/>
    <p:sldId id="308" r:id="rId3"/>
    <p:sldId id="320" r:id="rId4"/>
    <p:sldId id="323" r:id="rId5"/>
    <p:sldId id="322" r:id="rId6"/>
    <p:sldId id="324" r:id="rId7"/>
    <p:sldId id="325" r:id="rId8"/>
    <p:sldId id="326" r:id="rId9"/>
    <p:sldId id="327" r:id="rId10"/>
    <p:sldId id="329" r:id="rId11"/>
    <p:sldId id="328" r:id="rId12"/>
    <p:sldId id="330" r:id="rId13"/>
    <p:sldId id="339" r:id="rId14"/>
    <p:sldId id="331" r:id="rId15"/>
    <p:sldId id="333" r:id="rId16"/>
    <p:sldId id="334" r:id="rId17"/>
    <p:sldId id="332" r:id="rId18"/>
    <p:sldId id="335" r:id="rId19"/>
    <p:sldId id="337" r:id="rId20"/>
    <p:sldId id="338"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24E"/>
    <a:srgbClr val="C1CD53"/>
    <a:srgbClr val="B1CF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83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Arial" charset="0"/>
              </a:defRPr>
            </a:lvl1pPr>
          </a:lstStyle>
          <a:p>
            <a:pPr>
              <a:defRPr/>
            </a:pPr>
            <a:endParaRPr lang="en-US"/>
          </a:p>
        </p:txBody>
      </p:sp>
      <p:sp>
        <p:nvSpPr>
          <p:cNvPr id="624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Arial" charset="0"/>
              </a:defRPr>
            </a:lvl1pPr>
          </a:lstStyle>
          <a:p>
            <a:pPr>
              <a:defRPr/>
            </a:pPr>
            <a:endParaRPr lang="en-US"/>
          </a:p>
        </p:txBody>
      </p:sp>
      <p:sp>
        <p:nvSpPr>
          <p:cNvPr id="624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Arial" charset="0"/>
              </a:defRPr>
            </a:lvl1pPr>
          </a:lstStyle>
          <a:p>
            <a:pPr>
              <a:defRPr/>
            </a:pPr>
            <a:endParaRPr lang="en-US"/>
          </a:p>
        </p:txBody>
      </p:sp>
      <p:sp>
        <p:nvSpPr>
          <p:cNvPr id="624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anose="02020603050405020304" pitchFamily="18" charset="0"/>
              </a:defRPr>
            </a:lvl1pPr>
          </a:lstStyle>
          <a:p>
            <a:pPr>
              <a:defRPr/>
            </a:pPr>
            <a:fld id="{83CF123E-A67E-4C1D-B415-E4F5D6C3B8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a:cs typeface="Arial"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a:cs typeface="Arial" charset="0"/>
                </a:endParaRPr>
              </a:p>
            </p:txBody>
          </p:sp>
        </p:grpSp>
      </p:grpSp>
      <p:sp>
        <p:nvSpPr>
          <p:cNvPr id="16537"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16538"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6682883C-B742-43E1-9F16-04C9671216FD}" type="slidenum">
              <a:rPr lang="en-US" altLang="en-US"/>
              <a:pPr>
                <a:defRPr/>
              </a:pPr>
              <a:t>‹#›</a:t>
            </a:fld>
            <a:endParaRPr lang="en-US" altLang="en-US"/>
          </a:p>
        </p:txBody>
      </p:sp>
    </p:spTree>
    <p:extLst>
      <p:ext uri="{BB962C8B-B14F-4D97-AF65-F5344CB8AC3E}">
        <p14:creationId xmlns:p14="http://schemas.microsoft.com/office/powerpoint/2010/main" val="391362938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1A8B2682-3F31-44AB-AC92-BE21913A3748}" type="slidenum">
              <a:rPr lang="en-US" altLang="en-US"/>
              <a:pPr>
                <a:defRPr/>
              </a:pPr>
              <a:t>‹#›</a:t>
            </a:fld>
            <a:endParaRPr lang="en-US" altLang="en-US"/>
          </a:p>
        </p:txBody>
      </p:sp>
    </p:spTree>
    <p:extLst>
      <p:ext uri="{BB962C8B-B14F-4D97-AF65-F5344CB8AC3E}">
        <p14:creationId xmlns:p14="http://schemas.microsoft.com/office/powerpoint/2010/main" val="12018747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55F1A7BA-839F-47D6-BF03-059D0BF5C004}" type="slidenum">
              <a:rPr lang="en-US" altLang="en-US"/>
              <a:pPr>
                <a:defRPr/>
              </a:pPr>
              <a:t>‹#›</a:t>
            </a:fld>
            <a:endParaRPr lang="en-US" altLang="en-US"/>
          </a:p>
        </p:txBody>
      </p:sp>
    </p:spTree>
    <p:extLst>
      <p:ext uri="{BB962C8B-B14F-4D97-AF65-F5344CB8AC3E}">
        <p14:creationId xmlns:p14="http://schemas.microsoft.com/office/powerpoint/2010/main" val="287503200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62DF2984-EE6D-4DF5-AB92-551805F1DA57}" type="slidenum">
              <a:rPr lang="en-US" altLang="en-US"/>
              <a:pPr>
                <a:defRPr/>
              </a:pPr>
              <a:t>‹#›</a:t>
            </a:fld>
            <a:endParaRPr lang="en-US" altLang="en-US"/>
          </a:p>
        </p:txBody>
      </p:sp>
    </p:spTree>
    <p:extLst>
      <p:ext uri="{BB962C8B-B14F-4D97-AF65-F5344CB8AC3E}">
        <p14:creationId xmlns:p14="http://schemas.microsoft.com/office/powerpoint/2010/main" val="29133845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D40AC1E7-4D8F-45D4-940B-3EE151356135}" type="slidenum">
              <a:rPr lang="en-US" altLang="en-US"/>
              <a:pPr>
                <a:defRPr/>
              </a:pPr>
              <a:t>‹#›</a:t>
            </a:fld>
            <a:endParaRPr lang="en-US" altLang="en-US"/>
          </a:p>
        </p:txBody>
      </p:sp>
    </p:spTree>
    <p:extLst>
      <p:ext uri="{BB962C8B-B14F-4D97-AF65-F5344CB8AC3E}">
        <p14:creationId xmlns:p14="http://schemas.microsoft.com/office/powerpoint/2010/main" val="15166052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33BF72DA-C567-4DCB-9AC4-1831A3C24D9B}" type="slidenum">
              <a:rPr lang="en-US" altLang="en-US"/>
              <a:pPr>
                <a:defRPr/>
              </a:pPr>
              <a:t>‹#›</a:t>
            </a:fld>
            <a:endParaRPr lang="en-US" altLang="en-US"/>
          </a:p>
        </p:txBody>
      </p:sp>
    </p:spTree>
    <p:extLst>
      <p:ext uri="{BB962C8B-B14F-4D97-AF65-F5344CB8AC3E}">
        <p14:creationId xmlns:p14="http://schemas.microsoft.com/office/powerpoint/2010/main" val="12735230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7C4496F1-1537-4453-8413-BC2DECDCB466}" type="slidenum">
              <a:rPr lang="en-US" altLang="en-US"/>
              <a:pPr>
                <a:defRPr/>
              </a:pPr>
              <a:t>‹#›</a:t>
            </a:fld>
            <a:endParaRPr lang="en-US" altLang="en-US"/>
          </a:p>
        </p:txBody>
      </p:sp>
    </p:spTree>
    <p:extLst>
      <p:ext uri="{BB962C8B-B14F-4D97-AF65-F5344CB8AC3E}">
        <p14:creationId xmlns:p14="http://schemas.microsoft.com/office/powerpoint/2010/main" val="64398087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60E04415-BEF4-4024-A22B-EA290F859F48}" type="slidenum">
              <a:rPr lang="en-US" altLang="en-US"/>
              <a:pPr>
                <a:defRPr/>
              </a:pPr>
              <a:t>‹#›</a:t>
            </a:fld>
            <a:endParaRPr lang="en-US" altLang="en-US"/>
          </a:p>
        </p:txBody>
      </p:sp>
    </p:spTree>
    <p:extLst>
      <p:ext uri="{BB962C8B-B14F-4D97-AF65-F5344CB8AC3E}">
        <p14:creationId xmlns:p14="http://schemas.microsoft.com/office/powerpoint/2010/main" val="82077530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7778DC04-CD08-44A6-94AC-C0310C2FAEE1}" type="slidenum">
              <a:rPr lang="en-US" altLang="en-US"/>
              <a:pPr>
                <a:defRPr/>
              </a:pPr>
              <a:t>‹#›</a:t>
            </a:fld>
            <a:endParaRPr lang="en-US" altLang="en-US"/>
          </a:p>
        </p:txBody>
      </p:sp>
    </p:spTree>
    <p:extLst>
      <p:ext uri="{BB962C8B-B14F-4D97-AF65-F5344CB8AC3E}">
        <p14:creationId xmlns:p14="http://schemas.microsoft.com/office/powerpoint/2010/main" val="161616922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2BBA773A-E017-4212-8344-143882C96889}" type="slidenum">
              <a:rPr lang="en-US" altLang="en-US"/>
              <a:pPr>
                <a:defRPr/>
              </a:pPr>
              <a:t>‹#›</a:t>
            </a:fld>
            <a:endParaRPr lang="en-US" altLang="en-US"/>
          </a:p>
        </p:txBody>
      </p:sp>
    </p:spTree>
    <p:extLst>
      <p:ext uri="{BB962C8B-B14F-4D97-AF65-F5344CB8AC3E}">
        <p14:creationId xmlns:p14="http://schemas.microsoft.com/office/powerpoint/2010/main" val="2354151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5FCAC569-4816-45F2-9070-DC2C015F4EB3}" type="slidenum">
              <a:rPr lang="en-US" altLang="en-US"/>
              <a:pPr>
                <a:defRPr/>
              </a:pPr>
              <a:t>‹#›</a:t>
            </a:fld>
            <a:endParaRPr lang="en-US" altLang="en-US"/>
          </a:p>
        </p:txBody>
      </p:sp>
    </p:spTree>
    <p:extLst>
      <p:ext uri="{BB962C8B-B14F-4D97-AF65-F5344CB8AC3E}">
        <p14:creationId xmlns:p14="http://schemas.microsoft.com/office/powerpoint/2010/main" val="52726300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5AA5D5F-6431-4F4E-B5B5-2C9453234DCA}" type="slidenum">
              <a:rPr lang="en-US" altLang="en-US"/>
              <a:pPr>
                <a:defRPr/>
              </a:pPr>
              <a:t>‹#›</a:t>
            </a:fld>
            <a:endParaRPr lang="en-US" altLang="en-US"/>
          </a:p>
        </p:txBody>
      </p:sp>
    </p:spTree>
    <p:extLst>
      <p:ext uri="{BB962C8B-B14F-4D97-AF65-F5344CB8AC3E}">
        <p14:creationId xmlns:p14="http://schemas.microsoft.com/office/powerpoint/2010/main" val="116029310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A2B3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11"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a:cs typeface="Arial" charset="0"/>
                </a:endParaRPr>
              </a:p>
            </p:txBody>
          </p:sp>
          <p:sp>
            <p:nvSpPr>
              <p:cNvPr id="1551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a:cs typeface="Arial" charset="0"/>
                </a:endParaRPr>
              </a:p>
            </p:txBody>
          </p:sp>
        </p:grpSp>
      </p:grpSp>
      <p:sp>
        <p:nvSpPr>
          <p:cNvPr id="15513"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514"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Arial" charset="0"/>
              </a:defRPr>
            </a:lvl1pPr>
          </a:lstStyle>
          <a:p>
            <a:pPr>
              <a:defRPr/>
            </a:pPr>
            <a:endParaRPr lang="en-US"/>
          </a:p>
        </p:txBody>
      </p:sp>
      <p:sp>
        <p:nvSpPr>
          <p:cNvPr id="15515"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Arial" charset="0"/>
              </a:defRPr>
            </a:lvl1pPr>
          </a:lstStyle>
          <a:p>
            <a:pPr>
              <a:defRPr/>
            </a:pPr>
            <a:endParaRPr lang="en-US"/>
          </a:p>
        </p:txBody>
      </p:sp>
      <p:sp>
        <p:nvSpPr>
          <p:cNvPr id="15516"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a:defRPr/>
            </a:pPr>
            <a:fld id="{DBF662FC-DEBE-4472-8F72-ED8E83503E2F}" type="slidenum">
              <a:rPr lang="en-US" altLang="en-US"/>
              <a:pPr>
                <a:defRPr/>
              </a:pPr>
              <a:t>‹#›</a:t>
            </a:fld>
            <a:endParaRPr lang="en-US" altLang="en-US"/>
          </a:p>
        </p:txBody>
      </p:sp>
      <p:sp>
        <p:nvSpPr>
          <p:cNvPr id="15517"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012"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513"/>
                                        </p:tgtEl>
                                        <p:attrNameLst>
                                          <p:attrName>style.visibility</p:attrName>
                                        </p:attrNameLst>
                                      </p:cBhvr>
                                      <p:to>
                                        <p:strVal val="visible"/>
                                      </p:to>
                                    </p:set>
                                    <p:anim calcmode="lin" valueType="num">
                                      <p:cBhvr>
                                        <p:cTn id="7" dur="1000" fill="hold"/>
                                        <p:tgtEl>
                                          <p:spTgt spid="15513"/>
                                        </p:tgtEl>
                                        <p:attrNameLst>
                                          <p:attrName>ppt_x</p:attrName>
                                        </p:attrNameLst>
                                      </p:cBhvr>
                                      <p:tavLst>
                                        <p:tav tm="0">
                                          <p:val>
                                            <p:strVal val="#ppt_x-.2"/>
                                          </p:val>
                                        </p:tav>
                                        <p:tav tm="100000">
                                          <p:val>
                                            <p:strVal val="#ppt_x"/>
                                          </p:val>
                                        </p:tav>
                                      </p:tavLst>
                                    </p:anim>
                                    <p:anim calcmode="lin" valueType="num">
                                      <p:cBhvr>
                                        <p:cTn id="8" dur="1000" fill="hold"/>
                                        <p:tgtEl>
                                          <p:spTgt spid="155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5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517">
                                            <p:txEl>
                                              <p:pRg st="0" end="0"/>
                                            </p:txEl>
                                          </p:spTgt>
                                        </p:tgtEl>
                                        <p:attrNameLst>
                                          <p:attrName>style.visibility</p:attrName>
                                        </p:attrNameLst>
                                      </p:cBhvr>
                                      <p:to>
                                        <p:strVal val="visible"/>
                                      </p:to>
                                    </p:set>
                                    <p:animEffect transition="in" filter="fade">
                                      <p:cBhvr>
                                        <p:cTn id="14" dur="500"/>
                                        <p:tgtEl>
                                          <p:spTgt spid="15517">
                                            <p:txEl>
                                              <p:pRg st="0" end="0"/>
                                            </p:txEl>
                                          </p:spTgt>
                                        </p:tgtEl>
                                      </p:cBhvr>
                                    </p:animEffect>
                                    <p:anim calcmode="lin" valueType="num">
                                      <p:cBhvr>
                                        <p:cTn id="15" dur="500" fill="hold"/>
                                        <p:tgtEl>
                                          <p:spTgt spid="1551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551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5517">
                                            <p:txEl>
                                              <p:pRg st="1" end="1"/>
                                            </p:txEl>
                                          </p:spTgt>
                                        </p:tgtEl>
                                        <p:attrNameLst>
                                          <p:attrName>style.visibility</p:attrName>
                                        </p:attrNameLst>
                                      </p:cBhvr>
                                      <p:to>
                                        <p:strVal val="visible"/>
                                      </p:to>
                                    </p:set>
                                    <p:animEffect transition="in" filter="fade">
                                      <p:cBhvr>
                                        <p:cTn id="19" dur="500"/>
                                        <p:tgtEl>
                                          <p:spTgt spid="15517">
                                            <p:txEl>
                                              <p:pRg st="1" end="1"/>
                                            </p:txEl>
                                          </p:spTgt>
                                        </p:tgtEl>
                                      </p:cBhvr>
                                    </p:animEffect>
                                    <p:anim calcmode="lin" valueType="num">
                                      <p:cBhvr>
                                        <p:cTn id="20" dur="500" fill="hold"/>
                                        <p:tgtEl>
                                          <p:spTgt spid="1551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5517">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5517">
                                            <p:txEl>
                                              <p:pRg st="2" end="2"/>
                                            </p:txEl>
                                          </p:spTgt>
                                        </p:tgtEl>
                                        <p:attrNameLst>
                                          <p:attrName>style.visibility</p:attrName>
                                        </p:attrNameLst>
                                      </p:cBhvr>
                                      <p:to>
                                        <p:strVal val="visible"/>
                                      </p:to>
                                    </p:set>
                                    <p:animEffect transition="in" filter="fade">
                                      <p:cBhvr>
                                        <p:cTn id="24" dur="500"/>
                                        <p:tgtEl>
                                          <p:spTgt spid="15517">
                                            <p:txEl>
                                              <p:pRg st="2" end="2"/>
                                            </p:txEl>
                                          </p:spTgt>
                                        </p:tgtEl>
                                      </p:cBhvr>
                                    </p:animEffect>
                                    <p:anim calcmode="lin" valueType="num">
                                      <p:cBhvr>
                                        <p:cTn id="25" dur="500" fill="hold"/>
                                        <p:tgtEl>
                                          <p:spTgt spid="1551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5517">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5517">
                                            <p:txEl>
                                              <p:pRg st="3" end="3"/>
                                            </p:txEl>
                                          </p:spTgt>
                                        </p:tgtEl>
                                        <p:attrNameLst>
                                          <p:attrName>style.visibility</p:attrName>
                                        </p:attrNameLst>
                                      </p:cBhvr>
                                      <p:to>
                                        <p:strVal val="visible"/>
                                      </p:to>
                                    </p:set>
                                    <p:animEffect transition="in" filter="fade">
                                      <p:cBhvr>
                                        <p:cTn id="29" dur="500"/>
                                        <p:tgtEl>
                                          <p:spTgt spid="15517">
                                            <p:txEl>
                                              <p:pRg st="3" end="3"/>
                                            </p:txEl>
                                          </p:spTgt>
                                        </p:tgtEl>
                                      </p:cBhvr>
                                    </p:animEffect>
                                    <p:anim calcmode="lin" valueType="num">
                                      <p:cBhvr>
                                        <p:cTn id="30" dur="500" fill="hold"/>
                                        <p:tgtEl>
                                          <p:spTgt spid="1551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5517">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5517">
                                            <p:txEl>
                                              <p:pRg st="4" end="4"/>
                                            </p:txEl>
                                          </p:spTgt>
                                        </p:tgtEl>
                                        <p:attrNameLst>
                                          <p:attrName>style.visibility</p:attrName>
                                        </p:attrNameLst>
                                      </p:cBhvr>
                                      <p:to>
                                        <p:strVal val="visible"/>
                                      </p:to>
                                    </p:set>
                                    <p:animEffect transition="in" filter="fade">
                                      <p:cBhvr>
                                        <p:cTn id="34" dur="500"/>
                                        <p:tgtEl>
                                          <p:spTgt spid="15517">
                                            <p:txEl>
                                              <p:pRg st="4" end="4"/>
                                            </p:txEl>
                                          </p:spTgt>
                                        </p:tgtEl>
                                      </p:cBhvr>
                                    </p:animEffect>
                                    <p:anim calcmode="lin" valueType="num">
                                      <p:cBhvr>
                                        <p:cTn id="35" dur="500" fill="hold"/>
                                        <p:tgtEl>
                                          <p:spTgt spid="1551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551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13" grpId="0"/>
      <p:bldP spid="15517" grpId="0" build="p">
        <p:tmplLst>
          <p:tmpl lvl="1">
            <p:tnLst>
              <p:par>
                <p:cTn presetID="44" presetClass="entr" presetSubtype="0" fill="hold" nodeType="clickEffect">
                  <p:stCondLst>
                    <p:cond delay="0"/>
                  </p:stCondLst>
                  <p:childTnLst>
                    <p:set>
                      <p:cBhvr>
                        <p:cTn dur="1" fill="hold">
                          <p:stCondLst>
                            <p:cond delay="0"/>
                          </p:stCondLst>
                        </p:cTn>
                        <p:tgtEl>
                          <p:spTgt spid="15517"/>
                        </p:tgtEl>
                        <p:attrNameLst>
                          <p:attrName>style.visibility</p:attrName>
                        </p:attrNameLst>
                      </p:cBhvr>
                      <p:to>
                        <p:strVal val="visible"/>
                      </p:to>
                    </p:set>
                    <p:animEffect transition="in" filter="fade">
                      <p:cBhvr>
                        <p:cTn dur="500"/>
                        <p:tgtEl>
                          <p:spTgt spid="15517"/>
                        </p:tgtEl>
                      </p:cBhvr>
                    </p:animEffect>
                    <p:anim calcmode="lin" valueType="num">
                      <p:cBhvr>
                        <p:cTn dur="500" fill="hold"/>
                        <p:tgtEl>
                          <p:spTgt spid="15517"/>
                        </p:tgtEl>
                        <p:attrNameLst>
                          <p:attrName>ppt_x</p:attrName>
                        </p:attrNameLst>
                      </p:cBhvr>
                      <p:tavLst>
                        <p:tav tm="0">
                          <p:val>
                            <p:strVal val="#ppt_x"/>
                          </p:val>
                        </p:tav>
                        <p:tav tm="100000">
                          <p:val>
                            <p:strVal val="#ppt_x"/>
                          </p:val>
                        </p:tav>
                      </p:tavLst>
                    </p:anim>
                    <p:anim calcmode="lin" valueType="num">
                      <p:cBhvr>
                        <p:cTn dur="500" fill="hold"/>
                        <p:tgtEl>
                          <p:spTgt spid="1551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5517"/>
                        </p:tgtEl>
                        <p:attrNameLst>
                          <p:attrName>style.visibility</p:attrName>
                        </p:attrNameLst>
                      </p:cBhvr>
                      <p:to>
                        <p:strVal val="visible"/>
                      </p:to>
                    </p:set>
                    <p:animEffect transition="in" filter="fade">
                      <p:cBhvr>
                        <p:cTn dur="500"/>
                        <p:tgtEl>
                          <p:spTgt spid="15517"/>
                        </p:tgtEl>
                      </p:cBhvr>
                    </p:animEffect>
                    <p:anim calcmode="lin" valueType="num">
                      <p:cBhvr>
                        <p:cTn dur="500" fill="hold"/>
                        <p:tgtEl>
                          <p:spTgt spid="15517"/>
                        </p:tgtEl>
                        <p:attrNameLst>
                          <p:attrName>ppt_x</p:attrName>
                        </p:attrNameLst>
                      </p:cBhvr>
                      <p:tavLst>
                        <p:tav tm="0">
                          <p:val>
                            <p:strVal val="#ppt_x"/>
                          </p:val>
                        </p:tav>
                        <p:tav tm="100000">
                          <p:val>
                            <p:strVal val="#ppt_x"/>
                          </p:val>
                        </p:tav>
                      </p:tavLst>
                    </p:anim>
                    <p:anim calcmode="lin" valueType="num">
                      <p:cBhvr>
                        <p:cTn dur="500" fill="hold"/>
                        <p:tgtEl>
                          <p:spTgt spid="1551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5517"/>
                        </p:tgtEl>
                        <p:attrNameLst>
                          <p:attrName>style.visibility</p:attrName>
                        </p:attrNameLst>
                      </p:cBhvr>
                      <p:to>
                        <p:strVal val="visible"/>
                      </p:to>
                    </p:set>
                    <p:animEffect transition="in" filter="fade">
                      <p:cBhvr>
                        <p:cTn dur="500"/>
                        <p:tgtEl>
                          <p:spTgt spid="15517"/>
                        </p:tgtEl>
                      </p:cBhvr>
                    </p:animEffect>
                    <p:anim calcmode="lin" valueType="num">
                      <p:cBhvr>
                        <p:cTn dur="500" fill="hold"/>
                        <p:tgtEl>
                          <p:spTgt spid="15517"/>
                        </p:tgtEl>
                        <p:attrNameLst>
                          <p:attrName>ppt_x</p:attrName>
                        </p:attrNameLst>
                      </p:cBhvr>
                      <p:tavLst>
                        <p:tav tm="0">
                          <p:val>
                            <p:strVal val="#ppt_x"/>
                          </p:val>
                        </p:tav>
                        <p:tav tm="100000">
                          <p:val>
                            <p:strVal val="#ppt_x"/>
                          </p:val>
                        </p:tav>
                      </p:tavLst>
                    </p:anim>
                    <p:anim calcmode="lin" valueType="num">
                      <p:cBhvr>
                        <p:cTn dur="500" fill="hold"/>
                        <p:tgtEl>
                          <p:spTgt spid="1551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5517"/>
                        </p:tgtEl>
                        <p:attrNameLst>
                          <p:attrName>style.visibility</p:attrName>
                        </p:attrNameLst>
                      </p:cBhvr>
                      <p:to>
                        <p:strVal val="visible"/>
                      </p:to>
                    </p:set>
                    <p:animEffect transition="in" filter="fade">
                      <p:cBhvr>
                        <p:cTn dur="500"/>
                        <p:tgtEl>
                          <p:spTgt spid="15517"/>
                        </p:tgtEl>
                      </p:cBhvr>
                    </p:animEffect>
                    <p:anim calcmode="lin" valueType="num">
                      <p:cBhvr>
                        <p:cTn dur="500" fill="hold"/>
                        <p:tgtEl>
                          <p:spTgt spid="15517"/>
                        </p:tgtEl>
                        <p:attrNameLst>
                          <p:attrName>ppt_x</p:attrName>
                        </p:attrNameLst>
                      </p:cBhvr>
                      <p:tavLst>
                        <p:tav tm="0">
                          <p:val>
                            <p:strVal val="#ppt_x"/>
                          </p:val>
                        </p:tav>
                        <p:tav tm="100000">
                          <p:val>
                            <p:strVal val="#ppt_x"/>
                          </p:val>
                        </p:tav>
                      </p:tavLst>
                    </p:anim>
                    <p:anim calcmode="lin" valueType="num">
                      <p:cBhvr>
                        <p:cTn dur="500" fill="hold"/>
                        <p:tgtEl>
                          <p:spTgt spid="1551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5517"/>
                        </p:tgtEl>
                        <p:attrNameLst>
                          <p:attrName>style.visibility</p:attrName>
                        </p:attrNameLst>
                      </p:cBhvr>
                      <p:to>
                        <p:strVal val="visible"/>
                      </p:to>
                    </p:set>
                    <p:animEffect transition="in" filter="fade">
                      <p:cBhvr>
                        <p:cTn dur="500"/>
                        <p:tgtEl>
                          <p:spTgt spid="15517"/>
                        </p:tgtEl>
                      </p:cBhvr>
                    </p:animEffect>
                    <p:anim calcmode="lin" valueType="num">
                      <p:cBhvr>
                        <p:cTn dur="500" fill="hold"/>
                        <p:tgtEl>
                          <p:spTgt spid="15517"/>
                        </p:tgtEl>
                        <p:attrNameLst>
                          <p:attrName>ppt_x</p:attrName>
                        </p:attrNameLst>
                      </p:cBhvr>
                      <p:tavLst>
                        <p:tav tm="0">
                          <p:val>
                            <p:strVal val="#ppt_x"/>
                          </p:val>
                        </p:tav>
                        <p:tav tm="100000">
                          <p:val>
                            <p:strVal val="#ppt_x"/>
                          </p:val>
                        </p:tav>
                      </p:tavLst>
                    </p:anim>
                    <p:anim calcmode="lin" valueType="num">
                      <p:cBhvr>
                        <p:cTn dur="500" fill="hold"/>
                        <p:tgtEl>
                          <p:spTgt spid="15517"/>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Arial"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Arial" charset="0"/>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eog.buffalo.edu/~lbian/GEO479_559.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gis.ny.gov/" TargetMode="External"/><Relationship Id="rId7" Type="http://schemas.openxmlformats.org/officeDocument/2006/relationships/image" Target="../media/image6.jpeg"/><Relationship Id="rId2" Type="http://schemas.openxmlformats.org/officeDocument/2006/relationships/hyperlink" Target="http://cugir.mannlib.cornell.edu/" TargetMode="External"/><Relationship Id="rId1" Type="http://schemas.openxmlformats.org/officeDocument/2006/relationships/slideLayout" Target="../slideLayouts/slideLayout2.xml"/><Relationship Id="rId6" Type="http://schemas.openxmlformats.org/officeDocument/2006/relationships/hyperlink" Target="http://data.buffalony.gov/" TargetMode="External"/><Relationship Id="rId5" Type="http://schemas.openxmlformats.org/officeDocument/2006/relationships/hyperlink" Target="http://datagateway.nrcs.usda.gov/" TargetMode="External"/><Relationship Id="rId4" Type="http://schemas.openxmlformats.org/officeDocument/2006/relationships/hyperlink" Target="http://nationalmap.gov/viewer.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geog.buffalo.edu/~lbian/GEO479_559.html" TargetMode="External"/><Relationship Id="rId2" Type="http://schemas.openxmlformats.org/officeDocument/2006/relationships/hyperlink" Target="http://www.acsu.buffalo.edu/~lbian/GEO479_559.htm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3d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883275" y="2057400"/>
            <a:ext cx="2498725" cy="3048000"/>
          </a:xfrm>
          <a:noFill/>
          <a:extLst>
            <a:ext uri="{909E8E84-426E-40DD-AFC4-6F175D3DCCD1}">
              <a14:hiddenFill xmlns:a14="http://schemas.microsoft.com/office/drawing/2010/main">
                <a:solidFill>
                  <a:srgbClr val="FFFFFF"/>
                </a:solidFill>
              </a14:hiddenFill>
            </a:ext>
          </a:extLst>
        </p:spPr>
      </p:pic>
      <p:sp>
        <p:nvSpPr>
          <p:cNvPr id="101378" name="Rectangle 2"/>
          <p:cNvSpPr>
            <a:spLocks noGrp="1" noRot="1" noChangeArrowheads="1"/>
          </p:cNvSpPr>
          <p:nvPr>
            <p:ph type="title"/>
          </p:nvPr>
        </p:nvSpPr>
        <p:spPr/>
        <p:txBody>
          <a:bodyPr/>
          <a:lstStyle/>
          <a:p>
            <a:pPr eaLnBrk="1" hangingPunct="1">
              <a:defRPr/>
            </a:pPr>
            <a:r>
              <a:rPr lang="en-US" altLang="en-US" smtClean="0"/>
              <a:t>GIS </a:t>
            </a:r>
            <a:r>
              <a:rPr lang="en-US" altLang="zh-CN" smtClean="0">
                <a:ea typeface="宋体" panose="02010600030101010101" pitchFamily="2" charset="-122"/>
              </a:rPr>
              <a:t>for Environmental Modeling </a:t>
            </a:r>
            <a:r>
              <a:rPr lang="en-US" altLang="en-US" sz="1400" smtClean="0"/>
              <a:t/>
            </a:r>
            <a:br>
              <a:rPr lang="en-US" altLang="en-US" sz="1400" smtClean="0"/>
            </a:br>
            <a:r>
              <a:rPr lang="en-US" altLang="en-US" sz="1400" smtClean="0"/>
              <a:t/>
            </a:r>
            <a:br>
              <a:rPr lang="en-US" altLang="en-US" sz="1400" smtClean="0"/>
            </a:br>
            <a:r>
              <a:rPr lang="en-US" altLang="en-US" sz="2000" smtClean="0">
                <a:hlinkClick r:id="rId3"/>
              </a:rPr>
              <a:t>http://www.acsu.buffalo.edu/~lbian/GEO479_559.html</a:t>
            </a:r>
            <a:endParaRPr lang="en-US" altLang="en-US" sz="2000" smtClean="0">
              <a:solidFill>
                <a:srgbClr val="000000"/>
              </a:solidFill>
              <a:effectLst/>
              <a:latin typeface="Times" panose="02020603050405020304" pitchFamily="18" charset="0"/>
            </a:endParaRPr>
          </a:p>
        </p:txBody>
      </p:sp>
      <p:sp>
        <p:nvSpPr>
          <p:cNvPr id="4100" name="Text Box 3"/>
          <p:cNvSpPr txBox="1">
            <a:spLocks noChangeArrowheads="1"/>
          </p:cNvSpPr>
          <p:nvPr/>
        </p:nvSpPr>
        <p:spPr bwMode="auto">
          <a:xfrm>
            <a:off x="457200" y="2057400"/>
            <a:ext cx="830580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37931725" indent="-37474525">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buClrTx/>
              <a:buSzTx/>
              <a:buFontTx/>
              <a:buNone/>
            </a:pPr>
            <a:r>
              <a:rPr lang="en-US" altLang="en-US" sz="2400" dirty="0"/>
              <a:t>GEO 479/559 Spring </a:t>
            </a:r>
            <a:r>
              <a:rPr lang="en-US" altLang="en-US" sz="2400" dirty="0" smtClean="0"/>
              <a:t>2020</a:t>
            </a:r>
            <a:r>
              <a:rPr lang="en-US" altLang="en-US" sz="2400" dirty="0"/>
              <a:t>	</a:t>
            </a:r>
          </a:p>
          <a:p>
            <a:pPr eaLnBrk="1" hangingPunct="1">
              <a:buClrTx/>
              <a:buSzTx/>
              <a:buFontTx/>
              <a:buNone/>
            </a:pPr>
            <a:r>
              <a:rPr lang="en-US" altLang="en-US" sz="2400" dirty="0"/>
              <a:t>T M 5:00-6:20pm, 355 Fillmore</a:t>
            </a:r>
          </a:p>
          <a:p>
            <a:pPr eaLnBrk="1" hangingPunct="1">
              <a:buClrTx/>
              <a:buSzTx/>
              <a:buFontTx/>
              <a:buNone/>
            </a:pPr>
            <a:endParaRPr lang="en-US" altLang="en-US" sz="2400" dirty="0"/>
          </a:p>
          <a:p>
            <a:pPr eaLnBrk="1" hangingPunct="1">
              <a:buClrTx/>
              <a:buSzTx/>
              <a:buFontTx/>
              <a:buNone/>
            </a:pPr>
            <a:r>
              <a:rPr lang="en-US" altLang="en-US" sz="2400" dirty="0"/>
              <a:t>Instructor: Ling </a:t>
            </a:r>
            <a:r>
              <a:rPr lang="en-US" altLang="en-US" sz="2400" dirty="0" err="1"/>
              <a:t>Bian</a:t>
            </a:r>
            <a:r>
              <a:rPr lang="en-US" altLang="en-US" sz="2400" dirty="0"/>
              <a:t> </a:t>
            </a:r>
          </a:p>
          <a:p>
            <a:pPr eaLnBrk="1" hangingPunct="1">
              <a:buClrTx/>
              <a:buSzTx/>
              <a:buFontTx/>
              <a:buNone/>
            </a:pPr>
            <a:r>
              <a:rPr lang="en-US" altLang="en-US" sz="2400" dirty="0"/>
              <a:t>Office: 301 </a:t>
            </a:r>
            <a:r>
              <a:rPr lang="en-US" altLang="en-US" sz="2400" dirty="0" err="1"/>
              <a:t>Wilkeson</a:t>
            </a:r>
            <a:r>
              <a:rPr lang="en-US" altLang="en-US" sz="2400" dirty="0"/>
              <a:t> Quad</a:t>
            </a:r>
          </a:p>
          <a:p>
            <a:pPr eaLnBrk="1" hangingPunct="1">
              <a:buClrTx/>
              <a:buSzTx/>
              <a:buFontTx/>
              <a:buNone/>
            </a:pPr>
            <a:r>
              <a:rPr lang="en-US" altLang="en-US" sz="2400" dirty="0"/>
              <a:t>Office Hours: T R 6:30-7:30pm or by </a:t>
            </a:r>
            <a:r>
              <a:rPr lang="en-US" altLang="en-US" sz="2400" dirty="0" err="1"/>
              <a:t>appts</a:t>
            </a:r>
            <a:endParaRPr lang="en-US" altLang="en-US" sz="2400" dirty="0"/>
          </a:p>
          <a:p>
            <a:pPr eaLnBrk="1" hangingPunct="1">
              <a:buClrTx/>
              <a:buSzTx/>
              <a:buFontTx/>
              <a:buNone/>
            </a:pPr>
            <a:r>
              <a:rPr lang="en-US" altLang="en-US" sz="1800" dirty="0"/>
              <a:t> </a:t>
            </a:r>
            <a:endParaRPr lang="en-US" altLang="en-US" sz="2400" dirty="0"/>
          </a:p>
          <a:p>
            <a:pPr eaLnBrk="1" hangingPunct="1">
              <a:buClrTx/>
              <a:buSzTx/>
              <a:buFontTx/>
              <a:buNone/>
            </a:pPr>
            <a:r>
              <a:rPr lang="en-US" altLang="en-US" sz="2400" dirty="0"/>
              <a:t>Labs: </a:t>
            </a:r>
            <a:r>
              <a:rPr lang="en-US" altLang="en-US" sz="2400" dirty="0" smtClean="0"/>
              <a:t>W 4:30am-5:50pm</a:t>
            </a:r>
            <a:r>
              <a:rPr lang="en-US" altLang="en-US" sz="2400" dirty="0"/>
              <a:t>; R 11:00am-12:20pm </a:t>
            </a:r>
          </a:p>
          <a:p>
            <a:pPr eaLnBrk="1" hangingPunct="1">
              <a:buClrTx/>
              <a:buSzTx/>
              <a:buFontTx/>
              <a:buNone/>
            </a:pPr>
            <a:r>
              <a:rPr lang="en-US" altLang="en-US" sz="2400" dirty="0"/>
              <a:t>TA: </a:t>
            </a:r>
            <a:r>
              <a:rPr lang="en-US" altLang="en-US" sz="2400" dirty="0" err="1"/>
              <a:t>Qiang</a:t>
            </a:r>
            <a:r>
              <a:rPr lang="en-US" altLang="en-US" sz="2400" dirty="0"/>
              <a:t> Pu</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p:txBody>
          <a:bodyPr/>
          <a:lstStyle/>
          <a:p>
            <a:pPr eaLnBrk="1" hangingPunct="1">
              <a:defRPr/>
            </a:pPr>
            <a:r>
              <a:rPr lang="en-US" altLang="en-US" sz="3600" smtClean="0"/>
              <a:t>Labs ...</a:t>
            </a:r>
            <a:endParaRPr lang="en-US" altLang="en-US" smtClean="0"/>
          </a:p>
        </p:txBody>
      </p:sp>
      <p:sp>
        <p:nvSpPr>
          <p:cNvPr id="13315" name="Rectangle 3"/>
          <p:cNvSpPr>
            <a:spLocks noGrp="1" noRot="1" noChangeArrowheads="1"/>
          </p:cNvSpPr>
          <p:nvPr>
            <p:ph type="body" idx="1"/>
          </p:nvPr>
        </p:nvSpPr>
        <p:spPr/>
        <p:txBody>
          <a:bodyPr/>
          <a:lstStyle/>
          <a:p>
            <a:pPr eaLnBrk="1" hangingPunct="1"/>
            <a:r>
              <a:rPr lang="en-US" altLang="en-US" sz="2400" smtClean="0">
                <a:effectLst/>
              </a:rPr>
              <a:t>The exercises are designed to support many aspects of environmental modeling and to offer students with opportunities to practice the following techniques:</a:t>
            </a:r>
          </a:p>
          <a:p>
            <a:pPr eaLnBrk="1" hangingPunct="1"/>
            <a:endParaRPr lang="en-US" altLang="en-US" sz="1200" smtClean="0">
              <a:effectLst/>
            </a:endParaRPr>
          </a:p>
          <a:p>
            <a:pPr eaLnBrk="1" hangingPunct="1">
              <a:spcBef>
                <a:spcPct val="0"/>
              </a:spcBef>
              <a:buFont typeface="Arial" panose="020B0604020202020204" pitchFamily="34" charset="0"/>
              <a:buNone/>
            </a:pPr>
            <a:r>
              <a:rPr lang="en-US" altLang="en-US" sz="2400" smtClean="0">
                <a:effectLst/>
              </a:rPr>
              <a:t>		Spatial data entry and editing</a:t>
            </a:r>
          </a:p>
          <a:p>
            <a:pPr eaLnBrk="1" hangingPunct="1">
              <a:spcBef>
                <a:spcPct val="0"/>
              </a:spcBef>
              <a:buFont typeface="Arial" panose="020B0604020202020204" pitchFamily="34" charset="0"/>
              <a:buNone/>
            </a:pPr>
            <a:r>
              <a:rPr lang="en-US" altLang="en-US" sz="2400" smtClean="0">
                <a:effectLst/>
              </a:rPr>
              <a:t>		Spatial file management and map making</a:t>
            </a:r>
          </a:p>
          <a:p>
            <a:pPr eaLnBrk="1" hangingPunct="1">
              <a:spcBef>
                <a:spcPct val="0"/>
              </a:spcBef>
              <a:buFont typeface="Arial" panose="020B0604020202020204" pitchFamily="34" charset="0"/>
              <a:buNone/>
            </a:pPr>
            <a:r>
              <a:rPr lang="en-US" altLang="en-US" sz="2400" smtClean="0">
                <a:effectLst/>
              </a:rPr>
              <a:t>		Attribute data manipulation and transition</a:t>
            </a:r>
          </a:p>
          <a:p>
            <a:pPr eaLnBrk="1" hangingPunct="1">
              <a:spcBef>
                <a:spcPct val="0"/>
              </a:spcBef>
              <a:buFont typeface="Arial" panose="020B0604020202020204" pitchFamily="34" charset="0"/>
              <a:buNone/>
            </a:pPr>
            <a:r>
              <a:rPr lang="en-US" altLang="en-US" sz="2400" smtClean="0">
                <a:effectLst/>
              </a:rPr>
              <a:t>		Overlay, buffering, and network analysis</a:t>
            </a:r>
          </a:p>
          <a:p>
            <a:pPr eaLnBrk="1" hangingPunct="1">
              <a:spcBef>
                <a:spcPct val="0"/>
              </a:spcBef>
              <a:buFont typeface="Arial" panose="020B0604020202020204" pitchFamily="34" charset="0"/>
              <a:buNone/>
            </a:pPr>
            <a:r>
              <a:rPr lang="en-US" altLang="en-US" sz="2400" smtClean="0">
                <a:effectLst/>
              </a:rPr>
              <a:t>		Topographic analysis, grid modeling, 3-D</a:t>
            </a:r>
          </a:p>
          <a:p>
            <a:pPr eaLnBrk="1" hangingPunct="1">
              <a:spcBef>
                <a:spcPct val="0"/>
              </a:spcBef>
              <a:buFont typeface="Arial" panose="020B0604020202020204" pitchFamily="34" charset="0"/>
              <a:buNone/>
            </a:pPr>
            <a:r>
              <a:rPr lang="en-US" altLang="en-US" sz="2400" smtClean="0">
                <a:effectLst/>
              </a:rPr>
              <a:t>		GIS and statistics integration, web GIS, </a:t>
            </a:r>
          </a:p>
          <a:p>
            <a:pPr eaLnBrk="1" hangingPunct="1">
              <a:spcBef>
                <a:spcPct val="0"/>
              </a:spcBef>
              <a:buFont typeface="Arial" panose="020B0604020202020204" pitchFamily="34" charset="0"/>
              <a:buNone/>
            </a:pPr>
            <a:r>
              <a:rPr lang="en-US" altLang="en-US" sz="2400" smtClean="0">
                <a:effectLst/>
              </a:rPr>
              <a:t>		More …</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lstStyle/>
          <a:p>
            <a:pPr eaLnBrk="1" hangingPunct="1">
              <a:defRPr/>
            </a:pPr>
            <a:r>
              <a:rPr lang="en-US" altLang="en-US" sz="3600" smtClean="0"/>
              <a:t>Other Things before “Grading”</a:t>
            </a:r>
            <a:endParaRPr lang="en-US" altLang="en-US" smtClean="0"/>
          </a:p>
        </p:txBody>
      </p:sp>
      <p:sp>
        <p:nvSpPr>
          <p:cNvPr id="14339" name="Rectangle 3"/>
          <p:cNvSpPr>
            <a:spLocks noGrp="1" noRot="1" noChangeArrowheads="1"/>
          </p:cNvSpPr>
          <p:nvPr>
            <p:ph type="body" idx="1"/>
          </p:nvPr>
        </p:nvSpPr>
        <p:spPr/>
        <p:txBody>
          <a:bodyPr/>
          <a:lstStyle/>
          <a:p>
            <a:pPr eaLnBrk="1" hangingPunct="1"/>
            <a:r>
              <a:rPr lang="en-US" altLang="en-US" sz="2400" smtClean="0">
                <a:effectLst/>
              </a:rPr>
              <a:t>Textbook</a:t>
            </a:r>
          </a:p>
          <a:p>
            <a:pPr eaLnBrk="1" hangingPunct="1">
              <a:buFont typeface="Arial" panose="020B0604020202020204" pitchFamily="34" charset="0"/>
              <a:buNone/>
            </a:pPr>
            <a:r>
              <a:rPr lang="en-US" altLang="en-US" sz="2400" smtClean="0">
                <a:effectLst/>
              </a:rPr>
              <a:t>	No required textbooks.</a:t>
            </a:r>
          </a:p>
          <a:p>
            <a:pPr eaLnBrk="1" hangingPunct="1"/>
            <a:endParaRPr lang="en-US" altLang="en-US" sz="2400" smtClean="0">
              <a:effectLst/>
            </a:endParaRPr>
          </a:p>
          <a:p>
            <a:pPr eaLnBrk="1" hangingPunct="1"/>
            <a:r>
              <a:rPr lang="en-US" altLang="en-US" sz="2400" smtClean="0">
                <a:effectLst/>
              </a:rPr>
              <a:t>Prerequisite </a:t>
            </a:r>
          </a:p>
          <a:p>
            <a:pPr eaLnBrk="1" hangingPunct="1">
              <a:buFont typeface="Arial" panose="020B0604020202020204" pitchFamily="34" charset="0"/>
              <a:buNone/>
            </a:pPr>
            <a:r>
              <a:rPr lang="en-US" altLang="en-US" sz="2400" smtClean="0">
                <a:effectLst/>
              </a:rPr>
              <a:t>	Intro to GIS such as GEO 506/481 or the equivalents, basic statistics, or the consent of instructor.</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pPr eaLnBrk="1" hangingPunct="1">
              <a:defRPr/>
            </a:pPr>
            <a:r>
              <a:rPr lang="en-US" altLang="en-US" sz="3600" dirty="0" smtClean="0"/>
              <a:t>Grading</a:t>
            </a:r>
            <a:endParaRPr lang="en-US" altLang="en-US" dirty="0" smtClean="0"/>
          </a:p>
        </p:txBody>
      </p:sp>
      <p:sp>
        <p:nvSpPr>
          <p:cNvPr id="15363" name="Rectangle 3"/>
          <p:cNvSpPr>
            <a:spLocks noGrp="1" noRot="1" noChangeArrowheads="1"/>
          </p:cNvSpPr>
          <p:nvPr>
            <p:ph type="body" idx="1"/>
          </p:nvPr>
        </p:nvSpPr>
        <p:spPr/>
        <p:txBody>
          <a:bodyPr/>
          <a:lstStyle/>
          <a:p>
            <a:pPr eaLnBrk="1" hangingPunct="1">
              <a:buFont typeface="Arial" panose="020B0604020202020204" pitchFamily="34" charset="0"/>
              <a:buNone/>
            </a:pPr>
            <a:r>
              <a:rPr lang="en-US" altLang="en-US" sz="2400" dirty="0" smtClean="0">
                <a:effectLst/>
              </a:rPr>
              <a:t>				Undergraduate	Graduate</a:t>
            </a:r>
          </a:p>
          <a:p>
            <a:pPr eaLnBrk="1" hangingPunct="1">
              <a:buFont typeface="Arial" panose="020B0604020202020204" pitchFamily="34" charset="0"/>
              <a:buNone/>
            </a:pPr>
            <a:r>
              <a:rPr lang="en-US" altLang="en-US" sz="2400" dirty="0" smtClean="0">
                <a:effectLst/>
              </a:rPr>
              <a:t>Project Report		  50%   	     40%   </a:t>
            </a:r>
          </a:p>
          <a:p>
            <a:pPr eaLnBrk="1" hangingPunct="1">
              <a:buFont typeface="Arial" panose="020B0604020202020204" pitchFamily="34" charset="0"/>
              <a:buNone/>
            </a:pPr>
            <a:r>
              <a:rPr lang="en-US" altLang="en-US" sz="2400" dirty="0" smtClean="0">
                <a:effectLst/>
              </a:rPr>
              <a:t>Literature Review	 	  10%	    	     20%   </a:t>
            </a:r>
          </a:p>
          <a:p>
            <a:pPr eaLnBrk="1" hangingPunct="1">
              <a:buFont typeface="Arial" panose="020B0604020202020204" pitchFamily="34" charset="0"/>
              <a:buNone/>
            </a:pPr>
            <a:r>
              <a:rPr lang="en-US" altLang="en-US" sz="2400" dirty="0" smtClean="0">
                <a:effectLst/>
              </a:rPr>
              <a:t>Lab assignments 		  30% 	     30%   </a:t>
            </a:r>
          </a:p>
          <a:p>
            <a:pPr eaLnBrk="1" hangingPunct="1">
              <a:buFont typeface="Arial" panose="020B0604020202020204" pitchFamily="34" charset="0"/>
              <a:buNone/>
            </a:pPr>
            <a:r>
              <a:rPr lang="en-US" altLang="en-US" sz="2400" dirty="0" smtClean="0">
                <a:solidFill>
                  <a:srgbClr val="92D050"/>
                </a:solidFill>
                <a:effectLst/>
              </a:rPr>
              <a:t>Classroom involvement        10% 	     10%</a:t>
            </a:r>
          </a:p>
          <a:p>
            <a:pPr eaLnBrk="1" hangingPunct="1">
              <a:buFont typeface="Arial" panose="020B0604020202020204" pitchFamily="34" charset="0"/>
              <a:buNone/>
            </a:pPr>
            <a:r>
              <a:rPr lang="en-US" altLang="en-US" sz="2400" dirty="0" smtClean="0">
                <a:effectLst/>
              </a:rPr>
              <a:t>--------------------------------------------------------------   </a:t>
            </a:r>
          </a:p>
          <a:p>
            <a:pPr eaLnBrk="1" hangingPunct="1">
              <a:buFont typeface="Arial" panose="020B0604020202020204" pitchFamily="34" charset="0"/>
              <a:buNone/>
            </a:pPr>
            <a:r>
              <a:rPr lang="en-US" altLang="en-US" sz="2400" dirty="0" smtClean="0">
                <a:effectLst/>
              </a:rPr>
              <a:t>Total 			          100% 	   100%    </a:t>
            </a:r>
          </a:p>
          <a:p>
            <a:pPr eaLnBrk="1" hangingPunct="1">
              <a:buFont typeface="Arial" panose="020B0604020202020204" pitchFamily="34" charset="0"/>
              <a:buNone/>
            </a:pPr>
            <a:endParaRPr lang="en-US" altLang="en-US" sz="1200" dirty="0" smtClean="0">
              <a:effectLst/>
            </a:endParaRPr>
          </a:p>
          <a:p>
            <a:pPr eaLnBrk="1" hangingPunct="1">
              <a:buFont typeface="Arial" panose="020B0604020202020204" pitchFamily="34" charset="0"/>
              <a:buNone/>
            </a:pPr>
            <a:endParaRPr lang="en-US" altLang="en-US" sz="2400" dirty="0" smtClean="0">
              <a:effectLs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pPr eaLnBrk="1" hangingPunct="1">
              <a:defRPr/>
            </a:pPr>
            <a:r>
              <a:rPr lang="en-US" altLang="en-US" sz="3600" smtClean="0"/>
              <a:t>Grad cut-off</a:t>
            </a:r>
            <a:endParaRPr lang="en-US" altLang="en-US" smtClean="0"/>
          </a:p>
        </p:txBody>
      </p:sp>
      <p:sp>
        <p:nvSpPr>
          <p:cNvPr id="16387" name="Rectangle 3"/>
          <p:cNvSpPr>
            <a:spLocks noGrp="1" noRot="1" noChangeArrowheads="1"/>
          </p:cNvSpPr>
          <p:nvPr>
            <p:ph type="body" idx="1"/>
          </p:nvPr>
        </p:nvSpPr>
        <p:spPr/>
        <p:txBody>
          <a:bodyPr/>
          <a:lstStyle/>
          <a:p>
            <a:pPr eaLnBrk="1" hangingPunct="1">
              <a:buFont typeface="Arial" panose="020B0604020202020204" pitchFamily="34" charset="0"/>
              <a:buNone/>
            </a:pPr>
            <a:r>
              <a:rPr lang="en-US" altLang="en-US" sz="2400" smtClean="0">
                <a:effectLst/>
              </a:rPr>
              <a:t>		A	93.33-100.0	 	</a:t>
            </a:r>
          </a:p>
          <a:p>
            <a:pPr eaLnBrk="1" hangingPunct="1">
              <a:buFont typeface="Arial" panose="020B0604020202020204" pitchFamily="34" charset="0"/>
              <a:buNone/>
            </a:pPr>
            <a:r>
              <a:rPr lang="en-US" altLang="en-US" sz="2400" smtClean="0">
                <a:effectLst/>
              </a:rPr>
              <a:t>		A-	90.00-93.32		    	  </a:t>
            </a:r>
          </a:p>
          <a:p>
            <a:pPr eaLnBrk="1" hangingPunct="1">
              <a:buFont typeface="Arial" panose="020B0604020202020204" pitchFamily="34" charset="0"/>
              <a:buNone/>
            </a:pPr>
            <a:r>
              <a:rPr lang="en-US" altLang="en-US" sz="2400" smtClean="0">
                <a:effectLst/>
              </a:rPr>
              <a:t>		B+	86.67-89.99</a:t>
            </a:r>
          </a:p>
          <a:p>
            <a:pPr eaLnBrk="1" hangingPunct="1">
              <a:buFont typeface="Arial" panose="020B0604020202020204" pitchFamily="34" charset="0"/>
              <a:buNone/>
            </a:pPr>
            <a:r>
              <a:rPr lang="en-US" altLang="en-US" sz="2400" smtClean="0">
                <a:effectLst/>
              </a:rPr>
              <a:t>		B	83.33-86.66</a:t>
            </a:r>
          </a:p>
          <a:p>
            <a:pPr eaLnBrk="1" hangingPunct="1">
              <a:buFont typeface="Arial" panose="020B0604020202020204" pitchFamily="34" charset="0"/>
              <a:buNone/>
            </a:pPr>
            <a:r>
              <a:rPr lang="en-US" altLang="en-US" sz="2400" smtClean="0">
                <a:effectLst/>
              </a:rPr>
              <a:t>		B-	80.00-83.32</a:t>
            </a:r>
          </a:p>
          <a:p>
            <a:pPr eaLnBrk="1" hangingPunct="1">
              <a:buFont typeface="Arial" panose="020B0604020202020204" pitchFamily="34" charset="0"/>
              <a:buNone/>
            </a:pPr>
            <a:r>
              <a:rPr lang="en-US" altLang="en-US" sz="2400" smtClean="0">
                <a:effectLst/>
              </a:rPr>
              <a:t>		C+	76.67-79.99</a:t>
            </a:r>
          </a:p>
          <a:p>
            <a:pPr eaLnBrk="1" hangingPunct="1">
              <a:buFont typeface="Arial" panose="020B0604020202020204" pitchFamily="34" charset="0"/>
              <a:buNone/>
            </a:pPr>
            <a:r>
              <a:rPr lang="en-US" altLang="en-US" sz="2400" smtClean="0">
                <a:effectLst/>
              </a:rPr>
              <a:t>		C	73.33-76.66</a:t>
            </a:r>
          </a:p>
          <a:p>
            <a:pPr eaLnBrk="1" hangingPunct="1">
              <a:buFont typeface="Arial" panose="020B0604020202020204" pitchFamily="34" charset="0"/>
              <a:buNone/>
            </a:pPr>
            <a:r>
              <a:rPr lang="en-US" altLang="en-US" sz="2400" smtClean="0">
                <a:effectLst/>
              </a:rPr>
              <a:t>		C-	70.00-73.32</a:t>
            </a:r>
          </a:p>
          <a:p>
            <a:pPr eaLnBrk="1" hangingPunct="1">
              <a:buFont typeface="Arial" panose="020B0604020202020204" pitchFamily="34" charset="0"/>
              <a:buNone/>
            </a:pPr>
            <a:r>
              <a:rPr lang="en-US" altLang="en-US" sz="2400" smtClean="0">
                <a:effectLst/>
              </a:rPr>
              <a:t>		D+	66.67-69.99</a:t>
            </a:r>
          </a:p>
          <a:p>
            <a:pPr eaLnBrk="1" hangingPunct="1">
              <a:buFont typeface="Arial" panose="020B0604020202020204" pitchFamily="34" charset="0"/>
              <a:buNone/>
            </a:pPr>
            <a:r>
              <a:rPr lang="en-US" altLang="en-US" sz="2400" smtClean="0">
                <a:effectLst/>
              </a:rPr>
              <a:t>		D	60.00-60.66</a:t>
            </a:r>
          </a:p>
          <a:p>
            <a:pPr eaLnBrk="1" hangingPunct="1">
              <a:buFont typeface="Arial" panose="020B0604020202020204" pitchFamily="34" charset="0"/>
              <a:buNone/>
            </a:pPr>
            <a:r>
              <a:rPr lang="en-US" altLang="en-US" sz="2400" smtClean="0">
                <a:effectLst/>
              </a:rPr>
              <a:t>		F	&lt;60</a:t>
            </a:r>
            <a:endParaRPr lang="en-US" altLang="en-US" sz="1200" smtClean="0">
              <a:effectLs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p:txBody>
          <a:bodyPr/>
          <a:lstStyle/>
          <a:p>
            <a:pPr eaLnBrk="1" hangingPunct="1">
              <a:defRPr/>
            </a:pPr>
            <a:r>
              <a:rPr lang="en-US" altLang="en-US" sz="3600" smtClean="0"/>
              <a:t>Tentative Schedule</a:t>
            </a:r>
            <a:endParaRPr lang="en-US" altLang="en-US" smtClean="0"/>
          </a:p>
        </p:txBody>
      </p:sp>
      <p:sp>
        <p:nvSpPr>
          <p:cNvPr id="17411" name="Rectangle 3"/>
          <p:cNvSpPr>
            <a:spLocks noGrp="1" noRot="1" noChangeArrowheads="1"/>
          </p:cNvSpPr>
          <p:nvPr>
            <p:ph type="body" idx="1"/>
          </p:nvPr>
        </p:nvSpPr>
        <p:spPr/>
        <p:txBody>
          <a:bodyPr/>
          <a:lstStyle/>
          <a:p>
            <a:pPr eaLnBrk="1" hangingPunct="1">
              <a:buFont typeface="Arial" panose="020B0604020202020204" pitchFamily="34" charset="0"/>
              <a:buNone/>
            </a:pPr>
            <a:r>
              <a:rPr lang="en-US" altLang="en-US" sz="1600" dirty="0" smtClean="0">
                <a:solidFill>
                  <a:srgbClr val="000000"/>
                </a:solidFill>
                <a:effectLst/>
                <a:latin typeface="Times" panose="02020603050405020304" pitchFamily="18" charset="0"/>
              </a:rPr>
              <a:t>    </a:t>
            </a:r>
            <a:r>
              <a:rPr lang="en-US" altLang="en-US" sz="2400" dirty="0" smtClean="0">
                <a:effectLst/>
              </a:rPr>
              <a:t>	I. Basic GIS Methods</a:t>
            </a:r>
            <a:r>
              <a:rPr lang="en-US" altLang="en-US" sz="1600" dirty="0" smtClean="0">
                <a:solidFill>
                  <a:srgbClr val="000000"/>
                </a:solidFill>
                <a:effectLst/>
                <a:latin typeface="Times" panose="02020603050405020304" pitchFamily="18" charset="0"/>
              </a:rPr>
              <a:t>    </a:t>
            </a:r>
          </a:p>
          <a:p>
            <a:pPr eaLnBrk="1" hangingPunct="1">
              <a:buFont typeface="Arial" panose="020B0604020202020204" pitchFamily="34" charset="0"/>
              <a:buNone/>
            </a:pPr>
            <a:r>
              <a:rPr lang="en-US" altLang="en-US" sz="1200" dirty="0" smtClean="0">
                <a:solidFill>
                  <a:srgbClr val="000000"/>
                </a:solidFill>
                <a:effectLst/>
                <a:latin typeface="Times" panose="02020603050405020304" pitchFamily="18" charset="0"/>
              </a:rPr>
              <a:t>    </a:t>
            </a:r>
          </a:p>
          <a:p>
            <a:pPr eaLnBrk="1" hangingPunct="1">
              <a:buFont typeface="Arial" panose="020B0604020202020204" pitchFamily="34" charset="0"/>
              <a:buNone/>
            </a:pPr>
            <a:r>
              <a:rPr lang="en-US" altLang="en-US" sz="1600" dirty="0" smtClean="0">
                <a:solidFill>
                  <a:srgbClr val="000000"/>
                </a:solidFill>
                <a:effectLst/>
                <a:latin typeface="Times" panose="02020603050405020304" pitchFamily="18" charset="0"/>
              </a:rPr>
              <a:t>	</a:t>
            </a:r>
            <a:r>
              <a:rPr lang="en-US" altLang="en-US" sz="2400" dirty="0" smtClean="0">
                <a:effectLst/>
              </a:rPr>
              <a:t>1/28  Introduction </a:t>
            </a:r>
          </a:p>
          <a:p>
            <a:pPr eaLnBrk="1" hangingPunct="1">
              <a:buFont typeface="Arial" panose="020B0604020202020204" pitchFamily="34" charset="0"/>
              <a:buNone/>
            </a:pPr>
            <a:r>
              <a:rPr lang="en-US" altLang="en-US" sz="2400" dirty="0" smtClean="0">
                <a:effectLst/>
              </a:rPr>
              <a:t>   	1/30  Environmental modeling and GIS models</a:t>
            </a:r>
          </a:p>
          <a:p>
            <a:pPr eaLnBrk="1" hangingPunct="1">
              <a:buFont typeface="Arial" panose="020B0604020202020204" pitchFamily="34" charset="0"/>
              <a:buNone/>
            </a:pPr>
            <a:r>
              <a:rPr lang="en-US" altLang="en-US" sz="2400" dirty="0" smtClean="0">
                <a:effectLst/>
              </a:rPr>
              <a:t>	2/04  GIS data sources</a:t>
            </a:r>
          </a:p>
          <a:p>
            <a:pPr eaLnBrk="1" hangingPunct="1">
              <a:buNone/>
            </a:pPr>
            <a:r>
              <a:rPr lang="en-US" altLang="en-US" sz="2400" dirty="0" smtClean="0">
                <a:effectLst/>
              </a:rPr>
              <a:t>   	2/06  Basic GIS modeling - suitability index</a:t>
            </a:r>
          </a:p>
          <a:p>
            <a:pPr eaLnBrk="1" hangingPunct="1">
              <a:buNone/>
            </a:pPr>
            <a:r>
              <a:rPr lang="en-US" altLang="en-US" sz="2400" dirty="0" smtClean="0">
                <a:effectLst/>
              </a:rPr>
              <a:t>   	2/11  GIS functions for suitability index 	 </a:t>
            </a:r>
          </a:p>
          <a:p>
            <a:pPr eaLnBrk="1" hangingPunct="1">
              <a:buNone/>
            </a:pPr>
            <a:r>
              <a:rPr lang="en-US" altLang="en-US" sz="2400" dirty="0" smtClean="0">
                <a:effectLst/>
              </a:rPr>
              <a:t>   	2/13  Applications of suitability index</a:t>
            </a:r>
          </a:p>
          <a:p>
            <a:pPr eaLnBrk="1" hangingPunct="1">
              <a:buFont typeface="Arial" panose="020B0604020202020204" pitchFamily="34" charset="0"/>
              <a:buNone/>
            </a:pPr>
            <a:endParaRPr lang="en-US" altLang="en-US" sz="2400" dirty="0" smtClean="0">
              <a:effectLst/>
            </a:endParaRPr>
          </a:p>
          <a:p>
            <a:pPr eaLnBrk="1" hangingPunct="1">
              <a:buFont typeface="Arial" panose="020B0604020202020204" pitchFamily="34" charset="0"/>
              <a:buNone/>
            </a:pPr>
            <a:r>
              <a:rPr lang="en-US" altLang="en-US" sz="2400" dirty="0" smtClean="0">
                <a:effectLst/>
              </a:rPr>
              <a:t>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p:txBody>
          <a:bodyPr/>
          <a:lstStyle/>
          <a:p>
            <a:pPr eaLnBrk="1" hangingPunct="1">
              <a:defRPr/>
            </a:pPr>
            <a:r>
              <a:rPr lang="en-US" altLang="en-US" sz="3600" smtClean="0"/>
              <a:t>Tentative Schedule ...</a:t>
            </a:r>
            <a:endParaRPr lang="en-US" altLang="en-US" smtClean="0"/>
          </a:p>
        </p:txBody>
      </p:sp>
      <p:sp>
        <p:nvSpPr>
          <p:cNvPr id="18435" name="Rectangle 3"/>
          <p:cNvSpPr>
            <a:spLocks noGrp="1" noRot="1" noChangeArrowheads="1"/>
          </p:cNvSpPr>
          <p:nvPr>
            <p:ph type="body" idx="1"/>
          </p:nvPr>
        </p:nvSpPr>
        <p:spPr/>
        <p:txBody>
          <a:bodyPr/>
          <a:lstStyle/>
          <a:p>
            <a:pPr eaLnBrk="1" hangingPunct="1">
              <a:lnSpc>
                <a:spcPct val="90000"/>
              </a:lnSpc>
              <a:buFont typeface="Arial" panose="020B0604020202020204" pitchFamily="34" charset="0"/>
              <a:buNone/>
            </a:pPr>
            <a:r>
              <a:rPr lang="en-US" altLang="en-US" sz="2400" dirty="0" smtClean="0">
                <a:effectLst/>
              </a:rPr>
              <a:t>II. Testing and Validating GIS methods</a:t>
            </a:r>
          </a:p>
          <a:p>
            <a:pPr eaLnBrk="1" hangingPunct="1">
              <a:lnSpc>
                <a:spcPct val="90000"/>
              </a:lnSpc>
              <a:buFont typeface="Arial" panose="020B0604020202020204" pitchFamily="34" charset="0"/>
              <a:buNone/>
            </a:pPr>
            <a:r>
              <a:rPr lang="en-US" altLang="en-US" sz="1200" dirty="0" smtClean="0">
                <a:effectLst/>
              </a:rPr>
              <a:t>    </a:t>
            </a:r>
          </a:p>
          <a:p>
            <a:pPr eaLnBrk="1" hangingPunct="1">
              <a:lnSpc>
                <a:spcPct val="90000"/>
              </a:lnSpc>
              <a:buFont typeface="Arial" panose="020B0604020202020204" pitchFamily="34" charset="0"/>
              <a:buNone/>
            </a:pPr>
            <a:r>
              <a:rPr lang="en-US" altLang="en-US" sz="2400" dirty="0" smtClean="0">
                <a:effectLst/>
              </a:rPr>
              <a:t>	2/18  Basic testing methods</a:t>
            </a:r>
          </a:p>
          <a:p>
            <a:pPr eaLnBrk="1" hangingPunct="1">
              <a:lnSpc>
                <a:spcPct val="90000"/>
              </a:lnSpc>
              <a:buFont typeface="Arial" panose="020B0604020202020204" pitchFamily="34" charset="0"/>
              <a:buNone/>
            </a:pPr>
            <a:r>
              <a:rPr lang="en-US" altLang="en-US" sz="2400" dirty="0" smtClean="0">
                <a:effectLst/>
              </a:rPr>
              <a:t>	2/20  Basic testing methods</a:t>
            </a:r>
          </a:p>
          <a:p>
            <a:pPr eaLnBrk="1" hangingPunct="1">
              <a:lnSpc>
                <a:spcPct val="90000"/>
              </a:lnSpc>
              <a:buFont typeface="Arial" panose="020B0604020202020204" pitchFamily="34" charset="0"/>
              <a:buNone/>
            </a:pPr>
            <a:r>
              <a:rPr lang="en-US" altLang="en-US" sz="2400" dirty="0" smtClean="0">
                <a:effectLst/>
              </a:rPr>
              <a:t>   	2/25  Basic testing methods</a:t>
            </a:r>
          </a:p>
          <a:p>
            <a:pPr eaLnBrk="1" hangingPunct="1">
              <a:lnSpc>
                <a:spcPct val="90000"/>
              </a:lnSpc>
              <a:buFont typeface="Arial" panose="020B0604020202020204" pitchFamily="34" charset="0"/>
              <a:buNone/>
            </a:pPr>
            <a:r>
              <a:rPr lang="en-US" altLang="en-US" sz="2400" dirty="0" smtClean="0">
                <a:effectLst/>
              </a:rPr>
              <a:t>   	2/27  Validating GIS models</a:t>
            </a:r>
          </a:p>
          <a:p>
            <a:pPr eaLnBrk="1" hangingPunct="1">
              <a:lnSpc>
                <a:spcPct val="90000"/>
              </a:lnSpc>
              <a:buFont typeface="Arial" panose="020B0604020202020204" pitchFamily="34" charset="0"/>
              <a:buNone/>
            </a:pPr>
            <a:r>
              <a:rPr lang="en-US" altLang="en-US" sz="2400" dirty="0" smtClean="0">
                <a:effectLst/>
              </a:rPr>
              <a:t>   	3/03  Testing relevancy of GIS layers 	</a:t>
            </a:r>
          </a:p>
          <a:p>
            <a:pPr eaLnBrk="1" hangingPunct="1">
              <a:lnSpc>
                <a:spcPct val="90000"/>
              </a:lnSpc>
              <a:buFont typeface="Arial" panose="020B0604020202020204" pitchFamily="34" charset="0"/>
              <a:buNone/>
            </a:pPr>
            <a:r>
              <a:rPr lang="en-US" altLang="en-US" sz="2400" dirty="0">
                <a:effectLst/>
              </a:rPr>
              <a:t>	</a:t>
            </a:r>
            <a:r>
              <a:rPr lang="en-US" altLang="en-US" sz="2400" dirty="0" smtClean="0">
                <a:effectLst/>
              </a:rPr>
              <a:t>3/05  Weighing GIS layers</a:t>
            </a:r>
          </a:p>
          <a:p>
            <a:pPr eaLnBrk="1" hangingPunct="1">
              <a:lnSpc>
                <a:spcPct val="90000"/>
              </a:lnSpc>
              <a:buFont typeface="Arial" panose="020B0604020202020204" pitchFamily="34" charset="0"/>
              <a:buNone/>
            </a:pPr>
            <a:r>
              <a:rPr lang="en-US" altLang="en-US" sz="2400" dirty="0">
                <a:effectLst/>
              </a:rPr>
              <a:t>	</a:t>
            </a:r>
            <a:r>
              <a:rPr lang="en-US" altLang="en-US" sz="2400" dirty="0" smtClean="0">
                <a:effectLst/>
              </a:rPr>
              <a:t>3/10  Weighing GIS layers</a:t>
            </a:r>
          </a:p>
          <a:p>
            <a:pPr eaLnBrk="1" hangingPunct="1">
              <a:lnSpc>
                <a:spcPct val="90000"/>
              </a:lnSpc>
              <a:buFont typeface="Arial" panose="020B0604020202020204" pitchFamily="34" charset="0"/>
              <a:buNone/>
            </a:pPr>
            <a:r>
              <a:rPr lang="en-US" altLang="en-US" sz="2400" dirty="0">
                <a:effectLst/>
              </a:rPr>
              <a:t>	</a:t>
            </a:r>
            <a:r>
              <a:rPr lang="en-US" altLang="en-US" sz="2400" dirty="0" smtClean="0">
                <a:effectLst/>
              </a:rPr>
              <a:t>3/12  Project report development</a:t>
            </a:r>
          </a:p>
          <a:p>
            <a:pPr eaLnBrk="1" hangingPunct="1">
              <a:lnSpc>
                <a:spcPct val="90000"/>
              </a:lnSpc>
              <a:buFont typeface="Arial" panose="020B0604020202020204" pitchFamily="34" charset="0"/>
              <a:buNone/>
            </a:pPr>
            <a:r>
              <a:rPr lang="en-US" altLang="en-US" sz="2400" dirty="0" smtClean="0">
                <a:effectLst/>
              </a:rPr>
              <a:t>	</a:t>
            </a:r>
            <a:r>
              <a:rPr lang="en-US" altLang="en-US" sz="2400" dirty="0" smtClean="0">
                <a:solidFill>
                  <a:srgbClr val="A9D24E"/>
                </a:solidFill>
                <a:effectLst/>
              </a:rPr>
              <a:t>Spring Break</a:t>
            </a:r>
          </a:p>
          <a:p>
            <a:pPr eaLnBrk="1" hangingPunct="1">
              <a:lnSpc>
                <a:spcPct val="90000"/>
              </a:lnSpc>
              <a:buFont typeface="Arial" panose="020B0604020202020204" pitchFamily="34" charset="0"/>
              <a:buNone/>
            </a:pPr>
            <a:r>
              <a:rPr lang="en-US" altLang="en-US" sz="2400" dirty="0" smtClean="0">
                <a:effectLst/>
              </a:rPr>
              <a:t>	 </a:t>
            </a:r>
            <a:endParaRPr lang="en-US" altLang="en-US" dirty="0" smtClean="0">
              <a:effectLst/>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p:txBody>
          <a:bodyPr/>
          <a:lstStyle/>
          <a:p>
            <a:pPr eaLnBrk="1" hangingPunct="1">
              <a:defRPr/>
            </a:pPr>
            <a:r>
              <a:rPr lang="en-US" altLang="en-US" sz="3600" smtClean="0"/>
              <a:t>Tentative Schedule ...</a:t>
            </a:r>
            <a:endParaRPr lang="en-US" altLang="en-US" smtClean="0"/>
          </a:p>
        </p:txBody>
      </p:sp>
      <p:sp>
        <p:nvSpPr>
          <p:cNvPr id="19459" name="Rectangle 3"/>
          <p:cNvSpPr>
            <a:spLocks noGrp="1" noRot="1" noChangeArrowheads="1"/>
          </p:cNvSpPr>
          <p:nvPr>
            <p:ph type="body" idx="1"/>
          </p:nvPr>
        </p:nvSpPr>
        <p:spPr>
          <a:xfrm>
            <a:off x="304800" y="1295400"/>
            <a:ext cx="8540750" cy="4498975"/>
          </a:xfrm>
        </p:spPr>
        <p:txBody>
          <a:bodyPr/>
          <a:lstStyle/>
          <a:p>
            <a:pPr eaLnBrk="1" hangingPunct="1">
              <a:lnSpc>
                <a:spcPct val="90000"/>
              </a:lnSpc>
              <a:buFont typeface="Arial" panose="020B0604020202020204" pitchFamily="34" charset="0"/>
              <a:buNone/>
            </a:pPr>
            <a:r>
              <a:rPr lang="en-US" altLang="en-US" sz="2400" dirty="0" smtClean="0">
                <a:effectLst/>
              </a:rPr>
              <a:t>III. Integrating GIS with Environmental Models </a:t>
            </a:r>
          </a:p>
          <a:p>
            <a:pPr eaLnBrk="1" hangingPunct="1">
              <a:lnSpc>
                <a:spcPct val="90000"/>
              </a:lnSpc>
              <a:buFont typeface="Arial" panose="020B0604020202020204" pitchFamily="34" charset="0"/>
              <a:buNone/>
            </a:pPr>
            <a:r>
              <a:rPr lang="en-US" altLang="en-US" sz="1200" dirty="0" smtClean="0">
                <a:effectLst/>
              </a:rPr>
              <a:t>    </a:t>
            </a:r>
          </a:p>
          <a:p>
            <a:pPr eaLnBrk="1" hangingPunct="1">
              <a:lnSpc>
                <a:spcPct val="90000"/>
              </a:lnSpc>
              <a:buFont typeface="Arial" panose="020B0604020202020204" pitchFamily="34" charset="0"/>
              <a:buNone/>
            </a:pPr>
            <a:r>
              <a:rPr lang="en-US" altLang="en-US" sz="2400" dirty="0" smtClean="0">
                <a:effectLst/>
              </a:rPr>
              <a:t>	3/24  Weighing GIS layers</a:t>
            </a:r>
          </a:p>
          <a:p>
            <a:pPr eaLnBrk="1" hangingPunct="1">
              <a:lnSpc>
                <a:spcPct val="90000"/>
              </a:lnSpc>
              <a:buFont typeface="Arial" panose="020B0604020202020204" pitchFamily="34" charset="0"/>
              <a:buNone/>
            </a:pPr>
            <a:r>
              <a:rPr lang="en-US" altLang="en-US" sz="2400" dirty="0" smtClean="0">
                <a:effectLst/>
              </a:rPr>
              <a:t>	3/26  </a:t>
            </a:r>
            <a:r>
              <a:rPr lang="en-US" altLang="en-US" sz="2400" dirty="0" smtClean="0">
                <a:effectLst/>
              </a:rPr>
              <a:t>GIS applications, Greg </a:t>
            </a:r>
            <a:r>
              <a:rPr lang="en-US" altLang="en-US" sz="2400" dirty="0" err="1" smtClean="0">
                <a:effectLst/>
              </a:rPr>
              <a:t>Coniglio</a:t>
            </a:r>
            <a:r>
              <a:rPr lang="en-US" altLang="en-US" sz="2400" dirty="0" smtClean="0">
                <a:effectLst/>
              </a:rPr>
              <a:t>, </a:t>
            </a:r>
            <a:r>
              <a:rPr lang="en-US" altLang="en-US" sz="2400" dirty="0" err="1" smtClean="0">
                <a:effectLst/>
              </a:rPr>
              <a:t>LaBalla</a:t>
            </a:r>
            <a:r>
              <a:rPr lang="en-US" altLang="en-US" sz="2400" dirty="0" smtClean="0">
                <a:effectLst/>
              </a:rPr>
              <a:t> </a:t>
            </a:r>
            <a:endParaRPr lang="en-US" altLang="en-US" sz="2400" dirty="0" smtClean="0">
              <a:effectLst/>
            </a:endParaRPr>
          </a:p>
          <a:p>
            <a:pPr eaLnBrk="1" hangingPunct="1">
              <a:lnSpc>
                <a:spcPct val="90000"/>
              </a:lnSpc>
              <a:buFont typeface="Arial" panose="020B0604020202020204" pitchFamily="34" charset="0"/>
              <a:buNone/>
            </a:pPr>
            <a:r>
              <a:rPr lang="en-US" altLang="en-US" sz="2400" dirty="0" smtClean="0">
                <a:effectLst/>
              </a:rPr>
              <a:t>   	3/31  </a:t>
            </a:r>
            <a:r>
              <a:rPr lang="en-US" altLang="en-US" sz="2400" dirty="0" smtClean="0">
                <a:effectLst/>
              </a:rPr>
              <a:t>Integration of GIS </a:t>
            </a:r>
            <a:r>
              <a:rPr lang="en-US" altLang="en-US" sz="2400" smtClean="0">
                <a:effectLst/>
              </a:rPr>
              <a:t>and models</a:t>
            </a:r>
            <a:endParaRPr lang="en-US" altLang="en-US" sz="2400" dirty="0" smtClean="0">
              <a:effectLst/>
            </a:endParaRPr>
          </a:p>
          <a:p>
            <a:pPr eaLnBrk="1" hangingPunct="1">
              <a:lnSpc>
                <a:spcPct val="90000"/>
              </a:lnSpc>
              <a:buFont typeface="Arial" panose="020B0604020202020204" pitchFamily="34" charset="0"/>
              <a:buNone/>
            </a:pPr>
            <a:r>
              <a:rPr lang="en-US" altLang="en-US" sz="2400" dirty="0" smtClean="0">
                <a:effectLst/>
              </a:rPr>
              <a:t>	4/02  GIS applications, Bill Trask, Fisher Associates</a:t>
            </a:r>
          </a:p>
          <a:p>
            <a:pPr eaLnBrk="1" hangingPunct="1">
              <a:lnSpc>
                <a:spcPct val="90000"/>
              </a:lnSpc>
              <a:buFont typeface="Arial" panose="020B0604020202020204" pitchFamily="34" charset="0"/>
              <a:buNone/>
            </a:pPr>
            <a:r>
              <a:rPr lang="en-US" altLang="en-US" sz="2400" dirty="0" smtClean="0">
                <a:effectLst/>
              </a:rPr>
              <a:t>   	4/14  Class presentations</a:t>
            </a:r>
          </a:p>
          <a:p>
            <a:pPr eaLnBrk="1" hangingPunct="1">
              <a:lnSpc>
                <a:spcPct val="90000"/>
              </a:lnSpc>
              <a:buFont typeface="Arial" panose="020B0604020202020204" pitchFamily="34" charset="0"/>
              <a:buNone/>
            </a:pPr>
            <a:r>
              <a:rPr lang="en-US" altLang="en-US" sz="2400" dirty="0" smtClean="0">
                <a:effectLst/>
              </a:rPr>
              <a:t>	4/16  UAV and GIS</a:t>
            </a:r>
          </a:p>
          <a:p>
            <a:pPr eaLnBrk="1" hangingPunct="1">
              <a:lnSpc>
                <a:spcPct val="90000"/>
              </a:lnSpc>
              <a:buFont typeface="Arial" panose="020B0604020202020204" pitchFamily="34" charset="0"/>
              <a:buNone/>
            </a:pPr>
            <a:r>
              <a:rPr lang="en-US" altLang="en-US" sz="2400" dirty="0" smtClean="0">
                <a:effectLst/>
              </a:rPr>
              <a:t>	4/21  Class presentations	</a:t>
            </a:r>
          </a:p>
          <a:p>
            <a:pPr eaLnBrk="1" hangingPunct="1">
              <a:lnSpc>
                <a:spcPct val="90000"/>
              </a:lnSpc>
              <a:buFont typeface="Arial" panose="020B0604020202020204" pitchFamily="34" charset="0"/>
              <a:buNone/>
            </a:pPr>
            <a:r>
              <a:rPr lang="en-US" altLang="en-US" sz="2400" dirty="0" smtClean="0">
                <a:effectLst/>
              </a:rPr>
              <a:t>	4/23  GIS applications, Aaron Lee, </a:t>
            </a:r>
            <a:r>
              <a:rPr lang="en-US" altLang="en-US" sz="2400" dirty="0" err="1" smtClean="0">
                <a:effectLst/>
              </a:rPr>
              <a:t>WiredScore</a:t>
            </a:r>
            <a:endParaRPr lang="en-US" altLang="en-US" sz="2400" dirty="0" smtClean="0">
              <a:effectLst/>
            </a:endParaRPr>
          </a:p>
          <a:p>
            <a:pPr eaLnBrk="1" hangingPunct="1">
              <a:lnSpc>
                <a:spcPct val="90000"/>
              </a:lnSpc>
              <a:buFont typeface="Arial" panose="020B0604020202020204" pitchFamily="34" charset="0"/>
              <a:buNone/>
            </a:pPr>
            <a:r>
              <a:rPr lang="en-US" altLang="en-US" sz="2400" dirty="0" smtClean="0">
                <a:effectLst/>
              </a:rPr>
              <a:t>	4/28, 4/30, 5/05 Class presentations</a:t>
            </a:r>
          </a:p>
          <a:p>
            <a:pPr eaLnBrk="1" hangingPunct="1">
              <a:lnSpc>
                <a:spcPct val="90000"/>
              </a:lnSpc>
              <a:buFont typeface="Arial" panose="020B0604020202020204" pitchFamily="34" charset="0"/>
              <a:buNone/>
            </a:pPr>
            <a:r>
              <a:rPr lang="en-US" altLang="en-US" sz="2400" dirty="0" smtClean="0">
                <a:effectLst/>
              </a:rPr>
              <a:t>	5/07  Conclusions</a:t>
            </a:r>
          </a:p>
          <a:p>
            <a:pPr eaLnBrk="1" hangingPunct="1">
              <a:lnSpc>
                <a:spcPct val="90000"/>
              </a:lnSpc>
              <a:buFont typeface="Arial" panose="020B0604020202020204" pitchFamily="34" charset="0"/>
              <a:buNone/>
            </a:pPr>
            <a:r>
              <a:rPr lang="en-US" altLang="en-US" sz="2400" dirty="0" smtClean="0">
                <a:effectLst/>
              </a:rPr>
              <a:t>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lstStyle/>
          <a:p>
            <a:pPr eaLnBrk="1" hangingPunct="1">
              <a:defRPr/>
            </a:pPr>
            <a:r>
              <a:rPr lang="en-US" altLang="en-US" sz="3600" smtClean="0"/>
              <a:t>Major Events in This Semester</a:t>
            </a:r>
            <a:endParaRPr lang="en-US" altLang="en-US" smtClean="0"/>
          </a:p>
        </p:txBody>
      </p:sp>
      <p:sp>
        <p:nvSpPr>
          <p:cNvPr id="20483" name="Rectangle 3"/>
          <p:cNvSpPr>
            <a:spLocks noGrp="1" noRot="1" noChangeArrowheads="1"/>
          </p:cNvSpPr>
          <p:nvPr>
            <p:ph type="body" sz="half" idx="1"/>
          </p:nvPr>
        </p:nvSpPr>
        <p:spPr>
          <a:xfrm>
            <a:off x="301625" y="1600200"/>
            <a:ext cx="8385175" cy="4498975"/>
          </a:xfrm>
        </p:spPr>
        <p:txBody>
          <a:bodyPr/>
          <a:lstStyle/>
          <a:p>
            <a:pPr eaLnBrk="1" hangingPunct="1"/>
            <a:r>
              <a:rPr lang="en-US" altLang="en-US" sz="2400" dirty="0" smtClean="0">
                <a:effectLst/>
              </a:rPr>
              <a:t>Ad hoc job announcements</a:t>
            </a:r>
          </a:p>
          <a:p>
            <a:pPr eaLnBrk="1" hangingPunct="1"/>
            <a:r>
              <a:rPr lang="en-US" altLang="en-US" sz="2400" dirty="0" smtClean="0">
                <a:effectLst/>
              </a:rPr>
              <a:t>ESRI recruiters coming to town Feb 24, 25 (Mon-Tue)</a:t>
            </a:r>
          </a:p>
        </p:txBody>
      </p:sp>
      <p:pic>
        <p:nvPicPr>
          <p:cNvPr id="2048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3505200"/>
            <a:ext cx="4267200" cy="2335213"/>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pPr eaLnBrk="1" hangingPunct="1">
              <a:defRPr/>
            </a:pPr>
            <a:r>
              <a:rPr lang="en-US" altLang="en-US" sz="3600" smtClean="0"/>
              <a:t>Recommended Data Sources</a:t>
            </a:r>
            <a:endParaRPr lang="en-US" altLang="en-US" smtClean="0"/>
          </a:p>
        </p:txBody>
      </p:sp>
      <p:sp>
        <p:nvSpPr>
          <p:cNvPr id="117763" name="Rectangle 3"/>
          <p:cNvSpPr>
            <a:spLocks noGrp="1" noRot="1" noChangeArrowheads="1"/>
          </p:cNvSpPr>
          <p:nvPr>
            <p:ph type="body" idx="1"/>
          </p:nvPr>
        </p:nvSpPr>
        <p:spPr/>
        <p:txBody>
          <a:bodyPr/>
          <a:lstStyle/>
          <a:p>
            <a:pPr eaLnBrk="1" hangingPunct="1">
              <a:defRPr/>
            </a:pPr>
            <a:r>
              <a:rPr lang="en-US" altLang="en-US" sz="2400" dirty="0" smtClean="0">
                <a:hlinkClick r:id="rId2"/>
              </a:rPr>
              <a:t>http://cugir.mannlib.cornell.edu</a:t>
            </a:r>
            <a:endParaRPr lang="en-US" altLang="en-US" sz="2400" dirty="0" smtClean="0"/>
          </a:p>
          <a:p>
            <a:pPr eaLnBrk="1" hangingPunct="1">
              <a:defRPr/>
            </a:pPr>
            <a:r>
              <a:rPr lang="en-US" altLang="en-US" sz="2400" dirty="0" smtClean="0">
                <a:hlinkClick r:id="rId3"/>
              </a:rPr>
              <a:t>http://gis.ny.gov</a:t>
            </a:r>
            <a:endParaRPr lang="en-US" altLang="en-US" sz="2400" dirty="0" smtClean="0"/>
          </a:p>
          <a:p>
            <a:pPr eaLnBrk="1" hangingPunct="1">
              <a:defRPr/>
            </a:pPr>
            <a:r>
              <a:rPr lang="en-US" altLang="en-US" sz="2400" dirty="0" smtClean="0">
                <a:hlinkClick r:id="rId4"/>
              </a:rPr>
              <a:t>http://nationalmap.gov/viewer.html</a:t>
            </a:r>
            <a:endParaRPr lang="en-US" altLang="en-US" sz="2400" dirty="0" smtClean="0"/>
          </a:p>
          <a:p>
            <a:pPr eaLnBrk="1" hangingPunct="1">
              <a:defRPr/>
            </a:pPr>
            <a:r>
              <a:rPr lang="en-US" altLang="en-US" sz="2400" dirty="0" smtClean="0">
                <a:hlinkClick r:id="rId5"/>
              </a:rPr>
              <a:t>http://datagateway.nrcs.usda.gov</a:t>
            </a:r>
            <a:endParaRPr lang="en-US" altLang="en-US" sz="2400" dirty="0" smtClean="0"/>
          </a:p>
          <a:p>
            <a:pPr eaLnBrk="1" hangingPunct="1">
              <a:defRPr/>
            </a:pPr>
            <a:r>
              <a:rPr lang="en-US" altLang="en-US" sz="2400" smtClean="0">
                <a:hlinkClick r:id="rId6"/>
              </a:rPr>
              <a:t>http://data.buffalony.gov</a:t>
            </a:r>
            <a:endParaRPr lang="en-US" altLang="en-US" sz="2400" smtClean="0"/>
          </a:p>
          <a:p>
            <a:pPr eaLnBrk="1" hangingPunct="1">
              <a:defRPr/>
            </a:pPr>
            <a:endParaRPr lang="en-US" altLang="en-US" sz="2400" dirty="0" smtClean="0"/>
          </a:p>
          <a:p>
            <a:pPr marL="0" indent="0" eaLnBrk="1" hangingPunct="1">
              <a:buFont typeface="Arial" panose="020B0604020202020204" pitchFamily="34" charset="0"/>
              <a:buNone/>
              <a:defRPr/>
            </a:pPr>
            <a:r>
              <a:rPr lang="en-US" altLang="en-US" sz="2400" dirty="0" smtClean="0"/>
              <a:t> </a:t>
            </a:r>
            <a:endParaRPr lang="en-US" altLang="en-US" sz="2400" dirty="0" smtClean="0">
              <a:effectLst/>
            </a:endParaRPr>
          </a:p>
          <a:p>
            <a:pPr eaLnBrk="1" hangingPunct="1">
              <a:defRPr/>
            </a:pPr>
            <a:endParaRPr lang="en-US" altLang="en-US" sz="2400" dirty="0" smtClean="0">
              <a:effectLst/>
            </a:endParaRPr>
          </a:p>
        </p:txBody>
      </p:sp>
      <p:pic>
        <p:nvPicPr>
          <p:cNvPr id="21508" name="Content Placeholder 3" descr="3d.jpg"/>
          <p:cNvPicPr>
            <a:picLocks noGrp="1"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3886200"/>
            <a:ext cx="32766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p:txBody>
          <a:bodyPr/>
          <a:lstStyle/>
          <a:p>
            <a:pPr eaLnBrk="1" hangingPunct="1">
              <a:defRPr/>
            </a:pPr>
            <a:r>
              <a:rPr lang="en-US" altLang="en-US" sz="3600" smtClean="0"/>
              <a:t>On-line Notes</a:t>
            </a:r>
            <a:endParaRPr lang="en-US" altLang="en-US" smtClean="0"/>
          </a:p>
        </p:txBody>
      </p:sp>
      <p:sp>
        <p:nvSpPr>
          <p:cNvPr id="22531" name="Rectangle 3"/>
          <p:cNvSpPr>
            <a:spLocks noGrp="1" noRot="1" noChangeArrowheads="1"/>
          </p:cNvSpPr>
          <p:nvPr>
            <p:ph type="body" idx="1"/>
          </p:nvPr>
        </p:nvSpPr>
        <p:spPr/>
        <p:txBody>
          <a:bodyPr/>
          <a:lstStyle/>
          <a:p>
            <a:pPr eaLnBrk="1" hangingPunct="1">
              <a:buFont typeface="Arial" panose="020B0604020202020204" pitchFamily="34" charset="0"/>
              <a:buNone/>
            </a:pPr>
            <a:r>
              <a:rPr lang="en-US" altLang="en-US" sz="2400" smtClean="0">
                <a:effectLst/>
              </a:rPr>
              <a:t>On-line notes in PowerPoint slides Will be available before the lecture </a:t>
            </a:r>
          </a:p>
          <a:p>
            <a:pPr eaLnBrk="1" hangingPunct="1">
              <a:buFont typeface="Arial" panose="020B0604020202020204" pitchFamily="34" charset="0"/>
              <a:buNone/>
            </a:pPr>
            <a:r>
              <a:rPr lang="en-US" altLang="en-US" sz="2400" smtClean="0">
                <a:effectLst/>
                <a:hlinkClick r:id="rId2"/>
              </a:rPr>
              <a:t>http://www.acsu.buffalo.edu/~lbian/GEO479_559.html</a:t>
            </a:r>
            <a:endParaRPr lang="en-US" altLang="en-US" sz="2400" smtClean="0">
              <a:effectLst/>
              <a:hlinkClick r:id="rId3"/>
            </a:endParaRPr>
          </a:p>
          <a:p>
            <a:pPr eaLnBrk="1" hangingPunct="1">
              <a:buFont typeface="Arial" panose="020B0604020202020204" pitchFamily="34" charset="0"/>
              <a:buNone/>
            </a:pPr>
            <a:endParaRPr lang="en-US" altLang="en-US" sz="2400" smtClean="0">
              <a:effectLst/>
            </a:endParaRPr>
          </a:p>
        </p:txBody>
      </p:sp>
      <p:pic>
        <p:nvPicPr>
          <p:cNvPr id="4" name="Picture 2"/>
          <p:cNvPicPr>
            <a:picLocks noChangeAspect="1" noChangeArrowheads="1"/>
          </p:cNvPicPr>
          <p:nvPr/>
        </p:nvPicPr>
        <p:blipFill>
          <a:blip r:embed="rId4" cstate="print"/>
          <a:srcRect l="15217" t="12228" b="4891"/>
          <a:stretch>
            <a:fillRect/>
          </a:stretch>
        </p:blipFill>
        <p:spPr bwMode="auto">
          <a:xfrm>
            <a:off x="3733800" y="3581400"/>
            <a:ext cx="4919666" cy="28591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10638" t="35475" b="4491"/>
          <a:stretch>
            <a:fillRect/>
          </a:stretch>
        </p:blipFill>
        <p:spPr>
          <a:xfrm>
            <a:off x="5486400" y="4648200"/>
            <a:ext cx="3200400" cy="1676400"/>
          </a:xfrm>
          <a:solidFill>
            <a:schemeClr val="bg1"/>
          </a:solidFill>
        </p:spPr>
      </p:pic>
      <p:sp>
        <p:nvSpPr>
          <p:cNvPr id="77826" name="Rectangle 2"/>
          <p:cNvSpPr>
            <a:spLocks noGrp="1" noRot="1" noChangeArrowheads="1"/>
          </p:cNvSpPr>
          <p:nvPr>
            <p:ph type="title"/>
          </p:nvPr>
        </p:nvSpPr>
        <p:spPr/>
        <p:txBody>
          <a:bodyPr/>
          <a:lstStyle/>
          <a:p>
            <a:pPr eaLnBrk="1" hangingPunct="1">
              <a:defRPr/>
            </a:pPr>
            <a:r>
              <a:rPr lang="en-US" altLang="en-US" sz="3600" smtClean="0"/>
              <a:t>What is it ...</a:t>
            </a:r>
            <a:endParaRPr lang="en-US" altLang="en-US" smtClean="0"/>
          </a:p>
        </p:txBody>
      </p:sp>
      <p:sp>
        <p:nvSpPr>
          <p:cNvPr id="5124" name="Rectangle 3"/>
          <p:cNvSpPr>
            <a:spLocks noGrp="1" noRot="1" noChangeArrowheads="1"/>
          </p:cNvSpPr>
          <p:nvPr>
            <p:ph type="body" sz="half" idx="1"/>
          </p:nvPr>
        </p:nvSpPr>
        <p:spPr>
          <a:xfrm>
            <a:off x="301625" y="1600200"/>
            <a:ext cx="8613775" cy="4498975"/>
          </a:xfrm>
        </p:spPr>
        <p:txBody>
          <a:bodyPr/>
          <a:lstStyle/>
          <a:p>
            <a:pPr eaLnBrk="1" hangingPunct="1"/>
            <a:r>
              <a:rPr lang="en-US" altLang="en-US" sz="2400" smtClean="0">
                <a:effectLst/>
              </a:rPr>
              <a:t>This is an </a:t>
            </a:r>
            <a:r>
              <a:rPr lang="en-US" altLang="en-US" sz="2400" smtClean="0">
                <a:solidFill>
                  <a:schemeClr val="hlink"/>
                </a:solidFill>
                <a:effectLst/>
              </a:rPr>
              <a:t>intermediate level GIS course</a:t>
            </a:r>
            <a:r>
              <a:rPr lang="en-US" altLang="en-US" sz="2400" smtClean="0">
                <a:effectLst/>
              </a:rPr>
              <a:t> designed for senior undergraduate students and graduate students at all levels. Students are expected to have basic knowledge of GIS through either completing an introductory level GIS course or having entry level work experiences with GIS.</a:t>
            </a:r>
            <a:r>
              <a:rPr lang="en-US" altLang="en-US" sz="2000" smtClean="0">
                <a:effectLst/>
              </a:rPr>
              <a:t> </a:t>
            </a:r>
          </a:p>
          <a:p>
            <a:pPr eaLnBrk="1" hangingPunct="1"/>
            <a:endParaRPr lang="en-US" altLang="en-US" sz="1000" smtClean="0">
              <a:effectLst/>
            </a:endParaRPr>
          </a:p>
          <a:p>
            <a:pPr eaLnBrk="1" hangingPunct="1"/>
            <a:r>
              <a:rPr lang="en-US" altLang="en-US" sz="2400" smtClean="0">
                <a:effectLst/>
              </a:rPr>
              <a:t>The course emphasizes </a:t>
            </a:r>
            <a:r>
              <a:rPr lang="en-US" altLang="en-US" sz="2400" smtClean="0">
                <a:solidFill>
                  <a:schemeClr val="hlink"/>
                </a:solidFill>
                <a:effectLst/>
              </a:rPr>
              <a:t>GIS applications</a:t>
            </a:r>
            <a:r>
              <a:rPr lang="en-US" altLang="en-US" sz="2400" smtClean="0">
                <a:effectLst/>
              </a:rPr>
              <a:t> for environmental modeling, which is loosely defined as any projects that contain environmental elements.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p:txBody>
          <a:bodyPr/>
          <a:lstStyle/>
          <a:p>
            <a:pPr eaLnBrk="1" hangingPunct="1">
              <a:defRPr/>
            </a:pPr>
            <a:r>
              <a:rPr lang="en-US" altLang="en-US" sz="3600" smtClean="0"/>
              <a:t>Expectations</a:t>
            </a:r>
            <a:endParaRPr lang="en-US" altLang="en-US" smtClean="0"/>
          </a:p>
        </p:txBody>
      </p:sp>
      <p:sp>
        <p:nvSpPr>
          <p:cNvPr id="24579" name="Rectangle 3"/>
          <p:cNvSpPr>
            <a:spLocks noGrp="1" noRot="1" noChangeArrowheads="1"/>
          </p:cNvSpPr>
          <p:nvPr>
            <p:ph type="body" idx="1"/>
          </p:nvPr>
        </p:nvSpPr>
        <p:spPr/>
        <p:txBody>
          <a:bodyPr/>
          <a:lstStyle/>
          <a:p>
            <a:pPr eaLnBrk="1" hangingPunct="1"/>
            <a:r>
              <a:rPr lang="en-US" altLang="en-US" sz="2400" smtClean="0">
                <a:effectLst/>
              </a:rPr>
              <a:t>High level interns or fulltime GIS employees</a:t>
            </a:r>
          </a:p>
          <a:p>
            <a:pPr eaLnBrk="1" hangingPunct="1"/>
            <a:r>
              <a:rPr lang="en-US" altLang="en-US" sz="2400" smtClean="0">
                <a:effectLst/>
              </a:rPr>
              <a:t>Spatial part of your MA or PhD research projects  </a:t>
            </a:r>
          </a:p>
          <a:p>
            <a:pPr eaLnBrk="1" hangingPunct="1">
              <a:buFont typeface="Arial" panose="020B0604020202020204" pitchFamily="34" charset="0"/>
              <a:buNone/>
            </a:pPr>
            <a:endParaRPr lang="en-US" altLang="en-US" sz="2400" smtClean="0">
              <a:effectLst/>
            </a:endParaRPr>
          </a:p>
        </p:txBody>
      </p:sp>
      <p:pic>
        <p:nvPicPr>
          <p:cNvPr id="24580" name="Picture 4" descr="Mike-Davi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505200"/>
            <a:ext cx="4348163"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lstStyle/>
          <a:p>
            <a:pPr eaLnBrk="1" hangingPunct="1">
              <a:defRPr/>
            </a:pPr>
            <a:r>
              <a:rPr lang="en-US" altLang="en-US" sz="3600" smtClean="0"/>
              <a:t>What is it ...</a:t>
            </a:r>
            <a:endParaRPr lang="en-US" altLang="en-US" smtClean="0"/>
          </a:p>
        </p:txBody>
      </p:sp>
      <p:sp>
        <p:nvSpPr>
          <p:cNvPr id="6147" name="Rectangle 3"/>
          <p:cNvSpPr>
            <a:spLocks noGrp="1" noRot="1" noChangeArrowheads="1"/>
          </p:cNvSpPr>
          <p:nvPr>
            <p:ph type="body" idx="1"/>
          </p:nvPr>
        </p:nvSpPr>
        <p:spPr/>
        <p:txBody>
          <a:bodyPr/>
          <a:lstStyle/>
          <a:p>
            <a:pPr eaLnBrk="1" hangingPunct="1"/>
            <a:r>
              <a:rPr lang="en-US" altLang="en-US" sz="2400" smtClean="0">
                <a:effectLst/>
              </a:rPr>
              <a:t>The course has a lecture and a lab component. </a:t>
            </a:r>
          </a:p>
          <a:p>
            <a:pPr eaLnBrk="1" hangingPunct="1"/>
            <a:endParaRPr lang="en-US" altLang="en-US" sz="1200" smtClean="0">
              <a:effectLst/>
            </a:endParaRPr>
          </a:p>
          <a:p>
            <a:pPr eaLnBrk="1" hangingPunct="1"/>
            <a:r>
              <a:rPr lang="en-US" altLang="en-US" sz="2400" smtClean="0">
                <a:effectLst/>
              </a:rPr>
              <a:t>The lecture will focus on </a:t>
            </a:r>
            <a:r>
              <a:rPr lang="en-US" altLang="en-US" sz="2400" smtClean="0">
                <a:solidFill>
                  <a:schemeClr val="hlink"/>
                </a:solidFill>
                <a:effectLst/>
              </a:rPr>
              <a:t>Methodology Design</a:t>
            </a:r>
            <a:r>
              <a:rPr lang="en-US" altLang="en-US" sz="2400" smtClean="0">
                <a:effectLst/>
              </a:rPr>
              <a:t> by introducing a series of GIS methods and their intended use in order to help students select appropriate GIS methods for a project. </a:t>
            </a:r>
          </a:p>
          <a:p>
            <a:pPr eaLnBrk="1" hangingPunct="1"/>
            <a:endParaRPr lang="en-US" altLang="en-US" sz="1200" smtClean="0">
              <a:effectLst/>
            </a:endParaRPr>
          </a:p>
          <a:p>
            <a:pPr eaLnBrk="1" hangingPunct="1">
              <a:buFont typeface="Arial" panose="020B0604020202020204" pitchFamily="34" charset="0"/>
              <a:buNone/>
            </a:pPr>
            <a:r>
              <a:rPr lang="en-US" altLang="en-US" sz="2400" smtClean="0">
                <a:effectLst/>
              </a:rPr>
              <a:t>			</a:t>
            </a:r>
            <a:r>
              <a:rPr lang="en-US" altLang="en-US" sz="2000" smtClean="0">
                <a:effectLst/>
              </a:rPr>
              <a:t>Research design</a:t>
            </a:r>
          </a:p>
          <a:p>
            <a:pPr eaLnBrk="1" hangingPunct="1">
              <a:buFont typeface="Arial" panose="020B0604020202020204" pitchFamily="34" charset="0"/>
              <a:buNone/>
            </a:pPr>
            <a:r>
              <a:rPr lang="en-US" altLang="en-US" sz="2000" smtClean="0">
                <a:effectLst/>
              </a:rPr>
              <a:t>			</a:t>
            </a:r>
            <a:r>
              <a:rPr lang="en-US" altLang="en-US" sz="2000" smtClean="0">
                <a:solidFill>
                  <a:schemeClr val="hlink"/>
                </a:solidFill>
                <a:effectLst/>
              </a:rPr>
              <a:t>Methodology design</a:t>
            </a:r>
          </a:p>
          <a:p>
            <a:pPr eaLnBrk="1" hangingPunct="1">
              <a:buFont typeface="Arial" panose="020B0604020202020204" pitchFamily="34" charset="0"/>
              <a:buNone/>
            </a:pPr>
            <a:r>
              <a:rPr lang="en-US" altLang="en-US" sz="2000" smtClean="0">
                <a:effectLst/>
              </a:rPr>
              <a:t>			Method implementation</a:t>
            </a:r>
            <a:endParaRPr lang="en-US" altLang="en-US" sz="2400" smtClean="0">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p:txBody>
          <a:bodyPr/>
          <a:lstStyle/>
          <a:p>
            <a:pPr eaLnBrk="1" hangingPunct="1">
              <a:defRPr/>
            </a:pPr>
            <a:r>
              <a:rPr lang="en-US" altLang="en-US" sz="3600" smtClean="0"/>
              <a:t>What is it ...</a:t>
            </a:r>
            <a:endParaRPr lang="en-US" altLang="en-US" smtClean="0"/>
          </a:p>
        </p:txBody>
      </p:sp>
      <p:sp>
        <p:nvSpPr>
          <p:cNvPr id="7171" name="Rectangle 3"/>
          <p:cNvSpPr>
            <a:spLocks noGrp="1" noRot="1" noChangeArrowheads="1"/>
          </p:cNvSpPr>
          <p:nvPr>
            <p:ph type="body" idx="1"/>
          </p:nvPr>
        </p:nvSpPr>
        <p:spPr/>
        <p:txBody>
          <a:bodyPr/>
          <a:lstStyle/>
          <a:p>
            <a:pPr eaLnBrk="1" hangingPunct="1"/>
            <a:endParaRPr lang="en-US" altLang="en-US" sz="1200" smtClean="0">
              <a:effectLst/>
            </a:endParaRPr>
          </a:p>
          <a:p>
            <a:pPr eaLnBrk="1" hangingPunct="1"/>
            <a:r>
              <a:rPr lang="en-US" altLang="en-US" sz="2400" smtClean="0">
                <a:effectLst/>
              </a:rPr>
              <a:t>The topics of methodology design are covered under the following sections: </a:t>
            </a:r>
          </a:p>
          <a:p>
            <a:pPr eaLnBrk="1" hangingPunct="1"/>
            <a:endParaRPr lang="en-US" altLang="en-US" sz="2400" smtClean="0">
              <a:effectLst/>
            </a:endParaRPr>
          </a:p>
          <a:p>
            <a:pPr eaLnBrk="1" hangingPunct="1">
              <a:buFont typeface="Arial" panose="020B0604020202020204" pitchFamily="34" charset="0"/>
              <a:buNone/>
            </a:pPr>
            <a:r>
              <a:rPr lang="en-US" altLang="en-US" sz="2400" smtClean="0">
                <a:solidFill>
                  <a:schemeClr val="hlink"/>
                </a:solidFill>
                <a:effectLst/>
              </a:rPr>
              <a:t>		Basic GIS methods</a:t>
            </a:r>
            <a:endParaRPr lang="en-US" altLang="en-US" sz="2400" smtClean="0">
              <a:effectLst/>
            </a:endParaRPr>
          </a:p>
          <a:p>
            <a:pPr eaLnBrk="1" hangingPunct="1">
              <a:buFont typeface="Arial" panose="020B0604020202020204" pitchFamily="34" charset="0"/>
              <a:buNone/>
            </a:pPr>
            <a:r>
              <a:rPr lang="en-US" altLang="en-US" sz="2400" smtClean="0">
                <a:solidFill>
                  <a:schemeClr val="hlink"/>
                </a:solidFill>
                <a:effectLst/>
              </a:rPr>
              <a:t>		Testing and validating GIS methods</a:t>
            </a:r>
            <a:endParaRPr lang="en-US" altLang="en-US" sz="2400" smtClean="0">
              <a:effectLst/>
            </a:endParaRPr>
          </a:p>
          <a:p>
            <a:pPr eaLnBrk="1" hangingPunct="1">
              <a:buFont typeface="Arial" panose="020B0604020202020204" pitchFamily="34" charset="0"/>
              <a:buNone/>
            </a:pPr>
            <a:r>
              <a:rPr lang="en-US" altLang="en-US" sz="2400" smtClean="0">
                <a:solidFill>
                  <a:schemeClr val="hlink"/>
                </a:solidFill>
                <a:effectLst/>
              </a:rPr>
              <a:t>		Integrating GIS with environmental models</a:t>
            </a:r>
            <a:r>
              <a:rPr lang="en-US" altLang="en-US" sz="2400" smtClean="0">
                <a:effectLst/>
              </a:rPr>
              <a:t>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p:txBody>
          <a:bodyPr/>
          <a:lstStyle/>
          <a:p>
            <a:pPr eaLnBrk="1" hangingPunct="1">
              <a:defRPr/>
            </a:pPr>
            <a:r>
              <a:rPr lang="en-US" altLang="en-US" sz="3600" smtClean="0"/>
              <a:t>What is it ...</a:t>
            </a:r>
            <a:endParaRPr lang="en-US" altLang="en-US" smtClean="0"/>
          </a:p>
        </p:txBody>
      </p:sp>
      <p:sp>
        <p:nvSpPr>
          <p:cNvPr id="8195" name="Rectangle 3"/>
          <p:cNvSpPr>
            <a:spLocks noGrp="1" noRot="1" noChangeArrowheads="1"/>
          </p:cNvSpPr>
          <p:nvPr>
            <p:ph type="body" idx="1"/>
          </p:nvPr>
        </p:nvSpPr>
        <p:spPr/>
        <p:txBody>
          <a:bodyPr/>
          <a:lstStyle/>
          <a:p>
            <a:pPr eaLnBrk="1" hangingPunct="1">
              <a:lnSpc>
                <a:spcPct val="90000"/>
              </a:lnSpc>
            </a:pPr>
            <a:r>
              <a:rPr lang="en-US" altLang="en-US" sz="2400" dirty="0" smtClean="0">
                <a:effectLst/>
              </a:rPr>
              <a:t>The hands-on labs will focus on </a:t>
            </a:r>
            <a:r>
              <a:rPr lang="en-US" altLang="en-US" sz="2400" dirty="0" smtClean="0">
                <a:solidFill>
                  <a:srgbClr val="B1CF51"/>
                </a:solidFill>
                <a:effectLst/>
              </a:rPr>
              <a:t>Method implementation</a:t>
            </a:r>
            <a:r>
              <a:rPr lang="en-US" altLang="en-US" sz="2400" dirty="0" smtClean="0">
                <a:effectLst/>
              </a:rPr>
              <a:t>. Students will learn GIS tools in order to complete a GIS project. </a:t>
            </a:r>
          </a:p>
          <a:p>
            <a:pPr eaLnBrk="1" hangingPunct="1">
              <a:lnSpc>
                <a:spcPct val="90000"/>
              </a:lnSpc>
            </a:pPr>
            <a:endParaRPr lang="en-US" altLang="en-US" sz="1400" dirty="0" smtClean="0">
              <a:effectLst/>
            </a:endParaRPr>
          </a:p>
          <a:p>
            <a:pPr eaLnBrk="1" hangingPunct="1">
              <a:lnSpc>
                <a:spcPct val="90000"/>
              </a:lnSpc>
            </a:pPr>
            <a:r>
              <a:rPr lang="en-US" altLang="en-US" sz="2400" dirty="0" smtClean="0">
                <a:effectLst/>
              </a:rPr>
              <a:t>Guest speakers from GIS firms will talk about real-world GIS applications </a:t>
            </a:r>
          </a:p>
          <a:p>
            <a:pPr eaLnBrk="1" hangingPunct="1">
              <a:lnSpc>
                <a:spcPct val="90000"/>
              </a:lnSpc>
            </a:pPr>
            <a:endParaRPr lang="en-US" altLang="en-US" sz="1400" dirty="0" smtClean="0">
              <a:effectLst/>
            </a:endParaRPr>
          </a:p>
          <a:p>
            <a:pPr eaLnBrk="1" hangingPunct="1">
              <a:lnSpc>
                <a:spcPct val="90000"/>
              </a:lnSpc>
            </a:pPr>
            <a:r>
              <a:rPr lang="en-US" altLang="en-US" sz="2400" dirty="0" smtClean="0">
                <a:effectLst/>
              </a:rPr>
              <a:t>The course should benefit students specialized in environment, natural resources, and any disciplines that are concerned with environmental issues. </a:t>
            </a:r>
          </a:p>
          <a:p>
            <a:pPr eaLnBrk="1" hangingPunct="1">
              <a:lnSpc>
                <a:spcPct val="90000"/>
              </a:lnSpc>
            </a:pPr>
            <a:endParaRPr lang="en-US" altLang="en-US" sz="800" dirty="0" smtClean="0">
              <a:effectLst/>
            </a:endParaRPr>
          </a:p>
          <a:p>
            <a:pPr eaLnBrk="1" hangingPunct="1">
              <a:lnSpc>
                <a:spcPct val="90000"/>
              </a:lnSpc>
              <a:buFont typeface="Arial" panose="020B0604020202020204" pitchFamily="34" charset="0"/>
              <a:buNone/>
            </a:pPr>
            <a:r>
              <a:rPr lang="en-US" altLang="en-US" sz="2400" dirty="0" smtClean="0">
                <a:effectLst/>
              </a:rPr>
              <a:t>		 	</a:t>
            </a:r>
            <a:r>
              <a:rPr lang="en-US" altLang="en-US" sz="2000" dirty="0" smtClean="0">
                <a:effectLst/>
              </a:rPr>
              <a:t>Research design</a:t>
            </a:r>
          </a:p>
          <a:p>
            <a:pPr eaLnBrk="1" hangingPunct="1">
              <a:lnSpc>
                <a:spcPct val="90000"/>
              </a:lnSpc>
              <a:buFont typeface="Arial" panose="020B0604020202020204" pitchFamily="34" charset="0"/>
              <a:buNone/>
            </a:pPr>
            <a:r>
              <a:rPr lang="en-US" altLang="en-US" sz="2000" dirty="0" smtClean="0">
                <a:effectLst/>
              </a:rPr>
              <a:t>			Methodology design</a:t>
            </a:r>
          </a:p>
          <a:p>
            <a:pPr eaLnBrk="1" hangingPunct="1">
              <a:lnSpc>
                <a:spcPct val="90000"/>
              </a:lnSpc>
              <a:buFont typeface="Arial" panose="020B0604020202020204" pitchFamily="34" charset="0"/>
              <a:buNone/>
            </a:pPr>
            <a:r>
              <a:rPr lang="en-US" altLang="en-US" sz="2000" dirty="0" smtClean="0">
                <a:effectLst/>
              </a:rPr>
              <a:t>			</a:t>
            </a:r>
            <a:r>
              <a:rPr lang="en-US" altLang="en-US" sz="2000" dirty="0" smtClean="0">
                <a:solidFill>
                  <a:schemeClr val="hlink"/>
                </a:solidFill>
                <a:effectLst/>
              </a:rPr>
              <a:t>Method implementation</a:t>
            </a:r>
            <a:endParaRPr lang="en-US" altLang="en-US" sz="2800" dirty="0" smtClean="0">
              <a:solidFill>
                <a:schemeClr val="hlink"/>
              </a:solidFill>
              <a:effectLst/>
            </a:endParaRPr>
          </a:p>
          <a:p>
            <a:pPr eaLnBrk="1" hangingPunct="1">
              <a:lnSpc>
                <a:spcPct val="90000"/>
              </a:lnSpc>
            </a:pPr>
            <a:endParaRPr lang="en-US" altLang="en-US" sz="2800" dirty="0" smtClean="0">
              <a:effectLs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p:txBody>
          <a:bodyPr/>
          <a:lstStyle/>
          <a:p>
            <a:pPr eaLnBrk="1" hangingPunct="1">
              <a:defRPr/>
            </a:pPr>
            <a:r>
              <a:rPr lang="en-US" altLang="en-US" sz="3600" i="1" smtClean="0"/>
              <a:t>The</a:t>
            </a:r>
            <a:r>
              <a:rPr lang="en-US" altLang="en-US" sz="3600" smtClean="0"/>
              <a:t> Project</a:t>
            </a:r>
            <a:endParaRPr lang="en-US" altLang="en-US" smtClean="0"/>
          </a:p>
        </p:txBody>
      </p:sp>
      <p:sp>
        <p:nvSpPr>
          <p:cNvPr id="9219" name="Rectangle 3"/>
          <p:cNvSpPr>
            <a:spLocks noGrp="1" noRot="1" noChangeArrowheads="1"/>
          </p:cNvSpPr>
          <p:nvPr>
            <p:ph type="body" idx="1"/>
          </p:nvPr>
        </p:nvSpPr>
        <p:spPr/>
        <p:txBody>
          <a:bodyPr/>
          <a:lstStyle/>
          <a:p>
            <a:pPr eaLnBrk="1" hangingPunct="1"/>
            <a:r>
              <a:rPr lang="en-US" altLang="en-US" sz="2400" smtClean="0">
                <a:effectLst/>
              </a:rPr>
              <a:t>Students are expected to complete a project that uses GIS to address an environmental issue. </a:t>
            </a:r>
          </a:p>
          <a:p>
            <a:pPr eaLnBrk="1" hangingPunct="1"/>
            <a:endParaRPr lang="en-US" altLang="en-US" sz="1200" smtClean="0">
              <a:effectLst/>
            </a:endParaRPr>
          </a:p>
          <a:p>
            <a:pPr eaLnBrk="1" hangingPunct="1"/>
            <a:r>
              <a:rPr lang="en-US" altLang="en-US" sz="2400" smtClean="0">
                <a:effectLst/>
              </a:rPr>
              <a:t>The topical area is flexible. Some of past students' projects will be briefly introduced in the class to provide a reference. Projects related to students' potential thesis or dissertation, current job or RA duties, and students' personal interests are strongly encouraged. </a:t>
            </a:r>
          </a:p>
          <a:p>
            <a:pPr eaLnBrk="1" hangingPunct="1"/>
            <a:endParaRPr lang="en-US" altLang="en-US" sz="2400" smtClean="0">
              <a:effectLst/>
            </a:endParaRPr>
          </a:p>
          <a:p>
            <a:pPr eaLnBrk="1" hangingPunct="1">
              <a:buFont typeface="Arial" panose="020B0604020202020204" pitchFamily="34" charset="0"/>
              <a:buNone/>
            </a:pPr>
            <a:r>
              <a:rPr lang="en-US" altLang="en-US" sz="2400" smtClean="0">
                <a:effectLst/>
              </a:rPr>
              <a:t>		Small and Nice vs. Big and Flat</a:t>
            </a:r>
          </a:p>
          <a:p>
            <a:pPr eaLnBrk="1" hangingPunct="1">
              <a:buFont typeface="Arial" panose="020B0604020202020204" pitchFamily="34" charset="0"/>
              <a:buNone/>
            </a:pPr>
            <a:r>
              <a:rPr lang="en-US" altLang="en-US" sz="2400" smtClean="0">
                <a:effectLst/>
              </a:rPr>
              <a:t>		Plan A, B, C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a:lstStyle/>
          <a:p>
            <a:pPr eaLnBrk="1" hangingPunct="1">
              <a:defRPr/>
            </a:pPr>
            <a:r>
              <a:rPr lang="en-US" altLang="en-US" sz="3600" smtClean="0"/>
              <a:t>Presentation</a:t>
            </a:r>
            <a:endParaRPr lang="en-US" altLang="en-US" smtClean="0"/>
          </a:p>
        </p:txBody>
      </p:sp>
      <p:sp>
        <p:nvSpPr>
          <p:cNvPr id="10243" name="Rectangle 3"/>
          <p:cNvSpPr>
            <a:spLocks noGrp="1" noRot="1" noChangeArrowheads="1"/>
          </p:cNvSpPr>
          <p:nvPr>
            <p:ph type="body" idx="1"/>
          </p:nvPr>
        </p:nvSpPr>
        <p:spPr/>
        <p:txBody>
          <a:bodyPr/>
          <a:lstStyle/>
          <a:p>
            <a:pPr eaLnBrk="1" hangingPunct="1"/>
            <a:r>
              <a:rPr lang="en-US" altLang="en-US" sz="2400" smtClean="0">
                <a:effectLst/>
              </a:rPr>
              <a:t>Towards the end of the semester, students are expected to report their projects through a classroom presentation and a written project report. </a:t>
            </a:r>
          </a:p>
        </p:txBody>
      </p:sp>
      <p:grpSp>
        <p:nvGrpSpPr>
          <p:cNvPr id="10244" name="Group 15"/>
          <p:cNvGrpSpPr>
            <a:grpSpLocks/>
          </p:cNvGrpSpPr>
          <p:nvPr/>
        </p:nvGrpSpPr>
        <p:grpSpPr bwMode="auto">
          <a:xfrm>
            <a:off x="4419600" y="3505200"/>
            <a:ext cx="4191000" cy="2438400"/>
            <a:chOff x="24" y="2304"/>
            <a:chExt cx="3720" cy="1992"/>
          </a:xfrm>
        </p:grpSpPr>
        <p:pic>
          <p:nvPicPr>
            <p:cNvPr id="10245" name="Picture 16" descr="View_pt1_cl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2304"/>
              <a:ext cx="3720" cy="199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246" name="Oval 17"/>
            <p:cNvSpPr>
              <a:spLocks noChangeArrowheads="1"/>
            </p:cNvSpPr>
            <p:nvPr/>
          </p:nvSpPr>
          <p:spPr bwMode="auto">
            <a:xfrm>
              <a:off x="1584" y="3072"/>
              <a:ext cx="144" cy="144"/>
            </a:xfrm>
            <a:prstGeom prst="ellipse">
              <a:avLst/>
            </a:pr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37931725" indent="-37474525">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p:txBody>
          <a:bodyPr/>
          <a:lstStyle/>
          <a:p>
            <a:pPr eaLnBrk="1" hangingPunct="1">
              <a:defRPr/>
            </a:pPr>
            <a:r>
              <a:rPr lang="en-US" altLang="en-US" sz="3600" dirty="0" smtClean="0"/>
              <a:t>Literature Review</a:t>
            </a:r>
            <a:endParaRPr lang="en-US" altLang="en-US" dirty="0" smtClean="0"/>
          </a:p>
        </p:txBody>
      </p:sp>
      <p:sp>
        <p:nvSpPr>
          <p:cNvPr id="11267" name="Rectangle 3"/>
          <p:cNvSpPr>
            <a:spLocks noGrp="1" noRot="1" noChangeArrowheads="1"/>
          </p:cNvSpPr>
          <p:nvPr>
            <p:ph type="body" sz="half" idx="1"/>
          </p:nvPr>
        </p:nvSpPr>
        <p:spPr>
          <a:xfrm>
            <a:off x="301625" y="1600200"/>
            <a:ext cx="8537575" cy="4498975"/>
          </a:xfrm>
        </p:spPr>
        <p:txBody>
          <a:bodyPr/>
          <a:lstStyle/>
          <a:p>
            <a:pPr eaLnBrk="1" hangingPunct="1"/>
            <a:r>
              <a:rPr lang="en-US" altLang="en-US" sz="2400" dirty="0" smtClean="0">
                <a:effectLst/>
              </a:rPr>
              <a:t>All students submit a short weekly literature review of a article, on the theme of your semester project, focusing on its GIS </a:t>
            </a:r>
            <a:r>
              <a:rPr lang="en-US" altLang="en-US" sz="2400" dirty="0" err="1" smtClean="0">
                <a:effectLst/>
              </a:rPr>
              <a:t>methodThe</a:t>
            </a:r>
            <a:r>
              <a:rPr lang="en-US" altLang="en-US" sz="2400" dirty="0" smtClean="0">
                <a:effectLst/>
              </a:rPr>
              <a:t> first weekly review is due Feb 27 (</a:t>
            </a:r>
            <a:r>
              <a:rPr lang="en-US" altLang="en-US" sz="2400" dirty="0" err="1" smtClean="0">
                <a:effectLst/>
              </a:rPr>
              <a:t>Thur</a:t>
            </a:r>
            <a:r>
              <a:rPr lang="en-US" altLang="en-US" sz="2400" dirty="0" smtClean="0">
                <a:effectLst/>
              </a:rPr>
              <a:t>).</a:t>
            </a:r>
          </a:p>
          <a:p>
            <a:pPr eaLnBrk="1" hangingPunct="1"/>
            <a:r>
              <a:rPr lang="en-US" altLang="en-US" sz="2400" dirty="0" smtClean="0">
                <a:solidFill>
                  <a:schemeClr val="hlink"/>
                </a:solidFill>
                <a:effectLst/>
              </a:rPr>
              <a:t>Graduate students</a:t>
            </a:r>
            <a:r>
              <a:rPr lang="en-US" altLang="en-US" sz="2400" dirty="0" smtClean="0">
                <a:effectLst/>
              </a:rPr>
              <a:t> are expected to re-write a short literature review and submit it by the 9th week of the semester.</a:t>
            </a:r>
            <a:r>
              <a:rPr lang="en-US" altLang="en-US" sz="2400" dirty="0" smtClean="0">
                <a:solidFill>
                  <a:srgbClr val="000000"/>
                </a:solidFill>
                <a:effectLst/>
                <a:latin typeface="Times" panose="02020603050405020304" pitchFamily="18" charset="0"/>
              </a:rPr>
              <a:t> </a:t>
            </a:r>
          </a:p>
        </p:txBody>
      </p:sp>
      <p:pic>
        <p:nvPicPr>
          <p:cNvPr id="11268" name="Picture 10"/>
          <p:cNvPicPr>
            <a:picLocks noGrp="1" noChangeArrowheads="1"/>
          </p:cNvPicPr>
          <p:nvPr>
            <p:ph sz="half" idx="2"/>
          </p:nvPr>
        </p:nvPicPr>
        <p:blipFill>
          <a:blip r:embed="rId2" cstate="print">
            <a:extLst>
              <a:ext uri="{28A0092B-C50C-407E-A947-70E740481C1C}">
                <a14:useLocalDpi xmlns:a14="http://schemas.microsoft.com/office/drawing/2010/main" val="0"/>
              </a:ext>
            </a:extLst>
          </a:blip>
          <a:srcRect l="10126" t="16377" r="4688" b="5251"/>
          <a:stretch>
            <a:fillRect/>
          </a:stretch>
        </p:blipFill>
        <p:spPr>
          <a:xfrm>
            <a:off x="4876800" y="4089672"/>
            <a:ext cx="3124200" cy="1981200"/>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p:txBody>
          <a:bodyPr/>
          <a:lstStyle/>
          <a:p>
            <a:pPr eaLnBrk="1" hangingPunct="1">
              <a:defRPr/>
            </a:pPr>
            <a:r>
              <a:rPr lang="en-US" altLang="en-US" sz="3600" smtClean="0"/>
              <a:t>Labs</a:t>
            </a:r>
            <a:endParaRPr lang="en-US" altLang="en-US" smtClean="0"/>
          </a:p>
        </p:txBody>
      </p:sp>
      <p:sp>
        <p:nvSpPr>
          <p:cNvPr id="12291" name="Rectangle 3"/>
          <p:cNvSpPr>
            <a:spLocks noGrp="1" noRot="1" noChangeArrowheads="1"/>
          </p:cNvSpPr>
          <p:nvPr>
            <p:ph type="body" idx="1"/>
          </p:nvPr>
        </p:nvSpPr>
        <p:spPr/>
        <p:txBody>
          <a:bodyPr/>
          <a:lstStyle/>
          <a:p>
            <a:pPr eaLnBrk="1" hangingPunct="1"/>
            <a:r>
              <a:rPr lang="en-US" altLang="en-US" sz="2400" dirty="0" smtClean="0">
                <a:effectLst/>
              </a:rPr>
              <a:t>A series of laboratory exercises will provide students with hands-on experience in GIS application. </a:t>
            </a:r>
          </a:p>
          <a:p>
            <a:pPr eaLnBrk="1" hangingPunct="1"/>
            <a:endParaRPr lang="en-US" altLang="en-US" sz="1200" dirty="0" smtClean="0">
              <a:effectLst/>
            </a:endParaRPr>
          </a:p>
          <a:p>
            <a:pPr eaLnBrk="1" hangingPunct="1"/>
            <a:r>
              <a:rPr lang="en-US" altLang="en-US" sz="2400" dirty="0" smtClean="0">
                <a:effectLst/>
              </a:rPr>
              <a:t>ArcGIS Pro will be the primary GIS software for the labs.</a:t>
            </a:r>
          </a:p>
          <a:p>
            <a:pPr eaLnBrk="1" hangingPunct="1"/>
            <a:endParaRPr lang="en-US" altLang="en-US" sz="2400" dirty="0" smtClean="0">
              <a:effectLst/>
            </a:endParaRPr>
          </a:p>
          <a:p>
            <a:pPr eaLnBrk="1" hangingPunct="1"/>
            <a:r>
              <a:rPr lang="en-US" altLang="en-US" sz="2400" dirty="0" smtClean="0">
                <a:effectLst/>
              </a:rPr>
              <a:t> </a:t>
            </a:r>
            <a:r>
              <a:rPr lang="en-US" altLang="en-US" sz="4000" dirty="0" smtClean="0">
                <a:effectLst/>
              </a:rPr>
              <a:t>NO</a:t>
            </a:r>
            <a:r>
              <a:rPr lang="en-US" altLang="en-US" sz="2400" dirty="0" smtClean="0">
                <a:effectLst/>
              </a:rPr>
              <a:t> lab in the first week. </a:t>
            </a:r>
          </a:p>
          <a:p>
            <a:pPr eaLnBrk="1" hangingPunct="1"/>
            <a:r>
              <a:rPr lang="en-US" altLang="en-US" sz="2400" dirty="0" smtClean="0">
                <a:effectLst/>
              </a:rPr>
              <a:t> </a:t>
            </a:r>
            <a:r>
              <a:rPr lang="en-US" altLang="en-US" sz="4000" dirty="0" smtClean="0">
                <a:effectLst/>
              </a:rPr>
              <a:t>NO</a:t>
            </a:r>
            <a:r>
              <a:rPr lang="en-US" altLang="en-US" sz="2400" dirty="0" smtClean="0">
                <a:effectLst/>
              </a:rPr>
              <a:t> lab in the first week.</a:t>
            </a:r>
          </a:p>
          <a:p>
            <a:pPr eaLnBrk="1" hangingPunct="1"/>
            <a:r>
              <a:rPr lang="en-US" altLang="en-US" sz="2400" dirty="0" smtClean="0">
                <a:effectLst/>
              </a:rPr>
              <a:t> </a:t>
            </a:r>
            <a:r>
              <a:rPr lang="en-US" altLang="en-US" sz="4000" dirty="0" smtClean="0">
                <a:effectLst/>
              </a:rPr>
              <a:t>NO</a:t>
            </a:r>
            <a:r>
              <a:rPr lang="en-US" altLang="en-US" sz="2400" dirty="0" smtClean="0">
                <a:effectLst/>
              </a:rPr>
              <a:t> lab in the first week.</a:t>
            </a:r>
          </a:p>
          <a:p>
            <a:pPr eaLnBrk="1" hangingPunct="1"/>
            <a:endParaRPr lang="en-US" altLang="en-US" sz="2400" dirty="0" smtClean="0">
              <a:effectLst/>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1228</TotalTime>
  <Words>1106</Words>
  <Application>Microsoft Office PowerPoint</Application>
  <PresentationFormat>On-screen Show (4:3)</PresentationFormat>
  <Paragraphs>150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宋体</vt:lpstr>
      <vt:lpstr>Arial</vt:lpstr>
      <vt:lpstr>Tahoma</vt:lpstr>
      <vt:lpstr>Times</vt:lpstr>
      <vt:lpstr>Wingdings</vt:lpstr>
      <vt:lpstr>Compass</vt:lpstr>
      <vt:lpstr>GIS for Environmental Modeling   http://www.acsu.buffalo.edu/~lbian/GEO479_559.html</vt:lpstr>
      <vt:lpstr>What is it ...</vt:lpstr>
      <vt:lpstr>What is it ...</vt:lpstr>
      <vt:lpstr>What is it ...</vt:lpstr>
      <vt:lpstr>What is it ...</vt:lpstr>
      <vt:lpstr>The Project</vt:lpstr>
      <vt:lpstr>Presentation</vt:lpstr>
      <vt:lpstr>Literature Review</vt:lpstr>
      <vt:lpstr>Labs</vt:lpstr>
      <vt:lpstr>Labs ...</vt:lpstr>
      <vt:lpstr>Other Things before “Grading”</vt:lpstr>
      <vt:lpstr>Grading</vt:lpstr>
      <vt:lpstr>Grad cut-off</vt:lpstr>
      <vt:lpstr>Tentative Schedule</vt:lpstr>
      <vt:lpstr>Tentative Schedule ...</vt:lpstr>
      <vt:lpstr>Tentative Schedule ...</vt:lpstr>
      <vt:lpstr>Major Events in This Semester</vt:lpstr>
      <vt:lpstr>Recommended Data Sources</vt:lpstr>
      <vt:lpstr>On-line Notes</vt:lpstr>
      <vt:lpstr>Expectations</vt:lpstr>
    </vt:vector>
  </TitlesOfParts>
  <Company>Dept of Geography, U.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and Answers</dc:title>
  <dc:creator>Ling Bian</dc:creator>
  <cp:lastModifiedBy>Windows User</cp:lastModifiedBy>
  <cp:revision>302</cp:revision>
  <cp:lastPrinted>2004-05-29T04:54:37Z</cp:lastPrinted>
  <dcterms:created xsi:type="dcterms:W3CDTF">2015-01-27T04:01:19Z</dcterms:created>
  <dcterms:modified xsi:type="dcterms:W3CDTF">2020-02-11T21:39:05Z</dcterms:modified>
</cp:coreProperties>
</file>