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20" r:id="rId13"/>
    <p:sldId id="312" r:id="rId14"/>
    <p:sldId id="313" r:id="rId15"/>
    <p:sldId id="314" r:id="rId16"/>
    <p:sldId id="315" r:id="rId17"/>
    <p:sldId id="316" r:id="rId18"/>
    <p:sldId id="281" r:id="rId19"/>
    <p:sldId id="292" r:id="rId20"/>
    <p:sldId id="259" r:id="rId21"/>
    <p:sldId id="261" r:id="rId22"/>
    <p:sldId id="262" r:id="rId23"/>
    <p:sldId id="264" r:id="rId24"/>
    <p:sldId id="265" r:id="rId25"/>
    <p:sldId id="286" r:id="rId26"/>
    <p:sldId id="317" r:id="rId27"/>
    <p:sldId id="318" r:id="rId28"/>
    <p:sldId id="319" r:id="rId29"/>
    <p:sldId id="266" r:id="rId30"/>
    <p:sldId id="267" r:id="rId31"/>
    <p:sldId id="268" r:id="rId32"/>
    <p:sldId id="270" r:id="rId33"/>
    <p:sldId id="271" r:id="rId34"/>
    <p:sldId id="280" r:id="rId35"/>
    <p:sldId id="284" r:id="rId36"/>
    <p:sldId id="285" r:id="rId37"/>
    <p:sldId id="283" r:id="rId38"/>
    <p:sldId id="287" r:id="rId39"/>
    <p:sldId id="290" r:id="rId40"/>
    <p:sldId id="291" r:id="rId41"/>
    <p:sldId id="272" r:id="rId42"/>
    <p:sldId id="300" r:id="rId43"/>
    <p:sldId id="274" r:id="rId44"/>
    <p:sldId id="294" r:id="rId45"/>
    <p:sldId id="297" r:id="rId46"/>
    <p:sldId id="298" r:id="rId47"/>
    <p:sldId id="275" r:id="rId48"/>
    <p:sldId id="299" r:id="rId49"/>
    <p:sldId id="278" r:id="rId50"/>
    <p:sldId id="279" r:id="rId51"/>
    <p:sldId id="277" r:id="rId52"/>
    <p:sldId id="288" r:id="rId53"/>
    <p:sldId id="289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257C30-9CA6-4F20-AA01-2D923CA20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CE202-2F3B-4F73-A81D-51F067133D1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Ratings assigned to categories for a county Solid Waste Plan.  Ratings for grid cells were added to obtain a composite ranking. 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It is possible to make direct calculation on the raster data layers.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0FEE35-7435-4482-9EB8-2C54776123D3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02309C-2EF7-4A26-AD86-61C72CECC880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5B7CF0-2645-41C9-8C11-80EA3AB1CEB2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77CADE-2B72-4196-8591-6E3A1F431220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016449-4727-46DA-BF45-F5395ECD11E7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0D0C4D-D3C5-44D7-B081-7BB4A8A8037E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71A94-C8AC-4F56-B161-2C6A81EF6833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580C31-5599-4301-8E14-05C58F7F3F34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268BB-A888-421E-BB8E-BAB49874266C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AA3238-D60E-4792-A1AF-EB5BF71AD1E3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D7445-762A-4885-8C2F-82966A2B4E89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F02DFA-5F0A-4379-BAE1-D9F56A71AC51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EF3D3-6E2E-4B45-BC6A-119210403AFD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832628-21A9-490D-A623-9F5559AEA29C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7EC4D8-11D1-44A7-AEA8-09E8EFB6417A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52E9A4-03D7-452C-A543-034D949843AC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F26E02-8BCE-4376-8674-1BC454C22FC0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F1C9B3-DFA1-4D14-B12E-3E4C26BD919E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94BA1E-BE54-44BC-911A-1A33604FCCF6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A5F064-A2E6-4638-827F-E93246804D9B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694B0F-824C-496B-B2AC-C7A611155E8F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698C01-0774-42CA-9A6F-EEFA035F4C4E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D4F6D9-33BF-4442-8426-D26D392B435F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240A7-2267-448F-8FB2-8A4BACC1091B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Ratings assigned to categories for a county Solid Waste Plan.  Ratings for grid cells were added to obtain a composite ranking. 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It is possible to make direct calculation on the raster data layers.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320D63-432F-4FFD-978D-B8A752F75DF6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5DD33E-A09C-4553-9D83-6C3871C9043B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D3E8CC-659D-4559-838E-CE25DE116B7F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7B6D3A-8282-4F64-871F-7A066FC80DEC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7DEE39-859D-4026-82EC-5FFC7C88C1EB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B4ED17-6A9D-49BA-BE31-C5B204358505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7E83EB-126F-44F1-87AD-E2D650512163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325BD6-11CA-4AE5-8E2C-6C7725C03594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554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4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AA44088-BCB8-494B-BD38-5D360A585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9ECA-AA4D-40E6-B36D-7A07C8098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CC458-AD6B-492C-83C5-26FB73CC8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DDDF9-6732-4B36-B34E-18FAA0302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EC7B-4E20-47AE-95D9-FF1535E11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E50E-65D1-4F8B-8812-B55AA20F6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9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5491-AC65-4230-8C4C-D06F57D9C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7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DA22-4688-4DA7-BBC6-D710670E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6F70-79C6-4762-964E-C449D08F1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C4CC-78AE-40D0-9EF1-D6CC6DD8D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C1EB-B75F-4BEF-83C6-9E1CEABB6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6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32DDF-BE7B-42AD-B700-8B0F83B56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8A29-B01F-4E18-A412-6652F6B28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2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0846E-55CF-4067-AFE4-D71289976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5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6B8A-D35E-481C-B937-DAD6FC09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5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D84C-CFD1-4B9F-9D1E-64775B4CF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5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2F3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44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544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4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4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4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4F8E53-8FE1-48D4-AA8B-A4193206E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4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438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Environmental Modeling </a:t>
            </a:r>
            <a:br>
              <a:rPr lang="en-US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3600" smtClean="0"/>
              <a:t>Basic GIS Functions for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Suitability Index Modeling</a:t>
            </a: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359025"/>
            <a:ext cx="8540750" cy="44989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en-US" smtClean="0"/>
          </a:p>
          <a:p>
            <a:pPr algn="ctr" eaLnBrk="1" hangingPunct="1">
              <a:buFont typeface="Arial" charset="0"/>
              <a:buNone/>
              <a:defRPr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00800" y="762000"/>
            <a:ext cx="2057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Update</a:t>
            </a:r>
            <a:r>
              <a:rPr lang="en-US" smtClean="0"/>
              <a:t> </a:t>
            </a:r>
          </a:p>
        </p:txBody>
      </p:sp>
      <p:pic>
        <p:nvPicPr>
          <p:cNvPr id="13315" name="Picture 7" descr="arcto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7"/>
          <a:stretch>
            <a:fillRect/>
          </a:stretch>
        </p:blipFill>
        <p:spPr bwMode="auto">
          <a:xfrm>
            <a:off x="1543050" y="2590800"/>
            <a:ext cx="6057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8305800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smtClean="0"/>
              <a:t>        </a:t>
            </a:r>
          </a:p>
          <a:p>
            <a:pPr algn="l" eaLnBrk="1" hangingPunct="1">
              <a:buFont typeface="Arial" charset="0"/>
              <a:buChar char="►"/>
              <a:defRPr/>
            </a:pPr>
            <a:endParaRPr lang="en-US" sz="280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2819400"/>
            <a:ext cx="8686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OUT  </a:t>
            </a:r>
            <a:r>
              <a:rPr lang="en-US" altLang="en-US" sz="1800">
                <a:solidFill>
                  <a:srgbClr val="FFCC00"/>
                </a:solidFill>
              </a:rPr>
              <a:t>Pop</a:t>
            </a:r>
            <a:r>
              <a:rPr lang="en-US" altLang="en-US" sz="1800"/>
              <a:t>    </a:t>
            </a:r>
            <a:r>
              <a:rPr lang="en-US" altLang="en-US" sz="1800">
                <a:solidFill>
                  <a:schemeClr val="hlink"/>
                </a:solidFill>
              </a:rPr>
              <a:t>Elev</a:t>
            </a:r>
            <a:r>
              <a:rPr lang="en-US" altLang="en-US" sz="1800"/>
              <a:t>   PopRank PopWeight PopW*R EleRank EleWeight EleW*R  Sum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#     </a:t>
            </a:r>
            <a:r>
              <a:rPr lang="en-US" altLang="en-US" sz="1800">
                <a:solidFill>
                  <a:srgbClr val="FFCC00"/>
                </a:solidFill>
              </a:rPr>
              <a:t># ATT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chemeClr val="hlink"/>
                </a:solidFill>
              </a:rPr>
              <a:t># ATT   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     </a:t>
            </a:r>
            <a:r>
              <a:rPr lang="en-US" altLang="en-US" sz="1800">
                <a:solidFill>
                  <a:srgbClr val="FFCC00"/>
                </a:solidFill>
              </a:rPr>
              <a:t>1</a:t>
            </a:r>
            <a:r>
              <a:rPr lang="en-US" altLang="en-US" sz="1800"/>
              <a:t>	  </a:t>
            </a:r>
            <a:r>
              <a:rPr lang="en-US" altLang="en-US" sz="1800">
                <a:solidFill>
                  <a:schemeClr val="hlink"/>
                </a:solidFill>
              </a:rPr>
              <a:t>1</a:t>
            </a:r>
            <a:r>
              <a:rPr lang="en-US" altLang="en-US" sz="1800"/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  <a:r>
              <a:rPr lang="en-US" altLang="en-US" sz="1800">
                <a:solidFill>
                  <a:srgbClr val="FFCC00"/>
                </a:solidFill>
              </a:rPr>
              <a:t>     2  E   </a:t>
            </a:r>
            <a:r>
              <a:rPr lang="en-US" altLang="en-US" sz="1800">
                <a:solidFill>
                  <a:schemeClr val="hlink"/>
                </a:solidFill>
              </a:rPr>
              <a:t>2   100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     </a:t>
            </a:r>
            <a:r>
              <a:rPr lang="en-US" altLang="en-US" sz="1800">
                <a:solidFill>
                  <a:srgbClr val="FFCC00"/>
                </a:solidFill>
              </a:rPr>
              <a:t>3  V</a:t>
            </a:r>
            <a:r>
              <a:rPr lang="en-US" altLang="en-US" sz="1800"/>
              <a:t>   </a:t>
            </a:r>
            <a:r>
              <a:rPr lang="en-US" altLang="en-US" sz="1800">
                <a:solidFill>
                  <a:schemeClr val="hlink"/>
                </a:solidFill>
              </a:rPr>
              <a:t>2   100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4     </a:t>
            </a:r>
            <a:r>
              <a:rPr lang="en-US" altLang="en-US" sz="1800">
                <a:solidFill>
                  <a:srgbClr val="FFCC00"/>
                </a:solidFill>
              </a:rPr>
              <a:t>2  E	  </a:t>
            </a:r>
            <a:r>
              <a:rPr lang="en-US" altLang="en-US" sz="1800">
                <a:solidFill>
                  <a:schemeClr val="hlink"/>
                </a:solidFill>
              </a:rPr>
              <a:t>3   150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5     </a:t>
            </a:r>
            <a:r>
              <a:rPr lang="en-US" altLang="en-US" sz="1800">
                <a:solidFill>
                  <a:srgbClr val="FFCC00"/>
                </a:solidFill>
              </a:rPr>
              <a:t>3  V</a:t>
            </a:r>
            <a:r>
              <a:rPr lang="en-US" altLang="en-US" sz="1800"/>
              <a:t>   </a:t>
            </a:r>
            <a:r>
              <a:rPr lang="en-US" altLang="en-US" sz="1800">
                <a:solidFill>
                  <a:schemeClr val="hlink"/>
                </a:solidFill>
              </a:rPr>
              <a:t>3   150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6     </a:t>
            </a:r>
            <a:r>
              <a:rPr lang="en-US" altLang="en-US" sz="1800">
                <a:solidFill>
                  <a:srgbClr val="FFCC00"/>
                </a:solidFill>
              </a:rPr>
              <a:t>4  G    </a:t>
            </a:r>
            <a:r>
              <a:rPr lang="en-US" altLang="en-US" sz="1800">
                <a:solidFill>
                  <a:schemeClr val="hlink"/>
                </a:solidFill>
              </a:rPr>
              <a:t>3   150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7     </a:t>
            </a:r>
            <a:r>
              <a:rPr lang="en-US" altLang="en-US" sz="1800">
                <a:solidFill>
                  <a:srgbClr val="FFCC00"/>
                </a:solidFill>
              </a:rPr>
              <a:t>5  S</a:t>
            </a:r>
            <a:r>
              <a:rPr lang="en-US" altLang="en-US" sz="1800"/>
              <a:t>   </a:t>
            </a:r>
            <a:r>
              <a:rPr lang="en-US" altLang="en-US" sz="1800">
                <a:solidFill>
                  <a:schemeClr val="hlink"/>
                </a:solidFill>
              </a:rPr>
              <a:t>3   150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8     </a:t>
            </a:r>
            <a:r>
              <a:rPr lang="en-US" altLang="en-US" sz="1800">
                <a:solidFill>
                  <a:srgbClr val="FFCC00"/>
                </a:solidFill>
              </a:rPr>
              <a:t>4  G</a:t>
            </a:r>
            <a:r>
              <a:rPr lang="en-US" altLang="en-US" sz="1800"/>
              <a:t>    </a:t>
            </a:r>
            <a:r>
              <a:rPr lang="en-US" altLang="en-US" sz="1800">
                <a:solidFill>
                  <a:schemeClr val="hlink"/>
                </a:solidFill>
              </a:rPr>
              <a:t>2   100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9     </a:t>
            </a:r>
            <a:r>
              <a:rPr lang="en-US" altLang="en-US" sz="1800">
                <a:solidFill>
                  <a:srgbClr val="FFCC00"/>
                </a:solidFill>
              </a:rPr>
              <a:t>5  S    </a:t>
            </a:r>
            <a:r>
              <a:rPr lang="en-US" altLang="en-US" sz="1800">
                <a:solidFill>
                  <a:schemeClr val="hlink"/>
                </a:solidFill>
              </a:rPr>
              <a:t>2   100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0" y="609600"/>
            <a:ext cx="3124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Intersect</a:t>
            </a:r>
          </a:p>
        </p:txBody>
      </p:sp>
      <p:pic>
        <p:nvPicPr>
          <p:cNvPr id="14341" name="Picture 5" descr="arcto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>
            <a:fillRect/>
          </a:stretch>
        </p:blipFill>
        <p:spPr bwMode="auto">
          <a:xfrm>
            <a:off x="152400" y="914400"/>
            <a:ext cx="546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3588"/>
            <a:ext cx="854075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Cell Statistics</a:t>
            </a:r>
          </a:p>
        </p:txBody>
      </p:sp>
      <p:pic>
        <p:nvPicPr>
          <p:cNvPr id="15363" name="Picture 3" descr="fig5_12OverlayAdd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8"/>
          <a:stretch>
            <a:fillRect/>
          </a:stretch>
        </p:blipFill>
        <p:spPr bwMode="auto">
          <a:xfrm>
            <a:off x="1905000" y="1905000"/>
            <a:ext cx="5715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2</a:t>
            </a:r>
            <a:r>
              <a:rPr lang="en-US" sz="4000" dirty="0" smtClean="0"/>
              <a:t>. Approximation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8305800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smtClean="0"/>
              <a:t>        </a:t>
            </a:r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smtClean="0"/>
              <a:t> Buffer and Buffer Region</a:t>
            </a:r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smtClean="0"/>
              <a:t> Near and Point Distance</a:t>
            </a:r>
          </a:p>
          <a:p>
            <a:pPr marL="1371600" lvl="3" indent="0" eaLnBrk="1" hangingPunct="1">
              <a:buFont typeface="Wingdings" panose="05000000000000000000" pitchFamily="2" charset="2"/>
              <a:buNone/>
              <a:defRPr/>
            </a:pPr>
            <a:endParaRPr lang="en-US" sz="1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0" name="Rectangle 1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Buffer and Buffer Region</a:t>
            </a:r>
          </a:p>
        </p:txBody>
      </p:sp>
      <p:pic>
        <p:nvPicPr>
          <p:cNvPr id="18435" name="Picture 15" descr="arctool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25" y="1676400"/>
            <a:ext cx="5946775" cy="186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17" descr="arctool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657600"/>
            <a:ext cx="59436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Near</a:t>
            </a:r>
          </a:p>
        </p:txBody>
      </p:sp>
      <p:pic>
        <p:nvPicPr>
          <p:cNvPr id="19459" name="Picture 7" descr="arctool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1676400"/>
            <a:ext cx="5867400" cy="353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Point Distance</a:t>
            </a:r>
          </a:p>
        </p:txBody>
      </p:sp>
      <p:pic>
        <p:nvPicPr>
          <p:cNvPr id="20483" name="Picture 8" descr="arctool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3950" y="1828800"/>
            <a:ext cx="4356100" cy="369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Nodepoint</a:t>
            </a:r>
          </a:p>
        </p:txBody>
      </p:sp>
      <p:pic>
        <p:nvPicPr>
          <p:cNvPr id="21507" name="Picture 3" descr="arctool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0" y="1828800"/>
            <a:ext cx="43815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1127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GRID Functions - Spatial Analyst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5438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Distance, Density, Surface Analysis, </a:t>
            </a:r>
          </a:p>
          <a:p>
            <a:pPr eaLnBrk="1" hangingPunct="1">
              <a:defRPr/>
            </a:pPr>
            <a:endParaRPr lang="en-US" sz="1400" smtClean="0"/>
          </a:p>
          <a:p>
            <a:pPr eaLnBrk="1" hangingPunct="1">
              <a:defRPr/>
            </a:pPr>
            <a:r>
              <a:rPr lang="en-US" smtClean="0"/>
              <a:t>Cell Statistics, Neighborhood Statistics, Zonal Statistics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828800" y="3810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 Distance - Allocation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4579" name="Content Placeholder 4" descr="sa_dist_euc_alloc_illus.pn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0" y="2109788"/>
            <a:ext cx="5588000" cy="210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286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GIS Functions for Suitability Index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3225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 Overlay and buffer</a:t>
            </a:r>
          </a:p>
          <a:p>
            <a:pPr lvl="2" eaLnBrk="1" hangingPunct="1">
              <a:buFont typeface="Arial" charset="0"/>
              <a:buChar char="►"/>
              <a:defRPr/>
            </a:pPr>
            <a:endParaRPr lang="en-US" sz="120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 The fundamental difference between GIS and other computer mapping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5" descr="distance to tow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27" name="AutoShape 7" descr="distance to tow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28" name="AutoShape 9" descr="distance to tow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29" name="AutoShape 11" descr="distance to tow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0" name="AutoShape 13" descr="distance to tow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1" name="AutoShape 15" descr="distance to tow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2" name="AutoShape 17" descr="distance to tow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6633" name="Picture 24" descr="arc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0850" y="1673225"/>
            <a:ext cx="3479800" cy="347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Straight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Line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Cost Weighted Distance</a:t>
            </a:r>
          </a:p>
        </p:txBody>
      </p:sp>
      <p:pic>
        <p:nvPicPr>
          <p:cNvPr id="28675" name="Picture 4" descr="arc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2433638"/>
            <a:ext cx="1819275" cy="124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6" descr="arc4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0863" y="2066925"/>
            <a:ext cx="3532187" cy="127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9" descr="arc5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3644900"/>
            <a:ext cx="2557463" cy="102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_SpreadFunctionTravelTime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4672" b="69728"/>
          <a:stretch>
            <a:fillRect/>
          </a:stretch>
        </p:blipFill>
        <p:spPr>
          <a:xfrm>
            <a:off x="617538" y="1863725"/>
            <a:ext cx="8145462" cy="405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Friction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Cumulative Travel Cost</a:t>
            </a:r>
          </a:p>
        </p:txBody>
      </p:sp>
      <p:pic>
        <p:nvPicPr>
          <p:cNvPr id="32771" name="Picture 3" descr="1_SpreadFuncS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6747" r="2417" b="21939"/>
          <a:stretch>
            <a:fillRect/>
          </a:stretch>
        </p:blipFill>
        <p:spPr bwMode="auto">
          <a:xfrm>
            <a:off x="2590800" y="1371600"/>
            <a:ext cx="4419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Friction Surface Data Layer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Start Point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Data Layer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62400" y="5486400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Cumulative Travel Time Data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Cumulative Travel Cost Contours</a:t>
            </a:r>
          </a:p>
        </p:txBody>
      </p:sp>
      <p:pic>
        <p:nvPicPr>
          <p:cNvPr id="34819" name="Picture 3" descr="1_SpreadFunctionTravel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45308" r="8566" b="7771"/>
          <a:stretch>
            <a:fillRect/>
          </a:stretch>
        </p:blipFill>
        <p:spPr bwMode="auto">
          <a:xfrm>
            <a:off x="2057400" y="1752600"/>
            <a:ext cx="50292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84968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Cost Weighted Distance</a:t>
            </a:r>
          </a:p>
        </p:txBody>
      </p:sp>
      <p:pic>
        <p:nvPicPr>
          <p:cNvPr id="36867" name="Picture 3" descr="bra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85875"/>
            <a:ext cx="3505200" cy="268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bra1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85875"/>
            <a:ext cx="3581400" cy="2703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bra1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3200400"/>
            <a:ext cx="3429000" cy="267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62000" y="4098925"/>
            <a:ext cx="1905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DEM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6553200" y="4098925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Friction surface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667000" y="5943600"/>
            <a:ext cx="3733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Cost weighted distance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6200" y="63246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S. Fritz  and S. Carver GIS/EM4 2000</a:t>
            </a:r>
            <a:b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1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►"/>
              <a:defRPr/>
            </a:pPr>
            <a:endParaRPr lang="en-US"/>
          </a:p>
        </p:txBody>
      </p:sp>
      <p:pic>
        <p:nvPicPr>
          <p:cNvPr id="389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447800"/>
            <a:ext cx="91344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352800" y="2133600"/>
            <a:ext cx="7620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3206750" y="1747838"/>
            <a:ext cx="107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Athens</a:t>
            </a:r>
          </a:p>
        </p:txBody>
      </p:sp>
      <p:sp>
        <p:nvSpPr>
          <p:cNvPr id="8" name="Oval 7"/>
          <p:cNvSpPr/>
          <p:nvPr/>
        </p:nvSpPr>
        <p:spPr>
          <a:xfrm>
            <a:off x="8382000" y="5637213"/>
            <a:ext cx="114300" cy="114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8072438" y="5715000"/>
            <a:ext cx="105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Sounion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/>
          </p:cNvSpPr>
          <p:nvPr/>
        </p:nvSpPr>
        <p:spPr bwMode="auto">
          <a:xfrm>
            <a:off x="457200" y="762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Least-Cost Analysis: Path 1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41" t="10417" r="12145" b="21080"/>
          <a:stretch/>
        </p:blipFill>
        <p:spPr>
          <a:xfrm>
            <a:off x="304800" y="762000"/>
            <a:ext cx="4814888" cy="5751513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603" t="10625" r="12255" b="27917"/>
          <a:stretch/>
        </p:blipFill>
        <p:spPr>
          <a:xfrm>
            <a:off x="5186363" y="762000"/>
            <a:ext cx="3929062" cy="4214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5214938" y="5257800"/>
            <a:ext cx="3929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Path 1 with topography (above) and archaeologically-known sites (left).</a:t>
            </a:r>
            <a:br>
              <a:rPr lang="en-US" altLang="en-US" sz="1600"/>
            </a:br>
            <a:r>
              <a:rPr lang="en-US" altLang="en-US" sz="1600"/>
              <a:t>The background (left) is the cost layer—the darker color = higher cost</a:t>
            </a:r>
            <a:br>
              <a:rPr lang="en-US" altLang="en-US" sz="1600"/>
            </a:br>
            <a:r>
              <a:rPr lang="en-US" altLang="en-US" sz="1600"/>
              <a:t>Distance: about 69 km (42 mi)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6388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err="1" smtClean="0"/>
              <a:t>Viewshed</a:t>
            </a:r>
            <a:r>
              <a:rPr lang="en-US" sz="2800" dirty="0" smtClean="0"/>
              <a:t> analysis</a:t>
            </a:r>
            <a:endParaRPr lang="en-US" sz="2800" dirty="0"/>
          </a:p>
        </p:txBody>
      </p:sp>
      <p:pic>
        <p:nvPicPr>
          <p:cNvPr id="409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9821" r="12598" b="27043"/>
          <a:stretch>
            <a:fillRect/>
          </a:stretch>
        </p:blipFill>
        <p:spPr>
          <a:xfrm>
            <a:off x="1905000" y="1022350"/>
            <a:ext cx="5257800" cy="577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371600" y="2286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Shortest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Path</a:t>
            </a:r>
          </a:p>
        </p:txBody>
      </p:sp>
      <p:pic>
        <p:nvPicPr>
          <p:cNvPr id="41987" name="Picture 8" descr="arc2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474788"/>
            <a:ext cx="6375400" cy="3935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atialEntities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2083" r="7182" b="6100"/>
          <a:stretch>
            <a:fillRect/>
          </a:stretch>
        </p:blipFill>
        <p:spPr bwMode="auto">
          <a:xfrm>
            <a:off x="3505200" y="371475"/>
            <a:ext cx="44196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27432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Vector</a:t>
            </a:r>
            <a:br>
              <a:rPr lang="en-US" sz="4000" smtClean="0"/>
            </a:br>
            <a:r>
              <a:rPr lang="en-US" sz="4000" smtClean="0"/>
              <a:t>Raster</a:t>
            </a:r>
          </a:p>
        </p:txBody>
      </p:sp>
      <p:sp>
        <p:nvSpPr>
          <p:cNvPr id="1536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6397625"/>
            <a:ext cx="3581400" cy="4603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1200" smtClean="0"/>
              <a:t> courtesy: Mary Ruvane, http://ils.unc.edu/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rc6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533400"/>
            <a:ext cx="4875213" cy="589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248400" y="12192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rc7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3400" y="1362075"/>
            <a:ext cx="5688013" cy="267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905000" y="381000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Surface analysis - Contour 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46084" name="Picture 7" descr="arc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4191000"/>
            <a:ext cx="3111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arc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03700"/>
            <a:ext cx="3162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Slope and Aspect</a:t>
            </a:r>
          </a:p>
        </p:txBody>
      </p:sp>
      <p:pic>
        <p:nvPicPr>
          <p:cNvPr id="48131" name="Picture 4" descr="arc10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775" y="1600200"/>
            <a:ext cx="2833688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7" descr="arc11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6088" y="2293938"/>
            <a:ext cx="4086225" cy="157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Hillshade and Viewshed</a:t>
            </a:r>
          </a:p>
        </p:txBody>
      </p:sp>
      <p:pic>
        <p:nvPicPr>
          <p:cNvPr id="50179" name="Picture 4" descr="arc12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3721100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7" descr="arc13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7388" y="3729038"/>
            <a:ext cx="5378450" cy="233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Viewshed</a:t>
            </a:r>
          </a:p>
        </p:txBody>
      </p:sp>
      <p:pic>
        <p:nvPicPr>
          <p:cNvPr id="52227" name="Picture 3" descr="viewshed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913" y="1295400"/>
            <a:ext cx="2605087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viewshed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295400"/>
            <a:ext cx="2605088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View Shed Analysis</a:t>
            </a:r>
            <a:endParaRPr lang="en-US" smtClean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3048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000" smtClean="0"/>
              <a:t>Highways and towers clipped to study area.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000" smtClean="0"/>
              <a:t>DEM converted to grid in ArcToolbox and a TIN was constructed with 3D Analyst. 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000" smtClean="0"/>
              <a:t>Cell towers and highways overlaid in 3D visualization in ArcScene.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000" smtClean="0"/>
              <a:t>Viewshed performed from cell tower location and overlaid on TIN.</a:t>
            </a:r>
          </a:p>
        </p:txBody>
      </p:sp>
      <p:pic>
        <p:nvPicPr>
          <p:cNvPr id="54276" name="Picture 4" descr="scen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768475"/>
            <a:ext cx="5715000" cy="3709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Suitability Analysis</a:t>
            </a:r>
            <a:endParaRPr lang="en-US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600200"/>
            <a:ext cx="3048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smtClean="0"/>
              <a:t>Elevation, Slope, Proximity to Road were variables chosen.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smtClean="0"/>
              <a:t>Grids were created based on these variables and reclassified.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smtClean="0"/>
              <a:t>Combined through raster calculations in Spatial Analyst to compute a final suitability analysis.</a:t>
            </a:r>
          </a:p>
        </p:txBody>
      </p:sp>
      <p:pic>
        <p:nvPicPr>
          <p:cNvPr id="56324" name="Picture 4" descr="suitabilit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676400"/>
            <a:ext cx="5486400" cy="433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76200"/>
            <a:ext cx="6096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Viewshed Analysis</a:t>
            </a:r>
            <a:endParaRPr lang="en-US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4495800" cy="2209800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000" smtClean="0"/>
              <a:t>3 scenic lookouts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000" smtClean="0"/>
              <a:t>Field verify – may be natural or man made elements obstructing view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4648200" y="838200"/>
            <a:ext cx="3733800" cy="2895600"/>
            <a:chOff x="3696" y="288"/>
            <a:chExt cx="2958" cy="1980"/>
          </a:xfrm>
        </p:grpSpPr>
        <p:pic>
          <p:nvPicPr>
            <p:cNvPr id="58381" name="Picture 5" descr="View_pt3_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88"/>
              <a:ext cx="2958" cy="198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82" name="Oval 6"/>
            <p:cNvSpPr>
              <a:spLocks noChangeArrowheads="1"/>
            </p:cNvSpPr>
            <p:nvPr/>
          </p:nvSpPr>
          <p:spPr bwMode="auto">
            <a:xfrm>
              <a:off x="4464" y="1392"/>
              <a:ext cx="96" cy="96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373" name="Group 7"/>
          <p:cNvGrpSpPr>
            <a:grpSpLocks/>
          </p:cNvGrpSpPr>
          <p:nvPr/>
        </p:nvGrpSpPr>
        <p:grpSpPr bwMode="auto">
          <a:xfrm>
            <a:off x="0" y="3048000"/>
            <a:ext cx="5905500" cy="3162300"/>
            <a:chOff x="24" y="2304"/>
            <a:chExt cx="3720" cy="1992"/>
          </a:xfrm>
        </p:grpSpPr>
        <p:pic>
          <p:nvPicPr>
            <p:cNvPr id="58379" name="Picture 8" descr="View_pt1_cli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304"/>
              <a:ext cx="3720" cy="199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80" name="Oval 9"/>
            <p:cNvSpPr>
              <a:spLocks noChangeArrowheads="1"/>
            </p:cNvSpPr>
            <p:nvPr/>
          </p:nvSpPr>
          <p:spPr bwMode="auto">
            <a:xfrm>
              <a:off x="1584" y="3072"/>
              <a:ext cx="144" cy="144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374" name="Group 10"/>
          <p:cNvGrpSpPr>
            <a:grpSpLocks/>
          </p:cNvGrpSpPr>
          <p:nvPr/>
        </p:nvGrpSpPr>
        <p:grpSpPr bwMode="auto">
          <a:xfrm>
            <a:off x="5219700" y="3787775"/>
            <a:ext cx="3695700" cy="2765425"/>
            <a:chOff x="3168" y="2352"/>
            <a:chExt cx="2328" cy="1742"/>
          </a:xfrm>
        </p:grpSpPr>
        <p:pic>
          <p:nvPicPr>
            <p:cNvPr id="58377" name="Picture 11" descr="View_pt2_cli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52"/>
              <a:ext cx="2328" cy="174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8" name="Oval 12"/>
            <p:cNvSpPr>
              <a:spLocks noChangeArrowheads="1"/>
            </p:cNvSpPr>
            <p:nvPr/>
          </p:nvSpPr>
          <p:spPr bwMode="auto">
            <a:xfrm>
              <a:off x="4128" y="3792"/>
              <a:ext cx="48" cy="48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8375" name="Line 13"/>
          <p:cNvSpPr>
            <a:spLocks noChangeShapeType="1"/>
          </p:cNvSpPr>
          <p:nvPr/>
        </p:nvSpPr>
        <p:spPr bwMode="auto">
          <a:xfrm flipH="1" flipV="1">
            <a:off x="8458200" y="4114800"/>
            <a:ext cx="3048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14"/>
          <p:cNvSpPr>
            <a:spLocks noChangeShapeType="1"/>
          </p:cNvSpPr>
          <p:nvPr/>
        </p:nvSpPr>
        <p:spPr bwMode="auto">
          <a:xfrm flipH="1" flipV="1">
            <a:off x="8610600" y="1066800"/>
            <a:ext cx="3048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Viewshed</a:t>
            </a:r>
            <a:endParaRPr lang="en-US" smtClean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28600" y="6126163"/>
            <a:ext cx="876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A. Toy, SUNY BUffalo</a:t>
            </a:r>
            <a:endParaRPr lang="en-US" altLang="en-US" sz="1200"/>
          </a:p>
        </p:txBody>
      </p:sp>
      <p:pic>
        <p:nvPicPr>
          <p:cNvPr id="604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95400"/>
            <a:ext cx="6019800" cy="46942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800" smtClean="0">
                <a:ea typeface="Gulim" pitchFamily="34" charset="-127"/>
              </a:rPr>
              <a:t>3-D Draping</a:t>
            </a:r>
            <a:endParaRPr lang="en-US" altLang="ko-KR" sz="4000" smtClean="0">
              <a:ea typeface="Gulim" pitchFamily="34" charset="-127"/>
            </a:endParaRP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1447800"/>
            <a:ext cx="8382000" cy="4114800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altLang="ko-KR" sz="2000" smtClean="0">
                <a:solidFill>
                  <a:schemeClr val="tx2"/>
                </a:solidFill>
                <a:ea typeface="Gulim" pitchFamily="34" charset="-127"/>
              </a:rPr>
              <a:t>Superimposed with other thematic layers</a:t>
            </a:r>
            <a:endParaRPr lang="en-US" altLang="ko-KR" smtClean="0">
              <a:solidFill>
                <a:srgbClr val="0000FF"/>
              </a:solidFill>
              <a:ea typeface="Gulim" pitchFamily="34" charset="-127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1981200"/>
            <a:ext cx="6858000" cy="4191000"/>
            <a:chOff x="480" y="1296"/>
            <a:chExt cx="4032" cy="2758"/>
          </a:xfrm>
        </p:grpSpPr>
        <p:grpSp>
          <p:nvGrpSpPr>
            <p:cNvPr id="62469" name="Group 6"/>
            <p:cNvGrpSpPr>
              <a:grpSpLocks/>
            </p:cNvGrpSpPr>
            <p:nvPr/>
          </p:nvGrpSpPr>
          <p:grpSpPr bwMode="auto">
            <a:xfrm>
              <a:off x="480" y="1296"/>
              <a:ext cx="4032" cy="2758"/>
              <a:chOff x="816" y="1296"/>
              <a:chExt cx="4032" cy="2758"/>
            </a:xfrm>
          </p:grpSpPr>
          <p:pic>
            <p:nvPicPr>
              <p:cNvPr id="6247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296"/>
                <a:ext cx="4032" cy="2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72" name="Text Box 8"/>
              <p:cNvSpPr txBox="1">
                <a:spLocks noChangeArrowheads="1"/>
              </p:cNvSpPr>
              <p:nvPr/>
            </p:nvSpPr>
            <p:spPr bwMode="auto">
              <a:xfrm>
                <a:off x="1776" y="2486"/>
                <a:ext cx="1872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latin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2000" b="1">
                    <a:solidFill>
                      <a:schemeClr val="bg1"/>
                    </a:solidFill>
                    <a:ea typeface="Gulim" pitchFamily="34" charset="-127"/>
                  </a:rPr>
                  <a:t>Bowling Green</a:t>
                </a:r>
              </a:p>
            </p:txBody>
          </p:sp>
        </p:grpSp>
        <p:sp>
          <p:nvSpPr>
            <p:cNvPr id="62470" name="Text Box 9"/>
            <p:cNvSpPr txBox="1">
              <a:spLocks noChangeArrowheads="1"/>
            </p:cNvSpPr>
            <p:nvPr/>
          </p:nvSpPr>
          <p:spPr bwMode="auto">
            <a:xfrm>
              <a:off x="768" y="3600"/>
              <a:ext cx="105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en-US" sz="2800">
                  <a:solidFill>
                    <a:srgbClr val="0000FF"/>
                  </a:solidFill>
                  <a:ea typeface="Gulim" pitchFamily="34" charset="-127"/>
                </a:rPr>
                <a:t>Z=10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1. Overlay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8305800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smtClean="0"/>
              <a:t>        </a:t>
            </a:r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smtClean="0"/>
              <a:t> Union, Intersect, and Identity</a:t>
            </a:r>
          </a:p>
          <a:p>
            <a:pPr marL="1371600" lvl="3" indent="0" eaLnBrk="1" hangingPunct="1">
              <a:defRPr/>
            </a:pPr>
            <a:endParaRPr lang="en-US" sz="120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smtClean="0"/>
              <a:t> Clip, Erase, and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800" smtClean="0">
                <a:ea typeface="Gulim" pitchFamily="34" charset="-127"/>
              </a:rPr>
              <a:t>Crime Mapping</a:t>
            </a:r>
            <a:endParaRPr lang="en-US" altLang="ko-KR" sz="4000" smtClean="0">
              <a:solidFill>
                <a:srgbClr val="0000FF"/>
              </a:solidFill>
              <a:ea typeface="Gulim" pitchFamily="34" charset="-127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24000"/>
            <a:ext cx="2590800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3821113"/>
            <a:ext cx="2300287" cy="2122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117725"/>
            <a:ext cx="6248400" cy="314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096000" y="1066800"/>
            <a:ext cx="274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Cut/Fill</a:t>
            </a:r>
          </a:p>
        </p:txBody>
      </p:sp>
      <p:pic>
        <p:nvPicPr>
          <p:cNvPr id="66563" name="Picture 9" descr="arc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46100"/>
            <a:ext cx="58801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0" descr="arc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82900"/>
            <a:ext cx="26289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8" descr="arc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870200"/>
            <a:ext cx="26035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Cave modeling</a:t>
            </a:r>
            <a:endParaRPr lang="en-US" sz="2800" dirty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368425"/>
            <a:ext cx="5534025" cy="5329238"/>
          </a:xfrm>
        </p:spPr>
      </p:pic>
      <p:sp>
        <p:nvSpPr>
          <p:cNvPr id="4" name="TextBox 3"/>
          <p:cNvSpPr txBox="1"/>
          <p:nvPr/>
        </p:nvSpPr>
        <p:spPr>
          <a:xfrm>
            <a:off x="6572264" y="4929198"/>
            <a:ext cx="2428860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</a:rPr>
              <a:t>Fisher, Erich , 2005. 3D GIS archaeology in South Africa: archeologists working</a:t>
            </a:r>
            <a:br>
              <a:rPr lang="en-US" sz="800" dirty="0">
                <a:solidFill>
                  <a:schemeClr val="accent4"/>
                </a:solidFill>
              </a:rPr>
            </a:br>
            <a:r>
              <a:rPr lang="en-US" sz="800" dirty="0">
                <a:solidFill>
                  <a:schemeClr val="accent4"/>
                </a:solidFill>
              </a:rPr>
              <a:t>along the South African southern coast use multidimensional GIS applications to</a:t>
            </a:r>
            <a:br>
              <a:rPr lang="en-US" sz="800" dirty="0">
                <a:solidFill>
                  <a:schemeClr val="accent4"/>
                </a:solidFill>
              </a:rPr>
            </a:br>
            <a:r>
              <a:rPr lang="en-US" sz="800" dirty="0">
                <a:solidFill>
                  <a:schemeClr val="accent4"/>
                </a:solidFill>
              </a:rPr>
              <a:t>model Pleistocene caves and </a:t>
            </a:r>
            <a:r>
              <a:rPr lang="en-US" sz="800" dirty="0" err="1">
                <a:solidFill>
                  <a:schemeClr val="accent4"/>
                </a:solidFill>
              </a:rPr>
              <a:t>paleo</a:t>
            </a:r>
            <a:r>
              <a:rPr lang="en-US" sz="800" dirty="0">
                <a:solidFill>
                  <a:schemeClr val="accent4"/>
                </a:solidFill>
              </a:rPr>
              <a:t>-environments reconstructing the landscape CA.</a:t>
            </a:r>
            <a:br>
              <a:rPr lang="en-US" sz="800" dirty="0">
                <a:solidFill>
                  <a:schemeClr val="accent4"/>
                </a:solidFill>
              </a:rPr>
            </a:br>
            <a:r>
              <a:rPr lang="en-US" sz="800" dirty="0">
                <a:solidFill>
                  <a:schemeClr val="accent4"/>
                </a:solidFill>
              </a:rPr>
              <a:t>420,000 to 30,000 BP. </a:t>
            </a:r>
            <a:r>
              <a:rPr lang="en-US" sz="800" dirty="0" err="1">
                <a:solidFill>
                  <a:schemeClr val="accent4"/>
                </a:solidFill>
              </a:rPr>
              <a:t>GEO:connexion</a:t>
            </a:r>
            <a:r>
              <a:rPr lang="en-US" sz="800" dirty="0">
                <a:solidFill>
                  <a:schemeClr val="accent4"/>
                </a:solidFill>
              </a:rPr>
              <a:t>, 4 (5): 40</a:t>
            </a:r>
            <a:br>
              <a:rPr lang="en-US" sz="800" dirty="0">
                <a:solidFill>
                  <a:schemeClr val="accent4"/>
                </a:solidFill>
              </a:rPr>
            </a:br>
            <a:r>
              <a:rPr lang="en-US" sz="800" dirty="0"/>
              <a:t/>
            </a:r>
            <a:br>
              <a:rPr lang="en-US" sz="800" dirty="0"/>
            </a:br>
            <a:endParaRPr lang="en-US" sz="800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4. Statistics - Cell Statistics</a:t>
            </a:r>
          </a:p>
        </p:txBody>
      </p:sp>
      <p:sp>
        <p:nvSpPr>
          <p:cNvPr id="69635" name="Text Box 13"/>
          <p:cNvSpPr txBox="1">
            <a:spLocks noChangeArrowheads="1"/>
          </p:cNvSpPr>
          <p:nvPr/>
        </p:nvSpPr>
        <p:spPr bwMode="auto">
          <a:xfrm>
            <a:off x="609600" y="1905000"/>
            <a:ext cx="7543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Calculate stats for multiple layers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Majority, Minority, Maximum, Minimum, Mean, Medium, Range, Standard deviation, Sum, Variety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683" name="Picture 5" descr="Cell Statistics - Majo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28825"/>
            <a:ext cx="5238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533400" y="1600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Majority</a:t>
            </a:r>
          </a:p>
        </p:txBody>
      </p:sp>
      <p:pic>
        <p:nvPicPr>
          <p:cNvPr id="71685" name="Picture 7" descr="Cell Statistics - Maxim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962400"/>
            <a:ext cx="5238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Box 7"/>
          <p:cNvSpPr txBox="1">
            <a:spLocks noChangeArrowheads="1"/>
          </p:cNvSpPr>
          <p:nvPr/>
        </p:nvSpPr>
        <p:spPr bwMode="auto">
          <a:xfrm>
            <a:off x="609600" y="342423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Minimum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3731" name="TextBox 4"/>
          <p:cNvSpPr txBox="1">
            <a:spLocks noChangeArrowheads="1"/>
          </p:cNvSpPr>
          <p:nvPr/>
        </p:nvSpPr>
        <p:spPr bwMode="auto">
          <a:xfrm>
            <a:off x="609600" y="1600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Mean</a:t>
            </a:r>
          </a:p>
        </p:txBody>
      </p:sp>
      <p:sp>
        <p:nvSpPr>
          <p:cNvPr id="73732" name="TextBox 7"/>
          <p:cNvSpPr txBox="1">
            <a:spLocks noChangeArrowheads="1"/>
          </p:cNvSpPr>
          <p:nvPr/>
        </p:nvSpPr>
        <p:spPr bwMode="auto">
          <a:xfrm>
            <a:off x="609600" y="3624263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Median</a:t>
            </a:r>
          </a:p>
        </p:txBody>
      </p:sp>
      <p:pic>
        <p:nvPicPr>
          <p:cNvPr id="73733" name="Picture 2" descr="Cell Statistics - Me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962400"/>
            <a:ext cx="5238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4" descr="Cell Statistics - Me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28825"/>
            <a:ext cx="5238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609600" y="1600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Sum</a:t>
            </a:r>
          </a:p>
        </p:txBody>
      </p:sp>
      <p:pic>
        <p:nvPicPr>
          <p:cNvPr id="75780" name="Picture 2" descr="Cell Statistics - S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28825"/>
            <a:ext cx="5238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057400" y="2586038"/>
            <a:ext cx="1371600" cy="1676400"/>
          </a:xfrm>
          <a:prstGeom prst="rect">
            <a:avLst/>
          </a:prstGeom>
          <a:noFill/>
          <a:ln w="254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Neighborhood Statistics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43000" y="2509838"/>
            <a:ext cx="22098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3   4  5  0  1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6   8  3  1  5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3   4  0  2  1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3   8  0  5  1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810000" y="2662238"/>
            <a:ext cx="1828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     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>
                <a:solidFill>
                  <a:srgbClr val="FF6600"/>
                </a:solidFill>
              </a:rPr>
              <a:t>6</a:t>
            </a:r>
            <a:r>
              <a:rPr lang="en-US" altLang="en-US" sz="2800"/>
              <a:t>  </a:t>
            </a:r>
            <a:r>
              <a:rPr lang="en-US" altLang="en-US" sz="2800">
                <a:solidFill>
                  <a:srgbClr val="6666FF"/>
                </a:solidFill>
              </a:rPr>
              <a:t>7</a:t>
            </a:r>
            <a:r>
              <a:rPr lang="en-US" altLang="en-US" sz="2800"/>
              <a:t>  </a:t>
            </a:r>
            <a:r>
              <a:rPr lang="en-US" altLang="en-US" sz="2800">
                <a:solidFill>
                  <a:srgbClr val="669900"/>
                </a:solidFill>
              </a:rPr>
              <a:t>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5  7  5   </a:t>
            </a: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600200" y="2586038"/>
            <a:ext cx="1371600" cy="1676400"/>
          </a:xfrm>
          <a:prstGeom prst="rect">
            <a:avLst/>
          </a:prstGeom>
          <a:noFill/>
          <a:ln w="2540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1143000" y="2586038"/>
            <a:ext cx="1371600" cy="16764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019800" y="2657475"/>
            <a:ext cx="1828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     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>
                <a:solidFill>
                  <a:srgbClr val="FF6600"/>
                </a:solidFill>
              </a:rPr>
              <a:t>8</a:t>
            </a:r>
            <a:r>
              <a:rPr lang="en-US" altLang="en-US" sz="2800"/>
              <a:t>  </a:t>
            </a:r>
            <a:r>
              <a:rPr lang="en-US" altLang="en-US" sz="2800">
                <a:solidFill>
                  <a:srgbClr val="6666FF"/>
                </a:solidFill>
              </a:rPr>
              <a:t>8</a:t>
            </a:r>
            <a:r>
              <a:rPr lang="en-US" altLang="en-US" sz="2800"/>
              <a:t>  </a:t>
            </a:r>
            <a:r>
              <a:rPr lang="en-US" altLang="en-US" sz="2800">
                <a:solidFill>
                  <a:srgbClr val="669900"/>
                </a:solidFill>
              </a:rPr>
              <a:t>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8  7  8   </a:t>
            </a: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733800" y="19907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Richness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5562600" y="197643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Interspersion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762000" y="1990725"/>
            <a:ext cx="2771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Moving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Neighborhood Statistics</a:t>
            </a:r>
          </a:p>
        </p:txBody>
      </p:sp>
      <p:pic>
        <p:nvPicPr>
          <p:cNvPr id="79875" name="Picture 4" descr="arc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0894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6" descr="arc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3276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7" descr="arc25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362200"/>
            <a:ext cx="3048000" cy="1195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Zonal Statistics</a:t>
            </a:r>
          </a:p>
        </p:txBody>
      </p:sp>
      <p:pic>
        <p:nvPicPr>
          <p:cNvPr id="81923" name="Picture 4" descr="arc2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9575" y="1676400"/>
            <a:ext cx="5784850" cy="398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en-US" sz="3600" smtClean="0"/>
              <a:t>Logic </a:t>
            </a:r>
            <a:r>
              <a:rPr lang="en-US" sz="3600" dirty="0"/>
              <a:t>Overlay</a:t>
            </a:r>
            <a:r>
              <a:rPr lang="en-US" dirty="0"/>
              <a:t> </a:t>
            </a:r>
          </a:p>
        </p:txBody>
      </p:sp>
      <p:sp>
        <p:nvSpPr>
          <p:cNvPr id="338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676400"/>
            <a:ext cx="8540750" cy="4041775"/>
          </a:xfrm>
        </p:spPr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en-US" sz="2400"/>
              <a:t>Finding areas where certain conditions occur</a:t>
            </a:r>
          </a:p>
          <a:p>
            <a:pPr>
              <a:buFont typeface="Arial" charset="0"/>
              <a:buChar char="►"/>
              <a:defRPr/>
            </a:pPr>
            <a:r>
              <a:rPr lang="en-US" sz="2400"/>
              <a:t>Boolean logic</a:t>
            </a:r>
            <a:r>
              <a:rPr lang="en-US"/>
              <a:t>  </a:t>
            </a:r>
          </a:p>
        </p:txBody>
      </p:sp>
      <p:sp>
        <p:nvSpPr>
          <p:cNvPr id="338948" name="Rectangle 4"/>
          <p:cNvSpPr>
            <a:spLocks noRot="1" noChangeArrowheads="1"/>
          </p:cNvSpPr>
          <p:nvPr/>
        </p:nvSpPr>
        <p:spPr bwMode="auto">
          <a:xfrm>
            <a:off x="457200" y="18288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Mary Ruvane, UNC –Chapel Hill</a:t>
            </a:r>
          </a:p>
        </p:txBody>
      </p:sp>
      <p:pic>
        <p:nvPicPr>
          <p:cNvPr id="8197" name="Picture 5" descr="Vector_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68613"/>
            <a:ext cx="22098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Vector_NOT_Over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5763"/>
            <a:ext cx="2100263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Vector_OR_Over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87663"/>
            <a:ext cx="215265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Zonal Statistics</a:t>
            </a:r>
          </a:p>
        </p:txBody>
      </p:sp>
      <p:pic>
        <p:nvPicPr>
          <p:cNvPr id="83971" name="Picture 4" descr="arc2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00" y="1600200"/>
            <a:ext cx="6880225" cy="385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3588"/>
            <a:ext cx="854075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Cell Statistics</a:t>
            </a:r>
          </a:p>
        </p:txBody>
      </p:sp>
      <p:pic>
        <p:nvPicPr>
          <p:cNvPr id="86019" name="Picture 3" descr="fig5_12OverlayAdd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8"/>
          <a:stretch>
            <a:fillRect/>
          </a:stretch>
        </p:blipFill>
        <p:spPr bwMode="auto">
          <a:xfrm>
            <a:off x="1905000" y="1905000"/>
            <a:ext cx="5715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0115" name="Picture 3" descr="bra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066800"/>
            <a:ext cx="5614987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52400" y="6400800"/>
            <a:ext cx="4038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Markus Erhard et al. GIS/EM4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8305800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        </a:t>
            </a:r>
          </a:p>
          <a:p>
            <a:pPr algn="l" eaLnBrk="1" hangingPunct="1">
              <a:buFont typeface="Arial" charset="0"/>
              <a:buChar char="►"/>
              <a:defRPr/>
            </a:pPr>
            <a:endParaRPr lang="en-US" sz="2800" dirty="0" smtClean="0"/>
          </a:p>
        </p:txBody>
      </p:sp>
      <p:pic>
        <p:nvPicPr>
          <p:cNvPr id="9219" name="Picture 4" descr="arcto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2"/>
          <a:stretch>
            <a:fillRect/>
          </a:stretch>
        </p:blipFill>
        <p:spPr bwMode="auto">
          <a:xfrm>
            <a:off x="25400" y="304800"/>
            <a:ext cx="5461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52400" y="2057400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INPUT Feature	UNION Feature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#   ATTRIBUTE	# ATTRIBUTE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	0		1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	A		2     102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	B		3     103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4	C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5	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lain" startAt="5"/>
            </a:pPr>
            <a:endParaRPr lang="en-US" altLang="en-US" sz="180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886200" y="2035175"/>
            <a:ext cx="495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OUT   INPUT  Feature           UNION Feature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#	#   ATTRIBUTE    #     ATT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	1	0	1       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	1	0	2     102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	2	A	1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4	2	A	2     102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5	3	B	2     102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6	3	B	1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7	2	A	3     103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8	3	B	3     103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9	4	C	3     103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10	5	D	3     103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11	4	C	1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12	4	C	2     102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13	5	D	2     102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14	5	D	1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15	1		2     102</a:t>
            </a:r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019800" y="609600"/>
            <a:ext cx="2209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Union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0" name="Rectangle 8"/>
          <p:cNvSpPr>
            <a:spLocks noGrp="1" noChangeArrowheads="1"/>
          </p:cNvSpPr>
          <p:nvPr>
            <p:ph type="title"/>
          </p:nvPr>
        </p:nvSpPr>
        <p:spPr/>
        <p:txBody>
          <a:bodyPr anchor="b" anchorCtr="1"/>
          <a:lstStyle/>
          <a:p>
            <a:pPr eaLnBrk="1" hangingPunct="1">
              <a:defRPr/>
            </a:pPr>
            <a:r>
              <a:rPr lang="en-US" sz="4000" smtClean="0"/>
              <a:t>Intersect and Identity</a:t>
            </a:r>
            <a:r>
              <a:rPr lang="en-US" smtClean="0"/>
              <a:t> </a:t>
            </a:r>
          </a:p>
        </p:txBody>
      </p:sp>
      <p:sp>
        <p:nvSpPr>
          <p:cNvPr id="141314" name="Rectangle 2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Intersect       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smtClean="0"/>
          </a:p>
          <a:p>
            <a:pPr eaLnBrk="1" hangingPunct="1">
              <a:buFont typeface="Arial" charset="0"/>
              <a:buChar char="►"/>
              <a:defRPr/>
            </a:pPr>
            <a:endParaRPr lang="en-US" sz="2800" smtClean="0"/>
          </a:p>
          <a:p>
            <a:pPr eaLnBrk="1" hangingPunct="1">
              <a:buFont typeface="Arial" charset="0"/>
              <a:buChar char="►"/>
              <a:defRPr/>
            </a:pPr>
            <a:endParaRPr lang="en-US" sz="2800" smtClean="0"/>
          </a:p>
          <a:p>
            <a:pPr eaLnBrk="1" hangingPunct="1">
              <a:buFont typeface="Arial" charset="0"/>
              <a:buChar char="►"/>
              <a:defRPr/>
            </a:pPr>
            <a:endParaRPr lang="en-US" sz="280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Identity</a:t>
            </a:r>
          </a:p>
        </p:txBody>
      </p:sp>
      <p:pic>
        <p:nvPicPr>
          <p:cNvPr id="10244" name="Picture 9" descr="arcto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/>
          <a:stretch>
            <a:fillRect/>
          </a:stretch>
        </p:blipFill>
        <p:spPr bwMode="auto">
          <a:xfrm>
            <a:off x="2362200" y="1828800"/>
            <a:ext cx="5461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arcto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2"/>
          <a:stretch>
            <a:fillRect/>
          </a:stretch>
        </p:blipFill>
        <p:spPr bwMode="auto">
          <a:xfrm>
            <a:off x="2362200" y="4191000"/>
            <a:ext cx="5461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arcto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/>
          <a:stretch>
            <a:fillRect/>
          </a:stretch>
        </p:blipFill>
        <p:spPr bwMode="auto">
          <a:xfrm>
            <a:off x="76200" y="533400"/>
            <a:ext cx="568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9" descr="arcto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6"/>
          <a:stretch>
            <a:fillRect/>
          </a:stretch>
        </p:blipFill>
        <p:spPr bwMode="auto">
          <a:xfrm>
            <a:off x="1828800" y="2514600"/>
            <a:ext cx="5676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0" descr="arctoo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3327400" y="4419600"/>
            <a:ext cx="5664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30" name="Rectangle 22"/>
          <p:cNvSpPr>
            <a:spLocks noChangeArrowheads="1"/>
          </p:cNvSpPr>
          <p:nvPr/>
        </p:nvSpPr>
        <p:spPr bwMode="auto">
          <a:xfrm>
            <a:off x="6400800" y="7620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Clip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0" y="762000"/>
            <a:ext cx="2057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Erase</a:t>
            </a:r>
            <a:r>
              <a:rPr lang="en-US" smtClean="0"/>
              <a:t> </a:t>
            </a:r>
          </a:p>
        </p:txBody>
      </p:sp>
      <p:pic>
        <p:nvPicPr>
          <p:cNvPr id="12291" name="Picture 5" descr="arcto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/>
          <a:stretch>
            <a:fillRect/>
          </a:stretch>
        </p:blipFill>
        <p:spPr bwMode="auto">
          <a:xfrm>
            <a:off x="76200" y="533400"/>
            <a:ext cx="56515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arcto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8"/>
          <a:stretch>
            <a:fillRect/>
          </a:stretch>
        </p:blipFill>
        <p:spPr bwMode="auto">
          <a:xfrm>
            <a:off x="1663700" y="2514600"/>
            <a:ext cx="5651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arctoo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3"/>
          <a:stretch>
            <a:fillRect/>
          </a:stretch>
        </p:blipFill>
        <p:spPr bwMode="auto">
          <a:xfrm>
            <a:off x="3035300" y="4495800"/>
            <a:ext cx="5803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904</Words>
  <Application>Microsoft Office PowerPoint</Application>
  <PresentationFormat>On-screen Show (4:3)</PresentationFormat>
  <Paragraphs>201</Paragraphs>
  <Slides>53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Tahoma</vt:lpstr>
      <vt:lpstr>Arial</vt:lpstr>
      <vt:lpstr>Wingdings</vt:lpstr>
      <vt:lpstr>Times New Roman</vt:lpstr>
      <vt:lpstr>Gulim</vt:lpstr>
      <vt:lpstr>Compass</vt:lpstr>
      <vt:lpstr>Environmental Modeling   Basic GIS Functions for Suitability Index Modeling</vt:lpstr>
      <vt:lpstr>GIS Functions for Suitability Index</vt:lpstr>
      <vt:lpstr>Vector Raster</vt:lpstr>
      <vt:lpstr>1. Overlay</vt:lpstr>
      <vt:lpstr>Logic Overlay </vt:lpstr>
      <vt:lpstr>Union</vt:lpstr>
      <vt:lpstr>Intersect and Identity </vt:lpstr>
      <vt:lpstr>PowerPoint Presentation</vt:lpstr>
      <vt:lpstr>Erase </vt:lpstr>
      <vt:lpstr>Update </vt:lpstr>
      <vt:lpstr>Intersect</vt:lpstr>
      <vt:lpstr>Cell Statistics</vt:lpstr>
      <vt:lpstr>2. Approximation</vt:lpstr>
      <vt:lpstr>Buffer and Buffer Region</vt:lpstr>
      <vt:lpstr>Near</vt:lpstr>
      <vt:lpstr>Point Distance</vt:lpstr>
      <vt:lpstr>Nodepoint</vt:lpstr>
      <vt:lpstr>GRID Functions - Spatial Analyst</vt:lpstr>
      <vt:lpstr>PowerPoint Presentation</vt:lpstr>
      <vt:lpstr>PowerPoint Presentation</vt:lpstr>
      <vt:lpstr>Cost Weighted Distance</vt:lpstr>
      <vt:lpstr>PowerPoint Presentation</vt:lpstr>
      <vt:lpstr>Cumulative Travel Cost</vt:lpstr>
      <vt:lpstr>Cumulative Travel Cost Contours</vt:lpstr>
      <vt:lpstr>Cost Weighted Distance</vt:lpstr>
      <vt:lpstr>PowerPoint Presentation</vt:lpstr>
      <vt:lpstr>PowerPoint Presentation</vt:lpstr>
      <vt:lpstr>Viewshed analysis</vt:lpstr>
      <vt:lpstr>PowerPoint Presentation</vt:lpstr>
      <vt:lpstr>PowerPoint Presentation</vt:lpstr>
      <vt:lpstr>PowerPoint Presentation</vt:lpstr>
      <vt:lpstr>Slope and Aspect</vt:lpstr>
      <vt:lpstr>Hillshade and Viewshed</vt:lpstr>
      <vt:lpstr>Viewshed</vt:lpstr>
      <vt:lpstr>View Shed Analysis</vt:lpstr>
      <vt:lpstr>Suitability Analysis</vt:lpstr>
      <vt:lpstr>Viewshed Analysis</vt:lpstr>
      <vt:lpstr>Viewshed</vt:lpstr>
      <vt:lpstr>3-D Draping</vt:lpstr>
      <vt:lpstr>Crime Mapping</vt:lpstr>
      <vt:lpstr>Cut/Fill</vt:lpstr>
      <vt:lpstr>Cave modeling</vt:lpstr>
      <vt:lpstr>4. Statistics - Cell Statistics</vt:lpstr>
      <vt:lpstr>PowerPoint Presentation</vt:lpstr>
      <vt:lpstr>PowerPoint Presentation</vt:lpstr>
      <vt:lpstr>PowerPoint Presentation</vt:lpstr>
      <vt:lpstr>Neighborhood Statistics</vt:lpstr>
      <vt:lpstr>Neighborhood Statistics</vt:lpstr>
      <vt:lpstr>Zonal Statistics</vt:lpstr>
      <vt:lpstr>Zonal Statistics</vt:lpstr>
      <vt:lpstr>Cell Statistics</vt:lpstr>
      <vt:lpstr>PowerPoint Presentation</vt:lpstr>
      <vt:lpstr>PowerPoint Presentation</vt:lpstr>
    </vt:vector>
  </TitlesOfParts>
  <Company>SUNY@Buffalo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Ling Bian</dc:creator>
  <cp:lastModifiedBy>Windows User</cp:lastModifiedBy>
  <cp:revision>61</cp:revision>
  <dcterms:created xsi:type="dcterms:W3CDTF">2004-02-27T19:33:33Z</dcterms:created>
  <dcterms:modified xsi:type="dcterms:W3CDTF">2020-02-11T20:35:08Z</dcterms:modified>
</cp:coreProperties>
</file>