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52"/>
  </p:notesMasterIdLst>
  <p:sldIdLst>
    <p:sldId id="267" r:id="rId2"/>
    <p:sldId id="294" r:id="rId3"/>
    <p:sldId id="256" r:id="rId4"/>
    <p:sldId id="295" r:id="rId5"/>
    <p:sldId id="307" r:id="rId6"/>
    <p:sldId id="313" r:id="rId7"/>
    <p:sldId id="314" r:id="rId8"/>
    <p:sldId id="269" r:id="rId9"/>
    <p:sldId id="270" r:id="rId10"/>
    <p:sldId id="288" r:id="rId11"/>
    <p:sldId id="298" r:id="rId12"/>
    <p:sldId id="299" r:id="rId13"/>
    <p:sldId id="300" r:id="rId14"/>
    <p:sldId id="312" r:id="rId15"/>
    <p:sldId id="297" r:id="rId16"/>
    <p:sldId id="260" r:id="rId17"/>
    <p:sldId id="271" r:id="rId18"/>
    <p:sldId id="301" r:id="rId19"/>
    <p:sldId id="272" r:id="rId20"/>
    <p:sldId id="302" r:id="rId21"/>
    <p:sldId id="273" r:id="rId22"/>
    <p:sldId id="274" r:id="rId23"/>
    <p:sldId id="275" r:id="rId24"/>
    <p:sldId id="308" r:id="rId25"/>
    <p:sldId id="315" r:id="rId26"/>
    <p:sldId id="261" r:id="rId27"/>
    <p:sldId id="278" r:id="rId28"/>
    <p:sldId id="279" r:id="rId29"/>
    <p:sldId id="276" r:id="rId30"/>
    <p:sldId id="277" r:id="rId31"/>
    <p:sldId id="283" r:id="rId32"/>
    <p:sldId id="290" r:id="rId33"/>
    <p:sldId id="291" r:id="rId34"/>
    <p:sldId id="292" r:id="rId35"/>
    <p:sldId id="281" r:id="rId36"/>
    <p:sldId id="282" r:id="rId37"/>
    <p:sldId id="280" r:id="rId38"/>
    <p:sldId id="284" r:id="rId39"/>
    <p:sldId id="285" r:id="rId40"/>
    <p:sldId id="306" r:id="rId41"/>
    <p:sldId id="305" r:id="rId42"/>
    <p:sldId id="286" r:id="rId43"/>
    <p:sldId id="287" r:id="rId44"/>
    <p:sldId id="311" r:id="rId45"/>
    <p:sldId id="310" r:id="rId46"/>
    <p:sldId id="316" r:id="rId47"/>
    <p:sldId id="317" r:id="rId48"/>
    <p:sldId id="318" r:id="rId49"/>
    <p:sldId id="319" r:id="rId50"/>
    <p:sldId id="320"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C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8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54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54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4E17764-76C0-4DAD-94C1-FFACA3DEFB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23FB96-E168-4CB6-80C2-D930E6561BFD}" type="slidenum">
              <a:rPr lang="en-US" altLang="en-US" smtClean="0"/>
              <a:pPr>
                <a:spcBef>
                  <a:spcPct val="0"/>
                </a:spcBef>
              </a:pPr>
              <a:t>5</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345A8C-1853-47BA-8DF0-7878900CBAD9}" type="slidenum">
              <a:rPr lang="en-US" altLang="en-US" smtClean="0">
                <a:latin typeface="Times" panose="02020603050405020304" pitchFamily="18" charset="0"/>
              </a:rPr>
              <a:pPr>
                <a:spcBef>
                  <a:spcPct val="0"/>
                </a:spcBef>
              </a:pPr>
              <a:t>25</a:t>
            </a:fld>
            <a:endParaRPr lang="en-US" altLang="en-US" smtClean="0">
              <a:latin typeface="Times"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cs typeface="Arial" charset="0"/>
                </a:endParaRPr>
              </a:p>
            </p:txBody>
          </p:sp>
        </p:grpSp>
      </p:grpSp>
      <p:sp>
        <p:nvSpPr>
          <p:cNvPr id="8104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8105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1053AC69-0ADB-4917-BEA1-3619B43C60C2}" type="slidenum">
              <a:rPr lang="en-US" altLang="en-US"/>
              <a:pPr>
                <a:defRPr/>
              </a:pPr>
              <a:t>‹#›</a:t>
            </a:fld>
            <a:endParaRPr lang="en-US" altLang="en-US"/>
          </a:p>
        </p:txBody>
      </p:sp>
    </p:spTree>
    <p:extLst>
      <p:ext uri="{BB962C8B-B14F-4D97-AF65-F5344CB8AC3E}">
        <p14:creationId xmlns:p14="http://schemas.microsoft.com/office/powerpoint/2010/main" val="186601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310430A-E014-4905-B12A-451B432CB53D}" type="slidenum">
              <a:rPr lang="en-US" altLang="en-US"/>
              <a:pPr>
                <a:defRPr/>
              </a:pPr>
              <a:t>‹#›</a:t>
            </a:fld>
            <a:endParaRPr lang="en-US" altLang="en-US"/>
          </a:p>
        </p:txBody>
      </p:sp>
    </p:spTree>
    <p:extLst>
      <p:ext uri="{BB962C8B-B14F-4D97-AF65-F5344CB8AC3E}">
        <p14:creationId xmlns:p14="http://schemas.microsoft.com/office/powerpoint/2010/main" val="211193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98B0C35E-8AFA-4589-A81E-0A76EE7D5B99}" type="slidenum">
              <a:rPr lang="en-US" altLang="en-US"/>
              <a:pPr>
                <a:defRPr/>
              </a:pPr>
              <a:t>‹#›</a:t>
            </a:fld>
            <a:endParaRPr lang="en-US" altLang="en-US"/>
          </a:p>
        </p:txBody>
      </p:sp>
    </p:spTree>
    <p:extLst>
      <p:ext uri="{BB962C8B-B14F-4D97-AF65-F5344CB8AC3E}">
        <p14:creationId xmlns:p14="http://schemas.microsoft.com/office/powerpoint/2010/main" val="28945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91EC07FC-E2C6-4EAE-98CE-B001CC808FF0}" type="slidenum">
              <a:rPr lang="en-US" altLang="en-US"/>
              <a:pPr>
                <a:defRPr/>
              </a:pPr>
              <a:t>‹#›</a:t>
            </a:fld>
            <a:endParaRPr lang="en-US" altLang="en-US"/>
          </a:p>
        </p:txBody>
      </p:sp>
    </p:spTree>
    <p:extLst>
      <p:ext uri="{BB962C8B-B14F-4D97-AF65-F5344CB8AC3E}">
        <p14:creationId xmlns:p14="http://schemas.microsoft.com/office/powerpoint/2010/main" val="2884583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A381DF-E18D-48A0-A870-BEF2BB937A3B}" type="slidenum">
              <a:rPr lang="en-US" altLang="en-US"/>
              <a:pPr>
                <a:defRPr/>
              </a:pPr>
              <a:t>‹#›</a:t>
            </a:fld>
            <a:endParaRPr lang="en-US" altLang="en-US"/>
          </a:p>
        </p:txBody>
      </p:sp>
    </p:spTree>
    <p:extLst>
      <p:ext uri="{BB962C8B-B14F-4D97-AF65-F5344CB8AC3E}">
        <p14:creationId xmlns:p14="http://schemas.microsoft.com/office/powerpoint/2010/main" val="15950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C7BF868-F198-4772-BFD1-37376C74C62D}" type="slidenum">
              <a:rPr lang="en-US" altLang="en-US"/>
              <a:pPr>
                <a:defRPr/>
              </a:pPr>
              <a:t>‹#›</a:t>
            </a:fld>
            <a:endParaRPr lang="en-US" altLang="en-US"/>
          </a:p>
        </p:txBody>
      </p:sp>
    </p:spTree>
    <p:extLst>
      <p:ext uri="{BB962C8B-B14F-4D97-AF65-F5344CB8AC3E}">
        <p14:creationId xmlns:p14="http://schemas.microsoft.com/office/powerpoint/2010/main" val="19647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8D2EBD7B-6C09-47A5-ADAF-57145BF49E9D}" type="slidenum">
              <a:rPr lang="en-US" altLang="en-US"/>
              <a:pPr>
                <a:defRPr/>
              </a:pPr>
              <a:t>‹#›</a:t>
            </a:fld>
            <a:endParaRPr lang="en-US" altLang="en-US"/>
          </a:p>
        </p:txBody>
      </p:sp>
    </p:spTree>
    <p:extLst>
      <p:ext uri="{BB962C8B-B14F-4D97-AF65-F5344CB8AC3E}">
        <p14:creationId xmlns:p14="http://schemas.microsoft.com/office/powerpoint/2010/main" val="88001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B897B92-0D5F-4CAC-8CA7-725BFA8BE85C}" type="slidenum">
              <a:rPr lang="en-US" altLang="en-US"/>
              <a:pPr>
                <a:defRPr/>
              </a:pPr>
              <a:t>‹#›</a:t>
            </a:fld>
            <a:endParaRPr lang="en-US" altLang="en-US"/>
          </a:p>
        </p:txBody>
      </p:sp>
    </p:spTree>
    <p:extLst>
      <p:ext uri="{BB962C8B-B14F-4D97-AF65-F5344CB8AC3E}">
        <p14:creationId xmlns:p14="http://schemas.microsoft.com/office/powerpoint/2010/main" val="422044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1CA1D869-6492-4CF0-87DF-FF9FA3D9FB1C}" type="slidenum">
              <a:rPr lang="en-US" altLang="en-US"/>
              <a:pPr>
                <a:defRPr/>
              </a:pPr>
              <a:t>‹#›</a:t>
            </a:fld>
            <a:endParaRPr lang="en-US" altLang="en-US"/>
          </a:p>
        </p:txBody>
      </p:sp>
    </p:spTree>
    <p:extLst>
      <p:ext uri="{BB962C8B-B14F-4D97-AF65-F5344CB8AC3E}">
        <p14:creationId xmlns:p14="http://schemas.microsoft.com/office/powerpoint/2010/main" val="42555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0D5AFC3-32AE-448A-9FB5-C90BFA754000}" type="slidenum">
              <a:rPr lang="en-US" altLang="en-US"/>
              <a:pPr>
                <a:defRPr/>
              </a:pPr>
              <a:t>‹#›</a:t>
            </a:fld>
            <a:endParaRPr lang="en-US" altLang="en-US"/>
          </a:p>
        </p:txBody>
      </p:sp>
    </p:spTree>
    <p:extLst>
      <p:ext uri="{BB962C8B-B14F-4D97-AF65-F5344CB8AC3E}">
        <p14:creationId xmlns:p14="http://schemas.microsoft.com/office/powerpoint/2010/main" val="376353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02225FB4-5AA9-4F5B-B1CB-A24B2E2B8070}" type="slidenum">
              <a:rPr lang="en-US" altLang="en-US"/>
              <a:pPr>
                <a:defRPr/>
              </a:pPr>
              <a:t>‹#›</a:t>
            </a:fld>
            <a:endParaRPr lang="en-US" altLang="en-US"/>
          </a:p>
        </p:txBody>
      </p:sp>
    </p:spTree>
    <p:extLst>
      <p:ext uri="{BB962C8B-B14F-4D97-AF65-F5344CB8AC3E}">
        <p14:creationId xmlns:p14="http://schemas.microsoft.com/office/powerpoint/2010/main" val="77325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E410619F-A92F-49D7-9AB9-0B887612C0A6}" type="slidenum">
              <a:rPr lang="en-US" altLang="en-US"/>
              <a:pPr>
                <a:defRPr/>
              </a:pPr>
              <a:t>‹#›</a:t>
            </a:fld>
            <a:endParaRPr lang="en-US" altLang="en-US"/>
          </a:p>
        </p:txBody>
      </p:sp>
    </p:spTree>
    <p:extLst>
      <p:ext uri="{BB962C8B-B14F-4D97-AF65-F5344CB8AC3E}">
        <p14:creationId xmlns:p14="http://schemas.microsoft.com/office/powerpoint/2010/main" val="65120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8364709-4160-4778-B603-7E866F44E0B4}" type="slidenum">
              <a:rPr lang="en-US" altLang="en-US"/>
              <a:pPr>
                <a:defRPr/>
              </a:pPr>
              <a:t>‹#›</a:t>
            </a:fld>
            <a:endParaRPr lang="en-US" altLang="en-US"/>
          </a:p>
        </p:txBody>
      </p:sp>
    </p:spTree>
    <p:extLst>
      <p:ext uri="{BB962C8B-B14F-4D97-AF65-F5344CB8AC3E}">
        <p14:creationId xmlns:p14="http://schemas.microsoft.com/office/powerpoint/2010/main" val="236333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F202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02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cs typeface="Arial" charset="0"/>
                </a:endParaRPr>
              </a:p>
            </p:txBody>
          </p:sp>
          <p:sp>
            <p:nvSpPr>
              <p:cNvPr id="800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cs typeface="Arial" charset="0"/>
                </a:endParaRPr>
              </a:p>
            </p:txBody>
          </p:sp>
        </p:grpSp>
      </p:grpSp>
      <p:sp>
        <p:nvSpPr>
          <p:cNvPr id="8002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02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n-US"/>
          </a:p>
        </p:txBody>
      </p:sp>
      <p:sp>
        <p:nvSpPr>
          <p:cNvPr id="8002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US"/>
          </a:p>
        </p:txBody>
      </p:sp>
      <p:sp>
        <p:nvSpPr>
          <p:cNvPr id="8002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BE2F2809-3EFA-433E-B55C-2AC4C77821D2}" type="slidenum">
              <a:rPr lang="en-US" altLang="en-US"/>
              <a:pPr>
                <a:defRPr/>
              </a:pPr>
              <a:t>‹#›</a:t>
            </a:fld>
            <a:endParaRPr lang="en-US" altLang="en-US"/>
          </a:p>
        </p:txBody>
      </p:sp>
      <p:sp>
        <p:nvSpPr>
          <p:cNvPr id="8002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60"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census.gov/geo/www/tiger/tiger2002/tgr2002.pd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American_Community_Surve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dc.usgs.gov/guides/images/dem/utm.gi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hyperlink" Target="http://gis.ny.gov/" TargetMode="External"/><Relationship Id="rId2" Type="http://schemas.openxmlformats.org/officeDocument/2006/relationships/hyperlink" Target="http://cugir.mannlib.cornell.edu/" TargetMode="External"/><Relationship Id="rId1" Type="http://schemas.openxmlformats.org/officeDocument/2006/relationships/slideLayout" Target="../slideLayouts/slideLayout1.xml"/><Relationship Id="rId6" Type="http://schemas.openxmlformats.org/officeDocument/2006/relationships/hyperlink" Target="http://data.buffalony.gov/" TargetMode="External"/><Relationship Id="rId5" Type="http://schemas.openxmlformats.org/officeDocument/2006/relationships/hyperlink" Target="http://datagateway.nrcs.usda.gov/" TargetMode="External"/><Relationship Id="rId4" Type="http://schemas.openxmlformats.org/officeDocument/2006/relationships/hyperlink" Target="http://nationalmap.gov/view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nkelch@esri.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304800" y="304800"/>
            <a:ext cx="8540750" cy="4876800"/>
          </a:xfrm>
        </p:spPr>
        <p:txBody>
          <a:bodyPr/>
          <a:lstStyle/>
          <a:p>
            <a:pPr eaLnBrk="1" hangingPunct="1">
              <a:defRPr/>
            </a:pPr>
            <a:r>
              <a:rPr lang="en-US" dirty="0" smtClean="0"/>
              <a:t>GIS Data and Data Sources</a:t>
            </a:r>
            <a:br>
              <a:rPr lang="en-US" dirty="0" smtClean="0"/>
            </a:br>
            <a:r>
              <a:rPr lang="en-US" dirty="0" smtClean="0"/>
              <a:t/>
            </a:r>
            <a:br>
              <a:rPr lang="en-US" dirty="0" smtClean="0"/>
            </a:br>
            <a:r>
              <a:rPr lang="en-US" sz="3600" dirty="0" smtClean="0"/>
              <a:t>DEM, TIGER, DLG, LULC, Soils, </a:t>
            </a:r>
            <a:br>
              <a:rPr lang="en-US" sz="3600" dirty="0" smtClean="0"/>
            </a:br>
            <a:r>
              <a:rPr lang="en-US" sz="3600" dirty="0" smtClean="0"/>
              <a:t>DOQQ, DRG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3419475" y="6262688"/>
            <a:ext cx="1354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1800"/>
              <a:t>Slope angle</a:t>
            </a:r>
          </a:p>
        </p:txBody>
      </p:sp>
      <p:pic>
        <p:nvPicPr>
          <p:cNvPr id="16387" name="Picture 8" descr="Slop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01700" y="228600"/>
            <a:ext cx="7339013" cy="58705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pPr eaLnBrk="1" hangingPunct="1">
              <a:defRPr/>
            </a:pPr>
            <a:r>
              <a:rPr lang="en-US" altLang="en-US" sz="3600" smtClean="0"/>
              <a:t>3D</a:t>
            </a:r>
          </a:p>
        </p:txBody>
      </p:sp>
      <p:sp>
        <p:nvSpPr>
          <p:cNvPr id="17411" name="Rectangle 3"/>
          <p:cNvSpPr>
            <a:spLocks noChangeArrowheads="1"/>
          </p:cNvSpPr>
          <p:nvPr/>
        </p:nvSpPr>
        <p:spPr bwMode="auto">
          <a:xfrm>
            <a:off x="228600" y="6126163"/>
            <a:ext cx="876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rPr>
              <a:t>A. Toy, SUNY BUffalo</a:t>
            </a:r>
            <a:endParaRPr lang="en-US" altLang="en-US" sz="1200"/>
          </a:p>
        </p:txBody>
      </p:sp>
      <p:pic>
        <p:nvPicPr>
          <p:cNvPr id="1741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0" y="1295400"/>
            <a:ext cx="6019800" cy="4694238"/>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defRPr/>
            </a:pPr>
            <a:r>
              <a:rPr lang="en-US" altLang="en-US" sz="3600" smtClean="0"/>
              <a:t>3D Display</a:t>
            </a:r>
          </a:p>
        </p:txBody>
      </p:sp>
      <p:sp>
        <p:nvSpPr>
          <p:cNvPr id="143363" name="Rectangle 3"/>
          <p:cNvSpPr>
            <a:spLocks noGrp="1" noRot="1" noChangeArrowheads="1"/>
          </p:cNvSpPr>
          <p:nvPr>
            <p:ph type="body" idx="1"/>
          </p:nvPr>
        </p:nvSpPr>
        <p:spPr/>
        <p:txBody>
          <a:bodyPr/>
          <a:lstStyle/>
          <a:p>
            <a:pPr eaLnBrk="1" hangingPunct="1">
              <a:buFont typeface="Arial" charset="0"/>
              <a:buChar char="►"/>
              <a:defRPr/>
            </a:pPr>
            <a:endParaRPr lang="en-US" altLang="en-US" smtClean="0"/>
          </a:p>
        </p:txBody>
      </p:sp>
      <p:grpSp>
        <p:nvGrpSpPr>
          <p:cNvPr id="18436" name="Group 4"/>
          <p:cNvGrpSpPr>
            <a:grpSpLocks/>
          </p:cNvGrpSpPr>
          <p:nvPr/>
        </p:nvGrpSpPr>
        <p:grpSpPr bwMode="auto">
          <a:xfrm>
            <a:off x="1143000" y="1752600"/>
            <a:ext cx="6858000" cy="4191000"/>
            <a:chOff x="816" y="1296"/>
            <a:chExt cx="4032" cy="2758"/>
          </a:xfrm>
        </p:grpSpPr>
        <p:pic>
          <p:nvPicPr>
            <p:cNvPr id="184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296"/>
              <a:ext cx="4032" cy="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6"/>
            <p:cNvSpPr txBox="1">
              <a:spLocks noChangeArrowheads="1"/>
            </p:cNvSpPr>
            <p:nvPr/>
          </p:nvSpPr>
          <p:spPr bwMode="auto">
            <a:xfrm>
              <a:off x="1776" y="2486"/>
              <a:ext cx="187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latinLnBrk="1" hangingPunct="1">
                <a:spcBef>
                  <a:spcPct val="50000"/>
                </a:spcBef>
                <a:buClrTx/>
                <a:buSzTx/>
                <a:buFontTx/>
                <a:buNone/>
              </a:pPr>
              <a:r>
                <a:rPr kumimoji="1" lang="en-US" altLang="en-US" sz="2000" b="1">
                  <a:solidFill>
                    <a:schemeClr val="bg1"/>
                  </a:solidFill>
                  <a:ea typeface="Gulim" pitchFamily="34" charset="-127"/>
                </a:rPr>
                <a:t>Bowling Green</a:t>
              </a:r>
            </a:p>
          </p:txBody>
        </p:sp>
      </p:grpSp>
      <p:sp>
        <p:nvSpPr>
          <p:cNvPr id="18437" name="Text Box 7"/>
          <p:cNvSpPr txBox="1">
            <a:spLocks noChangeArrowheads="1"/>
          </p:cNvSpPr>
          <p:nvPr/>
        </p:nvSpPr>
        <p:spPr bwMode="auto">
          <a:xfrm>
            <a:off x="685800" y="5334000"/>
            <a:ext cx="1795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latinLnBrk="1" hangingPunct="1">
              <a:spcBef>
                <a:spcPct val="50000"/>
              </a:spcBef>
              <a:buClrTx/>
              <a:buSzTx/>
              <a:buFontTx/>
              <a:buNone/>
            </a:pPr>
            <a:r>
              <a:rPr kumimoji="1" lang="en-US" altLang="en-US" sz="1400">
                <a:solidFill>
                  <a:srgbClr val="0000FF"/>
                </a:solidFill>
                <a:ea typeface="Gulim" pitchFamily="34" charset="-127"/>
              </a:rPr>
              <a:t>Z=10</a:t>
            </a:r>
          </a:p>
        </p:txBody>
      </p:sp>
      <p:sp>
        <p:nvSpPr>
          <p:cNvPr id="143368" name="Text Box 8"/>
          <p:cNvSpPr txBox="1">
            <a:spLocks noChangeArrowheads="1"/>
          </p:cNvSpPr>
          <p:nvPr/>
        </p:nvSpPr>
        <p:spPr bwMode="auto">
          <a:xfrm>
            <a:off x="381000" y="6172200"/>
            <a:ext cx="2819400" cy="274638"/>
          </a:xfrm>
          <a:prstGeom prst="rect">
            <a:avLst/>
          </a:prstGeom>
          <a:noFill/>
          <a:ln w="9525" algn="ctr">
            <a:noFill/>
            <a:miter lim="800000"/>
            <a:headEnd/>
            <a:tailEnd/>
          </a:ln>
          <a:effectLst/>
        </p:spPr>
        <p:txBody>
          <a:bodyPr>
            <a:spAutoFit/>
          </a:bodyPr>
          <a:lstStyle/>
          <a:p>
            <a:pPr algn="ctr" eaLnBrk="1" hangingPunct="1">
              <a:spcBef>
                <a:spcPct val="50000"/>
              </a:spcBef>
              <a:defRPr/>
            </a:pPr>
            <a:r>
              <a:rPr lang="en-US" altLang="en-US" sz="1200">
                <a:solidFill>
                  <a:schemeClr val="tx2"/>
                </a:solidFill>
                <a:effectLst>
                  <a:outerShdw blurRad="38100" dist="38100" dir="2700000" algn="tl">
                    <a:srgbClr val="000000"/>
                  </a:outerShdw>
                </a:effectLst>
                <a:cs typeface="Arial" charset="0"/>
              </a:rPr>
              <a:t>J. Yan, SUNY Buffalo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4419600" y="3733800"/>
            <a:ext cx="3695700" cy="2765425"/>
            <a:chOff x="3168" y="2352"/>
            <a:chExt cx="2328" cy="1742"/>
          </a:xfrm>
        </p:grpSpPr>
        <p:pic>
          <p:nvPicPr>
            <p:cNvPr id="19470" name="Picture 3" descr="View_pt2_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2352"/>
              <a:ext cx="2328" cy="174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71" name="Oval 4"/>
            <p:cNvSpPr>
              <a:spLocks noChangeArrowheads="1"/>
            </p:cNvSpPr>
            <p:nvPr/>
          </p:nvSpPr>
          <p:spPr bwMode="auto">
            <a:xfrm>
              <a:off x="4128" y="3792"/>
              <a:ext cx="48" cy="48"/>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
        <p:nvSpPr>
          <p:cNvPr id="144389" name="Rectangle 5"/>
          <p:cNvSpPr>
            <a:spLocks noGrp="1" noRot="1" noChangeArrowheads="1"/>
          </p:cNvSpPr>
          <p:nvPr>
            <p:ph type="title"/>
          </p:nvPr>
        </p:nvSpPr>
        <p:spPr>
          <a:xfrm>
            <a:off x="1676400" y="228600"/>
            <a:ext cx="6096000" cy="762000"/>
          </a:xfrm>
        </p:spPr>
        <p:txBody>
          <a:bodyPr/>
          <a:lstStyle/>
          <a:p>
            <a:pPr eaLnBrk="1" hangingPunct="1">
              <a:defRPr/>
            </a:pPr>
            <a:r>
              <a:rPr lang="en-US" altLang="en-US" sz="3600" smtClean="0"/>
              <a:t>Visibility</a:t>
            </a:r>
            <a:endParaRPr lang="en-US" altLang="en-US" smtClean="0"/>
          </a:p>
        </p:txBody>
      </p:sp>
      <p:sp>
        <p:nvSpPr>
          <p:cNvPr id="144390" name="Rectangle 6"/>
          <p:cNvSpPr>
            <a:spLocks noGrp="1" noRot="1" noChangeArrowheads="1"/>
          </p:cNvSpPr>
          <p:nvPr>
            <p:ph type="body" idx="1"/>
          </p:nvPr>
        </p:nvSpPr>
        <p:spPr>
          <a:xfrm>
            <a:off x="304800" y="1066800"/>
            <a:ext cx="4495800" cy="2209800"/>
          </a:xfrm>
        </p:spPr>
        <p:txBody>
          <a:bodyPr/>
          <a:lstStyle/>
          <a:p>
            <a:pPr eaLnBrk="1" hangingPunct="1">
              <a:lnSpc>
                <a:spcPct val="90000"/>
              </a:lnSpc>
              <a:buFont typeface="Arial" charset="0"/>
              <a:buChar char="►"/>
              <a:defRPr/>
            </a:pPr>
            <a:r>
              <a:rPr lang="en-US" altLang="en-US" sz="2800" smtClean="0"/>
              <a:t>3 scenic lookouts</a:t>
            </a:r>
          </a:p>
        </p:txBody>
      </p:sp>
      <p:grpSp>
        <p:nvGrpSpPr>
          <p:cNvPr id="19461" name="Group 7"/>
          <p:cNvGrpSpPr>
            <a:grpSpLocks/>
          </p:cNvGrpSpPr>
          <p:nvPr/>
        </p:nvGrpSpPr>
        <p:grpSpPr bwMode="auto">
          <a:xfrm>
            <a:off x="495300" y="1790700"/>
            <a:ext cx="5905500" cy="3162300"/>
            <a:chOff x="24" y="2304"/>
            <a:chExt cx="3720" cy="1992"/>
          </a:xfrm>
        </p:grpSpPr>
        <p:pic>
          <p:nvPicPr>
            <p:cNvPr id="19468" name="Picture 8" descr="View_pt1_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 y="2304"/>
              <a:ext cx="3720" cy="199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9" name="Oval 9"/>
            <p:cNvSpPr>
              <a:spLocks noChangeArrowheads="1"/>
            </p:cNvSpPr>
            <p:nvPr/>
          </p:nvSpPr>
          <p:spPr bwMode="auto">
            <a:xfrm>
              <a:off x="1584" y="3072"/>
              <a:ext cx="144" cy="144"/>
            </a:xfrm>
            <a:prstGeom prst="ellipse">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
        <p:nvSpPr>
          <p:cNvPr id="19462" name="Line 10"/>
          <p:cNvSpPr>
            <a:spLocks noChangeShapeType="1"/>
          </p:cNvSpPr>
          <p:nvPr/>
        </p:nvSpPr>
        <p:spPr bwMode="auto">
          <a:xfrm flipH="1" flipV="1">
            <a:off x="8458200" y="4114800"/>
            <a:ext cx="304800" cy="152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Line 11"/>
          <p:cNvSpPr>
            <a:spLocks noChangeShapeType="1"/>
          </p:cNvSpPr>
          <p:nvPr/>
        </p:nvSpPr>
        <p:spPr bwMode="auto">
          <a:xfrm flipH="1" flipV="1">
            <a:off x="8610600" y="1066800"/>
            <a:ext cx="304800" cy="76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6" name="Text Box 12"/>
          <p:cNvSpPr txBox="1">
            <a:spLocks noChangeArrowheads="1"/>
          </p:cNvSpPr>
          <p:nvPr/>
        </p:nvSpPr>
        <p:spPr bwMode="auto">
          <a:xfrm>
            <a:off x="609600" y="6096000"/>
            <a:ext cx="3352800" cy="274638"/>
          </a:xfrm>
          <a:prstGeom prst="rect">
            <a:avLst/>
          </a:prstGeom>
          <a:noFill/>
          <a:ln w="9525" algn="ctr">
            <a:noFill/>
            <a:miter lim="800000"/>
            <a:headEnd/>
            <a:tailEnd/>
          </a:ln>
          <a:effectLst/>
        </p:spPr>
        <p:txBody>
          <a:bodyPr>
            <a:spAutoFit/>
          </a:bodyPr>
          <a:lstStyle/>
          <a:p>
            <a:pPr algn="ctr" eaLnBrk="1" hangingPunct="1">
              <a:spcBef>
                <a:spcPct val="50000"/>
              </a:spcBef>
              <a:defRPr/>
            </a:pPr>
            <a:r>
              <a:rPr lang="en-US" altLang="en-US" sz="1200">
                <a:solidFill>
                  <a:schemeClr val="tx2"/>
                </a:solidFill>
                <a:effectLst>
                  <a:outerShdw blurRad="38100" dist="38100" dir="2700000" algn="tl">
                    <a:srgbClr val="000000"/>
                  </a:outerShdw>
                </a:effectLst>
                <a:cs typeface="Arial" charset="0"/>
              </a:rPr>
              <a:t>M. Dolce, Buffalo State College</a:t>
            </a:r>
          </a:p>
        </p:txBody>
      </p:sp>
      <p:grpSp>
        <p:nvGrpSpPr>
          <p:cNvPr id="19465" name="Group 13"/>
          <p:cNvGrpSpPr>
            <a:grpSpLocks/>
          </p:cNvGrpSpPr>
          <p:nvPr/>
        </p:nvGrpSpPr>
        <p:grpSpPr bwMode="auto">
          <a:xfrm>
            <a:off x="4876800" y="1066800"/>
            <a:ext cx="3733800" cy="2895600"/>
            <a:chOff x="3696" y="288"/>
            <a:chExt cx="2958" cy="1980"/>
          </a:xfrm>
        </p:grpSpPr>
        <p:pic>
          <p:nvPicPr>
            <p:cNvPr id="19466" name="Picture 14" descr="View_pt3_c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88"/>
              <a:ext cx="2958" cy="198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7" name="Oval 15"/>
            <p:cNvSpPr>
              <a:spLocks noChangeArrowheads="1"/>
            </p:cNvSpPr>
            <p:nvPr/>
          </p:nvSpPr>
          <p:spPr bwMode="auto">
            <a:xfrm>
              <a:off x="4464" y="1392"/>
              <a:ext cx="96" cy="96"/>
            </a:xfrm>
            <a:prstGeom prst="ellipse">
              <a:avLst/>
            </a:prstGeom>
            <a:noFill/>
            <a:ln w="158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Cave modeling</a:t>
            </a:r>
            <a:endParaRPr lang="en-US" dirty="0"/>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1368425"/>
            <a:ext cx="5534025" cy="5329238"/>
          </a:xfrm>
        </p:spPr>
      </p:pic>
      <p:sp>
        <p:nvSpPr>
          <p:cNvPr id="4" name="TextBox 3"/>
          <p:cNvSpPr txBox="1"/>
          <p:nvPr/>
        </p:nvSpPr>
        <p:spPr>
          <a:xfrm>
            <a:off x="6572264" y="4929198"/>
            <a:ext cx="2428860" cy="1200329"/>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800" dirty="0">
                <a:solidFill>
                  <a:schemeClr val="accent4"/>
                </a:solidFill>
              </a:rPr>
              <a:t>Fisher, Erich , 2005. 3D GIS archaeology in South Africa: archeologists working</a:t>
            </a:r>
            <a:br>
              <a:rPr lang="en-US" sz="800" dirty="0">
                <a:solidFill>
                  <a:schemeClr val="accent4"/>
                </a:solidFill>
              </a:rPr>
            </a:br>
            <a:r>
              <a:rPr lang="en-US" sz="800" dirty="0">
                <a:solidFill>
                  <a:schemeClr val="accent4"/>
                </a:solidFill>
              </a:rPr>
              <a:t>along the South African southern coast use multidimensional GIS applications to</a:t>
            </a:r>
            <a:br>
              <a:rPr lang="en-US" sz="800" dirty="0">
                <a:solidFill>
                  <a:schemeClr val="accent4"/>
                </a:solidFill>
              </a:rPr>
            </a:br>
            <a:r>
              <a:rPr lang="en-US" sz="800" dirty="0">
                <a:solidFill>
                  <a:schemeClr val="accent4"/>
                </a:solidFill>
              </a:rPr>
              <a:t>model Pleistocene caves and </a:t>
            </a:r>
            <a:r>
              <a:rPr lang="en-US" sz="800" dirty="0" err="1">
                <a:solidFill>
                  <a:schemeClr val="accent4"/>
                </a:solidFill>
              </a:rPr>
              <a:t>paleo</a:t>
            </a:r>
            <a:r>
              <a:rPr lang="en-US" sz="800" dirty="0">
                <a:solidFill>
                  <a:schemeClr val="accent4"/>
                </a:solidFill>
              </a:rPr>
              <a:t>-environments reconstructing the landscape CA.</a:t>
            </a:r>
            <a:br>
              <a:rPr lang="en-US" sz="800" dirty="0">
                <a:solidFill>
                  <a:schemeClr val="accent4"/>
                </a:solidFill>
              </a:rPr>
            </a:br>
            <a:r>
              <a:rPr lang="en-US" sz="800" dirty="0">
                <a:solidFill>
                  <a:schemeClr val="accent4"/>
                </a:solidFill>
              </a:rPr>
              <a:t>420,000 to 30,000 BP. </a:t>
            </a:r>
            <a:r>
              <a:rPr lang="en-US" sz="800" dirty="0" err="1">
                <a:solidFill>
                  <a:schemeClr val="accent4"/>
                </a:solidFill>
              </a:rPr>
              <a:t>GEO:connexion</a:t>
            </a:r>
            <a:r>
              <a:rPr lang="en-US" sz="800" dirty="0">
                <a:solidFill>
                  <a:schemeClr val="accent4"/>
                </a:solidFill>
              </a:rPr>
              <a:t>, 4 (5): 40</a:t>
            </a:r>
            <a:br>
              <a:rPr lang="en-US" sz="800" dirty="0">
                <a:solidFill>
                  <a:schemeClr val="accent4"/>
                </a:solidFill>
              </a:rPr>
            </a:br>
            <a:r>
              <a:rPr lang="en-US" sz="800" dirty="0"/>
              <a:t/>
            </a:r>
            <a:br>
              <a:rPr lang="en-US" sz="800" dirty="0"/>
            </a:br>
            <a:endParaRPr lang="en-US" sz="800" dirty="0">
              <a:ln>
                <a:solidFill>
                  <a:sysClr val="windowText" lastClr="000000"/>
                </a:solidFill>
              </a:ln>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57200" y="4495800"/>
            <a:ext cx="8077200" cy="1676400"/>
          </a:xfrm>
          <a:prstGeom prst="rect">
            <a:avLst/>
          </a:prstGeom>
          <a:noFill/>
          <a:ln w="9525">
            <a:noFill/>
            <a:miter lim="800000"/>
            <a:headEnd/>
            <a:tailEnd/>
          </a:ln>
          <a:effectLst/>
        </p:spPr>
        <p:txBody>
          <a:bodyPr lIns="92075" tIns="46038" rIns="92075" bIns="46038" anchor="ctr"/>
          <a:lstStyle/>
          <a:p>
            <a:pPr algn="ctr" eaLnBrk="1" hangingPunct="1">
              <a:defRPr/>
            </a:pPr>
            <a:r>
              <a:rPr lang="en-US" altLang="zh-CN" sz="3200">
                <a:solidFill>
                  <a:schemeClr val="tx2"/>
                </a:solidFill>
                <a:effectLst>
                  <a:outerShdw blurRad="38100" dist="38100" dir="2700000" algn="tl">
                    <a:srgbClr val="000000"/>
                  </a:outerShdw>
                </a:effectLst>
                <a:latin typeface="Times New Roman" pitchFamily="18" charset="0"/>
                <a:ea typeface="宋体" pitchFamily="2" charset="-122"/>
                <a:cs typeface="Times New Roman" pitchFamily="18" charset="0"/>
              </a:rPr>
              <a:t>Color infrared composite of the IKONOS draped over the DEM as viewed from the west side of the study area to the east from an elevation of 10,000 m, Xichang, China</a:t>
            </a:r>
            <a:br>
              <a:rPr lang="en-US" altLang="zh-CN" sz="3200">
                <a:solidFill>
                  <a:schemeClr val="tx2"/>
                </a:solidFill>
                <a:effectLst>
                  <a:outerShdw blurRad="38100" dist="38100" dir="2700000" algn="tl">
                    <a:srgbClr val="000000"/>
                  </a:outerShdw>
                </a:effectLst>
                <a:latin typeface="Times New Roman" pitchFamily="18" charset="0"/>
                <a:ea typeface="宋体" pitchFamily="2" charset="-122"/>
                <a:cs typeface="Times New Roman" pitchFamily="18" charset="0"/>
              </a:rPr>
            </a:br>
            <a:r>
              <a:rPr lang="en-US" altLang="zh-CN" sz="1400">
                <a:solidFill>
                  <a:schemeClr val="tx2"/>
                </a:solidFill>
                <a:effectLst>
                  <a:outerShdw blurRad="38100" dist="38100" dir="2700000" algn="tl">
                    <a:srgbClr val="000000"/>
                  </a:outerShdw>
                </a:effectLst>
                <a:latin typeface="Times New Roman" pitchFamily="18" charset="0"/>
                <a:ea typeface="宋体" pitchFamily="2" charset="-122"/>
                <a:cs typeface="Times New Roman" pitchFamily="18" charset="0"/>
              </a:rPr>
              <a:t>Xu, University of Utah, Gong, UC-Berkeley</a:t>
            </a:r>
            <a:br>
              <a:rPr lang="en-US" altLang="zh-CN" sz="1400">
                <a:solidFill>
                  <a:schemeClr val="tx2"/>
                </a:solidFill>
                <a:effectLst>
                  <a:outerShdw blurRad="38100" dist="38100" dir="2700000" algn="tl">
                    <a:srgbClr val="000000"/>
                  </a:outerShdw>
                </a:effectLst>
                <a:latin typeface="Times New Roman" pitchFamily="18" charset="0"/>
                <a:ea typeface="宋体" pitchFamily="2" charset="-122"/>
                <a:cs typeface="Times New Roman" pitchFamily="18" charset="0"/>
              </a:rPr>
            </a:br>
            <a:endParaRPr lang="en-US" altLang="zh-CN" sz="3200">
              <a:solidFill>
                <a:schemeClr val="tx2"/>
              </a:solidFill>
              <a:effectLst>
                <a:outerShdw blurRad="38100" dist="38100" dir="2700000" algn="tl">
                  <a:srgbClr val="000000"/>
                </a:outerShdw>
              </a:effectLst>
              <a:latin typeface="Times New Roman" pitchFamily="18" charset="0"/>
              <a:ea typeface="宋体" pitchFamily="2" charset="-122"/>
              <a:cs typeface="Times New Roman" pitchFamily="18" charset="0"/>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2. Census Data - TIGER</a:t>
            </a:r>
          </a:p>
        </p:txBody>
      </p:sp>
      <p:sp>
        <p:nvSpPr>
          <p:cNvPr id="86019" name="Rectangle 3"/>
          <p:cNvSpPr>
            <a:spLocks noGrp="1" noChangeArrowheads="1"/>
          </p:cNvSpPr>
          <p:nvPr>
            <p:ph type="subTitle" idx="1"/>
          </p:nvPr>
        </p:nvSpPr>
        <p:spPr>
          <a:xfrm>
            <a:off x="762000" y="1524000"/>
            <a:ext cx="8001000" cy="4953000"/>
          </a:xfrm>
        </p:spPr>
        <p:txBody>
          <a:bodyPr/>
          <a:lstStyle/>
          <a:p>
            <a:pPr algn="l" eaLnBrk="1" hangingPunct="1">
              <a:defRPr/>
            </a:pPr>
            <a:r>
              <a:rPr lang="en-US" sz="2800" dirty="0" smtClean="0"/>
              <a:t>Census units </a:t>
            </a:r>
          </a:p>
          <a:p>
            <a:pPr algn="l" eaLnBrk="1" hangingPunct="1">
              <a:buFont typeface="Arial" charset="0"/>
              <a:buChar char="►"/>
              <a:defRPr/>
            </a:pPr>
            <a:r>
              <a:rPr lang="en-US" sz="2800" dirty="0" smtClean="0"/>
              <a:t> </a:t>
            </a:r>
            <a:r>
              <a:rPr lang="en-US" sz="2800" dirty="0" smtClean="0">
                <a:solidFill>
                  <a:schemeClr val="hlink"/>
                </a:solidFill>
              </a:rPr>
              <a:t>Census tracts</a:t>
            </a:r>
            <a:r>
              <a:rPr lang="en-US" sz="2800" dirty="0" smtClean="0"/>
              <a:t> </a:t>
            </a:r>
          </a:p>
          <a:p>
            <a:pPr algn="l" eaLnBrk="1" hangingPunct="1">
              <a:defRPr/>
            </a:pPr>
            <a:r>
              <a:rPr lang="en-US" sz="2800" dirty="0" smtClean="0"/>
              <a:t>   - defined by the U.S. Census Bureau for 	statistical reporting of socio-economic data</a:t>
            </a:r>
          </a:p>
          <a:p>
            <a:pPr algn="l" eaLnBrk="1" hangingPunct="1">
              <a:defRPr/>
            </a:pPr>
            <a:r>
              <a:rPr lang="en-US" sz="2800" dirty="0" smtClean="0"/>
              <a:t>   - their boundaries follow major streets or 	natural features </a:t>
            </a:r>
          </a:p>
          <a:p>
            <a:pPr algn="l" eaLnBrk="1" hangingPunct="1">
              <a:defRPr/>
            </a:pPr>
            <a:r>
              <a:rPr lang="en-US" sz="2800" dirty="0" smtClean="0"/>
              <a:t>   - each tract comprises a population of 	approximately </a:t>
            </a:r>
            <a:r>
              <a:rPr lang="en-US" sz="2800" dirty="0" smtClean="0">
                <a:solidFill>
                  <a:srgbClr val="AECA56"/>
                </a:solidFill>
              </a:rPr>
              <a:t>4,000-5,000</a:t>
            </a:r>
            <a:r>
              <a:rPr lang="en-US" sz="2800" dirty="0" smtClean="0"/>
              <a:t> </a:t>
            </a:r>
          </a:p>
          <a:p>
            <a:pPr algn="l" eaLnBrk="1" hangingPunct="1">
              <a:defRPr/>
            </a:pPr>
            <a:r>
              <a:rPr lang="en-US" sz="2800" dirty="0" smtClean="0"/>
              <a:t>   - census tracts are numbered consecutively 	and unique within the jurisdiction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2. Census Data</a:t>
            </a:r>
          </a:p>
        </p:txBody>
      </p:sp>
      <p:sp>
        <p:nvSpPr>
          <p:cNvPr id="102403" name="Rectangle 3"/>
          <p:cNvSpPr>
            <a:spLocks noGrp="1" noChangeArrowheads="1"/>
          </p:cNvSpPr>
          <p:nvPr>
            <p:ph type="subTitle" idx="1"/>
          </p:nvPr>
        </p:nvSpPr>
        <p:spPr>
          <a:xfrm>
            <a:off x="762000" y="1447800"/>
            <a:ext cx="8001000" cy="4953000"/>
          </a:xfrm>
        </p:spPr>
        <p:txBody>
          <a:bodyPr/>
          <a:lstStyle/>
          <a:p>
            <a:pPr algn="l" eaLnBrk="1" hangingPunct="1">
              <a:defRPr/>
            </a:pPr>
            <a:r>
              <a:rPr lang="en-US" sz="2800" dirty="0" smtClean="0"/>
              <a:t>Census units </a:t>
            </a:r>
          </a:p>
          <a:p>
            <a:pPr algn="l" eaLnBrk="1" hangingPunct="1">
              <a:buFont typeface="Arial" charset="0"/>
              <a:buChar char="►"/>
              <a:defRPr/>
            </a:pPr>
            <a:r>
              <a:rPr lang="en-US" sz="2800" dirty="0" smtClean="0"/>
              <a:t> </a:t>
            </a:r>
            <a:r>
              <a:rPr lang="en-US" sz="2800" dirty="0" smtClean="0">
                <a:solidFill>
                  <a:schemeClr val="hlink"/>
                </a:solidFill>
              </a:rPr>
              <a:t>Block groups</a:t>
            </a:r>
            <a:r>
              <a:rPr lang="en-US" sz="2800" dirty="0" smtClean="0"/>
              <a:t> </a:t>
            </a:r>
          </a:p>
          <a:p>
            <a:pPr algn="l" eaLnBrk="1" hangingPunct="1">
              <a:defRPr/>
            </a:pPr>
            <a:r>
              <a:rPr lang="en-US" sz="2800" dirty="0" smtClean="0"/>
              <a:t>  - comprise a population of approximately </a:t>
            </a:r>
            <a:r>
              <a:rPr lang="en-US" sz="2800" dirty="0" smtClean="0">
                <a:solidFill>
                  <a:srgbClr val="AECA56"/>
                </a:solidFill>
              </a:rPr>
              <a:t>1,000</a:t>
            </a:r>
            <a:r>
              <a:rPr lang="en-US" sz="2800" dirty="0" smtClean="0"/>
              <a:t> </a:t>
            </a:r>
          </a:p>
          <a:p>
            <a:pPr algn="l" eaLnBrk="1" hangingPunct="1">
              <a:defRPr/>
            </a:pPr>
            <a:r>
              <a:rPr lang="en-US" sz="2800" dirty="0" smtClean="0"/>
              <a:t>  - boundaries coterminous with tract boundaries</a:t>
            </a:r>
          </a:p>
          <a:p>
            <a:pPr algn="l" eaLnBrk="1" hangingPunct="1">
              <a:buFont typeface="Arial" charset="0"/>
              <a:buChar char="►"/>
              <a:defRPr/>
            </a:pPr>
            <a:r>
              <a:rPr lang="en-US" sz="2800" dirty="0" smtClean="0"/>
              <a:t> </a:t>
            </a:r>
            <a:r>
              <a:rPr lang="en-US" sz="2800" dirty="0" smtClean="0">
                <a:solidFill>
                  <a:srgbClr val="AECA56"/>
                </a:solidFill>
              </a:rPr>
              <a:t>Blocks</a:t>
            </a:r>
            <a:r>
              <a:rPr lang="en-US" sz="2800" dirty="0" smtClean="0">
                <a:solidFill>
                  <a:schemeClr val="hlink"/>
                </a:solidFill>
              </a:rPr>
              <a:t> </a:t>
            </a:r>
          </a:p>
          <a:p>
            <a:pPr algn="l" eaLnBrk="1" hangingPunct="1">
              <a:defRPr/>
            </a:pPr>
            <a:r>
              <a:rPr lang="en-US" sz="2800" dirty="0" smtClean="0"/>
              <a:t>  - smallest geographic area formed by street 	segments </a:t>
            </a:r>
          </a:p>
          <a:p>
            <a:pPr algn="l" eaLnBrk="1" hangingPunct="1">
              <a:defRPr/>
            </a:pPr>
            <a:r>
              <a:rPr lang="en-US" sz="2800" dirty="0" smtClean="0"/>
              <a:t>  - coded by </a:t>
            </a:r>
            <a:r>
              <a:rPr lang="en-US" sz="2800" dirty="0" smtClean="0">
                <a:solidFill>
                  <a:srgbClr val="AECA56"/>
                </a:solidFill>
              </a:rPr>
              <a:t>3 digit numbers</a:t>
            </a:r>
            <a:r>
              <a:rPr lang="en-US" sz="2800" dirty="0" smtClean="0"/>
              <a:t>, the first one 	represents the block group, the last two are 	unique within the block group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sz="3600" smtClean="0"/>
              <a:t>2  Census Data…</a:t>
            </a:r>
            <a:r>
              <a:rPr lang="en-US" smtClean="0"/>
              <a:t> </a:t>
            </a:r>
          </a:p>
        </p:txBody>
      </p:sp>
      <p:sp>
        <p:nvSpPr>
          <p:cNvPr id="145411" name="Rectangle 3"/>
          <p:cNvSpPr>
            <a:spLocks noGrp="1" noRot="1" noChangeArrowheads="1"/>
          </p:cNvSpPr>
          <p:nvPr>
            <p:ph type="body" sz="half" idx="1"/>
          </p:nvPr>
        </p:nvSpPr>
        <p:spPr>
          <a:xfrm>
            <a:off x="301625" y="1444625"/>
            <a:ext cx="4194175" cy="4498975"/>
          </a:xfrm>
        </p:spPr>
        <p:txBody>
          <a:bodyPr/>
          <a:lstStyle/>
          <a:p>
            <a:pPr eaLnBrk="1" hangingPunct="1">
              <a:buFont typeface="Arial" charset="0"/>
              <a:buChar char="►"/>
              <a:defRPr/>
            </a:pPr>
            <a:r>
              <a:rPr lang="en-US" sz="2800" smtClean="0">
                <a:effectLst/>
              </a:rPr>
              <a:t>Census tracts</a:t>
            </a:r>
            <a:r>
              <a:rPr lang="en-US" sz="2000" smtClean="0"/>
              <a:t> </a:t>
            </a:r>
          </a:p>
          <a:p>
            <a:pPr eaLnBrk="1" hangingPunct="1">
              <a:buFont typeface="Arial" charset="0"/>
              <a:buChar char="►"/>
              <a:defRPr/>
            </a:pPr>
            <a:endParaRPr lang="en-US" sz="2000" smtClean="0"/>
          </a:p>
        </p:txBody>
      </p:sp>
      <p:pic>
        <p:nvPicPr>
          <p:cNvPr id="2458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981200"/>
            <a:ext cx="6172200" cy="4386263"/>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igure_1"/>
          <p:cNvPicPr>
            <a:picLocks noGrp="1" noChangeAspect="1" noChangeArrowheads="1"/>
          </p:cNvPicPr>
          <p:nvPr>
            <p:ph/>
          </p:nvPr>
        </p:nvPicPr>
        <p:blipFill>
          <a:blip r:embed="rId2">
            <a:extLst>
              <a:ext uri="{28A0092B-C50C-407E-A947-70E740481C1C}">
                <a14:useLocalDpi xmlns:a14="http://schemas.microsoft.com/office/drawing/2010/main" val="0"/>
              </a:ext>
            </a:extLst>
          </a:blip>
          <a:srcRect b="4839"/>
          <a:stretch>
            <a:fillRect/>
          </a:stretch>
        </p:blipFill>
        <p:spPr>
          <a:xfrm>
            <a:off x="2301875" y="76200"/>
            <a:ext cx="4949825" cy="6400800"/>
          </a:xfrm>
          <a:noFill/>
          <a:extLst>
            <a:ext uri="{909E8E84-426E-40DD-AFC4-6F175D3DCCD1}">
              <a14:hiddenFill xmlns:a14="http://schemas.microsoft.com/office/drawing/2010/main">
                <a:solidFill>
                  <a:srgbClr val="FFFFFF"/>
                </a:solidFill>
              </a14:hiddenFill>
            </a:ext>
          </a:extLst>
        </p:spPr>
      </p:pic>
      <p:sp>
        <p:nvSpPr>
          <p:cNvPr id="25603" name="Rectangle 7"/>
          <p:cNvSpPr>
            <a:spLocks noChangeArrowheads="1"/>
          </p:cNvSpPr>
          <p:nvPr/>
        </p:nvSpPr>
        <p:spPr bwMode="auto">
          <a:xfrm>
            <a:off x="304800" y="4402138"/>
            <a:ext cx="14478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zh-CN" sz="1600">
                <a:latin typeface="Times New Roman" panose="02020603050405020304" pitchFamily="18" charset="0"/>
                <a:ea typeface="宋体" panose="02010600030101010101" pitchFamily="2" charset="-122"/>
                <a:cs typeface="Times New Roman" panose="02020603050405020304" pitchFamily="18" charset="0"/>
              </a:rPr>
              <a:t>Proportion of Minorities and TRI Facility Locations</a:t>
            </a:r>
            <a:endParaRPr lang="en-US" altLang="zh-CN" sz="1600">
              <a:ea typeface="宋体" panose="02010600030101010101" pitchFamily="2" charset="-122"/>
              <a:cs typeface="Times New Roman" panose="02020603050405020304" pitchFamily="18" charset="0"/>
            </a:endParaRPr>
          </a:p>
          <a:p>
            <a:pPr>
              <a:spcBef>
                <a:spcPct val="0"/>
              </a:spcBef>
              <a:buClrTx/>
              <a:buSzTx/>
              <a:buFontTx/>
              <a:buNone/>
            </a:pPr>
            <a:r>
              <a:rPr lang="en-US" altLang="zh-CN" sz="1600">
                <a:latin typeface="Times New Roman" panose="02020603050405020304" pitchFamily="18" charset="0"/>
                <a:ea typeface="宋体" panose="02010600030101010101" pitchFamily="2" charset="-122"/>
                <a:cs typeface="Times New Roman" panose="02020603050405020304" pitchFamily="18" charset="0"/>
              </a:rPr>
              <a:t>Erie County, NY</a:t>
            </a:r>
            <a:endParaRPr lang="en-US" altLang="zh-CN" sz="1600">
              <a:ea typeface="宋体" panose="02010600030101010101" pitchFamily="2" charset="-122"/>
              <a:cs typeface="Times New Roman" panose="02020603050405020304" pitchFamily="18" charset="0"/>
            </a:endParaRPr>
          </a:p>
          <a:p>
            <a:pPr>
              <a:spcBef>
                <a:spcPct val="0"/>
              </a:spcBef>
              <a:buClrTx/>
              <a:buSzTx/>
              <a:buFontTx/>
              <a:buNone/>
            </a:pPr>
            <a:endParaRPr lang="en-US" altLang="zh-CN" sz="1800">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81400"/>
            <a:ext cx="2819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8243" name="Rectangle 3"/>
          <p:cNvSpPr>
            <a:spLocks noGrp="1" noChangeArrowheads="1"/>
          </p:cNvSpPr>
          <p:nvPr>
            <p:ph type="subTitle" idx="1"/>
          </p:nvPr>
        </p:nvSpPr>
        <p:spPr>
          <a:xfrm>
            <a:off x="762000" y="1676400"/>
            <a:ext cx="7696200" cy="4419600"/>
          </a:xfrm>
        </p:spPr>
        <p:txBody>
          <a:bodyPr/>
          <a:lstStyle/>
          <a:p>
            <a:pPr algn="l" eaLnBrk="1" hangingPunct="1">
              <a:buFont typeface="Arial" charset="0"/>
              <a:buChar char="►"/>
              <a:defRPr/>
            </a:pPr>
            <a:r>
              <a:rPr lang="en-US" altLang="en-US" sz="2400" smtClean="0">
                <a:effectLst/>
              </a:rPr>
              <a:t> </a:t>
            </a:r>
            <a:r>
              <a:rPr lang="en-US" altLang="en-US" sz="2800" smtClean="0">
                <a:effectLst/>
              </a:rPr>
              <a:t>The elevation value are stored as a matrix of 	regularly spaced ground positions </a:t>
            </a:r>
          </a:p>
          <a:p>
            <a:pPr algn="l" eaLnBrk="1" hangingPunct="1">
              <a:buFont typeface="Arial" charset="0"/>
              <a:buChar char="►"/>
              <a:defRPr/>
            </a:pPr>
            <a:r>
              <a:rPr lang="en-US" altLang="en-US" sz="2800" smtClean="0">
                <a:effectLst/>
              </a:rPr>
              <a:t> Each data point represents the elevation of 	the grid cell in which it is located</a:t>
            </a:r>
          </a:p>
          <a:p>
            <a:pPr algn="l" eaLnBrk="1" hangingPunct="1">
              <a:defRPr/>
            </a:pPr>
            <a:r>
              <a:rPr lang="en-US" altLang="en-US" sz="1200" smtClean="0">
                <a:effectLst/>
              </a:rPr>
              <a:t> </a:t>
            </a:r>
          </a:p>
          <a:p>
            <a:pPr algn="l" eaLnBrk="1" hangingPunct="1">
              <a:lnSpc>
                <a:spcPct val="80000"/>
              </a:lnSpc>
              <a:defRPr/>
            </a:pPr>
            <a:r>
              <a:rPr lang="en-US" altLang="en-US" sz="2400" smtClean="0"/>
              <a:t>	</a:t>
            </a:r>
          </a:p>
        </p:txBody>
      </p:sp>
      <p:sp>
        <p:nvSpPr>
          <p:cNvPr id="138244" name="Rectangle 4"/>
          <p:cNvSpPr>
            <a:spLocks noRot="1" noChangeArrowheads="1"/>
          </p:cNvSpPr>
          <p:nvPr/>
        </p:nvSpPr>
        <p:spPr bwMode="auto">
          <a:xfrm>
            <a:off x="301625" y="381000"/>
            <a:ext cx="8540750" cy="1143000"/>
          </a:xfrm>
          <a:prstGeom prst="rect">
            <a:avLst/>
          </a:prstGeom>
          <a:noFill/>
          <a:ln w="9525">
            <a:noFill/>
            <a:miter lim="800000"/>
            <a:headEnd/>
            <a:tailEnd/>
          </a:ln>
          <a:effectLst/>
        </p:spPr>
        <p:txBody>
          <a:bodyPr anchor="ctr"/>
          <a:lstStyle/>
          <a:p>
            <a:pPr algn="ctr" eaLnBrk="1" hangingPunct="1">
              <a:defRPr/>
            </a:pPr>
            <a:r>
              <a:rPr lang="en-US" sz="3600">
                <a:solidFill>
                  <a:schemeClr val="tx2"/>
                </a:solidFill>
                <a:effectLst>
                  <a:outerShdw blurRad="38100" dist="38100" dir="2700000" algn="tl">
                    <a:srgbClr val="000000"/>
                  </a:outerShdw>
                </a:effectLst>
                <a:cs typeface="Arial" charset="0"/>
              </a:rPr>
              <a:t>1. Digital Elevation Models (DEM)</a:t>
            </a:r>
            <a:endParaRPr lang="en-US" altLang="en-US" sz="3600">
              <a:solidFill>
                <a:schemeClr val="tx2"/>
              </a:solidFill>
              <a:effectLst>
                <a:outerShdw blurRad="38100" dist="38100" dir="2700000" algn="tl">
                  <a:srgbClr val="000000"/>
                </a:outerShdw>
              </a:effectLst>
              <a:cs typeface="Arial" charset="0"/>
            </a:endParaRPr>
          </a:p>
        </p:txBody>
      </p:sp>
      <p:grpSp>
        <p:nvGrpSpPr>
          <p:cNvPr id="5125" name="Group 5"/>
          <p:cNvGrpSpPr>
            <a:grpSpLocks/>
          </p:cNvGrpSpPr>
          <p:nvPr/>
        </p:nvGrpSpPr>
        <p:grpSpPr bwMode="auto">
          <a:xfrm>
            <a:off x="2971800" y="4038600"/>
            <a:ext cx="1600200" cy="1905000"/>
            <a:chOff x="1728" y="1440"/>
            <a:chExt cx="2016" cy="2304"/>
          </a:xfrm>
        </p:grpSpPr>
        <p:sp>
          <p:nvSpPr>
            <p:cNvPr id="5159" name="Rectangle 6"/>
            <p:cNvSpPr>
              <a:spLocks noChangeArrowheads="1"/>
            </p:cNvSpPr>
            <p:nvPr/>
          </p:nvSpPr>
          <p:spPr bwMode="auto">
            <a:xfrm>
              <a:off x="1728"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0" name="Rectangle 7"/>
            <p:cNvSpPr>
              <a:spLocks noChangeArrowheads="1"/>
            </p:cNvSpPr>
            <p:nvPr/>
          </p:nvSpPr>
          <p:spPr bwMode="auto">
            <a:xfrm>
              <a:off x="2016"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1" name="Rectangle 8"/>
            <p:cNvSpPr>
              <a:spLocks noChangeArrowheads="1"/>
            </p:cNvSpPr>
            <p:nvPr/>
          </p:nvSpPr>
          <p:spPr bwMode="auto">
            <a:xfrm>
              <a:off x="2304"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2" name="Rectangle 9"/>
            <p:cNvSpPr>
              <a:spLocks noChangeArrowheads="1"/>
            </p:cNvSpPr>
            <p:nvPr/>
          </p:nvSpPr>
          <p:spPr bwMode="auto">
            <a:xfrm>
              <a:off x="2592"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3" name="Rectangle 10"/>
            <p:cNvSpPr>
              <a:spLocks noChangeArrowheads="1"/>
            </p:cNvSpPr>
            <p:nvPr/>
          </p:nvSpPr>
          <p:spPr bwMode="auto">
            <a:xfrm>
              <a:off x="2880"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4" name="Rectangle 11"/>
            <p:cNvSpPr>
              <a:spLocks noChangeArrowheads="1"/>
            </p:cNvSpPr>
            <p:nvPr/>
          </p:nvSpPr>
          <p:spPr bwMode="auto">
            <a:xfrm>
              <a:off x="3168"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5" name="Rectangle 12"/>
            <p:cNvSpPr>
              <a:spLocks noChangeArrowheads="1"/>
            </p:cNvSpPr>
            <p:nvPr/>
          </p:nvSpPr>
          <p:spPr bwMode="auto">
            <a:xfrm>
              <a:off x="1728"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6" name="Rectangle 13"/>
            <p:cNvSpPr>
              <a:spLocks noChangeArrowheads="1"/>
            </p:cNvSpPr>
            <p:nvPr/>
          </p:nvSpPr>
          <p:spPr bwMode="auto">
            <a:xfrm>
              <a:off x="2016"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7" name="Rectangle 14"/>
            <p:cNvSpPr>
              <a:spLocks noChangeArrowheads="1"/>
            </p:cNvSpPr>
            <p:nvPr/>
          </p:nvSpPr>
          <p:spPr bwMode="auto">
            <a:xfrm>
              <a:off x="2304"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8" name="Rectangle 15"/>
            <p:cNvSpPr>
              <a:spLocks noChangeArrowheads="1"/>
            </p:cNvSpPr>
            <p:nvPr/>
          </p:nvSpPr>
          <p:spPr bwMode="auto">
            <a:xfrm>
              <a:off x="2592"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69" name="Rectangle 16"/>
            <p:cNvSpPr>
              <a:spLocks noChangeArrowheads="1"/>
            </p:cNvSpPr>
            <p:nvPr/>
          </p:nvSpPr>
          <p:spPr bwMode="auto">
            <a:xfrm>
              <a:off x="2880"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0" name="Rectangle 17"/>
            <p:cNvSpPr>
              <a:spLocks noChangeArrowheads="1"/>
            </p:cNvSpPr>
            <p:nvPr/>
          </p:nvSpPr>
          <p:spPr bwMode="auto">
            <a:xfrm>
              <a:off x="3168"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1" name="Rectangle 18"/>
            <p:cNvSpPr>
              <a:spLocks noChangeArrowheads="1"/>
            </p:cNvSpPr>
            <p:nvPr/>
          </p:nvSpPr>
          <p:spPr bwMode="auto">
            <a:xfrm>
              <a:off x="1728"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2" name="Rectangle 19"/>
            <p:cNvSpPr>
              <a:spLocks noChangeArrowheads="1"/>
            </p:cNvSpPr>
            <p:nvPr/>
          </p:nvSpPr>
          <p:spPr bwMode="auto">
            <a:xfrm>
              <a:off x="2016"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3" name="Rectangle 20"/>
            <p:cNvSpPr>
              <a:spLocks noChangeArrowheads="1"/>
            </p:cNvSpPr>
            <p:nvPr/>
          </p:nvSpPr>
          <p:spPr bwMode="auto">
            <a:xfrm>
              <a:off x="2304"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4" name="Rectangle 21"/>
            <p:cNvSpPr>
              <a:spLocks noChangeArrowheads="1"/>
            </p:cNvSpPr>
            <p:nvPr/>
          </p:nvSpPr>
          <p:spPr bwMode="auto">
            <a:xfrm>
              <a:off x="2592"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5" name="Rectangle 22"/>
            <p:cNvSpPr>
              <a:spLocks noChangeArrowheads="1"/>
            </p:cNvSpPr>
            <p:nvPr/>
          </p:nvSpPr>
          <p:spPr bwMode="auto">
            <a:xfrm>
              <a:off x="2880"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6" name="Rectangle 23"/>
            <p:cNvSpPr>
              <a:spLocks noChangeArrowheads="1"/>
            </p:cNvSpPr>
            <p:nvPr/>
          </p:nvSpPr>
          <p:spPr bwMode="auto">
            <a:xfrm>
              <a:off x="3168"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7" name="Rectangle 24"/>
            <p:cNvSpPr>
              <a:spLocks noChangeArrowheads="1"/>
            </p:cNvSpPr>
            <p:nvPr/>
          </p:nvSpPr>
          <p:spPr bwMode="auto">
            <a:xfrm>
              <a:off x="1728"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8" name="Rectangle 25"/>
            <p:cNvSpPr>
              <a:spLocks noChangeArrowheads="1"/>
            </p:cNvSpPr>
            <p:nvPr/>
          </p:nvSpPr>
          <p:spPr bwMode="auto">
            <a:xfrm>
              <a:off x="2016"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79" name="Rectangle 26"/>
            <p:cNvSpPr>
              <a:spLocks noChangeArrowheads="1"/>
            </p:cNvSpPr>
            <p:nvPr/>
          </p:nvSpPr>
          <p:spPr bwMode="auto">
            <a:xfrm>
              <a:off x="2304"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0" name="Rectangle 27"/>
            <p:cNvSpPr>
              <a:spLocks noChangeArrowheads="1"/>
            </p:cNvSpPr>
            <p:nvPr/>
          </p:nvSpPr>
          <p:spPr bwMode="auto">
            <a:xfrm>
              <a:off x="2592"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1" name="Rectangle 28"/>
            <p:cNvSpPr>
              <a:spLocks noChangeArrowheads="1"/>
            </p:cNvSpPr>
            <p:nvPr/>
          </p:nvSpPr>
          <p:spPr bwMode="auto">
            <a:xfrm>
              <a:off x="2880"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2" name="Rectangle 29"/>
            <p:cNvSpPr>
              <a:spLocks noChangeArrowheads="1"/>
            </p:cNvSpPr>
            <p:nvPr/>
          </p:nvSpPr>
          <p:spPr bwMode="auto">
            <a:xfrm>
              <a:off x="3168"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3" name="Rectangle 30"/>
            <p:cNvSpPr>
              <a:spLocks noChangeArrowheads="1"/>
            </p:cNvSpPr>
            <p:nvPr/>
          </p:nvSpPr>
          <p:spPr bwMode="auto">
            <a:xfrm>
              <a:off x="1728"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4" name="Rectangle 31"/>
            <p:cNvSpPr>
              <a:spLocks noChangeArrowheads="1"/>
            </p:cNvSpPr>
            <p:nvPr/>
          </p:nvSpPr>
          <p:spPr bwMode="auto">
            <a:xfrm>
              <a:off x="2016"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5" name="Rectangle 32"/>
            <p:cNvSpPr>
              <a:spLocks noChangeArrowheads="1"/>
            </p:cNvSpPr>
            <p:nvPr/>
          </p:nvSpPr>
          <p:spPr bwMode="auto">
            <a:xfrm>
              <a:off x="2304"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6" name="Rectangle 33"/>
            <p:cNvSpPr>
              <a:spLocks noChangeArrowheads="1"/>
            </p:cNvSpPr>
            <p:nvPr/>
          </p:nvSpPr>
          <p:spPr bwMode="auto">
            <a:xfrm>
              <a:off x="2592"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7" name="Rectangle 34"/>
            <p:cNvSpPr>
              <a:spLocks noChangeArrowheads="1"/>
            </p:cNvSpPr>
            <p:nvPr/>
          </p:nvSpPr>
          <p:spPr bwMode="auto">
            <a:xfrm>
              <a:off x="2880"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8" name="Rectangle 35"/>
            <p:cNvSpPr>
              <a:spLocks noChangeArrowheads="1"/>
            </p:cNvSpPr>
            <p:nvPr/>
          </p:nvSpPr>
          <p:spPr bwMode="auto">
            <a:xfrm>
              <a:off x="3168"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89" name="Rectangle 36"/>
            <p:cNvSpPr>
              <a:spLocks noChangeArrowheads="1"/>
            </p:cNvSpPr>
            <p:nvPr/>
          </p:nvSpPr>
          <p:spPr bwMode="auto">
            <a:xfrm>
              <a:off x="1728"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0" name="Rectangle 37"/>
            <p:cNvSpPr>
              <a:spLocks noChangeArrowheads="1"/>
            </p:cNvSpPr>
            <p:nvPr/>
          </p:nvSpPr>
          <p:spPr bwMode="auto">
            <a:xfrm>
              <a:off x="2016"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1" name="Rectangle 38"/>
            <p:cNvSpPr>
              <a:spLocks noChangeArrowheads="1"/>
            </p:cNvSpPr>
            <p:nvPr/>
          </p:nvSpPr>
          <p:spPr bwMode="auto">
            <a:xfrm>
              <a:off x="2304"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2" name="Rectangle 39"/>
            <p:cNvSpPr>
              <a:spLocks noChangeArrowheads="1"/>
            </p:cNvSpPr>
            <p:nvPr/>
          </p:nvSpPr>
          <p:spPr bwMode="auto">
            <a:xfrm>
              <a:off x="2592"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3" name="Rectangle 40"/>
            <p:cNvSpPr>
              <a:spLocks noChangeArrowheads="1"/>
            </p:cNvSpPr>
            <p:nvPr/>
          </p:nvSpPr>
          <p:spPr bwMode="auto">
            <a:xfrm>
              <a:off x="2880"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4" name="Rectangle 41"/>
            <p:cNvSpPr>
              <a:spLocks noChangeArrowheads="1"/>
            </p:cNvSpPr>
            <p:nvPr/>
          </p:nvSpPr>
          <p:spPr bwMode="auto">
            <a:xfrm>
              <a:off x="3168"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5" name="Rectangle 42"/>
            <p:cNvSpPr>
              <a:spLocks noChangeArrowheads="1"/>
            </p:cNvSpPr>
            <p:nvPr/>
          </p:nvSpPr>
          <p:spPr bwMode="auto">
            <a:xfrm>
              <a:off x="1728"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6" name="Rectangle 43"/>
            <p:cNvSpPr>
              <a:spLocks noChangeArrowheads="1"/>
            </p:cNvSpPr>
            <p:nvPr/>
          </p:nvSpPr>
          <p:spPr bwMode="auto">
            <a:xfrm>
              <a:off x="2016"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7" name="Rectangle 44"/>
            <p:cNvSpPr>
              <a:spLocks noChangeArrowheads="1"/>
            </p:cNvSpPr>
            <p:nvPr/>
          </p:nvSpPr>
          <p:spPr bwMode="auto">
            <a:xfrm>
              <a:off x="2304"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8" name="Rectangle 45"/>
            <p:cNvSpPr>
              <a:spLocks noChangeArrowheads="1"/>
            </p:cNvSpPr>
            <p:nvPr/>
          </p:nvSpPr>
          <p:spPr bwMode="auto">
            <a:xfrm>
              <a:off x="2592"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99" name="Rectangle 46"/>
            <p:cNvSpPr>
              <a:spLocks noChangeArrowheads="1"/>
            </p:cNvSpPr>
            <p:nvPr/>
          </p:nvSpPr>
          <p:spPr bwMode="auto">
            <a:xfrm>
              <a:off x="2880"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0" name="Rectangle 47"/>
            <p:cNvSpPr>
              <a:spLocks noChangeArrowheads="1"/>
            </p:cNvSpPr>
            <p:nvPr/>
          </p:nvSpPr>
          <p:spPr bwMode="auto">
            <a:xfrm>
              <a:off x="3168"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1" name="Rectangle 48"/>
            <p:cNvSpPr>
              <a:spLocks noChangeArrowheads="1"/>
            </p:cNvSpPr>
            <p:nvPr/>
          </p:nvSpPr>
          <p:spPr bwMode="auto">
            <a:xfrm>
              <a:off x="1728"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2" name="Rectangle 49"/>
            <p:cNvSpPr>
              <a:spLocks noChangeArrowheads="1"/>
            </p:cNvSpPr>
            <p:nvPr/>
          </p:nvSpPr>
          <p:spPr bwMode="auto">
            <a:xfrm>
              <a:off x="2016"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3" name="Rectangle 50"/>
            <p:cNvSpPr>
              <a:spLocks noChangeArrowheads="1"/>
            </p:cNvSpPr>
            <p:nvPr/>
          </p:nvSpPr>
          <p:spPr bwMode="auto">
            <a:xfrm>
              <a:off x="2304"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4" name="Rectangle 51"/>
            <p:cNvSpPr>
              <a:spLocks noChangeArrowheads="1"/>
            </p:cNvSpPr>
            <p:nvPr/>
          </p:nvSpPr>
          <p:spPr bwMode="auto">
            <a:xfrm>
              <a:off x="2592"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5" name="Rectangle 52"/>
            <p:cNvSpPr>
              <a:spLocks noChangeArrowheads="1"/>
            </p:cNvSpPr>
            <p:nvPr/>
          </p:nvSpPr>
          <p:spPr bwMode="auto">
            <a:xfrm>
              <a:off x="2880"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6" name="Rectangle 53"/>
            <p:cNvSpPr>
              <a:spLocks noChangeArrowheads="1"/>
            </p:cNvSpPr>
            <p:nvPr/>
          </p:nvSpPr>
          <p:spPr bwMode="auto">
            <a:xfrm>
              <a:off x="3168"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7" name="Rectangle 54"/>
            <p:cNvSpPr>
              <a:spLocks noChangeArrowheads="1"/>
            </p:cNvSpPr>
            <p:nvPr/>
          </p:nvSpPr>
          <p:spPr bwMode="auto">
            <a:xfrm>
              <a:off x="3456" y="144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8" name="Rectangle 55"/>
            <p:cNvSpPr>
              <a:spLocks noChangeArrowheads="1"/>
            </p:cNvSpPr>
            <p:nvPr/>
          </p:nvSpPr>
          <p:spPr bwMode="auto">
            <a:xfrm>
              <a:off x="3456" y="172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09" name="Rectangle 56"/>
            <p:cNvSpPr>
              <a:spLocks noChangeArrowheads="1"/>
            </p:cNvSpPr>
            <p:nvPr/>
          </p:nvSpPr>
          <p:spPr bwMode="auto">
            <a:xfrm>
              <a:off x="3456" y="201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10" name="Rectangle 57"/>
            <p:cNvSpPr>
              <a:spLocks noChangeArrowheads="1"/>
            </p:cNvSpPr>
            <p:nvPr/>
          </p:nvSpPr>
          <p:spPr bwMode="auto">
            <a:xfrm>
              <a:off x="3456" y="2304"/>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11" name="Rectangle 58"/>
            <p:cNvSpPr>
              <a:spLocks noChangeArrowheads="1"/>
            </p:cNvSpPr>
            <p:nvPr/>
          </p:nvSpPr>
          <p:spPr bwMode="auto">
            <a:xfrm>
              <a:off x="3456" y="2592"/>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12" name="Rectangle 59"/>
            <p:cNvSpPr>
              <a:spLocks noChangeArrowheads="1"/>
            </p:cNvSpPr>
            <p:nvPr/>
          </p:nvSpPr>
          <p:spPr bwMode="auto">
            <a:xfrm>
              <a:off x="3456" y="2880"/>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13" name="Rectangle 60"/>
            <p:cNvSpPr>
              <a:spLocks noChangeArrowheads="1"/>
            </p:cNvSpPr>
            <p:nvPr/>
          </p:nvSpPr>
          <p:spPr bwMode="auto">
            <a:xfrm>
              <a:off x="3456" y="3456"/>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214" name="Rectangle 61"/>
            <p:cNvSpPr>
              <a:spLocks noChangeArrowheads="1"/>
            </p:cNvSpPr>
            <p:nvPr/>
          </p:nvSpPr>
          <p:spPr bwMode="auto">
            <a:xfrm>
              <a:off x="3456" y="3168"/>
              <a:ext cx="288" cy="288"/>
            </a:xfrm>
            <a:prstGeom prst="rect">
              <a:avLst/>
            </a:prstGeom>
            <a:solidFill>
              <a:schemeClr val="bg1"/>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5126" name="Group 62"/>
          <p:cNvGrpSpPr>
            <a:grpSpLocks/>
          </p:cNvGrpSpPr>
          <p:nvPr/>
        </p:nvGrpSpPr>
        <p:grpSpPr bwMode="auto">
          <a:xfrm>
            <a:off x="1143000" y="3962400"/>
            <a:ext cx="1625600" cy="1978025"/>
            <a:chOff x="1440" y="1152"/>
            <a:chExt cx="3024" cy="3600"/>
          </a:xfrm>
        </p:grpSpPr>
        <p:grpSp>
          <p:nvGrpSpPr>
            <p:cNvPr id="5127" name="Group 63"/>
            <p:cNvGrpSpPr>
              <a:grpSpLocks/>
            </p:cNvGrpSpPr>
            <p:nvPr/>
          </p:nvGrpSpPr>
          <p:grpSpPr bwMode="auto">
            <a:xfrm>
              <a:off x="1728" y="1440"/>
              <a:ext cx="2448" cy="3024"/>
              <a:chOff x="1728" y="1440"/>
              <a:chExt cx="2448" cy="3024"/>
            </a:xfrm>
          </p:grpSpPr>
          <p:sp>
            <p:nvSpPr>
              <p:cNvPr id="5129" name="AutoShape 64"/>
              <p:cNvSpPr>
                <a:spLocks noChangeArrowheads="1"/>
              </p:cNvSpPr>
              <p:nvPr/>
            </p:nvSpPr>
            <p:spPr bwMode="auto">
              <a:xfrm>
                <a:off x="1728" y="144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0" name="AutoShape 65"/>
              <p:cNvSpPr>
                <a:spLocks noChangeArrowheads="1"/>
              </p:cNvSpPr>
              <p:nvPr/>
            </p:nvSpPr>
            <p:spPr bwMode="auto">
              <a:xfrm>
                <a:off x="2304" y="144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1" name="AutoShape 66"/>
              <p:cNvSpPr>
                <a:spLocks noChangeArrowheads="1"/>
              </p:cNvSpPr>
              <p:nvPr/>
            </p:nvSpPr>
            <p:spPr bwMode="auto">
              <a:xfrm>
                <a:off x="1728" y="2016"/>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2" name="AutoShape 67"/>
              <p:cNvSpPr>
                <a:spLocks noChangeArrowheads="1"/>
              </p:cNvSpPr>
              <p:nvPr/>
            </p:nvSpPr>
            <p:spPr bwMode="auto">
              <a:xfrm>
                <a:off x="2304" y="2016"/>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3" name="AutoShape 68"/>
              <p:cNvSpPr>
                <a:spLocks noChangeArrowheads="1"/>
              </p:cNvSpPr>
              <p:nvPr/>
            </p:nvSpPr>
            <p:spPr bwMode="auto">
              <a:xfrm>
                <a:off x="1728" y="2592"/>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4" name="AutoShape 69"/>
              <p:cNvSpPr>
                <a:spLocks noChangeArrowheads="1"/>
              </p:cNvSpPr>
              <p:nvPr/>
            </p:nvSpPr>
            <p:spPr bwMode="auto">
              <a:xfrm>
                <a:off x="2304" y="2592"/>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5" name="AutoShape 70"/>
              <p:cNvSpPr>
                <a:spLocks noChangeArrowheads="1"/>
              </p:cNvSpPr>
              <p:nvPr/>
            </p:nvSpPr>
            <p:spPr bwMode="auto">
              <a:xfrm>
                <a:off x="1728" y="3168"/>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6" name="AutoShape 71"/>
              <p:cNvSpPr>
                <a:spLocks noChangeArrowheads="1"/>
              </p:cNvSpPr>
              <p:nvPr/>
            </p:nvSpPr>
            <p:spPr bwMode="auto">
              <a:xfrm>
                <a:off x="2304" y="3168"/>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7" name="AutoShape 72"/>
              <p:cNvSpPr>
                <a:spLocks noChangeArrowheads="1"/>
              </p:cNvSpPr>
              <p:nvPr/>
            </p:nvSpPr>
            <p:spPr bwMode="auto">
              <a:xfrm>
                <a:off x="2880" y="144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8" name="AutoShape 73"/>
              <p:cNvSpPr>
                <a:spLocks noChangeArrowheads="1"/>
              </p:cNvSpPr>
              <p:nvPr/>
            </p:nvSpPr>
            <p:spPr bwMode="auto">
              <a:xfrm>
                <a:off x="2880" y="2016"/>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39" name="AutoShape 74"/>
              <p:cNvSpPr>
                <a:spLocks noChangeArrowheads="1"/>
              </p:cNvSpPr>
              <p:nvPr/>
            </p:nvSpPr>
            <p:spPr bwMode="auto">
              <a:xfrm>
                <a:off x="2880" y="2592"/>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0" name="AutoShape 75"/>
              <p:cNvSpPr>
                <a:spLocks noChangeArrowheads="1"/>
              </p:cNvSpPr>
              <p:nvPr/>
            </p:nvSpPr>
            <p:spPr bwMode="auto">
              <a:xfrm>
                <a:off x="2880" y="3168"/>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1" name="AutoShape 76"/>
              <p:cNvSpPr>
                <a:spLocks noChangeArrowheads="1"/>
              </p:cNvSpPr>
              <p:nvPr/>
            </p:nvSpPr>
            <p:spPr bwMode="auto">
              <a:xfrm>
                <a:off x="3456" y="144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2" name="AutoShape 77"/>
              <p:cNvSpPr>
                <a:spLocks noChangeArrowheads="1"/>
              </p:cNvSpPr>
              <p:nvPr/>
            </p:nvSpPr>
            <p:spPr bwMode="auto">
              <a:xfrm>
                <a:off x="3456" y="2016"/>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3" name="AutoShape 78"/>
              <p:cNvSpPr>
                <a:spLocks noChangeArrowheads="1"/>
              </p:cNvSpPr>
              <p:nvPr/>
            </p:nvSpPr>
            <p:spPr bwMode="auto">
              <a:xfrm>
                <a:off x="3456" y="2592"/>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4" name="AutoShape 79"/>
              <p:cNvSpPr>
                <a:spLocks noChangeArrowheads="1"/>
              </p:cNvSpPr>
              <p:nvPr/>
            </p:nvSpPr>
            <p:spPr bwMode="auto">
              <a:xfrm>
                <a:off x="3456" y="3168"/>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5" name="AutoShape 80"/>
              <p:cNvSpPr>
                <a:spLocks noChangeArrowheads="1"/>
              </p:cNvSpPr>
              <p:nvPr/>
            </p:nvSpPr>
            <p:spPr bwMode="auto">
              <a:xfrm>
                <a:off x="1728" y="3744"/>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6" name="AutoShape 81"/>
              <p:cNvSpPr>
                <a:spLocks noChangeArrowheads="1"/>
              </p:cNvSpPr>
              <p:nvPr/>
            </p:nvSpPr>
            <p:spPr bwMode="auto">
              <a:xfrm>
                <a:off x="2304" y="3744"/>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7" name="AutoShape 82"/>
              <p:cNvSpPr>
                <a:spLocks noChangeArrowheads="1"/>
              </p:cNvSpPr>
              <p:nvPr/>
            </p:nvSpPr>
            <p:spPr bwMode="auto">
              <a:xfrm>
                <a:off x="2880" y="3744"/>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8" name="AutoShape 83"/>
              <p:cNvSpPr>
                <a:spLocks noChangeArrowheads="1"/>
              </p:cNvSpPr>
              <p:nvPr/>
            </p:nvSpPr>
            <p:spPr bwMode="auto">
              <a:xfrm>
                <a:off x="3456" y="3744"/>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49" name="AutoShape 84"/>
              <p:cNvSpPr>
                <a:spLocks noChangeArrowheads="1"/>
              </p:cNvSpPr>
              <p:nvPr/>
            </p:nvSpPr>
            <p:spPr bwMode="auto">
              <a:xfrm>
                <a:off x="4032" y="144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0" name="AutoShape 85"/>
              <p:cNvSpPr>
                <a:spLocks noChangeArrowheads="1"/>
              </p:cNvSpPr>
              <p:nvPr/>
            </p:nvSpPr>
            <p:spPr bwMode="auto">
              <a:xfrm>
                <a:off x="4032" y="2016"/>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1" name="AutoShape 86"/>
              <p:cNvSpPr>
                <a:spLocks noChangeArrowheads="1"/>
              </p:cNvSpPr>
              <p:nvPr/>
            </p:nvSpPr>
            <p:spPr bwMode="auto">
              <a:xfrm>
                <a:off x="4032" y="2592"/>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2" name="AutoShape 87"/>
              <p:cNvSpPr>
                <a:spLocks noChangeArrowheads="1"/>
              </p:cNvSpPr>
              <p:nvPr/>
            </p:nvSpPr>
            <p:spPr bwMode="auto">
              <a:xfrm>
                <a:off x="4032" y="3168"/>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3" name="AutoShape 88"/>
              <p:cNvSpPr>
                <a:spLocks noChangeArrowheads="1"/>
              </p:cNvSpPr>
              <p:nvPr/>
            </p:nvSpPr>
            <p:spPr bwMode="auto">
              <a:xfrm>
                <a:off x="4032" y="3744"/>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4" name="AutoShape 89"/>
              <p:cNvSpPr>
                <a:spLocks noChangeArrowheads="1"/>
              </p:cNvSpPr>
              <p:nvPr/>
            </p:nvSpPr>
            <p:spPr bwMode="auto">
              <a:xfrm>
                <a:off x="1728" y="432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5" name="AutoShape 90"/>
              <p:cNvSpPr>
                <a:spLocks noChangeArrowheads="1"/>
              </p:cNvSpPr>
              <p:nvPr/>
            </p:nvSpPr>
            <p:spPr bwMode="auto">
              <a:xfrm>
                <a:off x="2304" y="432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6" name="AutoShape 91"/>
              <p:cNvSpPr>
                <a:spLocks noChangeArrowheads="1"/>
              </p:cNvSpPr>
              <p:nvPr/>
            </p:nvSpPr>
            <p:spPr bwMode="auto">
              <a:xfrm>
                <a:off x="2880" y="432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7" name="AutoShape 92"/>
              <p:cNvSpPr>
                <a:spLocks noChangeArrowheads="1"/>
              </p:cNvSpPr>
              <p:nvPr/>
            </p:nvSpPr>
            <p:spPr bwMode="auto">
              <a:xfrm>
                <a:off x="3456" y="432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158" name="AutoShape 93"/>
              <p:cNvSpPr>
                <a:spLocks noChangeArrowheads="1"/>
              </p:cNvSpPr>
              <p:nvPr/>
            </p:nvSpPr>
            <p:spPr bwMode="auto">
              <a:xfrm>
                <a:off x="4032" y="4320"/>
                <a:ext cx="144" cy="144"/>
              </a:xfrm>
              <a:prstGeom prst="octagon">
                <a:avLst>
                  <a:gd name="adj" fmla="val 29287"/>
                </a:avLst>
              </a:prstGeom>
              <a:solidFill>
                <a:srgbClr val="FF6600"/>
              </a:solidFill>
              <a:ln w="9525">
                <a:solidFill>
                  <a:schemeClr val="tx1"/>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
          <p:nvSpPr>
            <p:cNvPr id="5128" name="Rectangle 94"/>
            <p:cNvSpPr>
              <a:spLocks noChangeArrowheads="1"/>
            </p:cNvSpPr>
            <p:nvPr/>
          </p:nvSpPr>
          <p:spPr bwMode="auto">
            <a:xfrm>
              <a:off x="1440" y="1152"/>
              <a:ext cx="3024" cy="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301625" y="128588"/>
            <a:ext cx="8540750" cy="1143000"/>
          </a:xfrm>
        </p:spPr>
        <p:txBody>
          <a:bodyPr/>
          <a:lstStyle/>
          <a:p>
            <a:pPr eaLnBrk="1" hangingPunct="1">
              <a:defRPr/>
            </a:pPr>
            <a:r>
              <a:rPr lang="en-US" sz="3600" smtClean="0"/>
              <a:t>Census Units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90800"/>
            <a:ext cx="26384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24098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24400"/>
            <a:ext cx="22764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95400"/>
            <a:ext cx="29813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886200"/>
            <a:ext cx="2133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Line 8"/>
          <p:cNvSpPr>
            <a:spLocks noChangeShapeType="1"/>
          </p:cNvSpPr>
          <p:nvPr/>
        </p:nvSpPr>
        <p:spPr bwMode="auto">
          <a:xfrm flipH="1">
            <a:off x="1828800" y="3124200"/>
            <a:ext cx="2133600" cy="838200"/>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9"/>
          <p:cNvSpPr>
            <a:spLocks noChangeShapeType="1"/>
          </p:cNvSpPr>
          <p:nvPr/>
        </p:nvSpPr>
        <p:spPr bwMode="auto">
          <a:xfrm flipH="1">
            <a:off x="3657600" y="3352800"/>
            <a:ext cx="609600" cy="2514600"/>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Freeform 10"/>
          <p:cNvSpPr>
            <a:spLocks/>
          </p:cNvSpPr>
          <p:nvPr/>
        </p:nvSpPr>
        <p:spPr bwMode="auto">
          <a:xfrm flipV="1">
            <a:off x="2971800" y="6096000"/>
            <a:ext cx="3505200" cy="304800"/>
          </a:xfrm>
          <a:custGeom>
            <a:avLst/>
            <a:gdLst>
              <a:gd name="T0" fmla="*/ 0 w 1811"/>
              <a:gd name="T1" fmla="*/ 2147483646 h 554"/>
              <a:gd name="T2" fmla="*/ 2147483646 w 1811"/>
              <a:gd name="T3" fmla="*/ 0 h 554"/>
              <a:gd name="T4" fmla="*/ 0 60000 65536"/>
              <a:gd name="T5" fmla="*/ 0 60000 65536"/>
              <a:gd name="T6" fmla="*/ 0 w 1811"/>
              <a:gd name="T7" fmla="*/ 0 h 554"/>
              <a:gd name="T8" fmla="*/ 1811 w 1811"/>
              <a:gd name="T9" fmla="*/ 554 h 554"/>
            </a:gdLst>
            <a:ahLst/>
            <a:cxnLst>
              <a:cxn ang="T4">
                <a:pos x="T0" y="T1"/>
              </a:cxn>
              <a:cxn ang="T5">
                <a:pos x="T2" y="T3"/>
              </a:cxn>
            </a:cxnLst>
            <a:rect l="T6" t="T7" r="T8" b="T9"/>
            <a:pathLst>
              <a:path w="1811" h="554">
                <a:moveTo>
                  <a:pt x="0" y="554"/>
                </a:moveTo>
                <a:lnTo>
                  <a:pt x="1811" y="0"/>
                </a:lnTo>
              </a:path>
            </a:pathLst>
          </a:custGeom>
          <a:noFill/>
          <a:ln w="28575">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Line 11"/>
          <p:cNvSpPr>
            <a:spLocks noChangeShapeType="1"/>
          </p:cNvSpPr>
          <p:nvPr/>
        </p:nvSpPr>
        <p:spPr bwMode="auto">
          <a:xfrm flipV="1">
            <a:off x="5410200" y="4114800"/>
            <a:ext cx="76200" cy="1447800"/>
          </a:xfrm>
          <a:prstGeom prst="line">
            <a:avLst/>
          </a:prstGeom>
          <a:noFill/>
          <a:ln w="28575">
            <a:solidFill>
              <a:schemeClr val="accent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Freeform 12"/>
          <p:cNvSpPr>
            <a:spLocks/>
          </p:cNvSpPr>
          <p:nvPr/>
        </p:nvSpPr>
        <p:spPr bwMode="auto">
          <a:xfrm>
            <a:off x="6705600" y="4114800"/>
            <a:ext cx="838200" cy="1371600"/>
          </a:xfrm>
          <a:custGeom>
            <a:avLst/>
            <a:gdLst>
              <a:gd name="T0" fmla="*/ 0 w 661"/>
              <a:gd name="T1" fmla="*/ 2147483646 h 736"/>
              <a:gd name="T2" fmla="*/ 2147483646 w 661"/>
              <a:gd name="T3" fmla="*/ 0 h 736"/>
              <a:gd name="T4" fmla="*/ 0 60000 65536"/>
              <a:gd name="T5" fmla="*/ 0 60000 65536"/>
              <a:gd name="T6" fmla="*/ 0 w 661"/>
              <a:gd name="T7" fmla="*/ 0 h 736"/>
              <a:gd name="T8" fmla="*/ 661 w 661"/>
              <a:gd name="T9" fmla="*/ 736 h 736"/>
            </a:gdLst>
            <a:ahLst/>
            <a:cxnLst>
              <a:cxn ang="T4">
                <a:pos x="T0" y="T1"/>
              </a:cxn>
              <a:cxn ang="T5">
                <a:pos x="T2" y="T3"/>
              </a:cxn>
            </a:cxnLst>
            <a:rect l="T6" t="T7" r="T8" b="T9"/>
            <a:pathLst>
              <a:path w="661" h="736">
                <a:moveTo>
                  <a:pt x="0" y="736"/>
                </a:moveTo>
                <a:lnTo>
                  <a:pt x="661" y="0"/>
                </a:lnTo>
              </a:path>
            </a:pathLst>
          </a:custGeom>
          <a:noFill/>
          <a:ln w="28575">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Text Box 13"/>
          <p:cNvSpPr txBox="1">
            <a:spLocks noChangeArrowheads="1"/>
          </p:cNvSpPr>
          <p:nvPr/>
        </p:nvSpPr>
        <p:spPr bwMode="auto">
          <a:xfrm>
            <a:off x="304800" y="1905000"/>
            <a:ext cx="1371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a:t>County</a:t>
            </a:r>
          </a:p>
        </p:txBody>
      </p:sp>
      <p:sp>
        <p:nvSpPr>
          <p:cNvPr id="26638" name="Text Box 14"/>
          <p:cNvSpPr txBox="1">
            <a:spLocks noChangeArrowheads="1"/>
          </p:cNvSpPr>
          <p:nvPr/>
        </p:nvSpPr>
        <p:spPr bwMode="auto">
          <a:xfrm>
            <a:off x="381000" y="4953000"/>
            <a:ext cx="1600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a:t>Census tract</a:t>
            </a:r>
          </a:p>
        </p:txBody>
      </p:sp>
      <p:sp>
        <p:nvSpPr>
          <p:cNvPr id="26639" name="Text Box 15"/>
          <p:cNvSpPr txBox="1">
            <a:spLocks noChangeArrowheads="1"/>
          </p:cNvSpPr>
          <p:nvPr/>
        </p:nvSpPr>
        <p:spPr bwMode="auto">
          <a:xfrm>
            <a:off x="6934200" y="5410200"/>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a:t>Block group</a:t>
            </a:r>
          </a:p>
        </p:txBody>
      </p:sp>
      <p:sp>
        <p:nvSpPr>
          <p:cNvPr id="26640" name="Text Box 16"/>
          <p:cNvSpPr txBox="1">
            <a:spLocks noChangeArrowheads="1"/>
          </p:cNvSpPr>
          <p:nvPr/>
        </p:nvSpPr>
        <p:spPr bwMode="auto">
          <a:xfrm>
            <a:off x="7848600" y="2819400"/>
            <a:ext cx="1295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a:t>Block</a:t>
            </a:r>
          </a:p>
        </p:txBody>
      </p:sp>
      <p:sp>
        <p:nvSpPr>
          <p:cNvPr id="26641" name="Rectangle 17"/>
          <p:cNvSpPr>
            <a:spLocks noChangeArrowheads="1"/>
          </p:cNvSpPr>
          <p:nvPr/>
        </p:nvSpPr>
        <p:spPr bwMode="auto">
          <a:xfrm>
            <a:off x="0" y="6591300"/>
            <a:ext cx="4278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000">
                <a:hlinkClick r:id="rId7"/>
              </a:rPr>
              <a:t>http://www.census.gov/geo/www/tiger/tiger2002/tgr2002.pdf</a:t>
            </a:r>
            <a:r>
              <a:rPr lang="en-US" altLang="en-US" sz="1000"/>
              <a:t> Page 4-17</a:t>
            </a:r>
          </a:p>
        </p:txBody>
      </p:sp>
      <p:sp>
        <p:nvSpPr>
          <p:cNvPr id="26642" name="Freeform 18"/>
          <p:cNvSpPr>
            <a:spLocks/>
          </p:cNvSpPr>
          <p:nvPr/>
        </p:nvSpPr>
        <p:spPr bwMode="auto">
          <a:xfrm>
            <a:off x="1752600" y="6096000"/>
            <a:ext cx="2971800" cy="304800"/>
          </a:xfrm>
          <a:custGeom>
            <a:avLst/>
            <a:gdLst>
              <a:gd name="T0" fmla="*/ 0 w 1870"/>
              <a:gd name="T1" fmla="*/ 0 h 390"/>
              <a:gd name="T2" fmla="*/ 2147483646 w 1870"/>
              <a:gd name="T3" fmla="*/ 2147483646 h 390"/>
              <a:gd name="T4" fmla="*/ 0 60000 65536"/>
              <a:gd name="T5" fmla="*/ 0 60000 65536"/>
              <a:gd name="T6" fmla="*/ 0 w 1870"/>
              <a:gd name="T7" fmla="*/ 0 h 390"/>
              <a:gd name="T8" fmla="*/ 1870 w 1870"/>
              <a:gd name="T9" fmla="*/ 390 h 390"/>
            </a:gdLst>
            <a:ahLst/>
            <a:cxnLst>
              <a:cxn ang="T4">
                <a:pos x="T0" y="T1"/>
              </a:cxn>
              <a:cxn ang="T5">
                <a:pos x="T2" y="T3"/>
              </a:cxn>
            </a:cxnLst>
            <a:rect l="T6" t="T7" r="T8" b="T9"/>
            <a:pathLst>
              <a:path w="1870" h="390">
                <a:moveTo>
                  <a:pt x="0" y="0"/>
                </a:moveTo>
                <a:lnTo>
                  <a:pt x="1870" y="390"/>
                </a:lnTo>
              </a:path>
            </a:pathLst>
          </a:custGeom>
          <a:noFill/>
          <a:ln w="28575">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2. Census Data - TIGER…</a:t>
            </a:r>
          </a:p>
        </p:txBody>
      </p:sp>
      <p:sp>
        <p:nvSpPr>
          <p:cNvPr id="105475" name="Rectangle 3"/>
          <p:cNvSpPr>
            <a:spLocks noGrp="1" noChangeArrowheads="1"/>
          </p:cNvSpPr>
          <p:nvPr>
            <p:ph type="subTitle" idx="1"/>
          </p:nvPr>
        </p:nvSpPr>
        <p:spPr>
          <a:xfrm>
            <a:off x="762000" y="1524000"/>
            <a:ext cx="8001000" cy="4953000"/>
          </a:xfrm>
        </p:spPr>
        <p:txBody>
          <a:bodyPr/>
          <a:lstStyle/>
          <a:p>
            <a:pPr algn="l" eaLnBrk="1" hangingPunct="1">
              <a:defRPr/>
            </a:pPr>
            <a:r>
              <a:rPr lang="en-US" sz="2800" smtClean="0"/>
              <a:t>GBF/DIME Files (for 1970, 1980 census)</a:t>
            </a:r>
          </a:p>
          <a:p>
            <a:pPr algn="l" eaLnBrk="1" hangingPunct="1">
              <a:buFont typeface="Arial" charset="0"/>
              <a:buChar char="►"/>
              <a:defRPr/>
            </a:pPr>
            <a:r>
              <a:rPr lang="en-US" sz="2800" smtClean="0"/>
              <a:t> Geographic Base Files (GBF) </a:t>
            </a:r>
            <a:br>
              <a:rPr lang="en-US" sz="2800" smtClean="0"/>
            </a:br>
            <a:r>
              <a:rPr lang="en-US" sz="2800" smtClean="0"/>
              <a:t>  - Computerized data files that contain 	addresses, census tracts, x and y 	coordinates, political boundaries, etc. </a:t>
            </a:r>
          </a:p>
          <a:p>
            <a:pPr algn="l" eaLnBrk="1" hangingPunct="1">
              <a:defRPr/>
            </a:pPr>
            <a:endParaRPr lang="en-US" sz="1000" smtClean="0"/>
          </a:p>
          <a:p>
            <a:pPr algn="l" eaLnBrk="1" hangingPunct="1">
              <a:buFont typeface="Arial" charset="0"/>
              <a:buChar char="►"/>
              <a:defRPr/>
            </a:pPr>
            <a:r>
              <a:rPr lang="en-US" sz="2800" smtClean="0"/>
              <a:t> Dual Independent Map Encoding system 	(DIME) </a:t>
            </a:r>
          </a:p>
          <a:p>
            <a:pPr algn="l" eaLnBrk="1" hangingPunct="1">
              <a:defRPr/>
            </a:pPr>
            <a:r>
              <a:rPr lang="en-US" sz="2800" smtClean="0"/>
              <a:t>  - Developed by the Bureau of Census for 1970, 	1980 census </a:t>
            </a:r>
            <a:r>
              <a:rPr lang="en-US" sz="2800" smtClean="0">
                <a:solidFill>
                  <a:schemeClr val="hlink"/>
                </a:solidFill>
              </a:rPr>
              <a:t>topologically</a:t>
            </a:r>
            <a:r>
              <a:rPr lang="en-US" sz="2800" smtClean="0"/>
              <a:t> structured</a:t>
            </a:r>
            <a:r>
              <a:rPr lang="en-US" smtClean="0"/>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2. TIGER…</a:t>
            </a:r>
          </a:p>
        </p:txBody>
      </p:sp>
      <p:sp>
        <p:nvSpPr>
          <p:cNvPr id="106499" name="Rectangle 3"/>
          <p:cNvSpPr>
            <a:spLocks noGrp="1" noChangeArrowheads="1"/>
          </p:cNvSpPr>
          <p:nvPr>
            <p:ph type="subTitle" idx="1"/>
          </p:nvPr>
        </p:nvSpPr>
        <p:spPr>
          <a:xfrm>
            <a:off x="762000" y="1600200"/>
            <a:ext cx="8001000" cy="4953000"/>
          </a:xfrm>
        </p:spPr>
        <p:txBody>
          <a:bodyPr/>
          <a:lstStyle/>
          <a:p>
            <a:pPr algn="l" eaLnBrk="1" hangingPunct="1">
              <a:buFont typeface="Arial" charset="0"/>
              <a:buChar char="►"/>
              <a:defRPr/>
            </a:pPr>
            <a:r>
              <a:rPr lang="en-US" sz="2800" dirty="0" smtClean="0"/>
              <a:t> Topologically Integrated Geographic Encoding and Referencing (TIGER) Files </a:t>
            </a:r>
            <a:br>
              <a:rPr lang="en-US" sz="2800" dirty="0" smtClean="0"/>
            </a:br>
            <a:endParaRPr lang="en-US" sz="1000" dirty="0" smtClean="0"/>
          </a:p>
          <a:p>
            <a:pPr algn="l" eaLnBrk="1" hangingPunct="1">
              <a:defRPr/>
            </a:pPr>
            <a:r>
              <a:rPr lang="en-US" sz="2800" dirty="0" smtClean="0"/>
              <a:t>  - developed by the US Census Bureau for 	1990, 2000, 2010 census </a:t>
            </a:r>
            <a:br>
              <a:rPr lang="en-US" sz="2800" dirty="0" smtClean="0"/>
            </a:br>
            <a:r>
              <a:rPr lang="en-US" sz="2800" dirty="0" smtClean="0"/>
              <a:t>  - the spatial and attribute data were 	combined into one system, and it is 	topologically structured </a:t>
            </a:r>
          </a:p>
          <a:p>
            <a:pPr algn="l" eaLnBrk="1" hangingPunct="1">
              <a:defRPr/>
            </a:pPr>
            <a:r>
              <a:rPr lang="en-US" sz="2800" dirty="0" smtClean="0"/>
              <a:t>  - combined DIME files and USGS 1:100,000 	Digital Line Graph (DLG) files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2. TIGER…</a:t>
            </a:r>
          </a:p>
        </p:txBody>
      </p:sp>
      <p:sp>
        <p:nvSpPr>
          <p:cNvPr id="107523" name="Rectangle 3"/>
          <p:cNvSpPr>
            <a:spLocks noGrp="1" noChangeArrowheads="1"/>
          </p:cNvSpPr>
          <p:nvPr>
            <p:ph type="subTitle" idx="1"/>
          </p:nvPr>
        </p:nvSpPr>
        <p:spPr>
          <a:xfrm>
            <a:off x="762000" y="1295400"/>
            <a:ext cx="8001000" cy="4953000"/>
          </a:xfrm>
        </p:spPr>
        <p:txBody>
          <a:bodyPr/>
          <a:lstStyle/>
          <a:p>
            <a:pPr algn="l" eaLnBrk="1" hangingPunct="1">
              <a:defRPr/>
            </a:pPr>
            <a:r>
              <a:rPr lang="en-US" sz="2800" dirty="0" smtClean="0"/>
              <a:t>   - Geographic features: </a:t>
            </a:r>
            <a:br>
              <a:rPr lang="en-US" sz="2800" dirty="0" smtClean="0"/>
            </a:br>
            <a:r>
              <a:rPr lang="en-US" sz="2800" dirty="0" smtClean="0"/>
              <a:t>     </a:t>
            </a:r>
            <a:r>
              <a:rPr lang="en-US" sz="2800" dirty="0" smtClean="0">
                <a:solidFill>
                  <a:srgbClr val="AECA56"/>
                </a:solidFill>
              </a:rPr>
              <a:t>Polygons</a:t>
            </a:r>
            <a:r>
              <a:rPr lang="en-US" sz="2800" dirty="0" smtClean="0"/>
              <a:t>: geographic area codes (county, 	city, census tract, block numbers, etc.) </a:t>
            </a:r>
            <a:br>
              <a:rPr lang="en-US" sz="2800" dirty="0" smtClean="0"/>
            </a:br>
            <a:r>
              <a:rPr lang="en-US" sz="2800" dirty="0" smtClean="0"/>
              <a:t>     </a:t>
            </a:r>
            <a:r>
              <a:rPr lang="en-US" sz="2800" dirty="0" smtClean="0">
                <a:solidFill>
                  <a:srgbClr val="AECA56"/>
                </a:solidFill>
              </a:rPr>
              <a:t>Lines</a:t>
            </a:r>
            <a:r>
              <a:rPr lang="en-US" sz="2800" dirty="0" smtClean="0"/>
              <a:t>: roads, </a:t>
            </a:r>
            <a:r>
              <a:rPr lang="en-US" sz="2800" dirty="0" err="1" smtClean="0"/>
              <a:t>hydrography</a:t>
            </a:r>
            <a:r>
              <a:rPr lang="en-US" sz="2800" dirty="0" smtClean="0"/>
              <a:t>, railroads, 	utilities, etc.</a:t>
            </a:r>
          </a:p>
          <a:p>
            <a:pPr algn="l" eaLnBrk="1" hangingPunct="1">
              <a:defRPr/>
            </a:pPr>
            <a:r>
              <a:rPr lang="en-US" sz="2800" dirty="0" smtClean="0"/>
              <a:t>  - Attributes: </a:t>
            </a:r>
            <a:br>
              <a:rPr lang="en-US" sz="2800" dirty="0" smtClean="0"/>
            </a:br>
            <a:r>
              <a:rPr lang="en-US" sz="2800" dirty="0" smtClean="0"/>
              <a:t>	feature names, address range, etc.</a:t>
            </a:r>
          </a:p>
          <a:p>
            <a:pPr algn="l" eaLnBrk="1" hangingPunct="1">
              <a:defRPr/>
            </a:pPr>
            <a:r>
              <a:rPr lang="en-US" sz="2800" dirty="0" smtClean="0"/>
              <a:t>  - additional attributes: </a:t>
            </a:r>
          </a:p>
          <a:p>
            <a:pPr algn="l" eaLnBrk="1" hangingPunct="1">
              <a:defRPr/>
            </a:pPr>
            <a:r>
              <a:rPr lang="en-US" sz="2800" dirty="0" smtClean="0"/>
              <a:t>	population, housing unit counts, income, 	occupation, racial distribution, housing 	values, etc. </a:t>
            </a:r>
          </a:p>
          <a:p>
            <a:pPr algn="l" eaLnBrk="1" hangingPunct="1">
              <a:defRPr/>
            </a:pPr>
            <a:r>
              <a:rPr lang="en-US" sz="2800" dirty="0" smtClean="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838200" y="228600"/>
            <a:ext cx="7772400" cy="914400"/>
          </a:xfrm>
        </p:spPr>
        <p:txBody>
          <a:bodyPr/>
          <a:lstStyle/>
          <a:p>
            <a:pPr eaLnBrk="1" hangingPunct="1">
              <a:defRPr/>
            </a:pPr>
            <a:r>
              <a:rPr lang="en-US" sz="3600" dirty="0" smtClean="0"/>
              <a:t>2. TIGER…</a:t>
            </a:r>
          </a:p>
        </p:txBody>
      </p:sp>
      <p:sp>
        <p:nvSpPr>
          <p:cNvPr id="156675" name="Rectangle 3"/>
          <p:cNvSpPr>
            <a:spLocks noGrp="1" noChangeArrowheads="1"/>
          </p:cNvSpPr>
          <p:nvPr>
            <p:ph type="subTitle" idx="1"/>
          </p:nvPr>
        </p:nvSpPr>
        <p:spPr>
          <a:xfrm>
            <a:off x="762000" y="1295400"/>
            <a:ext cx="8001000" cy="4953000"/>
          </a:xfrm>
        </p:spPr>
        <p:txBody>
          <a:bodyPr/>
          <a:lstStyle/>
          <a:p>
            <a:pPr algn="l" eaLnBrk="1" hangingPunct="1">
              <a:defRPr/>
            </a:pPr>
            <a:r>
              <a:rPr lang="en-US" sz="2800" dirty="0" smtClean="0"/>
              <a:t>- block level contains aggregated information</a:t>
            </a:r>
          </a:p>
          <a:p>
            <a:pPr algn="l" eaLnBrk="1" hangingPunct="1">
              <a:buFontTx/>
              <a:buChar char="-"/>
              <a:defRPr/>
            </a:pPr>
            <a:endParaRPr lang="en-US" sz="1200" dirty="0" smtClean="0"/>
          </a:p>
          <a:p>
            <a:pPr algn="l" eaLnBrk="1" hangingPunct="1">
              <a:defRPr/>
            </a:pPr>
            <a:r>
              <a:rPr lang="en-US" sz="2800" dirty="0" smtClean="0"/>
              <a:t>-  All variables are available at the block group    level and the tract level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sz="4000" dirty="0" smtClean="0"/>
              <a:t>TIGER ..</a:t>
            </a:r>
            <a:r>
              <a:rPr lang="en-US" dirty="0" smtClean="0"/>
              <a:t> </a:t>
            </a:r>
          </a:p>
        </p:txBody>
      </p:sp>
      <p:sp>
        <p:nvSpPr>
          <p:cNvPr id="222211" name="Rectangle 3"/>
          <p:cNvSpPr>
            <a:spLocks noGrp="1" noRot="1" noChangeArrowheads="1"/>
          </p:cNvSpPr>
          <p:nvPr>
            <p:ph type="body" idx="1"/>
          </p:nvPr>
        </p:nvSpPr>
        <p:spPr/>
        <p:txBody>
          <a:bodyPr/>
          <a:lstStyle/>
          <a:p>
            <a:pPr eaLnBrk="1" hangingPunct="1">
              <a:buFont typeface="Arial" charset="0"/>
              <a:buChar char="►"/>
              <a:defRPr/>
            </a:pPr>
            <a:r>
              <a:rPr lang="en-US" sz="2800" dirty="0" smtClean="0"/>
              <a:t>American Community Survey</a:t>
            </a:r>
          </a:p>
          <a:p>
            <a:pPr eaLnBrk="1" hangingPunct="1">
              <a:buFont typeface="Arial" charset="0"/>
              <a:buChar char="►"/>
              <a:defRPr/>
            </a:pPr>
            <a:r>
              <a:rPr lang="en-US" sz="2800" dirty="0" smtClean="0"/>
              <a:t>1-year estimate for areas with a population of at least 65,000, suitable for study of short-term changes at medium to large geographic scales. </a:t>
            </a:r>
          </a:p>
          <a:p>
            <a:pPr eaLnBrk="1" hangingPunct="1">
              <a:buFont typeface="Arial" charset="0"/>
              <a:buChar char="►"/>
              <a:defRPr/>
            </a:pPr>
            <a:r>
              <a:rPr lang="en-US" sz="2800" dirty="0" smtClean="0"/>
              <a:t>5-year estimate for all areas down to the block geographic scale, suitable for study long-term changes at small scales</a:t>
            </a:r>
          </a:p>
          <a:p>
            <a:pPr marL="0" indent="0" eaLnBrk="1" hangingPunct="1">
              <a:buFont typeface="Arial" panose="020B0604020202020204" pitchFamily="34" charset="0"/>
              <a:buNone/>
              <a:defRPr/>
            </a:pPr>
            <a:r>
              <a:rPr lang="en-US" sz="2800" dirty="0" smtClean="0"/>
              <a:t> </a:t>
            </a:r>
          </a:p>
          <a:p>
            <a:pPr eaLnBrk="1" hangingPunct="1">
              <a:buFont typeface="Arial" charset="0"/>
              <a:buNone/>
              <a:defRPr/>
            </a:pPr>
            <a:r>
              <a:rPr lang="en-US" sz="2800" dirty="0" smtClean="0"/>
              <a:t>	</a:t>
            </a:r>
            <a:r>
              <a:rPr lang="en-US" sz="2800" dirty="0" smtClean="0">
                <a:hlinkClick r:id="rId3"/>
              </a:rPr>
              <a:t>https://en.wikipedia.org/wiki/American_Community_Survey</a:t>
            </a:r>
            <a:endParaRPr lang="en-US" sz="2800" dirty="0" smtClean="0"/>
          </a:p>
          <a:p>
            <a:pPr eaLnBrk="1" hangingPunct="1">
              <a:buFont typeface="Arial" charset="0"/>
              <a:buNone/>
              <a:defRPr/>
            </a:pPr>
            <a:endParaRPr lang="en-US" sz="2800" dirty="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3. Digital Line Graph (DLG)</a:t>
            </a:r>
          </a:p>
        </p:txBody>
      </p:sp>
      <p:sp>
        <p:nvSpPr>
          <p:cNvPr id="88067" name="Rectangle 3"/>
          <p:cNvSpPr>
            <a:spLocks noGrp="1" noChangeArrowheads="1"/>
          </p:cNvSpPr>
          <p:nvPr>
            <p:ph type="subTitle" idx="1"/>
          </p:nvPr>
        </p:nvSpPr>
        <p:spPr>
          <a:xfrm>
            <a:off x="457200" y="1524000"/>
            <a:ext cx="8534400" cy="4572000"/>
          </a:xfrm>
        </p:spPr>
        <p:txBody>
          <a:bodyPr/>
          <a:lstStyle/>
          <a:p>
            <a:pPr algn="l" eaLnBrk="1" hangingPunct="1">
              <a:defRPr/>
            </a:pPr>
            <a:r>
              <a:rPr lang="en-US" sz="2800" smtClean="0"/>
              <a:t>Base cartographic data, distributed by USGS </a:t>
            </a:r>
          </a:p>
          <a:p>
            <a:pPr algn="l" eaLnBrk="1" hangingPunct="1">
              <a:buFont typeface="Arial" charset="0"/>
              <a:buChar char="►"/>
              <a:defRPr/>
            </a:pPr>
            <a:r>
              <a:rPr lang="en-US" sz="2800" smtClean="0"/>
              <a:t> Topographic data - data that portray relief. e.g. DEM </a:t>
            </a:r>
          </a:p>
          <a:p>
            <a:pPr algn="l" eaLnBrk="1" hangingPunct="1">
              <a:buFont typeface="Arial" charset="0"/>
              <a:buChar char="►"/>
              <a:defRPr/>
            </a:pPr>
            <a:r>
              <a:rPr lang="en-US" sz="2800" smtClean="0"/>
              <a:t> Planimetric data - data that include transportation, hydrography, and administrative and political boundaries </a:t>
            </a:r>
          </a:p>
          <a:p>
            <a:pPr algn="l" eaLnBrk="1" hangingPunct="1">
              <a:buFont typeface="Arial" charset="0"/>
              <a:buChar char="►"/>
              <a:defRPr/>
            </a:pPr>
            <a:r>
              <a:rPr lang="en-US" sz="2800" smtClean="0"/>
              <a:t> include spatial data, attribute data, and topology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3. DLG</a:t>
            </a:r>
          </a:p>
        </p:txBody>
      </p:sp>
      <p:sp>
        <p:nvSpPr>
          <p:cNvPr id="112643" name="Rectangle 3"/>
          <p:cNvSpPr>
            <a:spLocks noGrp="1" noChangeArrowheads="1"/>
          </p:cNvSpPr>
          <p:nvPr>
            <p:ph type="subTitle" idx="1"/>
          </p:nvPr>
        </p:nvSpPr>
        <p:spPr>
          <a:xfrm>
            <a:off x="152400" y="1524000"/>
            <a:ext cx="8839200" cy="4572000"/>
          </a:xfrm>
        </p:spPr>
        <p:txBody>
          <a:bodyPr/>
          <a:lstStyle/>
          <a:p>
            <a:pPr algn="l" eaLnBrk="1" hangingPunct="1">
              <a:defRPr/>
            </a:pPr>
            <a:r>
              <a:rPr lang="en-US" sz="2800" smtClean="0"/>
              <a:t>Data Content:                  1:24k     1:100k     1:2,000k				   7.5'x7.5'  30'x30'   multi-state</a:t>
            </a:r>
          </a:p>
          <a:p>
            <a:pPr algn="l" eaLnBrk="1" hangingPunct="1">
              <a:buFont typeface="Arial" charset="0"/>
              <a:buChar char="►"/>
              <a:defRPr/>
            </a:pPr>
            <a:r>
              <a:rPr lang="en-US" sz="2800" smtClean="0"/>
              <a:t> boundaries      		 x            x            x </a:t>
            </a:r>
          </a:p>
          <a:p>
            <a:pPr marL="457200" lvl="1" indent="0" eaLnBrk="1" hangingPunct="1">
              <a:buFont typeface="Wingdings" panose="05000000000000000000" pitchFamily="2" charset="2"/>
              <a:buNone/>
              <a:defRPr/>
            </a:pPr>
            <a:r>
              <a:rPr lang="en-US" sz="2400" smtClean="0"/>
              <a:t>state, county, city, park </a:t>
            </a:r>
          </a:p>
          <a:p>
            <a:pPr algn="l" eaLnBrk="1" hangingPunct="1">
              <a:buFont typeface="Arial" charset="0"/>
              <a:buChar char="►"/>
              <a:defRPr/>
            </a:pPr>
            <a:r>
              <a:rPr lang="en-US" sz="2800" smtClean="0"/>
              <a:t> hydrography    		 x            x            x </a:t>
            </a:r>
            <a:br>
              <a:rPr lang="en-US" sz="2800" smtClean="0"/>
            </a:br>
            <a:r>
              <a:rPr lang="en-US" sz="2800" smtClean="0"/>
              <a:t>    </a:t>
            </a:r>
            <a:r>
              <a:rPr lang="en-US" sz="2400" smtClean="0"/>
              <a:t>streams and water bodies</a:t>
            </a:r>
            <a:r>
              <a:rPr lang="en-US" sz="2800" smtClean="0"/>
              <a:t> </a:t>
            </a:r>
          </a:p>
          <a:p>
            <a:pPr algn="l" eaLnBrk="1" hangingPunct="1">
              <a:buFont typeface="Arial" charset="0"/>
              <a:buChar char="►"/>
              <a:defRPr/>
            </a:pPr>
            <a:r>
              <a:rPr lang="en-US" sz="2800" smtClean="0"/>
              <a:t> public land survey system   x            x            x</a:t>
            </a:r>
            <a:br>
              <a:rPr lang="en-US" sz="2800" smtClean="0"/>
            </a:br>
            <a:r>
              <a:rPr lang="en-US" sz="2800" smtClean="0"/>
              <a:t>    </a:t>
            </a:r>
            <a:r>
              <a:rPr lang="en-US" sz="2400" smtClean="0"/>
              <a:t>rectangular system</a:t>
            </a:r>
            <a:r>
              <a:rPr lang="en-US" sz="2800" smtClean="0"/>
              <a:t> </a:t>
            </a:r>
          </a:p>
          <a:p>
            <a:pPr algn="l" eaLnBrk="1" hangingPunct="1">
              <a:buFont typeface="Arial" charset="0"/>
              <a:buChar char="►"/>
              <a:defRPr/>
            </a:pPr>
            <a:r>
              <a:rPr lang="en-US" sz="2800" smtClean="0"/>
              <a:t> transportation  	          x            x            x</a:t>
            </a:r>
          </a:p>
          <a:p>
            <a:pPr algn="l" eaLnBrk="1" hangingPunct="1">
              <a:defRPr/>
            </a:pPr>
            <a:r>
              <a:rPr lang="en-US" sz="2800" smtClean="0"/>
              <a:t>    </a:t>
            </a:r>
            <a:r>
              <a:rPr lang="en-US" sz="2400" smtClean="0"/>
              <a:t>roads/trails, railroads, pipelines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838200" y="228600"/>
            <a:ext cx="7772400" cy="914400"/>
          </a:xfrm>
        </p:spPr>
        <p:txBody>
          <a:bodyPr/>
          <a:lstStyle/>
          <a:p>
            <a:pPr eaLnBrk="1" hangingPunct="1">
              <a:defRPr/>
            </a:pPr>
            <a:r>
              <a:rPr lang="en-US" sz="3600" smtClean="0"/>
              <a:t>3. DLG</a:t>
            </a:r>
          </a:p>
        </p:txBody>
      </p:sp>
      <p:sp>
        <p:nvSpPr>
          <p:cNvPr id="113667" name="Rectangle 3"/>
          <p:cNvSpPr>
            <a:spLocks noGrp="1" noChangeArrowheads="1"/>
          </p:cNvSpPr>
          <p:nvPr>
            <p:ph type="subTitle" idx="1"/>
          </p:nvPr>
        </p:nvSpPr>
        <p:spPr>
          <a:xfrm>
            <a:off x="0" y="1524000"/>
            <a:ext cx="8839200" cy="4572000"/>
          </a:xfrm>
        </p:spPr>
        <p:txBody>
          <a:bodyPr/>
          <a:lstStyle/>
          <a:p>
            <a:pPr algn="l" eaLnBrk="1" hangingPunct="1">
              <a:defRPr/>
            </a:pPr>
            <a:r>
              <a:rPr lang="en-US" sz="2800" smtClean="0"/>
              <a:t>Data Content:                  1:24k     1:100k     1:2,000k				   7.5'x7.5'  30'x30'   multi-state</a:t>
            </a:r>
          </a:p>
          <a:p>
            <a:pPr algn="l" eaLnBrk="1" hangingPunct="1">
              <a:buFont typeface="Arial" charset="0"/>
              <a:buChar char="►"/>
              <a:defRPr/>
            </a:pPr>
            <a:r>
              <a:rPr lang="en-US" sz="2800" smtClean="0"/>
              <a:t> other man-made  struc     x                       </a:t>
            </a:r>
          </a:p>
          <a:p>
            <a:pPr marL="457200" lvl="1" indent="0" eaLnBrk="1" hangingPunct="1">
              <a:buFont typeface="Wingdings" panose="05000000000000000000" pitchFamily="2" charset="2"/>
              <a:buNone/>
              <a:defRPr/>
            </a:pPr>
            <a:r>
              <a:rPr lang="en-US" sz="2400" smtClean="0"/>
              <a:t>ski lift, fences</a:t>
            </a:r>
          </a:p>
          <a:p>
            <a:pPr algn="l" eaLnBrk="1" hangingPunct="1">
              <a:buFont typeface="Arial" charset="0"/>
              <a:buChar char="►"/>
              <a:defRPr/>
            </a:pPr>
            <a:r>
              <a:rPr lang="en-US" sz="2800" smtClean="0"/>
              <a:t> hyposography    		 x            x            x </a:t>
            </a:r>
            <a:br>
              <a:rPr lang="en-US" sz="2800" smtClean="0"/>
            </a:br>
            <a:r>
              <a:rPr lang="en-US" sz="2800" smtClean="0"/>
              <a:t>    </a:t>
            </a:r>
            <a:r>
              <a:rPr lang="en-US" sz="2400" smtClean="0"/>
              <a:t>contour lines</a:t>
            </a:r>
            <a:r>
              <a:rPr lang="en-US" sz="2800" smtClean="0"/>
              <a:t> </a:t>
            </a:r>
          </a:p>
          <a:p>
            <a:pPr algn="l" eaLnBrk="1" hangingPunct="1">
              <a:buFont typeface="Arial" charset="0"/>
              <a:buChar char="►"/>
              <a:defRPr/>
            </a:pPr>
            <a:r>
              <a:rPr lang="en-US" sz="2800" smtClean="0"/>
              <a:t> veg surface cover              x                        </a:t>
            </a:r>
          </a:p>
          <a:p>
            <a:pPr algn="l" eaLnBrk="1" hangingPunct="1">
              <a:buFont typeface="Arial" charset="0"/>
              <a:buChar char="►"/>
              <a:defRPr/>
            </a:pPr>
            <a:r>
              <a:rPr lang="en-US" sz="2800" smtClean="0"/>
              <a:t> non- veg surface cover       x   </a:t>
            </a:r>
          </a:p>
          <a:p>
            <a:pPr algn="l" eaLnBrk="1" hangingPunct="1">
              <a:buFont typeface="Arial" charset="0"/>
              <a:buChar char="►"/>
              <a:defRPr/>
            </a:pPr>
            <a:r>
              <a:rPr lang="en-US" sz="2800" smtClean="0"/>
              <a:t> survey control and markers x          </a:t>
            </a:r>
          </a:p>
          <a:p>
            <a:pPr algn="l" eaLnBrk="1" hangingPunct="1">
              <a:lnSpc>
                <a:spcPct val="90000"/>
              </a:lnSpc>
              <a:defRPr/>
            </a:pPr>
            <a:r>
              <a:rPr lang="en-US" sz="2800" smtClean="0"/>
              <a:t>    </a:t>
            </a:r>
            <a:r>
              <a:rPr lang="en-US" sz="2400" smtClean="0"/>
              <a:t>positions and elevations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roa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1400" y="914400"/>
            <a:ext cx="7059613" cy="44989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457200"/>
            <a:ext cx="8915400" cy="914400"/>
          </a:xfrm>
        </p:spPr>
        <p:txBody>
          <a:bodyPr/>
          <a:lstStyle/>
          <a:p>
            <a:pPr eaLnBrk="1" hangingPunct="1">
              <a:defRPr/>
            </a:pPr>
            <a:r>
              <a:rPr lang="en-US" altLang="en-US" sz="3600" smtClean="0"/>
              <a:t>1. DEM 1:24,000 </a:t>
            </a:r>
            <a:endParaRPr lang="en-US" sz="3600" smtClean="0"/>
          </a:p>
        </p:txBody>
      </p:sp>
      <p:sp>
        <p:nvSpPr>
          <p:cNvPr id="2051" name="Rectangle 3"/>
          <p:cNvSpPr>
            <a:spLocks noGrp="1" noChangeArrowheads="1"/>
          </p:cNvSpPr>
          <p:nvPr>
            <p:ph type="subTitle" idx="1"/>
          </p:nvPr>
        </p:nvSpPr>
        <p:spPr>
          <a:xfrm>
            <a:off x="762000" y="1752600"/>
            <a:ext cx="8001000" cy="4953000"/>
          </a:xfrm>
        </p:spPr>
        <p:txBody>
          <a:bodyPr/>
          <a:lstStyle/>
          <a:p>
            <a:pPr algn="l" eaLnBrk="1" hangingPunct="1">
              <a:buFont typeface="Arial" charset="0"/>
              <a:buChar char="►"/>
              <a:defRPr/>
            </a:pPr>
            <a:r>
              <a:rPr lang="en-US" sz="2800" dirty="0" smtClean="0"/>
              <a:t> 1:24,000 DEM </a:t>
            </a:r>
            <a:r>
              <a:rPr lang="en-US" sz="1200" dirty="0" smtClean="0">
                <a:hlinkClick r:id="rId2"/>
              </a:rPr>
              <a:t>http://edc.usgs.gov/guides/images/dem/utm.gif</a:t>
            </a:r>
            <a:endParaRPr lang="en-US" sz="1200" dirty="0" smtClean="0"/>
          </a:p>
          <a:p>
            <a:pPr algn="l" eaLnBrk="1" hangingPunct="1">
              <a:defRPr/>
            </a:pPr>
            <a:r>
              <a:rPr lang="en-US" sz="2800" dirty="0" smtClean="0"/>
              <a:t>- Produced and distributed by USGS</a:t>
            </a:r>
          </a:p>
          <a:p>
            <a:pPr algn="l" eaLnBrk="1" hangingPunct="1">
              <a:defRPr/>
            </a:pPr>
            <a:r>
              <a:rPr lang="en-US" sz="2800" dirty="0" smtClean="0"/>
              <a:t>   - regular grids in UTM coordinates system </a:t>
            </a:r>
          </a:p>
          <a:p>
            <a:pPr algn="l" eaLnBrk="1" hangingPunct="1">
              <a:defRPr/>
            </a:pPr>
            <a:r>
              <a:rPr lang="en-US" sz="2800" dirty="0" smtClean="0"/>
              <a:t>   - 7.5 minute quadrangle coverage </a:t>
            </a:r>
          </a:p>
          <a:p>
            <a:pPr algn="l" eaLnBrk="1" hangingPunct="1">
              <a:defRPr/>
            </a:pPr>
            <a:r>
              <a:rPr lang="en-US" sz="2800" dirty="0" smtClean="0"/>
              <a:t>   - </a:t>
            </a:r>
            <a:r>
              <a:rPr lang="en-US" sz="2800" dirty="0" smtClean="0">
                <a:solidFill>
                  <a:srgbClr val="AECA56"/>
                </a:solidFill>
              </a:rPr>
              <a:t>30 meter by 30 meter resolution </a:t>
            </a:r>
          </a:p>
          <a:p>
            <a:pPr algn="l" eaLnBrk="1" hangingPunct="1">
              <a:defRPr/>
            </a:pPr>
            <a:r>
              <a:rPr lang="en-US" sz="2800" dirty="0" smtClean="0"/>
              <a:t>   - </a:t>
            </a:r>
            <a:r>
              <a:rPr lang="en-US" sz="2800" dirty="0" smtClean="0">
                <a:solidFill>
                  <a:srgbClr val="AECA56"/>
                </a:solidFill>
              </a:rPr>
              <a:t>elevation unit is meter</a:t>
            </a:r>
          </a:p>
          <a:p>
            <a:pPr algn="l" eaLnBrk="1" hangingPunct="1">
              <a:defRPr/>
            </a:pPr>
            <a:r>
              <a:rPr lang="en-US" sz="2800" dirty="0" smtClean="0"/>
              <a:t>   - profiles do not always have the same number 	of elevations </a:t>
            </a:r>
          </a:p>
          <a:p>
            <a:pPr algn="l" eaLnBrk="1" hangingPunct="1">
              <a:defRPr/>
            </a:pPr>
            <a:r>
              <a:rPr lang="en-US" sz="2800" dirty="0" smtClean="0"/>
              <a:t>   - vertical RMS is 7 or 15 meter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ater2"/>
          <p:cNvPicPr>
            <a:picLocks noGrp="1" noChangeAspect="1" noChangeArrowheads="1"/>
          </p:cNvPicPr>
          <p:nvPr>
            <p:ph/>
          </p:nvPr>
        </p:nvPicPr>
        <p:blipFill>
          <a:blip r:embed="rId2">
            <a:extLst>
              <a:ext uri="{28A0092B-C50C-407E-A947-70E740481C1C}">
                <a14:useLocalDpi xmlns:a14="http://schemas.microsoft.com/office/drawing/2010/main" val="0"/>
              </a:ext>
            </a:extLst>
          </a:blip>
          <a:srcRect l="5565" r="53392" b="4504"/>
          <a:stretch>
            <a:fillRect/>
          </a:stretch>
        </p:blipFill>
        <p:spPr>
          <a:xfrm>
            <a:off x="3124200" y="619125"/>
            <a:ext cx="3657600" cy="5553075"/>
          </a:xfrm>
          <a:noFill/>
          <a:extLst>
            <a:ext uri="{909E8E84-426E-40DD-AFC4-6F175D3DCCD1}">
              <a14:hiddenFill xmlns:a14="http://schemas.microsoft.com/office/drawing/2010/main">
                <a:solidFill>
                  <a:srgbClr val="FFFFFF"/>
                </a:solidFill>
              </a14:hiddenFill>
            </a:ext>
          </a:extLst>
        </p:spPr>
      </p:pic>
      <p:sp>
        <p:nvSpPr>
          <p:cNvPr id="37891" name="Rectangle 6"/>
          <p:cNvSpPr>
            <a:spLocks noChangeArrowheads="1"/>
          </p:cNvSpPr>
          <p:nvPr/>
        </p:nvSpPr>
        <p:spPr bwMode="auto">
          <a:xfrm>
            <a:off x="938213" y="5438775"/>
            <a:ext cx="18049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t>Streams layer of Clarence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304800" y="228600"/>
            <a:ext cx="8610600" cy="914400"/>
          </a:xfrm>
        </p:spPr>
        <p:txBody>
          <a:bodyPr/>
          <a:lstStyle/>
          <a:p>
            <a:pPr eaLnBrk="1" hangingPunct="1">
              <a:defRPr/>
            </a:pPr>
            <a:r>
              <a:rPr lang="en-US" sz="3600" smtClean="0"/>
              <a:t>4. Land Use Land Cover (LULC)</a:t>
            </a:r>
          </a:p>
        </p:txBody>
      </p:sp>
      <p:sp>
        <p:nvSpPr>
          <p:cNvPr id="121859" name="Rectangle 3"/>
          <p:cNvSpPr>
            <a:spLocks noGrp="1" noChangeArrowheads="1"/>
          </p:cNvSpPr>
          <p:nvPr>
            <p:ph type="subTitle" idx="1"/>
          </p:nvPr>
        </p:nvSpPr>
        <p:spPr>
          <a:xfrm>
            <a:off x="228600" y="1371600"/>
            <a:ext cx="8686800" cy="5486400"/>
          </a:xfrm>
        </p:spPr>
        <p:txBody>
          <a:bodyPr/>
          <a:lstStyle/>
          <a:p>
            <a:pPr algn="l" eaLnBrk="1" hangingPunct="1">
              <a:defRPr/>
            </a:pPr>
            <a:r>
              <a:rPr lang="en-US" sz="2800" smtClean="0"/>
              <a:t>Distributed by USGS </a:t>
            </a:r>
            <a:br>
              <a:rPr lang="en-US" sz="2800" smtClean="0"/>
            </a:br>
            <a:r>
              <a:rPr lang="en-US" sz="2800" smtClean="0"/>
              <a:t>	1:250,000 – 1</a:t>
            </a:r>
            <a:r>
              <a:rPr lang="en-US" sz="2800" baseline="30000" smtClean="0"/>
              <a:t>0</a:t>
            </a:r>
            <a:r>
              <a:rPr lang="en-US" sz="2800" smtClean="0"/>
              <a:t>x2</a:t>
            </a:r>
            <a:r>
              <a:rPr lang="en-US" sz="2800" baseline="30000" smtClean="0"/>
              <a:t>0</a:t>
            </a:r>
            <a:r>
              <a:rPr lang="en-US" sz="2800" smtClean="0"/>
              <a:t>, 1:100,000 - 30'x60' </a:t>
            </a:r>
          </a:p>
          <a:p>
            <a:pPr algn="l" eaLnBrk="1" hangingPunct="1">
              <a:defRPr/>
            </a:pPr>
            <a:r>
              <a:rPr lang="en-US" sz="2800" smtClean="0"/>
              <a:t>Data content </a:t>
            </a:r>
          </a:p>
          <a:p>
            <a:pPr algn="l" eaLnBrk="1" hangingPunct="1">
              <a:buFont typeface="Arial" charset="0"/>
              <a:buChar char="►"/>
              <a:defRPr/>
            </a:pPr>
            <a:r>
              <a:rPr lang="en-US" sz="2800" smtClean="0"/>
              <a:t> </a:t>
            </a:r>
            <a:r>
              <a:rPr lang="en-US" sz="2800" smtClean="0">
                <a:solidFill>
                  <a:schemeClr val="hlink"/>
                </a:solidFill>
              </a:rPr>
              <a:t>Land use and land cover</a:t>
            </a:r>
            <a:r>
              <a:rPr lang="en-US" sz="2800" smtClean="0"/>
              <a:t> </a:t>
            </a:r>
            <a:br>
              <a:rPr lang="en-US" sz="2800" smtClean="0"/>
            </a:br>
            <a:r>
              <a:rPr lang="en-US" sz="2800" smtClean="0"/>
              <a:t>   - Anderson classification system level II </a:t>
            </a:r>
          </a:p>
          <a:p>
            <a:pPr algn="l" eaLnBrk="1" hangingPunct="1">
              <a:buFont typeface="Arial" charset="0"/>
              <a:buChar char="►"/>
              <a:defRPr/>
            </a:pPr>
            <a:r>
              <a:rPr lang="en-US" sz="2800" smtClean="0"/>
              <a:t> Political unit </a:t>
            </a:r>
            <a:br>
              <a:rPr lang="en-US" sz="2800" smtClean="0"/>
            </a:br>
            <a:r>
              <a:rPr lang="en-US" sz="2800" smtClean="0"/>
              <a:t>   - state, county, city boundaries, census tracks, etc.</a:t>
            </a:r>
          </a:p>
          <a:p>
            <a:pPr algn="l" eaLnBrk="1" hangingPunct="1">
              <a:buFont typeface="Arial" charset="0"/>
              <a:buChar char="►"/>
              <a:defRPr/>
            </a:pPr>
            <a:r>
              <a:rPr lang="en-US" sz="2800" smtClean="0"/>
              <a:t> </a:t>
            </a:r>
            <a:r>
              <a:rPr lang="en-US" sz="2800" smtClean="0">
                <a:solidFill>
                  <a:schemeClr val="hlink"/>
                </a:solidFill>
              </a:rPr>
              <a:t>Hydrologic unit</a:t>
            </a:r>
            <a:r>
              <a:rPr lang="en-US" sz="2800" smtClean="0"/>
              <a:t> </a:t>
            </a:r>
            <a:br>
              <a:rPr lang="en-US" sz="2800" smtClean="0"/>
            </a:br>
            <a:r>
              <a:rPr lang="en-US" sz="2800" smtClean="0"/>
              <a:t>    - 8 digits HUC, region, subregion, acct. cataloging</a:t>
            </a:r>
          </a:p>
          <a:p>
            <a:pPr algn="l" eaLnBrk="1" hangingPunct="1">
              <a:buFont typeface="Arial" charset="0"/>
              <a:buChar char="►"/>
              <a:defRPr/>
            </a:pPr>
            <a:r>
              <a:rPr lang="en-US" sz="2800" smtClean="0"/>
              <a:t> Federal land ownership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301625" y="76200"/>
            <a:ext cx="8540750" cy="1143000"/>
          </a:xfrm>
        </p:spPr>
        <p:txBody>
          <a:bodyPr/>
          <a:lstStyle/>
          <a:p>
            <a:pPr eaLnBrk="1" hangingPunct="1">
              <a:defRPr/>
            </a:pPr>
            <a:r>
              <a:rPr lang="en-US" sz="3600" smtClean="0"/>
              <a:t>Anderson LULC Classification System</a:t>
            </a:r>
          </a:p>
        </p:txBody>
      </p:sp>
      <p:sp>
        <p:nvSpPr>
          <p:cNvPr id="133123" name="Rectangle 3"/>
          <p:cNvSpPr>
            <a:spLocks noGrp="1" noRot="1" noChangeArrowheads="1"/>
          </p:cNvSpPr>
          <p:nvPr>
            <p:ph type="body" idx="1"/>
          </p:nvPr>
        </p:nvSpPr>
        <p:spPr>
          <a:xfrm>
            <a:off x="301625" y="1219200"/>
            <a:ext cx="8540750" cy="4498975"/>
          </a:xfrm>
        </p:spPr>
        <p:txBody>
          <a:bodyPr/>
          <a:lstStyle/>
          <a:p>
            <a:pPr eaLnBrk="1" hangingPunct="1">
              <a:lnSpc>
                <a:spcPct val="80000"/>
              </a:lnSpc>
              <a:buFont typeface="Arial" charset="0"/>
              <a:buChar char="►"/>
              <a:defRPr/>
            </a:pPr>
            <a:r>
              <a:rPr lang="en-US" sz="2400" b="1" smtClean="0">
                <a:effectLst/>
              </a:rPr>
              <a:t>Level I and Level II</a:t>
            </a:r>
          </a:p>
          <a:p>
            <a:pPr eaLnBrk="1" hangingPunct="1">
              <a:lnSpc>
                <a:spcPct val="80000"/>
              </a:lnSpc>
              <a:buFont typeface="Arial" charset="0"/>
              <a:buChar char="►"/>
              <a:defRPr/>
            </a:pPr>
            <a:r>
              <a:rPr lang="en-US" sz="2000" smtClean="0">
                <a:effectLst/>
              </a:rPr>
              <a:t>1 Urban or Built-up Land </a:t>
            </a:r>
          </a:p>
          <a:p>
            <a:pPr lvl="1" eaLnBrk="1" hangingPunct="1">
              <a:lnSpc>
                <a:spcPct val="80000"/>
              </a:lnSpc>
              <a:defRPr/>
            </a:pPr>
            <a:r>
              <a:rPr lang="en-US" sz="2000" smtClean="0">
                <a:effectLst/>
              </a:rPr>
              <a:t>11 Residential</a:t>
            </a:r>
          </a:p>
          <a:p>
            <a:pPr lvl="1" eaLnBrk="1" hangingPunct="1">
              <a:lnSpc>
                <a:spcPct val="80000"/>
              </a:lnSpc>
              <a:defRPr/>
            </a:pPr>
            <a:r>
              <a:rPr lang="en-US" sz="2000" smtClean="0">
                <a:effectLst/>
              </a:rPr>
              <a:t>12 Commercial and Services</a:t>
            </a:r>
          </a:p>
          <a:p>
            <a:pPr lvl="1" eaLnBrk="1" hangingPunct="1">
              <a:lnSpc>
                <a:spcPct val="80000"/>
              </a:lnSpc>
              <a:defRPr/>
            </a:pPr>
            <a:r>
              <a:rPr lang="en-US" sz="2000" smtClean="0">
                <a:effectLst/>
              </a:rPr>
              <a:t>13 Industrial</a:t>
            </a:r>
          </a:p>
          <a:p>
            <a:pPr lvl="1" eaLnBrk="1" hangingPunct="1">
              <a:lnSpc>
                <a:spcPct val="80000"/>
              </a:lnSpc>
              <a:defRPr/>
            </a:pPr>
            <a:r>
              <a:rPr lang="en-US" sz="2000" smtClean="0">
                <a:effectLst/>
              </a:rPr>
              <a:t>14 Transportation, Communications, and Utilities</a:t>
            </a:r>
          </a:p>
          <a:p>
            <a:pPr lvl="1" eaLnBrk="1" hangingPunct="1">
              <a:lnSpc>
                <a:spcPct val="80000"/>
              </a:lnSpc>
              <a:defRPr/>
            </a:pPr>
            <a:r>
              <a:rPr lang="en-US" sz="2000" smtClean="0">
                <a:effectLst/>
              </a:rPr>
              <a:t>15 Industrial and Commercial Complexes</a:t>
            </a:r>
          </a:p>
          <a:p>
            <a:pPr lvl="1" eaLnBrk="1" hangingPunct="1">
              <a:lnSpc>
                <a:spcPct val="80000"/>
              </a:lnSpc>
              <a:defRPr/>
            </a:pPr>
            <a:r>
              <a:rPr lang="en-US" sz="2000" smtClean="0">
                <a:effectLst/>
              </a:rPr>
              <a:t>16 Mixed Urban or Built-up Land</a:t>
            </a:r>
          </a:p>
          <a:p>
            <a:pPr lvl="1" eaLnBrk="1" hangingPunct="1">
              <a:lnSpc>
                <a:spcPct val="80000"/>
              </a:lnSpc>
              <a:defRPr/>
            </a:pPr>
            <a:r>
              <a:rPr lang="en-US" sz="2000" smtClean="0">
                <a:effectLst/>
              </a:rPr>
              <a:t>17 Other Urban or Built-up Land</a:t>
            </a:r>
          </a:p>
          <a:p>
            <a:pPr eaLnBrk="1" hangingPunct="1">
              <a:lnSpc>
                <a:spcPct val="80000"/>
              </a:lnSpc>
              <a:buFont typeface="Arial" charset="0"/>
              <a:buChar char="►"/>
              <a:defRPr/>
            </a:pPr>
            <a:r>
              <a:rPr lang="en-US" sz="2000" smtClean="0">
                <a:effectLst/>
              </a:rPr>
              <a:t>2 Agricultural Land </a:t>
            </a:r>
          </a:p>
          <a:p>
            <a:pPr lvl="1" eaLnBrk="1" hangingPunct="1">
              <a:lnSpc>
                <a:spcPct val="80000"/>
              </a:lnSpc>
              <a:defRPr/>
            </a:pPr>
            <a:r>
              <a:rPr lang="en-US" sz="2000" smtClean="0">
                <a:effectLst/>
              </a:rPr>
              <a:t>21 Cropland and Pasture</a:t>
            </a:r>
          </a:p>
          <a:p>
            <a:pPr lvl="1" eaLnBrk="1" hangingPunct="1">
              <a:lnSpc>
                <a:spcPct val="80000"/>
              </a:lnSpc>
              <a:defRPr/>
            </a:pPr>
            <a:r>
              <a:rPr lang="en-US" sz="2000" smtClean="0">
                <a:effectLst/>
              </a:rPr>
              <a:t>22 Orchards, Groves, Vineyards, Nurseries, and Ornamental Horticultural</a:t>
            </a:r>
          </a:p>
          <a:p>
            <a:pPr lvl="1" eaLnBrk="1" hangingPunct="1">
              <a:lnSpc>
                <a:spcPct val="80000"/>
              </a:lnSpc>
              <a:buFont typeface="Wingdings" panose="05000000000000000000" pitchFamily="2" charset="2"/>
              <a:buNone/>
              <a:defRPr/>
            </a:pPr>
            <a:r>
              <a:rPr lang="en-US" sz="2000" smtClean="0">
                <a:effectLst/>
              </a:rPr>
              <a:t>	areas</a:t>
            </a:r>
          </a:p>
          <a:p>
            <a:pPr lvl="1" eaLnBrk="1" hangingPunct="1">
              <a:lnSpc>
                <a:spcPct val="80000"/>
              </a:lnSpc>
              <a:defRPr/>
            </a:pPr>
            <a:r>
              <a:rPr lang="en-US" sz="2000" smtClean="0">
                <a:effectLst/>
              </a:rPr>
              <a:t>23 Confined Feeding Operations</a:t>
            </a:r>
          </a:p>
          <a:p>
            <a:pPr lvl="1" eaLnBrk="1" hangingPunct="1">
              <a:lnSpc>
                <a:spcPct val="80000"/>
              </a:lnSpc>
              <a:defRPr/>
            </a:pPr>
            <a:r>
              <a:rPr lang="en-US" sz="2000" smtClean="0">
                <a:effectLst/>
              </a:rPr>
              <a:t>24 Other Agricultural Land</a:t>
            </a:r>
          </a:p>
          <a:p>
            <a:pPr eaLnBrk="1" hangingPunct="1">
              <a:lnSpc>
                <a:spcPct val="80000"/>
              </a:lnSpc>
              <a:buFont typeface="Arial" charset="0"/>
              <a:buChar char="►"/>
              <a:defRPr/>
            </a:pPr>
            <a:endParaRPr lang="en-US"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301625" y="76200"/>
            <a:ext cx="8540750" cy="1143000"/>
          </a:xfrm>
        </p:spPr>
        <p:txBody>
          <a:bodyPr/>
          <a:lstStyle/>
          <a:p>
            <a:pPr eaLnBrk="1" hangingPunct="1">
              <a:defRPr/>
            </a:pPr>
            <a:r>
              <a:rPr lang="en-US" sz="3600" smtClean="0"/>
              <a:t>Anderson LULC Classification System…</a:t>
            </a:r>
          </a:p>
        </p:txBody>
      </p:sp>
      <p:sp>
        <p:nvSpPr>
          <p:cNvPr id="40963" name="Rectangle 3"/>
          <p:cNvSpPr>
            <a:spLocks noGrp="1" noRot="1" noChangeArrowheads="1"/>
          </p:cNvSpPr>
          <p:nvPr>
            <p:ph type="body" idx="1"/>
          </p:nvPr>
        </p:nvSpPr>
        <p:spPr>
          <a:xfrm>
            <a:off x="301625" y="1143000"/>
            <a:ext cx="8689975" cy="5410200"/>
          </a:xfrm>
        </p:spPr>
        <p:txBody>
          <a:bodyPr/>
          <a:lstStyle/>
          <a:p>
            <a:pPr eaLnBrk="1" hangingPunct="1">
              <a:lnSpc>
                <a:spcPct val="80000"/>
              </a:lnSpc>
            </a:pPr>
            <a:r>
              <a:rPr lang="en-US" altLang="en-US" sz="2000" smtClean="0">
                <a:effectLst/>
              </a:rPr>
              <a:t>3 Rangeland </a:t>
            </a:r>
          </a:p>
          <a:p>
            <a:pPr lvl="1" eaLnBrk="1" hangingPunct="1">
              <a:lnSpc>
                <a:spcPct val="80000"/>
              </a:lnSpc>
            </a:pPr>
            <a:r>
              <a:rPr lang="en-US" altLang="en-US" sz="2000" smtClean="0">
                <a:effectLst/>
              </a:rPr>
              <a:t>31 Herbaceous Rangeland</a:t>
            </a:r>
          </a:p>
          <a:p>
            <a:pPr lvl="1" eaLnBrk="1" hangingPunct="1">
              <a:lnSpc>
                <a:spcPct val="80000"/>
              </a:lnSpc>
            </a:pPr>
            <a:r>
              <a:rPr lang="en-US" altLang="en-US" sz="2000" smtClean="0">
                <a:effectLst/>
              </a:rPr>
              <a:t>32 Shrub and Brush Rangeland</a:t>
            </a:r>
          </a:p>
          <a:p>
            <a:pPr lvl="1" eaLnBrk="1" hangingPunct="1">
              <a:lnSpc>
                <a:spcPct val="80000"/>
              </a:lnSpc>
            </a:pPr>
            <a:r>
              <a:rPr lang="en-US" altLang="en-US" sz="2000" smtClean="0">
                <a:effectLst/>
              </a:rPr>
              <a:t>33 Mixed Rangeland</a:t>
            </a:r>
          </a:p>
          <a:p>
            <a:pPr eaLnBrk="1" hangingPunct="1">
              <a:lnSpc>
                <a:spcPct val="80000"/>
              </a:lnSpc>
            </a:pPr>
            <a:r>
              <a:rPr lang="en-US" altLang="en-US" sz="2000" smtClean="0">
                <a:effectLst/>
              </a:rPr>
              <a:t>4 Forest Land </a:t>
            </a:r>
          </a:p>
          <a:p>
            <a:pPr lvl="1" eaLnBrk="1" hangingPunct="1">
              <a:lnSpc>
                <a:spcPct val="80000"/>
              </a:lnSpc>
            </a:pPr>
            <a:r>
              <a:rPr lang="en-US" altLang="en-US" sz="2000" smtClean="0">
                <a:effectLst/>
              </a:rPr>
              <a:t>41 Deciduous Forest Land</a:t>
            </a:r>
          </a:p>
          <a:p>
            <a:pPr lvl="1" eaLnBrk="1" hangingPunct="1">
              <a:lnSpc>
                <a:spcPct val="80000"/>
              </a:lnSpc>
            </a:pPr>
            <a:r>
              <a:rPr lang="en-US" altLang="en-US" sz="2000" smtClean="0">
                <a:effectLst/>
              </a:rPr>
              <a:t>42 Evergreen Forest Land</a:t>
            </a:r>
          </a:p>
          <a:p>
            <a:pPr lvl="1" eaLnBrk="1" hangingPunct="1">
              <a:lnSpc>
                <a:spcPct val="80000"/>
              </a:lnSpc>
            </a:pPr>
            <a:r>
              <a:rPr lang="en-US" altLang="en-US" sz="2000" smtClean="0">
                <a:effectLst/>
              </a:rPr>
              <a:t>43 Mixed Forest Land</a:t>
            </a:r>
          </a:p>
          <a:p>
            <a:pPr eaLnBrk="1" hangingPunct="1">
              <a:lnSpc>
                <a:spcPct val="80000"/>
              </a:lnSpc>
            </a:pPr>
            <a:r>
              <a:rPr lang="en-US" altLang="en-US" sz="2000" smtClean="0">
                <a:effectLst/>
              </a:rPr>
              <a:t>5 Water </a:t>
            </a:r>
          </a:p>
          <a:p>
            <a:pPr lvl="1" eaLnBrk="1" hangingPunct="1">
              <a:lnSpc>
                <a:spcPct val="80000"/>
              </a:lnSpc>
            </a:pPr>
            <a:r>
              <a:rPr lang="en-US" altLang="en-US" sz="2000" smtClean="0">
                <a:effectLst/>
              </a:rPr>
              <a:t>51 Streams and Canals</a:t>
            </a:r>
          </a:p>
          <a:p>
            <a:pPr lvl="1" eaLnBrk="1" hangingPunct="1">
              <a:lnSpc>
                <a:spcPct val="80000"/>
              </a:lnSpc>
            </a:pPr>
            <a:r>
              <a:rPr lang="en-US" altLang="en-US" sz="2000" smtClean="0">
                <a:effectLst/>
              </a:rPr>
              <a:t>52 Lakes</a:t>
            </a:r>
          </a:p>
          <a:p>
            <a:pPr lvl="1" eaLnBrk="1" hangingPunct="1">
              <a:lnSpc>
                <a:spcPct val="80000"/>
              </a:lnSpc>
            </a:pPr>
            <a:r>
              <a:rPr lang="en-US" altLang="en-US" sz="2000" smtClean="0">
                <a:effectLst/>
              </a:rPr>
              <a:t>53 Reservoirs</a:t>
            </a:r>
          </a:p>
          <a:p>
            <a:pPr lvl="1" eaLnBrk="1" hangingPunct="1">
              <a:lnSpc>
                <a:spcPct val="80000"/>
              </a:lnSpc>
            </a:pPr>
            <a:r>
              <a:rPr lang="en-US" altLang="en-US" sz="2000" smtClean="0">
                <a:effectLst/>
              </a:rPr>
              <a:t>54 Bays and Estuaries</a:t>
            </a:r>
          </a:p>
          <a:p>
            <a:pPr eaLnBrk="1" hangingPunct="1">
              <a:lnSpc>
                <a:spcPct val="80000"/>
              </a:lnSpc>
            </a:pPr>
            <a:r>
              <a:rPr lang="en-US" altLang="en-US" sz="2000" smtClean="0">
                <a:effectLst/>
              </a:rPr>
              <a:t>6 Wetland </a:t>
            </a:r>
          </a:p>
          <a:p>
            <a:pPr lvl="1" eaLnBrk="1" hangingPunct="1">
              <a:lnSpc>
                <a:spcPct val="80000"/>
              </a:lnSpc>
            </a:pPr>
            <a:r>
              <a:rPr lang="en-US" altLang="en-US" sz="2000" smtClean="0">
                <a:effectLst/>
              </a:rPr>
              <a:t>61 Forested Wetland</a:t>
            </a:r>
          </a:p>
          <a:p>
            <a:pPr lvl="1" eaLnBrk="1" hangingPunct="1">
              <a:lnSpc>
                <a:spcPct val="80000"/>
              </a:lnSpc>
            </a:pPr>
            <a:r>
              <a:rPr lang="en-US" altLang="en-US" sz="2000" smtClean="0">
                <a:effectLst/>
              </a:rPr>
              <a:t>62 Nonforested Wetland</a:t>
            </a:r>
          </a:p>
          <a:p>
            <a:pPr lvl="1" eaLnBrk="1" hangingPunct="1">
              <a:lnSpc>
                <a:spcPct val="80000"/>
              </a:lnSpc>
            </a:pPr>
            <a:endParaRPr lang="en-US" altLang="en-US" sz="2000" smtClean="0">
              <a:effectLst/>
            </a:endParaRPr>
          </a:p>
          <a:p>
            <a:pPr eaLnBrk="1" hangingPunct="1">
              <a:lnSpc>
                <a:spcPct val="80000"/>
              </a:lnSpc>
            </a:pPr>
            <a:endParaRPr lang="en-US" altLang="en-US" sz="2000" b="1" smtClean="0">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301625" y="76200"/>
            <a:ext cx="8540750" cy="1143000"/>
          </a:xfrm>
        </p:spPr>
        <p:txBody>
          <a:bodyPr/>
          <a:lstStyle/>
          <a:p>
            <a:pPr eaLnBrk="1" hangingPunct="1">
              <a:defRPr/>
            </a:pPr>
            <a:r>
              <a:rPr lang="en-US" sz="3600" smtClean="0"/>
              <a:t>Anderson LULC Classification System…</a:t>
            </a:r>
          </a:p>
        </p:txBody>
      </p:sp>
      <p:sp>
        <p:nvSpPr>
          <p:cNvPr id="41987" name="Rectangle 3"/>
          <p:cNvSpPr>
            <a:spLocks noGrp="1" noRot="1" noChangeArrowheads="1"/>
          </p:cNvSpPr>
          <p:nvPr>
            <p:ph type="body" idx="1"/>
          </p:nvPr>
        </p:nvSpPr>
        <p:spPr>
          <a:xfrm>
            <a:off x="301625" y="1143000"/>
            <a:ext cx="8689975" cy="5410200"/>
          </a:xfrm>
        </p:spPr>
        <p:txBody>
          <a:bodyPr/>
          <a:lstStyle/>
          <a:p>
            <a:pPr eaLnBrk="1" hangingPunct="1">
              <a:lnSpc>
                <a:spcPct val="80000"/>
              </a:lnSpc>
            </a:pPr>
            <a:r>
              <a:rPr lang="en-US" altLang="en-US" sz="2000" smtClean="0">
                <a:effectLst/>
              </a:rPr>
              <a:t>7 Barren Land </a:t>
            </a:r>
          </a:p>
          <a:p>
            <a:pPr lvl="1" eaLnBrk="1" hangingPunct="1">
              <a:lnSpc>
                <a:spcPct val="80000"/>
              </a:lnSpc>
            </a:pPr>
            <a:r>
              <a:rPr lang="en-US" altLang="en-US" sz="2000" smtClean="0">
                <a:effectLst/>
              </a:rPr>
              <a:t>71 Dry Salt Flats</a:t>
            </a:r>
          </a:p>
          <a:p>
            <a:pPr lvl="1" eaLnBrk="1" hangingPunct="1">
              <a:lnSpc>
                <a:spcPct val="80000"/>
              </a:lnSpc>
            </a:pPr>
            <a:r>
              <a:rPr lang="en-US" altLang="en-US" sz="2000" smtClean="0">
                <a:effectLst/>
              </a:rPr>
              <a:t>72 Beaches</a:t>
            </a:r>
          </a:p>
          <a:p>
            <a:pPr lvl="1" eaLnBrk="1" hangingPunct="1">
              <a:lnSpc>
                <a:spcPct val="80000"/>
              </a:lnSpc>
            </a:pPr>
            <a:r>
              <a:rPr lang="en-US" altLang="en-US" sz="2000" smtClean="0">
                <a:effectLst/>
              </a:rPr>
              <a:t>73 Sandy Areas other than Beaches</a:t>
            </a:r>
          </a:p>
          <a:p>
            <a:pPr lvl="1" eaLnBrk="1" hangingPunct="1">
              <a:lnSpc>
                <a:spcPct val="80000"/>
              </a:lnSpc>
            </a:pPr>
            <a:r>
              <a:rPr lang="en-US" altLang="en-US" sz="2000" smtClean="0">
                <a:effectLst/>
              </a:rPr>
              <a:t>74 Bare Exposed Rock</a:t>
            </a:r>
          </a:p>
          <a:p>
            <a:pPr lvl="1" eaLnBrk="1" hangingPunct="1">
              <a:lnSpc>
                <a:spcPct val="80000"/>
              </a:lnSpc>
            </a:pPr>
            <a:r>
              <a:rPr lang="en-US" altLang="en-US" sz="2000" smtClean="0">
                <a:effectLst/>
              </a:rPr>
              <a:t>75 Strip Mines Quarries, and Gravel Pits</a:t>
            </a:r>
          </a:p>
          <a:p>
            <a:pPr lvl="1" eaLnBrk="1" hangingPunct="1">
              <a:lnSpc>
                <a:spcPct val="80000"/>
              </a:lnSpc>
            </a:pPr>
            <a:r>
              <a:rPr lang="en-US" altLang="en-US" sz="2000" smtClean="0">
                <a:effectLst/>
              </a:rPr>
              <a:t>76 Transitional Areas</a:t>
            </a:r>
          </a:p>
          <a:p>
            <a:pPr lvl="1" eaLnBrk="1" hangingPunct="1">
              <a:lnSpc>
                <a:spcPct val="80000"/>
              </a:lnSpc>
            </a:pPr>
            <a:r>
              <a:rPr lang="en-US" altLang="en-US" sz="2000" smtClean="0">
                <a:effectLst/>
              </a:rPr>
              <a:t>77 Mixed Barren Land</a:t>
            </a:r>
          </a:p>
          <a:p>
            <a:pPr eaLnBrk="1" hangingPunct="1">
              <a:lnSpc>
                <a:spcPct val="80000"/>
              </a:lnSpc>
            </a:pPr>
            <a:r>
              <a:rPr lang="en-US" altLang="en-US" sz="2000" smtClean="0">
                <a:effectLst/>
              </a:rPr>
              <a:t>8 Tundra </a:t>
            </a:r>
          </a:p>
          <a:p>
            <a:pPr lvl="1" eaLnBrk="1" hangingPunct="1">
              <a:lnSpc>
                <a:spcPct val="80000"/>
              </a:lnSpc>
            </a:pPr>
            <a:r>
              <a:rPr lang="en-US" altLang="en-US" sz="2000" smtClean="0">
                <a:effectLst/>
              </a:rPr>
              <a:t>81 Shrub and Brush Tundra</a:t>
            </a:r>
          </a:p>
          <a:p>
            <a:pPr lvl="1" eaLnBrk="1" hangingPunct="1">
              <a:lnSpc>
                <a:spcPct val="80000"/>
              </a:lnSpc>
            </a:pPr>
            <a:r>
              <a:rPr lang="en-US" altLang="en-US" sz="2000" smtClean="0">
                <a:effectLst/>
              </a:rPr>
              <a:t>82 Herbaceous Tundra</a:t>
            </a:r>
          </a:p>
          <a:p>
            <a:pPr lvl="1" eaLnBrk="1" hangingPunct="1">
              <a:lnSpc>
                <a:spcPct val="80000"/>
              </a:lnSpc>
            </a:pPr>
            <a:r>
              <a:rPr lang="en-US" altLang="en-US" sz="2000" smtClean="0">
                <a:effectLst/>
              </a:rPr>
              <a:t>83 Bare Ground Tundra</a:t>
            </a:r>
          </a:p>
          <a:p>
            <a:pPr lvl="1" eaLnBrk="1" hangingPunct="1">
              <a:lnSpc>
                <a:spcPct val="80000"/>
              </a:lnSpc>
            </a:pPr>
            <a:r>
              <a:rPr lang="en-US" altLang="en-US" sz="2000" smtClean="0">
                <a:effectLst/>
              </a:rPr>
              <a:t>84 Wet Tundra</a:t>
            </a:r>
          </a:p>
          <a:p>
            <a:pPr lvl="1" eaLnBrk="1" hangingPunct="1">
              <a:lnSpc>
                <a:spcPct val="80000"/>
              </a:lnSpc>
            </a:pPr>
            <a:r>
              <a:rPr lang="en-US" altLang="en-US" sz="2000" smtClean="0">
                <a:effectLst/>
              </a:rPr>
              <a:t>85 Mixed Tundra</a:t>
            </a:r>
          </a:p>
          <a:p>
            <a:pPr eaLnBrk="1" hangingPunct="1">
              <a:lnSpc>
                <a:spcPct val="80000"/>
              </a:lnSpc>
            </a:pPr>
            <a:r>
              <a:rPr lang="en-US" altLang="en-US" sz="2000" smtClean="0">
                <a:effectLst/>
              </a:rPr>
              <a:t>9 Perennial Snow or Ice </a:t>
            </a:r>
          </a:p>
          <a:p>
            <a:pPr lvl="1" eaLnBrk="1" hangingPunct="1">
              <a:lnSpc>
                <a:spcPct val="80000"/>
              </a:lnSpc>
            </a:pPr>
            <a:r>
              <a:rPr lang="en-US" altLang="en-US" sz="2000" smtClean="0">
                <a:effectLst/>
              </a:rPr>
              <a:t>91 Perennial Snowfield</a:t>
            </a:r>
          </a:p>
          <a:p>
            <a:pPr lvl="1" eaLnBrk="1" hangingPunct="1">
              <a:lnSpc>
                <a:spcPct val="80000"/>
              </a:lnSpc>
            </a:pPr>
            <a:r>
              <a:rPr lang="en-US" altLang="en-US" sz="2000" smtClean="0">
                <a:effectLst/>
              </a:rPr>
              <a:t>92 Glaciers</a:t>
            </a:r>
          </a:p>
          <a:p>
            <a:pPr eaLnBrk="1" hangingPunct="1">
              <a:lnSpc>
                <a:spcPct val="80000"/>
              </a:lnSpc>
            </a:pPr>
            <a:endParaRPr lang="en-US" altLang="en-US" sz="2000" b="1" smtClean="0">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l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0938" y="990600"/>
            <a:ext cx="6840537" cy="44989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3" descr="huc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28688" y="835025"/>
            <a:ext cx="7286625" cy="46577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228600"/>
            <a:ext cx="8610600" cy="914400"/>
          </a:xfrm>
        </p:spPr>
        <p:txBody>
          <a:bodyPr/>
          <a:lstStyle/>
          <a:p>
            <a:pPr eaLnBrk="1" hangingPunct="1">
              <a:defRPr/>
            </a:pPr>
            <a:r>
              <a:rPr lang="en-US" sz="3600" smtClean="0"/>
              <a:t>5. Soils</a:t>
            </a:r>
          </a:p>
        </p:txBody>
      </p:sp>
      <p:sp>
        <p:nvSpPr>
          <p:cNvPr id="114691" name="Rectangle 3"/>
          <p:cNvSpPr>
            <a:spLocks noGrp="1" noChangeArrowheads="1"/>
          </p:cNvSpPr>
          <p:nvPr>
            <p:ph type="subTitle" idx="1"/>
          </p:nvPr>
        </p:nvSpPr>
        <p:spPr>
          <a:xfrm>
            <a:off x="228600" y="1371600"/>
            <a:ext cx="8686800" cy="4953000"/>
          </a:xfrm>
        </p:spPr>
        <p:txBody>
          <a:bodyPr/>
          <a:lstStyle/>
          <a:p>
            <a:pPr algn="l" eaLnBrk="1" hangingPunct="1">
              <a:defRPr/>
            </a:pPr>
            <a:r>
              <a:rPr lang="en-US" sz="2800" dirty="0" smtClean="0"/>
              <a:t>Developed by USDA Natural Resource Conservation Service (NRCS)</a:t>
            </a:r>
          </a:p>
          <a:p>
            <a:pPr algn="l" eaLnBrk="1" hangingPunct="1">
              <a:buFont typeface="Arial" charset="0"/>
              <a:buChar char="►"/>
              <a:defRPr/>
            </a:pPr>
            <a:r>
              <a:rPr lang="en-US" sz="2800" dirty="0" smtClean="0"/>
              <a:t> Soil Survey Geographic Data Base (</a:t>
            </a:r>
            <a:r>
              <a:rPr lang="en-US" sz="2800" dirty="0" smtClean="0">
                <a:solidFill>
                  <a:schemeClr val="hlink"/>
                </a:solidFill>
              </a:rPr>
              <a:t>SSURGO</a:t>
            </a:r>
            <a:r>
              <a:rPr lang="en-US" sz="2800" dirty="0" smtClean="0"/>
              <a:t>) </a:t>
            </a:r>
            <a:br>
              <a:rPr lang="en-US" sz="2800" dirty="0" smtClean="0"/>
            </a:br>
            <a:r>
              <a:rPr lang="en-US" sz="2800" dirty="0" smtClean="0"/>
              <a:t>   - 1:24,000, 7.5x7.5 minute quads </a:t>
            </a:r>
            <a:br>
              <a:rPr lang="en-US" sz="2800" dirty="0" smtClean="0"/>
            </a:br>
            <a:r>
              <a:rPr lang="en-US" sz="2800" dirty="0" smtClean="0"/>
              <a:t>   - based on aerial photographs and field survey </a:t>
            </a:r>
          </a:p>
          <a:p>
            <a:pPr algn="l" eaLnBrk="1" hangingPunct="1">
              <a:defRPr/>
            </a:pPr>
            <a:r>
              <a:rPr lang="en-US" sz="2800" dirty="0" smtClean="0"/>
              <a:t>   - map unit and soil classification: soil series </a:t>
            </a:r>
            <a:br>
              <a:rPr lang="en-US" sz="2800" dirty="0" smtClean="0"/>
            </a:br>
            <a:r>
              <a:rPr lang="en-US" sz="2800" dirty="0" smtClean="0"/>
              <a:t>   - attributes: physical, chemical, biological, land use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304800" y="228600"/>
            <a:ext cx="8610600" cy="914400"/>
          </a:xfrm>
        </p:spPr>
        <p:txBody>
          <a:bodyPr/>
          <a:lstStyle/>
          <a:p>
            <a:pPr eaLnBrk="1" hangingPunct="1">
              <a:defRPr/>
            </a:pPr>
            <a:r>
              <a:rPr lang="en-US" sz="3600" smtClean="0"/>
              <a:t>5. Soils</a:t>
            </a:r>
          </a:p>
        </p:txBody>
      </p:sp>
      <p:sp>
        <p:nvSpPr>
          <p:cNvPr id="122883" name="Rectangle 3"/>
          <p:cNvSpPr>
            <a:spLocks noGrp="1" noChangeArrowheads="1"/>
          </p:cNvSpPr>
          <p:nvPr>
            <p:ph type="subTitle" idx="1"/>
          </p:nvPr>
        </p:nvSpPr>
        <p:spPr>
          <a:xfrm>
            <a:off x="228600" y="1371600"/>
            <a:ext cx="8686800" cy="5486400"/>
          </a:xfrm>
        </p:spPr>
        <p:txBody>
          <a:bodyPr/>
          <a:lstStyle/>
          <a:p>
            <a:pPr algn="l" eaLnBrk="1" hangingPunct="1">
              <a:buFont typeface="Arial" charset="0"/>
              <a:buChar char="►"/>
              <a:defRPr/>
            </a:pPr>
            <a:r>
              <a:rPr lang="en-US" sz="2800" smtClean="0"/>
              <a:t> State Soil Geographic Data Base (</a:t>
            </a:r>
            <a:r>
              <a:rPr lang="en-US" sz="2800" smtClean="0">
                <a:solidFill>
                  <a:schemeClr val="hlink"/>
                </a:solidFill>
              </a:rPr>
              <a:t>STATSGO</a:t>
            </a:r>
            <a:r>
              <a:rPr lang="en-US" sz="2800" smtClean="0"/>
              <a:t>) </a:t>
            </a:r>
            <a:br>
              <a:rPr lang="en-US" sz="2800" smtClean="0"/>
            </a:br>
            <a:r>
              <a:rPr lang="en-US" sz="2800" smtClean="0"/>
              <a:t>   - 1:250,000, 1x2 degree </a:t>
            </a:r>
            <a:br>
              <a:rPr lang="en-US" sz="2800" smtClean="0"/>
            </a:br>
            <a:r>
              <a:rPr lang="en-US" sz="2800" smtClean="0"/>
              <a:t>   - map unit: soil association </a:t>
            </a:r>
            <a:br>
              <a:rPr lang="en-US" sz="2800" smtClean="0"/>
            </a:br>
            <a:r>
              <a:rPr lang="en-US" sz="2800" smtClean="0"/>
              <a:t>   - attribute: 60 soil properties </a:t>
            </a:r>
            <a:br>
              <a:rPr lang="en-US" sz="2800" smtClean="0"/>
            </a:br>
            <a:r>
              <a:rPr lang="en-US" sz="2800" smtClean="0"/>
              <a:t>   - attribute structure </a:t>
            </a:r>
            <a:br>
              <a:rPr lang="en-US" sz="2800" smtClean="0"/>
            </a:br>
            <a:r>
              <a:rPr lang="en-US" sz="2800" smtClean="0"/>
              <a:t>   - map unit and code </a:t>
            </a:r>
            <a:br>
              <a:rPr lang="en-US" sz="2800" smtClean="0"/>
            </a:br>
            <a:r>
              <a:rPr lang="en-US" sz="2800" smtClean="0"/>
              <a:t>   - components and their properties </a:t>
            </a:r>
            <a:br>
              <a:rPr lang="en-US" sz="2800" smtClean="0"/>
            </a:br>
            <a:r>
              <a:rPr lang="en-US" sz="2800" smtClean="0"/>
              <a:t>   - layers and their properties</a:t>
            </a:r>
            <a:r>
              <a:rPr lang="en-US" smtClean="0"/>
              <a:t> </a:t>
            </a:r>
          </a:p>
          <a:p>
            <a:pPr algn="l" eaLnBrk="1" hangingPunct="1">
              <a:buFont typeface="Arial" charset="0"/>
              <a:buChar char="►"/>
              <a:defRPr/>
            </a:pPr>
            <a:r>
              <a:rPr lang="en-US" sz="2800" smtClean="0"/>
              <a:t> National Soil Geographic Data Base (NATSGO) </a:t>
            </a:r>
            <a:br>
              <a:rPr lang="en-US" sz="2800" smtClean="0"/>
            </a:br>
            <a:r>
              <a:rPr lang="en-US" sz="2800" smtClean="0"/>
              <a:t>  - 1:7,500,000</a:t>
            </a:r>
            <a:r>
              <a:rPr lang="en-US" smtClean="0"/>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soils2"/>
          <p:cNvPicPr>
            <a:picLocks noGrp="1" noChangeAspect="1" noChangeArrowheads="1"/>
          </p:cNvPicPr>
          <p:nvPr>
            <p:ph/>
          </p:nvPr>
        </p:nvPicPr>
        <p:blipFill>
          <a:blip r:embed="rId2">
            <a:extLst>
              <a:ext uri="{28A0092B-C50C-407E-A947-70E740481C1C}">
                <a14:useLocalDpi xmlns:a14="http://schemas.microsoft.com/office/drawing/2010/main" val="0"/>
              </a:ext>
            </a:extLst>
          </a:blip>
          <a:srcRect r="39478"/>
          <a:stretch>
            <a:fillRect/>
          </a:stretch>
        </p:blipFill>
        <p:spPr>
          <a:xfrm>
            <a:off x="2590800" y="387350"/>
            <a:ext cx="4876800" cy="6089650"/>
          </a:xfrm>
          <a:noFill/>
          <a:extLst>
            <a:ext uri="{909E8E84-426E-40DD-AFC4-6F175D3DCCD1}">
              <a14:hiddenFill xmlns:a14="http://schemas.microsoft.com/office/drawing/2010/main">
                <a:solidFill>
                  <a:srgbClr val="FFFFFF"/>
                </a:solidFill>
              </a14:hiddenFill>
            </a:ext>
          </a:extLst>
        </p:spPr>
      </p:pic>
      <p:sp>
        <p:nvSpPr>
          <p:cNvPr id="47107" name="Rectangle 6"/>
          <p:cNvSpPr>
            <a:spLocks noChangeArrowheads="1"/>
          </p:cNvSpPr>
          <p:nvPr/>
        </p:nvSpPr>
        <p:spPr bwMode="auto">
          <a:xfrm>
            <a:off x="914400" y="5607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t>Soil layer of Clarence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762000" y="1676400"/>
            <a:ext cx="7696200" cy="4419600"/>
          </a:xfrm>
        </p:spPr>
        <p:txBody>
          <a:bodyPr/>
          <a:lstStyle/>
          <a:p>
            <a:pPr algn="l" eaLnBrk="1" hangingPunct="1">
              <a:buFont typeface="Arial" panose="020B0604020202020204" pitchFamily="34" charset="0"/>
              <a:buChar char="►"/>
            </a:pPr>
            <a:r>
              <a:rPr lang="en-US" altLang="en-US" sz="2400" smtClean="0">
                <a:effectLst/>
              </a:rPr>
              <a:t>  </a:t>
            </a:r>
            <a:r>
              <a:rPr lang="en-US" altLang="en-US" sz="2800" smtClean="0">
                <a:effectLst/>
              </a:rPr>
              <a:t>The profiles do not always have the same 		number of elevation points</a:t>
            </a:r>
          </a:p>
          <a:p>
            <a:pPr algn="l" eaLnBrk="1" hangingPunct="1">
              <a:buFont typeface="Arial" panose="020B0604020202020204" pitchFamily="34" charset="0"/>
              <a:buChar char="►"/>
            </a:pPr>
            <a:endParaRPr lang="en-US" altLang="en-US" sz="800" smtClean="0">
              <a:effectLst/>
            </a:endParaRPr>
          </a:p>
        </p:txBody>
      </p:sp>
      <p:sp>
        <p:nvSpPr>
          <p:cNvPr id="139267" name="Rectangle 3"/>
          <p:cNvSpPr>
            <a:spLocks noRot="1" noChangeArrowheads="1"/>
          </p:cNvSpPr>
          <p:nvPr/>
        </p:nvSpPr>
        <p:spPr bwMode="auto">
          <a:xfrm>
            <a:off x="301625" y="381000"/>
            <a:ext cx="8540750" cy="1143000"/>
          </a:xfrm>
          <a:prstGeom prst="rect">
            <a:avLst/>
          </a:prstGeom>
          <a:noFill/>
          <a:ln w="9525">
            <a:noFill/>
            <a:miter lim="800000"/>
            <a:headEnd/>
            <a:tailEnd/>
          </a:ln>
          <a:effectLst/>
        </p:spPr>
        <p:txBody>
          <a:bodyPr anchor="ctr"/>
          <a:lstStyle/>
          <a:p>
            <a:pPr algn="ctr" eaLnBrk="1" hangingPunct="1">
              <a:defRPr/>
            </a:pPr>
            <a:r>
              <a:rPr lang="en-US" altLang="en-US" sz="3600">
                <a:solidFill>
                  <a:schemeClr val="tx2"/>
                </a:solidFill>
                <a:effectLst>
                  <a:outerShdw blurRad="38100" dist="38100" dir="2700000" algn="tl">
                    <a:srgbClr val="000000"/>
                  </a:outerShdw>
                </a:effectLst>
                <a:cs typeface="Arial" charset="0"/>
              </a:rPr>
              <a:t>1. DEM 1:24,000…  </a:t>
            </a:r>
          </a:p>
        </p:txBody>
      </p:sp>
      <p:graphicFrame>
        <p:nvGraphicFramePr>
          <p:cNvPr id="7172" name="Object 4"/>
          <p:cNvGraphicFramePr>
            <a:graphicFrameLocks noChangeAspect="1"/>
          </p:cNvGraphicFramePr>
          <p:nvPr/>
        </p:nvGraphicFramePr>
        <p:xfrm>
          <a:off x="1905000" y="2667000"/>
          <a:ext cx="5410200" cy="3587750"/>
        </p:xfrm>
        <a:graphic>
          <a:graphicData uri="http://schemas.openxmlformats.org/presentationml/2006/ole">
            <mc:AlternateContent xmlns:mc="http://schemas.openxmlformats.org/markup-compatibility/2006">
              <mc:Choice xmlns:v="urn:schemas-microsoft-com:vml" Requires="v">
                <p:oleObj spid="_x0000_s7176" name="Photo Editor Photo" r:id="rId3" imgW="4382112" imgH="2905531" progId="MSPhotoEd.3">
                  <p:embed/>
                </p:oleObj>
              </mc:Choice>
              <mc:Fallback>
                <p:oleObj name="Photo Editor Photo" r:id="rId3" imgW="4382112" imgH="2905531"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54102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40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45100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3276600" y="6270625"/>
            <a:ext cx="2454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000">
                <a:latin typeface="Arial" panose="020B0604020202020204" pitchFamily="34" charset="0"/>
              </a:rPr>
              <a:t>http://www.srbc.net/gis/map_gallery.html</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454025" y="685800"/>
            <a:ext cx="2441575" cy="1143000"/>
          </a:xfrm>
        </p:spPr>
        <p:txBody>
          <a:bodyPr/>
          <a:lstStyle/>
          <a:p>
            <a:pPr algn="l" eaLnBrk="1" hangingPunct="1">
              <a:defRPr/>
            </a:pPr>
            <a:r>
              <a:rPr lang="en-US" altLang="en-US" sz="3600" smtClean="0"/>
              <a:t>STATSGO Attributes</a:t>
            </a:r>
          </a:p>
        </p:txBody>
      </p:sp>
      <p:sp>
        <p:nvSpPr>
          <p:cNvPr id="151555" name="Rectangle 3"/>
          <p:cNvSpPr>
            <a:spLocks noGrp="1" noRot="1" noChangeArrowheads="1"/>
          </p:cNvSpPr>
          <p:nvPr>
            <p:ph type="body" sz="half" idx="1"/>
          </p:nvPr>
        </p:nvSpPr>
        <p:spPr>
          <a:xfrm>
            <a:off x="76200" y="2819400"/>
            <a:ext cx="3505200" cy="2362200"/>
          </a:xfrm>
        </p:spPr>
        <p:txBody>
          <a:bodyPr/>
          <a:lstStyle/>
          <a:p>
            <a:pPr eaLnBrk="1" hangingPunct="1">
              <a:lnSpc>
                <a:spcPct val="80000"/>
              </a:lnSpc>
              <a:buFont typeface="Arial" charset="0"/>
              <a:buNone/>
              <a:defRPr/>
            </a:pPr>
            <a:r>
              <a:rPr lang="en-US" altLang="en-US" sz="2400" smtClean="0">
                <a:effectLst/>
              </a:rPr>
              <a:t>    </a:t>
            </a:r>
            <a:r>
              <a:rPr lang="en-US" altLang="en-US" sz="2800" smtClean="0">
                <a:effectLst/>
              </a:rPr>
              <a:t>A set of relational tables is used to store the attributes for the Map Unit and its Components</a:t>
            </a:r>
            <a:r>
              <a:rPr lang="en-US" altLang="en-US" sz="2800" smtClean="0"/>
              <a:t> </a:t>
            </a:r>
          </a:p>
        </p:txBody>
      </p:sp>
      <p:sp>
        <p:nvSpPr>
          <p:cNvPr id="49156" name="Text Box 4"/>
          <p:cNvSpPr txBox="1">
            <a:spLocks noChangeArrowheads="1"/>
          </p:cNvSpPr>
          <p:nvPr/>
        </p:nvSpPr>
        <p:spPr bwMode="auto">
          <a:xfrm>
            <a:off x="228600" y="6400800"/>
            <a:ext cx="762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200">
                <a:latin typeface="Arial" panose="020B0604020202020204" pitchFamily="34" charset="0"/>
              </a:rPr>
              <a:t>http://www.ncgc.nrcs.usda.gov/products/datasets/statsgo/data/ny.html</a:t>
            </a:r>
          </a:p>
        </p:txBody>
      </p:sp>
      <p:pic>
        <p:nvPicPr>
          <p:cNvPr id="4915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41738" y="228600"/>
            <a:ext cx="4945062" cy="6248400"/>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04800" y="838200"/>
            <a:ext cx="8610600" cy="914400"/>
          </a:xfrm>
        </p:spPr>
        <p:txBody>
          <a:bodyPr/>
          <a:lstStyle/>
          <a:p>
            <a:pPr eaLnBrk="1" hangingPunct="1">
              <a:defRPr/>
            </a:pPr>
            <a:r>
              <a:rPr lang="en-US" sz="3600" smtClean="0"/>
              <a:t>6. Digital Orthophoto Quarter Quad (DOQQ)</a:t>
            </a:r>
          </a:p>
        </p:txBody>
      </p:sp>
      <p:sp>
        <p:nvSpPr>
          <p:cNvPr id="125955" name="Rectangle 3"/>
          <p:cNvSpPr>
            <a:spLocks noGrp="1" noChangeArrowheads="1"/>
          </p:cNvSpPr>
          <p:nvPr>
            <p:ph type="subTitle" idx="1"/>
          </p:nvPr>
        </p:nvSpPr>
        <p:spPr>
          <a:xfrm>
            <a:off x="228600" y="2209800"/>
            <a:ext cx="8686800" cy="3124200"/>
          </a:xfrm>
        </p:spPr>
        <p:txBody>
          <a:bodyPr/>
          <a:lstStyle/>
          <a:p>
            <a:pPr algn="l" eaLnBrk="1" hangingPunct="1">
              <a:defRPr/>
            </a:pPr>
            <a:r>
              <a:rPr lang="en-US" sz="2800" dirty="0" smtClean="0"/>
              <a:t>Developed by USGS and state and local governments</a:t>
            </a:r>
            <a:br>
              <a:rPr lang="en-US" sz="2800" dirty="0" smtClean="0"/>
            </a:br>
            <a:r>
              <a:rPr lang="en-US" sz="2800" dirty="0" smtClean="0"/>
              <a:t>             </a:t>
            </a:r>
          </a:p>
          <a:p>
            <a:pPr algn="l" eaLnBrk="1" hangingPunct="1">
              <a:defRPr/>
            </a:pPr>
            <a:r>
              <a:rPr lang="en-US" sz="2800" dirty="0" smtClean="0"/>
              <a:t>Digital aerial photographs without geometric errors introduced by tilt or relief displacement </a:t>
            </a:r>
            <a:br>
              <a:rPr lang="en-US" sz="2800" dirty="0" smtClean="0"/>
            </a:br>
            <a:r>
              <a:rPr lang="en-US" sz="2800" dirty="0" smtClean="0"/>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doqqellicot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19200"/>
            <a:ext cx="6929438" cy="45275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838200" y="228600"/>
            <a:ext cx="7772400" cy="914400"/>
          </a:xfrm>
        </p:spPr>
        <p:txBody>
          <a:bodyPr/>
          <a:lstStyle/>
          <a:p>
            <a:pPr eaLnBrk="1" hangingPunct="1">
              <a:defRPr/>
            </a:pPr>
            <a:r>
              <a:rPr lang="en-US" sz="3600" dirty="0" smtClean="0"/>
              <a:t>7. Digital Raster Graphics</a:t>
            </a:r>
          </a:p>
        </p:txBody>
      </p:sp>
      <p:sp>
        <p:nvSpPr>
          <p:cNvPr id="105475" name="Rectangle 3"/>
          <p:cNvSpPr>
            <a:spLocks noGrp="1" noChangeArrowheads="1"/>
          </p:cNvSpPr>
          <p:nvPr>
            <p:ph type="subTitle" idx="1"/>
          </p:nvPr>
        </p:nvSpPr>
        <p:spPr>
          <a:xfrm>
            <a:off x="762000" y="1524000"/>
            <a:ext cx="8001000" cy="4953000"/>
          </a:xfrm>
        </p:spPr>
        <p:txBody>
          <a:bodyPr/>
          <a:lstStyle/>
          <a:p>
            <a:pPr algn="l" eaLnBrk="1" hangingPunct="1">
              <a:defRPr/>
            </a:pPr>
            <a:r>
              <a:rPr lang="en-US" sz="2800" dirty="0" smtClean="0"/>
              <a:t>Developed by USGS</a:t>
            </a:r>
          </a:p>
          <a:p>
            <a:pPr algn="l" eaLnBrk="1" hangingPunct="1">
              <a:defRPr/>
            </a:pPr>
            <a:endParaRPr lang="en-US" sz="1000" dirty="0" smtClean="0"/>
          </a:p>
          <a:p>
            <a:pPr algn="l" eaLnBrk="1" hangingPunct="1">
              <a:buFont typeface="Arial" charset="0"/>
              <a:buChar char="►"/>
              <a:defRPr/>
            </a:pPr>
            <a:r>
              <a:rPr lang="en-US" sz="2800" dirty="0" smtClean="0"/>
              <a:t> A raster image of a scanned USGS topographic             map </a:t>
            </a:r>
            <a:r>
              <a:rPr lang="en-US" sz="2800" dirty="0" err="1" smtClean="0"/>
              <a:t>georeferenced</a:t>
            </a:r>
            <a:r>
              <a:rPr lang="en-US" sz="2800" dirty="0" smtClean="0"/>
              <a:t> to the UTM grid</a:t>
            </a:r>
          </a:p>
          <a:p>
            <a:pPr algn="l" eaLnBrk="1" hangingPunct="1">
              <a:buFont typeface="Arial" charset="0"/>
              <a:buChar char="►"/>
              <a:defRPr/>
            </a:pPr>
            <a:r>
              <a:rPr lang="en-US" sz="2800" dirty="0" smtClean="0"/>
              <a:t> Useful as a background layer in a GIS, or to be merged with other digital data to produce a hybrid digital file</a:t>
            </a:r>
          </a:p>
          <a:p>
            <a:pPr algn="l" eaLnBrk="1" hangingPunct="1">
              <a:buFont typeface="Arial"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724400" y="5715000"/>
            <a:ext cx="1862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000">
                <a:latin typeface="Arial" panose="020B0604020202020204" pitchFamily="34" charset="0"/>
              </a:rPr>
              <a:t>http://topomaps.usgs.gov/drg/</a:t>
            </a:r>
          </a:p>
        </p:txBody>
      </p:sp>
      <p:pic>
        <p:nvPicPr>
          <p:cNvPr id="53251" name="Content Placeholder 5" descr="drg_splas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4191000"/>
            <a:ext cx="4419600" cy="1531938"/>
          </a:xfrm>
        </p:spPr>
      </p:pic>
      <p:pic>
        <p:nvPicPr>
          <p:cNvPr id="53252" name="Picture 6" descr="300px-Topographic_map_exam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287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8"/>
          <p:cNvSpPr>
            <a:spLocks noChangeArrowheads="1"/>
          </p:cNvSpPr>
          <p:nvPr/>
        </p:nvSpPr>
        <p:spPr bwMode="auto">
          <a:xfrm>
            <a:off x="4724400" y="3868738"/>
            <a:ext cx="3124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000"/>
              <a:t>http://en.wikipedia.org/wiki/Digital_raster_graphic</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8. Remote Sensing</a:t>
            </a:r>
            <a:endParaRPr lang="en-US" sz="3600" dirty="0"/>
          </a:p>
        </p:txBody>
      </p:sp>
      <p:pic>
        <p:nvPicPr>
          <p:cNvPr id="54275" name="Picture 10" descr="aa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828800"/>
            <a:ext cx="2667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0" descr="hollywoodsign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8" y="17907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descr="washmon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332163"/>
            <a:ext cx="2047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descr="aaaavorb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2803525"/>
            <a:ext cx="2895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5299" name="Picture 12" descr="doqqelli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600200"/>
            <a:ext cx="5562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0" name="Object 9"/>
          <p:cNvGraphicFramePr>
            <a:graphicFrameLocks noChangeAspect="1"/>
          </p:cNvGraphicFramePr>
          <p:nvPr/>
        </p:nvGraphicFramePr>
        <p:xfrm>
          <a:off x="720725" y="3657600"/>
          <a:ext cx="3886200" cy="2414588"/>
        </p:xfrm>
        <a:graphic>
          <a:graphicData uri="http://schemas.openxmlformats.org/presentationml/2006/ole">
            <mc:AlternateContent xmlns:mc="http://schemas.openxmlformats.org/markup-compatibility/2006">
              <mc:Choice xmlns:v="urn:schemas-microsoft-com:vml" Requires="v">
                <p:oleObj spid="_x0000_s55304" name="Bitmap Image" r:id="rId4" imgW="6714286" imgH="4172532" progId="Paint.Picture">
                  <p:embed/>
                </p:oleObj>
              </mc:Choice>
              <mc:Fallback>
                <p:oleObj name="Bitmap Image" r:id="rId4" imgW="6714286" imgH="4172532"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3657600"/>
                        <a:ext cx="38862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8749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05000"/>
            <a:ext cx="301942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95600"/>
            <a:ext cx="21351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838200" y="228600"/>
            <a:ext cx="7772400" cy="914400"/>
          </a:xfrm>
        </p:spPr>
        <p:txBody>
          <a:bodyPr/>
          <a:lstStyle/>
          <a:p>
            <a:pPr eaLnBrk="1" hangingPunct="1">
              <a:defRPr/>
            </a:pPr>
            <a:r>
              <a:rPr lang="en-US" sz="3600" dirty="0" smtClean="0"/>
              <a:t>NYS GIS </a:t>
            </a:r>
            <a:r>
              <a:rPr lang="en-US" sz="3600" dirty="0"/>
              <a:t>D</a:t>
            </a:r>
            <a:r>
              <a:rPr lang="en-US" sz="3600" dirty="0" smtClean="0"/>
              <a:t>ata </a:t>
            </a:r>
            <a:r>
              <a:rPr lang="en-US" sz="3600" dirty="0"/>
              <a:t>D</a:t>
            </a:r>
            <a:r>
              <a:rPr lang="en-US" sz="3600" dirty="0" smtClean="0"/>
              <a:t>epository</a:t>
            </a:r>
          </a:p>
        </p:txBody>
      </p:sp>
      <p:sp>
        <p:nvSpPr>
          <p:cNvPr id="105475" name="Rectangle 3"/>
          <p:cNvSpPr>
            <a:spLocks noGrp="1" noChangeArrowheads="1"/>
          </p:cNvSpPr>
          <p:nvPr>
            <p:ph type="subTitle" idx="1"/>
          </p:nvPr>
        </p:nvSpPr>
        <p:spPr>
          <a:xfrm>
            <a:off x="762000" y="1524000"/>
            <a:ext cx="8001000" cy="4953000"/>
          </a:xfrm>
        </p:spPr>
        <p:txBody>
          <a:bodyPr/>
          <a:lstStyle/>
          <a:p>
            <a:pPr algn="l" eaLnBrk="1" hangingPunct="1">
              <a:defRPr/>
            </a:pPr>
            <a:r>
              <a:rPr lang="en-US" altLang="en-US" sz="2800" dirty="0">
                <a:hlinkClick r:id="rId2"/>
              </a:rPr>
              <a:t>http://cugir.mannlib.cornell.edu</a:t>
            </a:r>
            <a:endParaRPr lang="en-US" altLang="en-US" sz="2800" dirty="0"/>
          </a:p>
          <a:p>
            <a:pPr algn="l" eaLnBrk="1" hangingPunct="1">
              <a:defRPr/>
            </a:pPr>
            <a:r>
              <a:rPr lang="en-US" altLang="en-US" sz="2800" dirty="0">
                <a:hlinkClick r:id="rId3"/>
              </a:rPr>
              <a:t>http://gis.ny.gov</a:t>
            </a:r>
            <a:endParaRPr lang="en-US" altLang="en-US" sz="2800" dirty="0"/>
          </a:p>
          <a:p>
            <a:pPr algn="l" eaLnBrk="1" hangingPunct="1">
              <a:defRPr/>
            </a:pPr>
            <a:r>
              <a:rPr lang="en-US" altLang="en-US" sz="2800" dirty="0">
                <a:hlinkClick r:id="rId4"/>
              </a:rPr>
              <a:t>http://nationalmap.gov/viewer.html</a:t>
            </a:r>
            <a:endParaRPr lang="en-US" altLang="en-US" sz="2800" dirty="0"/>
          </a:p>
          <a:p>
            <a:pPr algn="l" eaLnBrk="1" hangingPunct="1">
              <a:defRPr/>
            </a:pPr>
            <a:r>
              <a:rPr lang="en-US" altLang="en-US" sz="2800" dirty="0">
                <a:hlinkClick r:id="rId5"/>
              </a:rPr>
              <a:t>http://datagateway.nrcs.usda.gov</a:t>
            </a:r>
            <a:endParaRPr lang="en-US" altLang="en-US" sz="2800" dirty="0"/>
          </a:p>
          <a:p>
            <a:pPr algn="l" eaLnBrk="1" hangingPunct="1">
              <a:defRPr/>
            </a:pPr>
            <a:r>
              <a:rPr lang="en-US" altLang="en-US" sz="2800" dirty="0">
                <a:hlinkClick r:id="rId6"/>
              </a:rPr>
              <a:t>http://data.buffalony.gov</a:t>
            </a:r>
            <a:endParaRPr lang="en-US" altLang="en-US" sz="2800" dirty="0"/>
          </a:p>
          <a:p>
            <a:pPr algn="l" eaLnBrk="1" hangingPunct="1">
              <a:defRPr/>
            </a:pPr>
            <a:endParaRPr lang="en-US" sz="28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eaLnBrk="1" hangingPunct="1">
              <a:defRPr/>
            </a:pPr>
            <a:r>
              <a:rPr lang="en-US" sz="3600" smtClean="0"/>
              <a:t>Geographic Coordinate System</a:t>
            </a:r>
          </a:p>
        </p:txBody>
      </p:sp>
      <p:sp>
        <p:nvSpPr>
          <p:cNvPr id="153603" name="Rectangle 3"/>
          <p:cNvSpPr>
            <a:spLocks noGrp="1" noRot="1" noChangeArrowheads="1"/>
          </p:cNvSpPr>
          <p:nvPr>
            <p:ph type="body" sz="half" idx="1"/>
          </p:nvPr>
        </p:nvSpPr>
        <p:spPr>
          <a:xfrm>
            <a:off x="533400" y="6321425"/>
            <a:ext cx="3581400" cy="460375"/>
          </a:xfrm>
        </p:spPr>
        <p:txBody>
          <a:bodyPr/>
          <a:lstStyle/>
          <a:p>
            <a:pPr eaLnBrk="1" hangingPunct="1">
              <a:buFont typeface="Arial" charset="0"/>
              <a:buNone/>
              <a:defRPr/>
            </a:pPr>
            <a:r>
              <a:rPr lang="en-US" sz="2400" smtClean="0"/>
              <a:t> </a:t>
            </a:r>
            <a:r>
              <a:rPr lang="en-US" sz="1200" smtClean="0"/>
              <a:t>courtesy: Mary Ruvane, http://ils.unc.edu/</a:t>
            </a:r>
          </a:p>
        </p:txBody>
      </p:sp>
      <p:grpSp>
        <p:nvGrpSpPr>
          <p:cNvPr id="8196" name="Group 4"/>
          <p:cNvGrpSpPr>
            <a:grpSpLocks/>
          </p:cNvGrpSpPr>
          <p:nvPr/>
        </p:nvGrpSpPr>
        <p:grpSpPr bwMode="auto">
          <a:xfrm>
            <a:off x="381000" y="1371600"/>
            <a:ext cx="8396288" cy="4197350"/>
            <a:chOff x="432" y="1344"/>
            <a:chExt cx="5328" cy="2682"/>
          </a:xfrm>
        </p:grpSpPr>
        <p:pic>
          <p:nvPicPr>
            <p:cNvPr id="8197" name="Picture 5" descr="GlobeWPrimeMe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344"/>
              <a:ext cx="2736" cy="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480" y="3649"/>
              <a:ext cx="163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800">
                  <a:latin typeface="Times New Roman" panose="02020603050405020304" pitchFamily="18" charset="0"/>
                </a:rPr>
                <a:t>Lines of Longitude</a:t>
              </a:r>
            </a:p>
            <a:p>
              <a:pPr algn="ctr" eaLnBrk="1" hangingPunct="1">
                <a:spcBef>
                  <a:spcPct val="0"/>
                </a:spcBef>
                <a:buClrTx/>
                <a:buSzTx/>
                <a:buFontTx/>
                <a:buNone/>
              </a:pPr>
              <a:r>
                <a:rPr lang="en-US" altLang="en-US" sz="1400">
                  <a:latin typeface="Times New Roman" panose="02020603050405020304" pitchFamily="18" charset="0"/>
                </a:rPr>
                <a:t>(North/South - meridians)</a:t>
              </a:r>
            </a:p>
          </p:txBody>
        </p:sp>
        <p:sp>
          <p:nvSpPr>
            <p:cNvPr id="8199" name="Line 7"/>
            <p:cNvSpPr>
              <a:spLocks noChangeShapeType="1"/>
            </p:cNvSpPr>
            <p:nvPr/>
          </p:nvSpPr>
          <p:spPr bwMode="auto">
            <a:xfrm flipV="1">
              <a:off x="2016" y="3072"/>
              <a:ext cx="384" cy="67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8200" name="Rectangle 8"/>
            <p:cNvSpPr>
              <a:spLocks noChangeArrowheads="1"/>
            </p:cNvSpPr>
            <p:nvPr/>
          </p:nvSpPr>
          <p:spPr bwMode="auto">
            <a:xfrm>
              <a:off x="4320" y="1488"/>
              <a:ext cx="144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90</a:t>
              </a:r>
              <a:r>
                <a:rPr lang="en-US" altLang="en-US" sz="1800" baseline="30000">
                  <a:latin typeface="Times New Roman" panose="02020603050405020304" pitchFamily="18" charset="0"/>
                </a:rPr>
                <a:t>0</a:t>
              </a:r>
              <a:r>
                <a:rPr lang="en-US" altLang="en-US" sz="1800">
                  <a:latin typeface="Times New Roman" panose="02020603050405020304" pitchFamily="18" charset="0"/>
                </a:rPr>
                <a:t> latitude</a:t>
              </a:r>
            </a:p>
          </p:txBody>
        </p:sp>
        <p:sp>
          <p:nvSpPr>
            <p:cNvPr id="8201" name="Line 9"/>
            <p:cNvSpPr>
              <a:spLocks noChangeShapeType="1"/>
            </p:cNvSpPr>
            <p:nvPr/>
          </p:nvSpPr>
          <p:spPr bwMode="auto">
            <a:xfrm flipH="1">
              <a:off x="3072" y="1632"/>
              <a:ext cx="1200" cy="9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8202" name="Line 10"/>
            <p:cNvSpPr>
              <a:spLocks noChangeShapeType="1"/>
            </p:cNvSpPr>
            <p:nvPr/>
          </p:nvSpPr>
          <p:spPr bwMode="auto">
            <a:xfrm>
              <a:off x="1872" y="1776"/>
              <a:ext cx="432" cy="96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8203" name="Text Box 11"/>
            <p:cNvSpPr txBox="1">
              <a:spLocks noChangeArrowheads="1"/>
            </p:cNvSpPr>
            <p:nvPr/>
          </p:nvSpPr>
          <p:spPr bwMode="auto">
            <a:xfrm>
              <a:off x="432" y="1584"/>
              <a:ext cx="163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800">
                  <a:latin typeface="Times New Roman" panose="02020603050405020304" pitchFamily="18" charset="0"/>
                </a:rPr>
                <a:t>Lines of Latitude</a:t>
              </a:r>
            </a:p>
            <a:p>
              <a:pPr algn="ctr" eaLnBrk="1" hangingPunct="1">
                <a:spcBef>
                  <a:spcPct val="0"/>
                </a:spcBef>
                <a:buClrTx/>
                <a:buSzTx/>
                <a:buFontTx/>
                <a:buNone/>
              </a:pPr>
              <a:r>
                <a:rPr lang="en-US" altLang="en-US" sz="1400">
                  <a:latin typeface="Times New Roman" panose="02020603050405020304" pitchFamily="18" charset="0"/>
                </a:rPr>
                <a:t>(East/West - parallels)</a:t>
              </a:r>
              <a:endParaRPr lang="en-US" altLang="en-US" sz="1800">
                <a:latin typeface="Times New Roman" panose="02020603050405020304" pitchFamily="18" charset="0"/>
              </a:endParaRPr>
            </a:p>
          </p:txBody>
        </p:sp>
        <p:sp>
          <p:nvSpPr>
            <p:cNvPr id="8204" name="Rectangle 12"/>
            <p:cNvSpPr>
              <a:spLocks noChangeArrowheads="1"/>
            </p:cNvSpPr>
            <p:nvPr/>
          </p:nvSpPr>
          <p:spPr bwMode="auto">
            <a:xfrm>
              <a:off x="3840" y="3792"/>
              <a:ext cx="17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Central Parallel 0</a:t>
              </a:r>
              <a:r>
                <a:rPr lang="en-US" altLang="en-US" sz="1800" baseline="30000">
                  <a:latin typeface="Times New Roman" panose="02020603050405020304" pitchFamily="18" charset="0"/>
                </a:rPr>
                <a:t>0</a:t>
              </a:r>
            </a:p>
          </p:txBody>
        </p:sp>
        <p:sp>
          <p:nvSpPr>
            <p:cNvPr id="8205" name="Line 13"/>
            <p:cNvSpPr>
              <a:spLocks noChangeShapeType="1"/>
            </p:cNvSpPr>
            <p:nvPr/>
          </p:nvSpPr>
          <p:spPr bwMode="auto">
            <a:xfrm flipH="1" flipV="1">
              <a:off x="4032" y="3120"/>
              <a:ext cx="144" cy="81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8206" name="Rectangle 14"/>
            <p:cNvSpPr>
              <a:spLocks noChangeArrowheads="1"/>
            </p:cNvSpPr>
            <p:nvPr/>
          </p:nvSpPr>
          <p:spPr bwMode="auto">
            <a:xfrm>
              <a:off x="4464" y="2064"/>
              <a:ext cx="105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Prime </a:t>
              </a:r>
            </a:p>
            <a:p>
              <a:pPr eaLnBrk="1" hangingPunct="1">
                <a:spcBef>
                  <a:spcPct val="0"/>
                </a:spcBef>
                <a:buClrTx/>
                <a:buSzTx/>
                <a:buFontTx/>
                <a:buNone/>
              </a:pPr>
              <a:r>
                <a:rPr lang="en-US" altLang="en-US" sz="1800">
                  <a:latin typeface="Times New Roman" panose="02020603050405020304" pitchFamily="18" charset="0"/>
                </a:rPr>
                <a:t>Meridian 0</a:t>
              </a:r>
              <a:r>
                <a:rPr lang="en-US" altLang="en-US" sz="1800" baseline="30000">
                  <a:latin typeface="Times New Roman" panose="02020603050405020304" pitchFamily="18" charset="0"/>
                </a:rPr>
                <a:t>0</a:t>
              </a:r>
            </a:p>
          </p:txBody>
        </p:sp>
        <p:sp>
          <p:nvSpPr>
            <p:cNvPr id="8207" name="Line 15"/>
            <p:cNvSpPr>
              <a:spLocks noChangeShapeType="1"/>
            </p:cNvSpPr>
            <p:nvPr/>
          </p:nvSpPr>
          <p:spPr bwMode="auto">
            <a:xfrm flipH="1">
              <a:off x="3024" y="2256"/>
              <a:ext cx="1440" cy="43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altLang="en-US" sz="3600" smtClean="0"/>
              <a:t>Major Events in This Semester</a:t>
            </a:r>
            <a:endParaRPr lang="en-US" altLang="en-US" smtClean="0"/>
          </a:p>
        </p:txBody>
      </p:sp>
      <p:sp>
        <p:nvSpPr>
          <p:cNvPr id="20483" name="Rectangle 3"/>
          <p:cNvSpPr>
            <a:spLocks noGrp="1" noRot="1" noChangeArrowheads="1"/>
          </p:cNvSpPr>
          <p:nvPr>
            <p:ph type="body" sz="half" idx="1"/>
          </p:nvPr>
        </p:nvSpPr>
        <p:spPr>
          <a:xfrm>
            <a:off x="301625" y="1600200"/>
            <a:ext cx="8385175" cy="4498975"/>
          </a:xfrm>
        </p:spPr>
        <p:txBody>
          <a:bodyPr/>
          <a:lstStyle/>
          <a:p>
            <a:pPr eaLnBrk="1" hangingPunct="1"/>
            <a:r>
              <a:rPr lang="en-US" altLang="en-US" sz="2400" dirty="0" smtClean="0">
                <a:effectLst/>
              </a:rPr>
              <a:t>Ad hoc job announcements</a:t>
            </a:r>
          </a:p>
          <a:p>
            <a:pPr eaLnBrk="1" hangingPunct="1"/>
            <a:r>
              <a:rPr lang="en-US" altLang="en-US" sz="2400" dirty="0" smtClean="0">
                <a:effectLst/>
              </a:rPr>
              <a:t>ESRI recruiters coming to town Feb 24, 25 (Mon-Tue</a:t>
            </a:r>
            <a:r>
              <a:rPr lang="en-US" altLang="en-US" sz="2400" dirty="0" smtClean="0">
                <a:effectLst/>
              </a:rPr>
              <a:t>)</a:t>
            </a:r>
          </a:p>
          <a:p>
            <a:pPr marL="0" indent="0" eaLnBrk="1" hangingPunct="1">
              <a:buNone/>
            </a:pPr>
            <a:r>
              <a:rPr lang="en-US" altLang="en-US" sz="2400" dirty="0" smtClean="0">
                <a:effectLst/>
              </a:rPr>
              <a:t>	- Mon Feb 24, 6:00-8:00pm, 144 </a:t>
            </a:r>
            <a:r>
              <a:rPr lang="en-US" altLang="en-US" sz="2400" dirty="0" err="1" smtClean="0">
                <a:effectLst/>
              </a:rPr>
              <a:t>Wilkeson</a:t>
            </a:r>
            <a:endParaRPr lang="en-US" altLang="en-US" sz="2400" dirty="0" smtClean="0">
              <a:effectLst/>
            </a:endParaRPr>
          </a:p>
          <a:p>
            <a:pPr marL="0" indent="0" eaLnBrk="1" hangingPunct="1">
              <a:buNone/>
            </a:pPr>
            <a:r>
              <a:rPr lang="en-US" altLang="en-US" sz="2400" dirty="0">
                <a:effectLst/>
              </a:rPr>
              <a:t> </a:t>
            </a:r>
            <a:r>
              <a:rPr lang="en-US" altLang="en-US" sz="2400" dirty="0" smtClean="0">
                <a:effectLst/>
              </a:rPr>
              <a:t>           Info Session </a:t>
            </a:r>
          </a:p>
          <a:p>
            <a:pPr marL="0" indent="0" eaLnBrk="1" hangingPunct="1">
              <a:buNone/>
            </a:pPr>
            <a:r>
              <a:rPr lang="en-US" altLang="en-US" sz="2400" dirty="0" smtClean="0">
                <a:effectLst/>
              </a:rPr>
              <a:t>	- Tue Feb 25, interview, </a:t>
            </a:r>
          </a:p>
          <a:p>
            <a:pPr marL="0" indent="0" eaLnBrk="1" hangingPunct="1">
              <a:buNone/>
            </a:pPr>
            <a:r>
              <a:rPr lang="en-US" altLang="en-US" sz="2400" dirty="0">
                <a:effectLst/>
              </a:rPr>
              <a:t>	</a:t>
            </a:r>
            <a:r>
              <a:rPr lang="en-US" altLang="en-US" sz="2400" dirty="0" smtClean="0">
                <a:effectLst/>
              </a:rPr>
              <a:t>  Apply by sending resume, cover letter, and </a:t>
            </a:r>
          </a:p>
          <a:p>
            <a:pPr marL="0" indent="0" eaLnBrk="1" hangingPunct="1">
              <a:buNone/>
            </a:pPr>
            <a:r>
              <a:rPr lang="en-US" altLang="en-US" sz="2400" dirty="0">
                <a:effectLst/>
              </a:rPr>
              <a:t>	 </a:t>
            </a:r>
            <a:r>
              <a:rPr lang="en-US" altLang="en-US" sz="2400" dirty="0" smtClean="0">
                <a:effectLst/>
              </a:rPr>
              <a:t> availability to </a:t>
            </a:r>
            <a:r>
              <a:rPr lang="en-US" altLang="en-US" sz="2400" dirty="0" smtClean="0">
                <a:effectLst/>
                <a:hlinkClick r:id="rId2"/>
              </a:rPr>
              <a:t>nkelch@esri.com</a:t>
            </a:r>
            <a:r>
              <a:rPr lang="en-US" altLang="en-US" sz="2400" dirty="0" smtClean="0">
                <a:effectLst/>
              </a:rPr>
              <a:t> by Wed Feb 19. </a:t>
            </a:r>
            <a:endParaRPr lang="en-US" altLang="en-US" sz="2400" dirty="0" smtClean="0">
              <a:effectLst/>
            </a:endParaRPr>
          </a:p>
        </p:txBody>
      </p:sp>
    </p:spTree>
    <p:extLst>
      <p:ext uri="{BB962C8B-B14F-4D97-AF65-F5344CB8AC3E}">
        <p14:creationId xmlns:p14="http://schemas.microsoft.com/office/powerpoint/2010/main" val="2190438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rrowheads="1"/>
          </p:cNvSpPr>
          <p:nvPr>
            <p:ph type="title"/>
          </p:nvPr>
        </p:nvSpPr>
        <p:spPr/>
        <p:txBody>
          <a:bodyPr/>
          <a:lstStyle/>
          <a:p>
            <a:pPr eaLnBrk="1" hangingPunct="1">
              <a:defRPr/>
            </a:pPr>
            <a:r>
              <a:rPr lang="en-US" sz="3600" smtClean="0"/>
              <a:t>UTM Zones of the World</a:t>
            </a:r>
            <a:endParaRPr lang="en-US" smtClean="0"/>
          </a:p>
        </p:txBody>
      </p:sp>
      <p:pic>
        <p:nvPicPr>
          <p:cNvPr id="10243" name="Picture 1029" descr="br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3463" y="1600200"/>
            <a:ext cx="7077075" cy="4029075"/>
          </a:xfrm>
          <a:noFill/>
          <a:extLst>
            <a:ext uri="{909E8E84-426E-40DD-AFC4-6F175D3DCCD1}">
              <a14:hiddenFill xmlns:a14="http://schemas.microsoft.com/office/drawing/2010/main">
                <a:solidFill>
                  <a:srgbClr val="FFFFFF"/>
                </a:solidFill>
              </a14:hiddenFill>
            </a:ext>
          </a:extLst>
        </p:spPr>
      </p:pic>
      <p:sp>
        <p:nvSpPr>
          <p:cNvPr id="25607" name="Rectangle 1031"/>
          <p:cNvSpPr>
            <a:spLocks noRot="1" noChangeArrowheads="1"/>
          </p:cNvSpPr>
          <p:nvPr/>
        </p:nvSpPr>
        <p:spPr bwMode="auto">
          <a:xfrm>
            <a:off x="2438400" y="5867400"/>
            <a:ext cx="4572000" cy="46037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Arial" charset="0"/>
              <a:buNone/>
              <a:defRPr/>
            </a:pPr>
            <a:r>
              <a:rPr lang="en-US" sz="1200">
                <a:effectLst>
                  <a:outerShdw blurRad="38100" dist="38100" dir="2700000" algn="tl">
                    <a:srgbClr val="000000"/>
                  </a:outerShdw>
                </a:effectLst>
                <a:cs typeface="Arial" charset="0"/>
              </a:rPr>
              <a:t> courtesy: http://www.colorado.edu/geography/gcraft/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z="3600" smtClean="0"/>
              <a:t>Difference between Systems</a:t>
            </a:r>
            <a:endParaRPr lang="en-US" smtClean="0"/>
          </a:p>
        </p:txBody>
      </p:sp>
      <p:pic>
        <p:nvPicPr>
          <p:cNvPr id="12291" name="Picture 5" descr="br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752600"/>
            <a:ext cx="4781550" cy="2914650"/>
          </a:xfrm>
          <a:noFill/>
          <a:extLst>
            <a:ext uri="{909E8E84-426E-40DD-AFC4-6F175D3DCCD1}">
              <a14:hiddenFill xmlns:a14="http://schemas.microsoft.com/office/drawing/2010/main">
                <a:solidFill>
                  <a:srgbClr val="FFFFFF"/>
                </a:solidFill>
              </a14:hiddenFill>
            </a:ext>
          </a:extLst>
        </p:spPr>
      </p:pic>
      <p:sp>
        <p:nvSpPr>
          <p:cNvPr id="12292" name="Text Box 7"/>
          <p:cNvSpPr txBox="1">
            <a:spLocks noChangeArrowheads="1"/>
          </p:cNvSpPr>
          <p:nvPr/>
        </p:nvSpPr>
        <p:spPr bwMode="auto">
          <a:xfrm>
            <a:off x="304800" y="4953000"/>
            <a:ext cx="8534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a:t>UTM and many other coordinate systems are defined based on the geographic coordinate system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em2"/>
          <p:cNvPicPr>
            <a:picLocks noGrp="1" noChangeAspect="1" noChangeArrowheads="1"/>
          </p:cNvPicPr>
          <p:nvPr>
            <p:ph/>
          </p:nvPr>
        </p:nvPicPr>
        <p:blipFill>
          <a:blip r:embed="rId2">
            <a:extLst>
              <a:ext uri="{28A0092B-C50C-407E-A947-70E740481C1C}">
                <a14:useLocalDpi xmlns:a14="http://schemas.microsoft.com/office/drawing/2010/main" val="0"/>
              </a:ext>
            </a:extLst>
          </a:blip>
          <a:srcRect t="1651" r="41667" b="2026"/>
          <a:stretch>
            <a:fillRect/>
          </a:stretch>
        </p:blipFill>
        <p:spPr>
          <a:xfrm>
            <a:off x="1600200" y="228600"/>
            <a:ext cx="6018213" cy="66294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in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05000" y="1411288"/>
            <a:ext cx="5334000" cy="3505200"/>
          </a:xfrm>
          <a:noFill/>
          <a:extLst>
            <a:ext uri="{909E8E84-426E-40DD-AFC4-6F175D3DCCD1}">
              <a14:hiddenFill xmlns:a14="http://schemas.microsoft.com/office/drawing/2010/main">
                <a:solidFill>
                  <a:srgbClr val="FFFFFF"/>
                </a:solidFill>
              </a14:hiddenFill>
            </a:ext>
          </a:extLst>
        </p:spPr>
      </p:pic>
      <p:sp>
        <p:nvSpPr>
          <p:cNvPr id="15363" name="Rectangle 6"/>
          <p:cNvSpPr>
            <a:spLocks noChangeArrowheads="1"/>
          </p:cNvSpPr>
          <p:nvPr/>
        </p:nvSpPr>
        <p:spPr bwMode="auto">
          <a:xfrm>
            <a:off x="406400" y="5241925"/>
            <a:ext cx="8323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zh-CN" sz="1600">
                <a:ea typeface="宋体" panose="02010600030101010101" pitchFamily="2" charset="-122"/>
              </a:rPr>
              <a:t>A 2D view of the Onondaga Escarpment that occupies the southern portion of the town of </a:t>
            </a:r>
          </a:p>
          <a:p>
            <a:pPr algn="ctr" eaLnBrk="1" hangingPunct="1">
              <a:spcBef>
                <a:spcPct val="0"/>
              </a:spcBef>
              <a:buClrTx/>
              <a:buSzTx/>
              <a:buFontTx/>
              <a:buNone/>
            </a:pPr>
            <a:r>
              <a:rPr lang="en-US" altLang="zh-CN" sz="1600">
                <a:ea typeface="宋体" panose="02010600030101010101" pitchFamily="2" charset="-122"/>
              </a:rPr>
              <a:t>Amherst.  The view is looking east with the south to the left of the image.</a:t>
            </a:r>
            <a:r>
              <a:rPr lang="en-US" altLang="zh-CN" sz="1400">
                <a:ea typeface="宋体" panose="02010600030101010101" pitchFamily="2" charset="-122"/>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TotalTime>
  <Words>1867</Words>
  <Application>Microsoft Office PowerPoint</Application>
  <PresentationFormat>On-screen Show (4:3)</PresentationFormat>
  <Paragraphs>217</Paragraphs>
  <Slides>50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0" baseType="lpstr">
      <vt:lpstr>宋体</vt:lpstr>
      <vt:lpstr>Arial</vt:lpstr>
      <vt:lpstr>Gulim</vt:lpstr>
      <vt:lpstr>Tahoma</vt:lpstr>
      <vt:lpstr>Times</vt:lpstr>
      <vt:lpstr>Times New Roman</vt:lpstr>
      <vt:lpstr>Wingdings</vt:lpstr>
      <vt:lpstr>Compass</vt:lpstr>
      <vt:lpstr>Photo Editor Photo</vt:lpstr>
      <vt:lpstr>Bitmap Image</vt:lpstr>
      <vt:lpstr>GIS Data and Data Sources  DEM, TIGER, DLG, LULC, Soils,  DOQQ, DRG</vt:lpstr>
      <vt:lpstr>PowerPoint Presentation</vt:lpstr>
      <vt:lpstr>1. DEM 1:24,000 </vt:lpstr>
      <vt:lpstr>PowerPoint Presentation</vt:lpstr>
      <vt:lpstr>Geographic Coordinate System</vt:lpstr>
      <vt:lpstr>UTM Zones of the World</vt:lpstr>
      <vt:lpstr>Difference between Systems</vt:lpstr>
      <vt:lpstr>PowerPoint Presentation</vt:lpstr>
      <vt:lpstr>PowerPoint Presentation</vt:lpstr>
      <vt:lpstr>PowerPoint Presentation</vt:lpstr>
      <vt:lpstr>3D</vt:lpstr>
      <vt:lpstr>3D Display</vt:lpstr>
      <vt:lpstr>Visibility</vt:lpstr>
      <vt:lpstr>Cave modeling</vt:lpstr>
      <vt:lpstr>PowerPoint Presentation</vt:lpstr>
      <vt:lpstr>2. Census Data - TIGER</vt:lpstr>
      <vt:lpstr>2. Census Data</vt:lpstr>
      <vt:lpstr>2  Census Data… </vt:lpstr>
      <vt:lpstr>PowerPoint Presentation</vt:lpstr>
      <vt:lpstr>Census Units</vt:lpstr>
      <vt:lpstr>2. Census Data - TIGER…</vt:lpstr>
      <vt:lpstr>2. TIGER…</vt:lpstr>
      <vt:lpstr>2. TIGER…</vt:lpstr>
      <vt:lpstr>2. TIGER…</vt:lpstr>
      <vt:lpstr>TIGER .. </vt:lpstr>
      <vt:lpstr>3. Digital Line Graph (DLG)</vt:lpstr>
      <vt:lpstr>3. DLG</vt:lpstr>
      <vt:lpstr>3. DLG</vt:lpstr>
      <vt:lpstr>PowerPoint Presentation</vt:lpstr>
      <vt:lpstr>PowerPoint Presentation</vt:lpstr>
      <vt:lpstr>4. Land Use Land Cover (LULC)</vt:lpstr>
      <vt:lpstr>Anderson LULC Classification System</vt:lpstr>
      <vt:lpstr>Anderson LULC Classification System…</vt:lpstr>
      <vt:lpstr>Anderson LULC Classification System…</vt:lpstr>
      <vt:lpstr>PowerPoint Presentation</vt:lpstr>
      <vt:lpstr>PowerPoint Presentation</vt:lpstr>
      <vt:lpstr>5. Soils</vt:lpstr>
      <vt:lpstr>5. Soils</vt:lpstr>
      <vt:lpstr>PowerPoint Presentation</vt:lpstr>
      <vt:lpstr>PowerPoint Presentation</vt:lpstr>
      <vt:lpstr>STATSGO Attributes</vt:lpstr>
      <vt:lpstr>6. Digital Orthophoto Quarter Quad (DOQQ)</vt:lpstr>
      <vt:lpstr>PowerPoint Presentation</vt:lpstr>
      <vt:lpstr>7. Digital Raster Graphics</vt:lpstr>
      <vt:lpstr>PowerPoint Presentation</vt:lpstr>
      <vt:lpstr>8. Remote Sensing</vt:lpstr>
      <vt:lpstr>PowerPoint Presentation</vt:lpstr>
      <vt:lpstr>PowerPoint Presentation</vt:lpstr>
      <vt:lpstr>NYS GIS Data Depository</vt:lpstr>
      <vt:lpstr>Major Events in This Semester</vt:lpstr>
    </vt:vector>
  </TitlesOfParts>
  <Company>SUNY@Buffalo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Ling Bian</dc:creator>
  <cp:lastModifiedBy>Windows User</cp:lastModifiedBy>
  <cp:revision>92</cp:revision>
  <dcterms:created xsi:type="dcterms:W3CDTF">2004-01-20T15:06:30Z</dcterms:created>
  <dcterms:modified xsi:type="dcterms:W3CDTF">2020-02-04T20:15:42Z</dcterms:modified>
</cp:coreProperties>
</file>