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04" r:id="rId2"/>
    <p:sldId id="395" r:id="rId3"/>
    <p:sldId id="406" r:id="rId4"/>
    <p:sldId id="408" r:id="rId5"/>
    <p:sldId id="407" r:id="rId6"/>
    <p:sldId id="397" r:id="rId7"/>
    <p:sldId id="422" r:id="rId8"/>
    <p:sldId id="409" r:id="rId9"/>
    <p:sldId id="371" r:id="rId10"/>
    <p:sldId id="393" r:id="rId11"/>
    <p:sldId id="394" r:id="rId12"/>
    <p:sldId id="410" r:id="rId13"/>
    <p:sldId id="412" r:id="rId14"/>
    <p:sldId id="411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399" r:id="rId24"/>
    <p:sldId id="400" r:id="rId25"/>
    <p:sldId id="401" r:id="rId26"/>
    <p:sldId id="403" r:id="rId27"/>
    <p:sldId id="421" r:id="rId28"/>
    <p:sldId id="423" r:id="rId29"/>
    <p:sldId id="40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FFCC00"/>
    <a:srgbClr val="CC33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57B2C12-AC7B-4E07-8C57-7DEB2A955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F4C991-2C41-43DA-A5E4-E7A5C1FCE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994ED7-A355-4BDE-8C39-D4F6C1667841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4343400"/>
            <a:ext cx="4610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latin typeface="Times" panose="02020603050405020304" pitchFamily="18" charset="0"/>
                <a:cs typeface="Arial" panose="020B0604020202020204" pitchFamily="34" charset="0"/>
              </a:rPr>
              <a:t>Buffer: A zone constructed outward from an isolated object (point or line) to a specific distance.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" panose="02020603050405020304" pitchFamily="18" charset="0"/>
                <a:cs typeface="Arial" panose="020B0604020202020204" pitchFamily="34" charset="0"/>
              </a:rPr>
              <a:t>Setback: A zone inside a POLYGON constructed by a fixed distance from the edge of the polygon; typically used to restrict building or activities too close to the edge of a property parcel.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19BD6E-EB0B-48A5-8044-CCED26C424C5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</p:grpSp>
      </p:grpSp>
      <p:sp>
        <p:nvSpPr>
          <p:cNvPr id="165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6DC82A2-A3A4-40FC-AB3E-161C7284D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4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80A-81FF-4D66-B6DC-DD3D51CFE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97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9359-F066-43FF-AD69-C8FE1E92E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788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9184-515C-4DB9-9AF9-722DA021B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881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5DED6-4B41-406C-8701-01FEA1B09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673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5E99-5B3A-44A2-A1A2-50214648E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1320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08C0-5248-444D-9A5D-D037A8423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5979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B7E1-1166-4B35-B9FD-A5272107C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302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1AA5-5B65-478B-9584-526A88A27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5122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CD34-D110-4BBB-BF8D-6C2CC3756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6077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F20D8-2940-403C-B25B-BD5B6BB2D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60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6272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  <p:sp>
            <p:nvSpPr>
              <p:cNvPr id="155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</p:grpSp>
      </p:grpSp>
      <p:sp>
        <p:nvSpPr>
          <p:cNvPr id="155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ACE578-F9E5-4722-9876-7AA299A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5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ichmond_Parkway_(Staten_Island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38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Environmental Modeling </a:t>
            </a:r>
            <a:br>
              <a:rPr lang="en-US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3600" smtClean="0"/>
              <a:t>Basic GIS Modeling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Suitability Index Modeling</a:t>
            </a:r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359025"/>
            <a:ext cx="8540750" cy="44989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en-US" smtClean="0"/>
          </a:p>
          <a:p>
            <a:pPr algn="ctr" eaLnBrk="1" hangingPunct="1">
              <a:buFont typeface="Arial" charset="0"/>
              <a:buNone/>
              <a:defRPr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Ian McHarg Richmond Parkway</a:t>
            </a:r>
            <a:endParaRPr lang="en-US" smtClean="0"/>
          </a:p>
        </p:txBody>
      </p:sp>
      <p:sp>
        <p:nvSpPr>
          <p:cNvPr id="205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Soil drainage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Bedrock foundation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Soil foundation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Susceptibility to erosion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Land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Tidal inundation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Ian McHarg Richmond Parkway</a:t>
            </a:r>
            <a:endParaRPr lang="en-US" smtClean="0"/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Historic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Scenic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Recreation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Water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Forest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Wildlife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Residential values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smtClean="0"/>
              <a:t>Institutional values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charg-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854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mcharg-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579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macha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1739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188" y="228600"/>
            <a:ext cx="7847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Ranking and Weighting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52600" y="1219200"/>
            <a:ext cx="45720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1.0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133600" y="1333500"/>
            <a:ext cx="1828800" cy="1828800"/>
            <a:chOff x="2160" y="1619"/>
            <a:chExt cx="2880" cy="2881"/>
          </a:xfrm>
        </p:grpSpPr>
        <p:sp>
          <p:nvSpPr>
            <p:cNvPr id="17467" name="Rectangle 5"/>
            <p:cNvSpPr>
              <a:spLocks noChangeArrowheads="1"/>
            </p:cNvSpPr>
            <p:nvPr/>
          </p:nvSpPr>
          <p:spPr bwMode="auto">
            <a:xfrm>
              <a:off x="2160" y="1620"/>
              <a:ext cx="2880" cy="28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468" name="Line 6"/>
            <p:cNvSpPr>
              <a:spLocks noChangeShapeType="1"/>
            </p:cNvSpPr>
            <p:nvPr/>
          </p:nvSpPr>
          <p:spPr bwMode="auto">
            <a:xfrm>
              <a:off x="2160" y="2160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7"/>
            <p:cNvSpPr>
              <a:spLocks noChangeShapeType="1"/>
            </p:cNvSpPr>
            <p:nvPr/>
          </p:nvSpPr>
          <p:spPr bwMode="auto">
            <a:xfrm>
              <a:off x="2160" y="3888"/>
              <a:ext cx="288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8"/>
            <p:cNvSpPr>
              <a:spLocks noChangeShapeType="1"/>
            </p:cNvSpPr>
            <p:nvPr/>
          </p:nvSpPr>
          <p:spPr bwMode="auto">
            <a:xfrm>
              <a:off x="2160" y="3313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9"/>
            <p:cNvSpPr>
              <a:spLocks noChangeShapeType="1"/>
            </p:cNvSpPr>
            <p:nvPr/>
          </p:nvSpPr>
          <p:spPr bwMode="auto">
            <a:xfrm>
              <a:off x="2160" y="2736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10"/>
            <p:cNvSpPr>
              <a:spLocks noChangeShapeType="1"/>
            </p:cNvSpPr>
            <p:nvPr/>
          </p:nvSpPr>
          <p:spPr bwMode="auto">
            <a:xfrm>
              <a:off x="2736" y="1620"/>
              <a:ext cx="1" cy="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11"/>
            <p:cNvSpPr>
              <a:spLocks noChangeShapeType="1"/>
            </p:cNvSpPr>
            <p:nvPr/>
          </p:nvSpPr>
          <p:spPr bwMode="auto">
            <a:xfrm>
              <a:off x="3312" y="1619"/>
              <a:ext cx="1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12"/>
            <p:cNvSpPr>
              <a:spLocks noChangeShapeType="1"/>
            </p:cNvSpPr>
            <p:nvPr/>
          </p:nvSpPr>
          <p:spPr bwMode="auto">
            <a:xfrm>
              <a:off x="3888" y="1620"/>
              <a:ext cx="1" cy="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13"/>
            <p:cNvSpPr>
              <a:spLocks noChangeShapeType="1"/>
            </p:cNvSpPr>
            <p:nvPr/>
          </p:nvSpPr>
          <p:spPr bwMode="auto">
            <a:xfrm>
              <a:off x="4464" y="1620"/>
              <a:ext cx="1" cy="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Line 14"/>
          <p:cNvSpPr>
            <a:spLocks noChangeShapeType="1"/>
          </p:cNvSpPr>
          <p:nvPr/>
        </p:nvSpPr>
        <p:spPr bwMode="auto">
          <a:xfrm flipV="1">
            <a:off x="2133600" y="1333500"/>
            <a:ext cx="914400" cy="182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15"/>
          <p:cNvSpPr>
            <a:spLocks noChangeShapeType="1"/>
          </p:cNvSpPr>
          <p:nvPr/>
        </p:nvSpPr>
        <p:spPr bwMode="auto">
          <a:xfrm>
            <a:off x="3276600" y="1333500"/>
            <a:ext cx="457200" cy="182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6"/>
          <p:cNvSpPr>
            <a:spLocks noChangeShapeType="1"/>
          </p:cNvSpPr>
          <p:nvPr/>
        </p:nvSpPr>
        <p:spPr bwMode="auto">
          <a:xfrm>
            <a:off x="3048000" y="13335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17"/>
          <p:cNvSpPr>
            <a:spLocks noChangeShapeType="1"/>
          </p:cNvSpPr>
          <p:nvPr/>
        </p:nvSpPr>
        <p:spPr bwMode="auto">
          <a:xfrm>
            <a:off x="3048000" y="13335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4572000" y="1227138"/>
            <a:ext cx="45720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1.0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7418" name="Group 19"/>
          <p:cNvGrpSpPr>
            <a:grpSpLocks/>
          </p:cNvGrpSpPr>
          <p:nvPr/>
        </p:nvGrpSpPr>
        <p:grpSpPr bwMode="auto">
          <a:xfrm>
            <a:off x="4972050" y="1341438"/>
            <a:ext cx="1847850" cy="1830387"/>
            <a:chOff x="7170" y="1800"/>
            <a:chExt cx="2910" cy="2881"/>
          </a:xfrm>
        </p:grpSpPr>
        <p:grpSp>
          <p:nvGrpSpPr>
            <p:cNvPr id="17456" name="Group 20"/>
            <p:cNvGrpSpPr>
              <a:grpSpLocks/>
            </p:cNvGrpSpPr>
            <p:nvPr/>
          </p:nvGrpSpPr>
          <p:grpSpPr bwMode="auto">
            <a:xfrm>
              <a:off x="7170" y="1800"/>
              <a:ext cx="2880" cy="2881"/>
              <a:chOff x="2160" y="1619"/>
              <a:chExt cx="2880" cy="2881"/>
            </a:xfrm>
          </p:grpSpPr>
          <p:sp>
            <p:nvSpPr>
              <p:cNvPr id="17458" name="Rectangle 21"/>
              <p:cNvSpPr>
                <a:spLocks noChangeArrowheads="1"/>
              </p:cNvSpPr>
              <p:nvPr/>
            </p:nvSpPr>
            <p:spPr bwMode="auto">
              <a:xfrm>
                <a:off x="2160" y="1620"/>
                <a:ext cx="2880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59" name="Line 2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23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288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24"/>
              <p:cNvSpPr>
                <a:spLocks noChangeShapeType="1"/>
              </p:cNvSpPr>
              <p:nvPr/>
            </p:nvSpPr>
            <p:spPr bwMode="auto">
              <a:xfrm>
                <a:off x="2160" y="3313"/>
                <a:ext cx="28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25"/>
              <p:cNvSpPr>
                <a:spLocks noChangeShapeType="1"/>
              </p:cNvSpPr>
              <p:nvPr/>
            </p:nvSpPr>
            <p:spPr bwMode="auto">
              <a:xfrm>
                <a:off x="2160" y="2736"/>
                <a:ext cx="28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Line 26"/>
              <p:cNvSpPr>
                <a:spLocks noChangeShapeType="1"/>
              </p:cNvSpPr>
              <p:nvPr/>
            </p:nvSpPr>
            <p:spPr bwMode="auto">
              <a:xfrm>
                <a:off x="2736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Line 27"/>
              <p:cNvSpPr>
                <a:spLocks noChangeShapeType="1"/>
              </p:cNvSpPr>
              <p:nvPr/>
            </p:nvSpPr>
            <p:spPr bwMode="auto">
              <a:xfrm>
                <a:off x="3312" y="1619"/>
                <a:ext cx="1" cy="28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28"/>
              <p:cNvSpPr>
                <a:spLocks noChangeShapeType="1"/>
              </p:cNvSpPr>
              <p:nvPr/>
            </p:nvSpPr>
            <p:spPr bwMode="auto">
              <a:xfrm>
                <a:off x="3888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29"/>
              <p:cNvSpPr>
                <a:spLocks noChangeShapeType="1"/>
              </p:cNvSpPr>
              <p:nvPr/>
            </p:nvSpPr>
            <p:spPr bwMode="auto">
              <a:xfrm>
                <a:off x="4464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7" name="Arc 30"/>
            <p:cNvSpPr>
              <a:spLocks/>
            </p:cNvSpPr>
            <p:nvPr/>
          </p:nvSpPr>
          <p:spPr bwMode="auto">
            <a:xfrm>
              <a:off x="7200" y="1800"/>
              <a:ext cx="2880" cy="2880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9" name="Text Box 31"/>
          <p:cNvSpPr txBox="1">
            <a:spLocks noChangeArrowheads="1"/>
          </p:cNvSpPr>
          <p:nvPr/>
        </p:nvSpPr>
        <p:spPr bwMode="auto">
          <a:xfrm>
            <a:off x="5029200" y="3216275"/>
            <a:ext cx="2552700" cy="2206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20     40     60      80    100%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420" name="Text Box 32"/>
          <p:cNvSpPr txBox="1">
            <a:spLocks noChangeArrowheads="1"/>
          </p:cNvSpPr>
          <p:nvPr/>
        </p:nvSpPr>
        <p:spPr bwMode="auto">
          <a:xfrm>
            <a:off x="2286000" y="3208338"/>
            <a:ext cx="2552700" cy="220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20     40     60      80    100%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7421" name="Group 33"/>
          <p:cNvGrpSpPr>
            <a:grpSpLocks/>
          </p:cNvGrpSpPr>
          <p:nvPr/>
        </p:nvGrpSpPr>
        <p:grpSpPr bwMode="auto">
          <a:xfrm>
            <a:off x="1752600" y="3954463"/>
            <a:ext cx="2743200" cy="2217737"/>
            <a:chOff x="2160" y="5580"/>
            <a:chExt cx="4320" cy="3492"/>
          </a:xfrm>
        </p:grpSpPr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3060" y="8712"/>
              <a:ext cx="34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20     40     60      80    100%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3" name="Text Box 35"/>
            <p:cNvSpPr txBox="1">
              <a:spLocks noChangeArrowheads="1"/>
            </p:cNvSpPr>
            <p:nvPr/>
          </p:nvSpPr>
          <p:spPr bwMode="auto">
            <a:xfrm>
              <a:off x="2160" y="5580"/>
              <a:ext cx="720" cy="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1.0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0.8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0.6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0.4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444" name="Group 36"/>
            <p:cNvGrpSpPr>
              <a:grpSpLocks/>
            </p:cNvGrpSpPr>
            <p:nvPr/>
          </p:nvGrpSpPr>
          <p:grpSpPr bwMode="auto">
            <a:xfrm>
              <a:off x="2700" y="5760"/>
              <a:ext cx="2880" cy="2881"/>
              <a:chOff x="2160" y="1619"/>
              <a:chExt cx="2880" cy="2881"/>
            </a:xfrm>
          </p:grpSpPr>
          <p:sp>
            <p:nvSpPr>
              <p:cNvPr id="17447" name="Rectangle 37"/>
              <p:cNvSpPr>
                <a:spLocks noChangeArrowheads="1"/>
              </p:cNvSpPr>
              <p:nvPr/>
            </p:nvSpPr>
            <p:spPr bwMode="auto">
              <a:xfrm>
                <a:off x="2160" y="1620"/>
                <a:ext cx="2880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48" name="Line 38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39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288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Line 40"/>
              <p:cNvSpPr>
                <a:spLocks noChangeShapeType="1"/>
              </p:cNvSpPr>
              <p:nvPr/>
            </p:nvSpPr>
            <p:spPr bwMode="auto">
              <a:xfrm>
                <a:off x="2160" y="3313"/>
                <a:ext cx="28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41"/>
              <p:cNvSpPr>
                <a:spLocks noChangeShapeType="1"/>
              </p:cNvSpPr>
              <p:nvPr/>
            </p:nvSpPr>
            <p:spPr bwMode="auto">
              <a:xfrm>
                <a:off x="2160" y="2736"/>
                <a:ext cx="28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42"/>
              <p:cNvSpPr>
                <a:spLocks noChangeShapeType="1"/>
              </p:cNvSpPr>
              <p:nvPr/>
            </p:nvSpPr>
            <p:spPr bwMode="auto">
              <a:xfrm>
                <a:off x="2736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Line 43"/>
              <p:cNvSpPr>
                <a:spLocks noChangeShapeType="1"/>
              </p:cNvSpPr>
              <p:nvPr/>
            </p:nvSpPr>
            <p:spPr bwMode="auto">
              <a:xfrm>
                <a:off x="3312" y="1619"/>
                <a:ext cx="1" cy="28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44"/>
              <p:cNvSpPr>
                <a:spLocks noChangeShapeType="1"/>
              </p:cNvSpPr>
              <p:nvPr/>
            </p:nvSpPr>
            <p:spPr bwMode="auto">
              <a:xfrm>
                <a:off x="3888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45"/>
              <p:cNvSpPr>
                <a:spLocks noChangeShapeType="1"/>
              </p:cNvSpPr>
              <p:nvPr/>
            </p:nvSpPr>
            <p:spPr bwMode="auto">
              <a:xfrm>
                <a:off x="4464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5" name="Arc 46"/>
            <p:cNvSpPr>
              <a:spLocks/>
            </p:cNvSpPr>
            <p:nvPr/>
          </p:nvSpPr>
          <p:spPr bwMode="auto">
            <a:xfrm flipV="1">
              <a:off x="2700" y="7200"/>
              <a:ext cx="1440" cy="14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Arc 47"/>
            <p:cNvSpPr>
              <a:spLocks/>
            </p:cNvSpPr>
            <p:nvPr/>
          </p:nvSpPr>
          <p:spPr bwMode="auto">
            <a:xfrm rot="10800000" flipV="1">
              <a:off x="4140" y="5760"/>
              <a:ext cx="1440" cy="14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2" name="Group 48"/>
          <p:cNvGrpSpPr>
            <a:grpSpLocks/>
          </p:cNvGrpSpPr>
          <p:nvPr/>
        </p:nvGrpSpPr>
        <p:grpSpPr bwMode="auto">
          <a:xfrm>
            <a:off x="4648200" y="3954463"/>
            <a:ext cx="2743200" cy="2217737"/>
            <a:chOff x="6660" y="5580"/>
            <a:chExt cx="4320" cy="3492"/>
          </a:xfrm>
        </p:grpSpPr>
        <p:sp>
          <p:nvSpPr>
            <p:cNvPr id="17427" name="Text Box 49"/>
            <p:cNvSpPr txBox="1">
              <a:spLocks noChangeArrowheads="1"/>
            </p:cNvSpPr>
            <p:nvPr/>
          </p:nvSpPr>
          <p:spPr bwMode="auto">
            <a:xfrm>
              <a:off x="6660" y="5580"/>
              <a:ext cx="720" cy="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1.0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0.8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0.6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0.4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0.2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428" name="Group 50"/>
            <p:cNvGrpSpPr>
              <a:grpSpLocks/>
            </p:cNvGrpSpPr>
            <p:nvPr/>
          </p:nvGrpSpPr>
          <p:grpSpPr bwMode="auto">
            <a:xfrm>
              <a:off x="7200" y="5759"/>
              <a:ext cx="2880" cy="2881"/>
              <a:chOff x="2160" y="1619"/>
              <a:chExt cx="2880" cy="2881"/>
            </a:xfrm>
          </p:grpSpPr>
          <p:sp>
            <p:nvSpPr>
              <p:cNvPr id="17433" name="Rectangle 51"/>
              <p:cNvSpPr>
                <a:spLocks noChangeArrowheads="1"/>
              </p:cNvSpPr>
              <p:nvPr/>
            </p:nvSpPr>
            <p:spPr bwMode="auto">
              <a:xfrm>
                <a:off x="2160" y="1620"/>
                <a:ext cx="2880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4" name="Line 5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53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288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54"/>
              <p:cNvSpPr>
                <a:spLocks noChangeShapeType="1"/>
              </p:cNvSpPr>
              <p:nvPr/>
            </p:nvSpPr>
            <p:spPr bwMode="auto">
              <a:xfrm>
                <a:off x="2160" y="3313"/>
                <a:ext cx="28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55"/>
              <p:cNvSpPr>
                <a:spLocks noChangeShapeType="1"/>
              </p:cNvSpPr>
              <p:nvPr/>
            </p:nvSpPr>
            <p:spPr bwMode="auto">
              <a:xfrm>
                <a:off x="2160" y="2736"/>
                <a:ext cx="28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56"/>
              <p:cNvSpPr>
                <a:spLocks noChangeShapeType="1"/>
              </p:cNvSpPr>
              <p:nvPr/>
            </p:nvSpPr>
            <p:spPr bwMode="auto">
              <a:xfrm>
                <a:off x="2736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57"/>
              <p:cNvSpPr>
                <a:spLocks noChangeShapeType="1"/>
              </p:cNvSpPr>
              <p:nvPr/>
            </p:nvSpPr>
            <p:spPr bwMode="auto">
              <a:xfrm>
                <a:off x="3312" y="1619"/>
                <a:ext cx="1" cy="28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58"/>
              <p:cNvSpPr>
                <a:spLocks noChangeShapeType="1"/>
              </p:cNvSpPr>
              <p:nvPr/>
            </p:nvSpPr>
            <p:spPr bwMode="auto">
              <a:xfrm>
                <a:off x="3888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59"/>
              <p:cNvSpPr>
                <a:spLocks noChangeShapeType="1"/>
              </p:cNvSpPr>
              <p:nvPr/>
            </p:nvSpPr>
            <p:spPr bwMode="auto">
              <a:xfrm>
                <a:off x="4464" y="1620"/>
                <a:ext cx="1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9" name="Arc 60"/>
            <p:cNvSpPr>
              <a:spLocks/>
            </p:cNvSpPr>
            <p:nvPr/>
          </p:nvSpPr>
          <p:spPr bwMode="auto">
            <a:xfrm flipV="1">
              <a:off x="7200" y="6660"/>
              <a:ext cx="2880" cy="1440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Arc 61"/>
            <p:cNvSpPr>
              <a:spLocks/>
            </p:cNvSpPr>
            <p:nvPr/>
          </p:nvSpPr>
          <p:spPr bwMode="auto">
            <a:xfrm flipV="1">
              <a:off x="7200" y="5760"/>
              <a:ext cx="2520" cy="1620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Arc 62"/>
            <p:cNvSpPr>
              <a:spLocks/>
            </p:cNvSpPr>
            <p:nvPr/>
          </p:nvSpPr>
          <p:spPr bwMode="auto">
            <a:xfrm flipV="1">
              <a:off x="7200" y="8100"/>
              <a:ext cx="2880" cy="540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Text Box 63"/>
            <p:cNvSpPr txBox="1">
              <a:spLocks noChangeArrowheads="1"/>
            </p:cNvSpPr>
            <p:nvPr/>
          </p:nvSpPr>
          <p:spPr bwMode="auto">
            <a:xfrm>
              <a:off x="7560" y="8712"/>
              <a:ext cx="34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20     40     60      80    100%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423" name="Text Box 65"/>
          <p:cNvSpPr txBox="1">
            <a:spLocks noChangeArrowheads="1"/>
          </p:cNvSpPr>
          <p:nvPr/>
        </p:nvSpPr>
        <p:spPr bwMode="auto">
          <a:xfrm>
            <a:off x="1752600" y="3429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Carrying capacity for grazers</a:t>
            </a:r>
          </a:p>
        </p:txBody>
      </p:sp>
      <p:sp>
        <p:nvSpPr>
          <p:cNvPr id="17424" name="Text Box 66"/>
          <p:cNvSpPr txBox="1">
            <a:spLocks noChangeArrowheads="1"/>
          </p:cNvSpPr>
          <p:nvPr/>
        </p:nvSpPr>
        <p:spPr bwMode="auto">
          <a:xfrm>
            <a:off x="4572000" y="34290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Man-made water loss/total</a:t>
            </a:r>
          </a:p>
        </p:txBody>
      </p:sp>
      <p:sp>
        <p:nvSpPr>
          <p:cNvPr id="17425" name="Text Box 67"/>
          <p:cNvSpPr txBox="1">
            <a:spLocks noChangeArrowheads="1"/>
          </p:cNvSpPr>
          <p:nvPr/>
        </p:nvSpPr>
        <p:spPr bwMode="auto">
          <a:xfrm>
            <a:off x="2133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Dissolved Oxygen</a:t>
            </a:r>
          </a:p>
        </p:txBody>
      </p:sp>
      <p:sp>
        <p:nvSpPr>
          <p:cNvPr id="17426" name="Text Box 68"/>
          <p:cNvSpPr txBox="1">
            <a:spLocks noChangeArrowheads="1"/>
          </p:cNvSpPr>
          <p:nvPr/>
        </p:nvSpPr>
        <p:spPr bwMode="auto">
          <a:xfrm>
            <a:off x="4648200" y="61722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Density of man-made structures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8382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3. The DRASTIC Model</a:t>
            </a: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762000" y="1371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Development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  - By the National Water Well Association in 1987 for US EPA to evaluate groundwater pollution potential.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  -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It used the Delphi method to design parameters by compiling responses from more than 40 of the nation's leading groundwater scientists.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8382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3. DRASTIC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762000" y="1371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The model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D - Depth to water table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R - Recharge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A - Aquifer media    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S - Soil media 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T - Topography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I  - Impact of vadoes zone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  C - Conductivity of the aquifer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62000" y="2054225"/>
            <a:ext cx="2971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Range 	         Rating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0-5 		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5-15 		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15-30 		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30-50 		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50-75 	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75-100 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100+ 		1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04800" y="914400"/>
            <a:ext cx="365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Ranges and Ratings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for </a:t>
            </a:r>
            <a:r>
              <a:rPr lang="en-US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="1">
                <a:latin typeface="Times New Roman" panose="02020603050405020304" pitchFamily="18" charset="0"/>
              </a:rPr>
              <a:t>epth to Water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Depth to Water (Feet)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381000" y="1676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724400" y="914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Ranges and Ratings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for Net </a:t>
            </a:r>
            <a:r>
              <a:rPr lang="en-US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echarge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Net Recharge (inches)</a:t>
            </a: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4953000" y="1676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5486400" y="2057400"/>
            <a:ext cx="2590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Range 	     Rating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0-2 		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2-4 	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4-7 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7-10 		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10+ 		9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57200" y="412750"/>
            <a:ext cx="365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Ranges and Ratings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for </a:t>
            </a:r>
            <a:r>
              <a:rPr lang="en-US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</a:rPr>
              <a:t>quifer Media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Aquifer Media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>
            <a:off x="76200" y="1219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76200" y="1562100"/>
            <a:ext cx="4648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Ranges			      Rating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Massive Shale 	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Metamorphic/Igneous 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Weathered Metamorphic/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Igneous 			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Glacial Till 			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Bedded Sandstone, Limestone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Shale Sequences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Massive Sandstone 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Massive Limestone 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Sand and Gravel 		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Basalt 				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Karst Limestone 		10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029200" y="381000"/>
            <a:ext cx="365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Ranges and Ratings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for </a:t>
            </a:r>
            <a:r>
              <a:rPr lang="en-US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="1">
                <a:latin typeface="Times New Roman" panose="02020603050405020304" pitchFamily="18" charset="0"/>
              </a:rPr>
              <a:t>oil Media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Soil Media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4953000" y="1219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5105400" y="1524000"/>
            <a:ext cx="37338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Ranges 	       Rating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Thin or Absent 	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Gravel 			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Sand 			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Peat 			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Shrinking and/or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Aggregated Clay	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Sandy Loam 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Loam 			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Silty Loam 		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Clay Loam 	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Muck 		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Nonshrinking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Nonaggregated Clay	1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52400" y="457200"/>
            <a:ext cx="365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Ranges and Ratings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for </a:t>
            </a:r>
            <a:r>
              <a:rPr lang="en-US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>
                <a:latin typeface="Times New Roman" panose="02020603050405020304" pitchFamily="18" charset="0"/>
              </a:rPr>
              <a:t>opography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Topography (Percent Slope)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76200" y="1295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09600" y="1600200"/>
            <a:ext cx="3048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Range 		Rating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0-2 		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2-6 		  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6-12 		 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12-18 		 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18+ 		  1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4495800" y="457200"/>
            <a:ext cx="464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Ranges and Ratings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for </a:t>
            </a:r>
            <a:r>
              <a:rPr lang="en-US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 b="1">
                <a:latin typeface="Times New Roman" panose="02020603050405020304" pitchFamily="18" charset="0"/>
              </a:rPr>
              <a:t>mpact of the Vadose Zone </a:t>
            </a:r>
            <a:r>
              <a:rPr lang="en-US" altLang="en-US" sz="2400">
                <a:latin typeface="Times New Roman" panose="02020603050405020304" pitchFamily="18" charset="0"/>
              </a:rPr>
              <a:t>Impact of the Vadose Zone Media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4572000" y="1295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4724400" y="1600200"/>
            <a:ext cx="426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Range 			      Rating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Confining Layer   		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Silt/Clay 		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Shale 			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Limestone 	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Sandstone 	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Bedded Limestone,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Sandstone, Shale	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Sand and Gravel with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significant Silt and Clay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Metamorphic/Igneous 	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Sand and Gravel 		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Basalt 				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Karst Limestone 		10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438400" y="749300"/>
            <a:ext cx="4267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Ranges and Ratings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for Hydraulic </a:t>
            </a:r>
            <a:r>
              <a:rPr lang="en-US" altLang="en-US" sz="2400" b="1">
                <a:solidFill>
                  <a:srgbClr val="FF66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>
                <a:latin typeface="Times New Roman" panose="02020603050405020304" pitchFamily="18" charset="0"/>
              </a:rPr>
              <a:t>onductivity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Hydraulic Conductivity (GPD/FT</a:t>
            </a:r>
            <a:r>
              <a:rPr lang="en-US" altLang="en-US" sz="1800" b="1" baseline="30000">
                <a:latin typeface="Arial" panose="020B0604020202020204" pitchFamily="34" charset="0"/>
              </a:rPr>
              <a:t>2</a:t>
            </a:r>
            <a:r>
              <a:rPr lang="en-US" altLang="en-US" sz="1800" b="1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971800" y="1905000"/>
            <a:ext cx="304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Range 	       Rating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1-100 		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100-300 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300-700 	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700-1000 	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1000-2000 	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2000+ 		10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2362200" y="15240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GIS Modeling Approaches</a:t>
            </a:r>
            <a:endParaRPr lang="en-US" sz="4400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191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smtClean="0"/>
              <a:t>  GIS by itself </a:t>
            </a:r>
          </a:p>
          <a:p>
            <a:pPr algn="l" eaLnBrk="1" hangingPunct="1">
              <a:defRPr/>
            </a:pPr>
            <a:endParaRPr lang="en-US" sz="100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smtClean="0"/>
              <a:t>  GIS integrated with statistics</a:t>
            </a:r>
            <a:endParaRPr lang="en-US" smtClean="0"/>
          </a:p>
          <a:p>
            <a:pPr algn="l" eaLnBrk="1" hangingPunct="1">
              <a:buFont typeface="Arial" charset="0"/>
              <a:buChar char="►"/>
              <a:defRPr/>
            </a:pPr>
            <a:endParaRPr lang="en-US" sz="100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400" smtClean="0"/>
              <a:t>  </a:t>
            </a:r>
            <a:r>
              <a:rPr lang="en-US" sz="2800" smtClean="0"/>
              <a:t>GIS integrated with process models</a:t>
            </a:r>
            <a:endParaRPr lang="en-US" smtClean="0"/>
          </a:p>
          <a:p>
            <a:pPr algn="l" eaLnBrk="1" hangingPunct="1">
              <a:defRPr/>
            </a:pPr>
            <a:r>
              <a:rPr lang="en-US" sz="600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810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4. The Judgment Impact Matrix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762000" y="14478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It suits for evaluation of complex systems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Estimation structure 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 components -&gt; environmental elements -&gt; 	societal elements -&gt; grand index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The matrix 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    components x link (0,1) x element set1 x 	element set2 x weights (for element 2)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The links, environmental, societal and weights 	can be determined by the Delphi method 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8382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1" charset="0"/>
                <a:cs typeface="Arial" charset="0"/>
              </a:rPr>
              <a:t>4. JIM</a:t>
            </a:r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5721350" y="1752600"/>
            <a:ext cx="1439863" cy="4289425"/>
            <a:chOff x="6660" y="1440"/>
            <a:chExt cx="1440" cy="4319"/>
          </a:xfrm>
        </p:grpSpPr>
        <p:sp>
          <p:nvSpPr>
            <p:cNvPr id="25649" name="Text Box 7"/>
            <p:cNvSpPr txBox="1">
              <a:spLocks noChangeArrowheads="1"/>
            </p:cNvSpPr>
            <p:nvPr/>
          </p:nvSpPr>
          <p:spPr bwMode="auto">
            <a:xfrm>
              <a:off x="6660" y="3960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Element</a:t>
              </a:r>
              <a:r>
                <a:rPr lang="en-US" altLang="en-US" sz="1200">
                  <a:solidFill>
                    <a:schemeClr val="bg1"/>
                  </a:solidFill>
                </a:rPr>
                <a:t> </a:t>
              </a:r>
              <a:r>
                <a:rPr lang="en-US" altLang="en-US" sz="1200" i="1">
                  <a:solidFill>
                    <a:schemeClr val="bg1"/>
                  </a:solidFill>
                </a:rPr>
                <a:t>i</a:t>
              </a:r>
              <a:endParaRPr lang="en-US" altLang="en-US" sz="120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50" name="Text Box 8"/>
            <p:cNvSpPr txBox="1">
              <a:spLocks noChangeArrowheads="1"/>
            </p:cNvSpPr>
            <p:nvPr/>
          </p:nvSpPr>
          <p:spPr bwMode="auto">
            <a:xfrm>
              <a:off x="6660" y="2700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Element</a:t>
              </a:r>
              <a:r>
                <a:rPr lang="en-US" altLang="en-US" sz="1200">
                  <a:solidFill>
                    <a:schemeClr val="bg1"/>
                  </a:solidFill>
                </a:rPr>
                <a:t> 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51" name="Text Box 9"/>
            <p:cNvSpPr txBox="1">
              <a:spLocks noChangeArrowheads="1"/>
            </p:cNvSpPr>
            <p:nvPr/>
          </p:nvSpPr>
          <p:spPr bwMode="auto">
            <a:xfrm>
              <a:off x="6660" y="1440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Element</a:t>
              </a:r>
              <a:r>
                <a:rPr lang="en-US" altLang="en-US" sz="1200">
                  <a:solidFill>
                    <a:schemeClr val="bg1"/>
                  </a:solidFill>
                </a:rPr>
                <a:t> 1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52" name="Text Box 10"/>
            <p:cNvSpPr txBox="1">
              <a:spLocks noChangeArrowheads="1"/>
            </p:cNvSpPr>
            <p:nvPr/>
          </p:nvSpPr>
          <p:spPr bwMode="auto">
            <a:xfrm>
              <a:off x="6660" y="5220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Element</a:t>
              </a:r>
              <a:r>
                <a:rPr lang="en-US" altLang="en-US" sz="1400">
                  <a:solidFill>
                    <a:schemeClr val="bg1"/>
                  </a:solidFill>
                </a:rPr>
                <a:t> </a:t>
              </a:r>
              <a:r>
                <a:rPr lang="en-US" altLang="en-US" sz="1400" i="1">
                  <a:solidFill>
                    <a:schemeClr val="bg1"/>
                  </a:solidFill>
                </a:rPr>
                <a:t>m</a:t>
              </a:r>
              <a:endParaRPr lang="en-US" altLang="en-US" sz="140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61213" y="1931988"/>
            <a:ext cx="1677987" cy="3754437"/>
            <a:chOff x="8100" y="1806"/>
            <a:chExt cx="1680" cy="3780"/>
          </a:xfrm>
        </p:grpSpPr>
        <p:grpSp>
          <p:nvGrpSpPr>
            <p:cNvPr id="25643" name="Group 12"/>
            <p:cNvGrpSpPr>
              <a:grpSpLocks/>
            </p:cNvGrpSpPr>
            <p:nvPr/>
          </p:nvGrpSpPr>
          <p:grpSpPr bwMode="auto">
            <a:xfrm>
              <a:off x="8100" y="1806"/>
              <a:ext cx="720" cy="3780"/>
              <a:chOff x="8640" y="2160"/>
              <a:chExt cx="720" cy="3780"/>
            </a:xfrm>
          </p:grpSpPr>
          <p:sp>
            <p:nvSpPr>
              <p:cNvPr id="25645" name="Line 13"/>
              <p:cNvSpPr>
                <a:spLocks noChangeShapeType="1"/>
              </p:cNvSpPr>
              <p:nvPr/>
            </p:nvSpPr>
            <p:spPr bwMode="auto">
              <a:xfrm>
                <a:off x="8640" y="2160"/>
                <a:ext cx="72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Line 14"/>
              <p:cNvSpPr>
                <a:spLocks noChangeShapeType="1"/>
              </p:cNvSpPr>
              <p:nvPr/>
            </p:nvSpPr>
            <p:spPr bwMode="auto">
              <a:xfrm>
                <a:off x="8640" y="3420"/>
                <a:ext cx="72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Line 15"/>
              <p:cNvSpPr>
                <a:spLocks noChangeShapeType="1"/>
              </p:cNvSpPr>
              <p:nvPr/>
            </p:nvSpPr>
            <p:spPr bwMode="auto">
              <a:xfrm flipV="1">
                <a:off x="8640" y="3780"/>
                <a:ext cx="72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Line 16"/>
              <p:cNvSpPr>
                <a:spLocks noChangeShapeType="1"/>
              </p:cNvSpPr>
              <p:nvPr/>
            </p:nvSpPr>
            <p:spPr bwMode="auto">
              <a:xfrm flipV="1">
                <a:off x="8640" y="3780"/>
                <a:ext cx="72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4" name="Text Box 17"/>
            <p:cNvSpPr txBox="1">
              <a:spLocks noChangeArrowheads="1"/>
            </p:cNvSpPr>
            <p:nvPr/>
          </p:nvSpPr>
          <p:spPr bwMode="auto">
            <a:xfrm>
              <a:off x="8820" y="3239"/>
              <a:ext cx="9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Policy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25605" name="Line 18"/>
          <p:cNvSpPr>
            <a:spLocks noChangeShapeType="1"/>
          </p:cNvSpPr>
          <p:nvPr/>
        </p:nvSpPr>
        <p:spPr bwMode="auto">
          <a:xfrm>
            <a:off x="5002213" y="2109788"/>
            <a:ext cx="719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19"/>
          <p:cNvSpPr>
            <a:spLocks noChangeShapeType="1"/>
          </p:cNvSpPr>
          <p:nvPr/>
        </p:nvSpPr>
        <p:spPr bwMode="auto">
          <a:xfrm>
            <a:off x="5002213" y="2109788"/>
            <a:ext cx="719137" cy="1073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20"/>
          <p:cNvSpPr>
            <a:spLocks noChangeShapeType="1"/>
          </p:cNvSpPr>
          <p:nvPr/>
        </p:nvSpPr>
        <p:spPr bwMode="auto">
          <a:xfrm>
            <a:off x="5002213" y="2109788"/>
            <a:ext cx="719137" cy="2503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21"/>
          <p:cNvSpPr>
            <a:spLocks noChangeShapeType="1"/>
          </p:cNvSpPr>
          <p:nvPr/>
        </p:nvSpPr>
        <p:spPr bwMode="auto">
          <a:xfrm>
            <a:off x="5002213" y="2109788"/>
            <a:ext cx="719137" cy="3754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9" name="Group 22"/>
          <p:cNvGrpSpPr>
            <a:grpSpLocks/>
          </p:cNvGrpSpPr>
          <p:nvPr/>
        </p:nvGrpSpPr>
        <p:grpSpPr bwMode="auto">
          <a:xfrm>
            <a:off x="5002213" y="4433888"/>
            <a:ext cx="360362" cy="715962"/>
            <a:chOff x="3600" y="4500"/>
            <a:chExt cx="360" cy="720"/>
          </a:xfrm>
        </p:grpSpPr>
        <p:sp>
          <p:nvSpPr>
            <p:cNvPr id="25639" name="Line 23"/>
            <p:cNvSpPr>
              <a:spLocks noChangeShapeType="1"/>
            </p:cNvSpPr>
            <p:nvPr/>
          </p:nvSpPr>
          <p:spPr bwMode="auto">
            <a:xfrm>
              <a:off x="3600" y="468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24"/>
            <p:cNvSpPr>
              <a:spLocks noChangeShapeType="1"/>
            </p:cNvSpPr>
            <p:nvPr/>
          </p:nvSpPr>
          <p:spPr bwMode="auto">
            <a:xfrm flipV="1">
              <a:off x="3600" y="450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25"/>
            <p:cNvSpPr>
              <a:spLocks noChangeShapeType="1"/>
            </p:cNvSpPr>
            <p:nvPr/>
          </p:nvSpPr>
          <p:spPr bwMode="auto">
            <a:xfrm>
              <a:off x="3600" y="4680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26"/>
            <p:cNvSpPr>
              <a:spLocks noChangeShapeType="1"/>
            </p:cNvSpPr>
            <p:nvPr/>
          </p:nvSpPr>
          <p:spPr bwMode="auto">
            <a:xfrm>
              <a:off x="3600" y="4680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27"/>
          <p:cNvGrpSpPr>
            <a:grpSpLocks/>
          </p:cNvGrpSpPr>
          <p:nvPr/>
        </p:nvGrpSpPr>
        <p:grpSpPr bwMode="auto">
          <a:xfrm>
            <a:off x="5002213" y="5686425"/>
            <a:ext cx="360362" cy="714375"/>
            <a:chOff x="3600" y="4500"/>
            <a:chExt cx="360" cy="720"/>
          </a:xfrm>
        </p:grpSpPr>
        <p:sp>
          <p:nvSpPr>
            <p:cNvPr id="25635" name="Line 28"/>
            <p:cNvSpPr>
              <a:spLocks noChangeShapeType="1"/>
            </p:cNvSpPr>
            <p:nvPr/>
          </p:nvSpPr>
          <p:spPr bwMode="auto">
            <a:xfrm>
              <a:off x="3600" y="468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9"/>
            <p:cNvSpPr>
              <a:spLocks noChangeShapeType="1"/>
            </p:cNvSpPr>
            <p:nvPr/>
          </p:nvSpPr>
          <p:spPr bwMode="auto">
            <a:xfrm flipV="1">
              <a:off x="3600" y="450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0"/>
            <p:cNvSpPr>
              <a:spLocks noChangeShapeType="1"/>
            </p:cNvSpPr>
            <p:nvPr/>
          </p:nvSpPr>
          <p:spPr bwMode="auto">
            <a:xfrm>
              <a:off x="3600" y="4680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1"/>
            <p:cNvSpPr>
              <a:spLocks noChangeShapeType="1"/>
            </p:cNvSpPr>
            <p:nvPr/>
          </p:nvSpPr>
          <p:spPr bwMode="auto">
            <a:xfrm>
              <a:off x="3600" y="4680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32"/>
          <p:cNvGrpSpPr>
            <a:grpSpLocks/>
          </p:cNvGrpSpPr>
          <p:nvPr/>
        </p:nvGrpSpPr>
        <p:grpSpPr bwMode="auto">
          <a:xfrm>
            <a:off x="3563938" y="1754188"/>
            <a:ext cx="1438275" cy="4289425"/>
            <a:chOff x="4320" y="1441"/>
            <a:chExt cx="1440" cy="4319"/>
          </a:xfrm>
        </p:grpSpPr>
        <p:sp>
          <p:nvSpPr>
            <p:cNvPr id="25631" name="Text Box 33"/>
            <p:cNvSpPr txBox="1">
              <a:spLocks noChangeArrowheads="1"/>
            </p:cNvSpPr>
            <p:nvPr/>
          </p:nvSpPr>
          <p:spPr bwMode="auto">
            <a:xfrm>
              <a:off x="4320" y="3961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Element</a:t>
              </a:r>
              <a:r>
                <a:rPr lang="en-US" altLang="en-US" sz="1200">
                  <a:solidFill>
                    <a:schemeClr val="bg1"/>
                  </a:solidFill>
                </a:rPr>
                <a:t> </a:t>
              </a:r>
              <a:r>
                <a:rPr lang="en-US" altLang="en-US" sz="1200" i="1">
                  <a:solidFill>
                    <a:schemeClr val="bg1"/>
                  </a:solidFill>
                </a:rPr>
                <a:t>i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32" name="Text Box 34"/>
            <p:cNvSpPr txBox="1">
              <a:spLocks noChangeArrowheads="1"/>
            </p:cNvSpPr>
            <p:nvPr/>
          </p:nvSpPr>
          <p:spPr bwMode="auto">
            <a:xfrm>
              <a:off x="4320" y="2701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Element</a:t>
              </a:r>
              <a:r>
                <a:rPr lang="en-US" altLang="en-US" sz="1200">
                  <a:solidFill>
                    <a:schemeClr val="bg1"/>
                  </a:solidFill>
                </a:rPr>
                <a:t> 2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33" name="Text Box 35"/>
            <p:cNvSpPr txBox="1">
              <a:spLocks noChangeArrowheads="1"/>
            </p:cNvSpPr>
            <p:nvPr/>
          </p:nvSpPr>
          <p:spPr bwMode="auto">
            <a:xfrm>
              <a:off x="4320" y="1441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Element</a:t>
              </a:r>
              <a:r>
                <a:rPr lang="en-US" altLang="en-US" sz="1200">
                  <a:solidFill>
                    <a:schemeClr val="bg1"/>
                  </a:solidFill>
                </a:rPr>
                <a:t> 1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34" name="Text Box 36"/>
            <p:cNvSpPr txBox="1">
              <a:spLocks noChangeArrowheads="1"/>
            </p:cNvSpPr>
            <p:nvPr/>
          </p:nvSpPr>
          <p:spPr bwMode="auto">
            <a:xfrm>
              <a:off x="4320" y="5221"/>
              <a:ext cx="144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Element</a:t>
              </a:r>
              <a:r>
                <a:rPr lang="en-US" altLang="en-US" sz="1400">
                  <a:solidFill>
                    <a:schemeClr val="bg1"/>
                  </a:solidFill>
                </a:rPr>
                <a:t> </a:t>
              </a:r>
              <a:r>
                <a:rPr lang="en-US" altLang="en-US" sz="1400" i="1">
                  <a:solidFill>
                    <a:schemeClr val="bg1"/>
                  </a:solidFill>
                </a:rPr>
                <a:t>m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5612" name="Group 38"/>
          <p:cNvGrpSpPr>
            <a:grpSpLocks/>
          </p:cNvGrpSpPr>
          <p:nvPr/>
        </p:nvGrpSpPr>
        <p:grpSpPr bwMode="auto">
          <a:xfrm>
            <a:off x="2663825" y="2109788"/>
            <a:ext cx="900113" cy="3575050"/>
            <a:chOff x="3600" y="2160"/>
            <a:chExt cx="900" cy="3600"/>
          </a:xfrm>
        </p:grpSpPr>
        <p:sp>
          <p:nvSpPr>
            <p:cNvPr id="25627" name="Line 39"/>
            <p:cNvSpPr>
              <a:spLocks noChangeShapeType="1"/>
            </p:cNvSpPr>
            <p:nvPr/>
          </p:nvSpPr>
          <p:spPr bwMode="auto">
            <a:xfrm>
              <a:off x="3600" y="216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40"/>
            <p:cNvSpPr>
              <a:spLocks noChangeShapeType="1"/>
            </p:cNvSpPr>
            <p:nvPr/>
          </p:nvSpPr>
          <p:spPr bwMode="auto">
            <a:xfrm>
              <a:off x="3600" y="2160"/>
              <a:ext cx="90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41"/>
            <p:cNvSpPr>
              <a:spLocks noChangeShapeType="1"/>
            </p:cNvSpPr>
            <p:nvPr/>
          </p:nvSpPr>
          <p:spPr bwMode="auto">
            <a:xfrm>
              <a:off x="3600" y="2160"/>
              <a:ext cx="900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42"/>
            <p:cNvSpPr>
              <a:spLocks noChangeShapeType="1"/>
            </p:cNvSpPr>
            <p:nvPr/>
          </p:nvSpPr>
          <p:spPr bwMode="auto">
            <a:xfrm>
              <a:off x="3600" y="2160"/>
              <a:ext cx="900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3" name="Group 43"/>
          <p:cNvGrpSpPr>
            <a:grpSpLocks/>
          </p:cNvGrpSpPr>
          <p:nvPr/>
        </p:nvGrpSpPr>
        <p:grpSpPr bwMode="auto">
          <a:xfrm>
            <a:off x="2663825" y="4433888"/>
            <a:ext cx="360363" cy="714375"/>
            <a:chOff x="3600" y="4500"/>
            <a:chExt cx="360" cy="720"/>
          </a:xfrm>
        </p:grpSpPr>
        <p:sp>
          <p:nvSpPr>
            <p:cNvPr id="25623" name="Line 44"/>
            <p:cNvSpPr>
              <a:spLocks noChangeShapeType="1"/>
            </p:cNvSpPr>
            <p:nvPr/>
          </p:nvSpPr>
          <p:spPr bwMode="auto">
            <a:xfrm>
              <a:off x="3600" y="468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5"/>
            <p:cNvSpPr>
              <a:spLocks noChangeShapeType="1"/>
            </p:cNvSpPr>
            <p:nvPr/>
          </p:nvSpPr>
          <p:spPr bwMode="auto">
            <a:xfrm flipV="1">
              <a:off x="3600" y="450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46"/>
            <p:cNvSpPr>
              <a:spLocks noChangeShapeType="1"/>
            </p:cNvSpPr>
            <p:nvPr/>
          </p:nvSpPr>
          <p:spPr bwMode="auto">
            <a:xfrm>
              <a:off x="3600" y="4680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47"/>
            <p:cNvSpPr>
              <a:spLocks noChangeShapeType="1"/>
            </p:cNvSpPr>
            <p:nvPr/>
          </p:nvSpPr>
          <p:spPr bwMode="auto">
            <a:xfrm>
              <a:off x="3600" y="4680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4" name="Group 48"/>
          <p:cNvGrpSpPr>
            <a:grpSpLocks/>
          </p:cNvGrpSpPr>
          <p:nvPr/>
        </p:nvGrpSpPr>
        <p:grpSpPr bwMode="auto">
          <a:xfrm>
            <a:off x="2663825" y="5684838"/>
            <a:ext cx="360363" cy="714375"/>
            <a:chOff x="3600" y="4500"/>
            <a:chExt cx="360" cy="720"/>
          </a:xfrm>
        </p:grpSpPr>
        <p:sp>
          <p:nvSpPr>
            <p:cNvPr id="25619" name="Line 49"/>
            <p:cNvSpPr>
              <a:spLocks noChangeShapeType="1"/>
            </p:cNvSpPr>
            <p:nvPr/>
          </p:nvSpPr>
          <p:spPr bwMode="auto">
            <a:xfrm>
              <a:off x="3600" y="468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50"/>
            <p:cNvSpPr>
              <a:spLocks noChangeShapeType="1"/>
            </p:cNvSpPr>
            <p:nvPr/>
          </p:nvSpPr>
          <p:spPr bwMode="auto">
            <a:xfrm flipV="1">
              <a:off x="3600" y="450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51"/>
            <p:cNvSpPr>
              <a:spLocks noChangeShapeType="1"/>
            </p:cNvSpPr>
            <p:nvPr/>
          </p:nvSpPr>
          <p:spPr bwMode="auto">
            <a:xfrm>
              <a:off x="3600" y="4680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52"/>
            <p:cNvSpPr>
              <a:spLocks noChangeShapeType="1"/>
            </p:cNvSpPr>
            <p:nvPr/>
          </p:nvSpPr>
          <p:spPr bwMode="auto">
            <a:xfrm>
              <a:off x="3600" y="4680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5" name="Text Box 53"/>
          <p:cNvSpPr txBox="1">
            <a:spLocks noChangeArrowheads="1"/>
          </p:cNvSpPr>
          <p:nvPr/>
        </p:nvSpPr>
        <p:spPr bwMode="auto">
          <a:xfrm>
            <a:off x="685800" y="1752600"/>
            <a:ext cx="1978025" cy="534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Component 1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5616" name="Text Box 54"/>
          <p:cNvSpPr txBox="1">
            <a:spLocks noChangeArrowheads="1"/>
          </p:cNvSpPr>
          <p:nvPr/>
        </p:nvSpPr>
        <p:spPr bwMode="auto">
          <a:xfrm>
            <a:off x="685800" y="3003550"/>
            <a:ext cx="1978025" cy="534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Component</a:t>
            </a:r>
            <a:r>
              <a:rPr lang="en-US" altLang="en-US" sz="1200">
                <a:solidFill>
                  <a:schemeClr val="bg1"/>
                </a:solidFill>
              </a:rPr>
              <a:t> 2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5617" name="Text Box 55"/>
          <p:cNvSpPr txBox="1">
            <a:spLocks noChangeArrowheads="1"/>
          </p:cNvSpPr>
          <p:nvPr/>
        </p:nvSpPr>
        <p:spPr bwMode="auto">
          <a:xfrm>
            <a:off x="685800" y="4254500"/>
            <a:ext cx="19780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Component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  <a:r>
              <a:rPr lang="en-US" altLang="en-US" sz="1200" i="1">
                <a:solidFill>
                  <a:schemeClr val="bg1"/>
                </a:solidFill>
              </a:rPr>
              <a:t>i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5618" name="Text Box 56"/>
          <p:cNvSpPr txBox="1">
            <a:spLocks noChangeArrowheads="1"/>
          </p:cNvSpPr>
          <p:nvPr/>
        </p:nvSpPr>
        <p:spPr bwMode="auto">
          <a:xfrm>
            <a:off x="685800" y="5507038"/>
            <a:ext cx="1978025" cy="534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Component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  <a:r>
              <a:rPr lang="en-US" altLang="en-US" sz="1200" i="1">
                <a:solidFill>
                  <a:schemeClr val="bg1"/>
                </a:solidFill>
              </a:rPr>
              <a:t>m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5. A Mock Project</a:t>
            </a:r>
            <a:r>
              <a:rPr lang="en-US" smtClean="0"/>
              <a:t> 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What is the problem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   Where to spray to control mosquito pop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Factors that affect spray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   	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1: areas of high human pop density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   	2: adjacent to water bodies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	3: low elevation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Find data for each factor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Apply functions to the data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Find Data</a:t>
            </a:r>
            <a:endParaRPr lang="en-US" sz="440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71600"/>
            <a:ext cx="8305800" cy="495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smtClean="0"/>
              <a:t>  Factor 1: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smtClean="0"/>
              <a:t>  </a:t>
            </a:r>
            <a:r>
              <a:rPr lang="en-US" sz="2400" smtClean="0"/>
              <a:t>areas of high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smtClean="0"/>
              <a:t>   population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smtClean="0"/>
              <a:t>   density</a:t>
            </a:r>
            <a:endParaRPr lang="en-US" sz="280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mtClean="0"/>
          </a:p>
        </p:txBody>
      </p:sp>
      <p:pic>
        <p:nvPicPr>
          <p:cNvPr id="27652" name="Picture 4" descr="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"/>
          <a:stretch>
            <a:fillRect/>
          </a:stretch>
        </p:blipFill>
        <p:spPr bwMode="auto">
          <a:xfrm>
            <a:off x="3886200" y="1219200"/>
            <a:ext cx="4124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457200" y="6184900"/>
            <a:ext cx="1908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R Brancoto, SUNY Buffalo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Find Data</a:t>
            </a:r>
            <a:endParaRPr lang="en-US" sz="4400" smtClean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71600"/>
            <a:ext cx="8305800" cy="495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smtClean="0"/>
              <a:t> Factor 2:</a:t>
            </a:r>
            <a:r>
              <a:rPr lang="en-US" smtClean="0"/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mtClean="0"/>
              <a:t>  </a:t>
            </a:r>
            <a:r>
              <a:rPr lang="en-US" sz="2400" smtClean="0"/>
              <a:t>adjacent to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smtClean="0"/>
              <a:t>   water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mtClean="0"/>
          </a:p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smtClean="0"/>
              <a:t> Function: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mtClean="0"/>
              <a:t>    </a:t>
            </a:r>
            <a:r>
              <a:rPr lang="en-US" sz="2400" smtClean="0"/>
              <a:t>buffer</a:t>
            </a:r>
          </a:p>
        </p:txBody>
      </p:sp>
      <p:pic>
        <p:nvPicPr>
          <p:cNvPr id="28676" name="Picture 4" descr="wa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3392" b="4504"/>
          <a:stretch>
            <a:fillRect/>
          </a:stretch>
        </p:blipFill>
        <p:spPr bwMode="auto">
          <a:xfrm>
            <a:off x="4419600" y="1076325"/>
            <a:ext cx="36576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09600" y="6019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200"/>
              <a:t>T Tatignani, SUNY BUffalo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Function</a:t>
            </a:r>
            <a:endParaRPr lang="en-US" smtClean="0"/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447800" y="5026025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1" charset="0"/>
                <a:cs typeface="Arial" charset="0"/>
              </a:rPr>
              <a:t>Function: Buffer width =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" charset="0"/>
                <a:cs typeface="Arial" charset="0"/>
              </a:rPr>
              <a:t> </a:t>
            </a:r>
          </a:p>
        </p:txBody>
      </p:sp>
      <p:pic>
        <p:nvPicPr>
          <p:cNvPr id="29700" name="Picture 4" descr="Vector_Buffers_PointLinePoly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065213" y="1584325"/>
            <a:ext cx="5181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Vector_Buffers_PointLinePoly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5598"/>
          <a:stretch>
            <a:fillRect/>
          </a:stretch>
        </p:blipFill>
        <p:spPr bwMode="auto">
          <a:xfrm>
            <a:off x="6399213" y="1584325"/>
            <a:ext cx="1754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143000" y="4251325"/>
            <a:ext cx="7162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" charset="0"/>
                <a:cs typeface="Arial" charset="0"/>
              </a:rPr>
              <a:t>Points		           Lines	         Polygons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1000" y="60880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200"/>
              <a:t>M Ruvane, UNC Chapel 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Find Data</a:t>
            </a:r>
            <a:endParaRPr lang="en-US" sz="4400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71600"/>
            <a:ext cx="8305800" cy="495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smtClean="0"/>
              <a:t> Factor 3:</a:t>
            </a:r>
            <a:r>
              <a:rPr lang="en-US" smtClean="0"/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mtClean="0"/>
              <a:t>   </a:t>
            </a:r>
            <a:r>
              <a:rPr lang="en-US" sz="2400" smtClean="0"/>
              <a:t>low elevation</a:t>
            </a:r>
            <a:endParaRPr lang="en-US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mtClean="0"/>
              <a:t> </a:t>
            </a:r>
          </a:p>
        </p:txBody>
      </p:sp>
      <p:pic>
        <p:nvPicPr>
          <p:cNvPr id="31748" name="Picture 4" descr="ele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121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6392863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200"/>
              <a:t>NIMA &amp; NASA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Ranking and Weighting</a:t>
            </a:r>
            <a:endParaRPr lang="en-US" sz="4400" smtClean="0"/>
          </a:p>
        </p:txBody>
      </p:sp>
      <p:pic>
        <p:nvPicPr>
          <p:cNvPr id="32771" name="Picture 3" descr="fig5_12OverlayAddition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8"/>
          <a:stretch>
            <a:fillRect/>
          </a:stretch>
        </p:blipFill>
        <p:spPr>
          <a:xfrm>
            <a:off x="1981200" y="1585913"/>
            <a:ext cx="5029200" cy="3900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905000" y="5622925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1" charset="0"/>
                <a:cs typeface="Arial" charset="0"/>
              </a:rPr>
              <a:t>Suitability = Layer1*1 + Layer2*3 + layer3*3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1" charset="0"/>
              <a:cs typeface="Arial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200"/>
              <a:t>M Ruvane, UNC Chapel Hill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 descr="popr-g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3169" r="7574" b="3169"/>
          <a:stretch>
            <a:fillRect/>
          </a:stretch>
        </p:blipFill>
        <p:spPr bwMode="auto">
          <a:xfrm>
            <a:off x="5287963" y="2643188"/>
            <a:ext cx="15700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ine 17"/>
          <p:cNvSpPr>
            <a:spLocks noChangeShapeType="1"/>
          </p:cNvSpPr>
          <p:nvPr/>
        </p:nvSpPr>
        <p:spPr bwMode="auto">
          <a:xfrm>
            <a:off x="2514600" y="59436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18" descr="sl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3169" r="7574" b="3169"/>
          <a:stretch>
            <a:fillRect/>
          </a:stretch>
        </p:blipFill>
        <p:spPr bwMode="auto">
          <a:xfrm>
            <a:off x="2143125" y="80963"/>
            <a:ext cx="1571625" cy="1517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19" descr="asp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3169" r="7574" b="3169"/>
          <a:stretch>
            <a:fillRect/>
          </a:stretch>
        </p:blipFill>
        <p:spPr bwMode="auto">
          <a:xfrm>
            <a:off x="2143125" y="1782763"/>
            <a:ext cx="1570038" cy="1516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20" descr="d2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3169" r="7574" b="3169"/>
          <a:stretch>
            <a:fillRect/>
          </a:stretch>
        </p:blipFill>
        <p:spPr bwMode="auto">
          <a:xfrm>
            <a:off x="2143125" y="3482975"/>
            <a:ext cx="1570038" cy="1516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21" descr="d2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3169" r="7574" b="3169"/>
          <a:stretch>
            <a:fillRect/>
          </a:stretch>
        </p:blipFill>
        <p:spPr bwMode="auto">
          <a:xfrm>
            <a:off x="2143125" y="5184775"/>
            <a:ext cx="1570038" cy="1516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AutoShape 23"/>
          <p:cNvSpPr>
            <a:spLocks/>
          </p:cNvSpPr>
          <p:nvPr/>
        </p:nvSpPr>
        <p:spPr bwMode="auto">
          <a:xfrm flipH="1">
            <a:off x="3957638" y="457200"/>
            <a:ext cx="457200" cy="6019800"/>
          </a:xfrm>
          <a:prstGeom prst="leftBrace">
            <a:avLst>
              <a:gd name="adj1" fmla="val 1097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Tahoma" pitchFamily="1" charset="0"/>
              <a:cs typeface="Arial" charset="0"/>
            </a:endParaRPr>
          </a:p>
        </p:txBody>
      </p:sp>
      <p:sp>
        <p:nvSpPr>
          <p:cNvPr id="33801" name="Text Box 24"/>
          <p:cNvSpPr txBox="1">
            <a:spLocks noChangeArrowheads="1"/>
          </p:cNvSpPr>
          <p:nvPr/>
        </p:nvSpPr>
        <p:spPr bwMode="auto">
          <a:xfrm>
            <a:off x="2173288" y="1595438"/>
            <a:ext cx="357187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Slope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2173288" y="3297238"/>
            <a:ext cx="423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Aspect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2173288" y="4999038"/>
            <a:ext cx="1057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Distance to roads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33804" name="Text Box 27"/>
          <p:cNvSpPr txBox="1">
            <a:spLocks noChangeArrowheads="1"/>
          </p:cNvSpPr>
          <p:nvPr/>
        </p:nvSpPr>
        <p:spPr bwMode="auto">
          <a:xfrm>
            <a:off x="2173288" y="6688138"/>
            <a:ext cx="1031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Distance to trails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4592638" y="34671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1" charset="0"/>
              <a:cs typeface="Arial" charset="0"/>
            </a:endParaRPr>
          </a:p>
        </p:txBody>
      </p:sp>
      <p:sp>
        <p:nvSpPr>
          <p:cNvPr id="33806" name="Line 31"/>
          <p:cNvSpPr>
            <a:spLocks noChangeShapeType="1"/>
          </p:cNvSpPr>
          <p:nvPr/>
        </p:nvSpPr>
        <p:spPr bwMode="auto">
          <a:xfrm>
            <a:off x="4376738" y="5942013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Box 31"/>
          <p:cNvSpPr txBox="1">
            <a:spLocks noChangeArrowheads="1"/>
          </p:cNvSpPr>
          <p:nvPr/>
        </p:nvSpPr>
        <p:spPr bwMode="auto">
          <a:xfrm>
            <a:off x="5143500" y="6367463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From Richard Aspinall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Suitability Index Modeling</a:t>
            </a:r>
            <a:endParaRPr lang="en-US" smtClean="0"/>
          </a:p>
        </p:txBody>
      </p:sp>
      <p:pic>
        <p:nvPicPr>
          <p:cNvPr id="35843" name="Picture 3" descr="bra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371600"/>
            <a:ext cx="3597275" cy="4498975"/>
          </a:xfrm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304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Owen Earley, GIS/EM4 2000</a:t>
            </a:r>
            <a:b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endParaRPr lang="en-US" sz="1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8382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1. The Delphi Approach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</a:t>
            </a: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 </a:t>
            </a:r>
            <a:endParaRPr lang="en-US" sz="5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762000" y="15240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A procedure for obtaining and processing 	expert judgments to maximize the accuracy 	of the resulting estimates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Main considerations  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 - Data, budget, and time can be constrained 	for a scientific evaluation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- Human mind is capable of making quite 		accurate judgments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8382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1. Delphi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762000" y="13716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Experts' role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1. select appropriate variables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2. estimate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the magnitude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of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ranking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</a:t>
            </a:r>
            <a:b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3. assign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weights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to variables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8382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1. Delphi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62000" y="12954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The Delphi steps 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 </a:t>
            </a:r>
            <a:b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1. ask each expert for an independent opinion on 	carefully prepared questions 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2. calculate the median and range of opinions 		and feed these back to the experts for 		another round of estimate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3. repeat step 1 and 2 for a few rounds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/>
            </a:r>
            <a:br>
              <a: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4. use the median of the final round as the best 	answer 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* time and cost factors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Simple Modeling</a:t>
            </a:r>
            <a:endParaRPr lang="en-US" sz="4400" smtClean="0"/>
          </a:p>
        </p:txBody>
      </p:sp>
      <p:pic>
        <p:nvPicPr>
          <p:cNvPr id="10243" name="Picture 3" descr="fig5_12OverlayAddition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8"/>
          <a:stretch>
            <a:fillRect/>
          </a:stretch>
        </p:blipFill>
        <p:spPr>
          <a:xfrm>
            <a:off x="1981200" y="1371600"/>
            <a:ext cx="5029200" cy="3900488"/>
          </a:xfr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55626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Ranking and weighting</a:t>
            </a:r>
            <a:endParaRPr lang="en-US" altLang="en-US" sz="40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1200"/>
              <a:t>M Ruvane, UNC Chapel Hill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810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2. Land Suitability Analysis</a:t>
            </a:r>
            <a:endParaRPr lang="en-US" sz="5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457200" y="13716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Richmond Parkway, NY evaluation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 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McHarg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, I.L., 1969. Design with Nature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Korean War Veterans Parkway, in Staten Island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  <a:hlinkClick r:id="rId2"/>
              </a:rPr>
              <a:t>http://en.wikipedia.org/wiki/Richmond_Parkway_%28Staten_Island%29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2. Land Suitability Analysis</a:t>
            </a:r>
            <a:endParaRPr lang="en-US" sz="5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457200" y="13716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A total of 16 land variables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e.g. slope, drainage, land values, etc.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1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Each variable is ranked from 1 to 3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   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e.g. slope&lt;2.5%,3; 2.5%&lt;slope&lt;10%,2; slope&gt;10%,1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 The grand index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1" charset="0"/>
                <a:cs typeface="Arial" charset="0"/>
              </a:rPr>
              <a:t>= summation of ranking * weighting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Ian McHarg Richmond Parkway</a:t>
            </a:r>
            <a:endParaRPr lang="en-US" smtClean="0"/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Slope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</a:t>
            </a:r>
            <a:r>
              <a:rPr lang="en-US" sz="2400" dirty="0" smtClean="0"/>
              <a:t>zone 1: slope &gt; 10%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zone 2: 2.5% &lt; slope &lt; 10%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zone 3: slope &lt; 2.5%</a:t>
            </a:r>
          </a:p>
          <a:p>
            <a:pPr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Surface drainage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</a:t>
            </a:r>
            <a:r>
              <a:rPr lang="en-US" sz="2400" dirty="0" smtClean="0"/>
              <a:t>zone 1: </a:t>
            </a:r>
            <a:r>
              <a:rPr lang="en-US" sz="2400" dirty="0" smtClean="0"/>
              <a:t>streams, </a:t>
            </a:r>
            <a:r>
              <a:rPr lang="en-US" sz="2400" dirty="0" smtClean="0"/>
              <a:t>lakes, and ponds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zone 2: natural drainage channels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zone 3: absence of surface water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1461</TotalTime>
  <Words>1388</Words>
  <Application>Microsoft Office PowerPoint</Application>
  <PresentationFormat>On-screen Show (4:3)</PresentationFormat>
  <Paragraphs>284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Tahoma</vt:lpstr>
      <vt:lpstr>Arial</vt:lpstr>
      <vt:lpstr>Wingdings</vt:lpstr>
      <vt:lpstr>Times</vt:lpstr>
      <vt:lpstr>Times New Roman</vt:lpstr>
      <vt:lpstr>Compass</vt:lpstr>
      <vt:lpstr>Environmental Modeling   Basic GIS Modeling Suitability Index Modeling</vt:lpstr>
      <vt:lpstr>GIS Modeling Approaches</vt:lpstr>
      <vt:lpstr>PowerPoint Presentation</vt:lpstr>
      <vt:lpstr>PowerPoint Presentation</vt:lpstr>
      <vt:lpstr>PowerPoint Presentation</vt:lpstr>
      <vt:lpstr>Simple Modeling</vt:lpstr>
      <vt:lpstr>PowerPoint Presentation</vt:lpstr>
      <vt:lpstr>PowerPoint Presentation</vt:lpstr>
      <vt:lpstr>Ian McHarg Richmond Parkway</vt:lpstr>
      <vt:lpstr>Ian McHarg Richmond Parkway</vt:lpstr>
      <vt:lpstr>Ian McHarg Richmond Parkway</vt:lpstr>
      <vt:lpstr>PowerPoint Presentation</vt:lpstr>
      <vt:lpstr>Ranking and Weighting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A Mock Project </vt:lpstr>
      <vt:lpstr>Find Data</vt:lpstr>
      <vt:lpstr>Find Data</vt:lpstr>
      <vt:lpstr>Function</vt:lpstr>
      <vt:lpstr>Find Data</vt:lpstr>
      <vt:lpstr>Ranking and Weighting</vt:lpstr>
      <vt:lpstr>PowerPoint Presentation</vt:lpstr>
      <vt:lpstr>Suitability Index Modeling</vt:lpstr>
    </vt:vector>
  </TitlesOfParts>
  <Company>Dept of Geography, U.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and Answers</dc:title>
  <dc:creator>Ling Bian</dc:creator>
  <cp:lastModifiedBy>Windows User</cp:lastModifiedBy>
  <cp:revision>275</cp:revision>
  <cp:lastPrinted>2004-05-29T04:54:37Z</cp:lastPrinted>
  <dcterms:created xsi:type="dcterms:W3CDTF">2001-07-09T13:55:56Z</dcterms:created>
  <dcterms:modified xsi:type="dcterms:W3CDTF">2020-02-06T19:41:50Z</dcterms:modified>
</cp:coreProperties>
</file>