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9"/>
  </p:notesMasterIdLst>
  <p:sldIdLst>
    <p:sldId id="355" r:id="rId2"/>
    <p:sldId id="313" r:id="rId3"/>
    <p:sldId id="342" r:id="rId4"/>
    <p:sldId id="314" r:id="rId5"/>
    <p:sldId id="343" r:id="rId6"/>
    <p:sldId id="344" r:id="rId7"/>
    <p:sldId id="356" r:id="rId8"/>
    <p:sldId id="315" r:id="rId9"/>
    <p:sldId id="345" r:id="rId10"/>
    <p:sldId id="316" r:id="rId11"/>
    <p:sldId id="346" r:id="rId12"/>
    <p:sldId id="317" r:id="rId13"/>
    <p:sldId id="318" r:id="rId14"/>
    <p:sldId id="347" r:id="rId15"/>
    <p:sldId id="319" r:id="rId16"/>
    <p:sldId id="348" r:id="rId17"/>
    <p:sldId id="320" r:id="rId18"/>
    <p:sldId id="349" r:id="rId19"/>
    <p:sldId id="357" r:id="rId20"/>
    <p:sldId id="321" r:id="rId21"/>
    <p:sldId id="322" r:id="rId22"/>
    <p:sldId id="323" r:id="rId23"/>
    <p:sldId id="351" r:id="rId24"/>
    <p:sldId id="324" r:id="rId25"/>
    <p:sldId id="354" r:id="rId26"/>
    <p:sldId id="325" r:id="rId27"/>
    <p:sldId id="353"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75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9.wmf"/><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defRPr sz="1200" smtClean="0">
                <a:latin typeface="Times New Roman" pitchFamily="1" charset="0"/>
              </a:defRPr>
            </a:lvl1pPr>
          </a:lstStyle>
          <a:p>
            <a:pPr>
              <a:defRPr/>
            </a:pPr>
            <a:endParaRPr lang="en-US"/>
          </a:p>
        </p:txBody>
      </p:sp>
      <p:sp>
        <p:nvSpPr>
          <p:cNvPr id="133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a:defRPr sz="1200" smtClean="0">
                <a:latin typeface="Times New Roman" pitchFamily="1"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smtClean="0">
                <a:latin typeface="Times New Roman" pitchFamily="1" charset="0"/>
              </a:defRPr>
            </a:lvl1pPr>
          </a:lstStyle>
          <a:p>
            <a:pPr>
              <a:defRPr/>
            </a:pPr>
            <a:endParaRPr lang="en-US"/>
          </a:p>
        </p:txBody>
      </p:sp>
      <p:sp>
        <p:nvSpPr>
          <p:cNvPr id="133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fld id="{438F4E70-6A4D-43EC-BFAA-D5648882861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1A4D4A8-B80C-4202-8DA0-FD2D322A9EC0}" type="slidenum">
              <a:rPr lang="en-US" altLang="en-US" sz="1200"/>
              <a:pPr eaLnBrk="1" hangingPunct="1"/>
              <a:t>1</a:t>
            </a:fld>
            <a:endParaRPr lang="en-US" altLang="en-US" sz="12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32BA9CC-E1B8-420A-A634-5D396F97AFC9}" type="slidenum">
              <a:rPr lang="en-US" altLang="en-US" sz="1200"/>
              <a:pPr eaLnBrk="1" hangingPunct="1"/>
              <a:t>10</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1F99E46-0C86-422B-B3BC-8DBD46D12B3C}" type="slidenum">
              <a:rPr lang="en-US" altLang="en-US" sz="1200"/>
              <a:pPr eaLnBrk="1" hangingPunct="1"/>
              <a:t>11</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5074A8F-6348-48B4-8CF1-71AA58F95652}" type="slidenum">
              <a:rPr lang="en-US" altLang="en-US" sz="1200"/>
              <a:pPr eaLnBrk="1" hangingPunct="1"/>
              <a:t>12</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710B1D1-9CE3-4BA4-873D-41B793080F07}" type="slidenum">
              <a:rPr lang="en-US" altLang="en-US" sz="1200"/>
              <a:pPr eaLnBrk="1" hangingPunct="1"/>
              <a:t>13</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555B936-7875-4554-8496-7F6F3A491065}" type="slidenum">
              <a:rPr lang="en-US" altLang="en-US" sz="1200"/>
              <a:pPr eaLnBrk="1" hangingPunct="1"/>
              <a:t>14</a:t>
            </a:fld>
            <a:endParaRPr lang="en-US" altLang="en-US"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B5E3E44-4065-463C-829F-83E0E980BD97}" type="slidenum">
              <a:rPr lang="en-US" altLang="en-US" sz="1200"/>
              <a:pPr eaLnBrk="1" hangingPunct="1"/>
              <a:t>15</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2209099-9E5A-4FF6-B8E4-C7A7A88F882E}" type="slidenum">
              <a:rPr lang="en-US" altLang="en-US" sz="1200"/>
              <a:pPr eaLnBrk="1" hangingPunct="1"/>
              <a:t>16</a:t>
            </a:fld>
            <a:endParaRPr lang="en-US" altLang="en-US" sz="120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64ABD2F-2D05-4CCF-A7A8-123297146092}" type="slidenum">
              <a:rPr lang="en-US" altLang="en-US" sz="1200"/>
              <a:pPr eaLnBrk="1" hangingPunct="1"/>
              <a:t>17</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D80D0A1-7547-4B37-AE23-4336857B977F}" type="slidenum">
              <a:rPr lang="en-US" altLang="en-US" sz="1200"/>
              <a:pPr eaLnBrk="1" hangingPunct="1"/>
              <a:t>18</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CFF7DAA-38FC-420F-980D-03950BA6A7EA}" type="slidenum">
              <a:rPr lang="en-US" altLang="en-US" sz="1200"/>
              <a:pPr eaLnBrk="1" hangingPunct="1"/>
              <a:t>19</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E92B09-447E-4F65-8BC5-7072F5315378}" type="slidenum">
              <a:rPr lang="en-US" altLang="en-US" sz="1200"/>
              <a:pPr eaLnBrk="1" hangingPunct="1"/>
              <a:t>2</a:t>
            </a:fld>
            <a:endParaRPr lang="en-US" altLang="en-US"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FAC7599-AD9F-4AB1-B78A-E78688B9EDE5}" type="slidenum">
              <a:rPr lang="en-US" altLang="en-US" sz="1200"/>
              <a:pPr eaLnBrk="1" hangingPunct="1"/>
              <a:t>20</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EED7832-1659-4AFE-9EC9-1E899A8DB59E}" type="slidenum">
              <a:rPr lang="en-US" altLang="en-US" sz="1200"/>
              <a:pPr eaLnBrk="1" hangingPunct="1"/>
              <a:t>21</a:t>
            </a:fld>
            <a:endParaRPr lang="en-US" altLang="en-US" sz="120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555BB61-7B76-400B-BDD1-2817FC56F8E1}" type="slidenum">
              <a:rPr lang="en-US" altLang="en-US" sz="1200"/>
              <a:pPr eaLnBrk="1" hangingPunct="1"/>
              <a:t>22</a:t>
            </a:fld>
            <a:endParaRPr lang="en-US" altLang="en-US" sz="12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4F04F94-52D8-4282-B3EE-A5092D221D6E}" type="slidenum">
              <a:rPr lang="en-US" altLang="en-US" sz="1200"/>
              <a:pPr eaLnBrk="1" hangingPunct="1"/>
              <a:t>23</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DAF2E26-AD76-45C1-A5DB-1BD46C8F9B09}" type="slidenum">
              <a:rPr lang="en-US" altLang="en-US" sz="1200"/>
              <a:pPr eaLnBrk="1" hangingPunct="1"/>
              <a:t>24</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E4808A8-17BA-42B9-BDA5-A0CE608D9C2F}" type="slidenum">
              <a:rPr lang="en-US" altLang="en-US" sz="1200"/>
              <a:pPr eaLnBrk="1" hangingPunct="1"/>
              <a:t>25</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28C9630-AAF4-4703-B73B-D2620C7EFF24}" type="slidenum">
              <a:rPr lang="en-US" altLang="en-US" sz="1200"/>
              <a:pPr eaLnBrk="1" hangingPunct="1"/>
              <a:t>26</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702F415-63AB-49EC-AD2E-D77055B99783}" type="slidenum">
              <a:rPr lang="en-US" altLang="en-US" sz="1200"/>
              <a:pPr eaLnBrk="1" hangingPunct="1"/>
              <a:t>27</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B77B957-EFA7-41EC-B7E1-F25F744DC18D}" type="slidenum">
              <a:rPr lang="en-US" altLang="en-US" sz="1200"/>
              <a:pPr eaLnBrk="1" hangingPunct="1"/>
              <a:t>3</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DD8A1EE-3C64-48E4-95B3-31E5BDA40E30}" type="slidenum">
              <a:rPr lang="en-US" altLang="en-US" sz="1200"/>
              <a:pPr eaLnBrk="1" hangingPunct="1"/>
              <a:t>4</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02350FD-1332-42AF-A223-8BACEFE3B29F}" type="slidenum">
              <a:rPr lang="en-US" altLang="en-US" sz="1200"/>
              <a:pPr eaLnBrk="1" hangingPunct="1"/>
              <a:t>5</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7C8BE89-5D9D-4B83-BEDC-51815303EF27}" type="slidenum">
              <a:rPr lang="en-US" altLang="en-US" sz="1200"/>
              <a:pPr eaLnBrk="1" hangingPunct="1"/>
              <a:t>6</a:t>
            </a:fld>
            <a:endParaRPr lang="en-US" alt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A3FB1AE-BF9E-4DC8-A5DA-5E94202A03CD}" type="slidenum">
              <a:rPr lang="en-US" altLang="en-US" sz="1200"/>
              <a:pPr eaLnBrk="1" hangingPunct="1"/>
              <a:t>7</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FE7692C-FAA0-4034-B4F3-E1EC0D3275B3}" type="slidenum">
              <a:rPr lang="en-US" altLang="en-US" sz="1200"/>
              <a:pPr eaLnBrk="1" hangingPunct="1"/>
              <a:t>8</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FA3109E-DD4C-4840-9913-DA34E4634437}" type="slidenum">
              <a:rPr lang="en-US" altLang="en-US" sz="1200"/>
              <a:pPr eaLnBrk="1" hangingPunct="1"/>
              <a:t>9</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paint"/>
          <p:cNvPicPr>
            <a:picLocks noChangeAspect="1" noChangeArrowheads="1"/>
          </p:cNvPicPr>
          <p:nvPr/>
        </p:nvPicPr>
        <p:blipFill>
          <a:blip r:embed="rId2">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82880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58" name="Rectangle 2"/>
          <p:cNvSpPr>
            <a:spLocks noGrp="1" noChangeArrowheads="1"/>
          </p:cNvSpPr>
          <p:nvPr>
            <p:ph type="ctrTitle"/>
          </p:nvPr>
        </p:nvSpPr>
        <p:spPr>
          <a:xfrm>
            <a:off x="914400" y="685800"/>
            <a:ext cx="7721600" cy="1143000"/>
          </a:xfrm>
        </p:spPr>
        <p:txBody>
          <a:bodyPr/>
          <a:lstStyle>
            <a:lvl1pPr>
              <a:defRPr/>
            </a:lvl1pPr>
          </a:lstStyle>
          <a:p>
            <a:r>
              <a:rPr lang="en-US"/>
              <a:t>Click to edit Master title style</a:t>
            </a:r>
          </a:p>
        </p:txBody>
      </p:sp>
      <p:sp>
        <p:nvSpPr>
          <p:cNvPr id="45059" name="Rectangle 3"/>
          <p:cNvSpPr>
            <a:spLocks noGrp="1" noChangeArrowheads="1"/>
          </p:cNvSpPr>
          <p:nvPr>
            <p:ph type="subTitle" idx="1"/>
          </p:nvPr>
        </p:nvSpPr>
        <p:spPr>
          <a:xfrm>
            <a:off x="2133600" y="3886200"/>
            <a:ext cx="6400800" cy="1771650"/>
          </a:xfrm>
        </p:spPr>
        <p:txBody>
          <a:bodyPr/>
          <a:lstStyle>
            <a:lvl1pPr marL="0" indent="0">
              <a:buFont typeface="Monotype Sorts" pitchFamily="1" charset="2"/>
              <a:buNone/>
              <a:defRPr>
                <a:latin typeface="Arial Black" pitchFamily="1" charset="0"/>
              </a:defRPr>
            </a:lvl1pPr>
          </a:lstStyle>
          <a:p>
            <a:r>
              <a:rPr lang="en-US"/>
              <a:t>Click to edit Master subtitle style</a:t>
            </a:r>
          </a:p>
        </p:txBody>
      </p:sp>
      <p:sp>
        <p:nvSpPr>
          <p:cNvPr id="5" name="Date Placeholder 4"/>
          <p:cNvSpPr>
            <a:spLocks noGrp="1" noChangeArrowheads="1"/>
          </p:cNvSpPr>
          <p:nvPr>
            <p:ph type="dt" sz="half" idx="10"/>
          </p:nvPr>
        </p:nvSpPr>
        <p:spPr>
          <a:xfrm>
            <a:off x="711200" y="6229350"/>
            <a:ext cx="1930400" cy="514350"/>
          </a:xfrm>
        </p:spPr>
        <p:txBody>
          <a:bodyPr/>
          <a:lstStyle>
            <a:lvl1pPr>
              <a:defRPr smtClean="0">
                <a:solidFill>
                  <a:srgbClr val="5E574E"/>
                </a:solidFill>
              </a:defRPr>
            </a:lvl1pPr>
          </a:lstStyle>
          <a:p>
            <a:pPr>
              <a:defRPr/>
            </a:pPr>
            <a:endParaRPr lang="en-US"/>
          </a:p>
        </p:txBody>
      </p:sp>
      <p:sp>
        <p:nvSpPr>
          <p:cNvPr id="6" name="Footer Placeholder 5"/>
          <p:cNvSpPr>
            <a:spLocks noGrp="1" noChangeArrowheads="1"/>
          </p:cNvSpPr>
          <p:nvPr>
            <p:ph type="ftr" sz="quarter" idx="11"/>
          </p:nvPr>
        </p:nvSpPr>
        <p:spPr>
          <a:xfrm>
            <a:off x="3149600" y="6229350"/>
            <a:ext cx="2844800" cy="514350"/>
          </a:xfrm>
        </p:spPr>
        <p:txBody>
          <a:bodyPr/>
          <a:lstStyle>
            <a:lvl1pPr>
              <a:defRPr smtClean="0">
                <a:solidFill>
                  <a:srgbClr val="5E574E"/>
                </a:solidFill>
              </a:defRPr>
            </a:lvl1pPr>
          </a:lstStyle>
          <a:p>
            <a:pPr>
              <a:defRPr/>
            </a:pPr>
            <a:endParaRPr lang="en-US"/>
          </a:p>
        </p:txBody>
      </p:sp>
      <p:sp>
        <p:nvSpPr>
          <p:cNvPr id="7" name="Slide Number Placeholder 6"/>
          <p:cNvSpPr>
            <a:spLocks noGrp="1" noChangeArrowheads="1"/>
          </p:cNvSpPr>
          <p:nvPr>
            <p:ph type="sldNum" sz="quarter" idx="12"/>
          </p:nvPr>
        </p:nvSpPr>
        <p:spPr>
          <a:xfrm>
            <a:off x="6604000" y="6229350"/>
            <a:ext cx="1828800" cy="514350"/>
          </a:xfrm>
        </p:spPr>
        <p:txBody>
          <a:bodyPr/>
          <a:lstStyle>
            <a:lvl1pPr>
              <a:defRPr>
                <a:solidFill>
                  <a:srgbClr val="5E574E"/>
                </a:solidFill>
              </a:defRPr>
            </a:lvl1pPr>
          </a:lstStyle>
          <a:p>
            <a:fld id="{D17582CE-AF0B-4A78-91E8-7CBDE60E98FF}" type="slidenum">
              <a:rPr lang="en-US" altLang="en-US"/>
              <a:pPr/>
              <a:t>‹#›</a:t>
            </a:fld>
            <a:endParaRPr lang="en-US" altLang="en-US"/>
          </a:p>
        </p:txBody>
      </p:sp>
    </p:spTree>
    <p:extLst>
      <p:ext uri="{BB962C8B-B14F-4D97-AF65-F5344CB8AC3E}">
        <p14:creationId xmlns:p14="http://schemas.microsoft.com/office/powerpoint/2010/main" val="166035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512038-0776-49AA-984A-D01D4B22C015}" type="slidenum">
              <a:rPr lang="en-US" altLang="en-US"/>
              <a:pPr/>
              <a:t>‹#›</a:t>
            </a:fld>
            <a:endParaRPr lang="en-US" altLang="en-US"/>
          </a:p>
        </p:txBody>
      </p:sp>
    </p:spTree>
    <p:extLst>
      <p:ext uri="{BB962C8B-B14F-4D97-AF65-F5344CB8AC3E}">
        <p14:creationId xmlns:p14="http://schemas.microsoft.com/office/powerpoint/2010/main" val="3173841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8600" y="228600"/>
            <a:ext cx="20574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6400" y="228600"/>
            <a:ext cx="60198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B5497D6-BA75-4764-B7EA-5B6A4724C325}" type="slidenum">
              <a:rPr lang="en-US" altLang="en-US"/>
              <a:pPr/>
              <a:t>‹#›</a:t>
            </a:fld>
            <a:endParaRPr lang="en-US" altLang="en-US"/>
          </a:p>
        </p:txBody>
      </p:sp>
    </p:spTree>
    <p:extLst>
      <p:ext uri="{BB962C8B-B14F-4D97-AF65-F5344CB8AC3E}">
        <p14:creationId xmlns:p14="http://schemas.microsoft.com/office/powerpoint/2010/main" val="3195283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885950"/>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4048125"/>
            <a:ext cx="4013200" cy="20097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D4B51AAD-9AE1-4CAC-9638-472E64A30FC8}" type="slidenum">
              <a:rPr lang="en-US" altLang="en-US"/>
              <a:pPr/>
              <a:t>‹#›</a:t>
            </a:fld>
            <a:endParaRPr lang="en-US" altLang="en-US"/>
          </a:p>
        </p:txBody>
      </p:sp>
    </p:spTree>
    <p:extLst>
      <p:ext uri="{BB962C8B-B14F-4D97-AF65-F5344CB8AC3E}">
        <p14:creationId xmlns:p14="http://schemas.microsoft.com/office/powerpoint/2010/main" val="679998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6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269E8F9-AECD-470A-B6B1-E9CEC37B1DDC}" type="slidenum">
              <a:rPr lang="en-US" altLang="en-US"/>
              <a:pPr/>
              <a:t>‹#›</a:t>
            </a:fld>
            <a:endParaRPr lang="en-US" altLang="en-US"/>
          </a:p>
        </p:txBody>
      </p:sp>
    </p:spTree>
    <p:extLst>
      <p:ext uri="{BB962C8B-B14F-4D97-AF65-F5344CB8AC3E}">
        <p14:creationId xmlns:p14="http://schemas.microsoft.com/office/powerpoint/2010/main" val="3626794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FC31AEB-02A5-4D2C-A82B-E475FA97589E}" type="slidenum">
              <a:rPr lang="en-US" altLang="en-US"/>
              <a:pPr/>
              <a:t>‹#›</a:t>
            </a:fld>
            <a:endParaRPr lang="en-US" altLang="en-US"/>
          </a:p>
        </p:txBody>
      </p:sp>
    </p:spTree>
    <p:extLst>
      <p:ext uri="{BB962C8B-B14F-4D97-AF65-F5344CB8AC3E}">
        <p14:creationId xmlns:p14="http://schemas.microsoft.com/office/powerpoint/2010/main" val="333563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70D1368-34CD-4434-A737-B2F7592A0D8D}" type="slidenum">
              <a:rPr lang="en-US" altLang="en-US"/>
              <a:pPr/>
              <a:t>‹#›</a:t>
            </a:fld>
            <a:endParaRPr lang="en-US" altLang="en-US"/>
          </a:p>
        </p:txBody>
      </p:sp>
    </p:spTree>
    <p:extLst>
      <p:ext uri="{BB962C8B-B14F-4D97-AF65-F5344CB8AC3E}">
        <p14:creationId xmlns:p14="http://schemas.microsoft.com/office/powerpoint/2010/main" val="1998030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885950"/>
            <a:ext cx="4013200" cy="4171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D60CA1F-3ABD-4906-8F4A-5682B68FDEA0}" type="slidenum">
              <a:rPr lang="en-US" altLang="en-US"/>
              <a:pPr/>
              <a:t>‹#›</a:t>
            </a:fld>
            <a:endParaRPr lang="en-US" altLang="en-US"/>
          </a:p>
        </p:txBody>
      </p:sp>
    </p:spTree>
    <p:extLst>
      <p:ext uri="{BB962C8B-B14F-4D97-AF65-F5344CB8AC3E}">
        <p14:creationId xmlns:p14="http://schemas.microsoft.com/office/powerpoint/2010/main" val="343926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1AF0D29-6F1C-4505-BABB-41E6C4B6FBEF}" type="slidenum">
              <a:rPr lang="en-US" altLang="en-US"/>
              <a:pPr/>
              <a:t>‹#›</a:t>
            </a:fld>
            <a:endParaRPr lang="en-US" altLang="en-US"/>
          </a:p>
        </p:txBody>
      </p:sp>
    </p:spTree>
    <p:extLst>
      <p:ext uri="{BB962C8B-B14F-4D97-AF65-F5344CB8AC3E}">
        <p14:creationId xmlns:p14="http://schemas.microsoft.com/office/powerpoint/2010/main" val="578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164A93D5-2B3F-4E31-9F49-FD99984DFE56}" type="slidenum">
              <a:rPr lang="en-US" altLang="en-US"/>
              <a:pPr/>
              <a:t>‹#›</a:t>
            </a:fld>
            <a:endParaRPr lang="en-US" altLang="en-US"/>
          </a:p>
        </p:txBody>
      </p:sp>
    </p:spTree>
    <p:extLst>
      <p:ext uri="{BB962C8B-B14F-4D97-AF65-F5344CB8AC3E}">
        <p14:creationId xmlns:p14="http://schemas.microsoft.com/office/powerpoint/2010/main" val="852738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A7A715A8-6703-4A41-BB10-CF85A2CC6C71}" type="slidenum">
              <a:rPr lang="en-US" altLang="en-US"/>
              <a:pPr/>
              <a:t>‹#›</a:t>
            </a:fld>
            <a:endParaRPr lang="en-US" altLang="en-US"/>
          </a:p>
        </p:txBody>
      </p:sp>
    </p:spTree>
    <p:extLst>
      <p:ext uri="{BB962C8B-B14F-4D97-AF65-F5344CB8AC3E}">
        <p14:creationId xmlns:p14="http://schemas.microsoft.com/office/powerpoint/2010/main" val="4183614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56461C3-6F1F-46AD-96B3-07DD9760CEF8}" type="slidenum">
              <a:rPr lang="en-US" altLang="en-US"/>
              <a:pPr/>
              <a:t>‹#›</a:t>
            </a:fld>
            <a:endParaRPr lang="en-US" altLang="en-US"/>
          </a:p>
        </p:txBody>
      </p:sp>
    </p:spTree>
    <p:extLst>
      <p:ext uri="{BB962C8B-B14F-4D97-AF65-F5344CB8AC3E}">
        <p14:creationId xmlns:p14="http://schemas.microsoft.com/office/powerpoint/2010/main" val="308390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1FA8547-E9BA-43CB-8551-26FEDA22BB34}" type="slidenum">
              <a:rPr lang="en-US" altLang="en-US"/>
              <a:pPr/>
              <a:t>‹#›</a:t>
            </a:fld>
            <a:endParaRPr lang="en-US" altLang="en-US"/>
          </a:p>
        </p:txBody>
      </p:sp>
    </p:spTree>
    <p:extLst>
      <p:ext uri="{BB962C8B-B14F-4D97-AF65-F5344CB8AC3E}">
        <p14:creationId xmlns:p14="http://schemas.microsoft.com/office/powerpoint/2010/main" val="740710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06400" y="228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39" name="Rectangle 3"/>
          <p:cNvSpPr>
            <a:spLocks noGrp="1" noChangeArrowheads="1"/>
          </p:cNvSpPr>
          <p:nvPr>
            <p:ph type="body" idx="1"/>
          </p:nvPr>
        </p:nvSpPr>
        <p:spPr bwMode="auto">
          <a:xfrm>
            <a:off x="457200" y="1885950"/>
            <a:ext cx="81788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4036" name="Rectangle 4"/>
          <p:cNvSpPr>
            <a:spLocks noGrp="1" noChangeArrowheads="1"/>
          </p:cNvSpPr>
          <p:nvPr>
            <p:ph type="dt" sz="half" idx="2"/>
          </p:nvPr>
        </p:nvSpPr>
        <p:spPr bwMode="auto">
          <a:xfrm>
            <a:off x="4318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spcBef>
                <a:spcPct val="50000"/>
              </a:spcBef>
              <a:defRPr sz="1400" smtClean="0">
                <a:solidFill>
                  <a:schemeClr val="bg2"/>
                </a:solidFill>
                <a:latin typeface="+mn-lt"/>
                <a:cs typeface="Arial" charset="0"/>
              </a:defRPr>
            </a:lvl1pPr>
          </a:lstStyle>
          <a:p>
            <a:pPr>
              <a:defRPr/>
            </a:pPr>
            <a:endParaRPr lang="en-US"/>
          </a:p>
        </p:txBody>
      </p:sp>
      <p:sp>
        <p:nvSpPr>
          <p:cNvPr id="44037" name="Rectangle 5"/>
          <p:cNvSpPr>
            <a:spLocks noGrp="1" noChangeArrowheads="1"/>
          </p:cNvSpPr>
          <p:nvPr>
            <p:ph type="ftr" sz="quarter" idx="3"/>
          </p:nvPr>
        </p:nvSpPr>
        <p:spPr bwMode="auto">
          <a:xfrm>
            <a:off x="3124200" y="622935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eaLnBrk="0" hangingPunct="0">
              <a:spcBef>
                <a:spcPct val="50000"/>
              </a:spcBef>
              <a:defRPr sz="1400" smtClean="0">
                <a:solidFill>
                  <a:schemeClr val="bg2"/>
                </a:solidFill>
                <a:latin typeface="+mn-lt"/>
                <a:cs typeface="Arial" charset="0"/>
              </a:defRPr>
            </a:lvl1pPr>
          </a:lstStyle>
          <a:p>
            <a:pPr>
              <a:defRPr/>
            </a:pPr>
            <a:endParaRPr lang="en-US"/>
          </a:p>
        </p:txBody>
      </p:sp>
      <p:sp>
        <p:nvSpPr>
          <p:cNvPr id="44038" name="Rectangle 6"/>
          <p:cNvSpPr>
            <a:spLocks noGrp="1" noChangeArrowheads="1"/>
          </p:cNvSpPr>
          <p:nvPr>
            <p:ph type="sldNum" sz="quarter" idx="4"/>
          </p:nvPr>
        </p:nvSpPr>
        <p:spPr bwMode="auto">
          <a:xfrm>
            <a:off x="6731000" y="622935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spcBef>
                <a:spcPct val="50000"/>
              </a:spcBef>
              <a:defRPr sz="1400">
                <a:solidFill>
                  <a:schemeClr val="bg2"/>
                </a:solidFill>
                <a:latin typeface="Arial" panose="020B0604020202020204" pitchFamily="34" charset="0"/>
                <a:cs typeface="Arial" panose="020B0604020202020204" pitchFamily="34" charset="0"/>
              </a:defRPr>
            </a:lvl1pPr>
          </a:lstStyle>
          <a:p>
            <a:fld id="{BD758190-EA2F-400E-BF8B-213D1892F6A0}" type="slidenum">
              <a:rPr lang="en-US" altLang="en-US"/>
              <a:pPr/>
              <a:t>‹#›</a:t>
            </a:fld>
            <a:endParaRPr lang="en-US" altLang="en-US"/>
          </a:p>
        </p:txBody>
      </p:sp>
      <p:pic>
        <p:nvPicPr>
          <p:cNvPr id="14343" name="Picture 7" descr="paint"/>
          <p:cNvPicPr>
            <a:picLocks noChangeAspect="1" noChangeArrowheads="1"/>
          </p:cNvPicPr>
          <p:nvPr/>
        </p:nvPicPr>
        <p:blipFill>
          <a:blip r:embed="rId15">
            <a:clrChange>
              <a:clrFrom>
                <a:srgbClr val="C0C0C0"/>
              </a:clrFrom>
              <a:clrTo>
                <a:srgbClr val="C0C0C0">
                  <a:alpha val="0"/>
                </a:srgbClr>
              </a:clrTo>
            </a:clrChange>
            <a:extLst>
              <a:ext uri="{28A0092B-C50C-407E-A947-70E740481C1C}">
                <a14:useLocalDpi xmlns:a14="http://schemas.microsoft.com/office/drawing/2010/main" val="0"/>
              </a:ext>
            </a:extLst>
          </a:blip>
          <a:srcRect/>
          <a:stretch>
            <a:fillRect/>
          </a:stretch>
        </p:blipFill>
        <p:spPr bwMode="auto">
          <a:xfrm>
            <a:off x="914400" y="1314450"/>
            <a:ext cx="82296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8"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Black" pitchFamily="1" charset="0"/>
        </a:defRPr>
      </a:lvl2pPr>
      <a:lvl3pPr algn="l" rtl="0" eaLnBrk="0" fontAlgn="base" hangingPunct="0">
        <a:spcBef>
          <a:spcPct val="0"/>
        </a:spcBef>
        <a:spcAft>
          <a:spcPct val="0"/>
        </a:spcAft>
        <a:defRPr kumimoji="1" sz="4000">
          <a:solidFill>
            <a:schemeClr val="tx2"/>
          </a:solidFill>
          <a:latin typeface="Arial Black" pitchFamily="1" charset="0"/>
        </a:defRPr>
      </a:lvl3pPr>
      <a:lvl4pPr algn="l" rtl="0" eaLnBrk="0" fontAlgn="base" hangingPunct="0">
        <a:spcBef>
          <a:spcPct val="0"/>
        </a:spcBef>
        <a:spcAft>
          <a:spcPct val="0"/>
        </a:spcAft>
        <a:defRPr kumimoji="1" sz="4000">
          <a:solidFill>
            <a:schemeClr val="tx2"/>
          </a:solidFill>
          <a:latin typeface="Arial Black" pitchFamily="1" charset="0"/>
        </a:defRPr>
      </a:lvl4pPr>
      <a:lvl5pPr algn="l" rtl="0" eaLnBrk="0" fontAlgn="base" hangingPunct="0">
        <a:spcBef>
          <a:spcPct val="0"/>
        </a:spcBef>
        <a:spcAft>
          <a:spcPct val="0"/>
        </a:spcAft>
        <a:defRPr kumimoji="1" sz="4000">
          <a:solidFill>
            <a:schemeClr val="tx2"/>
          </a:solidFill>
          <a:latin typeface="Arial Black" pitchFamily="1" charset="0"/>
        </a:defRPr>
      </a:lvl5pPr>
      <a:lvl6pPr marL="457200" algn="l" rtl="0" eaLnBrk="0" fontAlgn="base" hangingPunct="0">
        <a:spcBef>
          <a:spcPct val="0"/>
        </a:spcBef>
        <a:spcAft>
          <a:spcPct val="0"/>
        </a:spcAft>
        <a:defRPr kumimoji="1" sz="4000">
          <a:solidFill>
            <a:schemeClr val="tx2"/>
          </a:solidFill>
          <a:latin typeface="Arial Black" pitchFamily="1" charset="0"/>
        </a:defRPr>
      </a:lvl6pPr>
      <a:lvl7pPr marL="914400" algn="l" rtl="0" eaLnBrk="0" fontAlgn="base" hangingPunct="0">
        <a:spcBef>
          <a:spcPct val="0"/>
        </a:spcBef>
        <a:spcAft>
          <a:spcPct val="0"/>
        </a:spcAft>
        <a:defRPr kumimoji="1" sz="4000">
          <a:solidFill>
            <a:schemeClr val="tx2"/>
          </a:solidFill>
          <a:latin typeface="Arial Black" pitchFamily="1" charset="0"/>
        </a:defRPr>
      </a:lvl7pPr>
      <a:lvl8pPr marL="1371600" algn="l" rtl="0" eaLnBrk="0" fontAlgn="base" hangingPunct="0">
        <a:spcBef>
          <a:spcPct val="0"/>
        </a:spcBef>
        <a:spcAft>
          <a:spcPct val="0"/>
        </a:spcAft>
        <a:defRPr kumimoji="1" sz="4000">
          <a:solidFill>
            <a:schemeClr val="tx2"/>
          </a:solidFill>
          <a:latin typeface="Arial Black" pitchFamily="1" charset="0"/>
        </a:defRPr>
      </a:lvl8pPr>
      <a:lvl9pPr marL="1828800" algn="l" rtl="0" eaLnBrk="0" fontAlgn="base" hangingPunct="0">
        <a:spcBef>
          <a:spcPct val="0"/>
        </a:spcBef>
        <a:spcAft>
          <a:spcPct val="0"/>
        </a:spcAft>
        <a:defRPr kumimoji="1" sz="4000">
          <a:solidFill>
            <a:schemeClr val="tx2"/>
          </a:solidFill>
          <a:latin typeface="Arial Black" pitchFamily="1" charset="0"/>
        </a:defRPr>
      </a:lvl9pPr>
    </p:titleStyle>
    <p:bodyStyle>
      <a:lvl1pPr marL="342900" indent="-342900" algn="l" rtl="0" eaLnBrk="0" fontAlgn="base" hangingPunct="0">
        <a:spcBef>
          <a:spcPct val="20000"/>
        </a:spcBef>
        <a:spcAft>
          <a:spcPct val="0"/>
        </a:spcAft>
        <a:buClr>
          <a:schemeClr val="accent2"/>
        </a:buClr>
        <a:buFont typeface="Monotype Sorts" pitchFamily="1" charset="2"/>
        <a:buChar char="z"/>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Monotype Sorts" pitchFamily="1" charset="2"/>
        <a:buChar char="y"/>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Font typeface="Monotype Sorts" pitchFamily="1" charset="2"/>
        <a:buChar char="x"/>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Char char="–"/>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Char char="–"/>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Char char="–"/>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Char char="–"/>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12.xml"/><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4.wmf"/><Relationship Id="rId4" Type="http://schemas.openxmlformats.org/officeDocument/2006/relationships/oleObject" Target="../embeddings/oleObject2.bin"/><Relationship Id="rId9" Type="http://schemas.openxmlformats.org/officeDocument/2006/relationships/image" Target="../media/image6.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wmf"/><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9.wmf"/><Relationship Id="rId4"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8.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2.wmf"/><Relationship Id="rId4"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17.wmf"/><Relationship Id="rId2" Type="http://schemas.openxmlformats.org/officeDocument/2006/relationships/slideLayout" Target="../slideLayouts/slideLayout12.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image" Target="../media/image16.wmf"/><Relationship Id="rId4"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23.xml"/><Relationship Id="rId7" Type="http://schemas.openxmlformats.org/officeDocument/2006/relationships/image" Target="../media/image19.wmf"/><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oleObject" Target="../embeddings/oleObject13.bin"/><Relationship Id="rId5" Type="http://schemas.openxmlformats.org/officeDocument/2006/relationships/image" Target="../media/image18.wmf"/><Relationship Id="rId4" Type="http://schemas.openxmlformats.org/officeDocument/2006/relationships/oleObject" Target="../embeddings/oleObject12.bin"/><Relationship Id="rId9" Type="http://schemas.openxmlformats.org/officeDocument/2006/relationships/image" Target="../media/image17.wmf"/></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21.wmf"/><Relationship Id="rId2" Type="http://schemas.openxmlformats.org/officeDocument/2006/relationships/slideLayout" Target="../slideLayouts/slideLayout12.xml"/><Relationship Id="rId1" Type="http://schemas.openxmlformats.org/officeDocument/2006/relationships/vmlDrawing" Target="../drawings/vmlDrawing10.vml"/><Relationship Id="rId6" Type="http://schemas.openxmlformats.org/officeDocument/2006/relationships/oleObject" Target="../embeddings/oleObject16.bin"/><Relationship Id="rId5" Type="http://schemas.openxmlformats.org/officeDocument/2006/relationships/image" Target="../media/image20.wmf"/><Relationship Id="rId4" Type="http://schemas.openxmlformats.org/officeDocument/2006/relationships/oleObject" Target="../embeddings/oleObject15.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5.wmf"/><Relationship Id="rId3" Type="http://schemas.openxmlformats.org/officeDocument/2006/relationships/notesSlide" Target="../notesSlides/notesSlide25.xml"/><Relationship Id="rId7" Type="http://schemas.openxmlformats.org/officeDocument/2006/relationships/image" Target="../media/image22.wmf"/><Relationship Id="rId12" Type="http://schemas.openxmlformats.org/officeDocument/2006/relationships/oleObject" Target="../embeddings/oleObject21.bin"/><Relationship Id="rId2" Type="http://schemas.openxmlformats.org/officeDocument/2006/relationships/slideLayout" Target="../slideLayouts/slideLayout12.xml"/><Relationship Id="rId1" Type="http://schemas.openxmlformats.org/officeDocument/2006/relationships/vmlDrawing" Target="../drawings/vmlDrawing11.vml"/><Relationship Id="rId6" Type="http://schemas.openxmlformats.org/officeDocument/2006/relationships/oleObject" Target="../embeddings/oleObject18.bin"/><Relationship Id="rId11" Type="http://schemas.openxmlformats.org/officeDocument/2006/relationships/image" Target="../media/image24.wmf"/><Relationship Id="rId5" Type="http://schemas.openxmlformats.org/officeDocument/2006/relationships/image" Target="../media/image21.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3.wmf"/></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26.wmf"/><Relationship Id="rId4" Type="http://schemas.openxmlformats.org/officeDocument/2006/relationships/oleObject" Target="../embeddings/oleObject22.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3.xml"/><Relationship Id="rId1" Type="http://schemas.openxmlformats.org/officeDocument/2006/relationships/vmlDrawing" Target="../drawings/vmlDrawing13.vml"/><Relationship Id="rId5" Type="http://schemas.openxmlformats.org/officeDocument/2006/relationships/image" Target="../media/image27.wmf"/><Relationship Id="rId4" Type="http://schemas.openxmlformats.org/officeDocument/2006/relationships/oleObject" Target="../embeddings/oleObject23.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914400" y="609600"/>
            <a:ext cx="7772400" cy="1143000"/>
          </a:xfrm>
        </p:spPr>
        <p:txBody>
          <a:bodyPr/>
          <a:lstStyle/>
          <a:p>
            <a:r>
              <a:rPr lang="en-US" altLang="en-US" smtClean="0">
                <a:latin typeface="Arial" panose="020B0604020202020204" pitchFamily="34" charset="0"/>
              </a:rPr>
              <a:t>Geo597 Geostatistics</a:t>
            </a:r>
            <a:r>
              <a:rPr lang="en-US" altLang="en-US" smtClean="0"/>
              <a:t> </a:t>
            </a:r>
          </a:p>
        </p:txBody>
      </p:sp>
      <p:sp>
        <p:nvSpPr>
          <p:cNvPr id="16387" name="Rectangle 3"/>
          <p:cNvSpPr>
            <a:spLocks noGrp="1" noChangeArrowheads="1"/>
          </p:cNvSpPr>
          <p:nvPr>
            <p:ph type="subTitle" idx="1"/>
          </p:nvPr>
        </p:nvSpPr>
        <p:spPr>
          <a:xfrm>
            <a:off x="990600" y="2286000"/>
            <a:ext cx="7467600" cy="1752600"/>
          </a:xfrm>
        </p:spPr>
        <p:txBody>
          <a:bodyPr/>
          <a:lstStyle/>
          <a:p>
            <a:r>
              <a:rPr lang="en-US" altLang="en-US" sz="3600" smtClean="0">
                <a:latin typeface="Arial" panose="020B0604020202020204" pitchFamily="34" charset="0"/>
              </a:rPr>
              <a:t>Ch9 Random Function Models (II)</a:t>
            </a:r>
            <a:endParaRPr lang="en-US" altLang="en-US" smtClean="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06400" y="533400"/>
            <a:ext cx="7772400" cy="762000"/>
          </a:xfrm>
        </p:spPr>
        <p:txBody>
          <a:bodyPr/>
          <a:lstStyle/>
          <a:p>
            <a:r>
              <a:rPr lang="en-US" altLang="en-US" smtClean="0">
                <a:latin typeface="Arial" panose="020B0604020202020204" pitchFamily="34" charset="0"/>
              </a:rPr>
              <a:t>Stationarity ...</a:t>
            </a:r>
          </a:p>
        </p:txBody>
      </p:sp>
      <p:sp>
        <p:nvSpPr>
          <p:cNvPr id="24579" name="Rectangle 3"/>
          <p:cNvSpPr>
            <a:spLocks noGrp="1" noChangeArrowheads="1"/>
          </p:cNvSpPr>
          <p:nvPr>
            <p:ph type="body" idx="1"/>
          </p:nvPr>
        </p:nvSpPr>
        <p:spPr>
          <a:xfrm>
            <a:off x="304800" y="1524000"/>
            <a:ext cx="8610600" cy="4876800"/>
          </a:xfrm>
        </p:spPr>
        <p:txBody>
          <a:bodyPr/>
          <a:lstStyle/>
          <a:p>
            <a:pPr>
              <a:lnSpc>
                <a:spcPct val="90000"/>
              </a:lnSpc>
              <a:buFont typeface="Wingdings" panose="05000000000000000000" pitchFamily="2" charset="2"/>
              <a:buChar char="§"/>
            </a:pPr>
            <a:r>
              <a:rPr lang="en-US" altLang="en-US" sz="2800" smtClean="0"/>
              <a:t>This univariate and bivariate probability laws from the locations </a:t>
            </a:r>
            <a:r>
              <a:rPr lang="en-US" altLang="en-US" sz="2800" i="1" smtClean="0"/>
              <a:t>x</a:t>
            </a:r>
            <a:r>
              <a:rPr lang="en-US" altLang="en-US" sz="2800" smtClean="0"/>
              <a:t> is referred to as “stationarity”.</a:t>
            </a:r>
          </a:p>
          <a:p>
            <a:pPr>
              <a:lnSpc>
                <a:spcPct val="90000"/>
              </a:lnSpc>
              <a:buFont typeface="Monotype Sorts" pitchFamily="1" charset="2"/>
              <a:buNone/>
            </a:pPr>
            <a:r>
              <a:rPr lang="en-US" altLang="en-US" sz="800" smtClean="0"/>
              <a:t> </a:t>
            </a:r>
          </a:p>
          <a:p>
            <a:pPr>
              <a:lnSpc>
                <a:spcPct val="90000"/>
              </a:lnSpc>
              <a:buFont typeface="Wingdings" panose="05000000000000000000" pitchFamily="2" charset="2"/>
              <a:buChar char="§"/>
            </a:pPr>
            <a:r>
              <a:rPr lang="en-US" altLang="en-US" sz="2800" smtClean="0"/>
              <a:t>A spatial process is </a:t>
            </a:r>
            <a:r>
              <a:rPr lang="en-US" altLang="en-US" sz="2800" smtClean="0">
                <a:solidFill>
                  <a:schemeClr val="accent1"/>
                </a:solidFill>
              </a:rPr>
              <a:t>stationary</a:t>
            </a:r>
            <a:r>
              <a:rPr lang="en-US" altLang="en-US" sz="2800" smtClean="0"/>
              <a:t>, if its statistical properties such as mean and variance are independent of absolute location. </a:t>
            </a:r>
          </a:p>
          <a:p>
            <a:pPr>
              <a:lnSpc>
                <a:spcPct val="90000"/>
              </a:lnSpc>
            </a:pPr>
            <a:endParaRPr lang="en-US" altLang="en-US" sz="800" smtClean="0"/>
          </a:p>
          <a:p>
            <a:pPr>
              <a:lnSpc>
                <a:spcPct val="90000"/>
              </a:lnSpc>
              <a:buFont typeface="Monotype Sorts" pitchFamily="1" charset="2"/>
              <a:buNone/>
            </a:pPr>
            <a:r>
              <a:rPr lang="en-US" altLang="en-US" sz="2800" i="1" smtClean="0"/>
              <a:t>	</a:t>
            </a:r>
            <a:r>
              <a:rPr lang="en-US" altLang="en-US" sz="2400" i="1" smtClean="0"/>
              <a:t>E</a:t>
            </a:r>
            <a:r>
              <a:rPr lang="en-US" altLang="en-US" sz="2400" smtClean="0"/>
              <a:t>{ V</a:t>
            </a:r>
            <a:r>
              <a:rPr lang="en-US" altLang="en-US" sz="2400" baseline="-25000" smtClean="0"/>
              <a:t>(</a:t>
            </a:r>
            <a:r>
              <a:rPr lang="en-US" altLang="en-US" sz="2400" i="1" baseline="-25000" smtClean="0"/>
              <a:t>x</a:t>
            </a:r>
            <a:r>
              <a:rPr lang="en-US" altLang="en-US" sz="2400" baseline="-25000" smtClean="0"/>
              <a:t>) </a:t>
            </a:r>
            <a:r>
              <a:rPr lang="en-US" altLang="en-US" sz="2400" smtClean="0"/>
              <a:t>} = </a:t>
            </a:r>
            <a:r>
              <a:rPr lang="en-US" altLang="en-US" sz="2400" i="1" smtClean="0"/>
              <a:t>E</a:t>
            </a:r>
            <a:r>
              <a:rPr lang="en-US" altLang="en-US" sz="2400" smtClean="0"/>
              <a:t>{V</a:t>
            </a:r>
            <a:r>
              <a:rPr lang="en-US" altLang="en-US" sz="2400" baseline="-25000" smtClean="0"/>
              <a:t>(</a:t>
            </a:r>
            <a:r>
              <a:rPr lang="en-US" altLang="en-US" sz="2400" i="1" baseline="-25000" smtClean="0"/>
              <a:t>x+h</a:t>
            </a:r>
            <a:r>
              <a:rPr lang="en-US" altLang="en-US" sz="2400" baseline="-25000" smtClean="0"/>
              <a:t>)</a:t>
            </a:r>
            <a:r>
              <a:rPr lang="en-US" altLang="en-US" sz="2400" smtClean="0"/>
              <a:t>},  </a:t>
            </a:r>
            <a:r>
              <a:rPr lang="en-US" altLang="en-US" sz="2400" i="1" smtClean="0"/>
              <a:t>Var{</a:t>
            </a:r>
            <a:r>
              <a:rPr lang="en-US" altLang="en-US" sz="2400" smtClean="0"/>
              <a:t>V</a:t>
            </a:r>
            <a:r>
              <a:rPr lang="en-US" altLang="en-US" sz="2400" baseline="-25000" smtClean="0"/>
              <a:t>(</a:t>
            </a:r>
            <a:r>
              <a:rPr lang="en-US" altLang="en-US" sz="2400" i="1" baseline="-25000" smtClean="0"/>
              <a:t>x</a:t>
            </a:r>
            <a:r>
              <a:rPr lang="en-US" altLang="en-US" sz="2400" baseline="-25000" smtClean="0"/>
              <a:t>) </a:t>
            </a:r>
            <a:r>
              <a:rPr lang="en-US" altLang="en-US" sz="2400" smtClean="0"/>
              <a:t>} = </a:t>
            </a:r>
            <a:r>
              <a:rPr lang="en-US" altLang="en-US" sz="2400" i="1" smtClean="0"/>
              <a:t>Var{</a:t>
            </a:r>
            <a:r>
              <a:rPr lang="en-US" altLang="en-US" sz="2400" smtClean="0"/>
              <a:t>V</a:t>
            </a:r>
            <a:r>
              <a:rPr lang="en-US" altLang="en-US" sz="2400" baseline="-25000" smtClean="0"/>
              <a:t>(</a:t>
            </a:r>
            <a:r>
              <a:rPr lang="en-US" altLang="en-US" sz="2400" i="1" baseline="-25000" smtClean="0"/>
              <a:t>x+h</a:t>
            </a:r>
            <a:r>
              <a:rPr lang="en-US" altLang="en-US" sz="2400" baseline="-25000" smtClean="0"/>
              <a:t>) </a:t>
            </a:r>
            <a:r>
              <a:rPr lang="en-US" altLang="en-US" sz="2400" smtClean="0"/>
              <a:t>} </a:t>
            </a:r>
          </a:p>
          <a:p>
            <a:pPr>
              <a:lnSpc>
                <a:spcPct val="90000"/>
              </a:lnSpc>
              <a:buFont typeface="Monotype Sorts" pitchFamily="1" charset="2"/>
              <a:buNone/>
            </a:pPr>
            <a:r>
              <a:rPr lang="en-US" altLang="en-US" sz="2400" smtClean="0"/>
              <a:t>	</a:t>
            </a:r>
            <a:r>
              <a:rPr lang="en-US" altLang="en-US" sz="2800" smtClean="0"/>
              <a:t>for all </a:t>
            </a:r>
            <a:r>
              <a:rPr lang="en-US" altLang="en-US" sz="2800" i="1" smtClean="0"/>
              <a:t>x</a:t>
            </a:r>
            <a:r>
              <a:rPr lang="en-US" altLang="en-US" sz="2800" smtClean="0"/>
              <a:t> when assuming stationary process.</a:t>
            </a:r>
          </a:p>
          <a:p>
            <a:pPr>
              <a:lnSpc>
                <a:spcPct val="90000"/>
              </a:lnSpc>
            </a:pPr>
            <a:endParaRPr lang="en-US" altLang="en-US" sz="2800" smtClean="0"/>
          </a:p>
          <a:p>
            <a:pPr>
              <a:lnSpc>
                <a:spcPct val="90000"/>
              </a:lnSpc>
            </a:pPr>
            <a:endParaRPr lang="en-US" altLang="en-US" sz="2400" smtClean="0"/>
          </a:p>
          <a:p>
            <a:pPr>
              <a:lnSpc>
                <a:spcPct val="90000"/>
              </a:lnSpc>
            </a:pPr>
            <a:endParaRPr lang="en-US" altLang="en-US" sz="24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06400" y="533400"/>
            <a:ext cx="7772400" cy="762000"/>
          </a:xfrm>
        </p:spPr>
        <p:txBody>
          <a:bodyPr/>
          <a:lstStyle/>
          <a:p>
            <a:r>
              <a:rPr lang="en-US" altLang="en-US" smtClean="0">
                <a:latin typeface="Arial" panose="020B0604020202020204" pitchFamily="34" charset="0"/>
              </a:rPr>
              <a:t>Stationarity ...</a:t>
            </a:r>
          </a:p>
        </p:txBody>
      </p:sp>
      <p:sp>
        <p:nvSpPr>
          <p:cNvPr id="25603" name="Rectangle 3"/>
          <p:cNvSpPr>
            <a:spLocks noGrp="1" noChangeArrowheads="1"/>
          </p:cNvSpPr>
          <p:nvPr>
            <p:ph type="body" idx="1"/>
          </p:nvPr>
        </p:nvSpPr>
        <p:spPr>
          <a:xfrm>
            <a:off x="304800" y="1676400"/>
            <a:ext cx="8534400" cy="4876800"/>
          </a:xfrm>
        </p:spPr>
        <p:txBody>
          <a:bodyPr/>
          <a:lstStyle/>
          <a:p>
            <a:pPr>
              <a:buFont typeface="Wingdings" panose="05000000000000000000" pitchFamily="2" charset="2"/>
              <a:buChar char="§"/>
            </a:pPr>
            <a:r>
              <a:rPr lang="en-US" altLang="en-US" sz="2800" smtClean="0"/>
              <a:t>Stationarity also implies that the covariance between two sites depends only on the relative locations of their sites, the distance and direction between them, but not on their absolute location </a:t>
            </a:r>
            <a:r>
              <a:rPr lang="en-US" altLang="en-US" sz="2800" i="1" smtClean="0"/>
              <a:t>x</a:t>
            </a:r>
            <a:r>
              <a:rPr lang="en-US" altLang="en-US" sz="2800" smtClean="0"/>
              <a:t>. </a:t>
            </a:r>
          </a:p>
          <a:p>
            <a:endParaRPr lang="en-US" altLang="en-US" sz="2800" smtClean="0"/>
          </a:p>
          <a:p>
            <a:endParaRPr lang="en-US" altLang="en-US"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a:xfrm>
            <a:off x="304800" y="609600"/>
            <a:ext cx="8534400" cy="762000"/>
          </a:xfrm>
        </p:spPr>
        <p:txBody>
          <a:bodyPr/>
          <a:lstStyle/>
          <a:p>
            <a:r>
              <a:rPr lang="en-US" altLang="en-US" smtClean="0">
                <a:latin typeface="Arial" panose="020B0604020202020204" pitchFamily="34" charset="0"/>
              </a:rPr>
              <a:t>Parameters of Random Functions</a:t>
            </a:r>
            <a:endParaRPr lang="en-US" altLang="en-US" sz="3200" smtClean="0"/>
          </a:p>
        </p:txBody>
      </p:sp>
      <p:sp>
        <p:nvSpPr>
          <p:cNvPr id="2054" name="Rectangle 3"/>
          <p:cNvSpPr>
            <a:spLocks noGrp="1" noChangeArrowheads="1"/>
          </p:cNvSpPr>
          <p:nvPr>
            <p:ph type="body" idx="1"/>
          </p:nvPr>
        </p:nvSpPr>
        <p:spPr>
          <a:xfrm>
            <a:off x="304800" y="1524000"/>
            <a:ext cx="8534400" cy="4648200"/>
          </a:xfrm>
        </p:spPr>
        <p:txBody>
          <a:bodyPr/>
          <a:lstStyle/>
          <a:p>
            <a:pPr>
              <a:buFont typeface="Wingdings" panose="05000000000000000000" pitchFamily="2" charset="2"/>
              <a:buChar char="§"/>
            </a:pPr>
            <a:r>
              <a:rPr lang="en-US" altLang="en-US" sz="2800" smtClean="0"/>
              <a:t>If the random function (spatial stochastic process) is stationary, the univariate parameters, </a:t>
            </a:r>
            <a:r>
              <a:rPr lang="en-US" altLang="en-US" sz="2800" smtClean="0">
                <a:solidFill>
                  <a:schemeClr val="accent1"/>
                </a:solidFill>
              </a:rPr>
              <a:t>the expected value</a:t>
            </a:r>
            <a:r>
              <a:rPr lang="en-US" altLang="en-US" sz="2800" smtClean="0"/>
              <a:t>, and </a:t>
            </a:r>
            <a:r>
              <a:rPr lang="en-US" altLang="en-US" sz="2800" smtClean="0">
                <a:solidFill>
                  <a:schemeClr val="accent1"/>
                </a:solidFill>
              </a:rPr>
              <a:t>the variance</a:t>
            </a:r>
            <a:r>
              <a:rPr lang="en-US" altLang="en-US" sz="2800" smtClean="0"/>
              <a:t> can be used to summarize the univariate behavior of the set of random variables.</a:t>
            </a:r>
          </a:p>
          <a:p>
            <a:endParaRPr lang="en-US" altLang="en-US" sz="2800" smtClean="0"/>
          </a:p>
          <a:p>
            <a:endParaRPr lang="en-US" altLang="en-US" sz="2400" smtClean="0"/>
          </a:p>
          <a:p>
            <a:endParaRPr lang="en-US" altLang="en-US" sz="2400" smtClean="0"/>
          </a:p>
          <a:p>
            <a:pPr>
              <a:buFont typeface="Wingdings" panose="05000000000000000000" pitchFamily="2" charset="2"/>
              <a:buChar char="§"/>
            </a:pPr>
            <a:r>
              <a:rPr lang="en-US" altLang="en-US" sz="2800" smtClean="0"/>
              <a:t>For stationary random function,</a:t>
            </a:r>
            <a:r>
              <a:rPr lang="en-US" altLang="en-US" sz="2400" smtClean="0"/>
              <a:t>  </a:t>
            </a:r>
          </a:p>
        </p:txBody>
      </p:sp>
      <p:graphicFrame>
        <p:nvGraphicFramePr>
          <p:cNvPr id="2050" name="Object 4"/>
          <p:cNvGraphicFramePr>
            <a:graphicFrameLocks noChangeAspect="1"/>
          </p:cNvGraphicFramePr>
          <p:nvPr/>
        </p:nvGraphicFramePr>
        <p:xfrm>
          <a:off x="1524000" y="3689350"/>
          <a:ext cx="6400800" cy="1416050"/>
        </p:xfrm>
        <a:graphic>
          <a:graphicData uri="http://schemas.openxmlformats.org/presentationml/2006/ole">
            <mc:AlternateContent xmlns:mc="http://schemas.openxmlformats.org/markup-compatibility/2006">
              <mc:Choice xmlns:v="urn:schemas-microsoft-com:vml" Requires="v">
                <p:oleObj spid="_x0000_s2058" name="Equation" r:id="rId4" imgW="2501640" imgH="634680" progId="Equation.3">
                  <p:embed/>
                </p:oleObj>
              </mc:Choice>
              <mc:Fallback>
                <p:oleObj name="Equation" r:id="rId4" imgW="2501640" imgH="63468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3689350"/>
                        <a:ext cx="6400800" cy="1416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 name="Object 5"/>
          <p:cNvGraphicFramePr>
            <a:graphicFrameLocks noChangeAspect="1"/>
          </p:cNvGraphicFramePr>
          <p:nvPr/>
        </p:nvGraphicFramePr>
        <p:xfrm>
          <a:off x="1600200" y="5618163"/>
          <a:ext cx="5181600" cy="1011237"/>
        </p:xfrm>
        <a:graphic>
          <a:graphicData uri="http://schemas.openxmlformats.org/presentationml/2006/ole">
            <mc:AlternateContent xmlns:mc="http://schemas.openxmlformats.org/markup-compatibility/2006">
              <mc:Choice xmlns:v="urn:schemas-microsoft-com:vml" Requires="v">
                <p:oleObj spid="_x0000_s2059" name="Equation" r:id="rId6" imgW="1981080" imgH="419040" progId="Equation.3">
                  <p:embed/>
                </p:oleObj>
              </mc:Choice>
              <mc:Fallback>
                <p:oleObj name="Equation" r:id="rId6" imgW="1981080" imgH="41904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5618163"/>
                        <a:ext cx="5181600" cy="1011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2" name="Object 6"/>
          <p:cNvGraphicFramePr>
            <a:graphicFrameLocks noChangeAspect="1"/>
          </p:cNvGraphicFramePr>
          <p:nvPr/>
        </p:nvGraphicFramePr>
        <p:xfrm>
          <a:off x="4521200" y="3333750"/>
          <a:ext cx="101600" cy="190500"/>
        </p:xfrm>
        <a:graphic>
          <a:graphicData uri="http://schemas.openxmlformats.org/presentationml/2006/ole">
            <mc:AlternateContent xmlns:mc="http://schemas.openxmlformats.org/markup-compatibility/2006">
              <mc:Choice xmlns:v="urn:schemas-microsoft-com:vml" Requires="v">
                <p:oleObj spid="_x0000_s2060" name="Equation" r:id="rId8" imgW="101520" imgH="190440" progId="Equation.3">
                  <p:embed/>
                </p:oleObj>
              </mc:Choice>
              <mc:Fallback>
                <p:oleObj name="Equation" r:id="rId8" imgW="101520" imgH="190440" progId="Equation.3">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1200" y="3333750"/>
                        <a:ext cx="101600" cy="19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228600" y="685800"/>
            <a:ext cx="8686800" cy="609600"/>
          </a:xfrm>
        </p:spPr>
        <p:txBody>
          <a:bodyPr/>
          <a:lstStyle/>
          <a:p>
            <a:r>
              <a:rPr lang="en-US" altLang="en-US" smtClean="0">
                <a:latin typeface="Arial" panose="020B0604020202020204" pitchFamily="34" charset="0"/>
              </a:rPr>
              <a:t>Parameters of Random Functions ...</a:t>
            </a:r>
            <a:endParaRPr lang="en-US" altLang="en-US" sz="3200" smtClean="0"/>
          </a:p>
        </p:txBody>
      </p:sp>
      <p:sp>
        <p:nvSpPr>
          <p:cNvPr id="3076" name="Rectangle 3"/>
          <p:cNvSpPr>
            <a:spLocks noGrp="1" noChangeArrowheads="1"/>
          </p:cNvSpPr>
          <p:nvPr>
            <p:ph type="body" idx="1"/>
          </p:nvPr>
        </p:nvSpPr>
        <p:spPr>
          <a:xfrm>
            <a:off x="381000" y="1676400"/>
            <a:ext cx="8458200" cy="4495800"/>
          </a:xfrm>
        </p:spPr>
        <p:txBody>
          <a:bodyPr/>
          <a:lstStyle/>
          <a:p>
            <a:pPr>
              <a:buFont typeface="Wingdings" panose="05000000000000000000" pitchFamily="2" charset="2"/>
              <a:buChar char="§"/>
            </a:pPr>
            <a:r>
              <a:rPr lang="en-US" altLang="en-US" sz="2800" smtClean="0"/>
              <a:t>Also assuming stationarity for correlation coefficient,</a:t>
            </a:r>
          </a:p>
          <a:p>
            <a:endParaRPr lang="en-US" altLang="en-US" sz="2400" smtClean="0"/>
          </a:p>
          <a:p>
            <a:endParaRPr lang="en-US" altLang="en-US" sz="2400" smtClean="0"/>
          </a:p>
          <a:p>
            <a:endParaRPr lang="en-US" altLang="en-US" sz="2400" smtClean="0"/>
          </a:p>
          <a:p>
            <a:endParaRPr lang="en-US" altLang="en-US" sz="2400" smtClean="0"/>
          </a:p>
        </p:txBody>
      </p:sp>
      <p:graphicFrame>
        <p:nvGraphicFramePr>
          <p:cNvPr id="3074" name="Object 4"/>
          <p:cNvGraphicFramePr>
            <a:graphicFrameLocks noChangeAspect="1"/>
          </p:cNvGraphicFramePr>
          <p:nvPr/>
        </p:nvGraphicFramePr>
        <p:xfrm>
          <a:off x="1038225" y="2768600"/>
          <a:ext cx="6688138" cy="2046288"/>
        </p:xfrm>
        <a:graphic>
          <a:graphicData uri="http://schemas.openxmlformats.org/presentationml/2006/ole">
            <mc:AlternateContent xmlns:mc="http://schemas.openxmlformats.org/markup-compatibility/2006">
              <mc:Choice xmlns:v="urn:schemas-microsoft-com:vml" Requires="v">
                <p:oleObj spid="_x0000_s3078" name="Equation" r:id="rId4" imgW="2793960" imgH="914400" progId="Equation.3">
                  <p:embed/>
                </p:oleObj>
              </mc:Choice>
              <mc:Fallback>
                <p:oleObj name="Equation" r:id="rId4" imgW="2793960" imgH="914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225" y="2768600"/>
                        <a:ext cx="6688138" cy="204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228600" y="685800"/>
            <a:ext cx="8686800" cy="609600"/>
          </a:xfrm>
        </p:spPr>
        <p:txBody>
          <a:bodyPr/>
          <a:lstStyle/>
          <a:p>
            <a:r>
              <a:rPr lang="en-US" altLang="en-US" smtClean="0">
                <a:latin typeface="Arial" panose="020B0604020202020204" pitchFamily="34" charset="0"/>
              </a:rPr>
              <a:t>Parameters of Random Functions ...</a:t>
            </a:r>
            <a:endParaRPr lang="en-US" altLang="en-US" sz="3200" smtClean="0"/>
          </a:p>
        </p:txBody>
      </p:sp>
      <p:sp>
        <p:nvSpPr>
          <p:cNvPr id="4100" name="Rectangle 3"/>
          <p:cNvSpPr>
            <a:spLocks noGrp="1" noChangeArrowheads="1"/>
          </p:cNvSpPr>
          <p:nvPr>
            <p:ph type="body" idx="1"/>
          </p:nvPr>
        </p:nvSpPr>
        <p:spPr>
          <a:xfrm>
            <a:off x="381000" y="1676400"/>
            <a:ext cx="8458200" cy="4343400"/>
          </a:xfrm>
        </p:spPr>
        <p:txBody>
          <a:bodyPr/>
          <a:lstStyle/>
          <a:p>
            <a:pPr>
              <a:buFont typeface="Wingdings" panose="05000000000000000000" pitchFamily="2" charset="2"/>
              <a:buChar char="§"/>
            </a:pPr>
            <a:r>
              <a:rPr lang="en-US" altLang="en-US" sz="2800" smtClean="0"/>
              <a:t>Variogram</a:t>
            </a:r>
          </a:p>
          <a:p>
            <a:endParaRPr lang="en-US" altLang="en-US" sz="2400" smtClean="0"/>
          </a:p>
          <a:p>
            <a:endParaRPr lang="en-US" altLang="en-US" sz="2400" smtClean="0"/>
          </a:p>
          <a:p>
            <a:endParaRPr lang="en-US" altLang="en-US" sz="2400" smtClean="0"/>
          </a:p>
          <a:p>
            <a:endParaRPr lang="en-US" altLang="en-US" sz="2400" smtClean="0"/>
          </a:p>
        </p:txBody>
      </p:sp>
      <p:graphicFrame>
        <p:nvGraphicFramePr>
          <p:cNvPr id="4098" name="Object 5"/>
          <p:cNvGraphicFramePr>
            <a:graphicFrameLocks noChangeAspect="1"/>
          </p:cNvGraphicFramePr>
          <p:nvPr/>
        </p:nvGraphicFramePr>
        <p:xfrm>
          <a:off x="533400" y="2362200"/>
          <a:ext cx="8382000" cy="2943225"/>
        </p:xfrm>
        <a:graphic>
          <a:graphicData uri="http://schemas.openxmlformats.org/presentationml/2006/ole">
            <mc:AlternateContent xmlns:mc="http://schemas.openxmlformats.org/markup-compatibility/2006">
              <mc:Choice xmlns:v="urn:schemas-microsoft-com:vml" Requires="v">
                <p:oleObj spid="_x0000_s4102" name="Equation" r:id="rId4" imgW="3238200" imgH="1130040" progId="Equation.3">
                  <p:embed/>
                </p:oleObj>
              </mc:Choice>
              <mc:Fallback>
                <p:oleObj name="Equation" r:id="rId4" imgW="3238200" imgH="113004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362200"/>
                        <a:ext cx="8382000" cy="294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228600" y="457200"/>
            <a:ext cx="8610600" cy="838200"/>
          </a:xfrm>
        </p:spPr>
        <p:txBody>
          <a:bodyPr/>
          <a:lstStyle/>
          <a:p>
            <a:r>
              <a:rPr lang="en-US" altLang="en-US" smtClean="0">
                <a:latin typeface="Arial" panose="020B0604020202020204" pitchFamily="34" charset="0"/>
              </a:rPr>
              <a:t>Parameters of Random Functions ...</a:t>
            </a:r>
          </a:p>
        </p:txBody>
      </p:sp>
      <p:sp>
        <p:nvSpPr>
          <p:cNvPr id="5124" name="Rectangle 3"/>
          <p:cNvSpPr>
            <a:spLocks noGrp="1" noChangeArrowheads="1"/>
          </p:cNvSpPr>
          <p:nvPr>
            <p:ph type="body" idx="1"/>
          </p:nvPr>
        </p:nvSpPr>
        <p:spPr>
          <a:xfrm>
            <a:off x="304800" y="1752600"/>
            <a:ext cx="8534400" cy="4800600"/>
          </a:xfrm>
        </p:spPr>
        <p:txBody>
          <a:bodyPr/>
          <a:lstStyle/>
          <a:p>
            <a:pPr>
              <a:buFont typeface="Wingdings" panose="05000000000000000000" pitchFamily="2" charset="2"/>
              <a:buChar char="§"/>
            </a:pPr>
            <a:r>
              <a:rPr lang="en-US" altLang="en-US" sz="2800" smtClean="0"/>
              <a:t>Relationship between covariance and variogram</a:t>
            </a:r>
          </a:p>
          <a:p>
            <a:endParaRPr lang="en-US" altLang="en-US" sz="2400" smtClean="0"/>
          </a:p>
          <a:p>
            <a:endParaRPr lang="en-US" altLang="en-US" sz="800" smtClean="0"/>
          </a:p>
          <a:p>
            <a:pPr>
              <a:buFont typeface="Wingdings" panose="05000000000000000000" pitchFamily="2" charset="2"/>
              <a:buChar char="§"/>
            </a:pPr>
            <a:endParaRPr lang="en-US" altLang="en-US" sz="2800" smtClean="0"/>
          </a:p>
          <a:p>
            <a:pPr>
              <a:buFont typeface="Wingdings" panose="05000000000000000000" pitchFamily="2" charset="2"/>
              <a:buChar char="§"/>
            </a:pPr>
            <a:r>
              <a:rPr lang="en-US" altLang="en-US" sz="2800" smtClean="0"/>
              <a:t>The covariance function and the correlogram eventually reach zero, while the variogram ultimately reaches a maximum value (sill) which is also the variance of the random function.</a:t>
            </a:r>
            <a:endParaRPr lang="en-US" altLang="en-US" sz="2400" smtClean="0"/>
          </a:p>
        </p:txBody>
      </p:sp>
      <p:graphicFrame>
        <p:nvGraphicFramePr>
          <p:cNvPr id="5122" name="Object 4"/>
          <p:cNvGraphicFramePr>
            <a:graphicFrameLocks noChangeAspect="1"/>
          </p:cNvGraphicFramePr>
          <p:nvPr/>
        </p:nvGraphicFramePr>
        <p:xfrm>
          <a:off x="1447800" y="2286000"/>
          <a:ext cx="6248400" cy="576263"/>
        </p:xfrm>
        <a:graphic>
          <a:graphicData uri="http://schemas.openxmlformats.org/presentationml/2006/ole">
            <mc:AlternateContent xmlns:mc="http://schemas.openxmlformats.org/markup-compatibility/2006">
              <mc:Choice xmlns:v="urn:schemas-microsoft-com:vml" Requires="v">
                <p:oleObj spid="_x0000_s5126" name="Equation" r:id="rId4" imgW="2387520" imgH="253800" progId="Equation.3">
                  <p:embed/>
                </p:oleObj>
              </mc:Choice>
              <mc:Fallback>
                <p:oleObj name="Equation" r:id="rId4" imgW="2387520" imgH="253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2286000"/>
                        <a:ext cx="6248400" cy="576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533400"/>
            <a:ext cx="8610600" cy="838200"/>
          </a:xfrm>
        </p:spPr>
        <p:txBody>
          <a:bodyPr/>
          <a:lstStyle/>
          <a:p>
            <a:r>
              <a:rPr lang="en-US" altLang="en-US" smtClean="0">
                <a:latin typeface="Arial" panose="020B0604020202020204" pitchFamily="34" charset="0"/>
              </a:rPr>
              <a:t>Parameters of Random Functions ...</a:t>
            </a:r>
          </a:p>
        </p:txBody>
      </p:sp>
      <p:sp>
        <p:nvSpPr>
          <p:cNvPr id="26627" name="Rectangle 3"/>
          <p:cNvSpPr>
            <a:spLocks noGrp="1" noChangeArrowheads="1"/>
          </p:cNvSpPr>
          <p:nvPr>
            <p:ph type="body" idx="1"/>
          </p:nvPr>
        </p:nvSpPr>
        <p:spPr>
          <a:xfrm>
            <a:off x="457200" y="1676400"/>
            <a:ext cx="8382000" cy="4800600"/>
          </a:xfrm>
        </p:spPr>
        <p:txBody>
          <a:bodyPr/>
          <a:lstStyle/>
          <a:p>
            <a:pPr>
              <a:buFont typeface="Wingdings" panose="05000000000000000000" pitchFamily="2" charset="2"/>
              <a:buChar char="§"/>
            </a:pPr>
            <a:r>
              <a:rPr lang="en-US" altLang="en-US" sz="2800" smtClean="0"/>
              <a:t>The correlogram and the covariance have the same shape, with the correlogram being scaled to the range between 1 and –1.</a:t>
            </a:r>
          </a:p>
          <a:p>
            <a:endParaRPr lang="en-US" altLang="en-US" sz="800" smtClean="0"/>
          </a:p>
          <a:p>
            <a:pPr>
              <a:buFont typeface="Wingdings" panose="05000000000000000000" pitchFamily="2" charset="2"/>
              <a:buChar char="§"/>
            </a:pPr>
            <a:r>
              <a:rPr lang="en-US" altLang="en-US" sz="2800" smtClean="0"/>
              <a:t>The variogram can also be obtained by flipping the covariance function upside-down with respect to the line</a:t>
            </a:r>
          </a:p>
          <a:p>
            <a:endParaRPr lang="en-US" altLang="en-US" sz="2800" smtClean="0"/>
          </a:p>
          <a:p>
            <a:endParaRPr lang="en-US" altLang="en-US" sz="28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Fig9_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457200"/>
            <a:ext cx="58674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304800" y="533400"/>
            <a:ext cx="8458200" cy="762000"/>
          </a:xfrm>
        </p:spPr>
        <p:txBody>
          <a:bodyPr/>
          <a:lstStyle/>
          <a:p>
            <a:r>
              <a:rPr lang="en-US" altLang="en-US" smtClean="0">
                <a:latin typeface="Arial" panose="020B0604020202020204" pitchFamily="34" charset="0"/>
              </a:rPr>
              <a:t>Parameters of Random Functions ...</a:t>
            </a:r>
          </a:p>
        </p:txBody>
      </p:sp>
      <p:sp>
        <p:nvSpPr>
          <p:cNvPr id="6148" name="Rectangle 3"/>
          <p:cNvSpPr>
            <a:spLocks noGrp="1" noChangeArrowheads="1"/>
          </p:cNvSpPr>
          <p:nvPr>
            <p:ph type="body" idx="1"/>
          </p:nvPr>
        </p:nvSpPr>
        <p:spPr>
          <a:xfrm>
            <a:off x="304800" y="1524000"/>
            <a:ext cx="8534400" cy="4419600"/>
          </a:xfrm>
        </p:spPr>
        <p:txBody>
          <a:bodyPr/>
          <a:lstStyle/>
          <a:p>
            <a:pPr>
              <a:buFont typeface="Wingdings" panose="05000000000000000000" pitchFamily="2" charset="2"/>
              <a:buChar char="§"/>
            </a:pPr>
            <a:r>
              <a:rPr lang="en-US" altLang="en-US" sz="2800" smtClean="0"/>
              <a:t>A random function U(x) similar to V(x) but with a greater probability to stay the same Fig 9.6.</a:t>
            </a:r>
            <a:endParaRPr lang="en-US" altLang="en-US" smtClean="0"/>
          </a:p>
          <a:p>
            <a:endParaRPr lang="en-US" altLang="en-US" smtClean="0"/>
          </a:p>
          <a:p>
            <a:endParaRPr lang="en-US" altLang="en-US" smtClean="0"/>
          </a:p>
          <a:p>
            <a:endParaRPr lang="en-US" altLang="en-US" smtClean="0"/>
          </a:p>
          <a:p>
            <a:endParaRPr lang="en-US" altLang="en-US" smtClean="0"/>
          </a:p>
        </p:txBody>
      </p:sp>
      <p:graphicFrame>
        <p:nvGraphicFramePr>
          <p:cNvPr id="6146" name="Object 4"/>
          <p:cNvGraphicFramePr>
            <a:graphicFrameLocks noChangeAspect="1"/>
          </p:cNvGraphicFramePr>
          <p:nvPr/>
        </p:nvGraphicFramePr>
        <p:xfrm>
          <a:off x="1341438" y="2771775"/>
          <a:ext cx="3186112" cy="1876425"/>
        </p:xfrm>
        <a:graphic>
          <a:graphicData uri="http://schemas.openxmlformats.org/presentationml/2006/ole">
            <mc:AlternateContent xmlns:mc="http://schemas.openxmlformats.org/markup-compatibility/2006">
              <mc:Choice xmlns:v="urn:schemas-microsoft-com:vml" Requires="v">
                <p:oleObj spid="_x0000_s6154" name="Equation" r:id="rId4" imgW="1320480" imgH="939600" progId="Equation.3">
                  <p:embed/>
                </p:oleObj>
              </mc:Choice>
              <mc:Fallback>
                <p:oleObj name="Equation" r:id="rId4" imgW="1320480" imgH="939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1438" y="2771775"/>
                        <a:ext cx="3186112" cy="187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49" name="Text Box 5"/>
          <p:cNvSpPr txBox="1">
            <a:spLocks noChangeArrowheads="1"/>
          </p:cNvSpPr>
          <p:nvPr/>
        </p:nvSpPr>
        <p:spPr bwMode="auto">
          <a:xfrm>
            <a:off x="3124200" y="27432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1/2</a:t>
            </a:r>
            <a:endParaRPr lang="en-US" altLang="en-US" sz="2000"/>
          </a:p>
        </p:txBody>
      </p:sp>
      <p:sp>
        <p:nvSpPr>
          <p:cNvPr id="6150" name="Text Box 6"/>
          <p:cNvSpPr txBox="1">
            <a:spLocks noChangeArrowheads="1"/>
          </p:cNvSpPr>
          <p:nvPr/>
        </p:nvSpPr>
        <p:spPr bwMode="auto">
          <a:xfrm>
            <a:off x="3124200" y="32766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dirty="0"/>
              <a:t>with probability 1/2</a:t>
            </a:r>
            <a:endParaRPr lang="en-US" altLang="en-US" sz="2000" dirty="0"/>
          </a:p>
        </p:txBody>
      </p:sp>
      <p:sp>
        <p:nvSpPr>
          <p:cNvPr id="6151" name="Text Box 7"/>
          <p:cNvSpPr txBox="1">
            <a:spLocks noChangeArrowheads="1"/>
          </p:cNvSpPr>
          <p:nvPr/>
        </p:nvSpPr>
        <p:spPr bwMode="auto">
          <a:xfrm>
            <a:off x="4267200" y="37338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7/8</a:t>
            </a:r>
            <a:endParaRPr lang="en-US" altLang="en-US" sz="2000"/>
          </a:p>
        </p:txBody>
      </p:sp>
      <p:sp>
        <p:nvSpPr>
          <p:cNvPr id="6152" name="Text Box 8"/>
          <p:cNvSpPr txBox="1">
            <a:spLocks noChangeArrowheads="1"/>
          </p:cNvSpPr>
          <p:nvPr/>
        </p:nvSpPr>
        <p:spPr bwMode="auto">
          <a:xfrm>
            <a:off x="4267200" y="41910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1/8</a:t>
            </a:r>
            <a:endParaRPr lang="en-US" altLang="en-US"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304800" y="533400"/>
            <a:ext cx="8458200" cy="762000"/>
          </a:xfrm>
        </p:spPr>
        <p:txBody>
          <a:bodyPr/>
          <a:lstStyle/>
          <a:p>
            <a:r>
              <a:rPr lang="en-US" altLang="en-US" smtClean="0">
                <a:latin typeface="Arial" panose="020B0604020202020204" pitchFamily="34" charset="0"/>
              </a:rPr>
              <a:t>Parameters of Random Functions ...</a:t>
            </a:r>
          </a:p>
        </p:txBody>
      </p:sp>
      <p:sp>
        <p:nvSpPr>
          <p:cNvPr id="7172" name="Rectangle 3"/>
          <p:cNvSpPr>
            <a:spLocks noGrp="1" noChangeArrowheads="1"/>
          </p:cNvSpPr>
          <p:nvPr>
            <p:ph type="body" idx="1"/>
          </p:nvPr>
        </p:nvSpPr>
        <p:spPr>
          <a:xfrm>
            <a:off x="304800" y="1524000"/>
            <a:ext cx="8534400" cy="4419600"/>
          </a:xfrm>
        </p:spPr>
        <p:txBody>
          <a:bodyPr/>
          <a:lstStyle/>
          <a:p>
            <a:pPr>
              <a:lnSpc>
                <a:spcPct val="90000"/>
              </a:lnSpc>
            </a:pPr>
            <a:r>
              <a:rPr lang="en-US" altLang="en-US" sz="2800" smtClean="0"/>
              <a:t>Another similar random function W(x) with a smaller (1/2,1/2) probability to stay similar Fig 9.7.</a:t>
            </a:r>
          </a:p>
          <a:p>
            <a:pPr>
              <a:lnSpc>
                <a:spcPct val="90000"/>
              </a:lnSpc>
            </a:pPr>
            <a:endParaRPr lang="en-US" altLang="en-US" sz="2800" smtClean="0"/>
          </a:p>
        </p:txBody>
      </p:sp>
      <p:graphicFrame>
        <p:nvGraphicFramePr>
          <p:cNvPr id="7170" name="Object 9"/>
          <p:cNvGraphicFramePr>
            <a:graphicFrameLocks noChangeAspect="1"/>
          </p:cNvGraphicFramePr>
          <p:nvPr>
            <p:extLst>
              <p:ext uri="{D42A27DB-BD31-4B8C-83A1-F6EECF244321}">
                <p14:modId xmlns:p14="http://schemas.microsoft.com/office/powerpoint/2010/main" val="3242693441"/>
              </p:ext>
            </p:extLst>
          </p:nvPr>
        </p:nvGraphicFramePr>
        <p:xfrm>
          <a:off x="1347788" y="2795587"/>
          <a:ext cx="3186112" cy="1876425"/>
        </p:xfrm>
        <a:graphic>
          <a:graphicData uri="http://schemas.openxmlformats.org/presentationml/2006/ole">
            <mc:AlternateContent xmlns:mc="http://schemas.openxmlformats.org/markup-compatibility/2006">
              <mc:Choice xmlns:v="urn:schemas-microsoft-com:vml" Requires="v">
                <p:oleObj spid="_x0000_s7176" name="Equation" r:id="rId4" imgW="1320480" imgH="939600" progId="Equation.3">
                  <p:embed/>
                </p:oleObj>
              </mc:Choice>
              <mc:Fallback>
                <p:oleObj name="Equation" r:id="rId4" imgW="1320480" imgH="9396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788" y="2795587"/>
                        <a:ext cx="3186112" cy="187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3" name="Text Box 10"/>
          <p:cNvSpPr txBox="1">
            <a:spLocks noChangeArrowheads="1"/>
          </p:cNvSpPr>
          <p:nvPr/>
        </p:nvSpPr>
        <p:spPr bwMode="auto">
          <a:xfrm>
            <a:off x="4419600" y="3629025"/>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1/2</a:t>
            </a:r>
            <a:endParaRPr lang="en-US" altLang="en-US" sz="2000"/>
          </a:p>
        </p:txBody>
      </p:sp>
      <p:sp>
        <p:nvSpPr>
          <p:cNvPr id="7174" name="Text Box 11"/>
          <p:cNvSpPr txBox="1">
            <a:spLocks noChangeArrowheads="1"/>
          </p:cNvSpPr>
          <p:nvPr/>
        </p:nvSpPr>
        <p:spPr bwMode="auto">
          <a:xfrm>
            <a:off x="4419600" y="4086225"/>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1/2</a:t>
            </a:r>
            <a:endParaRPr lang="en-US" altLang="en-US" sz="2000"/>
          </a:p>
        </p:txBody>
      </p:sp>
      <p:sp>
        <p:nvSpPr>
          <p:cNvPr id="2" name="TextBox 1"/>
          <p:cNvSpPr txBox="1"/>
          <p:nvPr/>
        </p:nvSpPr>
        <p:spPr>
          <a:xfrm>
            <a:off x="2971800" y="4191000"/>
            <a:ext cx="381000" cy="457200"/>
          </a:xfrm>
          <a:prstGeom prst="rect">
            <a:avLst/>
          </a:prstGeom>
          <a:noFill/>
        </p:spPr>
        <p:txBody>
          <a:bodyPr wrap="square" rtlCol="0">
            <a:spAutoFit/>
          </a:bodyPr>
          <a:lstStyle/>
          <a:p>
            <a:r>
              <a:rPr lang="en-US" i="1" dirty="0" smtClean="0"/>
              <a:t>W</a:t>
            </a:r>
            <a:endParaRPr lang="en-US"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57200" y="533400"/>
            <a:ext cx="7772400" cy="762000"/>
          </a:xfrm>
        </p:spPr>
        <p:txBody>
          <a:bodyPr/>
          <a:lstStyle/>
          <a:p>
            <a:r>
              <a:rPr lang="en-US" altLang="en-US" smtClean="0">
                <a:latin typeface="Arial" panose="020B0604020202020204" pitchFamily="34" charset="0"/>
              </a:rPr>
              <a:t>Spatial Stochastic Process</a:t>
            </a:r>
            <a:endParaRPr lang="en-US" altLang="en-US" sz="3200" smtClean="0"/>
          </a:p>
        </p:txBody>
      </p:sp>
      <p:sp>
        <p:nvSpPr>
          <p:cNvPr id="1028" name="Rectangle 3"/>
          <p:cNvSpPr>
            <a:spLocks noGrp="1" noChangeArrowheads="1"/>
          </p:cNvSpPr>
          <p:nvPr>
            <p:ph type="body" idx="1"/>
          </p:nvPr>
        </p:nvSpPr>
        <p:spPr>
          <a:xfrm>
            <a:off x="304800" y="1600200"/>
            <a:ext cx="8534400" cy="4419600"/>
          </a:xfrm>
        </p:spPr>
        <p:txBody>
          <a:bodyPr/>
          <a:lstStyle/>
          <a:p>
            <a:pPr>
              <a:lnSpc>
                <a:spcPct val="90000"/>
              </a:lnSpc>
              <a:buFont typeface="Wingdings" panose="05000000000000000000" pitchFamily="2" charset="2"/>
              <a:buChar char="§"/>
            </a:pPr>
            <a:r>
              <a:rPr lang="en-US" altLang="en-US" sz="2800" smtClean="0"/>
              <a:t>Spatial stochastic process (referred to as “random function” in the text book) is a </a:t>
            </a:r>
            <a:r>
              <a:rPr lang="en-US" altLang="en-US" sz="2800" smtClean="0">
                <a:solidFill>
                  <a:schemeClr val="accent1"/>
                </a:solidFill>
              </a:rPr>
              <a:t>set of random variables</a:t>
            </a:r>
            <a:r>
              <a:rPr lang="en-US" altLang="en-US" sz="2800" smtClean="0"/>
              <a:t> that have </a:t>
            </a:r>
            <a:r>
              <a:rPr lang="en-US" altLang="en-US" sz="2800" smtClean="0">
                <a:solidFill>
                  <a:schemeClr val="accent1"/>
                </a:solidFill>
              </a:rPr>
              <a:t>spatial locations</a:t>
            </a:r>
            <a:r>
              <a:rPr lang="en-US" altLang="en-US" sz="2800" smtClean="0"/>
              <a:t> and whose </a:t>
            </a:r>
            <a:r>
              <a:rPr lang="en-US" altLang="en-US" sz="2800" smtClean="0">
                <a:solidFill>
                  <a:schemeClr val="accent1"/>
                </a:solidFill>
              </a:rPr>
              <a:t>dependence on each other</a:t>
            </a:r>
            <a:r>
              <a:rPr lang="en-US" altLang="en-US" sz="2800" smtClean="0"/>
              <a:t> is specified by some probabilistic mechanism.</a:t>
            </a:r>
          </a:p>
          <a:p>
            <a:pPr>
              <a:lnSpc>
                <a:spcPct val="90000"/>
              </a:lnSpc>
            </a:pPr>
            <a:endParaRPr lang="en-US" altLang="en-US" sz="2800" smtClean="0"/>
          </a:p>
          <a:p>
            <a:pPr>
              <a:lnSpc>
                <a:spcPct val="90000"/>
              </a:lnSpc>
            </a:pPr>
            <a:endParaRPr lang="en-US" altLang="en-US" sz="2800" smtClean="0"/>
          </a:p>
          <a:p>
            <a:pPr>
              <a:lnSpc>
                <a:spcPct val="90000"/>
              </a:lnSpc>
            </a:pPr>
            <a:endParaRPr lang="en-US" altLang="en-US" sz="2800" smtClean="0"/>
          </a:p>
          <a:p>
            <a:pPr>
              <a:lnSpc>
                <a:spcPct val="90000"/>
              </a:lnSpc>
              <a:buFont typeface="Monotype Sorts" pitchFamily="1" charset="2"/>
              <a:buNone/>
            </a:pPr>
            <a:r>
              <a:rPr lang="en-US" altLang="en-US" sz="2400" smtClean="0"/>
              <a:t>		</a:t>
            </a:r>
          </a:p>
          <a:p>
            <a:pPr>
              <a:lnSpc>
                <a:spcPct val="90000"/>
              </a:lnSpc>
              <a:buFont typeface="Monotype Sorts" pitchFamily="1" charset="2"/>
              <a:buNone/>
            </a:pPr>
            <a:endParaRPr lang="en-US" altLang="en-US" sz="800" smtClean="0"/>
          </a:p>
          <a:p>
            <a:pPr>
              <a:lnSpc>
                <a:spcPct val="90000"/>
              </a:lnSpc>
              <a:buFont typeface="Monotype Sorts" pitchFamily="1" charset="2"/>
              <a:buNone/>
            </a:pPr>
            <a:r>
              <a:rPr lang="en-US" altLang="en-US" sz="800" smtClean="0"/>
              <a:t>		</a:t>
            </a:r>
            <a:endParaRPr lang="en-US" altLang="en-US" sz="2400" smtClean="0"/>
          </a:p>
          <a:p>
            <a:pPr>
              <a:lnSpc>
                <a:spcPct val="90000"/>
              </a:lnSpc>
              <a:buFont typeface="Monotype Sorts" pitchFamily="1" charset="2"/>
              <a:buNone/>
            </a:pPr>
            <a:r>
              <a:rPr lang="en-US" altLang="en-US" sz="2400" smtClean="0"/>
              <a:t>		x is a location whose value is 0,1.  </a:t>
            </a:r>
          </a:p>
          <a:p>
            <a:pPr>
              <a:lnSpc>
                <a:spcPct val="90000"/>
              </a:lnSpc>
              <a:buFont typeface="Monotype Sorts" pitchFamily="1" charset="2"/>
              <a:buNone/>
            </a:pPr>
            <a:r>
              <a:rPr lang="en-US" altLang="en-US" sz="2400" smtClean="0"/>
              <a:t>		V(0) means x=0, the initial location.</a:t>
            </a:r>
            <a:endParaRPr lang="en-US" altLang="en-US" sz="2800" smtClean="0"/>
          </a:p>
        </p:txBody>
      </p:sp>
      <p:graphicFrame>
        <p:nvGraphicFramePr>
          <p:cNvPr id="1026" name="Object 4"/>
          <p:cNvGraphicFramePr>
            <a:graphicFrameLocks noChangeAspect="1"/>
          </p:cNvGraphicFramePr>
          <p:nvPr/>
        </p:nvGraphicFramePr>
        <p:xfrm>
          <a:off x="1371600" y="3762375"/>
          <a:ext cx="3124200" cy="1876425"/>
        </p:xfrm>
        <a:graphic>
          <a:graphicData uri="http://schemas.openxmlformats.org/presentationml/2006/ole">
            <mc:AlternateContent xmlns:mc="http://schemas.openxmlformats.org/markup-compatibility/2006">
              <mc:Choice xmlns:v="urn:schemas-microsoft-com:vml" Requires="v">
                <p:oleObj spid="_x0000_s1034" name="Equation" r:id="rId4" imgW="1295280" imgH="939600" progId="Equation.3">
                  <p:embed/>
                </p:oleObj>
              </mc:Choice>
              <mc:Fallback>
                <p:oleObj name="Equation" r:id="rId4" imgW="1295280" imgH="939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762375"/>
                        <a:ext cx="3124200" cy="187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9" name="Text Box 5"/>
          <p:cNvSpPr txBox="1">
            <a:spLocks noChangeArrowheads="1"/>
          </p:cNvSpPr>
          <p:nvPr/>
        </p:nvSpPr>
        <p:spPr bwMode="auto">
          <a:xfrm>
            <a:off x="3124200" y="37338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1/2</a:t>
            </a:r>
            <a:endParaRPr lang="en-US" altLang="en-US" sz="2000"/>
          </a:p>
        </p:txBody>
      </p:sp>
      <p:sp>
        <p:nvSpPr>
          <p:cNvPr id="1030" name="Text Box 6"/>
          <p:cNvSpPr txBox="1">
            <a:spLocks noChangeArrowheads="1"/>
          </p:cNvSpPr>
          <p:nvPr/>
        </p:nvSpPr>
        <p:spPr bwMode="auto">
          <a:xfrm>
            <a:off x="3124200" y="42672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1/2</a:t>
            </a:r>
            <a:endParaRPr lang="en-US" altLang="en-US" sz="2000"/>
          </a:p>
        </p:txBody>
      </p:sp>
      <p:sp>
        <p:nvSpPr>
          <p:cNvPr id="1031" name="Text Box 7"/>
          <p:cNvSpPr txBox="1">
            <a:spLocks noChangeArrowheads="1"/>
          </p:cNvSpPr>
          <p:nvPr/>
        </p:nvSpPr>
        <p:spPr bwMode="auto">
          <a:xfrm>
            <a:off x="4267200" y="47244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3/4</a:t>
            </a:r>
            <a:endParaRPr lang="en-US" altLang="en-US" sz="2000"/>
          </a:p>
        </p:txBody>
      </p:sp>
      <p:sp>
        <p:nvSpPr>
          <p:cNvPr id="1032" name="Text Box 8"/>
          <p:cNvSpPr txBox="1">
            <a:spLocks noChangeArrowheads="1"/>
          </p:cNvSpPr>
          <p:nvPr/>
        </p:nvSpPr>
        <p:spPr bwMode="auto">
          <a:xfrm>
            <a:off x="4267200" y="5181600"/>
            <a:ext cx="2605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with probability 1/4</a:t>
            </a:r>
            <a:endParaRPr lang="en-US" altLang="en-US" sz="2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Fig9_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81000"/>
            <a:ext cx="56388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Text Box 3"/>
          <p:cNvSpPr txBox="1">
            <a:spLocks noChangeArrowheads="1"/>
          </p:cNvSpPr>
          <p:nvPr/>
        </p:nvSpPr>
        <p:spPr bwMode="auto">
          <a:xfrm>
            <a:off x="6200775" y="9906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latin typeface="Times" panose="02020603050405020304" pitchFamily="18" charset="0"/>
              </a:rPr>
              <a:t>7/8, 1/8</a:t>
            </a:r>
          </a:p>
        </p:txBody>
      </p:sp>
      <p:sp>
        <p:nvSpPr>
          <p:cNvPr id="28676" name="Text Box 4"/>
          <p:cNvSpPr txBox="1">
            <a:spLocks noChangeArrowheads="1"/>
          </p:cNvSpPr>
          <p:nvPr/>
        </p:nvSpPr>
        <p:spPr bwMode="auto">
          <a:xfrm>
            <a:off x="6248400" y="28956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latin typeface="Times" panose="02020603050405020304" pitchFamily="18" charset="0"/>
              </a:rPr>
              <a:t>3/4, 1/4</a:t>
            </a:r>
          </a:p>
        </p:txBody>
      </p:sp>
      <p:sp>
        <p:nvSpPr>
          <p:cNvPr id="28677" name="Text Box 5"/>
          <p:cNvSpPr txBox="1">
            <a:spLocks noChangeArrowheads="1"/>
          </p:cNvSpPr>
          <p:nvPr/>
        </p:nvSpPr>
        <p:spPr bwMode="auto">
          <a:xfrm>
            <a:off x="6276975" y="4800600"/>
            <a:ext cx="1116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a:latin typeface="Times" panose="02020603050405020304" pitchFamily="18" charset="0"/>
              </a:rPr>
              <a:t>1/2,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Fig9_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81000"/>
            <a:ext cx="3276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Picture 3" descr="Fig9_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457200"/>
            <a:ext cx="43434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Text Box 4"/>
          <p:cNvSpPr txBox="1">
            <a:spLocks noChangeArrowheads="1"/>
          </p:cNvSpPr>
          <p:nvPr/>
        </p:nvSpPr>
        <p:spPr bwMode="auto">
          <a:xfrm>
            <a:off x="3048000" y="4419600"/>
            <a:ext cx="39481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600">
                <a:latin typeface="Times" panose="02020603050405020304" pitchFamily="18" charset="0"/>
              </a:rPr>
              <a:t>Estimates based on closest samples is reliable.</a:t>
            </a:r>
          </a:p>
        </p:txBody>
      </p:sp>
      <p:sp>
        <p:nvSpPr>
          <p:cNvPr id="29701" name="Text Box 5"/>
          <p:cNvSpPr txBox="1">
            <a:spLocks noChangeArrowheads="1"/>
          </p:cNvSpPr>
          <p:nvPr/>
        </p:nvSpPr>
        <p:spPr bwMode="auto">
          <a:xfrm>
            <a:off x="2438400" y="609600"/>
            <a:ext cx="50482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en-US" altLang="en-US" sz="1600">
                <a:latin typeface="Times" panose="02020603050405020304" pitchFamily="18" charset="0"/>
              </a:rPr>
              <a:t>Estimations requires more samples beyond the closest ones.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304800" y="685800"/>
            <a:ext cx="8153400" cy="685800"/>
          </a:xfrm>
        </p:spPr>
        <p:txBody>
          <a:bodyPr/>
          <a:lstStyle/>
          <a:p>
            <a:r>
              <a:rPr lang="en-US" altLang="en-US" smtClean="0">
                <a:latin typeface="Arial" panose="020B0604020202020204" pitchFamily="34" charset="0"/>
              </a:rPr>
              <a:t>Implication of Unbiased Estimates</a:t>
            </a:r>
            <a:endParaRPr lang="en-US" altLang="en-US" sz="2800" smtClean="0"/>
          </a:p>
        </p:txBody>
      </p:sp>
      <p:sp>
        <p:nvSpPr>
          <p:cNvPr id="8197" name="Rectangle 3"/>
          <p:cNvSpPr>
            <a:spLocks noGrp="1" noChangeArrowheads="1"/>
          </p:cNvSpPr>
          <p:nvPr>
            <p:ph type="body" sz="half" idx="1"/>
          </p:nvPr>
        </p:nvSpPr>
        <p:spPr>
          <a:xfrm>
            <a:off x="381000" y="1752600"/>
            <a:ext cx="8382000" cy="4648200"/>
          </a:xfrm>
        </p:spPr>
        <p:txBody>
          <a:bodyPr/>
          <a:lstStyle/>
          <a:p>
            <a:pPr>
              <a:lnSpc>
                <a:spcPct val="90000"/>
              </a:lnSpc>
              <a:buFont typeface="Wingdings" panose="05000000000000000000" pitchFamily="2" charset="2"/>
              <a:buChar char="§"/>
            </a:pPr>
            <a:r>
              <a:rPr lang="en-US" altLang="en-US" sz="2800" smtClean="0"/>
              <a:t>Suppose we wish to estimate the unknown true value using a weighted linear combination of </a:t>
            </a:r>
            <a:r>
              <a:rPr lang="en-US" altLang="en-US" sz="2800" i="1" smtClean="0"/>
              <a:t>p</a:t>
            </a:r>
            <a:r>
              <a:rPr lang="en-US" altLang="en-US" sz="2800" smtClean="0"/>
              <a:t> available points. </a:t>
            </a:r>
          </a:p>
          <a:p>
            <a:pPr>
              <a:lnSpc>
                <a:spcPct val="90000"/>
              </a:lnSpc>
            </a:pPr>
            <a:endParaRPr lang="en-US" altLang="en-US" sz="2800" smtClean="0"/>
          </a:p>
          <a:p>
            <a:pPr>
              <a:lnSpc>
                <a:spcPct val="90000"/>
              </a:lnSpc>
            </a:pPr>
            <a:endParaRPr lang="en-US" altLang="en-US" sz="2800" smtClean="0"/>
          </a:p>
          <a:p>
            <a:pPr>
              <a:lnSpc>
                <a:spcPct val="90000"/>
              </a:lnSpc>
              <a:buFont typeface="Wingdings" panose="05000000000000000000" pitchFamily="2" charset="2"/>
              <a:buChar char="§"/>
            </a:pPr>
            <a:r>
              <a:rPr lang="en-US" altLang="en-US" sz="2800" smtClean="0"/>
              <a:t>Question 1: How can we choose </a:t>
            </a:r>
            <a:r>
              <a:rPr lang="en-US" altLang="en-US" sz="2800" smtClean="0">
                <a:solidFill>
                  <a:schemeClr val="accent1"/>
                </a:solidFill>
              </a:rPr>
              <a:t>the weights</a:t>
            </a:r>
            <a:r>
              <a:rPr lang="en-US" altLang="en-US" sz="2800" smtClean="0"/>
              <a:t> so that the average estimation error is zero in order to get unbiased estimate?</a:t>
            </a:r>
          </a:p>
          <a:p>
            <a:pPr>
              <a:lnSpc>
                <a:spcPct val="90000"/>
              </a:lnSpc>
              <a:buFont typeface="Monotype Sorts" pitchFamily="1" charset="2"/>
              <a:buNone/>
            </a:pPr>
            <a:r>
              <a:rPr lang="en-US" altLang="en-US" sz="800" smtClean="0"/>
              <a:t> </a:t>
            </a:r>
          </a:p>
          <a:p>
            <a:pPr>
              <a:lnSpc>
                <a:spcPct val="90000"/>
              </a:lnSpc>
              <a:buFont typeface="Monotype Sorts" pitchFamily="1" charset="2"/>
              <a:buNone/>
            </a:pPr>
            <a:r>
              <a:rPr lang="en-US" altLang="en-US" sz="2800" smtClean="0"/>
              <a:t>    Average error = </a:t>
            </a:r>
          </a:p>
          <a:p>
            <a:pPr>
              <a:lnSpc>
                <a:spcPct val="90000"/>
              </a:lnSpc>
              <a:buFont typeface="Monotype Sorts" pitchFamily="1" charset="2"/>
              <a:buNone/>
            </a:pPr>
            <a:endParaRPr lang="en-US" altLang="en-US" sz="2800" smtClean="0"/>
          </a:p>
        </p:txBody>
      </p:sp>
      <p:graphicFrame>
        <p:nvGraphicFramePr>
          <p:cNvPr id="8194" name="Object 4"/>
          <p:cNvGraphicFramePr>
            <a:graphicFrameLocks noGrp="1" noChangeAspect="1"/>
          </p:cNvGraphicFramePr>
          <p:nvPr>
            <p:ph sz="quarter" idx="2"/>
          </p:nvPr>
        </p:nvGraphicFramePr>
        <p:xfrm>
          <a:off x="2819400" y="2819400"/>
          <a:ext cx="2125663" cy="927100"/>
        </p:xfrm>
        <a:graphic>
          <a:graphicData uri="http://schemas.openxmlformats.org/presentationml/2006/ole">
            <mc:AlternateContent xmlns:mc="http://schemas.openxmlformats.org/markup-compatibility/2006">
              <mc:Choice xmlns:v="urn:schemas-microsoft-com:vml" Requires="v">
                <p:oleObj spid="_x0000_s8200" name="Equation" r:id="rId4" imgW="736560" imgH="457200" progId="Equation.3">
                  <p:embed/>
                </p:oleObj>
              </mc:Choice>
              <mc:Fallback>
                <p:oleObj name="Equation" r:id="rId4" imgW="73656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2819400"/>
                        <a:ext cx="2125663" cy="927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5" name="Object 5"/>
          <p:cNvGraphicFramePr>
            <a:graphicFrameLocks noGrp="1" noChangeAspect="1"/>
          </p:cNvGraphicFramePr>
          <p:nvPr>
            <p:ph sz="quarter" idx="3"/>
          </p:nvPr>
        </p:nvGraphicFramePr>
        <p:xfrm>
          <a:off x="3429000" y="5170488"/>
          <a:ext cx="2244725" cy="773112"/>
        </p:xfrm>
        <a:graphic>
          <a:graphicData uri="http://schemas.openxmlformats.org/presentationml/2006/ole">
            <mc:AlternateContent xmlns:mc="http://schemas.openxmlformats.org/markup-compatibility/2006">
              <mc:Choice xmlns:v="urn:schemas-microsoft-com:vml" Requires="v">
                <p:oleObj spid="_x0000_s8201" name="Equation" r:id="rId6" imgW="1028520" imgH="431640" progId="Equation.3">
                  <p:embed/>
                </p:oleObj>
              </mc:Choice>
              <mc:Fallback>
                <p:oleObj name="Equation" r:id="rId6" imgW="1028520" imgH="43164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5170488"/>
                        <a:ext cx="2244725" cy="77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a:xfrm>
            <a:off x="304800" y="685800"/>
            <a:ext cx="8458200" cy="685800"/>
          </a:xfrm>
        </p:spPr>
        <p:txBody>
          <a:bodyPr/>
          <a:lstStyle/>
          <a:p>
            <a:r>
              <a:rPr lang="en-US" altLang="en-US" smtClean="0">
                <a:latin typeface="Arial" panose="020B0604020202020204" pitchFamily="34" charset="0"/>
              </a:rPr>
              <a:t>Implication of Unbiased Estimates ...</a:t>
            </a:r>
            <a:endParaRPr lang="en-US" altLang="en-US" sz="2800" smtClean="0"/>
          </a:p>
        </p:txBody>
      </p:sp>
      <p:sp>
        <p:nvSpPr>
          <p:cNvPr id="9222" name="Rectangle 3"/>
          <p:cNvSpPr>
            <a:spLocks noGrp="1" noChangeArrowheads="1"/>
          </p:cNvSpPr>
          <p:nvPr>
            <p:ph type="body" sz="half" idx="1"/>
          </p:nvPr>
        </p:nvSpPr>
        <p:spPr>
          <a:xfrm>
            <a:off x="304800" y="1676400"/>
            <a:ext cx="8610600" cy="4648200"/>
          </a:xfrm>
        </p:spPr>
        <p:txBody>
          <a:bodyPr/>
          <a:lstStyle/>
          <a:p>
            <a:pPr>
              <a:lnSpc>
                <a:spcPct val="90000"/>
              </a:lnSpc>
              <a:buFont typeface="Wingdings" panose="05000000000000000000" pitchFamily="2" charset="2"/>
              <a:buChar char="§"/>
            </a:pPr>
            <a:r>
              <a:rPr lang="en-US" altLang="en-US" sz="2800" smtClean="0"/>
              <a:t>However, we do not know the true values</a:t>
            </a:r>
            <a:r>
              <a:rPr lang="en-US" altLang="en-US" sz="2400" smtClean="0"/>
              <a:t>                 , </a:t>
            </a:r>
            <a:r>
              <a:rPr lang="en-US" altLang="en-US" sz="2800" smtClean="0"/>
              <a:t>so Average Error =                         does not help.</a:t>
            </a:r>
          </a:p>
          <a:p>
            <a:pPr>
              <a:lnSpc>
                <a:spcPct val="90000"/>
              </a:lnSpc>
            </a:pPr>
            <a:endParaRPr lang="en-US" altLang="en-US" sz="2800" smtClean="0"/>
          </a:p>
          <a:p>
            <a:pPr>
              <a:lnSpc>
                <a:spcPct val="90000"/>
              </a:lnSpc>
              <a:buFont typeface="Wingdings" panose="05000000000000000000" pitchFamily="2" charset="2"/>
              <a:buChar char="§"/>
            </a:pPr>
            <a:r>
              <a:rPr lang="en-US" altLang="en-US" sz="2800" smtClean="0"/>
              <a:t>As a probabilistic solution to this problem, we consider a stationary random function consisting of p+1 random variables:</a:t>
            </a:r>
            <a:r>
              <a:rPr lang="en-US" altLang="en-US" sz="2400" smtClean="0"/>
              <a:t>  </a:t>
            </a:r>
          </a:p>
          <a:p>
            <a:pPr>
              <a:lnSpc>
                <a:spcPct val="90000"/>
              </a:lnSpc>
            </a:pPr>
            <a:endParaRPr lang="en-US" altLang="en-US" sz="2400" smtClean="0"/>
          </a:p>
          <a:p>
            <a:pPr>
              <a:lnSpc>
                <a:spcPct val="90000"/>
              </a:lnSpc>
            </a:pPr>
            <a:endParaRPr lang="en-US" altLang="en-US" sz="2400" smtClean="0"/>
          </a:p>
          <a:p>
            <a:pPr>
              <a:lnSpc>
                <a:spcPct val="90000"/>
              </a:lnSpc>
              <a:buFont typeface="Wingdings" panose="05000000000000000000" pitchFamily="2" charset="2"/>
              <a:buChar char="§"/>
            </a:pPr>
            <a:r>
              <a:rPr lang="en-US" altLang="en-US" sz="2800" smtClean="0"/>
              <a:t>Each has E(V). Any pair of them has a joint distribution that depends on the separation h, not their locations. Each has a C</a:t>
            </a:r>
            <a:r>
              <a:rPr lang="en-US" altLang="en-US" sz="2800" baseline="-25000" smtClean="0"/>
              <a:t>v</a:t>
            </a:r>
            <a:r>
              <a:rPr lang="en-US" altLang="en-US" sz="2800" smtClean="0"/>
              <a:t>(h).</a:t>
            </a:r>
            <a:r>
              <a:rPr lang="en-US" altLang="en-US" sz="2400" smtClean="0"/>
              <a:t>  </a:t>
            </a:r>
          </a:p>
        </p:txBody>
      </p:sp>
      <p:graphicFrame>
        <p:nvGraphicFramePr>
          <p:cNvPr id="9218" name="Object 6"/>
          <p:cNvGraphicFramePr>
            <a:graphicFrameLocks noChangeAspect="1"/>
          </p:cNvGraphicFramePr>
          <p:nvPr/>
        </p:nvGraphicFramePr>
        <p:xfrm>
          <a:off x="7315200" y="1654175"/>
          <a:ext cx="1295400" cy="555625"/>
        </p:xfrm>
        <a:graphic>
          <a:graphicData uri="http://schemas.openxmlformats.org/presentationml/2006/ole">
            <mc:AlternateContent xmlns:mc="http://schemas.openxmlformats.org/markup-compatibility/2006">
              <mc:Choice xmlns:v="urn:schemas-microsoft-com:vml" Requires="v">
                <p:oleObj spid="_x0000_s9226" name="Equation" r:id="rId4" imgW="533160" imgH="228600" progId="Equation.3">
                  <p:embed/>
                </p:oleObj>
              </mc:Choice>
              <mc:Fallback>
                <p:oleObj name="Equation" r:id="rId4" imgW="533160" imgH="2286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1654175"/>
                        <a:ext cx="1295400" cy="555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19" name="Object 7"/>
          <p:cNvGraphicFramePr>
            <a:graphicFrameLocks noChangeAspect="1"/>
          </p:cNvGraphicFramePr>
          <p:nvPr/>
        </p:nvGraphicFramePr>
        <p:xfrm>
          <a:off x="2819400" y="4343400"/>
          <a:ext cx="2743200" cy="473075"/>
        </p:xfrm>
        <a:graphic>
          <a:graphicData uri="http://schemas.openxmlformats.org/presentationml/2006/ole">
            <mc:AlternateContent xmlns:mc="http://schemas.openxmlformats.org/markup-compatibility/2006">
              <mc:Choice xmlns:v="urn:schemas-microsoft-com:vml" Requires="v">
                <p:oleObj spid="_x0000_s9227" name="Equation" r:id="rId6" imgW="1396800" imgH="241200" progId="Equation.3">
                  <p:embed/>
                </p:oleObj>
              </mc:Choice>
              <mc:Fallback>
                <p:oleObj name="Equation" r:id="rId6" imgW="1396800" imgH="2412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4343400"/>
                        <a:ext cx="2743200" cy="473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0" name="Object 10"/>
          <p:cNvGraphicFramePr>
            <a:graphicFrameLocks noGrp="1" noChangeAspect="1"/>
          </p:cNvGraphicFramePr>
          <p:nvPr>
            <p:ph sz="quarter" idx="3"/>
          </p:nvPr>
        </p:nvGraphicFramePr>
        <p:xfrm>
          <a:off x="3775075" y="1970088"/>
          <a:ext cx="2244725" cy="773112"/>
        </p:xfrm>
        <a:graphic>
          <a:graphicData uri="http://schemas.openxmlformats.org/presentationml/2006/ole">
            <mc:AlternateContent xmlns:mc="http://schemas.openxmlformats.org/markup-compatibility/2006">
              <mc:Choice xmlns:v="urn:schemas-microsoft-com:vml" Requires="v">
                <p:oleObj spid="_x0000_s9228" name="Equation" r:id="rId8" imgW="1028520" imgH="431640" progId="Equation.3">
                  <p:embed/>
                </p:oleObj>
              </mc:Choice>
              <mc:Fallback>
                <p:oleObj name="Equation" r:id="rId8" imgW="1028520" imgH="431640" progId="Equation.3">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75075" y="1970088"/>
                        <a:ext cx="2244725" cy="773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406400" y="685800"/>
            <a:ext cx="8432800" cy="609600"/>
          </a:xfrm>
        </p:spPr>
        <p:txBody>
          <a:bodyPr/>
          <a:lstStyle/>
          <a:p>
            <a:r>
              <a:rPr lang="en-US" altLang="en-US" smtClean="0">
                <a:latin typeface="Arial" panose="020B0604020202020204" pitchFamily="34" charset="0"/>
              </a:rPr>
              <a:t>Implication of Unbiased Estimates ...</a:t>
            </a:r>
            <a:endParaRPr lang="en-US" altLang="en-US" sz="2800" smtClean="0"/>
          </a:p>
        </p:txBody>
      </p:sp>
      <p:sp>
        <p:nvSpPr>
          <p:cNvPr id="10245" name="Rectangle 3"/>
          <p:cNvSpPr>
            <a:spLocks noGrp="1" noChangeArrowheads="1"/>
          </p:cNvSpPr>
          <p:nvPr>
            <p:ph type="body" sz="half" idx="1"/>
          </p:nvPr>
        </p:nvSpPr>
        <p:spPr>
          <a:xfrm>
            <a:off x="304800" y="1676400"/>
            <a:ext cx="8534400" cy="4953000"/>
          </a:xfrm>
        </p:spPr>
        <p:txBody>
          <a:bodyPr/>
          <a:lstStyle/>
          <a:p>
            <a:pPr>
              <a:buFont typeface="Wingdings" panose="05000000000000000000" pitchFamily="2" charset="2"/>
              <a:buChar char="§"/>
            </a:pPr>
            <a:r>
              <a:rPr lang="en-US" altLang="en-US" sz="2800" smtClean="0"/>
              <a:t>All p samples (plus the unknown true value) are outcomes of random variables</a:t>
            </a:r>
          </a:p>
          <a:p>
            <a:pPr>
              <a:buFont typeface="Wingdings" panose="05000000000000000000" pitchFamily="2" charset="2"/>
              <a:buChar char="§"/>
            </a:pPr>
            <a:r>
              <a:rPr lang="en-US" altLang="en-US" sz="2800" smtClean="0"/>
              <a:t>Each estimate is also a random variable; some of its parameters are known since it is a linear combination of known random variables:</a:t>
            </a:r>
            <a:endParaRPr lang="en-US" altLang="en-US" sz="800" smtClean="0"/>
          </a:p>
          <a:p>
            <a:endParaRPr lang="en-US" altLang="en-US" sz="2800" smtClean="0"/>
          </a:p>
          <a:p>
            <a:endParaRPr lang="en-US" altLang="en-US" sz="800" smtClean="0"/>
          </a:p>
          <a:p>
            <a:pPr>
              <a:buFont typeface="Wingdings" panose="05000000000000000000" pitchFamily="2" charset="2"/>
              <a:buChar char="§"/>
            </a:pPr>
            <a:r>
              <a:rPr lang="en-US" altLang="en-US" sz="2800" smtClean="0"/>
              <a:t>The estimation error is also a random variable:</a:t>
            </a:r>
          </a:p>
          <a:p>
            <a:pPr>
              <a:buFont typeface="Wingdings" panose="05000000000000000000" pitchFamily="2" charset="2"/>
              <a:buNone/>
            </a:pPr>
            <a:endParaRPr lang="en-US" altLang="en-US" sz="2800" smtClean="0"/>
          </a:p>
          <a:p>
            <a:pPr>
              <a:buFont typeface="Wingdings" panose="05000000000000000000" pitchFamily="2" charset="2"/>
              <a:buNone/>
            </a:pPr>
            <a:r>
              <a:rPr lang="en-US" altLang="en-US" sz="2800" smtClean="0"/>
              <a:t>	</a:t>
            </a:r>
          </a:p>
        </p:txBody>
      </p:sp>
      <p:graphicFrame>
        <p:nvGraphicFramePr>
          <p:cNvPr id="10242" name="Object 4"/>
          <p:cNvGraphicFramePr>
            <a:graphicFrameLocks noGrp="1" noChangeAspect="1"/>
          </p:cNvGraphicFramePr>
          <p:nvPr>
            <p:ph sz="quarter" idx="2"/>
          </p:nvPr>
        </p:nvGraphicFramePr>
        <p:xfrm>
          <a:off x="2438400" y="3873500"/>
          <a:ext cx="2781300" cy="850900"/>
        </p:xfrm>
        <a:graphic>
          <a:graphicData uri="http://schemas.openxmlformats.org/presentationml/2006/ole">
            <mc:AlternateContent xmlns:mc="http://schemas.openxmlformats.org/markup-compatibility/2006">
              <mc:Choice xmlns:v="urn:schemas-microsoft-com:vml" Requires="v">
                <p:oleObj spid="_x0000_s10248" name="Equation" r:id="rId4" imgW="1269720" imgH="444240" progId="Equation.3">
                  <p:embed/>
                </p:oleObj>
              </mc:Choice>
              <mc:Fallback>
                <p:oleObj name="Equation" r:id="rId4" imgW="1269720" imgH="4442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873500"/>
                        <a:ext cx="278130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3" name="Object 5"/>
          <p:cNvGraphicFramePr>
            <a:graphicFrameLocks noGrp="1" noChangeAspect="1"/>
          </p:cNvGraphicFramePr>
          <p:nvPr>
            <p:ph sz="quarter" idx="3"/>
          </p:nvPr>
        </p:nvGraphicFramePr>
        <p:xfrm>
          <a:off x="2362200" y="5181600"/>
          <a:ext cx="3025775" cy="495300"/>
        </p:xfrm>
        <a:graphic>
          <a:graphicData uri="http://schemas.openxmlformats.org/presentationml/2006/ole">
            <mc:AlternateContent xmlns:mc="http://schemas.openxmlformats.org/markup-compatibility/2006">
              <mc:Choice xmlns:v="urn:schemas-microsoft-com:vml" Requires="v">
                <p:oleObj spid="_x0000_s10249" name="Equation" r:id="rId6" imgW="1371600" imgH="253800" progId="Equation.3">
                  <p:embed/>
                </p:oleObj>
              </mc:Choice>
              <mc:Fallback>
                <p:oleObj name="Equation" r:id="rId6" imgW="1371600" imgH="2538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62200" y="5181600"/>
                        <a:ext cx="3025775"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2"/>
          <p:cNvSpPr>
            <a:spLocks noGrp="1" noChangeArrowheads="1"/>
          </p:cNvSpPr>
          <p:nvPr>
            <p:ph type="title"/>
          </p:nvPr>
        </p:nvSpPr>
        <p:spPr>
          <a:xfrm>
            <a:off x="406400" y="685800"/>
            <a:ext cx="8432800" cy="609600"/>
          </a:xfrm>
        </p:spPr>
        <p:txBody>
          <a:bodyPr/>
          <a:lstStyle/>
          <a:p>
            <a:r>
              <a:rPr lang="en-US" altLang="en-US" smtClean="0">
                <a:latin typeface="Arial" panose="020B0604020202020204" pitchFamily="34" charset="0"/>
              </a:rPr>
              <a:t>Implication of Unbiased Estimates ...</a:t>
            </a:r>
            <a:endParaRPr lang="en-US" altLang="en-US" sz="2800" smtClean="0"/>
          </a:p>
        </p:txBody>
      </p:sp>
      <p:sp>
        <p:nvSpPr>
          <p:cNvPr id="11272" name="Rectangle 3"/>
          <p:cNvSpPr>
            <a:spLocks noGrp="1" noChangeArrowheads="1"/>
          </p:cNvSpPr>
          <p:nvPr>
            <p:ph type="body" sz="half" idx="1"/>
          </p:nvPr>
        </p:nvSpPr>
        <p:spPr>
          <a:xfrm>
            <a:off x="304800" y="1676400"/>
            <a:ext cx="8839200" cy="4953000"/>
          </a:xfrm>
        </p:spPr>
        <p:txBody>
          <a:bodyPr/>
          <a:lstStyle/>
          <a:p>
            <a:pPr>
              <a:buFont typeface="Wingdings" panose="05000000000000000000" pitchFamily="2" charset="2"/>
              <a:buChar char="§"/>
            </a:pPr>
            <a:r>
              <a:rPr lang="en-US" altLang="en-US" sz="2800" smtClean="0"/>
              <a:t>The estimation error is also a random variable:</a:t>
            </a:r>
          </a:p>
          <a:p>
            <a:pPr>
              <a:buFont typeface="Wingdings" panose="05000000000000000000" pitchFamily="2" charset="2"/>
              <a:buChar char="§"/>
            </a:pPr>
            <a:endParaRPr lang="en-US" altLang="en-US" sz="2800" smtClean="0"/>
          </a:p>
          <a:p>
            <a:pPr>
              <a:buFont typeface="Wingdings" panose="05000000000000000000" pitchFamily="2" charset="2"/>
              <a:buChar char="§"/>
            </a:pPr>
            <a:endParaRPr lang="en-US" altLang="en-US" sz="2800" smtClean="0"/>
          </a:p>
          <a:p>
            <a:pPr>
              <a:buFont typeface="Wingdings" panose="05000000000000000000" pitchFamily="2" charset="2"/>
              <a:buChar char="§"/>
            </a:pPr>
            <a:r>
              <a:rPr lang="en-US" altLang="en-US" sz="2800" smtClean="0"/>
              <a:t>                            ,</a:t>
            </a:r>
          </a:p>
          <a:p>
            <a:pPr>
              <a:buFont typeface="Wingdings" panose="05000000000000000000" pitchFamily="2" charset="2"/>
              <a:buChar char="§"/>
            </a:pPr>
            <a:endParaRPr lang="en-US" altLang="en-US" sz="2800" smtClean="0"/>
          </a:p>
          <a:p>
            <a:pPr>
              <a:buFont typeface="Wingdings" panose="05000000000000000000" pitchFamily="2" charset="2"/>
              <a:buChar char="§"/>
            </a:pPr>
            <a:r>
              <a:rPr lang="en-US" altLang="en-US" sz="2800" smtClean="0"/>
              <a:t>Average error=    		      , </a:t>
            </a:r>
          </a:p>
          <a:p>
            <a:pPr>
              <a:buFont typeface="Wingdings" panose="05000000000000000000" pitchFamily="2" charset="2"/>
              <a:buNone/>
            </a:pPr>
            <a:endParaRPr lang="en-US" altLang="en-US" sz="2800" smtClean="0"/>
          </a:p>
          <a:p>
            <a:pPr>
              <a:buFont typeface="Wingdings" panose="05000000000000000000" pitchFamily="2" charset="2"/>
              <a:buNone/>
            </a:pPr>
            <a:r>
              <a:rPr lang="en-US" altLang="en-US" sz="2800" smtClean="0"/>
              <a:t>	</a:t>
            </a:r>
          </a:p>
        </p:txBody>
      </p:sp>
      <p:graphicFrame>
        <p:nvGraphicFramePr>
          <p:cNvPr id="11266" name="Object 5"/>
          <p:cNvGraphicFramePr>
            <a:graphicFrameLocks noGrp="1" noChangeAspect="1"/>
          </p:cNvGraphicFramePr>
          <p:nvPr>
            <p:ph sz="quarter" idx="3"/>
          </p:nvPr>
        </p:nvGraphicFramePr>
        <p:xfrm>
          <a:off x="2743200" y="2286000"/>
          <a:ext cx="3025775" cy="495300"/>
        </p:xfrm>
        <a:graphic>
          <a:graphicData uri="http://schemas.openxmlformats.org/presentationml/2006/ole">
            <mc:AlternateContent xmlns:mc="http://schemas.openxmlformats.org/markup-compatibility/2006">
              <mc:Choice xmlns:v="urn:schemas-microsoft-com:vml" Requires="v">
                <p:oleObj spid="_x0000_s11278" name="Equation" r:id="rId4" imgW="1371600" imgH="253800" progId="Equation.3">
                  <p:embed/>
                </p:oleObj>
              </mc:Choice>
              <mc:Fallback>
                <p:oleObj name="Equation" r:id="rId4" imgW="1371600" imgH="2538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286000"/>
                        <a:ext cx="3025775"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7" name="Object 6"/>
          <p:cNvGraphicFramePr>
            <a:graphicFrameLocks noChangeAspect="1"/>
          </p:cNvGraphicFramePr>
          <p:nvPr/>
        </p:nvGraphicFramePr>
        <p:xfrm>
          <a:off x="3657600" y="2971800"/>
          <a:ext cx="3836988" cy="827088"/>
        </p:xfrm>
        <a:graphic>
          <a:graphicData uri="http://schemas.openxmlformats.org/presentationml/2006/ole">
            <mc:AlternateContent xmlns:mc="http://schemas.openxmlformats.org/markup-compatibility/2006">
              <mc:Choice xmlns:v="urn:schemas-microsoft-com:vml" Requires="v">
                <p:oleObj spid="_x0000_s11279" name="Equation" r:id="rId6" imgW="1752480" imgH="431640" progId="Equation.3">
                  <p:embed/>
                </p:oleObj>
              </mc:Choice>
              <mc:Fallback>
                <p:oleObj name="Equation" r:id="rId6" imgW="1752480" imgH="43164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971800"/>
                        <a:ext cx="3836988" cy="827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8" name="Object 7"/>
          <p:cNvGraphicFramePr>
            <a:graphicFrameLocks noChangeAspect="1"/>
          </p:cNvGraphicFramePr>
          <p:nvPr/>
        </p:nvGraphicFramePr>
        <p:xfrm>
          <a:off x="3276600" y="4089400"/>
          <a:ext cx="2055813" cy="877888"/>
        </p:xfrm>
        <a:graphic>
          <a:graphicData uri="http://schemas.openxmlformats.org/presentationml/2006/ole">
            <mc:AlternateContent xmlns:mc="http://schemas.openxmlformats.org/markup-compatibility/2006">
              <mc:Choice xmlns:v="urn:schemas-microsoft-com:vml" Requires="v">
                <p:oleObj spid="_x0000_s11280" name="Equation" r:id="rId8" imgW="939800" imgH="457200" progId="Equation.3">
                  <p:embed/>
                </p:oleObj>
              </mc:Choice>
              <mc:Fallback>
                <p:oleObj name="Equation" r:id="rId8" imgW="939800" imgH="457200"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76600" y="4089400"/>
                        <a:ext cx="2055813" cy="877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9" name="Object 8"/>
          <p:cNvGraphicFramePr>
            <a:graphicFrameLocks noChangeAspect="1"/>
          </p:cNvGraphicFramePr>
          <p:nvPr/>
        </p:nvGraphicFramePr>
        <p:xfrm>
          <a:off x="2209800" y="4953000"/>
          <a:ext cx="4333875" cy="827088"/>
        </p:xfrm>
        <a:graphic>
          <a:graphicData uri="http://schemas.openxmlformats.org/presentationml/2006/ole">
            <mc:AlternateContent xmlns:mc="http://schemas.openxmlformats.org/markup-compatibility/2006">
              <mc:Choice xmlns:v="urn:schemas-microsoft-com:vml" Requires="v">
                <p:oleObj spid="_x0000_s11281" name="Equation" r:id="rId10" imgW="1981080" imgH="431640" progId="Equation.3">
                  <p:embed/>
                </p:oleObj>
              </mc:Choice>
              <mc:Fallback>
                <p:oleObj name="Equation" r:id="rId10" imgW="1981080" imgH="431640"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4953000"/>
                        <a:ext cx="4333875" cy="827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70" name="Object 10"/>
          <p:cNvGraphicFramePr>
            <a:graphicFrameLocks noGrp="1" noChangeAspect="1"/>
          </p:cNvGraphicFramePr>
          <p:nvPr>
            <p:ph sz="quarter" idx="2"/>
          </p:nvPr>
        </p:nvGraphicFramePr>
        <p:xfrm>
          <a:off x="825500" y="2971800"/>
          <a:ext cx="2501900" cy="850900"/>
        </p:xfrm>
        <a:graphic>
          <a:graphicData uri="http://schemas.openxmlformats.org/presentationml/2006/ole">
            <mc:AlternateContent xmlns:mc="http://schemas.openxmlformats.org/markup-compatibility/2006">
              <mc:Choice xmlns:v="urn:schemas-microsoft-com:vml" Requires="v">
                <p:oleObj spid="_x0000_s11282" name="Equation" r:id="rId12" imgW="1269720" imgH="431640" progId="Equation.3">
                  <p:embed/>
                </p:oleObj>
              </mc:Choice>
              <mc:Fallback>
                <p:oleObj name="Equation" r:id="rId12" imgW="1269720" imgH="431640" progId="Equation.3">
                  <p:embed/>
                  <p:pic>
                    <p:nvPicPr>
                      <p:cNvPr id="0"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5500" y="2971800"/>
                        <a:ext cx="2501900" cy="850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228600" y="533400"/>
            <a:ext cx="8534400" cy="914400"/>
          </a:xfrm>
        </p:spPr>
        <p:txBody>
          <a:bodyPr/>
          <a:lstStyle/>
          <a:p>
            <a:r>
              <a:rPr lang="en-US" altLang="en-US" smtClean="0">
                <a:latin typeface="Arial" panose="020B0604020202020204" pitchFamily="34" charset="0"/>
              </a:rPr>
              <a:t>Implication of Unbiased Estimates ...</a:t>
            </a:r>
          </a:p>
        </p:txBody>
      </p:sp>
      <p:graphicFrame>
        <p:nvGraphicFramePr>
          <p:cNvPr id="12290" name="Object 3"/>
          <p:cNvGraphicFramePr>
            <a:graphicFrameLocks noGrp="1" noChangeAspect="1"/>
          </p:cNvGraphicFramePr>
          <p:nvPr>
            <p:ph idx="1"/>
          </p:nvPr>
        </p:nvGraphicFramePr>
        <p:xfrm>
          <a:off x="914400" y="1676400"/>
          <a:ext cx="7543800" cy="4489450"/>
        </p:xfrm>
        <a:graphic>
          <a:graphicData uri="http://schemas.openxmlformats.org/presentationml/2006/ole">
            <mc:AlternateContent xmlns:mc="http://schemas.openxmlformats.org/markup-compatibility/2006">
              <mc:Choice xmlns:v="urn:schemas-microsoft-com:vml" Requires="v">
                <p:oleObj spid="_x0000_s12293" name="Equation" r:id="rId4" imgW="3936960" imgH="2247840" progId="Equation.3">
                  <p:embed/>
                </p:oleObj>
              </mc:Choice>
              <mc:Fallback>
                <p:oleObj name="Equation" r:id="rId4" imgW="3936960" imgH="224784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676400"/>
                        <a:ext cx="7543800" cy="4489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406400" y="228600"/>
            <a:ext cx="8509000" cy="1143000"/>
          </a:xfrm>
        </p:spPr>
        <p:txBody>
          <a:bodyPr/>
          <a:lstStyle/>
          <a:p>
            <a:r>
              <a:rPr lang="en-US" altLang="en-US" smtClean="0">
                <a:latin typeface="Arial" panose="020B0604020202020204" pitchFamily="34" charset="0"/>
              </a:rPr>
              <a:t>Implication of Unbiased Estimates ...</a:t>
            </a:r>
            <a:endParaRPr lang="en-US" altLang="en-US" sz="2800" smtClean="0"/>
          </a:p>
        </p:txBody>
      </p:sp>
      <p:sp>
        <p:nvSpPr>
          <p:cNvPr id="13316" name="Rectangle 3"/>
          <p:cNvSpPr>
            <a:spLocks noGrp="1" noChangeArrowheads="1"/>
          </p:cNvSpPr>
          <p:nvPr>
            <p:ph type="body" sz="half" idx="1"/>
          </p:nvPr>
        </p:nvSpPr>
        <p:spPr>
          <a:xfrm>
            <a:off x="457200" y="1885950"/>
            <a:ext cx="8382000" cy="4171950"/>
          </a:xfrm>
        </p:spPr>
        <p:txBody>
          <a:bodyPr/>
          <a:lstStyle/>
          <a:p>
            <a:pPr>
              <a:buFont typeface="Wingdings" panose="05000000000000000000" pitchFamily="2" charset="2"/>
              <a:buChar char="§"/>
            </a:pPr>
            <a:r>
              <a:rPr lang="en-US" altLang="en-US" sz="2800" smtClean="0"/>
              <a:t>This result, referred to as the unbiasedness condition, makes such obvious common sense that it is often taken for granted. This is an important condition that you will see in the following chapters. </a:t>
            </a:r>
            <a:endParaRPr lang="en-US" altLang="en-US" sz="800" smtClean="0"/>
          </a:p>
        </p:txBody>
      </p:sp>
      <p:graphicFrame>
        <p:nvGraphicFramePr>
          <p:cNvPr id="13314" name="Object 10"/>
          <p:cNvGraphicFramePr>
            <a:graphicFrameLocks noGrp="1" noChangeAspect="1"/>
          </p:cNvGraphicFramePr>
          <p:nvPr>
            <p:ph sz="half" idx="2"/>
          </p:nvPr>
        </p:nvGraphicFramePr>
        <p:xfrm>
          <a:off x="3581400" y="4267200"/>
          <a:ext cx="1790700" cy="1228725"/>
        </p:xfrm>
        <a:graphic>
          <a:graphicData uri="http://schemas.openxmlformats.org/presentationml/2006/ole">
            <mc:AlternateContent xmlns:mc="http://schemas.openxmlformats.org/markup-compatibility/2006">
              <mc:Choice xmlns:v="urn:schemas-microsoft-com:vml" Requires="v">
                <p:oleObj spid="_x0000_s13318" name="Equation" r:id="rId4" imgW="647640" imgH="444240" progId="Equation.3">
                  <p:embed/>
                </p:oleObj>
              </mc:Choice>
              <mc:Fallback>
                <p:oleObj name="Equation" r:id="rId4" imgW="647640" imgH="44424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4267200"/>
                        <a:ext cx="1790700" cy="122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381000"/>
            <a:ext cx="7772400" cy="762000"/>
          </a:xfrm>
        </p:spPr>
        <p:txBody>
          <a:bodyPr/>
          <a:lstStyle/>
          <a:p>
            <a:r>
              <a:rPr lang="en-US" altLang="en-US" smtClean="0">
                <a:latin typeface="Arial" panose="020B0604020202020204" pitchFamily="34" charset="0"/>
              </a:rPr>
              <a:t>Spatial Stochastic Process ...</a:t>
            </a:r>
            <a:endParaRPr lang="en-US" altLang="en-US" sz="3200" smtClean="0"/>
          </a:p>
        </p:txBody>
      </p:sp>
      <p:sp>
        <p:nvSpPr>
          <p:cNvPr id="17411" name="Rectangle 3"/>
          <p:cNvSpPr>
            <a:spLocks noGrp="1" noChangeArrowheads="1"/>
          </p:cNvSpPr>
          <p:nvPr>
            <p:ph type="body" idx="1"/>
          </p:nvPr>
        </p:nvSpPr>
        <p:spPr>
          <a:xfrm>
            <a:off x="381000" y="1676400"/>
            <a:ext cx="8458200" cy="4419600"/>
          </a:xfrm>
        </p:spPr>
        <p:txBody>
          <a:bodyPr/>
          <a:lstStyle/>
          <a:p>
            <a:pPr>
              <a:lnSpc>
                <a:spcPct val="90000"/>
              </a:lnSpc>
              <a:buFont typeface="Wingdings" panose="05000000000000000000" pitchFamily="2" charset="2"/>
              <a:buChar char="§"/>
            </a:pPr>
            <a:r>
              <a:rPr lang="en-US" altLang="en-US" sz="2800" smtClean="0"/>
              <a:t>Like random variables, stochastic processes also have possible outcomes, called “realizations”.</a:t>
            </a:r>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Char char="§"/>
            </a:pPr>
            <a:r>
              <a:rPr lang="en-US" altLang="en-US" sz="2800" smtClean="0"/>
              <a:t>The random variables </a:t>
            </a:r>
          </a:p>
          <a:p>
            <a:pPr>
              <a:lnSpc>
                <a:spcPct val="90000"/>
              </a:lnSpc>
              <a:buFont typeface="Wingdings" panose="05000000000000000000" pitchFamily="2" charset="2"/>
              <a:buNone/>
            </a:pPr>
            <a:r>
              <a:rPr lang="en-US" altLang="en-US" sz="2800" smtClean="0"/>
              <a:t>	</a:t>
            </a:r>
            <a:r>
              <a:rPr lang="en-US" altLang="en-US" sz="2400" i="1" smtClean="0"/>
              <a:t>V(0), V(1), V(2), V(3),… V(x</a:t>
            </a:r>
            <a:r>
              <a:rPr lang="en-US" altLang="en-US" sz="2400" i="1" baseline="-25000" smtClean="0"/>
              <a:t>i</a:t>
            </a:r>
            <a:r>
              <a:rPr lang="en-US" altLang="en-US" sz="2400" i="1" smtClean="0"/>
              <a:t>)</a:t>
            </a:r>
            <a:endParaRPr lang="en-US" altLang="en-US" sz="2400" smtClean="0"/>
          </a:p>
          <a:p>
            <a:pPr>
              <a:lnSpc>
                <a:spcPct val="90000"/>
              </a:lnSpc>
              <a:buFont typeface="Wingdings" panose="05000000000000000000" pitchFamily="2" charset="2"/>
              <a:buChar char="§"/>
            </a:pPr>
            <a:endParaRPr lang="en-US" altLang="en-US" sz="800" smtClean="0"/>
          </a:p>
          <a:p>
            <a:pPr>
              <a:lnSpc>
                <a:spcPct val="90000"/>
              </a:lnSpc>
              <a:buFont typeface="Wingdings" panose="05000000000000000000" pitchFamily="2" charset="2"/>
              <a:buChar char="§"/>
            </a:pPr>
            <a:r>
              <a:rPr lang="en-US" altLang="en-US" sz="2800" smtClean="0"/>
              <a:t>The pairs of random variables</a:t>
            </a:r>
          </a:p>
          <a:p>
            <a:pPr>
              <a:lnSpc>
                <a:spcPct val="90000"/>
              </a:lnSpc>
              <a:buFont typeface="Monotype Sorts" pitchFamily="1" charset="2"/>
              <a:buNone/>
            </a:pPr>
            <a:r>
              <a:rPr lang="en-US" altLang="en-US" sz="2400" smtClean="0"/>
              <a:t>	</a:t>
            </a:r>
            <a:r>
              <a:rPr lang="en-US" altLang="en-US" sz="2400" i="1" smtClean="0"/>
              <a:t>(V(0),V(1)), (V(1),V(2)), (V(2),V(3)),…, (V(x),V(x+1))</a:t>
            </a:r>
          </a:p>
          <a:p>
            <a:pPr>
              <a:lnSpc>
                <a:spcPct val="90000"/>
              </a:lnSpc>
              <a:buFont typeface="Monotype Sorts" pitchFamily="1" charset="2"/>
              <a:buNone/>
            </a:pPr>
            <a:endParaRPr lang="en-US" altLang="en-US" sz="800" i="1"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Fig9_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457200"/>
            <a:ext cx="6324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533400"/>
            <a:ext cx="7772400" cy="762000"/>
          </a:xfrm>
        </p:spPr>
        <p:txBody>
          <a:bodyPr/>
          <a:lstStyle/>
          <a:p>
            <a:r>
              <a:rPr lang="en-US" altLang="en-US" smtClean="0">
                <a:latin typeface="Arial" panose="020B0604020202020204" pitchFamily="34" charset="0"/>
              </a:rPr>
              <a:t>Spatial Stochastic Process ...</a:t>
            </a:r>
            <a:endParaRPr lang="en-US" altLang="en-US" sz="3200" smtClean="0"/>
          </a:p>
        </p:txBody>
      </p:sp>
      <p:sp>
        <p:nvSpPr>
          <p:cNvPr id="19459" name="Rectangle 3"/>
          <p:cNvSpPr>
            <a:spLocks noGrp="1" noChangeArrowheads="1"/>
          </p:cNvSpPr>
          <p:nvPr>
            <p:ph type="body" idx="1"/>
          </p:nvPr>
        </p:nvSpPr>
        <p:spPr>
          <a:xfrm>
            <a:off x="381000" y="1676400"/>
            <a:ext cx="8458200" cy="4419600"/>
          </a:xfrm>
        </p:spPr>
        <p:txBody>
          <a:bodyPr/>
          <a:lstStyle/>
          <a:p>
            <a:pPr>
              <a:lnSpc>
                <a:spcPct val="90000"/>
              </a:lnSpc>
              <a:buFont typeface="Wingdings" panose="05000000000000000000" pitchFamily="2" charset="2"/>
              <a:buChar char="§"/>
            </a:pPr>
            <a:r>
              <a:rPr lang="en-US" altLang="en-US" sz="2800" smtClean="0"/>
              <a:t>The possible outcomes of </a:t>
            </a:r>
            <a:r>
              <a:rPr lang="en-US" altLang="en-US" sz="2400" i="1" smtClean="0"/>
              <a:t>(V(x),V(x+1)) </a:t>
            </a:r>
            <a:r>
              <a:rPr lang="en-US" altLang="en-US" sz="2800" smtClean="0"/>
              <a:t>and their corresponding probabilities (joint distribution)</a:t>
            </a:r>
          </a:p>
          <a:p>
            <a:pPr>
              <a:lnSpc>
                <a:spcPct val="90000"/>
              </a:lnSpc>
              <a:buFont typeface="Monotype Sorts" pitchFamily="1" charset="2"/>
              <a:buNone/>
            </a:pPr>
            <a:r>
              <a:rPr lang="en-US" altLang="en-US" sz="2800" smtClean="0"/>
              <a:t>			</a:t>
            </a:r>
            <a:r>
              <a:rPr lang="en-US" altLang="en-US" sz="2400" smtClean="0"/>
              <a:t>{(0,0), (0,1), (1,0), (1,1)} </a:t>
            </a:r>
          </a:p>
          <a:p>
            <a:pPr>
              <a:lnSpc>
                <a:spcPct val="90000"/>
              </a:lnSpc>
              <a:buFont typeface="Monotype Sorts" pitchFamily="1" charset="2"/>
              <a:buNone/>
            </a:pPr>
            <a:r>
              <a:rPr lang="en-US" altLang="en-US" sz="2400" smtClean="0"/>
              <a:t>	  		  3/8     1/8	1/8     3/8</a:t>
            </a:r>
          </a:p>
          <a:p>
            <a:pPr>
              <a:lnSpc>
                <a:spcPct val="90000"/>
              </a:lnSpc>
              <a:buFont typeface="Monotype Sorts" pitchFamily="1" charset="2"/>
              <a:buNone/>
            </a:pPr>
            <a:endParaRPr lang="en-US" altLang="en-US" sz="2400" smtClean="0"/>
          </a:p>
          <a:p>
            <a:pPr>
              <a:lnSpc>
                <a:spcPct val="90000"/>
              </a:lnSpc>
              <a:buFont typeface="Monotype Sorts" pitchFamily="1" charset="2"/>
              <a:buNone/>
            </a:pPr>
            <a:r>
              <a:rPr lang="en-US" altLang="en-US" sz="2400" smtClean="0"/>
              <a:t>			(0,0) 1/2*3/4= 3/8</a:t>
            </a:r>
          </a:p>
          <a:p>
            <a:pPr>
              <a:lnSpc>
                <a:spcPct val="90000"/>
              </a:lnSpc>
              <a:buFont typeface="Monotype Sorts" pitchFamily="1" charset="2"/>
              <a:buNone/>
            </a:pPr>
            <a:r>
              <a:rPr lang="en-US" altLang="en-US" sz="2400" smtClean="0"/>
              <a:t>    			(0,1) 1/2*1/4= 1/8</a:t>
            </a:r>
          </a:p>
          <a:p>
            <a:pPr>
              <a:lnSpc>
                <a:spcPct val="90000"/>
              </a:lnSpc>
              <a:buFont typeface="Monotype Sorts" pitchFamily="1" charset="2"/>
              <a:buNone/>
            </a:pPr>
            <a:r>
              <a:rPr lang="en-US" altLang="en-US" sz="2400" smtClean="0"/>
              <a:t>			(1,0) 1/2*1/4= 1/8</a:t>
            </a:r>
          </a:p>
          <a:p>
            <a:pPr>
              <a:lnSpc>
                <a:spcPct val="90000"/>
              </a:lnSpc>
              <a:buFont typeface="Monotype Sorts" pitchFamily="1" charset="2"/>
              <a:buNone/>
            </a:pPr>
            <a:r>
              <a:rPr lang="en-US" altLang="en-US" sz="2400" smtClean="0"/>
              <a:t>			(1,1) 1/2*3/4= 3/8</a:t>
            </a:r>
          </a:p>
          <a:p>
            <a:pPr>
              <a:lnSpc>
                <a:spcPct val="90000"/>
              </a:lnSpc>
              <a:buFont typeface="Monotype Sorts" pitchFamily="1" charset="2"/>
              <a:buNone/>
            </a:pPr>
            <a:endParaRPr lang="en-US" altLang="en-US" sz="2400" smtClean="0"/>
          </a:p>
          <a:p>
            <a:pPr>
              <a:lnSpc>
                <a:spcPct val="90000"/>
              </a:lnSpc>
              <a:buFont typeface="Monotype Sorts" pitchFamily="1" charset="2"/>
              <a:buNone/>
            </a:pPr>
            <a:endParaRPr lang="en-US" altLang="en-US"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533400"/>
            <a:ext cx="7772400" cy="762000"/>
          </a:xfrm>
        </p:spPr>
        <p:txBody>
          <a:bodyPr/>
          <a:lstStyle/>
          <a:p>
            <a:r>
              <a:rPr lang="en-US" altLang="en-US" smtClean="0">
                <a:latin typeface="Arial" panose="020B0604020202020204" pitchFamily="34" charset="0"/>
              </a:rPr>
              <a:t>Spatial Stochastic Process ...</a:t>
            </a:r>
            <a:endParaRPr lang="en-US" altLang="en-US" sz="3200" smtClean="0"/>
          </a:p>
        </p:txBody>
      </p:sp>
      <p:sp>
        <p:nvSpPr>
          <p:cNvPr id="20483" name="Rectangle 3"/>
          <p:cNvSpPr>
            <a:spLocks noGrp="1" noChangeArrowheads="1"/>
          </p:cNvSpPr>
          <p:nvPr>
            <p:ph type="body" idx="1"/>
          </p:nvPr>
        </p:nvSpPr>
        <p:spPr>
          <a:xfrm>
            <a:off x="228600" y="1524000"/>
            <a:ext cx="8763000" cy="4419600"/>
          </a:xfrm>
        </p:spPr>
        <p:txBody>
          <a:bodyPr/>
          <a:lstStyle/>
          <a:p>
            <a:pPr>
              <a:buFont typeface="Wingdings" panose="05000000000000000000" pitchFamily="2" charset="2"/>
              <a:buChar char="§"/>
            </a:pPr>
            <a:r>
              <a:rPr lang="en-US" altLang="en-US" sz="2800" smtClean="0"/>
              <a:t>What about the possible outcomes of pairs </a:t>
            </a:r>
            <a:r>
              <a:rPr lang="en-US" altLang="en-US" sz="2400" i="1" smtClean="0"/>
              <a:t>(V(x),V(x+</a:t>
            </a:r>
            <a:r>
              <a:rPr lang="en-US" altLang="en-US" sz="2400" i="1" smtClean="0">
                <a:solidFill>
                  <a:schemeClr val="accent1"/>
                </a:solidFill>
              </a:rPr>
              <a:t>2</a:t>
            </a:r>
            <a:r>
              <a:rPr lang="en-US" altLang="en-US" sz="2400" i="1" smtClean="0"/>
              <a:t>)) </a:t>
            </a:r>
            <a:r>
              <a:rPr lang="en-US" altLang="en-US" sz="2800" smtClean="0"/>
              <a:t>and their corresponding probabilities? </a:t>
            </a:r>
          </a:p>
          <a:p>
            <a:endParaRPr lang="en-US" altLang="en-US" sz="800" smtClean="0"/>
          </a:p>
          <a:p>
            <a:pPr>
              <a:buFont typeface="Wingdings" panose="05000000000000000000" pitchFamily="2" charset="2"/>
              <a:buChar char="§"/>
            </a:pPr>
            <a:r>
              <a:rPr lang="en-US" altLang="en-US" sz="2800" smtClean="0"/>
              <a:t>Let’s begin with triples </a:t>
            </a:r>
            <a:r>
              <a:rPr lang="en-US" altLang="en-US" sz="2400" i="1" smtClean="0"/>
              <a:t>(V(x),V(x+1),V(x+2)) </a:t>
            </a:r>
            <a:endParaRPr lang="en-US" altLang="en-US" sz="2800" smtClean="0"/>
          </a:p>
          <a:p>
            <a:pPr>
              <a:buFont typeface="Monotype Sorts" pitchFamily="1" charset="2"/>
              <a:buNone/>
            </a:pPr>
            <a:r>
              <a:rPr lang="en-US" altLang="en-US" sz="2400" smtClean="0"/>
              <a:t>{(0,0,0), (0,0,1), (0,1,0), (0,1,1), (1,0,0), (1,0,1), (1,1,0), (1,1,1)} </a:t>
            </a:r>
          </a:p>
          <a:p>
            <a:pPr>
              <a:buFont typeface="Monotype Sorts" pitchFamily="1" charset="2"/>
              <a:buNone/>
            </a:pPr>
            <a:endParaRPr lang="en-US" altLang="en-US" sz="800" smtClean="0"/>
          </a:p>
          <a:p>
            <a:pPr>
              <a:buFont typeface="Monotype Sorts" pitchFamily="1" charset="2"/>
              <a:buNone/>
            </a:pPr>
            <a:r>
              <a:rPr lang="en-US" altLang="en-US" sz="2400" smtClean="0"/>
              <a:t>		(0,0,0) (1,1,1) p=1/2*3/4*3/4=9/32</a:t>
            </a:r>
          </a:p>
          <a:p>
            <a:pPr>
              <a:buFont typeface="Monotype Sorts" pitchFamily="1" charset="2"/>
              <a:buNone/>
            </a:pPr>
            <a:r>
              <a:rPr lang="en-US" altLang="en-US" sz="2400" smtClean="0"/>
              <a:t>		(0,0,1) (1,1,0) p=1/2*3/4*1/4=3/32</a:t>
            </a:r>
          </a:p>
          <a:p>
            <a:pPr>
              <a:buFont typeface="Monotype Sorts" pitchFamily="1" charset="2"/>
              <a:buNone/>
            </a:pPr>
            <a:r>
              <a:rPr lang="en-US" altLang="en-US" sz="2400" smtClean="0"/>
              <a:t>		(1,0,0) (0,1,1) p=1/2*1/4*3/4=3/32</a:t>
            </a:r>
          </a:p>
          <a:p>
            <a:pPr>
              <a:buFont typeface="Monotype Sorts" pitchFamily="1" charset="2"/>
              <a:buNone/>
            </a:pPr>
            <a:r>
              <a:rPr lang="en-US" altLang="en-US" sz="2400" smtClean="0"/>
              <a:t>		(0,1,0) (1,0,1) p=1/2*1/4*1/4=1/32</a:t>
            </a:r>
          </a:p>
          <a:p>
            <a:pPr>
              <a:buFont typeface="Monotype Sorts" pitchFamily="1" charset="2"/>
              <a:buNone/>
            </a:pPr>
            <a:r>
              <a:rPr lang="en-US" altLang="en-US" sz="1200" smtClean="0"/>
              <a:t>		</a:t>
            </a:r>
          </a:p>
          <a:p>
            <a:pPr>
              <a:buFont typeface="Wingdings" panose="05000000000000000000" pitchFamily="2" charset="2"/>
              <a:buChar char="§"/>
            </a:pPr>
            <a:endParaRPr lang="en-US" altLang="en-US"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533400"/>
            <a:ext cx="7772400" cy="762000"/>
          </a:xfrm>
        </p:spPr>
        <p:txBody>
          <a:bodyPr/>
          <a:lstStyle/>
          <a:p>
            <a:r>
              <a:rPr lang="en-US" altLang="en-US" smtClean="0">
                <a:latin typeface="Arial" panose="020B0604020202020204" pitchFamily="34" charset="0"/>
              </a:rPr>
              <a:t>Spatial Stochastic Process ...</a:t>
            </a:r>
            <a:endParaRPr lang="en-US" altLang="en-US" sz="3200" smtClean="0"/>
          </a:p>
        </p:txBody>
      </p:sp>
      <p:sp>
        <p:nvSpPr>
          <p:cNvPr id="21507" name="Rectangle 3"/>
          <p:cNvSpPr>
            <a:spLocks noGrp="1" noChangeArrowheads="1"/>
          </p:cNvSpPr>
          <p:nvPr>
            <p:ph type="body" idx="1"/>
          </p:nvPr>
        </p:nvSpPr>
        <p:spPr>
          <a:xfrm>
            <a:off x="228600" y="1524000"/>
            <a:ext cx="8763000" cy="4419600"/>
          </a:xfrm>
        </p:spPr>
        <p:txBody>
          <a:bodyPr/>
          <a:lstStyle/>
          <a:p>
            <a:pPr>
              <a:lnSpc>
                <a:spcPct val="90000"/>
              </a:lnSpc>
              <a:buFont typeface="Monotype Sorts" pitchFamily="1" charset="2"/>
              <a:buNone/>
            </a:pPr>
            <a:endParaRPr lang="en-US" altLang="en-US" sz="800" smtClean="0"/>
          </a:p>
          <a:p>
            <a:pPr>
              <a:lnSpc>
                <a:spcPct val="90000"/>
              </a:lnSpc>
              <a:buFont typeface="Monotype Sorts" pitchFamily="1" charset="2"/>
              <a:buNone/>
            </a:pPr>
            <a:r>
              <a:rPr lang="en-US" altLang="en-US" sz="2400" smtClean="0"/>
              <a:t>		(0,0,0) (1,1,1) p=1/2*3/4*3/4=9/32</a:t>
            </a:r>
          </a:p>
          <a:p>
            <a:pPr>
              <a:lnSpc>
                <a:spcPct val="90000"/>
              </a:lnSpc>
              <a:buFont typeface="Monotype Sorts" pitchFamily="1" charset="2"/>
              <a:buNone/>
            </a:pPr>
            <a:r>
              <a:rPr lang="en-US" altLang="en-US" sz="2400" smtClean="0"/>
              <a:t>		(0,0,1) (1,1,0) (1,0,0) (0,1,1) p=1/2*3/4*1/4=3/32</a:t>
            </a:r>
          </a:p>
          <a:p>
            <a:pPr>
              <a:lnSpc>
                <a:spcPct val="90000"/>
              </a:lnSpc>
              <a:buFont typeface="Monotype Sorts" pitchFamily="1" charset="2"/>
              <a:buNone/>
            </a:pPr>
            <a:r>
              <a:rPr lang="en-US" altLang="en-US" sz="2400" smtClean="0"/>
              <a:t>		(0,1,0) (1,0,1) p=1/2*1/4*1/4=1/32</a:t>
            </a:r>
          </a:p>
          <a:p>
            <a:pPr>
              <a:lnSpc>
                <a:spcPct val="90000"/>
              </a:lnSpc>
              <a:buFont typeface="Monotype Sorts" pitchFamily="1" charset="2"/>
              <a:buNone/>
            </a:pPr>
            <a:r>
              <a:rPr lang="en-US" altLang="en-US" sz="1200" smtClean="0"/>
              <a:t>		</a:t>
            </a:r>
          </a:p>
          <a:p>
            <a:pPr>
              <a:lnSpc>
                <a:spcPct val="90000"/>
              </a:lnSpc>
              <a:buFont typeface="Wingdings" panose="05000000000000000000" pitchFamily="2" charset="2"/>
              <a:buChar char="§"/>
            </a:pPr>
            <a:r>
              <a:rPr lang="en-US" altLang="en-US" sz="2400" smtClean="0"/>
              <a:t>Now, </a:t>
            </a:r>
            <a:r>
              <a:rPr lang="en-US" altLang="en-US" sz="2400" i="1" smtClean="0"/>
              <a:t>(V(x),V(x+</a:t>
            </a:r>
            <a:r>
              <a:rPr lang="en-US" altLang="en-US" sz="2400" i="1" smtClean="0">
                <a:solidFill>
                  <a:schemeClr val="accent1"/>
                </a:solidFill>
              </a:rPr>
              <a:t>2</a:t>
            </a:r>
            <a:r>
              <a:rPr lang="en-US" altLang="en-US" sz="2400" i="1" smtClean="0"/>
              <a:t>)) </a:t>
            </a:r>
            <a:endParaRPr lang="en-US" altLang="en-US" sz="2400" smtClean="0"/>
          </a:p>
          <a:p>
            <a:pPr>
              <a:lnSpc>
                <a:spcPct val="90000"/>
              </a:lnSpc>
              <a:buFont typeface="Monotype Sorts" pitchFamily="1" charset="2"/>
              <a:buNone/>
            </a:pPr>
            <a:r>
              <a:rPr lang="en-US" altLang="en-US" sz="2400" smtClean="0"/>
              <a:t>		</a:t>
            </a:r>
            <a:r>
              <a:rPr lang="en-US" altLang="en-US" sz="2400" i="1" smtClean="0"/>
              <a:t>P{V(x),V(x+2)</a:t>
            </a:r>
            <a:r>
              <a:rPr lang="en-US" altLang="en-US" sz="2400" smtClean="0"/>
              <a:t> = (0,1)} = 3/32+3/32=6/32</a:t>
            </a:r>
          </a:p>
          <a:p>
            <a:pPr>
              <a:lnSpc>
                <a:spcPct val="90000"/>
              </a:lnSpc>
              <a:buFont typeface="Monotype Sorts" pitchFamily="1" charset="2"/>
              <a:buNone/>
            </a:pPr>
            <a:r>
              <a:rPr lang="en-US" altLang="en-US" sz="2400" smtClean="0"/>
              <a:t>		</a:t>
            </a:r>
            <a:r>
              <a:rPr lang="en-US" altLang="en-US" sz="2400" i="1" smtClean="0"/>
              <a:t>P{V(x),V(x+2)</a:t>
            </a:r>
            <a:r>
              <a:rPr lang="en-US" altLang="en-US" sz="2400" smtClean="0"/>
              <a:t> = (1,0)} = 3/32+3/32=6/32</a:t>
            </a:r>
          </a:p>
          <a:p>
            <a:pPr>
              <a:lnSpc>
                <a:spcPct val="90000"/>
              </a:lnSpc>
              <a:buFont typeface="Monotype Sorts" pitchFamily="1" charset="2"/>
              <a:buNone/>
            </a:pPr>
            <a:r>
              <a:rPr lang="en-US" altLang="en-US" sz="2400" smtClean="0"/>
              <a:t>		</a:t>
            </a:r>
            <a:r>
              <a:rPr lang="en-US" altLang="en-US" sz="2400" i="1" smtClean="0"/>
              <a:t>P{V(x),V(x+2)</a:t>
            </a:r>
            <a:r>
              <a:rPr lang="en-US" altLang="en-US" sz="2400" smtClean="0"/>
              <a:t> = (1,1)} = 9/32+1/32=10/32</a:t>
            </a:r>
          </a:p>
          <a:p>
            <a:pPr>
              <a:lnSpc>
                <a:spcPct val="90000"/>
              </a:lnSpc>
              <a:buFont typeface="Monotype Sorts" pitchFamily="1" charset="2"/>
              <a:buNone/>
            </a:pPr>
            <a:r>
              <a:rPr lang="en-US" altLang="en-US" sz="2400" i="1" smtClean="0"/>
              <a:t>		P{V(x),V(x+2)</a:t>
            </a:r>
            <a:r>
              <a:rPr lang="en-US" altLang="en-US" sz="2400" smtClean="0"/>
              <a:t> = (0,0)} = 9/32+1/32=10/32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685800"/>
            <a:ext cx="7772400" cy="762000"/>
          </a:xfrm>
        </p:spPr>
        <p:txBody>
          <a:bodyPr/>
          <a:lstStyle/>
          <a:p>
            <a:r>
              <a:rPr lang="en-US" altLang="en-US" smtClean="0">
                <a:latin typeface="Arial" panose="020B0604020202020204" pitchFamily="34" charset="0"/>
              </a:rPr>
              <a:t>Stationarity</a:t>
            </a:r>
            <a:endParaRPr lang="en-US" altLang="en-US" sz="3200" smtClean="0"/>
          </a:p>
        </p:txBody>
      </p:sp>
      <p:sp>
        <p:nvSpPr>
          <p:cNvPr id="22531" name="Rectangle 3"/>
          <p:cNvSpPr>
            <a:spLocks noGrp="1" noChangeArrowheads="1"/>
          </p:cNvSpPr>
          <p:nvPr>
            <p:ph type="body" idx="1"/>
          </p:nvPr>
        </p:nvSpPr>
        <p:spPr>
          <a:xfrm>
            <a:off x="304800" y="1600200"/>
            <a:ext cx="8534400" cy="4876800"/>
          </a:xfrm>
        </p:spPr>
        <p:txBody>
          <a:bodyPr/>
          <a:lstStyle/>
          <a:p>
            <a:pPr>
              <a:buFont typeface="Wingdings" panose="05000000000000000000" pitchFamily="2" charset="2"/>
              <a:buChar char="§"/>
            </a:pPr>
            <a:r>
              <a:rPr lang="en-US" altLang="en-US" sz="2800" smtClean="0"/>
              <a:t>Define pair of random variables separated by distance </a:t>
            </a:r>
            <a:r>
              <a:rPr lang="en-US" altLang="en-US" sz="2800" i="1" smtClean="0"/>
              <a:t>h</a:t>
            </a:r>
            <a:r>
              <a:rPr lang="en-US" altLang="en-US" sz="2800" smtClean="0"/>
              <a:t>: (</a:t>
            </a:r>
            <a:r>
              <a:rPr lang="en-US" altLang="en-US" sz="2800" i="1" smtClean="0"/>
              <a:t>V</a:t>
            </a:r>
            <a:r>
              <a:rPr lang="en-US" altLang="en-US" sz="2800" smtClean="0"/>
              <a:t>(</a:t>
            </a:r>
            <a:r>
              <a:rPr lang="en-US" altLang="en-US" sz="2800" i="1" smtClean="0"/>
              <a:t>x</a:t>
            </a:r>
            <a:r>
              <a:rPr lang="en-US" altLang="en-US" sz="2800" smtClean="0"/>
              <a:t>)</a:t>
            </a:r>
            <a:r>
              <a:rPr lang="en-US" altLang="en-US" sz="2800" i="1" smtClean="0"/>
              <a:t>,V</a:t>
            </a:r>
            <a:r>
              <a:rPr lang="en-US" altLang="en-US" sz="2800" smtClean="0"/>
              <a:t>(</a:t>
            </a:r>
            <a:r>
              <a:rPr lang="en-US" altLang="en-US" sz="2800" i="1" smtClean="0"/>
              <a:t>x+h</a:t>
            </a:r>
            <a:r>
              <a:rPr lang="en-US" altLang="en-US" sz="2800" smtClean="0"/>
              <a:t>)).</a:t>
            </a:r>
          </a:p>
          <a:p>
            <a:endParaRPr lang="en-US" altLang="en-US" sz="900" smtClean="0"/>
          </a:p>
          <a:p>
            <a:pPr>
              <a:buFont typeface="Wingdings" panose="05000000000000000000" pitchFamily="2" charset="2"/>
              <a:buChar char="§"/>
            </a:pPr>
            <a:r>
              <a:rPr lang="en-US" altLang="en-US" sz="2800" smtClean="0"/>
              <a:t>Then the probability of staying at the same value would decrease, asymptotically approaching ½. </a:t>
            </a:r>
          </a:p>
          <a:p>
            <a:endParaRPr lang="en-US" altLang="en-US" sz="900" smtClean="0"/>
          </a:p>
          <a:p>
            <a:pPr>
              <a:lnSpc>
                <a:spcPct val="90000"/>
              </a:lnSpc>
              <a:buFont typeface="Monotype Sorts" pitchFamily="1" charset="2"/>
              <a:buNone/>
            </a:pPr>
            <a:r>
              <a:rPr lang="en-US" altLang="en-US" sz="2400" i="1" smtClean="0"/>
              <a:t>	P{V(x),V(x+</a:t>
            </a:r>
            <a:r>
              <a:rPr lang="en-US" altLang="en-US" sz="2400" i="1" smtClean="0">
                <a:solidFill>
                  <a:schemeClr val="accent1"/>
                </a:solidFill>
              </a:rPr>
              <a:t>1</a:t>
            </a:r>
            <a:r>
              <a:rPr lang="en-US" altLang="en-US" sz="2400" smtClean="0"/>
              <a:t>) = (0,0) (1,1)</a:t>
            </a:r>
            <a:r>
              <a:rPr lang="en-US" altLang="en-US" sz="2400" i="1" smtClean="0"/>
              <a:t>}</a:t>
            </a:r>
            <a:r>
              <a:rPr lang="en-US" altLang="en-US" sz="2400" smtClean="0"/>
              <a:t> =3/8+3/8=3/4=24/32</a:t>
            </a:r>
          </a:p>
          <a:p>
            <a:pPr>
              <a:lnSpc>
                <a:spcPct val="90000"/>
              </a:lnSpc>
              <a:buFont typeface="Monotype Sorts" pitchFamily="1" charset="2"/>
              <a:buNone/>
            </a:pPr>
            <a:r>
              <a:rPr lang="en-US" altLang="en-US" sz="2400" i="1" smtClean="0"/>
              <a:t>	P{V(x),V(x+</a:t>
            </a:r>
            <a:r>
              <a:rPr lang="en-US" altLang="en-US" sz="2400" i="1" smtClean="0">
                <a:solidFill>
                  <a:schemeClr val="accent1"/>
                </a:solidFill>
              </a:rPr>
              <a:t>2</a:t>
            </a:r>
            <a:r>
              <a:rPr lang="en-US" altLang="en-US" sz="2400" i="1" smtClean="0"/>
              <a:t>) </a:t>
            </a:r>
            <a:r>
              <a:rPr lang="en-US" altLang="en-US" sz="2400" smtClean="0"/>
              <a:t>= (0,0) (1,1)</a:t>
            </a:r>
            <a:r>
              <a:rPr lang="en-US" altLang="en-US" sz="2400" i="1" smtClean="0"/>
              <a:t>}</a:t>
            </a:r>
            <a:r>
              <a:rPr lang="en-US" altLang="en-US" sz="2400" smtClean="0"/>
              <a:t> = 10/32+10/32=20/32</a:t>
            </a:r>
          </a:p>
          <a:p>
            <a:pPr>
              <a:lnSpc>
                <a:spcPct val="90000"/>
              </a:lnSpc>
              <a:buFont typeface="Monotype Sorts" pitchFamily="1" charset="2"/>
              <a:buNone/>
            </a:pPr>
            <a:endParaRPr lang="en-US" altLang="en-US" sz="2400" smtClean="0"/>
          </a:p>
          <a:p>
            <a:endParaRPr lang="en-US" alt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685800"/>
            <a:ext cx="7772400" cy="762000"/>
          </a:xfrm>
        </p:spPr>
        <p:txBody>
          <a:bodyPr/>
          <a:lstStyle/>
          <a:p>
            <a:r>
              <a:rPr lang="en-US" altLang="en-US" smtClean="0">
                <a:latin typeface="Arial" panose="020B0604020202020204" pitchFamily="34" charset="0"/>
              </a:rPr>
              <a:t>Stationarity ...</a:t>
            </a:r>
          </a:p>
        </p:txBody>
      </p:sp>
      <p:sp>
        <p:nvSpPr>
          <p:cNvPr id="23555" name="Rectangle 3"/>
          <p:cNvSpPr>
            <a:spLocks noGrp="1" noChangeArrowheads="1"/>
          </p:cNvSpPr>
          <p:nvPr>
            <p:ph type="body" idx="1"/>
          </p:nvPr>
        </p:nvSpPr>
        <p:spPr>
          <a:xfrm>
            <a:off x="304800" y="1600200"/>
            <a:ext cx="8458200" cy="4876800"/>
          </a:xfrm>
        </p:spPr>
        <p:txBody>
          <a:bodyPr/>
          <a:lstStyle/>
          <a:p>
            <a:pPr>
              <a:buFont typeface="Wingdings" panose="05000000000000000000" pitchFamily="2" charset="2"/>
              <a:buChar char="§"/>
            </a:pPr>
            <a:r>
              <a:rPr lang="en-US" altLang="en-US" sz="2800" smtClean="0"/>
              <a:t>The univariate probability law of </a:t>
            </a:r>
            <a:r>
              <a:rPr lang="en-US" altLang="en-US" sz="2800" i="1" smtClean="0"/>
              <a:t>V</a:t>
            </a:r>
            <a:r>
              <a:rPr lang="en-US" altLang="en-US" sz="2800" smtClean="0"/>
              <a:t>(</a:t>
            </a:r>
            <a:r>
              <a:rPr lang="en-US" altLang="en-US" sz="2800" i="1" smtClean="0"/>
              <a:t>x</a:t>
            </a:r>
            <a:r>
              <a:rPr lang="en-US" altLang="en-US" sz="2800" smtClean="0"/>
              <a:t>) does not depend on the location of </a:t>
            </a:r>
            <a:r>
              <a:rPr lang="en-US" altLang="en-US" sz="2800" i="1" smtClean="0"/>
              <a:t>x</a:t>
            </a:r>
            <a:r>
              <a:rPr lang="en-US" altLang="en-US" sz="2800" smtClean="0"/>
              <a:t>; 0 and 1 have an equal probability of occurring at all locations. </a:t>
            </a:r>
          </a:p>
          <a:p>
            <a:endParaRPr lang="en-US" altLang="en-US" sz="1000" smtClean="0"/>
          </a:p>
          <a:p>
            <a:pPr>
              <a:buFont typeface="Wingdings" panose="05000000000000000000" pitchFamily="2" charset="2"/>
              <a:buChar char="§"/>
            </a:pPr>
            <a:r>
              <a:rPr lang="en-US" altLang="en-US" sz="2800" smtClean="0"/>
              <a:t>Similarly, the bivariate probability law of (</a:t>
            </a:r>
            <a:r>
              <a:rPr lang="en-US" altLang="en-US" sz="2800" i="1" smtClean="0"/>
              <a:t>V</a:t>
            </a:r>
            <a:r>
              <a:rPr lang="en-US" altLang="en-US" sz="2800" smtClean="0"/>
              <a:t>(</a:t>
            </a:r>
            <a:r>
              <a:rPr lang="en-US" altLang="en-US" sz="2800" i="1" smtClean="0"/>
              <a:t>x</a:t>
            </a:r>
            <a:r>
              <a:rPr lang="en-US" altLang="en-US" sz="2800" smtClean="0"/>
              <a:t>)</a:t>
            </a:r>
            <a:r>
              <a:rPr lang="en-US" altLang="en-US" sz="2800" i="1" smtClean="0"/>
              <a:t>, V</a:t>
            </a:r>
            <a:r>
              <a:rPr lang="en-US" altLang="en-US" sz="2800" smtClean="0"/>
              <a:t>(</a:t>
            </a:r>
            <a:r>
              <a:rPr lang="en-US" altLang="en-US" sz="2800" i="1" smtClean="0"/>
              <a:t>x+h</a:t>
            </a:r>
            <a:r>
              <a:rPr lang="en-US" altLang="en-US" sz="2800" smtClean="0"/>
              <a:t>)) does not depend on the location </a:t>
            </a:r>
            <a:r>
              <a:rPr lang="en-US" altLang="en-US" sz="2800" i="1" smtClean="0"/>
              <a:t>x</a:t>
            </a:r>
            <a:r>
              <a:rPr lang="en-US" altLang="en-US" sz="2800" smtClean="0"/>
              <a:t>, but only on the separation of </a:t>
            </a:r>
            <a:r>
              <a:rPr lang="en-US" altLang="en-US" sz="2800" i="1" smtClean="0"/>
              <a:t>h</a:t>
            </a:r>
            <a:r>
              <a:rPr lang="en-US" altLang="en-US" sz="2800" smtClean="0"/>
              <a:t>; all pairs of random variables separated by a particular distance </a:t>
            </a:r>
            <a:r>
              <a:rPr lang="en-US" altLang="en-US" sz="2800" i="1" smtClean="0"/>
              <a:t>h</a:t>
            </a:r>
            <a:r>
              <a:rPr lang="en-US" altLang="en-US" sz="2800" smtClean="0"/>
              <a:t> have the same joint probability distribution. </a:t>
            </a:r>
          </a:p>
        </p:txBody>
      </p:sp>
    </p:spTree>
  </p:cSld>
  <p:clrMapOvr>
    <a:masterClrMapping/>
  </p:clrMapOvr>
</p:sld>
</file>

<file path=ppt/theme/theme1.xml><?xml version="1.0" encoding="utf-8"?>
<a:theme xmlns:a="http://schemas.openxmlformats.org/drawingml/2006/main" name="Contemporary Portrait">
  <a:themeElements>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fontScheme name="Contemporary Portrai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 charset="0"/>
          </a:defRPr>
        </a:defPPr>
      </a:lstStyle>
    </a:lnDef>
  </a:objectDefaults>
  <a:extraClrSchemeLst>
    <a:extraClrScheme>
      <a:clrScheme name="Contemporary Portrait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Contemporary Portrai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ontemporary Portrait 4">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Contemporary Portrait 5">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Contemporary Portrait 6">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Contemporary Portrait 7">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ECB65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1887</TotalTime>
  <Words>1180</Words>
  <Application>Microsoft Office PowerPoint</Application>
  <PresentationFormat>On-screen Show (4:3)</PresentationFormat>
  <Paragraphs>179</Paragraphs>
  <Slides>27</Slides>
  <Notes>27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Arial</vt:lpstr>
      <vt:lpstr>Arial Black</vt:lpstr>
      <vt:lpstr>Monotype Sorts</vt:lpstr>
      <vt:lpstr>Times</vt:lpstr>
      <vt:lpstr>Times New Roman</vt:lpstr>
      <vt:lpstr>Wingdings</vt:lpstr>
      <vt:lpstr>Contemporary Portrait</vt:lpstr>
      <vt:lpstr>Equation</vt:lpstr>
      <vt:lpstr>Geo597 Geostatistics </vt:lpstr>
      <vt:lpstr>Spatial Stochastic Process</vt:lpstr>
      <vt:lpstr>Spatial Stochastic Process ...</vt:lpstr>
      <vt:lpstr>PowerPoint Presentation</vt:lpstr>
      <vt:lpstr>Spatial Stochastic Process ...</vt:lpstr>
      <vt:lpstr>Spatial Stochastic Process ...</vt:lpstr>
      <vt:lpstr>Spatial Stochastic Process ...</vt:lpstr>
      <vt:lpstr>Stationarity</vt:lpstr>
      <vt:lpstr>Stationarity ...</vt:lpstr>
      <vt:lpstr>Stationarity ...</vt:lpstr>
      <vt:lpstr>Stationarity ...</vt:lpstr>
      <vt:lpstr>Parameters of Random Functions</vt:lpstr>
      <vt:lpstr>Parameters of Random Functions ...</vt:lpstr>
      <vt:lpstr>Parameters of Random Functions ...</vt:lpstr>
      <vt:lpstr>Parameters of Random Functions ...</vt:lpstr>
      <vt:lpstr>Parameters of Random Functions ...</vt:lpstr>
      <vt:lpstr>PowerPoint Presentation</vt:lpstr>
      <vt:lpstr>Parameters of Random Functions ...</vt:lpstr>
      <vt:lpstr>Parameters of Random Functions ...</vt:lpstr>
      <vt:lpstr>PowerPoint Presentation</vt:lpstr>
      <vt:lpstr>PowerPoint Presentation</vt:lpstr>
      <vt:lpstr>Implication of Unbiased Estimates</vt:lpstr>
      <vt:lpstr>Implication of Unbiased Estimates ...</vt:lpstr>
      <vt:lpstr>Implication of Unbiased Estimates ...</vt:lpstr>
      <vt:lpstr>Implication of Unbiased Estimates ...</vt:lpstr>
      <vt:lpstr>Implication of Unbiased Estimates ...</vt:lpstr>
      <vt:lpstr>Implication of Unbiased Estimates ...</vt:lpstr>
    </vt:vector>
  </TitlesOfParts>
  <Company>UB Geography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Ch7. Spatial Continuity</dc:title>
  <dc:creator>Hyunwoo Lim</dc:creator>
  <cp:lastModifiedBy>Windows User</cp:lastModifiedBy>
  <cp:revision>295</cp:revision>
  <dcterms:created xsi:type="dcterms:W3CDTF">2004-01-26T15:06:57Z</dcterms:created>
  <dcterms:modified xsi:type="dcterms:W3CDTF">2020-02-20T19:19:01Z</dcterms:modified>
</cp:coreProperties>
</file>