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3"/>
  </p:notesMasterIdLst>
  <p:sldIdLst>
    <p:sldId id="292" r:id="rId2"/>
    <p:sldId id="293" r:id="rId3"/>
    <p:sldId id="294" r:id="rId4"/>
    <p:sldId id="327" r:id="rId5"/>
    <p:sldId id="295" r:id="rId6"/>
    <p:sldId id="296" r:id="rId7"/>
    <p:sldId id="297" r:id="rId8"/>
    <p:sldId id="330" r:id="rId9"/>
    <p:sldId id="331" r:id="rId10"/>
    <p:sldId id="299" r:id="rId11"/>
    <p:sldId id="332" r:id="rId12"/>
    <p:sldId id="333" r:id="rId13"/>
    <p:sldId id="301" r:id="rId14"/>
    <p:sldId id="352" r:id="rId15"/>
    <p:sldId id="335" r:id="rId16"/>
    <p:sldId id="334" r:id="rId17"/>
    <p:sldId id="302" r:id="rId18"/>
    <p:sldId id="303" r:id="rId19"/>
    <p:sldId id="336" r:id="rId20"/>
    <p:sldId id="304" r:id="rId21"/>
    <p:sldId id="337" r:id="rId22"/>
    <p:sldId id="306" r:id="rId23"/>
    <p:sldId id="342" r:id="rId24"/>
    <p:sldId id="339" r:id="rId25"/>
    <p:sldId id="307" r:id="rId26"/>
    <p:sldId id="308" r:id="rId27"/>
    <p:sldId id="343" r:id="rId28"/>
    <p:sldId id="351" r:id="rId29"/>
    <p:sldId id="311" r:id="rId30"/>
    <p:sldId id="312" r:id="rId31"/>
    <p:sldId id="353" r:id="rId3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DE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83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6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7.wmf"/><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6.wmf"/><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a:latin typeface="Times New Roman" pitchFamily="1" charset="0"/>
                <a:ea typeface="+mn-ea"/>
              </a:defRPr>
            </a:lvl1pPr>
          </a:lstStyle>
          <a:p>
            <a:pPr>
              <a:defRPr/>
            </a:pPr>
            <a:endParaRPr lang="en-US"/>
          </a:p>
        </p:txBody>
      </p:sp>
      <p:sp>
        <p:nvSpPr>
          <p:cNvPr id="130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a:latin typeface="Times New Roman" pitchFamily="1" charset="0"/>
                <a:ea typeface="+mn-ea"/>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atin typeface="Times New Roman" pitchFamily="1" charset="0"/>
                <a:ea typeface="+mn-ea"/>
              </a:defRPr>
            </a:lvl1pPr>
          </a:lstStyle>
          <a:p>
            <a:pPr>
              <a:defRPr/>
            </a:pPr>
            <a:endParaRPr lang="en-US"/>
          </a:p>
        </p:txBody>
      </p:sp>
      <p:sp>
        <p:nvSpPr>
          <p:cNvPr id="130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fld id="{C1F80A0B-4720-44CC-81D8-188712EE2E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 charset="0"/>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F51CA9A8-E0AE-49B5-B0A8-9C3773E1E69C}" type="slidenum">
              <a:rPr lang="en-US" altLang="en-US" sz="1200"/>
              <a:pPr eaLnBrk="1" hangingPunct="1"/>
              <a:t>1</a:t>
            </a:fld>
            <a:endParaRPr lang="en-US" altLang="en-US" sz="12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4D08691-46DB-423D-9E33-242FF57A5EBB}" type="slidenum">
              <a:rPr lang="en-US" altLang="en-US" sz="1200"/>
              <a:pPr eaLnBrk="1" hangingPunct="1"/>
              <a:t>10</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F1D8B64-F83E-4740-8E4F-91F50C764362}" type="slidenum">
              <a:rPr lang="en-US" altLang="en-US" sz="1200"/>
              <a:pPr eaLnBrk="1" hangingPunct="1"/>
              <a:t>11</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B1AADA58-23C2-4930-BB33-0E2DF9A31EF5}" type="slidenum">
              <a:rPr lang="en-US" altLang="en-US" sz="1200"/>
              <a:pPr eaLnBrk="1" hangingPunct="1"/>
              <a:t>12</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8919A2B8-4ABC-407C-938F-86C58944EEFC}" type="slidenum">
              <a:rPr lang="en-US" altLang="en-US" sz="1200"/>
              <a:pPr eaLnBrk="1" hangingPunct="1"/>
              <a:t>13</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82B33EC8-4585-4F02-A41A-8E34F47BECAD}" type="slidenum">
              <a:rPr lang="en-US" altLang="en-US" sz="1200"/>
              <a:pPr eaLnBrk="1" hangingPunct="1"/>
              <a:t>14</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989BA99-388B-498D-A7F9-8EEDE9BA4A36}" type="slidenum">
              <a:rPr lang="en-US" altLang="en-US" sz="1200"/>
              <a:pPr eaLnBrk="1" hangingPunct="1"/>
              <a:t>15</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A43370B-1A63-4352-BFF4-7B41652170B2}" type="slidenum">
              <a:rPr lang="en-US" altLang="en-US" sz="1200"/>
              <a:pPr eaLnBrk="1" hangingPunct="1"/>
              <a:t>16</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23B0694-730A-48FF-9149-030E66292C56}" type="slidenum">
              <a:rPr lang="en-US" altLang="en-US" sz="1200"/>
              <a:pPr eaLnBrk="1" hangingPunct="1"/>
              <a:t>17</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318A027B-FBDB-447A-842E-6A85FA246519}" type="slidenum">
              <a:rPr lang="en-US" altLang="en-US" sz="1200"/>
              <a:pPr eaLnBrk="1" hangingPunct="1"/>
              <a:t>18</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DCB9736-5F43-4164-A215-323C368956C2}" type="slidenum">
              <a:rPr lang="en-US" altLang="en-US" sz="1200"/>
              <a:pPr eaLnBrk="1" hangingPunct="1"/>
              <a:t>19</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8FB1191-1E37-464B-8B51-DB69D8280BD8}" type="slidenum">
              <a:rPr lang="en-US" altLang="en-US" sz="1200"/>
              <a:pPr eaLnBrk="1" hangingPunct="1"/>
              <a:t>2</a:t>
            </a:fld>
            <a:endParaRPr lang="en-US" altLang="en-US" sz="120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C2DF3CD-576B-4318-9761-D1AC59BBC36D}" type="slidenum">
              <a:rPr lang="en-US" altLang="en-US" sz="1200"/>
              <a:pPr eaLnBrk="1" hangingPunct="1"/>
              <a:t>20</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0BF390C-E423-4168-AD73-7E8DF586E68D}" type="slidenum">
              <a:rPr lang="en-US" altLang="en-US" sz="1200"/>
              <a:pPr eaLnBrk="1" hangingPunct="1"/>
              <a:t>21</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5EA50C3-E2A5-4428-A1DE-F25EE28DE313}" type="slidenum">
              <a:rPr lang="en-US" altLang="en-US" sz="1200"/>
              <a:pPr eaLnBrk="1" hangingPunct="1"/>
              <a:t>22</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0DB394F7-73CB-4227-9AB3-C3C2FDD74CDA}" type="slidenum">
              <a:rPr lang="en-US" altLang="en-US" sz="1200"/>
              <a:pPr eaLnBrk="1" hangingPunct="1"/>
              <a:t>23</a:t>
            </a:fld>
            <a:endParaRPr lang="en-US" altLang="en-US" sz="12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8BB844FD-7C29-4996-9301-3DB24ABBE3A6}" type="slidenum">
              <a:rPr lang="en-US" altLang="en-US" sz="1200"/>
              <a:pPr eaLnBrk="1" hangingPunct="1"/>
              <a:t>24</a:t>
            </a:fld>
            <a:endParaRPr lang="en-US" altLang="en-US" sz="120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11901C70-132F-4941-8AD3-DBD31FB3F9DD}" type="slidenum">
              <a:rPr lang="en-US" altLang="en-US" sz="1200"/>
              <a:pPr eaLnBrk="1" hangingPunct="1"/>
              <a:t>25</a:t>
            </a:fld>
            <a:endParaRPr lang="en-US" altLang="en-US" sz="12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7FF14D2-79FB-4EE2-90F5-2F1E97F22D2C}" type="slidenum">
              <a:rPr lang="en-US" altLang="en-US" sz="1200"/>
              <a:pPr eaLnBrk="1" hangingPunct="1"/>
              <a:t>26</a:t>
            </a:fld>
            <a:endParaRPr lang="en-US" altLang="en-US" sz="120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B93657D2-A2C7-4939-8A0B-0DA9FA451EEB}" type="slidenum">
              <a:rPr lang="en-US" altLang="en-US" sz="1200"/>
              <a:pPr eaLnBrk="1" hangingPunct="1"/>
              <a:t>27</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F71D393E-03AA-460D-954E-F06B6E258485}" type="slidenum">
              <a:rPr lang="en-US" altLang="en-US" sz="1200"/>
              <a:pPr eaLnBrk="1" hangingPunct="1"/>
              <a:t>28</a:t>
            </a:fld>
            <a:endParaRPr lang="en-US" altLang="en-US" sz="12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CFF2913-81C7-4AFC-9C70-F32B52A971F4}" type="slidenum">
              <a:rPr lang="en-US" altLang="en-US" sz="1200"/>
              <a:pPr eaLnBrk="1" hangingPunct="1"/>
              <a:t>29</a:t>
            </a:fld>
            <a:endParaRPr lang="en-US" altLang="en-US" sz="12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AB2A3E2-B966-44BC-910E-8887D27CEC9B}" type="slidenum">
              <a:rPr lang="en-US" altLang="en-US" sz="1200"/>
              <a:pPr eaLnBrk="1" hangingPunct="1"/>
              <a:t>3</a:t>
            </a:fld>
            <a:endParaRPr lang="en-US" altLang="en-US" sz="120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9AA5588-7F61-4E50-963E-30A8998576FF}" type="slidenum">
              <a:rPr lang="en-US" altLang="en-US" sz="1200"/>
              <a:pPr eaLnBrk="1" hangingPunct="1"/>
              <a:t>30</a:t>
            </a:fld>
            <a:endParaRPr lang="en-US" altLang="en-US" sz="12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6183080A-22CA-407A-B980-42D47AC664E8}" type="slidenum">
              <a:rPr lang="en-US" altLang="en-US" sz="1200"/>
              <a:pPr eaLnBrk="1" hangingPunct="1"/>
              <a:t>31</a:t>
            </a:fld>
            <a:endParaRPr lang="en-US" altLang="en-US" sz="12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51A7C4BF-2195-44FC-8678-D9EF16048209}" type="slidenum">
              <a:rPr lang="en-US" altLang="en-US" sz="1200"/>
              <a:pPr eaLnBrk="1" hangingPunct="1"/>
              <a:t>4</a:t>
            </a:fld>
            <a:endParaRPr lang="en-US" altLang="en-US" sz="12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86AABA6-7E7F-4903-BDA6-DD9881E2A288}" type="slidenum">
              <a:rPr lang="en-US" altLang="en-US" sz="1200"/>
              <a:pPr eaLnBrk="1" hangingPunct="1"/>
              <a:t>5</a:t>
            </a:fld>
            <a:endParaRPr lang="en-US" alt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B12DFA1-0663-4AEE-BF4A-D5C97AB639E4}" type="slidenum">
              <a:rPr lang="en-US" altLang="en-US" sz="1200"/>
              <a:pPr eaLnBrk="1" hangingPunct="1"/>
              <a:t>6</a:t>
            </a:fld>
            <a:endParaRPr lang="en-US" altLang="en-US" sz="12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225BC68-4D59-4822-BB64-0458C25B02F6}" type="slidenum">
              <a:rPr lang="en-US" altLang="en-US" sz="1200"/>
              <a:pPr eaLnBrk="1" hangingPunct="1"/>
              <a:t>7</a:t>
            </a:fld>
            <a:endParaRPr lang="en-US" altLang="en-US"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A3147FA-5EF5-49F4-A2BA-668E57C859C2}" type="slidenum">
              <a:rPr lang="en-US" altLang="en-US" sz="1200"/>
              <a:pPr eaLnBrk="1" hangingPunct="1"/>
              <a:t>8</a:t>
            </a:fld>
            <a:endParaRPr lang="en-US" alt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24E178C6-11F7-4B7E-A3BF-9CDFB4D52A70}" type="slidenum">
              <a:rPr lang="en-US" altLang="en-US" sz="1200"/>
              <a:pPr eaLnBrk="1" hangingPunct="1"/>
              <a:t>9</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aint"/>
          <p:cNvPicPr>
            <a:picLocks noChangeAspect="1" noChangeArrowheads="1"/>
          </p:cNvPicPr>
          <p:nvPr/>
        </p:nvPicPr>
        <p:blipFill>
          <a:blip r:embed="rId2">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82880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8" name="Rectangle 2"/>
          <p:cNvSpPr>
            <a:spLocks noGrp="1" noChangeArrowheads="1"/>
          </p:cNvSpPr>
          <p:nvPr>
            <p:ph type="ctrTitle"/>
          </p:nvPr>
        </p:nvSpPr>
        <p:spPr>
          <a:xfrm>
            <a:off x="914400" y="685800"/>
            <a:ext cx="7721600" cy="1143000"/>
          </a:xfrm>
        </p:spPr>
        <p:txBody>
          <a:bodyPr/>
          <a:lstStyle>
            <a:lvl1pPr>
              <a:defRPr/>
            </a:lvl1pPr>
          </a:lstStyle>
          <a:p>
            <a:r>
              <a:rPr lang="en-US"/>
              <a:t>Click to edit Master title style</a:t>
            </a:r>
          </a:p>
        </p:txBody>
      </p:sp>
      <p:sp>
        <p:nvSpPr>
          <p:cNvPr id="45059" name="Rectangle 3"/>
          <p:cNvSpPr>
            <a:spLocks noGrp="1" noChangeArrowheads="1"/>
          </p:cNvSpPr>
          <p:nvPr>
            <p:ph type="subTitle" idx="1"/>
          </p:nvPr>
        </p:nvSpPr>
        <p:spPr>
          <a:xfrm>
            <a:off x="2133600" y="3886200"/>
            <a:ext cx="6400800" cy="1771650"/>
          </a:xfrm>
        </p:spPr>
        <p:txBody>
          <a:bodyPr/>
          <a:lstStyle>
            <a:lvl1pPr marL="0" indent="0">
              <a:buFont typeface="Monotype Sorts" pitchFamily="1" charset="2"/>
              <a:buNone/>
              <a:defRPr>
                <a:latin typeface="Arial Black" pitchFamily="1" charset="0"/>
              </a:defRPr>
            </a:lvl1pPr>
          </a:lstStyle>
          <a:p>
            <a:r>
              <a:rPr lang="en-US"/>
              <a:t>Click to edit Master subtitle style</a:t>
            </a:r>
          </a:p>
        </p:txBody>
      </p:sp>
      <p:sp>
        <p:nvSpPr>
          <p:cNvPr id="5" name="Date Placeholder 4"/>
          <p:cNvSpPr>
            <a:spLocks noGrp="1" noChangeArrowheads="1"/>
          </p:cNvSpPr>
          <p:nvPr>
            <p:ph type="dt" sz="half" idx="10"/>
          </p:nvPr>
        </p:nvSpPr>
        <p:spPr>
          <a:xfrm>
            <a:off x="711200" y="6229350"/>
            <a:ext cx="1930400" cy="514350"/>
          </a:xfrm>
        </p:spPr>
        <p:txBody>
          <a:bodyPr/>
          <a:lstStyle>
            <a:lvl1pPr>
              <a:defRPr>
                <a:solidFill>
                  <a:srgbClr val="5E574E"/>
                </a:solidFill>
              </a:defRPr>
            </a:lvl1pPr>
          </a:lstStyle>
          <a:p>
            <a:pPr>
              <a:defRPr/>
            </a:pPr>
            <a:endParaRPr lang="en-US"/>
          </a:p>
        </p:txBody>
      </p:sp>
      <p:sp>
        <p:nvSpPr>
          <p:cNvPr id="6" name="Footer Placeholder 5"/>
          <p:cNvSpPr>
            <a:spLocks noGrp="1" noChangeArrowheads="1"/>
          </p:cNvSpPr>
          <p:nvPr>
            <p:ph type="ftr" sz="quarter" idx="11"/>
          </p:nvPr>
        </p:nvSpPr>
        <p:spPr>
          <a:xfrm>
            <a:off x="3149600" y="6229350"/>
            <a:ext cx="2844800" cy="514350"/>
          </a:xfrm>
        </p:spPr>
        <p:txBody>
          <a:bodyPr/>
          <a:lstStyle>
            <a:lvl1pPr>
              <a:defRPr>
                <a:solidFill>
                  <a:srgbClr val="5E574E"/>
                </a:solidFill>
              </a:defRPr>
            </a:lvl1pPr>
          </a:lstStyle>
          <a:p>
            <a:pPr>
              <a:defRPr/>
            </a:pPr>
            <a:endParaRPr lang="en-US"/>
          </a:p>
        </p:txBody>
      </p:sp>
      <p:sp>
        <p:nvSpPr>
          <p:cNvPr id="7" name="Slide Number Placeholder 6"/>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fld id="{C9EE3B3B-BAFD-419A-9FDB-0159845DCA20}" type="slidenum">
              <a:rPr lang="en-US" altLang="en-US"/>
              <a:pPr/>
              <a:t>‹#›</a:t>
            </a:fld>
            <a:endParaRPr lang="en-US" altLang="en-US"/>
          </a:p>
        </p:txBody>
      </p:sp>
    </p:spTree>
    <p:extLst>
      <p:ext uri="{BB962C8B-B14F-4D97-AF65-F5344CB8AC3E}">
        <p14:creationId xmlns:p14="http://schemas.microsoft.com/office/powerpoint/2010/main" val="190973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DE121B2-E607-47B0-B104-8764F2879721}" type="slidenum">
              <a:rPr lang="en-US" altLang="en-US"/>
              <a:pPr/>
              <a:t>‹#›</a:t>
            </a:fld>
            <a:endParaRPr lang="en-US" altLang="en-US"/>
          </a:p>
        </p:txBody>
      </p:sp>
    </p:spTree>
    <p:extLst>
      <p:ext uri="{BB962C8B-B14F-4D97-AF65-F5344CB8AC3E}">
        <p14:creationId xmlns:p14="http://schemas.microsoft.com/office/powerpoint/2010/main" val="2901990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10B5610-D5A3-4160-B1C5-F4042D887CB1}" type="slidenum">
              <a:rPr lang="en-US" altLang="en-US"/>
              <a:pPr/>
              <a:t>‹#›</a:t>
            </a:fld>
            <a:endParaRPr lang="en-US" altLang="en-US"/>
          </a:p>
        </p:txBody>
      </p:sp>
    </p:spTree>
    <p:extLst>
      <p:ext uri="{BB962C8B-B14F-4D97-AF65-F5344CB8AC3E}">
        <p14:creationId xmlns:p14="http://schemas.microsoft.com/office/powerpoint/2010/main" val="2207311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885950"/>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4048125"/>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99C9FFBE-EBA2-44FA-9F7B-50966CE31850}" type="slidenum">
              <a:rPr lang="en-US" altLang="en-US"/>
              <a:pPr/>
              <a:t>‹#›</a:t>
            </a:fld>
            <a:endParaRPr lang="en-US" altLang="en-US"/>
          </a:p>
        </p:txBody>
      </p:sp>
    </p:spTree>
    <p:extLst>
      <p:ext uri="{BB962C8B-B14F-4D97-AF65-F5344CB8AC3E}">
        <p14:creationId xmlns:p14="http://schemas.microsoft.com/office/powerpoint/2010/main" val="2591467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EB73A29-98FB-4B39-972B-C37366CC9356}" type="slidenum">
              <a:rPr lang="en-US" altLang="en-US"/>
              <a:pPr/>
              <a:t>‹#›</a:t>
            </a:fld>
            <a:endParaRPr lang="en-US" altLang="en-US"/>
          </a:p>
        </p:txBody>
      </p:sp>
    </p:spTree>
    <p:extLst>
      <p:ext uri="{BB962C8B-B14F-4D97-AF65-F5344CB8AC3E}">
        <p14:creationId xmlns:p14="http://schemas.microsoft.com/office/powerpoint/2010/main" val="2119046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09FAEEA-F28B-4D13-95F5-A809505304EA}" type="slidenum">
              <a:rPr lang="en-US" altLang="en-US"/>
              <a:pPr/>
              <a:t>‹#›</a:t>
            </a:fld>
            <a:endParaRPr lang="en-US" altLang="en-US"/>
          </a:p>
        </p:txBody>
      </p:sp>
    </p:spTree>
    <p:extLst>
      <p:ext uri="{BB962C8B-B14F-4D97-AF65-F5344CB8AC3E}">
        <p14:creationId xmlns:p14="http://schemas.microsoft.com/office/powerpoint/2010/main" val="1687348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6AC942C-808B-4E05-80B4-D842C07FB5B4}" type="slidenum">
              <a:rPr lang="en-US" altLang="en-US"/>
              <a:pPr/>
              <a:t>‹#›</a:t>
            </a:fld>
            <a:endParaRPr lang="en-US" altLang="en-US"/>
          </a:p>
        </p:txBody>
      </p:sp>
    </p:spTree>
    <p:extLst>
      <p:ext uri="{BB962C8B-B14F-4D97-AF65-F5344CB8AC3E}">
        <p14:creationId xmlns:p14="http://schemas.microsoft.com/office/powerpoint/2010/main" val="1565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793BA15-8C59-4FB6-AFFC-05BCB2F10215}" type="slidenum">
              <a:rPr lang="en-US" altLang="en-US"/>
              <a:pPr/>
              <a:t>‹#›</a:t>
            </a:fld>
            <a:endParaRPr lang="en-US" altLang="en-US"/>
          </a:p>
        </p:txBody>
      </p:sp>
    </p:spTree>
    <p:extLst>
      <p:ext uri="{BB962C8B-B14F-4D97-AF65-F5344CB8AC3E}">
        <p14:creationId xmlns:p14="http://schemas.microsoft.com/office/powerpoint/2010/main" val="1972188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00308EA-E588-4C71-A107-265865A07970}" type="slidenum">
              <a:rPr lang="en-US" altLang="en-US"/>
              <a:pPr/>
              <a:t>‹#›</a:t>
            </a:fld>
            <a:endParaRPr lang="en-US" altLang="en-US"/>
          </a:p>
        </p:txBody>
      </p:sp>
    </p:spTree>
    <p:extLst>
      <p:ext uri="{BB962C8B-B14F-4D97-AF65-F5344CB8AC3E}">
        <p14:creationId xmlns:p14="http://schemas.microsoft.com/office/powerpoint/2010/main" val="78239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F812F327-8AAD-4E8D-96F6-DE49D871DC01}" type="slidenum">
              <a:rPr lang="en-US" altLang="en-US"/>
              <a:pPr/>
              <a:t>‹#›</a:t>
            </a:fld>
            <a:endParaRPr lang="en-US" altLang="en-US"/>
          </a:p>
        </p:txBody>
      </p:sp>
    </p:spTree>
    <p:extLst>
      <p:ext uri="{BB962C8B-B14F-4D97-AF65-F5344CB8AC3E}">
        <p14:creationId xmlns:p14="http://schemas.microsoft.com/office/powerpoint/2010/main" val="2614247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28CB56C7-707D-418C-96BE-A131E62BEBAF}" type="slidenum">
              <a:rPr lang="en-US" altLang="en-US"/>
              <a:pPr/>
              <a:t>‹#›</a:t>
            </a:fld>
            <a:endParaRPr lang="en-US" altLang="en-US"/>
          </a:p>
        </p:txBody>
      </p:sp>
    </p:spTree>
    <p:extLst>
      <p:ext uri="{BB962C8B-B14F-4D97-AF65-F5344CB8AC3E}">
        <p14:creationId xmlns:p14="http://schemas.microsoft.com/office/powerpoint/2010/main" val="4095584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D2B4EC9-7FEC-43A1-AB4C-34D073D00519}" type="slidenum">
              <a:rPr lang="en-US" altLang="en-US"/>
              <a:pPr/>
              <a:t>‹#›</a:t>
            </a:fld>
            <a:endParaRPr lang="en-US" altLang="en-US"/>
          </a:p>
        </p:txBody>
      </p:sp>
    </p:spTree>
    <p:extLst>
      <p:ext uri="{BB962C8B-B14F-4D97-AF65-F5344CB8AC3E}">
        <p14:creationId xmlns:p14="http://schemas.microsoft.com/office/powerpoint/2010/main" val="452332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EFDBEFD-6A8D-4B83-AF60-3779DF913659}" type="slidenum">
              <a:rPr lang="en-US" altLang="en-US"/>
              <a:pPr/>
              <a:t>‹#›</a:t>
            </a:fld>
            <a:endParaRPr lang="en-US" altLang="en-US"/>
          </a:p>
        </p:txBody>
      </p:sp>
    </p:spTree>
    <p:extLst>
      <p:ext uri="{BB962C8B-B14F-4D97-AF65-F5344CB8AC3E}">
        <p14:creationId xmlns:p14="http://schemas.microsoft.com/office/powerpoint/2010/main" val="2390975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06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85950"/>
            <a:ext cx="81788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4036"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50000"/>
              </a:spcBef>
              <a:defRPr sz="1400">
                <a:solidFill>
                  <a:schemeClr val="bg2"/>
                </a:solidFill>
                <a:latin typeface="+mn-lt"/>
                <a:ea typeface="+mn-ea"/>
                <a:cs typeface="Arial" charset="0"/>
              </a:defRPr>
            </a:lvl1pPr>
          </a:lstStyle>
          <a:p>
            <a:pPr>
              <a:defRPr/>
            </a:pPr>
            <a:endParaRPr lang="en-US"/>
          </a:p>
        </p:txBody>
      </p:sp>
      <p:sp>
        <p:nvSpPr>
          <p:cNvPr id="44037"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0" hangingPunct="0">
              <a:spcBef>
                <a:spcPct val="50000"/>
              </a:spcBef>
              <a:defRPr sz="1400">
                <a:solidFill>
                  <a:schemeClr val="bg2"/>
                </a:solidFill>
                <a:latin typeface="+mn-lt"/>
                <a:ea typeface="+mn-ea"/>
                <a:cs typeface="Arial" charset="0"/>
              </a:defRPr>
            </a:lvl1pPr>
          </a:lstStyle>
          <a:p>
            <a:pPr>
              <a:defRPr/>
            </a:pPr>
            <a:endParaRPr lang="en-US"/>
          </a:p>
        </p:txBody>
      </p:sp>
      <p:sp>
        <p:nvSpPr>
          <p:cNvPr id="44038"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spcBef>
                <a:spcPct val="50000"/>
              </a:spcBef>
              <a:defRPr sz="1400">
                <a:solidFill>
                  <a:schemeClr val="bg2"/>
                </a:solidFill>
                <a:latin typeface="Arial" panose="020B0604020202020204" pitchFamily="34" charset="0"/>
                <a:cs typeface="Arial" panose="020B0604020202020204" pitchFamily="34" charset="0"/>
              </a:defRPr>
            </a:lvl1pPr>
          </a:lstStyle>
          <a:p>
            <a:fld id="{C6A0C9BF-EEE0-4649-BB57-2DBDA12CC595}" type="slidenum">
              <a:rPr lang="en-US" altLang="en-US"/>
              <a:pPr/>
              <a:t>‹#›</a:t>
            </a:fld>
            <a:endParaRPr lang="en-US" altLang="en-US"/>
          </a:p>
        </p:txBody>
      </p:sp>
      <p:pic>
        <p:nvPicPr>
          <p:cNvPr id="1031" name="Picture 7" descr="paint"/>
          <p:cNvPicPr>
            <a:picLocks noChangeAspect="1" noChangeArrowheads="1"/>
          </p:cNvPicPr>
          <p:nvPr/>
        </p:nvPicPr>
        <p:blipFill>
          <a:blip r:embed="rId15">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31445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48"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Lst>
  <p:txStyles>
    <p:titleStyle>
      <a:lvl1pPr algn="l" rtl="0" eaLnBrk="0" fontAlgn="base" hangingPunct="0">
        <a:spcBef>
          <a:spcPct val="0"/>
        </a:spcBef>
        <a:spcAft>
          <a:spcPct val="0"/>
        </a:spcAft>
        <a:defRPr kumimoji="1" sz="4000">
          <a:solidFill>
            <a:schemeClr val="tx2"/>
          </a:solidFill>
          <a:latin typeface="+mj-lt"/>
          <a:ea typeface="ＭＳ Ｐゴシック" panose="020B0600070205080204" pitchFamily="34" charset="-128"/>
          <a:cs typeface="+mj-cs"/>
        </a:defRPr>
      </a:lvl1pPr>
      <a:lvl2pPr algn="l" rtl="0" eaLnBrk="0" fontAlgn="base" hangingPunct="0">
        <a:spcBef>
          <a:spcPct val="0"/>
        </a:spcBef>
        <a:spcAft>
          <a:spcPct val="0"/>
        </a:spcAft>
        <a:defRPr kumimoji="1" sz="4000">
          <a:solidFill>
            <a:schemeClr val="tx2"/>
          </a:solidFill>
          <a:latin typeface="Arial Black" pitchFamily="1" charset="0"/>
          <a:ea typeface="ＭＳ Ｐゴシック" panose="020B0600070205080204" pitchFamily="34" charset="-128"/>
        </a:defRPr>
      </a:lvl2pPr>
      <a:lvl3pPr algn="l" rtl="0" eaLnBrk="0" fontAlgn="base" hangingPunct="0">
        <a:spcBef>
          <a:spcPct val="0"/>
        </a:spcBef>
        <a:spcAft>
          <a:spcPct val="0"/>
        </a:spcAft>
        <a:defRPr kumimoji="1" sz="4000">
          <a:solidFill>
            <a:schemeClr val="tx2"/>
          </a:solidFill>
          <a:latin typeface="Arial Black" pitchFamily="1" charset="0"/>
          <a:ea typeface="ＭＳ Ｐゴシック" panose="020B0600070205080204" pitchFamily="34" charset="-128"/>
        </a:defRPr>
      </a:lvl3pPr>
      <a:lvl4pPr algn="l" rtl="0" eaLnBrk="0" fontAlgn="base" hangingPunct="0">
        <a:spcBef>
          <a:spcPct val="0"/>
        </a:spcBef>
        <a:spcAft>
          <a:spcPct val="0"/>
        </a:spcAft>
        <a:defRPr kumimoji="1" sz="4000">
          <a:solidFill>
            <a:schemeClr val="tx2"/>
          </a:solidFill>
          <a:latin typeface="Arial Black" pitchFamily="1" charset="0"/>
          <a:ea typeface="ＭＳ Ｐゴシック" panose="020B0600070205080204" pitchFamily="34" charset="-128"/>
        </a:defRPr>
      </a:lvl4pPr>
      <a:lvl5pPr algn="l" rtl="0" eaLnBrk="0" fontAlgn="base" hangingPunct="0">
        <a:spcBef>
          <a:spcPct val="0"/>
        </a:spcBef>
        <a:spcAft>
          <a:spcPct val="0"/>
        </a:spcAft>
        <a:defRPr kumimoji="1" sz="4000">
          <a:solidFill>
            <a:schemeClr val="tx2"/>
          </a:solidFill>
          <a:latin typeface="Arial Black" pitchFamily="1" charset="0"/>
          <a:ea typeface="ＭＳ Ｐゴシック" panose="020B0600070205080204" pitchFamily="34" charset="-128"/>
        </a:defRPr>
      </a:lvl5pPr>
      <a:lvl6pPr marL="457200" algn="l" rtl="0" eaLnBrk="0" fontAlgn="base" hangingPunct="0">
        <a:spcBef>
          <a:spcPct val="0"/>
        </a:spcBef>
        <a:spcAft>
          <a:spcPct val="0"/>
        </a:spcAft>
        <a:defRPr kumimoji="1" sz="4000">
          <a:solidFill>
            <a:schemeClr val="tx2"/>
          </a:solidFill>
          <a:latin typeface="Arial Black" pitchFamily="1" charset="0"/>
        </a:defRPr>
      </a:lvl6pPr>
      <a:lvl7pPr marL="914400" algn="l" rtl="0" eaLnBrk="0" fontAlgn="base" hangingPunct="0">
        <a:spcBef>
          <a:spcPct val="0"/>
        </a:spcBef>
        <a:spcAft>
          <a:spcPct val="0"/>
        </a:spcAft>
        <a:defRPr kumimoji="1" sz="4000">
          <a:solidFill>
            <a:schemeClr val="tx2"/>
          </a:solidFill>
          <a:latin typeface="Arial Black" pitchFamily="1" charset="0"/>
        </a:defRPr>
      </a:lvl7pPr>
      <a:lvl8pPr marL="1371600" algn="l" rtl="0" eaLnBrk="0" fontAlgn="base" hangingPunct="0">
        <a:spcBef>
          <a:spcPct val="0"/>
        </a:spcBef>
        <a:spcAft>
          <a:spcPct val="0"/>
        </a:spcAft>
        <a:defRPr kumimoji="1" sz="4000">
          <a:solidFill>
            <a:schemeClr val="tx2"/>
          </a:solidFill>
          <a:latin typeface="Arial Black" pitchFamily="1" charset="0"/>
        </a:defRPr>
      </a:lvl8pPr>
      <a:lvl9pPr marL="1828800" algn="l" rtl="0" eaLnBrk="0" fontAlgn="base" hangingPunct="0">
        <a:spcBef>
          <a:spcPct val="0"/>
        </a:spcBef>
        <a:spcAft>
          <a:spcPct val="0"/>
        </a:spcAft>
        <a:defRPr kumimoji="1" sz="4000">
          <a:solidFill>
            <a:schemeClr val="tx2"/>
          </a:solidFill>
          <a:latin typeface="Arial Black" pitchFamily="1" charset="0"/>
        </a:defRPr>
      </a:lvl9pPr>
    </p:titleStyle>
    <p:bodyStyle>
      <a:lvl1pPr marL="342900" indent="-342900" algn="l" rtl="0" eaLnBrk="0" fontAlgn="base" hangingPunct="0">
        <a:spcBef>
          <a:spcPct val="20000"/>
        </a:spcBef>
        <a:spcAft>
          <a:spcPct val="0"/>
        </a:spcAft>
        <a:buClr>
          <a:schemeClr val="accent2"/>
        </a:buClr>
        <a:buFont typeface="Monotype Sorts" charset="2"/>
        <a:buChar char="z"/>
        <a:defRPr kumimoji="1" sz="3200">
          <a:solidFill>
            <a:schemeClr val="tx1"/>
          </a:solidFill>
          <a:latin typeface="+mn-lt"/>
          <a:ea typeface="ＭＳ Ｐゴシック" panose="020B0600070205080204" pitchFamily="34" charset="-128"/>
          <a:cs typeface="+mn-cs"/>
        </a:defRPr>
      </a:lvl1pPr>
      <a:lvl2pPr marL="742950" indent="-285750" algn="l" rtl="0" eaLnBrk="0" fontAlgn="base" hangingPunct="0">
        <a:spcBef>
          <a:spcPct val="20000"/>
        </a:spcBef>
        <a:spcAft>
          <a:spcPct val="0"/>
        </a:spcAft>
        <a:buClr>
          <a:schemeClr val="accent2"/>
        </a:buClr>
        <a:buFont typeface="Monotype Sorts" charset="2"/>
        <a:buChar char="y"/>
        <a:defRPr kumimoji="1"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accent2"/>
        </a:buClr>
        <a:buFont typeface="Monotype Sorts" charset="2"/>
        <a:buChar char="x"/>
        <a:defRPr kumimoji="1"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ea typeface="ＭＳ Ｐゴシック" charset="-128"/>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0.xml"/><Relationship Id="rId7" Type="http://schemas.openxmlformats.org/officeDocument/2006/relationships/image" Target="../media/image5.w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5.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4.wmf"/><Relationship Id="rId4" Type="http://schemas.openxmlformats.org/officeDocument/2006/relationships/oleObject" Target="../embeddings/oleObject7.bin"/><Relationship Id="rId9" Type="http://schemas.openxmlformats.org/officeDocument/2006/relationships/image" Target="../media/image8.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9.wmf"/><Relationship Id="rId4" Type="http://schemas.openxmlformats.org/officeDocument/2006/relationships/oleObject" Target="../embeddings/oleObject10.bin"/></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12.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2.wmf"/><Relationship Id="rId4"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14.wmf"/><Relationship Id="rId2" Type="http://schemas.openxmlformats.org/officeDocument/2006/relationships/slideLayout" Target="../slideLayouts/slideLayout12.xml"/><Relationship Id="rId1" Type="http://schemas.openxmlformats.org/officeDocument/2006/relationships/vmlDrawing" Target="../drawings/vmlDrawing8.vml"/><Relationship Id="rId6" Type="http://schemas.openxmlformats.org/officeDocument/2006/relationships/oleObject" Target="../embeddings/oleObject15.bin"/><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image" Target="../media/image16.wmf"/><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oleObject" Target="../embeddings/oleObject17.bin"/><Relationship Id="rId5" Type="http://schemas.openxmlformats.org/officeDocument/2006/relationships/image" Target="../media/image15.wmf"/><Relationship Id="rId4" Type="http://schemas.openxmlformats.org/officeDocument/2006/relationships/oleObject" Target="../embeddings/oleObject16.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3.xml"/><Relationship Id="rId1" Type="http://schemas.openxmlformats.org/officeDocument/2006/relationships/vmlDrawing" Target="../drawings/vmlDrawing10.vml"/><Relationship Id="rId5" Type="http://schemas.openxmlformats.org/officeDocument/2006/relationships/image" Target="../media/image17.wmf"/><Relationship Id="rId4" Type="http://schemas.openxmlformats.org/officeDocument/2006/relationships/oleObject" Target="../embeddings/oleObject18.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notesSlide" Target="../notesSlides/notesSlide27.xml"/><Relationship Id="rId7" Type="http://schemas.openxmlformats.org/officeDocument/2006/relationships/image" Target="../media/image17.wmf"/><Relationship Id="rId2" Type="http://schemas.openxmlformats.org/officeDocument/2006/relationships/slideLayout" Target="../slideLayouts/slideLayout12.xml"/><Relationship Id="rId1" Type="http://schemas.openxmlformats.org/officeDocument/2006/relationships/vmlDrawing" Target="../drawings/vmlDrawing11.vml"/><Relationship Id="rId6" Type="http://schemas.openxmlformats.org/officeDocument/2006/relationships/oleObject" Target="../embeddings/oleObject20.bin"/><Relationship Id="rId5" Type="http://schemas.openxmlformats.org/officeDocument/2006/relationships/image" Target="../media/image18.wmf"/><Relationship Id="rId4" Type="http://schemas.openxmlformats.org/officeDocument/2006/relationships/oleObject" Target="../embeddings/oleObject19.bin"/><Relationship Id="rId9" Type="http://schemas.openxmlformats.org/officeDocument/2006/relationships/image" Target="../media/image19.wmf"/></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21.wmf"/><Relationship Id="rId2" Type="http://schemas.openxmlformats.org/officeDocument/2006/relationships/slideLayout" Target="../slideLayouts/slideLayout13.xml"/><Relationship Id="rId1" Type="http://schemas.openxmlformats.org/officeDocument/2006/relationships/vmlDrawing" Target="../drawings/vmlDrawing12.vml"/><Relationship Id="rId6" Type="http://schemas.openxmlformats.org/officeDocument/2006/relationships/oleObject" Target="../embeddings/oleObject23.bin"/><Relationship Id="rId5" Type="http://schemas.openxmlformats.org/officeDocument/2006/relationships/image" Target="../media/image20.wmf"/><Relationship Id="rId4" Type="http://schemas.openxmlformats.org/officeDocument/2006/relationships/oleObject" Target="../embeddings/oleObject22.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22.wmf"/><Relationship Id="rId4" Type="http://schemas.openxmlformats.org/officeDocument/2006/relationships/oleObject" Target="../embeddings/oleObject2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23.wmf"/><Relationship Id="rId4" Type="http://schemas.openxmlformats.org/officeDocument/2006/relationships/oleObject" Target="../embeddings/oleObject25.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24.wmf"/><Relationship Id="rId4" Type="http://schemas.openxmlformats.org/officeDocument/2006/relationships/oleObject" Target="../embeddings/oleObject26.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914400" y="609600"/>
            <a:ext cx="7772400" cy="1143000"/>
          </a:xfrm>
        </p:spPr>
        <p:txBody>
          <a:bodyPr/>
          <a:lstStyle/>
          <a:p>
            <a:r>
              <a:rPr lang="en-US" altLang="en-US" smtClean="0">
                <a:latin typeface="Arial" panose="020B0604020202020204" pitchFamily="34" charset="0"/>
              </a:rPr>
              <a:t>Geo597 Geostatistics</a:t>
            </a:r>
            <a:r>
              <a:rPr lang="en-US" altLang="en-US" smtClean="0"/>
              <a:t> </a:t>
            </a:r>
          </a:p>
        </p:txBody>
      </p:sp>
      <p:sp>
        <p:nvSpPr>
          <p:cNvPr id="16387" name="Rectangle 3"/>
          <p:cNvSpPr>
            <a:spLocks noGrp="1" noChangeArrowheads="1"/>
          </p:cNvSpPr>
          <p:nvPr>
            <p:ph type="subTitle" idx="1"/>
          </p:nvPr>
        </p:nvSpPr>
        <p:spPr>
          <a:xfrm>
            <a:off x="990600" y="2286000"/>
            <a:ext cx="6400800" cy="1752600"/>
          </a:xfrm>
        </p:spPr>
        <p:txBody>
          <a:bodyPr/>
          <a:lstStyle/>
          <a:p>
            <a:pPr>
              <a:buFont typeface="Monotype Sorts" charset="2"/>
              <a:buNone/>
            </a:pPr>
            <a:r>
              <a:rPr lang="en-US" altLang="en-US" sz="3600" smtClean="0">
                <a:latin typeface="Arial" panose="020B0604020202020204" pitchFamily="34" charset="0"/>
              </a:rPr>
              <a:t>Ch9 Random Function Models</a:t>
            </a:r>
            <a:endParaRPr lang="en-US" altLang="en-US" smtClean="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2" name="Rectangle 2"/>
          <p:cNvSpPr>
            <a:spLocks noGrp="1" noChangeArrowheads="1"/>
          </p:cNvSpPr>
          <p:nvPr>
            <p:ph type="title"/>
          </p:nvPr>
        </p:nvSpPr>
        <p:spPr>
          <a:xfrm>
            <a:off x="685800" y="457200"/>
            <a:ext cx="7772400" cy="914400"/>
          </a:xfrm>
        </p:spPr>
        <p:txBody>
          <a:bodyPr/>
          <a:lstStyle/>
          <a:p>
            <a:r>
              <a:rPr lang="en-US" altLang="en-US" smtClean="0">
                <a:latin typeface="Arial" panose="020B0604020202020204" pitchFamily="34" charset="0"/>
              </a:rPr>
              <a:t>Random Variables</a:t>
            </a:r>
            <a:endParaRPr lang="en-US" altLang="en-US" sz="3200" smtClean="0"/>
          </a:p>
        </p:txBody>
      </p:sp>
      <p:sp>
        <p:nvSpPr>
          <p:cNvPr id="34823" name="Rectangle 3"/>
          <p:cNvSpPr>
            <a:spLocks noGrp="1" noChangeArrowheads="1"/>
          </p:cNvSpPr>
          <p:nvPr>
            <p:ph type="body" sz="half" idx="1"/>
          </p:nvPr>
        </p:nvSpPr>
        <p:spPr>
          <a:xfrm>
            <a:off x="457200" y="1752600"/>
            <a:ext cx="8305800" cy="4343400"/>
          </a:xfrm>
        </p:spPr>
        <p:txBody>
          <a:bodyPr/>
          <a:lstStyle/>
          <a:p>
            <a:pPr>
              <a:buFont typeface="Wingdings" panose="05000000000000000000" pitchFamily="2" charset="2"/>
              <a:buChar char="§"/>
            </a:pPr>
            <a:r>
              <a:rPr lang="en-US" altLang="en-US" sz="2800" smtClean="0"/>
              <a:t>A random variable is a variable whose values are randomly generated according to some probabilistic mechanism.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Random variables </a:t>
            </a:r>
            <a:r>
              <a:rPr lang="en-US" altLang="en-US" sz="2800" i="1" smtClean="0">
                <a:latin typeface="Times New Roman" panose="02020603050405020304" pitchFamily="18" charset="0"/>
              </a:rPr>
              <a:t>V</a:t>
            </a:r>
            <a:r>
              <a:rPr lang="en-US" altLang="en-US" sz="2800" smtClean="0"/>
              <a:t>  vs. actual outcomes </a:t>
            </a:r>
            <a:r>
              <a:rPr lang="en-US" altLang="en-US" sz="2800" i="1" smtClean="0">
                <a:latin typeface="Times New Roman" panose="02020603050405020304" pitchFamily="18" charset="0"/>
              </a:rPr>
              <a:t>v</a:t>
            </a:r>
            <a:endParaRPr lang="en-US" altLang="en-US" sz="2800" smtClean="0"/>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All possible outcomes: </a:t>
            </a:r>
          </a:p>
          <a:p>
            <a:pPr>
              <a:buFont typeface="Wingdings" panose="05000000000000000000" pitchFamily="2" charset="2"/>
              <a:buChar char="§"/>
            </a:pPr>
            <a:r>
              <a:rPr lang="en-US" altLang="en-US" sz="2800" smtClean="0"/>
              <a:t>Actually observed outcomes:  </a:t>
            </a:r>
          </a:p>
          <a:p>
            <a:pPr>
              <a:buFont typeface="Wingdings" panose="05000000000000000000" pitchFamily="2" charset="2"/>
              <a:buChar char="§"/>
            </a:pPr>
            <a:r>
              <a:rPr lang="en-US" altLang="en-US" sz="2800" smtClean="0"/>
              <a:t>A set of corresponding probabilities</a:t>
            </a:r>
          </a:p>
          <a:p>
            <a:pPr>
              <a:buFont typeface="Monotype Sorts" charset="2"/>
              <a:buNone/>
            </a:pPr>
            <a:endParaRPr lang="en-US" altLang="en-US" sz="2800" smtClean="0"/>
          </a:p>
        </p:txBody>
      </p:sp>
      <p:graphicFrame>
        <p:nvGraphicFramePr>
          <p:cNvPr id="34818" name="Object 10"/>
          <p:cNvGraphicFramePr>
            <a:graphicFrameLocks noGrp="1" noChangeAspect="1"/>
          </p:cNvGraphicFramePr>
          <p:nvPr>
            <p:ph sz="quarter" idx="2"/>
          </p:nvPr>
        </p:nvGraphicFramePr>
        <p:xfrm>
          <a:off x="4572000" y="3886200"/>
          <a:ext cx="2006600" cy="592138"/>
        </p:xfrm>
        <a:graphic>
          <a:graphicData uri="http://schemas.openxmlformats.org/presentationml/2006/ole">
            <mc:AlternateContent xmlns:mc="http://schemas.openxmlformats.org/markup-compatibility/2006">
              <mc:Choice xmlns:v="urn:schemas-microsoft-com:vml" Requires="v">
                <p:oleObj spid="_x0000_s34836" name="Equation" r:id="rId4" imgW="787320" imgH="241200" progId="Equation.3">
                  <p:embed/>
                </p:oleObj>
              </mc:Choice>
              <mc:Fallback>
                <p:oleObj name="Equation" r:id="rId4" imgW="787320" imgH="2412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886200"/>
                        <a:ext cx="2006600" cy="592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19" name="Object 11"/>
          <p:cNvGraphicFramePr>
            <a:graphicFrameLocks noGrp="1" noChangeAspect="1"/>
          </p:cNvGraphicFramePr>
          <p:nvPr>
            <p:ph sz="quarter" idx="3"/>
          </p:nvPr>
        </p:nvGraphicFramePr>
        <p:xfrm>
          <a:off x="5486400" y="4419600"/>
          <a:ext cx="1703388" cy="568325"/>
        </p:xfrm>
        <a:graphic>
          <a:graphicData uri="http://schemas.openxmlformats.org/presentationml/2006/ole">
            <mc:AlternateContent xmlns:mc="http://schemas.openxmlformats.org/markup-compatibility/2006">
              <mc:Choice xmlns:v="urn:schemas-microsoft-com:vml" Requires="v">
                <p:oleObj spid="_x0000_s34837" name="Equation" r:id="rId6" imgW="660240" imgH="228600" progId="Equation.3">
                  <p:embed/>
                </p:oleObj>
              </mc:Choice>
              <mc:Fallback>
                <p:oleObj name="Equation" r:id="rId6" imgW="660240" imgH="228600" progId="Equation.3">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0" y="4419600"/>
                        <a:ext cx="1703388" cy="568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20" name="Object 12"/>
          <p:cNvGraphicFramePr>
            <a:graphicFrameLocks noChangeAspect="1"/>
          </p:cNvGraphicFramePr>
          <p:nvPr/>
        </p:nvGraphicFramePr>
        <p:xfrm>
          <a:off x="6553200" y="4995863"/>
          <a:ext cx="1524000" cy="490537"/>
        </p:xfrm>
        <a:graphic>
          <a:graphicData uri="http://schemas.openxmlformats.org/presentationml/2006/ole">
            <mc:AlternateContent xmlns:mc="http://schemas.openxmlformats.org/markup-compatibility/2006">
              <mc:Choice xmlns:v="urn:schemas-microsoft-com:vml" Requires="v">
                <p:oleObj spid="_x0000_s34838" name="Equation" r:id="rId8" imgW="711000" imgH="228600" progId="Equation.3">
                  <p:embed/>
                </p:oleObj>
              </mc:Choice>
              <mc:Fallback>
                <p:oleObj name="Equation" r:id="rId8" imgW="711000" imgH="2286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3200" y="4995863"/>
                        <a:ext cx="1524000" cy="490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21" name="Object 13"/>
          <p:cNvGraphicFramePr>
            <a:graphicFrameLocks noChangeAspect="1"/>
          </p:cNvGraphicFramePr>
          <p:nvPr/>
        </p:nvGraphicFramePr>
        <p:xfrm>
          <a:off x="2971800" y="5470525"/>
          <a:ext cx="1600200" cy="854075"/>
        </p:xfrm>
        <a:graphic>
          <a:graphicData uri="http://schemas.openxmlformats.org/presentationml/2006/ole">
            <mc:AlternateContent xmlns:mc="http://schemas.openxmlformats.org/markup-compatibility/2006">
              <mc:Choice xmlns:v="urn:schemas-microsoft-com:vml" Requires="v">
                <p:oleObj spid="_x0000_s34839" name="Equation" r:id="rId10" imgW="571320" imgH="431640" progId="Equation.3">
                  <p:embed/>
                </p:oleObj>
              </mc:Choice>
              <mc:Fallback>
                <p:oleObj name="Equation" r:id="rId10" imgW="571320" imgH="431640" progId="Equation.3">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5470525"/>
                        <a:ext cx="1600200" cy="85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685800" y="457200"/>
            <a:ext cx="7772400" cy="914400"/>
          </a:xfrm>
        </p:spPr>
        <p:txBody>
          <a:bodyPr/>
          <a:lstStyle/>
          <a:p>
            <a:r>
              <a:rPr lang="en-US" altLang="en-US" smtClean="0">
                <a:latin typeface="Arial" panose="020B0604020202020204" pitchFamily="34" charset="0"/>
              </a:rPr>
              <a:t>Random Variables ...</a:t>
            </a:r>
            <a:endParaRPr lang="en-US" altLang="en-US" sz="3200" smtClean="0"/>
          </a:p>
        </p:txBody>
      </p:sp>
      <p:sp>
        <p:nvSpPr>
          <p:cNvPr id="36868" name="Rectangle 3"/>
          <p:cNvSpPr>
            <a:spLocks noGrp="1" noChangeArrowheads="1"/>
          </p:cNvSpPr>
          <p:nvPr>
            <p:ph type="body" sz="half" idx="1"/>
          </p:nvPr>
        </p:nvSpPr>
        <p:spPr>
          <a:xfrm>
            <a:off x="457200" y="1600200"/>
            <a:ext cx="8458200" cy="5029200"/>
          </a:xfrm>
        </p:spPr>
        <p:txBody>
          <a:bodyPr/>
          <a:lstStyle/>
          <a:p>
            <a:pPr>
              <a:buFont typeface="Monotype Sorts" charset="2"/>
              <a:buNone/>
            </a:pPr>
            <a:r>
              <a:rPr lang="en-US" altLang="en-US" sz="2800" smtClean="0"/>
              <a:t>Results of throwing a die</a:t>
            </a:r>
          </a:p>
          <a:p>
            <a:pPr>
              <a:buFont typeface="Wingdings" panose="05000000000000000000" pitchFamily="2" charset="2"/>
              <a:buChar char="§"/>
            </a:pPr>
            <a:r>
              <a:rPr lang="en-US" altLang="en-US" sz="2800" smtClean="0"/>
              <a:t>Random variable: </a:t>
            </a:r>
            <a:r>
              <a:rPr lang="en-US" altLang="en-US" sz="2800" i="1" smtClean="0"/>
              <a:t>D</a:t>
            </a:r>
            <a:endParaRPr lang="en-US" altLang="en-US" sz="2800" smtClean="0"/>
          </a:p>
          <a:p>
            <a:pPr>
              <a:buFont typeface="Wingdings" panose="05000000000000000000" pitchFamily="2" charset="2"/>
              <a:buChar char="§"/>
            </a:pPr>
            <a:r>
              <a:rPr lang="en-US" altLang="en-US" sz="2800" smtClean="0"/>
              <a:t>Possible outcomes: </a:t>
            </a:r>
          </a:p>
          <a:p>
            <a:pPr>
              <a:buFont typeface="Wingdings" panose="05000000000000000000" pitchFamily="2" charset="2"/>
              <a:buNone/>
            </a:pPr>
            <a:r>
              <a:rPr lang="en-US" altLang="en-US" sz="2800" smtClean="0"/>
              <a:t>			</a:t>
            </a:r>
            <a:r>
              <a:rPr lang="en-US" altLang="en-US" sz="2400" smtClean="0">
                <a:solidFill>
                  <a:schemeClr val="accent1"/>
                </a:solidFill>
              </a:rPr>
              <a:t>d</a:t>
            </a:r>
            <a:r>
              <a:rPr lang="en-US" altLang="en-US" sz="2400" baseline="-25000" smtClean="0"/>
              <a:t>(1)</a:t>
            </a:r>
            <a:r>
              <a:rPr lang="en-US" altLang="en-US" sz="2400" smtClean="0"/>
              <a:t>=1, d</a:t>
            </a:r>
            <a:r>
              <a:rPr lang="en-US" altLang="en-US" sz="2400" baseline="-25000" smtClean="0"/>
              <a:t>(2)</a:t>
            </a:r>
            <a:r>
              <a:rPr lang="en-US" altLang="en-US" sz="2400" smtClean="0"/>
              <a:t>=2, d</a:t>
            </a:r>
            <a:r>
              <a:rPr lang="en-US" altLang="en-US" sz="2400" baseline="-25000" smtClean="0"/>
              <a:t>(3)</a:t>
            </a:r>
            <a:r>
              <a:rPr lang="en-US" altLang="en-US" sz="2400" smtClean="0"/>
              <a:t>=3, d</a:t>
            </a:r>
            <a:r>
              <a:rPr lang="en-US" altLang="en-US" sz="2400" baseline="-25000" smtClean="0"/>
              <a:t>(4)</a:t>
            </a:r>
            <a:r>
              <a:rPr lang="en-US" altLang="en-US" sz="2400" smtClean="0"/>
              <a:t>=4, d</a:t>
            </a:r>
            <a:r>
              <a:rPr lang="en-US" altLang="en-US" sz="2400" baseline="-25000" smtClean="0"/>
              <a:t>(5)</a:t>
            </a:r>
            <a:r>
              <a:rPr lang="en-US" altLang="en-US" sz="2400" smtClean="0"/>
              <a:t>=5, d</a:t>
            </a:r>
            <a:r>
              <a:rPr lang="en-US" altLang="en-US" sz="2400" baseline="-25000" smtClean="0"/>
              <a:t>(6)</a:t>
            </a:r>
            <a:r>
              <a:rPr lang="en-US" altLang="en-US" sz="2400" smtClean="0"/>
              <a:t>=6</a:t>
            </a:r>
          </a:p>
          <a:p>
            <a:pPr>
              <a:buFont typeface="Wingdings" panose="05000000000000000000" pitchFamily="2" charset="2"/>
              <a:buChar char="§"/>
            </a:pPr>
            <a:r>
              <a:rPr lang="en-US" altLang="en-US" sz="2800" smtClean="0"/>
              <a:t>Probability of each outcome: </a:t>
            </a:r>
          </a:p>
          <a:p>
            <a:pPr>
              <a:buFont typeface="Wingdings" panose="05000000000000000000" pitchFamily="2" charset="2"/>
              <a:buNone/>
            </a:pPr>
            <a:r>
              <a:rPr lang="en-US" altLang="en-US" sz="2800" smtClean="0"/>
              <a:t>			</a:t>
            </a:r>
            <a:r>
              <a:rPr lang="en-US" altLang="en-US" sz="2400" smtClean="0">
                <a:solidFill>
                  <a:schemeClr val="accent1"/>
                </a:solidFill>
              </a:rPr>
              <a:t>p</a:t>
            </a:r>
            <a:r>
              <a:rPr lang="en-US" altLang="en-US" sz="2400" baseline="-25000" smtClean="0"/>
              <a:t>1</a:t>
            </a:r>
            <a:r>
              <a:rPr lang="en-US" altLang="en-US" sz="2400" smtClean="0"/>
              <a:t>=p</a:t>
            </a:r>
            <a:r>
              <a:rPr lang="en-US" altLang="en-US" sz="2400" baseline="-25000" smtClean="0"/>
              <a:t>2</a:t>
            </a:r>
            <a:r>
              <a:rPr lang="en-US" altLang="en-US" sz="2400" smtClean="0"/>
              <a:t>=p</a:t>
            </a:r>
            <a:r>
              <a:rPr lang="en-US" altLang="en-US" sz="2400" baseline="-25000" smtClean="0"/>
              <a:t>3</a:t>
            </a:r>
            <a:r>
              <a:rPr lang="en-US" altLang="en-US" sz="2400" smtClean="0"/>
              <a:t>=p</a:t>
            </a:r>
            <a:r>
              <a:rPr lang="en-US" altLang="en-US" sz="2400" baseline="-25000" smtClean="0"/>
              <a:t>4</a:t>
            </a:r>
            <a:r>
              <a:rPr lang="en-US" altLang="en-US" sz="2400" smtClean="0"/>
              <a:t>=p</a:t>
            </a:r>
            <a:r>
              <a:rPr lang="en-US" altLang="en-US" sz="2400" baseline="-25000" smtClean="0"/>
              <a:t>5</a:t>
            </a:r>
            <a:r>
              <a:rPr lang="en-US" altLang="en-US" sz="2400" smtClean="0"/>
              <a:t>=p</a:t>
            </a:r>
            <a:r>
              <a:rPr lang="en-US" altLang="en-US" sz="2400" baseline="-25000" smtClean="0"/>
              <a:t>6</a:t>
            </a:r>
            <a:r>
              <a:rPr lang="en-US" altLang="en-US" sz="2400" smtClean="0"/>
              <a:t>=1/6 </a:t>
            </a:r>
            <a:r>
              <a:rPr lang="en-US" altLang="en-US" sz="2800" smtClean="0"/>
              <a:t>   </a:t>
            </a:r>
          </a:p>
          <a:p>
            <a:pPr>
              <a:buFont typeface="Wingdings" panose="05000000000000000000" pitchFamily="2" charset="2"/>
              <a:buChar char="§"/>
            </a:pPr>
            <a:r>
              <a:rPr lang="en-US" altLang="en-US" sz="2800" smtClean="0"/>
              <a:t>Observed outcomes:</a:t>
            </a:r>
            <a:r>
              <a:rPr lang="en-US" altLang="en-US" sz="2400" smtClean="0"/>
              <a:t>							   	4,5,3,3,2,4,3,5,5,6,6,2,5,2,1,4</a:t>
            </a:r>
          </a:p>
          <a:p>
            <a:pPr>
              <a:buFont typeface="Wingdings" panose="05000000000000000000" pitchFamily="2" charset="2"/>
              <a:buNone/>
            </a:pPr>
            <a:r>
              <a:rPr lang="en-US" altLang="en-US" sz="2800" smtClean="0"/>
              <a:t>			</a:t>
            </a:r>
            <a:r>
              <a:rPr lang="en-US" altLang="en-US" sz="2400" smtClean="0"/>
              <a:t>d</a:t>
            </a:r>
            <a:r>
              <a:rPr lang="en-US" altLang="en-US" sz="2400" baseline="-25000" smtClean="0"/>
              <a:t>1</a:t>
            </a:r>
            <a:r>
              <a:rPr lang="en-US" altLang="en-US" sz="2400" smtClean="0"/>
              <a:t>=4, d</a:t>
            </a:r>
            <a:r>
              <a:rPr lang="en-US" altLang="en-US" sz="2400" baseline="-25000" smtClean="0"/>
              <a:t>2</a:t>
            </a:r>
            <a:r>
              <a:rPr lang="en-US" altLang="en-US" sz="2400" smtClean="0"/>
              <a:t>=5, …, d</a:t>
            </a:r>
            <a:r>
              <a:rPr lang="en-US" altLang="en-US" sz="2400" baseline="-25000" smtClean="0"/>
              <a:t>10</a:t>
            </a:r>
            <a:r>
              <a:rPr lang="en-US" altLang="en-US" sz="2400" smtClean="0"/>
              <a:t>=6, …,</a:t>
            </a:r>
            <a:r>
              <a:rPr lang="en-US" altLang="en-US" sz="2800" smtClean="0"/>
              <a:t> </a:t>
            </a:r>
            <a:r>
              <a:rPr lang="en-US" altLang="en-US" sz="2400" smtClean="0"/>
              <a:t>d</a:t>
            </a:r>
            <a:r>
              <a:rPr lang="en-US" altLang="en-US" sz="2400" baseline="-25000" smtClean="0"/>
              <a:t>16</a:t>
            </a:r>
            <a:r>
              <a:rPr lang="en-US" altLang="en-US" sz="2400" smtClean="0"/>
              <a:t>=4</a:t>
            </a:r>
          </a:p>
        </p:txBody>
      </p:sp>
      <p:graphicFrame>
        <p:nvGraphicFramePr>
          <p:cNvPr id="36866" name="Object 10"/>
          <p:cNvGraphicFramePr>
            <a:graphicFrameLocks noChangeAspect="1"/>
          </p:cNvGraphicFramePr>
          <p:nvPr/>
        </p:nvGraphicFramePr>
        <p:xfrm>
          <a:off x="6019800" y="4038600"/>
          <a:ext cx="1371600" cy="768350"/>
        </p:xfrm>
        <a:graphic>
          <a:graphicData uri="http://schemas.openxmlformats.org/presentationml/2006/ole">
            <mc:AlternateContent xmlns:mc="http://schemas.openxmlformats.org/markup-compatibility/2006">
              <mc:Choice xmlns:v="urn:schemas-microsoft-com:vml" Requires="v">
                <p:oleObj spid="_x0000_s36872" name="Equation" r:id="rId4" imgW="571320" imgH="431640" progId="Equation.3">
                  <p:embed/>
                </p:oleObj>
              </mc:Choice>
              <mc:Fallback>
                <p:oleObj name="Equation" r:id="rId4" imgW="571320" imgH="43164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4038600"/>
                        <a:ext cx="1371600"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685800" y="457200"/>
            <a:ext cx="7772400" cy="914400"/>
          </a:xfrm>
        </p:spPr>
        <p:txBody>
          <a:bodyPr/>
          <a:lstStyle/>
          <a:p>
            <a:r>
              <a:rPr lang="en-US" altLang="en-US" smtClean="0">
                <a:latin typeface="Arial" panose="020B0604020202020204" pitchFamily="34" charset="0"/>
              </a:rPr>
              <a:t>Random Variables ...</a:t>
            </a:r>
            <a:endParaRPr lang="en-US" altLang="en-US" sz="3200" smtClean="0"/>
          </a:p>
        </p:txBody>
      </p:sp>
      <p:sp>
        <p:nvSpPr>
          <p:cNvPr id="38916" name="Rectangle 3"/>
          <p:cNvSpPr>
            <a:spLocks noGrp="1" noChangeArrowheads="1"/>
          </p:cNvSpPr>
          <p:nvPr>
            <p:ph type="body" sz="half" idx="1"/>
          </p:nvPr>
        </p:nvSpPr>
        <p:spPr>
          <a:xfrm>
            <a:off x="304800" y="1600200"/>
            <a:ext cx="8610600" cy="5029200"/>
          </a:xfrm>
        </p:spPr>
        <p:txBody>
          <a:bodyPr/>
          <a:lstStyle/>
          <a:p>
            <a:pPr>
              <a:buFont typeface="Wingdings" panose="05000000000000000000" pitchFamily="2" charset="2"/>
              <a:buChar char="§"/>
            </a:pPr>
            <a:r>
              <a:rPr lang="en-US" altLang="en-US" sz="2800" smtClean="0"/>
              <a:t>Possible outcomes of a random variable need not all have equal probability</a:t>
            </a:r>
          </a:p>
          <a:p>
            <a:pPr>
              <a:buFont typeface="Wingdings" panose="05000000000000000000" pitchFamily="2" charset="2"/>
              <a:buChar char="§"/>
            </a:pPr>
            <a:r>
              <a:rPr lang="en-US" altLang="en-US" sz="2800" smtClean="0"/>
              <a:t>Throwing two dies and taking the larger of the two </a:t>
            </a:r>
          </a:p>
          <a:p>
            <a:pPr>
              <a:buFont typeface="Wingdings" panose="05000000000000000000" pitchFamily="2" charset="2"/>
              <a:buNone/>
            </a:pPr>
            <a:r>
              <a:rPr lang="en-US" altLang="en-US" sz="2400" smtClean="0"/>
              <a:t>			4,5,3,3,2,4,3,5,5,6,6,2,5,2,1,4</a:t>
            </a:r>
          </a:p>
          <a:p>
            <a:pPr>
              <a:buFont typeface="Wingdings" panose="05000000000000000000" pitchFamily="2" charset="2"/>
              <a:buNone/>
            </a:pPr>
            <a:r>
              <a:rPr lang="en-US" altLang="en-US" sz="2400" smtClean="0"/>
              <a:t>			1,4,4,3,1,3,5,2,3,2,3,3,4,6,5,4</a:t>
            </a:r>
          </a:p>
          <a:p>
            <a:pPr>
              <a:buFont typeface="Wingdings" panose="05000000000000000000" pitchFamily="2" charset="2"/>
              <a:buChar char="§"/>
            </a:pPr>
            <a:r>
              <a:rPr lang="en-US" altLang="en-US" sz="2800" smtClean="0"/>
              <a:t>Observed outcomes:  </a:t>
            </a:r>
          </a:p>
          <a:p>
            <a:pPr>
              <a:buFont typeface="Wingdings" panose="05000000000000000000" pitchFamily="2" charset="2"/>
              <a:buNone/>
            </a:pPr>
            <a:r>
              <a:rPr lang="en-US" altLang="en-US" sz="2400" smtClean="0"/>
              <a:t>		        </a:t>
            </a:r>
            <a:r>
              <a:rPr lang="en-US" altLang="en-US" sz="2400" i="1" smtClean="0"/>
              <a:t>l</a:t>
            </a:r>
            <a:r>
              <a:rPr lang="en-US" altLang="en-US" sz="2400" baseline="-25000" smtClean="0"/>
              <a:t>i  </a:t>
            </a:r>
            <a:r>
              <a:rPr lang="en-US" altLang="en-US" sz="2400" smtClean="0"/>
              <a:t>4,5,4,3,2,4,5,5,5,6,6,3,5,6,5,4</a:t>
            </a:r>
            <a:r>
              <a:rPr lang="en-US" altLang="en-US" sz="2800" smtClean="0"/>
              <a:t>	</a:t>
            </a:r>
          </a:p>
          <a:p>
            <a:pPr>
              <a:buFont typeface="Wingdings" panose="05000000000000000000" pitchFamily="2" charset="2"/>
              <a:buChar char="§"/>
            </a:pPr>
            <a:r>
              <a:rPr lang="en-US" altLang="en-US" sz="2800" smtClean="0"/>
              <a:t>Probability of each outcome:</a:t>
            </a:r>
          </a:p>
          <a:p>
            <a:pPr>
              <a:buFont typeface="Monotype Sorts" charset="2"/>
              <a:buNone/>
            </a:pPr>
            <a:r>
              <a:rPr lang="en-US" altLang="en-US" sz="2800" smtClean="0"/>
              <a:t>	</a:t>
            </a:r>
            <a:r>
              <a:rPr lang="en-US" altLang="en-US" sz="2400" i="1" smtClean="0">
                <a:solidFill>
                  <a:schemeClr val="accent1"/>
                </a:solidFill>
              </a:rPr>
              <a:t>l</a:t>
            </a:r>
            <a:r>
              <a:rPr lang="en-US" altLang="en-US" sz="2400" baseline="-25000" smtClean="0">
                <a:solidFill>
                  <a:schemeClr val="accent1"/>
                </a:solidFill>
              </a:rPr>
              <a:t>(I) </a:t>
            </a:r>
            <a:r>
              <a:rPr lang="en-US" altLang="en-US" sz="2400" smtClean="0">
                <a:solidFill>
                  <a:schemeClr val="accent1"/>
                </a:solidFill>
              </a:rPr>
              <a:t>(p</a:t>
            </a:r>
            <a:r>
              <a:rPr lang="en-US" altLang="en-US" sz="2400" baseline="-25000" smtClean="0">
                <a:solidFill>
                  <a:schemeClr val="accent1"/>
                </a:solidFill>
              </a:rPr>
              <a:t>i</a:t>
            </a:r>
            <a:r>
              <a:rPr lang="en-US" altLang="en-US" sz="2400" smtClean="0">
                <a:solidFill>
                  <a:schemeClr val="accent1"/>
                </a:solidFill>
              </a:rPr>
              <a:t>)</a:t>
            </a:r>
            <a:r>
              <a:rPr lang="en-US" altLang="en-US" sz="2400" baseline="-25000" smtClean="0">
                <a:solidFill>
                  <a:schemeClr val="accent1"/>
                </a:solidFill>
              </a:rPr>
              <a:t> </a:t>
            </a:r>
            <a:r>
              <a:rPr lang="en-US" altLang="en-US" sz="2400" smtClean="0"/>
              <a:t>1(1/36), 2(3/36), 3(5/36), 4(7/36), 5(9/36), 6(11/36)</a:t>
            </a:r>
          </a:p>
          <a:p>
            <a:pPr>
              <a:buFont typeface="Monotype Sorts" charset="2"/>
              <a:buNone/>
            </a:pPr>
            <a:endParaRPr lang="en-US" altLang="en-US" sz="2400" smtClean="0"/>
          </a:p>
        </p:txBody>
      </p:sp>
      <p:graphicFrame>
        <p:nvGraphicFramePr>
          <p:cNvPr id="38914" name="Object 4"/>
          <p:cNvGraphicFramePr>
            <a:graphicFrameLocks noChangeAspect="1"/>
          </p:cNvGraphicFramePr>
          <p:nvPr/>
        </p:nvGraphicFramePr>
        <p:xfrm>
          <a:off x="4114800" y="5867400"/>
          <a:ext cx="1371600" cy="768350"/>
        </p:xfrm>
        <a:graphic>
          <a:graphicData uri="http://schemas.openxmlformats.org/presentationml/2006/ole">
            <mc:AlternateContent xmlns:mc="http://schemas.openxmlformats.org/markup-compatibility/2006">
              <mc:Choice xmlns:v="urn:schemas-microsoft-com:vml" Requires="v">
                <p:oleObj spid="_x0000_s38920" name="Equation" r:id="rId4" imgW="571320" imgH="431640" progId="Equation.3">
                  <p:embed/>
                </p:oleObj>
              </mc:Choice>
              <mc:Fallback>
                <p:oleObj name="Equation" r:id="rId4" imgW="571320" imgH="4316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5867400"/>
                        <a:ext cx="1371600"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62000" y="533400"/>
            <a:ext cx="7772400" cy="685800"/>
          </a:xfrm>
        </p:spPr>
        <p:txBody>
          <a:bodyPr/>
          <a:lstStyle/>
          <a:p>
            <a:r>
              <a:rPr lang="en-US" altLang="en-US" smtClean="0">
                <a:latin typeface="Arial" panose="020B0604020202020204" pitchFamily="34" charset="0"/>
              </a:rPr>
              <a:t>Functions of Random Variables  </a:t>
            </a:r>
            <a:endParaRPr lang="en-US" altLang="en-US" sz="3200" smtClean="0"/>
          </a:p>
        </p:txBody>
      </p:sp>
      <p:sp>
        <p:nvSpPr>
          <p:cNvPr id="40963" name="Rectangle 3"/>
          <p:cNvSpPr>
            <a:spLocks noGrp="1" noChangeArrowheads="1"/>
          </p:cNvSpPr>
          <p:nvPr>
            <p:ph type="body" idx="1"/>
          </p:nvPr>
        </p:nvSpPr>
        <p:spPr>
          <a:xfrm>
            <a:off x="152400" y="1600200"/>
            <a:ext cx="8763000" cy="5105400"/>
          </a:xfrm>
        </p:spPr>
        <p:txBody>
          <a:bodyPr/>
          <a:lstStyle/>
          <a:p>
            <a:pPr>
              <a:lnSpc>
                <a:spcPct val="90000"/>
              </a:lnSpc>
              <a:buFont typeface="Wingdings" panose="05000000000000000000" pitchFamily="2" charset="2"/>
              <a:buChar char="§"/>
            </a:pPr>
            <a:r>
              <a:rPr lang="en-US" altLang="en-US" sz="2800" smtClean="0"/>
              <a:t>It is also possible to define other random variables by performing mathematical operations on the outcomes of a random variable.</a:t>
            </a:r>
            <a:r>
              <a:rPr lang="en-US" altLang="en-US" smtClean="0"/>
              <a:t> </a:t>
            </a:r>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None/>
            </a:pPr>
            <a:r>
              <a:rPr lang="en-US" altLang="en-US" sz="2400" smtClean="0"/>
              <a:t>  	e.g. 2</a:t>
            </a:r>
            <a:r>
              <a:rPr lang="en-US" altLang="en-US" sz="2400" i="1" smtClean="0"/>
              <a:t>D</a:t>
            </a:r>
            <a:r>
              <a:rPr lang="en-US" altLang="en-US" sz="2400" smtClean="0"/>
              <a:t>: </a:t>
            </a:r>
            <a:r>
              <a:rPr lang="en-US" altLang="en-US" sz="2400" i="1" smtClean="0"/>
              <a:t>d</a:t>
            </a:r>
            <a:r>
              <a:rPr lang="en-US" altLang="en-US" sz="2400" smtClean="0"/>
              <a:t>={1,2,3,4,5,6}, 2</a:t>
            </a:r>
            <a:r>
              <a:rPr lang="en-US" altLang="en-US" sz="2400" i="1" smtClean="0"/>
              <a:t>d</a:t>
            </a:r>
            <a:r>
              <a:rPr lang="en-US" altLang="en-US" sz="2400" smtClean="0"/>
              <a:t>={2,4,6,8,10,12}, p</a:t>
            </a:r>
            <a:r>
              <a:rPr lang="en-US" altLang="en-US" sz="2400" baseline="-25000" smtClean="0"/>
              <a:t>i</a:t>
            </a:r>
            <a:r>
              <a:rPr lang="en-US" altLang="en-US" sz="2400" smtClean="0"/>
              <a:t>=1/6</a:t>
            </a:r>
            <a:endParaRPr lang="en-US" altLang="en-US" sz="2800" smtClean="0"/>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None/>
            </a:pPr>
            <a:r>
              <a:rPr lang="en-US" altLang="en-US" sz="2400" smtClean="0"/>
              <a:t>	e.g. </a:t>
            </a:r>
            <a:r>
              <a:rPr lang="en-US" altLang="en-US" sz="2400" i="1" smtClean="0"/>
              <a:t>L</a:t>
            </a:r>
            <a:r>
              <a:rPr lang="en-US" altLang="en-US" sz="2400" baseline="30000" smtClean="0"/>
              <a:t>2</a:t>
            </a:r>
            <a:r>
              <a:rPr lang="en-US" altLang="en-US" sz="2400" smtClean="0"/>
              <a:t>+</a:t>
            </a:r>
            <a:r>
              <a:rPr lang="en-US" altLang="en-US" sz="2400" i="1" smtClean="0"/>
              <a:t>L</a:t>
            </a:r>
            <a:r>
              <a:rPr lang="en-US" altLang="en-US" sz="2400" smtClean="0"/>
              <a:t>: </a:t>
            </a:r>
            <a:r>
              <a:rPr lang="en-US" altLang="en-US" sz="2400" i="1" smtClean="0"/>
              <a:t>l</a:t>
            </a:r>
            <a:r>
              <a:rPr lang="en-US" altLang="en-US" sz="2400" smtClean="0"/>
              <a:t>={1,2,3,4,5,6}, </a:t>
            </a:r>
            <a:r>
              <a:rPr lang="en-US" altLang="en-US" sz="2400" i="1" smtClean="0"/>
              <a:t>l</a:t>
            </a:r>
            <a:r>
              <a:rPr lang="en-US" altLang="en-US" sz="2400" baseline="30000" smtClean="0"/>
              <a:t>2</a:t>
            </a:r>
            <a:r>
              <a:rPr lang="en-US" altLang="en-US" sz="2400" smtClean="0"/>
              <a:t>+</a:t>
            </a:r>
            <a:r>
              <a:rPr lang="en-US" altLang="en-US" sz="2400" i="1" smtClean="0"/>
              <a:t>l</a:t>
            </a:r>
            <a:r>
              <a:rPr lang="en-US" altLang="en-US" sz="2400" smtClean="0"/>
              <a:t>={2,6,12,20,30,42}</a:t>
            </a:r>
          </a:p>
          <a:p>
            <a:pPr>
              <a:lnSpc>
                <a:spcPct val="90000"/>
              </a:lnSpc>
              <a:buFont typeface="Wingdings" panose="05000000000000000000" pitchFamily="2" charset="2"/>
              <a:buNone/>
            </a:pPr>
            <a:endParaRPr lang="en-US" altLang="en-US" sz="800" smtClean="0"/>
          </a:p>
          <a:p>
            <a:pPr>
              <a:lnSpc>
                <a:spcPct val="90000"/>
              </a:lnSpc>
              <a:buFont typeface="Wingdings" panose="05000000000000000000" pitchFamily="2" charset="2"/>
              <a:buNone/>
            </a:pPr>
            <a:r>
              <a:rPr lang="en-US" altLang="en-US" sz="2400" smtClean="0"/>
              <a:t>	 </a:t>
            </a:r>
            <a:r>
              <a:rPr lang="en-US" altLang="en-US" sz="2400" i="1" smtClean="0"/>
              <a:t>l</a:t>
            </a:r>
            <a:r>
              <a:rPr lang="en-US" altLang="en-US" sz="2400" baseline="30000" smtClean="0"/>
              <a:t>2</a:t>
            </a:r>
            <a:r>
              <a:rPr lang="en-US" altLang="en-US" sz="2400" smtClean="0"/>
              <a:t>+</a:t>
            </a:r>
            <a:r>
              <a:rPr lang="en-US" altLang="en-US" sz="2400" i="1" smtClean="0"/>
              <a:t>l</a:t>
            </a:r>
            <a:r>
              <a:rPr lang="en-US" altLang="en-US" sz="2400" baseline="-25000" smtClean="0"/>
              <a:t>i</a:t>
            </a:r>
            <a:r>
              <a:rPr lang="en-US" altLang="en-US" sz="2400" smtClean="0"/>
              <a:t>(p</a:t>
            </a:r>
            <a:r>
              <a:rPr lang="en-US" altLang="en-US" sz="2400" baseline="-25000" smtClean="0"/>
              <a:t>i</a:t>
            </a:r>
            <a:r>
              <a:rPr lang="en-US" altLang="en-US" sz="2400" smtClean="0"/>
              <a:t>): 2(1/36),6(3/36),12(5/36),20(7/36),30(9/36),42(11/36)</a:t>
            </a:r>
          </a:p>
          <a:p>
            <a:pPr>
              <a:lnSpc>
                <a:spcPct val="90000"/>
              </a:lnSpc>
              <a:buFont typeface="Wingdings" panose="05000000000000000000" pitchFamily="2" charset="2"/>
              <a:buChar char="§"/>
            </a:pPr>
            <a:endParaRPr lang="en-US" altLang="en-US" sz="8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62000" y="533400"/>
            <a:ext cx="7772400" cy="685800"/>
          </a:xfrm>
        </p:spPr>
        <p:txBody>
          <a:bodyPr/>
          <a:lstStyle/>
          <a:p>
            <a:r>
              <a:rPr lang="en-US" altLang="en-US" smtClean="0">
                <a:latin typeface="Arial" panose="020B0604020202020204" pitchFamily="34" charset="0"/>
              </a:rPr>
              <a:t>Functions of Random Variables  </a:t>
            </a:r>
            <a:endParaRPr lang="en-US" altLang="en-US" sz="3200" smtClean="0"/>
          </a:p>
        </p:txBody>
      </p:sp>
      <p:sp>
        <p:nvSpPr>
          <p:cNvPr id="43011" name="Rectangle 3"/>
          <p:cNvSpPr>
            <a:spLocks noGrp="1" noChangeArrowheads="1"/>
          </p:cNvSpPr>
          <p:nvPr>
            <p:ph type="body" idx="1"/>
          </p:nvPr>
        </p:nvSpPr>
        <p:spPr>
          <a:xfrm>
            <a:off x="228600" y="1600200"/>
            <a:ext cx="8763000" cy="5105400"/>
          </a:xfrm>
        </p:spPr>
        <p:txBody>
          <a:bodyPr/>
          <a:lstStyle/>
          <a:p>
            <a:pPr>
              <a:lnSpc>
                <a:spcPct val="90000"/>
              </a:lnSpc>
              <a:buFont typeface="Wingdings" panose="05000000000000000000" pitchFamily="2" charset="2"/>
              <a:buChar char="§"/>
            </a:pPr>
            <a:endParaRPr lang="en-US" altLang="en-US" sz="700" smtClean="0"/>
          </a:p>
          <a:p>
            <a:pPr>
              <a:lnSpc>
                <a:spcPct val="90000"/>
              </a:lnSpc>
              <a:buFont typeface="Wingdings" panose="05000000000000000000" pitchFamily="2" charset="2"/>
              <a:buChar char="§"/>
            </a:pPr>
            <a:r>
              <a:rPr lang="en-US" altLang="en-US" sz="2800" smtClean="0"/>
              <a:t>Or on the outcomes of several random variables.</a:t>
            </a:r>
          </a:p>
          <a:p>
            <a:pPr>
              <a:lnSpc>
                <a:spcPct val="90000"/>
              </a:lnSpc>
              <a:buFont typeface="Wingdings" panose="05000000000000000000" pitchFamily="2" charset="2"/>
              <a:buNone/>
            </a:pPr>
            <a:r>
              <a:rPr lang="en-US" altLang="en-US" sz="2000" smtClean="0"/>
              <a:t>	</a:t>
            </a:r>
            <a:r>
              <a:rPr lang="en-US" altLang="en-US" sz="2400" smtClean="0"/>
              <a:t>e.g.</a:t>
            </a:r>
            <a:r>
              <a:rPr lang="en-US" altLang="en-US" sz="2400" i="1" smtClean="0"/>
              <a:t>T</a:t>
            </a:r>
            <a:r>
              <a:rPr lang="en-US" altLang="en-US" sz="2400" smtClean="0"/>
              <a:t>=(</a:t>
            </a:r>
            <a:r>
              <a:rPr lang="en-US" altLang="en-US" sz="2400" i="1" smtClean="0"/>
              <a:t>D</a:t>
            </a:r>
            <a:r>
              <a:rPr lang="en-US" altLang="en-US" sz="2400" baseline="-25000" smtClean="0"/>
              <a:t>1</a:t>
            </a:r>
            <a:r>
              <a:rPr lang="en-US" altLang="en-US" sz="2400" smtClean="0"/>
              <a:t>+</a:t>
            </a:r>
            <a:r>
              <a:rPr lang="en-US" altLang="en-US" sz="2400" i="1" smtClean="0"/>
              <a:t>D</a:t>
            </a:r>
            <a:r>
              <a:rPr lang="en-US" altLang="en-US" sz="2400" baseline="-25000" smtClean="0"/>
              <a:t>2</a:t>
            </a:r>
            <a:r>
              <a:rPr lang="en-US" altLang="en-US" sz="2400" smtClean="0"/>
              <a:t>) </a:t>
            </a:r>
            <a:r>
              <a:rPr lang="en-US" altLang="en-US" sz="2400" i="1" smtClean="0"/>
              <a:t>t</a:t>
            </a:r>
            <a:r>
              <a:rPr lang="en-US" altLang="en-US" sz="2400" baseline="-25000" smtClean="0"/>
              <a:t>i</a:t>
            </a:r>
            <a:r>
              <a:rPr lang="en-US" altLang="en-US" sz="2400" smtClean="0"/>
              <a:t>=5,9,7,6,3,7,8,7,8,8,9,5,9,8,6,8</a:t>
            </a:r>
          </a:p>
          <a:p>
            <a:pPr>
              <a:lnSpc>
                <a:spcPct val="90000"/>
              </a:lnSpc>
              <a:buFont typeface="Wingdings" panose="05000000000000000000" pitchFamily="2" charset="2"/>
              <a:buNone/>
            </a:pPr>
            <a:endParaRPr lang="en-US" altLang="en-US" sz="700" smtClean="0"/>
          </a:p>
          <a:p>
            <a:pPr>
              <a:lnSpc>
                <a:spcPct val="90000"/>
              </a:lnSpc>
              <a:buFont typeface="Wingdings" panose="05000000000000000000" pitchFamily="2" charset="2"/>
              <a:buNone/>
            </a:pPr>
            <a:r>
              <a:rPr lang="en-US" altLang="en-US" sz="2000" smtClean="0"/>
              <a:t>	 </a:t>
            </a:r>
            <a:r>
              <a:rPr lang="en-US" altLang="en-US" sz="2400" i="1" smtClean="0"/>
              <a:t>t</a:t>
            </a:r>
            <a:r>
              <a:rPr lang="en-US" altLang="en-US" sz="2400" baseline="-25000" smtClean="0"/>
              <a:t>i</a:t>
            </a:r>
            <a:r>
              <a:rPr lang="en-US" altLang="en-US" sz="2400" smtClean="0"/>
              <a:t>(p</a:t>
            </a:r>
            <a:r>
              <a:rPr lang="en-US" altLang="en-US" sz="2400" baseline="-25000" smtClean="0"/>
              <a:t>i</a:t>
            </a:r>
            <a:r>
              <a:rPr lang="en-US" altLang="en-US" sz="2400" smtClean="0"/>
              <a:t>):</a:t>
            </a:r>
            <a:r>
              <a:rPr lang="en-US" altLang="en-US" sz="2400" baseline="-25000" smtClean="0"/>
              <a:t> </a:t>
            </a:r>
            <a:r>
              <a:rPr lang="en-US" altLang="en-US" sz="2400" smtClean="0"/>
              <a:t>2(1/36),3(2/36),4(3/36),5(4/36),6(5/36),7(6/36)</a:t>
            </a:r>
          </a:p>
          <a:p>
            <a:pPr>
              <a:lnSpc>
                <a:spcPct val="90000"/>
              </a:lnSpc>
              <a:buFont typeface="Wingdings" panose="05000000000000000000" pitchFamily="2" charset="2"/>
              <a:buNone/>
            </a:pPr>
            <a:r>
              <a:rPr lang="en-US" altLang="en-US" sz="2400" smtClean="0"/>
              <a:t> 	     8(5/36),9(4/36),10(3/36),11(2/36),12(1/36)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2"/>
          <p:cNvSpPr>
            <a:spLocks noGrp="1" noChangeArrowheads="1"/>
          </p:cNvSpPr>
          <p:nvPr>
            <p:ph type="title"/>
          </p:nvPr>
        </p:nvSpPr>
        <p:spPr>
          <a:xfrm>
            <a:off x="762000" y="533400"/>
            <a:ext cx="8001000" cy="685800"/>
          </a:xfrm>
        </p:spPr>
        <p:txBody>
          <a:bodyPr/>
          <a:lstStyle/>
          <a:p>
            <a:r>
              <a:rPr lang="en-US" altLang="en-US" smtClean="0">
                <a:latin typeface="Arial" panose="020B0604020202020204" pitchFamily="34" charset="0"/>
              </a:rPr>
              <a:t>Functions of Random Variables ...  </a:t>
            </a:r>
            <a:endParaRPr lang="en-US" altLang="en-US" sz="3200" smtClean="0"/>
          </a:p>
        </p:txBody>
      </p:sp>
      <p:sp>
        <p:nvSpPr>
          <p:cNvPr id="45062" name="Rectangle 3"/>
          <p:cNvSpPr>
            <a:spLocks noGrp="1" noChangeArrowheads="1"/>
          </p:cNvSpPr>
          <p:nvPr>
            <p:ph type="body" idx="1"/>
          </p:nvPr>
        </p:nvSpPr>
        <p:spPr>
          <a:xfrm>
            <a:off x="381000" y="1524000"/>
            <a:ext cx="8458200" cy="5105400"/>
          </a:xfrm>
        </p:spPr>
        <p:txBody>
          <a:bodyPr/>
          <a:lstStyle/>
          <a:p>
            <a:pPr>
              <a:buFont typeface="Wingdings" panose="05000000000000000000" pitchFamily="2" charset="2"/>
              <a:buChar char="§"/>
            </a:pPr>
            <a:r>
              <a:rPr lang="en-US" altLang="en-US" sz="2800" dirty="0" smtClean="0">
                <a:solidFill>
                  <a:schemeClr val="accent1"/>
                </a:solidFill>
              </a:rPr>
              <a:t>For a random variable </a:t>
            </a:r>
            <a:r>
              <a:rPr lang="en-US" altLang="en-US" sz="2800" dirty="0" smtClean="0">
                <a:solidFill>
                  <a:schemeClr val="accent1"/>
                </a:solidFill>
                <a:latin typeface="Times New Roman" panose="02020603050405020304" pitchFamily="18" charset="0"/>
              </a:rPr>
              <a:t>V</a:t>
            </a:r>
            <a:r>
              <a:rPr lang="en-US" altLang="en-US" sz="2800" dirty="0" smtClean="0">
                <a:solidFill>
                  <a:schemeClr val="accent1"/>
                </a:solidFill>
              </a:rPr>
              <a:t> </a:t>
            </a:r>
            <a:r>
              <a:rPr lang="en-US" altLang="en-US" sz="2800" dirty="0" smtClean="0"/>
              <a:t>with values                     ,    and probability                 , the random variable </a:t>
            </a:r>
            <a:r>
              <a:rPr lang="en-US" altLang="en-US" sz="2800" i="1" dirty="0" smtClean="0">
                <a:latin typeface="Times New Roman" panose="02020603050405020304" pitchFamily="18" charset="0"/>
              </a:rPr>
              <a:t>f</a:t>
            </a:r>
            <a:r>
              <a:rPr lang="en-US" altLang="en-US" sz="2800" dirty="0" smtClean="0"/>
              <a:t>(</a:t>
            </a:r>
            <a:r>
              <a:rPr lang="en-US" altLang="en-US" sz="2800" dirty="0" smtClean="0">
                <a:latin typeface="Times New Roman" panose="02020603050405020304" pitchFamily="18" charset="0"/>
              </a:rPr>
              <a:t>V</a:t>
            </a:r>
            <a:r>
              <a:rPr lang="en-US" altLang="en-US" sz="2800" dirty="0" smtClean="0"/>
              <a:t>) has a possible outcome  </a:t>
            </a:r>
          </a:p>
          <a:p>
            <a:pPr>
              <a:buFont typeface="Wingdings" panose="05000000000000000000" pitchFamily="2" charset="2"/>
              <a:buChar char="§"/>
            </a:pPr>
            <a:endParaRPr lang="en-US" altLang="en-US" sz="800" dirty="0" smtClean="0"/>
          </a:p>
          <a:p>
            <a:pPr>
              <a:buFont typeface="Wingdings" panose="05000000000000000000" pitchFamily="2" charset="2"/>
              <a:buChar char="§"/>
            </a:pPr>
            <a:r>
              <a:rPr lang="en-US" altLang="en-US" sz="2800" dirty="0" smtClean="0"/>
              <a:t>It is difficult to define the complete set of possible outcomes for random </a:t>
            </a:r>
            <a:r>
              <a:rPr lang="en-US" altLang="en-US" sz="2800" dirty="0" err="1" smtClean="0"/>
              <a:t>var</a:t>
            </a:r>
            <a:r>
              <a:rPr lang="en-US" altLang="en-US" sz="2800" dirty="0" smtClean="0"/>
              <a:t> that are </a:t>
            </a:r>
            <a:r>
              <a:rPr lang="en-US" altLang="en-US" sz="2800" dirty="0" smtClean="0">
                <a:solidFill>
                  <a:schemeClr val="accent1"/>
                </a:solidFill>
              </a:rPr>
              <a:t>functions of other random var</a:t>
            </a:r>
            <a:r>
              <a:rPr lang="en-US" altLang="en-US" sz="2800" dirty="0" smtClean="0"/>
              <a:t>. Fortunately we never have to deal with anything more complicated than a sum of several random var.</a:t>
            </a:r>
          </a:p>
          <a:p>
            <a:endParaRPr lang="en-US" altLang="en-US" sz="2800" dirty="0" smtClean="0"/>
          </a:p>
        </p:txBody>
      </p:sp>
      <p:graphicFrame>
        <p:nvGraphicFramePr>
          <p:cNvPr id="45058" name="Object 4"/>
          <p:cNvGraphicFramePr>
            <a:graphicFrameLocks noChangeAspect="1"/>
          </p:cNvGraphicFramePr>
          <p:nvPr/>
        </p:nvGraphicFramePr>
        <p:xfrm>
          <a:off x="6553200" y="1524000"/>
          <a:ext cx="2006600" cy="592138"/>
        </p:xfrm>
        <a:graphic>
          <a:graphicData uri="http://schemas.openxmlformats.org/presentationml/2006/ole">
            <mc:AlternateContent xmlns:mc="http://schemas.openxmlformats.org/markup-compatibility/2006">
              <mc:Choice xmlns:v="urn:schemas-microsoft-com:vml" Requires="v">
                <p:oleObj spid="_x0000_s45072" name="Equation" r:id="rId4" imgW="787320" imgH="241200" progId="Equation.3">
                  <p:embed/>
                </p:oleObj>
              </mc:Choice>
              <mc:Fallback>
                <p:oleObj name="Equation" r:id="rId4" imgW="787320" imgH="241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1524000"/>
                        <a:ext cx="2006600" cy="592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5059" name="Object 5"/>
          <p:cNvGraphicFramePr>
            <a:graphicFrameLocks noChangeAspect="1"/>
          </p:cNvGraphicFramePr>
          <p:nvPr/>
        </p:nvGraphicFramePr>
        <p:xfrm>
          <a:off x="3200400" y="1981200"/>
          <a:ext cx="1524000" cy="490538"/>
        </p:xfrm>
        <a:graphic>
          <a:graphicData uri="http://schemas.openxmlformats.org/presentationml/2006/ole">
            <mc:AlternateContent xmlns:mc="http://schemas.openxmlformats.org/markup-compatibility/2006">
              <mc:Choice xmlns:v="urn:schemas-microsoft-com:vml" Requires="v">
                <p:oleObj spid="_x0000_s45073" name="Equation" r:id="rId6" imgW="711000" imgH="228600" progId="Equation.3">
                  <p:embed/>
                </p:oleObj>
              </mc:Choice>
              <mc:Fallback>
                <p:oleObj name="Equation" r:id="rId6" imgW="711000" imgH="2286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1981200"/>
                        <a:ext cx="1524000" cy="490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5060" name="Object 6"/>
          <p:cNvGraphicFramePr>
            <a:graphicFrameLocks noChangeAspect="1"/>
          </p:cNvGraphicFramePr>
          <p:nvPr/>
        </p:nvGraphicFramePr>
        <p:xfrm>
          <a:off x="5319713" y="2422525"/>
          <a:ext cx="2757487" cy="520700"/>
        </p:xfrm>
        <a:graphic>
          <a:graphicData uri="http://schemas.openxmlformats.org/presentationml/2006/ole">
            <mc:AlternateContent xmlns:mc="http://schemas.openxmlformats.org/markup-compatibility/2006">
              <mc:Choice xmlns:v="urn:schemas-microsoft-com:vml" Requires="v">
                <p:oleObj spid="_x0000_s45074" name="Equation" r:id="rId8" imgW="1231560" imgH="241200" progId="Equation.3">
                  <p:embed/>
                </p:oleObj>
              </mc:Choice>
              <mc:Fallback>
                <p:oleObj name="Equation" r:id="rId8" imgW="1231560" imgH="241200" progId="Equation.3">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19713" y="2422525"/>
                        <a:ext cx="2757487"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304800" y="533400"/>
            <a:ext cx="8229600" cy="685800"/>
          </a:xfrm>
        </p:spPr>
        <p:txBody>
          <a:bodyPr/>
          <a:lstStyle/>
          <a:p>
            <a:r>
              <a:rPr lang="en-US" altLang="en-US" smtClean="0">
                <a:latin typeface="Arial" panose="020B0604020202020204" pitchFamily="34" charset="0"/>
              </a:rPr>
              <a:t>Functions of Random Variables …</a:t>
            </a:r>
            <a:endParaRPr lang="en-US" altLang="en-US" sz="3200" smtClean="0"/>
          </a:p>
        </p:txBody>
      </p:sp>
      <p:sp>
        <p:nvSpPr>
          <p:cNvPr id="47107" name="Rectangle 3"/>
          <p:cNvSpPr>
            <a:spLocks noGrp="1" noChangeArrowheads="1"/>
          </p:cNvSpPr>
          <p:nvPr>
            <p:ph type="body" idx="1"/>
          </p:nvPr>
        </p:nvSpPr>
        <p:spPr>
          <a:xfrm>
            <a:off x="539750" y="1885950"/>
            <a:ext cx="7932738" cy="4171950"/>
          </a:xfrm>
        </p:spPr>
        <p:txBody>
          <a:bodyPr/>
          <a:lstStyle/>
          <a:p>
            <a:pPr>
              <a:buFont typeface="Wingdings" panose="05000000000000000000" pitchFamily="2" charset="2"/>
              <a:buChar char="§"/>
            </a:pPr>
            <a:r>
              <a:rPr lang="en-US" altLang="en-US" sz="2800" smtClean="0"/>
              <a:t>We often use transformation functions to satisfy the assumption that the underlying distribution of the random variable of our interest is close to normal distribution.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381000" y="609600"/>
            <a:ext cx="8534400" cy="762000"/>
          </a:xfrm>
        </p:spPr>
        <p:txBody>
          <a:bodyPr/>
          <a:lstStyle/>
          <a:p>
            <a:r>
              <a:rPr lang="en-US" altLang="en-US" smtClean="0">
                <a:latin typeface="Arial" panose="020B0604020202020204" pitchFamily="34" charset="0"/>
              </a:rPr>
              <a:t>Parameters of a Random Variable  </a:t>
            </a:r>
            <a:endParaRPr lang="en-US" altLang="en-US" sz="3200" smtClean="0"/>
          </a:p>
        </p:txBody>
      </p:sp>
      <p:sp>
        <p:nvSpPr>
          <p:cNvPr id="49155" name="Rectangle 3"/>
          <p:cNvSpPr>
            <a:spLocks noGrp="1" noChangeArrowheads="1"/>
          </p:cNvSpPr>
          <p:nvPr>
            <p:ph type="body" idx="1"/>
          </p:nvPr>
        </p:nvSpPr>
        <p:spPr>
          <a:xfrm>
            <a:off x="457200" y="1676400"/>
            <a:ext cx="8229600" cy="4191000"/>
          </a:xfrm>
        </p:spPr>
        <p:txBody>
          <a:bodyPr/>
          <a:lstStyle/>
          <a:p>
            <a:pPr>
              <a:buFont typeface="Wingdings" panose="05000000000000000000" pitchFamily="2" charset="2"/>
              <a:buChar char="§"/>
            </a:pPr>
            <a:r>
              <a:rPr lang="en-US" altLang="en-US" sz="2800" dirty="0" smtClean="0"/>
              <a:t>The set of outcomes and their corresponding probabilities is referred to </a:t>
            </a:r>
            <a:r>
              <a:rPr lang="en-US" altLang="en-US" sz="2800" dirty="0" smtClean="0">
                <a:solidFill>
                  <a:schemeClr val="accent1"/>
                </a:solidFill>
              </a:rPr>
              <a:t>probability distribution of a random variable</a:t>
            </a:r>
            <a:r>
              <a:rPr lang="en-US" altLang="en-US" sz="2800" dirty="0" smtClean="0"/>
              <a:t>. </a:t>
            </a:r>
          </a:p>
          <a:p>
            <a:pPr>
              <a:buFont typeface="Wingdings" panose="05000000000000000000" pitchFamily="2" charset="2"/>
              <a:buChar char="§"/>
            </a:pPr>
            <a:endParaRPr lang="en-US" altLang="en-US" sz="800" dirty="0" smtClean="0"/>
          </a:p>
          <a:p>
            <a:pPr>
              <a:buFont typeface="Wingdings" panose="05000000000000000000" pitchFamily="2" charset="2"/>
              <a:buChar char="§"/>
            </a:pPr>
            <a:r>
              <a:rPr lang="en-US" altLang="en-US" sz="2800" dirty="0" smtClean="0"/>
              <a:t>If the probability distribution is known, one can calculate parameters that describe features of the random variable. </a:t>
            </a:r>
          </a:p>
          <a:p>
            <a:pPr>
              <a:buFont typeface="Wingdings" panose="05000000000000000000" pitchFamily="2" charset="2"/>
              <a:buChar char="§"/>
            </a:pPr>
            <a:endParaRPr lang="en-US" altLang="en-US" sz="800" dirty="0" smtClean="0"/>
          </a:p>
          <a:p>
            <a:pPr>
              <a:buFont typeface="Wingdings" panose="05000000000000000000" pitchFamily="2" charset="2"/>
              <a:buChar char="§"/>
            </a:pPr>
            <a:r>
              <a:rPr lang="en-US" altLang="en-US" sz="2800" dirty="0" smtClean="0"/>
              <a:t>Examples of parameters: min, max, mean, and standard deviations.</a:t>
            </a:r>
          </a:p>
          <a:p>
            <a:endParaRPr lang="en-US" altLang="en-US" sz="24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152400" y="381000"/>
            <a:ext cx="8686800" cy="914400"/>
          </a:xfrm>
        </p:spPr>
        <p:txBody>
          <a:bodyPr/>
          <a:lstStyle/>
          <a:p>
            <a:r>
              <a:rPr lang="en-US" altLang="en-US" smtClean="0">
                <a:latin typeface="Arial" panose="020B0604020202020204" pitchFamily="34" charset="0"/>
              </a:rPr>
              <a:t>Parameters of a Random Variable ...</a:t>
            </a:r>
          </a:p>
        </p:txBody>
      </p:sp>
      <p:sp>
        <p:nvSpPr>
          <p:cNvPr id="51203" name="Rectangle 3"/>
          <p:cNvSpPr>
            <a:spLocks noGrp="1" noChangeArrowheads="1"/>
          </p:cNvSpPr>
          <p:nvPr>
            <p:ph type="body" idx="1"/>
          </p:nvPr>
        </p:nvSpPr>
        <p:spPr>
          <a:xfrm>
            <a:off x="304800" y="1600200"/>
            <a:ext cx="8382000" cy="4114800"/>
          </a:xfrm>
        </p:spPr>
        <p:txBody>
          <a:bodyPr/>
          <a:lstStyle/>
          <a:p>
            <a:pPr>
              <a:lnSpc>
                <a:spcPct val="90000"/>
              </a:lnSpc>
              <a:buFont typeface="Wingdings" panose="05000000000000000000" pitchFamily="2" charset="2"/>
              <a:buChar char="§"/>
            </a:pPr>
            <a:r>
              <a:rPr lang="en-US" altLang="en-US" sz="2800" smtClean="0"/>
              <a:t>The complete distribution cannot be determined from a few parameters, but Gaussian distribution can be determined by a mean and a variance. </a:t>
            </a:r>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Char char="§"/>
            </a:pPr>
            <a:r>
              <a:rPr lang="en-US" altLang="en-US" sz="2800" smtClean="0">
                <a:solidFill>
                  <a:schemeClr val="accent1"/>
                </a:solidFill>
              </a:rPr>
              <a:t>Parameters</a:t>
            </a:r>
            <a:r>
              <a:rPr lang="en-US" altLang="en-US" sz="2800" smtClean="0"/>
              <a:t> cannot be obtained by calculating sample </a:t>
            </a:r>
            <a:r>
              <a:rPr lang="en-US" altLang="en-US" sz="2800" smtClean="0">
                <a:solidFill>
                  <a:schemeClr val="accent1"/>
                </a:solidFill>
              </a:rPr>
              <a:t>statistics</a:t>
            </a:r>
            <a:r>
              <a:rPr lang="en-US" altLang="en-US" sz="2800" smtClean="0"/>
              <a:t> of the outcomes of a random variable.</a:t>
            </a:r>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Char char="§"/>
            </a:pPr>
            <a:r>
              <a:rPr lang="en-US" altLang="en-US" sz="2800" smtClean="0"/>
              <a:t>The statistical mean of the 16 die outcomes is </a:t>
            </a:r>
            <a:r>
              <a:rPr lang="en-US" altLang="en-US" sz="2800" smtClean="0">
                <a:solidFill>
                  <a:schemeClr val="accent1"/>
                </a:solidFill>
              </a:rPr>
              <a:t>3.75</a:t>
            </a:r>
            <a:r>
              <a:rPr lang="en-US" altLang="en-US" sz="2800" smtClean="0"/>
              <a:t>, but the mean, as the parameter of the die population, is </a:t>
            </a:r>
            <a:r>
              <a:rPr lang="en-US" altLang="en-US" sz="2800" smtClean="0">
                <a:solidFill>
                  <a:srgbClr val="92D050"/>
                </a:solidFill>
              </a:rPr>
              <a:t>3.5</a:t>
            </a:r>
            <a:r>
              <a:rPr lang="en-US" altLang="en-US" sz="280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a:xfrm>
            <a:off x="152400" y="381000"/>
            <a:ext cx="8686800" cy="914400"/>
          </a:xfrm>
        </p:spPr>
        <p:txBody>
          <a:bodyPr/>
          <a:lstStyle/>
          <a:p>
            <a:r>
              <a:rPr lang="en-US" altLang="en-US" smtClean="0">
                <a:latin typeface="Arial" panose="020B0604020202020204" pitchFamily="34" charset="0"/>
              </a:rPr>
              <a:t>Parameters of a Random Variable ...</a:t>
            </a:r>
          </a:p>
        </p:txBody>
      </p:sp>
      <p:sp>
        <p:nvSpPr>
          <p:cNvPr id="53253" name="Rectangle 3"/>
          <p:cNvSpPr>
            <a:spLocks noGrp="1" noChangeArrowheads="1"/>
          </p:cNvSpPr>
          <p:nvPr>
            <p:ph type="body" idx="1"/>
          </p:nvPr>
        </p:nvSpPr>
        <p:spPr>
          <a:xfrm>
            <a:off x="304800" y="1600200"/>
            <a:ext cx="8382000" cy="4114800"/>
          </a:xfrm>
        </p:spPr>
        <p:txBody>
          <a:bodyPr/>
          <a:lstStyle/>
          <a:p>
            <a:pPr>
              <a:buFont typeface="Wingdings" panose="05000000000000000000" pitchFamily="2" charset="2"/>
              <a:buChar char="§"/>
            </a:pPr>
            <a:r>
              <a:rPr lang="en-US" altLang="en-US" sz="2800" smtClean="0"/>
              <a:t>Parameters of a conceptual model: </a:t>
            </a:r>
          </a:p>
          <a:p>
            <a:pPr>
              <a:buFont typeface="Wingdings" panose="05000000000000000000" pitchFamily="2" charset="2"/>
              <a:buChar char="§"/>
            </a:pPr>
            <a:r>
              <a:rPr lang="en-US" altLang="en-US" sz="2800" smtClean="0"/>
              <a:t>Statistics from a set of observations:  </a:t>
            </a:r>
          </a:p>
        </p:txBody>
      </p:sp>
      <p:graphicFrame>
        <p:nvGraphicFramePr>
          <p:cNvPr id="53250" name="Object 4"/>
          <p:cNvGraphicFramePr>
            <a:graphicFrameLocks noChangeAspect="1"/>
          </p:cNvGraphicFramePr>
          <p:nvPr/>
        </p:nvGraphicFramePr>
        <p:xfrm>
          <a:off x="6477000" y="1600200"/>
          <a:ext cx="425450" cy="457200"/>
        </p:xfrm>
        <a:graphic>
          <a:graphicData uri="http://schemas.openxmlformats.org/presentationml/2006/ole">
            <mc:AlternateContent xmlns:mc="http://schemas.openxmlformats.org/markup-compatibility/2006">
              <mc:Choice xmlns:v="urn:schemas-microsoft-com:vml" Requires="v">
                <p:oleObj spid="_x0000_s53260" name="Equation" r:id="rId4" imgW="164880" imgH="177480" progId="Equation.3">
                  <p:embed/>
                </p:oleObj>
              </mc:Choice>
              <mc:Fallback>
                <p:oleObj name="Equation" r:id="rId4" imgW="164880" imgH="17748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7000" y="1600200"/>
                        <a:ext cx="4254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3251" name="Object 5"/>
          <p:cNvGraphicFramePr>
            <a:graphicFrameLocks noChangeAspect="1"/>
          </p:cNvGraphicFramePr>
          <p:nvPr/>
        </p:nvGraphicFramePr>
        <p:xfrm>
          <a:off x="6629400" y="2209800"/>
          <a:ext cx="425450" cy="358775"/>
        </p:xfrm>
        <a:graphic>
          <a:graphicData uri="http://schemas.openxmlformats.org/presentationml/2006/ole">
            <mc:AlternateContent xmlns:mc="http://schemas.openxmlformats.org/markup-compatibility/2006">
              <mc:Choice xmlns:v="urn:schemas-microsoft-com:vml" Requires="v">
                <p:oleObj spid="_x0000_s53261" name="Equation" r:id="rId6" imgW="164880" imgH="139680" progId="Equation.3">
                  <p:embed/>
                </p:oleObj>
              </mc:Choice>
              <mc:Fallback>
                <p:oleObj name="Equation" r:id="rId6" imgW="164880" imgH="13968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2209800"/>
                        <a:ext cx="425450" cy="358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Fig9_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838200"/>
            <a:ext cx="7467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304800" y="381000"/>
            <a:ext cx="8534400" cy="685800"/>
          </a:xfrm>
        </p:spPr>
        <p:txBody>
          <a:bodyPr/>
          <a:lstStyle/>
          <a:p>
            <a:r>
              <a:rPr lang="en-US" altLang="en-US" smtClean="0">
                <a:latin typeface="Arial" panose="020B0604020202020204" pitchFamily="34" charset="0"/>
              </a:rPr>
              <a:t>Parameters of a Random Variable ...</a:t>
            </a:r>
          </a:p>
        </p:txBody>
      </p:sp>
      <p:sp>
        <p:nvSpPr>
          <p:cNvPr id="55300" name="Rectangle 3"/>
          <p:cNvSpPr>
            <a:spLocks noGrp="1" noChangeArrowheads="1"/>
          </p:cNvSpPr>
          <p:nvPr>
            <p:ph type="body" idx="1"/>
          </p:nvPr>
        </p:nvSpPr>
        <p:spPr>
          <a:xfrm>
            <a:off x="228600" y="1752600"/>
            <a:ext cx="8534400" cy="4267200"/>
          </a:xfrm>
        </p:spPr>
        <p:txBody>
          <a:bodyPr/>
          <a:lstStyle/>
          <a:p>
            <a:pPr>
              <a:buFont typeface="Wingdings" panose="05000000000000000000" pitchFamily="2" charset="2"/>
              <a:buChar char="§"/>
            </a:pPr>
            <a:r>
              <a:rPr lang="en-US" altLang="en-US" sz="2800" smtClean="0">
                <a:solidFill>
                  <a:schemeClr val="accent1"/>
                </a:solidFill>
              </a:rPr>
              <a:t>Expected value</a:t>
            </a:r>
            <a:r>
              <a:rPr lang="en-US" altLang="en-US" sz="2800" smtClean="0"/>
              <a:t>: </a:t>
            </a:r>
          </a:p>
          <a:p>
            <a:endParaRPr lang="en-US" altLang="en-US" sz="2800" smtClean="0"/>
          </a:p>
          <a:p>
            <a:endParaRPr lang="en-US" altLang="en-US" sz="2800" smtClean="0"/>
          </a:p>
          <a:p>
            <a:endParaRPr lang="en-US" altLang="en-US" sz="2800" smtClean="0"/>
          </a:p>
          <a:p>
            <a:pPr>
              <a:buFont typeface="Wingdings" panose="05000000000000000000" pitchFamily="2" charset="2"/>
              <a:buChar char="§"/>
            </a:pPr>
            <a:r>
              <a:rPr lang="en-US" altLang="en-US" sz="2800" smtClean="0"/>
              <a:t>Expected value of </a:t>
            </a:r>
            <a:r>
              <a:rPr lang="en-US" altLang="en-US" sz="2800" i="1" smtClean="0"/>
              <a:t>L</a:t>
            </a:r>
            <a:endParaRPr lang="en-US" altLang="en-US" sz="2800" smtClean="0"/>
          </a:p>
          <a:p>
            <a:pPr>
              <a:buFont typeface="Monotype Sorts" charset="2"/>
              <a:buNone/>
            </a:pPr>
            <a:r>
              <a:rPr lang="en-US" altLang="en-US" sz="2400" i="1" smtClean="0"/>
              <a:t>	E</a:t>
            </a:r>
            <a:r>
              <a:rPr lang="en-US" altLang="en-US" sz="2400" smtClean="0"/>
              <a:t>{</a:t>
            </a:r>
            <a:r>
              <a:rPr lang="en-US" altLang="en-US" sz="2400" i="1" smtClean="0"/>
              <a:t>L</a:t>
            </a:r>
            <a:r>
              <a:rPr lang="en-US" altLang="en-US" sz="2400" smtClean="0"/>
              <a:t>} =1/36(1)+3/36(2)+5/36(3)+7/36(4)+9/36(5)+11/36(6)</a:t>
            </a:r>
          </a:p>
          <a:p>
            <a:pPr>
              <a:buFont typeface="Monotype Sorts" charset="2"/>
              <a:buNone/>
            </a:pPr>
            <a:r>
              <a:rPr lang="en-US" altLang="en-US" sz="2400" smtClean="0"/>
              <a:t>        =4.47 </a:t>
            </a:r>
          </a:p>
        </p:txBody>
      </p:sp>
      <p:graphicFrame>
        <p:nvGraphicFramePr>
          <p:cNvPr id="55298" name="Object 4"/>
          <p:cNvGraphicFramePr>
            <a:graphicFrameLocks noChangeAspect="1"/>
          </p:cNvGraphicFramePr>
          <p:nvPr/>
        </p:nvGraphicFramePr>
        <p:xfrm>
          <a:off x="3505200" y="1836738"/>
          <a:ext cx="3200400" cy="1363662"/>
        </p:xfrm>
        <a:graphic>
          <a:graphicData uri="http://schemas.openxmlformats.org/presentationml/2006/ole">
            <mc:AlternateContent xmlns:mc="http://schemas.openxmlformats.org/markup-compatibility/2006">
              <mc:Choice xmlns:v="urn:schemas-microsoft-com:vml" Requires="v">
                <p:oleObj spid="_x0000_s55304" name="Equation" r:id="rId4" imgW="1549080" imgH="660240" progId="Equation.3">
                  <p:embed/>
                </p:oleObj>
              </mc:Choice>
              <mc:Fallback>
                <p:oleObj name="Equation" r:id="rId4" imgW="1549080" imgH="6602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836738"/>
                        <a:ext cx="3200400" cy="1363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304800" y="381000"/>
            <a:ext cx="8534400" cy="685800"/>
          </a:xfrm>
        </p:spPr>
        <p:txBody>
          <a:bodyPr/>
          <a:lstStyle/>
          <a:p>
            <a:r>
              <a:rPr lang="en-US" altLang="en-US" smtClean="0">
                <a:latin typeface="Arial" panose="020B0604020202020204" pitchFamily="34" charset="0"/>
              </a:rPr>
              <a:t>Parameters of a Random Variable ...</a:t>
            </a:r>
          </a:p>
        </p:txBody>
      </p:sp>
      <p:sp>
        <p:nvSpPr>
          <p:cNvPr id="57348" name="Rectangle 3"/>
          <p:cNvSpPr>
            <a:spLocks noGrp="1" noChangeArrowheads="1"/>
          </p:cNvSpPr>
          <p:nvPr>
            <p:ph type="body" idx="1"/>
          </p:nvPr>
        </p:nvSpPr>
        <p:spPr>
          <a:xfrm>
            <a:off x="152400" y="1447800"/>
            <a:ext cx="8991600" cy="4953000"/>
          </a:xfrm>
        </p:spPr>
        <p:txBody>
          <a:bodyPr/>
          <a:lstStyle/>
          <a:p>
            <a:pPr>
              <a:lnSpc>
                <a:spcPct val="90000"/>
              </a:lnSpc>
              <a:buFont typeface="Wingdings" panose="05000000000000000000" pitchFamily="2" charset="2"/>
              <a:buChar char="§"/>
            </a:pPr>
            <a:r>
              <a:rPr lang="en-US" altLang="en-US" sz="2800" smtClean="0">
                <a:solidFill>
                  <a:schemeClr val="accent1"/>
                </a:solidFill>
              </a:rPr>
              <a:t>Variance</a:t>
            </a:r>
            <a:r>
              <a:rPr lang="en-US" altLang="en-US" sz="2800" smtClean="0"/>
              <a:t>:</a:t>
            </a:r>
          </a:p>
          <a:p>
            <a:pPr>
              <a:lnSpc>
                <a:spcPct val="90000"/>
              </a:lnSpc>
            </a:pPr>
            <a:endParaRPr lang="en-US" altLang="en-US" sz="2800" smtClean="0"/>
          </a:p>
          <a:p>
            <a:pPr>
              <a:lnSpc>
                <a:spcPct val="90000"/>
              </a:lnSpc>
            </a:pPr>
            <a:endParaRPr lang="en-US" altLang="en-US" sz="2800" smtClean="0"/>
          </a:p>
          <a:p>
            <a:pPr>
              <a:lnSpc>
                <a:spcPct val="90000"/>
              </a:lnSpc>
            </a:pPr>
            <a:endParaRPr lang="en-US" altLang="en-US" sz="2800" smtClean="0"/>
          </a:p>
          <a:p>
            <a:pPr>
              <a:lnSpc>
                <a:spcPct val="90000"/>
              </a:lnSpc>
            </a:pPr>
            <a:endParaRPr lang="en-US" altLang="en-US" sz="2800" smtClean="0"/>
          </a:p>
          <a:p>
            <a:pPr>
              <a:lnSpc>
                <a:spcPct val="90000"/>
              </a:lnSpc>
            </a:pPr>
            <a:endParaRPr lang="en-US" altLang="en-US" sz="2800" smtClean="0"/>
          </a:p>
          <a:p>
            <a:pPr>
              <a:lnSpc>
                <a:spcPct val="90000"/>
              </a:lnSpc>
            </a:pPr>
            <a:endParaRPr lang="en-US" altLang="en-US" sz="2800" smtClean="0"/>
          </a:p>
          <a:p>
            <a:pPr>
              <a:lnSpc>
                <a:spcPct val="90000"/>
              </a:lnSpc>
              <a:buFont typeface="Wingdings" panose="05000000000000000000" pitchFamily="2" charset="2"/>
              <a:buChar char="§"/>
            </a:pPr>
            <a:r>
              <a:rPr lang="en-US" altLang="en-US" sz="2800" smtClean="0"/>
              <a:t>Variance of </a:t>
            </a:r>
            <a:r>
              <a:rPr lang="en-US" altLang="en-US" sz="2800" i="1" smtClean="0"/>
              <a:t>L</a:t>
            </a:r>
            <a:endParaRPr lang="en-US" altLang="en-US" sz="2800" smtClean="0"/>
          </a:p>
          <a:p>
            <a:pPr>
              <a:lnSpc>
                <a:spcPct val="90000"/>
              </a:lnSpc>
              <a:buFont typeface="Wingdings" panose="05000000000000000000" pitchFamily="2" charset="2"/>
              <a:buNone/>
            </a:pPr>
            <a:r>
              <a:rPr lang="en-US" altLang="en-US" sz="2400" i="1" smtClean="0"/>
              <a:t>	Var</a:t>
            </a:r>
            <a:r>
              <a:rPr lang="en-US" altLang="en-US" sz="2400" smtClean="0"/>
              <a:t>(</a:t>
            </a:r>
            <a:r>
              <a:rPr lang="en-US" altLang="en-US" sz="2400" i="1" smtClean="0"/>
              <a:t>L</a:t>
            </a:r>
            <a:r>
              <a:rPr lang="en-US" altLang="en-US" sz="2400" smtClean="0"/>
              <a:t>) = 1/36(1</a:t>
            </a:r>
            <a:r>
              <a:rPr lang="en-US" altLang="en-US" sz="2400" baseline="30000" smtClean="0"/>
              <a:t>2</a:t>
            </a:r>
            <a:r>
              <a:rPr lang="en-US" altLang="en-US" sz="2400" smtClean="0"/>
              <a:t>)+3/36(2</a:t>
            </a:r>
            <a:r>
              <a:rPr lang="en-US" altLang="en-US" sz="2400" baseline="30000" smtClean="0"/>
              <a:t>2</a:t>
            </a:r>
            <a:r>
              <a:rPr lang="en-US" altLang="en-US" sz="2400" smtClean="0"/>
              <a:t>)+…- {[1/36(1)]+[3/36(2)]+…</a:t>
            </a:r>
            <a:r>
              <a:rPr lang="en-US" altLang="en-US" sz="2400" baseline="30000" smtClean="0"/>
              <a:t> </a:t>
            </a:r>
            <a:r>
              <a:rPr lang="en-US" altLang="en-US" sz="2400" smtClean="0"/>
              <a:t>}</a:t>
            </a:r>
            <a:r>
              <a:rPr lang="en-US" altLang="en-US" sz="2400" baseline="30000" smtClean="0"/>
              <a:t>2</a:t>
            </a:r>
            <a:r>
              <a:rPr lang="en-US" altLang="en-US" sz="2400" smtClean="0"/>
              <a:t>=1.97</a:t>
            </a:r>
          </a:p>
          <a:p>
            <a:pPr>
              <a:lnSpc>
                <a:spcPct val="90000"/>
              </a:lnSpc>
            </a:pPr>
            <a:endParaRPr lang="en-US" altLang="en-US" sz="2400" smtClean="0"/>
          </a:p>
        </p:txBody>
      </p:sp>
      <p:graphicFrame>
        <p:nvGraphicFramePr>
          <p:cNvPr id="57346" name="Object 5"/>
          <p:cNvGraphicFramePr>
            <a:graphicFrameLocks noChangeAspect="1"/>
          </p:cNvGraphicFramePr>
          <p:nvPr/>
        </p:nvGraphicFramePr>
        <p:xfrm>
          <a:off x="2362200" y="1519238"/>
          <a:ext cx="6324600" cy="3509962"/>
        </p:xfrm>
        <a:graphic>
          <a:graphicData uri="http://schemas.openxmlformats.org/presentationml/2006/ole">
            <mc:AlternateContent xmlns:mc="http://schemas.openxmlformats.org/markup-compatibility/2006">
              <mc:Choice xmlns:v="urn:schemas-microsoft-com:vml" Requires="v">
                <p:oleObj spid="_x0000_s57352" name="Equation" r:id="rId4" imgW="2831760" imgH="1676160" progId="Equation.3">
                  <p:embed/>
                </p:oleObj>
              </mc:Choice>
              <mc:Fallback>
                <p:oleObj name="Equation" r:id="rId4" imgW="2831760" imgH="167616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519238"/>
                        <a:ext cx="6324600" cy="3509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a:xfrm>
            <a:off x="406400" y="381000"/>
            <a:ext cx="7772400" cy="838200"/>
          </a:xfrm>
        </p:spPr>
        <p:txBody>
          <a:bodyPr/>
          <a:lstStyle/>
          <a:p>
            <a:r>
              <a:rPr lang="en-US" altLang="en-US" smtClean="0">
                <a:latin typeface="Arial" panose="020B0604020202020204" pitchFamily="34" charset="0"/>
              </a:rPr>
              <a:t>Joint Random Variables</a:t>
            </a:r>
            <a:endParaRPr lang="en-US" altLang="en-US" sz="2800" smtClean="0"/>
          </a:p>
        </p:txBody>
      </p:sp>
      <p:sp>
        <p:nvSpPr>
          <p:cNvPr id="59397" name="Rectangle 3"/>
          <p:cNvSpPr>
            <a:spLocks noGrp="1" noChangeArrowheads="1"/>
          </p:cNvSpPr>
          <p:nvPr>
            <p:ph type="body" sz="half" idx="1"/>
          </p:nvPr>
        </p:nvSpPr>
        <p:spPr>
          <a:xfrm>
            <a:off x="457200" y="1676400"/>
            <a:ext cx="8305800" cy="4171950"/>
          </a:xfrm>
        </p:spPr>
        <p:txBody>
          <a:bodyPr/>
          <a:lstStyle/>
          <a:p>
            <a:pPr>
              <a:buFont typeface="Wingdings" panose="05000000000000000000" pitchFamily="2" charset="2"/>
              <a:buChar char="§"/>
            </a:pPr>
            <a:r>
              <a:rPr lang="en-US" altLang="en-US" sz="2800" dirty="0" smtClean="0"/>
              <a:t>Random variables can be generated in </a:t>
            </a:r>
            <a:r>
              <a:rPr lang="en-US" altLang="en-US" sz="2800" dirty="0" smtClean="0">
                <a:solidFill>
                  <a:schemeClr val="accent1"/>
                </a:solidFill>
              </a:rPr>
              <a:t>pairs</a:t>
            </a:r>
            <a:r>
              <a:rPr lang="en-US" altLang="en-US" sz="2800" dirty="0" smtClean="0"/>
              <a:t> by some probabilistic mechanism - the outcome of one may influence the outcome of the other.</a:t>
            </a:r>
            <a:r>
              <a:rPr lang="en-US" altLang="en-US" sz="2400" dirty="0" smtClean="0"/>
              <a:t> </a:t>
            </a:r>
          </a:p>
          <a:p>
            <a:pPr>
              <a:buFont typeface="Wingdings" panose="05000000000000000000" pitchFamily="2" charset="2"/>
              <a:buChar char="§"/>
            </a:pPr>
            <a:endParaRPr lang="en-US" altLang="en-US" sz="700" dirty="0" smtClean="0"/>
          </a:p>
          <a:p>
            <a:pPr>
              <a:buFont typeface="Wingdings" panose="05000000000000000000" pitchFamily="2" charset="2"/>
              <a:buChar char="§"/>
            </a:pPr>
            <a:r>
              <a:rPr lang="en-US" altLang="en-US" sz="2800" dirty="0" smtClean="0"/>
              <a:t> The </a:t>
            </a:r>
            <a:r>
              <a:rPr lang="en-US" altLang="en-US" sz="2800" dirty="0" smtClean="0">
                <a:solidFill>
                  <a:schemeClr val="accent1"/>
                </a:solidFill>
              </a:rPr>
              <a:t>possible outcomes </a:t>
            </a:r>
            <a:r>
              <a:rPr lang="en-US" altLang="en-US" sz="2800" dirty="0" smtClean="0"/>
              <a:t>of (U,V)</a:t>
            </a:r>
          </a:p>
          <a:p>
            <a:pPr>
              <a:buFont typeface="Wingdings" panose="05000000000000000000" pitchFamily="2" charset="2"/>
              <a:buChar char="§"/>
            </a:pPr>
            <a:endParaRPr lang="en-US" altLang="en-US" sz="2800" dirty="0" smtClean="0"/>
          </a:p>
          <a:p>
            <a:pPr>
              <a:buFont typeface="Wingdings" panose="05000000000000000000" pitchFamily="2" charset="2"/>
              <a:buChar char="§"/>
            </a:pPr>
            <a:r>
              <a:rPr lang="en-US" altLang="en-US" sz="2800" dirty="0" smtClean="0"/>
              <a:t>With the corresponding </a:t>
            </a:r>
            <a:r>
              <a:rPr lang="en-US" altLang="en-US" sz="2800" dirty="0" smtClean="0">
                <a:solidFill>
                  <a:schemeClr val="accent1"/>
                </a:solidFill>
              </a:rPr>
              <a:t>probabilities</a:t>
            </a:r>
          </a:p>
          <a:p>
            <a:pPr>
              <a:buFont typeface="Wingdings" panose="05000000000000000000" pitchFamily="2" charset="2"/>
              <a:buChar char="§"/>
            </a:pPr>
            <a:endParaRPr lang="en-US" altLang="en-US" sz="2800" dirty="0" smtClean="0"/>
          </a:p>
          <a:p>
            <a:pPr>
              <a:buFont typeface="Wingdings" panose="05000000000000000000" pitchFamily="2" charset="2"/>
              <a:buNone/>
            </a:pPr>
            <a:r>
              <a:rPr lang="en-US" altLang="en-US" sz="2800" dirty="0" smtClean="0"/>
              <a:t>	Where there are n possible outcomes for U and m for V</a:t>
            </a:r>
          </a:p>
          <a:p>
            <a:endParaRPr lang="en-US" altLang="en-US" sz="2800" dirty="0" smtClean="0"/>
          </a:p>
        </p:txBody>
      </p:sp>
      <p:graphicFrame>
        <p:nvGraphicFramePr>
          <p:cNvPr id="59394" name="Object 6"/>
          <p:cNvGraphicFramePr>
            <a:graphicFrameLocks noGrp="1" noChangeAspect="1"/>
          </p:cNvGraphicFramePr>
          <p:nvPr>
            <p:ph sz="quarter" idx="2"/>
          </p:nvPr>
        </p:nvGraphicFramePr>
        <p:xfrm>
          <a:off x="838200" y="4554538"/>
          <a:ext cx="4572000" cy="627062"/>
        </p:xfrm>
        <a:graphic>
          <a:graphicData uri="http://schemas.openxmlformats.org/presentationml/2006/ole">
            <mc:AlternateContent xmlns:mc="http://schemas.openxmlformats.org/markup-compatibility/2006">
              <mc:Choice xmlns:v="urn:schemas-microsoft-com:vml" Requires="v">
                <p:oleObj spid="_x0000_s59404" name="Equation" r:id="rId4" imgW="1663560" imgH="228600" progId="Equation.3">
                  <p:embed/>
                </p:oleObj>
              </mc:Choice>
              <mc:Fallback>
                <p:oleObj name="Equation" r:id="rId4" imgW="1663560" imgH="2286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4554538"/>
                        <a:ext cx="4572000" cy="62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9395" name="Object 8"/>
          <p:cNvGraphicFramePr>
            <a:graphicFrameLocks noGrp="1" noChangeAspect="1"/>
          </p:cNvGraphicFramePr>
          <p:nvPr>
            <p:ph sz="quarter" idx="3"/>
          </p:nvPr>
        </p:nvGraphicFramePr>
        <p:xfrm>
          <a:off x="762000" y="3524250"/>
          <a:ext cx="8001000" cy="666750"/>
        </p:xfrm>
        <a:graphic>
          <a:graphicData uri="http://schemas.openxmlformats.org/presentationml/2006/ole">
            <mc:AlternateContent xmlns:mc="http://schemas.openxmlformats.org/markup-compatibility/2006">
              <mc:Choice xmlns:v="urn:schemas-microsoft-com:vml" Requires="v">
                <p:oleObj spid="_x0000_s59405" name="Equation" r:id="rId6" imgW="2895480" imgH="241200" progId="Equation.3">
                  <p:embed/>
                </p:oleObj>
              </mc:Choice>
              <mc:Fallback>
                <p:oleObj name="Equation" r:id="rId6" imgW="2895480" imgH="2412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524250"/>
                        <a:ext cx="80010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457200"/>
            <a:ext cx="7620000" cy="914400"/>
          </a:xfrm>
        </p:spPr>
        <p:txBody>
          <a:bodyPr/>
          <a:lstStyle/>
          <a:p>
            <a:r>
              <a:rPr lang="en-US" altLang="en-US" dirty="0" smtClean="0">
                <a:solidFill>
                  <a:schemeClr val="accent1"/>
                </a:solidFill>
                <a:latin typeface="Arial" panose="020B0604020202020204" pitchFamily="34" charset="0"/>
              </a:rPr>
              <a:t>Joint Random Variables </a:t>
            </a:r>
            <a:r>
              <a:rPr lang="en-US" altLang="en-US" dirty="0" smtClean="0">
                <a:latin typeface="Arial" panose="020B0604020202020204" pitchFamily="34" charset="0"/>
              </a:rPr>
              <a:t>…</a:t>
            </a:r>
            <a:endParaRPr lang="en-US" altLang="en-US" sz="2800" dirty="0" smtClean="0"/>
          </a:p>
        </p:txBody>
      </p:sp>
      <p:sp>
        <p:nvSpPr>
          <p:cNvPr id="61443" name="Rectangle 3"/>
          <p:cNvSpPr>
            <a:spLocks noGrp="1" noChangeArrowheads="1"/>
          </p:cNvSpPr>
          <p:nvPr>
            <p:ph type="body" idx="1"/>
          </p:nvPr>
        </p:nvSpPr>
        <p:spPr>
          <a:xfrm>
            <a:off x="381000" y="1524000"/>
            <a:ext cx="8382000" cy="4953000"/>
          </a:xfrm>
        </p:spPr>
        <p:txBody>
          <a:bodyPr/>
          <a:lstStyle/>
          <a:p>
            <a:pPr>
              <a:buFont typeface="Wingdings" panose="05000000000000000000" pitchFamily="2" charset="2"/>
              <a:buChar char="§"/>
            </a:pPr>
            <a:r>
              <a:rPr lang="en-US" altLang="en-US" sz="2800" smtClean="0"/>
              <a:t>e.g.</a:t>
            </a:r>
            <a:r>
              <a:rPr lang="en-US" altLang="en-US" sz="2800" i="1" smtClean="0"/>
              <a:t> L,S </a:t>
            </a:r>
          </a:p>
          <a:p>
            <a:pPr>
              <a:buFont typeface="Monotype Sorts" charset="2"/>
              <a:buNone/>
            </a:pPr>
            <a:r>
              <a:rPr lang="en-US" altLang="en-US" sz="2800" i="1" smtClean="0"/>
              <a:t>	L:</a:t>
            </a:r>
            <a:r>
              <a:rPr lang="en-US" altLang="en-US" sz="2800" smtClean="0"/>
              <a:t> the larger of two throws; </a:t>
            </a:r>
          </a:p>
          <a:p>
            <a:pPr>
              <a:buFont typeface="Monotype Sorts" charset="2"/>
              <a:buNone/>
            </a:pPr>
            <a:r>
              <a:rPr lang="en-US" altLang="en-US" sz="2800" i="1" smtClean="0"/>
              <a:t>	S:</a:t>
            </a:r>
            <a:r>
              <a:rPr lang="en-US" altLang="en-US" sz="2800" smtClean="0"/>
              <a:t> the smaller of the two; </a:t>
            </a:r>
          </a:p>
          <a:p>
            <a:pPr>
              <a:buFont typeface="Monotype Sorts" charset="2"/>
              <a:buNone/>
            </a:pPr>
            <a:r>
              <a:rPr lang="en-US" altLang="en-US" sz="2800" smtClean="0"/>
              <a:t>    </a:t>
            </a:r>
            <a:r>
              <a:rPr lang="en-US" altLang="en-US" sz="2400" i="1" smtClean="0"/>
              <a:t>l</a:t>
            </a:r>
            <a:r>
              <a:rPr lang="en-US" altLang="en-US" sz="2400" baseline="-25000" smtClean="0"/>
              <a:t>i</a:t>
            </a:r>
            <a:r>
              <a:rPr lang="en-US" altLang="en-US" sz="2400" smtClean="0"/>
              <a:t>,</a:t>
            </a:r>
            <a:r>
              <a:rPr lang="en-US" altLang="en-US" sz="2400" i="1" smtClean="0"/>
              <a:t>s</a:t>
            </a:r>
            <a:r>
              <a:rPr lang="en-US" altLang="en-US" sz="2400" baseline="-25000" smtClean="0"/>
              <a:t>i</a:t>
            </a:r>
            <a:r>
              <a:rPr lang="en-US" altLang="en-US" sz="2400" smtClean="0"/>
              <a:t>: (4,1) (5,4) (4,3) (3,3) (2,1) (4,3) (5,3) (5,2) </a:t>
            </a:r>
          </a:p>
          <a:p>
            <a:pPr>
              <a:buFont typeface="Monotype Sorts" charset="2"/>
              <a:buNone/>
            </a:pPr>
            <a:r>
              <a:rPr lang="en-US" altLang="en-US" sz="2400" smtClean="0"/>
              <a:t>            (5,3) (6,2) (6,3) (3,2) (5,4) (6,2) (5,1) (4,4)</a:t>
            </a:r>
          </a:p>
          <a:p>
            <a:endParaRPr lang="en-US" altLang="en-US" sz="2400" smtClean="0"/>
          </a:p>
          <a:p>
            <a:pPr>
              <a:buFont typeface="Monotype Sorts" charset="2"/>
              <a:buNone/>
            </a:pPr>
            <a:endParaRPr lang="en-US" altLang="en-US" sz="24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85800" y="457200"/>
            <a:ext cx="7620000" cy="914400"/>
          </a:xfrm>
        </p:spPr>
        <p:txBody>
          <a:bodyPr/>
          <a:lstStyle/>
          <a:p>
            <a:r>
              <a:rPr lang="en-US" altLang="en-US" smtClean="0">
                <a:latin typeface="Arial" panose="020B0604020202020204" pitchFamily="34" charset="0"/>
              </a:rPr>
              <a:t>Joint Random Variables ...</a:t>
            </a:r>
            <a:endParaRPr lang="en-US" altLang="en-US" sz="2800" smtClean="0"/>
          </a:p>
        </p:txBody>
      </p:sp>
      <p:sp>
        <p:nvSpPr>
          <p:cNvPr id="63491" name="Rectangle 3"/>
          <p:cNvSpPr>
            <a:spLocks noGrp="1" noChangeArrowheads="1"/>
          </p:cNvSpPr>
          <p:nvPr>
            <p:ph type="body" idx="1"/>
          </p:nvPr>
        </p:nvSpPr>
        <p:spPr>
          <a:xfrm>
            <a:off x="381000" y="1524000"/>
            <a:ext cx="8382000" cy="4953000"/>
          </a:xfrm>
        </p:spPr>
        <p:txBody>
          <a:bodyPr/>
          <a:lstStyle/>
          <a:p>
            <a:pPr>
              <a:buFont typeface="Wingdings" panose="05000000000000000000" pitchFamily="2" charset="2"/>
              <a:buChar char="§"/>
            </a:pPr>
            <a:r>
              <a:rPr lang="en-US" altLang="en-US" sz="2400" i="1" smtClean="0"/>
              <a:t>l</a:t>
            </a:r>
            <a:r>
              <a:rPr lang="en-US" altLang="en-US" sz="2400" baseline="-25000" smtClean="0"/>
              <a:t>i</a:t>
            </a:r>
            <a:r>
              <a:rPr lang="en-US" altLang="en-US" sz="2400" smtClean="0"/>
              <a:t>,</a:t>
            </a:r>
            <a:r>
              <a:rPr lang="en-US" altLang="en-US" sz="2400" i="1" smtClean="0"/>
              <a:t>s</a:t>
            </a:r>
            <a:r>
              <a:rPr lang="en-US" altLang="en-US" sz="2400" baseline="-25000" smtClean="0"/>
              <a:t>i</a:t>
            </a:r>
            <a:r>
              <a:rPr lang="en-US" altLang="en-US" sz="2400" smtClean="0"/>
              <a:t>: (4,1) (5,4) (4,3) (3,3) (2,1) (4,3) (5,3) (5,2) </a:t>
            </a:r>
          </a:p>
          <a:p>
            <a:pPr>
              <a:buFont typeface="Monotype Sorts" charset="2"/>
              <a:buNone/>
            </a:pPr>
            <a:r>
              <a:rPr lang="en-US" altLang="en-US" sz="2400" smtClean="0"/>
              <a:t>           (5,3) (6,2) (6,3) (3,2) (5,4) (6,2) (5,1) (4,4)</a:t>
            </a:r>
          </a:p>
          <a:p>
            <a:pPr>
              <a:buFont typeface="Monotype Sorts" charset="2"/>
              <a:buNone/>
            </a:pPr>
            <a:endParaRPr lang="en-US" altLang="en-US" sz="800" smtClean="0"/>
          </a:p>
          <a:p>
            <a:pPr>
              <a:buFont typeface="Monotype Sorts" charset="2"/>
              <a:buNone/>
            </a:pPr>
            <a:r>
              <a:rPr lang="en-US" altLang="en-US" sz="2400" smtClean="0"/>
              <a:t>			       Possible outcomes of </a:t>
            </a:r>
            <a:r>
              <a:rPr lang="en-US" altLang="en-US" sz="2400" i="1" smtClean="0"/>
              <a:t>s</a:t>
            </a:r>
            <a:r>
              <a:rPr lang="en-US" altLang="en-US" sz="2400" baseline="-25000" smtClean="0"/>
              <a:t>(j)</a:t>
            </a:r>
            <a:endParaRPr lang="en-US" altLang="en-US" sz="2400" smtClean="0"/>
          </a:p>
          <a:p>
            <a:pPr>
              <a:buFont typeface="Monotype Sorts" charset="2"/>
              <a:buNone/>
            </a:pPr>
            <a:r>
              <a:rPr lang="en-US" altLang="en-US" sz="2400" smtClean="0"/>
              <a:t>		p </a:t>
            </a:r>
            <a:r>
              <a:rPr lang="en-US" altLang="en-US" sz="2400" baseline="-25000" smtClean="0"/>
              <a:t>ij</a:t>
            </a:r>
            <a:r>
              <a:rPr lang="en-US" altLang="en-US" sz="2400" smtClean="0"/>
              <a:t> 	       1      2      3      4      5      6 </a:t>
            </a:r>
          </a:p>
          <a:p>
            <a:pPr>
              <a:buFont typeface="Monotype Sorts" charset="2"/>
              <a:buNone/>
            </a:pPr>
            <a:r>
              <a:rPr lang="en-US" altLang="en-US" sz="2400" smtClean="0"/>
              <a:t>	Possible	 1   1/36   0     0      0      0      0 </a:t>
            </a:r>
          </a:p>
          <a:p>
            <a:pPr>
              <a:buFont typeface="Monotype Sorts" charset="2"/>
              <a:buNone/>
            </a:pPr>
            <a:r>
              <a:rPr lang="en-US" altLang="en-US" sz="2400" smtClean="0"/>
              <a:t>	outcomes 	 2   2/36 1/36  0      0      0      0</a:t>
            </a:r>
          </a:p>
          <a:p>
            <a:pPr>
              <a:buFont typeface="Monotype Sorts" charset="2"/>
              <a:buNone/>
            </a:pPr>
            <a:r>
              <a:rPr lang="en-US" altLang="en-US" sz="2400" smtClean="0"/>
              <a:t>	of </a:t>
            </a:r>
            <a:r>
              <a:rPr lang="en-US" altLang="en-US" sz="2400" i="1" smtClean="0"/>
              <a:t>l</a:t>
            </a:r>
            <a:r>
              <a:rPr lang="en-US" altLang="en-US" sz="2400" baseline="-25000" smtClean="0"/>
              <a:t>(i)</a:t>
            </a:r>
            <a:r>
              <a:rPr lang="en-US" altLang="en-US" sz="2400" smtClean="0"/>
              <a:t> 	 3   2/36 2/36 1/36  0      0      0 </a:t>
            </a:r>
          </a:p>
          <a:p>
            <a:pPr>
              <a:buFont typeface="Monotype Sorts" charset="2"/>
              <a:buNone/>
            </a:pPr>
            <a:r>
              <a:rPr lang="en-US" altLang="en-US" sz="2400" smtClean="0"/>
              <a:t>			 4   2/36 2/36 2/36 1/36  0      0 </a:t>
            </a:r>
          </a:p>
          <a:p>
            <a:pPr>
              <a:buFont typeface="Monotype Sorts" charset="2"/>
              <a:buNone/>
            </a:pPr>
            <a:r>
              <a:rPr lang="en-US" altLang="en-US" sz="2400" smtClean="0"/>
              <a:t>			 5   2/36 2/36 2/36 2/36 1/36  0 </a:t>
            </a:r>
          </a:p>
          <a:p>
            <a:pPr>
              <a:buFont typeface="Monotype Sorts" charset="2"/>
              <a:buNone/>
            </a:pPr>
            <a:r>
              <a:rPr lang="en-US" altLang="en-US" sz="2400" smtClean="0"/>
              <a:t>			 6   2/36 2/36 2/36 2/36 2/36 1/36</a:t>
            </a:r>
          </a:p>
          <a:p>
            <a:pPr>
              <a:buFont typeface="Monotype Sorts" charset="2"/>
              <a:buNone/>
            </a:pPr>
            <a:endParaRPr lang="en-US" altLang="en-US" sz="2400" smtClean="0"/>
          </a:p>
        </p:txBody>
      </p:sp>
      <p:sp>
        <p:nvSpPr>
          <p:cNvPr id="63492" name="Line 4"/>
          <p:cNvSpPr>
            <a:spLocks noChangeShapeType="1"/>
          </p:cNvSpPr>
          <p:nvPr/>
        </p:nvSpPr>
        <p:spPr bwMode="auto">
          <a:xfrm>
            <a:off x="762000" y="3429000"/>
            <a:ext cx="601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493" name="Line 5"/>
          <p:cNvSpPr>
            <a:spLocks noChangeShapeType="1"/>
          </p:cNvSpPr>
          <p:nvPr/>
        </p:nvSpPr>
        <p:spPr bwMode="auto">
          <a:xfrm>
            <a:off x="762000" y="2590800"/>
            <a:ext cx="601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494" name="Line 6"/>
          <p:cNvSpPr>
            <a:spLocks noChangeShapeType="1"/>
          </p:cNvSpPr>
          <p:nvPr/>
        </p:nvSpPr>
        <p:spPr bwMode="auto">
          <a:xfrm>
            <a:off x="2667000" y="2590800"/>
            <a:ext cx="0" cy="3352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495" name="Line 7"/>
          <p:cNvSpPr>
            <a:spLocks noChangeShapeType="1"/>
          </p:cNvSpPr>
          <p:nvPr/>
        </p:nvSpPr>
        <p:spPr bwMode="auto">
          <a:xfrm>
            <a:off x="762000" y="6019800"/>
            <a:ext cx="601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2"/>
          <p:cNvSpPr>
            <a:spLocks noGrp="1" noChangeArrowheads="1"/>
          </p:cNvSpPr>
          <p:nvPr>
            <p:ph type="title"/>
          </p:nvPr>
        </p:nvSpPr>
        <p:spPr/>
        <p:txBody>
          <a:bodyPr/>
          <a:lstStyle/>
          <a:p>
            <a:r>
              <a:rPr lang="en-US" altLang="en-US" dirty="0" smtClean="0">
                <a:solidFill>
                  <a:schemeClr val="accent1"/>
                </a:solidFill>
                <a:latin typeface="Arial" panose="020B0604020202020204" pitchFamily="34" charset="0"/>
              </a:rPr>
              <a:t>Marginal </a:t>
            </a:r>
            <a:r>
              <a:rPr lang="en-US" altLang="en-US" dirty="0" smtClean="0">
                <a:solidFill>
                  <a:schemeClr val="accent1"/>
                </a:solidFill>
                <a:latin typeface="Arial" panose="020B0604020202020204" pitchFamily="34" charset="0"/>
              </a:rPr>
              <a:t>Distributions</a:t>
            </a:r>
            <a:endParaRPr lang="en-US" altLang="en-US" sz="3200" dirty="0" smtClean="0">
              <a:solidFill>
                <a:schemeClr val="accent1"/>
              </a:solidFill>
            </a:endParaRPr>
          </a:p>
        </p:txBody>
      </p:sp>
      <p:sp>
        <p:nvSpPr>
          <p:cNvPr id="65541" name="Rectangle 3"/>
          <p:cNvSpPr>
            <a:spLocks noGrp="1" noChangeArrowheads="1"/>
          </p:cNvSpPr>
          <p:nvPr>
            <p:ph type="body" sz="half" idx="1"/>
          </p:nvPr>
        </p:nvSpPr>
        <p:spPr>
          <a:xfrm>
            <a:off x="457200" y="1885950"/>
            <a:ext cx="8229600" cy="4171950"/>
          </a:xfrm>
        </p:spPr>
        <p:txBody>
          <a:bodyPr/>
          <a:lstStyle/>
          <a:p>
            <a:pPr>
              <a:buFont typeface="Wingdings" panose="05000000000000000000" pitchFamily="2" charset="2"/>
              <a:buChar char="§"/>
            </a:pPr>
            <a:r>
              <a:rPr lang="en-US" altLang="en-US" sz="2800" smtClean="0"/>
              <a:t>Marginal distribution is the distribution of a single random variable regardless of the other random variable.</a:t>
            </a:r>
          </a:p>
          <a:p>
            <a:pPr>
              <a:buFont typeface="Wingdings" panose="05000000000000000000" pitchFamily="2" charset="2"/>
              <a:buChar char="§"/>
            </a:pPr>
            <a:r>
              <a:rPr lang="en-US" altLang="en-US" sz="2800" smtClean="0"/>
              <a:t>Discrete case:</a:t>
            </a:r>
          </a:p>
          <a:p>
            <a:pPr>
              <a:buFont typeface="Wingdings" panose="05000000000000000000" pitchFamily="2" charset="2"/>
              <a:buChar char="§"/>
            </a:pPr>
            <a:endParaRPr lang="en-US" altLang="en-US" sz="2800" smtClean="0"/>
          </a:p>
          <a:p>
            <a:pPr>
              <a:buFont typeface="Wingdings" panose="05000000000000000000" pitchFamily="2" charset="2"/>
              <a:buChar char="§"/>
            </a:pPr>
            <a:r>
              <a:rPr lang="en-US" altLang="en-US" sz="2400" smtClean="0"/>
              <a:t>P{</a:t>
            </a:r>
            <a:r>
              <a:rPr lang="en-US" altLang="en-US" sz="2400" i="1" smtClean="0"/>
              <a:t>L</a:t>
            </a:r>
            <a:r>
              <a:rPr lang="en-US" altLang="en-US" sz="2400" smtClean="0"/>
              <a:t>=5} = p5 = </a:t>
            </a:r>
          </a:p>
          <a:p>
            <a:pPr>
              <a:buFont typeface="Monotype Sorts" charset="2"/>
              <a:buNone/>
            </a:pPr>
            <a:r>
              <a:rPr lang="en-US" altLang="en-US" sz="2400" smtClean="0"/>
              <a:t>		      </a:t>
            </a:r>
          </a:p>
          <a:p>
            <a:pPr>
              <a:buFont typeface="Monotype Sorts" charset="2"/>
              <a:buNone/>
            </a:pPr>
            <a:r>
              <a:rPr lang="en-US" altLang="en-US" sz="2400" smtClean="0"/>
              <a:t>			   = 2/36+2/36+2/36+2/36+1/36 =9/36</a:t>
            </a:r>
          </a:p>
          <a:p>
            <a:pPr>
              <a:buFont typeface="Monotype Sorts" charset="2"/>
              <a:buNone/>
            </a:pPr>
            <a:r>
              <a:rPr lang="en-US" altLang="en-US" sz="2400" smtClean="0"/>
              <a:t>    			   The same as table 9.1(p204)</a:t>
            </a:r>
          </a:p>
        </p:txBody>
      </p:sp>
      <p:graphicFrame>
        <p:nvGraphicFramePr>
          <p:cNvPr id="65538" name="Object 6"/>
          <p:cNvGraphicFramePr>
            <a:graphicFrameLocks noGrp="1" noChangeAspect="1"/>
          </p:cNvGraphicFramePr>
          <p:nvPr>
            <p:ph sz="quarter" idx="2"/>
          </p:nvPr>
        </p:nvGraphicFramePr>
        <p:xfrm>
          <a:off x="3429000" y="2971800"/>
          <a:ext cx="3962400" cy="1184275"/>
        </p:xfrm>
        <a:graphic>
          <a:graphicData uri="http://schemas.openxmlformats.org/presentationml/2006/ole">
            <mc:AlternateContent xmlns:mc="http://schemas.openxmlformats.org/markup-compatibility/2006">
              <mc:Choice xmlns:v="urn:schemas-microsoft-com:vml" Requires="v">
                <p:oleObj spid="_x0000_s65548" name="Equation" r:id="rId4" imgW="1485720" imgH="444240" progId="Equation.3">
                  <p:embed/>
                </p:oleObj>
              </mc:Choice>
              <mc:Fallback>
                <p:oleObj name="Equation" r:id="rId4" imgW="1485720" imgH="44424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2971800"/>
                        <a:ext cx="3962400" cy="1184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5539" name="Object 8"/>
          <p:cNvGraphicFramePr>
            <a:graphicFrameLocks noGrp="1" noChangeAspect="1"/>
          </p:cNvGraphicFramePr>
          <p:nvPr>
            <p:ph sz="quarter" idx="3"/>
          </p:nvPr>
        </p:nvGraphicFramePr>
        <p:xfrm>
          <a:off x="2819400" y="3962400"/>
          <a:ext cx="1023938" cy="1054100"/>
        </p:xfrm>
        <a:graphic>
          <a:graphicData uri="http://schemas.openxmlformats.org/presentationml/2006/ole">
            <mc:AlternateContent xmlns:mc="http://schemas.openxmlformats.org/markup-compatibility/2006">
              <mc:Choice xmlns:v="urn:schemas-microsoft-com:vml" Requires="v">
                <p:oleObj spid="_x0000_s65549" name="Equation" r:id="rId6" imgW="431640" imgH="444240" progId="Equation.3">
                  <p:embed/>
                </p:oleObj>
              </mc:Choice>
              <mc:Fallback>
                <p:oleObj name="Equation" r:id="rId6" imgW="431640" imgH="44424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3962400"/>
                        <a:ext cx="1023938" cy="1054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p:txBody>
          <a:bodyPr/>
          <a:lstStyle/>
          <a:p>
            <a:r>
              <a:rPr lang="en-US" altLang="en-US" dirty="0" smtClean="0">
                <a:solidFill>
                  <a:schemeClr val="accent1"/>
                </a:solidFill>
                <a:latin typeface="Arial" panose="020B0604020202020204" pitchFamily="34" charset="0"/>
              </a:rPr>
              <a:t>Conditional Distributions</a:t>
            </a:r>
            <a:endParaRPr lang="en-US" altLang="en-US" sz="3200" dirty="0" smtClean="0">
              <a:solidFill>
                <a:schemeClr val="accent1"/>
              </a:solidFill>
            </a:endParaRPr>
          </a:p>
        </p:txBody>
      </p:sp>
      <p:sp>
        <p:nvSpPr>
          <p:cNvPr id="67588" name="Rectangle 3"/>
          <p:cNvSpPr>
            <a:spLocks noGrp="1" noChangeArrowheads="1"/>
          </p:cNvSpPr>
          <p:nvPr>
            <p:ph type="body" sz="half" idx="1"/>
          </p:nvPr>
        </p:nvSpPr>
        <p:spPr>
          <a:xfrm>
            <a:off x="457200" y="1885950"/>
            <a:ext cx="8305800" cy="4171950"/>
          </a:xfrm>
        </p:spPr>
        <p:txBody>
          <a:bodyPr/>
          <a:lstStyle/>
          <a:p>
            <a:pPr>
              <a:buFont typeface="Wingdings" panose="05000000000000000000" pitchFamily="2" charset="2"/>
              <a:buChar char="§"/>
            </a:pPr>
            <a:r>
              <a:rPr lang="en-US" altLang="en-US" sz="2800" smtClean="0"/>
              <a:t>Using the joint distribution of two random variables, we can calculate a distribution of one variable given a particular outcome of the other random variable.</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Discrete case:</a:t>
            </a:r>
          </a:p>
          <a:p>
            <a:endParaRPr lang="en-US" altLang="en-US" sz="2800" smtClean="0"/>
          </a:p>
          <a:p>
            <a:endParaRPr lang="en-US" altLang="en-US" sz="2400" smtClean="0"/>
          </a:p>
          <a:p>
            <a:endParaRPr lang="en-US" altLang="en-US" sz="2400" smtClean="0"/>
          </a:p>
          <a:p>
            <a:pPr lvl="4"/>
            <a:endParaRPr lang="en-US" altLang="en-US" sz="1400" smtClean="0">
              <a:ea typeface="ＭＳ Ｐゴシック" panose="020B0600070205080204" pitchFamily="34" charset="-128"/>
            </a:endParaRPr>
          </a:p>
          <a:p>
            <a:endParaRPr lang="en-US" altLang="en-US" sz="2400" smtClean="0"/>
          </a:p>
        </p:txBody>
      </p:sp>
      <p:graphicFrame>
        <p:nvGraphicFramePr>
          <p:cNvPr id="67586" name="Object 4"/>
          <p:cNvGraphicFramePr>
            <a:graphicFrameLocks noChangeAspect="1"/>
          </p:cNvGraphicFramePr>
          <p:nvPr/>
        </p:nvGraphicFramePr>
        <p:xfrm>
          <a:off x="3352800" y="3657600"/>
          <a:ext cx="4648200" cy="873125"/>
        </p:xfrm>
        <a:graphic>
          <a:graphicData uri="http://schemas.openxmlformats.org/presentationml/2006/ole">
            <mc:AlternateContent xmlns:mc="http://schemas.openxmlformats.org/markup-compatibility/2006">
              <mc:Choice xmlns:v="urn:schemas-microsoft-com:vml" Requires="v">
                <p:oleObj spid="_x0000_s67592" name="Equation" r:id="rId4" imgW="2120760" imgH="419040" progId="Equation.3">
                  <p:embed/>
                </p:oleObj>
              </mc:Choice>
              <mc:Fallback>
                <p:oleObj name="Equation" r:id="rId4" imgW="2120760" imgH="4190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657600"/>
                        <a:ext cx="4648200" cy="873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7" name="Rectangle 2"/>
          <p:cNvSpPr>
            <a:spLocks noGrp="1" noChangeArrowheads="1"/>
          </p:cNvSpPr>
          <p:nvPr>
            <p:ph type="title"/>
          </p:nvPr>
        </p:nvSpPr>
        <p:spPr/>
        <p:txBody>
          <a:bodyPr/>
          <a:lstStyle/>
          <a:p>
            <a:r>
              <a:rPr lang="en-US" altLang="en-US" smtClean="0">
                <a:latin typeface="Arial" panose="020B0604020202020204" pitchFamily="34" charset="0"/>
              </a:rPr>
              <a:t>Conditional Distributions …</a:t>
            </a:r>
            <a:endParaRPr lang="en-US" altLang="en-US" sz="3200" smtClean="0"/>
          </a:p>
        </p:txBody>
      </p:sp>
      <p:sp>
        <p:nvSpPr>
          <p:cNvPr id="69638" name="Rectangle 3"/>
          <p:cNvSpPr>
            <a:spLocks noGrp="1" noChangeArrowheads="1"/>
          </p:cNvSpPr>
          <p:nvPr>
            <p:ph type="body" sz="half" idx="1"/>
          </p:nvPr>
        </p:nvSpPr>
        <p:spPr>
          <a:xfrm>
            <a:off x="457200" y="1885950"/>
            <a:ext cx="8229600" cy="4171950"/>
          </a:xfrm>
        </p:spPr>
        <p:txBody>
          <a:bodyPr/>
          <a:lstStyle/>
          <a:p>
            <a:pPr>
              <a:buFont typeface="Wingdings" panose="05000000000000000000" pitchFamily="2" charset="2"/>
              <a:buChar char="§"/>
            </a:pPr>
            <a:r>
              <a:rPr lang="en-US" altLang="en-US" sz="2800" smtClean="0"/>
              <a:t>Conditional distribution</a:t>
            </a:r>
          </a:p>
          <a:p>
            <a:pPr>
              <a:buFont typeface="Wingdings" panose="05000000000000000000" pitchFamily="2" charset="2"/>
              <a:buChar char="§"/>
            </a:pPr>
            <a:endParaRPr lang="en-US" altLang="en-US" sz="2400" smtClean="0"/>
          </a:p>
          <a:p>
            <a:pPr>
              <a:buFont typeface="Wingdings" panose="05000000000000000000" pitchFamily="2" charset="2"/>
              <a:buChar char="§"/>
            </a:pPr>
            <a:endParaRPr lang="en-US" altLang="en-US" sz="2400" smtClean="0"/>
          </a:p>
          <a:p>
            <a:pPr>
              <a:buFont typeface="Wingdings" panose="05000000000000000000" pitchFamily="2" charset="2"/>
              <a:buChar char="§"/>
            </a:pPr>
            <a:r>
              <a:rPr lang="en-US" altLang="en-US" sz="2800" smtClean="0"/>
              <a:t>Discrete case</a:t>
            </a:r>
            <a:r>
              <a:rPr lang="en-US" altLang="en-US" sz="2400" smtClean="0"/>
              <a:t>:</a:t>
            </a:r>
          </a:p>
          <a:p>
            <a:pPr>
              <a:buFont typeface="Wingdings" panose="05000000000000000000" pitchFamily="2" charset="2"/>
              <a:buChar char="§"/>
            </a:pPr>
            <a:endParaRPr lang="en-US" altLang="en-US" sz="2400" smtClean="0"/>
          </a:p>
          <a:p>
            <a:pPr>
              <a:buFont typeface="Wingdings" panose="05000000000000000000" pitchFamily="2" charset="2"/>
              <a:buChar char="§"/>
            </a:pPr>
            <a:endParaRPr lang="en-US" altLang="en-US" sz="2400" smtClean="0"/>
          </a:p>
          <a:p>
            <a:pPr>
              <a:buFont typeface="Wingdings" panose="05000000000000000000" pitchFamily="2" charset="2"/>
              <a:buChar char="§"/>
            </a:pPr>
            <a:endParaRPr lang="en-US" altLang="en-US" sz="2000" smtClean="0"/>
          </a:p>
          <a:p>
            <a:pPr>
              <a:buFont typeface="Wingdings" panose="05000000000000000000" pitchFamily="2" charset="2"/>
              <a:buChar char="§"/>
            </a:pPr>
            <a:r>
              <a:rPr lang="en-US" altLang="en-US" sz="2400" smtClean="0"/>
              <a:t>P{</a:t>
            </a:r>
            <a:r>
              <a:rPr lang="en-US" altLang="en-US" sz="2400" i="1" smtClean="0"/>
              <a:t>L</a:t>
            </a:r>
            <a:r>
              <a:rPr lang="en-US" altLang="en-US" sz="2400" smtClean="0"/>
              <a:t>=3|</a:t>
            </a:r>
            <a:r>
              <a:rPr lang="en-US" altLang="en-US" sz="2400" i="1" smtClean="0"/>
              <a:t>S</a:t>
            </a:r>
            <a:r>
              <a:rPr lang="en-US" altLang="en-US" sz="2400" smtClean="0"/>
              <a:t>=3}= </a:t>
            </a:r>
          </a:p>
          <a:p>
            <a:pPr>
              <a:buFont typeface="Monotype Sorts" charset="2"/>
              <a:buNone/>
            </a:pPr>
            <a:r>
              <a:rPr lang="en-US" altLang="en-US" sz="2400" smtClean="0"/>
              <a:t>	</a:t>
            </a:r>
          </a:p>
          <a:p>
            <a:pPr>
              <a:buFont typeface="Monotype Sorts" charset="2"/>
              <a:buNone/>
            </a:pPr>
            <a:endParaRPr lang="en-US" altLang="en-US" sz="1000" smtClean="0"/>
          </a:p>
          <a:p>
            <a:pPr>
              <a:buFont typeface="Monotype Sorts" charset="2"/>
              <a:buNone/>
            </a:pPr>
            <a:r>
              <a:rPr lang="en-US" altLang="en-US" sz="2400" smtClean="0"/>
              <a:t>	=(1/36)/(2/36+2/36+2/36+1/36+0+0)=1/7</a:t>
            </a:r>
          </a:p>
          <a:p>
            <a:endParaRPr lang="en-US" altLang="en-US" sz="2400" smtClean="0"/>
          </a:p>
        </p:txBody>
      </p:sp>
      <p:graphicFrame>
        <p:nvGraphicFramePr>
          <p:cNvPr id="69634" name="Object 5"/>
          <p:cNvGraphicFramePr>
            <a:graphicFrameLocks noGrp="1" noChangeAspect="1"/>
          </p:cNvGraphicFramePr>
          <p:nvPr>
            <p:ph sz="quarter" idx="2"/>
          </p:nvPr>
        </p:nvGraphicFramePr>
        <p:xfrm>
          <a:off x="3124200" y="3355975"/>
          <a:ext cx="4572000" cy="1158875"/>
        </p:xfrm>
        <a:graphic>
          <a:graphicData uri="http://schemas.openxmlformats.org/presentationml/2006/ole">
            <mc:AlternateContent xmlns:mc="http://schemas.openxmlformats.org/markup-compatibility/2006">
              <mc:Choice xmlns:v="urn:schemas-microsoft-com:vml" Requires="v">
                <p:oleObj spid="_x0000_s69648" name="Equation" r:id="rId4" imgW="1904760" imgH="482400" progId="Equation.3">
                  <p:embed/>
                </p:oleObj>
              </mc:Choice>
              <mc:Fallback>
                <p:oleObj name="Equation" r:id="rId4" imgW="1904760" imgH="4824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3355975"/>
                        <a:ext cx="4572000" cy="115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35" name="Object 4"/>
          <p:cNvGraphicFramePr>
            <a:graphicFrameLocks noChangeAspect="1"/>
          </p:cNvGraphicFramePr>
          <p:nvPr/>
        </p:nvGraphicFramePr>
        <p:xfrm>
          <a:off x="3048000" y="2209800"/>
          <a:ext cx="4876800" cy="914400"/>
        </p:xfrm>
        <a:graphic>
          <a:graphicData uri="http://schemas.openxmlformats.org/presentationml/2006/ole">
            <mc:AlternateContent xmlns:mc="http://schemas.openxmlformats.org/markup-compatibility/2006">
              <mc:Choice xmlns:v="urn:schemas-microsoft-com:vml" Requires="v">
                <p:oleObj spid="_x0000_s69649" name="Equation" r:id="rId6" imgW="2120760" imgH="419040" progId="Equation.3">
                  <p:embed/>
                </p:oleObj>
              </mc:Choice>
              <mc:Fallback>
                <p:oleObj name="Equation" r:id="rId6" imgW="2120760" imgH="41904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209800"/>
                        <a:ext cx="48768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9636" name="Object 7"/>
          <p:cNvGraphicFramePr>
            <a:graphicFrameLocks noGrp="1" noChangeAspect="1"/>
          </p:cNvGraphicFramePr>
          <p:nvPr>
            <p:ph sz="quarter" idx="3"/>
          </p:nvPr>
        </p:nvGraphicFramePr>
        <p:xfrm>
          <a:off x="2743200" y="4532313"/>
          <a:ext cx="1524000" cy="1258887"/>
        </p:xfrm>
        <a:graphic>
          <a:graphicData uri="http://schemas.openxmlformats.org/presentationml/2006/ole">
            <mc:AlternateContent xmlns:mc="http://schemas.openxmlformats.org/markup-compatibility/2006">
              <mc:Choice xmlns:v="urn:schemas-microsoft-com:vml" Requires="v">
                <p:oleObj spid="_x0000_s69650" name="Equation" r:id="rId8" imgW="583920" imgH="482400" progId="Equation.3">
                  <p:embed/>
                </p:oleObj>
              </mc:Choice>
              <mc:Fallback>
                <p:oleObj name="Equation" r:id="rId8" imgW="583920" imgH="4824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43200" y="4532313"/>
                        <a:ext cx="1524000" cy="1258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2"/>
          <p:cNvSpPr>
            <a:spLocks noGrp="1" noChangeArrowheads="1"/>
          </p:cNvSpPr>
          <p:nvPr>
            <p:ph type="title"/>
          </p:nvPr>
        </p:nvSpPr>
        <p:spPr/>
        <p:txBody>
          <a:bodyPr/>
          <a:lstStyle/>
          <a:p>
            <a:r>
              <a:rPr lang="en-US" altLang="en-US" smtClean="0">
                <a:latin typeface="Arial" panose="020B0604020202020204" pitchFamily="34" charset="0"/>
              </a:rPr>
              <a:t>Parameters of Joint Random Variables</a:t>
            </a:r>
            <a:endParaRPr lang="en-US" altLang="en-US" sz="3200" smtClean="0"/>
          </a:p>
        </p:txBody>
      </p:sp>
      <p:sp>
        <p:nvSpPr>
          <p:cNvPr id="71685" name="Rectangle 3"/>
          <p:cNvSpPr>
            <a:spLocks noGrp="1" noChangeArrowheads="1"/>
          </p:cNvSpPr>
          <p:nvPr>
            <p:ph type="body" sz="half" idx="1"/>
          </p:nvPr>
        </p:nvSpPr>
        <p:spPr/>
        <p:txBody>
          <a:bodyPr/>
          <a:lstStyle/>
          <a:p>
            <a:pPr>
              <a:buFont typeface="Wingdings" panose="05000000000000000000" pitchFamily="2" charset="2"/>
              <a:buChar char="§"/>
            </a:pPr>
            <a:r>
              <a:rPr lang="en-US" altLang="en-US" sz="2800" smtClean="0"/>
              <a:t>Covariance</a:t>
            </a:r>
          </a:p>
          <a:p>
            <a:endParaRPr lang="en-US" altLang="en-US" sz="2800" smtClean="0"/>
          </a:p>
          <a:p>
            <a:endParaRPr lang="en-US" altLang="en-US" sz="2400" smtClean="0"/>
          </a:p>
          <a:p>
            <a:endParaRPr lang="en-US" altLang="en-US" sz="2400" smtClean="0"/>
          </a:p>
          <a:p>
            <a:endParaRPr lang="en-US" altLang="en-US" sz="2400" smtClean="0"/>
          </a:p>
          <a:p>
            <a:endParaRPr lang="en-US" altLang="en-US" sz="2400" smtClean="0"/>
          </a:p>
        </p:txBody>
      </p:sp>
      <p:graphicFrame>
        <p:nvGraphicFramePr>
          <p:cNvPr id="71682" name="Object 4"/>
          <p:cNvGraphicFramePr>
            <a:graphicFrameLocks noChangeAspect="1"/>
          </p:cNvGraphicFramePr>
          <p:nvPr/>
        </p:nvGraphicFramePr>
        <p:xfrm>
          <a:off x="1524000" y="2362200"/>
          <a:ext cx="7162800" cy="1905000"/>
        </p:xfrm>
        <a:graphic>
          <a:graphicData uri="http://schemas.openxmlformats.org/presentationml/2006/ole">
            <mc:AlternateContent xmlns:mc="http://schemas.openxmlformats.org/markup-compatibility/2006">
              <mc:Choice xmlns:v="urn:schemas-microsoft-com:vml" Requires="v">
                <p:oleObj spid="_x0000_s71692" name="Equation" r:id="rId4" imgW="3593880" imgH="939600" progId="Equation.3">
                  <p:embed/>
                </p:oleObj>
              </mc:Choice>
              <mc:Fallback>
                <p:oleObj name="Equation" r:id="rId4" imgW="3593880" imgH="939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362200"/>
                        <a:ext cx="7162800" cy="190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683" name="Object 6"/>
          <p:cNvGraphicFramePr>
            <a:graphicFrameLocks noGrp="1" noChangeAspect="1"/>
          </p:cNvGraphicFramePr>
          <p:nvPr>
            <p:ph sz="half" idx="2"/>
          </p:nvPr>
        </p:nvGraphicFramePr>
        <p:xfrm>
          <a:off x="1855788" y="4343400"/>
          <a:ext cx="5507037" cy="955675"/>
        </p:xfrm>
        <a:graphic>
          <a:graphicData uri="http://schemas.openxmlformats.org/presentationml/2006/ole">
            <mc:AlternateContent xmlns:mc="http://schemas.openxmlformats.org/markup-compatibility/2006">
              <mc:Choice xmlns:v="urn:schemas-microsoft-com:vml" Requires="v">
                <p:oleObj spid="_x0000_s71693" name="Equation" r:id="rId6" imgW="2781300" imgH="482600" progId="Equation.3">
                  <p:embed/>
                </p:oleObj>
              </mc:Choice>
              <mc:Fallback>
                <p:oleObj name="Equation" r:id="rId6" imgW="2781300" imgH="4826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5788" y="4343400"/>
                        <a:ext cx="5507037" cy="955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a:xfrm>
            <a:off x="228600" y="381000"/>
            <a:ext cx="8610600" cy="914400"/>
          </a:xfrm>
        </p:spPr>
        <p:txBody>
          <a:bodyPr/>
          <a:lstStyle/>
          <a:p>
            <a:r>
              <a:rPr lang="en-US" altLang="en-US" smtClean="0">
                <a:latin typeface="Arial" panose="020B0604020202020204" pitchFamily="34" charset="0"/>
              </a:rPr>
              <a:t>Parameters of Joint Random Variables</a:t>
            </a:r>
            <a:endParaRPr lang="en-US" altLang="en-US" sz="3200" smtClean="0"/>
          </a:p>
        </p:txBody>
      </p:sp>
      <p:sp>
        <p:nvSpPr>
          <p:cNvPr id="73732" name="Rectangle 3"/>
          <p:cNvSpPr>
            <a:spLocks noGrp="1" noChangeArrowheads="1"/>
          </p:cNvSpPr>
          <p:nvPr>
            <p:ph type="body" idx="1"/>
          </p:nvPr>
        </p:nvSpPr>
        <p:spPr>
          <a:xfrm>
            <a:off x="1066800" y="1676400"/>
            <a:ext cx="7696200" cy="4419600"/>
          </a:xfrm>
        </p:spPr>
        <p:txBody>
          <a:bodyPr/>
          <a:lstStyle/>
          <a:p>
            <a:pPr>
              <a:buFont typeface="Wingdings" panose="05000000000000000000" pitchFamily="2" charset="2"/>
              <a:buChar char="§"/>
            </a:pPr>
            <a:r>
              <a:rPr lang="en-US" altLang="en-US" sz="2800" smtClean="0"/>
              <a:t>Correlation coefficient</a:t>
            </a:r>
          </a:p>
        </p:txBody>
      </p:sp>
      <p:graphicFrame>
        <p:nvGraphicFramePr>
          <p:cNvPr id="73730" name="Object 5"/>
          <p:cNvGraphicFramePr>
            <a:graphicFrameLocks noChangeAspect="1"/>
          </p:cNvGraphicFramePr>
          <p:nvPr/>
        </p:nvGraphicFramePr>
        <p:xfrm>
          <a:off x="2590800" y="2514600"/>
          <a:ext cx="1676400" cy="968375"/>
        </p:xfrm>
        <a:graphic>
          <a:graphicData uri="http://schemas.openxmlformats.org/presentationml/2006/ole">
            <mc:AlternateContent xmlns:mc="http://schemas.openxmlformats.org/markup-compatibility/2006">
              <mc:Choice xmlns:v="urn:schemas-microsoft-com:vml" Requires="v">
                <p:oleObj spid="_x0000_s73736" name="Equation" r:id="rId4" imgW="812520" imgH="469800" progId="Equation.3">
                  <p:embed/>
                </p:oleObj>
              </mc:Choice>
              <mc:Fallback>
                <p:oleObj name="Equation" r:id="rId4" imgW="812520" imgH="4698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2514600"/>
                        <a:ext cx="1676400" cy="968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609600"/>
            <a:ext cx="7772400" cy="609600"/>
          </a:xfrm>
        </p:spPr>
        <p:txBody>
          <a:bodyPr/>
          <a:lstStyle/>
          <a:p>
            <a:r>
              <a:rPr lang="en-US" altLang="en-US" smtClean="0">
                <a:latin typeface="Arial" panose="020B0604020202020204" pitchFamily="34" charset="0"/>
              </a:rPr>
              <a:t>The Necessity of Modeling</a:t>
            </a:r>
            <a:endParaRPr lang="en-US" altLang="en-US" sz="3200" smtClean="0"/>
          </a:p>
        </p:txBody>
      </p:sp>
      <p:sp>
        <p:nvSpPr>
          <p:cNvPr id="20483" name="Rectangle 3"/>
          <p:cNvSpPr>
            <a:spLocks noGrp="1" noChangeArrowheads="1"/>
          </p:cNvSpPr>
          <p:nvPr>
            <p:ph type="body" idx="1"/>
          </p:nvPr>
        </p:nvSpPr>
        <p:spPr>
          <a:xfrm>
            <a:off x="381000" y="1600200"/>
            <a:ext cx="8382000" cy="4876800"/>
          </a:xfrm>
        </p:spPr>
        <p:txBody>
          <a:bodyPr/>
          <a:lstStyle/>
          <a:p>
            <a:pPr>
              <a:buFont typeface="Wingdings" panose="05000000000000000000" pitchFamily="2" charset="2"/>
              <a:buChar char="§"/>
            </a:pPr>
            <a:r>
              <a:rPr lang="en-US" altLang="en-US" sz="2800" smtClean="0"/>
              <a:t>Estimation needs a model of how the phenomenon behaves at locations where it has not been sampled. </a:t>
            </a:r>
          </a:p>
          <a:p>
            <a:pPr>
              <a:buFont typeface="Wingdings" panose="05000000000000000000" pitchFamily="2" charset="2"/>
              <a:buChar char="§"/>
            </a:pPr>
            <a:endParaRPr lang="en-US" altLang="en-US" sz="1000" smtClean="0"/>
          </a:p>
          <a:p>
            <a:pPr>
              <a:buFont typeface="Wingdings" panose="05000000000000000000" pitchFamily="2" charset="2"/>
              <a:buChar char="§"/>
            </a:pPr>
            <a:r>
              <a:rPr lang="en-US" altLang="en-US" sz="2800" smtClean="0"/>
              <a:t>Geostatistics emphasize on the underlying model in order to infer the unknown values at locations where the phenomenon is not sampled.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a:xfrm>
            <a:off x="914400" y="609600"/>
            <a:ext cx="7696200" cy="762000"/>
          </a:xfrm>
        </p:spPr>
        <p:txBody>
          <a:bodyPr/>
          <a:lstStyle/>
          <a:p>
            <a:r>
              <a:rPr lang="en-US" altLang="en-US" dirty="0" smtClean="0">
                <a:solidFill>
                  <a:schemeClr val="accent1"/>
                </a:solidFill>
                <a:latin typeface="Arial" panose="020B0604020202020204" pitchFamily="34" charset="0"/>
                <a:cs typeface="Arial" panose="020B0604020202020204" pitchFamily="34" charset="0"/>
              </a:rPr>
              <a:t>Weighted Linear Combinations of Random Variables</a:t>
            </a:r>
          </a:p>
        </p:txBody>
      </p:sp>
      <p:graphicFrame>
        <p:nvGraphicFramePr>
          <p:cNvPr id="75778" name="Object 3"/>
          <p:cNvGraphicFramePr>
            <a:graphicFrameLocks noChangeAspect="1"/>
          </p:cNvGraphicFramePr>
          <p:nvPr/>
        </p:nvGraphicFramePr>
        <p:xfrm>
          <a:off x="1293813" y="2235200"/>
          <a:ext cx="6630987" cy="3357563"/>
        </p:xfrm>
        <a:graphic>
          <a:graphicData uri="http://schemas.openxmlformats.org/presentationml/2006/ole">
            <mc:AlternateContent xmlns:mc="http://schemas.openxmlformats.org/markup-compatibility/2006">
              <mc:Choice xmlns:v="urn:schemas-microsoft-com:vml" Requires="v">
                <p:oleObj spid="_x0000_s75784" name="Equation" r:id="rId4" imgW="3797280" imgH="1777680" progId="Equation.3">
                  <p:embed/>
                </p:oleObj>
              </mc:Choice>
              <mc:Fallback>
                <p:oleObj name="Equation" r:id="rId4" imgW="3797280" imgH="177768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3813" y="2235200"/>
                        <a:ext cx="6630987" cy="3357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80" name="Text Box 6"/>
          <p:cNvSpPr txBox="1">
            <a:spLocks noChangeArrowheads="1"/>
          </p:cNvSpPr>
          <p:nvPr/>
        </p:nvSpPr>
        <p:spPr bwMode="auto">
          <a:xfrm>
            <a:off x="5486400" y="4495800"/>
            <a:ext cx="1682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spcBef>
                <a:spcPct val="50000"/>
              </a:spcBef>
            </a:pPr>
            <a:r>
              <a:rPr lang="en-US" altLang="en-US"/>
              <a:t>(9.14, p216)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a:xfrm>
            <a:off x="914400" y="609600"/>
            <a:ext cx="7696200" cy="762000"/>
          </a:xfrm>
        </p:spPr>
        <p:txBody>
          <a:bodyPr/>
          <a:lstStyle/>
          <a:p>
            <a:r>
              <a:rPr lang="en-US" altLang="en-US" smtClean="0">
                <a:latin typeface="Arial" panose="020B0604020202020204" pitchFamily="34" charset="0"/>
                <a:cs typeface="Arial" panose="020B0604020202020204" pitchFamily="34" charset="0"/>
              </a:rPr>
              <a:t>Weighted Linear Combinations of Random Variables</a:t>
            </a:r>
          </a:p>
        </p:txBody>
      </p:sp>
      <p:graphicFrame>
        <p:nvGraphicFramePr>
          <p:cNvPr id="77826" name="Object 3"/>
          <p:cNvGraphicFramePr>
            <a:graphicFrameLocks noChangeAspect="1"/>
          </p:cNvGraphicFramePr>
          <p:nvPr/>
        </p:nvGraphicFramePr>
        <p:xfrm>
          <a:off x="1295400" y="1676400"/>
          <a:ext cx="6629400" cy="4700588"/>
        </p:xfrm>
        <a:graphic>
          <a:graphicData uri="http://schemas.openxmlformats.org/presentationml/2006/ole">
            <mc:AlternateContent xmlns:mc="http://schemas.openxmlformats.org/markup-compatibility/2006">
              <mc:Choice xmlns:v="urn:schemas-microsoft-com:vml" Requires="v">
                <p:oleObj spid="_x0000_s77833" name="Equation" r:id="rId4" imgW="3797280" imgH="2489040" progId="Equation.3">
                  <p:embed/>
                </p:oleObj>
              </mc:Choice>
              <mc:Fallback>
                <p:oleObj name="Equation" r:id="rId4" imgW="3797280" imgH="248904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676400"/>
                        <a:ext cx="6629400" cy="4700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7828" name="Text Box 4"/>
          <p:cNvSpPr txBox="1">
            <a:spLocks noChangeArrowheads="1"/>
          </p:cNvSpPr>
          <p:nvPr/>
        </p:nvSpPr>
        <p:spPr bwMode="auto">
          <a:xfrm>
            <a:off x="4724400" y="3352800"/>
            <a:ext cx="3340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n-US" altLang="en-US"/>
              <a:t>if </a:t>
            </a:r>
            <a:r>
              <a:rPr lang="en-US" altLang="en-US" i="1"/>
              <a:t>u</a:t>
            </a:r>
            <a:r>
              <a:rPr lang="en-US" altLang="en-US"/>
              <a:t> and </a:t>
            </a:r>
            <a:r>
              <a:rPr lang="en-US" altLang="en-US" i="1"/>
              <a:t>v</a:t>
            </a:r>
            <a:r>
              <a:rPr lang="en-US" altLang="en-US"/>
              <a:t> are independent</a:t>
            </a:r>
          </a:p>
        </p:txBody>
      </p:sp>
      <p:sp>
        <p:nvSpPr>
          <p:cNvPr id="77829" name="Text Box 5"/>
          <p:cNvSpPr txBox="1">
            <a:spLocks noChangeArrowheads="1"/>
          </p:cNvSpPr>
          <p:nvPr/>
        </p:nvSpPr>
        <p:spPr bwMode="auto">
          <a:xfrm>
            <a:off x="4572000" y="5715000"/>
            <a:ext cx="2703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ea typeface="ＭＳ Ｐゴシック" panose="020B0600070205080204" pitchFamily="34" charset="-128"/>
              </a:defRPr>
            </a:lvl1pPr>
            <a:lvl2pPr marL="37931725" indent="-37474525" eaLnBrk="0" hangingPunct="0">
              <a:defRPr sz="2400">
                <a:solidFill>
                  <a:schemeClr val="tx1"/>
                </a:solidFill>
                <a:latin typeface="Times New Roman" panose="02020603050405020304" pitchFamily="18" charset="0"/>
                <a:ea typeface="ＭＳ Ｐゴシック" panose="020B0600070205080204" pitchFamily="34" charset="-128"/>
              </a:defRPr>
            </a:lvl2pPr>
            <a:lvl3pPr eaLnBrk="0" hangingPunct="0">
              <a:defRPr sz="2400">
                <a:solidFill>
                  <a:schemeClr val="tx1"/>
                </a:solidFill>
                <a:latin typeface="Times New Roman" panose="02020603050405020304" pitchFamily="18" charset="0"/>
                <a:ea typeface="ＭＳ Ｐゴシック" panose="020B0600070205080204" pitchFamily="34" charset="-128"/>
              </a:defRPr>
            </a:lvl3pPr>
            <a:lvl4pPr eaLnBrk="0" hangingPunct="0">
              <a:defRPr sz="2400">
                <a:solidFill>
                  <a:schemeClr val="tx1"/>
                </a:solidFill>
                <a:latin typeface="Times New Roman" panose="02020603050405020304" pitchFamily="18" charset="0"/>
                <a:ea typeface="ＭＳ Ｐゴシック" panose="020B0600070205080204" pitchFamily="34" charset="-128"/>
              </a:defRPr>
            </a:lvl4pPr>
            <a:lvl5pPr eaLnBrk="0" hangingPunct="0">
              <a:defRPr sz="2400">
                <a:solidFill>
                  <a:schemeClr val="tx1"/>
                </a:solidFill>
                <a:latin typeface="Times New Roman" panose="02020603050405020304" pitchFamily="18"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eaLnBrk="1" hangingPunct="1"/>
            <a:r>
              <a:rPr lang="en-US" altLang="en-US"/>
              <a:t>if </a:t>
            </a:r>
            <a:r>
              <a:rPr lang="en-US" altLang="en-US" i="1"/>
              <a:t>V</a:t>
            </a:r>
            <a:r>
              <a:rPr lang="en-US" altLang="en-US" i="1" baseline="-25000"/>
              <a:t>i</a:t>
            </a:r>
            <a:r>
              <a:rPr lang="en-US" altLang="en-US"/>
              <a:t> are independent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609600"/>
            <a:ext cx="7772400" cy="609600"/>
          </a:xfrm>
        </p:spPr>
        <p:txBody>
          <a:bodyPr/>
          <a:lstStyle/>
          <a:p>
            <a:r>
              <a:rPr lang="en-US" altLang="en-US" smtClean="0">
                <a:latin typeface="Arial" panose="020B0604020202020204" pitchFamily="34" charset="0"/>
              </a:rPr>
              <a:t>The Necessity of Modeling ...</a:t>
            </a:r>
            <a:endParaRPr lang="en-US" altLang="en-US" sz="3200" smtClean="0"/>
          </a:p>
        </p:txBody>
      </p:sp>
      <p:sp>
        <p:nvSpPr>
          <p:cNvPr id="22531" name="Rectangle 3"/>
          <p:cNvSpPr>
            <a:spLocks noGrp="1" noChangeArrowheads="1"/>
          </p:cNvSpPr>
          <p:nvPr>
            <p:ph type="body" idx="1"/>
          </p:nvPr>
        </p:nvSpPr>
        <p:spPr>
          <a:xfrm>
            <a:off x="381000" y="1447800"/>
            <a:ext cx="8382000" cy="4876800"/>
          </a:xfrm>
        </p:spPr>
        <p:txBody>
          <a:bodyPr/>
          <a:lstStyle/>
          <a:p>
            <a:pPr>
              <a:lnSpc>
                <a:spcPct val="90000"/>
              </a:lnSpc>
              <a:buFont typeface="Wingdings" panose="05000000000000000000" pitchFamily="2" charset="2"/>
              <a:buChar char="§"/>
            </a:pPr>
            <a:r>
              <a:rPr lang="en-US" altLang="en-US" sz="2800" smtClean="0"/>
              <a:t>If we know the physical or chemical processes that generate the data, deterministic models help describe the behavior of a phenomenon based on a few samples.  </a:t>
            </a:r>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Char char="§"/>
            </a:pPr>
            <a:r>
              <a:rPr lang="en-US" altLang="en-US" sz="2800" smtClean="0"/>
              <a:t>In most earth sciences, data are results of a vast number of processes whose complex interactions we are not yet able to describe quantitatively. </a:t>
            </a:r>
            <a:endParaRPr lang="en-US" altLang="en-US" sz="800" smtClean="0"/>
          </a:p>
          <a:p>
            <a:pPr>
              <a:lnSpc>
                <a:spcPct val="90000"/>
              </a:lnSpc>
              <a:buFont typeface="Wingdings" panose="05000000000000000000" pitchFamily="2" charset="2"/>
              <a:buChar char="§"/>
            </a:pPr>
            <a:endParaRPr lang="en-US" altLang="en-US" sz="1000" smtClean="0"/>
          </a:p>
          <a:p>
            <a:pPr>
              <a:lnSpc>
                <a:spcPct val="90000"/>
              </a:lnSpc>
              <a:buFont typeface="Wingdings" panose="05000000000000000000" pitchFamily="2" charset="2"/>
              <a:buChar char="§"/>
            </a:pPr>
            <a:r>
              <a:rPr lang="en-US" altLang="en-US" sz="2800" smtClean="0"/>
              <a:t>The random function models recognize this uncertainty and estimate values at unknown locations based on assumptions about the </a:t>
            </a:r>
            <a:r>
              <a:rPr lang="en-US" altLang="en-US" sz="2800" smtClean="0">
                <a:solidFill>
                  <a:srgbClr val="FF6600"/>
                </a:solidFill>
              </a:rPr>
              <a:t>statistical characteristics </a:t>
            </a:r>
            <a:r>
              <a:rPr lang="en-US" altLang="en-US" sz="2800" smtClean="0"/>
              <a:t>of the phenomenon.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62000"/>
          </a:xfrm>
        </p:spPr>
        <p:txBody>
          <a:bodyPr/>
          <a:lstStyle/>
          <a:p>
            <a:r>
              <a:rPr lang="en-US" altLang="en-US" smtClean="0">
                <a:latin typeface="Arial" panose="020B0604020202020204" pitchFamily="34" charset="0"/>
              </a:rPr>
              <a:t>The Necessity of Modeling ...</a:t>
            </a:r>
          </a:p>
        </p:txBody>
      </p:sp>
      <p:sp>
        <p:nvSpPr>
          <p:cNvPr id="24579" name="Rectangle 3"/>
          <p:cNvSpPr>
            <a:spLocks noGrp="1" noChangeArrowheads="1"/>
          </p:cNvSpPr>
          <p:nvPr>
            <p:ph type="body" idx="1"/>
          </p:nvPr>
        </p:nvSpPr>
        <p:spPr>
          <a:xfrm>
            <a:off x="533400" y="1600200"/>
            <a:ext cx="8229600" cy="4876800"/>
          </a:xfrm>
        </p:spPr>
        <p:txBody>
          <a:bodyPr/>
          <a:lstStyle/>
          <a:p>
            <a:pPr>
              <a:buFont typeface="Wingdings" panose="05000000000000000000" pitchFamily="2" charset="2"/>
              <a:buChar char="§"/>
            </a:pPr>
            <a:r>
              <a:rPr lang="en-US" altLang="en-US" sz="2800" smtClean="0"/>
              <a:t>Without an exhaustive data set to check the estimations, it is impossible to prove whether the model is right or wrong.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The judgment of the goodness is largely qualitative and depends on the </a:t>
            </a:r>
            <a:r>
              <a:rPr lang="en-US" altLang="en-US" sz="2800" smtClean="0">
                <a:solidFill>
                  <a:schemeClr val="accent1"/>
                </a:solidFill>
              </a:rPr>
              <a:t>appropri</a:t>
            </a:r>
            <a:r>
              <a:rPr lang="en-US" altLang="en-US" sz="2800" smtClean="0">
                <a:solidFill>
                  <a:srgbClr val="FF6600"/>
                </a:solidFill>
              </a:rPr>
              <a:t>aten</a:t>
            </a:r>
            <a:r>
              <a:rPr lang="en-US" altLang="en-US" sz="2800" smtClean="0">
                <a:solidFill>
                  <a:schemeClr val="accent1"/>
                </a:solidFill>
              </a:rPr>
              <a:t>ess</a:t>
            </a:r>
            <a:r>
              <a:rPr lang="en-US" altLang="en-US" sz="2800" smtClean="0"/>
              <a:t> of the underlying model.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This judgement, which must take into account </a:t>
            </a:r>
            <a:r>
              <a:rPr lang="en-US" altLang="en-US" sz="2800" smtClean="0">
                <a:solidFill>
                  <a:schemeClr val="accent1"/>
                </a:solidFill>
              </a:rPr>
              <a:t>the goals of the study</a:t>
            </a:r>
            <a:r>
              <a:rPr lang="en-US" altLang="en-US" sz="2800" smtClean="0"/>
              <a:t>, will benefit considerably from a clear statement of the model.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Fig9_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81000"/>
            <a:ext cx="5943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62000" y="381000"/>
            <a:ext cx="7772400" cy="762000"/>
          </a:xfrm>
        </p:spPr>
        <p:txBody>
          <a:bodyPr/>
          <a:lstStyle/>
          <a:p>
            <a:r>
              <a:rPr lang="en-US" altLang="en-US" smtClean="0">
                <a:solidFill>
                  <a:srgbClr val="FF6600"/>
                </a:solidFill>
                <a:latin typeface="Arial" panose="020B0604020202020204" pitchFamily="34" charset="0"/>
              </a:rPr>
              <a:t>Deterministic</a:t>
            </a:r>
            <a:r>
              <a:rPr lang="en-US" altLang="en-US" smtClean="0">
                <a:latin typeface="Arial" panose="020B0604020202020204" pitchFamily="34" charset="0"/>
              </a:rPr>
              <a:t> Models</a:t>
            </a:r>
            <a:endParaRPr lang="en-US" altLang="en-US" sz="3200" smtClean="0"/>
          </a:p>
        </p:txBody>
      </p:sp>
      <p:sp>
        <p:nvSpPr>
          <p:cNvPr id="28675" name="Rectangle 3"/>
          <p:cNvSpPr>
            <a:spLocks noGrp="1" noChangeArrowheads="1"/>
          </p:cNvSpPr>
          <p:nvPr>
            <p:ph type="body" idx="1"/>
          </p:nvPr>
        </p:nvSpPr>
        <p:spPr>
          <a:xfrm>
            <a:off x="457200" y="1524000"/>
            <a:ext cx="8305800" cy="4724400"/>
          </a:xfrm>
        </p:spPr>
        <p:txBody>
          <a:bodyPr/>
          <a:lstStyle/>
          <a:p>
            <a:pPr>
              <a:buFont typeface="Wingdings" panose="05000000000000000000" pitchFamily="2" charset="2"/>
              <a:buChar char="§"/>
            </a:pPr>
            <a:r>
              <a:rPr lang="en-US" altLang="en-US" sz="2800" smtClean="0"/>
              <a:t>Examples: the height of a bouncing ball vs. Interest rates of a bank (Fig 9.2, 9.3).</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Based on simplifying assumptions, deterministic models can capture the overall char. of a phenomenon and extrapolate beyond the available sampling.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Deterministic modeling is possible only if the context of the data values is well understood. The data values, by themselves, do not reveal what the appropriate model should be. </a:t>
            </a:r>
          </a:p>
          <a:p>
            <a:endParaRPr lang="en-US" alt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533400"/>
            <a:ext cx="7772400" cy="762000"/>
          </a:xfrm>
        </p:spPr>
        <p:txBody>
          <a:bodyPr/>
          <a:lstStyle/>
          <a:p>
            <a:r>
              <a:rPr lang="en-US" altLang="en-US" smtClean="0">
                <a:solidFill>
                  <a:schemeClr val="accent1"/>
                </a:solidFill>
                <a:latin typeface="Arial" panose="020B0604020202020204" pitchFamily="34" charset="0"/>
              </a:rPr>
              <a:t>Probabilistic</a:t>
            </a:r>
            <a:r>
              <a:rPr lang="en-US" altLang="en-US" smtClean="0">
                <a:latin typeface="Arial" panose="020B0604020202020204" pitchFamily="34" charset="0"/>
              </a:rPr>
              <a:t> Models</a:t>
            </a:r>
            <a:endParaRPr lang="en-US" altLang="en-US" sz="3200" smtClean="0"/>
          </a:p>
        </p:txBody>
      </p:sp>
      <p:sp>
        <p:nvSpPr>
          <p:cNvPr id="30723" name="Rectangle 3"/>
          <p:cNvSpPr>
            <a:spLocks noGrp="1" noChangeArrowheads="1"/>
          </p:cNvSpPr>
          <p:nvPr>
            <p:ph type="body" idx="1"/>
          </p:nvPr>
        </p:nvSpPr>
        <p:spPr>
          <a:xfrm>
            <a:off x="381000" y="1600200"/>
            <a:ext cx="8382000" cy="4724400"/>
          </a:xfrm>
        </p:spPr>
        <p:txBody>
          <a:bodyPr/>
          <a:lstStyle/>
          <a:p>
            <a:pPr>
              <a:buFont typeface="Wingdings" panose="05000000000000000000" pitchFamily="2" charset="2"/>
              <a:buChar char="§"/>
            </a:pPr>
            <a:r>
              <a:rPr lang="en-US" altLang="en-US" sz="2800" smtClean="0"/>
              <a:t>In earth sciences, the available sample data are viewed as the result of some random process. Though they may not be the result of random processes, this approach helps predict unknown values.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Therefore, geostatistical approach to estimation is based on </a:t>
            </a:r>
            <a:r>
              <a:rPr lang="en-US" altLang="en-US" sz="2800" smtClean="0">
                <a:solidFill>
                  <a:schemeClr val="accent1"/>
                </a:solidFill>
              </a:rPr>
              <a:t>a probabilistic model</a:t>
            </a:r>
            <a:r>
              <a:rPr lang="en-US" altLang="en-US" sz="2800" smtClean="0"/>
              <a:t>.</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It also enables us to gauge the accuracy of our estimates and to assign confidence intervals to them.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62000" y="533400"/>
            <a:ext cx="7772400" cy="762000"/>
          </a:xfrm>
        </p:spPr>
        <p:txBody>
          <a:bodyPr/>
          <a:lstStyle/>
          <a:p>
            <a:r>
              <a:rPr lang="en-US" altLang="en-US" smtClean="0">
                <a:latin typeface="Arial" panose="020B0604020202020204" pitchFamily="34" charset="0"/>
              </a:rPr>
              <a:t>Probabilistic Models ...</a:t>
            </a:r>
            <a:endParaRPr lang="en-US" altLang="en-US" sz="3200" smtClean="0"/>
          </a:p>
        </p:txBody>
      </p:sp>
      <p:sp>
        <p:nvSpPr>
          <p:cNvPr id="32771" name="Rectangle 3"/>
          <p:cNvSpPr>
            <a:spLocks noGrp="1" noChangeArrowheads="1"/>
          </p:cNvSpPr>
          <p:nvPr>
            <p:ph type="body" idx="1"/>
          </p:nvPr>
        </p:nvSpPr>
        <p:spPr>
          <a:xfrm>
            <a:off x="381000" y="1600200"/>
            <a:ext cx="8382000" cy="4724400"/>
          </a:xfrm>
        </p:spPr>
        <p:txBody>
          <a:bodyPr/>
          <a:lstStyle/>
          <a:p>
            <a:pPr>
              <a:buFont typeface="Wingdings" panose="05000000000000000000" pitchFamily="2" charset="2"/>
              <a:buChar char="§"/>
            </a:pPr>
            <a:r>
              <a:rPr lang="en-US" altLang="en-US" sz="2800" smtClean="0"/>
              <a:t>Most commonly used geostatistical estimation requires only certain parameters of a random process. </a:t>
            </a:r>
          </a:p>
          <a:p>
            <a:pPr>
              <a:buFont typeface="Wingdings" panose="05000000000000000000" pitchFamily="2" charset="2"/>
              <a:buChar char="§"/>
            </a:pPr>
            <a:endParaRPr lang="en-US" altLang="en-US" sz="800" smtClean="0"/>
          </a:p>
          <a:p>
            <a:pPr>
              <a:buFont typeface="Wingdings" panose="05000000000000000000" pitchFamily="2" charset="2"/>
              <a:buChar char="§"/>
            </a:pPr>
            <a:r>
              <a:rPr lang="en-US" altLang="en-US" sz="2800" smtClean="0"/>
              <a:t>Most frequently used: </a:t>
            </a:r>
          </a:p>
          <a:p>
            <a:pPr>
              <a:buFont typeface="Wingdings" panose="05000000000000000000" pitchFamily="2" charset="2"/>
              <a:buChar char="§"/>
            </a:pPr>
            <a:r>
              <a:rPr lang="en-US" altLang="en-US" sz="2800" smtClean="0"/>
              <a:t>The </a:t>
            </a:r>
            <a:r>
              <a:rPr lang="en-US" altLang="en-US" sz="2800" smtClean="0">
                <a:solidFill>
                  <a:schemeClr val="accent1"/>
                </a:solidFill>
              </a:rPr>
              <a:t>mean</a:t>
            </a:r>
            <a:r>
              <a:rPr lang="en-US" altLang="en-US" sz="2800" smtClean="0"/>
              <a:t> and </a:t>
            </a:r>
            <a:r>
              <a:rPr lang="en-US" altLang="en-US" sz="2800" smtClean="0">
                <a:solidFill>
                  <a:schemeClr val="accent1"/>
                </a:solidFill>
              </a:rPr>
              <a:t>variance</a:t>
            </a:r>
            <a:r>
              <a:rPr lang="en-US" altLang="en-US" sz="2800" smtClean="0"/>
              <a:t> of a linear combination of random variables.</a:t>
            </a:r>
          </a:p>
        </p:txBody>
      </p:sp>
    </p:spTree>
  </p:cSld>
  <p:clrMapOvr>
    <a:masterClrMapping/>
  </p:clrMapOvr>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5">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6">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7">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ECB6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1830</TotalTime>
  <Words>1427</Words>
  <Application>Microsoft Office PowerPoint</Application>
  <PresentationFormat>On-screen Show (4:3)</PresentationFormat>
  <Paragraphs>211</Paragraphs>
  <Slides>31</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9" baseType="lpstr">
      <vt:lpstr>ＭＳ Ｐゴシック</vt:lpstr>
      <vt:lpstr>Arial</vt:lpstr>
      <vt:lpstr>Arial Black</vt:lpstr>
      <vt:lpstr>Monotype Sorts</vt:lpstr>
      <vt:lpstr>Times New Roman</vt:lpstr>
      <vt:lpstr>Wingdings</vt:lpstr>
      <vt:lpstr>Contemporary Portrait</vt:lpstr>
      <vt:lpstr>Equation</vt:lpstr>
      <vt:lpstr>Geo597 Geostatistics </vt:lpstr>
      <vt:lpstr>PowerPoint Presentation</vt:lpstr>
      <vt:lpstr>The Necessity of Modeling</vt:lpstr>
      <vt:lpstr>The Necessity of Modeling ...</vt:lpstr>
      <vt:lpstr>The Necessity of Modeling ...</vt:lpstr>
      <vt:lpstr>PowerPoint Presentation</vt:lpstr>
      <vt:lpstr>Deterministic Models</vt:lpstr>
      <vt:lpstr>Probabilistic Models</vt:lpstr>
      <vt:lpstr>Probabilistic Models ...</vt:lpstr>
      <vt:lpstr>Random Variables</vt:lpstr>
      <vt:lpstr>Random Variables ...</vt:lpstr>
      <vt:lpstr>Random Variables ...</vt:lpstr>
      <vt:lpstr>Functions of Random Variables  </vt:lpstr>
      <vt:lpstr>Functions of Random Variables  </vt:lpstr>
      <vt:lpstr>Functions of Random Variables ...  </vt:lpstr>
      <vt:lpstr>Functions of Random Variables …</vt:lpstr>
      <vt:lpstr>Parameters of a Random Variable  </vt:lpstr>
      <vt:lpstr>Parameters of a Random Variable ...</vt:lpstr>
      <vt:lpstr>Parameters of a Random Variable ...</vt:lpstr>
      <vt:lpstr>Parameters of a Random Variable ...</vt:lpstr>
      <vt:lpstr>Parameters of a Random Variable ...</vt:lpstr>
      <vt:lpstr>Joint Random Variables</vt:lpstr>
      <vt:lpstr>Joint Random Variables …</vt:lpstr>
      <vt:lpstr>Joint Random Variables ...</vt:lpstr>
      <vt:lpstr>Marginal Distributions</vt:lpstr>
      <vt:lpstr>Conditional Distributions</vt:lpstr>
      <vt:lpstr>Conditional Distributions …</vt:lpstr>
      <vt:lpstr>Parameters of Joint Random Variables</vt:lpstr>
      <vt:lpstr>Parameters of Joint Random Variables</vt:lpstr>
      <vt:lpstr>Weighted Linear Combinations of Random Variables</vt:lpstr>
      <vt:lpstr>Weighted Linear Combinations of Random Variables</vt:lpstr>
    </vt:vector>
  </TitlesOfParts>
  <Company>UB Geography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Ch7. Spatial Continuity</dc:title>
  <dc:creator>Hyunwoo Lim</dc:creator>
  <cp:lastModifiedBy>Windows User</cp:lastModifiedBy>
  <cp:revision>245</cp:revision>
  <dcterms:created xsi:type="dcterms:W3CDTF">2004-01-26T15:06:57Z</dcterms:created>
  <dcterms:modified xsi:type="dcterms:W3CDTF">2020-02-18T17:23:43Z</dcterms:modified>
</cp:coreProperties>
</file>