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0" r:id="rId1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4" d="100"/>
          <a:sy n="54" d="100"/>
        </p:scale>
        <p:origin x="83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75A34D-2D55-4885-8435-98DF9EBA58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279024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4CBD0E-A34A-4924-98D7-764151C054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323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BC1A4C9-AD80-4C73-AA0B-19524A16F9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080448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0D62C8B-D746-46F1-B82F-161E3C6DA9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998113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EC8C609-DDD5-46E1-8CDF-5D0D7905BB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37424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C40472-6326-46E7-9915-B44ED1F619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42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26180B5-C082-4EFE-AA23-61FC03EA3AA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49262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3BDD34-D7DC-4EF4-A078-49D60882E6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24431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EB0EC79-3121-416E-B570-2BF6A81A516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944327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E027F65-AE0E-404E-AA92-9A370C887EE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699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7EB6AB-A46F-433E-977B-701A81B865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006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0F523-DD94-4250-B40C-B07210A859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6983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40E8D9D-6C47-4975-BBF5-AD2A9F77042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540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C8DDC31-082C-4985-9DD4-938D815DDC1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  <p:sldLayoutId id="2147483667" r:id="rId12"/>
    <p:sldLayoutId id="2147483668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panose="020B0600070205080204" pitchFamily="34" charset="-128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anose="020B0600070205080204" pitchFamily="3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anose="020B0600070205080204" pitchFamily="3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anose="020B0600070205080204" pitchFamily="3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anose="020B0600070205080204" pitchFamily="3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panose="020B0600070205080204" pitchFamily="34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png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Chapter 8 - Estimation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Means and distributions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Mean is most often used statistic to summarize a distribution</a:t>
            </a:r>
          </a:p>
          <a:p>
            <a:pPr eaLnBrk="1" hangingPunct="1"/>
            <a:r>
              <a:rPr lang="en-US" altLang="en-US" smtClean="0"/>
              <a:t>Skewed distributions: mean can be misleading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Median and quartile information can be helpful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Means and distributions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If we want to know more about a complete distribution, we have to estimate the entire distribution, not just its mean.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Parametric method: make assumptions about distribution; estimate model parameters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non-Parametric method: estimate points along histogram and interpolate between these points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Drawbacks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Parametric approach: results depend heavily on assumptions which are difficult to verify</a:t>
            </a:r>
          </a:p>
          <a:p>
            <a:pPr eaLnBrk="1" hangingPunct="1"/>
            <a:r>
              <a:rPr lang="en-US" altLang="en-US" smtClean="0"/>
              <a:t>Non-Parametric approach: having to extrapolate beyond the last estimated point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0"/>
            <a:ext cx="58832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TextBox 2"/>
          <p:cNvSpPr txBox="1">
            <a:spLocks noChangeArrowheads="1"/>
          </p:cNvSpPr>
          <p:nvPr/>
        </p:nvSpPr>
        <p:spPr bwMode="auto">
          <a:xfrm>
            <a:off x="533400" y="1001713"/>
            <a:ext cx="13716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Total Pop</a:t>
            </a:r>
          </a:p>
        </p:txBody>
      </p:sp>
      <p:sp>
        <p:nvSpPr>
          <p:cNvPr id="27652" name="TextBox 3"/>
          <p:cNvSpPr txBox="1">
            <a:spLocks noChangeArrowheads="1"/>
          </p:cNvSpPr>
          <p:nvPr/>
        </p:nvSpPr>
        <p:spPr bwMode="auto">
          <a:xfrm>
            <a:off x="533400" y="3200400"/>
            <a:ext cx="1371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10x10 Window</a:t>
            </a:r>
          </a:p>
        </p:txBody>
      </p:sp>
      <p:sp>
        <p:nvSpPr>
          <p:cNvPr id="27653" name="TextBox 4"/>
          <p:cNvSpPr txBox="1">
            <a:spLocks noChangeArrowheads="1"/>
          </p:cNvSpPr>
          <p:nvPr/>
        </p:nvSpPr>
        <p:spPr bwMode="auto">
          <a:xfrm>
            <a:off x="609600" y="5297488"/>
            <a:ext cx="13716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/>
              <a:t>20x20 Window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Conclusion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The size of </a:t>
            </a:r>
            <a:r>
              <a:rPr lang="en-US" altLang="en-US" smtClean="0">
                <a:solidFill>
                  <a:srgbClr val="FF6600"/>
                </a:solidFill>
              </a:rPr>
              <a:t>support</a:t>
            </a:r>
            <a:r>
              <a:rPr lang="en-US" altLang="en-US" smtClean="0"/>
              <a:t> affects the </a:t>
            </a:r>
            <a:r>
              <a:rPr lang="en-US" altLang="en-US" smtClean="0">
                <a:solidFill>
                  <a:srgbClr val="FF6600"/>
                </a:solidFill>
              </a:rPr>
              <a:t>variance</a:t>
            </a:r>
            <a:r>
              <a:rPr lang="en-US" altLang="en-US" smtClean="0"/>
              <a:t> but not the grand </a:t>
            </a:r>
            <a:r>
              <a:rPr lang="en-US" altLang="en-US" smtClean="0">
                <a:solidFill>
                  <a:srgbClr val="FF6600"/>
                </a:solidFill>
              </a:rPr>
              <a:t>mean </a:t>
            </a:r>
            <a:r>
              <a:rPr lang="en-US" altLang="en-US" smtClean="0"/>
              <a:t>of the data.</a:t>
            </a:r>
          </a:p>
          <a:p>
            <a:pPr eaLnBrk="1" hangingPunct="1"/>
            <a:r>
              <a:rPr lang="en-US" altLang="en-US" smtClean="0"/>
              <a:t>A larger support normally leads a reduced variance. </a:t>
            </a:r>
          </a:p>
          <a:p>
            <a:pPr eaLnBrk="1" hangingPunct="1"/>
            <a:r>
              <a:rPr lang="en-US" altLang="en-US" smtClean="0"/>
              <a:t>It also affects the max and min values. A larger support normally leads to a reduced maximum.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Conclusion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solidFill>
                  <a:srgbClr val="FF6600"/>
                </a:solidFill>
              </a:rPr>
              <a:t>Averaging tends to smooth </a:t>
            </a:r>
            <a:r>
              <a:rPr lang="en-US" altLang="en-US" smtClean="0"/>
              <a:t>the data. Averaging over a larger support enhances the smoothing. </a:t>
            </a:r>
          </a:p>
          <a:p>
            <a:pPr eaLnBrk="1" hangingPunct="1"/>
            <a:r>
              <a:rPr lang="en-US" altLang="en-US" smtClean="0"/>
              <a:t>One of the biggest problems in estimation is that there is a discrepancy between the support of the samples and the intended support of the estimates.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Estimation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Beginning the second part of the book: all chapters from now on deal in some way with estimation</a:t>
            </a:r>
          </a:p>
          <a:p>
            <a:pPr eaLnBrk="1" hangingPunct="1"/>
            <a:r>
              <a:rPr lang="en-US" altLang="en-US" smtClean="0"/>
              <a:t>Estimation: use sample information to predict values in unsampled areas</a:t>
            </a:r>
          </a:p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Considerations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Global vs. Local Estimation</a:t>
            </a:r>
          </a:p>
          <a:p>
            <a:pPr eaLnBrk="1" hangingPunct="1"/>
            <a:r>
              <a:rPr lang="en-US" altLang="en-US" smtClean="0"/>
              <a:t>What do we want to estimate?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Just means?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Or the complete distribution of values</a:t>
            </a:r>
          </a:p>
          <a:p>
            <a:pPr eaLnBrk="1" hangingPunct="1"/>
            <a:r>
              <a:rPr lang="en-US" altLang="en-US" smtClean="0"/>
              <a:t>Point vs. Block Estimation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8" name="Text Box 9"/>
          <p:cNvSpPr txBox="1">
            <a:spLocks noChangeArrowheads="1"/>
          </p:cNvSpPr>
          <p:nvPr/>
        </p:nvSpPr>
        <p:spPr bwMode="auto">
          <a:xfrm>
            <a:off x="1143000" y="3429000"/>
            <a:ext cx="717867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>
                <a:latin typeface="Verdana" panose="020B0604030504040204" pitchFamily="34" charset="0"/>
              </a:rPr>
              <a:t>Where         is an estimate</a:t>
            </a:r>
          </a:p>
          <a:p>
            <a:endParaRPr lang="en-US" altLang="en-US" b="1">
              <a:latin typeface="Verdana" panose="020B0604030504040204" pitchFamily="34" charset="0"/>
            </a:endParaRPr>
          </a:p>
          <a:p>
            <a:r>
              <a:rPr lang="en-US" altLang="en-US" b="1">
                <a:latin typeface="Verdana" panose="020B0604030504040204" pitchFamily="34" charset="0"/>
              </a:rPr>
              <a:t>                    is a surrounding data value</a:t>
            </a:r>
          </a:p>
          <a:p>
            <a:r>
              <a:rPr lang="en-US" altLang="en-US" b="1">
                <a:latin typeface="Verdana" panose="020B0604030504040204" pitchFamily="34" charset="0"/>
              </a:rPr>
              <a:t>                  </a:t>
            </a:r>
          </a:p>
          <a:p>
            <a:r>
              <a:rPr lang="en-US" altLang="en-US" b="1">
                <a:latin typeface="Verdana" panose="020B0604030504040204" pitchFamily="34" charset="0"/>
              </a:rPr>
              <a:t>                    is a weight assigned to the </a:t>
            </a:r>
          </a:p>
          <a:p>
            <a:r>
              <a:rPr lang="en-US" altLang="en-US" b="1">
                <a:latin typeface="Verdana" panose="020B0604030504040204" pitchFamily="34" charset="0"/>
              </a:rPr>
              <a:t>                     data value. These weights</a:t>
            </a:r>
          </a:p>
          <a:p>
            <a:r>
              <a:rPr lang="en-US" altLang="en-US" b="1">
                <a:latin typeface="Verdana" panose="020B0604030504040204" pitchFamily="34" charset="0"/>
              </a:rPr>
              <a:t>                    usually sum to 1.</a:t>
            </a:r>
          </a:p>
        </p:txBody>
      </p:sp>
      <p:sp>
        <p:nvSpPr>
          <p:cNvPr id="18439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Weighted Linear Combinations</a:t>
            </a:r>
          </a:p>
        </p:txBody>
      </p:sp>
      <p:graphicFrame>
        <p:nvGraphicFramePr>
          <p:cNvPr id="18434" name="Object 4"/>
          <p:cNvGraphicFramePr>
            <a:graphicFrameLocks noChangeAspect="1"/>
          </p:cNvGraphicFramePr>
          <p:nvPr>
            <p:ph sz="quarter" idx="1"/>
          </p:nvPr>
        </p:nvGraphicFramePr>
        <p:xfrm>
          <a:off x="2362200" y="1447800"/>
          <a:ext cx="4343400" cy="1368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3" imgW="1371600" imgH="431640" progId="Equation.3">
                  <p:embed/>
                </p:oleObj>
              </mc:Choice>
              <mc:Fallback>
                <p:oleObj name="Equation" r:id="rId3" imgW="137160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47800"/>
                        <a:ext cx="4343400" cy="1368425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5" name="Object 10"/>
          <p:cNvGraphicFramePr>
            <a:graphicFrameLocks noChangeAspect="1"/>
          </p:cNvGraphicFramePr>
          <p:nvPr>
            <p:ph sz="quarter" idx="2"/>
          </p:nvPr>
        </p:nvGraphicFramePr>
        <p:xfrm>
          <a:off x="2590800" y="3427413"/>
          <a:ext cx="392113" cy="608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5" imgW="114120" imgH="177480" progId="Equation.3">
                  <p:embed/>
                </p:oleObj>
              </mc:Choice>
              <mc:Fallback>
                <p:oleObj name="Equation" r:id="rId5" imgW="114120" imgH="177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427413"/>
                        <a:ext cx="392113" cy="608012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12"/>
          <p:cNvGraphicFramePr>
            <a:graphicFrameLocks noChangeAspect="1"/>
          </p:cNvGraphicFramePr>
          <p:nvPr>
            <p:ph sz="quarter" idx="3"/>
          </p:nvPr>
        </p:nvGraphicFramePr>
        <p:xfrm>
          <a:off x="2590800" y="4111625"/>
          <a:ext cx="419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7" imgW="139680" imgH="228600" progId="Equation.3">
                  <p:embed/>
                </p:oleObj>
              </mc:Choice>
              <mc:Fallback>
                <p:oleObj name="Equation" r:id="rId7" imgW="139680" imgH="2286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111625"/>
                        <a:ext cx="419100" cy="6858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14"/>
          <p:cNvGraphicFramePr>
            <a:graphicFrameLocks noChangeAspect="1"/>
          </p:cNvGraphicFramePr>
          <p:nvPr>
            <p:ph sz="quarter" idx="4"/>
          </p:nvPr>
        </p:nvGraphicFramePr>
        <p:xfrm>
          <a:off x="2590800" y="4949825"/>
          <a:ext cx="498475" cy="639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3" name="Equation" r:id="rId9" imgW="177480" imgH="228600" progId="Equation.3">
                  <p:embed/>
                </p:oleObj>
              </mc:Choice>
              <mc:Fallback>
                <p:oleObj name="Equation" r:id="rId9" imgW="17748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49825"/>
                        <a:ext cx="498475" cy="639763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7"/>
          <p:cNvSpPr txBox="1">
            <a:spLocks noChangeArrowheads="1"/>
          </p:cNvSpPr>
          <p:nvPr/>
        </p:nvSpPr>
        <p:spPr bwMode="auto">
          <a:xfrm>
            <a:off x="1676400" y="2743200"/>
            <a:ext cx="5816600" cy="1552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1" i="1">
                <a:latin typeface="Verdana" panose="020B0604030504040204" pitchFamily="34" charset="0"/>
              </a:rPr>
              <a:t>T  </a:t>
            </a:r>
            <a:r>
              <a:rPr lang="en-US" altLang="en-US" b="1">
                <a:latin typeface="Verdana" panose="020B0604030504040204" pitchFamily="34" charset="0"/>
              </a:rPr>
              <a:t>is a function of the data value.</a:t>
            </a:r>
          </a:p>
          <a:p>
            <a:endParaRPr lang="en-US" altLang="en-US" b="1">
              <a:latin typeface="Verdana" panose="020B0604030504040204" pitchFamily="34" charset="0"/>
            </a:endParaRPr>
          </a:p>
          <a:p>
            <a:endParaRPr lang="en-US" altLang="en-US" b="1">
              <a:latin typeface="Verdana" panose="020B0604030504040204" pitchFamily="34" charset="0"/>
            </a:endParaRPr>
          </a:p>
          <a:p>
            <a:r>
              <a:rPr lang="en-US" altLang="en-US" b="1">
                <a:latin typeface="Verdana" panose="020B0604030504040204" pitchFamily="34" charset="0"/>
              </a:rPr>
              <a:t>Be careful:</a:t>
            </a:r>
            <a:endParaRPr lang="en-US" altLang="en-US" b="1" i="1">
              <a:latin typeface="Verdana" panose="020B0604030504040204" pitchFamily="34" charset="0"/>
            </a:endParaRPr>
          </a:p>
        </p:txBody>
      </p:sp>
      <p:sp>
        <p:nvSpPr>
          <p:cNvPr id="194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Transformed estimate</a:t>
            </a:r>
          </a:p>
        </p:txBody>
      </p:sp>
      <p:graphicFrame>
        <p:nvGraphicFramePr>
          <p:cNvPr id="19458" name="Object 4"/>
          <p:cNvGraphicFramePr>
            <a:graphicFrameLocks noChangeAspect="1"/>
          </p:cNvGraphicFramePr>
          <p:nvPr>
            <p:ph sz="half" idx="1"/>
          </p:nvPr>
        </p:nvGraphicFramePr>
        <p:xfrm>
          <a:off x="3200400" y="1295400"/>
          <a:ext cx="2971800" cy="1277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4" name="Equation" r:id="rId3" imgW="1002960" imgH="431640" progId="Equation.3">
                  <p:embed/>
                </p:oleObj>
              </mc:Choice>
              <mc:Fallback>
                <p:oleObj name="Equation" r:id="rId3" imgW="1002960" imgH="431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1295400"/>
                        <a:ext cx="2971800" cy="1277938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46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886200"/>
            <a:ext cx="5053013" cy="2578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19459" name="Object 9"/>
          <p:cNvGraphicFramePr>
            <a:graphicFrameLocks noChangeAspect="1"/>
          </p:cNvGraphicFramePr>
          <p:nvPr>
            <p:ph sz="half" idx="2"/>
          </p:nvPr>
        </p:nvGraphicFramePr>
        <p:xfrm>
          <a:off x="1066800" y="5410200"/>
          <a:ext cx="2057400" cy="881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5" name="Equation" r:id="rId6" imgW="533160" imgH="228600" progId="Equation.3">
                  <p:embed/>
                </p:oleObj>
              </mc:Choice>
              <mc:Fallback>
                <p:oleObj name="Equation" r:id="rId6" imgW="53316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410200"/>
                        <a:ext cx="2057400" cy="881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3276600" y="5867400"/>
            <a:ext cx="990600" cy="76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Transformed estimate</a:t>
            </a:r>
          </a:p>
        </p:txBody>
      </p:sp>
      <p:graphicFrame>
        <p:nvGraphicFramePr>
          <p:cNvPr id="21549" name="Group 45"/>
          <p:cNvGraphicFramePr>
            <a:graphicFrameLocks noGrp="1"/>
          </p:cNvGraphicFramePr>
          <p:nvPr>
            <p:ph sz="half" idx="1"/>
          </p:nvPr>
        </p:nvGraphicFramePr>
        <p:xfrm>
          <a:off x="457200" y="1600200"/>
          <a:ext cx="7924800" cy="4843463"/>
        </p:xfrm>
        <a:graphic>
          <a:graphicData uri="http://schemas.openxmlformats.org/drawingml/2006/table">
            <a:tbl>
              <a:tblPr/>
              <a:tblGrid>
                <a:gridCol w="32337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49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747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Value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Squared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36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2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144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7161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63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42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Back Transform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(Square Root)</a:t>
                      </a: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--------------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7.937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0482" name="Object 42"/>
          <p:cNvGraphicFramePr>
            <a:graphicFrameLocks noChangeAspect="1"/>
          </p:cNvGraphicFramePr>
          <p:nvPr>
            <p:ph sz="half" idx="2"/>
          </p:nvPr>
        </p:nvGraphicFramePr>
        <p:xfrm>
          <a:off x="762000" y="5410200"/>
          <a:ext cx="114300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4" name="Equation" r:id="rId3" imgW="533160" imgH="228600" progId="Equation.3">
                  <p:embed/>
                </p:oleObj>
              </mc:Choice>
              <mc:Fallback>
                <p:oleObj name="Equation" r:id="rId3" imgW="533160" imgH="2286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5410200"/>
                        <a:ext cx="1143000" cy="490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Transformed estimate</a:t>
            </a:r>
          </a:p>
        </p:txBody>
      </p:sp>
      <p:graphicFrame>
        <p:nvGraphicFramePr>
          <p:cNvPr id="26660" name="Group 36"/>
          <p:cNvGraphicFramePr>
            <a:graphicFrameLocks noGrp="1"/>
          </p:cNvGraphicFramePr>
          <p:nvPr>
            <p:ph idx="1"/>
          </p:nvPr>
        </p:nvGraphicFramePr>
        <p:xfrm>
          <a:off x="1219200" y="1295400"/>
          <a:ext cx="6781800" cy="3252788"/>
        </p:xfrm>
        <a:graphic>
          <a:graphicData uri="http://schemas.openxmlformats.org/drawingml/2006/table">
            <a:tbl>
              <a:tblPr/>
              <a:tblGrid>
                <a:gridCol w="226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0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6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+3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11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5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Average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---------------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1537" name="Text Box 37"/>
          <p:cNvSpPr txBox="1">
            <a:spLocks noChangeArrowheads="1"/>
          </p:cNvSpPr>
          <p:nvPr/>
        </p:nvSpPr>
        <p:spPr bwMode="auto">
          <a:xfrm>
            <a:off x="152400" y="5029200"/>
            <a:ext cx="87376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1"/>
              <a:t>The function </a:t>
            </a:r>
            <a:r>
              <a:rPr lang="en-US" altLang="en-US" b="1" i="1"/>
              <a:t>T</a:t>
            </a:r>
            <a:r>
              <a:rPr lang="en-US" altLang="en-US" b="1"/>
              <a:t> doesn’t have to be an analytical expression,</a:t>
            </a:r>
          </a:p>
          <a:p>
            <a:pPr eaLnBrk="1" hangingPunct="1"/>
            <a:r>
              <a:rPr lang="en-US" altLang="en-US" b="1"/>
              <a:t>It could be a graphical transformation.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Global vs. Local Estimation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Global: large area, many samples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Often used in early stage to obtain broad characteristics</a:t>
            </a:r>
          </a:p>
          <a:p>
            <a:pPr eaLnBrk="1" hangingPunct="1"/>
            <a:r>
              <a:rPr lang="en-US" altLang="en-US" smtClean="0"/>
              <a:t>Local: small area, few samples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Have to use nearby samples outside the area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Results in detailed local information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Global vs. Local Estimation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Global: 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Clustered samples should have a reduced weight</a:t>
            </a:r>
          </a:p>
          <a:p>
            <a:pPr eaLnBrk="1" hangingPunct="1"/>
            <a:r>
              <a:rPr lang="en-US" altLang="en-US" smtClean="0"/>
              <a:t>Local: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Samples closer to the target get more weight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Local estimate should account for both the distance to the samples and also the possible redundancy between samples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199</TotalTime>
  <Words>446</Words>
  <Application>Microsoft Office PowerPoint</Application>
  <PresentationFormat>On-screen Show (4:3)</PresentationFormat>
  <Paragraphs>90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ＭＳ Ｐゴシック</vt:lpstr>
      <vt:lpstr>Lucida Grande</vt:lpstr>
      <vt:lpstr>Calibri</vt:lpstr>
      <vt:lpstr>Verdana</vt:lpstr>
      <vt:lpstr>Default Design</vt:lpstr>
      <vt:lpstr>Microsoft Equation 3.0</vt:lpstr>
      <vt:lpstr>Chapter 8 - Estimation</vt:lpstr>
      <vt:lpstr>Estimation</vt:lpstr>
      <vt:lpstr>Considerations</vt:lpstr>
      <vt:lpstr>Weighted Linear Combinations</vt:lpstr>
      <vt:lpstr>Transformed estimate</vt:lpstr>
      <vt:lpstr>Transformed estimate</vt:lpstr>
      <vt:lpstr>Transformed estimate</vt:lpstr>
      <vt:lpstr>Global vs. Local Estimation</vt:lpstr>
      <vt:lpstr>Global vs. Local Estimation</vt:lpstr>
      <vt:lpstr>Means and distributions</vt:lpstr>
      <vt:lpstr>Means and distributions</vt:lpstr>
      <vt:lpstr>Drawbacks</vt:lpstr>
      <vt:lpstr>PowerPoint Presentation</vt:lpstr>
      <vt:lpstr>Conclusion</vt:lpstr>
      <vt:lpstr>Conclusion</vt:lpstr>
    </vt:vector>
  </TitlesOfParts>
  <Company>University at Buffalo, USDA-NRCS, USDA-ARS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8 - Estimation</dc:title>
  <dc:creator>Lee Gordon</dc:creator>
  <cp:lastModifiedBy>Windows User</cp:lastModifiedBy>
  <cp:revision>16</cp:revision>
  <dcterms:created xsi:type="dcterms:W3CDTF">2006-05-04T17:27:49Z</dcterms:created>
  <dcterms:modified xsi:type="dcterms:W3CDTF">2020-02-13T17:26:07Z</dcterms:modified>
</cp:coreProperties>
</file>