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42"/>
  </p:notesMasterIdLst>
  <p:sldIdLst>
    <p:sldId id="291" r:id="rId2"/>
    <p:sldId id="256" r:id="rId3"/>
    <p:sldId id="258" r:id="rId4"/>
    <p:sldId id="275" r:id="rId5"/>
    <p:sldId id="259" r:id="rId6"/>
    <p:sldId id="292" r:id="rId7"/>
    <p:sldId id="289" r:id="rId8"/>
    <p:sldId id="288" r:id="rId9"/>
    <p:sldId id="260" r:id="rId10"/>
    <p:sldId id="261" r:id="rId11"/>
    <p:sldId id="293" r:id="rId12"/>
    <p:sldId id="263" r:id="rId13"/>
    <p:sldId id="276" r:id="rId14"/>
    <p:sldId id="277" r:id="rId15"/>
    <p:sldId id="294" r:id="rId16"/>
    <p:sldId id="262" r:id="rId17"/>
    <p:sldId id="264" r:id="rId18"/>
    <p:sldId id="278" r:id="rId19"/>
    <p:sldId id="279" r:id="rId20"/>
    <p:sldId id="280" r:id="rId21"/>
    <p:sldId id="295" r:id="rId22"/>
    <p:sldId id="281" r:id="rId23"/>
    <p:sldId id="282" r:id="rId24"/>
    <p:sldId id="296" r:id="rId25"/>
    <p:sldId id="265" r:id="rId26"/>
    <p:sldId id="298" r:id="rId27"/>
    <p:sldId id="283" r:id="rId28"/>
    <p:sldId id="266" r:id="rId29"/>
    <p:sldId id="284" r:id="rId30"/>
    <p:sldId id="285" r:id="rId31"/>
    <p:sldId id="267" r:id="rId32"/>
    <p:sldId id="268" r:id="rId33"/>
    <p:sldId id="297" r:id="rId34"/>
    <p:sldId id="269" r:id="rId35"/>
    <p:sldId id="270" r:id="rId36"/>
    <p:sldId id="271" r:id="rId37"/>
    <p:sldId id="272" r:id="rId38"/>
    <p:sldId id="273" r:id="rId39"/>
    <p:sldId id="274" r:id="rId40"/>
    <p:sldId id="286" r:id="rId4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834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Times New Roman" pitchFamily="1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EDE9EC3-1D15-4B19-A94F-8FAA6481D313}" type="datetime1">
              <a:rPr lang="en-US" altLang="en-US"/>
              <a:pPr>
                <a:defRPr/>
              </a:pPr>
              <a:t>2/11/2020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Times New Roman" pitchFamily="1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02735E4-29BB-4B38-9A33-993F4CE7E5A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anose="020B0600070205080204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ABEEF47C-76ED-4C0E-9C53-809179C0000F}" type="slidenum">
              <a:rPr lang="en-US" altLang="en-US" sz="1200" smtClean="0"/>
              <a:pPr/>
              <a:t>12</a:t>
            </a:fld>
            <a:endParaRPr lang="en-US" altLang="en-US" sz="120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paint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C0C0C0"/>
              </a:clrFrom>
              <a:clrTo>
                <a:srgbClr val="C0C0C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828800"/>
            <a:ext cx="82296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685800"/>
            <a:ext cx="7721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33600" y="3886200"/>
            <a:ext cx="6400800" cy="1771650"/>
          </a:xfrm>
        </p:spPr>
        <p:txBody>
          <a:bodyPr/>
          <a:lstStyle>
            <a:lvl1pPr marL="0" indent="0">
              <a:buFont typeface="Monotype Sorts" pitchFamily="1" charset="2"/>
              <a:buNone/>
              <a:defRPr>
                <a:latin typeface="Arial Black" pitchFamily="1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711200" y="6229350"/>
            <a:ext cx="19304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49600" y="6229350"/>
            <a:ext cx="28448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604000" y="6229350"/>
            <a:ext cx="18288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pPr>
              <a:defRPr/>
            </a:pPr>
            <a:fld id="{019131BF-AFB2-4BE2-ADE1-51966EA4BBB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894891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B2DCC2-C163-4939-8E1E-3C860093E2E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5408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8600" y="228600"/>
            <a:ext cx="2057400" cy="5829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6400" y="228600"/>
            <a:ext cx="6019800" cy="5829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D5EF73-F4D5-4486-A329-9D49B027102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21658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0" y="228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885950"/>
            <a:ext cx="4013200" cy="41719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2800" y="1885950"/>
            <a:ext cx="4013200" cy="41719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F8E850-6BBE-4E83-A000-4F9569D9FF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0315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2E1918-7C57-4C53-A282-963DA260D4F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6413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1B67A7-7DC1-4521-B9D5-77C3F6AFE7B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72656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85950"/>
            <a:ext cx="4013200" cy="4171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2800" y="1885950"/>
            <a:ext cx="4013200" cy="4171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2D5E80-7E56-41A4-AA99-6616E3F6CE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3460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619A87-2283-43C4-96BE-9195BDC7E91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4246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3C044D-2A82-4BC7-BEC0-EBBD7CE68A0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8998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469C3-A381-4F34-ADE2-86706E1F538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6149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D45FA9-EBBA-40BA-B4A3-3788704AF54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8904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982497-A0EE-419E-9D31-513A4120C41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3981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6400" y="228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85950"/>
            <a:ext cx="8178800" cy="417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403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31800" y="622935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50000"/>
              </a:spcBef>
              <a:defRPr sz="1400">
                <a:solidFill>
                  <a:schemeClr val="bg2"/>
                </a:solidFill>
                <a:latin typeface="+mn-lt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2935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0" hangingPunct="0">
              <a:spcBef>
                <a:spcPct val="50000"/>
              </a:spcBef>
              <a:defRPr sz="1400">
                <a:solidFill>
                  <a:schemeClr val="bg2"/>
                </a:solidFill>
                <a:latin typeface="+mn-lt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31000" y="622935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50000"/>
              </a:spcBef>
              <a:defRPr sz="140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8ACEB833-4A77-4235-B77A-934BF6F5474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031" name="Picture 7" descr="paint"/>
          <p:cNvPicPr>
            <a:picLocks noChangeAspect="1" noChangeArrowheads="1"/>
          </p:cNvPicPr>
          <p:nvPr/>
        </p:nvPicPr>
        <p:blipFill>
          <a:blip r:embed="rId14">
            <a:clrChange>
              <a:clrFrom>
                <a:srgbClr val="C0C0C0"/>
              </a:clrFrom>
              <a:clrTo>
                <a:srgbClr val="C0C0C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314450"/>
            <a:ext cx="82296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+mj-lt"/>
          <a:ea typeface="ＭＳ Ｐゴシック" panose="020B0600070205080204" pitchFamily="34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1" charset="0"/>
          <a:ea typeface="ＭＳ Ｐゴシック" panose="020B0600070205080204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1" charset="0"/>
          <a:ea typeface="ＭＳ Ｐゴシック" panose="020B0600070205080204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1" charset="0"/>
          <a:ea typeface="ＭＳ Ｐゴシック" panose="020B0600070205080204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1" charset="0"/>
          <a:ea typeface="ＭＳ Ｐゴシック" panose="020B0600070205080204" pitchFamily="34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1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1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1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1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Monotype Sorts" charset="2"/>
        <a:buChar char="z"/>
        <a:defRPr kumimoji="1" sz="3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Monotype Sorts" charset="2"/>
        <a:buChar char="y"/>
        <a:defRPr kumimoji="1"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Monotype Sorts" charset="2"/>
        <a:buChar char="x"/>
        <a:defRPr kumimoji="1"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kumimoji="1"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5.wmf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16.wmf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8.wmf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09600"/>
            <a:ext cx="7696200" cy="2362200"/>
          </a:xfrm>
        </p:spPr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t>Geo479/579: Geostatistics</a:t>
            </a:r>
            <a:br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3600" smtClean="0">
                <a:latin typeface="Arial" panose="020B0604020202020204" pitchFamily="34" charset="0"/>
                <a:cs typeface="Arial" panose="020B0604020202020204" pitchFamily="34" charset="0"/>
              </a:rPr>
              <a:t>Ch7. Spatial Continuity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839200" cy="1143000"/>
          </a:xfrm>
        </p:spPr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</a:rPr>
              <a:t>Purpose of Omnidirectional Variogram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76400"/>
            <a:ext cx="7772400" cy="4419600"/>
          </a:xfrm>
        </p:spPr>
        <p:txBody>
          <a:bodyPr/>
          <a:lstStyle/>
          <a:p>
            <a:pPr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en-US" altLang="en-US" sz="2800" smtClean="0"/>
              <a:t>It serves as a useful starting point for producing </a:t>
            </a:r>
            <a:r>
              <a:rPr lang="en-US" altLang="en-US" sz="2800" smtClean="0">
                <a:solidFill>
                  <a:schemeClr val="accent1"/>
                </a:solidFill>
              </a:rPr>
              <a:t>a clear structure </a:t>
            </a:r>
            <a:r>
              <a:rPr lang="en-US" altLang="en-US" sz="2800" smtClean="0"/>
              <a:t>of overall spatial continuity.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§"/>
            </a:pPr>
            <a:endParaRPr lang="en-US" altLang="en-US" sz="1000" smtClean="0"/>
          </a:p>
          <a:p>
            <a:pPr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en-US" altLang="en-US" sz="2800" smtClean="0"/>
              <a:t>Since the omnidirectional variogram contains more sample pairs than any directional variogram, it is more likely to show a clearly interpretable structure. 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§"/>
            </a:pPr>
            <a:endParaRPr lang="en-US" altLang="en-US" sz="1000" smtClean="0"/>
          </a:p>
          <a:p>
            <a:pPr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en-US" altLang="en-US" sz="2800" smtClean="0"/>
              <a:t>It can help </a:t>
            </a:r>
            <a:r>
              <a:rPr lang="en-US" altLang="en-US" sz="2800" smtClean="0">
                <a:solidFill>
                  <a:schemeClr val="accent1"/>
                </a:solidFill>
              </a:rPr>
              <a:t>detect some erratic directional variograms </a:t>
            </a:r>
            <a:r>
              <a:rPr lang="en-US" altLang="en-US" sz="2800" smtClean="0"/>
              <a:t>if an omnidirectional variogram is messy.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§"/>
            </a:pPr>
            <a:endParaRPr lang="en-US" altLang="en-US" sz="280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533400"/>
            <a:ext cx="8229600" cy="685800"/>
          </a:xfrm>
        </p:spPr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</a:rPr>
              <a:t>Choosing the Distance Parameters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1828800"/>
            <a:ext cx="7391400" cy="4495800"/>
          </a:xfrm>
        </p:spPr>
        <p:txBody>
          <a:bodyPr/>
          <a:lstStyle/>
          <a:p>
            <a:pPr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en-US" altLang="en-US" sz="2800" smtClean="0"/>
              <a:t>Two distance parameters need to be chosen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§"/>
            </a:pPr>
            <a:endParaRPr lang="en-US" altLang="en-US" sz="1000" smtClean="0"/>
          </a:p>
          <a:p>
            <a:pPr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en-US" altLang="en-US" sz="2800" smtClean="0">
                <a:solidFill>
                  <a:schemeClr val="accent1"/>
                </a:solidFill>
              </a:rPr>
              <a:t>Lag spacing</a:t>
            </a:r>
            <a:r>
              <a:rPr lang="en-US" altLang="en-US" sz="2800" smtClean="0"/>
              <a:t> (lag increment)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800" smtClean="0"/>
              <a:t>	- Assuming the samples are regularly spaced over the study area, set the initial spacing as: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1000" smtClean="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800" smtClean="0"/>
              <a:t>    sqrt (study area/total number of points)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1000" smtClean="0"/>
          </a:p>
          <a:p>
            <a:pPr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en-US" altLang="en-US" sz="2800" smtClean="0">
                <a:solidFill>
                  <a:schemeClr val="accent1"/>
                </a:solidFill>
              </a:rPr>
              <a:t>Lag tolerance</a:t>
            </a:r>
            <a:r>
              <a:rPr lang="en-US" altLang="en-US" sz="2800" smtClean="0"/>
              <a:t> = ½ lag spacing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280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533400"/>
            <a:ext cx="8610600" cy="685800"/>
          </a:xfrm>
        </p:spPr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</a:rPr>
              <a:t>Choosing the Distance Parameters…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8001000" cy="4495800"/>
          </a:xfrm>
        </p:spPr>
        <p:txBody>
          <a:bodyPr/>
          <a:lstStyle/>
          <a:p>
            <a:pPr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en-US" altLang="en-US" sz="2800" smtClean="0"/>
              <a:t>Distance parameters can be set </a:t>
            </a:r>
            <a:r>
              <a:rPr lang="en-US" altLang="en-US" sz="2800" smtClean="0">
                <a:solidFill>
                  <a:schemeClr val="accent1"/>
                </a:solidFill>
              </a:rPr>
              <a:t>differently according to directions</a:t>
            </a:r>
            <a:r>
              <a:rPr lang="en-US" altLang="en-US" sz="2800" smtClean="0"/>
              <a:t>, if the sampling pattern is noticeably anisotropic.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§"/>
            </a:pPr>
            <a:endParaRPr lang="en-US" altLang="en-US" sz="1000" smtClean="0"/>
          </a:p>
          <a:p>
            <a:pPr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en-US" altLang="en-US" sz="2800" smtClean="0"/>
              <a:t>For samples located close to each other, it is possible to include an </a:t>
            </a:r>
            <a:r>
              <a:rPr lang="en-US" altLang="en-US" sz="2800" smtClean="0">
                <a:solidFill>
                  <a:schemeClr val="accent1"/>
                </a:solidFill>
              </a:rPr>
              <a:t>additional lag with small separation</a:t>
            </a:r>
            <a:r>
              <a:rPr lang="en-US" altLang="en-US" sz="2800" smtClean="0"/>
              <a:t>s and a </a:t>
            </a:r>
            <a:r>
              <a:rPr lang="en-US" altLang="en-US" sz="2800" smtClean="0">
                <a:solidFill>
                  <a:schemeClr val="accent1"/>
                </a:solidFill>
              </a:rPr>
              <a:t>small tolerance </a:t>
            </a:r>
            <a:r>
              <a:rPr lang="en-US" altLang="en-US" sz="2800" smtClean="0"/>
              <a:t>for this first lag. E.g. 0.5m, 1m, 2m, 3m…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4" descr="Fig7_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533400"/>
            <a:ext cx="7924800" cy="566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1" name="Text Box 6"/>
          <p:cNvSpPr txBox="1">
            <a:spLocks noChangeArrowheads="1"/>
          </p:cNvSpPr>
          <p:nvPr/>
        </p:nvSpPr>
        <p:spPr bwMode="auto">
          <a:xfrm>
            <a:off x="381000" y="5867400"/>
            <a:ext cx="7924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charset="2"/>
              <a:buChar char="z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lr>
                <a:schemeClr val="accent2"/>
              </a:buClr>
              <a:buFont typeface="Monotype Sorts" charset="2"/>
              <a:buChar char="y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charset="2"/>
              <a:buChar char="x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kumimoji="0" lang="en-US" altLang="en-US" sz="2400">
                <a:latin typeface="Times New Roman" panose="02020603050405020304" pitchFamily="18" charset="0"/>
              </a:rPr>
              <a:t>This omni-variogram has a clear structure but has a jagged appearance. </a:t>
            </a:r>
          </a:p>
        </p:txBody>
      </p:sp>
      <p:sp>
        <p:nvSpPr>
          <p:cNvPr id="17412" name="Oval 7"/>
          <p:cNvSpPr>
            <a:spLocks noChangeArrowheads="1"/>
          </p:cNvSpPr>
          <p:nvPr/>
        </p:nvSpPr>
        <p:spPr bwMode="auto">
          <a:xfrm>
            <a:off x="6948488" y="5334000"/>
            <a:ext cx="1357312" cy="381000"/>
          </a:xfrm>
          <a:prstGeom prst="ellips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charset="2"/>
              <a:buChar char="z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lr>
                <a:schemeClr val="accent2"/>
              </a:buClr>
              <a:buFont typeface="Monotype Sorts" charset="2"/>
              <a:buChar char="y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charset="2"/>
              <a:buChar char="x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kumimoji="0" lang="en-US" altLang="en-US" sz="24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4" descr="Fig7_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457200"/>
            <a:ext cx="8610600" cy="617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5" name="Oval 5"/>
          <p:cNvSpPr>
            <a:spLocks noChangeArrowheads="1"/>
          </p:cNvSpPr>
          <p:nvPr/>
        </p:nvSpPr>
        <p:spPr bwMode="auto">
          <a:xfrm>
            <a:off x="7239000" y="5791200"/>
            <a:ext cx="990600" cy="381000"/>
          </a:xfrm>
          <a:prstGeom prst="ellips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charset="2"/>
              <a:buChar char="z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lr>
                <a:schemeClr val="accent2"/>
              </a:buClr>
              <a:buFont typeface="Monotype Sorts" charset="2"/>
              <a:buChar char="y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charset="2"/>
              <a:buChar char="x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kumimoji="0" lang="en-US" altLang="en-US" sz="24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762000"/>
          </a:xfrm>
        </p:spPr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</a:rPr>
              <a:t>Pattern of Anisotropy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305800" cy="45720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altLang="en-US" sz="2800" smtClean="0"/>
              <a:t>After having an acceptable omnidirectional variogram, we can explore the pattern of anisotropy with various directional variograms.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endParaRPr lang="en-US" altLang="en-US" sz="1000" smtClean="0"/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altLang="en-US" sz="2800" smtClean="0"/>
              <a:t>Isotropy vs. anisotropy.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endParaRPr lang="en-US" altLang="en-US" sz="1000" smtClean="0"/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altLang="en-US" sz="2800" smtClean="0"/>
              <a:t>The </a:t>
            </a:r>
            <a:r>
              <a:rPr lang="en-US" altLang="en-US" sz="2800" smtClean="0">
                <a:solidFill>
                  <a:schemeClr val="accent1"/>
                </a:solidFill>
              </a:rPr>
              <a:t>direction of maximum spatial continuity</a:t>
            </a:r>
            <a:r>
              <a:rPr lang="en-US" altLang="en-US" sz="2800" smtClean="0"/>
              <a:t> and the </a:t>
            </a:r>
            <a:r>
              <a:rPr lang="en-US" altLang="en-US" sz="2800" smtClean="0">
                <a:solidFill>
                  <a:schemeClr val="accent1"/>
                </a:solidFill>
              </a:rPr>
              <a:t>direction of minimum spatial continuity</a:t>
            </a:r>
            <a:r>
              <a:rPr lang="en-US" altLang="en-US" sz="2800" smtClean="0"/>
              <a:t>.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762000"/>
          </a:xfrm>
        </p:spPr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</a:rPr>
              <a:t>Pattern of Anisotropy…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76400"/>
            <a:ext cx="8153400" cy="45720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altLang="en-US" sz="2800" smtClean="0"/>
              <a:t>Choose a directional tolerance that is large enough to allow sufficient pairs for a clear variogram, yet small enough that the character of the variograms for separate directions is not blurred beyond recognition.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7772400" cy="914400"/>
          </a:xfrm>
        </p:spPr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</a:rPr>
              <a:t>Finding the Anisotropy Axes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828800"/>
            <a:ext cx="8001000" cy="46482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altLang="en-US" sz="2800" smtClean="0"/>
              <a:t>Figure 7.4: Tolerance on h is defined in a rectangular coordinate system.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endParaRPr lang="en-US" altLang="en-US" sz="1000" smtClean="0"/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altLang="en-US" sz="2800" smtClean="0"/>
              <a:t>Figure 7.5: Posting of a semivariogram surface.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endParaRPr lang="en-US" altLang="en-US" sz="1000" smtClean="0"/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altLang="en-US" sz="2800" smtClean="0"/>
              <a:t>Figure 7.6: A contour map of the variogram surface.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4" descr="Fig7_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990600"/>
            <a:ext cx="77724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1" name="Oval 2"/>
          <p:cNvSpPr>
            <a:spLocks noChangeArrowheads="1"/>
          </p:cNvSpPr>
          <p:nvPr/>
        </p:nvSpPr>
        <p:spPr bwMode="auto">
          <a:xfrm>
            <a:off x="2590800" y="4953000"/>
            <a:ext cx="1981200" cy="457200"/>
          </a:xfrm>
          <a:prstGeom prst="ellipse">
            <a:avLst/>
          </a:prstGeom>
          <a:noFill/>
          <a:ln w="222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charset="2"/>
              <a:buChar char="z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lr>
                <a:schemeClr val="accent2"/>
              </a:buClr>
              <a:buFont typeface="Monotype Sorts" charset="2"/>
              <a:buChar char="y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charset="2"/>
              <a:buChar char="x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kumimoji="0" lang="en-US" altLang="en-US" sz="24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4" descr="Fig7_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28600"/>
            <a:ext cx="6705600" cy="640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533400"/>
            <a:ext cx="7772400" cy="1143000"/>
          </a:xfrm>
        </p:spPr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</a:rPr>
              <a:t>Objective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90600" y="1981200"/>
            <a:ext cx="7772400" cy="3962400"/>
          </a:xfrm>
        </p:spPr>
        <p:txBody>
          <a:bodyPr/>
          <a:lstStyle/>
          <a:p>
            <a:pPr>
              <a:buFont typeface="Monotype Sorts" charset="2"/>
              <a:buNone/>
            </a:pPr>
            <a:r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t>Exploratory analysis of sample data by describing spatial continuity of two continuous variables and their cross-continuity</a:t>
            </a:r>
          </a:p>
          <a:p>
            <a:pPr>
              <a:buFont typeface="Monotype Sorts" charset="2"/>
              <a:buNone/>
            </a:pPr>
            <a:endParaRPr lang="en-US" altLang="en-US" sz="28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Monotype Sorts" charset="2"/>
              <a:buNone/>
            </a:pPr>
            <a:endParaRPr lang="en-US" altLang="en-US" sz="280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4" descr="Fig7_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228600"/>
            <a:ext cx="6781800" cy="640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7772400" cy="914400"/>
          </a:xfrm>
        </p:spPr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</a:rPr>
              <a:t>Finding the Anisotropy Axes…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305800" cy="46482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altLang="en-US" sz="2800" smtClean="0"/>
              <a:t>Figure 7.7: Nine directional sample variogram each showing the lag distance corresponding to a value of 80,000ppm</a:t>
            </a:r>
            <a:r>
              <a:rPr lang="en-US" altLang="en-US" sz="2800" baseline="30000" smtClean="0"/>
              <a:t>2</a:t>
            </a:r>
            <a:r>
              <a:rPr lang="en-US" altLang="en-US" sz="2800" smtClean="0"/>
              <a:t>.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endParaRPr lang="en-US" altLang="en-US" sz="1000" smtClean="0"/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altLang="en-US" sz="2800" smtClean="0"/>
              <a:t>Figure 7.8: A “rose diagram” of the nine ranges.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endParaRPr lang="en-US" altLang="en-US" sz="1000" smtClean="0"/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altLang="en-US" sz="2800" smtClean="0"/>
              <a:t>Figure 7.9: An ellipse fit to the rose diagram of nine ranges.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endParaRPr lang="en-US" altLang="en-US" sz="1000" smtClean="0"/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altLang="en-US" sz="2800" smtClean="0"/>
              <a:t>The major and minor axes of the ellipse represent the axes of a geometric anisotropy.</a:t>
            </a:r>
            <a:r>
              <a:rPr lang="en-US" altLang="en-US" sz="2400" smtClean="0"/>
              <a:t>          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4" descr="Fig7_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33400"/>
            <a:ext cx="5721350" cy="579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4" descr="Fig7_8-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304800"/>
            <a:ext cx="4572000" cy="655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8382000" cy="838200"/>
          </a:xfrm>
        </p:spPr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</a:rPr>
              <a:t>Choosing the Directional Tolerance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76400"/>
            <a:ext cx="8001000" cy="44958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en-US" sz="2800" dirty="0" smtClean="0"/>
              <a:t>After identifying </a:t>
            </a:r>
            <a:r>
              <a:rPr lang="en-US" altLang="en-US" sz="2800" dirty="0" smtClean="0">
                <a:solidFill>
                  <a:schemeClr val="accent1"/>
                </a:solidFill>
              </a:rPr>
              <a:t>directions</a:t>
            </a:r>
            <a:r>
              <a:rPr lang="en-US" altLang="en-US" sz="2800" dirty="0" smtClean="0"/>
              <a:t>, it is time to choose </a:t>
            </a:r>
            <a:r>
              <a:rPr lang="en-US" altLang="en-US" sz="2800" dirty="0" smtClean="0">
                <a:solidFill>
                  <a:schemeClr val="accent1"/>
                </a:solidFill>
              </a:rPr>
              <a:t>directional tolerance</a:t>
            </a:r>
            <a:r>
              <a:rPr lang="en-US" altLang="en-US" sz="2800" dirty="0" smtClean="0"/>
              <a:t>. 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altLang="en-US" sz="10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altLang="en-US" sz="2800" dirty="0" smtClean="0"/>
              <a:t>Directional tolerance should be large enough to contain enough pairs and small enough to avoid blurring the anisotropy resulted from combining pairs of different directions. 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altLang="en-US" sz="10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altLang="en-US" sz="2800" dirty="0" smtClean="0"/>
              <a:t>Try several tolerances and </a:t>
            </a:r>
            <a:r>
              <a:rPr lang="en-US" altLang="en-US" sz="2800" dirty="0" smtClean="0">
                <a:solidFill>
                  <a:schemeClr val="accent1"/>
                </a:solidFill>
              </a:rPr>
              <a:t>use the smallest one that still produces good results</a:t>
            </a:r>
            <a:r>
              <a:rPr lang="en-US" altLang="en-US" sz="2800" dirty="0" smtClean="0"/>
              <a:t>. 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altLang="en-US" sz="1000" dirty="0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457200"/>
            <a:ext cx="8610600" cy="838200"/>
          </a:xfrm>
        </p:spPr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</a:rPr>
              <a:t>Choosing the Directional Tolerance...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76400"/>
            <a:ext cx="8001000" cy="44958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en-US" sz="2800" smtClean="0"/>
              <a:t>Figure 7.10: A directional tolerance of 40</a:t>
            </a:r>
            <a:r>
              <a:rPr lang="en-US" altLang="en-US" sz="2800" baseline="30000" smtClean="0"/>
              <a:t>o</a:t>
            </a:r>
            <a:r>
              <a:rPr lang="en-US" altLang="en-US" sz="2800" smtClean="0"/>
              <a:t> is large enough to allow a clear directional variogram while still preserving the evident anisotropy.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altLang="en-US" sz="100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altLang="en-US" sz="2800" smtClean="0"/>
              <a:t>Figure 7.3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762000"/>
          </a:xfrm>
        </p:spPr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</a:rPr>
              <a:t>Sample Variograms for </a:t>
            </a:r>
            <a:r>
              <a:rPr lang="en-US" altLang="en-US" i="1" smtClean="0">
                <a:latin typeface="Arial" panose="020B0604020202020204" pitchFamily="34" charset="0"/>
              </a:rPr>
              <a:t>U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458200" cy="43434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en-US" sz="2800" smtClean="0">
                <a:solidFill>
                  <a:schemeClr val="accent1"/>
                </a:solidFill>
              </a:rPr>
              <a:t>Hole effect</a:t>
            </a:r>
            <a:r>
              <a:rPr lang="en-US" altLang="en-US" sz="2800" smtClean="0"/>
              <a:t> is a certain dip that occurs in a sample variogram.</a:t>
            </a:r>
            <a:r>
              <a:rPr lang="en-US" altLang="en-US" smtClean="0"/>
              <a:t> 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altLang="en-US" sz="120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altLang="en-US" sz="2800" smtClean="0"/>
              <a:t>It happens when there is a natural cyclicity or repetition in a data set.</a:t>
            </a:r>
            <a:r>
              <a:rPr lang="en-US" altLang="en-US" smtClean="0"/>
              <a:t> 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altLang="en-US" sz="1200" smtClean="0"/>
          </a:p>
          <a:p>
            <a:pPr>
              <a:buFont typeface="Wingdings" panose="05000000000000000000" pitchFamily="2" charset="2"/>
              <a:buChar char="§"/>
            </a:pPr>
            <a:endParaRPr lang="en-US" altLang="en-US" smtClean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4" descr="Fig7_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685800"/>
            <a:ext cx="7543800" cy="563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762000"/>
          </a:xfrm>
        </p:spPr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</a:rPr>
              <a:t>Sample Variograms for </a:t>
            </a:r>
            <a:r>
              <a:rPr lang="en-US" altLang="en-US" i="1" smtClean="0">
                <a:latin typeface="Arial" panose="020B0604020202020204" pitchFamily="34" charset="0"/>
              </a:rPr>
              <a:t>U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458200" cy="43434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en-US" sz="2800" smtClean="0"/>
              <a:t>Presence of outliers can result in poor behavior of a variogram.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altLang="en-US" sz="120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altLang="en-US" sz="2800" smtClean="0"/>
              <a:t>One can try removing the most erratic samples in order to retain the useful contribution of large sample values. Fig 7.13-7.15.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altLang="en-US" sz="2800" smtClean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4" descr="Fig7_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914400"/>
            <a:ext cx="6172200" cy="594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795" name="Oval 6"/>
          <p:cNvSpPr>
            <a:spLocks noChangeArrowheads="1"/>
          </p:cNvSpPr>
          <p:nvPr/>
        </p:nvSpPr>
        <p:spPr bwMode="auto">
          <a:xfrm>
            <a:off x="3810000" y="1371600"/>
            <a:ext cx="381000" cy="381000"/>
          </a:xfrm>
          <a:prstGeom prst="ellips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charset="2"/>
              <a:buChar char="z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lr>
                <a:schemeClr val="accent2"/>
              </a:buClr>
              <a:buFont typeface="Monotype Sorts" charset="2"/>
              <a:buChar char="y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charset="2"/>
              <a:buChar char="x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kumimoji="0" lang="en-US" altLang="en-US" sz="24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8458200" cy="990600"/>
          </a:xfrm>
        </p:spPr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</a:rPr>
              <a:t>h-Scatterplot Tolerance in Sample</a:t>
            </a:r>
            <a:r>
              <a:rPr lang="en-US" altLang="en-US" sz="3200" smtClean="0"/>
              <a:t> 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44196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en-US" sz="2800" dirty="0" smtClean="0"/>
              <a:t>Very few pairs of samples are separated exactly by </a:t>
            </a:r>
            <a:r>
              <a:rPr lang="en-US" altLang="en-US" sz="2800" i="1" dirty="0" smtClean="0"/>
              <a:t>h</a:t>
            </a:r>
            <a:r>
              <a:rPr lang="en-US" altLang="en-US" sz="2800" dirty="0" smtClean="0"/>
              <a:t>, because there is inevitable randomness in the sample locations for any chosen </a:t>
            </a:r>
            <a:r>
              <a:rPr lang="en-US" altLang="en-US" sz="2800" i="1" dirty="0" smtClean="0"/>
              <a:t>h</a:t>
            </a:r>
            <a:r>
              <a:rPr lang="en-US" altLang="en-US" sz="2800" dirty="0" smtClean="0"/>
              <a:t>. 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altLang="en-US" sz="10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altLang="en-US" sz="2800" dirty="0" smtClean="0"/>
              <a:t>In practice, tolerances are specified both on </a:t>
            </a:r>
            <a:r>
              <a:rPr lang="en-US" altLang="en-US" sz="2800" dirty="0" smtClean="0">
                <a:solidFill>
                  <a:schemeClr val="accent1"/>
                </a:solidFill>
              </a:rPr>
              <a:t>the distance of </a:t>
            </a:r>
            <a:r>
              <a:rPr lang="en-US" altLang="en-US" sz="2800" i="1" dirty="0" smtClean="0">
                <a:solidFill>
                  <a:schemeClr val="accent1"/>
                </a:solidFill>
              </a:rPr>
              <a:t>h</a:t>
            </a:r>
            <a:r>
              <a:rPr lang="en-US" altLang="en-US" sz="2800" dirty="0" smtClean="0">
                <a:solidFill>
                  <a:schemeClr val="accent1"/>
                </a:solidFill>
              </a:rPr>
              <a:t> </a:t>
            </a:r>
            <a:r>
              <a:rPr lang="en-US" altLang="en-US" sz="2800" dirty="0" smtClean="0"/>
              <a:t>and on </a:t>
            </a:r>
            <a:r>
              <a:rPr lang="en-US" altLang="en-US" sz="2800" dirty="0" smtClean="0">
                <a:solidFill>
                  <a:schemeClr val="accent1"/>
                </a:solidFill>
              </a:rPr>
              <a:t>its direction</a:t>
            </a:r>
            <a:r>
              <a:rPr lang="en-US" altLang="en-US" sz="2800" dirty="0" smtClean="0"/>
              <a:t>. </a:t>
            </a:r>
          </a:p>
          <a:p>
            <a:pPr lvl="3">
              <a:buFont typeface="Wingdings" panose="05000000000000000000" pitchFamily="2" charset="2"/>
              <a:buChar char="§"/>
            </a:pPr>
            <a:endParaRPr lang="en-US" altLang="en-US" sz="1000" dirty="0" smtClean="0">
              <a:ea typeface="ＭＳ Ｐゴシック" panose="020B0600070205080204" pitchFamily="34" charset="-128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altLang="en-US" sz="2800" dirty="0" smtClean="0"/>
              <a:t>Figure 7.1 shows a tolerance of 1 m on the distance and 20 degrees on the direction of </a:t>
            </a:r>
            <a:r>
              <a:rPr lang="en-US" altLang="en-US" sz="2800" i="1" dirty="0" smtClean="0"/>
              <a:t>h</a:t>
            </a:r>
            <a:r>
              <a:rPr lang="en-US" altLang="en-US" sz="2800" dirty="0" smtClean="0"/>
              <a:t>. 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altLang="en-US" sz="2800" dirty="0" smtClean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4" descr="Fig7_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685800"/>
            <a:ext cx="7696200" cy="563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381000"/>
            <a:ext cx="7772400" cy="838200"/>
          </a:xfrm>
        </p:spPr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</a:rPr>
              <a:t>Sample Variograms for </a:t>
            </a:r>
            <a:r>
              <a:rPr lang="en-US" altLang="en-US" i="1" smtClean="0">
                <a:latin typeface="Arial" panose="020B0604020202020204" pitchFamily="34" charset="0"/>
              </a:rPr>
              <a:t>U </a:t>
            </a:r>
            <a:r>
              <a:rPr lang="en-US" altLang="en-US" smtClean="0">
                <a:latin typeface="Arial" panose="020B0604020202020204" pitchFamily="34" charset="0"/>
              </a:rPr>
              <a:t>…</a:t>
            </a:r>
            <a:endParaRPr lang="en-US" altLang="en-US" i="1" smtClean="0">
              <a:latin typeface="Arial" panose="020B0604020202020204" pitchFamily="34" charset="0"/>
            </a:endParaRP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828800"/>
            <a:ext cx="7848600" cy="42672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en-US" sz="2800" smtClean="0"/>
              <a:t>There are many data sets for which the sample variogram is simply inappropriate as a descriptive tool. 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altLang="en-US" sz="100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altLang="en-US" sz="2800" smtClean="0"/>
              <a:t>The variogram works well when there is no proportional effect or no obvious clusters in a data.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altLang="en-US" sz="100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altLang="en-US" sz="2800" smtClean="0"/>
              <a:t>Fluctuation in the lag means is a problem. Table 7.5.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533400"/>
            <a:ext cx="7772400" cy="838200"/>
          </a:xfrm>
        </p:spPr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</a:rPr>
              <a:t>Relative Variogram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76400"/>
            <a:ext cx="7848600" cy="36576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en-US" sz="2800" smtClean="0"/>
              <a:t>To account for varying means, relative variograms scale the original variogram to some local mean value.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1000" smtClean="0"/>
              <a:t> 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800" smtClean="0"/>
              <a:t>		Local Relative Variogram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800" smtClean="0"/>
              <a:t>		General Relative Variogram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800" smtClean="0"/>
              <a:t>		Pairwise Relative Variogram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</a:rPr>
              <a:t>Local Relative Variogram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885950"/>
            <a:ext cx="8305800" cy="4171950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en-US" sz="2800" smtClean="0"/>
              <a:t>Local relative variogram divides an area in regions and treats data in </a:t>
            </a:r>
            <a:r>
              <a:rPr lang="en-US" altLang="en-US" sz="2800" smtClean="0">
                <a:solidFill>
                  <a:schemeClr val="accent1"/>
                </a:solidFill>
              </a:rPr>
              <a:t>each region</a:t>
            </a:r>
            <a:r>
              <a:rPr lang="en-US" altLang="en-US" sz="2800" smtClean="0"/>
              <a:t> a separate population, Fig 7.16.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altLang="en-US" sz="100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altLang="en-US" sz="2800" smtClean="0"/>
              <a:t>A local variogram is scaled by the local mean. Then the local variograms are summed to form the overall variogram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altLang="en-US" sz="2800" smtClean="0"/>
          </a:p>
        </p:txBody>
      </p:sp>
      <p:graphicFrame>
        <p:nvGraphicFramePr>
          <p:cNvPr id="37892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3581400" y="4556125"/>
          <a:ext cx="3733800" cy="161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894" name="Equation" r:id="rId3" imgW="1612900" imgH="698500" progId="Equation.3">
                  <p:embed/>
                </p:oleObj>
              </mc:Choice>
              <mc:Fallback>
                <p:oleObj name="Equation" r:id="rId3" imgW="1612900" imgH="6985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4556125"/>
                        <a:ext cx="3733800" cy="1616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762000"/>
          </a:xfrm>
        </p:spPr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</a:rPr>
              <a:t>General Relative Variogram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447800"/>
            <a:ext cx="8001000" cy="42672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en-US" sz="2800" smtClean="0"/>
              <a:t>General relative variogram does not require small populations which may cause local variograms to be erratic.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altLang="en-US" sz="100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altLang="en-US" sz="2800" smtClean="0"/>
              <a:t>Instead, the semivariance for </a:t>
            </a:r>
            <a:r>
              <a:rPr lang="en-US" altLang="en-US" sz="2800" smtClean="0">
                <a:solidFill>
                  <a:schemeClr val="accent1"/>
                </a:solidFill>
              </a:rPr>
              <a:t>each h</a:t>
            </a:r>
            <a:r>
              <a:rPr lang="en-US" altLang="en-US" sz="2800" smtClean="0"/>
              <a:t> is adjusted by the mean of all the data values that are used to calculate the semivariance. 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altLang="en-US" sz="2800" smtClean="0"/>
          </a:p>
        </p:txBody>
      </p:sp>
      <p:graphicFrame>
        <p:nvGraphicFramePr>
          <p:cNvPr id="38916" name="Object 4"/>
          <p:cNvGraphicFramePr>
            <a:graphicFrameLocks noChangeAspect="1"/>
          </p:cNvGraphicFramePr>
          <p:nvPr/>
        </p:nvGraphicFramePr>
        <p:xfrm>
          <a:off x="1295400" y="4343400"/>
          <a:ext cx="25146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20" name="Equation" r:id="rId3" imgW="990600" imgH="419100" progId="Equation.3">
                  <p:embed/>
                </p:oleObj>
              </mc:Choice>
              <mc:Fallback>
                <p:oleObj name="Equation" r:id="rId3" imgW="990600" imgH="4191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343400"/>
                        <a:ext cx="25146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7" name="Object 5"/>
          <p:cNvGraphicFramePr>
            <a:graphicFrameLocks noChangeAspect="1"/>
          </p:cNvGraphicFramePr>
          <p:nvPr/>
        </p:nvGraphicFramePr>
        <p:xfrm>
          <a:off x="1219200" y="5410200"/>
          <a:ext cx="52578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21" name="Equation" r:id="rId5" imgW="2362200" imgH="457200" progId="Equation.3">
                  <p:embed/>
                </p:oleObj>
              </mc:Choice>
              <mc:Fallback>
                <p:oleObj name="Equation" r:id="rId5" imgW="2362200" imgH="4572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5410200"/>
                        <a:ext cx="52578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914400"/>
          </a:xfrm>
        </p:spPr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</a:rPr>
              <a:t>Pairwise Relative Variogram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00200"/>
            <a:ext cx="8229600" cy="24384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en-US" sz="2800" smtClean="0"/>
              <a:t>Pairwise relative variogram also adjusts the variogram calculation by a squared mean.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altLang="en-US" sz="2800" smtClean="0"/>
              <a:t>This adjustment, however, is done separately for </a:t>
            </a:r>
            <a:r>
              <a:rPr lang="en-US" altLang="en-US" sz="2800" smtClean="0">
                <a:solidFill>
                  <a:schemeClr val="accent1"/>
                </a:solidFill>
              </a:rPr>
              <a:t>each pair</a:t>
            </a:r>
            <a:r>
              <a:rPr lang="en-US" altLang="en-US" sz="2800" smtClean="0"/>
              <a:t> of sample values, using the average of the two values as the local mean:</a:t>
            </a:r>
          </a:p>
        </p:txBody>
      </p:sp>
      <p:graphicFrame>
        <p:nvGraphicFramePr>
          <p:cNvPr id="39940" name="Object 4"/>
          <p:cNvGraphicFramePr>
            <a:graphicFrameLocks noChangeAspect="1"/>
          </p:cNvGraphicFramePr>
          <p:nvPr/>
        </p:nvGraphicFramePr>
        <p:xfrm>
          <a:off x="1447800" y="4267200"/>
          <a:ext cx="50292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42" name="Equation" r:id="rId3" imgW="2005729" imgH="495085" progId="Equation.3">
                  <p:embed/>
                </p:oleObj>
              </mc:Choice>
              <mc:Fallback>
                <p:oleObj name="Equation" r:id="rId3" imgW="2005729" imgH="495085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267200"/>
                        <a:ext cx="5029200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8610600" cy="838200"/>
          </a:xfrm>
        </p:spPr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</a:rPr>
              <a:t>Covariance Function and Correlogram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981200"/>
            <a:ext cx="8153400" cy="44196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en-US" sz="2800" dirty="0" smtClean="0"/>
              <a:t>The covariance function and </a:t>
            </a:r>
            <a:r>
              <a:rPr lang="en-US" altLang="en-US" sz="2800" dirty="0" err="1" smtClean="0"/>
              <a:t>correlogram</a:t>
            </a:r>
            <a:r>
              <a:rPr lang="en-US" altLang="en-US" sz="2800" dirty="0" smtClean="0"/>
              <a:t> are likely to be more resistant to erratic values since they account for lag means (in case of covariance) and lag variance (in case of </a:t>
            </a:r>
            <a:r>
              <a:rPr lang="en-US" altLang="en-US" sz="2800" dirty="0" err="1" smtClean="0"/>
              <a:t>correlogram</a:t>
            </a:r>
            <a:r>
              <a:rPr lang="en-US" altLang="en-US" sz="2800" dirty="0" smtClean="0"/>
              <a:t>).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altLang="en-US" sz="2800" dirty="0" smtClean="0"/>
              <a:t>The relationship between covariance to </a:t>
            </a:r>
            <a:r>
              <a:rPr lang="en-US" altLang="en-US" sz="2800" dirty="0" err="1" smtClean="0"/>
              <a:t>variogram</a:t>
            </a:r>
            <a:r>
              <a:rPr lang="en-US" altLang="en-US" sz="2800" dirty="0" smtClean="0"/>
              <a:t>, between </a:t>
            </a:r>
            <a:r>
              <a:rPr lang="en-US" altLang="en-US" sz="2800" dirty="0" err="1" smtClean="0"/>
              <a:t>correlogram</a:t>
            </a:r>
            <a:r>
              <a:rPr lang="en-US" altLang="en-US" sz="2800" dirty="0" smtClean="0"/>
              <a:t> and </a:t>
            </a:r>
            <a:r>
              <a:rPr lang="en-US" altLang="en-US" sz="2800" dirty="0" err="1" smtClean="0"/>
              <a:t>variogram</a:t>
            </a:r>
            <a:r>
              <a:rPr lang="en-US" altLang="en-US" sz="2800" dirty="0" smtClean="0"/>
              <a:t> 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altLang="en-US" sz="2800" dirty="0" smtClean="0">
                <a:solidFill>
                  <a:schemeClr val="accent1"/>
                </a:solidFill>
              </a:rPr>
              <a:t>C(0) - C(h) = </a:t>
            </a:r>
            <a:r>
              <a:rPr lang="en-US" altLang="en-US" sz="2800" dirty="0" smtClean="0">
                <a:solidFill>
                  <a:schemeClr val="accent1"/>
                </a:solidFill>
                <a:latin typeface="Symbol" panose="05050102010706020507" pitchFamily="18" charset="2"/>
              </a:rPr>
              <a:t>g</a:t>
            </a:r>
            <a:r>
              <a:rPr lang="en-US" altLang="en-US" sz="2800" dirty="0" smtClean="0">
                <a:solidFill>
                  <a:schemeClr val="accent1"/>
                </a:solidFill>
              </a:rPr>
              <a:t>(h)</a:t>
            </a:r>
            <a:r>
              <a:rPr lang="en-US" altLang="en-US" sz="2800" dirty="0" smtClean="0"/>
              <a:t>,  </a:t>
            </a:r>
            <a:r>
              <a:rPr lang="en-US" altLang="en-US" sz="2800" dirty="0" smtClean="0">
                <a:latin typeface="Symbol" panose="05050102010706020507" pitchFamily="18" charset="2"/>
              </a:rPr>
              <a:t>r</a:t>
            </a:r>
            <a:r>
              <a:rPr lang="en-US" altLang="en-US" sz="2800" dirty="0" smtClean="0"/>
              <a:t>(0) - </a:t>
            </a:r>
            <a:r>
              <a:rPr lang="en-US" altLang="en-US" sz="2800" dirty="0" smtClean="0">
                <a:latin typeface="Symbol" panose="05050102010706020507" pitchFamily="18" charset="2"/>
              </a:rPr>
              <a:t>r</a:t>
            </a:r>
            <a:r>
              <a:rPr lang="en-US" altLang="en-US" sz="2800" dirty="0" smtClean="0"/>
              <a:t>(h) = </a:t>
            </a:r>
            <a:r>
              <a:rPr lang="en-US" altLang="en-US" sz="2800" dirty="0" smtClean="0">
                <a:latin typeface="Symbol" panose="05050102010706020507" pitchFamily="18" charset="2"/>
              </a:rPr>
              <a:t>g</a:t>
            </a:r>
            <a:r>
              <a:rPr lang="en-US" altLang="en-US" sz="2800" dirty="0" smtClean="0"/>
              <a:t>(h)/</a:t>
            </a:r>
            <a:r>
              <a:rPr lang="en-US" altLang="en-US" sz="2800" dirty="0" smtClean="0">
                <a:latin typeface="Symbol" panose="05050102010706020507" pitchFamily="18" charset="2"/>
              </a:rPr>
              <a:t>g</a:t>
            </a:r>
            <a:r>
              <a:rPr lang="en-US" altLang="en-US" sz="2800" dirty="0" smtClean="0"/>
              <a:t>(0)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762000"/>
            <a:ext cx="8458200" cy="762000"/>
          </a:xfrm>
        </p:spPr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</a:rPr>
              <a:t>Directional Covariance </a:t>
            </a:r>
            <a:br>
              <a:rPr lang="en-US" altLang="en-US" smtClean="0">
                <a:latin typeface="Arial" panose="020B0604020202020204" pitchFamily="34" charset="0"/>
              </a:rPr>
            </a:br>
            <a:r>
              <a:rPr lang="en-US" altLang="en-US" smtClean="0">
                <a:latin typeface="Arial" panose="020B0604020202020204" pitchFamily="34" charset="0"/>
              </a:rPr>
              <a:t>Functions for 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7772400" cy="1143000"/>
          </a:xfrm>
        </p:spPr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</a:rPr>
              <a:t>Cross-Variograms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371600"/>
            <a:ext cx="7772400" cy="1143000"/>
          </a:xfrm>
        </p:spPr>
        <p:txBody>
          <a:bodyPr/>
          <a:lstStyle/>
          <a:p>
            <a:r>
              <a:rPr lang="en-US" altLang="en-US" sz="3200" smtClean="0"/>
              <a:t>Summary of Spatial Continuity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4" descr="Fig7_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04800"/>
            <a:ext cx="8610600" cy="624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Oval 2"/>
          <p:cNvSpPr>
            <a:spLocks noChangeArrowheads="1"/>
          </p:cNvSpPr>
          <p:nvPr/>
        </p:nvSpPr>
        <p:spPr bwMode="auto">
          <a:xfrm>
            <a:off x="5715000" y="4953000"/>
            <a:ext cx="2743200" cy="457200"/>
          </a:xfrm>
          <a:prstGeom prst="ellipse">
            <a:avLst/>
          </a:prstGeom>
          <a:noFill/>
          <a:ln w="222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charset="2"/>
              <a:buChar char="z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lr>
                <a:schemeClr val="accent2"/>
              </a:buClr>
              <a:buFont typeface="Monotype Sorts" charset="2"/>
              <a:buChar char="y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charset="2"/>
              <a:buChar char="x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kumimoji="0" lang="en-US" altLang="en-US" sz="24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8" name="Picture 4" descr="Fig7_2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457200"/>
            <a:ext cx="5638800" cy="594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153400" cy="990600"/>
          </a:xfrm>
        </p:spPr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</a:rPr>
              <a:t>Some Terminologies of Variogram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4196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altLang="en-US" sz="2800" smtClean="0"/>
              <a:t>Variogram is the most traditional choice to summarize spatial continuity, in comparison to correlation function and covariance.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endParaRPr lang="en-US" altLang="en-US" sz="2800" smtClean="0"/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endParaRPr lang="en-US" altLang="en-US" sz="2800" smtClean="0"/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endParaRPr lang="en-US" altLang="en-US" sz="280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763000" cy="990600"/>
          </a:xfrm>
        </p:spPr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</a:rPr>
              <a:t>Some Terminologies of Variogram…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4196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altLang="en-US" sz="2800" smtClean="0">
                <a:solidFill>
                  <a:schemeClr val="accent1"/>
                </a:solidFill>
              </a:rPr>
              <a:t>Range</a:t>
            </a:r>
            <a:r>
              <a:rPr lang="en-US" altLang="en-US" sz="2800" smtClean="0"/>
              <a:t> is the distance (h) at which the variogram reaches its plateau.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endParaRPr lang="en-US" altLang="en-US" sz="1000" smtClean="0"/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altLang="en-US" sz="2800" smtClean="0">
                <a:solidFill>
                  <a:schemeClr val="accent1"/>
                </a:solidFill>
              </a:rPr>
              <a:t>Sill</a:t>
            </a:r>
            <a:r>
              <a:rPr lang="en-US" altLang="en-US" sz="2800" smtClean="0"/>
              <a:t> is the plateau that the variogram reaches at the range.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endParaRPr lang="en-US" altLang="en-US" sz="1000" smtClean="0"/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altLang="en-US" sz="2800" smtClean="0">
                <a:solidFill>
                  <a:schemeClr val="accent1"/>
                </a:solidFill>
              </a:rPr>
              <a:t>Nugget effect</a:t>
            </a:r>
            <a:r>
              <a:rPr lang="en-US" altLang="en-US" sz="2800" smtClean="0"/>
              <a:t> is the vertical jump from the value of zero at the origin to the value of variogram at extremely small separation distances, due to sampling error or short scale variability.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84188" y="304800"/>
            <a:ext cx="7150100" cy="685800"/>
          </a:xfrm>
        </p:spPr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</a:rPr>
              <a:t>Variogram</a:t>
            </a:r>
          </a:p>
        </p:txBody>
      </p:sp>
      <p:pic>
        <p:nvPicPr>
          <p:cNvPr id="10243" name="Picture 3" descr="vargr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066800"/>
            <a:ext cx="7924800" cy="533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457200"/>
            <a:ext cx="7383463" cy="685800"/>
          </a:xfrm>
        </p:spPr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</a:rPr>
              <a:t>Covariance Function</a:t>
            </a:r>
          </a:p>
        </p:txBody>
      </p:sp>
      <p:pic>
        <p:nvPicPr>
          <p:cNvPr id="11267" name="Picture 4" descr="cov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295400"/>
            <a:ext cx="6629400" cy="510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838200"/>
          </a:xfrm>
        </p:spPr>
        <p:txBody>
          <a:bodyPr/>
          <a:lstStyle/>
          <a:p>
            <a:r>
              <a:rPr lang="en-US" altLang="en-US" smtClean="0">
                <a:latin typeface="Arial" panose="020B0604020202020204" pitchFamily="34" charset="0"/>
              </a:rPr>
              <a:t>Omnidirectional Variogram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4196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en-US" sz="2800" smtClean="0"/>
              <a:t>“Omnidirectional” means all directions. It  combines all directional variograms into a single semivariogram.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altLang="en-US" sz="100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altLang="en-US" sz="2800" smtClean="0"/>
              <a:t>Omnidirectinal variogram can be loosely thought of as an average of the various directional variograms. 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altLang="en-US" sz="100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altLang="en-US" sz="2800" smtClean="0"/>
              <a:t>However, the calculation of omnidirectional variogram </a:t>
            </a:r>
            <a:r>
              <a:rPr lang="en-US" altLang="en-US" sz="2800" smtClean="0">
                <a:solidFill>
                  <a:schemeClr val="accent1"/>
                </a:solidFill>
              </a:rPr>
              <a:t>does not </a:t>
            </a:r>
            <a:r>
              <a:rPr lang="en-US" altLang="en-US" sz="2800" smtClean="0"/>
              <a:t>imply that spatial continuity is the same in all direction.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ontemporary Portrait">
  <a:themeElements>
    <a:clrScheme name="Contemporary Portrait 2">
      <a:dk1>
        <a:srgbClr val="000000"/>
      </a:dk1>
      <a:lt1>
        <a:srgbClr val="FFFFFF"/>
      </a:lt1>
      <a:dk2>
        <a:srgbClr val="000000"/>
      </a:dk2>
      <a:lt2>
        <a:srgbClr val="5E574E"/>
      </a:lt2>
      <a:accent1>
        <a:srgbClr val="FF6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8AA"/>
      </a:accent5>
      <a:accent6>
        <a:srgbClr val="E7B900"/>
      </a:accent6>
      <a:hlink>
        <a:srgbClr val="996633"/>
      </a:hlink>
      <a:folHlink>
        <a:srgbClr val="808000"/>
      </a:folHlink>
    </a:clrScheme>
    <a:fontScheme name="Contemporary Portrait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" charset="0"/>
          </a:defRPr>
        </a:defPPr>
      </a:lstStyle>
    </a:lnDef>
  </a:objectDefaults>
  <a:extraClrSchemeLst>
    <a:extraClrScheme>
      <a:clrScheme name="Contemporary Portrait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4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5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6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7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ECB65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1324</TotalTime>
  <Words>1068</Words>
  <Application>Microsoft Office PowerPoint</Application>
  <PresentationFormat>On-screen Show (4:3)</PresentationFormat>
  <Paragraphs>117</Paragraphs>
  <Slides>40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50" baseType="lpstr">
      <vt:lpstr>ＭＳ Ｐゴシック</vt:lpstr>
      <vt:lpstr>Arial</vt:lpstr>
      <vt:lpstr>Arial Black</vt:lpstr>
      <vt:lpstr>Calibri</vt:lpstr>
      <vt:lpstr>Monotype Sorts</vt:lpstr>
      <vt:lpstr>Symbol</vt:lpstr>
      <vt:lpstr>Times New Roman</vt:lpstr>
      <vt:lpstr>Wingdings</vt:lpstr>
      <vt:lpstr>Contemporary Portrait</vt:lpstr>
      <vt:lpstr>Equation</vt:lpstr>
      <vt:lpstr>Geo479/579: Geostatistics  Ch7. Spatial Continuity</vt:lpstr>
      <vt:lpstr>Objective</vt:lpstr>
      <vt:lpstr>h-Scatterplot Tolerance in Sample </vt:lpstr>
      <vt:lpstr>PowerPoint Presentation</vt:lpstr>
      <vt:lpstr>Some Terminologies of Variogram</vt:lpstr>
      <vt:lpstr>Some Terminologies of Variogram…</vt:lpstr>
      <vt:lpstr>Variogram</vt:lpstr>
      <vt:lpstr>Covariance Function</vt:lpstr>
      <vt:lpstr>Omnidirectional Variogram</vt:lpstr>
      <vt:lpstr>Purpose of Omnidirectional Variogram</vt:lpstr>
      <vt:lpstr>Choosing the Distance Parameters</vt:lpstr>
      <vt:lpstr>Choosing the Distance Parameters…</vt:lpstr>
      <vt:lpstr>PowerPoint Presentation</vt:lpstr>
      <vt:lpstr>PowerPoint Presentation</vt:lpstr>
      <vt:lpstr>Pattern of Anisotropy</vt:lpstr>
      <vt:lpstr>Pattern of Anisotropy…</vt:lpstr>
      <vt:lpstr>Finding the Anisotropy Axes</vt:lpstr>
      <vt:lpstr>PowerPoint Presentation</vt:lpstr>
      <vt:lpstr>PowerPoint Presentation</vt:lpstr>
      <vt:lpstr>PowerPoint Presentation</vt:lpstr>
      <vt:lpstr>Finding the Anisotropy Axes…</vt:lpstr>
      <vt:lpstr>PowerPoint Presentation</vt:lpstr>
      <vt:lpstr>PowerPoint Presentation</vt:lpstr>
      <vt:lpstr>Choosing the Directional Tolerance</vt:lpstr>
      <vt:lpstr>Choosing the Directional Tolerance...</vt:lpstr>
      <vt:lpstr>Sample Variograms for U</vt:lpstr>
      <vt:lpstr>PowerPoint Presentation</vt:lpstr>
      <vt:lpstr>Sample Variograms for U</vt:lpstr>
      <vt:lpstr>PowerPoint Presentation</vt:lpstr>
      <vt:lpstr>PowerPoint Presentation</vt:lpstr>
      <vt:lpstr>Sample Variograms for U …</vt:lpstr>
      <vt:lpstr>Relative Variogram</vt:lpstr>
      <vt:lpstr>Local Relative Variogram</vt:lpstr>
      <vt:lpstr>General Relative Variogram</vt:lpstr>
      <vt:lpstr>Pairwise Relative Variogram</vt:lpstr>
      <vt:lpstr>Covariance Function and Correlogram</vt:lpstr>
      <vt:lpstr>Directional Covariance  Functions for U</vt:lpstr>
      <vt:lpstr>Cross-Variograms</vt:lpstr>
      <vt:lpstr>Summary of Spatial Continuity</vt:lpstr>
      <vt:lpstr>PowerPoint Presentation</vt:lpstr>
    </vt:vector>
  </TitlesOfParts>
  <Company>UB Geography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Ch7. Spatial Continuity</dc:title>
  <dc:creator>Hyunwoo Lim</dc:creator>
  <cp:lastModifiedBy>Windows User</cp:lastModifiedBy>
  <cp:revision>145</cp:revision>
  <dcterms:created xsi:type="dcterms:W3CDTF">2016-02-04T04:36:40Z</dcterms:created>
  <dcterms:modified xsi:type="dcterms:W3CDTF">2020-02-11T23:20:22Z</dcterms:modified>
</cp:coreProperties>
</file>