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45"/>
  </p:notesMasterIdLst>
  <p:sldIdLst>
    <p:sldId id="256" r:id="rId2"/>
    <p:sldId id="297" r:id="rId3"/>
    <p:sldId id="298" r:id="rId4"/>
    <p:sldId id="299" r:id="rId5"/>
    <p:sldId id="300" r:id="rId6"/>
    <p:sldId id="301" r:id="rId7"/>
    <p:sldId id="283" r:id="rId8"/>
    <p:sldId id="258" r:id="rId9"/>
    <p:sldId id="269" r:id="rId10"/>
    <p:sldId id="270" r:id="rId11"/>
    <p:sldId id="259" r:id="rId12"/>
    <p:sldId id="271" r:id="rId13"/>
    <p:sldId id="260" r:id="rId14"/>
    <p:sldId id="294" r:id="rId15"/>
    <p:sldId id="295" r:id="rId16"/>
    <p:sldId id="272" r:id="rId17"/>
    <p:sldId id="284" r:id="rId18"/>
    <p:sldId id="261" r:id="rId19"/>
    <p:sldId id="273" r:id="rId20"/>
    <p:sldId id="285" r:id="rId21"/>
    <p:sldId id="277" r:id="rId22"/>
    <p:sldId id="286" r:id="rId23"/>
    <p:sldId id="296" r:id="rId24"/>
    <p:sldId id="287" r:id="rId25"/>
    <p:sldId id="267" r:id="rId26"/>
    <p:sldId id="263" r:id="rId27"/>
    <p:sldId id="274" r:id="rId28"/>
    <p:sldId id="288" r:id="rId29"/>
    <p:sldId id="275" r:id="rId30"/>
    <p:sldId id="264" r:id="rId31"/>
    <p:sldId id="289" r:id="rId32"/>
    <p:sldId id="265" r:id="rId33"/>
    <p:sldId id="290" r:id="rId34"/>
    <p:sldId id="291" r:id="rId35"/>
    <p:sldId id="292" r:id="rId36"/>
    <p:sldId id="276" r:id="rId37"/>
    <p:sldId id="293" r:id="rId38"/>
    <p:sldId id="266" r:id="rId39"/>
    <p:sldId id="279" r:id="rId40"/>
    <p:sldId id="280" r:id="rId41"/>
    <p:sldId id="281" r:id="rId42"/>
    <p:sldId id="282" r:id="rId43"/>
    <p:sldId id="262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83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2.wmf"/><Relationship Id="rId4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24.wmf"/><Relationship Id="rId1" Type="http://schemas.openxmlformats.org/officeDocument/2006/relationships/image" Target="../media/image32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4011C1-53E5-4318-A0B4-F681E1A686D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7E51EE-AE21-4DEC-AE03-70CC35F6C0EA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B4C95FC-C732-4F5F-A29D-D71F2A25972D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7B0FBDC-6AE0-415E-964F-5A1C486283DA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3CF5D15-3291-434D-8789-5727E4E4C238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0D7FFA0-1FD9-4572-AA31-65B399DED097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065689-C879-4050-8167-99D681B7C740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39BC685-A972-48DE-B8CA-49ADFA7B08AB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108E637-40D2-42AD-A891-1E344F1B768E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A4F7F62-FFFF-46BF-ADDE-7800449B42B7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5D0B30-912F-43CA-8B3F-E30E5048360F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F74A1EA-AE16-475C-A0C6-B31BDD2397B3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9D1FA3EE-7016-4039-8419-D7169A60DA96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82106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1146565-D742-46DF-B9E8-143D0909AA9A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A7AAB3-276C-43DE-97D4-527A3B230CDB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79E30D-0E75-4A70-8A6C-C4953F7A695B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614FF6-3F56-458A-817C-FFE03C87860B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FDC69AF-6FF0-4211-B2BC-B33284D3B233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E036E1A-B7AF-4836-8E96-5550D02DBC21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C2783D-756F-432A-8261-2035B049129A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58BBF1B-C223-4550-88D4-C5ADEB7D897F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0EF4D7A-52BF-4750-BBC9-2D34DB871D02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DF41FC6-E101-4E63-A082-20DD83BC17B5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1733F8A-E9E9-4687-98D0-C56CCF397372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098741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7EB6A6B-A5D4-4EBB-8FFD-AB1B10FB4CEA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1EA82A0-7636-4388-99EE-1425AA445187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57D424F-E925-4C2D-BD45-F0FE35C57218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A74323-5E48-4DC8-951B-D7F69612FAD0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2C8E0AE-9361-4814-A0D0-9175247F0A10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CA086EC-4B89-45AB-8734-75EF8A66E4ED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2CB6254-1745-463F-97A2-53EE68B90D0E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AE9E78D-2135-4C77-BC8A-22A061599C8A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5F94E2-F7C1-4B42-B824-57600FF461F0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5960A05-19C2-45A4-A844-64FDBC330BD4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A944331-E746-4A35-AF2C-4C59F3A2011B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27261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D52F966-D489-49D5-8E4D-698D96BCAF37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0213373-DE88-414B-897A-FF5628360170}" type="slidenum">
              <a:rPr lang="en-US" altLang="en-US" sz="1200"/>
              <a:pPr/>
              <a:t>42</a:t>
            </a:fld>
            <a:endParaRPr lang="en-US" alt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1422D4C-6755-43E1-A1A2-D93EC8F8D8AA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4E419927-2BB5-41FA-A04F-A5F647885CB4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77811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816C4185-EE65-4F06-B48C-37B3F56F661C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58605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290324E-C496-4797-B59B-6D923D2335F4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523ADB8-5094-41F2-9DB1-3CDE7BE6B84D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AC43DD6-9FF2-4529-8156-CD34BF2A7B92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1" charset="2"/>
              <a:buNone/>
              <a:defRPr>
                <a:latin typeface="Arial Black" pitchFamily="1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fld id="{AE67296B-6A16-47A0-B3CD-9C79D27AB0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08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000060-901F-455C-AC2F-051FF06D3A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33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0636C9-CD53-4FF0-B149-114E0196E9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171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2800" y="1885950"/>
            <a:ext cx="4013200" cy="200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2800" y="4048125"/>
            <a:ext cx="4013200" cy="200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E4371F-19B0-4A49-83F4-7A7142C56A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314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6400" y="228600"/>
            <a:ext cx="8229600" cy="582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76DF8-3FFA-4F33-A4B1-74C0CA8F3B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832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85950"/>
            <a:ext cx="4013200" cy="200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2800" y="1885950"/>
            <a:ext cx="4013200" cy="200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48125"/>
            <a:ext cx="4013200" cy="200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2800" y="4048125"/>
            <a:ext cx="4013200" cy="200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A8354D-E47C-4CE1-ABFE-C8C4BB1C93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48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E7BBA-75E9-43B7-9EF8-D97156F8FD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75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9742B3-8B52-4032-BD6E-708BD02C32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00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1D180-99EF-4156-B060-C3D0BAEA50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595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D6DB8-26E6-416E-8036-7BC5A07C22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517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D1C7F-E000-4B45-97FB-F5A3B6FFF2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86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37544D-E4FD-4B5B-B92C-BC2D03D5CE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37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D48D84-A194-46AF-A864-67D172E1E0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733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6E1FB6-F94F-4038-967A-F8EB61FA6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055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fld id="{F2188B5D-6AC5-4A28-AF97-01C722C4261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7" descr="paint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14450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1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1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1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1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1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1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1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charset="2"/>
        <a:buChar char="z"/>
        <a:defRPr kumimoji="1"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charset="2"/>
        <a:buChar char="y"/>
        <a:defRPr kumimoji="1"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charset="2"/>
        <a:buChar char="x"/>
        <a:defRPr kumimoji="1"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0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16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30.wmf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22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3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7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6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40.wmf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39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8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31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2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696200" cy="2362200"/>
          </a:xfrm>
        </p:spPr>
        <p:txBody>
          <a:bodyPr/>
          <a:lstStyle/>
          <a:p>
            <a:pPr algn="ctr"/>
            <a:r>
              <a:rPr lang="en-US" altLang="en-US" sz="44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Geo479/579: Geostatistics</a:t>
            </a:r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3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Ch4. Spatial Description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866775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Contour Maps</a:t>
            </a:r>
          </a:p>
        </p:txBody>
      </p:sp>
      <p:graphicFrame>
        <p:nvGraphicFramePr>
          <p:cNvPr id="25602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524000" y="1066800"/>
          <a:ext cx="6638925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" name="Photo Editor Photo" r:id="rId4" imgW="4525007" imgH="3524742" progId="MSPhotoEd.3">
                  <p:embed/>
                </p:oleObj>
              </mc:Choice>
              <mc:Fallback>
                <p:oleObj name="Photo Editor Photo" r:id="rId4" imgW="4525007" imgH="3524742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066800"/>
                        <a:ext cx="6638925" cy="541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524000" y="61722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Contour maps show trends and outliers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9125" y="296863"/>
            <a:ext cx="7510463" cy="65405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Symbol Maps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456238"/>
            <a:ext cx="7620000" cy="792162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Symbol map use color and other symbols to show values in classes and the order between classes</a:t>
            </a:r>
          </a:p>
        </p:txBody>
      </p:sp>
      <p:pic>
        <p:nvPicPr>
          <p:cNvPr id="27652" name="Picture 5" descr="fig4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6553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2971800" cy="14478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Indicator Maps</a:t>
            </a:r>
          </a:p>
        </p:txBody>
      </p:sp>
      <p:graphicFrame>
        <p:nvGraphicFramePr>
          <p:cNvPr id="2969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962400" y="533400"/>
          <a:ext cx="48768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1" name="Photo Editor Photo" r:id="rId4" imgW="4571429" imgH="6601746" progId="MSPhotoEd.3">
                  <p:embed/>
                </p:oleObj>
              </mc:Choice>
              <mc:Fallback>
                <p:oleObj name="Photo Editor Photo" r:id="rId4" imgW="4571429" imgH="6601746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33400"/>
                        <a:ext cx="4876800" cy="579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381000" y="2438400"/>
            <a:ext cx="37338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They show where values are above or below a threshold. A series of indicator maps can be used to show a phenomenon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35050" y="466725"/>
            <a:ext cx="7727950" cy="879475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Moving Window Statistics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6962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Implication of </a:t>
            </a:r>
            <a:r>
              <a:rPr lang="en-US" altLang="en-US" sz="2800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anomalies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in the data.</a:t>
            </a:r>
          </a:p>
          <a:p>
            <a:endParaRPr lang="en-US" altLang="en-US" sz="1000" dirty="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Summary statistics within a moving window is used to investigate anomalies both in the </a:t>
            </a:r>
            <a:r>
              <a:rPr lang="en-US" altLang="en-US" sz="2800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average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value and in the </a:t>
            </a:r>
            <a:r>
              <a:rPr lang="en-US" altLang="en-US" sz="2800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variability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within regions (windows)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6725"/>
            <a:ext cx="8305800" cy="879475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Moving Window Statistics…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6962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altLang="en-US" sz="280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2057400" y="2586038"/>
            <a:ext cx="1371600" cy="1676400"/>
          </a:xfrm>
          <a:prstGeom prst="rect">
            <a:avLst/>
          </a:prstGeom>
          <a:noFill/>
          <a:ln w="25400">
            <a:solidFill>
              <a:srgbClr val="66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Neighborhood Statistics…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371600" y="1295400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143000" y="2509838"/>
            <a:ext cx="2209800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ahoma" panose="020B0604030504040204" pitchFamily="34" charset="0"/>
              </a:rPr>
              <a:t>3   4  5  0  1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ahoma" panose="020B0604030504040204" pitchFamily="34" charset="0"/>
              </a:rPr>
              <a:t>6   8  3  1  5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ahoma" panose="020B0604030504040204" pitchFamily="34" charset="0"/>
              </a:rPr>
              <a:t>3   4  0  2  1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ahoma" panose="020B0604030504040204" pitchFamily="34" charset="0"/>
              </a:rPr>
              <a:t>3   8  0  5  1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810000" y="2662238"/>
            <a:ext cx="18288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Tahoma" panose="020B0604030504040204" pitchFamily="34" charset="0"/>
              </a:rPr>
              <a:t>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Tahoma" panose="020B0604030504040204" pitchFamily="34" charset="0"/>
              </a:rPr>
              <a:t> </a:t>
            </a:r>
            <a:r>
              <a:rPr lang="en-US" altLang="en-US">
                <a:solidFill>
                  <a:srgbClr val="FF6600"/>
                </a:solidFill>
                <a:latin typeface="Tahoma" panose="020B0604030504040204" pitchFamily="34" charset="0"/>
              </a:rPr>
              <a:t>6</a:t>
            </a:r>
            <a:r>
              <a:rPr lang="en-US" altLang="en-US">
                <a:latin typeface="Tahoma" panose="020B0604030504040204" pitchFamily="34" charset="0"/>
              </a:rPr>
              <a:t>  </a:t>
            </a:r>
            <a:r>
              <a:rPr lang="en-US" altLang="en-US">
                <a:solidFill>
                  <a:srgbClr val="6666FF"/>
                </a:solidFill>
                <a:latin typeface="Tahoma" panose="020B0604030504040204" pitchFamily="34" charset="0"/>
              </a:rPr>
              <a:t>7</a:t>
            </a:r>
            <a:r>
              <a:rPr lang="en-US" altLang="en-US">
                <a:latin typeface="Tahoma" panose="020B0604030504040204" pitchFamily="34" charset="0"/>
              </a:rPr>
              <a:t>  </a:t>
            </a:r>
            <a:r>
              <a:rPr lang="en-US" altLang="en-US">
                <a:solidFill>
                  <a:srgbClr val="669900"/>
                </a:solidFill>
                <a:latin typeface="Tahoma" panose="020B0604030504040204" pitchFamily="34" charset="0"/>
              </a:rPr>
              <a:t>5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ahoma" panose="020B0604030504040204" pitchFamily="34" charset="0"/>
              </a:rPr>
              <a:t> 5  7  5   </a:t>
            </a:r>
            <a:endParaRPr lang="en-US" altLang="en-US" sz="1800"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1600200" y="2586038"/>
            <a:ext cx="1371600" cy="1676400"/>
          </a:xfrm>
          <a:prstGeom prst="rect">
            <a:avLst/>
          </a:prstGeom>
          <a:noFill/>
          <a:ln w="25400">
            <a:solidFill>
              <a:srgbClr val="66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143000" y="2586038"/>
            <a:ext cx="1371600" cy="167640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6019800" y="2657475"/>
            <a:ext cx="18288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Tahoma" panose="020B0604030504040204" pitchFamily="34" charset="0"/>
              </a:rPr>
              <a:t>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Tahoma" panose="020B0604030504040204" pitchFamily="34" charset="0"/>
              </a:rPr>
              <a:t> </a:t>
            </a:r>
            <a:r>
              <a:rPr lang="en-US" altLang="en-US">
                <a:solidFill>
                  <a:srgbClr val="FF6600"/>
                </a:solidFill>
                <a:latin typeface="Tahoma" panose="020B0604030504040204" pitchFamily="34" charset="0"/>
              </a:rPr>
              <a:t>8</a:t>
            </a:r>
            <a:r>
              <a:rPr lang="en-US" altLang="en-US">
                <a:latin typeface="Tahoma" panose="020B0604030504040204" pitchFamily="34" charset="0"/>
              </a:rPr>
              <a:t>  </a:t>
            </a:r>
            <a:r>
              <a:rPr lang="en-US" altLang="en-US">
                <a:solidFill>
                  <a:srgbClr val="6666FF"/>
                </a:solidFill>
                <a:latin typeface="Tahoma" panose="020B0604030504040204" pitchFamily="34" charset="0"/>
              </a:rPr>
              <a:t>8</a:t>
            </a:r>
            <a:r>
              <a:rPr lang="en-US" altLang="en-US">
                <a:latin typeface="Tahoma" panose="020B0604030504040204" pitchFamily="34" charset="0"/>
              </a:rPr>
              <a:t>  </a:t>
            </a:r>
            <a:r>
              <a:rPr lang="en-US" altLang="en-US">
                <a:solidFill>
                  <a:srgbClr val="669900"/>
                </a:solidFill>
                <a:latin typeface="Tahoma" panose="020B0604030504040204" pitchFamily="34" charset="0"/>
              </a:rPr>
              <a:t>6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ahoma" panose="020B0604030504040204" pitchFamily="34" charset="0"/>
              </a:rPr>
              <a:t> 8  7  8   </a:t>
            </a:r>
            <a:endParaRPr lang="en-US" altLang="en-US" sz="1800"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3733800" y="1990725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ahoma" panose="020B0604030504040204" pitchFamily="34" charset="0"/>
              </a:rPr>
              <a:t>Richness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5562600" y="1976438"/>
            <a:ext cx="2438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ahoma" panose="020B0604030504040204" pitchFamily="34" charset="0"/>
              </a:rPr>
              <a:t>Interspersion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762000" y="1990725"/>
            <a:ext cx="2771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Tahoma" panose="020B0604030504040204" pitchFamily="34" charset="0"/>
              </a:rPr>
              <a:t>Moving windows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animBg="1"/>
      <p:bldP spid="10547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ig4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4953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 descr="fig4-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52800"/>
            <a:ext cx="4876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350838"/>
            <a:ext cx="8356600" cy="1020762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Moving Window Statistics…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6962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size of the window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depends on average </a:t>
            </a:r>
            <a:r>
              <a:rPr lang="en-US" altLang="en-US" sz="2800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spacing between point locations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and on the overall </a:t>
            </a:r>
            <a:r>
              <a:rPr lang="en-US" altLang="en-US" sz="2800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dimensions of the study area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1000" dirty="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Size of the window should be large enough to obtain reliable statistics, and small enough to capture local details.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1000" dirty="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Overlapping moving windows can have both worlds. If have to choose, </a:t>
            </a:r>
            <a:r>
              <a:rPr lang="en-US" altLang="en-US" sz="2800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reliable statistics is preferred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Proportional Effect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Proportional effect refers to the relationship between the local means and the local standard deviations from the moving window calculations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altLang="en-US" sz="1000" smtClean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80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Four relationships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between local average and local variability (Figure 4.8).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smtClean="0">
                <a:ea typeface="ＭＳ Ｐゴシック" panose="020B0600070205080204" pitchFamily="34" charset="-128"/>
              </a:rPr>
              <a:t>	- a stable local mean and a stable variability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smtClean="0">
                <a:ea typeface="ＭＳ Ｐゴシック" panose="020B0600070205080204" pitchFamily="34" charset="-128"/>
              </a:rPr>
              <a:t>  	- a varying mean but a stable variability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smtClean="0">
                <a:ea typeface="ＭＳ Ｐゴシック" panose="020B0600070205080204" pitchFamily="34" charset="-128"/>
              </a:rPr>
              <a:t>	- a stable mean but a varying variability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smtClean="0">
                <a:ea typeface="ＭＳ Ｐゴシック" panose="020B0600070205080204" pitchFamily="34" charset="-128"/>
              </a:rPr>
              <a:t>	- the local mean and variability change together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ig4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7086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What is GIS?</a:t>
            </a:r>
          </a:p>
        </p:txBody>
      </p:sp>
      <p:sp>
        <p:nvSpPr>
          <p:cNvPr id="952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800" dirty="0" smtClean="0"/>
              <a:t> G: maps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dirty="0" smtClean="0"/>
              <a:t> I: spreadsheets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dirty="0" smtClean="0"/>
              <a:t> S: the system that puts the maps and spreadsheets together</a:t>
            </a:r>
          </a:p>
        </p:txBody>
      </p:sp>
    </p:spTree>
    <p:extLst>
      <p:ext uri="{BB962C8B-B14F-4D97-AF65-F5344CB8AC3E}">
        <p14:creationId xmlns:p14="http://schemas.microsoft.com/office/powerpoint/2010/main" val="34750602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Proportional Effect…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The first two cases are preferred because of a low variability in standard deviation. </a:t>
            </a:r>
          </a:p>
          <a:p>
            <a:endParaRPr lang="en-US" altLang="en-US" sz="1000" dirty="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The next best thing is case (d) because the mean is related to the variability in a predictable fashion.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1000" dirty="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A scatterplot of mean vs. standard deviation helps detect the trend.</a:t>
            </a:r>
          </a:p>
          <a:p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27038"/>
            <a:ext cx="7772400" cy="865187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Spatial Autocorrelation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98638"/>
            <a:ext cx="7620000" cy="45259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First law of geography:  “everything is related to everything else, but near things are more related than distant things” – Waldo Tobler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100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Also known as spatial dependence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80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504825"/>
            <a:ext cx="7772400" cy="866775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Spatial Autocorrelation…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6200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Spatial Autocorrelation is a correlation of a variable with itself through space.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smtClean="0">
                <a:ea typeface="ＭＳ Ｐゴシック" panose="020B0600070205080204" pitchFamily="34" charset="-128"/>
              </a:rPr>
              <a:t>If there is any systematic pattern in the spatial distribution of a variable, it is said to be spatially autocorrelated.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smtClean="0">
                <a:ea typeface="ＭＳ Ｐゴシック" panose="020B0600070205080204" pitchFamily="34" charset="-128"/>
              </a:rPr>
              <a:t>If  nearby or neighboring areas are more alike, this is </a:t>
            </a:r>
            <a:r>
              <a:rPr lang="en-US" altLang="en-US" sz="2400" i="1" smtClean="0">
                <a:solidFill>
                  <a:srgbClr val="A3C145"/>
                </a:solidFill>
                <a:ea typeface="ＭＳ Ｐゴシック" panose="020B0600070205080204" pitchFamily="34" charset="-128"/>
              </a:rPr>
              <a:t>positive</a:t>
            </a:r>
            <a:r>
              <a:rPr lang="en-US" altLang="en-US" sz="2400" i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i="1" smtClean="0">
                <a:ea typeface="ＭＳ Ｐゴシック" panose="020B0600070205080204" pitchFamily="34" charset="-128"/>
              </a:rPr>
              <a:t>spatial autocorrelation.</a:t>
            </a:r>
            <a:endParaRPr lang="en-US" altLang="en-US" sz="2400" smtClean="0">
              <a:ea typeface="ＭＳ Ｐゴシック" panose="020B0600070205080204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i="1" smtClean="0">
                <a:solidFill>
                  <a:srgbClr val="A3C145"/>
                </a:solidFill>
                <a:ea typeface="ＭＳ Ｐゴシック" panose="020B0600070205080204" pitchFamily="34" charset="-128"/>
              </a:rPr>
              <a:t>Negative</a:t>
            </a:r>
            <a:r>
              <a:rPr lang="en-US" altLang="en-US" sz="2400" i="1" smtClean="0">
                <a:ea typeface="ＭＳ Ｐゴシック" panose="020B0600070205080204" pitchFamily="34" charset="-128"/>
              </a:rPr>
              <a:t> autocorrelation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describes patterns in which neighboring areas are unlike.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smtClean="0">
                <a:solidFill>
                  <a:srgbClr val="A3C145"/>
                </a:solidFill>
                <a:ea typeface="ＭＳ Ｐゴシック" panose="020B0600070205080204" pitchFamily="34" charset="-128"/>
              </a:rPr>
              <a:t>Random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patterns exhibit </a:t>
            </a:r>
            <a:r>
              <a:rPr lang="en-US" altLang="en-US" sz="2400" i="1" smtClean="0">
                <a:ea typeface="ＭＳ Ｐゴシック" panose="020B0600070205080204" pitchFamily="34" charset="-128"/>
              </a:rPr>
              <a:t>no spatial autocorrelation.</a:t>
            </a:r>
            <a:endParaRPr lang="en-US" altLang="en-US" sz="2400" smtClean="0">
              <a:ea typeface="ＭＳ Ｐゴシック" panose="020B0600070205080204" pitchFamily="34" charset="-128"/>
            </a:endParaRPr>
          </a:p>
          <a:p>
            <a:endParaRPr lang="en-US" altLang="en-US" sz="230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52228" name="Picture 4" descr="Fig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77898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504825"/>
            <a:ext cx="7772400" cy="712788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Spatial Autocorrelation…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4676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solidFill>
                  <a:srgbClr val="FF6600"/>
                </a:solidFill>
                <a:ea typeface="ＭＳ Ｐゴシック" panose="020B0600070205080204" pitchFamily="34" charset="-128"/>
              </a:rPr>
              <a:t>First order effects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relate to the variation in the mean value of the process in space – a global or large scale trend.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100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solidFill>
                  <a:srgbClr val="FF6600"/>
                </a:solidFill>
                <a:ea typeface="ＭＳ Ｐゴシック" panose="020B0600070205080204" pitchFamily="34" charset="-128"/>
              </a:rPr>
              <a:t>Second order effects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result from the </a:t>
            </a:r>
            <a:r>
              <a:rPr lang="en-US" altLang="en-US" sz="28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correlation of a variable in reference to spatial location of the variable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– local or small scale effects.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655638"/>
            <a:ext cx="7772400" cy="715962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Spatial Autocorrelation…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620000" cy="4343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A spatial process is </a:t>
            </a:r>
            <a:r>
              <a:rPr lang="en-US" altLang="en-US" sz="2800" smtClean="0">
                <a:solidFill>
                  <a:srgbClr val="FF6600"/>
                </a:solidFill>
                <a:ea typeface="ＭＳ Ｐゴシック" panose="020B0600070205080204" pitchFamily="34" charset="-128"/>
              </a:rPr>
              <a:t>stationary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, if its statistical properties such as mean and variance are </a:t>
            </a:r>
            <a:r>
              <a:rPr lang="en-US" altLang="en-US" sz="2800" smtClean="0">
                <a:solidFill>
                  <a:srgbClr val="A3C145"/>
                </a:solidFill>
                <a:ea typeface="ＭＳ Ｐゴシック" panose="020B0600070205080204" pitchFamily="34" charset="-128"/>
              </a:rPr>
              <a:t>independent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of absolute location, but </a:t>
            </a:r>
            <a:r>
              <a:rPr lang="en-US" altLang="en-US" sz="2800" smtClean="0">
                <a:solidFill>
                  <a:srgbClr val="A3C145"/>
                </a:solidFill>
                <a:ea typeface="ＭＳ Ｐゴシック" panose="020B0600070205080204" pitchFamily="34" charset="-128"/>
              </a:rPr>
              <a:t>dependent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on the distance and direction between two locations.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H-Scatterplots</a:t>
            </a:r>
          </a:p>
        </p:txBody>
      </p:sp>
      <p:sp>
        <p:nvSpPr>
          <p:cNvPr id="593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8153400" cy="41052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An h-scatterplot shows all possible pairs of data values whose locations are separated by a certain distance </a:t>
            </a:r>
            <a:r>
              <a:rPr lang="en-US" altLang="en-US" sz="2800" i="1" smtClean="0">
                <a:ea typeface="ＭＳ Ｐゴシック" panose="020B0600070205080204" pitchFamily="34" charset="-128"/>
              </a:rPr>
              <a:t>h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in a particular direction.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100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The location of the point at            is denoted as           	, and the separation between two points </a:t>
            </a:r>
            <a:r>
              <a:rPr lang="en-US" altLang="en-US" sz="2800" i="1" smtClean="0">
                <a:ea typeface="ＭＳ Ｐゴシック" panose="020B0600070205080204" pitchFamily="34" charset="-128"/>
              </a:rPr>
              <a:t>i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and </a:t>
            </a:r>
            <a:r>
              <a:rPr lang="en-US" altLang="en-US" sz="2800" i="1" smtClean="0">
                <a:ea typeface="ＭＳ Ｐゴシック" panose="020B0600070205080204" pitchFamily="34" charset="-128"/>
              </a:rPr>
              <a:t>j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can be denoted as     or      .     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80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5939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186363" y="3352800"/>
          <a:ext cx="83343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0" name="Equation" r:id="rId4" imgW="457200" imgH="228600" progId="Equation.3">
                  <p:embed/>
                </p:oleObj>
              </mc:Choice>
              <mc:Fallback>
                <p:oleObj name="Equation" r:id="rId4" imgW="4572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6363" y="3352800"/>
                        <a:ext cx="833437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019175" y="3810000"/>
          <a:ext cx="2762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1" name="Equation" r:id="rId6" imgW="114120" imgH="228600" progId="Equation.3">
                  <p:embed/>
                </p:oleObj>
              </mc:Choice>
              <mc:Fallback>
                <p:oleObj name="Equation" r:id="rId6" imgW="11412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3810000"/>
                        <a:ext cx="276225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" name="Object 8"/>
          <p:cNvGraphicFramePr>
            <a:graphicFrameLocks noChangeAspect="1"/>
          </p:cNvGraphicFramePr>
          <p:nvPr/>
        </p:nvGraphicFramePr>
        <p:xfrm>
          <a:off x="5507038" y="4191000"/>
          <a:ext cx="4365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2" name="Equation" r:id="rId8" imgW="177480" imgH="241200" progId="Equation.3">
                  <p:embed/>
                </p:oleObj>
              </mc:Choice>
              <mc:Fallback>
                <p:oleObj name="Equation" r:id="rId8" imgW="17748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7038" y="4191000"/>
                        <a:ext cx="436562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7" name="Object 9"/>
          <p:cNvGraphicFramePr>
            <a:graphicFrameLocks noChangeAspect="1"/>
          </p:cNvGraphicFramePr>
          <p:nvPr/>
        </p:nvGraphicFramePr>
        <p:xfrm>
          <a:off x="4648200" y="4216400"/>
          <a:ext cx="4683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3" name="Equation" r:id="rId10" imgW="190440" imgH="241200" progId="Equation.3">
                  <p:embed/>
                </p:oleObj>
              </mc:Choice>
              <mc:Fallback>
                <p:oleObj name="Equation" r:id="rId10" imgW="19044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216400"/>
                        <a:ext cx="468313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 descr="fig4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"/>
            <a:ext cx="40290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4" descr="fig4-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19400"/>
            <a:ext cx="6477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H-Scatterplots…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85950"/>
            <a:ext cx="8096250" cy="41624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X-axis is labeled </a:t>
            </a:r>
            <a:r>
              <a:rPr lang="en-US" altLang="en-US" sz="2800" i="1" dirty="0" smtClean="0">
                <a:ea typeface="ＭＳ Ｐゴシック" panose="020B0600070205080204" pitchFamily="34" charset="-128"/>
              </a:rPr>
              <a:t>V(t),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which refers to the value at a particular location t; Y-axis is labeled </a:t>
            </a:r>
            <a:r>
              <a:rPr lang="en-US" altLang="en-US" sz="2800" i="1" dirty="0" smtClean="0">
                <a:ea typeface="ＭＳ Ｐゴシック" panose="020B0600070205080204" pitchFamily="34" charset="-128"/>
              </a:rPr>
              <a:t>V(</a:t>
            </a:r>
            <a:r>
              <a:rPr lang="en-US" altLang="en-US" sz="2800" i="1" dirty="0" err="1" smtClean="0">
                <a:ea typeface="ＭＳ Ｐゴシック" panose="020B0600070205080204" pitchFamily="34" charset="-128"/>
              </a:rPr>
              <a:t>t+h</a:t>
            </a:r>
            <a:r>
              <a:rPr lang="en-US" altLang="en-US" sz="2800" i="1" dirty="0" smtClean="0">
                <a:ea typeface="ＭＳ Ｐゴシック" panose="020B0600070205080204" pitchFamily="34" charset="-128"/>
              </a:rPr>
              <a:t>),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which refers to the value a distance and direction </a:t>
            </a:r>
            <a:r>
              <a:rPr lang="en-US" altLang="en-US" sz="2800" i="1" dirty="0" smtClean="0">
                <a:ea typeface="ＭＳ Ｐゴシック" panose="020B0600070205080204" pitchFamily="34" charset="-128"/>
              </a:rPr>
              <a:t>h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away.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1000" dirty="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The shape of the cloud of points on an h-scatterplot tells us </a:t>
            </a:r>
            <a:r>
              <a:rPr lang="en-US" altLang="en-US" sz="2800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how continuous the data values are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over </a:t>
            </a:r>
            <a:r>
              <a:rPr lang="en-US" altLang="en-US" sz="2800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a certain distance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in </a:t>
            </a:r>
            <a:r>
              <a:rPr lang="en-US" altLang="en-US" sz="2800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a particular direction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fig4-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"/>
            <a:ext cx="517683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722357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H-Scatterplots…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If the data values at locations separated by h are very similar then the pairs will plot close to the line x=y, a 45-degree line passing through the origin.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1000" dirty="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As the data values become less similar, the cloud of points on the h-scatterplot becomes wider and more diffuse.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H-Scatterplots…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In Figure 4.12, the similarity between pairs of values decreases as the separation distance increases.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1000" dirty="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Presence of </a:t>
            </a:r>
            <a:r>
              <a:rPr lang="en-US" altLang="en-US" sz="2800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outliers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may considerably influence the summary statistics.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381000"/>
            <a:ext cx="8432800" cy="11430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Correlation Functions, Covariance Functions, and Variograms</a:t>
            </a:r>
          </a:p>
        </p:txBody>
      </p:sp>
      <p:sp>
        <p:nvSpPr>
          <p:cNvPr id="716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05000"/>
            <a:ext cx="7848600" cy="3962400"/>
          </a:xfrm>
        </p:spPr>
        <p:txBody>
          <a:bodyPr/>
          <a:lstStyle/>
          <a:p>
            <a:pPr marL="533400" indent="-533400"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Similarity between </a:t>
            </a:r>
            <a:r>
              <a:rPr lang="en-US" altLang="en-US" sz="2800" i="1" smtClean="0">
                <a:ea typeface="ＭＳ Ｐゴシック" panose="020B0600070205080204" pitchFamily="34" charset="-128"/>
              </a:rPr>
              <a:t>V(t)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and </a:t>
            </a:r>
            <a:r>
              <a:rPr lang="en-US" altLang="en-US" sz="2800" i="1" smtClean="0">
                <a:ea typeface="ＭＳ Ｐゴシック" panose="020B0600070205080204" pitchFamily="34" charset="-128"/>
              </a:rPr>
              <a:t>V(t+h)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(fatness of the cloud of points on an h-scatterplot) can be summarized in several ways.  </a:t>
            </a:r>
          </a:p>
          <a:p>
            <a:pPr marL="533400" indent="-533400">
              <a:buFont typeface="Wingdings" panose="05000000000000000000" pitchFamily="2" charset="2"/>
              <a:buChar char="§"/>
            </a:pPr>
            <a:endParaRPr lang="en-US" altLang="en-US" sz="1000" smtClean="0">
              <a:ea typeface="ＭＳ Ｐゴシック" panose="020B0600070205080204" pitchFamily="34" charset="-128"/>
            </a:endParaRPr>
          </a:p>
          <a:p>
            <a:pPr marL="533400" indent="-533400"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These include </a:t>
            </a:r>
          </a:p>
          <a:p>
            <a:pPr marL="533400" indent="-533400">
              <a:buFont typeface="Wingdings" panose="05000000000000000000" pitchFamily="2" charset="2"/>
              <a:buNone/>
            </a:pPr>
            <a:r>
              <a:rPr lang="en-US" altLang="en-US" sz="2800" smtClean="0">
                <a:ea typeface="ＭＳ Ｐゴシック" panose="020B0600070205080204" pitchFamily="34" charset="-128"/>
              </a:rPr>
              <a:t>		covariance             </a:t>
            </a:r>
          </a:p>
          <a:p>
            <a:pPr marL="914400" lvl="1" indent="-457200">
              <a:buFont typeface="Wingdings" panose="05000000000000000000" pitchFamily="2" charset="2"/>
              <a:buNone/>
            </a:pPr>
            <a:r>
              <a:rPr lang="en-US" altLang="en-US" sz="2400" smtClean="0">
                <a:ea typeface="ＭＳ Ｐゴシック" panose="020B0600070205080204" pitchFamily="34" charset="-128"/>
              </a:rPr>
              <a:t>	</a:t>
            </a:r>
            <a:r>
              <a:rPr lang="en-US" altLang="en-US" smtClean="0">
                <a:ea typeface="ＭＳ Ｐゴシック" panose="020B0600070205080204" pitchFamily="34" charset="-128"/>
              </a:rPr>
              <a:t>correlation function or correlogram           </a:t>
            </a:r>
          </a:p>
          <a:p>
            <a:pPr marL="914400" lvl="1" indent="-457200">
              <a:buFont typeface="Wingdings" panose="05000000000000000000" pitchFamily="2" charset="2"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	variogram</a:t>
            </a:r>
          </a:p>
        </p:txBody>
      </p:sp>
      <p:graphicFrame>
        <p:nvGraphicFramePr>
          <p:cNvPr id="7168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162800" y="4572000"/>
          <a:ext cx="68103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7" name="Equation" r:id="rId4" imgW="330120" imgH="203040" progId="Equation.3">
                  <p:embed/>
                </p:oleObj>
              </mc:Choice>
              <mc:Fallback>
                <p:oleObj name="Equation" r:id="rId4" imgW="33012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572000"/>
                        <a:ext cx="68103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3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505200" y="4038600"/>
          <a:ext cx="68103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8" name="Equation" r:id="rId6" imgW="342720" imgH="203040" progId="Equation.3">
                  <p:embed/>
                </p:oleObj>
              </mc:Choice>
              <mc:Fallback>
                <p:oleObj name="Equation" r:id="rId6" imgW="34272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038600"/>
                        <a:ext cx="68103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4" name="Object 8"/>
          <p:cNvGraphicFramePr>
            <a:graphicFrameLocks noChangeAspect="1"/>
          </p:cNvGraphicFramePr>
          <p:nvPr/>
        </p:nvGraphicFramePr>
        <p:xfrm>
          <a:off x="3352800" y="5029200"/>
          <a:ext cx="6588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9" name="Equation" r:id="rId8" imgW="317160" imgH="203040" progId="Equation.3">
                  <p:embed/>
                </p:oleObj>
              </mc:Choice>
              <mc:Fallback>
                <p:oleObj name="Equation" r:id="rId8" imgW="31716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029200"/>
                        <a:ext cx="658813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381000"/>
            <a:ext cx="8356600" cy="11430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Correlation Functions, Covariance Functions and Variograms…</a:t>
            </a:r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7848600" cy="3810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The relationship between the covariance of an h-scatterplot and h is called the </a:t>
            </a:r>
            <a:r>
              <a:rPr lang="en-US" altLang="en-US" sz="280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covariance</a:t>
            </a:r>
            <a:r>
              <a:rPr lang="en-US" altLang="en-US" sz="280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functio</a:t>
            </a:r>
            <a:r>
              <a:rPr lang="en-US" altLang="en-US" sz="2800" smtClean="0">
                <a:solidFill>
                  <a:srgbClr val="FF6600"/>
                </a:solidFill>
                <a:ea typeface="ＭＳ Ｐゴシック" panose="020B0600070205080204" pitchFamily="34" charset="-128"/>
              </a:rPr>
              <a:t>n</a:t>
            </a:r>
            <a:r>
              <a:rPr lang="en-US" altLang="en-US" sz="280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denoted as</a:t>
            </a:r>
            <a:r>
              <a:rPr lang="en-US" altLang="en-US" sz="280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        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(Equation 4.2). </a:t>
            </a:r>
          </a:p>
          <a:p>
            <a:endParaRPr lang="en-US" altLang="en-US" sz="2800" smtClean="0">
              <a:ea typeface="ＭＳ Ｐゴシック" panose="020B0600070205080204" pitchFamily="34" charset="-128"/>
            </a:endParaRPr>
          </a:p>
          <a:p>
            <a:endParaRPr lang="en-US" altLang="en-US" sz="100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73730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267200" y="2971800"/>
          <a:ext cx="681038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4" name="Equation" r:id="rId4" imgW="342720" imgH="203040" progId="Equation.3">
                  <p:embed/>
                </p:oleObj>
              </mc:Choice>
              <mc:Fallback>
                <p:oleObj name="Equation" r:id="rId4" imgW="34272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971800"/>
                        <a:ext cx="681038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1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600200" y="3733800"/>
          <a:ext cx="5656263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5" name="Equation" r:id="rId6" imgW="2184120" imgH="431640" progId="Equation.3">
                  <p:embed/>
                </p:oleObj>
              </mc:Choice>
              <mc:Fallback>
                <p:oleObj name="Equation" r:id="rId6" imgW="2184120" imgH="431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733800"/>
                        <a:ext cx="5656263" cy="105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381000"/>
            <a:ext cx="8356600" cy="11430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Correlation Functions, Covariance Functions and Variograms…</a:t>
            </a:r>
          </a:p>
        </p:txBody>
      </p:sp>
      <p:sp>
        <p:nvSpPr>
          <p:cNvPr id="757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81200"/>
            <a:ext cx="7848600" cy="3886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The relationship between the correlation coefficient of an h-scatterplot and </a:t>
            </a:r>
            <a:r>
              <a:rPr lang="en-US" altLang="en-US" sz="2800" i="1" smtClean="0">
                <a:ea typeface="ＭＳ Ｐゴシック" panose="020B0600070205080204" pitchFamily="34" charset="-128"/>
              </a:rPr>
              <a:t>h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is called the </a:t>
            </a:r>
            <a:r>
              <a:rPr lang="en-US" altLang="en-US" sz="280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correlation function</a:t>
            </a:r>
            <a:r>
              <a:rPr lang="en-US" altLang="en-US" sz="280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or </a:t>
            </a:r>
            <a:r>
              <a:rPr lang="en-US" altLang="en-US" sz="280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correlogram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, often denoted as</a:t>
            </a:r>
            <a:r>
              <a:rPr lang="en-US" altLang="en-US" sz="280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        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(Equation 4.5). </a:t>
            </a:r>
          </a:p>
          <a:p>
            <a:endParaRPr lang="en-US" altLang="en-US" sz="100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7577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200400" y="3352800"/>
          <a:ext cx="68103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2" name="Equation" r:id="rId4" imgW="330120" imgH="203040" progId="Equation.3">
                  <p:embed/>
                </p:oleObj>
              </mc:Choice>
              <mc:Fallback>
                <p:oleObj name="Equation" r:id="rId4" imgW="33012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352800"/>
                        <a:ext cx="68103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9" name="Object 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503488" y="4191000"/>
          <a:ext cx="3024187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3" name="Equation" r:id="rId6" imgW="1066680" imgH="393480" progId="Equation.3">
                  <p:embed/>
                </p:oleObj>
              </mc:Choice>
              <mc:Fallback>
                <p:oleObj name="Equation" r:id="rId6" imgW="106668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488" y="4191000"/>
                        <a:ext cx="3024187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304800"/>
            <a:ext cx="8432800" cy="11430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Correlation Functions, Covariance Functions and Variograms…</a:t>
            </a:r>
          </a:p>
        </p:txBody>
      </p:sp>
      <p:sp>
        <p:nvSpPr>
          <p:cNvPr id="778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28800"/>
            <a:ext cx="7848600" cy="3657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smtClean="0">
                <a:solidFill>
                  <a:srgbClr val="FF6600"/>
                </a:solidFill>
                <a:ea typeface="ＭＳ Ｐゴシック" panose="020B0600070205080204" pitchFamily="34" charset="-128"/>
              </a:rPr>
              <a:t>variogram,</a:t>
            </a:r>
            <a:r>
              <a:rPr lang="en-US" altLang="en-US" sz="280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         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is half the average squared difference between the paired data values (Equation 4.8). </a:t>
            </a:r>
          </a:p>
          <a:p>
            <a:endParaRPr lang="en-US" altLang="en-US" sz="2800" smtClean="0">
              <a:ea typeface="ＭＳ Ｐゴシック" panose="020B0600070205080204" pitchFamily="34" charset="-128"/>
            </a:endParaRPr>
          </a:p>
          <a:p>
            <a:endParaRPr lang="en-US" altLang="en-US" sz="280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77826" name="Object 6"/>
          <p:cNvGraphicFramePr>
            <a:graphicFrameLocks noChangeAspect="1"/>
          </p:cNvGraphicFramePr>
          <p:nvPr/>
        </p:nvGraphicFramePr>
        <p:xfrm>
          <a:off x="3810000" y="1905000"/>
          <a:ext cx="6588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0" name="Equation" r:id="rId4" imgW="317160" imgH="203040" progId="Equation.3">
                  <p:embed/>
                </p:oleObj>
              </mc:Choice>
              <mc:Fallback>
                <p:oleObj name="Equation" r:id="rId4" imgW="31716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905000"/>
                        <a:ext cx="658813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7" name="Object 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746250" y="3657600"/>
          <a:ext cx="4578350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1" name="Equation" r:id="rId6" imgW="1790640" imgH="431640" progId="Equation.3">
                  <p:embed/>
                </p:oleObj>
              </mc:Choice>
              <mc:Fallback>
                <p:oleObj name="Equation" r:id="rId6" imgW="179064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3657600"/>
                        <a:ext cx="4578350" cy="104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4" name="Object 2"/>
          <p:cNvGraphicFramePr>
            <a:graphicFrameLocks noGrp="1" noChangeAspect="1"/>
          </p:cNvGraphicFramePr>
          <p:nvPr>
            <p:ph/>
          </p:nvPr>
        </p:nvGraphicFramePr>
        <p:xfrm>
          <a:off x="1295400" y="762000"/>
          <a:ext cx="6400800" cy="585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5" name="Photo Editor Photo" r:id="rId4" imgW="4695238" imgH="4114286" progId="MSPhotoEd.3">
                  <p:embed/>
                </p:oleObj>
              </mc:Choice>
              <mc:Fallback>
                <p:oleObj name="Photo Editor Photo" r:id="rId4" imgW="4695238" imgH="4114286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762000"/>
                        <a:ext cx="6400800" cy="585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Cross h-Scatterplots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85950"/>
            <a:ext cx="8104188" cy="41719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Instead of paring the value of one variable with the value of the same variable at another location, we can </a:t>
            </a:r>
            <a:r>
              <a:rPr lang="en-US" altLang="en-US" sz="280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pair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values of </a:t>
            </a:r>
            <a:r>
              <a:rPr lang="en-US" altLang="en-US" sz="280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a different</a:t>
            </a:r>
            <a:r>
              <a:rPr lang="en-US" altLang="en-US" sz="280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variable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at another location.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100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Plot </a:t>
            </a:r>
            <a:r>
              <a:rPr lang="en-US" altLang="en-US" sz="2800" i="1" smtClean="0">
                <a:ea typeface="ＭＳ Ｐゴシック" panose="020B0600070205080204" pitchFamily="34" charset="-128"/>
              </a:rPr>
              <a:t>V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value at a particular data location against </a:t>
            </a:r>
            <a:r>
              <a:rPr lang="en-US" altLang="en-US" sz="2800" i="1" smtClean="0">
                <a:ea typeface="ＭＳ Ｐゴシック" panose="020B0600070205080204" pitchFamily="34" charset="-128"/>
              </a:rPr>
              <a:t>U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value at a separation distance </a:t>
            </a:r>
            <a:r>
              <a:rPr lang="en-US" altLang="en-US" sz="2800" i="1" smtClean="0">
                <a:ea typeface="ＭＳ Ｐゴシック" panose="020B0600070205080204" pitchFamily="34" charset="-128"/>
              </a:rPr>
              <a:t>h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to the east. Figure 4.14.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Cross h-Scatterplots</a:t>
            </a:r>
          </a:p>
        </p:txBody>
      </p:sp>
      <p:sp>
        <p:nvSpPr>
          <p:cNvPr id="839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524000"/>
            <a:ext cx="7550150" cy="4800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Cross-covariance function           (Eq 4.12)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80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en-US" sz="280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Cross-correlation function           (Eq 4.15)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80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en-US" sz="280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Cross-semivariogram            (Eq 4.18) 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80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8397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07063" y="1600200"/>
          <a:ext cx="846137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8" name="Equation" r:id="rId4" imgW="431640" imgH="228600" progId="Equation.3">
                  <p:embed/>
                </p:oleObj>
              </mc:Choice>
              <mc:Fallback>
                <p:oleObj name="Equation" r:id="rId4" imgW="43164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7063" y="1600200"/>
                        <a:ext cx="846137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1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008563" y="4648200"/>
          <a:ext cx="93503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9" name="Equation" r:id="rId6" imgW="431640" imgH="228600" progId="Equation.3">
                  <p:embed/>
                </p:oleObj>
              </mc:Choice>
              <mc:Fallback>
                <p:oleObj name="Equation" r:id="rId6" imgW="43164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8563" y="4648200"/>
                        <a:ext cx="935037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2" name="Object 8"/>
          <p:cNvGraphicFramePr>
            <a:graphicFrameLocks noChangeAspect="1"/>
          </p:cNvGraphicFramePr>
          <p:nvPr/>
        </p:nvGraphicFramePr>
        <p:xfrm>
          <a:off x="5668963" y="3124200"/>
          <a:ext cx="884237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0" name="Equation" r:id="rId8" imgW="406080" imgH="228600" progId="Equation.3">
                  <p:embed/>
                </p:oleObj>
              </mc:Choice>
              <mc:Fallback>
                <p:oleObj name="Equation" r:id="rId8" imgW="40608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8963" y="3124200"/>
                        <a:ext cx="884237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3" name="Object 9"/>
          <p:cNvGraphicFramePr>
            <a:graphicFrameLocks noChangeAspect="1"/>
          </p:cNvGraphicFramePr>
          <p:nvPr/>
        </p:nvGraphicFramePr>
        <p:xfrm>
          <a:off x="1706563" y="1905000"/>
          <a:ext cx="566737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1" name="Equation" r:id="rId10" imgW="2349360" imgH="431640" progId="Equation.3">
                  <p:embed/>
                </p:oleObj>
              </mc:Choice>
              <mc:Fallback>
                <p:oleObj name="Equation" r:id="rId10" imgW="234936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6563" y="1905000"/>
                        <a:ext cx="5667375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4" name="Object 10"/>
          <p:cNvGraphicFramePr>
            <a:graphicFrameLocks noChangeAspect="1"/>
          </p:cNvGraphicFramePr>
          <p:nvPr/>
        </p:nvGraphicFramePr>
        <p:xfrm>
          <a:off x="1857375" y="3414713"/>
          <a:ext cx="2914650" cy="113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2" name="Equation" r:id="rId12" imgW="1307880" imgH="507960" progId="Equation.3">
                  <p:embed/>
                </p:oleObj>
              </mc:Choice>
              <mc:Fallback>
                <p:oleObj name="Equation" r:id="rId12" imgW="1307880" imgH="5079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3414713"/>
                        <a:ext cx="2914650" cy="1131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5" name="Object 11"/>
          <p:cNvGraphicFramePr>
            <a:graphicFrameLocks noChangeAspect="1"/>
          </p:cNvGraphicFramePr>
          <p:nvPr/>
        </p:nvGraphicFramePr>
        <p:xfrm>
          <a:off x="1828800" y="5029200"/>
          <a:ext cx="61722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3" name="Equation" r:id="rId14" imgW="2501640" imgH="431640" progId="Equation.3">
                  <p:embed/>
                </p:oleObj>
              </mc:Choice>
              <mc:Fallback>
                <p:oleObj name="Equation" r:id="rId14" imgW="2501640" imgH="4316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029200"/>
                        <a:ext cx="617220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2" name="Rectangle 1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86018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400300" y="2778125"/>
          <a:ext cx="122238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6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2778125"/>
                        <a:ext cx="122238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19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85813" y="2198688"/>
          <a:ext cx="3105150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7" name="Equation" r:id="rId6" imgW="1104840" imgH="431640" progId="Equation.3">
                  <p:embed/>
                </p:oleObj>
              </mc:Choice>
              <mc:Fallback>
                <p:oleObj name="Equation" r:id="rId6" imgW="110484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2198688"/>
                        <a:ext cx="3105150" cy="1144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0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792663" y="2190750"/>
          <a:ext cx="3187700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8" name="Equation" r:id="rId8" imgW="1117440" imgH="431640" progId="Equation.3">
                  <p:embed/>
                </p:oleObj>
              </mc:Choice>
              <mc:Fallback>
                <p:oleObj name="Equation" r:id="rId8" imgW="1117440" imgH="431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663" y="2190750"/>
                        <a:ext cx="3187700" cy="116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1" name="Object 13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785813" y="3819525"/>
          <a:ext cx="318770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9" name="Equation" r:id="rId10" imgW="1066680" imgH="393480" progId="Equation.3">
                  <p:embed/>
                </p:oleObj>
              </mc:Choice>
              <mc:Fallback>
                <p:oleObj name="Equation" r:id="rId10" imgW="106668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3819525"/>
                        <a:ext cx="3187700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3" name="Text Box 18"/>
          <p:cNvSpPr txBox="1">
            <a:spLocks noChangeArrowheads="1"/>
          </p:cNvSpPr>
          <p:nvPr/>
        </p:nvSpPr>
        <p:spPr bwMode="auto">
          <a:xfrm>
            <a:off x="3886200" y="25146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(4.3)</a:t>
            </a:r>
          </a:p>
        </p:txBody>
      </p:sp>
      <p:sp>
        <p:nvSpPr>
          <p:cNvPr id="86024" name="Text Box 19"/>
          <p:cNvSpPr txBox="1">
            <a:spLocks noChangeArrowheads="1"/>
          </p:cNvSpPr>
          <p:nvPr/>
        </p:nvSpPr>
        <p:spPr bwMode="auto">
          <a:xfrm>
            <a:off x="8001000" y="25908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(4.4)</a:t>
            </a:r>
          </a:p>
        </p:txBody>
      </p:sp>
      <p:sp>
        <p:nvSpPr>
          <p:cNvPr id="86025" name="Text Box 20"/>
          <p:cNvSpPr txBox="1">
            <a:spLocks noChangeArrowheads="1"/>
          </p:cNvSpPr>
          <p:nvPr/>
        </p:nvSpPr>
        <p:spPr bwMode="auto">
          <a:xfrm>
            <a:off x="4114800" y="41148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(4.5)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Components in GIS</a:t>
            </a:r>
          </a:p>
        </p:txBody>
      </p:sp>
      <p:sp>
        <p:nvSpPr>
          <p:cNvPr id="1075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800" dirty="0" smtClean="0"/>
              <a:t> Spatial locations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dirty="0" smtClean="0"/>
              <a:t> Attributes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dirty="0" smtClean="0"/>
              <a:t> Topology </a:t>
            </a:r>
          </a:p>
        </p:txBody>
      </p:sp>
    </p:spTree>
    <p:extLst>
      <p:ext uri="{BB962C8B-B14F-4D97-AF65-F5344CB8AC3E}">
        <p14:creationId xmlns:p14="http://schemas.microsoft.com/office/powerpoint/2010/main" val="14761039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0" name="Rectangle 18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88066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400300" y="2778125"/>
          <a:ext cx="122238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4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2778125"/>
                        <a:ext cx="122238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7" name="Object 1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03263" y="2813050"/>
          <a:ext cx="33528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5" name="Equation" r:id="rId6" imgW="1587240" imgH="431640" progId="Equation.3">
                  <p:embed/>
                </p:oleObj>
              </mc:Choice>
              <mc:Fallback>
                <p:oleObj name="Equation" r:id="rId6" imgW="1587240" imgH="431640" progId="Equation.3">
                  <p:embed/>
                  <p:pic>
                    <p:nvPicPr>
                      <p:cNvPr id="0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3" y="2813050"/>
                        <a:ext cx="3352800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8" name="Object 1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62000" y="3908425"/>
          <a:ext cx="44958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6" name="Equation" r:id="rId8" imgW="2197080" imgH="431640" progId="Equation.3">
                  <p:embed/>
                </p:oleObj>
              </mc:Choice>
              <mc:Fallback>
                <p:oleObj name="Equation" r:id="rId8" imgW="2197080" imgH="4316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908425"/>
                        <a:ext cx="44958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9" name="Object 7"/>
          <p:cNvGraphicFramePr>
            <a:graphicFrameLocks noChangeAspect="1"/>
          </p:cNvGraphicFramePr>
          <p:nvPr/>
        </p:nvGraphicFramePr>
        <p:xfrm>
          <a:off x="685800" y="1676400"/>
          <a:ext cx="30480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7" name="Equation" r:id="rId10" imgW="1574640" imgH="431640" progId="Equation.3">
                  <p:embed/>
                </p:oleObj>
              </mc:Choice>
              <mc:Fallback>
                <p:oleObj name="Equation" r:id="rId10" imgW="157464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76400"/>
                        <a:ext cx="30480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1" name="Text Box 12"/>
          <p:cNvSpPr txBox="1">
            <a:spLocks noChangeArrowheads="1"/>
          </p:cNvSpPr>
          <p:nvPr/>
        </p:nvSpPr>
        <p:spPr bwMode="auto">
          <a:xfrm>
            <a:off x="4648200" y="18288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(4.6)</a:t>
            </a:r>
          </a:p>
        </p:txBody>
      </p:sp>
      <p:sp>
        <p:nvSpPr>
          <p:cNvPr id="88072" name="Text Box 13"/>
          <p:cNvSpPr txBox="1">
            <a:spLocks noChangeArrowheads="1"/>
          </p:cNvSpPr>
          <p:nvPr/>
        </p:nvSpPr>
        <p:spPr bwMode="auto">
          <a:xfrm>
            <a:off x="4724400" y="28956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(4.7)</a:t>
            </a:r>
          </a:p>
        </p:txBody>
      </p:sp>
      <p:sp>
        <p:nvSpPr>
          <p:cNvPr id="88073" name="Text Box 20"/>
          <p:cNvSpPr txBox="1">
            <a:spLocks noChangeArrowheads="1"/>
          </p:cNvSpPr>
          <p:nvPr/>
        </p:nvSpPr>
        <p:spPr bwMode="auto">
          <a:xfrm>
            <a:off x="5562600" y="41148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(4.2)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9" name="Rectangle 19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90114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400300" y="2778125"/>
          <a:ext cx="122238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4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2778125"/>
                        <a:ext cx="122238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5" name="Object 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866775" y="2038350"/>
          <a:ext cx="3925888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5" name="Equation" r:id="rId6" imgW="1790640" imgH="431640" progId="Equation.3">
                  <p:embed/>
                </p:oleObj>
              </mc:Choice>
              <mc:Fallback>
                <p:oleObj name="Equation" r:id="rId6" imgW="179064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5" y="2038350"/>
                        <a:ext cx="3925888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6" name="Object 1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947738" y="3124200"/>
          <a:ext cx="360045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6" name="Equation" r:id="rId8" imgW="1790640" imgH="431640" progId="Equation.3">
                  <p:embed/>
                </p:oleObj>
              </mc:Choice>
              <mc:Fallback>
                <p:oleObj name="Equation" r:id="rId8" imgW="1790640" imgH="4316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8" y="3124200"/>
                        <a:ext cx="360045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20" name="Text Box 11"/>
          <p:cNvSpPr txBox="1">
            <a:spLocks noChangeArrowheads="1"/>
          </p:cNvSpPr>
          <p:nvPr/>
        </p:nvSpPr>
        <p:spPr bwMode="auto">
          <a:xfrm>
            <a:off x="5105400" y="2286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(4.8)</a:t>
            </a:r>
          </a:p>
        </p:txBody>
      </p:sp>
      <p:sp>
        <p:nvSpPr>
          <p:cNvPr id="90121" name="Text Box 17"/>
          <p:cNvSpPr txBox="1">
            <a:spLocks noChangeArrowheads="1"/>
          </p:cNvSpPr>
          <p:nvPr/>
        </p:nvSpPr>
        <p:spPr bwMode="auto">
          <a:xfrm>
            <a:off x="5105400" y="32766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(4.9)</a:t>
            </a:r>
          </a:p>
        </p:txBody>
      </p:sp>
      <p:graphicFrame>
        <p:nvGraphicFramePr>
          <p:cNvPr id="90117" name="Object 18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947738" y="4130675"/>
          <a:ext cx="3681412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7" name="Equation" r:id="rId10" imgW="1815840" imgH="431640" progId="Equation.3">
                  <p:embed/>
                </p:oleObj>
              </mc:Choice>
              <mc:Fallback>
                <p:oleObj name="Equation" r:id="rId10" imgW="1815840" imgH="4316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8" y="4130675"/>
                        <a:ext cx="3681412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22" name="Text Box 21"/>
          <p:cNvSpPr txBox="1">
            <a:spLocks noChangeArrowheads="1"/>
          </p:cNvSpPr>
          <p:nvPr/>
        </p:nvSpPr>
        <p:spPr bwMode="auto">
          <a:xfrm>
            <a:off x="5105400" y="41910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(4.10)</a:t>
            </a:r>
          </a:p>
        </p:txBody>
      </p:sp>
      <p:graphicFrame>
        <p:nvGraphicFramePr>
          <p:cNvPr id="90118" name="Object 22"/>
          <p:cNvGraphicFramePr>
            <a:graphicFrameLocks noChangeAspect="1"/>
          </p:cNvGraphicFramePr>
          <p:nvPr/>
        </p:nvGraphicFramePr>
        <p:xfrm>
          <a:off x="1600200" y="5105400"/>
          <a:ext cx="16764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8" name="Equation" r:id="rId12" imgW="825480" imgH="203040" progId="Equation.3">
                  <p:embed/>
                </p:oleObj>
              </mc:Choice>
              <mc:Fallback>
                <p:oleObj name="Equation" r:id="rId12" imgW="825480" imgH="20304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105400"/>
                        <a:ext cx="167640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23" name="Text Box 23"/>
          <p:cNvSpPr txBox="1">
            <a:spLocks noChangeArrowheads="1"/>
          </p:cNvSpPr>
          <p:nvPr/>
        </p:nvSpPr>
        <p:spPr bwMode="auto">
          <a:xfrm>
            <a:off x="5181600" y="5105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(4.11)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6" name="Rectangle 18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92162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400300" y="2778125"/>
          <a:ext cx="122238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0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2778125"/>
                        <a:ext cx="122238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3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947738" y="1963738"/>
          <a:ext cx="4741862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1" name="Equation" r:id="rId6" imgW="2349360" imgH="431640" progId="Equation.3">
                  <p:embed/>
                </p:oleObj>
              </mc:Choice>
              <mc:Fallback>
                <p:oleObj name="Equation" r:id="rId6" imgW="234936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8" y="1963738"/>
                        <a:ext cx="4741862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4" name="Object 1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030288" y="3124200"/>
          <a:ext cx="2373312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2" name="Equation" r:id="rId8" imgW="1333440" imgH="495000" progId="Equation.3">
                  <p:embed/>
                </p:oleObj>
              </mc:Choice>
              <mc:Fallback>
                <p:oleObj name="Equation" r:id="rId8" imgW="1333440" imgH="4950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288" y="3124200"/>
                        <a:ext cx="2373312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7" name="Text Box 6"/>
          <p:cNvSpPr txBox="1">
            <a:spLocks noChangeArrowheads="1"/>
          </p:cNvSpPr>
          <p:nvPr/>
        </p:nvSpPr>
        <p:spPr bwMode="auto">
          <a:xfrm>
            <a:off x="5791200" y="2209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(4.12)</a:t>
            </a:r>
          </a:p>
        </p:txBody>
      </p:sp>
      <p:sp>
        <p:nvSpPr>
          <p:cNvPr id="92168" name="Text Box 7"/>
          <p:cNvSpPr txBox="1">
            <a:spLocks noChangeArrowheads="1"/>
          </p:cNvSpPr>
          <p:nvPr/>
        </p:nvSpPr>
        <p:spPr bwMode="auto">
          <a:xfrm>
            <a:off x="3581400" y="3276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(4.15)</a:t>
            </a: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6096000" y="4495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(4.18)</a:t>
            </a:r>
          </a:p>
        </p:txBody>
      </p:sp>
      <p:graphicFrame>
        <p:nvGraphicFramePr>
          <p:cNvPr id="92165" name="Object 17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12838" y="4305300"/>
          <a:ext cx="4824412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3" name="Equation" r:id="rId10" imgW="2501640" imgH="431640" progId="Equation.3">
                  <p:embed/>
                </p:oleObj>
              </mc:Choice>
              <mc:Fallback>
                <p:oleObj name="Equation" r:id="rId10" imgW="2501640" imgH="4316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838" y="4305300"/>
                        <a:ext cx="4824412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Spatial Continuity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Two data close to each other are more likely to have similar values than two data that are far apart.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100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Relationship between two variables.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100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ea typeface="ＭＳ Ｐゴシック" panose="020B0600070205080204" pitchFamily="34" charset="-128"/>
              </a:rPr>
              <a:t>Relationship between the value of one variable and the value of the same variable at nearby locations.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Spatial Locations</a:t>
            </a:r>
          </a:p>
        </p:txBody>
      </p:sp>
      <p:sp>
        <p:nvSpPr>
          <p:cNvPr id="1095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800" dirty="0" smtClean="0"/>
              <a:t> Specified with reference to a common coordinate system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dirty="0" smtClean="0"/>
              <a:t>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dirty="0" smtClean="0"/>
              <a:t>	Geographic coordinate system (</a:t>
            </a:r>
            <a:r>
              <a:rPr lang="en-US" sz="2400" dirty="0" err="1" smtClean="0"/>
              <a:t>lat</a:t>
            </a:r>
            <a:r>
              <a:rPr lang="en-US" sz="2400" dirty="0" smtClean="0"/>
              <a:t> and long)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dirty="0" smtClean="0"/>
              <a:t>	UTM (Universal Transverse Mercator)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dirty="0" smtClean="0"/>
              <a:t>	State Plane</a:t>
            </a:r>
          </a:p>
        </p:txBody>
      </p:sp>
    </p:spTree>
    <p:extLst>
      <p:ext uri="{BB962C8B-B14F-4D97-AF65-F5344CB8AC3E}">
        <p14:creationId xmlns:p14="http://schemas.microsoft.com/office/powerpoint/2010/main" val="26720861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GIS Data Models</a:t>
            </a:r>
          </a:p>
        </p:txBody>
      </p:sp>
      <p:sp>
        <p:nvSpPr>
          <p:cNvPr id="1187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800" smtClean="0"/>
              <a:t> Vector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800" smtClean="0"/>
              <a:t> 			</a:t>
            </a:r>
            <a:r>
              <a:rPr lang="en-US" sz="2400" smtClean="0"/>
              <a:t>points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smtClean="0"/>
              <a:t>			lines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smtClean="0"/>
              <a:t>			polygons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smtClean="0"/>
              <a:t>			networks</a:t>
            </a:r>
          </a:p>
          <a:p>
            <a:pPr eaLnBrk="1" hangingPunct="1">
              <a:buFont typeface="Arial" charset="0"/>
              <a:buNone/>
              <a:defRPr/>
            </a:pPr>
            <a:endParaRPr lang="en-US" sz="1200" smtClean="0"/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smtClean="0"/>
              <a:t> Raster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800" smtClean="0"/>
              <a:t>			</a:t>
            </a:r>
            <a:r>
              <a:rPr lang="en-US" sz="2400" smtClean="0"/>
              <a:t>grids</a:t>
            </a:r>
          </a:p>
        </p:txBody>
      </p:sp>
      <p:pic>
        <p:nvPicPr>
          <p:cNvPr id="51204" name="Picture 4" descr="SpatialEntities_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0" t="2083" r="7182" b="6100"/>
          <a:stretch>
            <a:fillRect/>
          </a:stretch>
        </p:blipFill>
        <p:spPr bwMode="auto">
          <a:xfrm>
            <a:off x="4495800" y="1676400"/>
            <a:ext cx="33178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9" name="Rectangle 5"/>
          <p:cNvSpPr>
            <a:spLocks noRot="1" noChangeArrowheads="1"/>
          </p:cNvSpPr>
          <p:nvPr/>
        </p:nvSpPr>
        <p:spPr bwMode="auto">
          <a:xfrm>
            <a:off x="4648200" y="6172200"/>
            <a:ext cx="3581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 courtesy: Mary Ruvane, http://ils.unc.edu/</a:t>
            </a:r>
          </a:p>
        </p:txBody>
      </p:sp>
    </p:spTree>
    <p:extLst>
      <p:ext uri="{BB962C8B-B14F-4D97-AF65-F5344CB8AC3E}">
        <p14:creationId xmlns:p14="http://schemas.microsoft.com/office/powerpoint/2010/main" val="4359252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356600" cy="11430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Difference from Other Statistics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696200" cy="4800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>
                <a:ea typeface="ＭＳ Ｐゴシック" panose="020B0600070205080204" pitchFamily="34" charset="-128"/>
                <a:cs typeface="Arial" panose="020B0604020202020204" pitchFamily="34" charset="0"/>
              </a:rPr>
              <a:t>Geostatistics</a:t>
            </a:r>
            <a:r>
              <a:rPr lang="en-US" altLang="en-US" sz="28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 explicitly consider the spatial nature of the data: such as location of </a:t>
            </a:r>
            <a:r>
              <a:rPr lang="en-US" altLang="en-US" sz="2800" dirty="0" smtClean="0">
                <a:solidFill>
                  <a:schemeClr val="accent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extreme values</a:t>
            </a:r>
            <a:r>
              <a:rPr lang="en-US" altLang="en-US" sz="28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, spatial </a:t>
            </a:r>
            <a:r>
              <a:rPr lang="en-US" altLang="en-US" sz="2800" dirty="0" smtClean="0">
                <a:solidFill>
                  <a:schemeClr val="accent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trend</a:t>
            </a:r>
            <a:r>
              <a:rPr lang="en-US" altLang="en-US" sz="28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, and degree of spatial </a:t>
            </a:r>
            <a:r>
              <a:rPr lang="en-US" altLang="en-US" sz="2800" dirty="0" smtClean="0">
                <a:solidFill>
                  <a:schemeClr val="accent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continuity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1000" dirty="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rgbClr val="92D05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If we rearrange the data points, do the mean and standard deviation change? Do the </a:t>
            </a:r>
            <a:r>
              <a:rPr lang="en-US" altLang="en-US" sz="2800" dirty="0" err="1" smtClean="0">
                <a:solidFill>
                  <a:srgbClr val="92D05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geostatistical</a:t>
            </a:r>
            <a:r>
              <a:rPr lang="en-US" altLang="en-US" sz="2800" dirty="0" smtClean="0">
                <a:solidFill>
                  <a:srgbClr val="92D05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measurements change?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1000" dirty="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Statistics, </a:t>
            </a:r>
            <a:r>
              <a:rPr lang="en-US" altLang="en-US" sz="2800" dirty="0" err="1" smtClean="0">
                <a:ea typeface="ＭＳ Ｐゴシック" panose="020B0600070205080204" pitchFamily="34" charset="-128"/>
                <a:cs typeface="Arial" panose="020B0604020202020204" pitchFamily="34" charset="0"/>
              </a:rPr>
              <a:t>geostatistics</a:t>
            </a:r>
            <a:r>
              <a:rPr lang="en-US" altLang="en-US" sz="28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, spatial statistics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Data Posting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696200" cy="4800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A map on which each data location is plotted, along with its corresponding data value.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1000" dirty="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Data posting is an important initial step for detecting </a:t>
            </a:r>
            <a:r>
              <a:rPr lang="en-US" altLang="en-US" sz="2800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outliers or errors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in the data.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   (A single high value surrounded by low values are worth rechecking)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1000" dirty="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Data posting gives an idea of </a:t>
            </a:r>
            <a:r>
              <a:rPr lang="en-US" altLang="en-US" sz="2800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how data are sampled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, and it may reveal some </a:t>
            </a:r>
            <a:r>
              <a:rPr lang="en-US" altLang="en-US" sz="2800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trends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in the data.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fig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7391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ECB6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1215</TotalTime>
  <Words>1290</Words>
  <Application>Microsoft Office PowerPoint</Application>
  <PresentationFormat>On-screen Show (4:3)</PresentationFormat>
  <Paragraphs>203</Paragraphs>
  <Slides>43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ＭＳ Ｐゴシック</vt:lpstr>
      <vt:lpstr>Arial</vt:lpstr>
      <vt:lpstr>Arial Black</vt:lpstr>
      <vt:lpstr>Monotype Sorts</vt:lpstr>
      <vt:lpstr>Tahoma</vt:lpstr>
      <vt:lpstr>Times New Roman</vt:lpstr>
      <vt:lpstr>Wingdings</vt:lpstr>
      <vt:lpstr>Contemporary Portrait</vt:lpstr>
      <vt:lpstr>Equation</vt:lpstr>
      <vt:lpstr>Photo Editor Photo</vt:lpstr>
      <vt:lpstr>Geo479/579: Geostatistics  Ch4. Spatial Description</vt:lpstr>
      <vt:lpstr>What is GIS?</vt:lpstr>
      <vt:lpstr>PowerPoint Presentation</vt:lpstr>
      <vt:lpstr>Components in GIS</vt:lpstr>
      <vt:lpstr>Spatial Locations</vt:lpstr>
      <vt:lpstr>GIS Data Models</vt:lpstr>
      <vt:lpstr>Difference from Other Statistics</vt:lpstr>
      <vt:lpstr>Data Posting</vt:lpstr>
      <vt:lpstr>PowerPoint Presentation</vt:lpstr>
      <vt:lpstr>Contour Maps</vt:lpstr>
      <vt:lpstr>Symbol Maps</vt:lpstr>
      <vt:lpstr>Indicator Maps</vt:lpstr>
      <vt:lpstr>Moving Window Statistics</vt:lpstr>
      <vt:lpstr>Moving Window Statistics…</vt:lpstr>
      <vt:lpstr>Neighborhood Statistics…</vt:lpstr>
      <vt:lpstr>PowerPoint Presentation</vt:lpstr>
      <vt:lpstr>Moving Window Statistics…</vt:lpstr>
      <vt:lpstr>Proportional Effect</vt:lpstr>
      <vt:lpstr>PowerPoint Presentation</vt:lpstr>
      <vt:lpstr>Proportional Effect…</vt:lpstr>
      <vt:lpstr>Spatial Autocorrelation</vt:lpstr>
      <vt:lpstr>Spatial Autocorrelation…</vt:lpstr>
      <vt:lpstr>PowerPoint Presentation</vt:lpstr>
      <vt:lpstr>Spatial Autocorrelation…</vt:lpstr>
      <vt:lpstr>Spatial Autocorrelation…</vt:lpstr>
      <vt:lpstr>H-Scatterplots</vt:lpstr>
      <vt:lpstr>PowerPoint Presentation</vt:lpstr>
      <vt:lpstr>H-Scatterplots…</vt:lpstr>
      <vt:lpstr>PowerPoint Presentation</vt:lpstr>
      <vt:lpstr>H-Scatterplots…</vt:lpstr>
      <vt:lpstr>H-Scatterplots…</vt:lpstr>
      <vt:lpstr>Correlation Functions, Covariance Functions, and Variograms</vt:lpstr>
      <vt:lpstr>Correlation Functions, Covariance Functions and Variograms…</vt:lpstr>
      <vt:lpstr>Correlation Functions, Covariance Functions and Variograms…</vt:lpstr>
      <vt:lpstr>Correlation Functions, Covariance Functions and Variograms…</vt:lpstr>
      <vt:lpstr>PowerPoint Presentation</vt:lpstr>
      <vt:lpstr>Cross h-Scatterplots</vt:lpstr>
      <vt:lpstr>Cross h-Scatterplots</vt:lpstr>
      <vt:lpstr>PowerPoint Presentation</vt:lpstr>
      <vt:lpstr>PowerPoint Presentation</vt:lpstr>
      <vt:lpstr>PowerPoint Presentation</vt:lpstr>
      <vt:lpstr>PowerPoint Presentation</vt:lpstr>
      <vt:lpstr>Spatial Continuity</vt:lpstr>
    </vt:vector>
  </TitlesOfParts>
  <Company>SUNY@Buffalo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Geo479/579: Geostatistics Ch4. Spatial Description</dc:title>
  <dc:creator>CASet</dc:creator>
  <cp:lastModifiedBy>Windows User</cp:lastModifiedBy>
  <cp:revision>148</cp:revision>
  <dcterms:created xsi:type="dcterms:W3CDTF">2016-01-28T16:48:41Z</dcterms:created>
  <dcterms:modified xsi:type="dcterms:W3CDTF">2020-02-06T16:51:56Z</dcterms:modified>
</cp:coreProperties>
</file>