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29"/>
  </p:notesMasterIdLst>
  <p:sldIdLst>
    <p:sldId id="256" r:id="rId2"/>
    <p:sldId id="305" r:id="rId3"/>
    <p:sldId id="336" r:id="rId4"/>
    <p:sldId id="335" r:id="rId5"/>
    <p:sldId id="306" r:id="rId6"/>
    <p:sldId id="337" r:id="rId7"/>
    <p:sldId id="339" r:id="rId8"/>
    <p:sldId id="341" r:id="rId9"/>
    <p:sldId id="342" r:id="rId10"/>
    <p:sldId id="344" r:id="rId11"/>
    <p:sldId id="345" r:id="rId12"/>
    <p:sldId id="340" r:id="rId13"/>
    <p:sldId id="346" r:id="rId14"/>
    <p:sldId id="347" r:id="rId15"/>
    <p:sldId id="348" r:id="rId16"/>
    <p:sldId id="308" r:id="rId17"/>
    <p:sldId id="350" r:id="rId18"/>
    <p:sldId id="349" r:id="rId19"/>
    <p:sldId id="351" r:id="rId20"/>
    <p:sldId id="309" r:id="rId21"/>
    <p:sldId id="353" r:id="rId22"/>
    <p:sldId id="354" r:id="rId23"/>
    <p:sldId id="357" r:id="rId24"/>
    <p:sldId id="358" r:id="rId25"/>
    <p:sldId id="355" r:id="rId26"/>
    <p:sldId id="310" r:id="rId27"/>
    <p:sldId id="356" r:id="rId28"/>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4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142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2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142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A1CEE181-36BA-4952-81D5-1D3D8ED5F1D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46AF21C4-B001-4615-8241-EFB672E12D94}" type="slidenum">
              <a:rPr lang="en-US" altLang="en-US" sz="1200"/>
              <a:pPr/>
              <a:t>1</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E7771F73-C07C-4911-A46D-9609DAE24AB1}" type="slidenum">
              <a:rPr lang="en-US" altLang="en-US" sz="1200"/>
              <a:pPr/>
              <a:t>10</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A9168E37-03DA-44A5-BD32-15404B5249B8}" type="slidenum">
              <a:rPr lang="en-US" altLang="en-US" sz="1200"/>
              <a:pPr/>
              <a:t>11</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8D935B5D-BB44-4A8B-B733-27DCEE3B1528}" type="slidenum">
              <a:rPr lang="en-US" altLang="en-US" sz="1200"/>
              <a:pPr/>
              <a:t>12</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839C6BAB-7E55-4673-BDBE-0F35FCB805B2}" type="slidenum">
              <a:rPr lang="en-US" altLang="en-US" sz="1200"/>
              <a:pPr/>
              <a:t>13</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7798912B-07C8-468B-BE78-F13C72B50257}" type="slidenum">
              <a:rPr lang="en-US" altLang="en-US" sz="1200"/>
              <a:pPr/>
              <a:t>14</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EB805057-2C2E-4155-84FC-F480768B2D6E}" type="slidenum">
              <a:rPr lang="en-US" altLang="en-US" sz="1200"/>
              <a:pPr/>
              <a:t>15</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CC2BB367-ADAE-4930-8D4C-1E6E2C626A3B}" type="slidenum">
              <a:rPr lang="en-US" altLang="en-US" sz="1200"/>
              <a:pPr/>
              <a:t>16</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19A471DF-7785-47D3-802A-A855781947ED}" type="slidenum">
              <a:rPr lang="en-US" altLang="en-US" sz="1200"/>
              <a:pPr/>
              <a:t>17</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34CC32E8-8A58-428D-8C53-09B4EAA7EF05}" type="slidenum">
              <a:rPr lang="en-US" altLang="en-US" sz="1200"/>
              <a:pPr/>
              <a:t>18</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4BE15BD4-0518-4ED7-AE4F-BAD9C0A863C5}" type="slidenum">
              <a:rPr lang="en-US" altLang="en-US" sz="1200"/>
              <a:pPr/>
              <a:t>19</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1F3D076D-5D2F-48C4-B940-92DFF1B18A84}" type="slidenum">
              <a:rPr lang="en-US" altLang="en-US" sz="1200"/>
              <a:pPr/>
              <a:t>2</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2B3D83C9-840C-4403-BA9C-6BA30D966E9E}" type="slidenum">
              <a:rPr lang="en-US" altLang="en-US" sz="1200"/>
              <a:pPr/>
              <a:t>20</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901628C4-37DC-47E5-A271-29B547A9E15C}" type="slidenum">
              <a:rPr lang="en-US" altLang="en-US" sz="1200"/>
              <a:pPr/>
              <a:t>21</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9B68E715-57A5-4497-97AC-D3EBBA0757D8}" type="slidenum">
              <a:rPr lang="en-US" altLang="en-US" sz="1200"/>
              <a:pPr/>
              <a:t>22</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EB027145-1FC1-438C-9674-26EA99D2DE64}" type="slidenum">
              <a:rPr lang="en-US" altLang="en-US" sz="1200"/>
              <a:pPr/>
              <a:t>25</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37B5CEA7-E9B0-42D6-A841-C62EC69EAEDC}" type="slidenum">
              <a:rPr lang="en-US" altLang="en-US" sz="1200"/>
              <a:pPr/>
              <a:t>26</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63D998F0-F733-4FDF-A749-BE62B04E9199}" type="slidenum">
              <a:rPr lang="en-US" altLang="en-US" sz="1200"/>
              <a:pPr/>
              <a:t>27</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098E3F80-9152-486D-9C2E-09F4711AA6AF}" type="slidenum">
              <a:rPr lang="en-US" altLang="en-US" sz="1200"/>
              <a:pPr/>
              <a:t>3</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7D5AC6A6-DAF3-4093-AF4F-BF86B4D652FE}" type="slidenum">
              <a:rPr lang="en-US" altLang="en-US" sz="1200"/>
              <a:pPr/>
              <a:t>4</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EA64FA47-4A84-4850-B9C1-BAC00674F7D0}" type="slidenum">
              <a:rPr lang="en-US" altLang="en-US" sz="1200"/>
              <a:pPr/>
              <a:t>5</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149BECA5-E3C3-4EC3-A733-F5A7C8675785}" type="slidenum">
              <a:rPr lang="en-US" altLang="en-US" sz="1200"/>
              <a:pPr/>
              <a:t>6</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0661B93D-4A01-4A0B-AF40-5B085A9716B2}" type="slidenum">
              <a:rPr lang="en-US" altLang="en-US" sz="1200"/>
              <a:pPr/>
              <a:t>7</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B273D910-AC0E-4382-8908-4DF1DAE1D851}" type="slidenum">
              <a:rPr lang="en-US" altLang="en-US" sz="1200"/>
              <a:pPr/>
              <a:t>8</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fld id="{31226A6F-3E9D-41A1-99D5-87DC3BDDCC1B}" type="slidenum">
              <a:rPr lang="en-US" altLang="en-US" sz="1200"/>
              <a:pPr/>
              <a:t>9</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101379" name="Rectangle 3"/>
          <p:cNvSpPr>
            <a:spLocks noGrp="1" noChangeArrowheads="1"/>
          </p:cNvSpPr>
          <p:nvPr>
            <p:ph type="subTitle" idx="1"/>
          </p:nvPr>
        </p:nvSpPr>
        <p:spPr>
          <a:xfrm>
            <a:off x="2133600" y="3886200"/>
            <a:ext cx="6400800" cy="1771650"/>
          </a:xfrm>
        </p:spPr>
        <p:txBody>
          <a:bodyPr/>
          <a:lstStyle>
            <a:lvl1pPr marL="0" indent="0">
              <a:buFont typeface="Monotype Sorts" pitchFamily="1" charset="2"/>
              <a:buNone/>
              <a:defRPr>
                <a:latin typeface="Arial Black" pitchFamily="1" charset="0"/>
              </a:defRPr>
            </a:lvl1pPr>
          </a:lstStyle>
          <a:p>
            <a:r>
              <a:rPr lang="en-US"/>
              <a:t>Click to edit Master subtitle style</a:t>
            </a:r>
          </a:p>
        </p:txBody>
      </p:sp>
      <p:sp>
        <p:nvSpPr>
          <p:cNvPr id="5" name="Date Placeholder 4"/>
          <p:cNvSpPr>
            <a:spLocks noGrp="1" noChangeArrowheads="1"/>
          </p:cNvSpPr>
          <p:nvPr>
            <p:ph type="dt" sz="half" idx="10"/>
          </p:nvPr>
        </p:nvSpPr>
        <p:spPr>
          <a:xfrm>
            <a:off x="711200" y="6229350"/>
            <a:ext cx="1930400" cy="514350"/>
          </a:xfrm>
        </p:spPr>
        <p:txBody>
          <a:bodyPr/>
          <a:lstStyle>
            <a:lvl1pPr>
              <a:defRPr smtClean="0">
                <a:solidFill>
                  <a:srgbClr val="5E574E"/>
                </a:solidFill>
              </a:defRPr>
            </a:lvl1pPr>
          </a:lstStyle>
          <a:p>
            <a:pPr>
              <a:defRPr/>
            </a:pPr>
            <a:endParaRPr lang="en-US"/>
          </a:p>
        </p:txBody>
      </p:sp>
      <p:sp>
        <p:nvSpPr>
          <p:cNvPr id="6" name="Footer Placeholder 5"/>
          <p:cNvSpPr>
            <a:spLocks noGrp="1" noChangeArrowheads="1"/>
          </p:cNvSpPr>
          <p:nvPr>
            <p:ph type="ftr" sz="quarter" idx="11"/>
          </p:nvPr>
        </p:nvSpPr>
        <p:spPr>
          <a:xfrm>
            <a:off x="3149600" y="6229350"/>
            <a:ext cx="2844800" cy="514350"/>
          </a:xfrm>
        </p:spPr>
        <p:txBody>
          <a:bodyPr/>
          <a:lstStyle>
            <a:lvl1pPr>
              <a:defRPr smtClean="0">
                <a:solidFill>
                  <a:srgbClr val="5E574E"/>
                </a:solidFill>
              </a:defRPr>
            </a:lvl1pPr>
          </a:lstStyle>
          <a:p>
            <a:pPr>
              <a:defRPr/>
            </a:pPr>
            <a:endParaRPr lang="en-US"/>
          </a:p>
        </p:txBody>
      </p:sp>
      <p:sp>
        <p:nvSpPr>
          <p:cNvPr id="7" name="Slide Number Placeholder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fld id="{A2893BEE-D7F6-42ED-85F8-37D185005CEE}" type="slidenum">
              <a:rPr lang="en-US" altLang="en-US"/>
              <a:pPr/>
              <a:t>‹#›</a:t>
            </a:fld>
            <a:endParaRPr lang="en-US" altLang="en-US"/>
          </a:p>
        </p:txBody>
      </p:sp>
    </p:spTree>
    <p:extLst>
      <p:ext uri="{BB962C8B-B14F-4D97-AF65-F5344CB8AC3E}">
        <p14:creationId xmlns:p14="http://schemas.microsoft.com/office/powerpoint/2010/main" val="360131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EB7E8E-72E4-4A39-8FE2-B01FC84D3CE6}" type="slidenum">
              <a:rPr lang="en-US" altLang="en-US"/>
              <a:pPr/>
              <a:t>‹#›</a:t>
            </a:fld>
            <a:endParaRPr lang="en-US" altLang="en-US"/>
          </a:p>
        </p:txBody>
      </p:sp>
    </p:spTree>
    <p:extLst>
      <p:ext uri="{BB962C8B-B14F-4D97-AF65-F5344CB8AC3E}">
        <p14:creationId xmlns:p14="http://schemas.microsoft.com/office/powerpoint/2010/main" val="3248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565D54-D6BC-42CA-B024-B7673C8E189B}" type="slidenum">
              <a:rPr lang="en-US" altLang="en-US"/>
              <a:pPr/>
              <a:t>‹#›</a:t>
            </a:fld>
            <a:endParaRPr lang="en-US" altLang="en-US"/>
          </a:p>
        </p:txBody>
      </p:sp>
    </p:spTree>
    <p:extLst>
      <p:ext uri="{BB962C8B-B14F-4D97-AF65-F5344CB8AC3E}">
        <p14:creationId xmlns:p14="http://schemas.microsoft.com/office/powerpoint/2010/main" val="346014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D2B45D-5D6D-4465-A704-10FD5D24D1D0}" type="slidenum">
              <a:rPr lang="en-US" altLang="en-US"/>
              <a:pPr/>
              <a:t>‹#›</a:t>
            </a:fld>
            <a:endParaRPr lang="en-US" altLang="en-US"/>
          </a:p>
        </p:txBody>
      </p:sp>
    </p:spTree>
    <p:extLst>
      <p:ext uri="{BB962C8B-B14F-4D97-AF65-F5344CB8AC3E}">
        <p14:creationId xmlns:p14="http://schemas.microsoft.com/office/powerpoint/2010/main" val="135620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9518CA-B08F-4968-9DF4-3D1CE20E59FE}" type="slidenum">
              <a:rPr lang="en-US" altLang="en-US"/>
              <a:pPr/>
              <a:t>‹#›</a:t>
            </a:fld>
            <a:endParaRPr lang="en-US" altLang="en-US"/>
          </a:p>
        </p:txBody>
      </p:sp>
    </p:spTree>
    <p:extLst>
      <p:ext uri="{BB962C8B-B14F-4D97-AF65-F5344CB8AC3E}">
        <p14:creationId xmlns:p14="http://schemas.microsoft.com/office/powerpoint/2010/main" val="240858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B46F08-D5A4-47DD-AC98-DEB23FF130C7}" type="slidenum">
              <a:rPr lang="en-US" altLang="en-US"/>
              <a:pPr/>
              <a:t>‹#›</a:t>
            </a:fld>
            <a:endParaRPr lang="en-US" altLang="en-US"/>
          </a:p>
        </p:txBody>
      </p:sp>
    </p:spTree>
    <p:extLst>
      <p:ext uri="{BB962C8B-B14F-4D97-AF65-F5344CB8AC3E}">
        <p14:creationId xmlns:p14="http://schemas.microsoft.com/office/powerpoint/2010/main" val="355550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BD43B78-7EE1-4B91-B6BD-DC808EEA1EC8}" type="slidenum">
              <a:rPr lang="en-US" altLang="en-US"/>
              <a:pPr/>
              <a:t>‹#›</a:t>
            </a:fld>
            <a:endParaRPr lang="en-US" altLang="en-US"/>
          </a:p>
        </p:txBody>
      </p:sp>
    </p:spTree>
    <p:extLst>
      <p:ext uri="{BB962C8B-B14F-4D97-AF65-F5344CB8AC3E}">
        <p14:creationId xmlns:p14="http://schemas.microsoft.com/office/powerpoint/2010/main" val="267331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2D87B37-CCCD-4730-8B68-B1DE22187E9C}" type="slidenum">
              <a:rPr lang="en-US" altLang="en-US"/>
              <a:pPr/>
              <a:t>‹#›</a:t>
            </a:fld>
            <a:endParaRPr lang="en-US" altLang="en-US"/>
          </a:p>
        </p:txBody>
      </p:sp>
    </p:spTree>
    <p:extLst>
      <p:ext uri="{BB962C8B-B14F-4D97-AF65-F5344CB8AC3E}">
        <p14:creationId xmlns:p14="http://schemas.microsoft.com/office/powerpoint/2010/main" val="313579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9072473-0A85-4D2E-812C-42A694E46DEC}" type="slidenum">
              <a:rPr lang="en-US" altLang="en-US"/>
              <a:pPr/>
              <a:t>‹#›</a:t>
            </a:fld>
            <a:endParaRPr lang="en-US" altLang="en-US"/>
          </a:p>
        </p:txBody>
      </p:sp>
    </p:spTree>
    <p:extLst>
      <p:ext uri="{BB962C8B-B14F-4D97-AF65-F5344CB8AC3E}">
        <p14:creationId xmlns:p14="http://schemas.microsoft.com/office/powerpoint/2010/main" val="378450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C3A82CA-6BAD-489D-80A9-7B378F0CA86C}" type="slidenum">
              <a:rPr lang="en-US" altLang="en-US"/>
              <a:pPr/>
              <a:t>‹#›</a:t>
            </a:fld>
            <a:endParaRPr lang="en-US" altLang="en-US"/>
          </a:p>
        </p:txBody>
      </p:sp>
    </p:spTree>
    <p:extLst>
      <p:ext uri="{BB962C8B-B14F-4D97-AF65-F5344CB8AC3E}">
        <p14:creationId xmlns:p14="http://schemas.microsoft.com/office/powerpoint/2010/main" val="171299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146825-C1AC-4C60-8460-27172BB0E651}" type="slidenum">
              <a:rPr lang="en-US" altLang="en-US"/>
              <a:pPr/>
              <a:t>‹#›</a:t>
            </a:fld>
            <a:endParaRPr lang="en-US" altLang="en-US"/>
          </a:p>
        </p:txBody>
      </p:sp>
    </p:spTree>
    <p:extLst>
      <p:ext uri="{BB962C8B-B14F-4D97-AF65-F5344CB8AC3E}">
        <p14:creationId xmlns:p14="http://schemas.microsoft.com/office/powerpoint/2010/main" val="418004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5D238ED-EE83-4817-8143-1B842FAB54DF}" type="slidenum">
              <a:rPr lang="en-US" altLang="en-US"/>
              <a:pPr/>
              <a:t>‹#›</a:t>
            </a:fld>
            <a:endParaRPr lang="en-US" altLang="en-US"/>
          </a:p>
        </p:txBody>
      </p:sp>
    </p:spTree>
    <p:extLst>
      <p:ext uri="{BB962C8B-B14F-4D97-AF65-F5344CB8AC3E}">
        <p14:creationId xmlns:p14="http://schemas.microsoft.com/office/powerpoint/2010/main" val="365372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smtClean="0">
                <a:solidFill>
                  <a:schemeClr val="bg2"/>
                </a:solidFill>
                <a:latin typeface="Arial" charset="0"/>
                <a:cs typeface="Arial" charset="0"/>
              </a:defRPr>
            </a:lvl1pPr>
          </a:lstStyle>
          <a:p>
            <a:pPr>
              <a:defRPr/>
            </a:pPr>
            <a:endParaRPr lang="en-US"/>
          </a:p>
        </p:txBody>
      </p:sp>
      <p:sp>
        <p:nvSpPr>
          <p:cNvPr id="1003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smtClean="0">
                <a:solidFill>
                  <a:schemeClr val="bg2"/>
                </a:solidFill>
                <a:latin typeface="Arial" charset="0"/>
                <a:cs typeface="Arial" charset="0"/>
              </a:defRPr>
            </a:lvl1pPr>
          </a:lstStyle>
          <a:p>
            <a:pPr>
              <a:defRPr/>
            </a:pPr>
            <a:endParaRPr lang="en-US"/>
          </a:p>
        </p:txBody>
      </p:sp>
      <p:sp>
        <p:nvSpPr>
          <p:cNvPr id="1003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defRPr>
            </a:lvl1pPr>
          </a:lstStyle>
          <a:p>
            <a:fld id="{D995A201-67CB-4A80-8B1E-D2B7CA2A2C7D}" type="slidenum">
              <a:rPr lang="en-US" altLang="en-US"/>
              <a:pPr/>
              <a:t>‹#›</a:t>
            </a:fld>
            <a:endParaRPr lang="en-US" altLang="en-US"/>
          </a:p>
        </p:txBody>
      </p:sp>
      <p:pic>
        <p:nvPicPr>
          <p:cNvPr id="7175" name="Picture 7" descr="paint"/>
          <p:cNvPicPr>
            <a:picLocks noChangeAspect="1" noChangeArrowheads="1"/>
          </p:cNvPicPr>
          <p:nvPr/>
        </p:nvPicPr>
        <p:blipFill>
          <a:blip r:embed="rId1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1" charset="0"/>
        </a:defRPr>
      </a:lvl2pPr>
      <a:lvl3pPr algn="l" rtl="0" eaLnBrk="0" fontAlgn="base" hangingPunct="0">
        <a:spcBef>
          <a:spcPct val="0"/>
        </a:spcBef>
        <a:spcAft>
          <a:spcPct val="0"/>
        </a:spcAft>
        <a:defRPr kumimoji="1" sz="4000">
          <a:solidFill>
            <a:schemeClr val="tx2"/>
          </a:solidFill>
          <a:latin typeface="Arial Black" pitchFamily="1" charset="0"/>
        </a:defRPr>
      </a:lvl3pPr>
      <a:lvl4pPr algn="l" rtl="0" eaLnBrk="0" fontAlgn="base" hangingPunct="0">
        <a:spcBef>
          <a:spcPct val="0"/>
        </a:spcBef>
        <a:spcAft>
          <a:spcPct val="0"/>
        </a:spcAft>
        <a:defRPr kumimoji="1" sz="4000">
          <a:solidFill>
            <a:schemeClr val="tx2"/>
          </a:solidFill>
          <a:latin typeface="Arial Black" pitchFamily="1" charset="0"/>
        </a:defRPr>
      </a:lvl4pPr>
      <a:lvl5pPr algn="l" rtl="0" eaLnBrk="0" fontAlgn="base" hangingPunct="0">
        <a:spcBef>
          <a:spcPct val="0"/>
        </a:spcBef>
        <a:spcAft>
          <a:spcPct val="0"/>
        </a:spcAft>
        <a:defRPr kumimoji="1" sz="4000">
          <a:solidFill>
            <a:schemeClr val="tx2"/>
          </a:solidFill>
          <a:latin typeface="Arial Black" pitchFamily="1" charset="0"/>
        </a:defRPr>
      </a:lvl5pPr>
      <a:lvl6pPr marL="457200" algn="l" rtl="0" eaLnBrk="0" fontAlgn="base" hangingPunct="0">
        <a:spcBef>
          <a:spcPct val="0"/>
        </a:spcBef>
        <a:spcAft>
          <a:spcPct val="0"/>
        </a:spcAft>
        <a:defRPr kumimoji="1" sz="4000">
          <a:solidFill>
            <a:schemeClr val="tx2"/>
          </a:solidFill>
          <a:latin typeface="Arial Black" pitchFamily="1" charset="0"/>
        </a:defRPr>
      </a:lvl6pPr>
      <a:lvl7pPr marL="914400" algn="l" rtl="0" eaLnBrk="0" fontAlgn="base" hangingPunct="0">
        <a:spcBef>
          <a:spcPct val="0"/>
        </a:spcBef>
        <a:spcAft>
          <a:spcPct val="0"/>
        </a:spcAft>
        <a:defRPr kumimoji="1" sz="4000">
          <a:solidFill>
            <a:schemeClr val="tx2"/>
          </a:solidFill>
          <a:latin typeface="Arial Black" pitchFamily="1" charset="0"/>
        </a:defRPr>
      </a:lvl7pPr>
      <a:lvl8pPr marL="1371600" algn="l" rtl="0" eaLnBrk="0" fontAlgn="base" hangingPunct="0">
        <a:spcBef>
          <a:spcPct val="0"/>
        </a:spcBef>
        <a:spcAft>
          <a:spcPct val="0"/>
        </a:spcAft>
        <a:defRPr kumimoji="1" sz="4000">
          <a:solidFill>
            <a:schemeClr val="tx2"/>
          </a:solidFill>
          <a:latin typeface="Arial Black" pitchFamily="1" charset="0"/>
        </a:defRPr>
      </a:lvl8pPr>
      <a:lvl9pPr marL="1828800" algn="l" rtl="0" eaLnBrk="0" fontAlgn="base" hangingPunct="0">
        <a:spcBef>
          <a:spcPct val="0"/>
        </a:spcBef>
        <a:spcAft>
          <a:spcPct val="0"/>
        </a:spcAft>
        <a:defRPr kumimoji="1" sz="4000">
          <a:solidFill>
            <a:schemeClr val="tx2"/>
          </a:solidFill>
          <a:latin typeface="Arial Black" pitchFamily="1" charset="0"/>
        </a:defRPr>
      </a:lvl9pPr>
    </p:titleStyle>
    <p:bodyStyle>
      <a:lvl1pPr marL="342900" indent="-342900" algn="l" rtl="0" eaLnBrk="0" fontAlgn="base" hangingPunct="0">
        <a:spcBef>
          <a:spcPct val="20000"/>
        </a:spcBef>
        <a:spcAft>
          <a:spcPct val="0"/>
        </a:spcAft>
        <a:buClr>
          <a:schemeClr val="accent2"/>
        </a:buClr>
        <a:buFont typeface="Monotype Sorts" pitchFamily="1"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1"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1"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762000"/>
            <a:ext cx="7696200" cy="2362200"/>
          </a:xfrm>
        </p:spPr>
        <p:txBody>
          <a:bodyPr/>
          <a:lstStyle/>
          <a:p>
            <a:r>
              <a:rPr lang="en-US" altLang="en-US" sz="4400" smtClean="0">
                <a:latin typeface="Arial" panose="020B0604020202020204" pitchFamily="34" charset="0"/>
                <a:cs typeface="Arial" panose="020B0604020202020204" pitchFamily="34" charset="0"/>
              </a:rPr>
              <a:t>Geo479/579: Geostatistics</a:t>
            </a:r>
            <a:r>
              <a:rPr lang="en-US" altLang="en-US" smtClean="0">
                <a:latin typeface="Arial" panose="020B0604020202020204" pitchFamily="34" charset="0"/>
                <a:cs typeface="Arial" panose="020B0604020202020204" pitchFamily="34" charset="0"/>
              </a:rPr>
              <a:t/>
            </a:r>
            <a:br>
              <a:rPr lang="en-US" altLang="en-US" smtClean="0">
                <a:latin typeface="Arial" panose="020B0604020202020204" pitchFamily="34" charset="0"/>
                <a:cs typeface="Arial" panose="020B0604020202020204" pitchFamily="34" charset="0"/>
              </a:rPr>
            </a:br>
            <a:r>
              <a:rPr lang="en-US" altLang="en-US" smtClean="0">
                <a:latin typeface="Arial" panose="020B0604020202020204" pitchFamily="34" charset="0"/>
                <a:cs typeface="Arial" panose="020B0604020202020204" pitchFamily="34" charset="0"/>
              </a:rPr>
              <a:t/>
            </a:r>
            <a:br>
              <a:rPr lang="en-US" altLang="en-US" smtClean="0">
                <a:latin typeface="Arial" panose="020B0604020202020204" pitchFamily="34" charset="0"/>
                <a:cs typeface="Arial" panose="020B0604020202020204" pitchFamily="34" charset="0"/>
              </a:rPr>
            </a:br>
            <a:r>
              <a:rPr lang="en-US" altLang="en-US" sz="3600" smtClean="0">
                <a:latin typeface="Arial" panose="020B0604020202020204" pitchFamily="34" charset="0"/>
                <a:cs typeface="Arial" panose="020B0604020202020204" pitchFamily="34" charset="0"/>
              </a:rPr>
              <a:t>Ch12. Ordinary Kriging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panose="020B0604020202020204" pitchFamily="34" charset="0"/>
              </a:rPr>
              <a:t>The Effect of Scale</a:t>
            </a:r>
          </a:p>
        </p:txBody>
      </p:sp>
      <p:sp>
        <p:nvSpPr>
          <p:cNvPr id="15363" name="Rectangle 6"/>
          <p:cNvSpPr>
            <a:spLocks noGrp="1" noChangeArrowheads="1"/>
          </p:cNvSpPr>
          <p:nvPr>
            <p:ph type="body" sz="half" idx="1"/>
          </p:nvPr>
        </p:nvSpPr>
        <p:spPr>
          <a:xfrm>
            <a:off x="457200" y="1676400"/>
            <a:ext cx="8382000" cy="4171950"/>
          </a:xfrm>
        </p:spPr>
        <p:txBody>
          <a:bodyPr/>
          <a:lstStyle/>
          <a:p>
            <a:pPr>
              <a:buFont typeface="Wingdings" panose="05000000000000000000" pitchFamily="2" charset="2"/>
              <a:buChar char="§"/>
            </a:pPr>
            <a:r>
              <a:rPr lang="en-US" altLang="en-US" sz="2800" smtClean="0"/>
              <a:t>With any rescaling of the variogram, neither the Kriging weights nor the estimate are changed while the variance increases by the same factor used to scale the variogram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7"/>
          <p:cNvGrpSpPr>
            <a:grpSpLocks/>
          </p:cNvGrpSpPr>
          <p:nvPr/>
        </p:nvGrpSpPr>
        <p:grpSpPr bwMode="auto">
          <a:xfrm>
            <a:off x="3352800" y="0"/>
            <a:ext cx="5791200" cy="2682875"/>
            <a:chOff x="1488" y="1872"/>
            <a:chExt cx="3936" cy="1882"/>
          </a:xfrm>
        </p:grpSpPr>
        <p:pic>
          <p:nvPicPr>
            <p:cNvPr id="4105" name="Picture 8" descr="304305"/>
            <p:cNvPicPr>
              <a:picLocks noChangeAspect="1" noChangeArrowheads="1"/>
            </p:cNvPicPr>
            <p:nvPr/>
          </p:nvPicPr>
          <p:blipFill>
            <a:blip r:embed="rId4" cstate="print">
              <a:extLst>
                <a:ext uri="{28A0092B-C50C-407E-A947-70E740481C1C}">
                  <a14:useLocalDpi xmlns:a14="http://schemas.microsoft.com/office/drawing/2010/main" val="0"/>
                </a:ext>
              </a:extLst>
            </a:blip>
            <a:srcRect l="1886" t="6024" r="54724" b="67560"/>
            <a:stretch>
              <a:fillRect/>
            </a:stretch>
          </p:blipFill>
          <p:spPr bwMode="auto">
            <a:xfrm>
              <a:off x="1488" y="1872"/>
              <a:ext cx="3936" cy="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Oval 9"/>
            <p:cNvSpPr>
              <a:spLocks noChangeArrowheads="1"/>
            </p:cNvSpPr>
            <p:nvPr/>
          </p:nvSpPr>
          <p:spPr bwMode="auto">
            <a:xfrm rot="-2327618">
              <a:off x="4512" y="2208"/>
              <a:ext cx="480" cy="24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4100" name="Rectangle 2"/>
          <p:cNvSpPr>
            <a:spLocks noGrp="1" noChangeArrowheads="1"/>
          </p:cNvSpPr>
          <p:nvPr>
            <p:ph type="title"/>
          </p:nvPr>
        </p:nvSpPr>
        <p:spPr/>
        <p:txBody>
          <a:bodyPr/>
          <a:lstStyle/>
          <a:p>
            <a:r>
              <a:rPr lang="en-US" altLang="en-US" dirty="0" smtClean="0">
                <a:solidFill>
                  <a:schemeClr val="accent1"/>
                </a:solidFill>
                <a:latin typeface="Arial" panose="020B0604020202020204" pitchFamily="34" charset="0"/>
              </a:rPr>
              <a:t>Shape</a:t>
            </a:r>
          </a:p>
        </p:txBody>
      </p:sp>
      <p:graphicFrame>
        <p:nvGraphicFramePr>
          <p:cNvPr id="4098" name="Object 5"/>
          <p:cNvGraphicFramePr>
            <a:graphicFrameLocks noGrp="1" noChangeAspect="1"/>
          </p:cNvGraphicFramePr>
          <p:nvPr>
            <p:ph type="body" sz="half" idx="1"/>
          </p:nvPr>
        </p:nvGraphicFramePr>
        <p:xfrm>
          <a:off x="457200" y="1481138"/>
          <a:ext cx="3124200" cy="1338262"/>
        </p:xfrm>
        <a:graphic>
          <a:graphicData uri="http://schemas.openxmlformats.org/presentationml/2006/ole">
            <mc:AlternateContent xmlns:mc="http://schemas.openxmlformats.org/markup-compatibility/2006">
              <mc:Choice xmlns:v="urn:schemas-microsoft-com:vml" Requires="v">
                <p:oleObj spid="_x0000_s4109" name="Equation" r:id="rId5" imgW="1778000" imgH="762000" progId="Equation.3">
                  <p:embed/>
                </p:oleObj>
              </mc:Choice>
              <mc:Fallback>
                <p:oleObj name="Equation" r:id="rId5" imgW="1778000" imgH="7620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481138"/>
                        <a:ext cx="3124200" cy="133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101" name="Picture 6" descr="302303"/>
          <p:cNvPicPr>
            <a:picLocks noChangeAspect="1" noChangeArrowheads="1"/>
          </p:cNvPicPr>
          <p:nvPr/>
        </p:nvPicPr>
        <p:blipFill>
          <a:blip r:embed="rId7" cstate="print">
            <a:extLst>
              <a:ext uri="{28A0092B-C50C-407E-A947-70E740481C1C}">
                <a14:useLocalDpi xmlns:a14="http://schemas.microsoft.com/office/drawing/2010/main" val="0"/>
              </a:ext>
            </a:extLst>
          </a:blip>
          <a:srcRect l="51102" t="7028" r="2367" b="73897"/>
          <a:stretch>
            <a:fillRect/>
          </a:stretch>
        </p:blipFill>
        <p:spPr bwMode="auto">
          <a:xfrm>
            <a:off x="3048000" y="3544888"/>
            <a:ext cx="6019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0"/>
          <p:cNvSpPr txBox="1">
            <a:spLocks noChangeArrowheads="1"/>
          </p:cNvSpPr>
          <p:nvPr/>
        </p:nvSpPr>
        <p:spPr bwMode="auto">
          <a:xfrm>
            <a:off x="609600" y="2911475"/>
            <a:ext cx="2411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sz="2400" dirty="0">
                <a:solidFill>
                  <a:schemeClr val="accent1"/>
                </a:solidFill>
              </a:rPr>
              <a:t>Exponential vs. </a:t>
            </a:r>
          </a:p>
          <a:p>
            <a:r>
              <a:rPr lang="en-US" altLang="en-US" sz="2400" dirty="0">
                <a:solidFill>
                  <a:schemeClr val="accent1"/>
                </a:solidFill>
              </a:rPr>
              <a:t>Gaussian model</a:t>
            </a:r>
            <a:endParaRPr lang="en-US" altLang="en-US" dirty="0">
              <a:solidFill>
                <a:schemeClr val="accent1"/>
              </a:solidFill>
            </a:endParaRPr>
          </a:p>
        </p:txBody>
      </p:sp>
      <p:sp>
        <p:nvSpPr>
          <p:cNvPr id="4103" name="Text Box 12"/>
          <p:cNvSpPr txBox="1">
            <a:spLocks noChangeArrowheads="1"/>
          </p:cNvSpPr>
          <p:nvPr/>
        </p:nvSpPr>
        <p:spPr bwMode="auto">
          <a:xfrm>
            <a:off x="4114800" y="2743200"/>
            <a:ext cx="1582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Exponential </a:t>
            </a:r>
            <a:endParaRPr lang="en-US" altLang="en-US"/>
          </a:p>
        </p:txBody>
      </p:sp>
      <p:sp>
        <p:nvSpPr>
          <p:cNvPr id="4104" name="Text Box 13"/>
          <p:cNvSpPr txBox="1">
            <a:spLocks noChangeArrowheads="1"/>
          </p:cNvSpPr>
          <p:nvPr/>
        </p:nvSpPr>
        <p:spPr bwMode="auto">
          <a:xfrm>
            <a:off x="7162800" y="2743200"/>
            <a:ext cx="125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Gaussian</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685800"/>
            <a:ext cx="7772400" cy="609600"/>
          </a:xfrm>
        </p:spPr>
        <p:txBody>
          <a:bodyPr/>
          <a:lstStyle/>
          <a:p>
            <a:r>
              <a:rPr lang="en-US" altLang="en-US" smtClean="0">
                <a:latin typeface="Arial" panose="020B0604020202020204" pitchFamily="34" charset="0"/>
              </a:rPr>
              <a:t>The Effect of Shape</a:t>
            </a:r>
            <a:endParaRPr lang="en-US" altLang="en-US" sz="3200" smtClean="0"/>
          </a:p>
        </p:txBody>
      </p:sp>
      <p:sp>
        <p:nvSpPr>
          <p:cNvPr id="16387" name="Rectangle 3"/>
          <p:cNvSpPr>
            <a:spLocks noGrp="1" noChangeArrowheads="1"/>
          </p:cNvSpPr>
          <p:nvPr>
            <p:ph type="body" idx="1"/>
          </p:nvPr>
        </p:nvSpPr>
        <p:spPr>
          <a:xfrm>
            <a:off x="381000" y="1600200"/>
            <a:ext cx="8382000" cy="4800600"/>
          </a:xfrm>
        </p:spPr>
        <p:txBody>
          <a:bodyPr/>
          <a:lstStyle/>
          <a:p>
            <a:pPr marL="609600" indent="-609600">
              <a:lnSpc>
                <a:spcPct val="90000"/>
              </a:lnSpc>
              <a:buFont typeface="Wingdings" panose="05000000000000000000" pitchFamily="2" charset="2"/>
              <a:buChar char="§"/>
            </a:pPr>
            <a:r>
              <a:rPr lang="en-US" altLang="en-US" sz="2800" smtClean="0"/>
              <a:t>Exponential (Eq1) vs. Gaussian (Eq2) variogram model</a:t>
            </a:r>
          </a:p>
          <a:p>
            <a:pPr marL="609600" indent="-609600">
              <a:lnSpc>
                <a:spcPct val="90000"/>
              </a:lnSpc>
              <a:buFont typeface="Wingdings" panose="05000000000000000000" pitchFamily="2" charset="2"/>
              <a:buChar char="§"/>
            </a:pPr>
            <a:r>
              <a:rPr lang="en-US" altLang="en-US" sz="2800" smtClean="0"/>
              <a:t>The Gaussian variogram model assigns more weight to the closer samples </a:t>
            </a:r>
          </a:p>
          <a:p>
            <a:pPr marL="609600" indent="-609600">
              <a:lnSpc>
                <a:spcPct val="90000"/>
              </a:lnSpc>
            </a:pPr>
            <a:endParaRPr lang="en-US" altLang="en-US" sz="2800" smtClean="0"/>
          </a:p>
          <a:p>
            <a:pPr marL="609600" indent="-609600">
              <a:lnSpc>
                <a:spcPct val="90000"/>
              </a:lnSpc>
              <a:buFont typeface="Monotype Sorts" pitchFamily="1" charset="2"/>
              <a:buNone/>
            </a:pPr>
            <a:endParaRPr lang="en-US" altLang="en-US" sz="2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685800"/>
            <a:ext cx="7772400" cy="609600"/>
          </a:xfrm>
        </p:spPr>
        <p:txBody>
          <a:bodyPr/>
          <a:lstStyle/>
          <a:p>
            <a:r>
              <a:rPr lang="en-US" altLang="en-US" smtClean="0">
                <a:latin typeface="Arial" panose="020B0604020202020204" pitchFamily="34" charset="0"/>
              </a:rPr>
              <a:t>The Effect of Shape</a:t>
            </a:r>
            <a:endParaRPr lang="en-US" altLang="en-US" sz="3200" smtClean="0"/>
          </a:p>
        </p:txBody>
      </p:sp>
      <p:sp>
        <p:nvSpPr>
          <p:cNvPr id="17411" name="Rectangle 3"/>
          <p:cNvSpPr>
            <a:spLocks noGrp="1" noChangeArrowheads="1"/>
          </p:cNvSpPr>
          <p:nvPr>
            <p:ph type="body" idx="1"/>
          </p:nvPr>
        </p:nvSpPr>
        <p:spPr>
          <a:xfrm>
            <a:off x="381000" y="1600200"/>
            <a:ext cx="8382000" cy="4800600"/>
          </a:xfrm>
        </p:spPr>
        <p:txBody>
          <a:bodyPr/>
          <a:lstStyle/>
          <a:p>
            <a:pPr marL="609600" indent="-609600">
              <a:lnSpc>
                <a:spcPct val="90000"/>
              </a:lnSpc>
              <a:buFont typeface="Wingdings" panose="05000000000000000000" pitchFamily="2" charset="2"/>
              <a:buChar char="§"/>
            </a:pPr>
            <a:r>
              <a:rPr lang="en-US" altLang="en-US" sz="2800" smtClean="0"/>
              <a:t>Screen effect - a sample falls behind another sample that is closer to the unknown. It receives less (or negative) weights, sample 5 vs. 6</a:t>
            </a:r>
          </a:p>
          <a:p>
            <a:pPr marL="609600" indent="-609600">
              <a:lnSpc>
                <a:spcPct val="90000"/>
              </a:lnSpc>
              <a:buFont typeface="Wingdings" panose="05000000000000000000" pitchFamily="2" charset="2"/>
              <a:buChar char="§"/>
            </a:pPr>
            <a:r>
              <a:rPr lang="en-US" altLang="en-US" sz="2800" smtClean="0"/>
              <a:t>The Gaussian models has a stronger screen effect than the exponential model</a:t>
            </a:r>
          </a:p>
          <a:p>
            <a:pPr marL="609600" indent="-609600">
              <a:lnSpc>
                <a:spcPct val="90000"/>
              </a:lnSpc>
            </a:pPr>
            <a:endParaRPr lang="en-US" altLang="en-US" sz="2800" smtClean="0"/>
          </a:p>
          <a:p>
            <a:pPr marL="609600" indent="-609600">
              <a:lnSpc>
                <a:spcPct val="90000"/>
              </a:lnSpc>
              <a:buFont typeface="Monotype Sorts" pitchFamily="1" charset="2"/>
              <a:buNone/>
            </a:pPr>
            <a:endParaRPr lang="en-US" altLang="en-US" sz="28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685800"/>
            <a:ext cx="7772400" cy="609600"/>
          </a:xfrm>
        </p:spPr>
        <p:txBody>
          <a:bodyPr/>
          <a:lstStyle/>
          <a:p>
            <a:r>
              <a:rPr lang="en-US" altLang="en-US" smtClean="0">
                <a:latin typeface="Arial" panose="020B0604020202020204" pitchFamily="34" charset="0"/>
              </a:rPr>
              <a:t>The Effect of Shape</a:t>
            </a:r>
            <a:endParaRPr lang="en-US" altLang="en-US" sz="3200" smtClean="0"/>
          </a:p>
        </p:txBody>
      </p:sp>
      <p:sp>
        <p:nvSpPr>
          <p:cNvPr id="18435" name="Rectangle 3"/>
          <p:cNvSpPr>
            <a:spLocks noGrp="1" noChangeArrowheads="1"/>
          </p:cNvSpPr>
          <p:nvPr>
            <p:ph type="body" idx="1"/>
          </p:nvPr>
        </p:nvSpPr>
        <p:spPr>
          <a:xfrm>
            <a:off x="381000" y="1600200"/>
            <a:ext cx="8382000" cy="4800600"/>
          </a:xfrm>
        </p:spPr>
        <p:txBody>
          <a:bodyPr/>
          <a:lstStyle/>
          <a:p>
            <a:pPr marL="609600" indent="-609600">
              <a:lnSpc>
                <a:spcPct val="90000"/>
              </a:lnSpc>
              <a:buFont typeface="Wingdings" panose="05000000000000000000" pitchFamily="2" charset="2"/>
              <a:buChar char="§"/>
            </a:pPr>
            <a:r>
              <a:rPr lang="en-US" altLang="en-US" sz="2800" smtClean="0"/>
              <a:t>Weights that are less than 0 or greater than 1 can produce estimates larger than the largest sample value or smaller than the smallest. Weights within [0,1] produce estimates only within the min and max of sample values </a:t>
            </a:r>
          </a:p>
          <a:p>
            <a:pPr marL="609600" indent="-609600">
              <a:lnSpc>
                <a:spcPct val="90000"/>
              </a:lnSpc>
              <a:buFont typeface="Wingdings" panose="05000000000000000000" pitchFamily="2" charset="2"/>
              <a:buChar char="§"/>
            </a:pPr>
            <a:r>
              <a:rPr lang="en-US" altLang="en-US" sz="2800" smtClean="0"/>
              <a:t>Negative weights may produce negative estimates, although in most science applications values should be positive </a:t>
            </a:r>
          </a:p>
          <a:p>
            <a:pPr marL="609600" indent="-609600">
              <a:lnSpc>
                <a:spcPct val="90000"/>
              </a:lnSpc>
              <a:buFont typeface="Monotype Sorts" pitchFamily="1" charset="2"/>
              <a:buNone/>
            </a:pPr>
            <a:endParaRPr lang="en-US" alt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dirty="0" smtClean="0">
                <a:solidFill>
                  <a:schemeClr val="accent1"/>
                </a:solidFill>
                <a:latin typeface="Arial" panose="020B0604020202020204" pitchFamily="34" charset="0"/>
              </a:rPr>
              <a:t>Nugget</a:t>
            </a:r>
            <a:r>
              <a:rPr lang="en-US" altLang="en-US" dirty="0" smtClean="0">
                <a:latin typeface="Arial" panose="020B0604020202020204" pitchFamily="34" charset="0"/>
              </a:rPr>
              <a:t> </a:t>
            </a:r>
            <a:endParaRPr lang="en-US" altLang="en-US" dirty="0" smtClean="0"/>
          </a:p>
        </p:txBody>
      </p:sp>
      <p:pic>
        <p:nvPicPr>
          <p:cNvPr id="5124" name="Picture 4" descr="306307"/>
          <p:cNvPicPr>
            <a:picLocks noChangeAspect="1" noChangeArrowheads="1"/>
          </p:cNvPicPr>
          <p:nvPr/>
        </p:nvPicPr>
        <p:blipFill>
          <a:blip r:embed="rId4" cstate="print">
            <a:extLst>
              <a:ext uri="{28A0092B-C50C-407E-A947-70E740481C1C}">
                <a14:useLocalDpi xmlns:a14="http://schemas.microsoft.com/office/drawing/2010/main" val="0"/>
              </a:ext>
            </a:extLst>
          </a:blip>
          <a:srcRect t="7028" r="53467" b="75439"/>
          <a:stretch>
            <a:fillRect/>
          </a:stretch>
        </p:blipFill>
        <p:spPr bwMode="auto">
          <a:xfrm>
            <a:off x="3429000" y="3657600"/>
            <a:ext cx="56388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306307"/>
          <p:cNvPicPr>
            <a:picLocks noChangeAspect="1" noChangeArrowheads="1"/>
          </p:cNvPicPr>
          <p:nvPr/>
        </p:nvPicPr>
        <p:blipFill>
          <a:blip r:embed="rId5" cstate="print">
            <a:extLst>
              <a:ext uri="{28A0092B-C50C-407E-A947-70E740481C1C}">
                <a14:useLocalDpi xmlns:a14="http://schemas.microsoft.com/office/drawing/2010/main" val="0"/>
              </a:ext>
            </a:extLst>
          </a:blip>
          <a:srcRect t="33327" r="53467" b="27713"/>
          <a:stretch>
            <a:fillRect/>
          </a:stretch>
        </p:blipFill>
        <p:spPr bwMode="auto">
          <a:xfrm>
            <a:off x="3976688" y="0"/>
            <a:ext cx="5167312"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9"/>
          <p:cNvGraphicFramePr>
            <a:graphicFrameLocks noChangeAspect="1"/>
          </p:cNvGraphicFramePr>
          <p:nvPr/>
        </p:nvGraphicFramePr>
        <p:xfrm>
          <a:off x="381000" y="1752600"/>
          <a:ext cx="3595688" cy="1177925"/>
        </p:xfrm>
        <a:graphic>
          <a:graphicData uri="http://schemas.openxmlformats.org/presentationml/2006/ole">
            <mc:AlternateContent xmlns:mc="http://schemas.openxmlformats.org/markup-compatibility/2006">
              <mc:Choice xmlns:v="urn:schemas-microsoft-com:vml" Requires="v">
                <p:oleObj spid="_x0000_s5129" name="Equation" r:id="rId6" imgW="2019300" imgH="660400" progId="Equation.3">
                  <p:embed/>
                </p:oleObj>
              </mc:Choice>
              <mc:Fallback>
                <p:oleObj name="Equation" r:id="rId6" imgW="2019300" imgH="6604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752600"/>
                        <a:ext cx="3595688"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Text Box 10"/>
          <p:cNvSpPr txBox="1">
            <a:spLocks noChangeArrowheads="1"/>
          </p:cNvSpPr>
          <p:nvPr/>
        </p:nvSpPr>
        <p:spPr bwMode="auto">
          <a:xfrm>
            <a:off x="457200" y="3124200"/>
            <a:ext cx="328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dirty="0">
                <a:solidFill>
                  <a:schemeClr val="accent1"/>
                </a:solidFill>
              </a:rPr>
              <a:t>Nugget = 0 vs. =1/2 sill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381000"/>
            <a:ext cx="7772400" cy="838200"/>
          </a:xfrm>
        </p:spPr>
        <p:txBody>
          <a:bodyPr/>
          <a:lstStyle/>
          <a:p>
            <a:r>
              <a:rPr lang="en-US" altLang="en-US" smtClean="0">
                <a:latin typeface="Arial" panose="020B0604020202020204" pitchFamily="34" charset="0"/>
              </a:rPr>
              <a:t>The Nugget Effect</a:t>
            </a:r>
            <a:endParaRPr lang="en-US" altLang="en-US" sz="3200" smtClean="0"/>
          </a:p>
        </p:txBody>
      </p:sp>
      <p:sp>
        <p:nvSpPr>
          <p:cNvPr id="19459" name="Rectangle 3"/>
          <p:cNvSpPr>
            <a:spLocks noGrp="1" noChangeArrowheads="1"/>
          </p:cNvSpPr>
          <p:nvPr>
            <p:ph type="body" idx="1"/>
          </p:nvPr>
        </p:nvSpPr>
        <p:spPr>
          <a:xfrm>
            <a:off x="381000" y="1600200"/>
            <a:ext cx="8382000" cy="4724400"/>
          </a:xfrm>
        </p:spPr>
        <p:txBody>
          <a:bodyPr/>
          <a:lstStyle/>
          <a:p>
            <a:pPr>
              <a:lnSpc>
                <a:spcPct val="90000"/>
              </a:lnSpc>
              <a:buFont typeface="Wingdings" panose="05000000000000000000" pitchFamily="2" charset="2"/>
              <a:buChar char="§"/>
            </a:pPr>
            <a:r>
              <a:rPr lang="en-US" altLang="en-US" sz="2800" smtClean="0"/>
              <a:t>The nugget effect makes weights become more similar to each other and results in higher kriging variance</a:t>
            </a:r>
          </a:p>
          <a:p>
            <a:pPr>
              <a:lnSpc>
                <a:spcPct val="90000"/>
              </a:lnSpc>
              <a:buFont typeface="Wingdings" panose="05000000000000000000" pitchFamily="2" charset="2"/>
              <a:buChar char="§"/>
            </a:pPr>
            <a:r>
              <a:rPr lang="en-US" altLang="en-US" sz="2800" smtClean="0"/>
              <a:t>A pure nugget effect model entails a complete lack of spatial correlation  </a:t>
            </a:r>
          </a:p>
          <a:p>
            <a:pPr>
              <a:lnSpc>
                <a:spcPct val="90000"/>
              </a:lnSpc>
            </a:pPr>
            <a:endParaRPr lang="en-US" altLang="en-US" sz="2800" smtClean="0"/>
          </a:p>
          <a:p>
            <a:pPr>
              <a:lnSpc>
                <a:spcPct val="90000"/>
              </a:lnSpc>
            </a:pPr>
            <a:endParaRPr lang="en-US" altLang="en-US" sz="2000" smtClean="0"/>
          </a:p>
          <a:p>
            <a:pPr>
              <a:lnSpc>
                <a:spcPct val="90000"/>
              </a:lnSpc>
              <a:buFont typeface="Monotype Sorts" pitchFamily="1" charset="2"/>
              <a:buNone/>
            </a:pPr>
            <a:endParaRPr lang="en-US" altLang="en-US" sz="20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306307"/>
          <p:cNvPicPr>
            <a:picLocks noChangeAspect="1" noChangeArrowheads="1"/>
          </p:cNvPicPr>
          <p:nvPr/>
        </p:nvPicPr>
        <p:blipFill>
          <a:blip r:embed="rId4" cstate="print">
            <a:extLst>
              <a:ext uri="{28A0092B-C50C-407E-A947-70E740481C1C}">
                <a14:useLocalDpi xmlns:a14="http://schemas.microsoft.com/office/drawing/2010/main" val="0"/>
              </a:ext>
            </a:extLst>
          </a:blip>
          <a:srcRect l="49406" t="7994" r="3242" b="72789"/>
          <a:stretch>
            <a:fillRect/>
          </a:stretch>
        </p:blipFill>
        <p:spPr bwMode="auto">
          <a:xfrm>
            <a:off x="3276600" y="3733800"/>
            <a:ext cx="58674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title"/>
          </p:nvPr>
        </p:nvSpPr>
        <p:spPr/>
        <p:txBody>
          <a:bodyPr/>
          <a:lstStyle/>
          <a:p>
            <a:r>
              <a:rPr lang="en-US" altLang="en-US" dirty="0" smtClean="0">
                <a:solidFill>
                  <a:schemeClr val="accent1"/>
                </a:solidFill>
                <a:latin typeface="Arial" panose="020B0604020202020204" pitchFamily="34" charset="0"/>
              </a:rPr>
              <a:t>Range </a:t>
            </a:r>
            <a:endParaRPr lang="en-US" altLang="en-US" dirty="0" smtClean="0">
              <a:solidFill>
                <a:schemeClr val="accent1"/>
              </a:solidFill>
            </a:endParaRPr>
          </a:p>
        </p:txBody>
      </p:sp>
      <p:graphicFrame>
        <p:nvGraphicFramePr>
          <p:cNvPr id="6146" name="Object 6"/>
          <p:cNvGraphicFramePr>
            <a:graphicFrameLocks noChangeAspect="1"/>
          </p:cNvGraphicFramePr>
          <p:nvPr/>
        </p:nvGraphicFramePr>
        <p:xfrm>
          <a:off x="228600" y="1566863"/>
          <a:ext cx="3298825" cy="1085850"/>
        </p:xfrm>
        <a:graphic>
          <a:graphicData uri="http://schemas.openxmlformats.org/presentationml/2006/ole">
            <mc:AlternateContent xmlns:mc="http://schemas.openxmlformats.org/markup-compatibility/2006">
              <mc:Choice xmlns:v="urn:schemas-microsoft-com:vml" Requires="v">
                <p:oleObj spid="_x0000_s6155" name="Equation" r:id="rId5" imgW="1854200" imgH="609600" progId="Equation.3">
                  <p:embed/>
                </p:oleObj>
              </mc:Choice>
              <mc:Fallback>
                <p:oleObj name="Equation" r:id="rId5" imgW="1854200" imgH="609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66863"/>
                        <a:ext cx="3298825"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49" name="Picture 8" descr="308309"/>
          <p:cNvPicPr>
            <a:picLocks noChangeAspect="1" noChangeArrowheads="1"/>
          </p:cNvPicPr>
          <p:nvPr/>
        </p:nvPicPr>
        <p:blipFill>
          <a:blip r:embed="rId7" cstate="print">
            <a:extLst>
              <a:ext uri="{28A0092B-C50C-407E-A947-70E740481C1C}">
                <a14:useLocalDpi xmlns:a14="http://schemas.microsoft.com/office/drawing/2010/main" val="0"/>
              </a:ext>
            </a:extLst>
          </a:blip>
          <a:srcRect l="2367" t="8032" r="53467" b="63857"/>
          <a:stretch>
            <a:fillRect/>
          </a:stretch>
        </p:blipFill>
        <p:spPr bwMode="auto">
          <a:xfrm>
            <a:off x="3657600" y="152400"/>
            <a:ext cx="548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9"/>
          <p:cNvSpPr txBox="1">
            <a:spLocks noChangeArrowheads="1"/>
          </p:cNvSpPr>
          <p:nvPr/>
        </p:nvSpPr>
        <p:spPr bwMode="auto">
          <a:xfrm>
            <a:off x="381000" y="2819400"/>
            <a:ext cx="282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dirty="0">
                <a:solidFill>
                  <a:schemeClr val="accent1"/>
                </a:solidFill>
              </a:rPr>
              <a:t>Range of </a:t>
            </a:r>
            <a:r>
              <a:rPr lang="en-US" altLang="en-US" sz="2400" i="1" dirty="0">
                <a:solidFill>
                  <a:schemeClr val="accent1"/>
                </a:solidFill>
              </a:rPr>
              <a:t>h</a:t>
            </a:r>
            <a:r>
              <a:rPr lang="en-US" altLang="en-US" sz="2400" dirty="0">
                <a:solidFill>
                  <a:schemeClr val="accent1"/>
                </a:solidFill>
              </a:rPr>
              <a:t> vs. 1/2</a:t>
            </a:r>
            <a:r>
              <a:rPr lang="en-US" altLang="en-US" sz="2400" i="1" dirty="0">
                <a:solidFill>
                  <a:schemeClr val="accent1"/>
                </a:solidFill>
              </a:rPr>
              <a:t>h</a:t>
            </a:r>
            <a:endParaRPr lang="en-US" altLang="en-US" dirty="0">
              <a:solidFill>
                <a:schemeClr val="accent1"/>
              </a:solidFill>
            </a:endParaRPr>
          </a:p>
        </p:txBody>
      </p:sp>
      <p:sp>
        <p:nvSpPr>
          <p:cNvPr id="6151" name="Text Box 10"/>
          <p:cNvSpPr txBox="1">
            <a:spLocks noChangeArrowheads="1"/>
          </p:cNvSpPr>
          <p:nvPr/>
        </p:nvSpPr>
        <p:spPr bwMode="auto">
          <a:xfrm>
            <a:off x="4114800" y="2819400"/>
            <a:ext cx="1504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Range = 10</a:t>
            </a:r>
            <a:endParaRPr lang="en-US" altLang="en-US"/>
          </a:p>
        </p:txBody>
      </p:sp>
      <p:sp>
        <p:nvSpPr>
          <p:cNvPr id="6152" name="Text Box 11"/>
          <p:cNvSpPr txBox="1">
            <a:spLocks noChangeArrowheads="1"/>
          </p:cNvSpPr>
          <p:nvPr/>
        </p:nvSpPr>
        <p:spPr bwMode="auto">
          <a:xfrm>
            <a:off x="7029450" y="2819400"/>
            <a:ext cx="1504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Range = 20</a:t>
            </a:r>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381000"/>
            <a:ext cx="7772400" cy="838200"/>
          </a:xfrm>
        </p:spPr>
        <p:txBody>
          <a:bodyPr/>
          <a:lstStyle/>
          <a:p>
            <a:r>
              <a:rPr lang="en-US" altLang="en-US" smtClean="0">
                <a:latin typeface="Arial" panose="020B0604020202020204" pitchFamily="34" charset="0"/>
              </a:rPr>
              <a:t>The</a:t>
            </a:r>
            <a:r>
              <a:rPr lang="en-US" altLang="en-US" sz="3200" smtClean="0"/>
              <a:t> </a:t>
            </a:r>
            <a:r>
              <a:rPr lang="en-US" altLang="en-US" smtClean="0">
                <a:latin typeface="Arial" panose="020B0604020202020204" pitchFamily="34" charset="0"/>
              </a:rPr>
              <a:t>Effect of Range</a:t>
            </a:r>
            <a:endParaRPr lang="en-US" altLang="en-US" sz="3200" smtClean="0"/>
          </a:p>
        </p:txBody>
      </p:sp>
      <p:sp>
        <p:nvSpPr>
          <p:cNvPr id="20483" name="Rectangle 3"/>
          <p:cNvSpPr>
            <a:spLocks noGrp="1" noChangeArrowheads="1"/>
          </p:cNvSpPr>
          <p:nvPr>
            <p:ph type="body" idx="1"/>
          </p:nvPr>
        </p:nvSpPr>
        <p:spPr>
          <a:xfrm>
            <a:off x="457200" y="1524000"/>
            <a:ext cx="8229600" cy="4724400"/>
          </a:xfrm>
        </p:spPr>
        <p:txBody>
          <a:bodyPr/>
          <a:lstStyle/>
          <a:p>
            <a:pPr>
              <a:lnSpc>
                <a:spcPct val="90000"/>
              </a:lnSpc>
              <a:buFont typeface="Wingdings" panose="05000000000000000000" pitchFamily="2" charset="2"/>
              <a:buChar char="§"/>
            </a:pPr>
            <a:r>
              <a:rPr lang="en-US" altLang="en-US" sz="2800" smtClean="0"/>
              <a:t>A decrease in the range raises the kriging variance </a:t>
            </a:r>
          </a:p>
          <a:p>
            <a:pPr>
              <a:lnSpc>
                <a:spcPct val="90000"/>
              </a:lnSpc>
              <a:buFont typeface="Wingdings" panose="05000000000000000000" pitchFamily="2" charset="2"/>
              <a:buChar char="§"/>
            </a:pPr>
            <a:r>
              <a:rPr lang="en-US" altLang="en-US" sz="2800" smtClean="0"/>
              <a:t>If the range becomes too small, then all samples appear to be equally far away from the point being estimated. Then the estimation becomes similar to the simple average of the samples with same weight, 1/n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304800" y="228600"/>
            <a:ext cx="7467600" cy="1143000"/>
          </a:xfrm>
        </p:spPr>
        <p:txBody>
          <a:bodyPr/>
          <a:lstStyle/>
          <a:p>
            <a:r>
              <a:rPr lang="en-US" altLang="en-US" dirty="0" smtClean="0">
                <a:solidFill>
                  <a:schemeClr val="accent1"/>
                </a:solidFill>
                <a:latin typeface="Arial" panose="020B0604020202020204" pitchFamily="34" charset="0"/>
              </a:rPr>
              <a:t>Anisotropy</a:t>
            </a:r>
            <a:r>
              <a:rPr lang="en-US" altLang="en-US" dirty="0" smtClean="0">
                <a:latin typeface="Arial" panose="020B0604020202020204" pitchFamily="34" charset="0"/>
              </a:rPr>
              <a:t> </a:t>
            </a:r>
            <a:endParaRPr lang="en-US" altLang="en-US" dirty="0" smtClean="0"/>
          </a:p>
        </p:txBody>
      </p:sp>
      <p:sp>
        <p:nvSpPr>
          <p:cNvPr id="21507" name="Rectangle 4"/>
          <p:cNvSpPr>
            <a:spLocks noGrp="1" noChangeArrowheads="1"/>
          </p:cNvSpPr>
          <p:nvPr>
            <p:ph type="body" idx="1"/>
          </p:nvPr>
        </p:nvSpPr>
        <p:spPr>
          <a:xfrm>
            <a:off x="304800" y="1447800"/>
            <a:ext cx="8178800" cy="4171950"/>
          </a:xfrm>
        </p:spPr>
        <p:txBody>
          <a:bodyPr/>
          <a:lstStyle/>
          <a:p>
            <a:pPr>
              <a:buFont typeface="Monotype Sorts" pitchFamily="1" charset="2"/>
              <a:buNone/>
            </a:pPr>
            <a:endParaRPr lang="en-US" altLang="en-US" smtClean="0"/>
          </a:p>
        </p:txBody>
      </p:sp>
      <p:pic>
        <p:nvPicPr>
          <p:cNvPr id="21508" name="Picture 7" descr="310311"/>
          <p:cNvPicPr>
            <a:picLocks noChangeAspect="1" noChangeArrowheads="1"/>
          </p:cNvPicPr>
          <p:nvPr/>
        </p:nvPicPr>
        <p:blipFill>
          <a:blip r:embed="rId3" cstate="print">
            <a:extLst>
              <a:ext uri="{28A0092B-C50C-407E-A947-70E740481C1C}">
                <a14:useLocalDpi xmlns:a14="http://schemas.microsoft.com/office/drawing/2010/main" val="0"/>
              </a:ext>
            </a:extLst>
          </a:blip>
          <a:srcRect l="3891" t="72791" r="52678" b="10724"/>
          <a:stretch>
            <a:fillRect/>
          </a:stretch>
        </p:blipFill>
        <p:spPr bwMode="auto">
          <a:xfrm>
            <a:off x="304800" y="3886200"/>
            <a:ext cx="5791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310311"/>
          <p:cNvPicPr>
            <a:picLocks noChangeAspect="1" noChangeArrowheads="1"/>
          </p:cNvPicPr>
          <p:nvPr/>
        </p:nvPicPr>
        <p:blipFill>
          <a:blip r:embed="rId4" cstate="print">
            <a:extLst>
              <a:ext uri="{28A0092B-C50C-407E-A947-70E740481C1C}">
                <a14:useLocalDpi xmlns:a14="http://schemas.microsoft.com/office/drawing/2010/main" val="0"/>
              </a:ext>
            </a:extLst>
          </a:blip>
          <a:srcRect l="3944" t="8388" r="55833" b="44426"/>
          <a:stretch>
            <a:fillRect/>
          </a:stretch>
        </p:blipFill>
        <p:spPr bwMode="auto">
          <a:xfrm>
            <a:off x="6781800" y="2590800"/>
            <a:ext cx="2090738"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312313"/>
          <p:cNvPicPr>
            <a:picLocks noChangeAspect="1" noChangeArrowheads="1"/>
          </p:cNvPicPr>
          <p:nvPr/>
        </p:nvPicPr>
        <p:blipFill>
          <a:blip r:embed="rId5" cstate="print">
            <a:extLst>
              <a:ext uri="{28A0092B-C50C-407E-A947-70E740481C1C}">
                <a14:useLocalDpi xmlns:a14="http://schemas.microsoft.com/office/drawing/2010/main" val="0"/>
              </a:ext>
            </a:extLst>
          </a:blip>
          <a:srcRect l="5522" t="8032" r="54256" b="44781"/>
          <a:stretch>
            <a:fillRect/>
          </a:stretch>
        </p:blipFill>
        <p:spPr bwMode="auto">
          <a:xfrm>
            <a:off x="3886200" y="2590800"/>
            <a:ext cx="2090738"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312313"/>
          <p:cNvPicPr>
            <a:picLocks noChangeAspect="1" noChangeArrowheads="1"/>
          </p:cNvPicPr>
          <p:nvPr/>
        </p:nvPicPr>
        <p:blipFill>
          <a:blip r:embed="rId6" cstate="print">
            <a:extLst>
              <a:ext uri="{28A0092B-C50C-407E-A947-70E740481C1C}">
                <a14:useLocalDpi xmlns:a14="http://schemas.microsoft.com/office/drawing/2010/main" val="0"/>
              </a:ext>
            </a:extLst>
          </a:blip>
          <a:srcRect l="52054" t="8813" r="4393" b="64638"/>
          <a:stretch>
            <a:fillRect/>
          </a:stretch>
        </p:blipFill>
        <p:spPr bwMode="auto">
          <a:xfrm>
            <a:off x="3581400" y="115888"/>
            <a:ext cx="54864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Oval 11"/>
          <p:cNvSpPr>
            <a:spLocks noChangeArrowheads="1"/>
          </p:cNvSpPr>
          <p:nvPr/>
        </p:nvSpPr>
        <p:spPr bwMode="auto">
          <a:xfrm rot="-1419539">
            <a:off x="4876800" y="609600"/>
            <a:ext cx="685800" cy="381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1513" name="Oval 12"/>
          <p:cNvSpPr>
            <a:spLocks noChangeArrowheads="1"/>
          </p:cNvSpPr>
          <p:nvPr/>
        </p:nvSpPr>
        <p:spPr bwMode="auto">
          <a:xfrm rot="-1419539">
            <a:off x="6629400" y="762000"/>
            <a:ext cx="685800" cy="381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1514" name="Text Box 13"/>
          <p:cNvSpPr txBox="1">
            <a:spLocks noChangeArrowheads="1"/>
          </p:cNvSpPr>
          <p:nvPr/>
        </p:nvSpPr>
        <p:spPr bwMode="auto">
          <a:xfrm>
            <a:off x="581025" y="5638800"/>
            <a:ext cx="5591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Directional variograms and covariance functions</a:t>
            </a:r>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33400"/>
            <a:ext cx="7772400" cy="762000"/>
          </a:xfrm>
        </p:spPr>
        <p:txBody>
          <a:bodyPr/>
          <a:lstStyle/>
          <a:p>
            <a:r>
              <a:rPr lang="en-US" altLang="en-US" smtClean="0">
                <a:latin typeface="Arial" panose="020B0604020202020204" pitchFamily="34" charset="0"/>
              </a:rPr>
              <a:t>Ordinary Kriging and </a:t>
            </a:r>
            <a:br>
              <a:rPr lang="en-US" altLang="en-US" smtClean="0">
                <a:latin typeface="Arial" panose="020B0604020202020204" pitchFamily="34" charset="0"/>
              </a:rPr>
            </a:br>
            <a:r>
              <a:rPr lang="en-US" altLang="en-US" smtClean="0">
                <a:latin typeface="Arial" panose="020B0604020202020204" pitchFamily="34" charset="0"/>
              </a:rPr>
              <a:t>Model of Spatial Continuity</a:t>
            </a:r>
            <a:endParaRPr lang="en-US" altLang="en-US" sz="3200" smtClean="0"/>
          </a:p>
        </p:txBody>
      </p:sp>
      <p:sp>
        <p:nvSpPr>
          <p:cNvPr id="10243" name="Rectangle 3"/>
          <p:cNvSpPr>
            <a:spLocks noGrp="1" noChangeArrowheads="1"/>
          </p:cNvSpPr>
          <p:nvPr>
            <p:ph type="body" idx="1"/>
          </p:nvPr>
        </p:nvSpPr>
        <p:spPr>
          <a:xfrm>
            <a:off x="304800" y="1600200"/>
            <a:ext cx="8458200" cy="4648200"/>
          </a:xfrm>
        </p:spPr>
        <p:txBody>
          <a:bodyPr/>
          <a:lstStyle/>
          <a:p>
            <a:pPr>
              <a:buFont typeface="Wingdings" panose="05000000000000000000" pitchFamily="2" charset="2"/>
              <a:buChar char="§"/>
            </a:pPr>
            <a:r>
              <a:rPr lang="en-US" altLang="en-US" sz="2800" dirty="0" smtClean="0"/>
              <a:t>Weights of ordinary kriging and the resulting minimized error variance directly depend on the choice of a covariance (</a:t>
            </a:r>
            <a:r>
              <a:rPr lang="en-US" altLang="en-US" sz="2800" dirty="0" err="1" smtClean="0"/>
              <a:t>variogram</a:t>
            </a:r>
            <a:r>
              <a:rPr lang="en-US" altLang="en-US" sz="2800" dirty="0" smtClean="0"/>
              <a:t>) for the C and D matrices</a:t>
            </a:r>
          </a:p>
          <a:p>
            <a:pPr>
              <a:buFont typeface="Wingdings" panose="05000000000000000000" pitchFamily="2" charset="2"/>
              <a:buChar char="§"/>
            </a:pPr>
            <a:r>
              <a:rPr lang="en-US" altLang="en-US" sz="2800" dirty="0" smtClean="0"/>
              <a:t>To choose a covariance model, a </a:t>
            </a:r>
            <a:r>
              <a:rPr lang="en-US" altLang="en-US" sz="2800" dirty="0" smtClean="0">
                <a:solidFill>
                  <a:schemeClr val="accent1"/>
                </a:solidFill>
              </a:rPr>
              <a:t>sample </a:t>
            </a:r>
            <a:r>
              <a:rPr lang="en-US" altLang="en-US" sz="2800" dirty="0" err="1" smtClean="0">
                <a:solidFill>
                  <a:schemeClr val="accent1"/>
                </a:solidFill>
              </a:rPr>
              <a:t>variogram</a:t>
            </a:r>
            <a:r>
              <a:rPr lang="en-US" altLang="en-US" sz="2800" dirty="0" smtClean="0">
                <a:solidFill>
                  <a:schemeClr val="accent1"/>
                </a:solidFill>
              </a:rPr>
              <a:t> </a:t>
            </a:r>
            <a:r>
              <a:rPr lang="en-US" altLang="en-US" sz="2800" dirty="0" smtClean="0"/>
              <a:t>is calculated, then </a:t>
            </a:r>
            <a:r>
              <a:rPr lang="en-US" altLang="en-US" sz="2800" dirty="0" smtClean="0">
                <a:solidFill>
                  <a:schemeClr val="accent1"/>
                </a:solidFill>
              </a:rPr>
              <a:t>a model is fit to it</a:t>
            </a:r>
            <a:r>
              <a:rPr lang="en-US" altLang="en-US" sz="2800" dirty="0" smtClean="0"/>
              <a:t>. It is </a:t>
            </a:r>
            <a:r>
              <a:rPr lang="en-US" altLang="en-US" sz="2800" dirty="0" smtClean="0">
                <a:solidFill>
                  <a:schemeClr val="accent1"/>
                </a:solidFill>
              </a:rPr>
              <a:t>the model</a:t>
            </a:r>
            <a:r>
              <a:rPr lang="en-US" altLang="en-US" sz="2800" dirty="0" smtClean="0"/>
              <a:t>, not the sample </a:t>
            </a:r>
            <a:r>
              <a:rPr lang="en-US" altLang="en-US" sz="2800" dirty="0" err="1" smtClean="0"/>
              <a:t>variogram</a:t>
            </a:r>
            <a:r>
              <a:rPr lang="en-US" altLang="en-US" sz="2800" dirty="0" smtClean="0"/>
              <a:t>, that </a:t>
            </a:r>
            <a:r>
              <a:rPr lang="en-US" altLang="en-US" sz="2800" dirty="0" smtClean="0">
                <a:solidFill>
                  <a:schemeClr val="accent1"/>
                </a:solidFill>
              </a:rPr>
              <a:t>is used as the covariance model</a:t>
            </a:r>
            <a:endParaRPr lang="en-US" altLang="en-US" dirty="0" smtClean="0">
              <a:solidFill>
                <a:schemeClr val="accent1"/>
              </a:solidFill>
            </a:endParaRPr>
          </a:p>
          <a:p>
            <a:endParaRPr lang="en-US" alt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7772400" cy="838200"/>
          </a:xfrm>
        </p:spPr>
        <p:txBody>
          <a:bodyPr/>
          <a:lstStyle/>
          <a:p>
            <a:r>
              <a:rPr lang="en-US" altLang="en-US" smtClean="0">
                <a:latin typeface="Arial" panose="020B0604020202020204" pitchFamily="34" charset="0"/>
              </a:rPr>
              <a:t>Effect of Anisotropy</a:t>
            </a:r>
            <a:r>
              <a:rPr lang="en-US" altLang="en-US" sz="3200" smtClean="0"/>
              <a:t> </a:t>
            </a:r>
          </a:p>
        </p:txBody>
      </p:sp>
      <p:sp>
        <p:nvSpPr>
          <p:cNvPr id="22531" name="Rectangle 3"/>
          <p:cNvSpPr>
            <a:spLocks noGrp="1" noChangeArrowheads="1"/>
          </p:cNvSpPr>
          <p:nvPr>
            <p:ph type="body" idx="1"/>
          </p:nvPr>
        </p:nvSpPr>
        <p:spPr>
          <a:xfrm>
            <a:off x="381000" y="1676400"/>
            <a:ext cx="8458200" cy="4343400"/>
          </a:xfrm>
        </p:spPr>
        <p:txBody>
          <a:bodyPr/>
          <a:lstStyle/>
          <a:p>
            <a:pPr>
              <a:buFont typeface="Wingdings" panose="05000000000000000000" pitchFamily="2" charset="2"/>
              <a:buChar char="§"/>
            </a:pPr>
            <a:r>
              <a:rPr lang="en-US" altLang="en-US" sz="2800" smtClean="0"/>
              <a:t>More weights are given to samples lie in the direction of maximum continuity</a:t>
            </a:r>
          </a:p>
          <a:p>
            <a:pPr>
              <a:lnSpc>
                <a:spcPct val="90000"/>
              </a:lnSpc>
              <a:buFont typeface="Wingdings" panose="05000000000000000000" pitchFamily="2" charset="2"/>
              <a:buChar char="§"/>
            </a:pPr>
            <a:r>
              <a:rPr lang="en-US" altLang="en-US" sz="2800" smtClean="0"/>
              <a:t>Weights given to the samples in the maximum spatial continuity would increase as the anisotropy ratio becomes larger</a:t>
            </a:r>
          </a:p>
          <a:p>
            <a:endParaRPr lang="en-US" alt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990600"/>
            <a:ext cx="2743200" cy="1143000"/>
          </a:xfrm>
        </p:spPr>
        <p:txBody>
          <a:bodyPr/>
          <a:lstStyle/>
          <a:p>
            <a:r>
              <a:rPr lang="en-US" altLang="en-US" smtClean="0">
                <a:latin typeface="Arial" panose="020B0604020202020204" pitchFamily="34" charset="0"/>
              </a:rPr>
              <a:t>Anisotropy Ratio </a:t>
            </a:r>
            <a:endParaRPr lang="en-US" altLang="en-US" smtClean="0"/>
          </a:p>
        </p:txBody>
      </p:sp>
      <p:sp>
        <p:nvSpPr>
          <p:cNvPr id="23555" name="Rectangle 3"/>
          <p:cNvSpPr>
            <a:spLocks noGrp="1" noChangeArrowheads="1"/>
          </p:cNvSpPr>
          <p:nvPr>
            <p:ph type="body" idx="1"/>
          </p:nvPr>
        </p:nvSpPr>
        <p:spPr>
          <a:xfrm>
            <a:off x="304800" y="1447800"/>
            <a:ext cx="8178800" cy="4171950"/>
          </a:xfrm>
        </p:spPr>
        <p:txBody>
          <a:bodyPr/>
          <a:lstStyle/>
          <a:p>
            <a:pPr>
              <a:buFont typeface="Monotype Sorts" pitchFamily="1" charset="2"/>
              <a:buNone/>
            </a:pPr>
            <a:endParaRPr lang="en-US" altLang="en-US" smtClean="0"/>
          </a:p>
        </p:txBody>
      </p:sp>
      <p:pic>
        <p:nvPicPr>
          <p:cNvPr id="23556" name="Picture 8" descr="314315"/>
          <p:cNvPicPr>
            <a:picLocks noChangeAspect="1" noChangeArrowheads="1"/>
          </p:cNvPicPr>
          <p:nvPr/>
        </p:nvPicPr>
        <p:blipFill>
          <a:blip r:embed="rId3" cstate="print">
            <a:extLst>
              <a:ext uri="{28A0092B-C50C-407E-A947-70E740481C1C}">
                <a14:useLocalDpi xmlns:a14="http://schemas.microsoft.com/office/drawing/2010/main" val="0"/>
              </a:ext>
            </a:extLst>
          </a:blip>
          <a:srcRect l="6310" t="8032" r="55833" b="45786"/>
          <a:stretch>
            <a:fillRect/>
          </a:stretch>
        </p:blipFill>
        <p:spPr bwMode="auto">
          <a:xfrm>
            <a:off x="5514975" y="2446338"/>
            <a:ext cx="25209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descr="314315"/>
          <p:cNvPicPr>
            <a:picLocks noChangeAspect="1" noChangeArrowheads="1"/>
          </p:cNvPicPr>
          <p:nvPr/>
        </p:nvPicPr>
        <p:blipFill>
          <a:blip r:embed="rId4" cstate="print">
            <a:extLst>
              <a:ext uri="{28A0092B-C50C-407E-A947-70E740481C1C}">
                <a14:useLocalDpi xmlns:a14="http://schemas.microsoft.com/office/drawing/2010/main" val="0"/>
              </a:ext>
            </a:extLst>
          </a:blip>
          <a:srcRect l="52843" t="8032" r="2991" b="62852"/>
          <a:stretch>
            <a:fillRect/>
          </a:stretch>
        </p:blipFill>
        <p:spPr bwMode="auto">
          <a:xfrm>
            <a:off x="2895600" y="0"/>
            <a:ext cx="5043488"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0" descr="310311"/>
          <p:cNvPicPr>
            <a:picLocks noChangeAspect="1" noChangeArrowheads="1"/>
          </p:cNvPicPr>
          <p:nvPr/>
        </p:nvPicPr>
        <p:blipFill>
          <a:blip r:embed="rId5" cstate="print">
            <a:extLst>
              <a:ext uri="{28A0092B-C50C-407E-A947-70E740481C1C}">
                <a14:useLocalDpi xmlns:a14="http://schemas.microsoft.com/office/drawing/2010/main" val="0"/>
              </a:ext>
            </a:extLst>
          </a:blip>
          <a:srcRect l="3944" t="8388" r="55833" b="44426"/>
          <a:stretch>
            <a:fillRect/>
          </a:stretch>
        </p:blipFill>
        <p:spPr bwMode="auto">
          <a:xfrm>
            <a:off x="3062288" y="2598738"/>
            <a:ext cx="2471737"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Oval 11"/>
          <p:cNvSpPr>
            <a:spLocks noChangeArrowheads="1"/>
          </p:cNvSpPr>
          <p:nvPr/>
        </p:nvSpPr>
        <p:spPr bwMode="auto">
          <a:xfrm rot="-1638983">
            <a:off x="5727700" y="685800"/>
            <a:ext cx="685800" cy="381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ltLang="en-US" smtClean="0"/>
          </a:p>
        </p:txBody>
      </p:sp>
      <p:pic>
        <p:nvPicPr>
          <p:cNvPr id="24579" name="Picture 4" descr="316317"/>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l="1578" t="12048" r="53467" b="5626"/>
          <a:stretch>
            <a:fillRect/>
          </a:stretch>
        </p:blipFill>
        <p:spPr>
          <a:xfrm>
            <a:off x="3962400" y="304800"/>
            <a:ext cx="4449763" cy="6400800"/>
          </a:xfrm>
        </p:spPr>
      </p:pic>
      <p:pic>
        <p:nvPicPr>
          <p:cNvPr id="24580" name="Picture 5" descr="314315"/>
          <p:cNvPicPr>
            <a:picLocks noChangeAspect="1" noChangeArrowheads="1"/>
          </p:cNvPicPr>
          <p:nvPr/>
        </p:nvPicPr>
        <p:blipFill>
          <a:blip r:embed="rId4" cstate="print">
            <a:extLst>
              <a:ext uri="{28A0092B-C50C-407E-A947-70E740481C1C}">
                <a14:useLocalDpi xmlns:a14="http://schemas.microsoft.com/office/drawing/2010/main" val="0"/>
              </a:ext>
            </a:extLst>
          </a:blip>
          <a:srcRect l="52054" t="51474" r="3780" b="3786"/>
          <a:stretch>
            <a:fillRect/>
          </a:stretch>
        </p:blipFill>
        <p:spPr bwMode="auto">
          <a:xfrm>
            <a:off x="152400" y="701675"/>
            <a:ext cx="38100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7778750" y="4572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a:t>N76E</a:t>
            </a:r>
          </a:p>
        </p:txBody>
      </p:sp>
      <p:sp>
        <p:nvSpPr>
          <p:cNvPr id="24582" name="Text Box 7"/>
          <p:cNvSpPr txBox="1">
            <a:spLocks noChangeArrowheads="1"/>
          </p:cNvSpPr>
          <p:nvPr/>
        </p:nvSpPr>
        <p:spPr bwMode="auto">
          <a:xfrm>
            <a:off x="7867650" y="2300288"/>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a:t>N14W</a:t>
            </a:r>
          </a:p>
        </p:txBody>
      </p:sp>
      <p:sp>
        <p:nvSpPr>
          <p:cNvPr id="24583" name="Text Box 8"/>
          <p:cNvSpPr txBox="1">
            <a:spLocks noChangeArrowheads="1"/>
          </p:cNvSpPr>
          <p:nvPr/>
        </p:nvSpPr>
        <p:spPr bwMode="auto">
          <a:xfrm>
            <a:off x="7880350" y="4662488"/>
            <a:ext cx="103505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a:t>Omni</a:t>
            </a:r>
          </a:p>
          <a:p>
            <a:pPr>
              <a:spcBef>
                <a:spcPct val="50000"/>
              </a:spcBef>
            </a:pPr>
            <a:r>
              <a:rPr lang="en-US" altLang="en-US" sz="1800"/>
              <a:t>(Fig 7.3</a:t>
            </a:r>
          </a:p>
          <a:p>
            <a:pPr>
              <a:spcBef>
                <a:spcPct val="50000"/>
              </a:spcBef>
            </a:pPr>
            <a:r>
              <a:rPr lang="en-US" altLang="en-US" sz="1800"/>
              <a:t>P148)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ig7_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781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084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Fig7_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
            <a:ext cx="4572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794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316317"/>
          <p:cNvPicPr>
            <a:picLocks noChangeAspect="1" noChangeArrowheads="1"/>
          </p:cNvPicPr>
          <p:nvPr/>
        </p:nvPicPr>
        <p:blipFill>
          <a:blip r:embed="rId3" cstate="print">
            <a:extLst>
              <a:ext uri="{28A0092B-C50C-407E-A947-70E740481C1C}">
                <a14:useLocalDpi xmlns:a14="http://schemas.microsoft.com/office/drawing/2010/main" val="0"/>
              </a:ext>
            </a:extLst>
          </a:blip>
          <a:srcRect l="68219" t="13698" r="20462" b="70514"/>
          <a:stretch>
            <a:fillRect/>
          </a:stretch>
        </p:blipFill>
        <p:spPr bwMode="auto">
          <a:xfrm>
            <a:off x="533400" y="228600"/>
            <a:ext cx="21558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316317"/>
          <p:cNvPicPr>
            <a:picLocks noChangeAspect="1" noChangeArrowheads="1"/>
          </p:cNvPicPr>
          <p:nvPr/>
        </p:nvPicPr>
        <p:blipFill>
          <a:blip r:embed="rId3" cstate="print">
            <a:extLst>
              <a:ext uri="{28A0092B-C50C-407E-A947-70E740481C1C}">
                <a14:useLocalDpi xmlns:a14="http://schemas.microsoft.com/office/drawing/2010/main" val="0"/>
              </a:ext>
            </a:extLst>
          </a:blip>
          <a:srcRect l="54741" t="41119" r="8064" b="36081"/>
          <a:stretch>
            <a:fillRect/>
          </a:stretch>
        </p:blipFill>
        <p:spPr bwMode="auto">
          <a:xfrm>
            <a:off x="609600" y="2743200"/>
            <a:ext cx="83058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8"/>
          <p:cNvSpPr>
            <a:spLocks noGrp="1" noChangeArrowheads="1"/>
          </p:cNvSpPr>
          <p:nvPr>
            <p:ph type="title"/>
          </p:nvPr>
        </p:nvSpPr>
        <p:spPr>
          <a:xfrm>
            <a:off x="2819400" y="609600"/>
            <a:ext cx="4495800" cy="685800"/>
          </a:xfrm>
          <a:noFill/>
        </p:spPr>
        <p:txBody>
          <a:bodyPr/>
          <a:lstStyle/>
          <a:p>
            <a:pPr>
              <a:spcBef>
                <a:spcPct val="50000"/>
              </a:spcBef>
            </a:pPr>
            <a:r>
              <a:rPr kumimoji="0" lang="en-US" altLang="en-US" sz="2800" smtClean="0">
                <a:solidFill>
                  <a:schemeClr val="tx1"/>
                </a:solidFill>
                <a:latin typeface="Arial" panose="020B0604020202020204" pitchFamily="34" charset="0"/>
                <a:cs typeface="Arial" panose="020B0604020202020204" pitchFamily="34" charset="0"/>
              </a:rPr>
              <a:t>Estimate distribution</a:t>
            </a:r>
          </a:p>
        </p:txBody>
      </p:sp>
      <p:sp>
        <p:nvSpPr>
          <p:cNvPr id="25605" name="Text Box 9"/>
          <p:cNvSpPr>
            <a:spLocks noGrp="1" noChangeArrowheads="1"/>
          </p:cNvSpPr>
          <p:nvPr>
            <p:ph type="body" idx="1"/>
          </p:nvPr>
        </p:nvSpPr>
        <p:spPr>
          <a:xfrm>
            <a:off x="3657600" y="2209800"/>
            <a:ext cx="5105400" cy="609600"/>
          </a:xfrm>
          <a:noFill/>
        </p:spPr>
        <p:txBody>
          <a:bodyPr/>
          <a:lstStyle/>
          <a:p>
            <a:pPr>
              <a:spcBef>
                <a:spcPct val="50000"/>
              </a:spcBef>
              <a:buClrTx/>
              <a:buFontTx/>
              <a:buNone/>
            </a:pPr>
            <a:r>
              <a:rPr kumimoji="0" lang="en-US" altLang="en-US" sz="2800" smtClean="0">
                <a:cs typeface="Arial" panose="020B0604020202020204" pitchFamily="34" charset="0"/>
              </a:rPr>
              <a:t>Error Distribution (T12.4, p317)</a:t>
            </a:r>
          </a:p>
        </p:txBody>
      </p:sp>
      <p:sp>
        <p:nvSpPr>
          <p:cNvPr id="25606" name="Oval 10"/>
          <p:cNvSpPr>
            <a:spLocks noChangeArrowheads="1"/>
          </p:cNvSpPr>
          <p:nvPr/>
        </p:nvSpPr>
        <p:spPr bwMode="auto">
          <a:xfrm>
            <a:off x="1295400" y="1066800"/>
            <a:ext cx="1295400" cy="3048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07" name="Oval 11"/>
          <p:cNvSpPr>
            <a:spLocks noChangeArrowheads="1"/>
          </p:cNvSpPr>
          <p:nvPr/>
        </p:nvSpPr>
        <p:spPr bwMode="auto">
          <a:xfrm>
            <a:off x="1295400" y="2247900"/>
            <a:ext cx="1295400" cy="3048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08" name="Rectangle 15"/>
          <p:cNvSpPr>
            <a:spLocks noChangeArrowheads="1"/>
          </p:cNvSpPr>
          <p:nvPr/>
        </p:nvSpPr>
        <p:spPr bwMode="auto">
          <a:xfrm>
            <a:off x="2438400" y="4191000"/>
            <a:ext cx="6172200" cy="3048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09" name="Rectangle 16"/>
          <p:cNvSpPr>
            <a:spLocks noChangeArrowheads="1"/>
          </p:cNvSpPr>
          <p:nvPr/>
        </p:nvSpPr>
        <p:spPr bwMode="auto">
          <a:xfrm>
            <a:off x="2286000" y="5867400"/>
            <a:ext cx="6324600" cy="6096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609600"/>
            <a:ext cx="7772400" cy="914400"/>
          </a:xfrm>
        </p:spPr>
        <p:txBody>
          <a:bodyPr/>
          <a:lstStyle/>
          <a:p>
            <a:r>
              <a:rPr lang="en-US" altLang="en-US" smtClean="0">
                <a:latin typeface="Arial" panose="020B0604020202020204" pitchFamily="34" charset="0"/>
              </a:rPr>
              <a:t>Comparison of Ordinary Kriging to Other Estimation Methods</a:t>
            </a:r>
            <a:endParaRPr lang="en-US" altLang="en-US" sz="3200" smtClean="0"/>
          </a:p>
        </p:txBody>
      </p:sp>
      <p:sp>
        <p:nvSpPr>
          <p:cNvPr id="26627" name="Rectangle 3"/>
          <p:cNvSpPr>
            <a:spLocks noGrp="1" noChangeArrowheads="1"/>
          </p:cNvSpPr>
          <p:nvPr>
            <p:ph type="body" idx="1"/>
          </p:nvPr>
        </p:nvSpPr>
        <p:spPr>
          <a:xfrm>
            <a:off x="381000" y="1600200"/>
            <a:ext cx="8229600" cy="4343400"/>
          </a:xfrm>
        </p:spPr>
        <p:txBody>
          <a:bodyPr/>
          <a:lstStyle/>
          <a:p>
            <a:pPr>
              <a:lnSpc>
                <a:spcPct val="90000"/>
              </a:lnSpc>
              <a:buFont typeface="Wingdings" panose="05000000000000000000" pitchFamily="2" charset="2"/>
              <a:buChar char="§"/>
            </a:pPr>
            <a:r>
              <a:rPr lang="en-US" altLang="en-US" sz="2800" dirty="0" smtClean="0"/>
              <a:t>In general, OK estimates are less variable than other estimation methods such as polygonal or triangulation (</a:t>
            </a:r>
            <a:r>
              <a:rPr lang="en-US" altLang="en-US" sz="2800" dirty="0" smtClean="0">
                <a:solidFill>
                  <a:schemeClr val="accent1"/>
                </a:solidFill>
              </a:rPr>
              <a:t>smoothing effect</a:t>
            </a:r>
            <a:r>
              <a:rPr lang="en-US" altLang="en-US" sz="2800" dirty="0" smtClean="0"/>
              <a:t>) </a:t>
            </a:r>
          </a:p>
          <a:p>
            <a:pPr>
              <a:lnSpc>
                <a:spcPct val="90000"/>
              </a:lnSpc>
              <a:buFont typeface="Wingdings" panose="05000000000000000000" pitchFamily="2" charset="2"/>
              <a:buChar char="§"/>
            </a:pPr>
            <a:r>
              <a:rPr lang="en-US" altLang="en-US" sz="2800" dirty="0" smtClean="0"/>
              <a:t>This is because OK is designed to minimize the error variance </a:t>
            </a:r>
          </a:p>
          <a:p>
            <a:pPr>
              <a:lnSpc>
                <a:spcPct val="90000"/>
              </a:lnSpc>
              <a:buFont typeface="Wingdings" panose="05000000000000000000" pitchFamily="2" charset="2"/>
              <a:buChar char="§"/>
            </a:pPr>
            <a:r>
              <a:rPr lang="en-US" altLang="en-US" sz="2800" dirty="0" smtClean="0"/>
              <a:t>OK usually produces the lowest MAE and MSE because of the unbiased design</a:t>
            </a:r>
          </a:p>
        </p:txBody>
      </p:sp>
      <p:sp>
        <p:nvSpPr>
          <p:cNvPr id="26628" name="Rectangle 4"/>
          <p:cNvSpPr>
            <a:spLocks noChangeArrowheads="1"/>
          </p:cNvSpPr>
          <p:nvPr/>
        </p:nvSpPr>
        <p:spPr bwMode="auto">
          <a:xfrm>
            <a:off x="-193675" y="553085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609600"/>
            <a:ext cx="7772400" cy="914400"/>
          </a:xfrm>
        </p:spPr>
        <p:txBody>
          <a:bodyPr/>
          <a:lstStyle/>
          <a:p>
            <a:r>
              <a:rPr lang="en-US" altLang="en-US" smtClean="0">
                <a:latin typeface="Arial" panose="020B0604020202020204" pitchFamily="34" charset="0"/>
              </a:rPr>
              <a:t>Comparison of Ordinary Kriging to Other Estimation Methods</a:t>
            </a:r>
            <a:endParaRPr lang="en-US" altLang="en-US" sz="3200" smtClean="0"/>
          </a:p>
        </p:txBody>
      </p:sp>
      <p:sp>
        <p:nvSpPr>
          <p:cNvPr id="27651" name="Rectangle 3"/>
          <p:cNvSpPr>
            <a:spLocks noGrp="1" noChangeArrowheads="1"/>
          </p:cNvSpPr>
          <p:nvPr>
            <p:ph type="body" idx="1"/>
          </p:nvPr>
        </p:nvSpPr>
        <p:spPr>
          <a:xfrm>
            <a:off x="381000" y="1752600"/>
            <a:ext cx="8229600" cy="4343400"/>
          </a:xfrm>
        </p:spPr>
        <p:txBody>
          <a:bodyPr/>
          <a:lstStyle/>
          <a:p>
            <a:pPr>
              <a:lnSpc>
                <a:spcPct val="90000"/>
              </a:lnSpc>
              <a:buFont typeface="Wingdings" panose="05000000000000000000" pitchFamily="2" charset="2"/>
              <a:buChar char="§"/>
            </a:pPr>
            <a:r>
              <a:rPr lang="en-US" altLang="en-US" sz="2800" smtClean="0"/>
              <a:t>OK is good at handling clustering effect </a:t>
            </a:r>
          </a:p>
          <a:p>
            <a:pPr>
              <a:lnSpc>
                <a:spcPct val="90000"/>
              </a:lnSpc>
              <a:buFont typeface="Wingdings" panose="05000000000000000000" pitchFamily="2" charset="2"/>
              <a:buChar char="§"/>
            </a:pPr>
            <a:r>
              <a:rPr lang="en-US" altLang="en-US" sz="2800" smtClean="0"/>
              <a:t>The strengths of OK come from its use of a customized statistical distance and its attempt to decluster the available sample data </a:t>
            </a:r>
          </a:p>
        </p:txBody>
      </p:sp>
      <p:sp>
        <p:nvSpPr>
          <p:cNvPr id="27652" name="Rectangle 4"/>
          <p:cNvSpPr>
            <a:spLocks noChangeArrowheads="1"/>
          </p:cNvSpPr>
          <p:nvPr/>
        </p:nvSpPr>
        <p:spPr bwMode="auto">
          <a:xfrm>
            <a:off x="-193675" y="553085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33400"/>
            <a:ext cx="7772400" cy="762000"/>
          </a:xfrm>
        </p:spPr>
        <p:txBody>
          <a:bodyPr/>
          <a:lstStyle/>
          <a:p>
            <a:r>
              <a:rPr lang="en-US" altLang="en-US" smtClean="0">
                <a:latin typeface="Arial" panose="020B0604020202020204" pitchFamily="34" charset="0"/>
              </a:rPr>
              <a:t>Ordinary Kriging and </a:t>
            </a:r>
            <a:br>
              <a:rPr lang="en-US" altLang="en-US" smtClean="0">
                <a:latin typeface="Arial" panose="020B0604020202020204" pitchFamily="34" charset="0"/>
              </a:rPr>
            </a:br>
            <a:r>
              <a:rPr lang="en-US" altLang="en-US" smtClean="0">
                <a:latin typeface="Arial" panose="020B0604020202020204" pitchFamily="34" charset="0"/>
              </a:rPr>
              <a:t>Model of Spatial Continuity …</a:t>
            </a:r>
            <a:endParaRPr lang="en-US" altLang="en-US" sz="3200" smtClean="0"/>
          </a:p>
        </p:txBody>
      </p:sp>
      <p:sp>
        <p:nvSpPr>
          <p:cNvPr id="11267" name="Rectangle 3"/>
          <p:cNvSpPr>
            <a:spLocks noGrp="1" noChangeArrowheads="1"/>
          </p:cNvSpPr>
          <p:nvPr>
            <p:ph type="body" idx="1"/>
          </p:nvPr>
        </p:nvSpPr>
        <p:spPr>
          <a:xfrm>
            <a:off x="304800" y="1524000"/>
            <a:ext cx="8458200" cy="4648200"/>
          </a:xfrm>
        </p:spPr>
        <p:txBody>
          <a:bodyPr/>
          <a:lstStyle/>
          <a:p>
            <a:pPr>
              <a:lnSpc>
                <a:spcPct val="90000"/>
              </a:lnSpc>
              <a:buFont typeface="Wingdings" panose="05000000000000000000" pitchFamily="2" charset="2"/>
              <a:buChar char="§"/>
            </a:pPr>
            <a:r>
              <a:rPr lang="en-US" altLang="en-US" sz="2800" dirty="0" smtClean="0"/>
              <a:t>The sample </a:t>
            </a:r>
            <a:r>
              <a:rPr lang="en-US" altLang="en-US" sz="2800" dirty="0" err="1" smtClean="0"/>
              <a:t>variogram</a:t>
            </a:r>
            <a:r>
              <a:rPr lang="en-US" altLang="en-US" sz="2800" dirty="0" smtClean="0"/>
              <a:t> cannot be used directly due to two reasons. </a:t>
            </a:r>
          </a:p>
          <a:p>
            <a:pPr>
              <a:lnSpc>
                <a:spcPct val="90000"/>
              </a:lnSpc>
              <a:buFont typeface="Wingdings" panose="05000000000000000000" pitchFamily="2" charset="2"/>
              <a:buChar char="§"/>
            </a:pPr>
            <a:r>
              <a:rPr lang="en-US" altLang="en-US" sz="2800" dirty="0" err="1" smtClean="0"/>
              <a:t>First,the</a:t>
            </a:r>
            <a:r>
              <a:rPr lang="en-US" altLang="en-US" sz="2800" dirty="0" smtClean="0"/>
              <a:t> sample </a:t>
            </a:r>
            <a:r>
              <a:rPr lang="en-US" altLang="en-US" sz="2800" dirty="0" err="1" smtClean="0"/>
              <a:t>variogram</a:t>
            </a:r>
            <a:r>
              <a:rPr lang="en-US" altLang="en-US" sz="2800" dirty="0" smtClean="0"/>
              <a:t> does not always provide </a:t>
            </a:r>
            <a:r>
              <a:rPr lang="en-US" altLang="en-US" sz="2800" dirty="0" err="1" smtClean="0"/>
              <a:t>semivariance</a:t>
            </a:r>
            <a:r>
              <a:rPr lang="en-US" altLang="en-US" sz="2800" dirty="0" smtClean="0"/>
              <a:t> for those distances in the D matrix. </a:t>
            </a:r>
          </a:p>
          <a:p>
            <a:pPr>
              <a:lnSpc>
                <a:spcPct val="90000"/>
              </a:lnSpc>
              <a:buFont typeface="Wingdings" panose="05000000000000000000" pitchFamily="2" charset="2"/>
              <a:buChar char="§"/>
            </a:pPr>
            <a:r>
              <a:rPr lang="en-US" altLang="en-US" sz="2800" dirty="0" smtClean="0"/>
              <a:t>Second, the sample </a:t>
            </a:r>
            <a:r>
              <a:rPr lang="en-US" altLang="en-US" sz="2800" dirty="0" err="1" smtClean="0"/>
              <a:t>variogam</a:t>
            </a:r>
            <a:r>
              <a:rPr lang="en-US" altLang="en-US" sz="2800" dirty="0" smtClean="0"/>
              <a:t> does not guarantee the </a:t>
            </a:r>
            <a:r>
              <a:rPr lang="en-US" altLang="en-US" sz="2800" dirty="0" smtClean="0">
                <a:solidFill>
                  <a:schemeClr val="accent1"/>
                </a:solidFill>
              </a:rPr>
              <a:t>existence and uniqueness of the solution </a:t>
            </a:r>
            <a:r>
              <a:rPr lang="en-US" altLang="en-US" sz="2800" dirty="0" smtClean="0"/>
              <a:t>to the ordinary kriging system (the n+1 equations and n+1 unknowns)</a:t>
            </a:r>
          </a:p>
          <a:p>
            <a:pPr>
              <a:lnSpc>
                <a:spcPct val="90000"/>
              </a:lnSpc>
            </a:pPr>
            <a:endParaRPr lang="en-US" altLang="en-US" dirty="0" smtClean="0"/>
          </a:p>
          <a:p>
            <a:pPr>
              <a:lnSpc>
                <a:spcPct val="90000"/>
              </a:lnSpc>
            </a:pPr>
            <a:endParaRPr lang="en-US" altLang="en-US" sz="2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33400"/>
            <a:ext cx="7772400" cy="762000"/>
          </a:xfrm>
        </p:spPr>
        <p:txBody>
          <a:bodyPr/>
          <a:lstStyle/>
          <a:p>
            <a:r>
              <a:rPr lang="en-US" altLang="en-US" smtClean="0">
                <a:latin typeface="Arial" panose="020B0604020202020204" pitchFamily="34" charset="0"/>
              </a:rPr>
              <a:t>Ordinary Kriging and </a:t>
            </a:r>
            <a:br>
              <a:rPr lang="en-US" altLang="en-US" smtClean="0">
                <a:latin typeface="Arial" panose="020B0604020202020204" pitchFamily="34" charset="0"/>
              </a:rPr>
            </a:br>
            <a:r>
              <a:rPr lang="en-US" altLang="en-US" smtClean="0">
                <a:latin typeface="Arial" panose="020B0604020202020204" pitchFamily="34" charset="0"/>
              </a:rPr>
              <a:t>Model of Spatial Continuity …</a:t>
            </a:r>
            <a:endParaRPr lang="en-US" altLang="en-US" sz="3200" smtClean="0"/>
          </a:p>
        </p:txBody>
      </p:sp>
      <p:sp>
        <p:nvSpPr>
          <p:cNvPr id="12291" name="Rectangle 3"/>
          <p:cNvSpPr>
            <a:spLocks noGrp="1" noChangeArrowheads="1"/>
          </p:cNvSpPr>
          <p:nvPr>
            <p:ph type="body" idx="1"/>
          </p:nvPr>
        </p:nvSpPr>
        <p:spPr>
          <a:xfrm>
            <a:off x="304800" y="1524000"/>
            <a:ext cx="8458200" cy="4648200"/>
          </a:xfrm>
        </p:spPr>
        <p:txBody>
          <a:bodyPr/>
          <a:lstStyle/>
          <a:p>
            <a:pPr>
              <a:buFont typeface="Wingdings" panose="05000000000000000000" pitchFamily="2" charset="2"/>
              <a:buChar char="§"/>
            </a:pPr>
            <a:r>
              <a:rPr lang="en-US" altLang="en-US" sz="2800" smtClean="0"/>
              <a:t>Sometimes, the sample variogram does not show any clear pattern of spatial continuity due to insufficient number of samples</a:t>
            </a:r>
          </a:p>
          <a:p>
            <a:pPr>
              <a:buFont typeface="Wingdings" panose="05000000000000000000" pitchFamily="2" charset="2"/>
              <a:buChar char="§"/>
            </a:pPr>
            <a:r>
              <a:rPr lang="en-US" altLang="en-US" sz="2800" smtClean="0"/>
              <a:t>Clustering could cause problems as well</a:t>
            </a:r>
          </a:p>
          <a:p>
            <a:pPr>
              <a:buFont typeface="Wingdings" panose="05000000000000000000" pitchFamily="2" charset="2"/>
              <a:buChar char="§"/>
            </a:pPr>
            <a:r>
              <a:rPr lang="en-US" altLang="en-US" sz="2800" smtClean="0"/>
              <a:t>Anisotropy may not be adequately captured by  sample variogram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914400"/>
            <a:ext cx="8382000" cy="762000"/>
          </a:xfrm>
        </p:spPr>
        <p:txBody>
          <a:bodyPr/>
          <a:lstStyle/>
          <a:p>
            <a:r>
              <a:rPr lang="en-US" altLang="en-US" smtClean="0">
                <a:latin typeface="Arial" panose="020B0604020202020204" pitchFamily="34" charset="0"/>
              </a:rPr>
              <a:t>An Intuitive Look at Ordinary Kriging (OK)</a:t>
            </a:r>
            <a:endParaRPr lang="en-US" altLang="en-US" sz="3200" smtClean="0"/>
          </a:p>
        </p:txBody>
      </p:sp>
      <p:sp>
        <p:nvSpPr>
          <p:cNvPr id="13315" name="Rectangle 3"/>
          <p:cNvSpPr>
            <a:spLocks noGrp="1" noChangeArrowheads="1"/>
          </p:cNvSpPr>
          <p:nvPr>
            <p:ph type="body" sz="half" idx="1"/>
          </p:nvPr>
        </p:nvSpPr>
        <p:spPr>
          <a:xfrm>
            <a:off x="304800" y="1905000"/>
            <a:ext cx="8458200" cy="4724400"/>
          </a:xfrm>
        </p:spPr>
        <p:txBody>
          <a:bodyPr/>
          <a:lstStyle/>
          <a:p>
            <a:pPr>
              <a:buFont typeface="Wingdings" panose="05000000000000000000" pitchFamily="2" charset="2"/>
              <a:buChar char="§"/>
            </a:pPr>
            <a:r>
              <a:rPr lang="en-US" altLang="en-US" sz="2800" smtClean="0"/>
              <a:t>Two important aspects of estimation in the OK system: distance (D) and clustering (C) </a:t>
            </a:r>
          </a:p>
          <a:p>
            <a:pPr>
              <a:buFont typeface="Wingdings" panose="05000000000000000000" pitchFamily="2" charset="2"/>
              <a:buChar char="§"/>
            </a:pPr>
            <a:r>
              <a:rPr lang="en-US" altLang="en-US" sz="2800" smtClean="0"/>
              <a:t>The D matrix represents the (statistical) distance between each sample point and the unknown </a:t>
            </a:r>
          </a:p>
          <a:p>
            <a:pPr>
              <a:buFont typeface="Wingdings" panose="05000000000000000000" pitchFamily="2" charset="2"/>
              <a:buChar char="§"/>
            </a:pPr>
            <a:r>
              <a:rPr lang="en-US" altLang="en-US" sz="2800" smtClean="0"/>
              <a:t>By recording the covariance between sample points, the C matrix represents the information on the clustering between the sample points </a:t>
            </a:r>
          </a:p>
          <a:p>
            <a:endParaRPr lang="en-US" altLang="en-US" sz="2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81000" y="457200"/>
            <a:ext cx="8382000" cy="762000"/>
          </a:xfrm>
        </p:spPr>
        <p:txBody>
          <a:bodyPr/>
          <a:lstStyle/>
          <a:p>
            <a:endParaRPr lang="en-US" altLang="en-US" sz="3200" smtClean="0"/>
          </a:p>
        </p:txBody>
      </p:sp>
      <p:pic>
        <p:nvPicPr>
          <p:cNvPr id="1028" name="Picture 5" descr="298299"/>
          <p:cNvPicPr>
            <a:picLocks noGrp="1" noChangeAspect="1" noChangeArrowheads="1"/>
          </p:cNvPicPr>
          <p:nvPr>
            <p:ph type="body" sz="half" idx="1"/>
          </p:nvPr>
        </p:nvPicPr>
        <p:blipFill>
          <a:blip r:embed="rId4" cstate="print">
            <a:extLst>
              <a:ext uri="{28A0092B-C50C-407E-A947-70E740481C1C}">
                <a14:useLocalDpi xmlns:a14="http://schemas.microsoft.com/office/drawing/2010/main" val="0"/>
              </a:ext>
            </a:extLst>
          </a:blip>
          <a:srcRect l="57832" t="7114" r="5515" b="69511"/>
          <a:stretch>
            <a:fillRect/>
          </a:stretch>
        </p:blipFill>
        <p:spPr>
          <a:xfrm>
            <a:off x="0" y="0"/>
            <a:ext cx="6858000" cy="3506788"/>
          </a:xfrm>
        </p:spPr>
      </p:pic>
      <p:graphicFrame>
        <p:nvGraphicFramePr>
          <p:cNvPr id="1026" name="Object 6"/>
          <p:cNvGraphicFramePr>
            <a:graphicFrameLocks noChangeAspect="1"/>
          </p:cNvGraphicFramePr>
          <p:nvPr/>
        </p:nvGraphicFramePr>
        <p:xfrm>
          <a:off x="5943600" y="328613"/>
          <a:ext cx="3124200" cy="2719387"/>
        </p:xfrm>
        <a:graphic>
          <a:graphicData uri="http://schemas.openxmlformats.org/presentationml/2006/ole">
            <mc:AlternateContent xmlns:mc="http://schemas.openxmlformats.org/markup-compatibility/2006">
              <mc:Choice xmlns:v="urn:schemas-microsoft-com:vml" Requires="v">
                <p:oleObj spid="_x0000_s1032" name="Document" r:id="rId5" imgW="3200400" imgH="2776728" progId="Word.Document.8">
                  <p:embed/>
                </p:oleObj>
              </mc:Choice>
              <mc:Fallback>
                <p:oleObj name="Document" r:id="rId5" imgW="3200400" imgH="2776728"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28613"/>
                        <a:ext cx="3124200"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7"/>
          <p:cNvSpPr txBox="1">
            <a:spLocks noChangeArrowheads="1"/>
          </p:cNvSpPr>
          <p:nvPr/>
        </p:nvSpPr>
        <p:spPr bwMode="auto">
          <a:xfrm>
            <a:off x="609600" y="34290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Similar to inverse distance weighting, OK gives far away samples less weights, sample 2 vs. 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81000" y="457200"/>
            <a:ext cx="8382000" cy="762000"/>
          </a:xfrm>
        </p:spPr>
        <p:txBody>
          <a:bodyPr/>
          <a:lstStyle/>
          <a:p>
            <a:r>
              <a:rPr lang="en-US" altLang="en-US" smtClean="0">
                <a:latin typeface="Arial" panose="020B0604020202020204" pitchFamily="34" charset="0"/>
              </a:rPr>
              <a:t>Variogram Models</a:t>
            </a:r>
            <a:endParaRPr lang="en-US" altLang="en-US" sz="3200" smtClean="0"/>
          </a:p>
        </p:txBody>
      </p:sp>
      <p:sp>
        <p:nvSpPr>
          <p:cNvPr id="2052" name="Rectangle 3"/>
          <p:cNvSpPr>
            <a:spLocks noGrp="1" noChangeArrowheads="1"/>
          </p:cNvSpPr>
          <p:nvPr>
            <p:ph type="body" sz="half" idx="1"/>
          </p:nvPr>
        </p:nvSpPr>
        <p:spPr>
          <a:xfrm>
            <a:off x="304800" y="1524000"/>
            <a:ext cx="8458200" cy="4724400"/>
          </a:xfrm>
        </p:spPr>
        <p:txBody>
          <a:bodyPr/>
          <a:lstStyle/>
          <a:p>
            <a:pPr>
              <a:buFont typeface="Wingdings" panose="05000000000000000000" pitchFamily="2" charset="2"/>
              <a:buChar char="§"/>
            </a:pPr>
            <a:r>
              <a:rPr lang="en-US" altLang="en-US" sz="2800" dirty="0" smtClean="0"/>
              <a:t>OK also considers the clustering between sample points (C), Sample 5 vs. 6</a:t>
            </a:r>
          </a:p>
          <a:p>
            <a:endParaRPr lang="en-US" altLang="en-US" sz="2800" dirty="0" smtClean="0"/>
          </a:p>
          <a:p>
            <a:pPr>
              <a:buFont typeface="Wingdings" panose="05000000000000000000" pitchFamily="2" charset="2"/>
              <a:buChar char="§"/>
            </a:pPr>
            <a:r>
              <a:rPr lang="en-US" altLang="en-US" sz="2800" dirty="0" smtClean="0"/>
              <a:t>Both the D ad C matrices represent </a:t>
            </a:r>
            <a:r>
              <a:rPr lang="en-US" altLang="en-US" sz="2800" dirty="0" smtClean="0">
                <a:solidFill>
                  <a:schemeClr val="accent1"/>
                </a:solidFill>
              </a:rPr>
              <a:t>statistical</a:t>
            </a:r>
            <a:r>
              <a:rPr lang="en-US" altLang="en-US" sz="2800" dirty="0" smtClean="0"/>
              <a:t> </a:t>
            </a:r>
            <a:r>
              <a:rPr lang="en-US" altLang="en-US" sz="2800" dirty="0" smtClean="0">
                <a:solidFill>
                  <a:schemeClr val="accent1"/>
                </a:solidFill>
              </a:rPr>
              <a:t>distances </a:t>
            </a:r>
            <a:r>
              <a:rPr lang="en-US" altLang="en-US" sz="2800" dirty="0" smtClean="0"/>
              <a:t>because they consider spatial continuity</a:t>
            </a:r>
          </a:p>
          <a:p>
            <a:endParaRPr lang="en-US" altLang="en-US" sz="2800" dirty="0" smtClean="0"/>
          </a:p>
          <a:p>
            <a:endParaRPr lang="en-US" altLang="en-US" sz="2800" dirty="0" smtClean="0"/>
          </a:p>
        </p:txBody>
      </p:sp>
      <p:graphicFrame>
        <p:nvGraphicFramePr>
          <p:cNvPr id="2050" name="Object 4"/>
          <p:cNvGraphicFramePr>
            <a:graphicFrameLocks noGrp="1" noChangeAspect="1"/>
          </p:cNvGraphicFramePr>
          <p:nvPr>
            <p:ph sz="half" idx="2"/>
          </p:nvPr>
        </p:nvGraphicFramePr>
        <p:xfrm>
          <a:off x="5257800" y="1981200"/>
          <a:ext cx="3124200" cy="915988"/>
        </p:xfrm>
        <a:graphic>
          <a:graphicData uri="http://schemas.openxmlformats.org/presentationml/2006/ole">
            <mc:AlternateContent xmlns:mc="http://schemas.openxmlformats.org/markup-compatibility/2006">
              <mc:Choice xmlns:v="urn:schemas-microsoft-com:vml" Requires="v">
                <p:oleObj spid="_x0000_s2055" name="Equation" r:id="rId4" imgW="1079280" imgH="368280" progId="Equation.3">
                  <p:embed/>
                </p:oleObj>
              </mc:Choice>
              <mc:Fallback>
                <p:oleObj name="Equation" r:id="rId4" imgW="1079280" imgH="3682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981200"/>
                        <a:ext cx="3124200"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457200"/>
            <a:ext cx="8382000" cy="762000"/>
          </a:xfrm>
        </p:spPr>
        <p:txBody>
          <a:bodyPr/>
          <a:lstStyle/>
          <a:p>
            <a:r>
              <a:rPr lang="en-US" altLang="en-US" smtClean="0">
                <a:latin typeface="Arial" panose="020B0604020202020204" pitchFamily="34" charset="0"/>
              </a:rPr>
              <a:t>Variogram Model Parameters</a:t>
            </a:r>
            <a:endParaRPr lang="en-US" altLang="en-US" sz="3200" smtClean="0"/>
          </a:p>
        </p:txBody>
      </p:sp>
      <p:sp>
        <p:nvSpPr>
          <p:cNvPr id="14339" name="Rectangle 3"/>
          <p:cNvSpPr>
            <a:spLocks noGrp="1" noChangeArrowheads="1"/>
          </p:cNvSpPr>
          <p:nvPr>
            <p:ph type="body" sz="half" idx="1"/>
          </p:nvPr>
        </p:nvSpPr>
        <p:spPr>
          <a:xfrm>
            <a:off x="304800" y="1524000"/>
            <a:ext cx="8458200" cy="4724400"/>
          </a:xfrm>
        </p:spPr>
        <p:txBody>
          <a:bodyPr/>
          <a:lstStyle/>
          <a:p>
            <a:pPr>
              <a:buFont typeface="Wingdings" panose="05000000000000000000" pitchFamily="2" charset="2"/>
              <a:buChar char="§"/>
            </a:pPr>
            <a:r>
              <a:rPr lang="en-US" altLang="en-US" sz="2800" dirty="0" smtClean="0"/>
              <a:t>We now look at how </a:t>
            </a:r>
            <a:r>
              <a:rPr lang="en-US" altLang="en-US" sz="2800" dirty="0" smtClean="0">
                <a:solidFill>
                  <a:schemeClr val="tx2"/>
                </a:solidFill>
              </a:rPr>
              <a:t>parameters</a:t>
            </a:r>
            <a:r>
              <a:rPr lang="en-US" altLang="en-US" sz="2800" dirty="0" smtClean="0"/>
              <a:t> of a </a:t>
            </a:r>
            <a:r>
              <a:rPr lang="en-US" altLang="en-US" sz="2800" dirty="0" err="1" smtClean="0"/>
              <a:t>variogram</a:t>
            </a:r>
            <a:r>
              <a:rPr lang="en-US" altLang="en-US" sz="2800" dirty="0" smtClean="0"/>
              <a:t> (covariance) model affect the OK weights</a:t>
            </a:r>
          </a:p>
          <a:p>
            <a:pPr>
              <a:buFont typeface="Wingdings" panose="05000000000000000000" pitchFamily="2" charset="2"/>
              <a:buChar char="§"/>
            </a:pPr>
            <a:r>
              <a:rPr lang="en-US" altLang="en-US" sz="2800" dirty="0" smtClean="0"/>
              <a:t>Scale, shape, nugget, range, and anisotropy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dirty="0" smtClean="0">
                <a:solidFill>
                  <a:schemeClr val="accent1"/>
                </a:solidFill>
                <a:latin typeface="Arial" panose="020B0604020202020204" pitchFamily="34" charset="0"/>
              </a:rPr>
              <a:t>Scale</a:t>
            </a:r>
          </a:p>
        </p:txBody>
      </p:sp>
      <p:pic>
        <p:nvPicPr>
          <p:cNvPr id="3076" name="Picture 5" descr="300301"/>
          <p:cNvPicPr>
            <a:picLocks noChangeAspect="1" noChangeArrowheads="1"/>
          </p:cNvPicPr>
          <p:nvPr/>
        </p:nvPicPr>
        <p:blipFill>
          <a:blip r:embed="rId4" cstate="print">
            <a:extLst>
              <a:ext uri="{28A0092B-C50C-407E-A947-70E740481C1C}">
                <a14:useLocalDpi xmlns:a14="http://schemas.microsoft.com/office/drawing/2010/main" val="0"/>
              </a:ext>
            </a:extLst>
          </a:blip>
          <a:srcRect l="49672" t="7028" r="3139" b="68877"/>
          <a:stretch>
            <a:fillRect/>
          </a:stretch>
        </p:blipFill>
        <p:spPr bwMode="auto">
          <a:xfrm>
            <a:off x="2895600" y="3581400"/>
            <a:ext cx="60198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302303"/>
          <p:cNvPicPr>
            <a:picLocks noChangeAspect="1" noChangeArrowheads="1"/>
          </p:cNvPicPr>
          <p:nvPr/>
        </p:nvPicPr>
        <p:blipFill>
          <a:blip r:embed="rId5" cstate="print">
            <a:extLst>
              <a:ext uri="{28A0092B-C50C-407E-A947-70E740481C1C}">
                <a14:useLocalDpi xmlns:a14="http://schemas.microsoft.com/office/drawing/2010/main" val="0"/>
              </a:ext>
            </a:extLst>
          </a:blip>
          <a:srcRect l="3795" t="7028" r="50774" b="64458"/>
          <a:stretch>
            <a:fillRect/>
          </a:stretch>
        </p:blipFill>
        <p:spPr bwMode="auto">
          <a:xfrm>
            <a:off x="2971800" y="0"/>
            <a:ext cx="6172200"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7"/>
          <p:cNvGraphicFramePr>
            <a:graphicFrameLocks noGrp="1" noChangeAspect="1"/>
          </p:cNvGraphicFramePr>
          <p:nvPr>
            <p:ph type="body" sz="half" idx="1"/>
          </p:nvPr>
        </p:nvGraphicFramePr>
        <p:xfrm>
          <a:off x="533400" y="1531938"/>
          <a:ext cx="2357438" cy="866775"/>
        </p:xfrm>
        <a:graphic>
          <a:graphicData uri="http://schemas.openxmlformats.org/presentationml/2006/ole">
            <mc:AlternateContent xmlns:mc="http://schemas.openxmlformats.org/markup-compatibility/2006">
              <mc:Choice xmlns:v="urn:schemas-microsoft-com:vml" Requires="v">
                <p:oleObj spid="_x0000_s3083" name="Equation" r:id="rId6" imgW="1244600" imgH="457200" progId="Equation.3">
                  <p:embed/>
                </p:oleObj>
              </mc:Choice>
              <mc:Fallback>
                <p:oleObj name="Equation" r:id="rId6" imgW="1244600" imgH="4572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531938"/>
                        <a:ext cx="2357438"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Text Box 9"/>
          <p:cNvSpPr txBox="1">
            <a:spLocks noChangeArrowheads="1"/>
          </p:cNvSpPr>
          <p:nvPr/>
        </p:nvSpPr>
        <p:spPr bwMode="auto">
          <a:xfrm>
            <a:off x="533400" y="2514600"/>
            <a:ext cx="249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dirty="0">
                <a:solidFill>
                  <a:schemeClr val="accent1"/>
                </a:solidFill>
              </a:rPr>
              <a:t>Sill of10 vs. 20</a:t>
            </a:r>
            <a:endParaRPr lang="en-US" altLang="en-US" dirty="0">
              <a:solidFill>
                <a:schemeClr val="accent1"/>
              </a:solidFill>
            </a:endParaRPr>
          </a:p>
        </p:txBody>
      </p:sp>
      <p:sp>
        <p:nvSpPr>
          <p:cNvPr id="3079" name="Text Box 10"/>
          <p:cNvSpPr txBox="1">
            <a:spLocks noChangeArrowheads="1"/>
          </p:cNvSpPr>
          <p:nvPr/>
        </p:nvSpPr>
        <p:spPr bwMode="auto">
          <a:xfrm>
            <a:off x="3886200" y="2971800"/>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Sill = 10</a:t>
            </a:r>
          </a:p>
        </p:txBody>
      </p:sp>
      <p:sp>
        <p:nvSpPr>
          <p:cNvPr id="3080" name="Text Box 11"/>
          <p:cNvSpPr txBox="1">
            <a:spLocks noChangeArrowheads="1"/>
          </p:cNvSpPr>
          <p:nvPr/>
        </p:nvSpPr>
        <p:spPr bwMode="auto">
          <a:xfrm>
            <a:off x="7162800" y="2971800"/>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a:t>Sill = 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5">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6">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7">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ECB6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2099</TotalTime>
  <Words>806</Words>
  <Application>Microsoft Office PowerPoint</Application>
  <PresentationFormat>On-screen Show (4:3)</PresentationFormat>
  <Paragraphs>102</Paragraphs>
  <Slides>27</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4" baseType="lpstr">
      <vt:lpstr>Arial</vt:lpstr>
      <vt:lpstr>Arial Black</vt:lpstr>
      <vt:lpstr>Monotype Sorts</vt:lpstr>
      <vt:lpstr>Wingdings</vt:lpstr>
      <vt:lpstr>Contemporary Portrait</vt:lpstr>
      <vt:lpstr>Document</vt:lpstr>
      <vt:lpstr>Equation</vt:lpstr>
      <vt:lpstr>Geo479/579: Geostatistics  Ch12. Ordinary Kriging (2)</vt:lpstr>
      <vt:lpstr>Ordinary Kriging and  Model of Spatial Continuity</vt:lpstr>
      <vt:lpstr>Ordinary Kriging and  Model of Spatial Continuity …</vt:lpstr>
      <vt:lpstr>Ordinary Kriging and  Model of Spatial Continuity …</vt:lpstr>
      <vt:lpstr>An Intuitive Look at Ordinary Kriging (OK)</vt:lpstr>
      <vt:lpstr>PowerPoint Presentation</vt:lpstr>
      <vt:lpstr>Variogram Models</vt:lpstr>
      <vt:lpstr>Variogram Model Parameters</vt:lpstr>
      <vt:lpstr>Scale</vt:lpstr>
      <vt:lpstr>The Effect of Scale</vt:lpstr>
      <vt:lpstr>Shape</vt:lpstr>
      <vt:lpstr>The Effect of Shape</vt:lpstr>
      <vt:lpstr>The Effect of Shape</vt:lpstr>
      <vt:lpstr>The Effect of Shape</vt:lpstr>
      <vt:lpstr>Nugget </vt:lpstr>
      <vt:lpstr>The Nugget Effect</vt:lpstr>
      <vt:lpstr>Range </vt:lpstr>
      <vt:lpstr>The Effect of Range</vt:lpstr>
      <vt:lpstr>Anisotropy </vt:lpstr>
      <vt:lpstr>Effect of Anisotropy </vt:lpstr>
      <vt:lpstr>Anisotropy Ratio </vt:lpstr>
      <vt:lpstr>PowerPoint Presentation</vt:lpstr>
      <vt:lpstr>PowerPoint Presentation</vt:lpstr>
      <vt:lpstr>PowerPoint Presentation</vt:lpstr>
      <vt:lpstr>Estimate distribution</vt:lpstr>
      <vt:lpstr>Comparison of Ordinary Kriging to Other Estimation Methods</vt:lpstr>
      <vt:lpstr>Comparison of Ordinary Kriging to Other Estimation Methods</vt:lpstr>
    </vt:vector>
  </TitlesOfParts>
  <Company>SUNY@Buffalo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Geo479/579: Geostatistics Ch4. Spatial Description</dc:title>
  <dc:creator>CASet</dc:creator>
  <cp:lastModifiedBy>Windows User</cp:lastModifiedBy>
  <cp:revision>282</cp:revision>
  <dcterms:created xsi:type="dcterms:W3CDTF">2004-01-17T22:48:03Z</dcterms:created>
  <dcterms:modified xsi:type="dcterms:W3CDTF">2020-03-12T16:21:30Z</dcterms:modified>
</cp:coreProperties>
</file>