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3"/>
  </p:notesMasterIdLst>
  <p:sldIdLst>
    <p:sldId id="256" r:id="rId2"/>
    <p:sldId id="297" r:id="rId3"/>
    <p:sldId id="336" r:id="rId4"/>
    <p:sldId id="298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1" r:id="rId13"/>
    <p:sldId id="319" r:id="rId14"/>
    <p:sldId id="320" r:id="rId15"/>
    <p:sldId id="338" r:id="rId16"/>
    <p:sldId id="299" r:id="rId17"/>
    <p:sldId id="321" r:id="rId18"/>
    <p:sldId id="343" r:id="rId19"/>
    <p:sldId id="340" r:id="rId20"/>
    <p:sldId id="300" r:id="rId21"/>
    <p:sldId id="337" r:id="rId22"/>
    <p:sldId id="322" r:id="rId23"/>
    <p:sldId id="301" r:id="rId24"/>
    <p:sldId id="339" r:id="rId25"/>
    <p:sldId id="302" r:id="rId26"/>
    <p:sldId id="344" r:id="rId27"/>
    <p:sldId id="324" r:id="rId28"/>
    <p:sldId id="341" r:id="rId29"/>
    <p:sldId id="325" r:id="rId30"/>
    <p:sldId id="304" r:id="rId31"/>
    <p:sldId id="326" r:id="rId32"/>
    <p:sldId id="327" r:id="rId33"/>
    <p:sldId id="342" r:id="rId34"/>
    <p:sldId id="328" r:id="rId35"/>
    <p:sldId id="345" r:id="rId36"/>
    <p:sldId id="329" r:id="rId37"/>
    <p:sldId id="330" r:id="rId38"/>
    <p:sldId id="331" r:id="rId39"/>
    <p:sldId id="332" r:id="rId40"/>
    <p:sldId id="333" r:id="rId41"/>
    <p:sldId id="33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1.wmf"/><Relationship Id="rId1" Type="http://schemas.openxmlformats.org/officeDocument/2006/relationships/image" Target="../media/image42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Relationship Id="rId4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5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9.wmf"/><Relationship Id="rId7" Type="http://schemas.openxmlformats.org/officeDocument/2006/relationships/image" Target="../media/image75.wmf"/><Relationship Id="rId2" Type="http://schemas.openxmlformats.org/officeDocument/2006/relationships/image" Target="../media/image78.wmf"/><Relationship Id="rId1" Type="http://schemas.openxmlformats.org/officeDocument/2006/relationships/image" Target="../media/image72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2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B1DB96-FD39-459B-9D50-6ABD3EF8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34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34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34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34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34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57A9C2-BF56-4C59-9342-ED4CE0C9AA7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BF3233-214D-463B-859A-CFD3C8A1CFF8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9E890E-5AEC-42A1-ACCA-FECDB942499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58401C-18A7-41F1-A294-151DFF329D3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666E01-9403-4CB9-92F0-04C860D1E97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C098-3612-4BDE-A625-2A333EC14A7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4B11B1-D4E1-4CC1-8AB5-FE4E334BD1F8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262CCA-F2CB-4A4D-B620-75FABBC37C9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DA9159-B587-4905-AFA5-724D151C1D9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1D393E-03AA-460D-954E-F06B6E258485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19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58956B-AF91-4B82-9DAC-C86B661984D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E163D-FFB2-4345-BB19-94A3675FDE7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550026-CEA5-4566-85C0-8109B61725F0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46DF44-26D4-4F42-881F-CCE9255D7A3C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412037-ADB8-4619-A3B1-6D34865F888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B69989-01B1-4F64-A7B8-6F76C39C10C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5AE303-65BE-40A0-AC49-5916E3CBFA7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4357CC-C4FE-4551-8F5F-C48DBDA727EB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5AE303-65BE-40A0-AC49-5916E3CBFA7F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91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16B351-82F7-4ECD-B0CD-0BFFFCD20AD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1F30C4-5A93-489F-816F-E65A4E1C484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6DCF67-287D-4DA9-96F1-5AD2F6B88C9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F5E4F-2B43-4E1D-B288-39FD468017E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FDCDC-B584-46DE-A053-AC5D497C550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3507FD-2C31-4A17-AC87-9F0169B2A6B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D01AF7-FFAC-4AF1-9860-4AB68422470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34B607-4EEB-4BCF-9F76-A55ABA854A7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6FBFC-BB3B-4B5B-8D47-214F2D0C445F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5AE303-65BE-40A0-AC49-5916E3CBFA7F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13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F591EB-4735-4F30-8D4B-69E995AE5F6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D7BBE2-860B-466C-A003-3D0034E63D1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CC32D8-2A64-4E8C-BAE2-AFE201940CE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4C63C4-8CA2-4077-9DA5-DF44AFBF60A4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56E7C5-9A9F-4517-A298-E251351AF25D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8EC64-B5FB-44A8-9972-29D427F5A033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55ABC-70BC-4F8F-9E82-42B6D28D3DE7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704FA4-9A69-43CA-95E5-EC37FACC488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63F912-2A84-45D0-9A14-5AF4776424A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6B29E-3824-41FE-80FE-95C68D89B3F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EE4378-E245-47F2-B491-3CB424EFB06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F42EC6-2CF5-4FCC-A561-90202487E3F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1" charset="2"/>
              <a:buNone/>
              <a:defRPr>
                <a:latin typeface="Arial Black" pitchFamily="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E4D3545-3F8B-4877-A130-428B7F2B9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FD44-5EB1-432A-A883-512066028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5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3493-80B1-4982-8D4D-ADB17310E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8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0D80-8CCC-42DA-975E-86188538E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04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E1AB-EE01-4FA3-B272-8F97E73B6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07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5D96-C082-45E7-8117-FBEB30520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56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F339-A9C4-4669-AB7F-2E25E1A12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73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1AB5-EBF5-46D3-9270-E93206690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6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E235F-54DD-4A15-8BFE-11E4585D5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4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EC64-B927-41EE-B487-ED425E5D0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9A0D-CCA3-4F0A-AB6D-984E443A8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7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4E38-97AB-406C-B77E-8A07FF467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65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BB2C-0155-49BE-BC50-B786F5B79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96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9E3E7E0-4696-4D61-96C3-4AE259AD0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8.wmf"/><Relationship Id="rId5" Type="http://schemas.openxmlformats.org/officeDocument/2006/relationships/image" Target="../media/image42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51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0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61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50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9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94.bin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77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80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0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0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696200" cy="2362200"/>
          </a:xfrm>
        </p:spPr>
        <p:txBody>
          <a:bodyPr/>
          <a:lstStyle/>
          <a:p>
            <a:r>
              <a:rPr lang="en-US" altLang="en-US" sz="4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Geo479/579: Geostatistics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Ch12. Ordinary Kriging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and </a:t>
            </a:r>
            <a:r>
              <a:rPr lang="en-US" altLang="en-US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Unbiasedness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We set error at     as 0:</a:t>
            </a: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								 				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2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2667000" y="2535238"/>
          <a:ext cx="3587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4" imgW="165100" imgH="177800" progId="Equation.3">
                  <p:embed/>
                </p:oleObj>
              </mc:Choice>
              <mc:Fallback>
                <p:oleObj name="Equation" r:id="rId4" imgW="1651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35238"/>
                        <a:ext cx="3587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1966913" y="1638300"/>
          <a:ext cx="38592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6" imgW="1943100" imgH="431800" progId="Equation.3">
                  <p:embed/>
                </p:oleObj>
              </mc:Choice>
              <mc:Fallback>
                <p:oleObj name="Equation" r:id="rId6" imgW="19431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638300"/>
                        <a:ext cx="38592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2"/>
          <p:cNvGraphicFramePr>
            <a:graphicFrameLocks noChangeAspect="1"/>
          </p:cNvGraphicFramePr>
          <p:nvPr/>
        </p:nvGraphicFramePr>
        <p:xfrm>
          <a:off x="1981200" y="3619500"/>
          <a:ext cx="2397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8" imgW="1206500" imgH="431800" progId="Equation.3">
                  <p:embed/>
                </p:oleObj>
              </mc:Choice>
              <mc:Fallback>
                <p:oleObj name="Equation" r:id="rId8" imgW="12065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19500"/>
                        <a:ext cx="2397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3"/>
          <p:cNvGraphicFramePr>
            <a:graphicFrameLocks noChangeAspect="1"/>
          </p:cNvGraphicFramePr>
          <p:nvPr/>
        </p:nvGraphicFramePr>
        <p:xfrm>
          <a:off x="5268913" y="3619500"/>
          <a:ext cx="1085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10" imgW="546100" imgH="431800" progId="Equation.3">
                  <p:embed/>
                </p:oleObj>
              </mc:Choice>
              <mc:Fallback>
                <p:oleObj name="Equation" r:id="rId10" imgW="5461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3619500"/>
                        <a:ext cx="1085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4"/>
          <p:cNvGraphicFramePr>
            <a:graphicFrameLocks noChangeAspect="1"/>
          </p:cNvGraphicFramePr>
          <p:nvPr/>
        </p:nvGraphicFramePr>
        <p:xfrm>
          <a:off x="1981200" y="2933700"/>
          <a:ext cx="42878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12" imgW="2159000" imgH="431800" progId="Equation.3">
                  <p:embed/>
                </p:oleObj>
              </mc:Choice>
              <mc:Fallback>
                <p:oleObj name="Equation" r:id="rId12" imgW="21590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33700"/>
                        <a:ext cx="42878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8593138" y="21288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Rectangle 16"/>
          <p:cNvSpPr>
            <a:spLocks noChangeArrowheads="1"/>
          </p:cNvSpPr>
          <p:nvPr/>
        </p:nvSpPr>
        <p:spPr bwMode="auto">
          <a:xfrm>
            <a:off x="5105400" y="3581400"/>
            <a:ext cx="1371600" cy="9144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 (Best Estimate)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error variance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will not go very far because we do not know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2168525"/>
          <a:ext cx="6477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4" imgW="3225800" imgH="431800" progId="Equation.3">
                  <p:embed/>
                </p:oleObj>
              </mc:Choice>
              <mc:Fallback>
                <p:oleObj name="Equation" r:id="rId4" imgW="32258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8525"/>
                        <a:ext cx="64770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8242300" y="3200400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6" imgW="127000" imgH="177800" progId="Equation.3">
                  <p:embed/>
                </p:oleObj>
              </mc:Choice>
              <mc:Fallback>
                <p:oleObj name="Equation" r:id="rId6" imgW="1270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3200400"/>
                        <a:ext cx="29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6858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Best Estimates …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random function model (Ch9) allows us to express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the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variance of a weighted linear combination of random variables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then develop ordinary kriging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by minimizing the error variance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34" charset="-128"/>
              </a:rPr>
              <a:t>Refer to the “Example of the Use of a Probabilistic Model” in Chapter 9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2954338" y="3352800"/>
          <a:ext cx="5508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4" imgW="254000" imgH="177800" progId="Equation.3">
                  <p:embed/>
                </p:oleObj>
              </mc:Choice>
              <mc:Fallback>
                <p:oleObj name="Equation" r:id="rId4" imgW="2540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3352800"/>
                        <a:ext cx="5508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 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will turn to random function models</a:t>
            </a: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2438400" y="3429000"/>
          <a:ext cx="3200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4" imgW="1777229" imgH="431613" progId="Equation.DSMT4">
                  <p:embed/>
                </p:oleObj>
              </mc:Choice>
              <mc:Fallback>
                <p:oleObj name="Equation" r:id="rId4" imgW="1777229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32004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2667000" y="2952750"/>
          <a:ext cx="27003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6" imgW="1358900" imgH="215900" progId="Equation.3">
                  <p:embed/>
                </p:oleObj>
              </mc:Choice>
              <mc:Fallback>
                <p:oleObj name="Equation" r:id="rId6" imgW="13589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52750"/>
                        <a:ext cx="27003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2286000" y="3505200"/>
            <a:ext cx="3505200" cy="685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8679" name="Group 10"/>
          <p:cNvGrpSpPr>
            <a:grpSpLocks noChangeAspect="1"/>
          </p:cNvGrpSpPr>
          <p:nvPr/>
        </p:nvGrpSpPr>
        <p:grpSpPr bwMode="auto">
          <a:xfrm>
            <a:off x="2667000" y="2032000"/>
            <a:ext cx="2808288" cy="881063"/>
            <a:chOff x="1680" y="1280"/>
            <a:chExt cx="1769" cy="555"/>
          </a:xfrm>
        </p:grpSpPr>
        <p:sp>
          <p:nvSpPr>
            <p:cNvPr id="28680" name="AutoShape 9"/>
            <p:cNvSpPr>
              <a:spLocks noChangeAspect="1" noChangeArrowheads="1" noTextEdit="1"/>
            </p:cNvSpPr>
            <p:nvPr/>
          </p:nvSpPr>
          <p:spPr bwMode="auto">
            <a:xfrm>
              <a:off x="1680" y="1280"/>
              <a:ext cx="172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2365" y="1355"/>
              <a:ext cx="38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2435" y="1671"/>
              <a:ext cx="13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8683" name="Rectangle 13"/>
            <p:cNvSpPr>
              <a:spLocks noChangeArrowheads="1"/>
            </p:cNvSpPr>
            <p:nvPr/>
          </p:nvSpPr>
          <p:spPr bwMode="auto">
            <a:xfrm>
              <a:off x="2821" y="1488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·</a:t>
              </a:r>
              <a:endParaRPr lang="en-US" altLang="en-US" sz="1600"/>
            </a:p>
          </p:txBody>
        </p:sp>
        <p:sp>
          <p:nvSpPr>
            <p:cNvPr id="28684" name="Rectangle 14"/>
            <p:cNvSpPr>
              <a:spLocks noChangeArrowheads="1"/>
            </p:cNvSpPr>
            <p:nvPr/>
          </p:nvSpPr>
          <p:spPr bwMode="auto">
            <a:xfrm>
              <a:off x="2209" y="1407"/>
              <a:ext cx="2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8685" name="Rectangle 15"/>
            <p:cNvSpPr>
              <a:spLocks noChangeArrowheads="1"/>
            </p:cNvSpPr>
            <p:nvPr/>
          </p:nvSpPr>
          <p:spPr bwMode="auto">
            <a:xfrm>
              <a:off x="2440" y="1305"/>
              <a:ext cx="10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/>
            </a:p>
          </p:txBody>
        </p:sp>
        <p:sp>
          <p:nvSpPr>
            <p:cNvPr id="28686" name="Rectangle 16"/>
            <p:cNvSpPr>
              <a:spLocks noChangeArrowheads="1"/>
            </p:cNvSpPr>
            <p:nvPr/>
          </p:nvSpPr>
          <p:spPr bwMode="auto">
            <a:xfrm>
              <a:off x="2395" y="1684"/>
              <a:ext cx="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8687" name="Rectangle 17"/>
            <p:cNvSpPr>
              <a:spLocks noChangeArrowheads="1"/>
            </p:cNvSpPr>
            <p:nvPr/>
          </p:nvSpPr>
          <p:spPr bwMode="auto">
            <a:xfrm>
              <a:off x="3243" y="1548"/>
              <a:ext cx="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8688" name="Rectangle 18"/>
            <p:cNvSpPr>
              <a:spLocks noChangeArrowheads="1"/>
            </p:cNvSpPr>
            <p:nvPr/>
          </p:nvSpPr>
          <p:spPr bwMode="auto">
            <a:xfrm>
              <a:off x="2727" y="1548"/>
              <a:ext cx="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8689" name="Rectangle 19"/>
            <p:cNvSpPr>
              <a:spLocks noChangeArrowheads="1"/>
            </p:cNvSpPr>
            <p:nvPr/>
          </p:nvSpPr>
          <p:spPr bwMode="auto">
            <a:xfrm>
              <a:off x="3154" y="1429"/>
              <a:ext cx="16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8690" name="Rectangle 20"/>
            <p:cNvSpPr>
              <a:spLocks noChangeArrowheads="1"/>
            </p:cNvSpPr>
            <p:nvPr/>
          </p:nvSpPr>
          <p:spPr bwMode="auto">
            <a:xfrm>
              <a:off x="2927" y="1429"/>
              <a:ext cx="19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691" name="Rectangle 21"/>
            <p:cNvSpPr>
              <a:spLocks noChangeArrowheads="1"/>
            </p:cNvSpPr>
            <p:nvPr/>
          </p:nvSpPr>
          <p:spPr bwMode="auto">
            <a:xfrm>
              <a:off x="2601" y="1429"/>
              <a:ext cx="20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/>
            </a:p>
          </p:txBody>
        </p:sp>
        <p:sp>
          <p:nvSpPr>
            <p:cNvPr id="28692" name="Rectangle 22"/>
            <p:cNvSpPr>
              <a:spLocks noChangeArrowheads="1"/>
            </p:cNvSpPr>
            <p:nvPr/>
          </p:nvSpPr>
          <p:spPr bwMode="auto">
            <a:xfrm>
              <a:off x="1918" y="1429"/>
              <a:ext cx="16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8693" name="Rectangle 23"/>
            <p:cNvSpPr>
              <a:spLocks noChangeArrowheads="1"/>
            </p:cNvSpPr>
            <p:nvPr/>
          </p:nvSpPr>
          <p:spPr bwMode="auto">
            <a:xfrm>
              <a:off x="1691" y="1429"/>
              <a:ext cx="19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8694" name="Rectangle 24"/>
            <p:cNvSpPr>
              <a:spLocks noChangeArrowheads="1"/>
            </p:cNvSpPr>
            <p:nvPr/>
          </p:nvSpPr>
          <p:spPr bwMode="auto">
            <a:xfrm>
              <a:off x="2492" y="1683"/>
              <a:ext cx="10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8695" name="Rectangle 25"/>
            <p:cNvSpPr>
              <a:spLocks noChangeArrowheads="1"/>
            </p:cNvSpPr>
            <p:nvPr/>
          </p:nvSpPr>
          <p:spPr bwMode="auto">
            <a:xfrm>
              <a:off x="2010" y="1547"/>
              <a:ext cx="10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28696" name="Rectangle 26"/>
            <p:cNvSpPr>
              <a:spLocks noChangeArrowheads="1"/>
            </p:cNvSpPr>
            <p:nvPr/>
          </p:nvSpPr>
          <p:spPr bwMode="auto">
            <a:xfrm>
              <a:off x="3307" y="1429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8697" name="Rectangle 27"/>
            <p:cNvSpPr>
              <a:spLocks noChangeArrowheads="1"/>
            </p:cNvSpPr>
            <p:nvPr/>
          </p:nvSpPr>
          <p:spPr bwMode="auto">
            <a:xfrm>
              <a:off x="3075" y="1429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8698" name="Rectangle 28"/>
            <p:cNvSpPr>
              <a:spLocks noChangeArrowheads="1"/>
            </p:cNvSpPr>
            <p:nvPr/>
          </p:nvSpPr>
          <p:spPr bwMode="auto">
            <a:xfrm>
              <a:off x="2094" y="1429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8699" name="Rectangle 29"/>
            <p:cNvSpPr>
              <a:spLocks noChangeArrowheads="1"/>
            </p:cNvSpPr>
            <p:nvPr/>
          </p:nvSpPr>
          <p:spPr bwMode="auto">
            <a:xfrm>
              <a:off x="1839" y="1429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8700" name="Rectangle 30"/>
            <p:cNvSpPr>
              <a:spLocks noChangeArrowheads="1"/>
            </p:cNvSpPr>
            <p:nvPr/>
          </p:nvSpPr>
          <p:spPr bwMode="auto">
            <a:xfrm>
              <a:off x="1756" y="1378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 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Ch9 gives a formula for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the variance of a weighted linear combination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Eq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9.14, p216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):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2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   See 2/18 lecture Slide 30. 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609600" y="2438400"/>
          <a:ext cx="69103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4" imgW="1879600" imgH="444500" progId="Equation.3">
                  <p:embed/>
                </p:oleObj>
              </mc:Choice>
              <mc:Fallback>
                <p:oleObj name="Equation" r:id="rId4" imgW="18796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69103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7381875" y="297180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(12.6)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696200" cy="762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Weighted Linear Combinations of Random Variables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524000" y="1981200"/>
          <a:ext cx="5929313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4" imgW="2997200" imgH="1574800" progId="Equation.3">
                  <p:embed/>
                </p:oleObj>
              </mc:Choice>
              <mc:Fallback>
                <p:oleObj name="Equation" r:id="rId4" imgW="2997200" imgH="1574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5929313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172200" y="4419600"/>
            <a:ext cx="244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(9.14, p216)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en-US" sz="28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2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kern="0" dirty="0" smtClean="0">
                <a:ea typeface="ＭＳ Ｐゴシック" panose="020B0600070205080204" pitchFamily="34" charset="-128"/>
              </a:rPr>
              <a:t>    </a:t>
            </a: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endParaRPr lang="en-US" altLang="en-US" sz="2400" kern="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kern="0" dirty="0" smtClean="0">
                <a:ea typeface="ＭＳ Ｐゴシック" panose="020B0600070205080204" pitchFamily="34" charset="-128"/>
              </a:rPr>
              <a:t>               See 2/18 lecture Slide 30. </a:t>
            </a: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 …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now express the variance of the error as the variance of a weighted linear combination of other random variables </a:t>
            </a: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6763" y="3124200"/>
          <a:ext cx="81502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4" imgW="3873500" imgH="977900" progId="Equation.3">
                  <p:embed/>
                </p:oleObj>
              </mc:Choice>
              <mc:Fallback>
                <p:oleObj name="Equation" r:id="rId4" imgW="3873500" imgH="977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124200"/>
                        <a:ext cx="81502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599238" y="4876800"/>
            <a:ext cx="2392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Stationarity condition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H="1">
            <a:off x="1143000" y="3962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6705600" y="4038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4724400" y="4267200"/>
            <a:ext cx="1752600" cy="9144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8458200" y="4419600"/>
            <a:ext cx="381000" cy="4572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 …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8382000" cy="5715000"/>
          </a:xfrm>
        </p:spPr>
        <p:txBody>
          <a:bodyPr/>
          <a:lstStyle/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1925638"/>
          <a:ext cx="6999288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4" imgW="3441700" imgH="1638300" progId="Equation.3">
                  <p:embed/>
                </p:oleObj>
              </mc:Choice>
              <mc:Fallback>
                <p:oleObj name="Equation" r:id="rId4" imgW="3441700" imgH="163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25638"/>
                        <a:ext cx="6999288" cy="333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6172200" y="4419600"/>
            <a:ext cx="1066800" cy="8382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en-US" sz="28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2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kern="0" dirty="0" smtClean="0">
                <a:ea typeface="ＭＳ Ｐゴシック" panose="020B0600070205080204" pitchFamily="34" charset="-128"/>
              </a:rPr>
              <a:t>    </a:t>
            </a: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endParaRPr lang="en-US" altLang="en-US" sz="2400" kern="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kern="0" dirty="0" smtClean="0">
                <a:ea typeface="ＭＳ Ｐゴシック" panose="020B0600070205080204" pitchFamily="34" charset="-128"/>
              </a:rPr>
              <a:t>    </a:t>
            </a:r>
          </a:p>
          <a:p>
            <a:pPr marL="0" indent="0"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kern="0" dirty="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kern="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Parameters of Joint Random Variables</a:t>
            </a:r>
            <a:endParaRPr lang="en-US" altLang="en-US" sz="3200" smtClean="0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382000" cy="4667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Covariance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Slide 28 in 2/18 lecture</a:t>
            </a:r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graphicFrame>
        <p:nvGraphicFramePr>
          <p:cNvPr id="71682" name="Object 4"/>
          <p:cNvGraphicFramePr>
            <a:graphicFrameLocks noChangeAspect="1"/>
          </p:cNvGraphicFramePr>
          <p:nvPr/>
        </p:nvGraphicFramePr>
        <p:xfrm>
          <a:off x="1524000" y="2362200"/>
          <a:ext cx="7162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Equation" r:id="rId4" imgW="3593880" imgH="939600" progId="Equation.3">
                  <p:embed/>
                </p:oleObj>
              </mc:Choice>
              <mc:Fallback>
                <p:oleObj name="Equation" r:id="rId4" imgW="3593880" imgH="939600" progId="Equation.3">
                  <p:embed/>
                  <p:pic>
                    <p:nvPicPr>
                      <p:cNvPr id="716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7162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855788" y="4343400"/>
          <a:ext cx="55070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Equation" r:id="rId6" imgW="2781300" imgH="482600" progId="Equation.3">
                  <p:embed/>
                </p:oleObj>
              </mc:Choice>
              <mc:Fallback>
                <p:oleObj name="Equation" r:id="rId6" imgW="2781300" imgH="482600" progId="Equation.3">
                  <p:embed/>
                  <p:pic>
                    <p:nvPicPr>
                      <p:cNvPr id="716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343400"/>
                        <a:ext cx="55070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09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 …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now express the variance of the error as the variance of a weighted linear combination of other random variables </a:t>
            </a: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04975" y="3135313"/>
          <a:ext cx="500062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4" imgW="2171700" imgH="647700" progId="Equation.3">
                  <p:embed/>
                </p:oleObj>
              </mc:Choice>
              <mc:Fallback>
                <p:oleObj name="Equation" r:id="rId4" imgW="21717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135313"/>
                        <a:ext cx="5000625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152650" y="4876800"/>
            <a:ext cx="1581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Covariances 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between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samples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1981200" y="3657600"/>
            <a:ext cx="1981200" cy="10668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9" name="Rectangle 13"/>
          <p:cNvSpPr>
            <a:spLocks noChangeArrowheads="1"/>
          </p:cNvSpPr>
          <p:nvPr/>
        </p:nvSpPr>
        <p:spPr bwMode="auto">
          <a:xfrm>
            <a:off x="6096000" y="3810000"/>
            <a:ext cx="609600" cy="5334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Rectangle 12"/>
          <p:cNvSpPr>
            <a:spLocks noChangeArrowheads="1"/>
          </p:cNvSpPr>
          <p:nvPr/>
        </p:nvSpPr>
        <p:spPr bwMode="auto">
          <a:xfrm>
            <a:off x="4419600" y="3657600"/>
            <a:ext cx="1219200" cy="10668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4286250" y="4876800"/>
            <a:ext cx="15151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Times New Roman" panose="02020603050405020304" pitchFamily="18" charset="0"/>
              </a:rPr>
              <a:t>Covariances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between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samples and </a:t>
            </a:r>
          </a:p>
          <a:p>
            <a:pPr eaLnBrk="1" hangingPunct="1"/>
            <a:r>
              <a:rPr lang="en-US" altLang="en-US" sz="2000" dirty="0" smtClean="0">
                <a:latin typeface="Times New Roman" panose="02020603050405020304" pitchFamily="18" charset="0"/>
              </a:rPr>
              <a:t>the </a:t>
            </a:r>
            <a:r>
              <a:rPr lang="en-US" altLang="en-US" sz="2000" dirty="0">
                <a:latin typeface="Times New Roman" panose="02020603050405020304" pitchFamily="18" charset="0"/>
              </a:rPr>
              <a:t>target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8922" name="Text Box 5"/>
          <p:cNvSpPr txBox="1">
            <a:spLocks noChangeArrowheads="1"/>
          </p:cNvSpPr>
          <p:nvPr/>
        </p:nvSpPr>
        <p:spPr bwMode="auto">
          <a:xfrm>
            <a:off x="5951538" y="487680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Variance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772400" cy="762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Ordinary Kriging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Objective of the Ordinary Kriging (OK)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  </a:t>
            </a:r>
            <a:r>
              <a:rPr lang="en-US" altLang="en-US" sz="2800" b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est: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minimize the variance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the errors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  </a:t>
            </a:r>
            <a:r>
              <a:rPr lang="en-US" altLang="en-US" sz="2800" b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inear: weighted linear combinations of the data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  </a:t>
            </a:r>
            <a:r>
              <a:rPr lang="en-US" altLang="en-US" sz="2800" b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nbiased: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mean error equals to zero</a:t>
            </a: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   </a:t>
            </a:r>
            <a:r>
              <a:rPr lang="en-US" altLang="en-US" sz="2800" b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stimation</a:t>
            </a: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458200" cy="4572000"/>
          </a:xfrm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If we have    ,    , and     , we can estimate the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To solve      </a:t>
            </a: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1828800"/>
          <a:ext cx="6578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" name="Equation" r:id="rId4" imgW="3035300" imgH="457200" progId="Equation.3">
                  <p:embed/>
                </p:oleObj>
              </mc:Choice>
              <mc:Fallback>
                <p:oleObj name="Equation" r:id="rId4" imgW="3035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6578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888288" y="2041525"/>
            <a:ext cx="79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(12.8)</a:t>
            </a: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515357"/>
              </p:ext>
            </p:extLst>
          </p:nvPr>
        </p:nvGraphicFramePr>
        <p:xfrm>
          <a:off x="2362200" y="3124200"/>
          <a:ext cx="3857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6" name="Equation" r:id="rId6" imgW="177800" imgH="165100" progId="Equation.3">
                  <p:embed/>
                </p:oleObj>
              </mc:Choice>
              <mc:Fallback>
                <p:oleObj name="Equation" r:id="rId6" imgW="177800" imgH="16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38576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42174"/>
              </p:ext>
            </p:extLst>
          </p:nvPr>
        </p:nvGraphicFramePr>
        <p:xfrm>
          <a:off x="2819400" y="3124200"/>
          <a:ext cx="4127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7" name="Equation" r:id="rId8" imgW="190500" imgH="228600" progId="Equation.3">
                  <p:embed/>
                </p:oleObj>
              </mc:Choice>
              <mc:Fallback>
                <p:oleObj name="Equation" r:id="rId8" imgW="190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4127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44860"/>
              </p:ext>
            </p:extLst>
          </p:nvPr>
        </p:nvGraphicFramePr>
        <p:xfrm>
          <a:off x="4027488" y="3170238"/>
          <a:ext cx="4683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8" name="Equation" r:id="rId10" imgW="215900" imgH="203200" progId="Equation.3">
                  <p:embed/>
                </p:oleObj>
              </mc:Choice>
              <mc:Fallback>
                <p:oleObj name="Equation" r:id="rId10" imgW="2159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3170238"/>
                        <a:ext cx="4683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644302"/>
              </p:ext>
            </p:extLst>
          </p:nvPr>
        </p:nvGraphicFramePr>
        <p:xfrm>
          <a:off x="7848600" y="3144837"/>
          <a:ext cx="3571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" name="Equation" r:id="rId12" imgW="165100" imgH="177800" progId="Equation.3">
                  <p:embed/>
                </p:oleObj>
              </mc:Choice>
              <mc:Fallback>
                <p:oleObj name="Equation" r:id="rId12" imgW="165100" imgH="177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144837"/>
                        <a:ext cx="3571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1"/>
          <p:cNvGraphicFramePr>
            <a:graphicFrameLocks noChangeAspect="1"/>
          </p:cNvGraphicFramePr>
          <p:nvPr/>
        </p:nvGraphicFramePr>
        <p:xfrm>
          <a:off x="914400" y="4110038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" name="Equation" r:id="rId14" imgW="647700" imgH="431800" progId="Equation.3">
                  <p:embed/>
                </p:oleObj>
              </mc:Choice>
              <mc:Fallback>
                <p:oleObj name="Equation" r:id="rId14" imgW="6477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0038"/>
                        <a:ext cx="1447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2"/>
          <p:cNvGraphicFramePr>
            <a:graphicFrameLocks noChangeAspect="1"/>
          </p:cNvGraphicFramePr>
          <p:nvPr/>
        </p:nvGraphicFramePr>
        <p:xfrm>
          <a:off x="2438400" y="4110038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1" name="Equation" r:id="rId16" imgW="647700" imgH="431800" progId="Equation.3">
                  <p:embed/>
                </p:oleObj>
              </mc:Choice>
              <mc:Fallback>
                <p:oleObj name="Equation" r:id="rId16" imgW="6477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0038"/>
                        <a:ext cx="1447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3"/>
          <p:cNvGraphicFramePr>
            <a:graphicFrameLocks noChangeAspect="1"/>
          </p:cNvGraphicFramePr>
          <p:nvPr/>
        </p:nvGraphicFramePr>
        <p:xfrm>
          <a:off x="4002088" y="4114800"/>
          <a:ext cx="1865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2" name="Equation" r:id="rId18" imgW="812800" imgH="431800" progId="Equation.3">
                  <p:embed/>
                </p:oleObj>
              </mc:Choice>
              <mc:Fallback>
                <p:oleObj name="Equation" r:id="rId18" imgW="8128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4114800"/>
                        <a:ext cx="18653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14"/>
          <p:cNvGraphicFramePr>
            <a:graphicFrameLocks noChangeAspect="1"/>
          </p:cNvGraphicFramePr>
          <p:nvPr/>
        </p:nvGraphicFramePr>
        <p:xfrm>
          <a:off x="6019800" y="4110038"/>
          <a:ext cx="1487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" name="Equation" r:id="rId20" imgW="647700" imgH="431800" progId="Equation.3">
                  <p:embed/>
                </p:oleObj>
              </mc:Choice>
              <mc:Fallback>
                <p:oleObj name="Equation" r:id="rId20" imgW="6477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10038"/>
                        <a:ext cx="14874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458200" cy="4572000"/>
          </a:xfrm>
        </p:spPr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1143000" y="2184400"/>
          <a:ext cx="147796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4" imgW="647700" imgH="431800" progId="Equation.3">
                  <p:embed/>
                </p:oleObj>
              </mc:Choice>
              <mc:Fallback>
                <p:oleObj name="Equation" r:id="rId4" imgW="6477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84400"/>
                        <a:ext cx="147796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17"/>
          <p:cNvGraphicFramePr>
            <a:graphicFrameLocks noChangeAspect="1"/>
          </p:cNvGraphicFramePr>
          <p:nvPr/>
        </p:nvGraphicFramePr>
        <p:xfrm>
          <a:off x="2957513" y="2460625"/>
          <a:ext cx="4281487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6" imgW="1955800" imgH="1320800" progId="Equation.3">
                  <p:embed/>
                </p:oleObj>
              </mc:Choice>
              <mc:Fallback>
                <p:oleObj name="Equation" r:id="rId6" imgW="1955800" imgH="1320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460625"/>
                        <a:ext cx="4281487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Model and Error Variance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Minimizing the variance of error requires to set n partial first derivatives to 0. This produces a system of n simultaneous linear equations with n unknowns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In our case, we have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unknowns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                   for the n sample locations, but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n+1 equations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 The one extra equation is the unbiasedness condition 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8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5060" name="Object 11"/>
          <p:cNvGraphicFramePr>
            <a:graphicFrameLocks noChangeAspect="1"/>
          </p:cNvGraphicFramePr>
          <p:nvPr/>
        </p:nvGraphicFramePr>
        <p:xfrm>
          <a:off x="6184900" y="3352800"/>
          <a:ext cx="15113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4" imgW="698500" imgH="177800" progId="Equation.3">
                  <p:embed/>
                </p:oleObj>
              </mc:Choice>
              <mc:Fallback>
                <p:oleObj name="Equation" r:id="rId4" imgW="698500" imgH="177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3352800"/>
                        <a:ext cx="15113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2"/>
          <p:cNvGraphicFramePr>
            <a:graphicFrameLocks noChangeAspect="1"/>
          </p:cNvGraphicFramePr>
          <p:nvPr/>
        </p:nvGraphicFramePr>
        <p:xfrm>
          <a:off x="4191000" y="4610100"/>
          <a:ext cx="1085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6" imgW="546100" imgH="431800" progId="Equation.3">
                  <p:embed/>
                </p:oleObj>
              </mc:Choice>
              <mc:Fallback>
                <p:oleObj name="Equation" r:id="rId6" imgW="5461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610100"/>
                        <a:ext cx="1085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6148" y="3317823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2000" kern="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24776"/>
              </p:ext>
            </p:extLst>
          </p:nvPr>
        </p:nvGraphicFramePr>
        <p:xfrm>
          <a:off x="1331912" y="5634734"/>
          <a:ext cx="1225299" cy="81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8" imgW="647700" imgH="431800" progId="Equation.3">
                  <p:embed/>
                </p:oleObj>
              </mc:Choice>
              <mc:Fallback>
                <p:oleObj name="Equation" r:id="rId8" imgW="647700" imgH="431800" progId="Equation.3">
                  <p:embed/>
                  <p:pic>
                    <p:nvPicPr>
                      <p:cNvPr id="4097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2" y="5634734"/>
                        <a:ext cx="1225299" cy="816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414864"/>
              </p:ext>
            </p:extLst>
          </p:nvPr>
        </p:nvGraphicFramePr>
        <p:xfrm>
          <a:off x="2855912" y="5634734"/>
          <a:ext cx="1225299" cy="81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10" imgW="647700" imgH="431800" progId="Equation.3">
                  <p:embed/>
                </p:oleObj>
              </mc:Choice>
              <mc:Fallback>
                <p:oleObj name="Equation" r:id="rId10" imgW="647700" imgH="431800" progId="Equation.3">
                  <p:embed/>
                  <p:pic>
                    <p:nvPicPr>
                      <p:cNvPr id="4097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2" y="5634734"/>
                        <a:ext cx="1225299" cy="816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977709"/>
              </p:ext>
            </p:extLst>
          </p:nvPr>
        </p:nvGraphicFramePr>
        <p:xfrm>
          <a:off x="4419600" y="5643398"/>
          <a:ext cx="1578647" cy="8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12" imgW="812800" imgH="431800" progId="Equation.3">
                  <p:embed/>
                </p:oleObj>
              </mc:Choice>
              <mc:Fallback>
                <p:oleObj name="Equation" r:id="rId12" imgW="812800" imgH="431800" progId="Equation.3">
                  <p:embed/>
                  <p:pic>
                    <p:nvPicPr>
                      <p:cNvPr id="4097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43398"/>
                        <a:ext cx="1578647" cy="8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39183"/>
              </p:ext>
            </p:extLst>
          </p:nvPr>
        </p:nvGraphicFramePr>
        <p:xfrm>
          <a:off x="6437312" y="5638636"/>
          <a:ext cx="1258888" cy="8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14" imgW="647700" imgH="431800" progId="Equation.3">
                  <p:embed/>
                </p:oleObj>
              </mc:Choice>
              <mc:Fallback>
                <p:oleObj name="Equation" r:id="rId14" imgW="647700" imgH="431800" progId="Equation.3">
                  <p:embed/>
                  <p:pic>
                    <p:nvPicPr>
                      <p:cNvPr id="4097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2" y="5638636"/>
                        <a:ext cx="1258888" cy="8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43800" cy="8382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Lagrange Parameter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zh-CN" sz="2800" dirty="0" smtClean="0">
                <a:ea typeface="宋体" panose="02010600030101010101" pitchFamily="2" charset="-122"/>
              </a:rPr>
              <a:t>To avoid this awkward problem, we introduce another unknown into the equation, </a:t>
            </a:r>
            <a:r>
              <a:rPr lang="en-US" altLang="zh-CN" sz="2800" dirty="0" smtClean="0">
                <a:solidFill>
                  <a:schemeClr val="accent1"/>
                </a:solidFill>
                <a:latin typeface="Symbol" panose="05050102010706020507" pitchFamily="18" charset="2"/>
                <a:ea typeface="宋体" panose="02010600030101010101" pitchFamily="2" charset="-122"/>
                <a:sym typeface="Symbol" panose="05050102010706020507" pitchFamily="18" charset="2"/>
              </a:rPr>
              <a:t></a:t>
            </a:r>
            <a:r>
              <a:rPr lang="en-US" altLang="zh-CN" sz="2800" dirty="0" smtClean="0">
                <a:ea typeface="宋体" panose="02010600030101010101" pitchFamily="2" charset="-122"/>
              </a:rPr>
              <a:t>, the Lagrange parameter, without affecting the equality</a:t>
            </a: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7108" name="Object 6"/>
          <p:cNvGraphicFramePr>
            <a:graphicFrameLocks noChangeAspect="1"/>
          </p:cNvGraphicFramePr>
          <p:nvPr/>
        </p:nvGraphicFramePr>
        <p:xfrm>
          <a:off x="762000" y="3314700"/>
          <a:ext cx="67468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4" imgW="3175000" imgH="635000" progId="Equation.3">
                  <p:embed/>
                </p:oleObj>
              </mc:Choice>
              <mc:Fallback>
                <p:oleObj name="Equation" r:id="rId4" imgW="3175000" imgH="63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14700"/>
                        <a:ext cx="674687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7620000" y="3489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(12.9)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宋体" panose="02010600030101010101" pitchFamily="2" charset="-122"/>
              </a:rPr>
              <a:t>The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derivative </a:t>
            </a:r>
            <a:r>
              <a:rPr lang="en-US" altLang="en-US" sz="2800" smtClean="0">
                <a:ea typeface="宋体" panose="02010600030101010101" pitchFamily="2" charset="-122"/>
              </a:rPr>
              <a:t>of Equation 12.9 with respect to </a:t>
            </a:r>
            <a:endParaRPr lang="en-US" altLang="en-US" sz="2800" baseline="-25000" smtClean="0">
              <a:ea typeface="宋体" panose="02010600030101010101" pitchFamily="2" charset="-122"/>
            </a:endParaRPr>
          </a:p>
          <a:p>
            <a:endParaRPr lang="en-US" altLang="en-US" sz="2800" smtClean="0">
              <a:ea typeface="宋体" panose="02010600030101010101" pitchFamily="2" charset="-122"/>
            </a:endParaRPr>
          </a:p>
          <a:p>
            <a:endParaRPr lang="en-US" altLang="en-US" sz="2800" smtClean="0">
              <a:ea typeface="宋体" panose="02010600030101010101" pitchFamily="2" charset="-122"/>
            </a:endParaRPr>
          </a:p>
          <a:p>
            <a:pPr>
              <a:buFont typeface="Monotype Sorts" charset="2"/>
              <a:buNone/>
            </a:pPr>
            <a:r>
              <a:rPr lang="en-US" altLang="en-US" sz="2800" smtClean="0">
                <a:ea typeface="宋体" panose="02010600030101010101" pitchFamily="2" charset="-122"/>
              </a:rPr>
              <a:t>    </a:t>
            </a:r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1600200" y="1828800"/>
          <a:ext cx="3048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1" name="Equation" r:id="rId4" imgW="2108200" imgH="685800" progId="Equation.3">
                  <p:embed/>
                </p:oleObj>
              </mc:Choice>
              <mc:Fallback>
                <p:oleObj name="Equation" r:id="rId4" imgW="2108200" imgH="685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30480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3"/>
          <p:cNvGraphicFramePr>
            <a:graphicFrameLocks noChangeAspect="1"/>
          </p:cNvGraphicFramePr>
          <p:nvPr/>
        </p:nvGraphicFramePr>
        <p:xfrm>
          <a:off x="4724400" y="1828800"/>
          <a:ext cx="18891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2" name="Equation" r:id="rId6" imgW="1308100" imgH="647700" progId="Equation.3">
                  <p:embed/>
                </p:oleObj>
              </mc:Choice>
              <mc:Fallback>
                <p:oleObj name="Equation" r:id="rId6" imgW="1308100" imgH="64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188912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4"/>
          <p:cNvGraphicFramePr>
            <a:graphicFrameLocks noChangeAspect="1"/>
          </p:cNvGraphicFramePr>
          <p:nvPr/>
        </p:nvGraphicFramePr>
        <p:xfrm>
          <a:off x="6653213" y="1828800"/>
          <a:ext cx="16525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" name="Equation" r:id="rId8" imgW="1143000" imgH="647700" progId="Equation.3">
                  <p:embed/>
                </p:oleObj>
              </mc:Choice>
              <mc:Fallback>
                <p:oleObj name="Equation" r:id="rId8" imgW="11430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1828800"/>
                        <a:ext cx="1652587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5"/>
          <p:cNvGraphicFramePr>
            <a:graphicFrameLocks noChangeAspect="1"/>
          </p:cNvGraphicFramePr>
          <p:nvPr/>
        </p:nvGraphicFramePr>
        <p:xfrm>
          <a:off x="2641600" y="3962400"/>
          <a:ext cx="2387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" name="Equation" r:id="rId10" imgW="1651000" imgH="457200" progId="Equation.3">
                  <p:embed/>
                </p:oleObj>
              </mc:Choice>
              <mc:Fallback>
                <p:oleObj name="Equation" r:id="rId10" imgW="16510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962400"/>
                        <a:ext cx="23876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6"/>
          <p:cNvGraphicFramePr>
            <a:graphicFrameLocks noChangeAspect="1"/>
          </p:cNvGraphicFramePr>
          <p:nvPr/>
        </p:nvGraphicFramePr>
        <p:xfrm>
          <a:off x="1519238" y="3886200"/>
          <a:ext cx="10747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" name="Equation" r:id="rId12" imgW="508000" imgH="419100" progId="Equation.3">
                  <p:embed/>
                </p:oleObj>
              </mc:Choice>
              <mc:Fallback>
                <p:oleObj name="Equation" r:id="rId12" imgW="508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886200"/>
                        <a:ext cx="107473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7"/>
          <p:cNvGraphicFramePr>
            <a:graphicFrameLocks noChangeAspect="1"/>
          </p:cNvGraphicFramePr>
          <p:nvPr/>
        </p:nvGraphicFramePr>
        <p:xfrm>
          <a:off x="1509713" y="4965700"/>
          <a:ext cx="13716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6" name="Equation" r:id="rId14" imgW="647700" imgH="419100" progId="Equation.3">
                  <p:embed/>
                </p:oleObj>
              </mc:Choice>
              <mc:Fallback>
                <p:oleObj name="Equation" r:id="rId14" imgW="6477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4965700"/>
                        <a:ext cx="13716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8"/>
          <p:cNvGraphicFramePr>
            <a:graphicFrameLocks noChangeAspect="1"/>
          </p:cNvGraphicFramePr>
          <p:nvPr/>
        </p:nvGraphicFramePr>
        <p:xfrm>
          <a:off x="3200400" y="5053013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7" name="Equation" r:id="rId16" imgW="1282700" imgH="457200" progId="Equation.3">
                  <p:embed/>
                </p:oleObj>
              </mc:Choice>
              <mc:Fallback>
                <p:oleObj name="Equation" r:id="rId16" imgW="1282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53013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6"/>
          <p:cNvGraphicFramePr>
            <a:graphicFrameLocks noChangeAspect="1"/>
          </p:cNvGraphicFramePr>
          <p:nvPr/>
        </p:nvGraphicFramePr>
        <p:xfrm>
          <a:off x="7848600" y="3373438"/>
          <a:ext cx="3571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8" name="Equation" r:id="rId18" imgW="165100" imgH="177800" progId="Equation.3">
                  <p:embed/>
                </p:oleObj>
              </mc:Choice>
              <mc:Fallback>
                <p:oleObj name="Equation" r:id="rId18" imgW="165100" imgH="177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373438"/>
                        <a:ext cx="3571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10"/>
          <p:cNvGraphicFramePr>
            <a:graphicFrameLocks noChangeAspect="1"/>
          </p:cNvGraphicFramePr>
          <p:nvPr/>
        </p:nvGraphicFramePr>
        <p:xfrm>
          <a:off x="685800" y="2209800"/>
          <a:ext cx="82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9" name="Equation" r:id="rId20" imgW="571500" imgH="393700" progId="Equation.3">
                  <p:embed/>
                </p:oleObj>
              </mc:Choice>
              <mc:Fallback>
                <p:oleObj name="Equation" r:id="rId20" imgW="5715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825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305800" cy="8382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Minimization of the Error Variance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868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set of weights that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minimize the error variance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under the unbiasedness condition satisfies the following n+1 equations - ordinary kriging system:</a:t>
            </a:r>
          </a:p>
        </p:txBody>
      </p:sp>
      <p:graphicFrame>
        <p:nvGraphicFramePr>
          <p:cNvPr id="512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3295650"/>
          <a:ext cx="564991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4" imgW="2705100" imgH="939800" progId="Equation.3">
                  <p:embed/>
                </p:oleObj>
              </mc:Choice>
              <mc:Fallback>
                <p:oleObj name="Equation" r:id="rId4" imgW="27051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95650"/>
                        <a:ext cx="5649913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7239000" y="3565525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(12.11)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7239000" y="4556125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(12.12)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3048000" y="3295650"/>
            <a:ext cx="2362200" cy="97155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800" dirty="0" smtClean="0">
                <a:ea typeface="宋体" panose="02010600030101010101" pitchFamily="2" charset="-122"/>
              </a:rPr>
              <a:t>The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derivative </a:t>
            </a:r>
            <a:r>
              <a:rPr lang="en-US" altLang="en-US" sz="2800" dirty="0" smtClean="0">
                <a:ea typeface="宋体" panose="02010600030101010101" pitchFamily="2" charset="-122"/>
              </a:rPr>
              <a:t>of Equation 12.9 with respect to </a:t>
            </a:r>
            <a:endParaRPr lang="en-US" altLang="en-US" sz="2800" baseline="-250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=1,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1j</a:t>
            </a:r>
            <a:r>
              <a:rPr lang="en-US" altLang="en-US" sz="2000" dirty="0" smtClean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10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en-US" altLang="en-US" sz="2000" dirty="0">
                <a:ea typeface="宋体" panose="02010600030101010101" pitchFamily="2" charset="-122"/>
              </a:rPr>
              <a:t> </a:t>
            </a:r>
            <a:endParaRPr lang="en-US" altLang="en-US" sz="20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>
                <a:ea typeface="宋体" panose="02010600030101010101" pitchFamily="2" charset="-122"/>
              </a:rPr>
              <a:t> 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=2,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>
                <a:ea typeface="宋体" panose="02010600030101010101" pitchFamily="2" charset="-122"/>
              </a:rPr>
              <a:t>2</a:t>
            </a:r>
            <a:r>
              <a:rPr lang="en-US" altLang="en-US" sz="1200" dirty="0" smtClean="0">
                <a:ea typeface="宋体" panose="02010600030101010101" pitchFamily="2" charset="-122"/>
              </a:rPr>
              <a:t>j</a:t>
            </a:r>
            <a:r>
              <a:rPr lang="en-US" altLang="en-US" sz="2000" dirty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20</a:t>
            </a:r>
            <a:endParaRPr lang="en-US" altLang="en-US" sz="20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n-US" altLang="en-US" sz="1400" dirty="0" smtClean="0">
                <a:ea typeface="宋体" panose="02010600030101010101" pitchFamily="2" charset="-122"/>
              </a:rPr>
              <a:t>                     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=3,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3j</a:t>
            </a:r>
            <a:r>
              <a:rPr lang="en-US" altLang="en-US" sz="2000" dirty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>
                <a:ea typeface="宋体" panose="02010600030101010101" pitchFamily="2" charset="-122"/>
              </a:rPr>
              <a:t>3</a:t>
            </a:r>
            <a:r>
              <a:rPr lang="en-US" altLang="en-US" sz="1200" dirty="0" smtClean="0">
                <a:ea typeface="宋体" panose="02010600030101010101" pitchFamily="2" charset="-122"/>
              </a:rPr>
              <a:t>0</a:t>
            </a:r>
            <a:endParaRPr lang="en-US" altLang="en-US" sz="12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</a:t>
            </a:r>
            <a:r>
              <a:rPr lang="en-US" altLang="en-US" sz="2000" dirty="0" smtClean="0">
                <a:ea typeface="宋体" panose="02010600030101010101" pitchFamily="2" charset="-122"/>
              </a:rPr>
              <a:t>    …......................           ……….</a:t>
            </a:r>
            <a:endParaRPr lang="en-US" altLang="en-US" sz="2000" dirty="0" smtClean="0">
              <a:ea typeface="宋体" panose="02010600030101010101" pitchFamily="2" charset="-122"/>
            </a:endParaRPr>
          </a:p>
          <a:p>
            <a:pPr>
              <a:buFont typeface="Monotype Sorts" charset="2"/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 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</a:t>
            </a:r>
          </a:p>
          <a:p>
            <a:pPr>
              <a:buFont typeface="Monotype Sorts" charset="2"/>
              <a:buNone/>
            </a:pPr>
            <a:r>
              <a:rPr lang="en-US" altLang="en-US" sz="2000" dirty="0">
                <a:ea typeface="宋体" panose="02010600030101010101" pitchFamily="2" charset="-122"/>
              </a:rPr>
              <a:t> 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</a:t>
            </a:r>
            <a:r>
              <a:rPr lang="en-US" altLang="en-US" sz="2000" i="1" dirty="0" smtClean="0">
                <a:ea typeface="宋体" panose="02010600030101010101" pitchFamily="2" charset="-122"/>
              </a:rPr>
              <a:t>n</a:t>
            </a:r>
            <a:r>
              <a:rPr lang="en-US" altLang="en-US" sz="2000" dirty="0" smtClean="0">
                <a:ea typeface="宋体" panose="02010600030101010101" pitchFamily="2" charset="-122"/>
              </a:rPr>
              <a:t>,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C</a:t>
            </a:r>
            <a:r>
              <a:rPr lang="en-US" altLang="en-US" sz="1200" dirty="0" err="1" smtClean="0">
                <a:ea typeface="宋体" panose="02010600030101010101" pitchFamily="2" charset="-122"/>
              </a:rPr>
              <a:t>nj</a:t>
            </a:r>
            <a:r>
              <a:rPr lang="en-US" altLang="en-US" sz="2000" dirty="0" smtClean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n0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23273"/>
              </p:ext>
            </p:extLst>
          </p:nvPr>
        </p:nvGraphicFramePr>
        <p:xfrm>
          <a:off x="990600" y="2133600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7" name="Equation" r:id="rId4" imgW="1282700" imgH="457200" progId="Equation.3">
                  <p:embed/>
                </p:oleObj>
              </mc:Choice>
              <mc:Fallback>
                <p:oleObj name="Equation" r:id="rId4" imgW="1282700" imgH="457200" progId="Equation.3">
                  <p:embed/>
                  <p:pic>
                    <p:nvPicPr>
                      <p:cNvPr id="491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59704"/>
              </p:ext>
            </p:extLst>
          </p:nvPr>
        </p:nvGraphicFramePr>
        <p:xfrm>
          <a:off x="990600" y="2843213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8" name="Equation" r:id="rId6" imgW="1282700" imgH="457200" progId="Equation.3">
                  <p:embed/>
                </p:oleObj>
              </mc:Choice>
              <mc:Fallback>
                <p:oleObj name="Equation" r:id="rId6" imgW="1282700" imgH="457200" progId="Equation.3">
                  <p:embed/>
                  <p:pic>
                    <p:nvPicPr>
                      <p:cNvPr id="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43213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16754"/>
              </p:ext>
            </p:extLst>
          </p:nvPr>
        </p:nvGraphicFramePr>
        <p:xfrm>
          <a:off x="990600" y="3452813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9" name="Equation" r:id="rId7" imgW="1282700" imgH="457200" progId="Equation.3">
                  <p:embed/>
                </p:oleObj>
              </mc:Choice>
              <mc:Fallback>
                <p:oleObj name="Equation" r:id="rId7" imgW="1282700" imgH="457200" progId="Equation.3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52813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34703"/>
              </p:ext>
            </p:extLst>
          </p:nvPr>
        </p:nvGraphicFramePr>
        <p:xfrm>
          <a:off x="990600" y="4595813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Equation" r:id="rId8" imgW="1282700" imgH="457200" progId="Equation.3">
                  <p:embed/>
                </p:oleObj>
              </mc:Choice>
              <mc:Fallback>
                <p:oleObj name="Equation" r:id="rId8" imgW="1282700" imgH="457200" progId="Equation.3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95813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92548"/>
              </p:ext>
            </p:extLst>
          </p:nvPr>
        </p:nvGraphicFramePr>
        <p:xfrm>
          <a:off x="971550" y="5295900"/>
          <a:ext cx="1085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Equation" r:id="rId9" imgW="546100" imgH="431800" progId="Equation.3">
                  <p:embed/>
                </p:oleObj>
              </mc:Choice>
              <mc:Fallback>
                <p:oleObj name="Equation" r:id="rId9" imgW="546100" imgH="431800" progId="Equation.3">
                  <p:embed/>
                  <p:pic>
                    <p:nvPicPr>
                      <p:cNvPr id="4506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295900"/>
                        <a:ext cx="1085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5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305800" cy="8382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Minimization of the Error Variance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4582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ordinary kriging system expressed in matrix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2362200"/>
          <a:ext cx="477202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4" imgW="2374900" imgH="1371600" progId="Equation.3">
                  <p:embed/>
                </p:oleObj>
              </mc:Choice>
              <mc:Fallback>
                <p:oleObj name="Equation" r:id="rId4" imgW="23749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772025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315200" y="4784725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(12.14)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304088" y="3200400"/>
            <a:ext cx="92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(12.13)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Ordinary Kriging Variance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Calculate the minimized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error variance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by using the resulting    to plug into equation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(12.8)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34" charset="-128"/>
              </a:rPr>
              <a:t>As 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5530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67000" y="1905000"/>
          <a:ext cx="447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1"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447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8"/>
          <p:cNvGraphicFramePr>
            <a:graphicFrameLocks noChangeAspect="1"/>
          </p:cNvGraphicFramePr>
          <p:nvPr/>
        </p:nvGraphicFramePr>
        <p:xfrm>
          <a:off x="2133600" y="3733800"/>
          <a:ext cx="19383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2" name="Equation" r:id="rId6" imgW="1295400" imgH="457200" progId="Equation.3">
                  <p:embed/>
                </p:oleObj>
              </mc:Choice>
              <mc:Fallback>
                <p:oleObj name="Equation" r:id="rId6" imgW="12954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193833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4"/>
          <p:cNvGraphicFramePr>
            <a:graphicFrameLocks noChangeAspect="1"/>
          </p:cNvGraphicFramePr>
          <p:nvPr/>
        </p:nvGraphicFramePr>
        <p:xfrm>
          <a:off x="1660525" y="2438400"/>
          <a:ext cx="48926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Equation" r:id="rId8" imgW="2171700" imgH="457200" progId="Equation.3">
                  <p:embed/>
                </p:oleObj>
              </mc:Choice>
              <mc:Fallback>
                <p:oleObj name="Equation" r:id="rId8" imgW="21717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438400"/>
                        <a:ext cx="4892675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/>
        </p:nvGraphicFramePr>
        <p:xfrm>
          <a:off x="685800" y="4870450"/>
          <a:ext cx="79390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Equation" r:id="rId10" imgW="3937000" imgH="457200" progId="Equation.3">
                  <p:embed/>
                </p:oleObj>
              </mc:Choice>
              <mc:Fallback>
                <p:oleObj name="Equation" r:id="rId10" imgW="39370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70450"/>
                        <a:ext cx="79390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ChangeAspect="1"/>
          </p:cNvGraphicFramePr>
          <p:nvPr/>
        </p:nvGraphicFramePr>
        <p:xfrm>
          <a:off x="4648200" y="3733800"/>
          <a:ext cx="1816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" name="Equation" r:id="rId12" imgW="1257300" imgH="457200" progId="Equation.3">
                  <p:embed/>
                </p:oleObj>
              </mc:Choice>
              <mc:Fallback>
                <p:oleObj name="Equation" r:id="rId12" imgW="1257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33800"/>
                        <a:ext cx="1816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4191000" y="2667000"/>
            <a:ext cx="762000" cy="6096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Line 8"/>
          <p:cNvSpPr>
            <a:spLocks noChangeShapeType="1"/>
          </p:cNvSpPr>
          <p:nvPr/>
        </p:nvSpPr>
        <p:spPr bwMode="auto">
          <a:xfrm flipH="1">
            <a:off x="3276600" y="3352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8"/>
          <p:cNvSpPr>
            <a:spLocks noChangeArrowheads="1"/>
          </p:cNvSpPr>
          <p:nvPr/>
        </p:nvSpPr>
        <p:spPr bwMode="auto">
          <a:xfrm>
            <a:off x="4656138" y="3733800"/>
            <a:ext cx="914400" cy="6858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8" name="Rectangle 8"/>
          <p:cNvSpPr>
            <a:spLocks noChangeArrowheads="1"/>
          </p:cNvSpPr>
          <p:nvPr/>
        </p:nvSpPr>
        <p:spPr bwMode="auto">
          <a:xfrm>
            <a:off x="2147888" y="3733800"/>
            <a:ext cx="990600" cy="6858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9" name="Line 8"/>
          <p:cNvSpPr>
            <a:spLocks noChangeShapeType="1"/>
          </p:cNvSpPr>
          <p:nvPr/>
        </p:nvSpPr>
        <p:spPr bwMode="auto">
          <a:xfrm>
            <a:off x="41910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8"/>
          <p:cNvSpPr>
            <a:spLocks noChangeShapeType="1"/>
          </p:cNvSpPr>
          <p:nvPr/>
        </p:nvSpPr>
        <p:spPr bwMode="auto">
          <a:xfrm flipH="1">
            <a:off x="4038600" y="43434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Ordinary Kriging Variance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534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Calculate the minimized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error variance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by using the resulting    to plug into equation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(12.8)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34" charset="-128"/>
              </a:rPr>
              <a:t> 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5734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67000" y="1905000"/>
          <a:ext cx="447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2"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447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3"/>
          <p:cNvGraphicFramePr>
            <a:graphicFrameLocks noChangeAspect="1"/>
          </p:cNvGraphicFramePr>
          <p:nvPr/>
        </p:nvGraphicFramePr>
        <p:xfrm>
          <a:off x="890588" y="3424238"/>
          <a:ext cx="6348412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Equation" r:id="rId6" imgW="3073400" imgH="850900" progId="Equation.3">
                  <p:embed/>
                </p:oleObj>
              </mc:Choice>
              <mc:Fallback>
                <p:oleObj name="Equation" r:id="rId6" imgW="3073400" imgH="850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424238"/>
                        <a:ext cx="6348412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4953000" y="2362200"/>
            <a:ext cx="1557338" cy="8382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7351" name="Object 4"/>
          <p:cNvGraphicFramePr>
            <a:graphicFrameLocks noChangeAspect="1"/>
          </p:cNvGraphicFramePr>
          <p:nvPr/>
        </p:nvGraphicFramePr>
        <p:xfrm>
          <a:off x="2951163" y="2298700"/>
          <a:ext cx="35591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Equation" r:id="rId8" imgW="1765080" imgH="444240" progId="Equation.3">
                  <p:embed/>
                </p:oleObj>
              </mc:Choice>
              <mc:Fallback>
                <p:oleObj name="Equation" r:id="rId8" imgW="17650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2298700"/>
                        <a:ext cx="35591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5"/>
          <p:cNvGraphicFramePr>
            <a:graphicFrameLocks noChangeAspect="1"/>
          </p:cNvGraphicFramePr>
          <p:nvPr/>
        </p:nvGraphicFramePr>
        <p:xfrm>
          <a:off x="887413" y="5257800"/>
          <a:ext cx="42227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5" name="Equation" r:id="rId10" imgW="2006600" imgH="444500" progId="Equation.3">
                  <p:embed/>
                </p:oleObj>
              </mc:Choice>
              <mc:Fallback>
                <p:oleObj name="Equation" r:id="rId10" imgW="20066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5257800"/>
                        <a:ext cx="42227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1752600" y="4343400"/>
            <a:ext cx="1600200" cy="8382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54" name="Line 8"/>
          <p:cNvSpPr>
            <a:spLocks noChangeShapeType="1"/>
          </p:cNvSpPr>
          <p:nvPr/>
        </p:nvSpPr>
        <p:spPr bwMode="auto">
          <a:xfrm flipH="1">
            <a:off x="3200400" y="3048000"/>
            <a:ext cx="83820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1143000" y="5486400"/>
            <a:ext cx="2438400" cy="457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772400" cy="762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Ordinary Kriging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Since the actual error values are unknown, the random function model are used instead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 model tells us the possible values of a random variable, and the frequency of these values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model enables us to express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the error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its mean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and </a:t>
            </a: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its variance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If normal, we only need two parameters to define the model,     and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438400" y="4516438"/>
          <a:ext cx="4683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4" imgW="215900" imgH="177800" progId="Equation.3">
                  <p:embed/>
                </p:oleObj>
              </mc:Choice>
              <mc:Fallback>
                <p:oleObj name="Equation" r:id="rId4" imgW="2159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16438"/>
                        <a:ext cx="4683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657600" y="4495800"/>
          <a:ext cx="5508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254000" imgH="177800" progId="Equation.3">
                  <p:embed/>
                </p:oleObj>
              </mc:Choice>
              <mc:Fallback>
                <p:oleObj name="Equation" r:id="rId6" imgW="2540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95800"/>
                        <a:ext cx="5508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39000" cy="8382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Ordinary Kriging Using    or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1816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593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7620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Equation" r:id="rId4" imgW="126780" imgH="164814" progId="Equation.3">
                  <p:embed/>
                </p:oleObj>
              </mc:Choice>
              <mc:Fallback>
                <p:oleObj name="Equation" r:id="rId4" imgW="126780" imgH="16481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62000"/>
                        <a:ext cx="352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762000"/>
          <a:ext cx="3952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Equation" r:id="rId6" imgW="152268" imgH="164957" progId="Equation.3">
                  <p:embed/>
                </p:oleObj>
              </mc:Choice>
              <mc:Fallback>
                <p:oleObj name="Equation" r:id="rId6" imgW="152268" imgH="16495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762000"/>
                        <a:ext cx="3952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1187450" y="1550988"/>
          <a:ext cx="37655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Equation" r:id="rId8" imgW="1701800" imgH="228600" progId="Equation.3">
                  <p:embed/>
                </p:oleObj>
              </mc:Choice>
              <mc:Fallback>
                <p:oleObj name="Equation" r:id="rId8" imgW="1701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50988"/>
                        <a:ext cx="37655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438775" y="1584325"/>
            <a:ext cx="1495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Refer to Ch9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837488" y="4419600"/>
            <a:ext cx="92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(12.20)</a:t>
            </a:r>
          </a:p>
        </p:txBody>
      </p:sp>
      <p:graphicFrame>
        <p:nvGraphicFramePr>
          <p:cNvPr id="59401" name="Object 5"/>
          <p:cNvGraphicFramePr>
            <a:graphicFrameLocks noChangeAspect="1"/>
          </p:cNvGraphicFramePr>
          <p:nvPr/>
        </p:nvGraphicFramePr>
        <p:xfrm>
          <a:off x="860425" y="2286000"/>
          <a:ext cx="7673975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Equation" r:id="rId10" imgW="3467100" imgH="1435100" progId="Equation.3">
                  <p:embed/>
                </p:oleObj>
              </mc:Choice>
              <mc:Fallback>
                <p:oleObj name="Equation" r:id="rId10" imgW="3467100" imgH="1435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286000"/>
                        <a:ext cx="7673975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8382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Ordinary Kriging Using    or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    …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1816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614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7620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0" name="Equation" r:id="rId4" imgW="126780" imgH="164814" progId="Equation.3">
                  <p:embed/>
                </p:oleObj>
              </mc:Choice>
              <mc:Fallback>
                <p:oleObj name="Equation" r:id="rId4" imgW="126780" imgH="16481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62000"/>
                        <a:ext cx="352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81800" y="793750"/>
          <a:ext cx="3952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1" name="Equation" r:id="rId6" imgW="152268" imgH="164957" progId="Equation.3">
                  <p:embed/>
                </p:oleObj>
              </mc:Choice>
              <mc:Fallback>
                <p:oleObj name="Equation" r:id="rId6" imgW="152268" imgH="16495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793750"/>
                        <a:ext cx="3952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381000" y="1746250"/>
          <a:ext cx="8716963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Equation" r:id="rId8" imgW="3670300" imgH="1282700" progId="Equation.3">
                  <p:embed/>
                </p:oleObj>
              </mc:Choice>
              <mc:Fallback>
                <p:oleObj name="Equation" r:id="rId8" imgW="3670300" imgH="1282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46250"/>
                        <a:ext cx="8716963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5029200" y="3581400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(12.22)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 Example of Ordinary Kriging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5181600" y="1524000"/>
            <a:ext cx="2819400" cy="2667000"/>
            <a:chOff x="3312" y="1008"/>
            <a:chExt cx="1440" cy="1364"/>
          </a:xfrm>
        </p:grpSpPr>
        <p:pic>
          <p:nvPicPr>
            <p:cNvPr id="63495" name="Picture 4" descr="2902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0" t="9084" r="16661" b="68558"/>
            <a:stretch>
              <a:fillRect/>
            </a:stretch>
          </p:blipFill>
          <p:spPr bwMode="auto">
            <a:xfrm>
              <a:off x="3312" y="1008"/>
              <a:ext cx="1440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6" name="Rectangle 5"/>
            <p:cNvSpPr>
              <a:spLocks noChangeArrowheads="1"/>
            </p:cNvSpPr>
            <p:nvPr/>
          </p:nvSpPr>
          <p:spPr bwMode="auto">
            <a:xfrm>
              <a:off x="3312" y="1008"/>
              <a:ext cx="144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492" name="Group 6"/>
          <p:cNvGrpSpPr>
            <a:grpSpLocks/>
          </p:cNvGrpSpPr>
          <p:nvPr/>
        </p:nvGrpSpPr>
        <p:grpSpPr bwMode="auto">
          <a:xfrm>
            <a:off x="685800" y="1524000"/>
            <a:ext cx="4038600" cy="2667000"/>
            <a:chOff x="768" y="864"/>
            <a:chExt cx="2112" cy="1344"/>
          </a:xfrm>
        </p:grpSpPr>
        <p:pic>
          <p:nvPicPr>
            <p:cNvPr id="63493" name="Picture 7" descr="2902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4" t="53374" r="11684" b="24275"/>
            <a:stretch>
              <a:fillRect/>
            </a:stretch>
          </p:blipFill>
          <p:spPr bwMode="auto">
            <a:xfrm>
              <a:off x="912" y="864"/>
              <a:ext cx="196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4" name="Rectangle 8"/>
            <p:cNvSpPr>
              <a:spLocks noChangeArrowheads="1"/>
            </p:cNvSpPr>
            <p:nvPr/>
          </p:nvSpPr>
          <p:spPr bwMode="auto">
            <a:xfrm>
              <a:off x="768" y="864"/>
              <a:ext cx="2112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8"/>
          <p:cNvGrpSpPr>
            <a:grpSpLocks/>
          </p:cNvGrpSpPr>
          <p:nvPr/>
        </p:nvGrpSpPr>
        <p:grpSpPr bwMode="auto">
          <a:xfrm>
            <a:off x="76200" y="182563"/>
            <a:ext cx="8807450" cy="6370637"/>
            <a:chOff x="48" y="144"/>
            <a:chExt cx="5548" cy="4013"/>
          </a:xfrm>
        </p:grpSpPr>
        <p:sp>
          <p:nvSpPr>
            <p:cNvPr id="65539" name="Rectangle 4"/>
            <p:cNvSpPr>
              <a:spLocks noChangeArrowheads="1"/>
            </p:cNvSpPr>
            <p:nvPr/>
          </p:nvSpPr>
          <p:spPr bwMode="auto">
            <a:xfrm>
              <a:off x="332" y="144"/>
              <a:ext cx="5136" cy="38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40" name="Text Box 8"/>
            <p:cNvSpPr txBox="1">
              <a:spLocks noChangeArrowheads="1"/>
            </p:cNvSpPr>
            <p:nvPr/>
          </p:nvSpPr>
          <p:spPr bwMode="auto">
            <a:xfrm>
              <a:off x="48" y="2784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Times" panose="02020603050405020304" pitchFamily="18" charset="0"/>
                </a:rPr>
                <a:t>130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65541" name="Text Box 10"/>
            <p:cNvSpPr txBox="1">
              <a:spLocks noChangeArrowheads="1"/>
            </p:cNvSpPr>
            <p:nvPr/>
          </p:nvSpPr>
          <p:spPr bwMode="auto">
            <a:xfrm>
              <a:off x="48" y="960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Times" panose="02020603050405020304" pitchFamily="18" charset="0"/>
                </a:rPr>
                <a:t>140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42" name="Line 12"/>
            <p:cNvSpPr>
              <a:spLocks noChangeShapeType="1"/>
            </p:cNvSpPr>
            <p:nvPr/>
          </p:nvSpPr>
          <p:spPr bwMode="auto">
            <a:xfrm>
              <a:off x="33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13"/>
            <p:cNvSpPr>
              <a:spLocks noChangeShapeType="1"/>
            </p:cNvSpPr>
            <p:nvPr/>
          </p:nvSpPr>
          <p:spPr bwMode="auto">
            <a:xfrm>
              <a:off x="332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Line 14"/>
            <p:cNvSpPr>
              <a:spLocks noChangeShapeType="1"/>
            </p:cNvSpPr>
            <p:nvPr/>
          </p:nvSpPr>
          <p:spPr bwMode="auto">
            <a:xfrm flipV="1">
              <a:off x="716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15"/>
            <p:cNvSpPr>
              <a:spLocks noChangeShapeType="1"/>
            </p:cNvSpPr>
            <p:nvPr/>
          </p:nvSpPr>
          <p:spPr bwMode="auto">
            <a:xfrm flipV="1">
              <a:off x="3164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Text Box 16"/>
            <p:cNvSpPr txBox="1">
              <a:spLocks noChangeArrowheads="1"/>
            </p:cNvSpPr>
            <p:nvPr/>
          </p:nvSpPr>
          <p:spPr bwMode="auto">
            <a:xfrm>
              <a:off x="600" y="3945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Times" panose="02020603050405020304" pitchFamily="18" charset="0"/>
                </a:rPr>
                <a:t>60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65547" name="Text Box 17"/>
            <p:cNvSpPr txBox="1">
              <a:spLocks noChangeArrowheads="1"/>
            </p:cNvSpPr>
            <p:nvPr/>
          </p:nvSpPr>
          <p:spPr bwMode="auto">
            <a:xfrm>
              <a:off x="3020" y="393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Times" panose="02020603050405020304" pitchFamily="18" charset="0"/>
                </a:rPr>
                <a:t>70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48" name="Text Box 18"/>
            <p:cNvSpPr txBox="1">
              <a:spLocks noChangeArrowheads="1"/>
            </p:cNvSpPr>
            <p:nvPr/>
          </p:nvSpPr>
          <p:spPr bwMode="auto">
            <a:xfrm>
              <a:off x="5352" y="393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Times" panose="02020603050405020304" pitchFamily="18" charset="0"/>
                </a:rPr>
                <a:t>80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49" name="Oval 5"/>
            <p:cNvSpPr>
              <a:spLocks noChangeArrowheads="1"/>
            </p:cNvSpPr>
            <p:nvPr/>
          </p:nvSpPr>
          <p:spPr bwMode="auto">
            <a:xfrm>
              <a:off x="1872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0" name="Text Box 20"/>
            <p:cNvSpPr txBox="1">
              <a:spLocks noChangeArrowheads="1"/>
            </p:cNvSpPr>
            <p:nvPr/>
          </p:nvSpPr>
          <p:spPr bwMode="auto">
            <a:xfrm>
              <a:off x="960" y="1104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anose="02020603050405020304" pitchFamily="18" charset="0"/>
                </a:rPr>
                <a:t>+477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51" name="Text Box 21"/>
            <p:cNvSpPr txBox="1">
              <a:spLocks noChangeArrowheads="1"/>
            </p:cNvSpPr>
            <p:nvPr/>
          </p:nvSpPr>
          <p:spPr bwMode="auto">
            <a:xfrm>
              <a:off x="1488" y="100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" panose="02020603050405020304" pitchFamily="18" charset="0"/>
                </a:rPr>
                <a:t>+696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52" name="Text Box 22"/>
            <p:cNvSpPr txBox="1">
              <a:spLocks noChangeArrowheads="1"/>
            </p:cNvSpPr>
            <p:nvPr/>
          </p:nvSpPr>
          <p:spPr bwMode="auto">
            <a:xfrm>
              <a:off x="1632" y="292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" panose="02020603050405020304" pitchFamily="18" charset="0"/>
                </a:rPr>
                <a:t>+227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53" name="Text Box 23"/>
            <p:cNvSpPr txBox="1">
              <a:spLocks noChangeArrowheads="1"/>
            </p:cNvSpPr>
            <p:nvPr/>
          </p:nvSpPr>
          <p:spPr bwMode="auto">
            <a:xfrm>
              <a:off x="2448" y="3072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" panose="02020603050405020304" pitchFamily="18" charset="0"/>
                </a:rPr>
                <a:t>+646</a:t>
              </a:r>
            </a:p>
          </p:txBody>
        </p:sp>
        <p:sp>
          <p:nvSpPr>
            <p:cNvPr id="65554" name="Text Box 24"/>
            <p:cNvSpPr txBox="1">
              <a:spLocks noChangeArrowheads="1"/>
            </p:cNvSpPr>
            <p:nvPr/>
          </p:nvSpPr>
          <p:spPr bwMode="auto">
            <a:xfrm>
              <a:off x="3168" y="100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" panose="02020603050405020304" pitchFamily="18" charset="0"/>
                </a:rPr>
                <a:t>+606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55" name="Text Box 25"/>
            <p:cNvSpPr txBox="1">
              <a:spLocks noChangeArrowheads="1"/>
            </p:cNvSpPr>
            <p:nvPr/>
          </p:nvSpPr>
          <p:spPr bwMode="auto">
            <a:xfrm>
              <a:off x="3504" y="864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" panose="02020603050405020304" pitchFamily="18" charset="0"/>
                </a:rPr>
                <a:t>+791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56" name="Text Box 26"/>
            <p:cNvSpPr txBox="1">
              <a:spLocks noChangeArrowheads="1"/>
            </p:cNvSpPr>
            <p:nvPr/>
          </p:nvSpPr>
          <p:spPr bwMode="auto">
            <a:xfrm>
              <a:off x="4224" y="2928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" panose="02020603050405020304" pitchFamily="18" charset="0"/>
                </a:rPr>
                <a:t>+783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65557" name="Text Box 27"/>
            <p:cNvSpPr txBox="1">
              <a:spLocks noChangeArrowheads="1"/>
            </p:cNvSpPr>
            <p:nvPr/>
          </p:nvSpPr>
          <p:spPr bwMode="auto">
            <a:xfrm>
              <a:off x="2112" y="1680"/>
              <a:ext cx="2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" panose="02020603050405020304" pitchFamily="18" charset="0"/>
                </a:rPr>
                <a:t>=?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8534400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can compute     and     based on data in order to solve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667000" y="2513013"/>
          <a:ext cx="3581400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0" name="Equation" r:id="rId4" imgW="1765300" imgH="939800" progId="Equation.3">
                  <p:embed/>
                </p:oleObj>
              </mc:Choice>
              <mc:Fallback>
                <p:oleObj name="Equation" r:id="rId4" imgW="17653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3013"/>
                        <a:ext cx="3581400" cy="190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846888" y="2803525"/>
            <a:ext cx="92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(12.11)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846888" y="3717925"/>
            <a:ext cx="92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(12.12)</a:t>
            </a:r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4419600" y="1797050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1" name="Equation" r:id="rId6" imgW="215900" imgH="203200" progId="Equation.3">
                  <p:embed/>
                </p:oleObj>
              </mc:Choice>
              <mc:Fallback>
                <p:oleObj name="Equation" r:id="rId6" imgW="2159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97050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3352800" y="1806575"/>
          <a:ext cx="3365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2" name="Equation" r:id="rId8" imgW="190500" imgH="228600" progId="Equation.3">
                  <p:embed/>
                </p:oleObj>
              </mc:Choice>
              <mc:Fallback>
                <p:oleObj name="Equation" r:id="rId8" imgW="1905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806575"/>
                        <a:ext cx="3365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1905000" y="2209800"/>
          <a:ext cx="3365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3" name="Equation" r:id="rId10" imgW="190500" imgH="203200" progId="Equation.3">
                  <p:embed/>
                </p:oleObj>
              </mc:Choice>
              <mc:Fallback>
                <p:oleObj name="Equation" r:id="rId10" imgW="1905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3365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800" dirty="0" smtClean="0">
                <a:ea typeface="宋体" panose="02010600030101010101" pitchFamily="2" charset="-122"/>
              </a:rPr>
              <a:t>The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derivative </a:t>
            </a:r>
            <a:r>
              <a:rPr lang="en-US" altLang="en-US" sz="2800" dirty="0" smtClean="0">
                <a:ea typeface="宋体" panose="02010600030101010101" pitchFamily="2" charset="-122"/>
              </a:rPr>
              <a:t>of Equation 12.9 with respect to </a:t>
            </a:r>
            <a:endParaRPr lang="en-US" altLang="en-US" sz="2800" baseline="-250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=1,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1j</a:t>
            </a:r>
            <a:r>
              <a:rPr lang="en-US" altLang="en-US" sz="2000" dirty="0" smtClean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10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en-US" altLang="en-US" sz="2000" dirty="0">
                <a:ea typeface="宋体" panose="02010600030101010101" pitchFamily="2" charset="-122"/>
              </a:rPr>
              <a:t> </a:t>
            </a:r>
            <a:endParaRPr lang="en-US" altLang="en-US" sz="20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>
                <a:ea typeface="宋体" panose="02010600030101010101" pitchFamily="2" charset="-122"/>
              </a:rPr>
              <a:t> 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=2,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>
                <a:ea typeface="宋体" panose="02010600030101010101" pitchFamily="2" charset="-122"/>
              </a:rPr>
              <a:t>2</a:t>
            </a:r>
            <a:r>
              <a:rPr lang="en-US" altLang="en-US" sz="1200" dirty="0" smtClean="0">
                <a:ea typeface="宋体" panose="02010600030101010101" pitchFamily="2" charset="-122"/>
              </a:rPr>
              <a:t>j</a:t>
            </a:r>
            <a:r>
              <a:rPr lang="en-US" altLang="en-US" sz="2000" dirty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20</a:t>
            </a:r>
            <a:endParaRPr lang="en-US" altLang="en-US" sz="20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n-US" altLang="en-US" sz="1400" dirty="0" smtClean="0">
                <a:ea typeface="宋体" panose="02010600030101010101" pitchFamily="2" charset="-122"/>
              </a:rPr>
              <a:t>                     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=3,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3j</a:t>
            </a:r>
            <a:r>
              <a:rPr lang="en-US" altLang="en-US" sz="2000" dirty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>
                <a:ea typeface="宋体" panose="02010600030101010101" pitchFamily="2" charset="-122"/>
              </a:rPr>
              <a:t>3</a:t>
            </a:r>
            <a:r>
              <a:rPr lang="en-US" altLang="en-US" sz="1200" dirty="0" smtClean="0">
                <a:ea typeface="宋体" panose="02010600030101010101" pitchFamily="2" charset="-122"/>
              </a:rPr>
              <a:t>0</a:t>
            </a:r>
            <a:endParaRPr lang="en-US" altLang="en-US" sz="1200" dirty="0" smtClean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</a:t>
            </a:r>
            <a:r>
              <a:rPr lang="en-US" altLang="en-US" sz="2000" dirty="0" smtClean="0">
                <a:ea typeface="宋体" panose="02010600030101010101" pitchFamily="2" charset="-122"/>
              </a:rPr>
              <a:t>    …......................           ……….</a:t>
            </a:r>
            <a:endParaRPr lang="en-US" altLang="en-US" sz="2000" dirty="0" smtClean="0">
              <a:ea typeface="宋体" panose="02010600030101010101" pitchFamily="2" charset="-122"/>
            </a:endParaRPr>
          </a:p>
          <a:p>
            <a:pPr>
              <a:buFont typeface="Monotype Sorts" charset="2"/>
              <a:buNone/>
            </a:pPr>
            <a:r>
              <a:rPr lang="en-US" altLang="en-US" sz="2000" dirty="0" smtClean="0">
                <a:ea typeface="宋体" panose="02010600030101010101" pitchFamily="2" charset="-122"/>
              </a:rPr>
              <a:t>    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</a:t>
            </a:r>
          </a:p>
          <a:p>
            <a:pPr>
              <a:buFont typeface="Monotype Sorts" charset="2"/>
              <a:buNone/>
            </a:pPr>
            <a:r>
              <a:rPr lang="en-US" altLang="en-US" sz="2000" dirty="0">
                <a:ea typeface="宋体" panose="02010600030101010101" pitchFamily="2" charset="-122"/>
              </a:rPr>
              <a:t> 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                                   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i</a:t>
            </a:r>
            <a:r>
              <a:rPr lang="en-US" altLang="en-US" sz="2000" dirty="0" smtClean="0">
                <a:ea typeface="宋体" panose="02010600030101010101" pitchFamily="2" charset="-122"/>
              </a:rPr>
              <a:t>=</a:t>
            </a:r>
            <a:r>
              <a:rPr lang="en-US" altLang="en-US" sz="2000" i="1" dirty="0" smtClean="0">
                <a:ea typeface="宋体" panose="02010600030101010101" pitchFamily="2" charset="-122"/>
              </a:rPr>
              <a:t>n</a:t>
            </a:r>
            <a:r>
              <a:rPr lang="en-US" altLang="en-US" sz="2000" dirty="0" smtClean="0">
                <a:ea typeface="宋体" panose="02010600030101010101" pitchFamily="2" charset="-122"/>
              </a:rPr>
              <a:t>, </a:t>
            </a:r>
            <a:r>
              <a:rPr lang="en-US" altLang="en-US" sz="2000" i="1" dirty="0" err="1" smtClean="0">
                <a:ea typeface="宋体" panose="02010600030101010101" pitchFamily="2" charset="-122"/>
              </a:rPr>
              <a:t>C</a:t>
            </a:r>
            <a:r>
              <a:rPr lang="en-US" altLang="en-US" sz="1200" dirty="0" err="1" smtClean="0">
                <a:ea typeface="宋体" panose="02010600030101010101" pitchFamily="2" charset="-122"/>
              </a:rPr>
              <a:t>nj</a:t>
            </a:r>
            <a:r>
              <a:rPr lang="en-US" altLang="en-US" sz="2000" dirty="0" smtClean="0">
                <a:ea typeface="宋体" panose="02010600030101010101" pitchFamily="2" charset="-122"/>
              </a:rPr>
              <a:t>, </a:t>
            </a:r>
            <a:r>
              <a:rPr lang="en-US" altLang="en-US" sz="2000" i="1" dirty="0" smtClean="0">
                <a:ea typeface="宋体" panose="02010600030101010101" pitchFamily="2" charset="-122"/>
              </a:rPr>
              <a:t>C</a:t>
            </a:r>
            <a:r>
              <a:rPr lang="en-US" altLang="en-US" sz="1200" dirty="0" smtClean="0">
                <a:ea typeface="宋体" panose="02010600030101010101" pitchFamily="2" charset="-122"/>
              </a:rPr>
              <a:t>n0</a:t>
            </a:r>
            <a:r>
              <a:rPr lang="en-US" altLang="en-US" sz="2000" dirty="0" smtClean="0">
                <a:ea typeface="宋体" panose="02010600030101010101" pitchFamily="2" charset="-122"/>
              </a:rPr>
              <a:t>        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990600" y="2133600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4" imgW="1282700" imgH="457200" progId="Equation.3">
                  <p:embed/>
                </p:oleObj>
              </mc:Choice>
              <mc:Fallback>
                <p:oleObj name="Equation" r:id="rId4" imgW="1282700" imgH="457200" progId="Equation.3">
                  <p:embed/>
                  <p:pic>
                    <p:nvPicPr>
                      <p:cNvPr id="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990600" y="2843213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Equation" r:id="rId6" imgW="1282700" imgH="457200" progId="Equation.3">
                  <p:embed/>
                </p:oleObj>
              </mc:Choice>
              <mc:Fallback>
                <p:oleObj name="Equation" r:id="rId6" imgW="1282700" imgH="457200" progId="Equation.3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43213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990600" y="3452813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Equation" r:id="rId7" imgW="1282700" imgH="457200" progId="Equation.3">
                  <p:embed/>
                </p:oleObj>
              </mc:Choice>
              <mc:Fallback>
                <p:oleObj name="Equation" r:id="rId7" imgW="1282700" imgH="457200" progId="Equation.3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52813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990600" y="4595813"/>
          <a:ext cx="1855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4" name="Equation" r:id="rId8" imgW="1282700" imgH="457200" progId="Equation.3">
                  <p:embed/>
                </p:oleObj>
              </mc:Choice>
              <mc:Fallback>
                <p:oleObj name="Equation" r:id="rId8" imgW="1282700" imgH="457200" progId="Equation.3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95813"/>
                        <a:ext cx="1855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971550" y="5295900"/>
          <a:ext cx="1085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Equation" r:id="rId9" imgW="546100" imgH="431800" progId="Equation.3">
                  <p:embed/>
                </p:oleObj>
              </mc:Choice>
              <mc:Fallback>
                <p:oleObj name="Equation" r:id="rId9" imgW="546100" imgH="43180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295900"/>
                        <a:ext cx="1085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6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69635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1371600" y="228600"/>
          <a:ext cx="60960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6" name="Document" r:id="rId4" imgW="5943600" imgH="1880616" progId="Word.Document.8">
                  <p:embed/>
                </p:oleObj>
              </mc:Choice>
              <mc:Fallback>
                <p:oleObj name="Document" r:id="rId4" imgW="5943600" imgH="188061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09600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05400" y="2379663"/>
          <a:ext cx="32766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7" name="Equation" r:id="rId6" imgW="1930400" imgH="482600" progId="Equation.3">
                  <p:embed/>
                </p:oleObj>
              </mc:Choice>
              <mc:Fallback>
                <p:oleObj name="Equation" r:id="rId6" imgW="19304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79663"/>
                        <a:ext cx="32766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04800" y="2427288"/>
          <a:ext cx="43926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8" name="Equation" r:id="rId8" imgW="2463800" imgH="431800" progId="Equation.3">
                  <p:embed/>
                </p:oleObj>
              </mc:Choice>
              <mc:Fallback>
                <p:oleObj name="Equation" r:id="rId8" imgW="24638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27288"/>
                        <a:ext cx="43926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371600" y="3519488"/>
            <a:ext cx="652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nugget effect,         range,                  sill </a:t>
            </a: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990600" y="3671888"/>
          <a:ext cx="3857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9" name="Equation" r:id="rId10" imgW="177800" imgH="177800" progId="Equation.3">
                  <p:embed/>
                </p:oleObj>
              </mc:Choice>
              <mc:Fallback>
                <p:oleObj name="Equation" r:id="rId10" imgW="1778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71888"/>
                        <a:ext cx="3857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4171950" y="3733800"/>
          <a:ext cx="2476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0" name="Equation" r:id="rId12" imgW="114300" imgH="101600" progId="Equation.3">
                  <p:embed/>
                </p:oleObj>
              </mc:Choice>
              <mc:Fallback>
                <p:oleObj name="Equation" r:id="rId12" imgW="114300" imgH="101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3733800"/>
                        <a:ext cx="24765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6202363" y="3657600"/>
          <a:ext cx="9921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1" name="Equation" r:id="rId14" imgW="457200" imgH="177800" progId="Equation.3">
                  <p:embed/>
                </p:oleObj>
              </mc:Choice>
              <mc:Fallback>
                <p:oleObj name="Equation" r:id="rId14" imgW="457200" imgH="177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3657600"/>
                        <a:ext cx="9921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1371600" y="228600"/>
          <a:ext cx="60960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9" name="Document" r:id="rId4" imgW="5943600" imgH="1880616" progId="Word.Document.8">
                  <p:embed/>
                </p:oleObj>
              </mc:Choice>
              <mc:Fallback>
                <p:oleObj name="Document" r:id="rId4" imgW="5943600" imgH="188061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09600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0" y="2209800"/>
          <a:ext cx="1905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0" name="Equation" r:id="rId6" imgW="939800" imgH="190500" progId="Equation.3">
                  <p:embed/>
                </p:oleObj>
              </mc:Choice>
              <mc:Fallback>
                <p:oleObj name="Equation" r:id="rId6" imgW="9398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1905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1524000" y="2306638"/>
          <a:ext cx="9652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1" name="Equation" r:id="rId8" imgW="444500" imgH="177800" progId="Equation.3">
                  <p:embed/>
                </p:oleObj>
              </mc:Choice>
              <mc:Fallback>
                <p:oleObj name="Equation" r:id="rId8" imgW="4445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06638"/>
                        <a:ext cx="9652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2590800" y="2300288"/>
          <a:ext cx="90646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2" name="Equation" r:id="rId10" imgW="419100" imgH="152400" progId="Equation.3">
                  <p:embed/>
                </p:oleObj>
              </mc:Choice>
              <mc:Fallback>
                <p:oleObj name="Equation" r:id="rId10" imgW="419100" imgH="15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00288"/>
                        <a:ext cx="90646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3617913" y="2241550"/>
          <a:ext cx="16938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3" name="Equation" r:id="rId12" imgW="812520" imgH="215640" progId="Equation.3">
                  <p:embed/>
                </p:oleObj>
              </mc:Choice>
              <mc:Fallback>
                <p:oleObj name="Equation" r:id="rId12" imgW="8125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2241550"/>
                        <a:ext cx="169386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190608"/>
              </p:ext>
            </p:extLst>
          </p:nvPr>
        </p:nvGraphicFramePr>
        <p:xfrm>
          <a:off x="1143000" y="3276600"/>
          <a:ext cx="6781800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4" name="Document" r:id="rId14" imgW="6019800" imgH="2590800" progId="Word.Document.8">
                  <p:embed/>
                </p:oleObj>
              </mc:Choice>
              <mc:Fallback>
                <p:oleObj name="Document" r:id="rId14" imgW="6019800" imgH="25908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781800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971800" y="3657600"/>
            <a:ext cx="4876800" cy="1828800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32000" y="2667000"/>
            <a:ext cx="680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nugget effect,         </a:t>
            </a:r>
            <a:r>
              <a:rPr lang="en-US" altLang="en-US" sz="2000" dirty="0" smtClean="0"/>
              <a:t> range</a:t>
            </a:r>
            <a:r>
              <a:rPr lang="en-US" altLang="en-US" sz="2000" dirty="0"/>
              <a:t>,                 </a:t>
            </a:r>
            <a:r>
              <a:rPr lang="en-US" altLang="en-US" sz="2000" dirty="0" smtClean="0"/>
              <a:t>sill </a:t>
            </a:r>
            <a:endParaRPr lang="en-US" altLang="en-US" sz="200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62433"/>
              </p:ext>
            </p:extLst>
          </p:nvPr>
        </p:nvGraphicFramePr>
        <p:xfrm>
          <a:off x="1651001" y="2756218"/>
          <a:ext cx="310712" cy="29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5" name="Equation" r:id="rId16" imgW="177800" imgH="177800" progId="Equation.3">
                  <p:embed/>
                </p:oleObj>
              </mc:Choice>
              <mc:Fallback>
                <p:oleObj name="Equation" r:id="rId16" imgW="177800" imgH="177800" progId="Equation.3">
                  <p:embed/>
                  <p:pic>
                    <p:nvPicPr>
                      <p:cNvPr id="69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1" y="2756218"/>
                        <a:ext cx="310712" cy="290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047590"/>
              </p:ext>
            </p:extLst>
          </p:nvPr>
        </p:nvGraphicFramePr>
        <p:xfrm>
          <a:off x="4089400" y="2788173"/>
          <a:ext cx="199469" cy="16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6" name="Equation" r:id="rId18" imgW="114300" imgH="101600" progId="Equation.3">
                  <p:embed/>
                </p:oleObj>
              </mc:Choice>
              <mc:Fallback>
                <p:oleObj name="Equation" r:id="rId18" imgW="114300" imgH="101600" progId="Equation.3">
                  <p:embed/>
                  <p:pic>
                    <p:nvPicPr>
                      <p:cNvPr id="696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788173"/>
                        <a:ext cx="199469" cy="16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19082"/>
              </p:ext>
            </p:extLst>
          </p:nvPr>
        </p:nvGraphicFramePr>
        <p:xfrm>
          <a:off x="5384800" y="2741931"/>
          <a:ext cx="799155" cy="29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7" name="Equation" r:id="rId20" imgW="457200" imgH="177800" progId="Equation.3">
                  <p:embed/>
                </p:oleObj>
              </mc:Choice>
              <mc:Fallback>
                <p:oleObj name="Equation" r:id="rId20" imgW="457200" imgH="177800" progId="Equation.3">
                  <p:embed/>
                  <p:pic>
                    <p:nvPicPr>
                      <p:cNvPr id="69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2741931"/>
                        <a:ext cx="799155" cy="290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457200" y="304800"/>
          <a:ext cx="5257800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Document" r:id="rId4" imgW="5486400" imgH="4428744" progId="Word.Document.8">
                  <p:embed/>
                </p:oleObj>
              </mc:Choice>
              <mc:Fallback>
                <p:oleObj name="Document" r:id="rId4" imgW="5486400" imgH="442874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5257800" cy="424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5791200" y="1066800"/>
          <a:ext cx="3048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Document" r:id="rId6" imgW="2782824" imgH="1920240" progId="Word.Document.8">
                  <p:embed/>
                </p:oleObj>
              </mc:Choice>
              <mc:Fallback>
                <p:oleObj name="Document" r:id="rId6" imgW="2782824" imgH="19202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066800"/>
                        <a:ext cx="304800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019800" y="457200"/>
          <a:ext cx="2782888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"/>
                        <a:ext cx="2782888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0" y="228600"/>
          <a:ext cx="6324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3" name="Document" r:id="rId5" imgW="5477256" imgH="1780032" progId="Word.Document.8">
                  <p:embed/>
                </p:oleObj>
              </mc:Choice>
              <mc:Fallback>
                <p:oleObj name="Document" r:id="rId5" imgW="5477256" imgH="178003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6324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708150" y="3419475"/>
          <a:ext cx="8524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7" imgW="532937" imgH="177646" progId="Equation.3">
                  <p:embed/>
                </p:oleObj>
              </mc:Choice>
              <mc:Fallback>
                <p:oleObj name="Equation" r:id="rId7" imgW="532937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419475"/>
                        <a:ext cx="85248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3" name="Picture 7" descr="2942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0" t="55325" r="29950" b="24348"/>
          <a:stretch>
            <a:fillRect/>
          </a:stretch>
        </p:blipFill>
        <p:spPr bwMode="auto">
          <a:xfrm>
            <a:off x="381000" y="2514600"/>
            <a:ext cx="11731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2942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0" t="55325" r="13660" b="24348"/>
          <a:stretch>
            <a:fillRect/>
          </a:stretch>
        </p:blipFill>
        <p:spPr bwMode="auto">
          <a:xfrm>
            <a:off x="2717800" y="2514600"/>
            <a:ext cx="86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4343400" y="2514600"/>
          <a:ext cx="312420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Document" r:id="rId10" imgW="0" imgH="0" progId="Word.Document.8">
                  <p:embed/>
                </p:oleObj>
              </mc:Choice>
              <mc:Fallback>
                <p:oleObj name="Document" r:id="rId10" imgW="0" imgH="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3124200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685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Unbiased Estimates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In ordinary kriging, we use a probability model in which the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bias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the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error variance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can be calculated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We then choose weights for the nearby samples that ensure that the average error for our model   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is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exactly 0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and the modeled error variance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      is minimized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8218488" y="3373438"/>
          <a:ext cx="4683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4" imgW="215900" imgH="177800" progId="Equation.3">
                  <p:embed/>
                </p:oleObj>
              </mc:Choice>
              <mc:Fallback>
                <p:oleObj name="Equation" r:id="rId4" imgW="2159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488" y="3373438"/>
                        <a:ext cx="4683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7620000" y="3810000"/>
          <a:ext cx="5508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6" imgW="254000" imgH="177800" progId="Equation.3">
                  <p:embed/>
                </p:oleObj>
              </mc:Choice>
              <mc:Fallback>
                <p:oleObj name="Equation" r:id="rId6" imgW="2540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810000"/>
                        <a:ext cx="5508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oup 9"/>
          <p:cNvGrpSpPr>
            <a:grpSpLocks noChangeAspect="1"/>
          </p:cNvGrpSpPr>
          <p:nvPr/>
        </p:nvGrpSpPr>
        <p:grpSpPr bwMode="auto">
          <a:xfrm>
            <a:off x="3657600" y="4230688"/>
            <a:ext cx="1978025" cy="1031875"/>
            <a:chOff x="2304" y="2665"/>
            <a:chExt cx="1246" cy="650"/>
          </a:xfrm>
        </p:grpSpPr>
        <p:sp>
          <p:nvSpPr>
            <p:cNvPr id="10247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04" y="2665"/>
              <a:ext cx="1200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2672" y="2752"/>
              <a:ext cx="441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2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en-US"/>
            </a:p>
          </p:txBody>
        </p:sp>
        <p:sp>
          <p:nvSpPr>
            <p:cNvPr id="10249" name="Rectangle 11"/>
            <p:cNvSpPr>
              <a:spLocks noChangeArrowheads="1"/>
            </p:cNvSpPr>
            <p:nvPr/>
          </p:nvSpPr>
          <p:spPr bwMode="auto">
            <a:xfrm>
              <a:off x="2767" y="3117"/>
              <a:ext cx="15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0250" name="Rectangle 12"/>
            <p:cNvSpPr>
              <a:spLocks noChangeArrowheads="1"/>
            </p:cNvSpPr>
            <p:nvPr/>
          </p:nvSpPr>
          <p:spPr bwMode="auto">
            <a:xfrm flipH="1">
              <a:off x="3216" y="2928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·</a:t>
              </a:r>
              <a:endParaRPr lang="en-US" altLang="en-US" sz="1800"/>
            </a:p>
          </p:txBody>
        </p:sp>
        <p:sp>
          <p:nvSpPr>
            <p:cNvPr id="10251" name="Rectangle 13"/>
            <p:cNvSpPr>
              <a:spLocks noChangeArrowheads="1"/>
            </p:cNvSpPr>
            <p:nvPr/>
          </p:nvSpPr>
          <p:spPr bwMode="auto">
            <a:xfrm>
              <a:off x="2493" y="2812"/>
              <a:ext cx="25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0252" name="Rectangle 14"/>
            <p:cNvSpPr>
              <a:spLocks noChangeArrowheads="1"/>
            </p:cNvSpPr>
            <p:nvPr/>
          </p:nvSpPr>
          <p:spPr bwMode="auto">
            <a:xfrm>
              <a:off x="2757" y="2693"/>
              <a:ext cx="1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/>
            </a:p>
          </p:txBody>
        </p:sp>
        <p:sp>
          <p:nvSpPr>
            <p:cNvPr id="10253" name="Rectangle 15"/>
            <p:cNvSpPr>
              <a:spLocks noChangeArrowheads="1"/>
            </p:cNvSpPr>
            <p:nvPr/>
          </p:nvSpPr>
          <p:spPr bwMode="auto">
            <a:xfrm>
              <a:off x="2719" y="3131"/>
              <a:ext cx="9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j</a:t>
              </a:r>
              <a:endParaRPr lang="en-US" altLang="en-US"/>
            </a:p>
          </p:txBody>
        </p:sp>
        <p:sp>
          <p:nvSpPr>
            <p:cNvPr id="10254" name="Rectangle 16"/>
            <p:cNvSpPr>
              <a:spLocks noChangeArrowheads="1"/>
            </p:cNvSpPr>
            <p:nvPr/>
          </p:nvSpPr>
          <p:spPr bwMode="auto">
            <a:xfrm>
              <a:off x="3113" y="2974"/>
              <a:ext cx="9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j</a:t>
              </a:r>
              <a:endParaRPr lang="en-US" altLang="en-US"/>
            </a:p>
          </p:txBody>
        </p:sp>
        <p:sp>
          <p:nvSpPr>
            <p:cNvPr id="10255" name="Rectangle 17"/>
            <p:cNvSpPr>
              <a:spLocks noChangeArrowheads="1"/>
            </p:cNvSpPr>
            <p:nvPr/>
          </p:nvSpPr>
          <p:spPr bwMode="auto">
            <a:xfrm>
              <a:off x="3361" y="2837"/>
              <a:ext cx="18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0256" name="Rectangle 18"/>
            <p:cNvSpPr>
              <a:spLocks noChangeArrowheads="1"/>
            </p:cNvSpPr>
            <p:nvPr/>
          </p:nvSpPr>
          <p:spPr bwMode="auto">
            <a:xfrm>
              <a:off x="2942" y="2837"/>
              <a:ext cx="23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2334" y="2837"/>
              <a:ext cx="18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0258" name="Rectangle 20"/>
            <p:cNvSpPr>
              <a:spLocks noChangeArrowheads="1"/>
            </p:cNvSpPr>
            <p:nvPr/>
          </p:nvSpPr>
          <p:spPr bwMode="auto">
            <a:xfrm>
              <a:off x="2831" y="3131"/>
              <a:ext cx="1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0259" name="Rectangle 21"/>
            <p:cNvSpPr>
              <a:spLocks noChangeArrowheads="1"/>
            </p:cNvSpPr>
            <p:nvPr/>
          </p:nvSpPr>
          <p:spPr bwMode="auto">
            <a:xfrm>
              <a:off x="2361" y="2826"/>
              <a:ext cx="16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5105400" y="304800"/>
          <a:ext cx="312420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"/>
                        <a:ext cx="3124200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Estimation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231900" y="1524000"/>
          <a:ext cx="370840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Equation" r:id="rId5" imgW="1828800" imgH="1371600" progId="Equation.3">
                  <p:embed/>
                </p:oleObj>
              </mc:Choice>
              <mc:Fallback>
                <p:oleObj name="Equation" r:id="rId5" imgW="18288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524000"/>
                        <a:ext cx="370840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Error Variance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890588" y="1512888"/>
          <a:ext cx="4243387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Equation" r:id="rId4" imgW="2184400" imgH="1600200" progId="Equation.3">
                  <p:embed/>
                </p:oleObj>
              </mc:Choice>
              <mc:Fallback>
                <p:oleObj name="Equation" r:id="rId4" imgW="2184400" imgH="160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512888"/>
                        <a:ext cx="4243387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5334000" y="404813"/>
          <a:ext cx="3124200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Document" r:id="rId6" imgW="3200400" imgH="2776728" progId="Word.Document.8">
                  <p:embed/>
                </p:oleObj>
              </mc:Choice>
              <mc:Fallback>
                <p:oleObj name="Document" r:id="rId6" imgW="3200400" imgH="277672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4813"/>
                        <a:ext cx="3124200" cy="271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267200" y="1752600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(12.15)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and Unbiasedness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 weighted linear combination of the nearby samples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Error of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i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th estimate =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Average error</a:t>
            </a:r>
            <a:r>
              <a:rPr lang="en-US" altLang="en-US" smtClean="0"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= 0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z="12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This is not useful because we do not know the actual</a:t>
            </a:r>
            <a:r>
              <a:rPr lang="en-US" altLang="en-US" smtClean="0">
                <a:ea typeface="ＭＳ Ｐゴシック" panose="020B0600070205080204" pitchFamily="34" charset="-128"/>
              </a:rPr>
              <a:t> 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1600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581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1676400" y="4724400"/>
          <a:ext cx="407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6" imgW="127000" imgH="177800" progId="Equation.3">
                  <p:embed/>
                </p:oleObj>
              </mc:Choice>
              <mc:Fallback>
                <p:oleObj name="Equation" r:id="rId6" imgW="1270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407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Group 10"/>
          <p:cNvGrpSpPr>
            <a:grpSpLocks noChangeAspect="1"/>
          </p:cNvGrpSpPr>
          <p:nvPr/>
        </p:nvGrpSpPr>
        <p:grpSpPr bwMode="auto">
          <a:xfrm>
            <a:off x="2362200" y="1905000"/>
            <a:ext cx="1978025" cy="1031875"/>
            <a:chOff x="1488" y="1200"/>
            <a:chExt cx="1246" cy="650"/>
          </a:xfrm>
        </p:grpSpPr>
        <p:sp>
          <p:nvSpPr>
            <p:cNvPr id="12296" name="AutoShape 9"/>
            <p:cNvSpPr>
              <a:spLocks noChangeAspect="1" noChangeArrowheads="1" noTextEdit="1"/>
            </p:cNvSpPr>
            <p:nvPr/>
          </p:nvSpPr>
          <p:spPr bwMode="auto">
            <a:xfrm>
              <a:off x="1488" y="1200"/>
              <a:ext cx="1200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Rectangle 11"/>
            <p:cNvSpPr>
              <a:spLocks noChangeArrowheads="1"/>
            </p:cNvSpPr>
            <p:nvPr/>
          </p:nvSpPr>
          <p:spPr bwMode="auto">
            <a:xfrm>
              <a:off x="1856" y="1287"/>
              <a:ext cx="441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2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en-US"/>
            </a:p>
          </p:txBody>
        </p:sp>
        <p:sp>
          <p:nvSpPr>
            <p:cNvPr id="12298" name="Rectangle 12"/>
            <p:cNvSpPr>
              <a:spLocks noChangeArrowheads="1"/>
            </p:cNvSpPr>
            <p:nvPr/>
          </p:nvSpPr>
          <p:spPr bwMode="auto">
            <a:xfrm>
              <a:off x="1951" y="1652"/>
              <a:ext cx="15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406" y="1438"/>
              <a:ext cx="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·</a:t>
              </a:r>
              <a:endParaRPr lang="en-US" altLang="en-US" sz="2000"/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1677" y="1347"/>
              <a:ext cx="25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301" name="Rectangle 15"/>
            <p:cNvSpPr>
              <a:spLocks noChangeArrowheads="1"/>
            </p:cNvSpPr>
            <p:nvPr/>
          </p:nvSpPr>
          <p:spPr bwMode="auto">
            <a:xfrm>
              <a:off x="1941" y="1228"/>
              <a:ext cx="1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/>
            </a:p>
          </p:txBody>
        </p:sp>
        <p:sp>
          <p:nvSpPr>
            <p:cNvPr id="12302" name="Rectangle 16"/>
            <p:cNvSpPr>
              <a:spLocks noChangeArrowheads="1"/>
            </p:cNvSpPr>
            <p:nvPr/>
          </p:nvSpPr>
          <p:spPr bwMode="auto">
            <a:xfrm>
              <a:off x="1903" y="1666"/>
              <a:ext cx="9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j</a:t>
              </a:r>
              <a:endParaRPr lang="en-US" altLang="en-US"/>
            </a:p>
          </p:txBody>
        </p:sp>
        <p:sp>
          <p:nvSpPr>
            <p:cNvPr id="12303" name="Rectangle 17"/>
            <p:cNvSpPr>
              <a:spLocks noChangeArrowheads="1"/>
            </p:cNvSpPr>
            <p:nvPr/>
          </p:nvSpPr>
          <p:spPr bwMode="auto">
            <a:xfrm>
              <a:off x="2297" y="1509"/>
              <a:ext cx="9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j</a:t>
              </a:r>
              <a:endParaRPr lang="en-US" altLang="en-US"/>
            </a:p>
          </p:txBody>
        </p:sp>
        <p:sp>
          <p:nvSpPr>
            <p:cNvPr id="12304" name="Rectangle 18"/>
            <p:cNvSpPr>
              <a:spLocks noChangeArrowheads="1"/>
            </p:cNvSpPr>
            <p:nvPr/>
          </p:nvSpPr>
          <p:spPr bwMode="auto">
            <a:xfrm>
              <a:off x="2545" y="1372"/>
              <a:ext cx="18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2126" y="1372"/>
              <a:ext cx="23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/>
            </a:p>
          </p:txBody>
        </p:sp>
        <p:sp>
          <p:nvSpPr>
            <p:cNvPr id="12306" name="Rectangle 20"/>
            <p:cNvSpPr>
              <a:spLocks noChangeArrowheads="1"/>
            </p:cNvSpPr>
            <p:nvPr/>
          </p:nvSpPr>
          <p:spPr bwMode="auto">
            <a:xfrm>
              <a:off x="1518" y="1372"/>
              <a:ext cx="18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07" name="Rectangle 21"/>
            <p:cNvSpPr>
              <a:spLocks noChangeArrowheads="1"/>
            </p:cNvSpPr>
            <p:nvPr/>
          </p:nvSpPr>
          <p:spPr bwMode="auto">
            <a:xfrm>
              <a:off x="2015" y="1666"/>
              <a:ext cx="1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2308" name="Rectangle 22"/>
            <p:cNvSpPr>
              <a:spLocks noChangeArrowheads="1"/>
            </p:cNvSpPr>
            <p:nvPr/>
          </p:nvSpPr>
          <p:spPr bwMode="auto">
            <a:xfrm>
              <a:off x="1545" y="1361"/>
              <a:ext cx="16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and Unbiasedness 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Solution to error problem involves conceptualizing the unknown value as the outcome of a random process and solving for a conceptual model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For every unknown value,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 stationary random function model is used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that consists of several random variables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One random variable for the value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at each sample locations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and one for the unknown value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at the point of interes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14340" name="Group 7"/>
          <p:cNvGrpSpPr>
            <a:grpSpLocks noChangeAspect="1"/>
          </p:cNvGrpSpPr>
          <p:nvPr/>
        </p:nvGrpSpPr>
        <p:grpSpPr bwMode="auto">
          <a:xfrm>
            <a:off x="6781800" y="304800"/>
            <a:ext cx="1978025" cy="1031875"/>
            <a:chOff x="4272" y="192"/>
            <a:chExt cx="1246" cy="650"/>
          </a:xfrm>
        </p:grpSpPr>
        <p:sp>
          <p:nvSpPr>
            <p:cNvPr id="14341" name="AutoShape 6"/>
            <p:cNvSpPr>
              <a:spLocks noChangeAspect="1" noChangeArrowheads="1" noTextEdit="1"/>
            </p:cNvSpPr>
            <p:nvPr/>
          </p:nvSpPr>
          <p:spPr bwMode="auto">
            <a:xfrm>
              <a:off x="4272" y="192"/>
              <a:ext cx="1200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Rectangle 8"/>
            <p:cNvSpPr>
              <a:spLocks noChangeArrowheads="1"/>
            </p:cNvSpPr>
            <p:nvPr/>
          </p:nvSpPr>
          <p:spPr bwMode="auto">
            <a:xfrm>
              <a:off x="4640" y="279"/>
              <a:ext cx="441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2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en-US"/>
            </a:p>
          </p:txBody>
        </p:sp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4735" y="644"/>
              <a:ext cx="15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5190" y="430"/>
              <a:ext cx="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·</a:t>
              </a:r>
              <a:endParaRPr lang="en-US" altLang="en-US" sz="2000"/>
            </a:p>
          </p:txBody>
        </p:sp>
        <p:sp>
          <p:nvSpPr>
            <p:cNvPr id="14345" name="Rectangle 11"/>
            <p:cNvSpPr>
              <a:spLocks noChangeArrowheads="1"/>
            </p:cNvSpPr>
            <p:nvPr/>
          </p:nvSpPr>
          <p:spPr bwMode="auto">
            <a:xfrm>
              <a:off x="4461" y="339"/>
              <a:ext cx="25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4725" y="220"/>
              <a:ext cx="1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/>
            </a:p>
          </p:txBody>
        </p:sp>
        <p:sp>
          <p:nvSpPr>
            <p:cNvPr id="14347" name="Rectangle 13"/>
            <p:cNvSpPr>
              <a:spLocks noChangeArrowheads="1"/>
            </p:cNvSpPr>
            <p:nvPr/>
          </p:nvSpPr>
          <p:spPr bwMode="auto">
            <a:xfrm>
              <a:off x="4687" y="658"/>
              <a:ext cx="9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j</a:t>
              </a:r>
              <a:endParaRPr lang="en-US" altLang="en-US"/>
            </a:p>
          </p:txBody>
        </p:sp>
        <p:sp>
          <p:nvSpPr>
            <p:cNvPr id="14348" name="Rectangle 14"/>
            <p:cNvSpPr>
              <a:spLocks noChangeArrowheads="1"/>
            </p:cNvSpPr>
            <p:nvPr/>
          </p:nvSpPr>
          <p:spPr bwMode="auto">
            <a:xfrm>
              <a:off x="5081" y="501"/>
              <a:ext cx="9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j</a:t>
              </a:r>
              <a:endParaRPr lang="en-US" altLang="en-US"/>
            </a:p>
          </p:txBody>
        </p:sp>
        <p:sp>
          <p:nvSpPr>
            <p:cNvPr id="14349" name="Rectangle 15"/>
            <p:cNvSpPr>
              <a:spLocks noChangeArrowheads="1"/>
            </p:cNvSpPr>
            <p:nvPr/>
          </p:nvSpPr>
          <p:spPr bwMode="auto">
            <a:xfrm>
              <a:off x="5329" y="364"/>
              <a:ext cx="18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4350" name="Rectangle 16"/>
            <p:cNvSpPr>
              <a:spLocks noChangeArrowheads="1"/>
            </p:cNvSpPr>
            <p:nvPr/>
          </p:nvSpPr>
          <p:spPr bwMode="auto">
            <a:xfrm>
              <a:off x="4910" y="364"/>
              <a:ext cx="23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/>
            </a:p>
          </p:txBody>
        </p:sp>
        <p:sp>
          <p:nvSpPr>
            <p:cNvPr id="14351" name="Rectangle 17"/>
            <p:cNvSpPr>
              <a:spLocks noChangeArrowheads="1"/>
            </p:cNvSpPr>
            <p:nvPr/>
          </p:nvSpPr>
          <p:spPr bwMode="auto">
            <a:xfrm>
              <a:off x="4302" y="364"/>
              <a:ext cx="18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4352" name="Rectangle 18"/>
            <p:cNvSpPr>
              <a:spLocks noChangeArrowheads="1"/>
            </p:cNvSpPr>
            <p:nvPr/>
          </p:nvSpPr>
          <p:spPr bwMode="auto">
            <a:xfrm>
              <a:off x="4799" y="658"/>
              <a:ext cx="1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4353" name="Rectangle 19"/>
            <p:cNvSpPr>
              <a:spLocks noChangeArrowheads="1"/>
            </p:cNvSpPr>
            <p:nvPr/>
          </p:nvSpPr>
          <p:spPr bwMode="auto">
            <a:xfrm>
              <a:off x="4329" y="353"/>
              <a:ext cx="16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and Unbiasedness 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Each random variable has the expected value of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Each pair of random variables has a joint distribution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that depends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only on the separation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between them, not their locations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covariance between pairs of random variables separated by a distance h, is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34000" y="4191000"/>
          <a:ext cx="8270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4" imgW="381000" imgH="203200" progId="Equation.3">
                  <p:embed/>
                </p:oleObj>
              </mc:Choice>
              <mc:Fallback>
                <p:oleObj name="Equation" r:id="rId4" imgW="3810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82708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09600" y="2133600"/>
          <a:ext cx="8270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6" imgW="381000" imgH="165100" progId="Equation.3">
                  <p:embed/>
                </p:oleObj>
              </mc:Choice>
              <mc:Fallback>
                <p:oleObj name="Equation" r:id="rId6" imgW="381000" imgH="165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8270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and Unbiasedness 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Our estimate is also a random variable since it is a weighted linear combination of the random variables at sample locations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2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estimation error is also a random variable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error at     is an outcome of the random variable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 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819400" y="4419600"/>
          <a:ext cx="3200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Equation" r:id="rId4" imgW="1777229" imgH="431613" progId="Equation.DSMT4">
                  <p:embed/>
                </p:oleObj>
              </mc:Choice>
              <mc:Fallback>
                <p:oleObj name="Equation" r:id="rId4" imgW="177722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19600"/>
                        <a:ext cx="32004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2971800" y="3962400"/>
          <a:ext cx="27003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6" imgW="1358900" imgH="215900" progId="Equation.3">
                  <p:embed/>
                </p:oleObj>
              </mc:Choice>
              <mc:Fallback>
                <p:oleObj name="Equation" r:id="rId6" imgW="13589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62400"/>
                        <a:ext cx="27003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2613025" y="5202238"/>
          <a:ext cx="3587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Equation" r:id="rId8" imgW="165100" imgH="177800" progId="Equation.3">
                  <p:embed/>
                </p:oleObj>
              </mc:Choice>
              <mc:Fallback>
                <p:oleObj name="Equation" r:id="rId8" imgW="1651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5202238"/>
                        <a:ext cx="3587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9"/>
          <p:cNvGraphicFramePr>
            <a:graphicFrameLocks noChangeAspect="1"/>
          </p:cNvGraphicFramePr>
          <p:nvPr/>
        </p:nvGraphicFramePr>
        <p:xfrm>
          <a:off x="1992313" y="5583238"/>
          <a:ext cx="827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10" imgW="381000" imgH="177800" progId="Equation.3">
                  <p:embed/>
                </p:oleObj>
              </mc:Choice>
              <mc:Fallback>
                <p:oleObj name="Equation" r:id="rId10" imgW="381000" imgH="177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583238"/>
                        <a:ext cx="82708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0" name="Group 11"/>
          <p:cNvGrpSpPr>
            <a:grpSpLocks noChangeAspect="1"/>
          </p:cNvGrpSpPr>
          <p:nvPr/>
        </p:nvGrpSpPr>
        <p:grpSpPr bwMode="auto">
          <a:xfrm>
            <a:off x="3048000" y="2743200"/>
            <a:ext cx="2808288" cy="881063"/>
            <a:chOff x="1920" y="1728"/>
            <a:chExt cx="1769" cy="555"/>
          </a:xfrm>
        </p:grpSpPr>
        <p:sp>
          <p:nvSpPr>
            <p:cNvPr id="18441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920" y="1728"/>
              <a:ext cx="172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2605" y="1803"/>
              <a:ext cx="38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en-US"/>
            </a:p>
          </p:txBody>
        </p:sp>
        <p:sp>
          <p:nvSpPr>
            <p:cNvPr id="18443" name="Rectangle 13"/>
            <p:cNvSpPr>
              <a:spLocks noChangeArrowheads="1"/>
            </p:cNvSpPr>
            <p:nvPr/>
          </p:nvSpPr>
          <p:spPr bwMode="auto">
            <a:xfrm>
              <a:off x="2675" y="2119"/>
              <a:ext cx="13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8444" name="Rectangle 14"/>
            <p:cNvSpPr>
              <a:spLocks noChangeArrowheads="1"/>
            </p:cNvSpPr>
            <p:nvPr/>
          </p:nvSpPr>
          <p:spPr bwMode="auto">
            <a:xfrm>
              <a:off x="3061" y="1957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·</a:t>
              </a:r>
              <a:endParaRPr lang="en-US" altLang="en-US" sz="1600"/>
            </a:p>
          </p:txBody>
        </p:sp>
        <p:sp>
          <p:nvSpPr>
            <p:cNvPr id="18445" name="Rectangle 15"/>
            <p:cNvSpPr>
              <a:spLocks noChangeArrowheads="1"/>
            </p:cNvSpPr>
            <p:nvPr/>
          </p:nvSpPr>
          <p:spPr bwMode="auto">
            <a:xfrm>
              <a:off x="2449" y="1855"/>
              <a:ext cx="2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2680" y="1753"/>
              <a:ext cx="10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/>
            </a:p>
          </p:txBody>
        </p:sp>
        <p:sp>
          <p:nvSpPr>
            <p:cNvPr id="18447" name="Rectangle 17"/>
            <p:cNvSpPr>
              <a:spLocks noChangeArrowheads="1"/>
            </p:cNvSpPr>
            <p:nvPr/>
          </p:nvSpPr>
          <p:spPr bwMode="auto">
            <a:xfrm>
              <a:off x="2635" y="2132"/>
              <a:ext cx="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18448" name="Rectangle 18"/>
            <p:cNvSpPr>
              <a:spLocks noChangeArrowheads="1"/>
            </p:cNvSpPr>
            <p:nvPr/>
          </p:nvSpPr>
          <p:spPr bwMode="auto">
            <a:xfrm>
              <a:off x="3483" y="1996"/>
              <a:ext cx="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18449" name="Rectangle 19"/>
            <p:cNvSpPr>
              <a:spLocks noChangeArrowheads="1"/>
            </p:cNvSpPr>
            <p:nvPr/>
          </p:nvSpPr>
          <p:spPr bwMode="auto">
            <a:xfrm>
              <a:off x="2967" y="1996"/>
              <a:ext cx="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18450" name="Rectangle 20"/>
            <p:cNvSpPr>
              <a:spLocks noChangeArrowheads="1"/>
            </p:cNvSpPr>
            <p:nvPr/>
          </p:nvSpPr>
          <p:spPr bwMode="auto">
            <a:xfrm>
              <a:off x="3394" y="1877"/>
              <a:ext cx="16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8451" name="Rectangle 21"/>
            <p:cNvSpPr>
              <a:spLocks noChangeArrowheads="1"/>
            </p:cNvSpPr>
            <p:nvPr/>
          </p:nvSpPr>
          <p:spPr bwMode="auto">
            <a:xfrm>
              <a:off x="3167" y="1877"/>
              <a:ext cx="19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8452" name="Rectangle 22"/>
            <p:cNvSpPr>
              <a:spLocks noChangeArrowheads="1"/>
            </p:cNvSpPr>
            <p:nvPr/>
          </p:nvSpPr>
          <p:spPr bwMode="auto">
            <a:xfrm>
              <a:off x="2841" y="1877"/>
              <a:ext cx="20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en-US"/>
            </a:p>
          </p:txBody>
        </p:sp>
        <p:sp>
          <p:nvSpPr>
            <p:cNvPr id="18453" name="Rectangle 23"/>
            <p:cNvSpPr>
              <a:spLocks noChangeArrowheads="1"/>
            </p:cNvSpPr>
            <p:nvPr/>
          </p:nvSpPr>
          <p:spPr bwMode="auto">
            <a:xfrm>
              <a:off x="2158" y="1877"/>
              <a:ext cx="16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18454" name="Rectangle 24"/>
            <p:cNvSpPr>
              <a:spLocks noChangeArrowheads="1"/>
            </p:cNvSpPr>
            <p:nvPr/>
          </p:nvSpPr>
          <p:spPr bwMode="auto">
            <a:xfrm>
              <a:off x="1931" y="1877"/>
              <a:ext cx="19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8455" name="Rectangle 25"/>
            <p:cNvSpPr>
              <a:spLocks noChangeArrowheads="1"/>
            </p:cNvSpPr>
            <p:nvPr/>
          </p:nvSpPr>
          <p:spPr bwMode="auto">
            <a:xfrm>
              <a:off x="2732" y="2131"/>
              <a:ext cx="10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8456" name="Rectangle 26"/>
            <p:cNvSpPr>
              <a:spLocks noChangeArrowheads="1"/>
            </p:cNvSpPr>
            <p:nvPr/>
          </p:nvSpPr>
          <p:spPr bwMode="auto">
            <a:xfrm>
              <a:off x="2250" y="1995"/>
              <a:ext cx="10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8457" name="Rectangle 27"/>
            <p:cNvSpPr>
              <a:spLocks noChangeArrowheads="1"/>
            </p:cNvSpPr>
            <p:nvPr/>
          </p:nvSpPr>
          <p:spPr bwMode="auto">
            <a:xfrm>
              <a:off x="3547" y="1877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18458" name="Rectangle 28"/>
            <p:cNvSpPr>
              <a:spLocks noChangeArrowheads="1"/>
            </p:cNvSpPr>
            <p:nvPr/>
          </p:nvSpPr>
          <p:spPr bwMode="auto">
            <a:xfrm>
              <a:off x="3315" y="1877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18459" name="Rectangle 29"/>
            <p:cNvSpPr>
              <a:spLocks noChangeArrowheads="1"/>
            </p:cNvSpPr>
            <p:nvPr/>
          </p:nvSpPr>
          <p:spPr bwMode="auto">
            <a:xfrm>
              <a:off x="2334" y="1877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18460" name="Rectangle 30"/>
            <p:cNvSpPr>
              <a:spLocks noChangeArrowheads="1"/>
            </p:cNvSpPr>
            <p:nvPr/>
          </p:nvSpPr>
          <p:spPr bwMode="auto">
            <a:xfrm>
              <a:off x="2079" y="1877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18461" name="Rectangle 31"/>
            <p:cNvSpPr>
              <a:spLocks noChangeArrowheads="1"/>
            </p:cNvSpPr>
            <p:nvPr/>
          </p:nvSpPr>
          <p:spPr bwMode="auto">
            <a:xfrm>
              <a:off x="1996" y="1826"/>
              <a:ext cx="1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ˆ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Random Function and Unbiasedness 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71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For an unbiased estimation  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							 				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2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381000" y="2209800"/>
          <a:ext cx="4289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4" imgW="2159000" imgH="431800" progId="Equation.3">
                  <p:embed/>
                </p:oleObj>
              </mc:Choice>
              <mc:Fallback>
                <p:oleObj name="Equation" r:id="rId4" imgW="2159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4289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4800600" y="2209800"/>
          <a:ext cx="35321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6" imgW="1778000" imgH="431800" progId="Equation.3">
                  <p:embed/>
                </p:oleObj>
              </mc:Choice>
              <mc:Fallback>
                <p:oleObj name="Equation" r:id="rId6" imgW="17780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09800"/>
                        <a:ext cx="353218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1"/>
          <p:cNvGraphicFramePr>
            <a:graphicFrameLocks noChangeAspect="1"/>
          </p:cNvGraphicFramePr>
          <p:nvPr/>
        </p:nvGraphicFramePr>
        <p:xfrm>
          <a:off x="4870450" y="2947988"/>
          <a:ext cx="25971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8" imgW="1308100" imgH="457200" progId="Equation.3">
                  <p:embed/>
                </p:oleObj>
              </mc:Choice>
              <mc:Fallback>
                <p:oleObj name="Equation" r:id="rId8" imgW="13081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947988"/>
                        <a:ext cx="25971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7315200" y="2743200"/>
            <a:ext cx="1497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If stationary</a:t>
            </a:r>
            <a:endParaRPr lang="en-US" altLang="en-US" sz="1800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>
            <a:off x="7239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89" name="Object 21"/>
          <p:cNvGraphicFramePr>
            <a:graphicFrameLocks noChangeAspect="1"/>
          </p:cNvGraphicFramePr>
          <p:nvPr/>
        </p:nvGraphicFramePr>
        <p:xfrm>
          <a:off x="5105400" y="1676400"/>
          <a:ext cx="16906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10" imgW="850900" imgH="177800" progId="Equation.3">
                  <p:embed/>
                </p:oleObj>
              </mc:Choice>
              <mc:Fallback>
                <p:oleObj name="Equation" r:id="rId10" imgW="850900" imgH="177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169068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Line 23"/>
          <p:cNvSpPr>
            <a:spLocks noChangeShapeType="1"/>
          </p:cNvSpPr>
          <p:nvPr/>
        </p:nvSpPr>
        <p:spPr bwMode="auto">
          <a:xfrm>
            <a:off x="64008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91" name="Object 25"/>
          <p:cNvGraphicFramePr>
            <a:graphicFrameLocks noChangeAspect="1"/>
          </p:cNvGraphicFramePr>
          <p:nvPr/>
        </p:nvGraphicFramePr>
        <p:xfrm>
          <a:off x="4876800" y="3649663"/>
          <a:ext cx="262413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12" imgW="1320800" imgH="457200" progId="Equation.3">
                  <p:embed/>
                </p:oleObj>
              </mc:Choice>
              <mc:Fallback>
                <p:oleObj name="Equation" r:id="rId12" imgW="13208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49663"/>
                        <a:ext cx="2624138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1132</Words>
  <Application>Microsoft Office PowerPoint</Application>
  <PresentationFormat>On-screen Show (4:3)</PresentationFormat>
  <Paragraphs>359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宋体</vt:lpstr>
      <vt:lpstr>Arial</vt:lpstr>
      <vt:lpstr>Arial Black</vt:lpstr>
      <vt:lpstr>Monotype Sorts</vt:lpstr>
      <vt:lpstr>Symbol</vt:lpstr>
      <vt:lpstr>Times</vt:lpstr>
      <vt:lpstr>Times New Roman</vt:lpstr>
      <vt:lpstr>Wingdings</vt:lpstr>
      <vt:lpstr>Contemporary Portrait</vt:lpstr>
      <vt:lpstr>Equation</vt:lpstr>
      <vt:lpstr>Document</vt:lpstr>
      <vt:lpstr>Geo479/579: Geostatistics  Ch12. Ordinary Kriging (1)</vt:lpstr>
      <vt:lpstr>Ordinary Kriging</vt:lpstr>
      <vt:lpstr>Ordinary Kriging</vt:lpstr>
      <vt:lpstr>Unbiased Estimates</vt:lpstr>
      <vt:lpstr>The Random Function and Unbiasedness</vt:lpstr>
      <vt:lpstr>The Random Function and Unbiasedness …</vt:lpstr>
      <vt:lpstr>The Random Function and Unbiasedness …</vt:lpstr>
      <vt:lpstr>The Random Function and Unbiasedness …</vt:lpstr>
      <vt:lpstr>The Random Function and Unbiasedness …</vt:lpstr>
      <vt:lpstr>The Random Function and Unbiasedness …</vt:lpstr>
      <vt:lpstr>The Random Function Model and Error Variance (Best Estimate)</vt:lpstr>
      <vt:lpstr>Best Estimates …</vt:lpstr>
      <vt:lpstr>The Random Function Model and Error Variance …</vt:lpstr>
      <vt:lpstr>The Random Function Model and Error Variance …</vt:lpstr>
      <vt:lpstr>Weighted Linear Combinations of Random Variables</vt:lpstr>
      <vt:lpstr>The Random Function Model and Error Variance …</vt:lpstr>
      <vt:lpstr>The Random Function Model and Error Variance …</vt:lpstr>
      <vt:lpstr>Parameters of Joint Random Variables</vt:lpstr>
      <vt:lpstr>The Random Function Model and Error Variance …</vt:lpstr>
      <vt:lpstr>The Random Function Model and Error Variance</vt:lpstr>
      <vt:lpstr>PowerPoint Presentation</vt:lpstr>
      <vt:lpstr>The Random Function Model and Error Variance</vt:lpstr>
      <vt:lpstr>The Lagrange Parameter</vt:lpstr>
      <vt:lpstr>PowerPoint Presentation</vt:lpstr>
      <vt:lpstr>Minimization of the Error Variance</vt:lpstr>
      <vt:lpstr>PowerPoint Presentation</vt:lpstr>
      <vt:lpstr>Minimization of the Error Variance</vt:lpstr>
      <vt:lpstr>Ordinary Kriging Variance</vt:lpstr>
      <vt:lpstr>Ordinary Kriging Variance</vt:lpstr>
      <vt:lpstr>Ordinary Kriging Using    or  </vt:lpstr>
      <vt:lpstr>Ordinary Kriging Using    or    …</vt:lpstr>
      <vt:lpstr>An Example of Ordinary Kriging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Estimation</vt:lpstr>
      <vt:lpstr>Error Variance</vt:lpstr>
    </vt:vector>
  </TitlesOfParts>
  <Company>SUNY@Buffalo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Geo479/579: Geostatistics Ch4. Spatial Description</dc:title>
  <dc:creator>CASet</dc:creator>
  <cp:lastModifiedBy>Windows User</cp:lastModifiedBy>
  <cp:revision>298</cp:revision>
  <dcterms:created xsi:type="dcterms:W3CDTF">2016-03-03T16:12:18Z</dcterms:created>
  <dcterms:modified xsi:type="dcterms:W3CDTF">2020-03-10T16:24:48Z</dcterms:modified>
</cp:coreProperties>
</file>