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sldIdLst>
    <p:sldId id="355" r:id="rId2"/>
    <p:sldId id="358" r:id="rId3"/>
    <p:sldId id="379" r:id="rId4"/>
    <p:sldId id="380" r:id="rId5"/>
    <p:sldId id="359" r:id="rId6"/>
    <p:sldId id="404" r:id="rId7"/>
    <p:sldId id="403" r:id="rId8"/>
    <p:sldId id="360" r:id="rId9"/>
    <p:sldId id="361" r:id="rId10"/>
    <p:sldId id="362" r:id="rId11"/>
    <p:sldId id="382" r:id="rId12"/>
    <p:sldId id="384" r:id="rId13"/>
    <p:sldId id="385" r:id="rId14"/>
    <p:sldId id="363" r:id="rId15"/>
    <p:sldId id="364" r:id="rId16"/>
    <p:sldId id="383" r:id="rId17"/>
    <p:sldId id="365" r:id="rId18"/>
    <p:sldId id="386" r:id="rId19"/>
    <p:sldId id="387" r:id="rId20"/>
    <p:sldId id="389" r:id="rId21"/>
    <p:sldId id="366" r:id="rId22"/>
    <p:sldId id="401" r:id="rId23"/>
    <p:sldId id="391" r:id="rId24"/>
    <p:sldId id="390" r:id="rId25"/>
    <p:sldId id="392" r:id="rId26"/>
    <p:sldId id="367" r:id="rId27"/>
    <p:sldId id="402" r:id="rId28"/>
    <p:sldId id="368" r:id="rId29"/>
    <p:sldId id="394" r:id="rId30"/>
    <p:sldId id="369" r:id="rId31"/>
    <p:sldId id="396" r:id="rId32"/>
    <p:sldId id="393" r:id="rId33"/>
    <p:sldId id="370" r:id="rId34"/>
    <p:sldId id="371" r:id="rId35"/>
    <p:sldId id="372" r:id="rId36"/>
    <p:sldId id="395" r:id="rId37"/>
    <p:sldId id="373" r:id="rId38"/>
    <p:sldId id="374" r:id="rId39"/>
    <p:sldId id="375" r:id="rId40"/>
    <p:sldId id="376" r:id="rId41"/>
    <p:sldId id="378" r:id="rId42"/>
    <p:sldId id="400" r:id="rId43"/>
    <p:sldId id="377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3300FF"/>
    <a:srgbClr val="000000"/>
    <a:srgbClr val="3366CC"/>
    <a:srgbClr val="99CCFF"/>
    <a:srgbClr val="66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932F3C-F893-43FA-A3BE-6CEF8A216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4525B4-ACB0-498E-AD2B-DAFD1F91E9A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E16344-ABD3-48B3-8234-4CE76DCF84D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6A508D-3B33-4F61-AF2A-81AC48A10FA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CC1C2A-4A5F-4565-900B-9F4E14E01E5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A6EA93-D44E-4C80-A0A4-D5983994D52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D94710-1286-4DBF-B925-289931F07E3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256C72-27DD-4934-9EF9-15F831F5BBDE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1A17B1-A99F-4B5B-877D-72C16AB0F4EF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EBF71A-2FD8-4CCB-B161-E3B1DCDBC361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A3248B-8D03-4EC3-BFB5-DACF0D68D501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588482-745F-4BD3-94D4-297B6C24605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506B0D-85C0-4E2B-9997-C2A96149860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4B7FBE-914B-4FFF-885F-97AFB071859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C30174-58C1-4F8D-AB5B-5B31FEB75349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A1190C-46AE-4B95-9E3F-148091F4AF9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B0AF7A-2E8E-4979-96BB-4F67C028EC58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211D00-8860-481E-B5CF-70F0C1D473B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1AD375-D730-4038-9396-96C8B8909B3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8DDE40-B69C-4292-9374-804F0969731D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22F3EA-0452-4162-9CBC-C62D5BD7B2F4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EDAD4B-ACE7-45AC-BFAF-788E3A407048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91AE0C-FED6-4D12-9511-CBDDF485281B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EC8C13-B53F-4150-BF75-8D5D6253302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1BCBE2-2997-450B-A0D3-DD83142EE766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075BF2-1C2C-40C4-A61E-94CC59FBA41C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210057-6027-4E21-BAE2-FC22F4B3CE5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89FBB3-04A3-405C-A1A0-3B9C26C94C9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7A2836-EADA-4258-A6C4-D44E3D280479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1D6E9F-D54C-4A12-A70F-862147B032C8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9CD501-2715-4298-9BA3-3A98DCBE088C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ABE19A-871E-4386-82C2-1D38BC2F7F06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EB472E-52B8-4276-9E3D-E5D1C1513473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DCC21C-233C-42BA-B728-765DAD331A38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B61606-F11E-4FD1-A0E5-48F05DC19E3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952084-0BC1-4F16-85F4-B74880607646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96D98A-05D3-4246-ADA8-402B7624689D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EB1872-0D9B-4D9B-A6C7-48E37B8CAB7A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C6C1D1-BD4F-4647-B43C-B5D2AB0E8408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0D6A5E-A86C-4214-BFDA-9889CA78401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22F01A-97E5-4FC3-A6E7-28967B2C16B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0D3F01-058F-4CB3-B658-BD63FD72AFA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B0537E-4984-4393-B5A3-9C21156ED6CB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A36251-A4F9-40CA-A1D9-96A73C54E74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1" charset="2"/>
              <a:buNone/>
              <a:defRPr>
                <a:latin typeface="Arial Black" pitchFamily="1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8B2F856-BFF9-4D66-8317-D93C243A2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1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1449-AE1C-4423-A347-A07BD9727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23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486B-60E5-4700-B40F-607B40CA9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97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46369-E2F1-4ACE-9C3C-40AF368DC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9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7F827-7879-41B8-98A7-A4113E9ED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74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4528B-235E-4C6D-901A-F53F3D891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72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FB8C-ECDA-47FC-861B-76A0FBE83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04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9F066-526A-4C15-985C-1808C30E4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56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8893-FB65-4428-895F-526655C0C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3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33FA-083D-4885-9232-CE3C37C70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91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BE581-FE0E-4CC1-A517-0AB97B667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66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3EDC-7704-4505-8D8C-8C59185E9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90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952D-62E6-41CC-B53B-0038AA755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65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754776-9AF6-47DC-922B-30CC50570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Geo597 Geostatistics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286000"/>
            <a:ext cx="7467600" cy="17526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3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Ch11 Point Estimation</a:t>
            </a: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11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01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84238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Triangulation ...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Equation of the plane: 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  (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z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the V value,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x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the easting, and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y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the northing)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Given the coordinates and V value of the 3 nearby samples, coefficients a, b, and c can be calculated by solving the following system equations: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572000" y="1600200"/>
          <a:ext cx="2133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4" imgW="901309" imgH="203112" progId="Equation.3">
                  <p:embed/>
                </p:oleObj>
              </mc:Choice>
              <mc:Fallback>
                <p:oleObj name="Equation" r:id="rId4" imgW="90130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21336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286000" y="4495800"/>
          <a:ext cx="2895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6" imgW="1079500" imgH="685800" progId="Equation.3">
                  <p:embed/>
                </p:oleObj>
              </mc:Choice>
              <mc:Fallback>
                <p:oleObj name="Equation" r:id="rId6" imgW="107950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2895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Triangulation ...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382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			63a + 140b + c = 696</a:t>
            </a: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			64a + 129b + c = 227</a:t>
            </a: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			71a + 140b + c = 606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7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   	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a = </a:t>
            </a:r>
            <a:r>
              <a:rPr lang="en-US" altLang="en-US" sz="24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-11.250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, b = </a:t>
            </a:r>
            <a:r>
              <a:rPr lang="en-US" altLang="en-US" sz="24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41.614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, c = </a:t>
            </a:r>
            <a:r>
              <a:rPr lang="en-US" altLang="en-US" sz="24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-4421.159</a:t>
            </a:r>
            <a:endParaRPr lang="en-US" altLang="en-US" sz="2800" smtClean="0">
              <a:solidFill>
                <a:srgbClr val="FF66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	  	   = -11.250x + 41.614y - 4421.159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7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This is the equation of the plane passing through the three nearby samples.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We can now estimate the value of any location in the plane as long as we have the x, y. 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662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384300" y="3581400"/>
          <a:ext cx="29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4" imgW="114102" imgH="177492" progId="Equation.3">
                  <p:embed/>
                </p:oleObj>
              </mc:Choice>
              <mc:Fallback>
                <p:oleObj name="Equation" r:id="rId4" imgW="114102" imgH="17749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581400"/>
                        <a:ext cx="292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3"/>
          <p:cNvGrpSpPr>
            <a:grpSpLocks/>
          </p:cNvGrpSpPr>
          <p:nvPr/>
        </p:nvGrpSpPr>
        <p:grpSpPr bwMode="auto">
          <a:xfrm>
            <a:off x="76200" y="228600"/>
            <a:ext cx="8807450" cy="6370638"/>
            <a:chOff x="48" y="144"/>
            <a:chExt cx="5548" cy="4013"/>
          </a:xfrm>
        </p:grpSpPr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332" y="144"/>
              <a:ext cx="5136" cy="38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8679" name="Group 22"/>
            <p:cNvGrpSpPr>
              <a:grpSpLocks/>
            </p:cNvGrpSpPr>
            <p:nvPr/>
          </p:nvGrpSpPr>
          <p:grpSpPr bwMode="auto">
            <a:xfrm>
              <a:off x="48" y="864"/>
              <a:ext cx="5548" cy="3293"/>
              <a:chOff x="48" y="864"/>
              <a:chExt cx="5548" cy="3293"/>
            </a:xfrm>
          </p:grpSpPr>
          <p:sp>
            <p:nvSpPr>
              <p:cNvPr id="28680" name="Oval 2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1" name="Text Box 5"/>
              <p:cNvSpPr txBox="1">
                <a:spLocks noChangeArrowheads="1"/>
              </p:cNvSpPr>
              <p:nvPr/>
            </p:nvSpPr>
            <p:spPr bwMode="auto">
              <a:xfrm>
                <a:off x="48" y="2784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130</a:t>
                </a:r>
                <a:endParaRPr kumimoji="0" lang="en-US" altLang="en-US" sz="1800">
                  <a:latin typeface="Times" panose="02020603050405020304" pitchFamily="18" charset="0"/>
                </a:endParaRPr>
              </a:p>
            </p:txBody>
          </p:sp>
          <p:sp>
            <p:nvSpPr>
              <p:cNvPr id="28682" name="Text Box 6"/>
              <p:cNvSpPr txBox="1">
                <a:spLocks noChangeArrowheads="1"/>
              </p:cNvSpPr>
              <p:nvPr/>
            </p:nvSpPr>
            <p:spPr bwMode="auto">
              <a:xfrm>
                <a:off x="48" y="960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140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683" name="Line 7"/>
              <p:cNvSpPr>
                <a:spLocks noChangeShapeType="1"/>
              </p:cNvSpPr>
              <p:nvPr/>
            </p:nvSpPr>
            <p:spPr bwMode="auto">
              <a:xfrm>
                <a:off x="332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4" name="Line 8"/>
              <p:cNvSpPr>
                <a:spLocks noChangeShapeType="1"/>
              </p:cNvSpPr>
              <p:nvPr/>
            </p:nvSpPr>
            <p:spPr bwMode="auto">
              <a:xfrm>
                <a:off x="332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5" name="Line 9"/>
              <p:cNvSpPr>
                <a:spLocks noChangeShapeType="1"/>
              </p:cNvSpPr>
              <p:nvPr/>
            </p:nvSpPr>
            <p:spPr bwMode="auto">
              <a:xfrm flipV="1">
                <a:off x="716" y="38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Line 10"/>
              <p:cNvSpPr>
                <a:spLocks noChangeShapeType="1"/>
              </p:cNvSpPr>
              <p:nvPr/>
            </p:nvSpPr>
            <p:spPr bwMode="auto">
              <a:xfrm flipV="1">
                <a:off x="3164" y="38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Text Box 11"/>
              <p:cNvSpPr txBox="1">
                <a:spLocks noChangeArrowheads="1"/>
              </p:cNvSpPr>
              <p:nvPr/>
            </p:nvSpPr>
            <p:spPr bwMode="auto">
              <a:xfrm>
                <a:off x="600" y="3945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60</a:t>
                </a:r>
                <a:endParaRPr kumimoji="0" lang="en-US" altLang="en-US" sz="1800">
                  <a:latin typeface="Times" panose="02020603050405020304" pitchFamily="18" charset="0"/>
                </a:endParaRPr>
              </a:p>
            </p:txBody>
          </p:sp>
          <p:sp>
            <p:nvSpPr>
              <p:cNvPr id="28688" name="Text Box 12"/>
              <p:cNvSpPr txBox="1">
                <a:spLocks noChangeArrowheads="1"/>
              </p:cNvSpPr>
              <p:nvPr/>
            </p:nvSpPr>
            <p:spPr bwMode="auto">
              <a:xfrm>
                <a:off x="3020" y="3936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70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689" name="Text Box 13"/>
              <p:cNvSpPr txBox="1">
                <a:spLocks noChangeArrowheads="1"/>
              </p:cNvSpPr>
              <p:nvPr/>
            </p:nvSpPr>
            <p:spPr bwMode="auto">
              <a:xfrm>
                <a:off x="5352" y="3936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80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690" name="Text Box 14"/>
              <p:cNvSpPr txBox="1">
                <a:spLocks noChangeArrowheads="1"/>
              </p:cNvSpPr>
              <p:nvPr/>
            </p:nvSpPr>
            <p:spPr bwMode="auto">
              <a:xfrm>
                <a:off x="960" y="1104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+477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691" name="Text Box 15"/>
              <p:cNvSpPr txBox="1">
                <a:spLocks noChangeArrowheads="1"/>
              </p:cNvSpPr>
              <p:nvPr/>
            </p:nvSpPr>
            <p:spPr bwMode="auto">
              <a:xfrm>
                <a:off x="1488" y="100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+696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692" name="Text Box 16"/>
              <p:cNvSpPr txBox="1">
                <a:spLocks noChangeArrowheads="1"/>
              </p:cNvSpPr>
              <p:nvPr/>
            </p:nvSpPr>
            <p:spPr bwMode="auto">
              <a:xfrm>
                <a:off x="1632" y="292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+227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693" name="Text Box 17"/>
              <p:cNvSpPr txBox="1">
                <a:spLocks noChangeArrowheads="1"/>
              </p:cNvSpPr>
              <p:nvPr/>
            </p:nvSpPr>
            <p:spPr bwMode="auto">
              <a:xfrm>
                <a:off x="2448" y="3072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+646</a:t>
                </a:r>
              </a:p>
            </p:txBody>
          </p:sp>
          <p:sp>
            <p:nvSpPr>
              <p:cNvPr id="28694" name="Text Box 18"/>
              <p:cNvSpPr txBox="1">
                <a:spLocks noChangeArrowheads="1"/>
              </p:cNvSpPr>
              <p:nvPr/>
            </p:nvSpPr>
            <p:spPr bwMode="auto">
              <a:xfrm>
                <a:off x="3168" y="100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+606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695" name="Text Box 19"/>
              <p:cNvSpPr txBox="1">
                <a:spLocks noChangeArrowheads="1"/>
              </p:cNvSpPr>
              <p:nvPr/>
            </p:nvSpPr>
            <p:spPr bwMode="auto">
              <a:xfrm>
                <a:off x="3504" y="864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+791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696" name="Text Box 20"/>
              <p:cNvSpPr txBox="1">
                <a:spLocks noChangeArrowheads="1"/>
              </p:cNvSpPr>
              <p:nvPr/>
            </p:nvSpPr>
            <p:spPr bwMode="auto">
              <a:xfrm>
                <a:off x="4224" y="292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+783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697" name="Text Box 21"/>
              <p:cNvSpPr txBox="1">
                <a:spLocks noChangeArrowheads="1"/>
              </p:cNvSpPr>
              <p:nvPr/>
            </p:nvSpPr>
            <p:spPr bwMode="auto">
              <a:xfrm>
                <a:off x="2112" y="1680"/>
                <a:ext cx="31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?=548.7 = 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-11.25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*65</a:t>
                </a:r>
                <a:r>
                  <a:rPr kumimoji="0" lang="en-US" altLang="en-US" sz="2000">
                    <a:solidFill>
                      <a:schemeClr val="accent1"/>
                    </a:solidFill>
                    <a:latin typeface="Times" panose="02020603050405020304" pitchFamily="18" charset="0"/>
                  </a:rPr>
                  <a:t> 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+41.614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*137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-4421.159</a:t>
                </a:r>
              </a:p>
            </p:txBody>
          </p:sp>
        </p:grpSp>
      </p:grpSp>
      <p:sp>
        <p:nvSpPr>
          <p:cNvPr id="28675" name="Line 24"/>
          <p:cNvSpPr>
            <a:spLocks noChangeShapeType="1"/>
          </p:cNvSpPr>
          <p:nvPr/>
        </p:nvSpPr>
        <p:spPr bwMode="auto">
          <a:xfrm>
            <a:off x="2514600" y="1828800"/>
            <a:ext cx="22860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6" name="Line 25"/>
          <p:cNvSpPr>
            <a:spLocks noChangeShapeType="1"/>
          </p:cNvSpPr>
          <p:nvPr/>
        </p:nvSpPr>
        <p:spPr bwMode="auto">
          <a:xfrm flipV="1">
            <a:off x="2743200" y="1752600"/>
            <a:ext cx="2438400" cy="304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7" name="Line 26"/>
          <p:cNvSpPr>
            <a:spLocks noChangeShapeType="1"/>
          </p:cNvSpPr>
          <p:nvPr/>
        </p:nvSpPr>
        <p:spPr bwMode="auto">
          <a:xfrm flipV="1">
            <a:off x="2514600" y="1752600"/>
            <a:ext cx="26670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445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Triangulation ...  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Triangulation estimate depends on which three nearby sample points are chosen to form a plane.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Delaunay triangulation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a particular triangulation, produces triangles that are as close to equilateral as possible.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Three sample locations form a Delaunay triangle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if their polygons of influence share a common vertex.</a:t>
            </a:r>
            <a:r>
              <a:rPr lang="en-US" altLang="en-US" sz="24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3"/>
          <p:cNvGrpSpPr>
            <a:grpSpLocks/>
          </p:cNvGrpSpPr>
          <p:nvPr/>
        </p:nvGrpSpPr>
        <p:grpSpPr bwMode="auto">
          <a:xfrm>
            <a:off x="1676400" y="0"/>
            <a:ext cx="5867400" cy="6248400"/>
            <a:chOff x="1056" y="240"/>
            <a:chExt cx="3696" cy="3936"/>
          </a:xfrm>
        </p:grpSpPr>
        <p:pic>
          <p:nvPicPr>
            <p:cNvPr id="32771" name="Picture 2" descr="Fig11_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40"/>
              <a:ext cx="3696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Oval 3"/>
            <p:cNvSpPr>
              <a:spLocks noChangeArrowheads="1"/>
            </p:cNvSpPr>
            <p:nvPr/>
          </p:nvSpPr>
          <p:spPr bwMode="auto">
            <a:xfrm>
              <a:off x="249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3" name="Oval 4"/>
            <p:cNvSpPr>
              <a:spLocks noChangeArrowheads="1"/>
            </p:cNvSpPr>
            <p:nvPr/>
          </p:nvSpPr>
          <p:spPr bwMode="auto">
            <a:xfrm>
              <a:off x="2784" y="1152"/>
              <a:ext cx="48" cy="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4" name="Oval 5"/>
            <p:cNvSpPr>
              <a:spLocks noChangeArrowheads="1"/>
            </p:cNvSpPr>
            <p:nvPr/>
          </p:nvSpPr>
          <p:spPr bwMode="auto">
            <a:xfrm>
              <a:off x="2736" y="110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5" name="Oval 6"/>
            <p:cNvSpPr>
              <a:spLocks noChangeArrowheads="1"/>
            </p:cNvSpPr>
            <p:nvPr/>
          </p:nvSpPr>
          <p:spPr bwMode="auto">
            <a:xfrm>
              <a:off x="3120" y="1200"/>
              <a:ext cx="48" cy="4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6" name="Oval 7"/>
            <p:cNvSpPr>
              <a:spLocks noChangeArrowheads="1"/>
            </p:cNvSpPr>
            <p:nvPr/>
          </p:nvSpPr>
          <p:spPr bwMode="auto">
            <a:xfrm>
              <a:off x="2352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7" name="Oval 8"/>
            <p:cNvSpPr>
              <a:spLocks noChangeArrowheads="1"/>
            </p:cNvSpPr>
            <p:nvPr/>
          </p:nvSpPr>
          <p:spPr bwMode="auto">
            <a:xfrm>
              <a:off x="2688" y="273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8" name="Oval 9"/>
            <p:cNvSpPr>
              <a:spLocks noChangeArrowheads="1"/>
            </p:cNvSpPr>
            <p:nvPr/>
          </p:nvSpPr>
          <p:spPr bwMode="auto">
            <a:xfrm>
              <a:off x="2784" y="3072"/>
              <a:ext cx="48" cy="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9" name="Oval 10"/>
            <p:cNvSpPr>
              <a:spLocks noChangeArrowheads="1"/>
            </p:cNvSpPr>
            <p:nvPr/>
          </p:nvSpPr>
          <p:spPr bwMode="auto">
            <a:xfrm>
              <a:off x="3216" y="3024"/>
              <a:ext cx="48" cy="4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0" name="Oval 11"/>
            <p:cNvSpPr>
              <a:spLocks noChangeArrowheads="1"/>
            </p:cNvSpPr>
            <p:nvPr/>
          </p:nvSpPr>
          <p:spPr bwMode="auto">
            <a:xfrm>
              <a:off x="3408" y="110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1" name="Oval 12"/>
            <p:cNvSpPr>
              <a:spLocks noChangeArrowheads="1"/>
            </p:cNvSpPr>
            <p:nvPr/>
          </p:nvSpPr>
          <p:spPr bwMode="auto">
            <a:xfrm>
              <a:off x="3552" y="278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445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Triangulation ... </a:t>
            </a:r>
            <a:r>
              <a:rPr lang="en-US" altLang="en-US" sz="320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Triangulation is not used for extrapolation beyond the edges of the triangle.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Triangulation estimate can also be expressed as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 weighted linear combination of the three sample values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Each sample value is weighted according to the area of the opposite triangle.  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11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34"/>
          <p:cNvGrpSpPr>
            <a:grpSpLocks/>
          </p:cNvGrpSpPr>
          <p:nvPr/>
        </p:nvGrpSpPr>
        <p:grpSpPr bwMode="auto">
          <a:xfrm>
            <a:off x="76200" y="228600"/>
            <a:ext cx="8807450" cy="6370638"/>
            <a:chOff x="48" y="144"/>
            <a:chExt cx="5548" cy="4013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332" y="144"/>
              <a:ext cx="5136" cy="38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>
              <a:off x="48" y="864"/>
              <a:ext cx="5548" cy="3293"/>
              <a:chOff x="48" y="864"/>
              <a:chExt cx="5548" cy="3293"/>
            </a:xfrm>
          </p:grpSpPr>
          <p:sp>
            <p:nvSpPr>
              <p:cNvPr id="38923" name="Oval 5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24" name="Text Box 6"/>
              <p:cNvSpPr txBox="1">
                <a:spLocks noChangeArrowheads="1"/>
              </p:cNvSpPr>
              <p:nvPr/>
            </p:nvSpPr>
            <p:spPr bwMode="auto">
              <a:xfrm>
                <a:off x="48" y="2784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130</a:t>
                </a:r>
                <a:endParaRPr kumimoji="0" lang="en-US" altLang="en-US" sz="1800">
                  <a:latin typeface="Times" panose="02020603050405020304" pitchFamily="18" charset="0"/>
                </a:endParaRPr>
              </a:p>
            </p:txBody>
          </p:sp>
          <p:sp>
            <p:nvSpPr>
              <p:cNvPr id="38925" name="Text Box 7"/>
              <p:cNvSpPr txBox="1">
                <a:spLocks noChangeArrowheads="1"/>
              </p:cNvSpPr>
              <p:nvPr/>
            </p:nvSpPr>
            <p:spPr bwMode="auto">
              <a:xfrm>
                <a:off x="48" y="960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140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8926" name="Line 8"/>
              <p:cNvSpPr>
                <a:spLocks noChangeShapeType="1"/>
              </p:cNvSpPr>
              <p:nvPr/>
            </p:nvSpPr>
            <p:spPr bwMode="auto">
              <a:xfrm>
                <a:off x="332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7" name="Line 9"/>
              <p:cNvSpPr>
                <a:spLocks noChangeShapeType="1"/>
              </p:cNvSpPr>
              <p:nvPr/>
            </p:nvSpPr>
            <p:spPr bwMode="auto">
              <a:xfrm>
                <a:off x="332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8" name="Line 10"/>
              <p:cNvSpPr>
                <a:spLocks noChangeShapeType="1"/>
              </p:cNvSpPr>
              <p:nvPr/>
            </p:nvSpPr>
            <p:spPr bwMode="auto">
              <a:xfrm flipV="1">
                <a:off x="716" y="38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9" name="Line 11"/>
              <p:cNvSpPr>
                <a:spLocks noChangeShapeType="1"/>
              </p:cNvSpPr>
              <p:nvPr/>
            </p:nvSpPr>
            <p:spPr bwMode="auto">
              <a:xfrm flipV="1">
                <a:off x="3164" y="38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Text Box 12"/>
              <p:cNvSpPr txBox="1">
                <a:spLocks noChangeArrowheads="1"/>
              </p:cNvSpPr>
              <p:nvPr/>
            </p:nvSpPr>
            <p:spPr bwMode="auto">
              <a:xfrm>
                <a:off x="600" y="3945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60</a:t>
                </a:r>
                <a:endParaRPr kumimoji="0" lang="en-US" altLang="en-US" sz="1800">
                  <a:latin typeface="Times" panose="02020603050405020304" pitchFamily="18" charset="0"/>
                </a:endParaRPr>
              </a:p>
            </p:txBody>
          </p:sp>
          <p:sp>
            <p:nvSpPr>
              <p:cNvPr id="38931" name="Text Box 13"/>
              <p:cNvSpPr txBox="1">
                <a:spLocks noChangeArrowheads="1"/>
              </p:cNvSpPr>
              <p:nvPr/>
            </p:nvSpPr>
            <p:spPr bwMode="auto">
              <a:xfrm>
                <a:off x="3020" y="3936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70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8932" name="Text Box 14"/>
              <p:cNvSpPr txBox="1">
                <a:spLocks noChangeArrowheads="1"/>
              </p:cNvSpPr>
              <p:nvPr/>
            </p:nvSpPr>
            <p:spPr bwMode="auto">
              <a:xfrm>
                <a:off x="5352" y="3936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80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8933" name="Text Box 15"/>
              <p:cNvSpPr txBox="1">
                <a:spLocks noChangeArrowheads="1"/>
              </p:cNvSpPr>
              <p:nvPr/>
            </p:nvSpPr>
            <p:spPr bwMode="auto">
              <a:xfrm>
                <a:off x="960" y="1104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+477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8934" name="Text Box 16"/>
              <p:cNvSpPr txBox="1">
                <a:spLocks noChangeArrowheads="1"/>
              </p:cNvSpPr>
              <p:nvPr/>
            </p:nvSpPr>
            <p:spPr bwMode="auto">
              <a:xfrm>
                <a:off x="1488" y="100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+696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8935" name="Text Box 17"/>
              <p:cNvSpPr txBox="1">
                <a:spLocks noChangeArrowheads="1"/>
              </p:cNvSpPr>
              <p:nvPr/>
            </p:nvSpPr>
            <p:spPr bwMode="auto">
              <a:xfrm>
                <a:off x="1632" y="292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+227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8936" name="Text Box 18"/>
              <p:cNvSpPr txBox="1">
                <a:spLocks noChangeArrowheads="1"/>
              </p:cNvSpPr>
              <p:nvPr/>
            </p:nvSpPr>
            <p:spPr bwMode="auto">
              <a:xfrm>
                <a:off x="2448" y="3072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+646</a:t>
                </a:r>
              </a:p>
            </p:txBody>
          </p:sp>
          <p:sp>
            <p:nvSpPr>
              <p:cNvPr id="38937" name="Text Box 19"/>
              <p:cNvSpPr txBox="1">
                <a:spLocks noChangeArrowheads="1"/>
              </p:cNvSpPr>
              <p:nvPr/>
            </p:nvSpPr>
            <p:spPr bwMode="auto">
              <a:xfrm>
                <a:off x="3168" y="100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+606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8938" name="Text Box 20"/>
              <p:cNvSpPr txBox="1">
                <a:spLocks noChangeArrowheads="1"/>
              </p:cNvSpPr>
              <p:nvPr/>
            </p:nvSpPr>
            <p:spPr bwMode="auto">
              <a:xfrm>
                <a:off x="3504" y="864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+791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8939" name="Text Box 21"/>
              <p:cNvSpPr txBox="1">
                <a:spLocks noChangeArrowheads="1"/>
              </p:cNvSpPr>
              <p:nvPr/>
            </p:nvSpPr>
            <p:spPr bwMode="auto">
              <a:xfrm>
                <a:off x="4224" y="292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+783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8940" name="Text Box 22"/>
              <p:cNvSpPr txBox="1">
                <a:spLocks noChangeArrowheads="1"/>
              </p:cNvSpPr>
              <p:nvPr/>
            </p:nvSpPr>
            <p:spPr bwMode="auto">
              <a:xfrm>
                <a:off x="2112" y="1680"/>
                <a:ext cx="321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?=548.7=[(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22.5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)(696)+(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12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)(227)+(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9.5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)(606)]/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44</a:t>
                </a:r>
              </a:p>
            </p:txBody>
          </p:sp>
        </p:grpSp>
        <p:sp>
          <p:nvSpPr>
            <p:cNvPr id="38917" name="Line 23"/>
            <p:cNvSpPr>
              <a:spLocks noChangeShapeType="1"/>
            </p:cNvSpPr>
            <p:nvPr/>
          </p:nvSpPr>
          <p:spPr bwMode="auto">
            <a:xfrm>
              <a:off x="1584" y="1152"/>
              <a:ext cx="144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Line 29"/>
            <p:cNvSpPr>
              <a:spLocks noChangeShapeType="1"/>
            </p:cNvSpPr>
            <p:nvPr/>
          </p:nvSpPr>
          <p:spPr bwMode="auto">
            <a:xfrm>
              <a:off x="1584" y="1152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Line 30"/>
            <p:cNvSpPr>
              <a:spLocks noChangeShapeType="1"/>
            </p:cNvSpPr>
            <p:nvPr/>
          </p:nvSpPr>
          <p:spPr bwMode="auto">
            <a:xfrm flipH="1">
              <a:off x="1728" y="1152"/>
              <a:ext cx="1536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31"/>
            <p:cNvSpPr>
              <a:spLocks noChangeShapeType="1"/>
            </p:cNvSpPr>
            <p:nvPr/>
          </p:nvSpPr>
          <p:spPr bwMode="auto">
            <a:xfrm flipH="1" flipV="1">
              <a:off x="1584" y="1152"/>
              <a:ext cx="33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32"/>
            <p:cNvSpPr>
              <a:spLocks noChangeShapeType="1"/>
            </p:cNvSpPr>
            <p:nvPr/>
          </p:nvSpPr>
          <p:spPr bwMode="auto">
            <a:xfrm flipV="1">
              <a:off x="1920" y="1152"/>
              <a:ext cx="134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Line 33"/>
            <p:cNvSpPr>
              <a:spLocks noChangeShapeType="1"/>
            </p:cNvSpPr>
            <p:nvPr/>
          </p:nvSpPr>
          <p:spPr bwMode="auto">
            <a:xfrm flipH="1">
              <a:off x="1728" y="1776"/>
              <a:ext cx="19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84238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Local Sample Mean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This method </a:t>
            </a:r>
            <a:r>
              <a:rPr lang="en-US" altLang="en-US" sz="2800" dirty="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weights all nearby samples equally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and uses the sample mean as the estimate. It is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 weighted linear combination of equal weights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This is the first step in the cell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declustering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in ch10.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This approach is spatially naïve.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Point Estimation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In the last chapter, we looked at estimating a mean value over a large area within which there are many samples.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Eventually we need to estimate unknown values at specific locations, using weighted linear combinations.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In addition to clustering, we have to account for the distance to the nearby samples. 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76200" y="228600"/>
            <a:ext cx="8807450" cy="6370638"/>
            <a:chOff x="48" y="144"/>
            <a:chExt cx="5548" cy="4013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332" y="144"/>
              <a:ext cx="5136" cy="38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012" name="Group 4"/>
            <p:cNvGrpSpPr>
              <a:grpSpLocks/>
            </p:cNvGrpSpPr>
            <p:nvPr/>
          </p:nvGrpSpPr>
          <p:grpSpPr bwMode="auto">
            <a:xfrm>
              <a:off x="48" y="864"/>
              <a:ext cx="5548" cy="3293"/>
              <a:chOff x="48" y="864"/>
              <a:chExt cx="5548" cy="3293"/>
            </a:xfrm>
          </p:grpSpPr>
          <p:sp>
            <p:nvSpPr>
              <p:cNvPr id="43013" name="Oval 5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14" name="Text Box 6"/>
              <p:cNvSpPr txBox="1">
                <a:spLocks noChangeArrowheads="1"/>
              </p:cNvSpPr>
              <p:nvPr/>
            </p:nvSpPr>
            <p:spPr bwMode="auto">
              <a:xfrm>
                <a:off x="48" y="2784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130</a:t>
                </a:r>
                <a:endParaRPr kumimoji="0" lang="en-US" altLang="en-US" sz="1800">
                  <a:latin typeface="Times" panose="02020603050405020304" pitchFamily="18" charset="0"/>
                </a:endParaRPr>
              </a:p>
            </p:txBody>
          </p:sp>
          <p:sp>
            <p:nvSpPr>
              <p:cNvPr id="43015" name="Text Box 7"/>
              <p:cNvSpPr txBox="1">
                <a:spLocks noChangeArrowheads="1"/>
              </p:cNvSpPr>
              <p:nvPr/>
            </p:nvSpPr>
            <p:spPr bwMode="auto">
              <a:xfrm>
                <a:off x="48" y="960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140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3016" name="Line 8"/>
              <p:cNvSpPr>
                <a:spLocks noChangeShapeType="1"/>
              </p:cNvSpPr>
              <p:nvPr/>
            </p:nvSpPr>
            <p:spPr bwMode="auto">
              <a:xfrm>
                <a:off x="332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332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8" name="Line 10"/>
              <p:cNvSpPr>
                <a:spLocks noChangeShapeType="1"/>
              </p:cNvSpPr>
              <p:nvPr/>
            </p:nvSpPr>
            <p:spPr bwMode="auto">
              <a:xfrm flipV="1">
                <a:off x="716" y="38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9" name="Line 11"/>
              <p:cNvSpPr>
                <a:spLocks noChangeShapeType="1"/>
              </p:cNvSpPr>
              <p:nvPr/>
            </p:nvSpPr>
            <p:spPr bwMode="auto">
              <a:xfrm flipV="1">
                <a:off x="3164" y="38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0" name="Text Box 12"/>
              <p:cNvSpPr txBox="1">
                <a:spLocks noChangeArrowheads="1"/>
              </p:cNvSpPr>
              <p:nvPr/>
            </p:nvSpPr>
            <p:spPr bwMode="auto">
              <a:xfrm>
                <a:off x="600" y="3945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60</a:t>
                </a:r>
                <a:endParaRPr kumimoji="0" lang="en-US" altLang="en-US" sz="1800">
                  <a:latin typeface="Times" panose="02020603050405020304" pitchFamily="18" charset="0"/>
                </a:endParaRPr>
              </a:p>
            </p:txBody>
          </p:sp>
          <p:sp>
            <p:nvSpPr>
              <p:cNvPr id="43021" name="Text Box 13"/>
              <p:cNvSpPr txBox="1">
                <a:spLocks noChangeArrowheads="1"/>
              </p:cNvSpPr>
              <p:nvPr/>
            </p:nvSpPr>
            <p:spPr bwMode="auto">
              <a:xfrm>
                <a:off x="3020" y="3936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70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3022" name="Text Box 14"/>
              <p:cNvSpPr txBox="1">
                <a:spLocks noChangeArrowheads="1"/>
              </p:cNvSpPr>
              <p:nvPr/>
            </p:nvSpPr>
            <p:spPr bwMode="auto">
              <a:xfrm>
                <a:off x="5352" y="3936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80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3023" name="Text Box 15"/>
              <p:cNvSpPr txBox="1">
                <a:spLocks noChangeArrowheads="1"/>
              </p:cNvSpPr>
              <p:nvPr/>
            </p:nvSpPr>
            <p:spPr bwMode="auto">
              <a:xfrm>
                <a:off x="960" y="1104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+477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3024" name="Text Box 16"/>
              <p:cNvSpPr txBox="1">
                <a:spLocks noChangeArrowheads="1"/>
              </p:cNvSpPr>
              <p:nvPr/>
            </p:nvSpPr>
            <p:spPr bwMode="auto">
              <a:xfrm>
                <a:off x="1488" y="100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+696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3025" name="Text Box 17"/>
              <p:cNvSpPr txBox="1">
                <a:spLocks noChangeArrowheads="1"/>
              </p:cNvSpPr>
              <p:nvPr/>
            </p:nvSpPr>
            <p:spPr bwMode="auto">
              <a:xfrm>
                <a:off x="1632" y="292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+227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3026" name="Text Box 18"/>
              <p:cNvSpPr txBox="1">
                <a:spLocks noChangeArrowheads="1"/>
              </p:cNvSpPr>
              <p:nvPr/>
            </p:nvSpPr>
            <p:spPr bwMode="auto">
              <a:xfrm>
                <a:off x="2448" y="3072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+646</a:t>
                </a:r>
              </a:p>
            </p:txBody>
          </p:sp>
          <p:sp>
            <p:nvSpPr>
              <p:cNvPr id="43027" name="Text Box 19"/>
              <p:cNvSpPr txBox="1">
                <a:spLocks noChangeArrowheads="1"/>
              </p:cNvSpPr>
              <p:nvPr/>
            </p:nvSpPr>
            <p:spPr bwMode="auto">
              <a:xfrm>
                <a:off x="3168" y="100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+606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3028" name="Text Box 20"/>
              <p:cNvSpPr txBox="1">
                <a:spLocks noChangeArrowheads="1"/>
              </p:cNvSpPr>
              <p:nvPr/>
            </p:nvSpPr>
            <p:spPr bwMode="auto">
              <a:xfrm>
                <a:off x="3504" y="864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+791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3029" name="Text Box 21"/>
              <p:cNvSpPr txBox="1">
                <a:spLocks noChangeArrowheads="1"/>
              </p:cNvSpPr>
              <p:nvPr/>
            </p:nvSpPr>
            <p:spPr bwMode="auto">
              <a:xfrm>
                <a:off x="4224" y="292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+783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3030" name="Text Box 22"/>
              <p:cNvSpPr txBox="1">
                <a:spLocks noChangeArrowheads="1"/>
              </p:cNvSpPr>
              <p:nvPr/>
            </p:nvSpPr>
            <p:spPr bwMode="auto">
              <a:xfrm>
                <a:off x="2112" y="1680"/>
                <a:ext cx="31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?=603.7=(477+696+227+646+606+791+783)/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7</a:t>
                </a: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Inverse Distance Methods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82000" cy="4373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Weight each sample inversely proportional to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any power of its distance from the point being estimated: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It is obviously a weighted linear combination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16275" y="2438400"/>
          <a:ext cx="30321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4" imgW="863225" imgH="609336" progId="Equation.3">
                  <p:embed/>
                </p:oleObj>
              </mc:Choice>
              <mc:Fallback>
                <p:oleObj name="Equation" r:id="rId4" imgW="863225" imgH="60933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2438400"/>
                        <a:ext cx="30321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46075" y="522288"/>
            <a:ext cx="8597900" cy="3597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/>
              <a:t>ID     SAMP#	X	Y	V	</a:t>
            </a:r>
            <a:r>
              <a:rPr kumimoji="0" lang="en-US" altLang="en-US" sz="2000" dirty="0" err="1"/>
              <a:t>Dist</a:t>
            </a:r>
            <a:r>
              <a:rPr kumimoji="0" lang="en-US" altLang="en-US" sz="2000" dirty="0"/>
              <a:t>	1/d</a:t>
            </a:r>
            <a:r>
              <a:rPr kumimoji="0" lang="en-US" altLang="en-US" sz="2000" baseline="-25000" dirty="0"/>
              <a:t>i</a:t>
            </a:r>
            <a:r>
              <a:rPr kumimoji="0" lang="en-US" altLang="en-US" sz="2000" dirty="0"/>
              <a:t>	(1/d</a:t>
            </a:r>
            <a:r>
              <a:rPr kumimoji="0" lang="en-US" altLang="en-US" sz="2000" baseline="-25000" dirty="0"/>
              <a:t>i</a:t>
            </a:r>
            <a:r>
              <a:rPr kumimoji="0" lang="en-US" altLang="en-US" sz="2000" dirty="0"/>
              <a:t>)/(    1/d</a:t>
            </a:r>
            <a:r>
              <a:rPr kumimoji="0" lang="en-US" altLang="en-US" sz="2000" baseline="-25000" dirty="0"/>
              <a:t>i</a:t>
            </a:r>
            <a:r>
              <a:rPr kumimoji="0" lang="en-US" altLang="en-US" sz="2000" dirty="0"/>
              <a:t>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/>
              <a:t>1	225	61	139	</a:t>
            </a:r>
            <a:r>
              <a:rPr kumimoji="0" lang="en-US" altLang="en-US" sz="2000" dirty="0">
                <a:solidFill>
                  <a:srgbClr val="0070C0"/>
                </a:solidFill>
              </a:rPr>
              <a:t>477</a:t>
            </a:r>
            <a:r>
              <a:rPr kumimoji="0" lang="en-US" altLang="en-US" sz="2000" dirty="0"/>
              <a:t>	</a:t>
            </a:r>
            <a:r>
              <a:rPr kumimoji="0" lang="en-US" altLang="en-US" sz="2000" dirty="0">
                <a:solidFill>
                  <a:srgbClr val="FF9900"/>
                </a:solidFill>
              </a:rPr>
              <a:t>4.5</a:t>
            </a:r>
            <a:r>
              <a:rPr kumimoji="0" lang="en-US" altLang="en-US" sz="2000" dirty="0"/>
              <a:t>	0.2222	</a:t>
            </a:r>
            <a:r>
              <a:rPr kumimoji="0" lang="en-US" altLang="en-US" sz="2000" dirty="0">
                <a:solidFill>
                  <a:srgbClr val="FF9900"/>
                </a:solidFill>
              </a:rPr>
              <a:t>0.2088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/>
              <a:t>2	437	63	140	</a:t>
            </a:r>
            <a:r>
              <a:rPr kumimoji="0" lang="en-US" altLang="en-US" sz="2000" dirty="0">
                <a:solidFill>
                  <a:srgbClr val="0070C0"/>
                </a:solidFill>
              </a:rPr>
              <a:t>696</a:t>
            </a:r>
            <a:r>
              <a:rPr kumimoji="0" lang="en-US" altLang="en-US" sz="2000" dirty="0"/>
              <a:t>	</a:t>
            </a:r>
            <a:r>
              <a:rPr kumimoji="0" lang="en-US" altLang="en-US" sz="2000" dirty="0">
                <a:solidFill>
                  <a:srgbClr val="FF6600"/>
                </a:solidFill>
              </a:rPr>
              <a:t>3.6</a:t>
            </a:r>
            <a:r>
              <a:rPr kumimoji="0" lang="en-US" altLang="en-US" sz="2000" dirty="0"/>
              <a:t>	0.2778	</a:t>
            </a:r>
            <a:r>
              <a:rPr kumimoji="0" lang="en-US" altLang="en-US" sz="2000" dirty="0">
                <a:solidFill>
                  <a:srgbClr val="FF6600"/>
                </a:solidFill>
              </a:rPr>
              <a:t>0.2610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/>
              <a:t>3	367	64	129	</a:t>
            </a:r>
            <a:r>
              <a:rPr kumimoji="0" lang="en-US" altLang="en-US" sz="2000" dirty="0">
                <a:solidFill>
                  <a:srgbClr val="0070C0"/>
                </a:solidFill>
              </a:rPr>
              <a:t>227</a:t>
            </a:r>
            <a:r>
              <a:rPr kumimoji="0" lang="en-US" altLang="en-US" sz="2000" dirty="0"/>
              <a:t>	8.1	0.1235	0.1160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/>
              <a:t>4	52	68	128	</a:t>
            </a:r>
            <a:r>
              <a:rPr kumimoji="0" lang="en-US" altLang="en-US" sz="2000" dirty="0">
                <a:solidFill>
                  <a:srgbClr val="0070C0"/>
                </a:solidFill>
              </a:rPr>
              <a:t>646</a:t>
            </a:r>
            <a:r>
              <a:rPr kumimoji="0" lang="en-US" altLang="en-US" sz="2000" dirty="0"/>
              <a:t>	9.5	0.1053	0.0989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/>
              <a:t>5	259	71	140	</a:t>
            </a:r>
            <a:r>
              <a:rPr kumimoji="0" lang="en-US" altLang="en-US" sz="2000" dirty="0">
                <a:solidFill>
                  <a:srgbClr val="0070C0"/>
                </a:solidFill>
              </a:rPr>
              <a:t>606</a:t>
            </a:r>
            <a:r>
              <a:rPr kumimoji="0" lang="en-US" altLang="en-US" sz="2000" dirty="0"/>
              <a:t>	</a:t>
            </a:r>
            <a:r>
              <a:rPr kumimoji="0" lang="en-US" altLang="en-US" sz="2000" dirty="0">
                <a:solidFill>
                  <a:srgbClr val="E7B900"/>
                </a:solidFill>
              </a:rPr>
              <a:t>6.7</a:t>
            </a:r>
            <a:r>
              <a:rPr kumimoji="0" lang="en-US" altLang="en-US" sz="2000" dirty="0"/>
              <a:t>	0.1493	</a:t>
            </a:r>
            <a:r>
              <a:rPr kumimoji="0" lang="en-US" altLang="en-US" sz="2000" dirty="0">
                <a:solidFill>
                  <a:schemeClr val="accent2"/>
                </a:solidFill>
              </a:rPr>
              <a:t>0.1402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/>
              <a:t>6	436	73	141	</a:t>
            </a:r>
            <a:r>
              <a:rPr kumimoji="0" lang="en-US" altLang="en-US" sz="2000" dirty="0">
                <a:solidFill>
                  <a:srgbClr val="0070C0"/>
                </a:solidFill>
              </a:rPr>
              <a:t>791</a:t>
            </a:r>
            <a:r>
              <a:rPr kumimoji="0" lang="en-US" altLang="en-US" sz="2000" dirty="0"/>
              <a:t>	8.9	0.1124	0.1056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/>
              <a:t>7	366	75	128	</a:t>
            </a:r>
            <a:r>
              <a:rPr kumimoji="0" lang="en-US" altLang="en-US" sz="2000" dirty="0">
                <a:solidFill>
                  <a:srgbClr val="0070C0"/>
                </a:solidFill>
              </a:rPr>
              <a:t>783</a:t>
            </a:r>
            <a:r>
              <a:rPr kumimoji="0" lang="en-US" altLang="en-US" sz="2000" dirty="0"/>
              <a:t>	13.5	0.0741	0.0696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048250" y="4287838"/>
            <a:ext cx="1639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>
                <a:cs typeface="Arial" panose="020B0604020202020204" pitchFamily="34" charset="0"/>
              </a:rPr>
              <a:t>1/d</a:t>
            </a:r>
            <a:r>
              <a:rPr kumimoji="0" lang="en-US" altLang="en-US" sz="2000" baseline="-25000">
                <a:cs typeface="Arial" panose="020B0604020202020204" pitchFamily="34" charset="0"/>
              </a:rPr>
              <a:t>i</a:t>
            </a:r>
            <a:r>
              <a:rPr kumimoji="0" lang="en-US" altLang="en-US" sz="2000">
                <a:cs typeface="Arial" panose="020B0604020202020204" pitchFamily="34" charset="0"/>
              </a:rPr>
              <a:t> = 1.0644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82575" y="6064250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200">
                <a:latin typeface="Franklin Gothic Book" panose="020B0503020102020204" pitchFamily="34" charset="0"/>
              </a:rPr>
              <a:t> </a:t>
            </a:r>
            <a:r>
              <a:rPr kumimoji="0" lang="en-US" altLang="en-US" sz="2400"/>
              <a:t>Table 11.2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110163" y="4908550"/>
            <a:ext cx="177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>
                <a:cs typeface="Arial" panose="020B0604020202020204" pitchFamily="34" charset="0"/>
              </a:rPr>
              <a:t>Mean is 603.7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66700" y="4257675"/>
            <a:ext cx="772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4638675" y="4314825"/>
            <a:ext cx="438150" cy="438150"/>
          </a:xfrm>
          <a:custGeom>
            <a:avLst/>
            <a:gdLst>
              <a:gd name="T0" fmla="*/ 2147483646 w 276"/>
              <a:gd name="T1" fmla="*/ 2147483646 h 276"/>
              <a:gd name="T2" fmla="*/ 2147483646 w 276"/>
              <a:gd name="T3" fmla="*/ 0 h 276"/>
              <a:gd name="T4" fmla="*/ 0 w 276"/>
              <a:gd name="T5" fmla="*/ 0 h 276"/>
              <a:gd name="T6" fmla="*/ 2147483646 w 276"/>
              <a:gd name="T7" fmla="*/ 2147483646 h 276"/>
              <a:gd name="T8" fmla="*/ 2147483646 w 276"/>
              <a:gd name="T9" fmla="*/ 2147483646 h 276"/>
              <a:gd name="T10" fmla="*/ 2147483646 w 276"/>
              <a:gd name="T11" fmla="*/ 2147483646 h 276"/>
              <a:gd name="T12" fmla="*/ 2147483646 w 276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6"/>
              <a:gd name="T22" fmla="*/ 0 h 276"/>
              <a:gd name="T23" fmla="*/ 276 w 276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6" h="276">
                <a:moveTo>
                  <a:pt x="276" y="42"/>
                </a:moveTo>
                <a:lnTo>
                  <a:pt x="246" y="0"/>
                </a:lnTo>
                <a:lnTo>
                  <a:pt x="0" y="0"/>
                </a:lnTo>
                <a:lnTo>
                  <a:pt x="150" y="132"/>
                </a:lnTo>
                <a:lnTo>
                  <a:pt x="12" y="276"/>
                </a:lnTo>
                <a:lnTo>
                  <a:pt x="240" y="276"/>
                </a:lnTo>
                <a:lnTo>
                  <a:pt x="276" y="24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>
            <a:off x="7648575" y="628650"/>
            <a:ext cx="228600" cy="238125"/>
          </a:xfrm>
          <a:custGeom>
            <a:avLst/>
            <a:gdLst>
              <a:gd name="T0" fmla="*/ 2147483646 w 276"/>
              <a:gd name="T1" fmla="*/ 2147483646 h 276"/>
              <a:gd name="T2" fmla="*/ 2147483646 w 276"/>
              <a:gd name="T3" fmla="*/ 0 h 276"/>
              <a:gd name="T4" fmla="*/ 0 w 276"/>
              <a:gd name="T5" fmla="*/ 0 h 276"/>
              <a:gd name="T6" fmla="*/ 2147483646 w 276"/>
              <a:gd name="T7" fmla="*/ 2147483646 h 276"/>
              <a:gd name="T8" fmla="*/ 2147483646 w 276"/>
              <a:gd name="T9" fmla="*/ 2147483646 h 276"/>
              <a:gd name="T10" fmla="*/ 2147483646 w 276"/>
              <a:gd name="T11" fmla="*/ 2147483646 h 276"/>
              <a:gd name="T12" fmla="*/ 2147483646 w 276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6"/>
              <a:gd name="T22" fmla="*/ 0 h 276"/>
              <a:gd name="T23" fmla="*/ 276 w 276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6" h="276">
                <a:moveTo>
                  <a:pt x="276" y="42"/>
                </a:moveTo>
                <a:lnTo>
                  <a:pt x="246" y="0"/>
                </a:lnTo>
                <a:lnTo>
                  <a:pt x="0" y="0"/>
                </a:lnTo>
                <a:lnTo>
                  <a:pt x="150" y="132"/>
                </a:lnTo>
                <a:lnTo>
                  <a:pt x="12" y="276"/>
                </a:lnTo>
                <a:lnTo>
                  <a:pt x="240" y="276"/>
                </a:lnTo>
                <a:lnTo>
                  <a:pt x="276" y="24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04800" y="990600"/>
            <a:ext cx="772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382000" cy="5791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# 	   V     p=0.2    p=0.5    p=1.0    p=2.0    p=5.0    p=10.0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1   477     0.1564     0.1700     </a:t>
            </a:r>
            <a:r>
              <a:rPr lang="en-US" altLang="en-US" sz="2000" dirty="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0.2088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    0.2555     0.2324     0.0106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2   696     0.1635     0.1858     </a:t>
            </a:r>
            <a:r>
              <a:rPr lang="en-US" altLang="en-US" sz="2000" dirty="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0.2610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   0.3993     0.7093     0.9874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3   227     0.1390     0.1343     </a:t>
            </a:r>
            <a:r>
              <a:rPr lang="en-US" altLang="en-US" sz="2000" dirty="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0.1160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    0.0789     0.0123     &lt;.0001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4   646     0.1347     0.1260     </a:t>
            </a:r>
            <a:r>
              <a:rPr lang="en-US" altLang="en-US" sz="2000" dirty="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0.0989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    0.0573     0.0055     &lt;.0001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5   606     0.1444     0.1449     </a:t>
            </a:r>
            <a:r>
              <a:rPr lang="en-US" altLang="en-US" sz="2000" dirty="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0.1402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    0.1153     0.0318     0.0010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6   791     0.1364     0.1294     </a:t>
            </a:r>
            <a:r>
              <a:rPr lang="en-US" altLang="en-US" sz="2000" dirty="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0.1056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    0.0653     0.0077     &lt;.0001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7   783     0.1255     0.1095     </a:t>
            </a:r>
            <a:r>
              <a:rPr lang="en-US" altLang="en-US" sz="2000" dirty="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0.0696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    0.0284     0.0010     &lt;.0001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V              601          598          </a:t>
            </a:r>
            <a:r>
              <a:rPr lang="en-US" altLang="en-US" sz="2000" dirty="0" smtClean="0">
                <a:solidFill>
                  <a:srgbClr val="92D050"/>
                </a:solidFill>
                <a:ea typeface="ＭＳ Ｐゴシック" panose="020B0600070205080204" pitchFamily="34" charset="-128"/>
              </a:rPr>
              <a:t>594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        598          637          693 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p = exponent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Local sample mean = 603.7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Polygonal estimate = 696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Triangulation estimate = 548.7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Table 11.3 </a:t>
            </a:r>
          </a:p>
        </p:txBody>
      </p:sp>
      <p:sp>
        <p:nvSpPr>
          <p:cNvPr id="49156" name="Line 8"/>
          <p:cNvSpPr>
            <a:spLocks noChangeShapeType="1"/>
          </p:cNvSpPr>
          <p:nvPr/>
        </p:nvSpPr>
        <p:spPr bwMode="auto">
          <a:xfrm>
            <a:off x="533400" y="609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9"/>
          <p:cNvSpPr>
            <a:spLocks noChangeShapeType="1"/>
          </p:cNvSpPr>
          <p:nvPr/>
        </p:nvSpPr>
        <p:spPr bwMode="auto">
          <a:xfrm>
            <a:off x="533400" y="3063875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199" y="3505200"/>
            <a:ext cx="3967285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76200" y="182563"/>
            <a:ext cx="8807450" cy="6370637"/>
            <a:chOff x="48" y="144"/>
            <a:chExt cx="5548" cy="4013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332" y="144"/>
              <a:ext cx="5136" cy="38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48" y="864"/>
              <a:ext cx="5548" cy="3293"/>
              <a:chOff x="48" y="864"/>
              <a:chExt cx="5548" cy="3293"/>
            </a:xfrm>
          </p:grpSpPr>
          <p:sp>
            <p:nvSpPr>
              <p:cNvPr id="51205" name="Oval 5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06" name="Text Box 6"/>
              <p:cNvSpPr txBox="1">
                <a:spLocks noChangeArrowheads="1"/>
              </p:cNvSpPr>
              <p:nvPr/>
            </p:nvSpPr>
            <p:spPr bwMode="auto">
              <a:xfrm>
                <a:off x="48" y="2784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130</a:t>
                </a:r>
                <a:endParaRPr kumimoji="0" lang="en-US" altLang="en-US" sz="1800">
                  <a:latin typeface="Times" panose="02020603050405020304" pitchFamily="18" charset="0"/>
                </a:endParaRPr>
              </a:p>
            </p:txBody>
          </p:sp>
          <p:sp>
            <p:nvSpPr>
              <p:cNvPr id="51207" name="Text Box 7"/>
              <p:cNvSpPr txBox="1">
                <a:spLocks noChangeArrowheads="1"/>
              </p:cNvSpPr>
              <p:nvPr/>
            </p:nvSpPr>
            <p:spPr bwMode="auto">
              <a:xfrm>
                <a:off x="48" y="960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140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51208" name="Line 8"/>
              <p:cNvSpPr>
                <a:spLocks noChangeShapeType="1"/>
              </p:cNvSpPr>
              <p:nvPr/>
            </p:nvSpPr>
            <p:spPr bwMode="auto">
              <a:xfrm>
                <a:off x="332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9" name="Line 9"/>
              <p:cNvSpPr>
                <a:spLocks noChangeShapeType="1"/>
              </p:cNvSpPr>
              <p:nvPr/>
            </p:nvSpPr>
            <p:spPr bwMode="auto">
              <a:xfrm>
                <a:off x="332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0" name="Line 10"/>
              <p:cNvSpPr>
                <a:spLocks noChangeShapeType="1"/>
              </p:cNvSpPr>
              <p:nvPr/>
            </p:nvSpPr>
            <p:spPr bwMode="auto">
              <a:xfrm flipV="1">
                <a:off x="716" y="38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1" name="Line 11"/>
              <p:cNvSpPr>
                <a:spLocks noChangeShapeType="1"/>
              </p:cNvSpPr>
              <p:nvPr/>
            </p:nvSpPr>
            <p:spPr bwMode="auto">
              <a:xfrm flipV="1">
                <a:off x="3164" y="38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2" name="Text Box 12"/>
              <p:cNvSpPr txBox="1">
                <a:spLocks noChangeArrowheads="1"/>
              </p:cNvSpPr>
              <p:nvPr/>
            </p:nvSpPr>
            <p:spPr bwMode="auto">
              <a:xfrm>
                <a:off x="600" y="3945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60</a:t>
                </a:r>
                <a:endParaRPr kumimoji="0" lang="en-US" altLang="en-US" sz="1800">
                  <a:latin typeface="Times" panose="02020603050405020304" pitchFamily="18" charset="0"/>
                </a:endParaRPr>
              </a:p>
            </p:txBody>
          </p:sp>
          <p:sp>
            <p:nvSpPr>
              <p:cNvPr id="51213" name="Text Box 13"/>
              <p:cNvSpPr txBox="1">
                <a:spLocks noChangeArrowheads="1"/>
              </p:cNvSpPr>
              <p:nvPr/>
            </p:nvSpPr>
            <p:spPr bwMode="auto">
              <a:xfrm>
                <a:off x="3020" y="3936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70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51214" name="Text Box 14"/>
              <p:cNvSpPr txBox="1">
                <a:spLocks noChangeArrowheads="1"/>
              </p:cNvSpPr>
              <p:nvPr/>
            </p:nvSpPr>
            <p:spPr bwMode="auto">
              <a:xfrm>
                <a:off x="5352" y="3936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1600">
                    <a:latin typeface="Times" panose="02020603050405020304" pitchFamily="18" charset="0"/>
                  </a:rPr>
                  <a:t>80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51215" name="Text Box 15"/>
              <p:cNvSpPr txBox="1">
                <a:spLocks noChangeArrowheads="1"/>
              </p:cNvSpPr>
              <p:nvPr/>
            </p:nvSpPr>
            <p:spPr bwMode="auto">
              <a:xfrm>
                <a:off x="960" y="1104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+477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51216" name="Text Box 16"/>
              <p:cNvSpPr txBox="1">
                <a:spLocks noChangeArrowheads="1"/>
              </p:cNvSpPr>
              <p:nvPr/>
            </p:nvSpPr>
            <p:spPr bwMode="auto">
              <a:xfrm>
                <a:off x="1488" y="100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+696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51217" name="Text Box 17"/>
              <p:cNvSpPr txBox="1">
                <a:spLocks noChangeArrowheads="1"/>
              </p:cNvSpPr>
              <p:nvPr/>
            </p:nvSpPr>
            <p:spPr bwMode="auto">
              <a:xfrm>
                <a:off x="1632" y="292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+227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51218" name="Text Box 18"/>
              <p:cNvSpPr txBox="1">
                <a:spLocks noChangeArrowheads="1"/>
              </p:cNvSpPr>
              <p:nvPr/>
            </p:nvSpPr>
            <p:spPr bwMode="auto">
              <a:xfrm>
                <a:off x="2448" y="3072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+646</a:t>
                </a:r>
              </a:p>
            </p:txBody>
          </p:sp>
          <p:sp>
            <p:nvSpPr>
              <p:cNvPr id="51219" name="Text Box 19"/>
              <p:cNvSpPr txBox="1">
                <a:spLocks noChangeArrowheads="1"/>
              </p:cNvSpPr>
              <p:nvPr/>
            </p:nvSpPr>
            <p:spPr bwMode="auto">
              <a:xfrm>
                <a:off x="3168" y="100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+606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51220" name="Text Box 20"/>
              <p:cNvSpPr txBox="1">
                <a:spLocks noChangeArrowheads="1"/>
              </p:cNvSpPr>
              <p:nvPr/>
            </p:nvSpPr>
            <p:spPr bwMode="auto">
              <a:xfrm>
                <a:off x="3504" y="864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+791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51221" name="Text Box 21"/>
              <p:cNvSpPr txBox="1">
                <a:spLocks noChangeArrowheads="1"/>
              </p:cNvSpPr>
              <p:nvPr/>
            </p:nvSpPr>
            <p:spPr bwMode="auto">
              <a:xfrm>
                <a:off x="4224" y="2928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+783</a:t>
                </a:r>
                <a:endParaRPr kumimoji="0"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51222" name="Text Box 22"/>
              <p:cNvSpPr txBox="1">
                <a:spLocks noChangeArrowheads="1"/>
              </p:cNvSpPr>
              <p:nvPr/>
            </p:nvSpPr>
            <p:spPr bwMode="auto">
              <a:xfrm>
                <a:off x="1824" y="1835"/>
                <a:ext cx="3550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z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y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Monotype Sorts" charset="2"/>
                  <a:buChar char="x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?=594 (p=1)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=477*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0.2088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+696*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0.261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+227*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0.116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0" lang="en-US" altLang="en-US" sz="2000">
                    <a:latin typeface="Times" panose="02020603050405020304" pitchFamily="18" charset="0"/>
                  </a:rPr>
                  <a:t>+646*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0.0989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+606*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0.1402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+791*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0.1056</a:t>
                </a:r>
                <a:r>
                  <a:rPr kumimoji="0" lang="en-US" altLang="en-US" sz="2000">
                    <a:latin typeface="Times" panose="02020603050405020304" pitchFamily="18" charset="0"/>
                  </a:rPr>
                  <a:t>+783*</a:t>
                </a:r>
                <a:r>
                  <a:rPr kumimoji="0" lang="en-US" altLang="en-US" sz="2000">
                    <a:solidFill>
                      <a:srgbClr val="FF6600"/>
                    </a:solidFill>
                    <a:latin typeface="Times" panose="02020603050405020304" pitchFamily="18" charset="0"/>
                  </a:rPr>
                  <a:t>0.0696</a:t>
                </a: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Inverse Distance Methods ...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82000" cy="43735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As </a:t>
            </a:r>
            <a:r>
              <a:rPr lang="en-US" altLang="en-US" sz="2800" i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approaches 0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the weights become more similar and the estimate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approaches the simple local sample mean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,d</a:t>
            </a:r>
            <a:r>
              <a:rPr lang="en-US" altLang="en-US" sz="2800" baseline="30000" dirty="0" smtClean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=1.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As </a:t>
            </a:r>
            <a:r>
              <a:rPr lang="en-US" altLang="en-US" sz="2800" i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approaches    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the estimate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approaches the polygonal estimate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giving all of the weight to the closest sample. </a:t>
            </a:r>
          </a:p>
        </p:txBody>
      </p:sp>
      <p:graphicFrame>
        <p:nvGraphicFramePr>
          <p:cNvPr id="532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24200" y="1600200"/>
          <a:ext cx="2819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4" imgW="863225" imgH="609336" progId="Equation.3">
                  <p:embed/>
                </p:oleObj>
              </mc:Choice>
              <mc:Fallback>
                <p:oleObj name="Equation" r:id="rId4" imgW="863225" imgH="60933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00200"/>
                        <a:ext cx="2819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81400" y="4267200"/>
          <a:ext cx="5111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6" imgW="152202" imgH="126835" progId="Equation.3">
                  <p:embed/>
                </p:oleObj>
              </mc:Choice>
              <mc:Fallback>
                <p:oleObj name="Equation" r:id="rId6" imgW="152202" imgH="1268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67200"/>
                        <a:ext cx="5111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Estimation Criteria  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49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Best and unbiased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MAE and MSE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Global and conditional unbiased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Smoothing effect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Estimation Criteria  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49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3300FF"/>
                </a:solidFill>
                <a:ea typeface="ＭＳ Ｐゴシック" panose="020B0600070205080204" pitchFamily="34" charset="-128"/>
              </a:rPr>
              <a:t>Univariate Distribution of Estimates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distribution of estimated values should be close to that of the true values.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Compare the mean, medians, and standard deviation between the estimated and the true.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q-q plot of the estimated and the true distributions often reveal subtle differences that are hard to detect with only a few summary statistics.</a:t>
            </a: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55638"/>
            <a:ext cx="7772400" cy="6397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Estimation Criteria ...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Univariate Distribution of Errors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Error (residuals) =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Preferable conditions of the error distribution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1. Unbiased estimate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 the mean of the error distribution is referred to as </a:t>
            </a: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bias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 unbiased: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 Median(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r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) = 0; mode(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r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) = 0 (balanced over- and under-estimates, and symmetric error distribution). </a:t>
            </a:r>
          </a:p>
          <a:p>
            <a:pPr>
              <a:buFont typeface="Monotype Sorts" charset="2"/>
              <a:buNone/>
            </a:pPr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3810000" y="2057400"/>
          <a:ext cx="1295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Equation" r:id="rId4" imgW="469696" imgH="165028" progId="Equation.3">
                  <p:embed/>
                </p:oleObj>
              </mc:Choice>
              <mc:Fallback>
                <p:oleObj name="Equation" r:id="rId4" imgW="469696" imgH="16502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12954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2590800" y="4572000"/>
          <a:ext cx="1330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Equation" r:id="rId6" imgW="482391" imgH="190417" progId="Equation.3">
                  <p:embed/>
                </p:oleObj>
              </mc:Choice>
              <mc:Fallback>
                <p:oleObj name="Equation" r:id="rId6" imgW="482391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0"/>
                        <a:ext cx="13303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55638"/>
            <a:ext cx="7772400" cy="6397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Estimation Criteria ...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Univariate Distribution of Errors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Preferable conditions of the error distribution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2. Small spread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	 Small standard deviation or variance of errors</a:t>
            </a:r>
          </a:p>
          <a:p>
            <a:pPr>
              <a:buFont typeface="Monotype Sorts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A small spread is preferred to a small bias (remember the proportional effect?)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This Chapter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Four methods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for point estimation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polygons, triangulation, local sample means, and inverse distance.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Statistical tools to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evaluate the performance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of these methods.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539038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Less variability is preferred to a small bias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634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325563"/>
          <a:ext cx="7620000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Photo Editor Photo" r:id="rId4" imgW="7163800" imgH="3809524" progId="MSPhotoEd.3">
                  <p:embed/>
                </p:oleObj>
              </mc:Choice>
              <mc:Fallback>
                <p:oleObj name="Photo Editor Photo" r:id="rId4" imgW="7163800" imgH="380952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25563"/>
                        <a:ext cx="7620000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90600" y="52578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/>
              <a:t>Remember a similar concept when we discussed something similar in proportional effect?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g4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8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55638"/>
            <a:ext cx="7772400" cy="6397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Estimation Criteria ...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6919913" algn="l"/>
              </a:tabLst>
            </a:pPr>
            <a:r>
              <a:rPr lang="en-US" altLang="en-US" sz="2800" smtClean="0">
                <a:ea typeface="ＭＳ Ｐゴシック" panose="020B0600070205080204" pitchFamily="34" charset="-128"/>
              </a:rPr>
              <a:t>Summary statistics of bias and spread</a:t>
            </a:r>
          </a:p>
          <a:p>
            <a:pPr>
              <a:tabLst>
                <a:tab pos="6919913" algn="l"/>
              </a:tabLst>
            </a:pPr>
            <a:endParaRPr lang="en-US" altLang="en-US" sz="80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  <a:tabLst>
                <a:tab pos="6919913" algn="l"/>
              </a:tabLst>
            </a:pPr>
            <a:r>
              <a:rPr lang="en-US" altLang="en-US" sz="2800" smtClean="0">
                <a:ea typeface="ＭＳ Ｐゴシック" panose="020B0600070205080204" pitchFamily="34" charset="-128"/>
              </a:rPr>
              <a:t>  - Mean Absolute Error (MAE) =</a:t>
            </a:r>
          </a:p>
          <a:p>
            <a:pPr>
              <a:buFontTx/>
              <a:buChar char="-"/>
              <a:tabLst>
                <a:tab pos="6919913" algn="l"/>
              </a:tabLst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  <a:tabLst>
                <a:tab pos="6919913" algn="l"/>
              </a:tabLst>
            </a:pPr>
            <a:r>
              <a:rPr lang="en-US" altLang="en-US" sz="2800" smtClean="0">
                <a:ea typeface="ＭＳ Ｐゴシック" panose="020B0600070205080204" pitchFamily="34" charset="-128"/>
              </a:rPr>
              <a:t>  - Mean Squared Error (MSE) =</a:t>
            </a:r>
          </a:p>
          <a:p>
            <a:pPr>
              <a:tabLst>
                <a:tab pos="6919913" algn="l"/>
              </a:tabLst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tabLst>
                <a:tab pos="6919913" algn="l"/>
              </a:tabLst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tabLst>
                <a:tab pos="6919913" algn="l"/>
              </a:tabLst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tabLst>
                <a:tab pos="6919913" algn="l"/>
              </a:tabLst>
            </a:pPr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67588" name="Object 6"/>
          <p:cNvGraphicFramePr>
            <a:graphicFrameLocks noChangeAspect="1"/>
          </p:cNvGraphicFramePr>
          <p:nvPr/>
        </p:nvGraphicFramePr>
        <p:xfrm>
          <a:off x="5715000" y="2139950"/>
          <a:ext cx="9588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Equation" r:id="rId4" imgW="520474" imgH="431613" progId="Equation.3">
                  <p:embed/>
                </p:oleObj>
              </mc:Choice>
              <mc:Fallback>
                <p:oleObj name="Equation" r:id="rId4" imgW="520474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139950"/>
                        <a:ext cx="95885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7"/>
          <p:cNvGraphicFramePr>
            <a:graphicFrameLocks noChangeAspect="1"/>
          </p:cNvGraphicFramePr>
          <p:nvPr/>
        </p:nvGraphicFramePr>
        <p:xfrm>
          <a:off x="5638800" y="3048000"/>
          <a:ext cx="1082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Equation" r:id="rId6" imgW="457002" imgH="444307" progId="Equation.3">
                  <p:embed/>
                </p:oleObj>
              </mc:Choice>
              <mc:Fallback>
                <p:oleObj name="Equation" r:id="rId6" imgW="457002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8000"/>
                        <a:ext cx="10826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7772400" cy="9445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Estimation Criteria</a:t>
            </a:r>
            <a:r>
              <a:rPr lang="en-US" altLang="en-US" sz="320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449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Ideally, it is desirable to have unbiased distribution for each of the many subgroups of estimates (conditional unbiasedness, Fig 3.6, p36).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A set of estimates that is conditionally unbiased is also globally unbiased, however the reverse is not true.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One way of checking for conditional bias is to plot the errors against the estimated values. 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95800"/>
            <a:ext cx="3733800" cy="13716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Conditional Unbiasedness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14600" y="0"/>
          <a:ext cx="62198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Photo Editor Photo" r:id="rId4" imgW="7009524" imgH="5028571" progId="MSPhotoEd.3">
                  <p:embed/>
                </p:oleObj>
              </mc:Choice>
              <mc:Fallback>
                <p:oleObj name="Photo Editor Photo" r:id="rId4" imgW="7009524" imgH="502857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0"/>
                        <a:ext cx="62198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381000"/>
            <a:ext cx="7461250" cy="8683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Estimation Criteria ...</a:t>
            </a: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71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3300FF"/>
                </a:solidFill>
                <a:ea typeface="ＭＳ Ｐゴシック" panose="020B0600070205080204" pitchFamily="34" charset="-128"/>
              </a:rPr>
              <a:t>Bivariate Distribution of Estimated and True Values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Scatter plot of true versus predicted values.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best possible estimates would always match the true values and would therefore plot on the 45-degree line on a scatterplot.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381000"/>
            <a:ext cx="7461250" cy="8683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Estimation Criteria ...</a:t>
            </a: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71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3300FF"/>
                </a:solidFill>
                <a:ea typeface="ＭＳ Ｐゴシック" panose="020B0600070205080204" pitchFamily="34" charset="-128"/>
              </a:rPr>
              <a:t>Bivariate Distribution of Estimated and True Values ...</a:t>
            </a: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If the mean error is zero for any range of estimated values, the conditional expectation curve of true values given estimated ones will plot on the 45-degree line.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ig11_1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867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03238"/>
            <a:ext cx="7772400" cy="8683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Case Studies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449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Different estimation methods have different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smoothing effects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(reduced variability of estimated values).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more sample points are used for an estimation, the smoother the estimate would become (ch14).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polygonal method uses only one sample, thus un-smoothed.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Smoothed estimates contain fewer extreme values.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19"/>
          <p:cNvGrpSpPr>
            <a:grpSpLocks/>
          </p:cNvGrpSpPr>
          <p:nvPr/>
        </p:nvGrpSpPr>
        <p:grpSpPr bwMode="auto">
          <a:xfrm>
            <a:off x="990600" y="152400"/>
            <a:ext cx="7620000" cy="4800600"/>
            <a:chOff x="624" y="96"/>
            <a:chExt cx="4800" cy="3024"/>
          </a:xfrm>
        </p:grpSpPr>
        <p:pic>
          <p:nvPicPr>
            <p:cNvPr id="81923" name="Picture 2" descr="table11_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6"/>
              <a:ext cx="4800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4" name="Oval 3"/>
            <p:cNvSpPr>
              <a:spLocks noChangeArrowheads="1"/>
            </p:cNvSpPr>
            <p:nvPr/>
          </p:nvSpPr>
          <p:spPr bwMode="auto">
            <a:xfrm>
              <a:off x="2208" y="1536"/>
              <a:ext cx="336" cy="14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25" name="Oval 4"/>
            <p:cNvSpPr>
              <a:spLocks noChangeArrowheads="1"/>
            </p:cNvSpPr>
            <p:nvPr/>
          </p:nvSpPr>
          <p:spPr bwMode="auto">
            <a:xfrm>
              <a:off x="1488" y="1536"/>
              <a:ext cx="336" cy="144"/>
            </a:xfrm>
            <a:prstGeom prst="ellips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26" name="Oval 9"/>
            <p:cNvSpPr>
              <a:spLocks noChangeArrowheads="1"/>
            </p:cNvSpPr>
            <p:nvPr/>
          </p:nvSpPr>
          <p:spPr bwMode="auto">
            <a:xfrm>
              <a:off x="4944" y="1536"/>
              <a:ext cx="336" cy="144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27" name="Oval 10"/>
            <p:cNvSpPr>
              <a:spLocks noChangeArrowheads="1"/>
            </p:cNvSpPr>
            <p:nvPr/>
          </p:nvSpPr>
          <p:spPr bwMode="auto">
            <a:xfrm>
              <a:off x="3456" y="1536"/>
              <a:ext cx="336" cy="144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28" name="Oval 11"/>
            <p:cNvSpPr>
              <a:spLocks noChangeArrowheads="1"/>
            </p:cNvSpPr>
            <p:nvPr/>
          </p:nvSpPr>
          <p:spPr bwMode="auto">
            <a:xfrm>
              <a:off x="2784" y="1536"/>
              <a:ext cx="336" cy="144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29" name="Oval 14"/>
            <p:cNvSpPr>
              <a:spLocks noChangeArrowheads="1"/>
            </p:cNvSpPr>
            <p:nvPr/>
          </p:nvSpPr>
          <p:spPr bwMode="auto">
            <a:xfrm>
              <a:off x="1440" y="2400"/>
              <a:ext cx="336" cy="144"/>
            </a:xfrm>
            <a:prstGeom prst="ellips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30" name="Oval 15"/>
            <p:cNvSpPr>
              <a:spLocks noChangeArrowheads="1"/>
            </p:cNvSpPr>
            <p:nvPr/>
          </p:nvSpPr>
          <p:spPr bwMode="auto">
            <a:xfrm>
              <a:off x="2160" y="2400"/>
              <a:ext cx="336" cy="14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31" name="Oval 16"/>
            <p:cNvSpPr>
              <a:spLocks noChangeArrowheads="1"/>
            </p:cNvSpPr>
            <p:nvPr/>
          </p:nvSpPr>
          <p:spPr bwMode="auto">
            <a:xfrm>
              <a:off x="2784" y="2400"/>
              <a:ext cx="336" cy="144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32" name="Oval 17"/>
            <p:cNvSpPr>
              <a:spLocks noChangeArrowheads="1"/>
            </p:cNvSpPr>
            <p:nvPr/>
          </p:nvSpPr>
          <p:spPr bwMode="auto">
            <a:xfrm>
              <a:off x="3360" y="2400"/>
              <a:ext cx="336" cy="144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33" name="Oval 18"/>
            <p:cNvSpPr>
              <a:spLocks noChangeArrowheads="1"/>
            </p:cNvSpPr>
            <p:nvPr/>
          </p:nvSpPr>
          <p:spPr bwMode="auto">
            <a:xfrm>
              <a:off x="4896" y="2400"/>
              <a:ext cx="336" cy="144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8"/>
          <p:cNvGrpSpPr>
            <a:grpSpLocks/>
          </p:cNvGrpSpPr>
          <p:nvPr/>
        </p:nvGrpSpPr>
        <p:grpSpPr bwMode="auto">
          <a:xfrm>
            <a:off x="76200" y="182563"/>
            <a:ext cx="8807450" cy="6370637"/>
            <a:chOff x="48" y="144"/>
            <a:chExt cx="5548" cy="4013"/>
          </a:xfrm>
        </p:grpSpPr>
        <p:sp>
          <p:nvSpPr>
            <p:cNvPr id="10243" name="Rectangle 4"/>
            <p:cNvSpPr>
              <a:spLocks noChangeArrowheads="1"/>
            </p:cNvSpPr>
            <p:nvPr/>
          </p:nvSpPr>
          <p:spPr bwMode="auto">
            <a:xfrm>
              <a:off x="332" y="144"/>
              <a:ext cx="5136" cy="38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4" name="Text Box 8"/>
            <p:cNvSpPr txBox="1">
              <a:spLocks noChangeArrowheads="1"/>
            </p:cNvSpPr>
            <p:nvPr/>
          </p:nvSpPr>
          <p:spPr bwMode="auto">
            <a:xfrm>
              <a:off x="48" y="2784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130</a:t>
              </a:r>
              <a:endParaRPr kumimoji="0"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0245" name="Text Box 10"/>
            <p:cNvSpPr txBox="1">
              <a:spLocks noChangeArrowheads="1"/>
            </p:cNvSpPr>
            <p:nvPr/>
          </p:nvSpPr>
          <p:spPr bwMode="auto">
            <a:xfrm>
              <a:off x="48" y="960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140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246" name="Line 12"/>
            <p:cNvSpPr>
              <a:spLocks noChangeShapeType="1"/>
            </p:cNvSpPr>
            <p:nvPr/>
          </p:nvSpPr>
          <p:spPr bwMode="auto">
            <a:xfrm>
              <a:off x="33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13"/>
            <p:cNvSpPr>
              <a:spLocks noChangeShapeType="1"/>
            </p:cNvSpPr>
            <p:nvPr/>
          </p:nvSpPr>
          <p:spPr bwMode="auto">
            <a:xfrm>
              <a:off x="332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14"/>
            <p:cNvSpPr>
              <a:spLocks noChangeShapeType="1"/>
            </p:cNvSpPr>
            <p:nvPr/>
          </p:nvSpPr>
          <p:spPr bwMode="auto">
            <a:xfrm flipV="1">
              <a:off x="716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15"/>
            <p:cNvSpPr>
              <a:spLocks noChangeShapeType="1"/>
            </p:cNvSpPr>
            <p:nvPr/>
          </p:nvSpPr>
          <p:spPr bwMode="auto">
            <a:xfrm flipV="1">
              <a:off x="3164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16"/>
            <p:cNvSpPr txBox="1">
              <a:spLocks noChangeArrowheads="1"/>
            </p:cNvSpPr>
            <p:nvPr/>
          </p:nvSpPr>
          <p:spPr bwMode="auto">
            <a:xfrm>
              <a:off x="600" y="3945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60</a:t>
              </a:r>
              <a:endParaRPr kumimoji="0"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0251" name="Text Box 17"/>
            <p:cNvSpPr txBox="1">
              <a:spLocks noChangeArrowheads="1"/>
            </p:cNvSpPr>
            <p:nvPr/>
          </p:nvSpPr>
          <p:spPr bwMode="auto">
            <a:xfrm>
              <a:off x="3020" y="393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70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252" name="Text Box 18"/>
            <p:cNvSpPr txBox="1">
              <a:spLocks noChangeArrowheads="1"/>
            </p:cNvSpPr>
            <p:nvPr/>
          </p:nvSpPr>
          <p:spPr bwMode="auto">
            <a:xfrm>
              <a:off x="5352" y="393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80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253" name="Oval 5"/>
            <p:cNvSpPr>
              <a:spLocks noChangeArrowheads="1"/>
            </p:cNvSpPr>
            <p:nvPr/>
          </p:nvSpPr>
          <p:spPr bwMode="auto">
            <a:xfrm>
              <a:off x="1872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54" name="Text Box 20"/>
            <p:cNvSpPr txBox="1">
              <a:spLocks noChangeArrowheads="1"/>
            </p:cNvSpPr>
            <p:nvPr/>
          </p:nvSpPr>
          <p:spPr bwMode="auto">
            <a:xfrm>
              <a:off x="960" y="1104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+477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255" name="Text Box 21"/>
            <p:cNvSpPr txBox="1">
              <a:spLocks noChangeArrowheads="1"/>
            </p:cNvSpPr>
            <p:nvPr/>
          </p:nvSpPr>
          <p:spPr bwMode="auto">
            <a:xfrm>
              <a:off x="1488" y="100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+696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256" name="Text Box 22"/>
            <p:cNvSpPr txBox="1">
              <a:spLocks noChangeArrowheads="1"/>
            </p:cNvSpPr>
            <p:nvPr/>
          </p:nvSpPr>
          <p:spPr bwMode="auto">
            <a:xfrm>
              <a:off x="1632" y="292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+227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257" name="Text Box 23"/>
            <p:cNvSpPr txBox="1">
              <a:spLocks noChangeArrowheads="1"/>
            </p:cNvSpPr>
            <p:nvPr/>
          </p:nvSpPr>
          <p:spPr bwMode="auto">
            <a:xfrm>
              <a:off x="2448" y="3072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+646</a:t>
              </a:r>
            </a:p>
          </p:txBody>
        </p:sp>
        <p:sp>
          <p:nvSpPr>
            <p:cNvPr id="10258" name="Text Box 24"/>
            <p:cNvSpPr txBox="1">
              <a:spLocks noChangeArrowheads="1"/>
            </p:cNvSpPr>
            <p:nvPr/>
          </p:nvSpPr>
          <p:spPr bwMode="auto">
            <a:xfrm>
              <a:off x="3168" y="100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+606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259" name="Text Box 25"/>
            <p:cNvSpPr txBox="1">
              <a:spLocks noChangeArrowheads="1"/>
            </p:cNvSpPr>
            <p:nvPr/>
          </p:nvSpPr>
          <p:spPr bwMode="auto">
            <a:xfrm>
              <a:off x="3504" y="864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+791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260" name="Text Box 26"/>
            <p:cNvSpPr txBox="1">
              <a:spLocks noChangeArrowheads="1"/>
            </p:cNvSpPr>
            <p:nvPr/>
          </p:nvSpPr>
          <p:spPr bwMode="auto">
            <a:xfrm>
              <a:off x="4224" y="292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+783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261" name="Text Box 27"/>
            <p:cNvSpPr txBox="1">
              <a:spLocks noChangeArrowheads="1"/>
            </p:cNvSpPr>
            <p:nvPr/>
          </p:nvSpPr>
          <p:spPr bwMode="auto">
            <a:xfrm>
              <a:off x="2112" y="1680"/>
              <a:ext cx="2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=?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3429000" cy="685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Distribution of estimated vs. true values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839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657600" y="457200"/>
          <a:ext cx="4724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Photo Editor Photo" r:id="rId4" imgW="7009524" imgH="7621064" progId="MSPhotoEd.3">
                  <p:embed/>
                </p:oleObj>
              </mc:Choice>
              <mc:Fallback>
                <p:oleObj name="Photo Editor Photo" r:id="rId4" imgW="7009524" imgH="762106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"/>
                        <a:ext cx="4724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0"/>
            <a:ext cx="2743200" cy="685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Effect of clustered data on global estimates</a:t>
            </a: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860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971800" y="0"/>
          <a:ext cx="5410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Photo Editor Photo" r:id="rId4" imgW="4648849" imgH="5276190" progId="MSPhotoEd.3">
                  <p:embed/>
                </p:oleObj>
              </mc:Choice>
              <mc:Fallback>
                <p:oleObj name="Photo Editor Photo" r:id="rId4" imgW="4648849" imgH="527619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0"/>
                        <a:ext cx="54102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Oval 5"/>
          <p:cNvSpPr>
            <a:spLocks noChangeArrowheads="1"/>
          </p:cNvSpPr>
          <p:nvPr/>
        </p:nvSpPr>
        <p:spPr bwMode="auto">
          <a:xfrm>
            <a:off x="7543800" y="2209800"/>
            <a:ext cx="381000" cy="152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6021" name="Oval 6"/>
          <p:cNvSpPr>
            <a:spLocks noChangeArrowheads="1"/>
          </p:cNvSpPr>
          <p:nvPr/>
        </p:nvSpPr>
        <p:spPr bwMode="auto">
          <a:xfrm>
            <a:off x="7543800" y="1752600"/>
            <a:ext cx="381000" cy="152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6022" name="Oval 7"/>
          <p:cNvSpPr>
            <a:spLocks noChangeArrowheads="1"/>
          </p:cNvSpPr>
          <p:nvPr/>
        </p:nvSpPr>
        <p:spPr bwMode="auto">
          <a:xfrm>
            <a:off x="7467600" y="4419600"/>
            <a:ext cx="381000" cy="152400"/>
          </a:xfrm>
          <a:prstGeom prst="ellips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6023" name="Oval 9"/>
          <p:cNvSpPr>
            <a:spLocks noChangeArrowheads="1"/>
          </p:cNvSpPr>
          <p:nvPr/>
        </p:nvSpPr>
        <p:spPr bwMode="auto">
          <a:xfrm>
            <a:off x="7467600" y="4876800"/>
            <a:ext cx="381000" cy="228600"/>
          </a:xfrm>
          <a:prstGeom prst="ellips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03238"/>
            <a:ext cx="7772400" cy="8683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Which is the best?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70038"/>
            <a:ext cx="8763000" cy="44497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We like to have a method that uses the nearby samples and also accounts for the clustering in the samples configuration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133600"/>
            <a:ext cx="3022600" cy="5334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Detecting Conditional Biasedness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901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76600" y="0"/>
          <a:ext cx="5562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Photo Editor Photo" r:id="rId4" imgW="4695238" imgH="5191850" progId="MSPhotoEd.3">
                  <p:embed/>
                </p:oleObj>
              </mc:Choice>
              <mc:Fallback>
                <p:oleObj name="Photo Editor Photo" r:id="rId4" imgW="4695238" imgH="519185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0"/>
                        <a:ext cx="55626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Polygon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171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Same as the polygonal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declustering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method for global estimation.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value of the closest sample point is simply chosen as the estimate of the point of interest.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It can be viewed as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 weighted linear combination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with all the weights given to </a:t>
            </a:r>
            <a:r>
              <a:rPr lang="en-US" altLang="en-US" sz="2800" dirty="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a single sample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the closest one.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  <a:cs typeface="+mj-cs"/>
              </a:rPr>
              <a:t>Construction of Polygon..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1600200"/>
            <a:ext cx="68580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</a:rPr>
              <a:t>+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</a:rPr>
              <a:t>+ 477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67400" y="220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</a:rPr>
              <a:t>+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62400" y="3733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 dirty="0">
                <a:latin typeface="Times New Roman" panose="02020603050405020304" pitchFamily="18" charset="0"/>
              </a:rPr>
              <a:t>+ 696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43600" y="541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</a:rPr>
              <a:t>+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374900" y="633095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</a:rPr>
              <a:t>Continue this process.</a:t>
            </a:r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V="1">
            <a:off x="3436938" y="2466975"/>
            <a:ext cx="890587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4338638" y="2451100"/>
            <a:ext cx="2233612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 flipH="1" flipV="1">
            <a:off x="3443288" y="3370263"/>
            <a:ext cx="387350" cy="282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 flipV="1">
            <a:off x="3819525" y="4064000"/>
            <a:ext cx="2724150" cy="2132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 flipH="1" flipV="1">
            <a:off x="1752600" y="3136900"/>
            <a:ext cx="16891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 flipV="1">
            <a:off x="4330700" y="1892300"/>
            <a:ext cx="762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8"/>
          <p:cNvSpPr>
            <a:spLocks noChangeShapeType="1"/>
          </p:cNvSpPr>
          <p:nvPr/>
        </p:nvSpPr>
        <p:spPr bwMode="auto">
          <a:xfrm>
            <a:off x="6565900" y="4051300"/>
            <a:ext cx="1905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Oval 5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54" name="Text Box 7"/>
          <p:cNvSpPr txBox="1">
            <a:spLocks noChangeArrowheads="1"/>
          </p:cNvSpPr>
          <p:nvPr/>
        </p:nvSpPr>
        <p:spPr bwMode="auto">
          <a:xfrm>
            <a:off x="4419600" y="49672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 dirty="0">
                <a:latin typeface="Times New Roman" panose="02020603050405020304" pitchFamily="18" charset="0"/>
              </a:rPr>
              <a:t>= 696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8"/>
          <p:cNvGrpSpPr>
            <a:grpSpLocks/>
          </p:cNvGrpSpPr>
          <p:nvPr/>
        </p:nvGrpSpPr>
        <p:grpSpPr bwMode="auto">
          <a:xfrm>
            <a:off x="76200" y="182563"/>
            <a:ext cx="8807450" cy="6370637"/>
            <a:chOff x="48" y="144"/>
            <a:chExt cx="5548" cy="4013"/>
          </a:xfrm>
        </p:grpSpPr>
        <p:sp>
          <p:nvSpPr>
            <p:cNvPr id="16387" name="Rectangle 4"/>
            <p:cNvSpPr>
              <a:spLocks noChangeArrowheads="1"/>
            </p:cNvSpPr>
            <p:nvPr/>
          </p:nvSpPr>
          <p:spPr bwMode="auto">
            <a:xfrm>
              <a:off x="332" y="144"/>
              <a:ext cx="5136" cy="38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388" name="Text Box 8"/>
            <p:cNvSpPr txBox="1">
              <a:spLocks noChangeArrowheads="1"/>
            </p:cNvSpPr>
            <p:nvPr/>
          </p:nvSpPr>
          <p:spPr bwMode="auto">
            <a:xfrm>
              <a:off x="48" y="2784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130</a:t>
              </a:r>
              <a:endParaRPr kumimoji="0"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6389" name="Text Box 10"/>
            <p:cNvSpPr txBox="1">
              <a:spLocks noChangeArrowheads="1"/>
            </p:cNvSpPr>
            <p:nvPr/>
          </p:nvSpPr>
          <p:spPr bwMode="auto">
            <a:xfrm>
              <a:off x="48" y="960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140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390" name="Line 12"/>
            <p:cNvSpPr>
              <a:spLocks noChangeShapeType="1"/>
            </p:cNvSpPr>
            <p:nvPr/>
          </p:nvSpPr>
          <p:spPr bwMode="auto">
            <a:xfrm>
              <a:off x="33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Line 13"/>
            <p:cNvSpPr>
              <a:spLocks noChangeShapeType="1"/>
            </p:cNvSpPr>
            <p:nvPr/>
          </p:nvSpPr>
          <p:spPr bwMode="auto">
            <a:xfrm>
              <a:off x="332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Line 14"/>
            <p:cNvSpPr>
              <a:spLocks noChangeShapeType="1"/>
            </p:cNvSpPr>
            <p:nvPr/>
          </p:nvSpPr>
          <p:spPr bwMode="auto">
            <a:xfrm flipV="1">
              <a:off x="716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15"/>
            <p:cNvSpPr>
              <a:spLocks noChangeShapeType="1"/>
            </p:cNvSpPr>
            <p:nvPr/>
          </p:nvSpPr>
          <p:spPr bwMode="auto">
            <a:xfrm flipV="1">
              <a:off x="3164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Text Box 16"/>
            <p:cNvSpPr txBox="1">
              <a:spLocks noChangeArrowheads="1"/>
            </p:cNvSpPr>
            <p:nvPr/>
          </p:nvSpPr>
          <p:spPr bwMode="auto">
            <a:xfrm>
              <a:off x="600" y="3945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60</a:t>
              </a:r>
              <a:endParaRPr kumimoji="0"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6395" name="Text Box 17"/>
            <p:cNvSpPr txBox="1">
              <a:spLocks noChangeArrowheads="1"/>
            </p:cNvSpPr>
            <p:nvPr/>
          </p:nvSpPr>
          <p:spPr bwMode="auto">
            <a:xfrm>
              <a:off x="3020" y="393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70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396" name="Text Box 18"/>
            <p:cNvSpPr txBox="1">
              <a:spLocks noChangeArrowheads="1"/>
            </p:cNvSpPr>
            <p:nvPr/>
          </p:nvSpPr>
          <p:spPr bwMode="auto">
            <a:xfrm>
              <a:off x="5352" y="393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>
                  <a:latin typeface="Times" panose="02020603050405020304" pitchFamily="18" charset="0"/>
                </a:rPr>
                <a:t>80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397" name="Oval 5"/>
            <p:cNvSpPr>
              <a:spLocks noChangeArrowheads="1"/>
            </p:cNvSpPr>
            <p:nvPr/>
          </p:nvSpPr>
          <p:spPr bwMode="auto">
            <a:xfrm>
              <a:off x="1872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398" name="Text Box 20"/>
            <p:cNvSpPr txBox="1">
              <a:spLocks noChangeArrowheads="1"/>
            </p:cNvSpPr>
            <p:nvPr/>
          </p:nvSpPr>
          <p:spPr bwMode="auto">
            <a:xfrm>
              <a:off x="960" y="1104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+477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1488" y="100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+696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400" name="Text Box 22"/>
            <p:cNvSpPr txBox="1">
              <a:spLocks noChangeArrowheads="1"/>
            </p:cNvSpPr>
            <p:nvPr/>
          </p:nvSpPr>
          <p:spPr bwMode="auto">
            <a:xfrm>
              <a:off x="1632" y="292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+227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401" name="Text Box 23"/>
            <p:cNvSpPr txBox="1">
              <a:spLocks noChangeArrowheads="1"/>
            </p:cNvSpPr>
            <p:nvPr/>
          </p:nvSpPr>
          <p:spPr bwMode="auto">
            <a:xfrm>
              <a:off x="2448" y="3072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+646</a:t>
              </a:r>
            </a:p>
          </p:txBody>
        </p:sp>
        <p:sp>
          <p:nvSpPr>
            <p:cNvPr id="16402" name="Text Box 24"/>
            <p:cNvSpPr txBox="1">
              <a:spLocks noChangeArrowheads="1"/>
            </p:cNvSpPr>
            <p:nvPr/>
          </p:nvSpPr>
          <p:spPr bwMode="auto">
            <a:xfrm>
              <a:off x="3168" y="100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+606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403" name="Text Box 25"/>
            <p:cNvSpPr txBox="1">
              <a:spLocks noChangeArrowheads="1"/>
            </p:cNvSpPr>
            <p:nvPr/>
          </p:nvSpPr>
          <p:spPr bwMode="auto">
            <a:xfrm>
              <a:off x="3504" y="864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+791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404" name="Text Box 26"/>
            <p:cNvSpPr txBox="1">
              <a:spLocks noChangeArrowheads="1"/>
            </p:cNvSpPr>
            <p:nvPr/>
          </p:nvSpPr>
          <p:spPr bwMode="auto">
            <a:xfrm>
              <a:off x="4224" y="292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+783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405" name="Text Box 27"/>
            <p:cNvSpPr txBox="1">
              <a:spLocks noChangeArrowheads="1"/>
            </p:cNvSpPr>
            <p:nvPr/>
          </p:nvSpPr>
          <p:spPr bwMode="auto">
            <a:xfrm>
              <a:off x="2112" y="1680"/>
              <a:ext cx="4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000">
                  <a:latin typeface="Times" panose="02020603050405020304" pitchFamily="18" charset="0"/>
                </a:rPr>
                <a:t>=696</a:t>
              </a:r>
              <a:endParaRPr kumimoji="0" lang="en-US" altLang="en-US" sz="2400"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1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010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84238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Triangulation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Discontinuities in the polygonal estimation are often unrealistic.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Triangulation methods remove </a:t>
            </a:r>
            <a:r>
              <a:rPr lang="en-US" altLang="ja-JP" sz="2800" smtClean="0">
                <a:ea typeface="宋体" panose="02010600030101010101" pitchFamily="2" charset="-122"/>
              </a:rPr>
              <a:t>the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discontinuities by fitting a plane through </a:t>
            </a: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three samples</a:t>
            </a:r>
            <a:r>
              <a:rPr lang="en-US" altLang="en-US" sz="2800" smtClean="0">
                <a:solidFill>
                  <a:srgbClr val="FF99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that surround the point being estimated.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</TotalTime>
  <Words>1465</Words>
  <Application>Microsoft Office PowerPoint</Application>
  <PresentationFormat>On-screen Show (4:3)</PresentationFormat>
  <Paragraphs>269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宋体</vt:lpstr>
      <vt:lpstr>Arial</vt:lpstr>
      <vt:lpstr>Arial Black</vt:lpstr>
      <vt:lpstr>Franklin Gothic Book</vt:lpstr>
      <vt:lpstr>Monotype Sorts</vt:lpstr>
      <vt:lpstr>Times</vt:lpstr>
      <vt:lpstr>Times New Roman</vt:lpstr>
      <vt:lpstr>Wingdings</vt:lpstr>
      <vt:lpstr>Contemporary Portrait</vt:lpstr>
      <vt:lpstr>Equation</vt:lpstr>
      <vt:lpstr>Photo Editor Photo</vt:lpstr>
      <vt:lpstr>Geo597 Geostatistics </vt:lpstr>
      <vt:lpstr>Point Estimation</vt:lpstr>
      <vt:lpstr>In This Chapter</vt:lpstr>
      <vt:lpstr>PowerPoint Presentation</vt:lpstr>
      <vt:lpstr>Polygon</vt:lpstr>
      <vt:lpstr>Construction of Polygon..</vt:lpstr>
      <vt:lpstr>PowerPoint Presentation</vt:lpstr>
      <vt:lpstr>PowerPoint Presentation</vt:lpstr>
      <vt:lpstr>Triangulation</vt:lpstr>
      <vt:lpstr>PowerPoint Presentation</vt:lpstr>
      <vt:lpstr>Triangulation ...</vt:lpstr>
      <vt:lpstr>Triangulation ...</vt:lpstr>
      <vt:lpstr>PowerPoint Presentation</vt:lpstr>
      <vt:lpstr>Triangulation ...  </vt:lpstr>
      <vt:lpstr>PowerPoint Presentation</vt:lpstr>
      <vt:lpstr>Triangulation ...  </vt:lpstr>
      <vt:lpstr>PowerPoint Presentation</vt:lpstr>
      <vt:lpstr>PowerPoint Presentation</vt:lpstr>
      <vt:lpstr>Local Sample Mean</vt:lpstr>
      <vt:lpstr>PowerPoint Presentation</vt:lpstr>
      <vt:lpstr>Inverse Distance Methods</vt:lpstr>
      <vt:lpstr>PowerPoint Presentation</vt:lpstr>
      <vt:lpstr>PowerPoint Presentation</vt:lpstr>
      <vt:lpstr>PowerPoint Presentation</vt:lpstr>
      <vt:lpstr>Inverse Distance Methods ...</vt:lpstr>
      <vt:lpstr>Estimation Criteria  </vt:lpstr>
      <vt:lpstr>Estimation Criteria  </vt:lpstr>
      <vt:lpstr>Estimation Criteria ...</vt:lpstr>
      <vt:lpstr>Estimation Criteria ...</vt:lpstr>
      <vt:lpstr>Less variability is preferred to a small bias</vt:lpstr>
      <vt:lpstr>PowerPoint Presentation</vt:lpstr>
      <vt:lpstr>Estimation Criteria ...</vt:lpstr>
      <vt:lpstr>Estimation Criteria </vt:lpstr>
      <vt:lpstr>Conditional Unbiasedness</vt:lpstr>
      <vt:lpstr>Estimation Criteria ...</vt:lpstr>
      <vt:lpstr>Estimation Criteria ...</vt:lpstr>
      <vt:lpstr>PowerPoint Presentation</vt:lpstr>
      <vt:lpstr>Case Studies</vt:lpstr>
      <vt:lpstr>PowerPoint Presentation</vt:lpstr>
      <vt:lpstr>Distribution of estimated vs. true values</vt:lpstr>
      <vt:lpstr>Effect of clustered data on global estimates</vt:lpstr>
      <vt:lpstr>Which is the best?</vt:lpstr>
      <vt:lpstr>Detecting Conditional Biasedness</vt:lpstr>
    </vt:vector>
  </TitlesOfParts>
  <Company>UB Geography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Ch7. Spatial Continuity</dc:title>
  <dc:creator>Hyunwoo Lim</dc:creator>
  <cp:lastModifiedBy>Windows User</cp:lastModifiedBy>
  <cp:revision>474</cp:revision>
  <dcterms:created xsi:type="dcterms:W3CDTF">2016-02-25T13:28:50Z</dcterms:created>
  <dcterms:modified xsi:type="dcterms:W3CDTF">2020-03-03T21:25:55Z</dcterms:modified>
</cp:coreProperties>
</file>