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20"/>
  </p:notesMasterIdLst>
  <p:sldIdLst>
    <p:sldId id="309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9" r:id="rId14"/>
    <p:sldId id="306" r:id="rId15"/>
    <p:sldId id="307" r:id="rId16"/>
    <p:sldId id="308" r:id="rId17"/>
    <p:sldId id="302" r:id="rId18"/>
    <p:sldId id="301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64" d="100"/>
          <a:sy n="64" d="100"/>
        </p:scale>
        <p:origin x="7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AECC2B-2937-4418-B783-6E65AB8861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E1E582-0F7D-474A-BB37-41EF93188B10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49EF3D4-ED5F-4EF0-8DD2-86C4D6035A6F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90C9E-8EEF-4FC8-9589-C3938C83B860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548CEB1-1C40-4600-9F47-53638B10C857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F9F7A0A-D93A-4B53-9547-E288A598689D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7C8E0E6-7DED-4459-9B0E-585511D3C044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94EF03C-087A-4266-85B1-01A93D9B3664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1606567-4A8A-4592-A276-13E0895A9575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412D008-03A0-439E-8F3C-B1F08181EED1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F8BF58E-8D82-4FB7-8A6D-840FDA8607C0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F06794-841F-4F3D-99E2-88581B784928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B314A5-11D9-4A61-B2B8-C309324E58C2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A722C-6E98-49CE-B777-CB61747DA0CC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82F9E2F-1938-4E9F-A9FB-6C439E22392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8B6B4F6-C692-4102-A05F-9791BFC3BD49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A78DBE4-CFA3-4916-B7E6-4425E26ACFC5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7637293-00F0-4A60-A68A-217FC79EA51B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28EF6F-520E-4C16-8571-217D19647225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1" charset="2"/>
              <a:buNone/>
              <a:defRPr>
                <a:latin typeface="Arial Black" pitchFamily="1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0DC6D9ED-144E-43C3-87A4-5ACC5478A6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7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E0FC2A-0DA1-424D-83EC-6CB2BDBF1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72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3A200-5A73-4A6B-BB0F-749272BBE3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387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6D211B-4A6C-466D-B702-CDC9D3522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EA73A-AABD-4904-8A63-DF4BC06B74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17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11D27B-685F-4728-A514-EC11999280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09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22C22-EBC4-4F6B-A38F-2572C4B0CC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98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18AF3-D965-49DA-8173-30F8698658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31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0B1F9-2223-4491-A569-38658A69F4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7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33EBA-D974-4BBF-9943-67D5743AF8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7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42C80F-5787-4ADB-93D5-6DB74968A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13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8C469-AA19-47ED-96A7-CB6F2151C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45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76936BE6-5866-461C-8381-533BDCA51CC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 descr="paint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84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84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84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696200" cy="2362200"/>
          </a:xfrm>
        </p:spPr>
        <p:txBody>
          <a:bodyPr/>
          <a:lstStyle/>
          <a:p>
            <a:pPr algn="ctr"/>
            <a:r>
              <a:rPr lang="en-US" altLang="en-US" sz="4400" smtClean="0">
                <a:latin typeface="Arial" panose="020B0604020202020204" pitchFamily="34" charset="0"/>
                <a:cs typeface="Arial" panose="020B0604020202020204" pitchFamily="34" charset="0"/>
              </a:rPr>
              <a:t>Geo479/579: Geostatistics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Ch10. Global Estimation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Construction of Polygon..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295400" y="1600200"/>
            <a:ext cx="6858000" cy="4648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14600" y="1905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09800" y="4191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+ 150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867400" y="2209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+ 200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8006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+ 180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943600" y="5410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862138" y="6311900"/>
            <a:ext cx="574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Extend the bisecting lines till adjacent ones meet.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4953000" y="2438400"/>
            <a:ext cx="1066800" cy="1676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 flipV="1">
            <a:off x="2667000" y="2057400"/>
            <a:ext cx="2286000" cy="213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2374900" y="4191000"/>
            <a:ext cx="2578100" cy="177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4953000" y="4191000"/>
            <a:ext cx="1143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3581400" y="2540000"/>
            <a:ext cx="774700" cy="85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368800" y="2552700"/>
            <a:ext cx="2209800" cy="149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 flipV="1">
            <a:off x="3581400" y="3378200"/>
            <a:ext cx="2413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V="1">
            <a:off x="3797300" y="4064000"/>
            <a:ext cx="2794000" cy="212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Construction of Polygon..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295400" y="1600200"/>
            <a:ext cx="6858000" cy="4648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514600" y="1905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09800" y="4191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+ 150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867400" y="2209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+ 200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8006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+ 180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943600" y="5410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374900" y="6330950"/>
            <a:ext cx="502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Continue this process.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2336800" y="2057400"/>
            <a:ext cx="330200" cy="2349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 flipV="1">
            <a:off x="2667000" y="2070100"/>
            <a:ext cx="3340100" cy="342900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3436938" y="2466975"/>
            <a:ext cx="890587" cy="928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4338638" y="2451100"/>
            <a:ext cx="2233612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 flipV="1">
            <a:off x="3443288" y="3370263"/>
            <a:ext cx="387350" cy="282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3819525" y="4064000"/>
            <a:ext cx="2724150" cy="2132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 flipV="1">
            <a:off x="1752600" y="3136900"/>
            <a:ext cx="1689100" cy="24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4330700" y="1892300"/>
            <a:ext cx="76200" cy="58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6565900" y="4051300"/>
            <a:ext cx="190500" cy="2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Cell</a:t>
            </a: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latin typeface="Arial" panose="020B0604020202020204" pitchFamily="34" charset="0"/>
              </a:rPr>
              <a:t>Declustering</a:t>
            </a:r>
            <a:endParaRPr lang="en-US" alt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Entire area is divided into rectangular cells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Each sample receives a weight inversely proportional to the number of samples that fall with the same cell, thus </a:t>
            </a:r>
            <a:r>
              <a:rPr lang="en-US" altLang="en-US" sz="2800" dirty="0" smtClean="0">
                <a:solidFill>
                  <a:schemeClr val="accent1"/>
                </a:solidFill>
              </a:rPr>
              <a:t>clustered samples receive lower weights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Each cell receives a total weight of 1</a:t>
            </a:r>
          </a:p>
          <a:p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Cell Declustering..</a:t>
            </a:r>
            <a:endParaRPr lang="en-US" altLang="en-US" smtClean="0"/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1046163" y="2193925"/>
            <a:ext cx="1676400" cy="3233738"/>
            <a:chOff x="768" y="2025"/>
            <a:chExt cx="1056" cy="2037"/>
          </a:xfrm>
        </p:grpSpPr>
        <p:sp>
          <p:nvSpPr>
            <p:cNvPr id="16389" name="Rectangle 4"/>
            <p:cNvSpPr>
              <a:spLocks noChangeArrowheads="1"/>
            </p:cNvSpPr>
            <p:nvPr/>
          </p:nvSpPr>
          <p:spPr bwMode="auto">
            <a:xfrm>
              <a:off x="1296" y="2028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0" name="Rectangle 5"/>
            <p:cNvSpPr>
              <a:spLocks noChangeArrowheads="1"/>
            </p:cNvSpPr>
            <p:nvPr/>
          </p:nvSpPr>
          <p:spPr bwMode="auto">
            <a:xfrm>
              <a:off x="768" y="3045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1" name="Rectangle 6"/>
            <p:cNvSpPr>
              <a:spLocks noChangeArrowheads="1"/>
            </p:cNvSpPr>
            <p:nvPr/>
          </p:nvSpPr>
          <p:spPr bwMode="auto">
            <a:xfrm>
              <a:off x="768" y="3552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2" name="Rectangle 7"/>
            <p:cNvSpPr>
              <a:spLocks noChangeArrowheads="1"/>
            </p:cNvSpPr>
            <p:nvPr/>
          </p:nvSpPr>
          <p:spPr bwMode="auto">
            <a:xfrm>
              <a:off x="1296" y="2535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3" name="Rectangle 8"/>
            <p:cNvSpPr>
              <a:spLocks noChangeArrowheads="1"/>
            </p:cNvSpPr>
            <p:nvPr/>
          </p:nvSpPr>
          <p:spPr bwMode="auto">
            <a:xfrm>
              <a:off x="1296" y="3048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4" name="Rectangle 9"/>
            <p:cNvSpPr>
              <a:spLocks noChangeArrowheads="1"/>
            </p:cNvSpPr>
            <p:nvPr/>
          </p:nvSpPr>
          <p:spPr bwMode="auto">
            <a:xfrm>
              <a:off x="1296" y="3552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5" name="Rectangle 10"/>
            <p:cNvSpPr>
              <a:spLocks noChangeArrowheads="1"/>
            </p:cNvSpPr>
            <p:nvPr/>
          </p:nvSpPr>
          <p:spPr bwMode="auto">
            <a:xfrm>
              <a:off x="768" y="2535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6" name="Rectangle 11"/>
            <p:cNvSpPr>
              <a:spLocks noChangeArrowheads="1"/>
            </p:cNvSpPr>
            <p:nvPr/>
          </p:nvSpPr>
          <p:spPr bwMode="auto">
            <a:xfrm>
              <a:off x="768" y="2025"/>
              <a:ext cx="528" cy="510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7" name="Rectangle 12"/>
            <p:cNvSpPr>
              <a:spLocks noChangeArrowheads="1"/>
            </p:cNvSpPr>
            <p:nvPr/>
          </p:nvSpPr>
          <p:spPr bwMode="auto">
            <a:xfrm>
              <a:off x="816" y="2064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20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398" name="Rectangle 13"/>
            <p:cNvSpPr>
              <a:spLocks noChangeArrowheads="1"/>
            </p:cNvSpPr>
            <p:nvPr/>
          </p:nvSpPr>
          <p:spPr bwMode="auto">
            <a:xfrm>
              <a:off x="1056" y="2160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15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399" name="Rectangle 14"/>
            <p:cNvSpPr>
              <a:spLocks noChangeArrowheads="1"/>
            </p:cNvSpPr>
            <p:nvPr/>
          </p:nvSpPr>
          <p:spPr bwMode="auto">
            <a:xfrm>
              <a:off x="864" y="2352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19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0" name="Rectangle 15"/>
            <p:cNvSpPr>
              <a:spLocks noChangeArrowheads="1"/>
            </p:cNvSpPr>
            <p:nvPr/>
          </p:nvSpPr>
          <p:spPr bwMode="auto">
            <a:xfrm>
              <a:off x="1440" y="2208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40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1" name="Rectangle 16"/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27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816" y="2592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5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3" name="Rectangle 18"/>
            <p:cNvSpPr>
              <a:spLocks noChangeArrowheads="1"/>
            </p:cNvSpPr>
            <p:nvPr/>
          </p:nvSpPr>
          <p:spPr bwMode="auto">
            <a:xfrm>
              <a:off x="864" y="2832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30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4" name="Rectangle 19"/>
            <p:cNvSpPr>
              <a:spLocks noChangeArrowheads="1"/>
            </p:cNvSpPr>
            <p:nvPr/>
          </p:nvSpPr>
          <p:spPr bwMode="auto">
            <a:xfrm>
              <a:off x="1056" y="2784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32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5" name="Rectangle 20"/>
            <p:cNvSpPr>
              <a:spLocks noChangeArrowheads="1"/>
            </p:cNvSpPr>
            <p:nvPr/>
          </p:nvSpPr>
          <p:spPr bwMode="auto">
            <a:xfrm>
              <a:off x="1488" y="2688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5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6" name="Rectangle 21"/>
            <p:cNvSpPr>
              <a:spLocks noChangeArrowheads="1"/>
            </p:cNvSpPr>
            <p:nvPr/>
          </p:nvSpPr>
          <p:spPr bwMode="auto">
            <a:xfrm>
              <a:off x="912" y="3264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6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7" name="Rectangle 22"/>
            <p:cNvSpPr>
              <a:spLocks noChangeArrowheads="1"/>
            </p:cNvSpPr>
            <p:nvPr/>
          </p:nvSpPr>
          <p:spPr bwMode="auto">
            <a:xfrm>
              <a:off x="1056" y="3888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5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8" name="Rectangle 23"/>
            <p:cNvSpPr>
              <a:spLocks noChangeArrowheads="1"/>
            </p:cNvSpPr>
            <p:nvPr/>
          </p:nvSpPr>
          <p:spPr bwMode="auto">
            <a:xfrm>
              <a:off x="1392" y="3120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7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09" name="Rectangle 24"/>
            <p:cNvSpPr>
              <a:spLocks noChangeArrowheads="1"/>
            </p:cNvSpPr>
            <p:nvPr/>
          </p:nvSpPr>
          <p:spPr bwMode="auto">
            <a:xfrm>
              <a:off x="1623" y="3573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18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10" name="Rectangle 25"/>
            <p:cNvSpPr>
              <a:spLocks noChangeArrowheads="1"/>
            </p:cNvSpPr>
            <p:nvPr/>
          </p:nvSpPr>
          <p:spPr bwMode="auto">
            <a:xfrm>
              <a:off x="1335" y="3621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20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11" name="Rectangle 26"/>
            <p:cNvSpPr>
              <a:spLocks noChangeArrowheads="1"/>
            </p:cNvSpPr>
            <p:nvPr/>
          </p:nvSpPr>
          <p:spPr bwMode="auto">
            <a:xfrm>
              <a:off x="1479" y="3753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19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12" name="Rectangle 27"/>
            <p:cNvSpPr>
              <a:spLocks noChangeArrowheads="1"/>
            </p:cNvSpPr>
            <p:nvPr/>
          </p:nvSpPr>
          <p:spPr bwMode="auto">
            <a:xfrm>
              <a:off x="1590" y="3915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40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  <p:sp>
          <p:nvSpPr>
            <p:cNvPr id="16413" name="Rectangle 28"/>
            <p:cNvSpPr>
              <a:spLocks noChangeArrowheads="1"/>
            </p:cNvSpPr>
            <p:nvPr/>
          </p:nvSpPr>
          <p:spPr bwMode="auto">
            <a:xfrm>
              <a:off x="1317" y="3879"/>
              <a:ext cx="192" cy="14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ko-KR" sz="1600" b="1">
                  <a:latin typeface="Times New Roman" panose="02020603050405020304" pitchFamily="18" charset="0"/>
                  <a:ea typeface="굴림" pitchFamily="84" charset="-127"/>
                </a:rPr>
                <a:t>23</a:t>
              </a:r>
              <a:endParaRPr lang="en-US" altLang="en-US" sz="1600" b="1">
                <a:latin typeface="Times New Roman" panose="02020603050405020304" pitchFamily="18" charset="0"/>
                <a:ea typeface="굴림" pitchFamily="84" charset="-127"/>
              </a:endParaRPr>
            </a:p>
          </p:txBody>
        </p:sp>
      </p:grpSp>
      <p:sp>
        <p:nvSpPr>
          <p:cNvPr id="16388" name="Text Box 29"/>
          <p:cNvSpPr txBox="1">
            <a:spLocks noChangeArrowheads="1"/>
          </p:cNvSpPr>
          <p:nvPr/>
        </p:nvSpPr>
        <p:spPr bwMode="auto">
          <a:xfrm>
            <a:off x="2894013" y="2820988"/>
            <a:ext cx="5715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/>
              <a:t>Mean </a:t>
            </a:r>
            <a:r>
              <a:rPr lang="en-US" altLang="ko-KR" sz="2400">
                <a:ea typeface="굴림" pitchFamily="84" charset="-127"/>
              </a:rPr>
              <a:t>of </a:t>
            </a:r>
            <a:r>
              <a:rPr lang="en-US" altLang="en-US" sz="2400">
                <a:ea typeface="굴림" pitchFamily="84" charset="-127"/>
              </a:rPr>
              <a:t>all samples = 430/17 =25</a:t>
            </a:r>
          </a:p>
          <a:p>
            <a:endParaRPr lang="en-US" altLang="en-US" sz="2400">
              <a:ea typeface="굴림" pitchFamily="84" charset="-127"/>
            </a:endParaRPr>
          </a:p>
          <a:p>
            <a:r>
              <a:rPr lang="en-US" altLang="en-US" sz="2400">
                <a:ea typeface="굴림" pitchFamily="84" charset="-127"/>
              </a:rPr>
              <a:t>Cell declustering mean = </a:t>
            </a:r>
          </a:p>
          <a:p>
            <a:r>
              <a:rPr lang="en-US" altLang="ko-KR" sz="2400">
                <a:ea typeface="굴림" pitchFamily="84" charset="-127"/>
              </a:rPr>
              <a:t>{</a:t>
            </a:r>
            <a:r>
              <a:rPr lang="en-US" altLang="en-US" sz="2400">
                <a:ea typeface="굴림" pitchFamily="84" charset="-127"/>
              </a:rPr>
              <a:t>(1/3(20+15+19))+ (40) +</a:t>
            </a:r>
            <a:r>
              <a:rPr lang="en-US" altLang="ko-KR" sz="2400">
                <a:ea typeface="굴림" pitchFamily="84" charset="-127"/>
              </a:rPr>
              <a:t> </a:t>
            </a:r>
            <a:r>
              <a:rPr lang="en-US" altLang="en-US" sz="2400">
                <a:ea typeface="굴림" pitchFamily="84" charset="-127"/>
              </a:rPr>
              <a:t>(1/4(5+27+30+32))+ (5) + (6)</a:t>
            </a:r>
            <a:r>
              <a:rPr lang="en-US" altLang="ko-KR" sz="2400">
                <a:ea typeface="굴림" pitchFamily="84" charset="-127"/>
              </a:rPr>
              <a:t>+</a:t>
            </a:r>
            <a:r>
              <a:rPr lang="en-US" altLang="en-US" sz="2400">
                <a:ea typeface="굴림" pitchFamily="84" charset="-127"/>
              </a:rPr>
              <a:t>(7)+ (5) +(1/5(20+18+23+19+40))</a:t>
            </a:r>
            <a:r>
              <a:rPr lang="en-US" altLang="ko-KR" sz="2400">
                <a:ea typeface="굴림" pitchFamily="84" charset="-127"/>
              </a:rPr>
              <a:t>}/8</a:t>
            </a:r>
            <a:r>
              <a:rPr lang="en-US" altLang="en-US" sz="2400">
                <a:ea typeface="굴림" pitchFamily="84" charset="-127"/>
              </a:rPr>
              <a:t/>
            </a:r>
            <a:br>
              <a:rPr lang="en-US" altLang="en-US" sz="2400">
                <a:ea typeface="굴림" pitchFamily="84" charset="-127"/>
              </a:rPr>
            </a:br>
            <a:r>
              <a:rPr lang="en-US" altLang="en-US" sz="2400">
                <a:ea typeface="굴림" pitchFamily="84" charset="-127"/>
              </a:rPr>
              <a:t>=(18+40+23.5+5+6+7+5+24)/8</a:t>
            </a:r>
            <a:r>
              <a:rPr lang="en-US" altLang="ko-KR" sz="2400">
                <a:ea typeface="굴림" pitchFamily="84" charset="-127"/>
              </a:rPr>
              <a:t> </a:t>
            </a:r>
            <a:r>
              <a:rPr lang="en-US" altLang="en-US" sz="2400">
                <a:ea typeface="굴림" pitchFamily="84" charset="-127"/>
              </a:rPr>
              <a:t>=</a:t>
            </a:r>
            <a:r>
              <a:rPr lang="en-US" altLang="ko-KR" sz="2400">
                <a:ea typeface="굴림" pitchFamily="84" charset="-127"/>
              </a:rPr>
              <a:t> </a:t>
            </a:r>
            <a:r>
              <a:rPr lang="en-US" altLang="en-US" sz="2400">
                <a:ea typeface="굴림" pitchFamily="84" charset="-127"/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Cell Declustering..</a:t>
            </a:r>
            <a:r>
              <a:rPr lang="en-US" altLang="en-US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4800600" cy="41719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Cell </a:t>
            </a:r>
            <a:r>
              <a:rPr lang="en-US" altLang="en-US" sz="2800" dirty="0" err="1" smtClean="0"/>
              <a:t>declustering</a:t>
            </a:r>
            <a:r>
              <a:rPr lang="en-US" altLang="en-US" sz="2800" dirty="0" smtClean="0"/>
              <a:t> estimation highly depends on the cell size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Try a natural cell size suggested by the sampling </a:t>
            </a:r>
            <a:r>
              <a:rPr lang="en-US" altLang="en-US" sz="2800" dirty="0" smtClean="0"/>
              <a:t>pattern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/>
              <a:t>O</a:t>
            </a:r>
            <a:r>
              <a:rPr lang="en-US" altLang="en-US" sz="2800" dirty="0" smtClean="0"/>
              <a:t>therwise </a:t>
            </a:r>
            <a:r>
              <a:rPr lang="en-US" altLang="en-US" sz="2800" dirty="0" smtClean="0"/>
              <a:t>try several cell sizes </a:t>
            </a:r>
            <a:r>
              <a:rPr lang="en-US" altLang="en-US" sz="2800" dirty="0" smtClean="0"/>
              <a:t>and choose </a:t>
            </a:r>
            <a:r>
              <a:rPr lang="en-US" altLang="en-US" sz="2800" dirty="0" smtClean="0"/>
              <a:t>the one that gives the </a:t>
            </a:r>
            <a:r>
              <a:rPr lang="en-US" altLang="en-US" sz="2800" dirty="0" smtClean="0"/>
              <a:t>lowest or highest </a:t>
            </a:r>
            <a:r>
              <a:rPr lang="en-US" altLang="en-US" sz="2800" dirty="0" smtClean="0"/>
              <a:t>global mean estimate (Fig 10.6)</a:t>
            </a:r>
          </a:p>
          <a:p>
            <a:pPr>
              <a:lnSpc>
                <a:spcPct val="90000"/>
              </a:lnSpc>
            </a:pPr>
            <a:endParaRPr lang="en-US" altLang="en-US" dirty="0" smtClean="0"/>
          </a:p>
        </p:txBody>
      </p:sp>
      <p:grpSp>
        <p:nvGrpSpPr>
          <p:cNvPr id="17412" name="Group 14"/>
          <p:cNvGrpSpPr>
            <a:grpSpLocks/>
          </p:cNvGrpSpPr>
          <p:nvPr/>
        </p:nvGrpSpPr>
        <p:grpSpPr bwMode="auto">
          <a:xfrm>
            <a:off x="5276850" y="2286000"/>
            <a:ext cx="3714750" cy="3722688"/>
            <a:chOff x="1452" y="1872"/>
            <a:chExt cx="2340" cy="2345"/>
          </a:xfrm>
        </p:grpSpPr>
        <p:pic>
          <p:nvPicPr>
            <p:cNvPr id="17413" name="Picture 15" descr="Fig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15" t="6659" r="6003" b="2652"/>
            <a:stretch>
              <a:fillRect/>
            </a:stretch>
          </p:blipFill>
          <p:spPr bwMode="auto">
            <a:xfrm>
              <a:off x="1452" y="1872"/>
              <a:ext cx="2340" cy="2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4" name="Rectangle 16"/>
            <p:cNvSpPr>
              <a:spLocks noChangeArrowheads="1"/>
            </p:cNvSpPr>
            <p:nvPr/>
          </p:nvSpPr>
          <p:spPr bwMode="auto">
            <a:xfrm>
              <a:off x="1452" y="1872"/>
              <a:ext cx="2340" cy="2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Cell Declustering..</a:t>
            </a:r>
            <a:r>
              <a:rPr lang="en-US" altLang="en-US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4419600" cy="41719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Contours corresponding to different cell sizes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Best choice 20 X 23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That gives the lowest mean value</a:t>
            </a:r>
          </a:p>
        </p:txBody>
      </p:sp>
      <p:grpSp>
        <p:nvGrpSpPr>
          <p:cNvPr id="18436" name="Group 3"/>
          <p:cNvGrpSpPr>
            <a:grpSpLocks/>
          </p:cNvGrpSpPr>
          <p:nvPr/>
        </p:nvGrpSpPr>
        <p:grpSpPr bwMode="auto">
          <a:xfrm>
            <a:off x="4648200" y="2438400"/>
            <a:ext cx="4248150" cy="4114800"/>
            <a:chOff x="1452" y="1872"/>
            <a:chExt cx="2340" cy="2345"/>
          </a:xfrm>
        </p:grpSpPr>
        <p:pic>
          <p:nvPicPr>
            <p:cNvPr id="18437" name="Picture 4" descr="Fig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15" t="6659" r="6003" b="2652"/>
            <a:stretch>
              <a:fillRect/>
            </a:stretch>
          </p:blipFill>
          <p:spPr bwMode="auto">
            <a:xfrm>
              <a:off x="1452" y="1872"/>
              <a:ext cx="2340" cy="2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8" name="Rectangle 5"/>
            <p:cNvSpPr>
              <a:spLocks noChangeArrowheads="1"/>
            </p:cNvSpPr>
            <p:nvPr/>
          </p:nvSpPr>
          <p:spPr bwMode="auto">
            <a:xfrm>
              <a:off x="1452" y="1872"/>
              <a:ext cx="2340" cy="2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Three Dimensional Data</a:t>
            </a:r>
            <a:endParaRPr lang="en-US" alt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Polygon and cell declustering does not work well with three dimensions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2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Try reducing to two dimensional layers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2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For the cell declustering approach, one needs to decide the cell dimension (width, height, and depth) that</a:t>
            </a:r>
            <a:r>
              <a:rPr lang="en-US" altLang="ko-KR" sz="2800" smtClean="0">
                <a:ea typeface="굴림" pitchFamily="84" charset="-127"/>
              </a:rPr>
              <a:t> optimize</a:t>
            </a:r>
            <a:r>
              <a:rPr lang="en-US" altLang="en-US" sz="2800" smtClean="0"/>
              <a:t> the global mean estimate</a:t>
            </a:r>
            <a:endParaRPr lang="en-US" altLang="ko-KR" sz="2800" smtClean="0">
              <a:ea typeface="굴림" pitchFamily="84" charset="-127"/>
            </a:endParaRPr>
          </a:p>
          <a:p>
            <a:pPr>
              <a:lnSpc>
                <a:spcPct val="80000"/>
              </a:lnSpc>
              <a:buFont typeface="Monotype Sorts" pitchFamily="84" charset="2"/>
              <a:buNone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Three Dimensional Data</a:t>
            </a:r>
            <a:endParaRPr lang="en-US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The three-dimensional analog of the polygonal approach consists of dividing the space into </a:t>
            </a:r>
            <a:r>
              <a:rPr lang="en-US" altLang="en-US" sz="2800" dirty="0" err="1" smtClean="0">
                <a:solidFill>
                  <a:schemeClr val="accent1"/>
                </a:solidFill>
              </a:rPr>
              <a:t>polyhedran</a:t>
            </a:r>
            <a:r>
              <a:rPr lang="en-US" altLang="en-US" sz="2800" dirty="0" smtClean="0"/>
              <a:t>; the volume of the </a:t>
            </a:r>
            <a:r>
              <a:rPr lang="en-US" altLang="en-US" sz="2800" dirty="0" err="1" smtClean="0"/>
              <a:t>polyhedran</a:t>
            </a:r>
            <a:r>
              <a:rPr lang="en-US" altLang="en-US" sz="2800" dirty="0" smtClean="0"/>
              <a:t> can be used as a </a:t>
            </a:r>
            <a:r>
              <a:rPr lang="en-US" altLang="en-US" sz="2800" dirty="0" err="1" smtClean="0"/>
              <a:t>declustering</a:t>
            </a:r>
            <a:r>
              <a:rPr lang="en-US" altLang="en-US" sz="2800" dirty="0" smtClean="0"/>
              <a:t> weight</a:t>
            </a:r>
            <a:endParaRPr lang="en-US" altLang="ko-KR" sz="2800" dirty="0" smtClean="0">
              <a:ea typeface="굴림" pitchFamily="84" charset="-127"/>
            </a:endParaRPr>
          </a:p>
          <a:p>
            <a:pPr>
              <a:lnSpc>
                <a:spcPct val="80000"/>
              </a:lnSpc>
              <a:buFont typeface="Monotype Sorts" pitchFamily="84" charset="2"/>
              <a:buNone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1143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Comparison</a:t>
            </a:r>
            <a:endParaRPr lang="en-US" alt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The polygonal method has the advantage over the cell declustering method of producing a unique estimate (Fig 10.5, p244)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ko-KR" sz="1200" smtClean="0">
              <a:solidFill>
                <a:schemeClr val="tx2"/>
              </a:solidFill>
              <a:ea typeface="굴림" pitchFamily="84" charset="-127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The cell declustering approach produces a considerably poorer estimate than the polygonal approach where there is no underlying pseudo regular grid that covers the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Goal</a:t>
            </a:r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458200" cy="41719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We use a weighted linear combination of all available samples to estimate the locally exhaustive mean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We use </a:t>
            </a:r>
            <a:r>
              <a:rPr lang="en-US" altLang="en-US" sz="2800" dirty="0" smtClean="0">
                <a:solidFill>
                  <a:schemeClr val="accent1"/>
                </a:solidFill>
              </a:rPr>
              <a:t>two </a:t>
            </a:r>
            <a:r>
              <a:rPr lang="en-US" altLang="en-US" sz="2800" dirty="0" err="1" smtClean="0">
                <a:solidFill>
                  <a:schemeClr val="accent1"/>
                </a:solidFill>
              </a:rPr>
              <a:t>declustering</a:t>
            </a:r>
            <a:r>
              <a:rPr lang="en-US" altLang="en-US" sz="2800" dirty="0" smtClean="0">
                <a:solidFill>
                  <a:schemeClr val="accent1"/>
                </a:solidFill>
              </a:rPr>
              <a:t> methods </a:t>
            </a:r>
            <a:r>
              <a:rPr lang="en-US" altLang="en-US" sz="2800" dirty="0" smtClean="0"/>
              <a:t>to assign different weights to all available samples</a:t>
            </a:r>
            <a:endParaRPr lang="en-US" alt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To obtain a good estimate of mean so that clustered samples do not have an undue influence on the estimate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Optimal Sample</a:t>
            </a:r>
            <a:endParaRPr lang="en-US" altLang="en-US" smtClean="0"/>
          </a:p>
        </p:txBody>
      </p:sp>
      <p:graphicFrame>
        <p:nvGraphicFramePr>
          <p:cNvPr id="149507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264525" cy="5181600"/>
        </p:xfrm>
        <a:graphic>
          <a:graphicData uri="http://schemas.openxmlformats.org/drawingml/2006/table">
            <a:tbl>
              <a:tblPr/>
              <a:tblGrid>
                <a:gridCol w="688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05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05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Sampling Bias</a:t>
            </a:r>
            <a:endParaRPr lang="en-US" altLang="en-US" smtClean="0"/>
          </a:p>
        </p:txBody>
      </p:sp>
      <p:graphicFrame>
        <p:nvGraphicFramePr>
          <p:cNvPr id="15053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59656"/>
        </p:xfrm>
        <a:graphic>
          <a:graphicData uri="http://schemas.openxmlformats.org/drawingml/2006/table">
            <a:tbl>
              <a:tblPr/>
              <a:tblGrid>
                <a:gridCol w="100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798207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………...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514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514"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43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Monotype Sorts" pitchFamily="1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Two Declustering Methods</a:t>
            </a:r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accent1"/>
                </a:solidFill>
              </a:rPr>
              <a:t>Polygonal </a:t>
            </a:r>
            <a:r>
              <a:rPr lang="en-US" altLang="en-US" dirty="0" err="1" smtClean="0">
                <a:solidFill>
                  <a:schemeClr val="accent1"/>
                </a:solidFill>
              </a:rPr>
              <a:t>declustering</a:t>
            </a:r>
            <a:r>
              <a:rPr lang="en-US" altLang="en-US" dirty="0" smtClean="0">
                <a:solidFill>
                  <a:schemeClr val="accent1"/>
                </a:solidFill>
              </a:rPr>
              <a:t> </a:t>
            </a:r>
            <a:r>
              <a:rPr lang="en-US" altLang="en-US" dirty="0" smtClean="0"/>
              <a:t>assigns a polygon of influence to each sample. Areas of the polygons are used as the </a:t>
            </a:r>
            <a:r>
              <a:rPr lang="en-US" altLang="en-US" dirty="0" err="1" smtClean="0"/>
              <a:t>declustering</a:t>
            </a:r>
            <a:r>
              <a:rPr lang="en-US" altLang="en-US" dirty="0" smtClean="0"/>
              <a:t> weights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accent1"/>
                </a:solidFill>
              </a:rPr>
              <a:t>Cell </a:t>
            </a:r>
            <a:r>
              <a:rPr lang="en-US" altLang="en-US" dirty="0" err="1" smtClean="0">
                <a:solidFill>
                  <a:schemeClr val="accent1"/>
                </a:solidFill>
              </a:rPr>
              <a:t>declustering</a:t>
            </a:r>
            <a:r>
              <a:rPr lang="en-US" altLang="en-US" dirty="0" smtClean="0">
                <a:solidFill>
                  <a:schemeClr val="accent1"/>
                </a:solidFill>
              </a:rPr>
              <a:t> </a:t>
            </a:r>
            <a:r>
              <a:rPr lang="en-US" altLang="en-US" dirty="0" smtClean="0"/>
              <a:t>uses the moving window concept to calculate how many samples fall within particular regions (cells)</a:t>
            </a:r>
          </a:p>
          <a:p>
            <a:pPr>
              <a:lnSpc>
                <a:spcPct val="90000"/>
              </a:lnSpc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1"/>
                </a:solidFill>
                <a:latin typeface="Arial" panose="020B0604020202020204" pitchFamily="34" charset="0"/>
              </a:rPr>
              <a:t>Polygonal</a:t>
            </a: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latin typeface="Arial" panose="020B0604020202020204" pitchFamily="34" charset="0"/>
              </a:rPr>
              <a:t>Declustering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Each sample can have a </a:t>
            </a:r>
            <a:r>
              <a:rPr lang="en-US" altLang="en-US" sz="2800" dirty="0" smtClean="0">
                <a:solidFill>
                  <a:schemeClr val="accent1"/>
                </a:solidFill>
              </a:rPr>
              <a:t>polygon of influence </a:t>
            </a:r>
            <a:r>
              <a:rPr lang="en-US" altLang="en-US" sz="2800" dirty="0" smtClean="0"/>
              <a:t>within which all locations are closer to this sample than any other sample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Perpendicular bisection method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solidFill>
                  <a:schemeClr val="accent1"/>
                </a:solidFill>
              </a:rPr>
              <a:t>Clustered samples will have smaller weights </a:t>
            </a:r>
            <a:r>
              <a:rPr lang="en-US" altLang="en-US" sz="2800" dirty="0" smtClean="0"/>
              <a:t>corresponding to their </a:t>
            </a:r>
            <a:r>
              <a:rPr lang="en-US" altLang="en-US" sz="2800" dirty="0" smtClean="0">
                <a:solidFill>
                  <a:schemeClr val="accent1"/>
                </a:solidFill>
              </a:rPr>
              <a:t>small polygons of influence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Construction of Polygon</a:t>
            </a:r>
            <a:endParaRPr lang="en-US" altLang="en-US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295400" y="1600200"/>
            <a:ext cx="6858000" cy="4648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514600" y="1905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209800" y="4191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+ 150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867400" y="2209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+ 200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8006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+ 180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943600" y="5410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886075" y="6351588"/>
            <a:ext cx="3581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Polygon of influence for x=180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Construction of Polygon..</a:t>
            </a:r>
            <a:endParaRPr lang="en-US" altLang="en-US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295400" y="1600200"/>
            <a:ext cx="6858000" cy="4648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14600" y="1905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09800" y="4191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+ 150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867400" y="2209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+ 200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8006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+ 180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943600" y="5410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211388" y="6321425"/>
            <a:ext cx="502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Draw line segments between x and other points</a:t>
            </a:r>
          </a:p>
        </p:txBody>
      </p:sp>
      <p:sp>
        <p:nvSpPr>
          <p:cNvPr id="154634" name="Line 10"/>
          <p:cNvSpPr>
            <a:spLocks noChangeShapeType="1"/>
          </p:cNvSpPr>
          <p:nvPr/>
        </p:nvSpPr>
        <p:spPr bwMode="auto">
          <a:xfrm flipV="1">
            <a:off x="4953000" y="2438400"/>
            <a:ext cx="1066800" cy="1676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35" name="Line 11"/>
          <p:cNvSpPr>
            <a:spLocks noChangeShapeType="1"/>
          </p:cNvSpPr>
          <p:nvPr/>
        </p:nvSpPr>
        <p:spPr bwMode="auto">
          <a:xfrm flipH="1" flipV="1">
            <a:off x="2667000" y="2057400"/>
            <a:ext cx="2286000" cy="213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36" name="Line 12"/>
          <p:cNvSpPr>
            <a:spLocks noChangeShapeType="1"/>
          </p:cNvSpPr>
          <p:nvPr/>
        </p:nvSpPr>
        <p:spPr bwMode="auto">
          <a:xfrm flipH="1">
            <a:off x="2362200" y="4191000"/>
            <a:ext cx="2590800" cy="228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637" name="Line 13"/>
          <p:cNvSpPr>
            <a:spLocks noChangeShapeType="1"/>
          </p:cNvSpPr>
          <p:nvPr/>
        </p:nvSpPr>
        <p:spPr bwMode="auto">
          <a:xfrm>
            <a:off x="4953000" y="4191000"/>
            <a:ext cx="1143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Construction of Polygon..</a:t>
            </a:r>
            <a:endParaRPr lang="en-US" altLang="en-US" smtClean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295400" y="1600200"/>
            <a:ext cx="6858000" cy="4648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14600" y="1905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09800" y="4191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+ 150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867400" y="2209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+ 200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006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+ 180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943600" y="5410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+ 130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573338" y="6311900"/>
            <a:ext cx="502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Find the midpoint and bisect the lines.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4953000" y="2438400"/>
            <a:ext cx="1066800" cy="1676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 flipV="1">
            <a:off x="2667000" y="2057400"/>
            <a:ext cx="2286000" cy="213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2374900" y="4191000"/>
            <a:ext cx="2578100" cy="1778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953000" y="4191000"/>
            <a:ext cx="1143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V="1">
            <a:off x="3606800" y="29337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257800" y="3124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 flipV="1">
            <a:off x="3695700" y="4025900"/>
            <a:ext cx="127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5334000" y="4724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ECB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</TotalTime>
  <Words>711</Words>
  <Application>Microsoft Office PowerPoint</Application>
  <PresentationFormat>On-screen Show (4:3)</PresentationFormat>
  <Paragraphs>265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Monotype Sorts</vt:lpstr>
      <vt:lpstr>Wingdings</vt:lpstr>
      <vt:lpstr>Times New Roman</vt:lpstr>
      <vt:lpstr>굴림</vt:lpstr>
      <vt:lpstr>Contemporary Portrait</vt:lpstr>
      <vt:lpstr>Geo479/579: Geostatistics  Ch10. Global Estimation</vt:lpstr>
      <vt:lpstr>Goal</vt:lpstr>
      <vt:lpstr>Optimal Sample</vt:lpstr>
      <vt:lpstr>Sampling Bias</vt:lpstr>
      <vt:lpstr>Two Declustering Methods</vt:lpstr>
      <vt:lpstr>Polygonal Declustering</vt:lpstr>
      <vt:lpstr>Construction of Polygon</vt:lpstr>
      <vt:lpstr>Construction of Polygon..</vt:lpstr>
      <vt:lpstr>Construction of Polygon..</vt:lpstr>
      <vt:lpstr>Construction of Polygon..</vt:lpstr>
      <vt:lpstr>Construction of Polygon..</vt:lpstr>
      <vt:lpstr>Cell Declustering</vt:lpstr>
      <vt:lpstr>Cell Declustering..</vt:lpstr>
      <vt:lpstr>Cell Declustering.. </vt:lpstr>
      <vt:lpstr>Cell Declustering.. </vt:lpstr>
      <vt:lpstr>Three Dimensional Data</vt:lpstr>
      <vt:lpstr>Three Dimensional Data</vt:lpstr>
      <vt:lpstr>Comparison</vt:lpstr>
    </vt:vector>
  </TitlesOfParts>
  <Company>SUNY@Buffalo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Geo479/579: Geostatistics Ch4. Spatial Description</dc:title>
  <dc:creator>CASet</dc:creator>
  <cp:lastModifiedBy>Windows User</cp:lastModifiedBy>
  <cp:revision>171</cp:revision>
  <dcterms:created xsi:type="dcterms:W3CDTF">2004-01-17T22:48:03Z</dcterms:created>
  <dcterms:modified xsi:type="dcterms:W3CDTF">2020-02-27T17:05:21Z</dcterms:modified>
</cp:coreProperties>
</file>