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9" r:id="rId1"/>
  </p:sldMasterIdLst>
  <p:sldIdLst>
    <p:sldId id="256" r:id="rId2"/>
    <p:sldId id="257" r:id="rId3"/>
    <p:sldId id="282" r:id="rId4"/>
    <p:sldId id="258" r:id="rId5"/>
    <p:sldId id="259" r:id="rId6"/>
    <p:sldId id="260" r:id="rId7"/>
    <p:sldId id="261" r:id="rId8"/>
    <p:sldId id="262" r:id="rId9"/>
    <p:sldId id="263" r:id="rId10"/>
    <p:sldId id="264" r:id="rId11"/>
    <p:sldId id="265" r:id="rId12"/>
    <p:sldId id="278" r:id="rId13"/>
    <p:sldId id="266" r:id="rId14"/>
    <p:sldId id="267" r:id="rId15"/>
    <p:sldId id="277" r:id="rId16"/>
    <p:sldId id="268" r:id="rId17"/>
    <p:sldId id="269" r:id="rId18"/>
    <p:sldId id="270" r:id="rId19"/>
    <p:sldId id="271" r:id="rId20"/>
    <p:sldId id="272" r:id="rId21"/>
    <p:sldId id="273" r:id="rId22"/>
    <p:sldId id="279" r:id="rId23"/>
    <p:sldId id="280" r:id="rId24"/>
    <p:sldId id="281" r:id="rId25"/>
    <p:sldId id="274" r:id="rId26"/>
    <p:sldId id="275" r:id="rId27"/>
    <p:sldId id="27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7"/>
    <p:restoredTop sz="93135"/>
  </p:normalViewPr>
  <p:slideViewPr>
    <p:cSldViewPr snapToGrid="0">
      <p:cViewPr varScale="1">
        <p:scale>
          <a:sx n="64" d="100"/>
          <a:sy n="64" d="100"/>
        </p:scale>
        <p:origin x="3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1">
        <a:schemeClr val="bg2"/>
      </p:bgRef>
    </p:bg>
    <p:spTree>
      <p:nvGrpSpPr>
        <p:cNvPr id="1" name=""/>
        <p:cNvGrpSpPr/>
        <p:nvPr/>
      </p:nvGrpSpPr>
      <p:grpSpPr>
        <a:xfrm>
          <a:off x="0" y="0"/>
          <a:ext cx="0" cy="0"/>
          <a:chOff x="0" y="0"/>
          <a:chExt cx="0" cy="0"/>
        </a:xfrm>
      </p:grpSpPr>
      <p:sp>
        <p:nvSpPr>
          <p:cNvPr id="7" name="矩形 6"/>
          <p:cNvSpPr/>
          <p:nvPr/>
        </p:nvSpPr>
        <p:spPr bwMode="white">
          <a:xfrm>
            <a:off x="0" y="5971033"/>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10" name="矩形 9"/>
          <p:cNvSpPr/>
          <p:nvPr/>
        </p:nvSpPr>
        <p:spPr>
          <a:xfrm>
            <a:off x="-12192" y="6053328"/>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11" name="矩形 10"/>
          <p:cNvSpPr/>
          <p:nvPr/>
        </p:nvSpPr>
        <p:spPr>
          <a:xfrm>
            <a:off x="3145536" y="6044185"/>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8" name="标题 7"/>
          <p:cNvSpPr>
            <a:spLocks noGrp="1"/>
          </p:cNvSpPr>
          <p:nvPr>
            <p:ph type="ctrTitle"/>
          </p:nvPr>
        </p:nvSpPr>
        <p:spPr>
          <a:xfrm>
            <a:off x="3149600" y="4038600"/>
            <a:ext cx="8636000" cy="1828800"/>
          </a:xfrm>
        </p:spPr>
        <p:txBody>
          <a:bodyPr anchor="b"/>
          <a:lstStyle>
            <a:lvl1pPr>
              <a:defRPr cap="all" baseline="0"/>
            </a:lvl1pPr>
          </a:lstStyle>
          <a:p>
            <a:r>
              <a:rPr kumimoji="0" lang="en-US" altLang="zh-CN"/>
              <a:t>Click to edit Master title style</a:t>
            </a:r>
            <a:endParaRPr kumimoji="0" lang="en-US"/>
          </a:p>
        </p:txBody>
      </p:sp>
      <p:sp>
        <p:nvSpPr>
          <p:cNvPr id="9" name="副标题 8"/>
          <p:cNvSpPr>
            <a:spLocks noGrp="1"/>
          </p:cNvSpPr>
          <p:nvPr>
            <p:ph type="subTitle" idx="1"/>
          </p:nvPr>
        </p:nvSpPr>
        <p:spPr>
          <a:xfrm>
            <a:off x="3149600" y="6050037"/>
            <a:ext cx="8940800" cy="685800"/>
          </a:xfrm>
        </p:spPr>
        <p:txBody>
          <a:bodyPr anchor="ctr">
            <a:normAutofit/>
          </a:bodyPr>
          <a:lstStyle>
            <a:lvl1pPr marL="0" indent="0" algn="l">
              <a:buNone/>
              <a:defRPr sz="3000">
                <a:solidFill>
                  <a:srgbClr val="FFFFFF"/>
                </a:solidFill>
              </a:defRPr>
            </a:lvl1pPr>
            <a:lvl2pPr marL="521679" indent="0" algn="ctr">
              <a:buNone/>
            </a:lvl2pPr>
            <a:lvl3pPr marL="1043359" indent="0" algn="ctr">
              <a:buNone/>
            </a:lvl3pPr>
            <a:lvl4pPr marL="1565038" indent="0" algn="ctr">
              <a:buNone/>
            </a:lvl4pPr>
            <a:lvl5pPr marL="2086718" indent="0" algn="ctr">
              <a:buNone/>
            </a:lvl5pPr>
            <a:lvl6pPr marL="2608398" indent="0" algn="ctr">
              <a:buNone/>
            </a:lvl6pPr>
            <a:lvl7pPr marL="3130077" indent="0" algn="ctr">
              <a:buNone/>
            </a:lvl7pPr>
            <a:lvl8pPr marL="3651757" indent="0" algn="ctr">
              <a:buNone/>
            </a:lvl8pPr>
            <a:lvl9pPr marL="4173436" indent="0" algn="ctr">
              <a:buNone/>
            </a:lvl9pPr>
          </a:lstStyle>
          <a:p>
            <a:r>
              <a:rPr kumimoji="0" lang="en-US" altLang="zh-CN"/>
              <a:t>Click to edit Master subtitle style</a:t>
            </a:r>
            <a:endParaRPr kumimoji="0" lang="en-US"/>
          </a:p>
        </p:txBody>
      </p:sp>
      <p:sp>
        <p:nvSpPr>
          <p:cNvPr id="28" name="日期占位符 27"/>
          <p:cNvSpPr>
            <a:spLocks noGrp="1"/>
          </p:cNvSpPr>
          <p:nvPr>
            <p:ph type="dt" sz="half" idx="10"/>
          </p:nvPr>
        </p:nvSpPr>
        <p:spPr>
          <a:xfrm>
            <a:off x="101600" y="6068699"/>
            <a:ext cx="2743200" cy="685800"/>
          </a:xfrm>
        </p:spPr>
        <p:txBody>
          <a:bodyPr>
            <a:noAutofit/>
          </a:bodyPr>
          <a:lstStyle>
            <a:lvl1pPr algn="ctr">
              <a:defRPr sz="2250">
                <a:solidFill>
                  <a:srgbClr val="FFFFFF"/>
                </a:solidFill>
              </a:defRPr>
            </a:lvl1pPr>
          </a:lstStyle>
          <a:p>
            <a:fld id="{B414A492-D42D-4E6C-895E-247A5DC31133}" type="datetimeFigureOut">
              <a:rPr lang="zh-CN" altLang="en-US" smtClean="0"/>
              <a:t>2020/2/27</a:t>
            </a:fld>
            <a:endParaRPr lang="zh-CN" altLang="en-US"/>
          </a:p>
        </p:txBody>
      </p:sp>
      <p:sp>
        <p:nvSpPr>
          <p:cNvPr id="17" name="页脚占位符 16"/>
          <p:cNvSpPr>
            <a:spLocks noGrp="1"/>
          </p:cNvSpPr>
          <p:nvPr>
            <p:ph type="ftr" sz="quarter" idx="11"/>
          </p:nvPr>
        </p:nvSpPr>
        <p:spPr>
          <a:xfrm>
            <a:off x="2780524" y="236539"/>
            <a:ext cx="7823200" cy="365125"/>
          </a:xfrm>
        </p:spPr>
        <p:txBody>
          <a:bodyPr/>
          <a:lstStyle>
            <a:lvl1pPr algn="r">
              <a:defRPr>
                <a:solidFill>
                  <a:schemeClr val="tx2"/>
                </a:solidFill>
              </a:defRPr>
            </a:lvl1pPr>
          </a:lstStyle>
          <a:p>
            <a:endParaRPr lang="zh-CN" altLang="en-US"/>
          </a:p>
        </p:txBody>
      </p:sp>
      <p:sp>
        <p:nvSpPr>
          <p:cNvPr id="29" name="灯片编号占位符 28"/>
          <p:cNvSpPr>
            <a:spLocks noGrp="1"/>
          </p:cNvSpPr>
          <p:nvPr>
            <p:ph type="sldNum" sz="quarter" idx="12"/>
          </p:nvPr>
        </p:nvSpPr>
        <p:spPr>
          <a:xfrm>
            <a:off x="10668000" y="228600"/>
            <a:ext cx="1117600" cy="381000"/>
          </a:xfrm>
        </p:spPr>
        <p:txBody>
          <a:bodyPr/>
          <a:lstStyle>
            <a:lvl1pPr>
              <a:defRPr>
                <a:solidFill>
                  <a:schemeClr val="tx2"/>
                </a:solidFill>
              </a:defRPr>
            </a:lvl1pPr>
          </a:lstStyle>
          <a:p>
            <a:fld id="{942B4E81-E020-46B1-8DF2-B6F50C95D014}" type="slidenum">
              <a:rPr lang="zh-CN" altLang="en-US" smtClean="0"/>
              <a:t>‹#›</a:t>
            </a:fld>
            <a:endParaRPr lang="zh-CN" altLang="en-US"/>
          </a:p>
        </p:txBody>
      </p:sp>
    </p:spTree>
    <p:extLst>
      <p:ext uri="{BB962C8B-B14F-4D97-AF65-F5344CB8AC3E}">
        <p14:creationId xmlns:p14="http://schemas.microsoft.com/office/powerpoint/2010/main" val="30075402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en-US" altLang="zh-CN"/>
              <a:t>Click to edit Master title style</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en-US" altLang="zh-CN"/>
              <a:t>Edit Master text styles</a:t>
            </a:r>
          </a:p>
          <a:p>
            <a:pPr lvl="1" eaLnBrk="1" latinLnBrk="0" hangingPunct="1"/>
            <a:r>
              <a:rPr lang="en-US" altLang="zh-CN"/>
              <a:t>Second level</a:t>
            </a:r>
          </a:p>
          <a:p>
            <a:pPr lvl="2" eaLnBrk="1" latinLnBrk="0" hangingPunct="1"/>
            <a:r>
              <a:rPr lang="en-US" altLang="zh-CN"/>
              <a:t>Third level</a:t>
            </a:r>
          </a:p>
          <a:p>
            <a:pPr lvl="3" eaLnBrk="1" latinLnBrk="0" hangingPunct="1"/>
            <a:r>
              <a:rPr lang="en-US" altLang="zh-CN"/>
              <a:t>Fourth level</a:t>
            </a:r>
          </a:p>
          <a:p>
            <a:pPr lvl="4" eaLnBrk="1" latinLnBrk="0" hangingPunct="1"/>
            <a:r>
              <a:rPr lang="en-US" altLang="zh-CN"/>
              <a:t>Fifth level</a:t>
            </a:r>
            <a:endParaRPr kumimoji="0" lang="en-US"/>
          </a:p>
        </p:txBody>
      </p:sp>
      <p:sp>
        <p:nvSpPr>
          <p:cNvPr id="4" name="日期占位符 3"/>
          <p:cNvSpPr>
            <a:spLocks noGrp="1"/>
          </p:cNvSpPr>
          <p:nvPr>
            <p:ph type="dt" sz="half" idx="10"/>
          </p:nvPr>
        </p:nvSpPr>
        <p:spPr/>
        <p:txBody>
          <a:bodyPr/>
          <a:lstStyle/>
          <a:p>
            <a:fld id="{B414A492-D42D-4E6C-895E-247A5DC31133}" type="datetimeFigureOut">
              <a:rPr lang="zh-CN" altLang="en-US" smtClean="0"/>
              <a:t>2020/2/27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42B4E81-E020-46B1-8DF2-B6F50C95D014}" type="slidenum">
              <a:rPr lang="zh-CN" altLang="en-US" smtClean="0"/>
              <a:t>‹#›</a:t>
            </a:fld>
            <a:endParaRPr lang="zh-CN" altLang="en-US"/>
          </a:p>
        </p:txBody>
      </p:sp>
    </p:spTree>
    <p:extLst>
      <p:ext uri="{BB962C8B-B14F-4D97-AF65-F5344CB8AC3E}">
        <p14:creationId xmlns:p14="http://schemas.microsoft.com/office/powerpoint/2010/main" val="3121236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bg>
      <p:bgRef idx="1001">
        <a:schemeClr val="bg1"/>
      </p:bgRef>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37600" y="609600"/>
            <a:ext cx="2743200" cy="5516563"/>
          </a:xfrm>
        </p:spPr>
        <p:txBody>
          <a:bodyPr vert="eaVert"/>
          <a:lstStyle/>
          <a:p>
            <a:r>
              <a:rPr kumimoji="0" lang="en-US" altLang="zh-CN"/>
              <a:t>Click to edit Master title style</a:t>
            </a:r>
            <a:endParaRPr kumimoji="0" lang="en-US"/>
          </a:p>
        </p:txBody>
      </p:sp>
      <p:sp>
        <p:nvSpPr>
          <p:cNvPr id="3" name="竖排文字占位符 2"/>
          <p:cNvSpPr>
            <a:spLocks noGrp="1"/>
          </p:cNvSpPr>
          <p:nvPr>
            <p:ph type="body" orient="vert" idx="1"/>
          </p:nvPr>
        </p:nvSpPr>
        <p:spPr>
          <a:xfrm>
            <a:off x="609600" y="609601"/>
            <a:ext cx="7416800" cy="5516564"/>
          </a:xfrm>
        </p:spPr>
        <p:txBody>
          <a:bodyPr vert="eaVert"/>
          <a:lstStyle/>
          <a:p>
            <a:pPr lvl="0" eaLnBrk="1" latinLnBrk="0" hangingPunct="1"/>
            <a:r>
              <a:rPr lang="en-US" altLang="zh-CN"/>
              <a:t>Edit Master text styles</a:t>
            </a:r>
          </a:p>
          <a:p>
            <a:pPr lvl="1" eaLnBrk="1" latinLnBrk="0" hangingPunct="1"/>
            <a:r>
              <a:rPr lang="en-US" altLang="zh-CN"/>
              <a:t>Second level</a:t>
            </a:r>
          </a:p>
          <a:p>
            <a:pPr lvl="2" eaLnBrk="1" latinLnBrk="0" hangingPunct="1"/>
            <a:r>
              <a:rPr lang="en-US" altLang="zh-CN"/>
              <a:t>Third level</a:t>
            </a:r>
          </a:p>
          <a:p>
            <a:pPr lvl="3" eaLnBrk="1" latinLnBrk="0" hangingPunct="1"/>
            <a:r>
              <a:rPr lang="en-US" altLang="zh-CN"/>
              <a:t>Fourth level</a:t>
            </a:r>
          </a:p>
          <a:p>
            <a:pPr lvl="4" eaLnBrk="1" latinLnBrk="0" hangingPunct="1"/>
            <a:r>
              <a:rPr lang="en-US" altLang="zh-CN"/>
              <a:t>Fifth level</a:t>
            </a:r>
            <a:endParaRPr kumimoji="0" lang="en-US"/>
          </a:p>
        </p:txBody>
      </p:sp>
      <p:sp>
        <p:nvSpPr>
          <p:cNvPr id="4" name="日期占位符 3"/>
          <p:cNvSpPr>
            <a:spLocks noGrp="1"/>
          </p:cNvSpPr>
          <p:nvPr>
            <p:ph type="dt" sz="half" idx="10"/>
          </p:nvPr>
        </p:nvSpPr>
        <p:spPr>
          <a:xfrm>
            <a:off x="8737601" y="6248403"/>
            <a:ext cx="2946400" cy="365125"/>
          </a:xfrm>
        </p:spPr>
        <p:txBody>
          <a:bodyPr/>
          <a:lstStyle/>
          <a:p>
            <a:fld id="{B414A492-D42D-4E6C-895E-247A5DC31133}" type="datetimeFigureOut">
              <a:rPr lang="zh-CN" altLang="en-US" smtClean="0"/>
              <a:t>2020/2/27</a:t>
            </a:fld>
            <a:endParaRPr lang="zh-CN" altLang="en-US"/>
          </a:p>
        </p:txBody>
      </p:sp>
      <p:sp>
        <p:nvSpPr>
          <p:cNvPr id="5" name="页脚占位符 4"/>
          <p:cNvSpPr>
            <a:spLocks noGrp="1"/>
          </p:cNvSpPr>
          <p:nvPr>
            <p:ph type="ftr" sz="quarter" idx="11"/>
          </p:nvPr>
        </p:nvSpPr>
        <p:spPr>
          <a:xfrm>
            <a:off x="609602" y="6248208"/>
            <a:ext cx="7431310" cy="365125"/>
          </a:xfrm>
        </p:spPr>
        <p:txBody>
          <a:bodyPr/>
          <a:lstStyle/>
          <a:p>
            <a:endParaRPr lang="zh-CN" altLang="en-US"/>
          </a:p>
        </p:txBody>
      </p:sp>
      <p:sp>
        <p:nvSpPr>
          <p:cNvPr id="7" name="矩形 6"/>
          <p:cNvSpPr/>
          <p:nvPr/>
        </p:nvSpPr>
        <p:spPr bwMode="white">
          <a:xfrm>
            <a:off x="8128424" y="0"/>
            <a:ext cx="42672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336" tIns="52168" rIns="104336" bIns="52168" rtlCol="0" anchor="ctr"/>
          <a:lstStyle/>
          <a:p>
            <a:pPr algn="ctr" eaLnBrk="1" latinLnBrk="0" hangingPunct="1"/>
            <a:endParaRPr kumimoji="0" lang="en-US" sz="1688"/>
          </a:p>
        </p:txBody>
      </p:sp>
      <p:sp>
        <p:nvSpPr>
          <p:cNvPr id="8" name="矩形 7"/>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336" tIns="52168" rIns="104336" bIns="52168" rtlCol="0" anchor="ctr"/>
          <a:lstStyle/>
          <a:p>
            <a:pPr algn="ctr" eaLnBrk="1" latinLnBrk="0" hangingPunct="1"/>
            <a:endParaRPr kumimoji="0" lang="en-US" sz="1688"/>
          </a:p>
        </p:txBody>
      </p:sp>
      <p:sp>
        <p:nvSpPr>
          <p:cNvPr id="9" name="矩形 8"/>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336" tIns="52168" rIns="104336" bIns="52168" rtlCol="0" anchor="ctr"/>
          <a:lstStyle/>
          <a:p>
            <a:pPr algn="ctr" eaLnBrk="1" latinLnBrk="0" hangingPunct="1"/>
            <a:endParaRPr kumimoji="0" lang="en-US" sz="1688"/>
          </a:p>
        </p:txBody>
      </p:sp>
      <p:sp>
        <p:nvSpPr>
          <p:cNvPr id="6" name="灯片编号占位符 5"/>
          <p:cNvSpPr>
            <a:spLocks noGrp="1"/>
          </p:cNvSpPr>
          <p:nvPr>
            <p:ph type="sldNum" sz="quarter" idx="12"/>
          </p:nvPr>
        </p:nvSpPr>
        <p:spPr>
          <a:xfrm rot="5400000">
            <a:off x="8075084" y="103716"/>
            <a:ext cx="533400" cy="325968"/>
          </a:xfrm>
        </p:spPr>
        <p:txBody>
          <a:bodyPr/>
          <a:lstStyle/>
          <a:p>
            <a:fld id="{942B4E81-E020-46B1-8DF2-B6F50C95D014}" type="slidenum">
              <a:rPr lang="zh-CN" altLang="en-US" smtClean="0"/>
              <a:t>‹#›</a:t>
            </a:fld>
            <a:endParaRPr lang="zh-CN" altLang="en-US"/>
          </a:p>
        </p:txBody>
      </p:sp>
    </p:spTree>
    <p:extLst>
      <p:ext uri="{BB962C8B-B14F-4D97-AF65-F5344CB8AC3E}">
        <p14:creationId xmlns:p14="http://schemas.microsoft.com/office/powerpoint/2010/main" val="312045361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16864" y="228600"/>
            <a:ext cx="10871200" cy="990600"/>
          </a:xfrm>
        </p:spPr>
        <p:txBody>
          <a:bodyPr>
            <a:normAutofit/>
          </a:bodyPr>
          <a:lstStyle>
            <a:lvl1pPr>
              <a:defRPr sz="4400">
                <a:latin typeface="Arial" panose="020B0604020202020204" pitchFamily="34" charset="0"/>
                <a:cs typeface="Arial" panose="020B0604020202020204" pitchFamily="34" charset="0"/>
              </a:defRPr>
            </a:lvl1pPr>
          </a:lstStyle>
          <a:p>
            <a:r>
              <a:rPr kumimoji="0" lang="en-US" altLang="zh-CN"/>
              <a:t>Click to edit Master title style</a:t>
            </a:r>
            <a:endParaRPr kumimoji="0" lang="en-US"/>
          </a:p>
        </p:txBody>
      </p:sp>
      <p:sp>
        <p:nvSpPr>
          <p:cNvPr id="4" name="日期占位符 3"/>
          <p:cNvSpPr>
            <a:spLocks noGrp="1"/>
          </p:cNvSpPr>
          <p:nvPr>
            <p:ph type="dt" sz="half" idx="10"/>
          </p:nvPr>
        </p:nvSpPr>
        <p:spPr/>
        <p:txBody>
          <a:bodyPr/>
          <a:lstStyle/>
          <a:p>
            <a:fld id="{B414A492-D42D-4E6C-895E-247A5DC31133}" type="datetimeFigureOut">
              <a:rPr lang="zh-CN" altLang="en-US" smtClean="0"/>
              <a:t>2020/2/27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lvl1pPr>
              <a:defRPr>
                <a:solidFill>
                  <a:srgbClr val="FFFFFF"/>
                </a:solidFill>
              </a:defRPr>
            </a:lvl1pPr>
          </a:lstStyle>
          <a:p>
            <a:fld id="{942B4E81-E020-46B1-8DF2-B6F50C95D014}" type="slidenum">
              <a:rPr lang="zh-CN" altLang="en-US" smtClean="0"/>
              <a:t>‹#›</a:t>
            </a:fld>
            <a:endParaRPr lang="zh-CN" altLang="en-US"/>
          </a:p>
        </p:txBody>
      </p:sp>
      <p:sp>
        <p:nvSpPr>
          <p:cNvPr id="8" name="内容占位符 7"/>
          <p:cNvSpPr>
            <a:spLocks noGrp="1"/>
          </p:cNvSpPr>
          <p:nvPr>
            <p:ph sz="quarter" idx="1"/>
          </p:nvPr>
        </p:nvSpPr>
        <p:spPr>
          <a:xfrm>
            <a:off x="816864" y="1600200"/>
            <a:ext cx="10871200" cy="4495800"/>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eaLnBrk="1" latinLnBrk="0" hangingPunct="1"/>
            <a:r>
              <a:rPr lang="en-US" altLang="zh-CN"/>
              <a:t>Edit Master text styles</a:t>
            </a:r>
          </a:p>
          <a:p>
            <a:pPr lvl="1" eaLnBrk="1" latinLnBrk="0" hangingPunct="1"/>
            <a:r>
              <a:rPr lang="en-US" altLang="zh-CN"/>
              <a:t>Second level</a:t>
            </a:r>
          </a:p>
          <a:p>
            <a:pPr lvl="2" eaLnBrk="1" latinLnBrk="0" hangingPunct="1"/>
            <a:r>
              <a:rPr lang="en-US" altLang="zh-CN"/>
              <a:t>Third level</a:t>
            </a:r>
          </a:p>
          <a:p>
            <a:pPr lvl="3" eaLnBrk="1" latinLnBrk="0" hangingPunct="1"/>
            <a:r>
              <a:rPr lang="en-US" altLang="zh-CN"/>
              <a:t>Fourth level</a:t>
            </a:r>
          </a:p>
          <a:p>
            <a:pPr lvl="4" eaLnBrk="1" latinLnBrk="0" hangingPunct="1"/>
            <a:r>
              <a:rPr lang="en-US" altLang="zh-CN"/>
              <a:t>Fifth level</a:t>
            </a:r>
            <a:endParaRPr kumimoji="0" lang="en-US" dirty="0"/>
          </a:p>
        </p:txBody>
      </p:sp>
    </p:spTree>
    <p:extLst>
      <p:ext uri="{BB962C8B-B14F-4D97-AF65-F5344CB8AC3E}">
        <p14:creationId xmlns:p14="http://schemas.microsoft.com/office/powerpoint/2010/main" val="1977047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1"/>
      </p:bgRef>
    </p:bg>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1828800" y="2743201"/>
            <a:ext cx="9497484" cy="1673225"/>
          </a:xfrm>
        </p:spPr>
        <p:txBody>
          <a:bodyPr anchor="t"/>
          <a:lstStyle>
            <a:lvl1pPr marL="0" indent="0">
              <a:buNone/>
              <a:defRPr sz="3188">
                <a:solidFill>
                  <a:schemeClr val="tx2"/>
                </a:solidFill>
              </a:defRPr>
            </a:lvl1pPr>
            <a:lvl2pPr>
              <a:buNone/>
              <a:defRPr sz="2063">
                <a:solidFill>
                  <a:schemeClr val="tx1">
                    <a:tint val="75000"/>
                  </a:schemeClr>
                </a:solidFill>
              </a:defRPr>
            </a:lvl2pPr>
            <a:lvl3pPr>
              <a:buNone/>
              <a:defRPr sz="1781">
                <a:solidFill>
                  <a:schemeClr val="tx1">
                    <a:tint val="75000"/>
                  </a:schemeClr>
                </a:solidFill>
              </a:defRPr>
            </a:lvl3pPr>
            <a:lvl4pPr>
              <a:buNone/>
              <a:defRPr sz="1594">
                <a:solidFill>
                  <a:schemeClr val="tx1">
                    <a:tint val="75000"/>
                  </a:schemeClr>
                </a:solidFill>
              </a:defRPr>
            </a:lvl4pPr>
            <a:lvl5pPr>
              <a:buNone/>
              <a:defRPr sz="1594">
                <a:solidFill>
                  <a:schemeClr val="tx1">
                    <a:tint val="75000"/>
                  </a:schemeClr>
                </a:solidFill>
              </a:defRPr>
            </a:lvl5pPr>
          </a:lstStyle>
          <a:p>
            <a:pPr lvl="0" eaLnBrk="1" latinLnBrk="0" hangingPunct="1"/>
            <a:r>
              <a:rPr kumimoji="0" lang="en-US" altLang="zh-CN"/>
              <a:t>Edit Master text styles</a:t>
            </a:r>
          </a:p>
        </p:txBody>
      </p:sp>
      <p:sp>
        <p:nvSpPr>
          <p:cNvPr id="7" name="矩形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8" name="矩形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9" name="矩形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2" name="标题 1"/>
          <p:cNvSpPr>
            <a:spLocks noGrp="1"/>
          </p:cNvSpPr>
          <p:nvPr>
            <p:ph type="title"/>
          </p:nvPr>
        </p:nvSpPr>
        <p:spPr>
          <a:xfrm>
            <a:off x="1828801" y="1600200"/>
            <a:ext cx="10160000" cy="990600"/>
          </a:xfrm>
        </p:spPr>
        <p:txBody>
          <a:bodyPr/>
          <a:lstStyle>
            <a:lvl1pPr algn="l">
              <a:buNone/>
              <a:defRPr sz="5063" b="0" cap="none">
                <a:solidFill>
                  <a:srgbClr val="FFFFFF"/>
                </a:solidFill>
              </a:defRPr>
            </a:lvl1pPr>
          </a:lstStyle>
          <a:p>
            <a:r>
              <a:rPr kumimoji="0" lang="en-US" altLang="zh-CN"/>
              <a:t>Click to edit Master title style</a:t>
            </a:r>
            <a:endParaRPr kumimoji="0" lang="en-US"/>
          </a:p>
        </p:txBody>
      </p:sp>
      <p:sp>
        <p:nvSpPr>
          <p:cNvPr id="12" name="日期占位符 11"/>
          <p:cNvSpPr>
            <a:spLocks noGrp="1"/>
          </p:cNvSpPr>
          <p:nvPr>
            <p:ph type="dt" sz="half" idx="10"/>
          </p:nvPr>
        </p:nvSpPr>
        <p:spPr/>
        <p:txBody>
          <a:bodyPr/>
          <a:lstStyle/>
          <a:p>
            <a:fld id="{B414A492-D42D-4E6C-895E-247A5DC31133}" type="datetimeFigureOut">
              <a:rPr lang="zh-CN" altLang="en-US" smtClean="0"/>
              <a:t>2020/2/27</a:t>
            </a:fld>
            <a:endParaRPr lang="zh-CN" altLang="en-US"/>
          </a:p>
        </p:txBody>
      </p:sp>
      <p:sp>
        <p:nvSpPr>
          <p:cNvPr id="13" name="灯片编号占位符 12"/>
          <p:cNvSpPr>
            <a:spLocks noGrp="1"/>
          </p:cNvSpPr>
          <p:nvPr>
            <p:ph type="sldNum" sz="quarter" idx="11"/>
          </p:nvPr>
        </p:nvSpPr>
        <p:spPr>
          <a:xfrm>
            <a:off x="0" y="1752600"/>
            <a:ext cx="1727200" cy="701676"/>
          </a:xfrm>
        </p:spPr>
        <p:txBody>
          <a:bodyPr>
            <a:noAutofit/>
          </a:bodyPr>
          <a:lstStyle>
            <a:lvl1pPr>
              <a:defRPr sz="2719">
                <a:solidFill>
                  <a:srgbClr val="FFFFFF"/>
                </a:solidFill>
              </a:defRPr>
            </a:lvl1pPr>
          </a:lstStyle>
          <a:p>
            <a:fld id="{942B4E81-E020-46B1-8DF2-B6F50C95D014}" type="slidenum">
              <a:rPr lang="zh-CN" altLang="en-US" smtClean="0"/>
              <a:t>‹#›</a:t>
            </a:fld>
            <a:endParaRPr lang="zh-CN" altLang="en-US"/>
          </a:p>
        </p:txBody>
      </p:sp>
      <p:sp>
        <p:nvSpPr>
          <p:cNvPr id="14" name="页脚占位符 13"/>
          <p:cNvSpPr>
            <a:spLocks noGrp="1"/>
          </p:cNvSpPr>
          <p:nvPr>
            <p:ph type="ftr" sz="quarter" idx="12"/>
          </p:nvPr>
        </p:nvSpPr>
        <p:spPr/>
        <p:txBody>
          <a:bodyPr/>
          <a:lstStyle/>
          <a:p>
            <a:endParaRPr lang="zh-CN" altLang="en-US"/>
          </a:p>
        </p:txBody>
      </p:sp>
    </p:spTree>
    <p:extLst>
      <p:ext uri="{BB962C8B-B14F-4D97-AF65-F5344CB8AC3E}">
        <p14:creationId xmlns:p14="http://schemas.microsoft.com/office/powerpoint/2010/main" val="88681375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en-US" altLang="zh-CN"/>
              <a:t>Click to edit Master title style</a:t>
            </a:r>
            <a:endParaRPr kumimoji="0" lang="en-US"/>
          </a:p>
        </p:txBody>
      </p:sp>
      <p:sp>
        <p:nvSpPr>
          <p:cNvPr id="9" name="内容占位符 8"/>
          <p:cNvSpPr>
            <a:spLocks noGrp="1"/>
          </p:cNvSpPr>
          <p:nvPr>
            <p:ph sz="quarter" idx="1"/>
          </p:nvPr>
        </p:nvSpPr>
        <p:spPr>
          <a:xfrm>
            <a:off x="812800" y="1589567"/>
            <a:ext cx="5181600" cy="4572000"/>
          </a:xfrm>
        </p:spPr>
        <p:txBody>
          <a:bodyPr/>
          <a:lstStyle/>
          <a:p>
            <a:pPr lvl="0" eaLnBrk="1" latinLnBrk="0" hangingPunct="1"/>
            <a:r>
              <a:rPr lang="en-US" altLang="zh-CN"/>
              <a:t>Edit Master text styles</a:t>
            </a:r>
          </a:p>
          <a:p>
            <a:pPr lvl="1" eaLnBrk="1" latinLnBrk="0" hangingPunct="1"/>
            <a:r>
              <a:rPr lang="en-US" altLang="zh-CN"/>
              <a:t>Second level</a:t>
            </a:r>
          </a:p>
          <a:p>
            <a:pPr lvl="2" eaLnBrk="1" latinLnBrk="0" hangingPunct="1"/>
            <a:r>
              <a:rPr lang="en-US" altLang="zh-CN"/>
              <a:t>Third level</a:t>
            </a:r>
          </a:p>
          <a:p>
            <a:pPr lvl="3" eaLnBrk="1" latinLnBrk="0" hangingPunct="1"/>
            <a:r>
              <a:rPr lang="en-US" altLang="zh-CN"/>
              <a:t>Fourth level</a:t>
            </a:r>
          </a:p>
          <a:p>
            <a:pPr lvl="4" eaLnBrk="1" latinLnBrk="0" hangingPunct="1"/>
            <a:r>
              <a:rPr lang="en-US" altLang="zh-CN"/>
              <a:t>Fifth level</a:t>
            </a:r>
            <a:endParaRPr kumimoji="0" lang="en-US"/>
          </a:p>
        </p:txBody>
      </p:sp>
      <p:sp>
        <p:nvSpPr>
          <p:cNvPr id="11" name="内容占位符 10"/>
          <p:cNvSpPr>
            <a:spLocks noGrp="1"/>
          </p:cNvSpPr>
          <p:nvPr>
            <p:ph sz="quarter" idx="2"/>
          </p:nvPr>
        </p:nvSpPr>
        <p:spPr>
          <a:xfrm>
            <a:off x="6459869" y="1589567"/>
            <a:ext cx="5181600" cy="4572000"/>
          </a:xfrm>
        </p:spPr>
        <p:txBody>
          <a:bodyPr/>
          <a:lstStyle/>
          <a:p>
            <a:pPr lvl="0" eaLnBrk="1" latinLnBrk="0" hangingPunct="1"/>
            <a:r>
              <a:rPr lang="en-US" altLang="zh-CN"/>
              <a:t>Edit Master text styles</a:t>
            </a:r>
          </a:p>
          <a:p>
            <a:pPr lvl="1" eaLnBrk="1" latinLnBrk="0" hangingPunct="1"/>
            <a:r>
              <a:rPr lang="en-US" altLang="zh-CN"/>
              <a:t>Second level</a:t>
            </a:r>
          </a:p>
          <a:p>
            <a:pPr lvl="2" eaLnBrk="1" latinLnBrk="0" hangingPunct="1"/>
            <a:r>
              <a:rPr lang="en-US" altLang="zh-CN"/>
              <a:t>Third level</a:t>
            </a:r>
          </a:p>
          <a:p>
            <a:pPr lvl="3" eaLnBrk="1" latinLnBrk="0" hangingPunct="1"/>
            <a:r>
              <a:rPr lang="en-US" altLang="zh-CN"/>
              <a:t>Fourth level</a:t>
            </a:r>
          </a:p>
          <a:p>
            <a:pPr lvl="4" eaLnBrk="1" latinLnBrk="0" hangingPunct="1"/>
            <a:r>
              <a:rPr lang="en-US" altLang="zh-CN"/>
              <a:t>Fifth level</a:t>
            </a:r>
            <a:endParaRPr kumimoji="0" lang="en-US"/>
          </a:p>
        </p:txBody>
      </p:sp>
      <p:sp>
        <p:nvSpPr>
          <p:cNvPr id="8" name="日期占位符 7"/>
          <p:cNvSpPr>
            <a:spLocks noGrp="1"/>
          </p:cNvSpPr>
          <p:nvPr>
            <p:ph type="dt" sz="half" idx="15"/>
          </p:nvPr>
        </p:nvSpPr>
        <p:spPr/>
        <p:txBody>
          <a:bodyPr rtlCol="0"/>
          <a:lstStyle/>
          <a:p>
            <a:fld id="{B414A492-D42D-4E6C-895E-247A5DC31133}" type="datetimeFigureOut">
              <a:rPr lang="zh-CN" altLang="en-US" smtClean="0"/>
              <a:t>2020/2/27</a:t>
            </a:fld>
            <a:endParaRPr lang="zh-CN" altLang="en-US"/>
          </a:p>
        </p:txBody>
      </p:sp>
      <p:sp>
        <p:nvSpPr>
          <p:cNvPr id="10" name="灯片编号占位符 9"/>
          <p:cNvSpPr>
            <a:spLocks noGrp="1"/>
          </p:cNvSpPr>
          <p:nvPr>
            <p:ph type="sldNum" sz="quarter" idx="16"/>
          </p:nvPr>
        </p:nvSpPr>
        <p:spPr/>
        <p:txBody>
          <a:bodyPr rtlCol="0"/>
          <a:lstStyle/>
          <a:p>
            <a:fld id="{942B4E81-E020-46B1-8DF2-B6F50C95D014}" type="slidenum">
              <a:rPr lang="zh-CN" altLang="en-US" smtClean="0"/>
              <a:t>‹#›</a:t>
            </a:fld>
            <a:endParaRPr lang="zh-CN" altLang="en-US"/>
          </a:p>
        </p:txBody>
      </p:sp>
      <p:sp>
        <p:nvSpPr>
          <p:cNvPr id="12" name="页脚占位符 11"/>
          <p:cNvSpPr>
            <a:spLocks noGrp="1"/>
          </p:cNvSpPr>
          <p:nvPr>
            <p:ph type="ftr" sz="quarter" idx="17"/>
          </p:nvPr>
        </p:nvSpPr>
        <p:spPr/>
        <p:txBody>
          <a:bodyPr rtlCol="0"/>
          <a:lstStyle/>
          <a:p>
            <a:endParaRPr lang="zh-CN" altLang="en-US"/>
          </a:p>
        </p:txBody>
      </p:sp>
    </p:spTree>
    <p:extLst>
      <p:ext uri="{BB962C8B-B14F-4D97-AF65-F5344CB8AC3E}">
        <p14:creationId xmlns:p14="http://schemas.microsoft.com/office/powerpoint/2010/main" val="3009697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711200" y="273050"/>
            <a:ext cx="10871200" cy="869950"/>
          </a:xfrm>
        </p:spPr>
        <p:txBody>
          <a:bodyPr anchor="ctr"/>
          <a:lstStyle>
            <a:lvl1pPr>
              <a:defRPr/>
            </a:lvl1pPr>
          </a:lstStyle>
          <a:p>
            <a:r>
              <a:rPr kumimoji="0" lang="en-US" altLang="zh-CN"/>
              <a:t>Click to edit Master title style</a:t>
            </a:r>
            <a:endParaRPr kumimoji="0" lang="en-US"/>
          </a:p>
        </p:txBody>
      </p:sp>
      <p:sp>
        <p:nvSpPr>
          <p:cNvPr id="11" name="内容占位符 10"/>
          <p:cNvSpPr>
            <a:spLocks noGrp="1"/>
          </p:cNvSpPr>
          <p:nvPr>
            <p:ph sz="quarter" idx="2"/>
          </p:nvPr>
        </p:nvSpPr>
        <p:spPr>
          <a:xfrm>
            <a:off x="812800" y="2438400"/>
            <a:ext cx="5181600" cy="3581400"/>
          </a:xfrm>
        </p:spPr>
        <p:txBody>
          <a:bodyPr/>
          <a:lstStyle/>
          <a:p>
            <a:pPr lvl="0" eaLnBrk="1" latinLnBrk="0" hangingPunct="1"/>
            <a:r>
              <a:rPr lang="en-US" altLang="zh-CN"/>
              <a:t>Edit Master text styles</a:t>
            </a:r>
          </a:p>
          <a:p>
            <a:pPr lvl="1" eaLnBrk="1" latinLnBrk="0" hangingPunct="1"/>
            <a:r>
              <a:rPr lang="en-US" altLang="zh-CN"/>
              <a:t>Second level</a:t>
            </a:r>
          </a:p>
          <a:p>
            <a:pPr lvl="2" eaLnBrk="1" latinLnBrk="0" hangingPunct="1"/>
            <a:r>
              <a:rPr lang="en-US" altLang="zh-CN"/>
              <a:t>Third level</a:t>
            </a:r>
          </a:p>
          <a:p>
            <a:pPr lvl="3" eaLnBrk="1" latinLnBrk="0" hangingPunct="1"/>
            <a:r>
              <a:rPr lang="en-US" altLang="zh-CN"/>
              <a:t>Fourth level</a:t>
            </a:r>
          </a:p>
          <a:p>
            <a:pPr lvl="4" eaLnBrk="1" latinLnBrk="0" hangingPunct="1"/>
            <a:r>
              <a:rPr lang="en-US" altLang="zh-CN"/>
              <a:t>Fifth level</a:t>
            </a:r>
            <a:endParaRPr kumimoji="0" lang="en-US"/>
          </a:p>
        </p:txBody>
      </p:sp>
      <p:sp>
        <p:nvSpPr>
          <p:cNvPr id="13" name="内容占位符 12"/>
          <p:cNvSpPr>
            <a:spLocks noGrp="1"/>
          </p:cNvSpPr>
          <p:nvPr>
            <p:ph sz="quarter" idx="4"/>
          </p:nvPr>
        </p:nvSpPr>
        <p:spPr>
          <a:xfrm>
            <a:off x="6400800" y="2438400"/>
            <a:ext cx="5181600" cy="3581400"/>
          </a:xfrm>
        </p:spPr>
        <p:txBody>
          <a:bodyPr/>
          <a:lstStyle/>
          <a:p>
            <a:pPr lvl="0" eaLnBrk="1" latinLnBrk="0" hangingPunct="1"/>
            <a:r>
              <a:rPr lang="en-US" altLang="zh-CN"/>
              <a:t>Edit Master text styles</a:t>
            </a:r>
          </a:p>
          <a:p>
            <a:pPr lvl="1" eaLnBrk="1" latinLnBrk="0" hangingPunct="1"/>
            <a:r>
              <a:rPr lang="en-US" altLang="zh-CN"/>
              <a:t>Second level</a:t>
            </a:r>
          </a:p>
          <a:p>
            <a:pPr lvl="2" eaLnBrk="1" latinLnBrk="0" hangingPunct="1"/>
            <a:r>
              <a:rPr lang="en-US" altLang="zh-CN"/>
              <a:t>Third level</a:t>
            </a:r>
          </a:p>
          <a:p>
            <a:pPr lvl="3" eaLnBrk="1" latinLnBrk="0" hangingPunct="1"/>
            <a:r>
              <a:rPr lang="en-US" altLang="zh-CN"/>
              <a:t>Fourth level</a:t>
            </a:r>
          </a:p>
          <a:p>
            <a:pPr lvl="4" eaLnBrk="1" latinLnBrk="0" hangingPunct="1"/>
            <a:r>
              <a:rPr lang="en-US" altLang="zh-CN"/>
              <a:t>Fifth level</a:t>
            </a:r>
            <a:endParaRPr kumimoji="0" lang="en-US"/>
          </a:p>
        </p:txBody>
      </p:sp>
      <p:sp>
        <p:nvSpPr>
          <p:cNvPr id="10" name="日期占位符 9"/>
          <p:cNvSpPr>
            <a:spLocks noGrp="1"/>
          </p:cNvSpPr>
          <p:nvPr>
            <p:ph type="dt" sz="half" idx="15"/>
          </p:nvPr>
        </p:nvSpPr>
        <p:spPr/>
        <p:txBody>
          <a:bodyPr rtlCol="0"/>
          <a:lstStyle/>
          <a:p>
            <a:fld id="{B414A492-D42D-4E6C-895E-247A5DC31133}" type="datetimeFigureOut">
              <a:rPr lang="zh-CN" altLang="en-US" smtClean="0"/>
              <a:t>2020/2/27</a:t>
            </a:fld>
            <a:endParaRPr lang="zh-CN" altLang="en-US"/>
          </a:p>
        </p:txBody>
      </p:sp>
      <p:sp>
        <p:nvSpPr>
          <p:cNvPr id="12" name="灯片编号占位符 11"/>
          <p:cNvSpPr>
            <a:spLocks noGrp="1"/>
          </p:cNvSpPr>
          <p:nvPr>
            <p:ph type="sldNum" sz="quarter" idx="16"/>
          </p:nvPr>
        </p:nvSpPr>
        <p:spPr/>
        <p:txBody>
          <a:bodyPr rtlCol="0"/>
          <a:lstStyle/>
          <a:p>
            <a:fld id="{942B4E81-E020-46B1-8DF2-B6F50C95D014}" type="slidenum">
              <a:rPr lang="zh-CN" altLang="en-US" smtClean="0"/>
              <a:t>‹#›</a:t>
            </a:fld>
            <a:endParaRPr lang="zh-CN" altLang="en-US"/>
          </a:p>
        </p:txBody>
      </p:sp>
      <p:sp>
        <p:nvSpPr>
          <p:cNvPr id="14" name="页脚占位符 13"/>
          <p:cNvSpPr>
            <a:spLocks noGrp="1"/>
          </p:cNvSpPr>
          <p:nvPr>
            <p:ph type="ftr" sz="quarter" idx="17"/>
          </p:nvPr>
        </p:nvSpPr>
        <p:spPr/>
        <p:txBody>
          <a:bodyPr rtlCol="0"/>
          <a:lstStyle/>
          <a:p>
            <a:endParaRPr lang="zh-CN" altLang="en-US"/>
          </a:p>
        </p:txBody>
      </p:sp>
      <p:sp>
        <p:nvSpPr>
          <p:cNvPr id="16" name="文本占位符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250" b="1">
                <a:solidFill>
                  <a:srgbClr val="FFFFFF"/>
                </a:solidFill>
              </a:defRPr>
            </a:lvl1pPr>
          </a:lstStyle>
          <a:p>
            <a:pPr lvl="0" eaLnBrk="1" latinLnBrk="0" hangingPunct="1"/>
            <a:r>
              <a:rPr kumimoji="0" lang="en-US" altLang="zh-CN"/>
              <a:t>Edit Master text styles</a:t>
            </a:r>
          </a:p>
        </p:txBody>
      </p:sp>
      <p:sp>
        <p:nvSpPr>
          <p:cNvPr id="15" name="文本占位符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250" b="1">
                <a:solidFill>
                  <a:srgbClr val="FFFFFF"/>
                </a:solidFill>
              </a:defRPr>
            </a:lvl1pPr>
          </a:lstStyle>
          <a:p>
            <a:pPr lvl="0" eaLnBrk="1" latinLnBrk="0" hangingPunct="1"/>
            <a:r>
              <a:rPr kumimoji="0" lang="en-US" altLang="zh-CN"/>
              <a:t>Edit Master text styles</a:t>
            </a:r>
          </a:p>
        </p:txBody>
      </p:sp>
    </p:spTree>
    <p:extLst>
      <p:ext uri="{BB962C8B-B14F-4D97-AF65-F5344CB8AC3E}">
        <p14:creationId xmlns:p14="http://schemas.microsoft.com/office/powerpoint/2010/main" val="2077446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en-US" altLang="zh-CN"/>
              <a:t>Click to edit Master title style</a:t>
            </a:r>
            <a:endParaRPr kumimoji="0" lang="en-US"/>
          </a:p>
        </p:txBody>
      </p:sp>
      <p:sp>
        <p:nvSpPr>
          <p:cNvPr id="3" name="日期占位符 2"/>
          <p:cNvSpPr>
            <a:spLocks noGrp="1"/>
          </p:cNvSpPr>
          <p:nvPr>
            <p:ph type="dt" sz="half" idx="10"/>
          </p:nvPr>
        </p:nvSpPr>
        <p:spPr/>
        <p:txBody>
          <a:bodyPr/>
          <a:lstStyle/>
          <a:p>
            <a:fld id="{B414A492-D42D-4E6C-895E-247A5DC31133}" type="datetimeFigureOut">
              <a:rPr lang="zh-CN" altLang="en-US" smtClean="0"/>
              <a:t>2020/2/27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lvl1pPr>
              <a:defRPr>
                <a:solidFill>
                  <a:srgbClr val="FFFFFF"/>
                </a:solidFill>
              </a:defRPr>
            </a:lvl1pPr>
          </a:lstStyle>
          <a:p>
            <a:fld id="{942B4E81-E020-46B1-8DF2-B6F50C95D014}" type="slidenum">
              <a:rPr lang="zh-CN" altLang="en-US" smtClean="0"/>
              <a:t>‹#›</a:t>
            </a:fld>
            <a:endParaRPr lang="zh-CN" altLang="en-US"/>
          </a:p>
        </p:txBody>
      </p:sp>
    </p:spTree>
    <p:extLst>
      <p:ext uri="{BB962C8B-B14F-4D97-AF65-F5344CB8AC3E}">
        <p14:creationId xmlns:p14="http://schemas.microsoft.com/office/powerpoint/2010/main" val="1186607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414A492-D42D-4E6C-895E-247A5DC31133}" type="datetimeFigureOut">
              <a:rPr lang="zh-CN" altLang="en-US" smtClean="0"/>
              <a:t>2020/2/27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a:xfrm>
            <a:off x="1" y="6248400"/>
            <a:ext cx="711200" cy="381000"/>
          </a:xfrm>
        </p:spPr>
        <p:txBody>
          <a:bodyPr/>
          <a:lstStyle>
            <a:lvl1pPr>
              <a:defRPr>
                <a:solidFill>
                  <a:schemeClr val="tx2"/>
                </a:solidFill>
              </a:defRPr>
            </a:lvl1pPr>
          </a:lstStyle>
          <a:p>
            <a:fld id="{942B4E81-E020-46B1-8DF2-B6F50C95D014}" type="slidenum">
              <a:rPr lang="zh-CN" altLang="en-US" smtClean="0"/>
              <a:t>‹#›</a:t>
            </a:fld>
            <a:endParaRPr lang="zh-CN" altLang="en-US"/>
          </a:p>
        </p:txBody>
      </p:sp>
    </p:spTree>
    <p:extLst>
      <p:ext uri="{BB962C8B-B14F-4D97-AF65-F5344CB8AC3E}">
        <p14:creationId xmlns:p14="http://schemas.microsoft.com/office/powerpoint/2010/main" val="3103480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12800" y="273050"/>
            <a:ext cx="10769600" cy="869950"/>
          </a:xfrm>
        </p:spPr>
        <p:txBody>
          <a:bodyPr anchor="ctr"/>
          <a:lstStyle>
            <a:lvl1pPr algn="l">
              <a:buNone/>
              <a:defRPr sz="5063" b="0"/>
            </a:lvl1pPr>
          </a:lstStyle>
          <a:p>
            <a:r>
              <a:rPr kumimoji="0" lang="en-US" altLang="zh-CN"/>
              <a:t>Click to edit Master title style</a:t>
            </a:r>
            <a:endParaRPr kumimoji="0" lang="en-US"/>
          </a:p>
        </p:txBody>
      </p:sp>
      <p:sp>
        <p:nvSpPr>
          <p:cNvPr id="5" name="日期占位符 4"/>
          <p:cNvSpPr>
            <a:spLocks noGrp="1"/>
          </p:cNvSpPr>
          <p:nvPr>
            <p:ph type="dt" sz="half" idx="10"/>
          </p:nvPr>
        </p:nvSpPr>
        <p:spPr/>
        <p:txBody>
          <a:bodyPr/>
          <a:lstStyle/>
          <a:p>
            <a:fld id="{B414A492-D42D-4E6C-895E-247A5DC31133}" type="datetimeFigureOut">
              <a:rPr lang="zh-CN" altLang="en-US" smtClean="0"/>
              <a:t>2020/2/27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lvl1pPr>
              <a:defRPr>
                <a:solidFill>
                  <a:srgbClr val="FFFFFF"/>
                </a:solidFill>
              </a:defRPr>
            </a:lvl1pPr>
          </a:lstStyle>
          <a:p>
            <a:fld id="{942B4E81-E020-46B1-8DF2-B6F50C95D014}" type="slidenum">
              <a:rPr lang="zh-CN" altLang="en-US" smtClean="0"/>
              <a:t>‹#›</a:t>
            </a:fld>
            <a:endParaRPr lang="zh-CN" altLang="en-US"/>
          </a:p>
        </p:txBody>
      </p:sp>
      <p:sp>
        <p:nvSpPr>
          <p:cNvPr id="3" name="文本占位符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66937" tIns="222583" rIns="166937" bIns="111292"/>
          <a:lstStyle>
            <a:lvl1pPr marL="0" indent="0">
              <a:spcAft>
                <a:spcPts val="1141"/>
              </a:spcAft>
              <a:buNone/>
              <a:defRPr sz="2063"/>
            </a:lvl1pPr>
            <a:lvl2pPr>
              <a:buNone/>
              <a:defRPr sz="1406"/>
            </a:lvl2pPr>
            <a:lvl3pPr>
              <a:buNone/>
              <a:defRPr sz="1125"/>
            </a:lvl3pPr>
            <a:lvl4pPr>
              <a:buNone/>
              <a:defRPr sz="1031"/>
            </a:lvl4pPr>
            <a:lvl5pPr>
              <a:buNone/>
              <a:defRPr sz="1031"/>
            </a:lvl5pPr>
          </a:lstStyle>
          <a:p>
            <a:pPr lvl="0" eaLnBrk="1" latinLnBrk="0" hangingPunct="1"/>
            <a:r>
              <a:rPr kumimoji="0" lang="en-US" altLang="zh-CN"/>
              <a:t>Edit Master text styles</a:t>
            </a:r>
          </a:p>
        </p:txBody>
      </p:sp>
      <p:sp>
        <p:nvSpPr>
          <p:cNvPr id="9" name="内容占位符 8"/>
          <p:cNvSpPr>
            <a:spLocks noGrp="1"/>
          </p:cNvSpPr>
          <p:nvPr>
            <p:ph sz="quarter" idx="1"/>
          </p:nvPr>
        </p:nvSpPr>
        <p:spPr>
          <a:xfrm>
            <a:off x="3149601" y="1752600"/>
            <a:ext cx="8534400" cy="4419600"/>
          </a:xfrm>
        </p:spPr>
        <p:txBody>
          <a:bodyPr/>
          <a:lstStyle/>
          <a:p>
            <a:pPr lvl="0" eaLnBrk="1" latinLnBrk="0" hangingPunct="1"/>
            <a:r>
              <a:rPr lang="en-US" altLang="zh-CN"/>
              <a:t>Edit Master text styles</a:t>
            </a:r>
          </a:p>
          <a:p>
            <a:pPr lvl="1" eaLnBrk="1" latinLnBrk="0" hangingPunct="1"/>
            <a:r>
              <a:rPr lang="en-US" altLang="zh-CN"/>
              <a:t>Second level</a:t>
            </a:r>
          </a:p>
          <a:p>
            <a:pPr lvl="2" eaLnBrk="1" latinLnBrk="0" hangingPunct="1"/>
            <a:r>
              <a:rPr lang="en-US" altLang="zh-CN"/>
              <a:t>Third level</a:t>
            </a:r>
          </a:p>
          <a:p>
            <a:pPr lvl="3" eaLnBrk="1" latinLnBrk="0" hangingPunct="1"/>
            <a:r>
              <a:rPr lang="en-US" altLang="zh-CN"/>
              <a:t>Fourth level</a:t>
            </a:r>
          </a:p>
          <a:p>
            <a:pPr lvl="4" eaLnBrk="1" latinLnBrk="0" hangingPunct="1"/>
            <a:r>
              <a:rPr lang="en-US" altLang="zh-CN"/>
              <a:t>Fifth level</a:t>
            </a:r>
            <a:endParaRPr kumimoji="0" lang="en-US"/>
          </a:p>
        </p:txBody>
      </p:sp>
    </p:spTree>
    <p:extLst>
      <p:ext uri="{BB962C8B-B14F-4D97-AF65-F5344CB8AC3E}">
        <p14:creationId xmlns:p14="http://schemas.microsoft.com/office/powerpoint/2010/main" val="158613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bg>
      <p:bgRef idx="1003">
        <a:schemeClr val="bg2"/>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2133600" y="5486400"/>
            <a:ext cx="9753600" cy="685800"/>
          </a:xfrm>
        </p:spPr>
        <p:txBody>
          <a:bodyPr/>
          <a:lstStyle>
            <a:lvl1pPr marL="0" indent="0">
              <a:buFontTx/>
              <a:buNone/>
              <a:defRPr sz="1969"/>
            </a:lvl1pPr>
            <a:lvl2pPr>
              <a:buFontTx/>
              <a:buNone/>
              <a:defRPr sz="1406"/>
            </a:lvl2pPr>
            <a:lvl3pPr>
              <a:buFontTx/>
              <a:buNone/>
              <a:defRPr sz="1125"/>
            </a:lvl3pPr>
            <a:lvl4pPr>
              <a:buFontTx/>
              <a:buNone/>
              <a:defRPr sz="1031"/>
            </a:lvl4pPr>
            <a:lvl5pPr>
              <a:buFontTx/>
              <a:buNone/>
              <a:defRPr sz="1031"/>
            </a:lvl5pPr>
          </a:lstStyle>
          <a:p>
            <a:pPr lvl="0" eaLnBrk="1" latinLnBrk="0" hangingPunct="1"/>
            <a:r>
              <a:rPr kumimoji="0" lang="en-US" altLang="zh-CN"/>
              <a:t>Edit Master text styles</a:t>
            </a:r>
          </a:p>
        </p:txBody>
      </p:sp>
      <p:sp>
        <p:nvSpPr>
          <p:cNvPr id="8" name="矩形 7"/>
          <p:cNvSpPr/>
          <p:nvPr/>
        </p:nvSpPr>
        <p:spPr bwMode="white">
          <a:xfrm>
            <a:off x="-12192" y="4572000"/>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9" name="矩形 8"/>
          <p:cNvSpPr/>
          <p:nvPr/>
        </p:nvSpPr>
        <p:spPr>
          <a:xfrm>
            <a:off x="-12192" y="4663441"/>
            <a:ext cx="195072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10" name="矩形 9"/>
          <p:cNvSpPr/>
          <p:nvPr/>
        </p:nvSpPr>
        <p:spPr>
          <a:xfrm>
            <a:off x="2060449" y="4654296"/>
            <a:ext cx="101315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2" name="标题 1"/>
          <p:cNvSpPr>
            <a:spLocks noGrp="1"/>
          </p:cNvSpPr>
          <p:nvPr>
            <p:ph type="title"/>
          </p:nvPr>
        </p:nvSpPr>
        <p:spPr>
          <a:xfrm>
            <a:off x="2133600" y="4648200"/>
            <a:ext cx="9753600" cy="685800"/>
          </a:xfrm>
        </p:spPr>
        <p:txBody>
          <a:bodyPr anchor="ctr"/>
          <a:lstStyle>
            <a:lvl1pPr algn="l">
              <a:buNone/>
              <a:defRPr sz="3188" b="0">
                <a:solidFill>
                  <a:srgbClr val="FFFFFF"/>
                </a:solidFill>
              </a:defRPr>
            </a:lvl1pPr>
          </a:lstStyle>
          <a:p>
            <a:r>
              <a:rPr kumimoji="0" lang="en-US" altLang="zh-CN"/>
              <a:t>Click to edit Master title style</a:t>
            </a:r>
            <a:endParaRPr kumimoji="0" lang="en-US"/>
          </a:p>
        </p:txBody>
      </p:sp>
      <p:sp>
        <p:nvSpPr>
          <p:cNvPr id="11" name="矩形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12" name="日期占位符 11"/>
          <p:cNvSpPr>
            <a:spLocks noGrp="1"/>
          </p:cNvSpPr>
          <p:nvPr>
            <p:ph type="dt" sz="half" idx="10"/>
          </p:nvPr>
        </p:nvSpPr>
        <p:spPr>
          <a:xfrm>
            <a:off x="8331200" y="6248401"/>
            <a:ext cx="3556000" cy="365125"/>
          </a:xfrm>
        </p:spPr>
        <p:txBody>
          <a:bodyPr rtlCol="0"/>
          <a:lstStyle/>
          <a:p>
            <a:fld id="{B414A492-D42D-4E6C-895E-247A5DC31133}" type="datetimeFigureOut">
              <a:rPr lang="zh-CN" altLang="en-US" smtClean="0"/>
              <a:t>2020/2/27</a:t>
            </a:fld>
            <a:endParaRPr lang="zh-CN" altLang="en-US"/>
          </a:p>
        </p:txBody>
      </p:sp>
      <p:sp>
        <p:nvSpPr>
          <p:cNvPr id="13" name="灯片编号占位符 12"/>
          <p:cNvSpPr>
            <a:spLocks noGrp="1"/>
          </p:cNvSpPr>
          <p:nvPr>
            <p:ph type="sldNum" sz="quarter" idx="11"/>
          </p:nvPr>
        </p:nvSpPr>
        <p:spPr>
          <a:xfrm>
            <a:off x="0" y="4667250"/>
            <a:ext cx="1930400" cy="663578"/>
          </a:xfrm>
        </p:spPr>
        <p:txBody>
          <a:bodyPr rtlCol="0"/>
          <a:lstStyle>
            <a:lvl1pPr>
              <a:defRPr sz="3188"/>
            </a:lvl1pPr>
          </a:lstStyle>
          <a:p>
            <a:fld id="{942B4E81-E020-46B1-8DF2-B6F50C95D014}" type="slidenum">
              <a:rPr lang="zh-CN" altLang="en-US" smtClean="0"/>
              <a:t>‹#›</a:t>
            </a:fld>
            <a:endParaRPr lang="zh-CN" altLang="en-US"/>
          </a:p>
        </p:txBody>
      </p:sp>
      <p:sp>
        <p:nvSpPr>
          <p:cNvPr id="14" name="页脚占位符 13"/>
          <p:cNvSpPr>
            <a:spLocks noGrp="1"/>
          </p:cNvSpPr>
          <p:nvPr>
            <p:ph type="ftr" sz="quarter" idx="12"/>
          </p:nvPr>
        </p:nvSpPr>
        <p:spPr>
          <a:xfrm>
            <a:off x="2133601" y="6248207"/>
            <a:ext cx="6096000" cy="365125"/>
          </a:xfrm>
        </p:spPr>
        <p:txBody>
          <a:bodyPr rtlCol="0"/>
          <a:lstStyle/>
          <a:p>
            <a:endParaRPr lang="zh-CN" altLang="en-US"/>
          </a:p>
        </p:txBody>
      </p:sp>
      <p:sp>
        <p:nvSpPr>
          <p:cNvPr id="3" name="图片占位符 2"/>
          <p:cNvSpPr>
            <a:spLocks noGrp="1"/>
          </p:cNvSpPr>
          <p:nvPr>
            <p:ph type="pic" idx="1"/>
          </p:nvPr>
        </p:nvSpPr>
        <p:spPr>
          <a:xfrm>
            <a:off x="2080768" y="1"/>
            <a:ext cx="10111232" cy="4568952"/>
          </a:xfrm>
          <a:solidFill>
            <a:schemeClr val="accent1">
              <a:tint val="40000"/>
            </a:schemeClr>
          </a:solidFill>
          <a:ln>
            <a:noFill/>
          </a:ln>
        </p:spPr>
        <p:txBody>
          <a:bodyPr/>
          <a:lstStyle>
            <a:lvl1pPr marL="0" indent="0">
              <a:buNone/>
              <a:defRPr sz="3656"/>
            </a:lvl1pPr>
          </a:lstStyle>
          <a:p>
            <a:r>
              <a:rPr kumimoji="0" lang="en-US" altLang="zh-CN"/>
              <a:t>Click icon to add picture</a:t>
            </a:r>
            <a:endParaRPr kumimoji="0" lang="en-US" dirty="0"/>
          </a:p>
        </p:txBody>
      </p:sp>
    </p:spTree>
    <p:extLst>
      <p:ext uri="{BB962C8B-B14F-4D97-AF65-F5344CB8AC3E}">
        <p14:creationId xmlns:p14="http://schemas.microsoft.com/office/powerpoint/2010/main" val="48046365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标题占位符 21"/>
          <p:cNvSpPr>
            <a:spLocks noGrp="1"/>
          </p:cNvSpPr>
          <p:nvPr>
            <p:ph type="title"/>
          </p:nvPr>
        </p:nvSpPr>
        <p:spPr>
          <a:xfrm>
            <a:off x="812800" y="228600"/>
            <a:ext cx="10871200" cy="990600"/>
          </a:xfrm>
          <a:prstGeom prst="rect">
            <a:avLst/>
          </a:prstGeom>
        </p:spPr>
        <p:txBody>
          <a:bodyPr vert="horz" lIns="111292" tIns="55646" rIns="111292" bIns="55646" anchor="ctr">
            <a:normAutofit/>
          </a:bodyPr>
          <a:lstStyle/>
          <a:p>
            <a:r>
              <a:rPr kumimoji="0" lang="zh-CN" altLang="en-US"/>
              <a:t>单击此处编辑母版标题样式</a:t>
            </a:r>
            <a:endParaRPr kumimoji="0" lang="en-US"/>
          </a:p>
        </p:txBody>
      </p:sp>
      <p:sp>
        <p:nvSpPr>
          <p:cNvPr id="13" name="文本占位符 12"/>
          <p:cNvSpPr>
            <a:spLocks noGrp="1"/>
          </p:cNvSpPr>
          <p:nvPr>
            <p:ph type="body" idx="1"/>
          </p:nvPr>
        </p:nvSpPr>
        <p:spPr>
          <a:xfrm>
            <a:off x="816864" y="1600200"/>
            <a:ext cx="10871200" cy="4526280"/>
          </a:xfrm>
          <a:prstGeom prst="rect">
            <a:avLst/>
          </a:prstGeom>
        </p:spPr>
        <p:txBody>
          <a:bodyPr vert="horz" lIns="111292" tIns="55646" rIns="111292" bIns="55646">
            <a:normAutofit/>
          </a:bodyPr>
          <a:lstStyle/>
          <a:p>
            <a:pPr lvl="0" eaLnBrk="1" latinLnBrk="0" hangingPunct="1"/>
            <a:r>
              <a:rPr kumimoji="0" lang="zh-CN" altLang="en-US"/>
              <a:t>单击此处编辑母版文本样式</a:t>
            </a:r>
          </a:p>
          <a:p>
            <a:pPr lvl="1" eaLnBrk="1" latinLnBrk="0" hangingPunct="1"/>
            <a:r>
              <a:rPr kumimoji="0" lang="zh-CN" altLang="en-US"/>
              <a:t>第二级</a:t>
            </a:r>
          </a:p>
          <a:p>
            <a:pPr lvl="2" eaLnBrk="1" latinLnBrk="0" hangingPunct="1"/>
            <a:r>
              <a:rPr kumimoji="0" lang="zh-CN" altLang="en-US"/>
              <a:t>第三级</a:t>
            </a:r>
          </a:p>
          <a:p>
            <a:pPr lvl="3" eaLnBrk="1" latinLnBrk="0" hangingPunct="1"/>
            <a:r>
              <a:rPr kumimoji="0" lang="zh-CN" altLang="en-US"/>
              <a:t>第四级</a:t>
            </a:r>
          </a:p>
          <a:p>
            <a:pPr lvl="4" eaLnBrk="1" latinLnBrk="0" hangingPunct="1"/>
            <a:r>
              <a:rPr kumimoji="0" lang="zh-CN" altLang="en-US"/>
              <a:t>第五级</a:t>
            </a:r>
            <a:endParaRPr kumimoji="0" lang="en-US"/>
          </a:p>
        </p:txBody>
      </p:sp>
      <p:sp>
        <p:nvSpPr>
          <p:cNvPr id="14" name="日期占位符 13"/>
          <p:cNvSpPr>
            <a:spLocks noGrp="1"/>
          </p:cNvSpPr>
          <p:nvPr>
            <p:ph type="dt" sz="half" idx="2"/>
          </p:nvPr>
        </p:nvSpPr>
        <p:spPr>
          <a:xfrm>
            <a:off x="8128001" y="6248401"/>
            <a:ext cx="3556000" cy="365125"/>
          </a:xfrm>
          <a:prstGeom prst="rect">
            <a:avLst/>
          </a:prstGeom>
        </p:spPr>
        <p:txBody>
          <a:bodyPr vert="horz" lIns="111292" tIns="55646" rIns="111292" bIns="55646" anchor="ctr" anchorCtr="0"/>
          <a:lstStyle>
            <a:lvl1pPr algn="l" eaLnBrk="1" latinLnBrk="0" hangingPunct="1">
              <a:defRPr kumimoji="0" sz="1594">
                <a:solidFill>
                  <a:schemeClr val="tx2"/>
                </a:solidFill>
              </a:defRPr>
            </a:lvl1pPr>
          </a:lstStyle>
          <a:p>
            <a:fld id="{B414A492-D42D-4E6C-895E-247A5DC31133}" type="datetimeFigureOut">
              <a:rPr lang="zh-CN" altLang="en-US" smtClean="0"/>
              <a:t>2020/2/27</a:t>
            </a:fld>
            <a:endParaRPr lang="zh-CN" altLang="en-US"/>
          </a:p>
        </p:txBody>
      </p:sp>
      <p:sp>
        <p:nvSpPr>
          <p:cNvPr id="3" name="页脚占位符 2"/>
          <p:cNvSpPr>
            <a:spLocks noGrp="1"/>
          </p:cNvSpPr>
          <p:nvPr>
            <p:ph type="ftr" sz="quarter" idx="3"/>
          </p:nvPr>
        </p:nvSpPr>
        <p:spPr>
          <a:xfrm>
            <a:off x="812801" y="6248207"/>
            <a:ext cx="7228111" cy="365125"/>
          </a:xfrm>
          <a:prstGeom prst="rect">
            <a:avLst/>
          </a:prstGeom>
        </p:spPr>
        <p:txBody>
          <a:bodyPr vert="horz" lIns="111292" tIns="55646" rIns="111292" bIns="55646" anchor="ctr"/>
          <a:lstStyle>
            <a:lvl1pPr algn="r" eaLnBrk="1" latinLnBrk="0" hangingPunct="1">
              <a:defRPr kumimoji="0" sz="1594">
                <a:solidFill>
                  <a:schemeClr val="tx2"/>
                </a:solidFill>
              </a:defRPr>
            </a:lvl1pPr>
          </a:lstStyle>
          <a:p>
            <a:endParaRPr lang="zh-CN" altLang="en-US"/>
          </a:p>
        </p:txBody>
      </p:sp>
      <p:sp>
        <p:nvSpPr>
          <p:cNvPr id="7" name="矩形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8" name="矩形 7"/>
          <p:cNvSpPr/>
          <p:nvPr/>
        </p:nvSpPr>
        <p:spPr>
          <a:xfrm>
            <a:off x="1" y="1280160"/>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9" name="矩形 8"/>
          <p:cNvSpPr/>
          <p:nvPr/>
        </p:nvSpPr>
        <p:spPr>
          <a:xfrm>
            <a:off x="787400" y="1280160"/>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4336" tIns="52168" rIns="104336" bIns="52168" anchor="ctr"/>
          <a:lstStyle/>
          <a:p>
            <a:pPr algn="ctr" eaLnBrk="1" latinLnBrk="0" hangingPunct="1"/>
            <a:endParaRPr kumimoji="0" lang="en-US" sz="1688"/>
          </a:p>
        </p:txBody>
      </p:sp>
      <p:sp>
        <p:nvSpPr>
          <p:cNvPr id="23" name="灯片编号占位符 22"/>
          <p:cNvSpPr>
            <a:spLocks noGrp="1"/>
          </p:cNvSpPr>
          <p:nvPr>
            <p:ph type="sldNum" sz="quarter" idx="4"/>
          </p:nvPr>
        </p:nvSpPr>
        <p:spPr>
          <a:xfrm>
            <a:off x="1" y="1272222"/>
            <a:ext cx="711200" cy="244476"/>
          </a:xfrm>
          <a:prstGeom prst="rect">
            <a:avLst/>
          </a:prstGeom>
        </p:spPr>
        <p:txBody>
          <a:bodyPr vert="horz" lIns="111292" tIns="55646" rIns="111292" bIns="55646" anchor="ctr" anchorCtr="0">
            <a:normAutofit/>
          </a:bodyPr>
          <a:lstStyle>
            <a:lvl1pPr algn="ctr" eaLnBrk="1" latinLnBrk="0" hangingPunct="1">
              <a:defRPr kumimoji="0" sz="1594" b="1">
                <a:solidFill>
                  <a:srgbClr val="FFFFFF"/>
                </a:solidFill>
              </a:defRPr>
            </a:lvl1pPr>
          </a:lstStyle>
          <a:p>
            <a:fld id="{942B4E81-E020-46B1-8DF2-B6F50C95D014}" type="slidenum">
              <a:rPr lang="zh-CN" altLang="en-US" smtClean="0"/>
              <a:t>‹#›</a:t>
            </a:fld>
            <a:endParaRPr lang="zh-CN" altLang="en-US"/>
          </a:p>
        </p:txBody>
      </p:sp>
    </p:spTree>
    <p:extLst>
      <p:ext uri="{BB962C8B-B14F-4D97-AF65-F5344CB8AC3E}">
        <p14:creationId xmlns:p14="http://schemas.microsoft.com/office/powerpoint/2010/main" val="2266370490"/>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xStyles>
    <p:titleStyle>
      <a:lvl1pPr algn="l" rtl="0" eaLnBrk="1" latinLnBrk="0" hangingPunct="1">
        <a:spcBef>
          <a:spcPct val="0"/>
        </a:spcBef>
        <a:buNone/>
        <a:defRPr kumimoji="0" sz="5063" kern="1200">
          <a:solidFill>
            <a:schemeClr val="tx2"/>
          </a:solidFill>
          <a:latin typeface="+mj-lt"/>
          <a:ea typeface="+mj-ea"/>
          <a:cs typeface="+mj-cs"/>
        </a:defRPr>
      </a:lvl1pPr>
    </p:titleStyle>
    <p:bodyStyle>
      <a:lvl1pPr marL="365176" indent="-365176" algn="l" rtl="0" eaLnBrk="1" latinLnBrk="0" hangingPunct="1">
        <a:spcBef>
          <a:spcPts val="799"/>
        </a:spcBef>
        <a:buClr>
          <a:schemeClr val="accent2"/>
        </a:buClr>
        <a:buSzPct val="60000"/>
        <a:buFont typeface="Wingdings"/>
        <a:buChar char=""/>
        <a:defRPr kumimoji="0" sz="3281" kern="1200">
          <a:solidFill>
            <a:schemeClr val="tx1"/>
          </a:solidFill>
          <a:latin typeface="+mn-lt"/>
          <a:ea typeface="+mn-ea"/>
          <a:cs typeface="+mn-cs"/>
        </a:defRPr>
      </a:lvl1pPr>
      <a:lvl2pPr marL="730351" indent="-313008" algn="l" rtl="0" eaLnBrk="1" latinLnBrk="0" hangingPunct="1">
        <a:spcBef>
          <a:spcPts val="627"/>
        </a:spcBef>
        <a:buClr>
          <a:schemeClr val="accent1"/>
        </a:buClr>
        <a:buSzPct val="70000"/>
        <a:buFont typeface="Wingdings 2"/>
        <a:buChar char=""/>
        <a:defRPr kumimoji="0" sz="3000" kern="1200">
          <a:solidFill>
            <a:schemeClr val="tx1"/>
          </a:solidFill>
          <a:latin typeface="+mn-lt"/>
          <a:ea typeface="+mn-ea"/>
          <a:cs typeface="+mn-cs"/>
        </a:defRPr>
      </a:lvl2pPr>
      <a:lvl3pPr marL="1043359" indent="-260840" algn="l" rtl="0" eaLnBrk="1" latinLnBrk="0" hangingPunct="1">
        <a:spcBef>
          <a:spcPts val="571"/>
        </a:spcBef>
        <a:buClr>
          <a:schemeClr val="accent2"/>
        </a:buClr>
        <a:buSzPct val="75000"/>
        <a:buFont typeface="Wingdings"/>
        <a:buChar char=""/>
        <a:defRPr kumimoji="0" sz="2625" kern="1200">
          <a:solidFill>
            <a:schemeClr val="tx1"/>
          </a:solidFill>
          <a:latin typeface="+mn-lt"/>
          <a:ea typeface="+mn-ea"/>
          <a:cs typeface="+mn-cs"/>
        </a:defRPr>
      </a:lvl3pPr>
      <a:lvl4pPr marL="1565038" indent="-260840" algn="l" rtl="0" eaLnBrk="1" latinLnBrk="0" hangingPunct="1">
        <a:spcBef>
          <a:spcPts val="457"/>
        </a:spcBef>
        <a:buClr>
          <a:schemeClr val="accent3"/>
        </a:buClr>
        <a:buSzPct val="75000"/>
        <a:buFont typeface="Wingdings"/>
        <a:buChar char=""/>
        <a:defRPr kumimoji="0" sz="2250" kern="1200">
          <a:solidFill>
            <a:schemeClr val="tx1"/>
          </a:solidFill>
          <a:latin typeface="+mn-lt"/>
          <a:ea typeface="+mn-ea"/>
          <a:cs typeface="+mn-cs"/>
        </a:defRPr>
      </a:lvl4pPr>
      <a:lvl5pPr marL="2086718" indent="-260840" algn="l" rtl="0" eaLnBrk="1" latinLnBrk="0" hangingPunct="1">
        <a:spcBef>
          <a:spcPts val="457"/>
        </a:spcBef>
        <a:buClr>
          <a:schemeClr val="accent4"/>
        </a:buClr>
        <a:buSzPct val="65000"/>
        <a:buFont typeface="Wingdings"/>
        <a:buChar char=""/>
        <a:defRPr kumimoji="0" sz="2250" kern="1200">
          <a:solidFill>
            <a:schemeClr val="tx1"/>
          </a:solidFill>
          <a:latin typeface="+mn-lt"/>
          <a:ea typeface="+mn-ea"/>
          <a:cs typeface="+mn-cs"/>
        </a:defRPr>
      </a:lvl5pPr>
      <a:lvl6pPr marL="2399725" indent="-260840" algn="l" rtl="0" eaLnBrk="1" latinLnBrk="0" hangingPunct="1">
        <a:spcBef>
          <a:spcPct val="20000"/>
        </a:spcBef>
        <a:buClr>
          <a:schemeClr val="accent1"/>
        </a:buClr>
        <a:buFont typeface="Wingdings"/>
        <a:buChar char="§"/>
        <a:defRPr kumimoji="0" sz="2063" kern="1200" baseline="0">
          <a:solidFill>
            <a:schemeClr val="tx1"/>
          </a:solidFill>
          <a:latin typeface="+mn-lt"/>
          <a:ea typeface="+mn-ea"/>
          <a:cs typeface="+mn-cs"/>
        </a:defRPr>
      </a:lvl6pPr>
      <a:lvl7pPr marL="2712733" indent="-260840" algn="l" rtl="0" eaLnBrk="1" latinLnBrk="0" hangingPunct="1">
        <a:spcBef>
          <a:spcPct val="20000"/>
        </a:spcBef>
        <a:buClr>
          <a:schemeClr val="accent2"/>
        </a:buClr>
        <a:buFont typeface="Wingdings"/>
        <a:buChar char="§"/>
        <a:defRPr kumimoji="0" sz="2063" kern="1200" baseline="0">
          <a:solidFill>
            <a:schemeClr val="tx1"/>
          </a:solidFill>
          <a:latin typeface="+mn-lt"/>
          <a:ea typeface="+mn-ea"/>
          <a:cs typeface="+mn-cs"/>
        </a:defRPr>
      </a:lvl7pPr>
      <a:lvl8pPr marL="3025741" indent="-260840" algn="l" rtl="0" eaLnBrk="1" latinLnBrk="0" hangingPunct="1">
        <a:spcBef>
          <a:spcPct val="20000"/>
        </a:spcBef>
        <a:buClr>
          <a:schemeClr val="accent3"/>
        </a:buClr>
        <a:buFont typeface="Wingdings"/>
        <a:buChar char="§"/>
        <a:defRPr kumimoji="0" sz="2063" kern="1200" baseline="0">
          <a:solidFill>
            <a:schemeClr val="tx1"/>
          </a:solidFill>
          <a:latin typeface="+mn-lt"/>
          <a:ea typeface="+mn-ea"/>
          <a:cs typeface="+mn-cs"/>
        </a:defRPr>
      </a:lvl8pPr>
      <a:lvl9pPr marL="3338749" indent="-260840" algn="l" rtl="0" eaLnBrk="1" latinLnBrk="0" hangingPunct="1">
        <a:spcBef>
          <a:spcPct val="20000"/>
        </a:spcBef>
        <a:buClr>
          <a:schemeClr val="accent4"/>
        </a:buClr>
        <a:buFont typeface="Wingdings"/>
        <a:buChar char="§"/>
        <a:defRPr kumimoji="0" sz="2063"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21679" algn="l" rtl="0" eaLnBrk="1" latinLnBrk="0" hangingPunct="1">
        <a:defRPr kumimoji="0" kern="1200">
          <a:solidFill>
            <a:schemeClr val="tx1"/>
          </a:solidFill>
          <a:latin typeface="+mn-lt"/>
          <a:ea typeface="+mn-ea"/>
          <a:cs typeface="+mn-cs"/>
        </a:defRPr>
      </a:lvl2pPr>
      <a:lvl3pPr marL="1043359" algn="l" rtl="0" eaLnBrk="1" latinLnBrk="0" hangingPunct="1">
        <a:defRPr kumimoji="0" kern="1200">
          <a:solidFill>
            <a:schemeClr val="tx1"/>
          </a:solidFill>
          <a:latin typeface="+mn-lt"/>
          <a:ea typeface="+mn-ea"/>
          <a:cs typeface="+mn-cs"/>
        </a:defRPr>
      </a:lvl3pPr>
      <a:lvl4pPr marL="1565038" algn="l" rtl="0" eaLnBrk="1" latinLnBrk="0" hangingPunct="1">
        <a:defRPr kumimoji="0" kern="1200">
          <a:solidFill>
            <a:schemeClr val="tx1"/>
          </a:solidFill>
          <a:latin typeface="+mn-lt"/>
          <a:ea typeface="+mn-ea"/>
          <a:cs typeface="+mn-cs"/>
        </a:defRPr>
      </a:lvl4pPr>
      <a:lvl5pPr marL="2086718" algn="l" rtl="0" eaLnBrk="1" latinLnBrk="0" hangingPunct="1">
        <a:defRPr kumimoji="0" kern="1200">
          <a:solidFill>
            <a:schemeClr val="tx1"/>
          </a:solidFill>
          <a:latin typeface="+mn-lt"/>
          <a:ea typeface="+mn-ea"/>
          <a:cs typeface="+mn-cs"/>
        </a:defRPr>
      </a:lvl5pPr>
      <a:lvl6pPr marL="2608398" algn="l" rtl="0" eaLnBrk="1" latinLnBrk="0" hangingPunct="1">
        <a:defRPr kumimoji="0" kern="1200">
          <a:solidFill>
            <a:schemeClr val="tx1"/>
          </a:solidFill>
          <a:latin typeface="+mn-lt"/>
          <a:ea typeface="+mn-ea"/>
          <a:cs typeface="+mn-cs"/>
        </a:defRPr>
      </a:lvl6pPr>
      <a:lvl7pPr marL="3130077" algn="l" rtl="0" eaLnBrk="1" latinLnBrk="0" hangingPunct="1">
        <a:defRPr kumimoji="0" kern="1200">
          <a:solidFill>
            <a:schemeClr val="tx1"/>
          </a:solidFill>
          <a:latin typeface="+mn-lt"/>
          <a:ea typeface="+mn-ea"/>
          <a:cs typeface="+mn-cs"/>
        </a:defRPr>
      </a:lvl7pPr>
      <a:lvl8pPr marL="3651757" algn="l" rtl="0" eaLnBrk="1" latinLnBrk="0" hangingPunct="1">
        <a:defRPr kumimoji="0" kern="1200">
          <a:solidFill>
            <a:schemeClr val="tx1"/>
          </a:solidFill>
          <a:latin typeface="+mn-lt"/>
          <a:ea typeface="+mn-ea"/>
          <a:cs typeface="+mn-cs"/>
        </a:defRPr>
      </a:lvl8pPr>
      <a:lvl9pPr marL="4173436"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2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csu.buffalo.edu/~lbian/conversion.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venza.com/sites/default/files/flashmaps/sps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46CE0-21EF-4B37-BBB1-9BBA685585A6}"/>
              </a:ext>
            </a:extLst>
          </p:cNvPr>
          <p:cNvSpPr>
            <a:spLocks noGrp="1"/>
          </p:cNvSpPr>
          <p:nvPr>
            <p:ph type="ctrTitle"/>
          </p:nvPr>
        </p:nvSpPr>
        <p:spPr>
          <a:xfrm>
            <a:off x="495300" y="2404534"/>
            <a:ext cx="8778703" cy="1646302"/>
          </a:xfrm>
        </p:spPr>
        <p:txBody>
          <a:bodyPr>
            <a:normAutofit fontScale="90000"/>
          </a:bodyPr>
          <a:lstStyle/>
          <a:p>
            <a:r>
              <a:rPr lang="en-US" altLang="zh-CN" b="1" dirty="0"/>
              <a:t>Geo 597: </a:t>
            </a:r>
            <a:r>
              <a:rPr lang="en-US" altLang="zh-CN" b="1" dirty="0" err="1"/>
              <a:t>Geostatistics</a:t>
            </a:r>
            <a:r>
              <a:rPr lang="en-US" altLang="zh-CN" b="1" dirty="0"/>
              <a:t> Lab 1</a:t>
            </a:r>
            <a:r>
              <a:rPr lang="zh-CN" altLang="zh-CN" b="1" dirty="0"/>
              <a:t/>
            </a:r>
            <a:br>
              <a:rPr lang="zh-CN" altLang="zh-CN" b="1" dirty="0"/>
            </a:br>
            <a:r>
              <a:rPr lang="en-US" altLang="zh-CN" b="1" dirty="0"/>
              <a:t>Data Preparation and Exploration</a:t>
            </a:r>
            <a:endParaRPr lang="zh-CN" altLang="en-US" b="1" dirty="0"/>
          </a:p>
        </p:txBody>
      </p:sp>
      <p:sp>
        <p:nvSpPr>
          <p:cNvPr id="3" name="Subtitle 2">
            <a:extLst>
              <a:ext uri="{FF2B5EF4-FFF2-40B4-BE49-F238E27FC236}">
                <a16:creationId xmlns:a16="http://schemas.microsoft.com/office/drawing/2014/main" id="{58007C62-6692-48D4-95E8-0FF1FCC03975}"/>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758600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DD319-B143-4EE9-8104-2A146DCB0476}"/>
              </a:ext>
            </a:extLst>
          </p:cNvPr>
          <p:cNvSpPr>
            <a:spLocks noGrp="1"/>
          </p:cNvSpPr>
          <p:nvPr>
            <p:ph type="title"/>
          </p:nvPr>
        </p:nvSpPr>
        <p:spPr/>
        <p:txBody>
          <a:bodyPr>
            <a:normAutofit/>
          </a:bodyPr>
          <a:lstStyle/>
          <a:p>
            <a:r>
              <a:rPr lang="en-US" altLang="zh-CN" sz="4000" b="1" dirty="0"/>
              <a:t>3. Projection </a:t>
            </a:r>
            <a:r>
              <a:rPr lang="en-US" altLang="zh-CN" sz="3600" b="1" dirty="0"/>
              <a:t>(cont.)</a:t>
            </a:r>
            <a:endParaRPr lang="zh-CN" altLang="en-US" sz="4000" dirty="0"/>
          </a:p>
        </p:txBody>
      </p:sp>
      <p:sp>
        <p:nvSpPr>
          <p:cNvPr id="3" name="Content Placeholder 2">
            <a:extLst>
              <a:ext uri="{FF2B5EF4-FFF2-40B4-BE49-F238E27FC236}">
                <a16:creationId xmlns:a16="http://schemas.microsoft.com/office/drawing/2014/main" id="{38D6451E-51B7-48A0-9E09-194B73DB8E9D}"/>
              </a:ext>
            </a:extLst>
          </p:cNvPr>
          <p:cNvSpPr>
            <a:spLocks noGrp="1"/>
          </p:cNvSpPr>
          <p:nvPr>
            <p:ph sz="quarter" idx="1"/>
          </p:nvPr>
        </p:nvSpPr>
        <p:spPr>
          <a:xfrm>
            <a:off x="838200" y="1825625"/>
            <a:ext cx="7556500" cy="4351338"/>
          </a:xfrm>
        </p:spPr>
        <p:txBody>
          <a:bodyPr>
            <a:normAutofit/>
          </a:bodyPr>
          <a:lstStyle/>
          <a:p>
            <a:pPr marL="0" indent="0">
              <a:buNone/>
            </a:pPr>
            <a:r>
              <a:rPr lang="en-US" altLang="zh-CN" sz="2400" dirty="0"/>
              <a:t>How to project into a rectangular coordinate system (cont.): </a:t>
            </a:r>
          </a:p>
          <a:p>
            <a:pPr lvl="0"/>
            <a:r>
              <a:rPr lang="en-US" altLang="zh-CN" sz="2400" dirty="0"/>
              <a:t>Go to the menu </a:t>
            </a:r>
            <a:r>
              <a:rPr lang="en-US" altLang="zh-CN" sz="2400" b="1" dirty="0"/>
              <a:t>Analysis </a:t>
            </a:r>
            <a:r>
              <a:rPr lang="en-US" altLang="zh-CN" sz="2400" dirty="0"/>
              <a:t>-&gt;</a:t>
            </a:r>
            <a:r>
              <a:rPr lang="en-US" altLang="zh-CN" sz="2400" b="1" dirty="0"/>
              <a:t> Tools</a:t>
            </a:r>
            <a:r>
              <a:rPr lang="en-US" altLang="zh-CN" sz="2400" dirty="0"/>
              <a:t>. On the Geoprocessing panel -&gt; </a:t>
            </a:r>
            <a:r>
              <a:rPr lang="en-US" altLang="zh-CN" sz="2400" b="1" dirty="0"/>
              <a:t>Toolboxes</a:t>
            </a:r>
            <a:r>
              <a:rPr lang="en-US" altLang="zh-CN" sz="2400" dirty="0"/>
              <a:t>, go to </a:t>
            </a:r>
            <a:r>
              <a:rPr lang="en-US" altLang="zh-CN" sz="2400" b="1" dirty="0"/>
              <a:t>Data Management Tools</a:t>
            </a:r>
            <a:r>
              <a:rPr lang="en-US" altLang="zh-CN" sz="2400" dirty="0"/>
              <a:t> -&gt; </a:t>
            </a:r>
            <a:r>
              <a:rPr lang="en-US" altLang="zh-CN" sz="2400" b="1" dirty="0"/>
              <a:t>Projections and Transformations</a:t>
            </a:r>
            <a:r>
              <a:rPr lang="en-US" altLang="zh-CN" sz="2400" dirty="0"/>
              <a:t> -&gt;</a:t>
            </a:r>
            <a:r>
              <a:rPr lang="en-US" altLang="zh-CN" sz="2400" b="1" dirty="0"/>
              <a:t> Project</a:t>
            </a:r>
            <a:r>
              <a:rPr lang="en-US" altLang="zh-CN" sz="2400" dirty="0"/>
              <a:t>.</a:t>
            </a:r>
            <a:endParaRPr lang="zh-CN" altLang="zh-CN" sz="2400" dirty="0"/>
          </a:p>
        </p:txBody>
      </p:sp>
      <p:pic>
        <p:nvPicPr>
          <p:cNvPr id="6" name="Picture 5">
            <a:extLst>
              <a:ext uri="{FF2B5EF4-FFF2-40B4-BE49-F238E27FC236}">
                <a16:creationId xmlns:a16="http://schemas.microsoft.com/office/drawing/2014/main" id="{56067D1F-CBDC-49B0-B19C-DA4EC0FF3438}"/>
              </a:ext>
            </a:extLst>
          </p:cNvPr>
          <p:cNvPicPr>
            <a:picLocks noChangeAspect="1"/>
          </p:cNvPicPr>
          <p:nvPr/>
        </p:nvPicPr>
        <p:blipFill>
          <a:blip r:embed="rId2"/>
          <a:stretch>
            <a:fillRect/>
          </a:stretch>
        </p:blipFill>
        <p:spPr>
          <a:xfrm>
            <a:off x="8394700" y="1558925"/>
            <a:ext cx="2886075" cy="1476375"/>
          </a:xfrm>
          <a:prstGeom prst="rect">
            <a:avLst/>
          </a:prstGeom>
        </p:spPr>
      </p:pic>
      <p:pic>
        <p:nvPicPr>
          <p:cNvPr id="7" name="Picture 6">
            <a:extLst>
              <a:ext uri="{FF2B5EF4-FFF2-40B4-BE49-F238E27FC236}">
                <a16:creationId xmlns:a16="http://schemas.microsoft.com/office/drawing/2014/main" id="{DCE20E3E-78F2-4BBD-990D-75843A1DB2C5}"/>
              </a:ext>
            </a:extLst>
          </p:cNvPr>
          <p:cNvPicPr>
            <a:picLocks noChangeAspect="1"/>
          </p:cNvPicPr>
          <p:nvPr/>
        </p:nvPicPr>
        <p:blipFill>
          <a:blip r:embed="rId3"/>
          <a:stretch>
            <a:fillRect/>
          </a:stretch>
        </p:blipFill>
        <p:spPr>
          <a:xfrm>
            <a:off x="8394700" y="3196693"/>
            <a:ext cx="2654300" cy="3440210"/>
          </a:xfrm>
          <a:prstGeom prst="rect">
            <a:avLst/>
          </a:prstGeom>
        </p:spPr>
      </p:pic>
    </p:spTree>
    <p:extLst>
      <p:ext uri="{BB962C8B-B14F-4D97-AF65-F5344CB8AC3E}">
        <p14:creationId xmlns:p14="http://schemas.microsoft.com/office/powerpoint/2010/main" val="3132936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8FC-6117-4326-9E22-323224D78E6C}"/>
              </a:ext>
            </a:extLst>
          </p:cNvPr>
          <p:cNvSpPr>
            <a:spLocks noGrp="1"/>
          </p:cNvSpPr>
          <p:nvPr>
            <p:ph type="title"/>
          </p:nvPr>
        </p:nvSpPr>
        <p:spPr/>
        <p:txBody>
          <a:bodyPr/>
          <a:lstStyle/>
          <a:p>
            <a:r>
              <a:rPr lang="en-US" altLang="zh-CN" sz="4000" b="1" dirty="0"/>
              <a:t>3. Projection </a:t>
            </a:r>
            <a:r>
              <a:rPr lang="en-US" altLang="zh-CN" sz="3600" b="1" dirty="0"/>
              <a:t>(cont.)</a:t>
            </a:r>
            <a:endParaRPr lang="zh-CN" altLang="en-US" dirty="0"/>
          </a:p>
        </p:txBody>
      </p:sp>
      <p:sp>
        <p:nvSpPr>
          <p:cNvPr id="3" name="Content Placeholder 2">
            <a:extLst>
              <a:ext uri="{FF2B5EF4-FFF2-40B4-BE49-F238E27FC236}">
                <a16:creationId xmlns:a16="http://schemas.microsoft.com/office/drawing/2014/main" id="{34D1FBB4-C24C-4502-99EA-00306097D092}"/>
              </a:ext>
            </a:extLst>
          </p:cNvPr>
          <p:cNvSpPr>
            <a:spLocks noGrp="1"/>
          </p:cNvSpPr>
          <p:nvPr>
            <p:ph sz="quarter" idx="1"/>
          </p:nvPr>
        </p:nvSpPr>
        <p:spPr>
          <a:xfrm>
            <a:off x="838200" y="1825625"/>
            <a:ext cx="6667500" cy="4351338"/>
          </a:xfrm>
        </p:spPr>
        <p:txBody>
          <a:bodyPr>
            <a:normAutofit/>
          </a:bodyPr>
          <a:lstStyle/>
          <a:p>
            <a:pPr marL="0" indent="0">
              <a:buNone/>
            </a:pPr>
            <a:r>
              <a:rPr lang="en-US" altLang="zh-CN" sz="2400" dirty="0"/>
              <a:t>How to project into a rectangular coordinate system (cont.): </a:t>
            </a:r>
          </a:p>
          <a:p>
            <a:pPr lvl="0"/>
            <a:r>
              <a:rPr lang="en-US" altLang="zh-CN" sz="2400" dirty="0"/>
              <a:t>On the Geoprocessing Panel on the right, select the shapefile you want to project, and specify the saving path and name of the output shapefile. </a:t>
            </a:r>
            <a:endParaRPr lang="zh-CN" altLang="zh-CN" sz="2400" dirty="0"/>
          </a:p>
          <a:p>
            <a:r>
              <a:rPr lang="en-US" altLang="zh-CN" sz="2400" dirty="0"/>
              <a:t>For Output Coordinate System, click       button, select </a:t>
            </a:r>
            <a:r>
              <a:rPr lang="en-US" altLang="zh-CN" sz="2400" b="1" dirty="0"/>
              <a:t>Projected Coordinate System</a:t>
            </a:r>
            <a:r>
              <a:rPr lang="en-US" altLang="zh-CN" sz="2400" dirty="0"/>
              <a:t> -&gt;</a:t>
            </a:r>
            <a:r>
              <a:rPr lang="en-US" altLang="zh-CN" sz="2400" b="1" dirty="0"/>
              <a:t> </a:t>
            </a:r>
            <a:r>
              <a:rPr lang="en-US" altLang="zh-CN" sz="2400" dirty="0"/>
              <a:t>UTM or State Plane.</a:t>
            </a:r>
          </a:p>
          <a:p>
            <a:r>
              <a:rPr lang="en-US" altLang="zh-CN" sz="2400" dirty="0"/>
              <a:t>Click </a:t>
            </a:r>
            <a:r>
              <a:rPr lang="en-US" altLang="zh-CN" sz="2400" b="1" dirty="0"/>
              <a:t>Run.</a:t>
            </a:r>
            <a:endParaRPr lang="zh-CN" altLang="en-US" sz="2400" dirty="0"/>
          </a:p>
          <a:p>
            <a:endParaRPr lang="zh-CN" altLang="en-US" dirty="0"/>
          </a:p>
        </p:txBody>
      </p:sp>
      <p:pic>
        <p:nvPicPr>
          <p:cNvPr id="8" name="Picture 7">
            <a:extLst>
              <a:ext uri="{FF2B5EF4-FFF2-40B4-BE49-F238E27FC236}">
                <a16:creationId xmlns:a16="http://schemas.microsoft.com/office/drawing/2014/main" id="{D45EA0A7-BC6D-455A-82A8-D8F6B6E193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5331" y="4128294"/>
            <a:ext cx="425469" cy="395080"/>
          </a:xfrm>
          <a:prstGeom prst="rect">
            <a:avLst/>
          </a:prstGeom>
        </p:spPr>
      </p:pic>
      <p:grpSp>
        <p:nvGrpSpPr>
          <p:cNvPr id="7" name="Group 6">
            <a:extLst>
              <a:ext uri="{FF2B5EF4-FFF2-40B4-BE49-F238E27FC236}">
                <a16:creationId xmlns:a16="http://schemas.microsoft.com/office/drawing/2014/main" id="{7235F464-8326-4D7B-BC52-C0F39B55D746}"/>
              </a:ext>
            </a:extLst>
          </p:cNvPr>
          <p:cNvGrpSpPr/>
          <p:nvPr/>
        </p:nvGrpSpPr>
        <p:grpSpPr>
          <a:xfrm>
            <a:off x="8046219" y="1825624"/>
            <a:ext cx="3491712" cy="4347745"/>
            <a:chOff x="8046219" y="1825624"/>
            <a:chExt cx="3491712" cy="4347745"/>
          </a:xfrm>
        </p:grpSpPr>
        <p:pic>
          <p:nvPicPr>
            <p:cNvPr id="4" name="Picture 3">
              <a:extLst>
                <a:ext uri="{FF2B5EF4-FFF2-40B4-BE49-F238E27FC236}">
                  <a16:creationId xmlns:a16="http://schemas.microsoft.com/office/drawing/2014/main" id="{8A8CC38D-F315-4F99-8A98-27062DCAC5FA}"/>
                </a:ext>
              </a:extLst>
            </p:cNvPr>
            <p:cNvPicPr>
              <a:picLocks noChangeAspect="1"/>
            </p:cNvPicPr>
            <p:nvPr/>
          </p:nvPicPr>
          <p:blipFill>
            <a:blip r:embed="rId3"/>
            <a:stretch>
              <a:fillRect/>
            </a:stretch>
          </p:blipFill>
          <p:spPr>
            <a:xfrm>
              <a:off x="8046219" y="1825624"/>
              <a:ext cx="3491712" cy="4347745"/>
            </a:xfrm>
            <a:prstGeom prst="rect">
              <a:avLst/>
            </a:prstGeom>
          </p:spPr>
        </p:pic>
        <p:sp>
          <p:nvSpPr>
            <p:cNvPr id="6" name="Rectangle 5">
              <a:extLst>
                <a:ext uri="{FF2B5EF4-FFF2-40B4-BE49-F238E27FC236}">
                  <a16:creationId xmlns:a16="http://schemas.microsoft.com/office/drawing/2014/main" id="{22A27944-A45E-4272-9944-CC56D9603671}"/>
                </a:ext>
              </a:extLst>
            </p:cNvPr>
            <p:cNvSpPr/>
            <p:nvPr/>
          </p:nvSpPr>
          <p:spPr>
            <a:xfrm>
              <a:off x="11174931" y="4283242"/>
              <a:ext cx="279132" cy="24013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1103252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88BF0-00C5-40AC-81AE-9B35D9EAC9CB}"/>
              </a:ext>
            </a:extLst>
          </p:cNvPr>
          <p:cNvSpPr>
            <a:spLocks noGrp="1"/>
          </p:cNvSpPr>
          <p:nvPr>
            <p:ph type="title"/>
          </p:nvPr>
        </p:nvSpPr>
        <p:spPr/>
        <p:txBody>
          <a:bodyPr/>
          <a:lstStyle/>
          <a:p>
            <a:r>
              <a:rPr lang="en-US" altLang="zh-CN" b="1" dirty="0"/>
              <a:t>3. Projection </a:t>
            </a:r>
            <a:r>
              <a:rPr lang="en-US" altLang="zh-CN" sz="4000" b="1" dirty="0"/>
              <a:t>(cont.)</a:t>
            </a:r>
            <a:endParaRPr lang="zh-CN" altLang="en-US" dirty="0"/>
          </a:p>
        </p:txBody>
      </p:sp>
      <p:sp>
        <p:nvSpPr>
          <p:cNvPr id="3" name="Content Placeholder 2">
            <a:extLst>
              <a:ext uri="{FF2B5EF4-FFF2-40B4-BE49-F238E27FC236}">
                <a16:creationId xmlns:a16="http://schemas.microsoft.com/office/drawing/2014/main" id="{9F25676C-D766-4EDC-9675-24EFBF05F327}"/>
              </a:ext>
            </a:extLst>
          </p:cNvPr>
          <p:cNvSpPr>
            <a:spLocks noGrp="1"/>
          </p:cNvSpPr>
          <p:nvPr>
            <p:ph sz="quarter" idx="1"/>
          </p:nvPr>
        </p:nvSpPr>
        <p:spPr>
          <a:xfrm>
            <a:off x="816863" y="1600200"/>
            <a:ext cx="5574312" cy="4495800"/>
          </a:xfrm>
        </p:spPr>
        <p:txBody>
          <a:bodyPr/>
          <a:lstStyle/>
          <a:p>
            <a:pPr marL="0" indent="0">
              <a:buNone/>
            </a:pPr>
            <a:r>
              <a:rPr lang="en-US" altLang="zh-CN" sz="2400" dirty="0"/>
              <a:t>How to project into a rectangular coordinate system (cont.): </a:t>
            </a:r>
          </a:p>
          <a:p>
            <a:r>
              <a:rPr lang="en-US" altLang="zh-CN" sz="2400" dirty="0"/>
              <a:t>The projected point layer will show on the Content Panel on the left. Right click the layer -&gt; </a:t>
            </a:r>
            <a:r>
              <a:rPr lang="en-US" altLang="zh-CN" sz="2400" b="1" dirty="0"/>
              <a:t>Properties</a:t>
            </a:r>
            <a:r>
              <a:rPr lang="en-US" altLang="zh-CN" sz="2400" dirty="0"/>
              <a:t> -&gt; </a:t>
            </a:r>
            <a:r>
              <a:rPr lang="en-US" altLang="zh-CN" sz="2400" b="1" dirty="0"/>
              <a:t>Source</a:t>
            </a:r>
            <a:r>
              <a:rPr lang="en-US" altLang="zh-CN" sz="2400" dirty="0"/>
              <a:t> -&gt; </a:t>
            </a:r>
            <a:r>
              <a:rPr lang="en-US" altLang="zh-CN" sz="2400" b="1" dirty="0"/>
              <a:t>Spatial Reference</a:t>
            </a:r>
            <a:r>
              <a:rPr lang="en-US" altLang="zh-CN" sz="2400" dirty="0"/>
              <a:t> to check the projected coordinate system of the layer.</a:t>
            </a:r>
          </a:p>
          <a:p>
            <a:endParaRPr lang="zh-CN" altLang="en-US" dirty="0"/>
          </a:p>
        </p:txBody>
      </p:sp>
      <p:pic>
        <p:nvPicPr>
          <p:cNvPr id="4" name="Picture 3">
            <a:extLst>
              <a:ext uri="{FF2B5EF4-FFF2-40B4-BE49-F238E27FC236}">
                <a16:creationId xmlns:a16="http://schemas.microsoft.com/office/drawing/2014/main" id="{630B8FD8-3159-48BA-BD28-3A8CDC65A40D}"/>
              </a:ext>
            </a:extLst>
          </p:cNvPr>
          <p:cNvPicPr>
            <a:picLocks noChangeAspect="1"/>
          </p:cNvPicPr>
          <p:nvPr/>
        </p:nvPicPr>
        <p:blipFill>
          <a:blip r:embed="rId2"/>
          <a:stretch>
            <a:fillRect/>
          </a:stretch>
        </p:blipFill>
        <p:spPr>
          <a:xfrm>
            <a:off x="7132320" y="3251459"/>
            <a:ext cx="4957010" cy="3214311"/>
          </a:xfrm>
          <a:prstGeom prst="rect">
            <a:avLst/>
          </a:prstGeom>
        </p:spPr>
      </p:pic>
      <p:pic>
        <p:nvPicPr>
          <p:cNvPr id="5" name="Picture 4">
            <a:extLst>
              <a:ext uri="{FF2B5EF4-FFF2-40B4-BE49-F238E27FC236}">
                <a16:creationId xmlns:a16="http://schemas.microsoft.com/office/drawing/2014/main" id="{70D96E86-7966-4E36-AF15-CB360D05C960}"/>
              </a:ext>
            </a:extLst>
          </p:cNvPr>
          <p:cNvPicPr>
            <a:picLocks noChangeAspect="1"/>
          </p:cNvPicPr>
          <p:nvPr/>
        </p:nvPicPr>
        <p:blipFill>
          <a:blip r:embed="rId3"/>
          <a:stretch>
            <a:fillRect/>
          </a:stretch>
        </p:blipFill>
        <p:spPr>
          <a:xfrm>
            <a:off x="7132320" y="1895274"/>
            <a:ext cx="2781300" cy="1200150"/>
          </a:xfrm>
          <a:prstGeom prst="rect">
            <a:avLst/>
          </a:prstGeom>
        </p:spPr>
      </p:pic>
    </p:spTree>
    <p:extLst>
      <p:ext uri="{BB962C8B-B14F-4D97-AF65-F5344CB8AC3E}">
        <p14:creationId xmlns:p14="http://schemas.microsoft.com/office/powerpoint/2010/main" val="1936234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11EB7-D0C9-4A5C-B57E-1EAB010C162C}"/>
              </a:ext>
            </a:extLst>
          </p:cNvPr>
          <p:cNvSpPr>
            <a:spLocks noGrp="1"/>
          </p:cNvSpPr>
          <p:nvPr>
            <p:ph type="title"/>
          </p:nvPr>
        </p:nvSpPr>
        <p:spPr/>
        <p:txBody>
          <a:bodyPr>
            <a:normAutofit/>
          </a:bodyPr>
          <a:lstStyle/>
          <a:p>
            <a:r>
              <a:rPr lang="en-US" altLang="zh-CN" sz="4000" b="1" dirty="0"/>
              <a:t>4. Displaying the Point Data</a:t>
            </a:r>
            <a:endParaRPr lang="zh-CN" altLang="en-US" sz="4000" dirty="0"/>
          </a:p>
        </p:txBody>
      </p:sp>
      <p:sp>
        <p:nvSpPr>
          <p:cNvPr id="3" name="Content Placeholder 2">
            <a:extLst>
              <a:ext uri="{FF2B5EF4-FFF2-40B4-BE49-F238E27FC236}">
                <a16:creationId xmlns:a16="http://schemas.microsoft.com/office/drawing/2014/main" id="{E13923DD-C890-4B95-9813-F10068DAE654}"/>
              </a:ext>
            </a:extLst>
          </p:cNvPr>
          <p:cNvSpPr>
            <a:spLocks noGrp="1"/>
          </p:cNvSpPr>
          <p:nvPr>
            <p:ph sz="quarter" idx="1"/>
          </p:nvPr>
        </p:nvSpPr>
        <p:spPr>
          <a:xfrm>
            <a:off x="838200" y="1825625"/>
            <a:ext cx="6997700" cy="4351338"/>
          </a:xfrm>
        </p:spPr>
        <p:txBody>
          <a:bodyPr>
            <a:normAutofit/>
          </a:bodyPr>
          <a:lstStyle/>
          <a:p>
            <a:r>
              <a:rPr lang="en-US" altLang="zh-CN" sz="2400" dirty="0"/>
              <a:t>You can modify the display of the points (symbol, color, etc.)</a:t>
            </a:r>
          </a:p>
          <a:p>
            <a:r>
              <a:rPr lang="en-US" altLang="zh-CN" sz="2400" dirty="0"/>
              <a:t>On the Content Panel on the left, right-click the point layer -&gt; </a:t>
            </a:r>
            <a:r>
              <a:rPr lang="en-US" altLang="zh-CN" sz="2400" b="1" dirty="0"/>
              <a:t>Symbology</a:t>
            </a:r>
            <a:r>
              <a:rPr lang="en-US" altLang="zh-CN" sz="2400" dirty="0"/>
              <a:t>, then a Symbology Panel will appear on the right.</a:t>
            </a:r>
            <a:endParaRPr lang="zh-CN" altLang="en-US" sz="2400" dirty="0"/>
          </a:p>
        </p:txBody>
      </p:sp>
      <p:pic>
        <p:nvPicPr>
          <p:cNvPr id="4" name="Picture 3">
            <a:extLst>
              <a:ext uri="{FF2B5EF4-FFF2-40B4-BE49-F238E27FC236}">
                <a16:creationId xmlns:a16="http://schemas.microsoft.com/office/drawing/2014/main" id="{01618E05-FBE6-41B2-93FF-4238543D2106}"/>
              </a:ext>
            </a:extLst>
          </p:cNvPr>
          <p:cNvPicPr>
            <a:picLocks noChangeAspect="1"/>
          </p:cNvPicPr>
          <p:nvPr/>
        </p:nvPicPr>
        <p:blipFill>
          <a:blip r:embed="rId2"/>
          <a:stretch>
            <a:fillRect/>
          </a:stretch>
        </p:blipFill>
        <p:spPr>
          <a:xfrm>
            <a:off x="8550112" y="1219200"/>
            <a:ext cx="2803688" cy="5273060"/>
          </a:xfrm>
          <a:prstGeom prst="rect">
            <a:avLst/>
          </a:prstGeom>
          <a:ln>
            <a:solidFill>
              <a:schemeClr val="bg1">
                <a:lumMod val="50000"/>
              </a:schemeClr>
            </a:solidFill>
          </a:ln>
        </p:spPr>
      </p:pic>
    </p:spTree>
    <p:extLst>
      <p:ext uri="{BB962C8B-B14F-4D97-AF65-F5344CB8AC3E}">
        <p14:creationId xmlns:p14="http://schemas.microsoft.com/office/powerpoint/2010/main" val="490207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6C083-8708-4803-B1D8-8FD6ED406C5D}"/>
              </a:ext>
            </a:extLst>
          </p:cNvPr>
          <p:cNvSpPr>
            <a:spLocks noGrp="1"/>
          </p:cNvSpPr>
          <p:nvPr>
            <p:ph type="title"/>
          </p:nvPr>
        </p:nvSpPr>
        <p:spPr/>
        <p:txBody>
          <a:bodyPr>
            <a:normAutofit/>
          </a:bodyPr>
          <a:lstStyle/>
          <a:p>
            <a:r>
              <a:rPr lang="en-US" altLang="zh-CN" sz="4000" b="1" dirty="0"/>
              <a:t>4. Displaying the Point Data </a:t>
            </a:r>
            <a:r>
              <a:rPr lang="en-US" altLang="zh-CN" sz="3600" b="1" dirty="0"/>
              <a:t>(cont.)</a:t>
            </a:r>
            <a:endParaRPr lang="zh-CN" altLang="en-US" sz="4000" dirty="0"/>
          </a:p>
        </p:txBody>
      </p:sp>
      <p:sp>
        <p:nvSpPr>
          <p:cNvPr id="6" name="Content Placeholder 5">
            <a:extLst>
              <a:ext uri="{FF2B5EF4-FFF2-40B4-BE49-F238E27FC236}">
                <a16:creationId xmlns:a16="http://schemas.microsoft.com/office/drawing/2014/main" id="{DB8AC302-9D80-482D-BA6F-3C0142B778CD}"/>
              </a:ext>
            </a:extLst>
          </p:cNvPr>
          <p:cNvSpPr>
            <a:spLocks noGrp="1"/>
          </p:cNvSpPr>
          <p:nvPr>
            <p:ph sz="quarter" idx="1"/>
          </p:nvPr>
        </p:nvSpPr>
        <p:spPr>
          <a:xfrm>
            <a:off x="838200" y="1825625"/>
            <a:ext cx="7092950" cy="4351338"/>
          </a:xfrm>
        </p:spPr>
        <p:txBody>
          <a:bodyPr/>
          <a:lstStyle/>
          <a:p>
            <a:r>
              <a:rPr lang="en-US" altLang="zh-CN" sz="2400" dirty="0"/>
              <a:t>Under </a:t>
            </a:r>
            <a:r>
              <a:rPr lang="en-US" altLang="zh-CN" sz="2400" b="1" dirty="0"/>
              <a:t>Primary symbology, </a:t>
            </a:r>
            <a:r>
              <a:rPr lang="en-US" altLang="zh-CN" sz="2400" dirty="0"/>
              <a:t>choose </a:t>
            </a:r>
            <a:r>
              <a:rPr lang="en-US" altLang="zh-CN" sz="2400" b="1" dirty="0"/>
              <a:t>Graduated Color. </a:t>
            </a:r>
            <a:r>
              <a:rPr lang="en-US" altLang="zh-CN" sz="2400" dirty="0"/>
              <a:t>This option allows the color changes based on points’ attribute.</a:t>
            </a:r>
          </a:p>
          <a:p>
            <a:r>
              <a:rPr lang="en-US" altLang="zh-CN" sz="2400" dirty="0"/>
              <a:t>Specify the </a:t>
            </a:r>
            <a:r>
              <a:rPr lang="en-US" altLang="zh-CN" sz="2400" b="1" dirty="0"/>
              <a:t>Field </a:t>
            </a:r>
            <a:r>
              <a:rPr lang="en-US" altLang="zh-CN" sz="2400" dirty="0"/>
              <a:t>to an attribute of the point data. The color of the points will indicate the value of that attribute.</a:t>
            </a:r>
          </a:p>
          <a:p>
            <a:r>
              <a:rPr lang="en-US" altLang="zh-CN" sz="2400" dirty="0"/>
              <a:t>Explore other options: </a:t>
            </a:r>
            <a:r>
              <a:rPr lang="en-US" altLang="zh-CN" sz="2400" b="1" dirty="0"/>
              <a:t>Method</a:t>
            </a:r>
            <a:r>
              <a:rPr lang="en-US" altLang="zh-CN" sz="2400" dirty="0"/>
              <a:t>,</a:t>
            </a:r>
            <a:r>
              <a:rPr lang="en-US" altLang="zh-CN" sz="2400" b="1" dirty="0"/>
              <a:t> Classes</a:t>
            </a:r>
            <a:r>
              <a:rPr lang="en-US" altLang="zh-CN" sz="2400" dirty="0"/>
              <a:t>,</a:t>
            </a:r>
            <a:r>
              <a:rPr lang="en-US" altLang="zh-CN" sz="2400" b="1" dirty="0"/>
              <a:t> Color scheme</a:t>
            </a:r>
            <a:r>
              <a:rPr lang="en-US" altLang="zh-CN" sz="2400" dirty="0"/>
              <a:t>, etc. to see how they affect the display of the points.</a:t>
            </a:r>
          </a:p>
          <a:p>
            <a:pPr marL="0" indent="0">
              <a:buNone/>
            </a:pPr>
            <a:endParaRPr lang="zh-CN" altLang="en-US" dirty="0"/>
          </a:p>
        </p:txBody>
      </p:sp>
      <p:pic>
        <p:nvPicPr>
          <p:cNvPr id="10" name="Picture 9">
            <a:extLst>
              <a:ext uri="{FF2B5EF4-FFF2-40B4-BE49-F238E27FC236}">
                <a16:creationId xmlns:a16="http://schemas.microsoft.com/office/drawing/2014/main" id="{78CA96BF-9F2E-4500-9815-F9D59B24F468}"/>
              </a:ext>
            </a:extLst>
          </p:cNvPr>
          <p:cNvPicPr>
            <a:picLocks noChangeAspect="1"/>
          </p:cNvPicPr>
          <p:nvPr/>
        </p:nvPicPr>
        <p:blipFill>
          <a:blip r:embed="rId2"/>
          <a:stretch>
            <a:fillRect/>
          </a:stretch>
        </p:blipFill>
        <p:spPr>
          <a:xfrm>
            <a:off x="8455025" y="1515473"/>
            <a:ext cx="2898775" cy="4971642"/>
          </a:xfrm>
          <a:prstGeom prst="rect">
            <a:avLst/>
          </a:prstGeom>
        </p:spPr>
      </p:pic>
    </p:spTree>
    <p:extLst>
      <p:ext uri="{BB962C8B-B14F-4D97-AF65-F5344CB8AC3E}">
        <p14:creationId xmlns:p14="http://schemas.microsoft.com/office/powerpoint/2010/main" val="1530185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31B7B-A0AF-40BF-8BD8-D6843CE506F0}"/>
              </a:ext>
            </a:extLst>
          </p:cNvPr>
          <p:cNvSpPr>
            <a:spLocks noGrp="1"/>
          </p:cNvSpPr>
          <p:nvPr>
            <p:ph type="title"/>
          </p:nvPr>
        </p:nvSpPr>
        <p:spPr/>
        <p:txBody>
          <a:bodyPr>
            <a:normAutofit/>
          </a:bodyPr>
          <a:lstStyle/>
          <a:p>
            <a:r>
              <a:rPr lang="en-US" altLang="zh-CN" sz="4000" b="1" dirty="0"/>
              <a:t>4. Displaying the Point Data </a:t>
            </a:r>
            <a:r>
              <a:rPr lang="en-US" altLang="zh-CN" sz="3600" b="1" dirty="0"/>
              <a:t>(cont.)</a:t>
            </a:r>
            <a:endParaRPr lang="zh-CN" altLang="en-US" sz="4000" dirty="0"/>
          </a:p>
        </p:txBody>
      </p:sp>
      <p:sp>
        <p:nvSpPr>
          <p:cNvPr id="3" name="Content Placeholder 2">
            <a:extLst>
              <a:ext uri="{FF2B5EF4-FFF2-40B4-BE49-F238E27FC236}">
                <a16:creationId xmlns:a16="http://schemas.microsoft.com/office/drawing/2014/main" id="{3E5432AF-DB64-4932-8812-E2E1415A3AD5}"/>
              </a:ext>
            </a:extLst>
          </p:cNvPr>
          <p:cNvSpPr>
            <a:spLocks noGrp="1"/>
          </p:cNvSpPr>
          <p:nvPr>
            <p:ph sz="quarter" idx="1"/>
          </p:nvPr>
        </p:nvSpPr>
        <p:spPr>
          <a:xfrm>
            <a:off x="6718300" y="1728788"/>
            <a:ext cx="4549131" cy="4351338"/>
          </a:xfrm>
        </p:spPr>
        <p:txBody>
          <a:bodyPr/>
          <a:lstStyle/>
          <a:p>
            <a:pPr marL="0" indent="0">
              <a:buNone/>
            </a:pPr>
            <a:r>
              <a:rPr lang="en-US" altLang="zh-CN" sz="2400" dirty="0"/>
              <a:t>The CA ozone data is displayed in 5 classes using a yellow-orange-red color scheme. The value interval for each class/color is posted on the Content Panel on the left</a:t>
            </a:r>
          </a:p>
          <a:p>
            <a:pPr marL="0" indent="0">
              <a:buNone/>
            </a:pPr>
            <a:endParaRPr lang="zh-CN" altLang="en-US" dirty="0"/>
          </a:p>
        </p:txBody>
      </p:sp>
      <p:pic>
        <p:nvPicPr>
          <p:cNvPr id="5" name="Picture 4">
            <a:extLst>
              <a:ext uri="{FF2B5EF4-FFF2-40B4-BE49-F238E27FC236}">
                <a16:creationId xmlns:a16="http://schemas.microsoft.com/office/drawing/2014/main" id="{D3243BF8-D83D-48D0-961D-C4107E068AD4}"/>
              </a:ext>
            </a:extLst>
          </p:cNvPr>
          <p:cNvPicPr>
            <a:picLocks noChangeAspect="1"/>
          </p:cNvPicPr>
          <p:nvPr/>
        </p:nvPicPr>
        <p:blipFill>
          <a:blip r:embed="rId2"/>
          <a:stretch>
            <a:fillRect/>
          </a:stretch>
        </p:blipFill>
        <p:spPr>
          <a:xfrm>
            <a:off x="924569" y="1690688"/>
            <a:ext cx="5311131" cy="4995498"/>
          </a:xfrm>
          <a:prstGeom prst="rect">
            <a:avLst/>
          </a:prstGeom>
          <a:ln>
            <a:solidFill>
              <a:schemeClr val="bg1">
                <a:lumMod val="50000"/>
              </a:schemeClr>
            </a:solidFill>
          </a:ln>
        </p:spPr>
      </p:pic>
    </p:spTree>
    <p:extLst>
      <p:ext uri="{BB962C8B-B14F-4D97-AF65-F5344CB8AC3E}">
        <p14:creationId xmlns:p14="http://schemas.microsoft.com/office/powerpoint/2010/main" val="2733215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67C4D-E886-4097-891D-CE75DE8A1B9E}"/>
              </a:ext>
            </a:extLst>
          </p:cNvPr>
          <p:cNvSpPr>
            <a:spLocks noGrp="1"/>
          </p:cNvSpPr>
          <p:nvPr>
            <p:ph type="title"/>
          </p:nvPr>
        </p:nvSpPr>
        <p:spPr/>
        <p:txBody>
          <a:bodyPr>
            <a:normAutofit/>
          </a:bodyPr>
          <a:lstStyle/>
          <a:p>
            <a:r>
              <a:rPr lang="en-US" altLang="zh-CN" sz="4000" b="1" dirty="0"/>
              <a:t>5. Generating a Histogram</a:t>
            </a:r>
            <a:endParaRPr lang="zh-CN" altLang="en-US" sz="4000" dirty="0"/>
          </a:p>
        </p:txBody>
      </p:sp>
      <p:sp>
        <p:nvSpPr>
          <p:cNvPr id="3" name="Content Placeholder 2">
            <a:extLst>
              <a:ext uri="{FF2B5EF4-FFF2-40B4-BE49-F238E27FC236}">
                <a16:creationId xmlns:a16="http://schemas.microsoft.com/office/drawing/2014/main" id="{0CB9797F-4A6F-4EBC-869A-D69AF04A03CB}"/>
              </a:ext>
            </a:extLst>
          </p:cNvPr>
          <p:cNvSpPr>
            <a:spLocks noGrp="1"/>
          </p:cNvSpPr>
          <p:nvPr>
            <p:ph sz="quarter" idx="1"/>
          </p:nvPr>
        </p:nvSpPr>
        <p:spPr>
          <a:xfrm>
            <a:off x="838200" y="1825625"/>
            <a:ext cx="7835900" cy="4351338"/>
          </a:xfrm>
        </p:spPr>
        <p:txBody>
          <a:bodyPr>
            <a:normAutofit lnSpcReduction="10000"/>
          </a:bodyPr>
          <a:lstStyle/>
          <a:p>
            <a:pPr marL="0" indent="0">
              <a:buNone/>
            </a:pPr>
            <a:r>
              <a:rPr lang="en-US" altLang="zh-CN" dirty="0"/>
              <a:t>Display the histogram of your data:</a:t>
            </a:r>
          </a:p>
          <a:p>
            <a:r>
              <a:rPr lang="en-US" altLang="zh-CN" sz="2400" dirty="0"/>
              <a:t>In the Content Panel, right-click the point layer -&gt; </a:t>
            </a:r>
            <a:r>
              <a:rPr lang="en-US" altLang="zh-CN" sz="2400" b="1" dirty="0"/>
              <a:t>Create Chart </a:t>
            </a:r>
            <a:r>
              <a:rPr lang="en-US" altLang="zh-CN" sz="2400" dirty="0"/>
              <a:t>-&gt; </a:t>
            </a:r>
            <a:r>
              <a:rPr lang="en-US" altLang="zh-CN" sz="2400" b="1" dirty="0"/>
              <a:t>Histogram</a:t>
            </a:r>
            <a:r>
              <a:rPr lang="en-US" altLang="zh-CN" sz="2400" dirty="0"/>
              <a:t>. </a:t>
            </a:r>
          </a:p>
          <a:p>
            <a:r>
              <a:rPr lang="en-US" altLang="zh-CN" sz="2400" dirty="0"/>
              <a:t>On the Chart Properties Panel on the right, select the appropriate </a:t>
            </a:r>
            <a:r>
              <a:rPr lang="en-US" altLang="zh-CN" sz="2400" b="1" dirty="0"/>
              <a:t>Number</a:t>
            </a:r>
            <a:r>
              <a:rPr lang="en-US" altLang="zh-CN" sz="2400" dirty="0"/>
              <a:t> (attribute name) for generating histogram. Change the number of bins of the histogram using the </a:t>
            </a:r>
            <a:r>
              <a:rPr lang="en-US" altLang="zh-CN" sz="2400" b="1" dirty="0"/>
              <a:t>Bin</a:t>
            </a:r>
            <a:r>
              <a:rPr lang="en-US" altLang="zh-CN" sz="2400" dirty="0"/>
              <a:t> slider. Choose a </a:t>
            </a:r>
            <a:r>
              <a:rPr lang="en-US" altLang="zh-CN" sz="2400" b="1" dirty="0"/>
              <a:t>Transformation</a:t>
            </a:r>
            <a:r>
              <a:rPr lang="en-US" altLang="zh-CN" sz="2400" dirty="0"/>
              <a:t> method to change the data to a normal distribution if the data are not normal. Check all summery statistics (</a:t>
            </a:r>
            <a:r>
              <a:rPr lang="en-US" altLang="zh-CN" sz="2400" b="1" dirty="0"/>
              <a:t>Mean</a:t>
            </a:r>
            <a:r>
              <a:rPr lang="en-US" altLang="zh-CN" sz="2400" dirty="0"/>
              <a:t>, </a:t>
            </a:r>
            <a:r>
              <a:rPr lang="en-US" altLang="zh-CN" sz="2400" b="1" dirty="0"/>
              <a:t>Median</a:t>
            </a:r>
            <a:r>
              <a:rPr lang="en-US" altLang="zh-CN" sz="2400" dirty="0"/>
              <a:t>, </a:t>
            </a:r>
            <a:r>
              <a:rPr lang="en-US" altLang="zh-CN" sz="2400" b="1" dirty="0"/>
              <a:t>Std</a:t>
            </a:r>
            <a:r>
              <a:rPr lang="en-US" altLang="zh-CN" sz="2400" dirty="0"/>
              <a:t>. </a:t>
            </a:r>
            <a:r>
              <a:rPr lang="en-US" altLang="zh-CN" sz="2400" b="1" dirty="0"/>
              <a:t>Dev</a:t>
            </a:r>
            <a:r>
              <a:rPr lang="en-US" altLang="zh-CN" sz="2400" dirty="0"/>
              <a:t>.). The statistics will show within the histogram frame.</a:t>
            </a:r>
            <a:endParaRPr lang="zh-CN" altLang="en-US" sz="2400" dirty="0"/>
          </a:p>
        </p:txBody>
      </p:sp>
      <p:pic>
        <p:nvPicPr>
          <p:cNvPr id="5" name="Picture 4">
            <a:extLst>
              <a:ext uri="{FF2B5EF4-FFF2-40B4-BE49-F238E27FC236}">
                <a16:creationId xmlns:a16="http://schemas.microsoft.com/office/drawing/2014/main" id="{08BA5310-A291-402B-BAF6-022392FA1275}"/>
              </a:ext>
            </a:extLst>
          </p:cNvPr>
          <p:cNvPicPr>
            <a:picLocks noChangeAspect="1"/>
          </p:cNvPicPr>
          <p:nvPr/>
        </p:nvPicPr>
        <p:blipFill>
          <a:blip r:embed="rId2"/>
          <a:stretch>
            <a:fillRect/>
          </a:stretch>
        </p:blipFill>
        <p:spPr>
          <a:xfrm>
            <a:off x="8917768" y="1441861"/>
            <a:ext cx="2642648" cy="2205481"/>
          </a:xfrm>
          <a:prstGeom prst="rect">
            <a:avLst/>
          </a:prstGeom>
        </p:spPr>
      </p:pic>
      <p:pic>
        <p:nvPicPr>
          <p:cNvPr id="8" name="Picture 7">
            <a:extLst>
              <a:ext uri="{FF2B5EF4-FFF2-40B4-BE49-F238E27FC236}">
                <a16:creationId xmlns:a16="http://schemas.microsoft.com/office/drawing/2014/main" id="{DC5FAED2-4325-4338-83D3-F6907CC805B5}"/>
              </a:ext>
            </a:extLst>
          </p:cNvPr>
          <p:cNvPicPr>
            <a:picLocks noChangeAspect="1"/>
          </p:cNvPicPr>
          <p:nvPr/>
        </p:nvPicPr>
        <p:blipFill>
          <a:blip r:embed="rId3"/>
          <a:stretch>
            <a:fillRect/>
          </a:stretch>
        </p:blipFill>
        <p:spPr>
          <a:xfrm>
            <a:off x="8917768" y="3769579"/>
            <a:ext cx="2169332" cy="3025478"/>
          </a:xfrm>
          <a:prstGeom prst="rect">
            <a:avLst/>
          </a:prstGeom>
        </p:spPr>
      </p:pic>
    </p:spTree>
    <p:extLst>
      <p:ext uri="{BB962C8B-B14F-4D97-AF65-F5344CB8AC3E}">
        <p14:creationId xmlns:p14="http://schemas.microsoft.com/office/powerpoint/2010/main" val="3463513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912CC-937F-4332-B681-1406E32B1A3D}"/>
              </a:ext>
            </a:extLst>
          </p:cNvPr>
          <p:cNvSpPr>
            <a:spLocks noGrp="1"/>
          </p:cNvSpPr>
          <p:nvPr>
            <p:ph type="title"/>
          </p:nvPr>
        </p:nvSpPr>
        <p:spPr/>
        <p:txBody>
          <a:bodyPr>
            <a:normAutofit/>
          </a:bodyPr>
          <a:lstStyle/>
          <a:p>
            <a:r>
              <a:rPr lang="en-US" altLang="zh-CN" sz="4000" b="1" dirty="0"/>
              <a:t>5. Generating a Histogram </a:t>
            </a:r>
            <a:r>
              <a:rPr lang="en-US" altLang="zh-CN" sz="3600" b="1" dirty="0"/>
              <a:t>(cont.)</a:t>
            </a:r>
            <a:endParaRPr lang="zh-CN" altLang="en-US" sz="4000" dirty="0"/>
          </a:p>
        </p:txBody>
      </p:sp>
      <p:sp>
        <p:nvSpPr>
          <p:cNvPr id="3" name="Content Placeholder 2">
            <a:extLst>
              <a:ext uri="{FF2B5EF4-FFF2-40B4-BE49-F238E27FC236}">
                <a16:creationId xmlns:a16="http://schemas.microsoft.com/office/drawing/2014/main" id="{14D95D80-EC40-4314-9F92-EF17D1AEE764}"/>
              </a:ext>
            </a:extLst>
          </p:cNvPr>
          <p:cNvSpPr>
            <a:spLocks noGrp="1"/>
          </p:cNvSpPr>
          <p:nvPr>
            <p:ph sz="quarter" idx="1"/>
          </p:nvPr>
        </p:nvSpPr>
        <p:spPr>
          <a:xfrm flipH="1">
            <a:off x="9067800" y="1755776"/>
            <a:ext cx="2997200" cy="4351338"/>
          </a:xfrm>
        </p:spPr>
        <p:txBody>
          <a:bodyPr/>
          <a:lstStyle/>
          <a:p>
            <a:pPr marL="0" indent="0">
              <a:buNone/>
            </a:pPr>
            <a:r>
              <a:rPr lang="en-US" altLang="zh-CN" sz="2400" i="1" dirty="0">
                <a:latin typeface="Times New Roman" panose="02020603050405020304" pitchFamily="18" charset="0"/>
                <a:cs typeface="Times New Roman" panose="02020603050405020304" pitchFamily="18" charset="0"/>
              </a:rPr>
              <a:t>This is the histogram of the CA ozone data. It shows the distribution of OZONE with 14 bins. No transformation is used.</a:t>
            </a:r>
            <a:endParaRPr lang="zh-CN" altLang="zh-CN" sz="2400" dirty="0">
              <a:latin typeface="Times New Roman" panose="02020603050405020304" pitchFamily="18" charset="0"/>
              <a:cs typeface="Times New Roman" panose="02020603050405020304" pitchFamily="18" charset="0"/>
            </a:endParaRPr>
          </a:p>
          <a:p>
            <a:endParaRPr lang="zh-CN" altLang="en-US" dirty="0"/>
          </a:p>
        </p:txBody>
      </p:sp>
      <p:pic>
        <p:nvPicPr>
          <p:cNvPr id="4" name="Picture 3">
            <a:extLst>
              <a:ext uri="{FF2B5EF4-FFF2-40B4-BE49-F238E27FC236}">
                <a16:creationId xmlns:a16="http://schemas.microsoft.com/office/drawing/2014/main" id="{15463641-E219-45E0-9B10-E8E477A4480B}"/>
              </a:ext>
            </a:extLst>
          </p:cNvPr>
          <p:cNvPicPr>
            <a:picLocks noChangeAspect="1"/>
          </p:cNvPicPr>
          <p:nvPr/>
        </p:nvPicPr>
        <p:blipFill>
          <a:blip r:embed="rId2"/>
          <a:stretch>
            <a:fillRect/>
          </a:stretch>
        </p:blipFill>
        <p:spPr>
          <a:xfrm>
            <a:off x="838200" y="1773767"/>
            <a:ext cx="8033240" cy="4351338"/>
          </a:xfrm>
          <a:prstGeom prst="rect">
            <a:avLst/>
          </a:prstGeom>
        </p:spPr>
      </p:pic>
    </p:spTree>
    <p:extLst>
      <p:ext uri="{BB962C8B-B14F-4D97-AF65-F5344CB8AC3E}">
        <p14:creationId xmlns:p14="http://schemas.microsoft.com/office/powerpoint/2010/main" val="1254895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833E1-60C8-4806-A4A7-311429304BFD}"/>
              </a:ext>
            </a:extLst>
          </p:cNvPr>
          <p:cNvSpPr>
            <a:spLocks noGrp="1"/>
          </p:cNvSpPr>
          <p:nvPr>
            <p:ph type="title"/>
          </p:nvPr>
        </p:nvSpPr>
        <p:spPr/>
        <p:txBody>
          <a:bodyPr>
            <a:normAutofit/>
          </a:bodyPr>
          <a:lstStyle/>
          <a:p>
            <a:r>
              <a:rPr lang="en-US" altLang="zh-CN" sz="4000" b="1" dirty="0"/>
              <a:t>6. Generating a QQ Plot</a:t>
            </a:r>
            <a:endParaRPr lang="zh-CN" altLang="en-US" sz="4000" dirty="0"/>
          </a:p>
        </p:txBody>
      </p:sp>
      <p:sp>
        <p:nvSpPr>
          <p:cNvPr id="3" name="Content Placeholder 2">
            <a:extLst>
              <a:ext uri="{FF2B5EF4-FFF2-40B4-BE49-F238E27FC236}">
                <a16:creationId xmlns:a16="http://schemas.microsoft.com/office/drawing/2014/main" id="{FDC8A7C7-2D1A-402B-A98A-C5E102C67661}"/>
              </a:ext>
            </a:extLst>
          </p:cNvPr>
          <p:cNvSpPr>
            <a:spLocks noGrp="1"/>
          </p:cNvSpPr>
          <p:nvPr>
            <p:ph sz="quarter" idx="1"/>
          </p:nvPr>
        </p:nvSpPr>
        <p:spPr/>
        <p:txBody>
          <a:bodyPr>
            <a:normAutofit/>
          </a:bodyPr>
          <a:lstStyle/>
          <a:p>
            <a:r>
              <a:rPr lang="en-US" altLang="zh-CN" sz="2400" dirty="0"/>
              <a:t>A QQ Plot is a graph on which the quantiles from two distributions are plotted versus each other. For two identical distributions, the QQ Plot will be a straight line. </a:t>
            </a:r>
          </a:p>
          <a:p>
            <a:r>
              <a:rPr lang="en-US" altLang="zh-CN" sz="2400" dirty="0"/>
              <a:t>Therefore, it is possible to </a:t>
            </a:r>
            <a:r>
              <a:rPr lang="en-US" altLang="zh-CN" sz="2400" dirty="0">
                <a:solidFill>
                  <a:schemeClr val="accent2"/>
                </a:solidFill>
              </a:rPr>
              <a:t>check the normality </a:t>
            </a:r>
            <a:r>
              <a:rPr lang="en-US" altLang="zh-CN" sz="2400" dirty="0"/>
              <a:t>of your data by </a:t>
            </a:r>
            <a:r>
              <a:rPr lang="en-US" altLang="zh-CN" sz="2400" dirty="0">
                <a:solidFill>
                  <a:schemeClr val="accent2"/>
                </a:solidFill>
              </a:rPr>
              <a:t>plotting its quantiles versus the quantiles of a standard normal distribution</a:t>
            </a:r>
            <a:r>
              <a:rPr lang="en-US" altLang="zh-CN" sz="2400" dirty="0"/>
              <a:t>. The closer the points are to form </a:t>
            </a:r>
            <a:r>
              <a:rPr lang="en-US" altLang="zh-CN" sz="2400" dirty="0">
                <a:solidFill>
                  <a:schemeClr val="accent2"/>
                </a:solidFill>
              </a:rPr>
              <a:t>a straight line</a:t>
            </a:r>
            <a:r>
              <a:rPr lang="en-US" altLang="zh-CN" sz="2400" dirty="0"/>
              <a:t>, the closer the distribution of your data is close to a normal distribution. </a:t>
            </a:r>
          </a:p>
          <a:p>
            <a:r>
              <a:rPr lang="en-US" altLang="zh-CN" sz="2400" dirty="0"/>
              <a:t>If the data do not exhibit a normal distribution in either the Histogram or the Normal QQ Plot, it may be necessary to transform the data to make it conform to a normal distribution before using certain kriging interpolation techniques. </a:t>
            </a:r>
            <a:endParaRPr lang="zh-CN" altLang="zh-CN" sz="2400" dirty="0"/>
          </a:p>
          <a:p>
            <a:endParaRPr lang="zh-CN" altLang="en-US" dirty="0"/>
          </a:p>
        </p:txBody>
      </p:sp>
    </p:spTree>
    <p:extLst>
      <p:ext uri="{BB962C8B-B14F-4D97-AF65-F5344CB8AC3E}">
        <p14:creationId xmlns:p14="http://schemas.microsoft.com/office/powerpoint/2010/main" val="1770441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0DBAD-F6D3-4F61-BA43-792C4888A182}"/>
              </a:ext>
            </a:extLst>
          </p:cNvPr>
          <p:cNvSpPr>
            <a:spLocks noGrp="1"/>
          </p:cNvSpPr>
          <p:nvPr>
            <p:ph type="title"/>
          </p:nvPr>
        </p:nvSpPr>
        <p:spPr/>
        <p:txBody>
          <a:bodyPr>
            <a:normAutofit/>
          </a:bodyPr>
          <a:lstStyle/>
          <a:p>
            <a:r>
              <a:rPr lang="en-US" altLang="zh-CN" sz="4000" b="1" dirty="0"/>
              <a:t>6. Generating a Normal QQ Plot </a:t>
            </a:r>
            <a:r>
              <a:rPr lang="en-US" altLang="zh-CN" sz="3600" b="1" dirty="0"/>
              <a:t>(cont.)</a:t>
            </a:r>
            <a:endParaRPr lang="zh-CN" altLang="en-US" sz="4000" dirty="0"/>
          </a:p>
        </p:txBody>
      </p:sp>
      <p:sp>
        <p:nvSpPr>
          <p:cNvPr id="3" name="Content Placeholder 2">
            <a:extLst>
              <a:ext uri="{FF2B5EF4-FFF2-40B4-BE49-F238E27FC236}">
                <a16:creationId xmlns:a16="http://schemas.microsoft.com/office/drawing/2014/main" id="{B6FAF219-D3AD-46BD-8EB7-E3829C72B570}"/>
              </a:ext>
            </a:extLst>
          </p:cNvPr>
          <p:cNvSpPr>
            <a:spLocks noGrp="1"/>
          </p:cNvSpPr>
          <p:nvPr>
            <p:ph sz="quarter" idx="1"/>
          </p:nvPr>
        </p:nvSpPr>
        <p:spPr>
          <a:xfrm>
            <a:off x="838199" y="1825625"/>
            <a:ext cx="8005763" cy="4351338"/>
          </a:xfrm>
        </p:spPr>
        <p:txBody>
          <a:bodyPr/>
          <a:lstStyle/>
          <a:p>
            <a:pPr marL="0" indent="0">
              <a:buNone/>
            </a:pPr>
            <a:r>
              <a:rPr lang="en-US" altLang="zh-CN" sz="2400" dirty="0"/>
              <a:t>Display the QQ Plot of your data:</a:t>
            </a:r>
          </a:p>
          <a:p>
            <a:r>
              <a:rPr lang="en-US" altLang="zh-CN" sz="2400" dirty="0"/>
              <a:t>In the Content Panel, right-click the point layer-&gt; </a:t>
            </a:r>
            <a:r>
              <a:rPr lang="en-US" altLang="zh-CN" sz="2400" b="1" dirty="0"/>
              <a:t>Create Chart</a:t>
            </a:r>
            <a:r>
              <a:rPr lang="en-US" altLang="zh-CN" sz="2400" dirty="0"/>
              <a:t>-&gt; </a:t>
            </a:r>
            <a:r>
              <a:rPr lang="en-US" altLang="zh-CN" sz="2400" b="1" dirty="0"/>
              <a:t>QQ Plot</a:t>
            </a:r>
            <a:r>
              <a:rPr lang="en-US" altLang="zh-CN" sz="2400" dirty="0"/>
              <a:t>. </a:t>
            </a:r>
          </a:p>
          <a:p>
            <a:r>
              <a:rPr lang="en-US" altLang="zh-CN" sz="2400" dirty="0"/>
              <a:t>On the Chart Properties Panel on the right, select the appropriate attribute name for generating histogram.</a:t>
            </a:r>
          </a:p>
          <a:p>
            <a:pPr marL="0" indent="0">
              <a:buNone/>
            </a:pPr>
            <a:endParaRPr lang="en-US" altLang="zh-CN" dirty="0"/>
          </a:p>
          <a:p>
            <a:pPr marL="0" indent="0">
              <a:buNone/>
            </a:pPr>
            <a:endParaRPr lang="zh-CN" altLang="en-US" dirty="0"/>
          </a:p>
        </p:txBody>
      </p:sp>
      <p:pic>
        <p:nvPicPr>
          <p:cNvPr id="5" name="Picture 4">
            <a:extLst>
              <a:ext uri="{FF2B5EF4-FFF2-40B4-BE49-F238E27FC236}">
                <a16:creationId xmlns:a16="http://schemas.microsoft.com/office/drawing/2014/main" id="{5B857349-1D83-4701-B43A-1F8F229706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3962" y="1455011"/>
            <a:ext cx="2845680" cy="2323110"/>
          </a:xfrm>
          <a:prstGeom prst="rect">
            <a:avLst/>
          </a:prstGeom>
        </p:spPr>
      </p:pic>
      <p:pic>
        <p:nvPicPr>
          <p:cNvPr id="6" name="Picture 5">
            <a:extLst>
              <a:ext uri="{FF2B5EF4-FFF2-40B4-BE49-F238E27FC236}">
                <a16:creationId xmlns:a16="http://schemas.microsoft.com/office/drawing/2014/main" id="{7E453B77-2B39-4AA6-B9B0-E6987C456A05}"/>
              </a:ext>
            </a:extLst>
          </p:cNvPr>
          <p:cNvPicPr>
            <a:picLocks noChangeAspect="1"/>
          </p:cNvPicPr>
          <p:nvPr/>
        </p:nvPicPr>
        <p:blipFill>
          <a:blip r:embed="rId3"/>
          <a:stretch>
            <a:fillRect/>
          </a:stretch>
        </p:blipFill>
        <p:spPr>
          <a:xfrm>
            <a:off x="8843962" y="3903817"/>
            <a:ext cx="2400300" cy="2627158"/>
          </a:xfrm>
          <a:prstGeom prst="rect">
            <a:avLst/>
          </a:prstGeom>
        </p:spPr>
      </p:pic>
      <p:pic>
        <p:nvPicPr>
          <p:cNvPr id="8" name="Picture 7">
            <a:extLst>
              <a:ext uri="{FF2B5EF4-FFF2-40B4-BE49-F238E27FC236}">
                <a16:creationId xmlns:a16="http://schemas.microsoft.com/office/drawing/2014/main" id="{6C45348C-419E-4055-80E7-1B3B4437A1CB}"/>
              </a:ext>
            </a:extLst>
          </p:cNvPr>
          <p:cNvPicPr>
            <a:picLocks noChangeAspect="1"/>
          </p:cNvPicPr>
          <p:nvPr/>
        </p:nvPicPr>
        <p:blipFill>
          <a:blip r:embed="rId4"/>
          <a:stretch>
            <a:fillRect/>
          </a:stretch>
        </p:blipFill>
        <p:spPr>
          <a:xfrm>
            <a:off x="1325561" y="4230842"/>
            <a:ext cx="5722939" cy="2419454"/>
          </a:xfrm>
          <a:prstGeom prst="rect">
            <a:avLst/>
          </a:prstGeom>
        </p:spPr>
      </p:pic>
    </p:spTree>
    <p:extLst>
      <p:ext uri="{BB962C8B-B14F-4D97-AF65-F5344CB8AC3E}">
        <p14:creationId xmlns:p14="http://schemas.microsoft.com/office/powerpoint/2010/main" val="2310199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0725C-389B-41C8-9C42-C2703F0A6A0D}"/>
              </a:ext>
            </a:extLst>
          </p:cNvPr>
          <p:cNvSpPr>
            <a:spLocks noGrp="1"/>
          </p:cNvSpPr>
          <p:nvPr>
            <p:ph type="title"/>
          </p:nvPr>
        </p:nvSpPr>
        <p:spPr/>
        <p:txBody>
          <a:bodyPr>
            <a:normAutofit/>
          </a:bodyPr>
          <a:lstStyle/>
          <a:p>
            <a:r>
              <a:rPr lang="en-US" altLang="zh-CN" sz="4000" dirty="0" smtClean="0"/>
              <a:t>GIAL</a:t>
            </a:r>
            <a:endParaRPr lang="zh-CN" altLang="en-US" sz="4000" dirty="0"/>
          </a:p>
        </p:txBody>
      </p:sp>
      <p:sp>
        <p:nvSpPr>
          <p:cNvPr id="3" name="Content Placeholder 2">
            <a:extLst>
              <a:ext uri="{FF2B5EF4-FFF2-40B4-BE49-F238E27FC236}">
                <a16:creationId xmlns:a16="http://schemas.microsoft.com/office/drawing/2014/main" id="{2DC8343B-34E5-4CFB-8058-7C77EDF78C99}"/>
              </a:ext>
            </a:extLst>
          </p:cNvPr>
          <p:cNvSpPr>
            <a:spLocks noGrp="1"/>
          </p:cNvSpPr>
          <p:nvPr>
            <p:ph sz="quarter" idx="1"/>
          </p:nvPr>
        </p:nvSpPr>
        <p:spPr>
          <a:xfrm>
            <a:off x="816864" y="1600200"/>
            <a:ext cx="10871200" cy="5166360"/>
          </a:xfrm>
        </p:spPr>
        <p:txBody>
          <a:bodyPr>
            <a:normAutofit/>
          </a:bodyPr>
          <a:lstStyle/>
          <a:p>
            <a:r>
              <a:rPr lang="en-US" altLang="zh-CN" sz="2400" dirty="0" smtClean="0"/>
              <a:t>Your GIAL access is </a:t>
            </a:r>
            <a:r>
              <a:rPr lang="en-US" altLang="zh-CN" sz="2400" b="1" dirty="0" smtClean="0"/>
              <a:t>24/7</a:t>
            </a:r>
            <a:endParaRPr lang="zh-CN" altLang="zh-CN" sz="2400" b="1" dirty="0"/>
          </a:p>
          <a:p>
            <a:r>
              <a:rPr lang="en-US" altLang="zh-CN" sz="2400" dirty="0" smtClean="0"/>
              <a:t>We will go to GIAL again for Labs 2 and 3 on 4/14 and 4/16</a:t>
            </a:r>
            <a:endParaRPr lang="zh-CN" altLang="zh-CN" sz="2400" dirty="0"/>
          </a:p>
          <a:p>
            <a:r>
              <a:rPr lang="en-US" altLang="zh-CN" sz="2400" dirty="0" smtClean="0"/>
              <a:t>You can work on your lab assignments on your own computer</a:t>
            </a:r>
            <a:endParaRPr lang="zh-CN" altLang="zh-CN" sz="2400" dirty="0"/>
          </a:p>
          <a:p>
            <a:endParaRPr lang="zh-CN" altLang="zh-CN" sz="2400" dirty="0"/>
          </a:p>
          <a:p>
            <a:r>
              <a:rPr lang="en-US" altLang="zh-CN" sz="2400" dirty="0" smtClean="0"/>
              <a:t>ArcMap, ArcGIS Online, ArcGIS Pro</a:t>
            </a:r>
            <a:endParaRPr lang="en-US" altLang="zh-CN" sz="2400" dirty="0"/>
          </a:p>
          <a:p>
            <a:r>
              <a:rPr lang="en-US" altLang="zh-CN" sz="2400" dirty="0" smtClean="0"/>
              <a:t>We ar</a:t>
            </a:r>
            <a:r>
              <a:rPr lang="en-US" altLang="zh-CN" sz="2400" dirty="0" smtClean="0"/>
              <a:t>e developing a </a:t>
            </a:r>
            <a:r>
              <a:rPr lang="en-US" altLang="zh-CN" sz="2400" dirty="0" err="1" smtClean="0"/>
              <a:t>docu</a:t>
            </a:r>
            <a:r>
              <a:rPr lang="en-US" altLang="zh-CN" sz="2400" dirty="0" smtClean="0"/>
              <a:t> to sort out what format works and what not in Pro</a:t>
            </a:r>
            <a:endParaRPr lang="en-US" altLang="zh-CN" sz="2400" dirty="0"/>
          </a:p>
          <a:p>
            <a:endParaRPr lang="en-US" altLang="zh-CN" sz="2600" dirty="0"/>
          </a:p>
          <a:p>
            <a:endParaRPr lang="en-US" altLang="zh-CN" sz="2600" dirty="0"/>
          </a:p>
          <a:p>
            <a:endParaRPr lang="en-US" altLang="zh-CN" b="1" dirty="0"/>
          </a:p>
          <a:p>
            <a:endParaRPr lang="zh-CN" altLang="zh-CN" dirty="0"/>
          </a:p>
          <a:p>
            <a:endParaRPr lang="zh-CN" altLang="zh-CN" dirty="0"/>
          </a:p>
          <a:p>
            <a:endParaRPr lang="zh-CN" altLang="en-US" dirty="0"/>
          </a:p>
        </p:txBody>
      </p:sp>
    </p:spTree>
    <p:extLst>
      <p:ext uri="{BB962C8B-B14F-4D97-AF65-F5344CB8AC3E}">
        <p14:creationId xmlns:p14="http://schemas.microsoft.com/office/powerpoint/2010/main" val="2273562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DFB14-7333-481E-B101-1BD832275E48}"/>
              </a:ext>
            </a:extLst>
          </p:cNvPr>
          <p:cNvSpPr>
            <a:spLocks noGrp="1"/>
          </p:cNvSpPr>
          <p:nvPr>
            <p:ph type="title"/>
          </p:nvPr>
        </p:nvSpPr>
        <p:spPr/>
        <p:txBody>
          <a:bodyPr>
            <a:normAutofit/>
          </a:bodyPr>
          <a:lstStyle/>
          <a:p>
            <a:r>
              <a:rPr lang="en-US" altLang="zh-CN" sz="4000" b="1" dirty="0"/>
              <a:t>7. Generating a Subset</a:t>
            </a:r>
            <a:endParaRPr lang="zh-CN" altLang="en-US" sz="4000" dirty="0"/>
          </a:p>
        </p:txBody>
      </p:sp>
      <p:sp>
        <p:nvSpPr>
          <p:cNvPr id="3" name="Content Placeholder 2">
            <a:extLst>
              <a:ext uri="{FF2B5EF4-FFF2-40B4-BE49-F238E27FC236}">
                <a16:creationId xmlns:a16="http://schemas.microsoft.com/office/drawing/2014/main" id="{7077F686-643D-4E69-A128-600A0FDB71E8}"/>
              </a:ext>
            </a:extLst>
          </p:cNvPr>
          <p:cNvSpPr>
            <a:spLocks noGrp="1"/>
          </p:cNvSpPr>
          <p:nvPr>
            <p:ph sz="quarter" idx="1"/>
          </p:nvPr>
        </p:nvSpPr>
        <p:spPr>
          <a:xfrm>
            <a:off x="838200" y="1825625"/>
            <a:ext cx="7569200" cy="4351338"/>
          </a:xfrm>
        </p:spPr>
        <p:txBody>
          <a:bodyPr>
            <a:normAutofit/>
          </a:bodyPr>
          <a:lstStyle/>
          <a:p>
            <a:r>
              <a:rPr lang="en-US" altLang="zh-CN" sz="2400" dirty="0"/>
              <a:t>If you have a large number of data points and would like to set aside a subset of data for independent validation, you may use the </a:t>
            </a:r>
            <a:r>
              <a:rPr lang="en-US" altLang="zh-CN" sz="2400" b="1" dirty="0"/>
              <a:t>Subset Features </a:t>
            </a:r>
            <a:r>
              <a:rPr lang="en-US" altLang="zh-CN" sz="2400" dirty="0"/>
              <a:t>tool to generate a subset of your data.</a:t>
            </a:r>
          </a:p>
          <a:p>
            <a:r>
              <a:rPr lang="en-US" altLang="zh-CN" sz="2400" dirty="0"/>
              <a:t>Go to the menu </a:t>
            </a:r>
            <a:r>
              <a:rPr lang="en-US" altLang="zh-CN" sz="2400" b="1" dirty="0"/>
              <a:t>Analysis </a:t>
            </a:r>
            <a:r>
              <a:rPr lang="en-US" altLang="zh-CN" sz="2400" dirty="0"/>
              <a:t>-&gt;</a:t>
            </a:r>
            <a:r>
              <a:rPr lang="en-US" altLang="zh-CN" sz="2400" b="1" dirty="0"/>
              <a:t> Tools</a:t>
            </a:r>
            <a:r>
              <a:rPr lang="en-US" altLang="zh-CN" sz="2400" dirty="0"/>
              <a:t>. On the Geoprocessing panel -&gt; </a:t>
            </a:r>
            <a:r>
              <a:rPr lang="en-US" altLang="zh-CN" sz="2400" b="1" dirty="0"/>
              <a:t>Toolboxes</a:t>
            </a:r>
            <a:r>
              <a:rPr lang="en-US" altLang="zh-CN" sz="2400" dirty="0"/>
              <a:t>, go to </a:t>
            </a:r>
            <a:r>
              <a:rPr lang="en-US" altLang="zh-CN" sz="2400" b="1" dirty="0"/>
              <a:t>Geostatistical</a:t>
            </a:r>
            <a:r>
              <a:rPr lang="en-US" altLang="zh-CN" sz="2400" dirty="0"/>
              <a:t> </a:t>
            </a:r>
            <a:r>
              <a:rPr lang="en-US" altLang="zh-CN" sz="2400" b="1" dirty="0"/>
              <a:t>Analyst Tools </a:t>
            </a:r>
            <a:r>
              <a:rPr lang="en-US" altLang="zh-CN" sz="2400" dirty="0"/>
              <a:t>-&gt; </a:t>
            </a:r>
            <a:r>
              <a:rPr lang="en-US" altLang="zh-CN" sz="2400" b="1" dirty="0"/>
              <a:t>Utilities</a:t>
            </a:r>
            <a:r>
              <a:rPr lang="en-US" altLang="zh-CN" sz="2400" dirty="0"/>
              <a:t> </a:t>
            </a:r>
            <a:r>
              <a:rPr lang="en-US" altLang="zh-CN" sz="2400" b="1" dirty="0"/>
              <a:t>-&gt; Subset Features</a:t>
            </a:r>
            <a:r>
              <a:rPr lang="en-US" altLang="zh-CN" sz="2400" dirty="0"/>
              <a:t>.</a:t>
            </a:r>
            <a:endParaRPr lang="en-US" altLang="zh-CN" sz="2400" b="1" dirty="0"/>
          </a:p>
          <a:p>
            <a:endParaRPr lang="zh-CN" altLang="en-US" sz="2400" dirty="0"/>
          </a:p>
        </p:txBody>
      </p:sp>
      <p:pic>
        <p:nvPicPr>
          <p:cNvPr id="4" name="Picture 3">
            <a:extLst>
              <a:ext uri="{FF2B5EF4-FFF2-40B4-BE49-F238E27FC236}">
                <a16:creationId xmlns:a16="http://schemas.microsoft.com/office/drawing/2014/main" id="{7195872C-572E-43EC-8726-E1C70A8FC3A1}"/>
              </a:ext>
            </a:extLst>
          </p:cNvPr>
          <p:cNvPicPr>
            <a:picLocks noChangeAspect="1"/>
          </p:cNvPicPr>
          <p:nvPr/>
        </p:nvPicPr>
        <p:blipFill>
          <a:blip r:embed="rId2"/>
          <a:stretch>
            <a:fillRect/>
          </a:stretch>
        </p:blipFill>
        <p:spPr>
          <a:xfrm>
            <a:off x="8496300" y="1825625"/>
            <a:ext cx="2857500" cy="3743325"/>
          </a:xfrm>
          <a:prstGeom prst="rect">
            <a:avLst/>
          </a:prstGeom>
        </p:spPr>
      </p:pic>
    </p:spTree>
    <p:extLst>
      <p:ext uri="{BB962C8B-B14F-4D97-AF65-F5344CB8AC3E}">
        <p14:creationId xmlns:p14="http://schemas.microsoft.com/office/powerpoint/2010/main" val="1612002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F1CCB-CD76-404F-8B3D-CA02BD44A567}"/>
              </a:ext>
            </a:extLst>
          </p:cNvPr>
          <p:cNvSpPr>
            <a:spLocks noGrp="1"/>
          </p:cNvSpPr>
          <p:nvPr>
            <p:ph type="title"/>
          </p:nvPr>
        </p:nvSpPr>
        <p:spPr/>
        <p:txBody>
          <a:bodyPr>
            <a:normAutofit/>
          </a:bodyPr>
          <a:lstStyle/>
          <a:p>
            <a:r>
              <a:rPr lang="en-US" altLang="zh-CN" sz="4000" b="1" dirty="0"/>
              <a:t>7. Generating a Subset </a:t>
            </a:r>
            <a:r>
              <a:rPr lang="en-US" altLang="zh-CN" sz="3600" b="1" dirty="0"/>
              <a:t>(cont.)</a:t>
            </a:r>
            <a:endParaRPr lang="zh-CN" altLang="en-US" sz="4000" dirty="0"/>
          </a:p>
        </p:txBody>
      </p:sp>
      <p:sp>
        <p:nvSpPr>
          <p:cNvPr id="3" name="Content Placeholder 2">
            <a:extLst>
              <a:ext uri="{FF2B5EF4-FFF2-40B4-BE49-F238E27FC236}">
                <a16:creationId xmlns:a16="http://schemas.microsoft.com/office/drawing/2014/main" id="{A502A46B-EE66-4D63-A77C-D16049251125}"/>
              </a:ext>
            </a:extLst>
          </p:cNvPr>
          <p:cNvSpPr>
            <a:spLocks noGrp="1"/>
          </p:cNvSpPr>
          <p:nvPr>
            <p:ph sz="quarter" idx="1"/>
          </p:nvPr>
        </p:nvSpPr>
        <p:spPr>
          <a:xfrm>
            <a:off x="838200" y="1825625"/>
            <a:ext cx="7239000" cy="4351338"/>
          </a:xfrm>
        </p:spPr>
        <p:txBody>
          <a:bodyPr>
            <a:normAutofit/>
          </a:bodyPr>
          <a:lstStyle/>
          <a:p>
            <a:r>
              <a:rPr lang="en-US" altLang="zh-CN" sz="2400" dirty="0"/>
              <a:t>On the Geoprocessing Panel on the right, select </a:t>
            </a:r>
            <a:r>
              <a:rPr lang="en-US" altLang="zh-CN" sz="2400" b="1" dirty="0"/>
              <a:t>Input features </a:t>
            </a:r>
            <a:r>
              <a:rPr lang="en-US" altLang="zh-CN" sz="2400" dirty="0"/>
              <a:t>(your point shapefile)</a:t>
            </a:r>
            <a:r>
              <a:rPr lang="en-US" altLang="zh-CN" sz="2400" b="1" dirty="0"/>
              <a:t> </a:t>
            </a:r>
            <a:r>
              <a:rPr lang="en-US" altLang="zh-CN" sz="2400" dirty="0"/>
              <a:t>to generate a subset, and specify </a:t>
            </a:r>
            <a:r>
              <a:rPr lang="en-US" altLang="zh-CN" sz="2400" b="1" dirty="0"/>
              <a:t>Output training feature class</a:t>
            </a:r>
            <a:r>
              <a:rPr lang="en-US" altLang="zh-CN" sz="2400" dirty="0"/>
              <a:t> (the subset shapefile) and the </a:t>
            </a:r>
            <a:r>
              <a:rPr lang="en-US" altLang="zh-CN" sz="2400" b="1" dirty="0"/>
              <a:t>Size of training subset </a:t>
            </a:r>
            <a:r>
              <a:rPr lang="en-US" altLang="zh-CN" sz="2400" dirty="0"/>
              <a:t>(50% of the original points). </a:t>
            </a:r>
          </a:p>
          <a:p>
            <a:r>
              <a:rPr lang="en-US" altLang="zh-CN" sz="2400" dirty="0"/>
              <a:t>Click </a:t>
            </a:r>
            <a:r>
              <a:rPr lang="en-US" altLang="zh-CN" sz="2400" b="1" dirty="0"/>
              <a:t>Run</a:t>
            </a:r>
            <a:r>
              <a:rPr lang="en-US" altLang="zh-CN" sz="2400" dirty="0"/>
              <a:t>.</a:t>
            </a:r>
            <a:endParaRPr lang="zh-CN" altLang="en-US" sz="2400" dirty="0"/>
          </a:p>
        </p:txBody>
      </p:sp>
      <p:pic>
        <p:nvPicPr>
          <p:cNvPr id="5" name="Picture 4">
            <a:extLst>
              <a:ext uri="{FF2B5EF4-FFF2-40B4-BE49-F238E27FC236}">
                <a16:creationId xmlns:a16="http://schemas.microsoft.com/office/drawing/2014/main" id="{7B7A61DE-CB22-4307-B927-EA600648D1AC}"/>
              </a:ext>
            </a:extLst>
          </p:cNvPr>
          <p:cNvPicPr>
            <a:picLocks noChangeAspect="1"/>
          </p:cNvPicPr>
          <p:nvPr/>
        </p:nvPicPr>
        <p:blipFill>
          <a:blip r:embed="rId2"/>
          <a:stretch>
            <a:fillRect/>
          </a:stretch>
        </p:blipFill>
        <p:spPr>
          <a:xfrm>
            <a:off x="8401049" y="1825625"/>
            <a:ext cx="3466899" cy="4316848"/>
          </a:xfrm>
          <a:prstGeom prst="rect">
            <a:avLst/>
          </a:prstGeom>
        </p:spPr>
      </p:pic>
    </p:spTree>
    <p:extLst>
      <p:ext uri="{BB962C8B-B14F-4D97-AF65-F5344CB8AC3E}">
        <p14:creationId xmlns:p14="http://schemas.microsoft.com/office/powerpoint/2010/main" val="1234899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2C668-1CAF-411E-B0C2-5E47F7A2AF0F}"/>
              </a:ext>
            </a:extLst>
          </p:cNvPr>
          <p:cNvSpPr>
            <a:spLocks noGrp="1"/>
          </p:cNvSpPr>
          <p:nvPr>
            <p:ph type="title"/>
          </p:nvPr>
        </p:nvSpPr>
        <p:spPr/>
        <p:txBody>
          <a:bodyPr/>
          <a:lstStyle/>
          <a:p>
            <a:r>
              <a:rPr lang="en-US" altLang="zh-CN" b="1" dirty="0"/>
              <a:t>7. Generating a Subset </a:t>
            </a:r>
            <a:r>
              <a:rPr lang="en-US" altLang="zh-CN" sz="4000" b="1" dirty="0"/>
              <a:t>(cont.)</a:t>
            </a:r>
            <a:endParaRPr lang="zh-CN" altLang="en-US" dirty="0"/>
          </a:p>
        </p:txBody>
      </p:sp>
      <p:sp>
        <p:nvSpPr>
          <p:cNvPr id="3" name="Content Placeholder 2">
            <a:extLst>
              <a:ext uri="{FF2B5EF4-FFF2-40B4-BE49-F238E27FC236}">
                <a16:creationId xmlns:a16="http://schemas.microsoft.com/office/drawing/2014/main" id="{166EC8EF-D54A-4B1A-A509-79BC07AF649F}"/>
              </a:ext>
            </a:extLst>
          </p:cNvPr>
          <p:cNvSpPr>
            <a:spLocks noGrp="1"/>
          </p:cNvSpPr>
          <p:nvPr>
            <p:ph sz="quarter" idx="1"/>
          </p:nvPr>
        </p:nvSpPr>
        <p:spPr>
          <a:xfrm>
            <a:off x="816865" y="1600200"/>
            <a:ext cx="5901570" cy="4495800"/>
          </a:xfrm>
        </p:spPr>
        <p:txBody>
          <a:bodyPr/>
          <a:lstStyle/>
          <a:p>
            <a:r>
              <a:rPr lang="en-US" altLang="zh-CN" sz="2400" dirty="0"/>
              <a:t>The subset point layer will show on the Content Panel on the left. </a:t>
            </a:r>
          </a:p>
          <a:p>
            <a:r>
              <a:rPr lang="en-US" altLang="zh-CN" sz="2400" dirty="0"/>
              <a:t>Uncheck the box before the original point layer to display the subset point layer. </a:t>
            </a:r>
          </a:p>
          <a:p>
            <a:endParaRPr lang="zh-CN" altLang="en-US" dirty="0"/>
          </a:p>
        </p:txBody>
      </p:sp>
      <p:pic>
        <p:nvPicPr>
          <p:cNvPr id="5" name="Picture 4">
            <a:extLst>
              <a:ext uri="{FF2B5EF4-FFF2-40B4-BE49-F238E27FC236}">
                <a16:creationId xmlns:a16="http://schemas.microsoft.com/office/drawing/2014/main" id="{FAF17699-FE0C-4625-82E0-4F363262CD6B}"/>
              </a:ext>
            </a:extLst>
          </p:cNvPr>
          <p:cNvPicPr>
            <a:picLocks noChangeAspect="1"/>
          </p:cNvPicPr>
          <p:nvPr/>
        </p:nvPicPr>
        <p:blipFill>
          <a:blip r:embed="rId2"/>
          <a:stretch>
            <a:fillRect/>
          </a:stretch>
        </p:blipFill>
        <p:spPr>
          <a:xfrm>
            <a:off x="6984667" y="1600200"/>
            <a:ext cx="4703397" cy="5144703"/>
          </a:xfrm>
          <a:prstGeom prst="rect">
            <a:avLst/>
          </a:prstGeom>
        </p:spPr>
      </p:pic>
    </p:spTree>
    <p:extLst>
      <p:ext uri="{BB962C8B-B14F-4D97-AF65-F5344CB8AC3E}">
        <p14:creationId xmlns:p14="http://schemas.microsoft.com/office/powerpoint/2010/main" val="2618602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1A1AC-1FBF-4303-9669-B0DD08F77F7A}"/>
              </a:ext>
            </a:extLst>
          </p:cNvPr>
          <p:cNvSpPr>
            <a:spLocks noGrp="1"/>
          </p:cNvSpPr>
          <p:nvPr>
            <p:ph type="title"/>
          </p:nvPr>
        </p:nvSpPr>
        <p:spPr/>
        <p:txBody>
          <a:bodyPr>
            <a:normAutofit/>
          </a:bodyPr>
          <a:lstStyle/>
          <a:p>
            <a:r>
              <a:rPr lang="en-US" altLang="zh-CN" sz="4000" b="1" dirty="0"/>
              <a:t>8. Saving and Re-opening Your Work</a:t>
            </a:r>
            <a:endParaRPr lang="zh-CN" altLang="en-US" sz="4000" dirty="0"/>
          </a:p>
        </p:txBody>
      </p:sp>
      <p:sp>
        <p:nvSpPr>
          <p:cNvPr id="3" name="Content Placeholder 2">
            <a:extLst>
              <a:ext uri="{FF2B5EF4-FFF2-40B4-BE49-F238E27FC236}">
                <a16:creationId xmlns:a16="http://schemas.microsoft.com/office/drawing/2014/main" id="{CDD69224-49EF-40B1-B4D0-59B796E7A04C}"/>
              </a:ext>
            </a:extLst>
          </p:cNvPr>
          <p:cNvSpPr>
            <a:spLocks noGrp="1"/>
          </p:cNvSpPr>
          <p:nvPr>
            <p:ph sz="quarter" idx="1"/>
          </p:nvPr>
        </p:nvSpPr>
        <p:spPr>
          <a:xfrm>
            <a:off x="816864" y="1600200"/>
            <a:ext cx="6777469" cy="4495800"/>
          </a:xfrm>
        </p:spPr>
        <p:txBody>
          <a:bodyPr>
            <a:normAutofit/>
          </a:bodyPr>
          <a:lstStyle/>
          <a:p>
            <a:r>
              <a:rPr lang="en-US" altLang="zh-CN" sz="2400" dirty="0"/>
              <a:t>To save your work, click the     icon on the menu.</a:t>
            </a:r>
          </a:p>
          <a:p>
            <a:r>
              <a:rPr lang="en-US" altLang="zh-CN" sz="2400" dirty="0"/>
              <a:t>To re-open your work, launch ArcGIS Pro. You may find your saved work (file name and the associated path) on the left column under </a:t>
            </a:r>
            <a:r>
              <a:rPr lang="en-US" altLang="zh-CN" sz="2400" b="1" dirty="0"/>
              <a:t>Open</a:t>
            </a:r>
            <a:r>
              <a:rPr lang="en-US" altLang="zh-CN" sz="2400" dirty="0"/>
              <a:t> -&gt; </a:t>
            </a:r>
            <a:r>
              <a:rPr lang="en-US" altLang="zh-CN" sz="2400" b="1" dirty="0"/>
              <a:t>Recent Projects</a:t>
            </a:r>
            <a:r>
              <a:rPr lang="en-US" altLang="zh-CN" sz="2400" dirty="0"/>
              <a:t>.  </a:t>
            </a:r>
          </a:p>
          <a:p>
            <a:r>
              <a:rPr lang="en-US" altLang="zh-CN" sz="2400" dirty="0"/>
              <a:t>Click on the file name, you will see your work is opened (the shapefile layer in the Content Panel and the points in the Map View). </a:t>
            </a:r>
          </a:p>
          <a:p>
            <a:endParaRPr lang="zh-CN" altLang="en-US" dirty="0"/>
          </a:p>
        </p:txBody>
      </p:sp>
      <p:pic>
        <p:nvPicPr>
          <p:cNvPr id="4" name="Picture 3">
            <a:extLst>
              <a:ext uri="{FF2B5EF4-FFF2-40B4-BE49-F238E27FC236}">
                <a16:creationId xmlns:a16="http://schemas.microsoft.com/office/drawing/2014/main" id="{24E4C23D-9EFB-4411-9F23-D35BA619BEBA}"/>
              </a:ext>
            </a:extLst>
          </p:cNvPr>
          <p:cNvPicPr>
            <a:picLocks noChangeAspect="1"/>
          </p:cNvPicPr>
          <p:nvPr/>
        </p:nvPicPr>
        <p:blipFill>
          <a:blip r:embed="rId2"/>
          <a:stretch>
            <a:fillRect/>
          </a:stretch>
        </p:blipFill>
        <p:spPr>
          <a:xfrm>
            <a:off x="5059781" y="1687396"/>
            <a:ext cx="314325" cy="314325"/>
          </a:xfrm>
          <a:prstGeom prst="rect">
            <a:avLst/>
          </a:prstGeom>
        </p:spPr>
      </p:pic>
      <p:pic>
        <p:nvPicPr>
          <p:cNvPr id="6" name="Picture 5">
            <a:extLst>
              <a:ext uri="{FF2B5EF4-FFF2-40B4-BE49-F238E27FC236}">
                <a16:creationId xmlns:a16="http://schemas.microsoft.com/office/drawing/2014/main" id="{24F318B6-6995-4390-89FF-8DEE2C2D6625}"/>
              </a:ext>
            </a:extLst>
          </p:cNvPr>
          <p:cNvPicPr>
            <a:picLocks noChangeAspect="1"/>
          </p:cNvPicPr>
          <p:nvPr/>
        </p:nvPicPr>
        <p:blipFill>
          <a:blip r:embed="rId3"/>
          <a:stretch>
            <a:fillRect/>
          </a:stretch>
        </p:blipFill>
        <p:spPr>
          <a:xfrm>
            <a:off x="7884363" y="1600200"/>
            <a:ext cx="2405044" cy="1044476"/>
          </a:xfrm>
          <a:prstGeom prst="rect">
            <a:avLst/>
          </a:prstGeom>
        </p:spPr>
      </p:pic>
      <p:pic>
        <p:nvPicPr>
          <p:cNvPr id="9" name="Picture 8">
            <a:extLst>
              <a:ext uri="{FF2B5EF4-FFF2-40B4-BE49-F238E27FC236}">
                <a16:creationId xmlns:a16="http://schemas.microsoft.com/office/drawing/2014/main" id="{5710770E-5AB3-47F6-87D5-62DD80C7FF42}"/>
              </a:ext>
            </a:extLst>
          </p:cNvPr>
          <p:cNvPicPr>
            <a:picLocks noChangeAspect="1"/>
          </p:cNvPicPr>
          <p:nvPr/>
        </p:nvPicPr>
        <p:blipFill>
          <a:blip r:embed="rId4"/>
          <a:stretch>
            <a:fillRect/>
          </a:stretch>
        </p:blipFill>
        <p:spPr>
          <a:xfrm>
            <a:off x="7884363" y="2784243"/>
            <a:ext cx="3051407" cy="3527658"/>
          </a:xfrm>
          <a:prstGeom prst="rect">
            <a:avLst/>
          </a:prstGeom>
        </p:spPr>
      </p:pic>
    </p:spTree>
    <p:extLst>
      <p:ext uri="{BB962C8B-B14F-4D97-AF65-F5344CB8AC3E}">
        <p14:creationId xmlns:p14="http://schemas.microsoft.com/office/powerpoint/2010/main" val="1139616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978F5-10A4-4624-B996-50F7598F6995}"/>
              </a:ext>
            </a:extLst>
          </p:cNvPr>
          <p:cNvSpPr>
            <a:spLocks noGrp="1"/>
          </p:cNvSpPr>
          <p:nvPr>
            <p:ph type="title"/>
          </p:nvPr>
        </p:nvSpPr>
        <p:spPr/>
        <p:txBody>
          <a:bodyPr/>
          <a:lstStyle/>
          <a:p>
            <a:r>
              <a:rPr lang="en-US" altLang="zh-CN" sz="4000" b="1" dirty="0"/>
              <a:t>8. Saving and Re-opening Your Work </a:t>
            </a:r>
            <a:r>
              <a:rPr lang="en-US" altLang="zh-CN" sz="3600" b="1" dirty="0"/>
              <a:t>(cont.)</a:t>
            </a:r>
            <a:endParaRPr lang="zh-CN" altLang="en-US" dirty="0"/>
          </a:p>
        </p:txBody>
      </p:sp>
      <p:sp>
        <p:nvSpPr>
          <p:cNvPr id="3" name="Content Placeholder 2">
            <a:extLst>
              <a:ext uri="{FF2B5EF4-FFF2-40B4-BE49-F238E27FC236}">
                <a16:creationId xmlns:a16="http://schemas.microsoft.com/office/drawing/2014/main" id="{90872B63-9CF0-4648-92C6-93A03F61DBE2}"/>
              </a:ext>
            </a:extLst>
          </p:cNvPr>
          <p:cNvSpPr>
            <a:spLocks noGrp="1"/>
          </p:cNvSpPr>
          <p:nvPr>
            <p:ph sz="quarter" idx="1"/>
          </p:nvPr>
        </p:nvSpPr>
        <p:spPr>
          <a:xfrm>
            <a:off x="816864" y="1600200"/>
            <a:ext cx="8904652" cy="4495800"/>
          </a:xfrm>
        </p:spPr>
        <p:txBody>
          <a:bodyPr/>
          <a:lstStyle/>
          <a:p>
            <a:r>
              <a:rPr lang="en-US" altLang="zh-CN" sz="2400" dirty="0"/>
              <a:t>If your work is not there, click </a:t>
            </a:r>
            <a:r>
              <a:rPr lang="en-US" altLang="zh-CN" sz="2400" b="1" dirty="0"/>
              <a:t>Open another project</a:t>
            </a:r>
            <a:r>
              <a:rPr lang="en-US" altLang="zh-CN" sz="2400" dirty="0"/>
              <a:t> at the bottom of the column. In the pop-up window, direct to your folder (L: (or M:)\Geography\GEO597\your name) and find your saved work.</a:t>
            </a:r>
          </a:p>
          <a:p>
            <a:r>
              <a:rPr lang="en-US" altLang="zh-CN" sz="2400" dirty="0"/>
              <a:t>Click </a:t>
            </a:r>
            <a:r>
              <a:rPr lang="en-US" altLang="zh-CN" sz="2400" b="1" dirty="0"/>
              <a:t>OK</a:t>
            </a:r>
            <a:r>
              <a:rPr lang="en-US" altLang="zh-CN" sz="2400" dirty="0"/>
              <a:t>, you will see your work is opened. </a:t>
            </a:r>
            <a:endParaRPr lang="zh-CN" altLang="en-US" dirty="0"/>
          </a:p>
        </p:txBody>
      </p:sp>
      <p:pic>
        <p:nvPicPr>
          <p:cNvPr id="5" name="Picture 4">
            <a:extLst>
              <a:ext uri="{FF2B5EF4-FFF2-40B4-BE49-F238E27FC236}">
                <a16:creationId xmlns:a16="http://schemas.microsoft.com/office/drawing/2014/main" id="{73378AB5-0C0F-4357-B9F4-1EA57D4DF842}"/>
              </a:ext>
            </a:extLst>
          </p:cNvPr>
          <p:cNvPicPr>
            <a:picLocks noChangeAspect="1"/>
          </p:cNvPicPr>
          <p:nvPr/>
        </p:nvPicPr>
        <p:blipFill>
          <a:blip r:embed="rId2"/>
          <a:stretch>
            <a:fillRect/>
          </a:stretch>
        </p:blipFill>
        <p:spPr>
          <a:xfrm>
            <a:off x="9442381" y="1600200"/>
            <a:ext cx="2591239" cy="4569594"/>
          </a:xfrm>
          <a:prstGeom prst="rect">
            <a:avLst/>
          </a:prstGeom>
        </p:spPr>
      </p:pic>
      <p:pic>
        <p:nvPicPr>
          <p:cNvPr id="8" name="Picture 7">
            <a:extLst>
              <a:ext uri="{FF2B5EF4-FFF2-40B4-BE49-F238E27FC236}">
                <a16:creationId xmlns:a16="http://schemas.microsoft.com/office/drawing/2014/main" id="{EE93F64E-F530-41F6-BFBB-C7E4AAFEA928}"/>
              </a:ext>
            </a:extLst>
          </p:cNvPr>
          <p:cNvPicPr>
            <a:picLocks noChangeAspect="1"/>
          </p:cNvPicPr>
          <p:nvPr/>
        </p:nvPicPr>
        <p:blipFill>
          <a:blip r:embed="rId3"/>
          <a:stretch>
            <a:fillRect/>
          </a:stretch>
        </p:blipFill>
        <p:spPr>
          <a:xfrm>
            <a:off x="1288381" y="3702168"/>
            <a:ext cx="4265396" cy="2927232"/>
          </a:xfrm>
          <a:prstGeom prst="rect">
            <a:avLst/>
          </a:prstGeom>
        </p:spPr>
      </p:pic>
    </p:spTree>
    <p:extLst>
      <p:ext uri="{BB962C8B-B14F-4D97-AF65-F5344CB8AC3E}">
        <p14:creationId xmlns:p14="http://schemas.microsoft.com/office/powerpoint/2010/main" val="12301994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78060-1BB1-432F-A645-9BB6EEB9DEF8}"/>
              </a:ext>
            </a:extLst>
          </p:cNvPr>
          <p:cNvSpPr>
            <a:spLocks noGrp="1"/>
          </p:cNvSpPr>
          <p:nvPr>
            <p:ph type="title"/>
          </p:nvPr>
        </p:nvSpPr>
        <p:spPr/>
        <p:txBody>
          <a:bodyPr>
            <a:normAutofit/>
          </a:bodyPr>
          <a:lstStyle/>
          <a:p>
            <a:r>
              <a:rPr lang="en-US" altLang="zh-CN" sz="4000" b="1" dirty="0"/>
              <a:t>Assignments</a:t>
            </a:r>
            <a:endParaRPr lang="zh-CN" altLang="en-US" sz="4000" b="1" dirty="0"/>
          </a:p>
        </p:txBody>
      </p:sp>
      <p:sp>
        <p:nvSpPr>
          <p:cNvPr id="3" name="Content Placeholder 2">
            <a:extLst>
              <a:ext uri="{FF2B5EF4-FFF2-40B4-BE49-F238E27FC236}">
                <a16:creationId xmlns:a16="http://schemas.microsoft.com/office/drawing/2014/main" id="{673A7D43-DA79-4B74-80A4-3035BA202470}"/>
              </a:ext>
            </a:extLst>
          </p:cNvPr>
          <p:cNvSpPr>
            <a:spLocks noGrp="1"/>
          </p:cNvSpPr>
          <p:nvPr>
            <p:ph sz="quarter" idx="1"/>
          </p:nvPr>
        </p:nvSpPr>
        <p:spPr/>
        <p:txBody>
          <a:bodyPr>
            <a:normAutofit/>
          </a:bodyPr>
          <a:lstStyle/>
          <a:p>
            <a:pPr marL="0" indent="0">
              <a:buNone/>
            </a:pPr>
            <a:r>
              <a:rPr lang="en-US" altLang="zh-CN" sz="2400" b="1" dirty="0"/>
              <a:t>Due: March 10 </a:t>
            </a:r>
            <a:r>
              <a:rPr lang="en-US" altLang="zh-CN" sz="2400" dirty="0"/>
              <a:t>by submitting to the </a:t>
            </a:r>
            <a:r>
              <a:rPr lang="en-US" altLang="zh-CN" sz="2400" b="1" dirty="0"/>
              <a:t>‘Lab 1’ Folder </a:t>
            </a:r>
            <a:r>
              <a:rPr lang="en-US" altLang="zh-CN" sz="2400" dirty="0"/>
              <a:t>in</a:t>
            </a:r>
            <a:r>
              <a:rPr lang="en-US" altLang="zh-CN" sz="2400" b="1" dirty="0"/>
              <a:t> </a:t>
            </a:r>
            <a:r>
              <a:rPr lang="en-US" altLang="zh-CN" sz="2400" b="1" dirty="0" err="1"/>
              <a:t>UBLearns</a:t>
            </a:r>
            <a:endParaRPr lang="zh-CN" altLang="zh-CN" sz="2400" dirty="0"/>
          </a:p>
          <a:p>
            <a:pPr marL="0" indent="0">
              <a:buNone/>
            </a:pPr>
            <a:r>
              <a:rPr lang="en-US" altLang="zh-CN" sz="2400" dirty="0"/>
              <a:t>Save screens and put in a Word or PDF file.</a:t>
            </a:r>
          </a:p>
          <a:p>
            <a:pPr marL="0" indent="0">
              <a:buNone/>
            </a:pPr>
            <a:endParaRPr lang="zh-CN" altLang="zh-CN" sz="2400" dirty="0"/>
          </a:p>
          <a:p>
            <a:pPr marL="0" indent="0">
              <a:buNone/>
            </a:pPr>
            <a:r>
              <a:rPr lang="en-US" altLang="zh-CN" sz="2400" b="1" dirty="0"/>
              <a:t>I.</a:t>
            </a:r>
            <a:r>
              <a:rPr lang="en-US" altLang="zh-CN" sz="2400" dirty="0"/>
              <a:t> Data distribution. </a:t>
            </a:r>
            <a:endParaRPr lang="zh-CN" altLang="zh-CN" sz="2400" dirty="0"/>
          </a:p>
          <a:p>
            <a:pPr marL="0" indent="0">
              <a:buNone/>
            </a:pPr>
            <a:r>
              <a:rPr lang="en-US" altLang="zh-CN" sz="2400" b="1" dirty="0"/>
              <a:t>I.1.</a:t>
            </a:r>
            <a:r>
              <a:rPr lang="en-US" altLang="zh-CN" sz="2400" dirty="0"/>
              <a:t> Display the histogram of your data. Include the summary statistics as well. </a:t>
            </a:r>
            <a:endParaRPr lang="zh-CN" altLang="zh-CN" sz="2400" dirty="0"/>
          </a:p>
          <a:p>
            <a:pPr marL="0" indent="0">
              <a:buNone/>
            </a:pPr>
            <a:r>
              <a:rPr lang="en-US" altLang="zh-CN" sz="2400" b="1" dirty="0"/>
              <a:t>I.2.</a:t>
            </a:r>
            <a:r>
              <a:rPr lang="en-US" altLang="zh-CN" sz="2400" dirty="0"/>
              <a:t> Describe the distribution: Whether it looks close to normal distribution, and whether it is symmetric or skewed. </a:t>
            </a:r>
            <a:endParaRPr lang="zh-CN" altLang="zh-CN" sz="2400" dirty="0"/>
          </a:p>
          <a:p>
            <a:pPr marL="0" indent="0">
              <a:buNone/>
            </a:pPr>
            <a:r>
              <a:rPr lang="en-US" altLang="zh-CN" sz="2400" b="1" dirty="0"/>
              <a:t>I.3.</a:t>
            </a:r>
            <a:r>
              <a:rPr lang="en-US" altLang="zh-CN" sz="2400" dirty="0"/>
              <a:t> Do you think any transformation is necessary? If so, what kind of transformation would you use?  </a:t>
            </a:r>
            <a:r>
              <a:rPr lang="en-US" altLang="zh-CN" dirty="0"/>
              <a:t/>
            </a:r>
            <a:br>
              <a:rPr lang="en-US" altLang="zh-CN" dirty="0"/>
            </a:br>
            <a:endParaRPr lang="zh-CN" altLang="en-US" dirty="0"/>
          </a:p>
        </p:txBody>
      </p:sp>
    </p:spTree>
    <p:extLst>
      <p:ext uri="{BB962C8B-B14F-4D97-AF65-F5344CB8AC3E}">
        <p14:creationId xmlns:p14="http://schemas.microsoft.com/office/powerpoint/2010/main" val="9760247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4CE1A-AD10-47C7-9B69-BB4FC696660E}"/>
              </a:ext>
            </a:extLst>
          </p:cNvPr>
          <p:cNvSpPr>
            <a:spLocks noGrp="1"/>
          </p:cNvSpPr>
          <p:nvPr>
            <p:ph type="title"/>
          </p:nvPr>
        </p:nvSpPr>
        <p:spPr/>
        <p:txBody>
          <a:bodyPr>
            <a:normAutofit/>
          </a:bodyPr>
          <a:lstStyle/>
          <a:p>
            <a:r>
              <a:rPr lang="en-US" altLang="zh-CN" sz="4000" b="1" dirty="0"/>
              <a:t>Assignments </a:t>
            </a:r>
            <a:r>
              <a:rPr lang="en-US" altLang="zh-CN" sz="3600" b="1" dirty="0"/>
              <a:t>(cont.)</a:t>
            </a:r>
            <a:endParaRPr lang="zh-CN" altLang="en-US" sz="4000" dirty="0"/>
          </a:p>
        </p:txBody>
      </p:sp>
      <p:sp>
        <p:nvSpPr>
          <p:cNvPr id="3" name="Content Placeholder 2">
            <a:extLst>
              <a:ext uri="{FF2B5EF4-FFF2-40B4-BE49-F238E27FC236}">
                <a16:creationId xmlns:a16="http://schemas.microsoft.com/office/drawing/2014/main" id="{AD7412DB-AE9C-4902-BAEF-8AC64F28ECE3}"/>
              </a:ext>
            </a:extLst>
          </p:cNvPr>
          <p:cNvSpPr>
            <a:spLocks noGrp="1"/>
          </p:cNvSpPr>
          <p:nvPr>
            <p:ph sz="quarter" idx="1"/>
          </p:nvPr>
        </p:nvSpPr>
        <p:spPr/>
        <p:txBody>
          <a:bodyPr>
            <a:normAutofit/>
          </a:bodyPr>
          <a:lstStyle/>
          <a:p>
            <a:pPr marL="0" indent="0">
              <a:buNone/>
            </a:pPr>
            <a:r>
              <a:rPr lang="en-US" altLang="zh-CN" sz="2400" b="1" dirty="0"/>
              <a:t>II.</a:t>
            </a:r>
            <a:r>
              <a:rPr lang="en-US" altLang="zh-CN" sz="2400" dirty="0"/>
              <a:t> Display a map of your data. </a:t>
            </a:r>
            <a:endParaRPr lang="zh-CN" altLang="zh-CN" sz="2400" dirty="0"/>
          </a:p>
          <a:p>
            <a:pPr marL="0" indent="0">
              <a:buNone/>
            </a:pPr>
            <a:r>
              <a:rPr lang="en-US" altLang="zh-CN" sz="2400" b="1" dirty="0"/>
              <a:t>II.1.</a:t>
            </a:r>
            <a:r>
              <a:rPr lang="en-US" altLang="zh-CN" sz="2400" dirty="0"/>
              <a:t> Display the value intervals with color (data posting). </a:t>
            </a:r>
            <a:endParaRPr lang="zh-CN" altLang="zh-CN" sz="2400" dirty="0"/>
          </a:p>
          <a:p>
            <a:pPr marL="0" indent="0">
              <a:buNone/>
            </a:pPr>
            <a:r>
              <a:rPr lang="en-US" altLang="zh-CN" sz="2400" b="1" dirty="0"/>
              <a:t>II.2.</a:t>
            </a:r>
            <a:r>
              <a:rPr lang="en-US" altLang="zh-CN" sz="2400" dirty="0"/>
              <a:t> Report any outliers (e.g. a single high value surrounded by low values or the opposite). </a:t>
            </a:r>
            <a:endParaRPr lang="zh-CN" altLang="zh-CN" sz="2400" dirty="0"/>
          </a:p>
          <a:p>
            <a:pPr marL="0" indent="0">
              <a:buNone/>
            </a:pPr>
            <a:r>
              <a:rPr lang="en-US" altLang="zh-CN" sz="2400" b="1" dirty="0"/>
              <a:t>II.3.</a:t>
            </a:r>
            <a:r>
              <a:rPr lang="en-US" altLang="zh-CN" sz="2400" dirty="0"/>
              <a:t> Report any spatial trend in data values. Whether high or low values are concentrated in certain areas, and whether the changes between the high and low values are abrupt or gradual. </a:t>
            </a:r>
            <a:endParaRPr lang="zh-CN" altLang="zh-CN" sz="2400" dirty="0"/>
          </a:p>
          <a:p>
            <a:pPr marL="0" indent="0">
              <a:buNone/>
            </a:pPr>
            <a:endParaRPr lang="zh-CN" altLang="en-US" sz="2400" dirty="0"/>
          </a:p>
        </p:txBody>
      </p:sp>
    </p:spTree>
    <p:extLst>
      <p:ext uri="{BB962C8B-B14F-4D97-AF65-F5344CB8AC3E}">
        <p14:creationId xmlns:p14="http://schemas.microsoft.com/office/powerpoint/2010/main" val="8892219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4CE1A-AD10-47C7-9B69-BB4FC696660E}"/>
              </a:ext>
            </a:extLst>
          </p:cNvPr>
          <p:cNvSpPr>
            <a:spLocks noGrp="1"/>
          </p:cNvSpPr>
          <p:nvPr>
            <p:ph type="title"/>
          </p:nvPr>
        </p:nvSpPr>
        <p:spPr/>
        <p:txBody>
          <a:bodyPr>
            <a:normAutofit/>
          </a:bodyPr>
          <a:lstStyle/>
          <a:p>
            <a:r>
              <a:rPr lang="en-US" altLang="zh-CN" sz="4000" b="1" dirty="0"/>
              <a:t>Assignments </a:t>
            </a:r>
            <a:r>
              <a:rPr lang="en-US" altLang="zh-CN" sz="3600" b="1" dirty="0"/>
              <a:t>(cont.)</a:t>
            </a:r>
            <a:endParaRPr lang="zh-CN" altLang="en-US" sz="4000" dirty="0"/>
          </a:p>
        </p:txBody>
      </p:sp>
      <p:sp>
        <p:nvSpPr>
          <p:cNvPr id="3" name="Content Placeholder 2">
            <a:extLst>
              <a:ext uri="{FF2B5EF4-FFF2-40B4-BE49-F238E27FC236}">
                <a16:creationId xmlns:a16="http://schemas.microsoft.com/office/drawing/2014/main" id="{AD7412DB-AE9C-4902-BAEF-8AC64F28ECE3}"/>
              </a:ext>
            </a:extLst>
          </p:cNvPr>
          <p:cNvSpPr>
            <a:spLocks noGrp="1"/>
          </p:cNvSpPr>
          <p:nvPr>
            <p:ph sz="quarter" idx="1"/>
          </p:nvPr>
        </p:nvSpPr>
        <p:spPr/>
        <p:txBody>
          <a:bodyPr>
            <a:normAutofit/>
          </a:bodyPr>
          <a:lstStyle/>
          <a:p>
            <a:pPr marL="0" indent="0">
              <a:buNone/>
            </a:pPr>
            <a:r>
              <a:rPr lang="en-US" b="1" dirty="0"/>
              <a:t>III.</a:t>
            </a:r>
            <a:r>
              <a:rPr lang="en-US" dirty="0"/>
              <a:t> Generate a subset of your data that is 50% of the original data. </a:t>
            </a:r>
          </a:p>
          <a:p>
            <a:pPr marL="0" indent="0">
              <a:buNone/>
            </a:pPr>
            <a:r>
              <a:rPr lang="en-US" b="1" dirty="0"/>
              <a:t>III.1.</a:t>
            </a:r>
            <a:r>
              <a:rPr lang="en-US" dirty="0"/>
              <a:t> Display the histogram of the subset. Include the summary statistics.</a:t>
            </a:r>
          </a:p>
          <a:p>
            <a:pPr marL="0" indent="0">
              <a:buNone/>
            </a:pPr>
            <a:r>
              <a:rPr lang="en-US" b="1" dirty="0"/>
              <a:t>III.2.</a:t>
            </a:r>
            <a:r>
              <a:rPr lang="en-US" dirty="0"/>
              <a:t> Display the value of the subset using the same color schedule as in </a:t>
            </a:r>
            <a:r>
              <a:rPr lang="en-US" b="1" dirty="0"/>
              <a:t>II.1</a:t>
            </a:r>
            <a:r>
              <a:rPr lang="en-US" dirty="0"/>
              <a:t>.</a:t>
            </a:r>
            <a:r>
              <a:rPr lang="en-US" sz="2400" b="1" dirty="0"/>
              <a:t>; </a:t>
            </a:r>
            <a:r>
              <a:rPr lang="en-US" sz="2400" dirty="0"/>
              <a:t>then</a:t>
            </a:r>
            <a:r>
              <a:rPr lang="en-US" sz="2400" b="1" dirty="0"/>
              <a:t> </a:t>
            </a:r>
            <a:r>
              <a:rPr lang="en-US" sz="2400" dirty="0"/>
              <a:t>d</a:t>
            </a:r>
            <a:r>
              <a:rPr lang="en-US" altLang="zh-CN" sz="2400" dirty="0"/>
              <a:t>isplay a map of your data. </a:t>
            </a:r>
            <a:endParaRPr lang="zh-CN" altLang="zh-CN" sz="2400" dirty="0"/>
          </a:p>
          <a:p>
            <a:pPr marL="0" indent="0">
              <a:buNone/>
            </a:pPr>
            <a:endParaRPr lang="zh-CN" altLang="en-US" sz="2400" dirty="0"/>
          </a:p>
        </p:txBody>
      </p:sp>
    </p:spTree>
    <p:extLst>
      <p:ext uri="{BB962C8B-B14F-4D97-AF65-F5344CB8AC3E}">
        <p14:creationId xmlns:p14="http://schemas.microsoft.com/office/powerpoint/2010/main" val="393792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0725C-389B-41C8-9C42-C2703F0A6A0D}"/>
              </a:ext>
            </a:extLst>
          </p:cNvPr>
          <p:cNvSpPr>
            <a:spLocks noGrp="1"/>
          </p:cNvSpPr>
          <p:nvPr>
            <p:ph type="title"/>
          </p:nvPr>
        </p:nvSpPr>
        <p:spPr/>
        <p:txBody>
          <a:bodyPr>
            <a:normAutofit/>
          </a:bodyPr>
          <a:lstStyle/>
          <a:p>
            <a:r>
              <a:rPr lang="en-US" altLang="zh-CN" sz="4000" dirty="0"/>
              <a:t>Outline</a:t>
            </a:r>
            <a:endParaRPr lang="zh-CN" altLang="en-US" sz="4000" dirty="0"/>
          </a:p>
        </p:txBody>
      </p:sp>
      <p:sp>
        <p:nvSpPr>
          <p:cNvPr id="3" name="Content Placeholder 2">
            <a:extLst>
              <a:ext uri="{FF2B5EF4-FFF2-40B4-BE49-F238E27FC236}">
                <a16:creationId xmlns:a16="http://schemas.microsoft.com/office/drawing/2014/main" id="{2DC8343B-34E5-4CFB-8058-7C77EDF78C99}"/>
              </a:ext>
            </a:extLst>
          </p:cNvPr>
          <p:cNvSpPr>
            <a:spLocks noGrp="1"/>
          </p:cNvSpPr>
          <p:nvPr>
            <p:ph sz="quarter" idx="1"/>
          </p:nvPr>
        </p:nvSpPr>
        <p:spPr>
          <a:xfrm>
            <a:off x="816864" y="1600200"/>
            <a:ext cx="10871200" cy="5166360"/>
          </a:xfrm>
        </p:spPr>
        <p:txBody>
          <a:bodyPr>
            <a:normAutofit fontScale="92500" lnSpcReduction="20000"/>
          </a:bodyPr>
          <a:lstStyle/>
          <a:p>
            <a:r>
              <a:rPr lang="en-US" altLang="zh-CN" sz="2600" b="1" dirty="0"/>
              <a:t>1. Preparing the Data File</a:t>
            </a:r>
            <a:endParaRPr lang="zh-CN" altLang="zh-CN" sz="2600" dirty="0"/>
          </a:p>
          <a:p>
            <a:r>
              <a:rPr lang="en-US" altLang="zh-CN" sz="2600" b="1" dirty="0"/>
              <a:t>2. Converting Table into Point Shapefile</a:t>
            </a:r>
            <a:endParaRPr lang="zh-CN" altLang="zh-CN" sz="2600" dirty="0"/>
          </a:p>
          <a:p>
            <a:r>
              <a:rPr lang="en-US" altLang="zh-CN" sz="2600" b="1" dirty="0"/>
              <a:t>3. Projection</a:t>
            </a:r>
            <a:endParaRPr lang="zh-CN" altLang="zh-CN" sz="2600" dirty="0"/>
          </a:p>
          <a:p>
            <a:r>
              <a:rPr lang="en-US" altLang="zh-CN" sz="2600" b="1" dirty="0"/>
              <a:t>4. Displaying the Point Data</a:t>
            </a:r>
            <a:endParaRPr lang="zh-CN" altLang="zh-CN" sz="2600" dirty="0"/>
          </a:p>
          <a:p>
            <a:r>
              <a:rPr lang="en-US" altLang="zh-CN" sz="2600" b="1" dirty="0"/>
              <a:t>5. Generating a Histogram</a:t>
            </a:r>
          </a:p>
          <a:p>
            <a:r>
              <a:rPr lang="en-US" altLang="zh-CN" sz="2600" b="1" dirty="0"/>
              <a:t>6. Generating a Normal QQ Plot</a:t>
            </a:r>
          </a:p>
          <a:p>
            <a:r>
              <a:rPr lang="en-US" altLang="zh-CN" sz="2600" b="1" dirty="0"/>
              <a:t>7. Generating a Subset</a:t>
            </a:r>
          </a:p>
          <a:p>
            <a:r>
              <a:rPr lang="en-US" altLang="zh-CN" sz="2600" b="1" dirty="0"/>
              <a:t>8. Saving and Re-opening</a:t>
            </a:r>
          </a:p>
          <a:p>
            <a:endParaRPr lang="en-US" altLang="zh-CN" b="1" dirty="0"/>
          </a:p>
          <a:p>
            <a:pPr marL="0" indent="0">
              <a:buNone/>
            </a:pPr>
            <a:r>
              <a:rPr lang="en-US" altLang="zh-CN" dirty="0"/>
              <a:t>Note:</a:t>
            </a:r>
            <a:endParaRPr lang="zh-CN" altLang="zh-CN" dirty="0"/>
          </a:p>
          <a:p>
            <a:pPr lvl="0"/>
            <a:r>
              <a:rPr lang="en-US" altLang="zh-CN" dirty="0"/>
              <a:t>If you already have the point data in a GIS shapefile, you may skip to Section 3 to define the coordinate system. </a:t>
            </a:r>
            <a:endParaRPr lang="zh-CN" altLang="zh-CN" dirty="0"/>
          </a:p>
          <a:p>
            <a:r>
              <a:rPr lang="en-US" altLang="zh-CN" dirty="0"/>
              <a:t>If you shapefile is already in UTM or State Plane, go to Section 4.</a:t>
            </a:r>
            <a:endParaRPr lang="zh-CN" altLang="zh-CN" dirty="0"/>
          </a:p>
          <a:p>
            <a:endParaRPr lang="zh-CN" altLang="zh-CN" dirty="0"/>
          </a:p>
          <a:p>
            <a:endParaRPr lang="zh-CN" altLang="zh-CN" dirty="0"/>
          </a:p>
          <a:p>
            <a:endParaRPr lang="zh-CN" altLang="en-US" dirty="0"/>
          </a:p>
        </p:txBody>
      </p:sp>
    </p:spTree>
    <p:extLst>
      <p:ext uri="{BB962C8B-B14F-4D97-AF65-F5344CB8AC3E}">
        <p14:creationId xmlns:p14="http://schemas.microsoft.com/office/powerpoint/2010/main" val="1602828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075E1-57B1-481D-A7AD-78A29FC0FECF}"/>
              </a:ext>
            </a:extLst>
          </p:cNvPr>
          <p:cNvSpPr>
            <a:spLocks noGrp="1"/>
          </p:cNvSpPr>
          <p:nvPr>
            <p:ph type="title"/>
          </p:nvPr>
        </p:nvSpPr>
        <p:spPr/>
        <p:txBody>
          <a:bodyPr>
            <a:normAutofit/>
          </a:bodyPr>
          <a:lstStyle/>
          <a:p>
            <a:r>
              <a:rPr lang="en-US" altLang="zh-CN" sz="4000" b="1" dirty="0"/>
              <a:t>1. Preparing the Data File</a:t>
            </a:r>
            <a:endParaRPr lang="zh-CN" altLang="en-US" sz="4000" dirty="0"/>
          </a:p>
        </p:txBody>
      </p:sp>
      <p:sp>
        <p:nvSpPr>
          <p:cNvPr id="3" name="Content Placeholder 2">
            <a:extLst>
              <a:ext uri="{FF2B5EF4-FFF2-40B4-BE49-F238E27FC236}">
                <a16:creationId xmlns:a16="http://schemas.microsoft.com/office/drawing/2014/main" id="{CC7AEC0B-85BF-4FFF-809E-9F54124B5374}"/>
              </a:ext>
            </a:extLst>
          </p:cNvPr>
          <p:cNvSpPr>
            <a:spLocks noGrp="1"/>
          </p:cNvSpPr>
          <p:nvPr>
            <p:ph sz="quarter" idx="1"/>
          </p:nvPr>
        </p:nvSpPr>
        <p:spPr/>
        <p:txBody>
          <a:bodyPr>
            <a:normAutofit lnSpcReduction="10000"/>
          </a:bodyPr>
          <a:lstStyle/>
          <a:p>
            <a:r>
              <a:rPr lang="en-US" altLang="zh-CN" sz="2600" dirty="0"/>
              <a:t>The point data have to be prepared in table format.</a:t>
            </a:r>
          </a:p>
          <a:p>
            <a:r>
              <a:rPr lang="en-US" altLang="zh-CN" sz="2600" dirty="0"/>
              <a:t>Header should be in the first row including: x-coordinate (or longitude), y-coordinate (or latitude), and attributes (values). </a:t>
            </a:r>
          </a:p>
          <a:p>
            <a:r>
              <a:rPr lang="en-US" altLang="zh-CN" sz="2600" dirty="0"/>
              <a:t>For accuracy, coordinates in longitude and latitude must be specified in </a:t>
            </a:r>
            <a:r>
              <a:rPr lang="en-US" altLang="zh-CN" sz="2600" u="sng" dirty="0">
                <a:hlinkClick r:id="rId2"/>
              </a:rPr>
              <a:t>decimal degrees</a:t>
            </a:r>
            <a:r>
              <a:rPr lang="en-US" altLang="zh-CN" sz="2600" dirty="0"/>
              <a:t> at least down to 6 decimal points.</a:t>
            </a:r>
          </a:p>
          <a:p>
            <a:endParaRPr lang="en-US" altLang="zh-CN" sz="2600" dirty="0"/>
          </a:p>
          <a:p>
            <a:endParaRPr lang="en-US" altLang="zh-CN" dirty="0"/>
          </a:p>
          <a:p>
            <a:pPr marL="0" indent="0">
              <a:buNone/>
            </a:pPr>
            <a:endParaRPr lang="zh-CN" altLang="zh-CN" dirty="0"/>
          </a:p>
          <a:p>
            <a:r>
              <a:rPr lang="en-US" sz="2600" dirty="0"/>
              <a:t>Data entry can be easily done in Excel spreadsheet. After finishing the data entry, save the table in either Excel 1997-2003 version </a:t>
            </a:r>
            <a:r>
              <a:rPr lang="en-US" sz="2600" dirty="0" smtClean="0"/>
              <a:t>format</a:t>
            </a:r>
            <a:r>
              <a:rPr lang="en-US" sz="2600" dirty="0"/>
              <a:t>. </a:t>
            </a:r>
            <a:endParaRPr lang="en-US" altLang="zh-CN" sz="2600" dirty="0"/>
          </a:p>
        </p:txBody>
      </p:sp>
      <p:graphicFrame>
        <p:nvGraphicFramePr>
          <p:cNvPr id="4" name="Table 3">
            <a:extLst>
              <a:ext uri="{FF2B5EF4-FFF2-40B4-BE49-F238E27FC236}">
                <a16:creationId xmlns:a16="http://schemas.microsoft.com/office/drawing/2014/main" id="{89A69BE1-346F-45C0-86F8-7F306808218E}"/>
              </a:ext>
            </a:extLst>
          </p:cNvPr>
          <p:cNvGraphicFramePr>
            <a:graphicFrameLocks noGrp="1"/>
          </p:cNvGraphicFramePr>
          <p:nvPr>
            <p:extLst>
              <p:ext uri="{D42A27DB-BD31-4B8C-83A1-F6EECF244321}">
                <p14:modId xmlns:p14="http://schemas.microsoft.com/office/powerpoint/2010/main" val="1908583108"/>
              </p:ext>
            </p:extLst>
          </p:nvPr>
        </p:nvGraphicFramePr>
        <p:xfrm>
          <a:off x="1300525" y="3590523"/>
          <a:ext cx="6015211" cy="1206501"/>
        </p:xfrm>
        <a:graphic>
          <a:graphicData uri="http://schemas.openxmlformats.org/drawingml/2006/table">
            <a:tbl>
              <a:tblPr firstRow="1" firstCol="1" bandRow="1">
                <a:tableStyleId>{5940675A-B579-460E-94D1-54222C63F5DA}</a:tableStyleId>
              </a:tblPr>
              <a:tblGrid>
                <a:gridCol w="1635036">
                  <a:extLst>
                    <a:ext uri="{9D8B030D-6E8A-4147-A177-3AD203B41FA5}">
                      <a16:colId xmlns:a16="http://schemas.microsoft.com/office/drawing/2014/main" val="3008206204"/>
                    </a:ext>
                  </a:extLst>
                </a:gridCol>
                <a:gridCol w="1579100">
                  <a:extLst>
                    <a:ext uri="{9D8B030D-6E8A-4147-A177-3AD203B41FA5}">
                      <a16:colId xmlns:a16="http://schemas.microsoft.com/office/drawing/2014/main" val="1319051199"/>
                    </a:ext>
                  </a:extLst>
                </a:gridCol>
                <a:gridCol w="1355359">
                  <a:extLst>
                    <a:ext uri="{9D8B030D-6E8A-4147-A177-3AD203B41FA5}">
                      <a16:colId xmlns:a16="http://schemas.microsoft.com/office/drawing/2014/main" val="3931050029"/>
                    </a:ext>
                  </a:extLst>
                </a:gridCol>
                <a:gridCol w="1445716">
                  <a:extLst>
                    <a:ext uri="{9D8B030D-6E8A-4147-A177-3AD203B41FA5}">
                      <a16:colId xmlns:a16="http://schemas.microsoft.com/office/drawing/2014/main" val="2483118726"/>
                    </a:ext>
                  </a:extLst>
                </a:gridCol>
              </a:tblGrid>
              <a:tr h="402167">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X</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a:effectLst/>
                          <a:latin typeface="Times New Roman" panose="02020603050405020304" pitchFamily="18" charset="0"/>
                          <a:cs typeface="Times New Roman" panose="02020603050405020304" pitchFamily="18" charset="0"/>
                        </a:rPr>
                        <a:t>Y</a:t>
                      </a:r>
                      <a:endParaRPr lang="zh-CN" sz="18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a:effectLst/>
                          <a:latin typeface="Times New Roman" panose="02020603050405020304" pitchFamily="18" charset="0"/>
                          <a:cs typeface="Times New Roman" panose="02020603050405020304" pitchFamily="18" charset="0"/>
                        </a:rPr>
                        <a:t>Attribute1</a:t>
                      </a:r>
                      <a:endParaRPr lang="zh-CN" sz="18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Attribute2</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972827325"/>
                  </a:ext>
                </a:extLst>
              </a:tr>
              <a:tr h="402167">
                <a:tc>
                  <a:txBody>
                    <a:bodyPr/>
                    <a:lstStyle/>
                    <a:p>
                      <a:pPr algn="ctr">
                        <a:spcAft>
                          <a:spcPts val="0"/>
                        </a:spcAft>
                      </a:pPr>
                      <a:r>
                        <a:rPr lang="en-US" sz="1800">
                          <a:effectLst/>
                          <a:latin typeface="Times New Roman" panose="02020603050405020304" pitchFamily="18" charset="0"/>
                          <a:cs typeface="Times New Roman" panose="02020603050405020304" pitchFamily="18" charset="0"/>
                        </a:rPr>
                        <a:t>-123.202600</a:t>
                      </a:r>
                      <a:endParaRPr lang="zh-CN" sz="18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39.144700</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33</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45</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621031347"/>
                  </a:ext>
                </a:extLst>
              </a:tr>
              <a:tr h="402167">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-120.180800</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39.929100</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40</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dirty="0">
                          <a:effectLst/>
                          <a:latin typeface="Times New Roman" panose="02020603050405020304" pitchFamily="18" charset="0"/>
                          <a:cs typeface="Times New Roman" panose="02020603050405020304" pitchFamily="18" charset="0"/>
                        </a:rPr>
                        <a:t>75</a:t>
                      </a:r>
                      <a:endParaRPr lang="zh-CN" sz="18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167107139"/>
                  </a:ext>
                </a:extLst>
              </a:tr>
            </a:tbl>
          </a:graphicData>
        </a:graphic>
      </p:graphicFrame>
    </p:spTree>
    <p:extLst>
      <p:ext uri="{BB962C8B-B14F-4D97-AF65-F5344CB8AC3E}">
        <p14:creationId xmlns:p14="http://schemas.microsoft.com/office/powerpoint/2010/main" val="1933096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F27A5-53B9-427E-9EF7-26BBDE52AF0C}"/>
              </a:ext>
            </a:extLst>
          </p:cNvPr>
          <p:cNvSpPr>
            <a:spLocks noGrp="1"/>
          </p:cNvSpPr>
          <p:nvPr>
            <p:ph type="title"/>
          </p:nvPr>
        </p:nvSpPr>
        <p:spPr/>
        <p:txBody>
          <a:bodyPr>
            <a:normAutofit/>
          </a:bodyPr>
          <a:lstStyle/>
          <a:p>
            <a:r>
              <a:rPr lang="en-US" altLang="zh-CN" sz="4000" b="1" dirty="0"/>
              <a:t>2. Converting Table into Point Shapefile</a:t>
            </a:r>
            <a:endParaRPr lang="zh-CN" altLang="en-US" sz="4000" dirty="0"/>
          </a:p>
        </p:txBody>
      </p:sp>
      <p:sp>
        <p:nvSpPr>
          <p:cNvPr id="3" name="Content Placeholder 2">
            <a:extLst>
              <a:ext uri="{FF2B5EF4-FFF2-40B4-BE49-F238E27FC236}">
                <a16:creationId xmlns:a16="http://schemas.microsoft.com/office/drawing/2014/main" id="{0D968639-4213-432B-8FF5-D0970E75E0FE}"/>
              </a:ext>
            </a:extLst>
          </p:cNvPr>
          <p:cNvSpPr>
            <a:spLocks noGrp="1"/>
          </p:cNvSpPr>
          <p:nvPr>
            <p:ph sz="quarter" idx="1"/>
          </p:nvPr>
        </p:nvSpPr>
        <p:spPr>
          <a:xfrm>
            <a:off x="838199" y="1825625"/>
            <a:ext cx="5620571" cy="4351338"/>
          </a:xfrm>
        </p:spPr>
        <p:txBody>
          <a:bodyPr>
            <a:normAutofit/>
          </a:bodyPr>
          <a:lstStyle/>
          <a:p>
            <a:r>
              <a:rPr lang="en-US" altLang="zh-CN" sz="2400" dirty="0"/>
              <a:t>Launch </a:t>
            </a:r>
            <a:r>
              <a:rPr lang="en-US" altLang="zh-CN" sz="2400" b="1" dirty="0"/>
              <a:t>ArcGIS Pro</a:t>
            </a:r>
            <a:r>
              <a:rPr lang="en-US" altLang="zh-CN" sz="2400" dirty="0"/>
              <a:t> by the following path: </a:t>
            </a:r>
            <a:r>
              <a:rPr lang="en-US" altLang="zh-CN" sz="2400" b="1" dirty="0"/>
              <a:t>Start </a:t>
            </a:r>
            <a:r>
              <a:rPr lang="en-US" altLang="zh-CN" sz="2400" dirty="0"/>
              <a:t>-&gt; </a:t>
            </a:r>
            <a:r>
              <a:rPr lang="en-US" altLang="zh-CN" sz="2400" b="1" dirty="0"/>
              <a:t>ArcGIS</a:t>
            </a:r>
            <a:r>
              <a:rPr lang="en-US" altLang="zh-CN" sz="2400" dirty="0"/>
              <a:t> -&gt; </a:t>
            </a:r>
            <a:r>
              <a:rPr lang="en-US" altLang="zh-CN" sz="2400" b="1" dirty="0"/>
              <a:t>ArcGIS Pro</a:t>
            </a:r>
            <a:r>
              <a:rPr lang="en-US" altLang="zh-CN" sz="2400" dirty="0"/>
              <a:t>. </a:t>
            </a:r>
            <a:endParaRPr lang="zh-CN" altLang="zh-CN" sz="2400" dirty="0"/>
          </a:p>
          <a:p>
            <a:r>
              <a:rPr lang="en-US" altLang="zh-CN" sz="2400" dirty="0"/>
              <a:t>Create a blank map: Under </a:t>
            </a:r>
            <a:r>
              <a:rPr lang="en-US" altLang="zh-CN" sz="2400" b="1" dirty="0"/>
              <a:t>New</a:t>
            </a:r>
            <a:r>
              <a:rPr lang="en-US" altLang="zh-CN" sz="2400" dirty="0"/>
              <a:t> -&gt; </a:t>
            </a:r>
            <a:r>
              <a:rPr lang="en-US" altLang="zh-CN" sz="2400" b="1" dirty="0"/>
              <a:t>Blank Templates</a:t>
            </a:r>
            <a:r>
              <a:rPr lang="en-US" altLang="zh-CN" sz="2400" dirty="0"/>
              <a:t>, click </a:t>
            </a:r>
            <a:r>
              <a:rPr lang="en-US" altLang="zh-CN" sz="2400" b="1" dirty="0"/>
              <a:t>Map</a:t>
            </a:r>
            <a:endParaRPr lang="en-US" altLang="zh-CN" sz="2400" dirty="0"/>
          </a:p>
          <a:p>
            <a:r>
              <a:rPr lang="en-US" altLang="zh-CN" sz="2400" dirty="0"/>
              <a:t>Specify the </a:t>
            </a:r>
            <a:r>
              <a:rPr lang="en-US" altLang="zh-CN" sz="2400" b="1" dirty="0"/>
              <a:t>Name</a:t>
            </a:r>
            <a:r>
              <a:rPr lang="en-US" altLang="zh-CN" sz="2400" dirty="0"/>
              <a:t> and the save </a:t>
            </a:r>
            <a:r>
              <a:rPr lang="en-US" altLang="zh-CN" sz="2400" b="1" dirty="0"/>
              <a:t>Location</a:t>
            </a:r>
            <a:r>
              <a:rPr lang="en-US" altLang="zh-CN" sz="2400" dirty="0"/>
              <a:t> of the map( L: (or M:)\Geography\GEO597\your name).</a:t>
            </a:r>
            <a:endParaRPr lang="zh-CN" altLang="zh-CN" sz="2400" dirty="0"/>
          </a:p>
          <a:p>
            <a:endParaRPr lang="zh-CN" altLang="en-US" sz="2400" dirty="0"/>
          </a:p>
        </p:txBody>
      </p:sp>
      <p:pic>
        <p:nvPicPr>
          <p:cNvPr id="8" name="Picture 7">
            <a:extLst>
              <a:ext uri="{FF2B5EF4-FFF2-40B4-BE49-F238E27FC236}">
                <a16:creationId xmlns:a16="http://schemas.microsoft.com/office/drawing/2014/main" id="{DFECEE2A-BC47-4CBE-9FAA-7AC3AF8B4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8770" y="1844676"/>
            <a:ext cx="5553643" cy="4635500"/>
          </a:xfrm>
          <a:prstGeom prst="rect">
            <a:avLst/>
          </a:prstGeom>
        </p:spPr>
      </p:pic>
      <p:grpSp>
        <p:nvGrpSpPr>
          <p:cNvPr id="11" name="Group 10">
            <a:extLst>
              <a:ext uri="{FF2B5EF4-FFF2-40B4-BE49-F238E27FC236}">
                <a16:creationId xmlns:a16="http://schemas.microsoft.com/office/drawing/2014/main" id="{4770A523-20F3-43D4-9D5C-39055BF58DE2}"/>
              </a:ext>
            </a:extLst>
          </p:cNvPr>
          <p:cNvGrpSpPr/>
          <p:nvPr/>
        </p:nvGrpSpPr>
        <p:grpSpPr>
          <a:xfrm>
            <a:off x="1355315" y="4963157"/>
            <a:ext cx="4586338" cy="1517019"/>
            <a:chOff x="1090562" y="4975856"/>
            <a:chExt cx="4586338" cy="1517019"/>
          </a:xfrm>
        </p:grpSpPr>
        <p:pic>
          <p:nvPicPr>
            <p:cNvPr id="9" name="Picture 8">
              <a:extLst>
                <a:ext uri="{FF2B5EF4-FFF2-40B4-BE49-F238E27FC236}">
                  <a16:creationId xmlns:a16="http://schemas.microsoft.com/office/drawing/2014/main" id="{005FBE45-AECE-41A1-9B9B-5E6E584183C6}"/>
                </a:ext>
              </a:extLst>
            </p:cNvPr>
            <p:cNvPicPr>
              <a:picLocks noChangeAspect="1"/>
            </p:cNvPicPr>
            <p:nvPr/>
          </p:nvPicPr>
          <p:blipFill>
            <a:blip r:embed="rId3"/>
            <a:stretch>
              <a:fillRect/>
            </a:stretch>
          </p:blipFill>
          <p:spPr>
            <a:xfrm>
              <a:off x="1090562" y="4975856"/>
              <a:ext cx="4586338" cy="1517019"/>
            </a:xfrm>
            <a:prstGeom prst="rect">
              <a:avLst/>
            </a:prstGeom>
          </p:spPr>
        </p:pic>
        <p:sp>
          <p:nvSpPr>
            <p:cNvPr id="10" name="Rectangle 9">
              <a:extLst>
                <a:ext uri="{FF2B5EF4-FFF2-40B4-BE49-F238E27FC236}">
                  <a16:creationId xmlns:a16="http://schemas.microsoft.com/office/drawing/2014/main" id="{F1C1629E-E1F8-4D37-ADDD-65FF6AFEE1EE}"/>
                </a:ext>
              </a:extLst>
            </p:cNvPr>
            <p:cNvSpPr/>
            <p:nvPr/>
          </p:nvSpPr>
          <p:spPr>
            <a:xfrm>
              <a:off x="1090562" y="5308600"/>
              <a:ext cx="4294238" cy="2540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4058993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DF0C9-629D-4CAD-8F95-960D9226030C}"/>
              </a:ext>
            </a:extLst>
          </p:cNvPr>
          <p:cNvSpPr>
            <a:spLocks noGrp="1"/>
          </p:cNvSpPr>
          <p:nvPr>
            <p:ph type="title"/>
          </p:nvPr>
        </p:nvSpPr>
        <p:spPr>
          <a:xfrm>
            <a:off x="816864" y="228600"/>
            <a:ext cx="11210036" cy="990600"/>
          </a:xfrm>
        </p:spPr>
        <p:txBody>
          <a:bodyPr>
            <a:noAutofit/>
          </a:bodyPr>
          <a:lstStyle/>
          <a:p>
            <a:r>
              <a:rPr lang="en-US" altLang="zh-CN" sz="4000" b="1" dirty="0"/>
              <a:t>2. Converting Table into Point Shapefile </a:t>
            </a:r>
            <a:r>
              <a:rPr lang="en-US" altLang="zh-CN" sz="3600" b="1" dirty="0"/>
              <a:t>(cont.)</a:t>
            </a:r>
            <a:endParaRPr lang="zh-CN" altLang="en-US" sz="3600" dirty="0"/>
          </a:p>
        </p:txBody>
      </p:sp>
      <p:sp>
        <p:nvSpPr>
          <p:cNvPr id="3" name="Content Placeholder 2">
            <a:extLst>
              <a:ext uri="{FF2B5EF4-FFF2-40B4-BE49-F238E27FC236}">
                <a16:creationId xmlns:a16="http://schemas.microsoft.com/office/drawing/2014/main" id="{62F661B5-5CBE-4BE0-968D-C3DF040B31D8}"/>
              </a:ext>
            </a:extLst>
          </p:cNvPr>
          <p:cNvSpPr>
            <a:spLocks noGrp="1"/>
          </p:cNvSpPr>
          <p:nvPr>
            <p:ph sz="quarter" idx="1"/>
          </p:nvPr>
        </p:nvSpPr>
        <p:spPr>
          <a:xfrm>
            <a:off x="838200" y="1825625"/>
            <a:ext cx="5943600" cy="4351338"/>
          </a:xfrm>
        </p:spPr>
        <p:txBody>
          <a:bodyPr>
            <a:normAutofit/>
          </a:bodyPr>
          <a:lstStyle/>
          <a:p>
            <a:r>
              <a:rPr lang="en-US" altLang="zh-CN" sz="2400" dirty="0"/>
              <a:t>Add your table into the map to create a point shapefile.</a:t>
            </a:r>
          </a:p>
          <a:p>
            <a:r>
              <a:rPr lang="en-US" altLang="zh-CN" sz="2400" dirty="0"/>
              <a:t>Go to the menu -&gt; </a:t>
            </a:r>
            <a:r>
              <a:rPr lang="en-US" altLang="zh-CN" sz="2400" b="1" dirty="0"/>
              <a:t>Map </a:t>
            </a:r>
            <a:r>
              <a:rPr lang="en-US" altLang="zh-CN" sz="2400" dirty="0"/>
              <a:t>-&gt; </a:t>
            </a:r>
            <a:r>
              <a:rPr lang="en-US" altLang="zh-CN" sz="2400" b="1" dirty="0"/>
              <a:t>Add Data (click the text , NOT the icon) </a:t>
            </a:r>
            <a:r>
              <a:rPr lang="en-US" altLang="zh-CN" sz="2400" dirty="0"/>
              <a:t>-&gt; </a:t>
            </a:r>
            <a:r>
              <a:rPr lang="en-US" altLang="zh-CN" sz="2400" b="1" dirty="0"/>
              <a:t>XY Point Data</a:t>
            </a:r>
            <a:r>
              <a:rPr lang="en-US" altLang="zh-CN" sz="2400" dirty="0"/>
              <a:t>.</a:t>
            </a:r>
          </a:p>
          <a:p>
            <a:endParaRPr lang="zh-CN" altLang="en-US" sz="2400" dirty="0"/>
          </a:p>
        </p:txBody>
      </p:sp>
      <p:pic>
        <p:nvPicPr>
          <p:cNvPr id="7" name="Picture 6">
            <a:extLst>
              <a:ext uri="{FF2B5EF4-FFF2-40B4-BE49-F238E27FC236}">
                <a16:creationId xmlns:a16="http://schemas.microsoft.com/office/drawing/2014/main" id="{492058B3-6130-4CAA-B5A6-818770A683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5343" y="1825625"/>
            <a:ext cx="4340057" cy="2538655"/>
          </a:xfrm>
          <a:prstGeom prst="rect">
            <a:avLst/>
          </a:prstGeom>
        </p:spPr>
      </p:pic>
    </p:spTree>
    <p:extLst>
      <p:ext uri="{BB962C8B-B14F-4D97-AF65-F5344CB8AC3E}">
        <p14:creationId xmlns:p14="http://schemas.microsoft.com/office/powerpoint/2010/main" val="3058036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2CFB3-29A8-40BD-B999-DE62914BDC3E}"/>
              </a:ext>
            </a:extLst>
          </p:cNvPr>
          <p:cNvSpPr>
            <a:spLocks noGrp="1"/>
          </p:cNvSpPr>
          <p:nvPr>
            <p:ph type="title"/>
          </p:nvPr>
        </p:nvSpPr>
        <p:spPr>
          <a:xfrm>
            <a:off x="816864" y="228600"/>
            <a:ext cx="11375136" cy="990600"/>
          </a:xfrm>
        </p:spPr>
        <p:txBody>
          <a:bodyPr>
            <a:normAutofit fontScale="90000"/>
          </a:bodyPr>
          <a:lstStyle/>
          <a:p>
            <a:r>
              <a:rPr lang="en-US" altLang="zh-CN" b="1" dirty="0"/>
              <a:t>2. Converting Table into Point Shapefile </a:t>
            </a:r>
            <a:r>
              <a:rPr lang="en-US" altLang="zh-CN" sz="4000" b="1" dirty="0"/>
              <a:t>(cont.)</a:t>
            </a:r>
            <a:endParaRPr lang="zh-CN" altLang="en-US" dirty="0"/>
          </a:p>
        </p:txBody>
      </p:sp>
      <p:sp>
        <p:nvSpPr>
          <p:cNvPr id="3" name="Content Placeholder 2">
            <a:extLst>
              <a:ext uri="{FF2B5EF4-FFF2-40B4-BE49-F238E27FC236}">
                <a16:creationId xmlns:a16="http://schemas.microsoft.com/office/drawing/2014/main" id="{216875AD-79EB-4D25-BD0B-6D167F12EC32}"/>
              </a:ext>
            </a:extLst>
          </p:cNvPr>
          <p:cNvSpPr>
            <a:spLocks noGrp="1"/>
          </p:cNvSpPr>
          <p:nvPr>
            <p:ph sz="quarter" idx="1"/>
          </p:nvPr>
        </p:nvSpPr>
        <p:spPr>
          <a:xfrm>
            <a:off x="838200" y="1825625"/>
            <a:ext cx="6959600" cy="4351338"/>
          </a:xfrm>
        </p:spPr>
        <p:txBody>
          <a:bodyPr>
            <a:normAutofit/>
          </a:bodyPr>
          <a:lstStyle/>
          <a:p>
            <a:r>
              <a:rPr lang="en-US" altLang="zh-CN" sz="2400" dirty="0"/>
              <a:t>On the Geoprocessing panel on the right, choose your </a:t>
            </a:r>
            <a:r>
              <a:rPr lang="en-US" altLang="zh-CN" sz="2400" b="1" dirty="0"/>
              <a:t>Input Table </a:t>
            </a:r>
            <a:r>
              <a:rPr lang="en-US" altLang="zh-CN" sz="2400" dirty="0"/>
              <a:t>and specify the name of the </a:t>
            </a:r>
            <a:r>
              <a:rPr lang="en-US" altLang="zh-CN" sz="2400" b="1" dirty="0"/>
              <a:t>Output Feature Class </a:t>
            </a:r>
            <a:r>
              <a:rPr lang="en-US" altLang="zh-CN" sz="2400" dirty="0"/>
              <a:t>(shapefile). Then specify the </a:t>
            </a:r>
            <a:r>
              <a:rPr lang="en-US" altLang="zh-CN" sz="2400" b="1" dirty="0"/>
              <a:t>X Field</a:t>
            </a:r>
            <a:r>
              <a:rPr lang="en-US" altLang="zh-CN" sz="2400" dirty="0"/>
              <a:t>, the </a:t>
            </a:r>
            <a:r>
              <a:rPr lang="en-US" altLang="zh-CN" sz="2400" b="1" dirty="0"/>
              <a:t>Y Field</a:t>
            </a:r>
            <a:r>
              <a:rPr lang="en-US" altLang="zh-CN" sz="2400" dirty="0"/>
              <a:t>, and the </a:t>
            </a:r>
            <a:r>
              <a:rPr lang="en-US" altLang="zh-CN" sz="2400" b="1" dirty="0"/>
              <a:t>Coordinate System</a:t>
            </a:r>
            <a:r>
              <a:rPr lang="en-US" altLang="zh-CN" sz="2400" dirty="0"/>
              <a:t> (choose </a:t>
            </a:r>
            <a:r>
              <a:rPr lang="en-US" altLang="zh-CN" sz="2400" b="1" dirty="0"/>
              <a:t>Geographic Coordinate System</a:t>
            </a:r>
            <a:r>
              <a:rPr lang="en-US" altLang="zh-CN" sz="2400" dirty="0"/>
              <a:t> -&gt; </a:t>
            </a:r>
            <a:r>
              <a:rPr lang="en-US" altLang="zh-CN" sz="2400" b="1" dirty="0"/>
              <a:t>North America</a:t>
            </a:r>
            <a:r>
              <a:rPr lang="en-US" altLang="zh-CN" sz="2400" dirty="0"/>
              <a:t> -&gt; </a:t>
            </a:r>
            <a:r>
              <a:rPr lang="en-US" altLang="zh-CN" sz="2400" b="1" dirty="0"/>
              <a:t>USA and territories</a:t>
            </a:r>
            <a:r>
              <a:rPr lang="en-US" altLang="zh-CN" sz="2400" dirty="0"/>
              <a:t> -&gt; </a:t>
            </a:r>
            <a:r>
              <a:rPr lang="en-US" altLang="zh-CN" sz="2400" b="1" dirty="0"/>
              <a:t>NAD1983</a:t>
            </a:r>
            <a:r>
              <a:rPr lang="en-US" altLang="zh-CN" sz="2400" dirty="0"/>
              <a:t>). </a:t>
            </a:r>
          </a:p>
          <a:p>
            <a:r>
              <a:rPr lang="en-US" altLang="zh-CN" sz="2400" dirty="0"/>
              <a:t>Click </a:t>
            </a:r>
            <a:r>
              <a:rPr lang="en-US" altLang="zh-CN" sz="2400" b="1" dirty="0"/>
              <a:t>Run</a:t>
            </a:r>
            <a:r>
              <a:rPr lang="en-US" altLang="zh-CN" sz="2400" dirty="0"/>
              <a:t> and you will see new points in the Map View area and the output point shapefile is created. You can see the shapefile layer in the Content Panel on the left. </a:t>
            </a:r>
            <a:endParaRPr lang="zh-CN" altLang="zh-CN" sz="2400" dirty="0"/>
          </a:p>
          <a:p>
            <a:endParaRPr lang="zh-CN" altLang="en-US" dirty="0"/>
          </a:p>
        </p:txBody>
      </p:sp>
      <p:pic>
        <p:nvPicPr>
          <p:cNvPr id="5" name="Picture 4">
            <a:extLst>
              <a:ext uri="{FF2B5EF4-FFF2-40B4-BE49-F238E27FC236}">
                <a16:creationId xmlns:a16="http://schemas.microsoft.com/office/drawing/2014/main" id="{F7CD6D68-3628-4566-8675-42466F9561CE}"/>
              </a:ext>
            </a:extLst>
          </p:cNvPr>
          <p:cNvPicPr>
            <a:picLocks noChangeAspect="1"/>
          </p:cNvPicPr>
          <p:nvPr/>
        </p:nvPicPr>
        <p:blipFill>
          <a:blip r:embed="rId2"/>
          <a:stretch>
            <a:fillRect/>
          </a:stretch>
        </p:blipFill>
        <p:spPr>
          <a:xfrm>
            <a:off x="8213725" y="1825625"/>
            <a:ext cx="3409950" cy="4419600"/>
          </a:xfrm>
          <a:prstGeom prst="rect">
            <a:avLst/>
          </a:prstGeom>
        </p:spPr>
      </p:pic>
    </p:spTree>
    <p:extLst>
      <p:ext uri="{BB962C8B-B14F-4D97-AF65-F5344CB8AC3E}">
        <p14:creationId xmlns:p14="http://schemas.microsoft.com/office/powerpoint/2010/main" val="1524479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3B656-2278-4E6F-8D34-94E5833E3504}"/>
              </a:ext>
            </a:extLst>
          </p:cNvPr>
          <p:cNvSpPr>
            <a:spLocks noGrp="1"/>
          </p:cNvSpPr>
          <p:nvPr>
            <p:ph type="title"/>
          </p:nvPr>
        </p:nvSpPr>
        <p:spPr/>
        <p:txBody>
          <a:bodyPr>
            <a:normAutofit/>
          </a:bodyPr>
          <a:lstStyle/>
          <a:p>
            <a:r>
              <a:rPr lang="en-US" altLang="zh-CN" sz="4000" b="1" dirty="0"/>
              <a:t>3. Projection</a:t>
            </a:r>
            <a:endParaRPr lang="zh-CN" altLang="en-US" sz="4000" dirty="0"/>
          </a:p>
        </p:txBody>
      </p:sp>
      <p:sp>
        <p:nvSpPr>
          <p:cNvPr id="3" name="Content Placeholder 2">
            <a:extLst>
              <a:ext uri="{FF2B5EF4-FFF2-40B4-BE49-F238E27FC236}">
                <a16:creationId xmlns:a16="http://schemas.microsoft.com/office/drawing/2014/main" id="{230486F5-AF38-4EB6-8746-6BD8EEFBF81E}"/>
              </a:ext>
            </a:extLst>
          </p:cNvPr>
          <p:cNvSpPr>
            <a:spLocks noGrp="1"/>
          </p:cNvSpPr>
          <p:nvPr>
            <p:ph sz="quarter" idx="1"/>
          </p:nvPr>
        </p:nvSpPr>
        <p:spPr/>
        <p:txBody>
          <a:bodyPr>
            <a:normAutofit/>
          </a:bodyPr>
          <a:lstStyle/>
          <a:p>
            <a:r>
              <a:rPr lang="en-US" altLang="zh-CN" sz="2400" dirty="0"/>
              <a:t>It is important to have your point shapefile in a rectangular projection system (UTM or State Plane), because we need to calculate distances between points in actual length measures.</a:t>
            </a:r>
          </a:p>
          <a:p>
            <a:r>
              <a:rPr lang="en-US" altLang="zh-CN" sz="2400" dirty="0"/>
              <a:t>If the point shapefile is in decimal degrees (longitude/latitude), it must be projected to a rectangular coordinate system. </a:t>
            </a:r>
          </a:p>
          <a:p>
            <a:r>
              <a:rPr lang="en-US" altLang="zh-CN" sz="2400" dirty="0"/>
              <a:t>If your point data is already projected, just check if they are defined properly.</a:t>
            </a:r>
            <a:endParaRPr lang="zh-CN" altLang="en-US" sz="2400" dirty="0"/>
          </a:p>
        </p:txBody>
      </p:sp>
    </p:spTree>
    <p:extLst>
      <p:ext uri="{BB962C8B-B14F-4D97-AF65-F5344CB8AC3E}">
        <p14:creationId xmlns:p14="http://schemas.microsoft.com/office/powerpoint/2010/main" val="345461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0E4E7-8C37-44E2-BEAD-AB2563609107}"/>
              </a:ext>
            </a:extLst>
          </p:cNvPr>
          <p:cNvSpPr>
            <a:spLocks noGrp="1"/>
          </p:cNvSpPr>
          <p:nvPr>
            <p:ph type="title"/>
          </p:nvPr>
        </p:nvSpPr>
        <p:spPr/>
        <p:txBody>
          <a:bodyPr>
            <a:normAutofit/>
          </a:bodyPr>
          <a:lstStyle/>
          <a:p>
            <a:r>
              <a:rPr lang="en-US" altLang="zh-CN" sz="4000" b="1" dirty="0"/>
              <a:t>3. Projection </a:t>
            </a:r>
            <a:r>
              <a:rPr lang="en-US" altLang="zh-CN" sz="3600" b="1" dirty="0"/>
              <a:t>(cont.)</a:t>
            </a:r>
            <a:endParaRPr lang="zh-CN" altLang="en-US" sz="4000" dirty="0"/>
          </a:p>
        </p:txBody>
      </p:sp>
      <p:sp>
        <p:nvSpPr>
          <p:cNvPr id="3" name="Content Placeholder 2">
            <a:extLst>
              <a:ext uri="{FF2B5EF4-FFF2-40B4-BE49-F238E27FC236}">
                <a16:creationId xmlns:a16="http://schemas.microsoft.com/office/drawing/2014/main" id="{18961C54-0140-4C90-9980-9052E988C64B}"/>
              </a:ext>
            </a:extLst>
          </p:cNvPr>
          <p:cNvSpPr>
            <a:spLocks noGrp="1"/>
          </p:cNvSpPr>
          <p:nvPr>
            <p:ph sz="quarter" idx="1"/>
          </p:nvPr>
        </p:nvSpPr>
        <p:spPr/>
        <p:txBody>
          <a:bodyPr>
            <a:normAutofit/>
          </a:bodyPr>
          <a:lstStyle/>
          <a:p>
            <a:pPr marL="0" indent="0">
              <a:buNone/>
            </a:pPr>
            <a:r>
              <a:rPr lang="en-US" altLang="zh-CN" sz="2400" dirty="0"/>
              <a:t>How to project into a rectangular coordinate system: </a:t>
            </a:r>
            <a:endParaRPr lang="zh-CN" altLang="zh-CN" sz="2400" dirty="0"/>
          </a:p>
          <a:p>
            <a:r>
              <a:rPr lang="en-US" altLang="zh-CN" sz="2400" dirty="0"/>
              <a:t>Determine an appropriate projected coordinate system for your data. If your study area is smaller than a state, it is recommended to use local projected coordinate system such as State Plane Coordinate System (SPCS) or Universal Transverse Mercator (UTM) system. Refer to the following link to find out the corresponding zone for your study area: </a:t>
            </a:r>
            <a:br>
              <a:rPr lang="en-US" altLang="zh-CN" sz="2400" dirty="0"/>
            </a:br>
            <a:r>
              <a:rPr lang="en-US" altLang="zh-CN" sz="2400" u="sng" dirty="0">
                <a:hlinkClick r:id="rId2"/>
              </a:rPr>
              <a:t>http://www.avenza.com/sites/default/files/flashmaps/spsc/</a:t>
            </a:r>
            <a:r>
              <a:rPr lang="en-US" altLang="zh-CN" sz="2400" u="sng" dirty="0"/>
              <a:t> </a:t>
            </a:r>
            <a:endParaRPr lang="zh-CN" altLang="zh-CN" sz="2400" dirty="0"/>
          </a:p>
          <a:p>
            <a:endParaRPr lang="zh-CN" altLang="en-US" dirty="0"/>
          </a:p>
        </p:txBody>
      </p:sp>
    </p:spTree>
    <p:extLst>
      <p:ext uri="{BB962C8B-B14F-4D97-AF65-F5344CB8AC3E}">
        <p14:creationId xmlns:p14="http://schemas.microsoft.com/office/powerpoint/2010/main" val="427937581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中性">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中性">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中性">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Theme1" id="{B5F2E3AE-0130-4F58-A8B0-9C26392F8472}" vid="{EE753EB2-3F35-44B5-8C1F-EAC52A061F4B}"/>
    </a:ext>
  </a:extLst>
</a:theme>
</file>

<file path=docProps/app.xml><?xml version="1.0" encoding="utf-8"?>
<Properties xmlns="http://schemas.openxmlformats.org/officeDocument/2006/extended-properties" xmlns:vt="http://schemas.openxmlformats.org/officeDocument/2006/docPropsVTypes">
  <Template>Theme1</Template>
  <TotalTime>754</TotalTime>
  <Words>1795</Words>
  <Application>Microsoft Office PowerPoint</Application>
  <PresentationFormat>Widescreen</PresentationFormat>
  <Paragraphs>130</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等线</vt:lpstr>
      <vt:lpstr>华文仿宋</vt:lpstr>
      <vt:lpstr>Times New Roman</vt:lpstr>
      <vt:lpstr>Tw Cen MT</vt:lpstr>
      <vt:lpstr>Wingdings</vt:lpstr>
      <vt:lpstr>Wingdings 2</vt:lpstr>
      <vt:lpstr>Theme1</vt:lpstr>
      <vt:lpstr>Geo 597: Geostatistics Lab 1 Data Preparation and Exploration</vt:lpstr>
      <vt:lpstr>GIAL</vt:lpstr>
      <vt:lpstr>Outline</vt:lpstr>
      <vt:lpstr>1. Preparing the Data File</vt:lpstr>
      <vt:lpstr>2. Converting Table into Point Shapefile</vt:lpstr>
      <vt:lpstr>2. Converting Table into Point Shapefile (cont.)</vt:lpstr>
      <vt:lpstr>2. Converting Table into Point Shapefile (cont.)</vt:lpstr>
      <vt:lpstr>3. Projection</vt:lpstr>
      <vt:lpstr>3. Projection (cont.)</vt:lpstr>
      <vt:lpstr>3. Projection (cont.)</vt:lpstr>
      <vt:lpstr>3. Projection (cont.)</vt:lpstr>
      <vt:lpstr>3. Projection (cont.)</vt:lpstr>
      <vt:lpstr>4. Displaying the Point Data</vt:lpstr>
      <vt:lpstr>4. Displaying the Point Data (cont.)</vt:lpstr>
      <vt:lpstr>4. Displaying the Point Data (cont.)</vt:lpstr>
      <vt:lpstr>5. Generating a Histogram</vt:lpstr>
      <vt:lpstr>5. Generating a Histogram (cont.)</vt:lpstr>
      <vt:lpstr>6. Generating a QQ Plot</vt:lpstr>
      <vt:lpstr>6. Generating a Normal QQ Plot (cont.)</vt:lpstr>
      <vt:lpstr>7. Generating a Subset</vt:lpstr>
      <vt:lpstr>7. Generating a Subset (cont.)</vt:lpstr>
      <vt:lpstr>7. Generating a Subset (cont.)</vt:lpstr>
      <vt:lpstr>8. Saving and Re-opening Your Work</vt:lpstr>
      <vt:lpstr>8. Saving and Re-opening Your Work (cont.)</vt:lpstr>
      <vt:lpstr>Assignments</vt:lpstr>
      <vt:lpstr>Assignments (cont.)</vt:lpstr>
      <vt:lpstr>Assignments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 597: Geostatistics Lab 1 Data Preparation and Exploration</dc:title>
  <dc:creator>xi</dc:creator>
  <cp:lastModifiedBy>Windows User</cp:lastModifiedBy>
  <cp:revision>45</cp:revision>
  <dcterms:created xsi:type="dcterms:W3CDTF">2020-02-24T03:11:04Z</dcterms:created>
  <dcterms:modified xsi:type="dcterms:W3CDTF">2020-02-27T16:59:07Z</dcterms:modified>
</cp:coreProperties>
</file>