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  <p:sldMasterId id="2147483786" r:id="rId2"/>
    <p:sldMasterId id="2147483822" r:id="rId3"/>
  </p:sldMasterIdLst>
  <p:notesMasterIdLst>
    <p:notesMasterId r:id="rId55"/>
  </p:notesMasterIdLst>
  <p:handoutMasterIdLst>
    <p:handoutMasterId r:id="rId56"/>
  </p:handoutMasterIdLst>
  <p:sldIdLst>
    <p:sldId id="292" r:id="rId4"/>
    <p:sldId id="293" r:id="rId5"/>
    <p:sldId id="294" r:id="rId6"/>
    <p:sldId id="295" r:id="rId7"/>
    <p:sldId id="300" r:id="rId8"/>
    <p:sldId id="301" r:id="rId9"/>
    <p:sldId id="302" r:id="rId10"/>
    <p:sldId id="303" r:id="rId11"/>
    <p:sldId id="338" r:id="rId12"/>
    <p:sldId id="355" r:id="rId13"/>
    <p:sldId id="356" r:id="rId14"/>
    <p:sldId id="357" r:id="rId15"/>
    <p:sldId id="307" r:id="rId16"/>
    <p:sldId id="308" r:id="rId17"/>
    <p:sldId id="343" r:id="rId18"/>
    <p:sldId id="344" r:id="rId19"/>
    <p:sldId id="310" r:id="rId20"/>
    <p:sldId id="311" r:id="rId21"/>
    <p:sldId id="312" r:id="rId22"/>
    <p:sldId id="347" r:id="rId23"/>
    <p:sldId id="313" r:id="rId24"/>
    <p:sldId id="348" r:id="rId25"/>
    <p:sldId id="349" r:id="rId26"/>
    <p:sldId id="314" r:id="rId27"/>
    <p:sldId id="350" r:id="rId28"/>
    <p:sldId id="367" r:id="rId29"/>
    <p:sldId id="317" r:id="rId30"/>
    <p:sldId id="351" r:id="rId31"/>
    <p:sldId id="360" r:id="rId32"/>
    <p:sldId id="1057" r:id="rId33"/>
    <p:sldId id="321" r:id="rId34"/>
    <p:sldId id="322" r:id="rId35"/>
    <p:sldId id="353" r:id="rId36"/>
    <p:sldId id="324" r:id="rId37"/>
    <p:sldId id="325" r:id="rId38"/>
    <p:sldId id="326" r:id="rId39"/>
    <p:sldId id="327" r:id="rId40"/>
    <p:sldId id="328" r:id="rId41"/>
    <p:sldId id="330" r:id="rId42"/>
    <p:sldId id="361" r:id="rId43"/>
    <p:sldId id="331" r:id="rId44"/>
    <p:sldId id="332" r:id="rId45"/>
    <p:sldId id="363" r:id="rId46"/>
    <p:sldId id="333" r:id="rId47"/>
    <p:sldId id="340" r:id="rId48"/>
    <p:sldId id="341" r:id="rId49"/>
    <p:sldId id="362" r:id="rId50"/>
    <p:sldId id="366" r:id="rId51"/>
    <p:sldId id="334" r:id="rId52"/>
    <p:sldId id="342" r:id="rId53"/>
    <p:sldId id="354" r:id="rId54"/>
  </p:sldIdLst>
  <p:sldSz cx="9144000" cy="6858000" type="screen4x3"/>
  <p:notesSz cx="6858000" cy="9144000"/>
  <p:custDataLst>
    <p:tags r:id="rId5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EB9"/>
    <a:srgbClr val="00CAC5"/>
    <a:srgbClr val="00CFCA"/>
    <a:srgbClr val="CCFFFF"/>
    <a:srgbClr val="009B9B"/>
    <a:srgbClr val="009E9A"/>
    <a:srgbClr val="000066"/>
    <a:srgbClr val="97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96" autoAdjust="0"/>
    <p:restoredTop sz="94674" autoAdjust="0"/>
  </p:normalViewPr>
  <p:slideViewPr>
    <p:cSldViewPr>
      <p:cViewPr varScale="1">
        <p:scale>
          <a:sx n="90" d="100"/>
          <a:sy n="90" d="100"/>
        </p:scale>
        <p:origin x="127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92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tableStyles" Target="tableStyle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gs" Target="tags/tag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0DD11DA-6B6C-4BB0-A1DC-8317E2E91A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BFCA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222375"/>
            <a:ext cx="9144000" cy="1524000"/>
          </a:xfrm>
          <a:prstGeom prst="rect">
            <a:avLst/>
          </a:prstGeom>
          <a:solidFill>
            <a:srgbClr val="002B5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533400" y="6172200"/>
            <a:ext cx="8610600" cy="457200"/>
          </a:xfrm>
          <a:prstGeom prst="rect">
            <a:avLst/>
          </a:prstGeom>
          <a:solidFill>
            <a:srgbClr val="002B5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Text Box 7"/>
          <p:cNvSpPr txBox="1">
            <a:spLocks noChangeArrowheads="1"/>
          </p:cNvSpPr>
          <p:nvPr userDrawn="1"/>
        </p:nvSpPr>
        <p:spPr bwMode="auto">
          <a:xfrm>
            <a:off x="5029200" y="6232525"/>
            <a:ext cx="411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dirty="0">
                <a:solidFill>
                  <a:schemeClr val="bg1"/>
                </a:solidFill>
                <a:latin typeface="Constantia" pitchFamily="18" charset="0"/>
              </a:rPr>
              <a:t>INVESTMENTS</a:t>
            </a:r>
            <a:r>
              <a:rPr lang="en-US" altLang="en-US" dirty="0">
                <a:latin typeface="Constantia" pitchFamily="18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Constantia" pitchFamily="18" charset="0"/>
              </a:rPr>
              <a:t>|</a:t>
            </a:r>
            <a:r>
              <a:rPr lang="en-US" altLang="en-US" sz="1400" dirty="0">
                <a:solidFill>
                  <a:schemeClr val="bg1"/>
                </a:solidFill>
                <a:latin typeface="Constantia" pitchFamily="18" charset="0"/>
              </a:rPr>
              <a:t> BODIE, KANE, MARCUS</a:t>
            </a:r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533400" y="6629400"/>
            <a:ext cx="8305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IN" altLang="en-US" sz="10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Copyright © 2014 McGraw-Hill Education. All rights reserved. No reproduction or distribution without the prior written consent of McGraw-Hill Education.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49362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22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2689E-91BB-4907-9134-9E067B14D045}" type="datetimeFigureOut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21-</a:t>
            </a:r>
            <a:fld id="{7C035758-8B2F-4299-A8BB-CCCE4A4A7C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9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CF4A3-6F24-42AE-8F06-8DB04E8BAB1A}" type="datetimeFigureOut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21-</a:t>
            </a:r>
            <a:fld id="{ABFFFCD4-65CB-44C6-9C33-D18C4F376D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945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DF6AC-AC51-4590-AE73-13E5F7AB48A9}" type="datetimeFigureOut">
              <a:rPr lang="en-US" altLang="ko-KR"/>
              <a:pPr>
                <a:defRPr/>
              </a:pPr>
              <a:t>9/26/2025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6261C-1195-49C4-9B1B-E64FA017DF4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28598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37728-0EBD-43F5-A4E9-E445A78D127F}" type="datetimeFigureOut">
              <a:rPr lang="en-US" altLang="ko-KR"/>
              <a:pPr>
                <a:defRPr/>
              </a:pPr>
              <a:t>9/26/2025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5C1E3-4EFE-4BD1-860E-40EDCD2979D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65603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A2CF1-65E8-4CC0-90A3-141CDEF68B7C}" type="datetimeFigureOut">
              <a:rPr lang="en-US" altLang="ko-KR"/>
              <a:pPr>
                <a:defRPr/>
              </a:pPr>
              <a:t>9/26/2025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EA1EE-3286-4B44-B091-FC54F3D463F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72315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F98F7-DD7E-4FD9-8076-E6451D51899A}" type="datetimeFigureOut">
              <a:rPr lang="en-US" altLang="ko-KR"/>
              <a:pPr>
                <a:defRPr/>
              </a:pPr>
              <a:t>9/26/2025</a:t>
            </a:fld>
            <a:endParaRPr lang="en-US" altLang="ko-K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4662E-B664-4C3A-A454-03B03424D51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20614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B8FF6-388C-43B2-8731-999FFA09ADD9}" type="datetimeFigureOut">
              <a:rPr lang="en-US" altLang="ko-KR"/>
              <a:pPr>
                <a:defRPr/>
              </a:pPr>
              <a:t>9/26/2025</a:t>
            </a:fld>
            <a:endParaRPr lang="en-US" altLang="ko-K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44459-6308-4163-9E6D-6EAC5ED9322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8271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50460-6B66-42CD-BD3B-463D2EB739ED}" type="datetimeFigureOut">
              <a:rPr lang="en-US" altLang="ko-KR"/>
              <a:pPr>
                <a:defRPr/>
              </a:pPr>
              <a:t>9/26/2025</a:t>
            </a:fld>
            <a:endParaRPr lang="en-US" altLang="ko-K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69C08-7ECB-43CF-9A68-6F48A4BE3E0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32045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D90D1-4480-4D67-B410-4C4F88B266DD}" type="datetimeFigureOut">
              <a:rPr lang="en-US" altLang="ko-KR"/>
              <a:pPr>
                <a:defRPr/>
              </a:pPr>
              <a:t>9/26/2025</a:t>
            </a:fld>
            <a:endParaRPr lang="en-US" altLang="ko-K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A8443-2C6B-42F5-A8B5-CA8CC9F8783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91305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9A474-5226-41D6-967F-1B46898D2161}" type="datetimeFigureOut">
              <a:rPr lang="en-US" altLang="ko-KR"/>
              <a:pPr>
                <a:defRPr/>
              </a:pPr>
              <a:t>9/26/2025</a:t>
            </a:fld>
            <a:endParaRPr lang="en-US" altLang="ko-K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0639F-286D-4021-93FF-E2799DC40E0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8287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88913"/>
            <a:ext cx="8305800" cy="1066800"/>
          </a:xfrm>
          <a:prstGeom prst="rect">
            <a:avLst/>
          </a:prstGeom>
          <a:solidFill>
            <a:srgbClr val="002B5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Rectangle 5"/>
          <p:cNvSpPr txBox="1">
            <a:spLocks noChangeArrowheads="1"/>
          </p:cNvSpPr>
          <p:nvPr userDrawn="1"/>
        </p:nvSpPr>
        <p:spPr bwMode="auto">
          <a:xfrm>
            <a:off x="57150" y="6264275"/>
            <a:ext cx="1600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>
                <a:latin typeface="Times New Roman" panose="02020603050405020304" pitchFamily="18" charset="0"/>
              </a:rPr>
              <a:t>21-</a:t>
            </a:r>
            <a:fld id="{58A366EC-BB39-4202-B4E0-3A0306AB974F}" type="slidenum">
              <a:rPr lang="en-US" altLang="en-US" sz="1200" smtClean="0">
                <a:latin typeface="Times New Roman" panose="02020603050405020304" pitchFamily="18" charset="0"/>
              </a:rPr>
              <a:pPr eaLnBrk="1" hangingPunct="1">
                <a:defRPr/>
              </a:pPr>
              <a:t>‹#›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533400" y="6172200"/>
            <a:ext cx="8610600" cy="457200"/>
          </a:xfrm>
          <a:prstGeom prst="rect">
            <a:avLst/>
          </a:prstGeom>
          <a:solidFill>
            <a:srgbClr val="002B5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5029200" y="6232525"/>
            <a:ext cx="411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dirty="0">
                <a:solidFill>
                  <a:schemeClr val="bg1"/>
                </a:solidFill>
                <a:latin typeface="Constantia" pitchFamily="18" charset="0"/>
              </a:rPr>
              <a:t>INVESTMENTS</a:t>
            </a:r>
            <a:r>
              <a:rPr lang="en-US" altLang="en-US" dirty="0">
                <a:latin typeface="Constantia" pitchFamily="18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Constantia" pitchFamily="18" charset="0"/>
              </a:rPr>
              <a:t>|</a:t>
            </a:r>
            <a:r>
              <a:rPr lang="en-US" altLang="en-US" sz="1400" dirty="0">
                <a:solidFill>
                  <a:schemeClr val="bg1"/>
                </a:solidFill>
                <a:latin typeface="Constantia" pitchFamily="18" charset="0"/>
              </a:rPr>
              <a:t> BODIE, KANE, MARCUS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2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1789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B83F5-DA78-446D-92A1-4B05C18B6883}" type="datetimeFigureOut">
              <a:rPr lang="en-US" altLang="ko-KR"/>
              <a:pPr>
                <a:defRPr/>
              </a:pPr>
              <a:t>9/26/2025</a:t>
            </a:fld>
            <a:endParaRPr lang="en-US" altLang="ko-K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4ABDB-E37A-4DDC-AF3E-1C21D4FB770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04170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C7222-D04D-464C-B2AD-6A0FE301A519}" type="datetimeFigureOut">
              <a:rPr lang="en-US" altLang="ko-KR"/>
              <a:pPr>
                <a:defRPr/>
              </a:pPr>
              <a:t>9/26/2025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E0E79-9BAD-4FF7-B8A8-97E3B87AB5C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64218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B624E-CA64-4AF1-A4AB-4C7BCE89280A}" type="datetimeFigureOut">
              <a:rPr lang="en-US" altLang="ko-KR"/>
              <a:pPr>
                <a:defRPr/>
              </a:pPr>
              <a:t>9/26/2025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04C65-B7A3-4A96-8427-E154407024A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04051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EF8D8291-5BF4-41AC-87CE-ED5DE4CB1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5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 1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42291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5" name="Slide Title 2">
            <a:extLst>
              <a:ext uri="{FF2B5EF4-FFF2-40B4-BE49-F238E27FC236}">
                <a16:creationId xmlns:a16="http://schemas.microsoft.com/office/drawing/2014/main" id="{B5BB26E5-AE57-4ED5-B8A8-BEE1BD13AD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9800" y="192088"/>
            <a:ext cx="4051300" cy="90328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IN" sz="4000" b="1" dirty="0"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Slide Title</a:t>
            </a:r>
            <a:endParaRPr lang="en-IN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29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2364" y="304800"/>
            <a:ext cx="6168736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onnecting through social media icon.">
            <a:extLst>
              <a:ext uri="{FF2B5EF4-FFF2-40B4-BE49-F238E27FC236}">
                <a16:creationId xmlns:a16="http://schemas.microsoft.com/office/drawing/2014/main" id="{48BB348F-12C6-489F-958D-1FDE88A924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695" y="298541"/>
            <a:ext cx="2438400" cy="66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24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2364" y="304800"/>
            <a:ext cx="6168736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Making Ethical Decisions icon.">
            <a:extLst>
              <a:ext uri="{FF2B5EF4-FFF2-40B4-BE49-F238E27FC236}">
                <a16:creationId xmlns:a16="http://schemas.microsoft.com/office/drawing/2014/main" id="{35AB3571-1B64-4E5D-ADAB-A22232BBBD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2475"/>
            <a:ext cx="2498501" cy="66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2037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1" y="304800"/>
            <a:ext cx="2344882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A00108-6ED3-416D-B7AC-3A9D6F2EF0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8193" y="489743"/>
            <a:ext cx="4352906" cy="23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27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2364" y="304800"/>
            <a:ext cx="6168736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dapting to Change logo.">
            <a:extLst>
              <a:ext uri="{FF2B5EF4-FFF2-40B4-BE49-F238E27FC236}">
                <a16:creationId xmlns:a16="http://schemas.microsoft.com/office/drawing/2014/main" id="{A0A183BC-7319-45B8-B0D2-D92CDB1440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420" y="207110"/>
            <a:ext cx="2472744" cy="82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47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2364" y="304800"/>
            <a:ext cx="6168736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288621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DFC2A6F8-97FC-43BF-92B6-FFCCF20D98D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4275652"/>
            <a:ext cx="8458200" cy="197132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dapting to Change logo.">
            <a:extLst>
              <a:ext uri="{FF2B5EF4-FFF2-40B4-BE49-F238E27FC236}">
                <a16:creationId xmlns:a16="http://schemas.microsoft.com/office/drawing/2014/main" id="{A0A183BC-7319-45B8-B0D2-D92CDB1440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420" y="207110"/>
            <a:ext cx="2472744" cy="82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615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F7E12-7AF2-48BD-9B11-D13E66371BAA}" type="datetimeFigureOut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21-</a:t>
            </a:r>
            <a:fld id="{C0D32527-241B-4C77-B2C9-9F626E6913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80130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2364" y="304800"/>
            <a:ext cx="6168736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Reaching beyond our borders icon.">
            <a:extLst>
              <a:ext uri="{FF2B5EF4-FFF2-40B4-BE49-F238E27FC236}">
                <a16:creationId xmlns:a16="http://schemas.microsoft.com/office/drawing/2014/main" id="{6B5ACA4D-D63F-4493-A4F0-FFA2A58275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124" y="217261"/>
            <a:ext cx="2514600" cy="80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92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Horizontal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283809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4343400"/>
            <a:ext cx="8458200" cy="1905000"/>
          </a:xfrm>
        </p:spPr>
        <p:txBody>
          <a:bodyPr/>
          <a:lstStyle>
            <a:lvl1pPr>
              <a:defRPr sz="2400"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  <a:lvl4pPr marL="455613" indent="0">
              <a:buNone/>
              <a:defRPr/>
            </a:lvl4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0" y="6684963"/>
            <a:ext cx="6972300" cy="173037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8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algn="r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888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Horizontal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2885209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915890" y="1276709"/>
            <a:ext cx="2885209" cy="4971691"/>
          </a:xfr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  <a:lvl4pPr marL="455613" indent="0">
              <a:buNone/>
              <a:defRPr/>
            </a:lvl4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0" y="6684963"/>
            <a:ext cx="6972300" cy="173037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8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algn="r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AFC6CBC7-BAAC-424A-9874-C0A2733A271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961419" y="1290559"/>
            <a:ext cx="2885209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01609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Horizontal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157732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2916383"/>
            <a:ext cx="8458200" cy="1577327"/>
          </a:xfr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  <a:lvl4pPr marL="455613" indent="0">
              <a:buNone/>
              <a:defRPr/>
            </a:lvl4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0" y="6684963"/>
            <a:ext cx="6972300" cy="173037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8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algn="r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02FDC4-9007-47FA-8867-BFB4513F33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6750" y="4648197"/>
            <a:ext cx="8458200" cy="1577327"/>
          </a:xfr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  <a:lvl4pPr marL="455613" indent="0">
              <a:buNone/>
              <a:defRPr/>
            </a:lvl4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772386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mpariso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40767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24400" y="1273051"/>
            <a:ext cx="4076700" cy="4991100"/>
          </a:xfr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97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2880">
          <p15:clr>
            <a:srgbClr val="FBAE40"/>
          </p15:clr>
        </p15:guide>
        <p15:guide id="4" pos="2976">
          <p15:clr>
            <a:srgbClr val="FBAE40"/>
          </p15:clr>
        </p15:guide>
        <p15:guide id="5" pos="2784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mpariso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2764" y="192490"/>
            <a:ext cx="6778335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A7E40D-2A6B-4B43-8474-A1C9EAF1D3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399540"/>
            <a:ext cx="1531522" cy="42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16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2880">
          <p15:clr>
            <a:srgbClr val="FBAE40"/>
          </p15:clr>
        </p15:guide>
        <p15:guide id="4" pos="2976">
          <p15:clr>
            <a:srgbClr val="FBAE40"/>
          </p15:clr>
        </p15:guide>
        <p15:guide id="5" pos="2784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Main One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5791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18052" y="1257300"/>
            <a:ext cx="2383047" cy="4991100"/>
          </a:xfr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79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4032">
          <p15:clr>
            <a:srgbClr val="FBAE40"/>
          </p15:clr>
        </p15:guide>
        <p15:guide id="5" pos="3864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with Third as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2838091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1" y="4343400"/>
            <a:ext cx="5791200" cy="19050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2432755-BCF5-451F-968D-CFFD10D87BE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00800" y="4343400"/>
            <a:ext cx="2400300" cy="19050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4032">
          <p15:clr>
            <a:srgbClr val="FBAE40"/>
          </p15:clr>
        </p15:guide>
        <p15:guide id="5" pos="3864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10"/>
            <a:ext cx="8458200" cy="612476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2070496"/>
            <a:ext cx="8458200" cy="649138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356A590-66B5-4770-8441-82DC031F56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2900" y="2900944"/>
            <a:ext cx="8458200" cy="6731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0BD29E5-BD7B-4CD0-9B09-8F8B24F89FB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2900" y="3755354"/>
            <a:ext cx="8458200" cy="6985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908CA92-5DB2-4DC0-937B-1B178AA9178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42900" y="4635164"/>
            <a:ext cx="8458200" cy="6985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5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8B728CCD-2639-461B-9841-57505AC1346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42900" y="5514975"/>
            <a:ext cx="8458200" cy="733425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6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373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10"/>
            <a:ext cx="3915201" cy="612476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2070496"/>
            <a:ext cx="3915201" cy="649138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356A590-66B5-4770-8441-82DC031F56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2900" y="2900944"/>
            <a:ext cx="3915201" cy="6731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0BD29E5-BD7B-4CD0-9B09-8F8B24F89FB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2900" y="3755354"/>
            <a:ext cx="3915201" cy="6985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908CA92-5DB2-4DC0-937B-1B178AA9178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42900" y="4635164"/>
            <a:ext cx="3915201" cy="6985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5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8B728CCD-2639-461B-9841-57505AC1346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42900" y="5514975"/>
            <a:ext cx="3915201" cy="733425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DB5446E9-DDFC-4F9F-AEF5-5E6061E5BD1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19199" y="1255490"/>
            <a:ext cx="3915201" cy="612477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9BC59DB4-A285-4104-8DAD-21B49267AAD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619199" y="1998291"/>
            <a:ext cx="3915201" cy="612477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FF319E46-D027-404B-8292-60A07B8E3C98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619198" y="2723530"/>
            <a:ext cx="3915201" cy="612477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E1FA65FE-4DFA-484E-A01C-9BF08B32C20A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619197" y="3528194"/>
            <a:ext cx="3915201" cy="612477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6FE7E90B-1DE9-4A55-9F1D-9EF5F50C09A3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619199" y="4351336"/>
            <a:ext cx="3915201" cy="612477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78067368-CA9E-4B15-AE6A-F50A1D1FEE7F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619199" y="5142672"/>
            <a:ext cx="3915201" cy="612477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4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199DB-13C8-4208-9F1E-A32DBBDAEFAB}" type="datetimeFigureOut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21-</a:t>
            </a:r>
            <a:fld id="{E310D6F4-F2D9-4DE3-8C99-8E420446B7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6536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659C8-33CB-4228-826E-A87973A57797}" type="datetimeFigureOut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21-</a:t>
            </a:r>
            <a:fld id="{8BA528C2-9A20-4349-A87D-8B8FC641AE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273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B0493-347F-490B-A30B-E1C3C27618CF}" type="datetimeFigureOut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21-</a:t>
            </a:r>
            <a:fld id="{14636B76-8995-44CC-A132-80FBF12349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532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2D4E3-2026-492B-AD0B-9E38C1B9E19E}" type="datetimeFigureOut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21-</a:t>
            </a:r>
            <a:fld id="{91523BC8-4268-4B1B-90AC-BA7A149543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68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6DB0A-B039-4714-AE2A-429BF43F5760}" type="datetimeFigureOut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21-</a:t>
            </a:r>
            <a:fld id="{F23577E2-42A5-4DEA-8D0E-ABB2BA73C6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269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8E060-3BC1-4382-8B18-DD15A54373F6}" type="datetimeFigureOut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21-</a:t>
            </a:r>
            <a:fld id="{F00C39E1-CA58-4606-8928-ED43DFCA88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01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2CB9BE4-AD4A-4453-B9B6-CB823D424657}" type="datetimeFigureOut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21-</a:t>
            </a:r>
            <a:fld id="{EE6D507C-5FCC-43F6-BFE0-C44998D8C3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charset="0"/>
                <a:ea typeface="굴림" charset="-127"/>
              </a:defRPr>
            </a:lvl1pPr>
          </a:lstStyle>
          <a:p>
            <a:pPr>
              <a:defRPr/>
            </a:pPr>
            <a:fld id="{B5B9E5A2-2B64-4E75-A0F1-22351E1FB859}" type="datetimeFigureOut">
              <a:rPr lang="en-US" altLang="ko-KR"/>
              <a:pPr>
                <a:defRPr/>
              </a:pPr>
              <a:t>9/26/2025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  <a:ea typeface="굴림" panose="020B0600000101010101" pitchFamily="34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ea typeface="굴림" panose="020B0600000101010101" pitchFamily="34" charset="-127"/>
              </a:defRPr>
            </a:lvl1pPr>
          </a:lstStyle>
          <a:p>
            <a:pPr>
              <a:defRPr/>
            </a:pPr>
            <a:fld id="{3B11478A-33B3-4795-AB19-71A9BCDE87A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">
            <a:extLst>
              <a:ext uri="{FF2B5EF4-FFF2-40B4-BE49-F238E27FC236}">
                <a16:creationId xmlns:a16="http://schemas.microsoft.com/office/drawing/2014/main" id="{881C4C4E-EEEF-442A-AE3B-63C7E062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36257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4F2C87DD-ADFA-433D-B7C8-4E9E42BC9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273877"/>
            <a:ext cx="8458200" cy="49443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22319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hort Copyright">
            <a:extLst>
              <a:ext uri="{FF2B5EF4-FFF2-40B4-BE49-F238E27FC236}">
                <a16:creationId xmlns:a16="http://schemas.microsoft.com/office/drawing/2014/main" id="{36838A37-515E-4F5C-BF9F-CE51891A9C27}"/>
              </a:ext>
            </a:extLst>
          </p:cNvPr>
          <p:cNvSpPr txBox="1"/>
          <p:nvPr userDrawn="1"/>
        </p:nvSpPr>
        <p:spPr>
          <a:xfrm>
            <a:off x="215658" y="6664280"/>
            <a:ext cx="1233578" cy="215444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r>
              <a:rPr lang="en-US" sz="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McGraw Hill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A9994BA6-A29E-44A0-A7B3-164E7D8FE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55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292608" indent="-292608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622800" indent="-292608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741363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1550" indent="-2857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92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864">
          <p15:clr>
            <a:srgbClr val="F26B43"/>
          </p15:clr>
        </p15:guide>
        <p15:guide id="13" orient="horz" pos="360">
          <p15:clr>
            <a:srgbClr val="F26B43"/>
          </p15:clr>
        </p15:guide>
        <p15:guide id="14" orient="horz" pos="3936">
          <p15:clr>
            <a:srgbClr val="F26B43"/>
          </p15:clr>
        </p15:guide>
        <p15:guide id="15" pos="984">
          <p15:clr>
            <a:srgbClr val="F26B43"/>
          </p15:clr>
        </p15:guide>
        <p15:guide id="16" pos="5376">
          <p15:clr>
            <a:srgbClr val="F26B43"/>
          </p15:clr>
        </p15:guide>
        <p15:guide id="17" pos="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highered.mheducation.com/sites/0077861671/student_view0/chapter21/excel_templates.html" TargetMode="Externa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highered.mheducation.com/sites/dl/free/0077861671/1018535/BKM_10e_Ch21_Spreadsheets.xls" TargetMode="External"/><Relationship Id="rId2" Type="http://schemas.openxmlformats.org/officeDocument/2006/relationships/hyperlink" Target="http://highered.mheducation.com/sites/0077861671/student_view0/chapter21/excel_templates.html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3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5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49363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/>
              <a:t>Chapter Twenty One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595959"/>
                </a:solidFill>
                <a:latin typeface="Calibri (Body)"/>
              </a:rPr>
              <a:t>Option Valuation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975"/>
            <a:ext cx="8991600" cy="914400"/>
          </a:xfrm>
        </p:spPr>
        <p:txBody>
          <a:bodyPr lIns="90488" tIns="44450" rIns="90488" bIns="44450" anchorCtr="1"/>
          <a:lstStyle/>
          <a:p>
            <a:pPr eaLnBrk="1" hangingPunct="1"/>
            <a:r>
              <a:rPr lang="en-US" altLang="ko-KR" sz="3800">
                <a:ea typeface="굴림" panose="020B0600000101010101" pitchFamily="34" charset="-127"/>
              </a:rPr>
              <a:t>Generalizing the Two-State Approach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1219200"/>
            <a:ext cx="7924800" cy="46482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ko-KR" sz="3000">
                <a:ea typeface="굴림" panose="020B0600000101010101" pitchFamily="34" charset="-127"/>
              </a:rPr>
              <a:t>Assume that we can break the year into two six-month segments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ko-KR" sz="3000">
                <a:ea typeface="굴림" panose="020B0600000101010101" pitchFamily="34" charset="-127"/>
              </a:rPr>
              <a:t>In each six-month segment the stock could increase by 10% or decrease by 5%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ko-KR" sz="3000">
                <a:ea typeface="굴림" panose="020B0600000101010101" pitchFamily="34" charset="-127"/>
              </a:rPr>
              <a:t>Assume the stock is initially selling at 100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ko-KR" sz="3000">
                <a:ea typeface="굴림" panose="020B0600000101010101" pitchFamily="34" charset="-127"/>
              </a:rPr>
              <a:t>Possible outcomes: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ko-KR" sz="3000">
                <a:ea typeface="굴림" panose="020B0600000101010101" pitchFamily="34" charset="-127"/>
              </a:rPr>
              <a:t>	Increase by 10% twice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ko-KR" sz="3000">
                <a:ea typeface="굴림" panose="020B0600000101010101" pitchFamily="34" charset="-127"/>
              </a:rPr>
              <a:t>	Decrease by 5% twice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ko-KR" sz="3000">
                <a:ea typeface="굴림" panose="020B0600000101010101" pitchFamily="34" charset="-127"/>
              </a:rPr>
              <a:t>	Increase once and decrease once (2 paths)</a:t>
            </a:r>
          </a:p>
        </p:txBody>
      </p:sp>
    </p:spTree>
    <p:extLst>
      <p:ext uri="{BB962C8B-B14F-4D97-AF65-F5344CB8AC3E}">
        <p14:creationId xmlns:p14="http://schemas.microsoft.com/office/powerpoint/2010/main" val="2056438791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975"/>
            <a:ext cx="8991600" cy="1143000"/>
          </a:xfrm>
        </p:spPr>
        <p:txBody>
          <a:bodyPr lIns="90488" tIns="44450" rIns="90488" bIns="44450" rtlCol="0" anchorCtr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/>
              <a:t>Generalizing the Two-State </a:t>
            </a:r>
            <a:br>
              <a:rPr lang="en-US" sz="3800"/>
            </a:br>
            <a:r>
              <a:rPr lang="en-US" sz="3800"/>
              <a:t>Approach Continued</a:t>
            </a: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 flipV="1">
            <a:off x="2819400" y="3276600"/>
            <a:ext cx="990600" cy="7620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2743200" y="4038600"/>
            <a:ext cx="1066800" cy="4572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 flipV="1">
            <a:off x="4495800" y="2590800"/>
            <a:ext cx="990600" cy="7620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4495800" y="3352800"/>
            <a:ext cx="1066800" cy="4572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V="1">
            <a:off x="4495800" y="3810000"/>
            <a:ext cx="9906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4495800" y="4572000"/>
            <a:ext cx="1066800" cy="4572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1981200" y="38100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2400">
                <a:latin typeface="Times New Roman" panose="02020603050405020304" pitchFamily="18" charset="0"/>
                <a:ea typeface="굴림" panose="020B0600000101010101" pitchFamily="34" charset="-127"/>
              </a:rPr>
              <a:t>100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3810000" y="3124200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ko-KR" sz="2400">
                <a:latin typeface="Times New Roman" panose="02020603050405020304" pitchFamily="18" charset="0"/>
                <a:ea typeface="굴림" panose="020B0600000101010101" pitchFamily="34" charset="-127"/>
              </a:rPr>
              <a:t>110</a:t>
            </a: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5791200" y="2438400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ko-KR" sz="2400">
                <a:latin typeface="Times New Roman" panose="02020603050405020304" pitchFamily="18" charset="0"/>
                <a:ea typeface="굴림" panose="020B0600000101010101" pitchFamily="34" charset="-127"/>
              </a:rPr>
              <a:t>121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3886200" y="44958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ko-KR" sz="2400">
                <a:latin typeface="Times New Roman" panose="02020603050405020304" pitchFamily="18" charset="0"/>
                <a:ea typeface="굴림" panose="020B0600000101010101" pitchFamily="34" charset="-127"/>
              </a:rPr>
              <a:t>95</a:t>
            </a: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5715000" y="48006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ko-KR" sz="2400">
                <a:latin typeface="Times New Roman" panose="02020603050405020304" pitchFamily="18" charset="0"/>
                <a:ea typeface="굴림" panose="020B0600000101010101" pitchFamily="34" charset="-127"/>
              </a:rPr>
              <a:t>90.25</a:t>
            </a: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5715000" y="36576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ko-KR" sz="2400">
                <a:latin typeface="Times New Roman" panose="02020603050405020304" pitchFamily="18" charset="0"/>
                <a:ea typeface="굴림" panose="020B0600000101010101" pitchFamily="34" charset="-127"/>
              </a:rPr>
              <a:t>104.50</a:t>
            </a:r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4495800" y="4572000"/>
            <a:ext cx="10668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 flipV="1">
            <a:off x="4495800" y="2590800"/>
            <a:ext cx="9906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4495800" y="3352800"/>
            <a:ext cx="10668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 flipV="1">
            <a:off x="2819400" y="3276600"/>
            <a:ext cx="9906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>
            <a:off x="2743200" y="4038600"/>
            <a:ext cx="10668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32436"/>
      </p:ext>
    </p:extLst>
  </p:cSld>
  <p:clrMapOvr>
    <a:masterClrMapping/>
  </p:clrMapOvr>
  <p:transition>
    <p:strip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 lIns="90488" tIns="44450" rIns="90488" bIns="44450" anchorCtr="1"/>
          <a:lstStyle/>
          <a:p>
            <a:pPr eaLnBrk="1" hangingPunct="1"/>
            <a:r>
              <a:rPr lang="en-US" altLang="en-US" sz="3600"/>
              <a:t>Expanding to Consider Three Intervals</a:t>
            </a:r>
          </a:p>
        </p:txBody>
      </p:sp>
      <p:sp>
        <p:nvSpPr>
          <p:cNvPr id="62466" name="Rectangle 2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en-US" sz="3000">
                <a:latin typeface="Calibri (Body)"/>
              </a:rPr>
              <a:t>Assume that we can break the year into three intervals.</a:t>
            </a:r>
          </a:p>
          <a:p>
            <a:pPr eaLnBrk="1" hangingPunct="1"/>
            <a:r>
              <a:rPr lang="en-US" altLang="en-US" sz="3000">
                <a:latin typeface="Calibri (Body)"/>
              </a:rPr>
              <a:t>For each interval the stock could increase by 20% or decrease by 10%.</a:t>
            </a:r>
          </a:p>
          <a:p>
            <a:pPr eaLnBrk="1" hangingPunct="1"/>
            <a:r>
              <a:rPr lang="en-US" altLang="en-US" sz="3000">
                <a:latin typeface="Calibri (Body)"/>
              </a:rPr>
              <a:t>Assume the stock is initially selling at $100.</a:t>
            </a:r>
          </a:p>
          <a:p>
            <a:pPr eaLnBrk="1" hangingPunct="1"/>
            <a:endParaRPr lang="en-US" altLang="en-US" sz="3000"/>
          </a:p>
        </p:txBody>
      </p:sp>
    </p:spTree>
    <p:extLst>
      <p:ext uri="{BB962C8B-B14F-4D97-AF65-F5344CB8AC3E}">
        <p14:creationId xmlns:p14="http://schemas.microsoft.com/office/powerpoint/2010/main" val="37045573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4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 lIns="90488" tIns="44450" rIns="90488" bIns="44450" anchorCtr="1"/>
          <a:lstStyle/>
          <a:p>
            <a:pPr eaLnBrk="1" hangingPunct="1"/>
            <a:r>
              <a:rPr lang="en-US" altLang="en-US" sz="3400"/>
              <a:t>Expanding to Consider Three </a:t>
            </a:r>
            <a:br>
              <a:rPr lang="en-US" altLang="en-US" sz="3400"/>
            </a:br>
            <a:r>
              <a:rPr lang="en-US" altLang="en-US" sz="3400"/>
              <a:t>Intervals</a:t>
            </a:r>
          </a:p>
        </p:txBody>
      </p:sp>
      <p:sp>
        <p:nvSpPr>
          <p:cNvPr id="23555" name="Line 2"/>
          <p:cNvSpPr>
            <a:spLocks noChangeShapeType="1"/>
          </p:cNvSpPr>
          <p:nvPr/>
        </p:nvSpPr>
        <p:spPr bwMode="auto">
          <a:xfrm flipV="1">
            <a:off x="1752600" y="3352800"/>
            <a:ext cx="9906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Line 3"/>
          <p:cNvSpPr>
            <a:spLocks noChangeShapeType="1"/>
          </p:cNvSpPr>
          <p:nvPr/>
        </p:nvSpPr>
        <p:spPr bwMode="auto">
          <a:xfrm>
            <a:off x="1676400" y="4114800"/>
            <a:ext cx="10668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Line 4"/>
          <p:cNvSpPr>
            <a:spLocks noChangeShapeType="1"/>
          </p:cNvSpPr>
          <p:nvPr/>
        </p:nvSpPr>
        <p:spPr bwMode="auto">
          <a:xfrm flipV="1">
            <a:off x="3429000" y="2667000"/>
            <a:ext cx="9906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Line 5"/>
          <p:cNvSpPr>
            <a:spLocks noChangeShapeType="1"/>
          </p:cNvSpPr>
          <p:nvPr/>
        </p:nvSpPr>
        <p:spPr bwMode="auto">
          <a:xfrm>
            <a:off x="3429000" y="3429000"/>
            <a:ext cx="10668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Line 6"/>
          <p:cNvSpPr>
            <a:spLocks noChangeShapeType="1"/>
          </p:cNvSpPr>
          <p:nvPr/>
        </p:nvSpPr>
        <p:spPr bwMode="auto">
          <a:xfrm flipV="1">
            <a:off x="3429000" y="3886200"/>
            <a:ext cx="9906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Line 7"/>
          <p:cNvSpPr>
            <a:spLocks noChangeShapeType="1"/>
          </p:cNvSpPr>
          <p:nvPr/>
        </p:nvSpPr>
        <p:spPr bwMode="auto">
          <a:xfrm>
            <a:off x="3429000" y="4648200"/>
            <a:ext cx="10668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Text Box 8"/>
          <p:cNvSpPr txBox="1">
            <a:spLocks noChangeArrowheads="1"/>
          </p:cNvSpPr>
          <p:nvPr/>
        </p:nvSpPr>
        <p:spPr bwMode="auto">
          <a:xfrm>
            <a:off x="914400" y="388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23562" name="Rectangle 9"/>
          <p:cNvSpPr>
            <a:spLocks noChangeArrowheads="1"/>
          </p:cNvSpPr>
          <p:nvPr/>
        </p:nvSpPr>
        <p:spPr bwMode="auto">
          <a:xfrm>
            <a:off x="2743200" y="3200400"/>
            <a:ext cx="60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S +</a:t>
            </a:r>
          </a:p>
        </p:txBody>
      </p:sp>
      <p:sp>
        <p:nvSpPr>
          <p:cNvPr id="23563" name="Rectangle 10"/>
          <p:cNvSpPr>
            <a:spLocks noChangeArrowheads="1"/>
          </p:cNvSpPr>
          <p:nvPr/>
        </p:nvSpPr>
        <p:spPr bwMode="auto">
          <a:xfrm>
            <a:off x="4724400" y="25146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S + +</a:t>
            </a:r>
          </a:p>
        </p:txBody>
      </p:sp>
      <p:sp>
        <p:nvSpPr>
          <p:cNvPr id="23564" name="Rectangle 11"/>
          <p:cNvSpPr>
            <a:spLocks noChangeArrowheads="1"/>
          </p:cNvSpPr>
          <p:nvPr/>
        </p:nvSpPr>
        <p:spPr bwMode="auto">
          <a:xfrm>
            <a:off x="2743200" y="4572000"/>
            <a:ext cx="531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S -</a:t>
            </a:r>
          </a:p>
        </p:txBody>
      </p:sp>
      <p:sp>
        <p:nvSpPr>
          <p:cNvPr id="23565" name="Rectangle 12"/>
          <p:cNvSpPr>
            <a:spLocks noChangeArrowheads="1"/>
          </p:cNvSpPr>
          <p:nvPr/>
        </p:nvSpPr>
        <p:spPr bwMode="auto">
          <a:xfrm>
            <a:off x="4648200" y="48768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S - -</a:t>
            </a:r>
          </a:p>
        </p:txBody>
      </p:sp>
      <p:sp>
        <p:nvSpPr>
          <p:cNvPr id="23566" name="Rectangle 13"/>
          <p:cNvSpPr>
            <a:spLocks noChangeArrowheads="1"/>
          </p:cNvSpPr>
          <p:nvPr/>
        </p:nvSpPr>
        <p:spPr bwMode="auto">
          <a:xfrm>
            <a:off x="4648200" y="37338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S + -</a:t>
            </a:r>
          </a:p>
        </p:txBody>
      </p:sp>
      <p:sp>
        <p:nvSpPr>
          <p:cNvPr id="23567" name="Line 14"/>
          <p:cNvSpPr>
            <a:spLocks noChangeShapeType="1"/>
          </p:cNvSpPr>
          <p:nvPr/>
        </p:nvSpPr>
        <p:spPr bwMode="auto">
          <a:xfrm flipV="1">
            <a:off x="5791200" y="2286000"/>
            <a:ext cx="9144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Line 15"/>
          <p:cNvSpPr>
            <a:spLocks noChangeShapeType="1"/>
          </p:cNvSpPr>
          <p:nvPr/>
        </p:nvSpPr>
        <p:spPr bwMode="auto">
          <a:xfrm>
            <a:off x="5791200" y="2895600"/>
            <a:ext cx="9144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Line 16"/>
          <p:cNvSpPr>
            <a:spLocks noChangeShapeType="1"/>
          </p:cNvSpPr>
          <p:nvPr/>
        </p:nvSpPr>
        <p:spPr bwMode="auto">
          <a:xfrm flipV="1">
            <a:off x="5791200" y="3352800"/>
            <a:ext cx="9144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Line 17"/>
          <p:cNvSpPr>
            <a:spLocks noChangeShapeType="1"/>
          </p:cNvSpPr>
          <p:nvPr/>
        </p:nvSpPr>
        <p:spPr bwMode="auto">
          <a:xfrm>
            <a:off x="5791200" y="3962400"/>
            <a:ext cx="9144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Line 18"/>
          <p:cNvSpPr>
            <a:spLocks noChangeShapeType="1"/>
          </p:cNvSpPr>
          <p:nvPr/>
        </p:nvSpPr>
        <p:spPr bwMode="auto">
          <a:xfrm flipV="1">
            <a:off x="5791200" y="4419600"/>
            <a:ext cx="9144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Line 19"/>
          <p:cNvSpPr>
            <a:spLocks noChangeShapeType="1"/>
          </p:cNvSpPr>
          <p:nvPr/>
        </p:nvSpPr>
        <p:spPr bwMode="auto">
          <a:xfrm>
            <a:off x="5715000" y="5029200"/>
            <a:ext cx="9144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Rectangle 20"/>
          <p:cNvSpPr>
            <a:spLocks noChangeArrowheads="1"/>
          </p:cNvSpPr>
          <p:nvPr/>
        </p:nvSpPr>
        <p:spPr bwMode="auto">
          <a:xfrm>
            <a:off x="6858000" y="21336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S + + +</a:t>
            </a:r>
          </a:p>
        </p:txBody>
      </p:sp>
      <p:sp>
        <p:nvSpPr>
          <p:cNvPr id="23574" name="Rectangle 21"/>
          <p:cNvSpPr>
            <a:spLocks noChangeArrowheads="1"/>
          </p:cNvSpPr>
          <p:nvPr/>
        </p:nvSpPr>
        <p:spPr bwMode="auto">
          <a:xfrm>
            <a:off x="6934200" y="3124200"/>
            <a:ext cx="1027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S + + -</a:t>
            </a:r>
          </a:p>
        </p:txBody>
      </p:sp>
      <p:sp>
        <p:nvSpPr>
          <p:cNvPr id="23575" name="Rectangle 22"/>
          <p:cNvSpPr>
            <a:spLocks noChangeArrowheads="1"/>
          </p:cNvSpPr>
          <p:nvPr/>
        </p:nvSpPr>
        <p:spPr bwMode="auto">
          <a:xfrm>
            <a:off x="6934200" y="4267200"/>
            <a:ext cx="957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S + - -</a:t>
            </a:r>
          </a:p>
        </p:txBody>
      </p:sp>
      <p:sp>
        <p:nvSpPr>
          <p:cNvPr id="23576" name="Rectangle 23"/>
          <p:cNvSpPr>
            <a:spLocks noChangeArrowheads="1"/>
          </p:cNvSpPr>
          <p:nvPr/>
        </p:nvSpPr>
        <p:spPr bwMode="auto">
          <a:xfrm>
            <a:off x="6858000" y="5181600"/>
            <a:ext cx="887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S - - -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 lIns="90488" tIns="44450" rIns="90488" bIns="44450" rtlCol="0" anchorCtr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/>
              <a:t>Possible Outcomes with </a:t>
            </a:r>
            <a:br>
              <a:rPr lang="en-US" altLang="en-US" sz="3600"/>
            </a:br>
            <a:r>
              <a:rPr lang="en-US" altLang="en-US" sz="3600"/>
              <a:t>Three Intervals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286000"/>
        </p:xfrm>
        <a:graphic>
          <a:graphicData uri="http://schemas.openxmlformats.org/drawingml/2006/table">
            <a:tbl>
              <a:tblPr/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Event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Probability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Final Stock Price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up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1/8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 (1.20)</a:t>
                      </a:r>
                      <a:r>
                        <a:rPr kumimoji="0" lang="en-US" altLang="en-US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= $172.80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 up 1 down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3/8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 (1.20)</a:t>
                      </a:r>
                      <a:r>
                        <a:rPr kumimoji="0" lang="en-US" altLang="en-US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 </a:t>
                      </a: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(.90) = $129.60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 up 2 down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3/8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 (1.20) (.90)</a:t>
                      </a:r>
                      <a:r>
                        <a:rPr kumimoji="0" lang="en-US" altLang="en-US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= $97.20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 down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1/8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 (.90)</a:t>
                      </a:r>
                      <a:r>
                        <a:rPr kumimoji="0" lang="en-US" altLang="en-US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= $72.90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/>
              <a:t>Making the Valuation Model Practical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1630" t="-1752" r="-593"/>
            </a:stretch>
          </a:blip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Probability Distribution </a:t>
            </a:r>
          </a:p>
        </p:txBody>
      </p:sp>
      <p:pic>
        <p:nvPicPr>
          <p:cNvPr id="26627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3225" y="1295400"/>
            <a:ext cx="5641975" cy="477361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 lIns="90488" tIns="44450" rIns="90488" bIns="44450" anchorCtr="1"/>
          <a:lstStyle/>
          <a:p>
            <a:pPr eaLnBrk="1" hangingPunct="1"/>
            <a:r>
              <a:rPr lang="en-US" altLang="en-US" sz="3800"/>
              <a:t>Black-Scholes Option Valuation</a:t>
            </a:r>
          </a:p>
        </p:txBody>
      </p:sp>
      <p:sp>
        <p:nvSpPr>
          <p:cNvPr id="65538" name="Rectangle 2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eaLnBrk="1" hangingPunct="1">
              <a:buFontTx/>
              <a:buNone/>
              <a:defRPr/>
            </a:pPr>
            <a:r>
              <a:rPr lang="en-US" altLang="en-US" i="1" dirty="0"/>
              <a:t>C</a:t>
            </a:r>
            <a:r>
              <a:rPr lang="en-US" altLang="en-US" i="1" baseline="-25000" dirty="0"/>
              <a:t>o </a:t>
            </a:r>
            <a:r>
              <a:rPr lang="en-US" altLang="en-US" i="1" dirty="0"/>
              <a:t>= </a:t>
            </a:r>
            <a:r>
              <a:rPr lang="en-US" altLang="en-US" i="1" dirty="0" err="1"/>
              <a:t>S</a:t>
            </a:r>
            <a:r>
              <a:rPr lang="en-US" altLang="en-US" i="1" baseline="-25000" dirty="0" err="1"/>
              <a:t>o</a:t>
            </a:r>
            <a:r>
              <a:rPr lang="en-US" altLang="en-US" i="1" dirty="0" err="1"/>
              <a:t>N</a:t>
            </a:r>
            <a:r>
              <a:rPr lang="en-US" altLang="en-US" i="1" dirty="0"/>
              <a:t>(d</a:t>
            </a:r>
            <a:r>
              <a:rPr lang="en-US" altLang="en-US" i="1" baseline="-25000" dirty="0"/>
              <a:t>1</a:t>
            </a:r>
            <a:r>
              <a:rPr lang="en-US" altLang="en-US" i="1" dirty="0"/>
              <a:t>) - </a:t>
            </a:r>
            <a:r>
              <a:rPr lang="en-US" altLang="en-US" i="1" dirty="0" err="1"/>
              <a:t>Xe</a:t>
            </a:r>
            <a:r>
              <a:rPr lang="en-US" altLang="en-US" i="1" baseline="30000" dirty="0" err="1"/>
              <a:t>-rT</a:t>
            </a:r>
            <a:r>
              <a:rPr lang="en-US" altLang="en-US" i="1" dirty="0" err="1"/>
              <a:t>N</a:t>
            </a:r>
            <a:r>
              <a:rPr lang="en-US" altLang="en-US" i="1" dirty="0"/>
              <a:t>(d</a:t>
            </a:r>
            <a:r>
              <a:rPr lang="en-US" altLang="en-US" i="1" baseline="-25000" dirty="0"/>
              <a:t>2</a:t>
            </a:r>
            <a:r>
              <a:rPr lang="en-US" altLang="en-US" i="1" dirty="0"/>
              <a:t>)</a:t>
            </a:r>
          </a:p>
          <a:p>
            <a:pPr eaLnBrk="1" hangingPunct="1">
              <a:buFontTx/>
              <a:buNone/>
              <a:defRPr/>
            </a:pPr>
            <a:r>
              <a:rPr lang="en-US" altLang="en-US" i="1" dirty="0"/>
              <a:t>d</a:t>
            </a:r>
            <a:r>
              <a:rPr lang="en-US" altLang="en-US" i="1" baseline="-25000" dirty="0"/>
              <a:t>1</a:t>
            </a:r>
            <a:r>
              <a:rPr lang="en-US" altLang="en-US" i="1" dirty="0"/>
              <a:t> = [</a:t>
            </a:r>
            <a:r>
              <a:rPr lang="en-US" altLang="en-US" i="1" dirty="0" err="1"/>
              <a:t>ln</a:t>
            </a:r>
            <a:r>
              <a:rPr lang="en-US" altLang="en-US" i="1" dirty="0"/>
              <a:t>(S</a:t>
            </a:r>
            <a:r>
              <a:rPr lang="en-US" altLang="en-US" i="1" baseline="-25000" dirty="0"/>
              <a:t>o</a:t>
            </a:r>
            <a:r>
              <a:rPr lang="en-US" altLang="en-US" i="1" dirty="0"/>
              <a:t>/X) + (r + </a:t>
            </a:r>
            <a:r>
              <a:rPr lang="en-US" altLang="en-US" i="1" dirty="0">
                <a:latin typeface="Symbol" pitchFamily="18" charset="2"/>
              </a:rPr>
              <a:t></a:t>
            </a:r>
            <a:r>
              <a:rPr lang="en-US" altLang="en-US" i="1" baseline="30000" dirty="0"/>
              <a:t>2</a:t>
            </a:r>
            <a:r>
              <a:rPr lang="en-US" altLang="en-US" i="1" dirty="0"/>
              <a:t>/2)T] / (</a:t>
            </a:r>
            <a:r>
              <a:rPr lang="en-US" altLang="en-US" i="1" dirty="0">
                <a:latin typeface="Symbol" pitchFamily="18" charset="2"/>
              </a:rPr>
              <a:t></a:t>
            </a:r>
            <a:r>
              <a:rPr lang="en-US" altLang="en-US" i="1" dirty="0"/>
              <a:t>T</a:t>
            </a:r>
            <a:r>
              <a:rPr lang="en-US" altLang="en-US" i="1" baseline="30000" dirty="0"/>
              <a:t>1/2</a:t>
            </a:r>
            <a:r>
              <a:rPr lang="en-US" altLang="en-US" i="1" dirty="0"/>
              <a:t>)</a:t>
            </a:r>
          </a:p>
          <a:p>
            <a:pPr eaLnBrk="1" hangingPunct="1">
              <a:buFontTx/>
              <a:buNone/>
              <a:defRPr/>
            </a:pPr>
            <a:r>
              <a:rPr lang="en-US" altLang="en-US" i="1" dirty="0"/>
              <a:t>d</a:t>
            </a:r>
            <a:r>
              <a:rPr lang="en-US" altLang="en-US" i="1" baseline="-25000" dirty="0"/>
              <a:t>2</a:t>
            </a:r>
            <a:r>
              <a:rPr lang="en-US" altLang="en-US" i="1" dirty="0"/>
              <a:t> = d</a:t>
            </a:r>
            <a:r>
              <a:rPr lang="en-US" altLang="en-US" i="1" baseline="-25000" dirty="0"/>
              <a:t>1</a:t>
            </a:r>
            <a:r>
              <a:rPr lang="en-US" altLang="en-US" i="1" dirty="0"/>
              <a:t> - (</a:t>
            </a:r>
            <a:r>
              <a:rPr lang="en-US" altLang="en-US" i="1" dirty="0">
                <a:latin typeface="Symbol" pitchFamily="18" charset="2"/>
              </a:rPr>
              <a:t></a:t>
            </a:r>
            <a:r>
              <a:rPr lang="en-US" altLang="en-US" i="1" dirty="0"/>
              <a:t>T</a:t>
            </a:r>
            <a:r>
              <a:rPr lang="en-US" altLang="en-US" i="1" baseline="30000" dirty="0"/>
              <a:t>1/2</a:t>
            </a:r>
            <a:r>
              <a:rPr lang="en-US" altLang="en-US" i="1" dirty="0"/>
              <a:t>)</a:t>
            </a:r>
          </a:p>
          <a:p>
            <a:pPr eaLnBrk="1" hangingPunct="1">
              <a:buFontTx/>
              <a:buNone/>
              <a:defRPr/>
            </a:pPr>
            <a:r>
              <a:rPr lang="en-US" altLang="en-US" i="1" dirty="0"/>
              <a:t>where</a:t>
            </a:r>
            <a:endParaRPr lang="en-US" altLang="en-US" dirty="0"/>
          </a:p>
          <a:p>
            <a:pPr eaLnBrk="1" hangingPunct="1">
              <a:buFontTx/>
              <a:buNone/>
              <a:defRPr/>
            </a:pPr>
            <a:r>
              <a:rPr lang="en-US" altLang="en-US" sz="2800" i="1" dirty="0"/>
              <a:t>C</a:t>
            </a:r>
            <a:r>
              <a:rPr lang="en-US" altLang="en-US" sz="2800" i="1" baseline="-25000" dirty="0"/>
              <a:t>o</a:t>
            </a:r>
            <a:r>
              <a:rPr lang="en-US" altLang="en-US" sz="2800" baseline="-25000" dirty="0"/>
              <a:t> </a:t>
            </a:r>
            <a:r>
              <a:rPr lang="en-US" altLang="en-US" sz="2800" dirty="0"/>
              <a:t>= Current call option value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800" i="1" dirty="0"/>
              <a:t>S</a:t>
            </a:r>
            <a:r>
              <a:rPr lang="en-US" altLang="en-US" sz="2800" i="1" baseline="-25000" dirty="0"/>
              <a:t>o</a:t>
            </a:r>
            <a:r>
              <a:rPr lang="en-US" altLang="en-US" sz="2800" baseline="-25000" dirty="0"/>
              <a:t> </a:t>
            </a:r>
            <a:r>
              <a:rPr lang="en-US" altLang="en-US" sz="2800" dirty="0"/>
              <a:t>= Current stock price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2800" i="1" dirty="0"/>
              <a:t>N(d)</a:t>
            </a:r>
            <a:r>
              <a:rPr lang="en-US" altLang="en-US" sz="2800" dirty="0"/>
              <a:t> = probability  that a random draw from a normal distribution will be less than </a:t>
            </a:r>
            <a:r>
              <a:rPr lang="en-US" altLang="en-US" sz="2800" i="1" dirty="0"/>
              <a:t>d</a:t>
            </a:r>
          </a:p>
          <a:p>
            <a:pPr eaLnBrk="1" hangingPunct="1">
              <a:buFontTx/>
              <a:buNone/>
              <a:defRPr/>
            </a:pPr>
            <a:endParaRPr lang="en-US" altLang="en-US" dirty="0"/>
          </a:p>
          <a:p>
            <a:pPr eaLnBrk="1" hangingPunct="1">
              <a:buFontTx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 lIns="90488" tIns="44450" rIns="90488" bIns="44450" anchorCtr="1"/>
          <a:lstStyle/>
          <a:p>
            <a:pPr eaLnBrk="1" hangingPunct="1"/>
            <a:r>
              <a:rPr lang="en-US" altLang="en-US" sz="3800"/>
              <a:t>Black-Scholes Option Valuation</a:t>
            </a:r>
          </a:p>
        </p:txBody>
      </p:sp>
      <p:sp>
        <p:nvSpPr>
          <p:cNvPr id="66562" name="Rectangle 2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eaLnBrk="1" hangingPunct="1">
              <a:buFontTx/>
              <a:buNone/>
              <a:defRPr/>
            </a:pPr>
            <a:r>
              <a:rPr lang="en-US" altLang="en-US" sz="2800" i="1" dirty="0"/>
              <a:t>X </a:t>
            </a:r>
            <a:r>
              <a:rPr lang="en-US" altLang="en-US" sz="2800" dirty="0"/>
              <a:t>= Exercise price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800" i="1" dirty="0"/>
              <a:t>e</a:t>
            </a:r>
            <a:r>
              <a:rPr lang="en-US" altLang="en-US" sz="2800" dirty="0"/>
              <a:t> = 2.71828, the base of the natural log</a:t>
            </a:r>
          </a:p>
          <a:p>
            <a:pPr marL="457200" indent="-457200" eaLnBrk="1" hangingPunct="1">
              <a:buFontTx/>
              <a:buNone/>
              <a:defRPr/>
            </a:pPr>
            <a:r>
              <a:rPr lang="en-US" altLang="en-US" sz="2800" i="1" dirty="0"/>
              <a:t>r</a:t>
            </a:r>
            <a:r>
              <a:rPr lang="en-US" altLang="en-US" sz="2800" dirty="0"/>
              <a:t> = Risk-free interest rate (annualized, continuously  compounded with the same maturity as the option)</a:t>
            </a:r>
          </a:p>
          <a:p>
            <a:pPr marL="457200" indent="-457200" eaLnBrk="1" hangingPunct="1">
              <a:buFontTx/>
              <a:buNone/>
              <a:defRPr/>
            </a:pPr>
            <a:r>
              <a:rPr lang="en-US" altLang="en-US" sz="2800" i="1" dirty="0"/>
              <a:t>T</a:t>
            </a:r>
            <a:r>
              <a:rPr lang="en-US" altLang="en-US" sz="2800" dirty="0"/>
              <a:t> = time to maturity of the option in years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800" i="1" dirty="0" err="1"/>
              <a:t>ln</a:t>
            </a:r>
            <a:r>
              <a:rPr lang="en-US" altLang="en-US" sz="2800" dirty="0"/>
              <a:t> = Natural log function</a:t>
            </a:r>
          </a:p>
          <a:p>
            <a:pPr lvl="0" eaLnBrk="1" hangingPunct="1">
              <a:buNone/>
            </a:pPr>
            <a:r>
              <a:rPr lang="en-US" altLang="en-US" sz="2800" i="1" dirty="0">
                <a:latin typeface="Symbol" pitchFamily="18" charset="2"/>
              </a:rPr>
              <a:t></a:t>
            </a:r>
            <a:r>
              <a:rPr lang="en-US" altLang="en-US" sz="2800" dirty="0">
                <a:latin typeface="Symbol" pitchFamily="18" charset="2"/>
              </a:rPr>
              <a:t></a:t>
            </a:r>
            <a:r>
              <a:rPr lang="en-US" altLang="ko-KR" sz="2800" dirty="0">
                <a:solidFill>
                  <a:prstClr val="black"/>
                </a:solidFill>
                <a:ea typeface="굴림" panose="020B0600000101010101" pitchFamily="34" charset="-127"/>
              </a:rPr>
              <a:t>Standard deviation of annualized continuously  compounded rate of return on the stock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 lIns="90488" tIns="44450" rIns="90488" bIns="44450" anchorCtr="1"/>
          <a:lstStyle/>
          <a:p>
            <a:pPr eaLnBrk="1" hangingPunct="1"/>
            <a:r>
              <a:rPr lang="en-US" altLang="en-US" sz="3800"/>
              <a:t>Figure 21.6 A Standard Normal Curve</a:t>
            </a:r>
          </a:p>
        </p:txBody>
      </p:sp>
      <p:pic>
        <p:nvPicPr>
          <p:cNvPr id="29699" name="Content Placeholder 5" descr="21.6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1752600"/>
            <a:ext cx="4521200" cy="3748088"/>
          </a:xfr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 lIns="90488" tIns="44450" rIns="90488" bIns="44450" anchorCtr="1"/>
          <a:lstStyle/>
          <a:p>
            <a:pPr eaLnBrk="1" hangingPunct="1"/>
            <a:r>
              <a:rPr lang="en-US" altLang="en-US" sz="3800"/>
              <a:t>Option Values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en-US" sz="3000" dirty="0">
                <a:latin typeface="Calibri (Body)"/>
              </a:rPr>
              <a:t>Intrinsic value - profit that could be made if the option was </a:t>
            </a:r>
            <a:r>
              <a:rPr lang="en-US" altLang="en-US" sz="3000">
                <a:latin typeface="Calibri (Body)"/>
              </a:rPr>
              <a:t>immediately exercised </a:t>
            </a:r>
            <a:endParaRPr lang="en-US" altLang="en-US" sz="3000" dirty="0">
              <a:latin typeface="Calibri (Body)"/>
            </a:endParaRPr>
          </a:p>
          <a:p>
            <a:pPr marL="723900" lvl="1" indent="-361950" eaLnBrk="1" hangingPunct="1"/>
            <a:r>
              <a:rPr lang="en-US" altLang="en-US" sz="3000" dirty="0">
                <a:latin typeface="Calibri (Body)"/>
              </a:rPr>
              <a:t>Call: stock price - exercise price</a:t>
            </a:r>
          </a:p>
          <a:p>
            <a:pPr marL="723900" lvl="1" indent="-361950" eaLnBrk="1" hangingPunct="1"/>
            <a:r>
              <a:rPr lang="en-US" altLang="en-US" sz="3000" dirty="0">
                <a:latin typeface="Calibri (Body)"/>
              </a:rPr>
              <a:t>Put: exercise price - stock price </a:t>
            </a:r>
          </a:p>
          <a:p>
            <a:pPr eaLnBrk="1" hangingPunct="1"/>
            <a:r>
              <a:rPr lang="en-US" altLang="en-US" sz="3000" dirty="0">
                <a:latin typeface="Calibri (Body)"/>
              </a:rPr>
              <a:t>Time value - the difference between the option price and the intrinsic value, given immediate expiration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975"/>
            <a:ext cx="8991600" cy="1143000"/>
          </a:xfrm>
        </p:spPr>
        <p:txBody>
          <a:bodyPr lIns="90488" tIns="44450" rIns="90488" bIns="44450" anchorCtr="1"/>
          <a:lstStyle/>
          <a:p>
            <a:pPr eaLnBrk="1" hangingPunct="1"/>
            <a:r>
              <a:rPr lang="en-US" altLang="ko-KR" sz="3800">
                <a:ea typeface="Gulim" panose="020B0600000101010101" pitchFamily="34" charset="-127"/>
              </a:rPr>
              <a:t>Cumulative Normal Distribution</a:t>
            </a:r>
          </a:p>
        </p:txBody>
      </p:sp>
      <p:pic>
        <p:nvPicPr>
          <p:cNvPr id="30723" name="Picture 4" descr="bod8237x_tb21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1371600"/>
            <a:ext cx="4470400" cy="424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 lIns="90488" tIns="44450" rIns="90488" bIns="44450" anchorCtr="1"/>
          <a:lstStyle/>
          <a:p>
            <a:pPr eaLnBrk="1" hangingPunct="1"/>
            <a:r>
              <a:rPr lang="en-US" altLang="en-US" sz="3800"/>
              <a:t>Example 21.4 Black-Scholes Valuation</a:t>
            </a:r>
          </a:p>
        </p:txBody>
      </p:sp>
      <p:sp>
        <p:nvSpPr>
          <p:cNvPr id="67586" name="Rectangle 2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i="1" dirty="0"/>
              <a:t>S</a:t>
            </a:r>
            <a:r>
              <a:rPr lang="en-US" altLang="en-US" sz="3000" i="1" baseline="-25000" dirty="0"/>
              <a:t>o</a:t>
            </a:r>
            <a:r>
              <a:rPr lang="en-US" altLang="en-US" sz="3000" dirty="0"/>
              <a:t> = 100		</a:t>
            </a:r>
            <a:r>
              <a:rPr lang="en-US" altLang="en-US" sz="3000" i="1" dirty="0"/>
              <a:t>X</a:t>
            </a:r>
            <a:r>
              <a:rPr lang="en-US" altLang="en-US" sz="3000" dirty="0"/>
              <a:t>  =  95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i="1" dirty="0"/>
              <a:t>r </a:t>
            </a:r>
            <a:r>
              <a:rPr lang="en-US" altLang="en-US" sz="3000" dirty="0"/>
              <a:t>  =  .10		</a:t>
            </a:r>
            <a:r>
              <a:rPr lang="en-US" altLang="en-US" sz="3000" i="1" dirty="0"/>
              <a:t>T</a:t>
            </a:r>
            <a:r>
              <a:rPr lang="en-US" altLang="en-US" sz="3000" dirty="0"/>
              <a:t>  =  .25 (quarter)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i="1" dirty="0">
                <a:latin typeface="Symbol" panose="05050102010706020507" pitchFamily="18" charset="2"/>
              </a:rPr>
              <a:t></a:t>
            </a:r>
            <a:r>
              <a:rPr lang="en-US" altLang="en-US" sz="3000" dirty="0">
                <a:latin typeface="Symbol" panose="05050102010706020507" pitchFamily="18" charset="2"/>
              </a:rPr>
              <a:t></a:t>
            </a:r>
            <a:r>
              <a:rPr lang="en-US" altLang="en-US" sz="3000" dirty="0"/>
              <a:t>=  .50 (50% per year</a:t>
            </a:r>
            <a:r>
              <a:rPr lang="en-US" altLang="en-US" sz="3000" dirty="0">
                <a:solidFill>
                  <a:srgbClr val="FF0000"/>
                </a:solidFill>
              </a:rPr>
              <a:t>)                5</a:t>
            </a:r>
            <a:r>
              <a:rPr lang="en-US" altLang="en-US" sz="3000" baseline="30000" dirty="0">
                <a:solidFill>
                  <a:srgbClr val="FF0000"/>
                </a:solidFill>
              </a:rPr>
              <a:t>2</a:t>
            </a:r>
            <a:r>
              <a:rPr lang="en-US" altLang="en-US" sz="3000" dirty="0">
                <a:solidFill>
                  <a:srgbClr val="FF0000"/>
                </a:solidFill>
              </a:rPr>
              <a:t>    0.5</a:t>
            </a:r>
            <a:r>
              <a:rPr lang="en-US" altLang="en-US" sz="3000" baseline="30000" dirty="0">
                <a:solidFill>
                  <a:srgbClr val="FF0000"/>
                </a:solidFill>
              </a:rPr>
              <a:t>2</a:t>
            </a:r>
            <a:r>
              <a:rPr lang="en-US" altLang="en-US" sz="3000" dirty="0">
                <a:solidFill>
                  <a:srgbClr val="FF0000"/>
                </a:solidFill>
              </a:rPr>
              <a:t> instead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Thus: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6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600" dirty="0"/>
          </a:p>
        </p:txBody>
      </p:sp>
      <p:graphicFrame>
        <p:nvGraphicFramePr>
          <p:cNvPr id="31748" name="Object 5"/>
          <p:cNvGraphicFramePr>
            <a:graphicFrameLocks noChangeAspect="1"/>
          </p:cNvGraphicFramePr>
          <p:nvPr/>
        </p:nvGraphicFramePr>
        <p:xfrm>
          <a:off x="762000" y="3810000"/>
          <a:ext cx="5311775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3" imgW="2286000" imgH="787400" progId="Equation.3">
                  <p:embed/>
                </p:oleObj>
              </mc:Choice>
              <mc:Fallback>
                <p:oleObj name="Equation" r:id="rId3" imgW="2286000" imgH="787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0"/>
                        <a:ext cx="5311775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447800"/>
            <a:ext cx="7772400" cy="4114800"/>
          </a:xfrm>
          <a:noFill/>
        </p:spPr>
        <p:txBody>
          <a:bodyPr lIns="90488" tIns="44450" rIns="90488" bIns="44450"/>
          <a:lstStyle/>
          <a:p>
            <a:pPr eaLnBrk="1" hangingPunct="1">
              <a:buFontTx/>
              <a:buNone/>
            </a:pPr>
            <a:r>
              <a:rPr lang="en-US" altLang="ko-KR" sz="3600" i="1">
                <a:ea typeface="Gulim" panose="020B0600000101010101" pitchFamily="34" charset="-127"/>
              </a:rPr>
              <a:t>N</a:t>
            </a:r>
            <a:r>
              <a:rPr lang="en-US" altLang="ko-KR" sz="3600">
                <a:ea typeface="Gulim" panose="020B0600000101010101" pitchFamily="34" charset="-127"/>
              </a:rPr>
              <a:t> (.43)  = .6664</a:t>
            </a:r>
          </a:p>
          <a:p>
            <a:pPr eaLnBrk="1" hangingPunct="1">
              <a:buFontTx/>
              <a:buNone/>
            </a:pPr>
            <a:r>
              <a:rPr lang="en-US" altLang="ko-KR" sz="3600">
                <a:ea typeface="Gulim" panose="020B0600000101010101" pitchFamily="34" charset="-127"/>
              </a:rPr>
              <a:t>		d		</a:t>
            </a:r>
            <a:r>
              <a:rPr lang="en-US" altLang="ko-KR" sz="3600" i="1">
                <a:ea typeface="Gulim" panose="020B0600000101010101" pitchFamily="34" charset="-127"/>
              </a:rPr>
              <a:t>  N(d)</a:t>
            </a:r>
          </a:p>
          <a:p>
            <a:pPr eaLnBrk="1" hangingPunct="1">
              <a:buFontTx/>
              <a:buNone/>
            </a:pPr>
            <a:r>
              <a:rPr lang="en-US" altLang="ko-KR" sz="3600">
                <a:ea typeface="Gulim" panose="020B0600000101010101" pitchFamily="34" charset="-127"/>
              </a:rPr>
              <a:t>	   .42	    	.6628</a:t>
            </a:r>
          </a:p>
          <a:p>
            <a:pPr eaLnBrk="1" hangingPunct="1">
              <a:buFontTx/>
              <a:buNone/>
            </a:pPr>
            <a:r>
              <a:rPr lang="en-US" altLang="ko-KR" sz="3600">
                <a:ea typeface="Gulim" panose="020B0600000101010101" pitchFamily="34" charset="-127"/>
              </a:rPr>
              <a:t>	   .43		.6664   Interpolation</a:t>
            </a:r>
          </a:p>
          <a:p>
            <a:pPr eaLnBrk="1" hangingPunct="1">
              <a:buFontTx/>
              <a:buNone/>
            </a:pPr>
            <a:r>
              <a:rPr lang="en-US" altLang="ko-KR" sz="3600">
                <a:ea typeface="Gulim" panose="020B0600000101010101" pitchFamily="34" charset="-127"/>
              </a:rPr>
              <a:t>	   .44		.6700</a:t>
            </a:r>
          </a:p>
          <a:p>
            <a:pPr eaLnBrk="1" hangingPunct="1">
              <a:buFontTx/>
              <a:buNone/>
            </a:pPr>
            <a:endParaRPr lang="en-US" altLang="ko-KR" sz="3600">
              <a:ea typeface="Gulim" panose="020B0600000101010101" pitchFamily="34" charset="-127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975"/>
            <a:ext cx="8991600" cy="914400"/>
          </a:xfrm>
        </p:spPr>
        <p:txBody>
          <a:bodyPr lIns="90488" tIns="44450" rIns="90488" bIns="44450" anchorCtr="1"/>
          <a:lstStyle/>
          <a:p>
            <a:pPr eaLnBrk="1" hangingPunct="1"/>
            <a:r>
              <a:rPr lang="en-US" altLang="ko-KR" sz="3800">
                <a:ea typeface="Gulim" panose="020B0600000101010101" pitchFamily="34" charset="-127"/>
              </a:rPr>
              <a:t>Probabilities from Normal Distribution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447800"/>
            <a:ext cx="7772400" cy="4114800"/>
          </a:xfrm>
          <a:noFill/>
        </p:spPr>
        <p:txBody>
          <a:bodyPr lIns="90488" tIns="44450" rIns="90488" bIns="44450"/>
          <a:lstStyle/>
          <a:p>
            <a:pPr eaLnBrk="1" hangingPunct="1">
              <a:buFontTx/>
              <a:buNone/>
            </a:pPr>
            <a:r>
              <a:rPr lang="en-US" altLang="ko-KR" sz="3600" i="1">
                <a:ea typeface="Gulim" panose="020B0600000101010101" pitchFamily="34" charset="-127"/>
              </a:rPr>
              <a:t>N</a:t>
            </a:r>
            <a:r>
              <a:rPr lang="en-US" altLang="ko-KR" sz="3600">
                <a:ea typeface="Gulim" panose="020B0600000101010101" pitchFamily="34" charset="-127"/>
              </a:rPr>
              <a:t> (.18)  = .5714</a:t>
            </a:r>
          </a:p>
          <a:p>
            <a:pPr eaLnBrk="1" hangingPunct="1">
              <a:buFontTx/>
              <a:buNone/>
            </a:pPr>
            <a:r>
              <a:rPr lang="en-US" altLang="ko-KR" sz="3600">
                <a:ea typeface="Gulim" panose="020B0600000101010101" pitchFamily="34" charset="-127"/>
              </a:rPr>
              <a:t>		</a:t>
            </a:r>
            <a:r>
              <a:rPr lang="en-US" altLang="ko-KR" sz="3600" i="1">
                <a:ea typeface="Gulim" panose="020B0600000101010101" pitchFamily="34" charset="-127"/>
              </a:rPr>
              <a:t>d		  N(d)</a:t>
            </a:r>
          </a:p>
          <a:p>
            <a:pPr eaLnBrk="1" hangingPunct="1">
              <a:buFontTx/>
              <a:buNone/>
            </a:pPr>
            <a:r>
              <a:rPr lang="en-US" altLang="ko-KR" sz="3600">
                <a:ea typeface="Gulim" panose="020B0600000101010101" pitchFamily="34" charset="-127"/>
              </a:rPr>
              <a:t>	   .16	    	.5636</a:t>
            </a:r>
          </a:p>
          <a:p>
            <a:pPr eaLnBrk="1" hangingPunct="1">
              <a:buFontTx/>
              <a:buNone/>
            </a:pPr>
            <a:r>
              <a:rPr lang="en-US" altLang="ko-KR" sz="3600">
                <a:ea typeface="Gulim" panose="020B0600000101010101" pitchFamily="34" charset="-127"/>
              </a:rPr>
              <a:t>	   .18		.5714</a:t>
            </a:r>
          </a:p>
          <a:p>
            <a:pPr eaLnBrk="1" hangingPunct="1">
              <a:buFontTx/>
              <a:buNone/>
            </a:pPr>
            <a:r>
              <a:rPr lang="en-US" altLang="ko-KR" sz="3600">
                <a:ea typeface="Gulim" panose="020B0600000101010101" pitchFamily="34" charset="-127"/>
              </a:rPr>
              <a:t>	   .20		.5793</a:t>
            </a:r>
          </a:p>
          <a:p>
            <a:pPr eaLnBrk="1" hangingPunct="1">
              <a:buFontTx/>
              <a:buNone/>
            </a:pPr>
            <a:endParaRPr lang="en-US" altLang="ko-KR" sz="3600">
              <a:ea typeface="Gulim" panose="020B0600000101010101" pitchFamily="34" charset="-127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975"/>
            <a:ext cx="8991600" cy="914400"/>
          </a:xfrm>
        </p:spPr>
        <p:txBody>
          <a:bodyPr lIns="90488" tIns="44450" rIns="90488" bIns="44450" rtlCol="0" anchorCtr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/>
              <a:t>Probabilities from Normal Distribution Continued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 lIns="90488" tIns="44450" rIns="90488" bIns="44450" rtlCol="0" anchorCtr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800" dirty="0"/>
              <a:t>Probabilities from Normal Distribution</a:t>
            </a:r>
          </a:p>
        </p:txBody>
      </p:sp>
      <p:sp>
        <p:nvSpPr>
          <p:cNvPr id="6861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534400" cy="4876800"/>
          </a:xfrm>
        </p:spPr>
        <p:txBody>
          <a:bodyPr lIns="90488" tIns="44450" rIns="90488" bIns="44450"/>
          <a:lstStyle/>
          <a:p>
            <a:pPr marL="0" indent="0" eaLnBrk="1" hangingPunct="1">
              <a:buFontTx/>
              <a:buNone/>
            </a:pPr>
            <a:r>
              <a:rPr lang="en-US" altLang="en-US" sz="3000" dirty="0"/>
              <a:t>Using a table or the NORM.S.DIST function in Excel, we find that </a:t>
            </a:r>
            <a:r>
              <a:rPr lang="en-US" altLang="en-US" sz="3000" i="1" dirty="0"/>
              <a:t> N</a:t>
            </a:r>
            <a:r>
              <a:rPr lang="en-US" altLang="en-US" sz="3000" dirty="0"/>
              <a:t> (.43)  = .6664 and </a:t>
            </a:r>
            <a:r>
              <a:rPr lang="en-US" altLang="en-US" sz="3000" i="1" dirty="0"/>
              <a:t>N</a:t>
            </a:r>
            <a:r>
              <a:rPr lang="en-US" altLang="en-US" sz="3000" dirty="0"/>
              <a:t> (.18)  = .5714.</a:t>
            </a:r>
          </a:p>
          <a:p>
            <a:pPr marL="0" indent="0" eaLnBrk="1" hangingPunct="1">
              <a:buFontTx/>
              <a:buNone/>
            </a:pPr>
            <a:endParaRPr lang="en-US" altLang="en-US" sz="1500" dirty="0"/>
          </a:p>
          <a:p>
            <a:pPr marL="0" indent="0" eaLnBrk="1" hangingPunct="1">
              <a:buFontTx/>
              <a:buNone/>
            </a:pPr>
            <a:r>
              <a:rPr lang="en-US" altLang="en-US" sz="3000" dirty="0"/>
              <a:t>Therefore:</a:t>
            </a:r>
          </a:p>
          <a:p>
            <a:pPr marL="0" indent="0" eaLnBrk="1" hangingPunct="1">
              <a:spcBef>
                <a:spcPct val="15000"/>
              </a:spcBef>
              <a:buFontTx/>
              <a:buNone/>
            </a:pPr>
            <a:r>
              <a:rPr lang="en-US" altLang="en-US" sz="3000" i="1" dirty="0"/>
              <a:t>C</a:t>
            </a:r>
            <a:r>
              <a:rPr lang="en-US" altLang="en-US" sz="3000" baseline="-25000" dirty="0"/>
              <a:t>o </a:t>
            </a:r>
            <a:r>
              <a:rPr lang="en-US" altLang="en-US" sz="3000" dirty="0"/>
              <a:t>= </a:t>
            </a:r>
            <a:r>
              <a:rPr lang="en-US" altLang="en-US" sz="3000" i="1" dirty="0" err="1"/>
              <a:t>S</a:t>
            </a:r>
            <a:r>
              <a:rPr lang="en-US" altLang="en-US" sz="3000" i="1" baseline="-25000" dirty="0" err="1"/>
              <a:t>o</a:t>
            </a:r>
            <a:r>
              <a:rPr lang="en-US" altLang="en-US" sz="3000" i="1" dirty="0" err="1"/>
              <a:t>N</a:t>
            </a:r>
            <a:r>
              <a:rPr lang="en-US" altLang="en-US" sz="3000" i="1" dirty="0"/>
              <a:t>(d</a:t>
            </a:r>
            <a:r>
              <a:rPr lang="en-US" altLang="en-US" sz="3000" i="1" baseline="-25000" dirty="0"/>
              <a:t>1</a:t>
            </a:r>
            <a:r>
              <a:rPr lang="en-US" altLang="en-US" sz="3000" i="1" dirty="0"/>
              <a:t>) - </a:t>
            </a:r>
            <a:r>
              <a:rPr lang="en-US" altLang="en-US" sz="3000" i="1" dirty="0" err="1"/>
              <a:t>Xe</a:t>
            </a:r>
            <a:r>
              <a:rPr lang="en-US" altLang="en-US" sz="3000" i="1" baseline="30000" dirty="0" err="1"/>
              <a:t>-rT</a:t>
            </a:r>
            <a:r>
              <a:rPr lang="en-US" altLang="en-US" sz="3000" i="1" dirty="0" err="1"/>
              <a:t>N</a:t>
            </a:r>
            <a:r>
              <a:rPr lang="en-US" altLang="en-US" sz="3000" i="1" dirty="0"/>
              <a:t>(d</a:t>
            </a:r>
            <a:r>
              <a:rPr lang="en-US" altLang="en-US" sz="3000" i="1" baseline="-25000" dirty="0"/>
              <a:t>2</a:t>
            </a:r>
            <a:r>
              <a:rPr lang="en-US" altLang="en-US" sz="3000" i="1" dirty="0"/>
              <a:t>)</a:t>
            </a:r>
          </a:p>
          <a:p>
            <a:pPr marL="0" indent="0" eaLnBrk="1" hangingPunct="1">
              <a:spcBef>
                <a:spcPct val="15000"/>
              </a:spcBef>
              <a:buFontTx/>
              <a:buNone/>
            </a:pPr>
            <a:r>
              <a:rPr lang="en-US" altLang="en-US" sz="3000" i="1" dirty="0"/>
              <a:t>C</a:t>
            </a:r>
            <a:r>
              <a:rPr lang="en-US" altLang="en-US" sz="3000" i="1" baseline="-25000" dirty="0"/>
              <a:t>o </a:t>
            </a:r>
            <a:r>
              <a:rPr lang="en-US" altLang="en-US" sz="3000" dirty="0"/>
              <a:t>= 100 X .6664 - 95 </a:t>
            </a:r>
            <a:r>
              <a:rPr lang="en-US" altLang="en-US" sz="3000" i="1" dirty="0"/>
              <a:t>e</a:t>
            </a:r>
            <a:r>
              <a:rPr lang="en-US" altLang="en-US" sz="3000" i="1" baseline="30000" dirty="0"/>
              <a:t>- </a:t>
            </a:r>
            <a:r>
              <a:rPr lang="en-US" altLang="en-US" sz="3000" baseline="30000" dirty="0"/>
              <a:t>.10 X .25</a:t>
            </a:r>
            <a:r>
              <a:rPr lang="en-US" altLang="en-US" sz="3000" dirty="0"/>
              <a:t> X .5714 </a:t>
            </a:r>
          </a:p>
          <a:p>
            <a:pPr marL="0" indent="0" eaLnBrk="1" hangingPunct="1">
              <a:spcBef>
                <a:spcPct val="15000"/>
              </a:spcBef>
              <a:buFontTx/>
              <a:buNone/>
            </a:pPr>
            <a:r>
              <a:rPr lang="en-US" altLang="en-US" sz="3000" i="1" dirty="0"/>
              <a:t>C</a:t>
            </a:r>
            <a:r>
              <a:rPr lang="en-US" altLang="en-US" sz="3000" i="1" baseline="-25000" dirty="0"/>
              <a:t>o</a:t>
            </a:r>
            <a:r>
              <a:rPr lang="en-US" altLang="en-US" sz="3000" baseline="-25000" dirty="0"/>
              <a:t> </a:t>
            </a:r>
            <a:r>
              <a:rPr lang="en-US" altLang="en-US" sz="3000" dirty="0"/>
              <a:t>= $13.70</a:t>
            </a:r>
          </a:p>
          <a:p>
            <a:pPr marL="0" indent="0" eaLnBrk="1" hangingPunct="1">
              <a:spcBef>
                <a:spcPct val="15000"/>
              </a:spcBef>
              <a:buFontTx/>
              <a:buNone/>
            </a:pPr>
            <a:endParaRPr lang="en-US" altLang="en-US" sz="3000" dirty="0"/>
          </a:p>
          <a:p>
            <a:pPr marL="0" indent="0" eaLnBrk="1" hangingPunct="1">
              <a:buFontTx/>
              <a:buNone/>
            </a:pPr>
            <a:r>
              <a:rPr lang="en-US" altLang="en-US" sz="2800" dirty="0"/>
              <a:t>To go to NORM.S.DIST, select Formulas, More functions, and Statistical </a:t>
            </a:r>
          </a:p>
          <a:p>
            <a:pPr marL="0" indent="0" eaLnBrk="1" hangingPunct="1">
              <a:buFontTx/>
              <a:buNone/>
            </a:pPr>
            <a:endParaRPr lang="en-US" altLang="en-US" sz="3300" dirty="0"/>
          </a:p>
          <a:p>
            <a:pPr marL="0" indent="0" eaLnBrk="1" hangingPunct="1">
              <a:buFontTx/>
              <a:buNone/>
            </a:pPr>
            <a:endParaRPr lang="en-US" altLang="en-US" sz="3300" dirty="0"/>
          </a:p>
          <a:p>
            <a:pPr marL="0" indent="0" eaLnBrk="1" hangingPunct="1">
              <a:buFontTx/>
              <a:buNone/>
            </a:pPr>
            <a:endParaRPr lang="en-US" altLang="en-US" sz="3300" dirty="0"/>
          </a:p>
          <a:p>
            <a:pPr marL="0" indent="0" eaLnBrk="1" hangingPunct="1">
              <a:buFontTx/>
              <a:buNone/>
            </a:pPr>
            <a:endParaRPr lang="en-US" altLang="en-US" sz="33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8637" y="304800"/>
            <a:ext cx="8086725" cy="1219200"/>
          </a:xfrm>
        </p:spPr>
        <p:txBody>
          <a:bodyPr lIns="90488" tIns="44450" rIns="90488" bIns="44450" rtlCol="0" anchorCtr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/>
              <a:t>Spreadsheet to Calculate Black-Scholes Option Values </a:t>
            </a:r>
            <a:br>
              <a:rPr lang="en-US" sz="2700" dirty="0"/>
            </a:br>
            <a:r>
              <a:rPr lang="en-US" sz="1800" dirty="0">
                <a:hlinkClick r:id="rId2"/>
              </a:rPr>
              <a:t>http://highered.mheducation.com/sites/0077861671/student_view0/chapter21/excel_templates.html</a:t>
            </a:r>
            <a:endParaRPr lang="en-US" sz="1800" dirty="0"/>
          </a:p>
        </p:txBody>
      </p:sp>
      <p:pic>
        <p:nvPicPr>
          <p:cNvPr id="36867" name="Picture 4" descr="21-21 spreadshe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808672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CA7BB4-8071-4695-92C3-93278154E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838200"/>
            <a:ext cx="8458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b="1" dirty="0">
                <a:solidFill>
                  <a:srgbClr val="FF0000"/>
                </a:solidFill>
              </a:rPr>
              <a:t>W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hy higher volatility increases the value of a call option?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673881-E87B-4FA1-A4B7-26A672D94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8839200" cy="189949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AA6654-DD29-40B8-9A35-4E45F21FD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128762"/>
            <a:ext cx="81534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Volatility means more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uncertainty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— the stock could swing higher or lower.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 a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call option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which profits when the stock price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goes up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more volatility means a greater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chance of large upward moves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Since the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downside is limited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(you can’t lose more than what you paid for the option), but the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upside is unlimited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, higher volatility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increases potential payoff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without increasing potential loss.</a:t>
            </a:r>
          </a:p>
        </p:txBody>
      </p:sp>
    </p:spTree>
    <p:extLst>
      <p:ext uri="{BB962C8B-B14F-4D97-AF65-F5344CB8AC3E}">
        <p14:creationId xmlns:p14="http://schemas.microsoft.com/office/powerpoint/2010/main" val="21503351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 lIns="90488" tIns="44450" rIns="90488" bIns="44450" anchorCtr="1"/>
          <a:lstStyle/>
          <a:p>
            <a:pPr eaLnBrk="1" hangingPunct="1"/>
            <a:r>
              <a:rPr lang="en-US" altLang="en-US" sz="3800"/>
              <a:t>Call Option Value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eaLnBrk="1" hangingPunct="1">
              <a:spcBef>
                <a:spcPct val="15000"/>
              </a:spcBef>
              <a:buFontTx/>
              <a:buNone/>
            </a:pPr>
            <a:r>
              <a:rPr lang="en-US" altLang="en-US" u="sng">
                <a:latin typeface="Calibri (Body)"/>
              </a:rPr>
              <a:t>Implied Volatility</a:t>
            </a:r>
          </a:p>
          <a:p>
            <a:pPr eaLnBrk="1" hangingPunct="1">
              <a:spcBef>
                <a:spcPct val="15000"/>
              </a:spcBef>
            </a:pPr>
            <a:r>
              <a:rPr lang="en-US" altLang="en-US">
                <a:latin typeface="Calibri (Body)"/>
              </a:rPr>
              <a:t>Implied volatility is volatility for the stock implied by the option price.</a:t>
            </a:r>
          </a:p>
          <a:p>
            <a:pPr eaLnBrk="1" hangingPunct="1">
              <a:spcBef>
                <a:spcPct val="15000"/>
              </a:spcBef>
            </a:pPr>
            <a:r>
              <a:rPr lang="en-US" altLang="en-US">
                <a:latin typeface="Calibri (Body)"/>
              </a:rPr>
              <a:t>Using Black-Scholes and the actual price of the option, solve for volatility.</a:t>
            </a:r>
          </a:p>
          <a:p>
            <a:pPr eaLnBrk="1" hangingPunct="1">
              <a:spcBef>
                <a:spcPct val="15000"/>
              </a:spcBef>
            </a:pPr>
            <a:r>
              <a:rPr lang="en-US" altLang="en-US">
                <a:latin typeface="Calibri (Body)"/>
              </a:rPr>
              <a:t>Is the implied volatility consistent with the stock?</a:t>
            </a:r>
          </a:p>
          <a:p>
            <a:pPr eaLnBrk="1" hangingPunct="1">
              <a:spcBef>
                <a:spcPct val="15000"/>
              </a:spcBef>
              <a:buFontTx/>
              <a:buNone/>
            </a:pPr>
            <a:endParaRPr lang="en-US" altLang="en-US" sz="3600"/>
          </a:p>
          <a:p>
            <a:pPr eaLnBrk="1" hangingPunct="1">
              <a:spcBef>
                <a:spcPct val="15000"/>
              </a:spcBef>
              <a:buFontTx/>
              <a:buNone/>
            </a:pPr>
            <a:endParaRPr lang="en-US" altLang="en-US" sz="36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975"/>
            <a:ext cx="8991600" cy="1143000"/>
          </a:xfrm>
        </p:spPr>
        <p:txBody>
          <a:bodyPr lIns="90488" tIns="44450" rIns="90488" bIns="44450" anchorCtr="1"/>
          <a:lstStyle/>
          <a:p>
            <a:pPr eaLnBrk="1" hangingPunct="1"/>
            <a:r>
              <a:rPr lang="en-US" altLang="en-US" sz="3800"/>
              <a:t>Using Goal Seek to Find Implied Volatility</a:t>
            </a:r>
          </a:p>
        </p:txBody>
      </p:sp>
      <p:pic>
        <p:nvPicPr>
          <p:cNvPr id="37891" name="Picture 4" descr="bod8237x_21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66825"/>
            <a:ext cx="767715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 lIns="90488" tIns="44450" rIns="90488" bIns="44450" anchorCtr="1"/>
          <a:lstStyle/>
          <a:p>
            <a:pPr eaLnBrk="1" hangingPunct="1">
              <a:spcBef>
                <a:spcPct val="15000"/>
              </a:spcBef>
              <a:buFontTx/>
              <a:buNone/>
            </a:pPr>
            <a:r>
              <a:rPr lang="en-US" altLang="en-US" sz="4000" u="sng" dirty="0">
                <a:latin typeface="Calibri (Body)"/>
              </a:rPr>
              <a:t>Calculation of Implied Volatility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eaLnBrk="1" hangingPunct="1">
              <a:spcBef>
                <a:spcPct val="15000"/>
              </a:spcBef>
            </a:pPr>
            <a:r>
              <a:rPr lang="en-US" altLang="en-US" sz="2800" dirty="0">
                <a:latin typeface="Calibri (Body)"/>
              </a:rPr>
              <a:t>Go to </a:t>
            </a:r>
            <a:r>
              <a:rPr lang="en-US" sz="2800" u="sng" dirty="0">
                <a:hlinkClick r:id="rId2"/>
              </a:rPr>
              <a:t>http://highered.mheducation.com/sites/0077861671/student_view0/chapter21/excel_templates.html</a:t>
            </a:r>
            <a:endParaRPr lang="en-US" sz="2800" u="sng" dirty="0"/>
          </a:p>
          <a:p>
            <a:pPr eaLnBrk="1" hangingPunct="1">
              <a:spcBef>
                <a:spcPct val="15000"/>
              </a:spcBef>
            </a:pPr>
            <a:r>
              <a:rPr lang="en-US" altLang="en-US" sz="2400" dirty="0">
                <a:latin typeface="+mj-lt"/>
              </a:rPr>
              <a:t>Select  </a:t>
            </a:r>
            <a:r>
              <a:rPr lang="en-US" sz="2400" dirty="0">
                <a:latin typeface="+mj-lt"/>
                <a:hlinkClick r:id="rId3"/>
              </a:rPr>
              <a:t>Spreadsheets (29.0K)</a:t>
            </a:r>
            <a:endParaRPr lang="en-US" sz="2400" dirty="0">
              <a:latin typeface="+mj-lt"/>
            </a:endParaRPr>
          </a:p>
          <a:p>
            <a:pPr eaLnBrk="1" hangingPunct="1">
              <a:spcBef>
                <a:spcPct val="15000"/>
              </a:spcBef>
            </a:pPr>
            <a:r>
              <a:rPr lang="en-US" altLang="en-US" sz="2400" dirty="0">
                <a:latin typeface="+mj-lt"/>
              </a:rPr>
              <a:t>Select Data, What-if-Analysis, Goal Seek</a:t>
            </a:r>
          </a:p>
          <a:p>
            <a:pPr eaLnBrk="1" hangingPunct="1">
              <a:spcBef>
                <a:spcPct val="15000"/>
              </a:spcBef>
            </a:pPr>
            <a:r>
              <a:rPr lang="en-US" altLang="en-US" sz="2400" dirty="0">
                <a:latin typeface="+mj-lt"/>
              </a:rPr>
              <a:t>Set cell and To value: Option price (i.e., E6 = 9)</a:t>
            </a:r>
          </a:p>
          <a:p>
            <a:pPr eaLnBrk="1" hangingPunct="1">
              <a:spcBef>
                <a:spcPct val="15000"/>
              </a:spcBef>
              <a:buFontTx/>
              <a:buNone/>
            </a:pPr>
            <a:r>
              <a:rPr lang="en-US" altLang="en-US" sz="2400" dirty="0">
                <a:latin typeface="+mj-lt"/>
              </a:rPr>
              <a:t>     By changing cell: standard deviation (B2)</a:t>
            </a:r>
          </a:p>
          <a:p>
            <a:pPr eaLnBrk="1" hangingPunct="1">
              <a:spcBef>
                <a:spcPct val="15000"/>
              </a:spcBef>
              <a:buFontTx/>
              <a:buNone/>
            </a:pPr>
            <a:endParaRPr lang="en-US" altLang="en-US" sz="2400" dirty="0">
              <a:latin typeface="+mj-lt"/>
            </a:endParaRPr>
          </a:p>
          <a:p>
            <a:pPr eaLnBrk="1" hangingPunct="1">
              <a:spcBef>
                <a:spcPct val="15000"/>
              </a:spcBef>
              <a:buFontTx/>
              <a:buNone/>
            </a:pPr>
            <a:r>
              <a:rPr lang="en-US" altLang="en-US" sz="2400" dirty="0">
                <a:latin typeface="+mj-lt"/>
              </a:rPr>
              <a:t>	</a:t>
            </a:r>
            <a:r>
              <a:rPr lang="en-US" altLang="en-US" sz="2400" b="1" dirty="0">
                <a:latin typeface="+mj-lt"/>
              </a:rPr>
              <a:t>You want to find out implied volatility (B2) for a given option value (E6)!</a:t>
            </a:r>
          </a:p>
          <a:p>
            <a:pPr eaLnBrk="1" hangingPunct="1">
              <a:spcBef>
                <a:spcPct val="15000"/>
              </a:spcBef>
              <a:buFontTx/>
              <a:buNone/>
            </a:pPr>
            <a:r>
              <a:rPr lang="en-US" altLang="en-US" sz="24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7879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 lIns="90488" tIns="44450" rIns="90488" bIns="44450" anchorCtr="1"/>
          <a:lstStyle/>
          <a:p>
            <a:pPr eaLnBrk="1" hangingPunct="1"/>
            <a:r>
              <a:rPr lang="en-US" altLang="en-US" sz="3400"/>
              <a:t>Figure 21.1 Call Option Value </a:t>
            </a:r>
            <a:br>
              <a:rPr lang="en-US" altLang="en-US" sz="3400"/>
            </a:br>
            <a:r>
              <a:rPr lang="en-US" altLang="en-US" sz="3400"/>
              <a:t>before Expiration </a:t>
            </a:r>
          </a:p>
        </p:txBody>
      </p:sp>
      <p:pic>
        <p:nvPicPr>
          <p:cNvPr id="9219" name="Content Placeholder 5" descr="21.1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676400"/>
            <a:ext cx="5307013" cy="4168775"/>
          </a:xfrm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079DB-9748-40FF-8BD7-18A8A4F61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Figure 21.8 Implied Volatility of the S&amp;P 500 (VIX Index)</a:t>
            </a:r>
          </a:p>
        </p:txBody>
      </p:sp>
      <p:pic>
        <p:nvPicPr>
          <p:cNvPr id="5" name="Picture 4" descr="A graph illustrating the implied volatility of the S and P 500 since 1990.">
            <a:extLst>
              <a:ext uri="{FF2B5EF4-FFF2-40B4-BE49-F238E27FC236}">
                <a16:creationId xmlns:a16="http://schemas.microsoft.com/office/drawing/2014/main" id="{D2600F57-8057-4713-BB08-DFF3D512F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97" y="1430654"/>
            <a:ext cx="7364606" cy="377984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143F7-CD21-4ADB-8A1A-9658B0C2672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5318233"/>
            <a:ext cx="8458200" cy="756746"/>
          </a:xfrm>
        </p:spPr>
        <p:txBody>
          <a:bodyPr/>
          <a:lstStyle/>
          <a:p>
            <a:r>
              <a:rPr lang="en-US" sz="1800" b="1" dirty="0">
                <a:solidFill>
                  <a:schemeClr val="tx1"/>
                </a:solidFill>
              </a:rPr>
              <a:t>Figure 21.8</a:t>
            </a:r>
            <a:r>
              <a:rPr lang="en-US" sz="1800" dirty="0"/>
              <a:t> Implied volatility of the S&amp;P 500 (V</a:t>
            </a:r>
            <a:r>
              <a:rPr lang="en-US" sz="100" dirty="0"/>
              <a:t> </a:t>
            </a:r>
            <a:r>
              <a:rPr lang="en-US" sz="1800" dirty="0"/>
              <a:t>I</a:t>
            </a:r>
            <a:r>
              <a:rPr lang="en-US" sz="100" dirty="0"/>
              <a:t> </a:t>
            </a:r>
            <a:r>
              <a:rPr lang="en-US" sz="1800" dirty="0"/>
              <a:t>X index).</a:t>
            </a:r>
          </a:p>
          <a:p>
            <a:r>
              <a:rPr lang="en-US" sz="1800" i="1" dirty="0"/>
              <a:t>Source:</a:t>
            </a:r>
            <a:r>
              <a:rPr lang="en-US" sz="1800" dirty="0"/>
              <a:t> Chicago Board Options Exchange, </a:t>
            </a:r>
            <a:r>
              <a:rPr lang="en-US" sz="1800" b="1" dirty="0"/>
              <a:t>www.cboe.com.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C86C883-11F2-42C2-9E64-DD32D0DFC7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53797" y="6290442"/>
            <a:ext cx="3236406" cy="224658"/>
          </a:xfrm>
        </p:spPr>
        <p:txBody>
          <a:bodyPr/>
          <a:lstStyle/>
          <a:p>
            <a:r>
              <a:rPr lang="en-IN" sz="1200" dirty="0">
                <a:hlinkClick r:id="rId3" action="ppaction://hlinksldjump"/>
              </a:rPr>
              <a:t>Access the text alternative for slide images.</a:t>
            </a:r>
            <a:endParaRPr lang="en-US" sz="1200" dirty="0">
              <a:hlinkClick r:id="rId3" action="ppaction://hlinksldjump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288CD-4E3F-457B-8658-5647B76756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51E55-6873-49E2-B8D5-2F265E6F1973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4225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 lIns="90488" tIns="44450" rIns="90488" bIns="44450" anchorCtr="1"/>
          <a:lstStyle/>
          <a:p>
            <a:pPr eaLnBrk="1" hangingPunct="1"/>
            <a:r>
              <a:rPr lang="en-US" altLang="en-US" sz="3800"/>
              <a:t>Black-Scholes Model with Dividends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en-US">
                <a:latin typeface="Calibri (Body)"/>
              </a:rPr>
              <a:t>The Black Scholes call option formula applies to stocks that do not pay dividends.</a:t>
            </a:r>
          </a:p>
          <a:p>
            <a:pPr eaLnBrk="1" hangingPunct="1"/>
            <a:r>
              <a:rPr lang="en-US" altLang="en-US">
                <a:latin typeface="Calibri (Body)"/>
              </a:rPr>
              <a:t>What if dividends ARE paid?</a:t>
            </a:r>
          </a:p>
          <a:p>
            <a:pPr eaLnBrk="1" hangingPunct="1"/>
            <a:r>
              <a:rPr lang="en-US" altLang="en-US">
                <a:latin typeface="Calibri (Body)"/>
              </a:rPr>
              <a:t>One approach is to replace the stock price with a dividend adjusted stock price</a:t>
            </a:r>
          </a:p>
          <a:p>
            <a:pPr lvl="1" eaLnBrk="1" hangingPunct="1">
              <a:buFontTx/>
              <a:buNone/>
            </a:pPr>
            <a:r>
              <a:rPr lang="en-US" altLang="en-US" sz="3200">
                <a:latin typeface="Calibri (Body)"/>
              </a:rPr>
              <a:t>Replace </a:t>
            </a:r>
            <a:r>
              <a:rPr lang="en-US" altLang="en-US" sz="3200" i="1">
                <a:latin typeface="Calibri (Body)"/>
              </a:rPr>
              <a:t>S</a:t>
            </a:r>
            <a:r>
              <a:rPr lang="en-US" altLang="en-US" sz="3200" i="1" baseline="-25000">
                <a:latin typeface="Calibri (Body)"/>
              </a:rPr>
              <a:t>0</a:t>
            </a:r>
            <a:r>
              <a:rPr lang="en-US" altLang="en-US" sz="3200">
                <a:latin typeface="Calibri (Body)"/>
              </a:rPr>
              <a:t> with </a:t>
            </a:r>
            <a:r>
              <a:rPr lang="en-US" altLang="en-US" sz="3200" i="1">
                <a:latin typeface="Calibri (Body)"/>
              </a:rPr>
              <a:t>S</a:t>
            </a:r>
            <a:r>
              <a:rPr lang="en-US" altLang="en-US" sz="3200" i="1" baseline="-25000">
                <a:latin typeface="Calibri (Body)"/>
              </a:rPr>
              <a:t>0</a:t>
            </a:r>
            <a:r>
              <a:rPr lang="en-US" altLang="en-US" sz="3200" i="1">
                <a:latin typeface="Calibri (Body)"/>
              </a:rPr>
              <a:t> - PV </a:t>
            </a:r>
            <a:r>
              <a:rPr lang="en-US" altLang="en-US" sz="3200">
                <a:latin typeface="Calibri (Body)"/>
              </a:rPr>
              <a:t>(Dividends)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 lIns="90488" tIns="44450" rIns="90488" bIns="44450" rtlCol="0" anchorCtr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/>
              <a:t>Example 21.5 Black-Scholes Put Valuation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eaLnBrk="1" hangingPunct="1">
              <a:buFontTx/>
              <a:buNone/>
            </a:pPr>
            <a:r>
              <a:rPr lang="en-US" altLang="en-US" i="1"/>
              <a:t>P = Xe</a:t>
            </a:r>
            <a:r>
              <a:rPr lang="en-US" altLang="en-US" i="1" baseline="30000"/>
              <a:t>-rT </a:t>
            </a:r>
            <a:r>
              <a:rPr lang="en-US" altLang="en-US" i="1"/>
              <a:t>[1-N(d</a:t>
            </a:r>
            <a:r>
              <a:rPr lang="en-US" altLang="en-US" i="1" baseline="-25000"/>
              <a:t>2</a:t>
            </a:r>
            <a:r>
              <a:rPr lang="en-US" altLang="en-US" i="1"/>
              <a:t>)] - S</a:t>
            </a:r>
            <a:r>
              <a:rPr lang="en-US" altLang="en-US" i="1" baseline="-25000"/>
              <a:t>0 </a:t>
            </a:r>
            <a:r>
              <a:rPr lang="en-US" altLang="en-US" i="1"/>
              <a:t>[1-N(d</a:t>
            </a:r>
            <a:r>
              <a:rPr lang="en-US" altLang="en-US" i="1" baseline="-25000"/>
              <a:t>1</a:t>
            </a:r>
            <a:r>
              <a:rPr lang="en-US" altLang="en-US" i="1"/>
              <a:t>)]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Using Example 21.4 data:</a:t>
            </a:r>
          </a:p>
          <a:p>
            <a:pPr eaLnBrk="1" hangingPunct="1">
              <a:buFontTx/>
              <a:buNone/>
            </a:pPr>
            <a:r>
              <a:rPr lang="en-US" altLang="en-US" i="1"/>
              <a:t>S</a:t>
            </a:r>
            <a:r>
              <a:rPr lang="en-US" altLang="en-US"/>
              <a:t> = 100, </a:t>
            </a:r>
            <a:r>
              <a:rPr lang="en-US" altLang="en-US" i="1"/>
              <a:t>r</a:t>
            </a:r>
            <a:r>
              <a:rPr lang="en-US" altLang="en-US"/>
              <a:t> = .10,  </a:t>
            </a:r>
            <a:r>
              <a:rPr lang="en-US" altLang="en-US" i="1"/>
              <a:t>X</a:t>
            </a:r>
            <a:r>
              <a:rPr lang="en-US" altLang="en-US"/>
              <a:t> = 95, </a:t>
            </a:r>
            <a:r>
              <a:rPr lang="el-GR" altLang="en-US"/>
              <a:t>σ</a:t>
            </a:r>
            <a:r>
              <a:rPr lang="en-US" altLang="en-US"/>
              <a:t> = .5,  </a:t>
            </a:r>
            <a:r>
              <a:rPr lang="en-US" altLang="en-US" i="1"/>
              <a:t>T</a:t>
            </a:r>
            <a:r>
              <a:rPr lang="en-US" altLang="en-US"/>
              <a:t> = .25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We compute:</a:t>
            </a:r>
          </a:p>
          <a:p>
            <a:pPr eaLnBrk="1" hangingPunct="1">
              <a:buFontTx/>
              <a:buNone/>
            </a:pPr>
            <a:r>
              <a:rPr lang="en-US" altLang="en-US"/>
              <a:t>$95e</a:t>
            </a:r>
            <a:r>
              <a:rPr lang="en-US" altLang="en-US" baseline="30000"/>
              <a:t>-10x.25</a:t>
            </a:r>
            <a:r>
              <a:rPr lang="en-US" altLang="en-US"/>
              <a:t>(1-.5714)-$100(1-.6664) = $6.35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447800"/>
            <a:ext cx="7772400" cy="4114800"/>
          </a:xfrm>
          <a:noFill/>
        </p:spPr>
        <p:txBody>
          <a:bodyPr lIns="90488" tIns="44450" rIns="90488" bIns="44450"/>
          <a:lstStyle/>
          <a:p>
            <a:pPr eaLnBrk="1" hangingPunct="1">
              <a:buFontTx/>
              <a:buNone/>
            </a:pPr>
            <a:r>
              <a:rPr lang="en-US" altLang="ko-KR" i="1">
                <a:ea typeface="Gulim" panose="020B0600000101010101" pitchFamily="34" charset="-127"/>
              </a:rPr>
              <a:t>P  =  C +  PV (X)  -  S</a:t>
            </a:r>
            <a:r>
              <a:rPr lang="en-US" altLang="ko-KR" i="1" baseline="-25000">
                <a:ea typeface="Gulim" panose="020B0600000101010101" pitchFamily="34" charset="-127"/>
              </a:rPr>
              <a:t>o</a:t>
            </a:r>
            <a:r>
              <a:rPr lang="en-US" altLang="ko-KR" i="1">
                <a:ea typeface="Gulim" panose="020B0600000101010101" pitchFamily="34" charset="-127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ko-KR" i="1">
                <a:ea typeface="Gulim" panose="020B0600000101010101" pitchFamily="34" charset="-127"/>
              </a:rPr>
              <a:t>    =  C  +  Xe</a:t>
            </a:r>
            <a:r>
              <a:rPr lang="en-US" altLang="ko-KR" i="1" baseline="30000">
                <a:ea typeface="Gulim" panose="020B0600000101010101" pitchFamily="34" charset="-127"/>
              </a:rPr>
              <a:t>-rT</a:t>
            </a:r>
            <a:r>
              <a:rPr lang="en-US" altLang="ko-KR" i="1">
                <a:ea typeface="Gulim" panose="020B0600000101010101" pitchFamily="34" charset="-127"/>
              </a:rPr>
              <a:t>  -  S</a:t>
            </a:r>
            <a:r>
              <a:rPr lang="en-US" altLang="ko-KR" i="1" baseline="-25000">
                <a:ea typeface="Gulim" panose="020B0600000101010101" pitchFamily="34" charset="-127"/>
              </a:rPr>
              <a:t>o</a:t>
            </a:r>
          </a:p>
          <a:p>
            <a:pPr eaLnBrk="1" hangingPunct="1">
              <a:buFontTx/>
              <a:buNone/>
            </a:pPr>
            <a:r>
              <a:rPr lang="en-US" altLang="ko-KR" u="sng">
                <a:ea typeface="Gulim" panose="020B0600000101010101" pitchFamily="34" charset="-127"/>
              </a:rPr>
              <a:t>Using the example data</a:t>
            </a:r>
          </a:p>
          <a:p>
            <a:pPr eaLnBrk="1" hangingPunct="1">
              <a:buFontTx/>
              <a:buNone/>
            </a:pPr>
            <a:r>
              <a:rPr lang="en-US" altLang="ko-KR" i="1">
                <a:ea typeface="Gulim" panose="020B0600000101010101" pitchFamily="34" charset="-127"/>
              </a:rPr>
              <a:t>C </a:t>
            </a:r>
            <a:r>
              <a:rPr lang="en-US" altLang="ko-KR">
                <a:ea typeface="Gulim" panose="020B0600000101010101" pitchFamily="34" charset="-127"/>
              </a:rPr>
              <a:t> =  13.70	</a:t>
            </a:r>
            <a:r>
              <a:rPr lang="en-US" altLang="ko-KR" i="1">
                <a:ea typeface="Gulim" panose="020B0600000101010101" pitchFamily="34" charset="-127"/>
              </a:rPr>
              <a:t>X</a:t>
            </a:r>
            <a:r>
              <a:rPr lang="en-US" altLang="ko-KR">
                <a:ea typeface="Gulim" panose="020B0600000101010101" pitchFamily="34" charset="-127"/>
              </a:rPr>
              <a:t>  =  95	</a:t>
            </a:r>
            <a:r>
              <a:rPr lang="en-US" altLang="ko-KR" i="1">
                <a:ea typeface="Gulim" panose="020B0600000101010101" pitchFamily="34" charset="-127"/>
              </a:rPr>
              <a:t>S</a:t>
            </a:r>
            <a:r>
              <a:rPr lang="en-US" altLang="ko-KR">
                <a:ea typeface="Gulim" panose="020B0600000101010101" pitchFamily="34" charset="-127"/>
              </a:rPr>
              <a:t>  =  100</a:t>
            </a:r>
          </a:p>
          <a:p>
            <a:pPr eaLnBrk="1" hangingPunct="1">
              <a:buFontTx/>
              <a:buNone/>
            </a:pPr>
            <a:r>
              <a:rPr lang="en-US" altLang="ko-KR" i="1">
                <a:ea typeface="Gulim" panose="020B0600000101010101" pitchFamily="34" charset="-127"/>
              </a:rPr>
              <a:t>r</a:t>
            </a:r>
            <a:r>
              <a:rPr lang="en-US" altLang="ko-KR">
                <a:ea typeface="Gulim" panose="020B0600000101010101" pitchFamily="34" charset="-127"/>
              </a:rPr>
              <a:t>  = .10		</a:t>
            </a:r>
            <a:r>
              <a:rPr lang="en-US" altLang="ko-KR" i="1">
                <a:ea typeface="Gulim" panose="020B0600000101010101" pitchFamily="34" charset="-127"/>
              </a:rPr>
              <a:t>T</a:t>
            </a:r>
            <a:r>
              <a:rPr lang="en-US" altLang="ko-KR">
                <a:ea typeface="Gulim" panose="020B0600000101010101" pitchFamily="34" charset="-127"/>
              </a:rPr>
              <a:t>  =  .25</a:t>
            </a:r>
          </a:p>
          <a:p>
            <a:pPr eaLnBrk="1" hangingPunct="1">
              <a:buFontTx/>
              <a:buNone/>
            </a:pPr>
            <a:r>
              <a:rPr lang="en-US" altLang="ko-KR" i="1">
                <a:ea typeface="Gulim" panose="020B0600000101010101" pitchFamily="34" charset="-127"/>
              </a:rPr>
              <a:t>P</a:t>
            </a:r>
            <a:r>
              <a:rPr lang="en-US" altLang="ko-KR">
                <a:ea typeface="Gulim" panose="020B0600000101010101" pitchFamily="34" charset="-127"/>
              </a:rPr>
              <a:t>  =  13.70 + 95 </a:t>
            </a:r>
            <a:r>
              <a:rPr lang="en-US" altLang="ko-KR" i="1">
                <a:ea typeface="Gulim" panose="020B0600000101010101" pitchFamily="34" charset="-127"/>
              </a:rPr>
              <a:t>e</a:t>
            </a:r>
            <a:r>
              <a:rPr lang="en-US" altLang="ko-KR" baseline="30000">
                <a:ea typeface="Gulim" panose="020B0600000101010101" pitchFamily="34" charset="-127"/>
              </a:rPr>
              <a:t> -.10 X .25</a:t>
            </a:r>
            <a:r>
              <a:rPr lang="en-US" altLang="ko-KR">
                <a:ea typeface="Gulim" panose="020B0600000101010101" pitchFamily="34" charset="-127"/>
              </a:rPr>
              <a:t> - 100</a:t>
            </a:r>
          </a:p>
          <a:p>
            <a:pPr eaLnBrk="1" hangingPunct="1">
              <a:buFontTx/>
              <a:buNone/>
            </a:pPr>
            <a:r>
              <a:rPr lang="en-US" altLang="ko-KR" i="1">
                <a:ea typeface="Gulim" panose="020B0600000101010101" pitchFamily="34" charset="-127"/>
              </a:rPr>
              <a:t>P </a:t>
            </a:r>
            <a:r>
              <a:rPr lang="en-US" altLang="ko-KR">
                <a:ea typeface="Gulim" panose="020B0600000101010101" pitchFamily="34" charset="-127"/>
              </a:rPr>
              <a:t> =   6.35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975"/>
            <a:ext cx="8991600" cy="1143000"/>
          </a:xfrm>
        </p:spPr>
        <p:txBody>
          <a:bodyPr lIns="90488" tIns="44450" rIns="90488" bIns="44450" anchorCtr="1"/>
          <a:lstStyle/>
          <a:p>
            <a:pPr eaLnBrk="1" hangingPunct="1"/>
            <a:r>
              <a:rPr lang="en-US" altLang="ko-KR" sz="3800">
                <a:ea typeface="Gulim" panose="020B0600000101010101" pitchFamily="34" charset="-127"/>
              </a:rPr>
              <a:t>Put Option Valuation: Using Put-Call Parity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 lIns="90488" tIns="44450" rIns="90488" bIns="44450" anchorCtr="1"/>
          <a:lstStyle/>
          <a:p>
            <a:pPr eaLnBrk="1" hangingPunct="1"/>
            <a:r>
              <a:rPr lang="en-US" altLang="en-US" sz="3800"/>
              <a:t>Using the Black-Scholes Formula</a:t>
            </a:r>
          </a:p>
        </p:txBody>
      </p:sp>
      <p:sp>
        <p:nvSpPr>
          <p:cNvPr id="74754" name="Rectangle 2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u="sng" dirty="0">
                <a:latin typeface="Calibri (Body)"/>
              </a:rPr>
              <a:t>Hedging: Hedge ratio or </a:t>
            </a:r>
            <a:r>
              <a:rPr lang="en-US" altLang="en-US" sz="3000" u="sng" dirty="0">
                <a:solidFill>
                  <a:srgbClr val="FF0000"/>
                </a:solidFill>
                <a:latin typeface="Calibri (Body)"/>
              </a:rPr>
              <a:t>delta</a:t>
            </a:r>
            <a:endParaRPr lang="en-US" altLang="en-US" sz="3000" dirty="0">
              <a:solidFill>
                <a:srgbClr val="FF0000"/>
              </a:solidFill>
              <a:latin typeface="Calibri (Body)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latin typeface="Calibri (Body)"/>
              </a:rPr>
              <a:t>The number of stocks required to hedge against the price risk of holding one option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latin typeface="Calibri (Body)"/>
              </a:rPr>
              <a:t>			Call = </a:t>
            </a:r>
            <a:r>
              <a:rPr lang="en-US" altLang="en-US" sz="3000" i="1" dirty="0">
                <a:latin typeface="Calibri (Body)"/>
              </a:rPr>
              <a:t>N (d</a:t>
            </a:r>
            <a:r>
              <a:rPr lang="en-US" altLang="en-US" sz="3000" i="1" baseline="-25000" dirty="0">
                <a:latin typeface="Calibri (Body)"/>
              </a:rPr>
              <a:t>1</a:t>
            </a:r>
            <a:r>
              <a:rPr lang="en-US" altLang="en-US" sz="3000" i="1" dirty="0">
                <a:latin typeface="Calibri (Body)"/>
              </a:rPr>
              <a:t>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latin typeface="Calibri (Body)"/>
              </a:rPr>
              <a:t>			Put = </a:t>
            </a:r>
            <a:r>
              <a:rPr lang="en-US" altLang="en-US" sz="3000" i="1" dirty="0">
                <a:latin typeface="Calibri (Body)"/>
              </a:rPr>
              <a:t>N (d</a:t>
            </a:r>
            <a:r>
              <a:rPr lang="en-US" altLang="en-US" sz="3000" i="1" baseline="-25000" dirty="0">
                <a:latin typeface="Calibri (Body)"/>
              </a:rPr>
              <a:t>1</a:t>
            </a:r>
            <a:r>
              <a:rPr lang="en-US" altLang="en-US" sz="3000" i="1" dirty="0">
                <a:latin typeface="Calibri (Body)"/>
              </a:rPr>
              <a:t>) - 1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u="sng" dirty="0">
                <a:latin typeface="Calibri (Body)"/>
              </a:rPr>
              <a:t>Option Elasticity</a:t>
            </a:r>
            <a:endParaRPr lang="en-US" altLang="en-US" sz="3000" dirty="0">
              <a:latin typeface="Calibri (Body)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latin typeface="Calibri (Body)"/>
              </a:rPr>
              <a:t>	Percentage change in the option’s value given a 1% change in the value of the underlying stock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 lIns="90488" tIns="44450" rIns="90488" bIns="44450" anchorCtr="1"/>
          <a:lstStyle/>
          <a:p>
            <a:pPr eaLnBrk="1" hangingPunct="1"/>
            <a:r>
              <a:rPr lang="en-US" altLang="en-US" sz="3400"/>
              <a:t>Figure 21.9 Call Option Value and Hedge Ratio</a:t>
            </a:r>
          </a:p>
        </p:txBody>
      </p:sp>
      <p:pic>
        <p:nvPicPr>
          <p:cNvPr id="44035" name="Content Placeholder 6" descr="21.9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9163" y="1676400"/>
            <a:ext cx="4765675" cy="3987800"/>
          </a:xfrm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 lIns="90488" tIns="44450" rIns="90488" bIns="44450" anchorCtr="1"/>
          <a:lstStyle/>
          <a:p>
            <a:pPr eaLnBrk="1" hangingPunct="1"/>
            <a:r>
              <a:rPr lang="en-US" altLang="en-US" sz="3800"/>
              <a:t>Portfolio Insurance </a:t>
            </a:r>
          </a:p>
        </p:txBody>
      </p:sp>
      <p:sp>
        <p:nvSpPr>
          <p:cNvPr id="75778" name="Rectangle 2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en-US" sz="3000">
                <a:latin typeface="Calibri (Body)"/>
              </a:rPr>
              <a:t>Buying Puts - results in downside protection with unlimited upside potential</a:t>
            </a:r>
          </a:p>
          <a:p>
            <a:pPr eaLnBrk="1" hangingPunct="1"/>
            <a:r>
              <a:rPr lang="en-US" altLang="en-US" sz="3000">
                <a:latin typeface="Calibri (Body)"/>
              </a:rPr>
              <a:t>Limitations </a:t>
            </a:r>
          </a:p>
          <a:p>
            <a:pPr marL="723900" lvl="1" indent="-361950" eaLnBrk="1" hangingPunct="1"/>
            <a:r>
              <a:rPr lang="en-US" altLang="en-US" sz="3000">
                <a:latin typeface="Calibri (Body)"/>
              </a:rPr>
              <a:t>Maturity of puts may be too short</a:t>
            </a:r>
          </a:p>
          <a:p>
            <a:pPr marL="723900" lvl="1" indent="-361950" eaLnBrk="1" hangingPunct="1"/>
            <a:r>
              <a:rPr lang="en-US" altLang="en-US" sz="3000">
                <a:latin typeface="Calibri (Body)"/>
              </a:rPr>
              <a:t>Hedge ratios or deltas change as stock values change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 lIns="90488" tIns="44450" rIns="90488" bIns="44450" anchorCtr="1"/>
          <a:lstStyle/>
          <a:p>
            <a:pPr eaLnBrk="1" hangingPunct="1"/>
            <a:r>
              <a:rPr lang="en-US" altLang="en-US" sz="3400"/>
              <a:t>Figure 21.10 Profit on a Protective Put Strategy</a:t>
            </a:r>
          </a:p>
        </p:txBody>
      </p:sp>
      <p:pic>
        <p:nvPicPr>
          <p:cNvPr id="46083" name="Content Placeholder 5" descr="21.10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905000"/>
            <a:ext cx="5029200" cy="3795713"/>
          </a:xfrm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 lIns="90488" tIns="44450" rIns="90488" bIns="44450" anchorCtr="1"/>
          <a:lstStyle/>
          <a:p>
            <a:pPr eaLnBrk="1" hangingPunct="1"/>
            <a:r>
              <a:rPr lang="en-US" altLang="en-US" sz="3400"/>
              <a:t>Figure 21.11 Hedge Ratios Change as the Stock Price Fluctuates</a:t>
            </a:r>
          </a:p>
        </p:txBody>
      </p:sp>
      <p:pic>
        <p:nvPicPr>
          <p:cNvPr id="47107" name="Content Placeholder 5" descr="21.11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59013" y="1600200"/>
            <a:ext cx="4625975" cy="3927475"/>
          </a:xfrm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 lIns="90488" tIns="44450" rIns="90488" bIns="44450" anchorCtr="1"/>
          <a:lstStyle/>
          <a:p>
            <a:pPr eaLnBrk="1" hangingPunct="1"/>
            <a:r>
              <a:rPr lang="en-US" altLang="en-US" sz="3800"/>
              <a:t>Hedging On Mispriced Options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dirty="0">
                <a:latin typeface="Calibri (Body)"/>
              </a:rPr>
              <a:t>Option value is positively related to volatility.</a:t>
            </a:r>
          </a:p>
          <a:p>
            <a:pPr marL="800100" indent="-266700" eaLnBrk="1" hangingPunct="1">
              <a:lnSpc>
                <a:spcPct val="90000"/>
              </a:lnSpc>
              <a:defRPr/>
            </a:pPr>
            <a:r>
              <a:rPr lang="en-US" altLang="en-US" dirty="0">
                <a:latin typeface="Calibri (Body)"/>
              </a:rPr>
              <a:t>If an investor believes that the volatility that is implied in an option’s price is too low, a profitable trade is possible.</a:t>
            </a:r>
          </a:p>
          <a:p>
            <a:pPr marL="800100" indent="-266700" eaLnBrk="1" hangingPunct="1">
              <a:lnSpc>
                <a:spcPct val="90000"/>
              </a:lnSpc>
              <a:defRPr/>
            </a:pPr>
            <a:r>
              <a:rPr lang="en-US" altLang="en-US" dirty="0">
                <a:latin typeface="Calibri (Body)"/>
              </a:rPr>
              <a:t>Profit must be hedged against changes in the value of the stock.</a:t>
            </a:r>
          </a:p>
          <a:p>
            <a:pPr marL="800100" indent="-266700" eaLnBrk="1" hangingPunct="1">
              <a:lnSpc>
                <a:spcPct val="90000"/>
              </a:lnSpc>
              <a:defRPr/>
            </a:pPr>
            <a:r>
              <a:rPr lang="en-US" altLang="en-US" dirty="0">
                <a:latin typeface="Calibri (Body)"/>
              </a:rPr>
              <a:t>Performance depends on option price relative to the implied volatility.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 lIns="90488" tIns="44450" rIns="90488" bIns="44450" anchorCtr="1"/>
          <a:lstStyle/>
          <a:p>
            <a:pPr eaLnBrk="1" hangingPunct="1"/>
            <a:r>
              <a:rPr lang="en-US" altLang="en-US" sz="3400"/>
              <a:t>Table 21.1 Determinants of Call </a:t>
            </a:r>
            <a:br>
              <a:rPr lang="en-US" altLang="en-US" sz="3400"/>
            </a:br>
            <a:r>
              <a:rPr lang="en-US" altLang="en-US" sz="3400"/>
              <a:t>Option Values</a:t>
            </a:r>
          </a:p>
        </p:txBody>
      </p:sp>
      <p:pic>
        <p:nvPicPr>
          <p:cNvPr id="10243" name="Content Placeholder 5" descr="t21.1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769268"/>
            <a:ext cx="5681663" cy="194786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C6B529-63BE-F225-C4C3-5E63A6871E9D}"/>
              </a:ext>
            </a:extLst>
          </p:cNvPr>
          <p:cNvSpPr txBox="1"/>
          <p:nvPr/>
        </p:nvSpPr>
        <p:spPr>
          <a:xfrm>
            <a:off x="1997494" y="3886200"/>
            <a:ext cx="45822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altLang="en-US" u="sng" dirty="0">
                <a:latin typeface="Calibri (Body)"/>
              </a:rPr>
              <a:t>Payoff to Call Holder </a:t>
            </a:r>
            <a:endParaRPr lang="en-US" altLang="en-US" dirty="0">
              <a:latin typeface="Calibri (Body)"/>
            </a:endParaRPr>
          </a:p>
          <a:p>
            <a:pPr eaLnBrk="1" hangingPunct="1">
              <a:buFontTx/>
              <a:buNone/>
            </a:pPr>
            <a:r>
              <a:rPr lang="en-US" altLang="en-US" dirty="0">
                <a:latin typeface="Calibri (Body)"/>
              </a:rPr>
              <a:t> 	 (S</a:t>
            </a:r>
            <a:r>
              <a:rPr lang="en-US" altLang="en-US" baseline="-25000" dirty="0">
                <a:latin typeface="Calibri (Body)"/>
              </a:rPr>
              <a:t>T</a:t>
            </a:r>
            <a:r>
              <a:rPr lang="en-US" altLang="en-US" dirty="0">
                <a:latin typeface="Calibri (Body)"/>
              </a:rPr>
              <a:t> - X) 		if S</a:t>
            </a:r>
            <a:r>
              <a:rPr lang="en-US" altLang="en-US" baseline="-25000" dirty="0">
                <a:latin typeface="Calibri (Body)"/>
              </a:rPr>
              <a:t>T</a:t>
            </a:r>
            <a:r>
              <a:rPr lang="en-US" altLang="en-US" dirty="0">
                <a:latin typeface="Calibri (Body)"/>
              </a:rPr>
              <a:t> &gt;X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latin typeface="Calibri (Body)"/>
              </a:rPr>
              <a:t>	      0  		if S</a:t>
            </a:r>
            <a:r>
              <a:rPr lang="en-US" altLang="en-US" baseline="-25000" dirty="0">
                <a:latin typeface="Calibri (Body)"/>
              </a:rPr>
              <a:t>T</a:t>
            </a:r>
            <a:r>
              <a:rPr lang="en-US" altLang="en-US" dirty="0">
                <a:latin typeface="Calibri (Body)"/>
              </a:rPr>
              <a:t> </a:t>
            </a:r>
            <a:r>
              <a:rPr lang="en-US" altLang="en-US" u="sng" dirty="0">
                <a:latin typeface="Calibri (Body)"/>
              </a:rPr>
              <a:t>&lt;</a:t>
            </a:r>
            <a:r>
              <a:rPr lang="en-US" altLang="en-US" dirty="0">
                <a:latin typeface="Calibri (Body)"/>
              </a:rPr>
              <a:t> 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45D515-8D5E-33DF-8AD1-EA14C8A0C788}"/>
              </a:ext>
            </a:extLst>
          </p:cNvPr>
          <p:cNvSpPr txBox="1"/>
          <p:nvPr/>
        </p:nvSpPr>
        <p:spPr>
          <a:xfrm>
            <a:off x="2345406" y="4955482"/>
            <a:ext cx="4065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Call value = Present value of (S</a:t>
            </a:r>
            <a:r>
              <a:rPr lang="en-US" baseline="-25000" dirty="0"/>
              <a:t>T</a:t>
            </a:r>
            <a:r>
              <a:rPr lang="en-US" dirty="0"/>
              <a:t> – X) </a:t>
            </a:r>
          </a:p>
          <a:p>
            <a:endParaRPr lang="en-US" dirty="0"/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  <a:sym typeface="Symbol" pitchFamily="2" charset="2"/>
              </a:rPr>
              <a:t>              </a:t>
            </a:r>
            <a:r>
              <a:rPr lang="en-US" dirty="0">
                <a:effectLst/>
              </a:rPr>
              <a:t> </a:t>
            </a:r>
            <a:r>
              <a:rPr lang="en-US" dirty="0"/>
              <a:t>S</a:t>
            </a:r>
            <a:r>
              <a:rPr lang="en-US" baseline="-25000" dirty="0"/>
              <a:t>0</a:t>
            </a:r>
            <a:r>
              <a:rPr lang="en-US" dirty="0"/>
              <a:t> – X / (1 + r</a:t>
            </a:r>
            <a:r>
              <a:rPr lang="en-US" baseline="-25000" dirty="0"/>
              <a:t>f</a:t>
            </a:r>
            <a:r>
              <a:rPr lang="en-US" dirty="0"/>
              <a:t>)</a:t>
            </a:r>
            <a:r>
              <a:rPr lang="en-US" baseline="30000" dirty="0"/>
              <a:t>T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Story goes like this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2"/>
            <a:ext cx="8382000" cy="4800598"/>
          </a:xfrm>
        </p:spPr>
        <p:txBody>
          <a:bodyPr/>
          <a:lstStyle/>
          <a:p>
            <a:r>
              <a:rPr lang="en-US" sz="2000" dirty="0"/>
              <a:t>You think that IBM put option is underpriced (because you believe its implied volatility is smaller than its true volatility).</a:t>
            </a:r>
          </a:p>
          <a:p>
            <a:r>
              <a:rPr lang="en-US" sz="2000" dirty="0"/>
              <a:t>Hence, you buy IBM put option because you believe its price will go up.</a:t>
            </a:r>
          </a:p>
          <a:p>
            <a:r>
              <a:rPr lang="en-US" sz="2000" dirty="0"/>
              <a:t>However, you realize that if IBM </a:t>
            </a:r>
            <a:r>
              <a:rPr lang="en-US" sz="2000" dirty="0">
                <a:solidFill>
                  <a:srgbClr val="FF0000"/>
                </a:solidFill>
              </a:rPr>
              <a:t>stock</a:t>
            </a:r>
            <a:r>
              <a:rPr lang="en-US" sz="2000" dirty="0"/>
              <a:t> price goes up, you’ll lose from your put investment, because put option value decreases with stock price.</a:t>
            </a:r>
          </a:p>
          <a:p>
            <a:r>
              <a:rPr lang="en-US" sz="2000" dirty="0"/>
              <a:t>You could hedge your put investment against this adverse situation (stock price going up), if you also buy IBM stock. </a:t>
            </a:r>
          </a:p>
          <a:p>
            <a:r>
              <a:rPr lang="en-US" sz="2000" dirty="0"/>
              <a:t>If stock price goes up, the decrease in put price will be offset by the increases in stock price.</a:t>
            </a:r>
          </a:p>
          <a:p>
            <a:r>
              <a:rPr lang="en-US" sz="2000" dirty="0"/>
              <a:t>If stock price goes down, the increase in put price will be offset by the decrease in stock price.</a:t>
            </a:r>
          </a:p>
          <a:p>
            <a:r>
              <a:rPr lang="en-US" sz="2000" dirty="0"/>
              <a:t>You just wait for correction of mispricing in put option.</a:t>
            </a:r>
          </a:p>
          <a:p>
            <a:r>
              <a:rPr lang="en-US" sz="2000" dirty="0"/>
              <a:t>Question:  how many shares of IBM stock do you need to buy to hedge your put investment?</a:t>
            </a:r>
          </a:p>
        </p:txBody>
      </p:sp>
    </p:spTree>
    <p:extLst>
      <p:ext uri="{BB962C8B-B14F-4D97-AF65-F5344CB8AC3E}">
        <p14:creationId xmlns:p14="http://schemas.microsoft.com/office/powerpoint/2010/main" val="5895371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 lIns="90488" tIns="44450" rIns="90488" bIns="44450" anchorCtr="1"/>
          <a:lstStyle/>
          <a:p>
            <a:pPr eaLnBrk="1" hangingPunct="1"/>
            <a:r>
              <a:rPr lang="en-US" altLang="en-US" sz="3800"/>
              <a:t>Hedging and Delta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en-US" dirty="0">
                <a:latin typeface="Calibri (Body)"/>
              </a:rPr>
              <a:t>The appropriate hedge will depend on the delta.</a:t>
            </a:r>
          </a:p>
          <a:p>
            <a:pPr eaLnBrk="1" hangingPunct="1"/>
            <a:r>
              <a:rPr lang="en-US" altLang="en-US" dirty="0">
                <a:latin typeface="Calibri (Body)"/>
              </a:rPr>
              <a:t>Delta (hedge ratio) is the change in the value of the option relative to the change in the value of the stock, or the slope of the option pricing curve.</a:t>
            </a: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1600200" y="5029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+mn-lt"/>
              </a:rPr>
              <a:t>Delta</a:t>
            </a:r>
            <a:r>
              <a:rPr lang="en-US" sz="2400" dirty="0">
                <a:latin typeface="Times New Roman" pitchFamily="18" charset="0"/>
              </a:rPr>
              <a:t> = </a:t>
            </a:r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2971800" y="4800600"/>
            <a:ext cx="5029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+mn-lt"/>
              </a:rPr>
              <a:t>Change in the value of the option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+mn-lt"/>
              </a:rPr>
              <a:t>Change of the value of the stock</a:t>
            </a:r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>
            <a:off x="3048000" y="5334000"/>
            <a:ext cx="434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 lIns="90488" tIns="44450" rIns="90488" bIns="44450" anchorCtr="1"/>
          <a:lstStyle/>
          <a:p>
            <a:pPr eaLnBrk="1" hangingPunct="1"/>
            <a:r>
              <a:rPr lang="en-US" altLang="en-US" sz="3200"/>
              <a:t>Example 21.8 Speculating on </a:t>
            </a:r>
            <a:br>
              <a:rPr lang="en-US" altLang="en-US" sz="3200"/>
            </a:br>
            <a:r>
              <a:rPr lang="en-US" altLang="en-US" sz="3200"/>
              <a:t>Mispriced Options</a:t>
            </a: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609600" y="1447800"/>
            <a:ext cx="8305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latin typeface="+mn-lt"/>
              </a:rPr>
              <a:t>Implied volatility                             		= 33%  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>
                <a:latin typeface="+mn-lt"/>
              </a:rPr>
              <a:t>Investor’s estimate of true volatility 	= 35%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>
                <a:latin typeface="+mn-lt"/>
              </a:rPr>
              <a:t>Option maturity  		          		= 60 days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>
                <a:latin typeface="+mn-lt"/>
              </a:rPr>
              <a:t>Put price P			          		=  $4.495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>
                <a:latin typeface="+mn-lt"/>
              </a:rPr>
              <a:t>Exercise price and stock price       		=  $90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>
                <a:latin typeface="+mn-lt"/>
              </a:rPr>
              <a:t>Risk-free rate 	 		         		=  4%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>
                <a:latin typeface="+mn-lt"/>
              </a:rPr>
              <a:t>Delta = 1- N(d</a:t>
            </a:r>
            <a:r>
              <a:rPr lang="en-US" sz="2400" b="1" baseline="-25000" dirty="0">
                <a:latin typeface="+mn-lt"/>
              </a:rPr>
              <a:t>1</a:t>
            </a:r>
            <a:r>
              <a:rPr lang="en-US" sz="2400" b="1" dirty="0">
                <a:latin typeface="+mn-lt"/>
              </a:rPr>
              <a:t>)			         	= -.453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 lIns="90488" tIns="44450" rIns="90488" bIns="44450" anchorCtr="1"/>
          <a:lstStyle/>
          <a:p>
            <a:pPr eaLnBrk="1" hangingPunct="1"/>
            <a:r>
              <a:rPr lang="en-US" altLang="en-US" sz="3800" dirty="0"/>
              <a:t>Calculation of Hedge Ratio (Delta)</a:t>
            </a:r>
          </a:p>
        </p:txBody>
      </p:sp>
      <p:sp>
        <p:nvSpPr>
          <p:cNvPr id="6758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/>
              <a:t>S</a:t>
            </a:r>
            <a:r>
              <a:rPr lang="en-US" altLang="en-US" sz="2400" i="1" baseline="-25000" dirty="0"/>
              <a:t>o</a:t>
            </a:r>
            <a:r>
              <a:rPr lang="en-US" altLang="en-US" sz="2400" dirty="0"/>
              <a:t> = 90, </a:t>
            </a:r>
            <a:r>
              <a:rPr lang="en-US" altLang="en-US" sz="2400" i="1" dirty="0"/>
              <a:t>X</a:t>
            </a:r>
            <a:r>
              <a:rPr lang="en-US" altLang="en-US" sz="2400" dirty="0"/>
              <a:t>  =  90, </a:t>
            </a:r>
            <a:r>
              <a:rPr lang="en-US" altLang="en-US" sz="2400" i="1" dirty="0"/>
              <a:t>r </a:t>
            </a:r>
            <a:r>
              <a:rPr lang="en-US" altLang="en-US" sz="2400" dirty="0"/>
              <a:t>  =  0.04, </a:t>
            </a:r>
            <a:r>
              <a:rPr lang="en-US" altLang="en-US" sz="2400" i="1" dirty="0"/>
              <a:t>T</a:t>
            </a:r>
            <a:r>
              <a:rPr lang="en-US" altLang="en-US" sz="2400" dirty="0"/>
              <a:t>  =  60/365, </a:t>
            </a:r>
            <a:r>
              <a:rPr lang="en-US" altLang="en-US" sz="2400" i="1" dirty="0">
                <a:latin typeface="Symbol" panose="05050102010706020507" pitchFamily="18" charset="2"/>
              </a:rPr>
              <a:t></a:t>
            </a:r>
            <a:r>
              <a:rPr lang="en-US" altLang="en-US" sz="2400" dirty="0">
                <a:latin typeface="Symbol" panose="05050102010706020507" pitchFamily="18" charset="2"/>
              </a:rPr>
              <a:t></a:t>
            </a:r>
            <a:r>
              <a:rPr lang="en-US" altLang="en-US" sz="2400" dirty="0"/>
              <a:t>=  0.35 (35% per year)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N(d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) = N(0.1169) = 0.547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Put Delta (Hedge Ratio) = N(d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) –  1 = 0.547 – 1 = -0.453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6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853124"/>
              </p:ext>
            </p:extLst>
          </p:nvPr>
        </p:nvGraphicFramePr>
        <p:xfrm>
          <a:off x="609600" y="2362200"/>
          <a:ext cx="7257389" cy="1371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3" imgW="3174840" imgH="787320" progId="Equation.DSMT4">
                  <p:embed/>
                </p:oleObj>
              </mc:Choice>
              <mc:Fallback>
                <p:oleObj name="Equation" r:id="rId3" imgW="3174840" imgH="787320" progId="Equation.DSMT4">
                  <p:embed/>
                  <p:pic>
                    <p:nvPicPr>
                      <p:cNvPr id="3174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362200"/>
                        <a:ext cx="7257389" cy="13716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7280297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 lIns="90488" tIns="44450" rIns="90488" bIns="44450" anchorCtr="1"/>
          <a:lstStyle/>
          <a:p>
            <a:pPr eaLnBrk="1" hangingPunct="1"/>
            <a:r>
              <a:rPr lang="en-US" altLang="en-US" sz="3400"/>
              <a:t>Table 21.3 Profit on a Hedged Put Portfolio</a:t>
            </a:r>
          </a:p>
        </p:txBody>
      </p:sp>
      <p:pic>
        <p:nvPicPr>
          <p:cNvPr id="53251" name="Content Placeholder 5" descr="t21.3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650" y="2133600"/>
            <a:ext cx="7886700" cy="3886200"/>
          </a:xfrm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Example 21.8 Conclusions</a:t>
            </a:r>
          </a:p>
        </p:txBody>
      </p:sp>
      <p:sp>
        <p:nvSpPr>
          <p:cNvPr id="5427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As </a:t>
            </a:r>
            <a:r>
              <a:rPr lang="en-US" altLang="en-US" dirty="0">
                <a:latin typeface="Calibri (Body)"/>
              </a:rPr>
              <a:t>the stock price changes, so do the deltas used to calculate the hedge ratio.</a:t>
            </a:r>
          </a:p>
          <a:p>
            <a:pPr eaLnBrk="1" hangingPunct="1"/>
            <a:r>
              <a:rPr lang="en-US" altLang="en-US" dirty="0">
                <a:latin typeface="Calibri (Body)"/>
              </a:rPr>
              <a:t>Gamma = sensitivity of the delta to the stock price.</a:t>
            </a:r>
          </a:p>
          <a:p>
            <a:pPr marL="628650" lvl="1" indent="-266700" eaLnBrk="1" hangingPunct="1"/>
            <a:r>
              <a:rPr lang="en-US" altLang="en-US" dirty="0">
                <a:latin typeface="Calibri (Body)"/>
              </a:rPr>
              <a:t>Gamma is similar to bond convexity.</a:t>
            </a:r>
          </a:p>
          <a:p>
            <a:pPr marL="628650" lvl="1" indent="-266700" eaLnBrk="1" hangingPunct="1"/>
            <a:r>
              <a:rPr lang="en-US" altLang="en-US" dirty="0">
                <a:latin typeface="Calibri (Body)"/>
              </a:rPr>
              <a:t>The hedge ratio will change with market conditions.</a:t>
            </a:r>
          </a:p>
          <a:p>
            <a:pPr marL="628650" lvl="1" indent="-266700" eaLnBrk="1" hangingPunct="1"/>
            <a:r>
              <a:rPr lang="en-US" altLang="en-US" dirty="0">
                <a:latin typeface="Calibri (Body)"/>
              </a:rPr>
              <a:t>Rebalancing is necessary.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Delta Neutral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 (Body)"/>
              </a:rPr>
              <a:t>When you establish a position in stocks and options that is hedged with respect to fluctuations in the price of the underlying asset, your portfolio is said to be </a:t>
            </a:r>
            <a:r>
              <a:rPr lang="en-US" altLang="en-US" b="1">
                <a:latin typeface="Calibri (Body)"/>
              </a:rPr>
              <a:t>delta neutral.</a:t>
            </a:r>
          </a:p>
          <a:p>
            <a:pPr marL="628650" lvl="1" indent="-266700" eaLnBrk="1" hangingPunct="1"/>
            <a:r>
              <a:rPr lang="en-US" altLang="en-US">
                <a:latin typeface="Calibri (Body)"/>
              </a:rPr>
              <a:t>The portfolio does not change value when the stock price fluctuates.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400" dirty="0"/>
              <a:t>Consider two call options with different exercise prices for the same stock (IBM). S</a:t>
            </a:r>
            <a:r>
              <a:rPr lang="en-US" sz="2400" baseline="-25000" dirty="0"/>
              <a:t>0</a:t>
            </a:r>
            <a:r>
              <a:rPr lang="en-US" sz="2400" dirty="0"/>
              <a:t> = $90, </a:t>
            </a:r>
            <a:r>
              <a:rPr lang="en-US" altLang="en-US" sz="2400" i="1" dirty="0"/>
              <a:t>r </a:t>
            </a:r>
            <a:r>
              <a:rPr lang="en-US" altLang="en-US" sz="2400" dirty="0"/>
              <a:t>= 0.04, </a:t>
            </a:r>
            <a:r>
              <a:rPr lang="en-US" altLang="en-US" sz="2400" i="1" dirty="0"/>
              <a:t>T</a:t>
            </a:r>
            <a:r>
              <a:rPr lang="en-US" altLang="en-US" sz="2400" dirty="0"/>
              <a:t>  =  45/365 </a:t>
            </a:r>
            <a:endParaRPr lang="en-US" sz="2400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dirty="0"/>
              <a:t>Option A’s (X = $90) implied volatility is 27% and Option B’s (X = $95) implied volatility is 33%.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dirty="0"/>
              <a:t>Hence, Option A is relatively undervalued than Option B.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400" dirty="0"/>
              <a:t>Therefore, you’ll buy Option A and write Option B.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400" dirty="0"/>
              <a:t>Question:  How many Option A you’ll buy and how many Option B you’ll write to hedge your investment?  It depends on hedge ratio: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400" dirty="0"/>
              <a:t>Hedge ratio = Hedge ratio of Option A/Hedge ratio of Option B                                 = </a:t>
            </a:r>
            <a:r>
              <a:rPr lang="en-US" sz="2400" dirty="0">
                <a:solidFill>
                  <a:srgbClr val="FF0000"/>
                </a:solidFill>
              </a:rPr>
              <a:t>0.5396/0.3395</a:t>
            </a:r>
            <a:r>
              <a:rPr lang="en-US" sz="2400" dirty="0"/>
              <a:t> = 1.589; Hence, you buy 1,000 Option A and write 1,589 Option B.  See the next slide.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000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0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1082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 of Hedge Ratio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000" dirty="0"/>
              <a:t>Option 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endParaRPr lang="en-US" sz="20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endParaRPr lang="en-US" sz="20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endParaRPr lang="en-US" sz="20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endParaRPr lang="en-US" sz="20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                                N(d</a:t>
            </a:r>
            <a:r>
              <a:rPr lang="en-US" sz="2000" baseline="-25000" dirty="0"/>
              <a:t>1</a:t>
            </a:r>
            <a:r>
              <a:rPr lang="en-US" sz="2000" dirty="0"/>
              <a:t>) = </a:t>
            </a:r>
            <a:r>
              <a:rPr lang="en-US" sz="2000" dirty="0">
                <a:solidFill>
                  <a:srgbClr val="FF0000"/>
                </a:solidFill>
              </a:rPr>
              <a:t>0.5396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endParaRPr lang="en-US" sz="20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000" dirty="0"/>
              <a:t>Option B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000" dirty="0"/>
              <a:t>                    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000" dirty="0"/>
              <a:t>                                   N(d</a:t>
            </a:r>
            <a:r>
              <a:rPr lang="en-US" sz="2000" baseline="-25000" dirty="0"/>
              <a:t>1</a:t>
            </a:r>
            <a:r>
              <a:rPr lang="en-US" sz="2000" dirty="0"/>
              <a:t>) = </a:t>
            </a:r>
            <a:r>
              <a:rPr lang="en-US" sz="2000" dirty="0">
                <a:solidFill>
                  <a:srgbClr val="FF0000"/>
                </a:solidFill>
              </a:rPr>
              <a:t>0.3395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0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922990"/>
              </p:ext>
            </p:extLst>
          </p:nvPr>
        </p:nvGraphicFramePr>
        <p:xfrm>
          <a:off x="1219200" y="2057401"/>
          <a:ext cx="5029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3" imgW="3174840" imgH="787320" progId="Equation.DSMT4">
                  <p:embed/>
                </p:oleObj>
              </mc:Choice>
              <mc:Fallback>
                <p:oleObj name="Equation" r:id="rId3" imgW="3174840" imgH="787320" progId="Equation.DSMT4">
                  <p:embed/>
                  <p:pic>
                    <p:nvPicPr>
                      <p:cNvPr id="4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057401"/>
                        <a:ext cx="50292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011664"/>
              </p:ext>
            </p:extLst>
          </p:nvPr>
        </p:nvGraphicFramePr>
        <p:xfrm>
          <a:off x="1143000" y="4191000"/>
          <a:ext cx="5105400" cy="995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5" imgW="3263760" imgH="787320" progId="Equation.DSMT4">
                  <p:embed/>
                </p:oleObj>
              </mc:Choice>
              <mc:Fallback>
                <p:oleObj name="Equation" r:id="rId5" imgW="3263760" imgH="787320" progId="Equation.DSMT4">
                  <p:embed/>
                  <p:pic>
                    <p:nvPicPr>
                      <p:cNvPr id="5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191000"/>
                        <a:ext cx="5105400" cy="9958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7587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 lIns="90488" tIns="44450" rIns="90488" bIns="44450" anchorCtr="1"/>
          <a:lstStyle/>
          <a:p>
            <a:pPr eaLnBrk="1" hangingPunct="1"/>
            <a:r>
              <a:rPr lang="en-US" altLang="en-US" sz="3400"/>
              <a:t>Table 21.4 Profits on Delta-Neutral Options Portfolio</a:t>
            </a:r>
          </a:p>
        </p:txBody>
      </p:sp>
      <p:pic>
        <p:nvPicPr>
          <p:cNvPr id="56323" name="Content Placeholder 5" descr="t21.4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981200"/>
            <a:ext cx="7489825" cy="3810000"/>
          </a:xfr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4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 lIns="90488" tIns="44450" rIns="90488" bIns="44450" anchorCtr="1"/>
          <a:lstStyle/>
          <a:p>
            <a:pPr eaLnBrk="1" hangingPunct="1"/>
            <a:r>
              <a:rPr lang="en-US" altLang="en-US" sz="3600"/>
              <a:t>Binomial Option Pricing: Text Example</a:t>
            </a: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595313" y="3525838"/>
            <a:ext cx="7143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17412" name="Line 3"/>
          <p:cNvSpPr>
            <a:spLocks noChangeShapeType="1"/>
          </p:cNvSpPr>
          <p:nvPr/>
        </p:nvSpPr>
        <p:spPr bwMode="auto">
          <a:xfrm flipV="1">
            <a:off x="1371600" y="2706688"/>
            <a:ext cx="1930400" cy="1041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Line 4"/>
          <p:cNvSpPr>
            <a:spLocks noChangeShapeType="1"/>
          </p:cNvSpPr>
          <p:nvPr/>
        </p:nvSpPr>
        <p:spPr bwMode="auto">
          <a:xfrm>
            <a:off x="1371600" y="3805238"/>
            <a:ext cx="2082800" cy="86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3389313" y="2454275"/>
            <a:ext cx="7143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120</a:t>
            </a:r>
          </a:p>
        </p:txBody>
      </p:sp>
      <p:sp>
        <p:nvSpPr>
          <p:cNvPr id="17415" name="Rectangle 6"/>
          <p:cNvSpPr>
            <a:spLocks noChangeArrowheads="1"/>
          </p:cNvSpPr>
          <p:nvPr/>
        </p:nvSpPr>
        <p:spPr bwMode="auto">
          <a:xfrm>
            <a:off x="3567113" y="4410075"/>
            <a:ext cx="5365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90</a:t>
            </a:r>
          </a:p>
        </p:txBody>
      </p:sp>
      <p:sp>
        <p:nvSpPr>
          <p:cNvPr id="17416" name="Rectangle 7"/>
          <p:cNvSpPr>
            <a:spLocks noChangeArrowheads="1"/>
          </p:cNvSpPr>
          <p:nvPr/>
        </p:nvSpPr>
        <p:spPr bwMode="auto">
          <a:xfrm>
            <a:off x="1204913" y="4968875"/>
            <a:ext cx="19081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Stock Price</a:t>
            </a:r>
          </a:p>
        </p:txBody>
      </p:sp>
      <p:sp>
        <p:nvSpPr>
          <p:cNvPr id="17417" name="Rectangle 8"/>
          <p:cNvSpPr>
            <a:spLocks noChangeArrowheads="1"/>
          </p:cNvSpPr>
          <p:nvPr/>
        </p:nvSpPr>
        <p:spPr bwMode="auto">
          <a:xfrm>
            <a:off x="5167313" y="3500438"/>
            <a:ext cx="43815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7418" name="Line 9"/>
          <p:cNvSpPr>
            <a:spLocks noChangeShapeType="1"/>
          </p:cNvSpPr>
          <p:nvPr/>
        </p:nvSpPr>
        <p:spPr bwMode="auto">
          <a:xfrm flipV="1">
            <a:off x="5664200" y="2649538"/>
            <a:ext cx="1930400" cy="1041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Line 10"/>
          <p:cNvSpPr>
            <a:spLocks noChangeShapeType="1"/>
          </p:cNvSpPr>
          <p:nvPr/>
        </p:nvSpPr>
        <p:spPr bwMode="auto">
          <a:xfrm>
            <a:off x="5664200" y="3759200"/>
            <a:ext cx="2082800" cy="86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Rectangle 11"/>
          <p:cNvSpPr>
            <a:spLocks noChangeArrowheads="1"/>
          </p:cNvSpPr>
          <p:nvPr/>
        </p:nvSpPr>
        <p:spPr bwMode="auto">
          <a:xfrm>
            <a:off x="7758113" y="2436813"/>
            <a:ext cx="53657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7980363" y="4364038"/>
            <a:ext cx="35877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7422" name="Rectangle 13"/>
          <p:cNvSpPr>
            <a:spLocks noChangeArrowheads="1"/>
          </p:cNvSpPr>
          <p:nvPr/>
        </p:nvSpPr>
        <p:spPr bwMode="auto">
          <a:xfrm>
            <a:off x="5776913" y="4816475"/>
            <a:ext cx="3077767" cy="95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Call Option Payoff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         X = 110</a:t>
            </a:r>
          </a:p>
        </p:txBody>
      </p:sp>
      <p:sp>
        <p:nvSpPr>
          <p:cNvPr id="17423" name="TextBox 1"/>
          <p:cNvSpPr txBox="1">
            <a:spLocks noChangeArrowheads="1"/>
          </p:cNvSpPr>
          <p:nvPr/>
        </p:nvSpPr>
        <p:spPr bwMode="auto">
          <a:xfrm>
            <a:off x="487363" y="1519238"/>
            <a:ext cx="46799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latin typeface="Arial" panose="020B0604020202020204" pitchFamily="34" charset="0"/>
              </a:rPr>
              <a:t>u </a:t>
            </a:r>
            <a:r>
              <a:rPr lang="en-US" altLang="en-US" sz="2400" dirty="0">
                <a:latin typeface="Arial" panose="020B0604020202020204" pitchFamily="34" charset="0"/>
              </a:rPr>
              <a:t>= 1.20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latin typeface="Arial" panose="020B0604020202020204" pitchFamily="34" charset="0"/>
              </a:rPr>
              <a:t>d </a:t>
            </a:r>
            <a:r>
              <a:rPr lang="en-US" altLang="en-US" sz="2400" dirty="0">
                <a:latin typeface="Arial" panose="020B0604020202020204" pitchFamily="34" charset="0"/>
              </a:rPr>
              <a:t>= 0.9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/>
              <a:t>Empirical Evidence on Option Pricing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Calibri (Body)"/>
              </a:rPr>
              <a:t>B-S model generates values fairly close to actual prices of traded options.</a:t>
            </a:r>
          </a:p>
          <a:p>
            <a:pPr eaLnBrk="1" hangingPunct="1"/>
            <a:r>
              <a:rPr lang="en-US" altLang="en-US" dirty="0">
                <a:latin typeface="Calibri (Body)"/>
              </a:rPr>
              <a:t>Biggest concern is volatility</a:t>
            </a:r>
          </a:p>
          <a:p>
            <a:pPr marL="628650" lvl="1" indent="-266700" eaLnBrk="1" hangingPunct="1"/>
            <a:r>
              <a:rPr lang="en-US" altLang="en-US" dirty="0">
                <a:latin typeface="Calibri (Body)"/>
              </a:rPr>
              <a:t>The implied volatility of all options on a given stock with the same expiration date should be equal.</a:t>
            </a:r>
          </a:p>
          <a:p>
            <a:pPr marL="628650" lvl="1" indent="-266700" eaLnBrk="1" hangingPunct="1"/>
            <a:r>
              <a:rPr lang="en-US" altLang="en-US" dirty="0">
                <a:latin typeface="Calibri (Body)"/>
              </a:rPr>
              <a:t>Empirical test show that implied volatility actually falls as exercise price increases.</a:t>
            </a:r>
          </a:p>
          <a:p>
            <a:pPr marL="628650" lvl="1" indent="-266700" eaLnBrk="1" hangingPunct="1"/>
            <a:r>
              <a:rPr lang="en-US" altLang="en-US" dirty="0">
                <a:latin typeface="Calibri (Body)"/>
              </a:rPr>
              <a:t>This may be due to fears of a market crash</a:t>
            </a:r>
            <a:r>
              <a:rPr lang="en-US" altLang="en-US" dirty="0"/>
              <a:t>.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991600" cy="1143000"/>
          </a:xfrm>
        </p:spPr>
        <p:txBody>
          <a:bodyPr lIns="90488" tIns="44450" rIns="90488" bIns="44450" rtlCol="0" anchorCtr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/>
              <a:t>Figure 21.13 Implied Volatility of the S&amp;P 500 Index as a Function of Exercise Price</a:t>
            </a:r>
          </a:p>
        </p:txBody>
      </p:sp>
      <p:pic>
        <p:nvPicPr>
          <p:cNvPr id="43011" name="Picture 4" descr="bod8237x_21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1600200"/>
            <a:ext cx="5256212" cy="448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56183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 lIns="90488" tIns="44450" rIns="90488" bIns="44450" anchorCtr="1"/>
          <a:lstStyle/>
          <a:p>
            <a:pPr eaLnBrk="1" hangingPunct="1"/>
            <a:r>
              <a:rPr lang="en-US" altLang="en-US" sz="3600"/>
              <a:t>Binomial Option Pricing: Text Example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5800" y="2057400"/>
            <a:ext cx="385445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400" b="1" u="sng" dirty="0">
                <a:latin typeface="Times New Roman" panose="02020603050405020304" pitchFamily="18" charset="0"/>
              </a:rPr>
              <a:t>Alternative Portfolio</a:t>
            </a:r>
            <a:endParaRPr lang="en-US" altLang="en-US" sz="2400" b="1" dirty="0">
              <a:latin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Buy 1 share of stock at $100</a:t>
            </a:r>
          </a:p>
          <a:p>
            <a:pPr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Borrow $81.82 (10% Rate)</a:t>
            </a:r>
          </a:p>
          <a:p>
            <a:pPr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Net outlay $18.18</a:t>
            </a:r>
          </a:p>
          <a:p>
            <a:pPr>
              <a:buFontTx/>
              <a:buNone/>
            </a:pPr>
            <a:r>
              <a:rPr lang="en-US" altLang="en-US" sz="2400" b="1" u="sng" dirty="0">
                <a:latin typeface="Times New Roman" panose="02020603050405020304" pitchFamily="18" charset="0"/>
              </a:rPr>
              <a:t>Payoff</a:t>
            </a:r>
          </a:p>
          <a:p>
            <a:pPr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Value of Stock    90   120</a:t>
            </a:r>
          </a:p>
          <a:p>
            <a:pPr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Repay loan        </a:t>
            </a:r>
            <a:r>
              <a:rPr lang="en-US" altLang="en-US" sz="2400" b="1" u="sng" dirty="0">
                <a:latin typeface="Times New Roman" panose="02020603050405020304" pitchFamily="18" charset="0"/>
              </a:rPr>
              <a:t>- 90 - 90</a:t>
            </a:r>
          </a:p>
          <a:p>
            <a:pPr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Net Payoff	      0     30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4572000" y="2895600"/>
            <a:ext cx="9810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18.18</a:t>
            </a:r>
          </a:p>
        </p:txBody>
      </p:sp>
      <p:sp>
        <p:nvSpPr>
          <p:cNvPr id="18437" name="Line 4"/>
          <p:cNvSpPr>
            <a:spLocks noChangeShapeType="1"/>
          </p:cNvSpPr>
          <p:nvPr/>
        </p:nvSpPr>
        <p:spPr bwMode="auto">
          <a:xfrm flipV="1">
            <a:off x="5638800" y="2108200"/>
            <a:ext cx="1930400" cy="1041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Line 5"/>
          <p:cNvSpPr>
            <a:spLocks noChangeShapeType="1"/>
          </p:cNvSpPr>
          <p:nvPr/>
        </p:nvSpPr>
        <p:spPr bwMode="auto">
          <a:xfrm>
            <a:off x="5638800" y="3124200"/>
            <a:ext cx="2082800" cy="86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7772400" y="1905000"/>
            <a:ext cx="5365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30</a:t>
            </a:r>
          </a:p>
        </p:txBody>
      </p:sp>
      <p:sp>
        <p:nvSpPr>
          <p:cNvPr id="18440" name="Rectangle 7"/>
          <p:cNvSpPr>
            <a:spLocks noChangeArrowheads="1"/>
          </p:cNvSpPr>
          <p:nvPr/>
        </p:nvSpPr>
        <p:spPr bwMode="auto">
          <a:xfrm>
            <a:off x="7986713" y="3825875"/>
            <a:ext cx="3587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5929313" y="4359275"/>
            <a:ext cx="273685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Payoff Structure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is exactly 3 times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the Call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4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 lIns="90488" tIns="44450" rIns="90488" bIns="44450" anchorCtr="1"/>
          <a:lstStyle/>
          <a:p>
            <a:pPr eaLnBrk="1" hangingPunct="1"/>
            <a:r>
              <a:rPr lang="en-US" altLang="en-US" sz="3400"/>
              <a:t>Binomial Option Pricing: Text Example 	</a:t>
            </a: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763588" y="2801938"/>
            <a:ext cx="120015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18.18</a:t>
            </a:r>
          </a:p>
        </p:txBody>
      </p:sp>
      <p:sp>
        <p:nvSpPr>
          <p:cNvPr id="19460" name="Line 3"/>
          <p:cNvSpPr>
            <a:spLocks noChangeShapeType="1"/>
          </p:cNvSpPr>
          <p:nvPr/>
        </p:nvSpPr>
        <p:spPr bwMode="auto">
          <a:xfrm flipV="1">
            <a:off x="1905000" y="2133600"/>
            <a:ext cx="1701800" cy="1041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Line 4"/>
          <p:cNvSpPr>
            <a:spLocks noChangeShapeType="1"/>
          </p:cNvSpPr>
          <p:nvPr/>
        </p:nvSpPr>
        <p:spPr bwMode="auto">
          <a:xfrm>
            <a:off x="1920875" y="3187700"/>
            <a:ext cx="1863725" cy="7493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3810000" y="1981200"/>
            <a:ext cx="5365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30</a:t>
            </a:r>
          </a:p>
        </p:txBody>
      </p:sp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3973513" y="3763963"/>
            <a:ext cx="35877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9464" name="Rectangle 7"/>
          <p:cNvSpPr>
            <a:spLocks noChangeArrowheads="1"/>
          </p:cNvSpPr>
          <p:nvPr/>
        </p:nvSpPr>
        <p:spPr bwMode="auto">
          <a:xfrm>
            <a:off x="4953000" y="2819400"/>
            <a:ext cx="6223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3C</a:t>
            </a:r>
          </a:p>
        </p:txBody>
      </p:sp>
      <p:sp>
        <p:nvSpPr>
          <p:cNvPr id="19465" name="Line 8"/>
          <p:cNvSpPr>
            <a:spLocks noChangeShapeType="1"/>
          </p:cNvSpPr>
          <p:nvPr/>
        </p:nvSpPr>
        <p:spPr bwMode="auto">
          <a:xfrm flipV="1">
            <a:off x="5638800" y="2108200"/>
            <a:ext cx="1930400" cy="1041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Line 9"/>
          <p:cNvSpPr>
            <a:spLocks noChangeShapeType="1"/>
          </p:cNvSpPr>
          <p:nvPr/>
        </p:nvSpPr>
        <p:spPr bwMode="auto">
          <a:xfrm>
            <a:off x="5638800" y="3124200"/>
            <a:ext cx="2082800" cy="86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Rectangle 10"/>
          <p:cNvSpPr>
            <a:spLocks noChangeArrowheads="1"/>
          </p:cNvSpPr>
          <p:nvPr/>
        </p:nvSpPr>
        <p:spPr bwMode="auto">
          <a:xfrm>
            <a:off x="7758113" y="1920875"/>
            <a:ext cx="5365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30</a:t>
            </a:r>
          </a:p>
        </p:txBody>
      </p:sp>
      <p:sp>
        <p:nvSpPr>
          <p:cNvPr id="19468" name="Rectangle 11"/>
          <p:cNvSpPr>
            <a:spLocks noChangeArrowheads="1"/>
          </p:cNvSpPr>
          <p:nvPr/>
        </p:nvSpPr>
        <p:spPr bwMode="auto">
          <a:xfrm>
            <a:off x="8001000" y="3810000"/>
            <a:ext cx="3587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1447800" y="4876800"/>
            <a:ext cx="19748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3C = $18.18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C  =   $6.06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US" altLang="en-US" sz="3400"/>
              <a:t>Replication of Payoffs and Option Values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458200" cy="4953000"/>
          </a:xfrm>
        </p:spPr>
        <p:txBody>
          <a:bodyPr lIns="90488" tIns="44450" rIns="90488" bIns="44450"/>
          <a:lstStyle/>
          <a:p>
            <a:pPr eaLnBrk="1" hangingPunct="1"/>
            <a:r>
              <a:rPr lang="en-US" altLang="en-US" sz="3000" dirty="0">
                <a:latin typeface="Calibri (Body)"/>
              </a:rPr>
              <a:t>Alternative Portfolio - one share of stock and 3 calls written (X = 110)</a:t>
            </a:r>
          </a:p>
          <a:p>
            <a:pPr eaLnBrk="1" hangingPunct="1"/>
            <a:r>
              <a:rPr lang="en-US" altLang="en-US" sz="3000" dirty="0">
                <a:latin typeface="Calibri (Body)"/>
              </a:rPr>
              <a:t>Portfolio is perfectly hedged:</a:t>
            </a:r>
          </a:p>
          <a:p>
            <a:pPr eaLnBrk="1" hangingPunct="1">
              <a:buFontTx/>
              <a:buNone/>
            </a:pPr>
            <a:r>
              <a:rPr lang="en-US" altLang="en-US" sz="3000" dirty="0">
                <a:latin typeface="Calibri (Body)"/>
              </a:rPr>
              <a:t>	Stock Value		90		120</a:t>
            </a:r>
          </a:p>
          <a:p>
            <a:pPr eaLnBrk="1" hangingPunct="1">
              <a:buFontTx/>
              <a:buNone/>
            </a:pPr>
            <a:r>
              <a:rPr lang="en-US" altLang="en-US" sz="3000" dirty="0">
                <a:latin typeface="Calibri (Body)"/>
              </a:rPr>
              <a:t>	Call Obligation		</a:t>
            </a:r>
            <a:r>
              <a:rPr lang="en-US" altLang="en-US" sz="3000" u="sng" dirty="0">
                <a:latin typeface="Calibri (Body)"/>
              </a:rPr>
              <a:t>0</a:t>
            </a:r>
            <a:r>
              <a:rPr lang="en-US" altLang="en-US" sz="3000" dirty="0">
                <a:latin typeface="Calibri (Body)"/>
              </a:rPr>
              <a:t>	        	 </a:t>
            </a:r>
            <a:r>
              <a:rPr lang="en-US" altLang="en-US" sz="3000" u="sng" dirty="0">
                <a:latin typeface="Calibri (Body)"/>
              </a:rPr>
              <a:t>-30</a:t>
            </a:r>
            <a:endParaRPr lang="en-US" altLang="en-US" sz="3000" dirty="0">
              <a:latin typeface="Calibri (Body)"/>
            </a:endParaRPr>
          </a:p>
          <a:p>
            <a:pPr eaLnBrk="1" hangingPunct="1">
              <a:buFontTx/>
              <a:buNone/>
            </a:pPr>
            <a:r>
              <a:rPr lang="en-US" altLang="en-US" sz="3000" dirty="0">
                <a:latin typeface="Calibri (Body)"/>
              </a:rPr>
              <a:t>	Net payoff		90		  90</a:t>
            </a:r>
          </a:p>
          <a:p>
            <a:pPr eaLnBrk="1" hangingPunct="1">
              <a:buFontTx/>
              <a:buNone/>
            </a:pPr>
            <a:r>
              <a:rPr lang="en-US" altLang="en-US" sz="3000" dirty="0">
                <a:latin typeface="Calibri (Body)"/>
              </a:rPr>
              <a:t>Hence  </a:t>
            </a:r>
            <a:r>
              <a:rPr lang="en-US" altLang="ko-KR" sz="3000" dirty="0">
                <a:ea typeface="Gulim" panose="020B0600000101010101" pitchFamily="34" charset="-127"/>
              </a:rPr>
              <a:t>100 - 3C = 90/(1 + </a:t>
            </a:r>
            <a:r>
              <a:rPr lang="en-US" altLang="ko-KR" sz="3000" dirty="0" err="1">
                <a:ea typeface="Gulim" panose="020B0600000101010101" pitchFamily="34" charset="-127"/>
              </a:rPr>
              <a:t>r</a:t>
            </a:r>
            <a:r>
              <a:rPr lang="en-US" altLang="ko-KR" sz="3000" baseline="-25000" dirty="0" err="1">
                <a:ea typeface="Gulim" panose="020B0600000101010101" pitchFamily="34" charset="-127"/>
              </a:rPr>
              <a:t>f</a:t>
            </a:r>
            <a:r>
              <a:rPr lang="en-US" altLang="ko-KR" sz="3000" dirty="0">
                <a:ea typeface="Gulim" panose="020B0600000101010101" pitchFamily="34" charset="-127"/>
              </a:rPr>
              <a:t>) = 90/(1.1) = 81.82 </a:t>
            </a:r>
          </a:p>
          <a:p>
            <a:pPr eaLnBrk="1" hangingPunct="1">
              <a:buFontTx/>
              <a:buNone/>
            </a:pPr>
            <a:r>
              <a:rPr lang="en-US" altLang="ko-KR" sz="3000" dirty="0">
                <a:ea typeface="Gulim" panose="020B0600000101010101" pitchFamily="34" charset="-127"/>
              </a:rPr>
              <a:t>                            3C = 100 – 81.82 = 18.18</a:t>
            </a:r>
          </a:p>
          <a:p>
            <a:pPr eaLnBrk="1" hangingPunct="1">
              <a:buFontTx/>
              <a:buNone/>
            </a:pPr>
            <a:r>
              <a:rPr lang="en-US" altLang="ko-KR" sz="3000" dirty="0">
                <a:ea typeface="Gulim" panose="020B0600000101010101" pitchFamily="34" charset="-127"/>
              </a:rPr>
              <a:t>                                  Thus   C = 6.06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Hedge Ratio</a:t>
            </a:r>
          </a:p>
        </p:txBody>
      </p:sp>
      <p:sp>
        <p:nvSpPr>
          <p:cNvPr id="21507" name="Content Placeholder 3"/>
          <p:cNvSpPr>
            <a:spLocks noGrp="1"/>
          </p:cNvSpPr>
          <p:nvPr>
            <p:ph idx="1"/>
          </p:nvPr>
        </p:nvSpPr>
        <p:spPr>
          <a:xfrm>
            <a:off x="533400" y="151288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Calibri (Body)"/>
              </a:rPr>
              <a:t>In the example, the hedge ratio = 1 share to 3 calls or 1/3.</a:t>
            </a:r>
          </a:p>
          <a:p>
            <a:pPr eaLnBrk="1" hangingPunct="1"/>
            <a:r>
              <a:rPr lang="en-US" altLang="en-US" sz="2800" dirty="0">
                <a:latin typeface="Calibri (Body)"/>
              </a:rPr>
              <a:t>Generally, the hedge ratio is: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graphicFrame>
        <p:nvGraphicFramePr>
          <p:cNvPr id="21508" name="Object 2"/>
          <p:cNvGraphicFramePr>
            <a:graphicFrameLocks noChangeAspect="1"/>
          </p:cNvGraphicFramePr>
          <p:nvPr/>
        </p:nvGraphicFramePr>
        <p:xfrm>
          <a:off x="1219200" y="3282950"/>
          <a:ext cx="4564063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3" imgW="2387600" imgH="431800" progId="Equation.3">
                  <p:embed/>
                </p:oleObj>
              </mc:Choice>
              <mc:Fallback>
                <p:oleObj name="Equation" r:id="rId3" imgW="2387600" imgH="431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282950"/>
                        <a:ext cx="4564063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9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48138"/>
            <a:ext cx="29718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5341938"/>
            <a:ext cx="638810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6"/>
  <p:tag name="MMPROD_UIDATA" val="&lt;database version=&quot;7.0&quot;&gt;&lt;object type=&quot;1&quot; unique_id=&quot;10001&quot;&gt;&lt;object type=&quot;8&quot; unique_id=&quot;13362&quot;&gt;&lt;/object&gt;&lt;object type=&quot;2&quot; unique_id=&quot;13363&quot;&gt;&lt;object type=&quot;3&quot; unique_id=&quot;13364&quot;&gt;&lt;property id=&quot;20148&quot; value=&quot;5&quot;/&gt;&lt;property id=&quot;20300&quot; value=&quot;Slide 1 - &amp;quot;CHAPTER 21&amp;quot;&quot;/&gt;&lt;property id=&quot;20307&quot; value=&quot;292&quot;/&gt;&lt;/object&gt;&lt;object type=&quot;3&quot; unique_id=&quot;13365&quot;&gt;&lt;property id=&quot;20148&quot; value=&quot;5&quot;/&gt;&lt;property id=&quot;20300&quot; value=&quot;Slide 2 - &amp;quot;Option Values&amp;quot;&quot;/&gt;&lt;property id=&quot;20307&quot; value=&quot;293&quot;/&gt;&lt;/object&gt;&lt;object type=&quot;3&quot; unique_id=&quot;13366&quot;&gt;&lt;property id=&quot;20148&quot; value=&quot;5&quot;/&gt;&lt;property id=&quot;20300&quot; value=&quot;Slide 3 - &amp;quot;Figure 21.1 Call Option Value &amp;#x0D;&amp;#x0A;before Expiration &amp;quot;&quot;/&gt;&lt;property id=&quot;20307&quot; value=&quot;294&quot;/&gt;&lt;/object&gt;&lt;object type=&quot;3&quot; unique_id=&quot;13367&quot;&gt;&lt;property id=&quot;20148&quot; value=&quot;5&quot;/&gt;&lt;property id=&quot;20300&quot; value=&quot;Slide 4 - &amp;quot;Table 21.1 Determinants of Call &amp;#x0D;&amp;#x0A;Option Values&amp;quot;&quot;/&gt;&lt;property id=&quot;20307&quot; value=&quot;295&quot;/&gt;&lt;/object&gt;&lt;object type=&quot;3&quot; unique_id=&quot;13368&quot;&gt;&lt;property id=&quot;20148&quot; value=&quot;5&quot;/&gt;&lt;property id=&quot;20300&quot; value=&quot;Slide 5 - &amp;quot;Restrictions on Option Value: Call&amp;quot;&quot;/&gt;&lt;property id=&quot;20307&quot; value=&quot;296&quot;/&gt;&lt;/object&gt;&lt;object type=&quot;3&quot; unique_id=&quot;13369&quot;&gt;&lt;property id=&quot;20148&quot; value=&quot;5&quot;/&gt;&lt;property id=&quot;20300&quot; value=&quot;Slide 6 - &amp;quot;Figure 21.2 Range of Possible Call Option Values&amp;quot;&quot;/&gt;&lt;property id=&quot;20307&quot; value=&quot;297&quot;/&gt;&lt;/object&gt;&lt;object type=&quot;3&quot; unique_id=&quot;13370&quot;&gt;&lt;property id=&quot;20148&quot; value=&quot;5&quot;/&gt;&lt;property id=&quot;20300&quot; value=&quot;Slide 7 - &amp;quot;Figure 21.3 Call Option Value as a Function of the Current Stock Price &amp;quot;&quot;/&gt;&lt;property id=&quot;20307&quot; value=&quot;298&quot;/&gt;&lt;/object&gt;&lt;object type=&quot;3&quot; unique_id=&quot;13371&quot;&gt;&lt;property id=&quot;20148&quot; value=&quot;5&quot;/&gt;&lt;property id=&quot;20300&quot; value=&quot;Slide 8 - &amp;quot;Early Exercise: Calls&amp;quot;&quot;/&gt;&lt;property id=&quot;20307&quot; value=&quot;336&quot;/&gt;&lt;/object&gt;&lt;object type=&quot;3&quot; unique_id=&quot;13372&quot;&gt;&lt;property id=&quot;20148&quot; value=&quot;5&quot;/&gt;&lt;property id=&quot;20300&quot; value=&quot;Slide 9 - &amp;quot;Early Exercise: Puts&amp;quot;&quot;/&gt;&lt;property id=&quot;20307&quot; value=&quot;337&quot;/&gt;&lt;/object&gt;&lt;object type=&quot;3&quot; unique_id=&quot;13373&quot;&gt;&lt;property id=&quot;20148&quot; value=&quot;5&quot;/&gt;&lt;property id=&quot;20300&quot; value=&quot;Slide 10 - &amp;quot;Figure 21.4 Put Option Values as a Function of the Current Stock Price &amp;quot;&quot;/&gt;&lt;property id=&quot;20307&quot; value=&quot;299&quot;/&gt;&lt;/object&gt;&lt;object type=&quot;3&quot; unique_id=&quot;13374&quot;&gt;&lt;property id=&quot;20148&quot; value=&quot;5&quot;/&gt;&lt;property id=&quot;20300&quot; value=&quot;Slide 11 - &amp;quot;Binomial Option Pricing: Text Example&amp;quot;&quot;/&gt;&lt;property id=&quot;20307&quot; value=&quot;300&quot;/&gt;&lt;/object&gt;&lt;object type=&quot;3&quot; unique_id=&quot;13375&quot;&gt;&lt;property id=&quot;20148&quot; value=&quot;5&quot;/&gt;&lt;property id=&quot;20300&quot; value=&quot;Slide 12 - &amp;quot;Binomial Option Pricing: Text Example&amp;quot;&quot;/&gt;&lt;property id=&quot;20307&quot; value=&quot;301&quot;/&gt;&lt;/object&gt;&lt;object type=&quot;3&quot; unique_id=&quot;13376&quot;&gt;&lt;property id=&quot;20148&quot; value=&quot;5&quot;/&gt;&lt;property id=&quot;20300&quot; value=&quot;Slide 13 - &amp;quot;Binomial Option Pricing: Text Example &amp;amp;#x09;&amp;quot;&quot;/&gt;&lt;property id=&quot;20307&quot; value=&quot;302&quot;/&gt;&lt;/object&gt;&lt;object type=&quot;3&quot; unique_id=&quot;13377&quot;&gt;&lt;property id=&quot;20148&quot; value=&quot;5&quot;/&gt;&lt;property id=&quot;20300&quot; value=&quot;Slide 14 - &amp;quot;Replication of Payoffs and Option Values&amp;quot;&quot;/&gt;&lt;property id=&quot;20307&quot; value=&quot;303&quot;/&gt;&lt;/object&gt;&lt;object type=&quot;3&quot; unique_id=&quot;13378&quot;&gt;&lt;property id=&quot;20148&quot; value=&quot;5&quot;/&gt;&lt;property id=&quot;20300&quot; value=&quot;Slide 15 - &amp;quot;Hedge Ratio&amp;quot;&quot;/&gt;&lt;property id=&quot;20307&quot; value=&quot;338&quot;/&gt;&lt;/object&gt;&lt;object type=&quot;3&quot; unique_id=&quot;13379&quot;&gt;&lt;property id=&quot;20148&quot; value=&quot;5&quot;/&gt;&lt;property id=&quot;20300&quot; value=&quot;Slide 16 - &amp;quot;Expanding to Consider Three Intervals&amp;quot;&quot;/&gt;&lt;property id=&quot;20307&quot; value=&quot;306&quot;/&gt;&lt;/object&gt;&lt;object type=&quot;3&quot; unique_id=&quot;13380&quot;&gt;&lt;property id=&quot;20148&quot; value=&quot;5&quot;/&gt;&lt;property id=&quot;20300&quot; value=&quot;Slide 17 - &amp;quot;Expanding to Consider Three &amp;#x0D;&amp;#x0A;Intervals&amp;quot;&quot;/&gt;&lt;property id=&quot;20307&quot; value=&quot;307&quot;/&gt;&lt;/object&gt;&lt;object type=&quot;3&quot; unique_id=&quot;13381&quot;&gt;&lt;property id=&quot;20148&quot; value=&quot;5&quot;/&gt;&lt;property id=&quot;20300&quot; value=&quot;Slide 18 - &amp;quot;Possible Outcomes with &amp;#x0D;&amp;#x0A;Three Intervals&amp;quot;&quot;/&gt;&lt;property id=&quot;20307&quot; value=&quot;308&quot;/&gt;&lt;/object&gt;&lt;object type=&quot;3&quot; unique_id=&quot;13382&quot;&gt;&lt;property id=&quot;20148&quot; value=&quot;5&quot;/&gt;&lt;property id=&quot;20300&quot; value=&quot;Slide 19 - &amp;quot;Black-Scholes Option Valuation&amp;quot;&quot;/&gt;&lt;property id=&quot;20307&quot; value=&quot;310&quot;/&gt;&lt;/object&gt;&lt;object type=&quot;3&quot; unique_id=&quot;13383&quot;&gt;&lt;property id=&quot;20148&quot; value=&quot;5&quot;/&gt;&lt;property id=&quot;20300&quot; value=&quot;Slide 20 - &amp;quot;Black-Scholes Option Valuation&amp;quot;&quot;/&gt;&lt;property id=&quot;20307&quot; value=&quot;311&quot;/&gt;&lt;/object&gt;&lt;object type=&quot;3&quot; unique_id=&quot;13384&quot;&gt;&lt;property id=&quot;20148&quot; value=&quot;5&quot;/&gt;&lt;property id=&quot;20300&quot; value=&quot;Slide 21 - &amp;quot;Figure 21.6 A Standard Normal Curve&amp;quot;&quot;/&gt;&lt;property id=&quot;20307&quot; value=&quot;312&quot;/&gt;&lt;/object&gt;&lt;object type=&quot;3&quot; unique_id=&quot;13385&quot;&gt;&lt;property id=&quot;20148&quot; value=&quot;5&quot;/&gt;&lt;property id=&quot;20300&quot; value=&quot;Slide 22 - &amp;quot;Example 21.1 Black-Scholes Valuation&amp;quot;&quot;/&gt;&lt;property id=&quot;20307&quot; value=&quot;313&quot;/&gt;&lt;/object&gt;&lt;object type=&quot;3&quot; unique_id=&quot;13386&quot;&gt;&lt;property id=&quot;20148&quot; value=&quot;5&quot;/&gt;&lt;property id=&quot;20300&quot; value=&quot;Slide 23 - &amp;quot;Probabilities from Normal Distribution&amp;quot;&quot;/&gt;&lt;property id=&quot;20307&quot; value=&quot;314&quot;/&gt;&lt;/object&gt;&lt;object type=&quot;3&quot; unique_id=&quot;13387&quot;&gt;&lt;property id=&quot;20148&quot; value=&quot;5&quot;/&gt;&lt;property id=&quot;20300&quot; value=&quot;Slide 24 - &amp;quot;Call Option Value&amp;quot;&quot;/&gt;&lt;property id=&quot;20307&quot; value=&quot;317&quot;/&gt;&lt;/object&gt;&lt;object type=&quot;3&quot; unique_id=&quot;13388&quot;&gt;&lt;property id=&quot;20148&quot; value=&quot;5&quot;/&gt;&lt;property id=&quot;20300&quot; value=&quot;Slide 25 - &amp;quot;Black-Scholes Model with Dividends&amp;quot;&quot;/&gt;&lt;property id=&quot;20307&quot; value=&quot;321&quot;/&gt;&lt;/object&gt;&lt;object type=&quot;3&quot; unique_id=&quot;13389&quot;&gt;&lt;property id=&quot;20148&quot; value=&quot;5&quot;/&gt;&lt;property id=&quot;20300&quot; value=&quot;Slide 26 - &amp;quot;Example 21.3 Black-Scholes Put Valuation&amp;quot;&quot;/&gt;&lt;property id=&quot;20307&quot; value=&quot;322&quot;/&gt;&lt;/object&gt;&lt;object type=&quot;3&quot; unique_id=&quot;13390&quot;&gt;&lt;property id=&quot;20148&quot; value=&quot;5&quot;/&gt;&lt;property id=&quot;20300&quot; value=&quot;Slide 27 - &amp;quot;Put Option Valuation: Using Put-Call Parity&amp;quot;&quot;/&gt;&lt;property id=&quot;20307&quot; value=&quot;323&quot;/&gt;&lt;/object&gt;&lt;object type=&quot;3&quot; unique_id=&quot;13391&quot;&gt;&lt;property id=&quot;20148&quot; value=&quot;5&quot;/&gt;&lt;property id=&quot;20300&quot; value=&quot;Slide 28 - &amp;quot;Using the Black-Scholes Formula&amp;quot;&quot;/&gt;&lt;property id=&quot;20307&quot; value=&quot;324&quot;/&gt;&lt;/object&gt;&lt;object type=&quot;3&quot; unique_id=&quot;13392&quot;&gt;&lt;property id=&quot;20148&quot; value=&quot;5&quot;/&gt;&lt;property id=&quot;20300&quot; value=&quot;Slide 29 - &amp;quot;Figure 21.9 Call Option Value and Hedge Ratio&amp;quot;&quot;/&gt;&lt;property id=&quot;20307&quot; value=&quot;325&quot;/&gt;&lt;/object&gt;&lt;object type=&quot;3&quot; unique_id=&quot;13393&quot;&gt;&lt;property id=&quot;20148&quot; value=&quot;5&quot;/&gt;&lt;property id=&quot;20300&quot; value=&quot;Slide 30 - &amp;quot;Portfolio Insurance &amp;quot;&quot;/&gt;&lt;property id=&quot;20307&quot; value=&quot;326&quot;/&gt;&lt;/object&gt;&lt;object type=&quot;3&quot; unique_id=&quot;13394&quot;&gt;&lt;property id=&quot;20148&quot; value=&quot;5&quot;/&gt;&lt;property id=&quot;20300&quot; value=&quot;Slide 31 - &amp;quot;Figure 21.10 Profit on a Protective Put Strategy&amp;quot;&quot;/&gt;&lt;property id=&quot;20307&quot; value=&quot;327&quot;/&gt;&lt;/object&gt;&lt;object type=&quot;3&quot; unique_id=&quot;13395&quot;&gt;&lt;property id=&quot;20148&quot; value=&quot;5&quot;/&gt;&lt;property id=&quot;20300&quot; value=&quot;Slide 32 - &amp;quot;Figure 21.11 Hedge Ratios Change as the Stock Price Fluctuates&amp;quot;&quot;/&gt;&lt;property id=&quot;20307&quot; value=&quot;328&quot;/&gt;&lt;/object&gt;&lt;object type=&quot;3&quot; unique_id=&quot;13396&quot;&gt;&lt;property id=&quot;20148&quot; value=&quot;5&quot;/&gt;&lt;property id=&quot;20300&quot; value=&quot;Slide 33 - &amp;quot;Hedging On Mispriced Options&amp;quot;&quot;/&gt;&lt;property id=&quot;20307&quot; value=&quot;330&quot;/&gt;&lt;/object&gt;&lt;object type=&quot;3&quot; unique_id=&quot;13397&quot;&gt;&lt;property id=&quot;20148&quot; value=&quot;5&quot;/&gt;&lt;property id=&quot;20300&quot; value=&quot;Slide 34 - &amp;quot;Hedging and Delta&amp;quot;&quot;/&gt;&lt;property id=&quot;20307&quot; value=&quot;331&quot;/&gt;&lt;/object&gt;&lt;object type=&quot;3&quot; unique_id=&quot;13398&quot;&gt;&lt;property id=&quot;20148&quot; value=&quot;5&quot;/&gt;&lt;property id=&quot;20300&quot; value=&quot;Slide 35 - &amp;quot;Example 21.6 Speculating on &amp;#x0D;&amp;#x0A;Mispriced Options&amp;quot;&quot;/&gt;&lt;property id=&quot;20307&quot; value=&quot;332&quot;/&gt;&lt;/object&gt;&lt;object type=&quot;3&quot; unique_id=&quot;13399&quot;&gt;&lt;property id=&quot;20148&quot; value=&quot;5&quot;/&gt;&lt;property id=&quot;20300&quot; value=&quot;Slide 36 - &amp;quot;Table 21.3 Profit on a Hedged Put Portfolio&amp;quot;&quot;/&gt;&lt;property id=&quot;20307&quot; value=&quot;333&quot;/&gt;&lt;/object&gt;&lt;object type=&quot;3&quot; unique_id=&quot;13400&quot;&gt;&lt;property id=&quot;20148&quot; value=&quot;5&quot;/&gt;&lt;property id=&quot;20300&quot; value=&quot;Slide 37 - &amp;quot;Example 21.6 Conclusions&amp;quot;&quot;/&gt;&lt;property id=&quot;20307&quot; value=&quot;340&quot;/&gt;&lt;/object&gt;&lt;object type=&quot;3&quot; unique_id=&quot;13401&quot;&gt;&lt;property id=&quot;20148&quot; value=&quot;5&quot;/&gt;&lt;property id=&quot;20300&quot; value=&quot;Slide 38 - &amp;quot;Delta Neutral&amp;quot;&quot;/&gt;&lt;property id=&quot;20307&quot; value=&quot;341&quot;/&gt;&lt;/object&gt;&lt;object type=&quot;3&quot; unique_id=&quot;13402&quot;&gt;&lt;property id=&quot;20148&quot; value=&quot;5&quot;/&gt;&lt;property id=&quot;20300&quot; value=&quot;Slide 39 - &amp;quot;Table 21.4 Profits on Delta-Neutral Options Portfolio&amp;quot;&quot;/&gt;&lt;property id=&quot;20307&quot; value=&quot;334&quot;/&gt;&lt;/object&gt;&lt;object type=&quot;3&quot; unique_id=&quot;13403&quot;&gt;&lt;property id=&quot;20148&quot; value=&quot;5&quot;/&gt;&lt;property id=&quot;20300&quot; value=&quot;Slide 40 - &amp;quot;Empirical Evidence on Option Pricing&amp;quot;&quot;/&gt;&lt;property id=&quot;20307&quot; value=&quot;34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0e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ainContentSlideMaster">
  <a:themeElements>
    <a:clrScheme name="Custom 16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002060"/>
      </a:hlink>
      <a:folHlink>
        <a:srgbClr val="00206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HHE_Generic Accessible PPT Template_Editorial_v9_2019.potx" id="{41975DA0-F041-4DB0-8948-AC3BFD0C25BA}" vid="{B385948E-CF34-4CE8-9AC7-28DE40FDC656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10e PPT template</Template>
  <TotalTime>28020</TotalTime>
  <Words>2317</Words>
  <Application>Microsoft Office PowerPoint</Application>
  <PresentationFormat>On-screen Show (4:3)</PresentationFormat>
  <Paragraphs>300</Paragraphs>
  <Slides>51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6" baseType="lpstr">
      <vt:lpstr>굴림</vt:lpstr>
      <vt:lpstr>굴림</vt:lpstr>
      <vt:lpstr>Malgun Gothic</vt:lpstr>
      <vt:lpstr>PMingLiU</vt:lpstr>
      <vt:lpstr>Arial</vt:lpstr>
      <vt:lpstr>Calibri</vt:lpstr>
      <vt:lpstr>Calibri (Body)</vt:lpstr>
      <vt:lpstr>Constantia</vt:lpstr>
      <vt:lpstr>Symbol</vt:lpstr>
      <vt:lpstr>Tahoma</vt:lpstr>
      <vt:lpstr>Times New Roman</vt:lpstr>
      <vt:lpstr>10e PPT template</vt:lpstr>
      <vt:lpstr>Office Theme</vt:lpstr>
      <vt:lpstr>MainContentSlideMaster</vt:lpstr>
      <vt:lpstr>Equation</vt:lpstr>
      <vt:lpstr>Chapter Twenty One</vt:lpstr>
      <vt:lpstr>Option Values</vt:lpstr>
      <vt:lpstr>Figure 21.1 Call Option Value  before Expiration </vt:lpstr>
      <vt:lpstr>Table 21.1 Determinants of Call  Option Values</vt:lpstr>
      <vt:lpstr>Binomial Option Pricing: Text Example</vt:lpstr>
      <vt:lpstr>Binomial Option Pricing: Text Example</vt:lpstr>
      <vt:lpstr>Binomial Option Pricing: Text Example  </vt:lpstr>
      <vt:lpstr>Replication of Payoffs and Option Values</vt:lpstr>
      <vt:lpstr>Hedge Ratio</vt:lpstr>
      <vt:lpstr>Generalizing the Two-State Approach</vt:lpstr>
      <vt:lpstr>Generalizing the Two-State  Approach Continued</vt:lpstr>
      <vt:lpstr>Expanding to Consider Three Intervals</vt:lpstr>
      <vt:lpstr>Expanding to Consider Three  Intervals</vt:lpstr>
      <vt:lpstr>Possible Outcomes with  Three Intervals</vt:lpstr>
      <vt:lpstr>Making the Valuation Model Practical</vt:lpstr>
      <vt:lpstr>Probability Distribution </vt:lpstr>
      <vt:lpstr>Black-Scholes Option Valuation</vt:lpstr>
      <vt:lpstr>Black-Scholes Option Valuation</vt:lpstr>
      <vt:lpstr>Figure 21.6 A Standard Normal Curve</vt:lpstr>
      <vt:lpstr>Cumulative Normal Distribution</vt:lpstr>
      <vt:lpstr>Example 21.4 Black-Scholes Valuation</vt:lpstr>
      <vt:lpstr>Probabilities from Normal Distribution</vt:lpstr>
      <vt:lpstr>Probabilities from Normal Distribution Continued</vt:lpstr>
      <vt:lpstr>Probabilities from Normal Distribution</vt:lpstr>
      <vt:lpstr>Spreadsheet to Calculate Black-Scholes Option Values  http://highered.mheducation.com/sites/0077861671/student_view0/chapter21/excel_templates.html</vt:lpstr>
      <vt:lpstr>PowerPoint Presentation</vt:lpstr>
      <vt:lpstr>Call Option Value</vt:lpstr>
      <vt:lpstr>Using Goal Seek to Find Implied Volatility</vt:lpstr>
      <vt:lpstr>Calculation of Implied Volatility</vt:lpstr>
      <vt:lpstr>Figure 21.8 Implied Volatility of the S&amp;P 500 (VIX Index)</vt:lpstr>
      <vt:lpstr>Black-Scholes Model with Dividends</vt:lpstr>
      <vt:lpstr>Example 21.5 Black-Scholes Put Valuation</vt:lpstr>
      <vt:lpstr>Put Option Valuation: Using Put-Call Parity</vt:lpstr>
      <vt:lpstr>Using the Black-Scholes Formula</vt:lpstr>
      <vt:lpstr>Figure 21.9 Call Option Value and Hedge Ratio</vt:lpstr>
      <vt:lpstr>Portfolio Insurance </vt:lpstr>
      <vt:lpstr>Figure 21.10 Profit on a Protective Put Strategy</vt:lpstr>
      <vt:lpstr>Figure 21.11 Hedge Ratios Change as the Stock Price Fluctuates</vt:lpstr>
      <vt:lpstr>Hedging On Mispriced Options</vt:lpstr>
      <vt:lpstr>Story goes like this</vt:lpstr>
      <vt:lpstr>Hedging and Delta</vt:lpstr>
      <vt:lpstr>Example 21.8 Speculating on  Mispriced Options</vt:lpstr>
      <vt:lpstr>Calculation of Hedge Ratio (Delta)</vt:lpstr>
      <vt:lpstr>Table 21.3 Profit on a Hedged Put Portfolio</vt:lpstr>
      <vt:lpstr>Example 21.8 Conclusions</vt:lpstr>
      <vt:lpstr>Delta Neutral</vt:lpstr>
      <vt:lpstr>Another example</vt:lpstr>
      <vt:lpstr>Calculation of Hedge Ratio</vt:lpstr>
      <vt:lpstr>Table 21.4 Profits on Delta-Neutral Options Portfolio</vt:lpstr>
      <vt:lpstr>Empirical Evidence on Option Pricing</vt:lpstr>
      <vt:lpstr>Figure 21.13 Implied Volatility of the S&amp;P 500 Index as a Function of Exercise Price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</dc:creator>
  <cp:lastModifiedBy>Kee Chung</cp:lastModifiedBy>
  <cp:revision>256</cp:revision>
  <dcterms:created xsi:type="dcterms:W3CDTF">2004-10-03T21:09:17Z</dcterms:created>
  <dcterms:modified xsi:type="dcterms:W3CDTF">2025-09-26T20:37:03Z</dcterms:modified>
</cp:coreProperties>
</file>