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53"/>
  </p:notesMasterIdLst>
  <p:handoutMasterIdLst>
    <p:handoutMasterId r:id="rId54"/>
  </p:handoutMasterIdLst>
  <p:sldIdLst>
    <p:sldId id="292" r:id="rId2"/>
    <p:sldId id="293" r:id="rId3"/>
    <p:sldId id="330" r:id="rId4"/>
    <p:sldId id="332" r:id="rId5"/>
    <p:sldId id="331" r:id="rId6"/>
    <p:sldId id="333" r:id="rId7"/>
    <p:sldId id="334" r:id="rId8"/>
    <p:sldId id="335" r:id="rId9"/>
    <p:sldId id="336" r:id="rId10"/>
    <p:sldId id="294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37" r:id="rId21"/>
    <p:sldId id="338" r:id="rId22"/>
    <p:sldId id="305" r:id="rId23"/>
    <p:sldId id="339" r:id="rId24"/>
    <p:sldId id="308" r:id="rId25"/>
    <p:sldId id="340" r:id="rId26"/>
    <p:sldId id="355" r:id="rId27"/>
    <p:sldId id="351" r:id="rId28"/>
    <p:sldId id="352" r:id="rId29"/>
    <p:sldId id="353" r:id="rId30"/>
    <p:sldId id="354" r:id="rId31"/>
    <p:sldId id="342" r:id="rId32"/>
    <p:sldId id="366" r:id="rId33"/>
    <p:sldId id="312" r:id="rId34"/>
    <p:sldId id="313" r:id="rId35"/>
    <p:sldId id="356" r:id="rId36"/>
    <p:sldId id="343" r:id="rId37"/>
    <p:sldId id="315" r:id="rId38"/>
    <p:sldId id="316" r:id="rId39"/>
    <p:sldId id="344" r:id="rId40"/>
    <p:sldId id="317" r:id="rId41"/>
    <p:sldId id="318" r:id="rId42"/>
    <p:sldId id="357" r:id="rId43"/>
    <p:sldId id="358" r:id="rId44"/>
    <p:sldId id="359" r:id="rId45"/>
    <p:sldId id="360" r:id="rId46"/>
    <p:sldId id="361" r:id="rId47"/>
    <p:sldId id="362" r:id="rId48"/>
    <p:sldId id="363" r:id="rId49"/>
    <p:sldId id="367" r:id="rId50"/>
    <p:sldId id="364" r:id="rId51"/>
    <p:sldId id="365" r:id="rId52"/>
  </p:sldIdLst>
  <p:sldSz cx="9144000" cy="6858000" type="screen4x3"/>
  <p:notesSz cx="6858000" cy="9144000"/>
  <p:custDataLst>
    <p:tags r:id="rId5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B9"/>
    <a:srgbClr val="00CAC5"/>
    <a:srgbClr val="00CFCA"/>
    <a:srgbClr val="CCFFFF"/>
    <a:srgbClr val="009B9B"/>
    <a:srgbClr val="009E9A"/>
    <a:srgbClr val="000066"/>
    <a:srgbClr val="9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74" autoAdjust="0"/>
  </p:normalViewPr>
  <p:slideViewPr>
    <p:cSldViewPr>
      <p:cViewPr varScale="1">
        <p:scale>
          <a:sx n="95" d="100"/>
          <a:sy n="95" d="100"/>
        </p:scale>
        <p:origin x="166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FC39470-C5CD-46F2-BA63-C48F010C65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BFCA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222375"/>
            <a:ext cx="9144000" cy="15240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533400" y="6172200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5029200" y="6232525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>
                <a:solidFill>
                  <a:schemeClr val="bg1"/>
                </a:solidFill>
                <a:latin typeface="Constantia" pitchFamily="18" charset="0"/>
              </a:rPr>
              <a:t>INVESTMENTS</a:t>
            </a:r>
            <a:r>
              <a:rPr lang="en-US" altLang="en-US" dirty="0">
                <a:latin typeface="Constantia" pitchFamily="18" charset="0"/>
              </a:rPr>
              <a:t> </a:t>
            </a:r>
            <a:r>
              <a:rPr lang="en-US" altLang="en-US" sz="2000" dirty="0">
                <a:solidFill>
                  <a:schemeClr val="bg1"/>
                </a:solidFill>
                <a:latin typeface="Constantia" pitchFamily="18" charset="0"/>
              </a:rPr>
              <a:t>|</a:t>
            </a:r>
            <a:r>
              <a:rPr lang="en-US" altLang="en-US" sz="1400" dirty="0">
                <a:solidFill>
                  <a:schemeClr val="bg1"/>
                </a:solidFill>
                <a:latin typeface="Constantia" pitchFamily="18" charset="0"/>
              </a:rPr>
              <a:t> BODIE, KANE, MARCUS</a:t>
            </a:r>
          </a:p>
        </p:txBody>
      </p:sp>
      <p:sp>
        <p:nvSpPr>
          <p:cNvPr id="7" name="Rectangle 2"/>
          <p:cNvSpPr>
            <a:spLocks noChangeArrowheads="1"/>
          </p:cNvSpPr>
          <p:nvPr userDrawn="1"/>
        </p:nvSpPr>
        <p:spPr bwMode="auto">
          <a:xfrm>
            <a:off x="533400" y="6629400"/>
            <a:ext cx="83058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IN" altLang="en-US" sz="100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Copyright © 2014 McGraw-Hill Education. All rights reserved. No reproduction or distribution without the prior written consent of McGraw-Hill Education.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49362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anose="02030602050306030303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46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86BD-478C-4E50-A75A-BDD42EB1CF0F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72D18753-18D0-483C-8E8D-76EB038B2F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10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C6A13-9D02-4784-89D1-C164981D3AD1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474AD360-8E73-445D-867A-3D25E250DD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66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5"/>
          <p:cNvSpPr txBox="1">
            <a:spLocks noChangeArrowheads="1"/>
          </p:cNvSpPr>
          <p:nvPr userDrawn="1"/>
        </p:nvSpPr>
        <p:spPr bwMode="auto">
          <a:xfrm>
            <a:off x="76200" y="6264275"/>
            <a:ext cx="1600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latin typeface="Times New Roman" panose="02020603050405020304" pitchFamily="18" charset="0"/>
              </a:rPr>
              <a:t>20-</a:t>
            </a:r>
            <a:fld id="{0E999665-EB12-4606-8ABC-F86C59B09142}" type="slidenum">
              <a:rPr lang="en-US" altLang="en-US" sz="1200" smtClean="0">
                <a:latin typeface="Times New Roman" panose="02020603050405020304" pitchFamily="18" charset="0"/>
              </a:rPr>
              <a:pPr eaLnBrk="1" hangingPunct="1">
                <a:defRPr/>
              </a:pPr>
              <a:t>‹#›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533400" y="6172200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5029200" y="6232525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>
                <a:solidFill>
                  <a:schemeClr val="bg1"/>
                </a:solidFill>
                <a:latin typeface="Constantia" pitchFamily="18" charset="0"/>
              </a:rPr>
              <a:t>INVESTMENTS</a:t>
            </a:r>
            <a:r>
              <a:rPr lang="en-US" altLang="en-US" dirty="0">
                <a:latin typeface="Constantia" pitchFamily="18" charset="0"/>
              </a:rPr>
              <a:t> </a:t>
            </a:r>
            <a:r>
              <a:rPr lang="en-US" altLang="en-US" sz="2000" dirty="0">
                <a:solidFill>
                  <a:schemeClr val="bg1"/>
                </a:solidFill>
                <a:latin typeface="Constantia" pitchFamily="18" charset="0"/>
              </a:rPr>
              <a:t>|</a:t>
            </a:r>
            <a:r>
              <a:rPr lang="en-US" altLang="en-US" sz="1400" dirty="0">
                <a:solidFill>
                  <a:schemeClr val="bg1"/>
                </a:solidFill>
                <a:latin typeface="Constantia" pitchFamily="18" charset="0"/>
              </a:rPr>
              <a:t> BODIE, KANE, MARCUS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2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anose="02030602050306030303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175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B88E9-7A53-4F40-BA43-C1C3C73153D2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8AB01EA3-A49A-4B7D-857D-C92526029D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45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C29E4-8815-4101-9FB6-ACC5CC5DE2C9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80C091D0-3D7D-4216-B62A-B7668728FD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099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BA662-4E85-4483-B210-4159BE9CEB18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73572A57-68EC-47FB-9514-E98C41F017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06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AE7CF-948F-4DB3-ABC3-76B16AA296EB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40C1F189-EE02-4986-9D95-4884F28FD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968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3FC11-D02E-4551-9A2F-8AD985D19FD1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AE48970F-FF41-4514-BCA5-082767ADD8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81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FB707-7816-4260-A087-98E523E5BB4C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784BA3CC-E241-4A91-9F31-9977A9D69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10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C44F6-F520-4C40-A655-B25714B484BA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20-</a:t>
            </a:r>
            <a:fld id="{B82A7DE5-820C-4DBF-BA96-2F36508F5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45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A63D16-145F-4F4B-A034-E6CD9652338C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20-</a:t>
            </a:r>
            <a:fld id="{D9927F52-A024-4E52-AF95-209F893633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e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inance.yahoo.com/quote/AAPL/options?p=AAPL&amp;date=1492732800" TargetMode="External"/><Relationship Id="rId2" Type="http://schemas.openxmlformats.org/officeDocument/2006/relationships/hyperlink" Target="https://en.wikipedia.org/wiki/Option_symbol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49363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/>
              <a:t>Chapter Twenty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595959"/>
                </a:solidFill>
                <a:latin typeface="Calibri (Body)"/>
              </a:rPr>
              <a:t>Options Markets: Introduction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600"/>
              <a:t>Market and Exercise Price Relationships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u="sng">
                <a:latin typeface="Calibri (Body)"/>
              </a:rPr>
              <a:t>In the Money </a:t>
            </a:r>
            <a:r>
              <a:rPr lang="en-US" altLang="en-US" sz="2800">
                <a:latin typeface="Calibri (Body)"/>
              </a:rPr>
              <a:t>- exercise of the option produces a positive cash flow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Calibri (Body)"/>
              </a:rPr>
              <a:t>	Call:  exercise price &lt; asset price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Calibri (Body)"/>
              </a:rPr>
              <a:t>	Put:  exercise price &gt; asset price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u="sng">
                <a:latin typeface="Calibri (Body)"/>
              </a:rPr>
              <a:t>Out of the Money </a:t>
            </a:r>
            <a:r>
              <a:rPr lang="en-US" altLang="en-US" sz="2800">
                <a:latin typeface="Calibri (Body)"/>
              </a:rPr>
              <a:t>- exercise of the option would not be profitable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Calibri (Body)"/>
              </a:rPr>
              <a:t>	Call:  asset price &lt; exercise price.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Calibri (Body)"/>
              </a:rPr>
              <a:t>	Put: asset price &gt; exercise price.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u="sng">
                <a:latin typeface="Calibri (Body)"/>
              </a:rPr>
              <a:t>At the Money </a:t>
            </a:r>
            <a:r>
              <a:rPr lang="en-US" altLang="en-US" sz="2800">
                <a:latin typeface="Calibri (Body)"/>
              </a:rPr>
              <a:t>- exercise price and asset price are equal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800"/>
              <a:t>American vs. European Options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>
                <a:latin typeface="Calibri (Body)"/>
              </a:rPr>
              <a:t>American - the option can be exercised at any time before expiration or maturity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>
                <a:latin typeface="Calibri (Body)"/>
              </a:rPr>
              <a:t>European - the option can only be exercised on the expiration or maturity date</a:t>
            </a:r>
          </a:p>
          <a:p>
            <a:pPr eaLnBrk="1" hangingPunct="1">
              <a:defRPr/>
            </a:pPr>
            <a:r>
              <a:rPr lang="en-US" altLang="en-US" dirty="0">
                <a:latin typeface="Calibri (Body)"/>
              </a:rPr>
              <a:t>In the U.S., most options are American style, except for currency and stock index options.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800"/>
              <a:t>Different Types of Options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altLang="en-US">
                <a:latin typeface="Calibri (Body)"/>
              </a:rPr>
              <a:t>Stock Options</a:t>
            </a:r>
          </a:p>
          <a:p>
            <a:pPr eaLnBrk="1" hangingPunct="1"/>
            <a:r>
              <a:rPr lang="en-US" altLang="en-US">
                <a:latin typeface="Calibri (Body)"/>
              </a:rPr>
              <a:t>Index Options</a:t>
            </a:r>
          </a:p>
          <a:p>
            <a:pPr eaLnBrk="1" hangingPunct="1"/>
            <a:r>
              <a:rPr lang="en-US" altLang="en-US">
                <a:latin typeface="Calibri (Body)"/>
              </a:rPr>
              <a:t>Futures Options</a:t>
            </a:r>
          </a:p>
          <a:p>
            <a:pPr eaLnBrk="1" hangingPunct="1"/>
            <a:r>
              <a:rPr lang="en-US" altLang="en-US">
                <a:latin typeface="Calibri (Body)"/>
              </a:rPr>
              <a:t>Foreign Currency Options</a:t>
            </a:r>
          </a:p>
          <a:p>
            <a:pPr eaLnBrk="1" hangingPunct="1"/>
            <a:r>
              <a:rPr lang="en-US" altLang="en-US">
                <a:latin typeface="Calibri (Body)"/>
              </a:rPr>
              <a:t>Interest Rate Options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rtlCol="0" anchorCtr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800"/>
              <a:t>Payoffs and Profits at Expiration - Calls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altLang="en-US" u="sng" dirty="0">
                <a:latin typeface="Calibri (Body)"/>
              </a:rPr>
              <a:t>Notation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Calibri (Body)"/>
              </a:rPr>
              <a:t>  Stock Price = S</a:t>
            </a:r>
            <a:r>
              <a:rPr lang="en-US" altLang="en-US" baseline="-25000" dirty="0">
                <a:latin typeface="Calibri (Body)"/>
              </a:rPr>
              <a:t>T</a:t>
            </a:r>
            <a:r>
              <a:rPr lang="en-US" altLang="en-US" dirty="0">
                <a:latin typeface="Calibri (Body)"/>
              </a:rPr>
              <a:t>   Exercise Price = X</a:t>
            </a:r>
          </a:p>
          <a:p>
            <a:pPr eaLnBrk="1" hangingPunct="1">
              <a:buFontTx/>
              <a:buNone/>
            </a:pPr>
            <a:r>
              <a:rPr lang="en-US" altLang="en-US" u="sng" dirty="0">
                <a:latin typeface="Calibri (Body)"/>
              </a:rPr>
              <a:t>Payoff to Call Holder </a:t>
            </a:r>
            <a:endParaRPr lang="en-US" altLang="en-US" dirty="0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latin typeface="Calibri (Body)"/>
              </a:rPr>
              <a:t>	 (S</a:t>
            </a:r>
            <a:r>
              <a:rPr lang="en-US" altLang="en-US" baseline="-25000" dirty="0">
                <a:latin typeface="Calibri (Body)"/>
              </a:rPr>
              <a:t>T</a:t>
            </a:r>
            <a:r>
              <a:rPr lang="en-US" altLang="en-US" dirty="0">
                <a:latin typeface="Calibri (Body)"/>
              </a:rPr>
              <a:t> - X) 		if S</a:t>
            </a:r>
            <a:r>
              <a:rPr lang="en-US" altLang="en-US" baseline="-25000" dirty="0">
                <a:latin typeface="Calibri (Body)"/>
              </a:rPr>
              <a:t>T</a:t>
            </a:r>
            <a:r>
              <a:rPr lang="en-US" altLang="en-US" dirty="0">
                <a:latin typeface="Calibri (Body)"/>
              </a:rPr>
              <a:t> &gt;X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Calibri (Body)"/>
              </a:rPr>
              <a:t>	      0  		if S</a:t>
            </a:r>
            <a:r>
              <a:rPr lang="en-US" altLang="en-US" baseline="-25000" dirty="0">
                <a:latin typeface="Calibri (Body)"/>
              </a:rPr>
              <a:t>T</a:t>
            </a:r>
            <a:r>
              <a:rPr lang="en-US" altLang="en-US" dirty="0">
                <a:latin typeface="Calibri (Body)"/>
              </a:rPr>
              <a:t> </a:t>
            </a:r>
            <a:r>
              <a:rPr lang="en-US" altLang="en-US" u="sng" dirty="0">
                <a:latin typeface="Calibri (Body)"/>
              </a:rPr>
              <a:t>&lt;</a:t>
            </a:r>
            <a:r>
              <a:rPr lang="en-US" altLang="en-US" dirty="0">
                <a:latin typeface="Calibri (Body)"/>
              </a:rPr>
              <a:t> X</a:t>
            </a:r>
          </a:p>
          <a:p>
            <a:pPr eaLnBrk="1" hangingPunct="1">
              <a:buFontTx/>
              <a:buNone/>
            </a:pPr>
            <a:r>
              <a:rPr lang="en-US" altLang="en-US" u="sng" dirty="0">
                <a:latin typeface="Calibri (Body)"/>
              </a:rPr>
              <a:t>Profit to Call Holder</a:t>
            </a:r>
            <a:endParaRPr lang="en-US" altLang="en-US" dirty="0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latin typeface="Calibri (Body)"/>
              </a:rPr>
              <a:t>	Payoff - Purchase Price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rtlCol="0" anchorCtr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800"/>
              <a:t>Payoffs and Profits at Expiration - Calls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altLang="en-US" u="sng" dirty="0">
                <a:latin typeface="Calibri (Body)"/>
              </a:rPr>
              <a:t>Payoff to Call Writer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Calibri (Body)"/>
              </a:rPr>
              <a:t>	- (S</a:t>
            </a:r>
            <a:r>
              <a:rPr lang="en-US" altLang="en-US" baseline="-25000" dirty="0">
                <a:latin typeface="Calibri (Body)"/>
              </a:rPr>
              <a:t>T</a:t>
            </a:r>
            <a:r>
              <a:rPr lang="en-US" altLang="en-US" dirty="0">
                <a:latin typeface="Calibri (Body)"/>
              </a:rPr>
              <a:t> - X)		if S</a:t>
            </a:r>
            <a:r>
              <a:rPr lang="en-US" altLang="en-US" baseline="-25000" dirty="0">
                <a:latin typeface="Calibri (Body)"/>
              </a:rPr>
              <a:t>T</a:t>
            </a:r>
            <a:r>
              <a:rPr lang="en-US" altLang="en-US" dirty="0">
                <a:latin typeface="Calibri (Body)"/>
              </a:rPr>
              <a:t> &gt;X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Calibri (Body)"/>
              </a:rPr>
              <a:t>	      0		if S</a:t>
            </a:r>
            <a:r>
              <a:rPr lang="en-US" altLang="en-US" baseline="-25000" dirty="0">
                <a:latin typeface="Calibri (Body)"/>
              </a:rPr>
              <a:t>T</a:t>
            </a:r>
            <a:r>
              <a:rPr lang="en-US" altLang="en-US" dirty="0">
                <a:latin typeface="Calibri (Body)"/>
              </a:rPr>
              <a:t> </a:t>
            </a:r>
            <a:r>
              <a:rPr lang="en-US" altLang="en-US" u="sng" dirty="0">
                <a:latin typeface="Calibri (Body)"/>
              </a:rPr>
              <a:t>&lt;</a:t>
            </a:r>
            <a:r>
              <a:rPr lang="en-US" altLang="en-US" dirty="0">
                <a:latin typeface="Calibri (Body)"/>
              </a:rPr>
              <a:t> X</a:t>
            </a:r>
          </a:p>
          <a:p>
            <a:pPr eaLnBrk="1" hangingPunct="1">
              <a:buFontTx/>
              <a:buNone/>
            </a:pPr>
            <a:endParaRPr lang="en-US" altLang="en-US" dirty="0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 u="sng" dirty="0">
                <a:latin typeface="Calibri (Body)"/>
              </a:rPr>
              <a:t>Profit to Call Writer</a:t>
            </a:r>
            <a:endParaRPr lang="en-US" altLang="en-US" dirty="0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latin typeface="Calibri (Body)"/>
              </a:rPr>
              <a:t>		Payoff + Premium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Figure 20.2 Payoff and Profit to Call Option at Expiration</a:t>
            </a:r>
          </a:p>
        </p:txBody>
      </p:sp>
      <p:pic>
        <p:nvPicPr>
          <p:cNvPr id="29698" name="Content Placeholder 4" descr="20.2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752600"/>
            <a:ext cx="5035550" cy="3841750"/>
          </a:xfr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Figure 20.3 Payoff and Profit to Call Writers at Expiration </a:t>
            </a:r>
          </a:p>
        </p:txBody>
      </p:sp>
      <p:pic>
        <p:nvPicPr>
          <p:cNvPr id="30722" name="Content Placeholder 4" descr="20.3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1828800"/>
            <a:ext cx="5116513" cy="3879850"/>
          </a:xfr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800"/>
              <a:t>Payoffs and Profits at Expiration - Puts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altLang="en-US" u="sng">
                <a:latin typeface="Calibri (Body)"/>
              </a:rPr>
              <a:t>Payoffs to Put Holder</a:t>
            </a:r>
            <a:endParaRPr lang="en-US" altLang="en-US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>
                <a:latin typeface="Calibri (Body)"/>
              </a:rPr>
              <a:t>		0		if  S</a:t>
            </a:r>
            <a:r>
              <a:rPr lang="en-US" altLang="en-US" baseline="-25000">
                <a:latin typeface="Calibri (Body)"/>
              </a:rPr>
              <a:t>T</a:t>
            </a:r>
            <a:r>
              <a:rPr lang="en-US" altLang="en-US">
                <a:latin typeface="Calibri (Body)"/>
              </a:rPr>
              <a:t>  </a:t>
            </a:r>
            <a:r>
              <a:rPr lang="en-US" altLang="en-US" u="sng">
                <a:latin typeface="Calibri (Body)"/>
              </a:rPr>
              <a:t>&gt;</a:t>
            </a:r>
            <a:r>
              <a:rPr lang="en-US" altLang="en-US">
                <a:latin typeface="Calibri (Body)"/>
              </a:rPr>
              <a:t>  X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Calibri (Body)"/>
              </a:rPr>
              <a:t>	(X - S</a:t>
            </a:r>
            <a:r>
              <a:rPr lang="en-US" altLang="en-US" baseline="-25000">
                <a:latin typeface="Calibri (Body)"/>
              </a:rPr>
              <a:t>T</a:t>
            </a:r>
            <a:r>
              <a:rPr lang="en-US" altLang="en-US">
                <a:latin typeface="Calibri (Body)"/>
              </a:rPr>
              <a:t>) 		if  S</a:t>
            </a:r>
            <a:r>
              <a:rPr lang="en-US" altLang="en-US" baseline="-25000">
                <a:latin typeface="Calibri (Body)"/>
              </a:rPr>
              <a:t>T</a:t>
            </a:r>
            <a:r>
              <a:rPr lang="en-US" altLang="en-US">
                <a:latin typeface="Calibri (Body)"/>
              </a:rPr>
              <a:t>  &lt;  X</a:t>
            </a:r>
          </a:p>
          <a:p>
            <a:pPr eaLnBrk="1" hangingPunct="1">
              <a:buFontTx/>
              <a:buNone/>
            </a:pPr>
            <a:endParaRPr lang="en-US" altLang="en-US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 u="sng">
                <a:latin typeface="Calibri (Body)"/>
              </a:rPr>
              <a:t>Profit to Put Holder</a:t>
            </a:r>
            <a:r>
              <a:rPr lang="en-US" altLang="en-US">
                <a:latin typeface="Calibri (Body)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Calibri (Body)"/>
              </a:rPr>
              <a:t>		Payoff - Premium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Payoffs and Profits at Expiration – Puts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altLang="en-US" u="sng">
                <a:latin typeface="Calibri (Body)"/>
              </a:rPr>
              <a:t>Payoffs to Put Writer</a:t>
            </a:r>
            <a:endParaRPr lang="en-US" altLang="en-US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>
                <a:latin typeface="Calibri (Body)"/>
              </a:rPr>
              <a:t>		0		if   S</a:t>
            </a:r>
            <a:r>
              <a:rPr lang="en-US" altLang="en-US" baseline="-25000">
                <a:latin typeface="Calibri (Body)"/>
              </a:rPr>
              <a:t>T</a:t>
            </a:r>
            <a:r>
              <a:rPr lang="en-US" altLang="en-US">
                <a:latin typeface="Calibri (Body)"/>
              </a:rPr>
              <a:t> </a:t>
            </a:r>
            <a:r>
              <a:rPr lang="en-US" altLang="en-US" u="sng">
                <a:latin typeface="Calibri (Body)"/>
              </a:rPr>
              <a:t>&gt;</a:t>
            </a:r>
            <a:r>
              <a:rPr lang="en-US" altLang="en-US">
                <a:latin typeface="Calibri (Body)"/>
              </a:rPr>
              <a:t> X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Calibri (Body)"/>
              </a:rPr>
              <a:t>	-(X - S</a:t>
            </a:r>
            <a:r>
              <a:rPr lang="en-US" altLang="en-US" baseline="-25000">
                <a:latin typeface="Calibri (Body)"/>
              </a:rPr>
              <a:t>T</a:t>
            </a:r>
            <a:r>
              <a:rPr lang="en-US" altLang="en-US">
                <a:latin typeface="Calibri (Body)"/>
              </a:rPr>
              <a:t>)		if   S</a:t>
            </a:r>
            <a:r>
              <a:rPr lang="en-US" altLang="en-US" baseline="-25000">
                <a:latin typeface="Calibri (Body)"/>
              </a:rPr>
              <a:t>T</a:t>
            </a:r>
            <a:r>
              <a:rPr lang="en-US" altLang="en-US">
                <a:latin typeface="Calibri (Body)"/>
              </a:rPr>
              <a:t> &lt; X</a:t>
            </a:r>
          </a:p>
          <a:p>
            <a:pPr eaLnBrk="1" hangingPunct="1">
              <a:buFontTx/>
              <a:buNone/>
            </a:pPr>
            <a:endParaRPr lang="en-US" altLang="en-US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 u="sng">
                <a:latin typeface="Calibri (Body)"/>
              </a:rPr>
              <a:t>Profits to Put Writer</a:t>
            </a:r>
            <a:endParaRPr lang="en-US" altLang="en-US">
              <a:latin typeface="Calibri (Body)"/>
            </a:endParaRPr>
          </a:p>
          <a:p>
            <a:pPr eaLnBrk="1" hangingPunct="1">
              <a:buFontTx/>
              <a:buNone/>
            </a:pPr>
            <a:r>
              <a:rPr lang="en-US" altLang="en-US">
                <a:latin typeface="Calibri (Body)"/>
              </a:rPr>
              <a:t>		Payoff + Premium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Figure 20.4 Payoff and Profit to Put Option at Expiration </a:t>
            </a:r>
          </a:p>
        </p:txBody>
      </p:sp>
      <p:pic>
        <p:nvPicPr>
          <p:cNvPr id="33794" name="Content Placeholder 4" descr="20.4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2209800"/>
            <a:ext cx="5143500" cy="2965450"/>
          </a:xfr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800"/>
              <a:t>Options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altLang="en-US" sz="3000" dirty="0">
                <a:latin typeface="Calibri (Body)"/>
              </a:rPr>
              <a:t>Derivatives are securities that get their value from the price of other securities.</a:t>
            </a:r>
          </a:p>
          <a:p>
            <a:pPr eaLnBrk="1" hangingPunct="1"/>
            <a:r>
              <a:rPr lang="en-US" altLang="en-US" sz="3000">
                <a:latin typeface="Calibri (Body)"/>
              </a:rPr>
              <a:t>Can be powerful tools for hedging and speculation. </a:t>
            </a:r>
          </a:p>
          <a:p>
            <a:pPr eaLnBrk="1" hangingPunct="1"/>
            <a:r>
              <a:rPr lang="en-US" altLang="en-US" sz="3000" dirty="0">
                <a:latin typeface="Calibri (Body)"/>
              </a:rPr>
              <a:t>Options are traded both on organized exchanges and OTC.</a:t>
            </a:r>
          </a:p>
          <a:p>
            <a:pPr eaLnBrk="1" hangingPunct="1"/>
            <a:endParaRPr lang="en-US" altLang="en-US"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Option versus Stock Investments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 (Body)"/>
              </a:rPr>
              <a:t>Could a call option strategy be preferable to a direct stock purchase? </a:t>
            </a:r>
          </a:p>
          <a:p>
            <a:pPr eaLnBrk="1" hangingPunct="1"/>
            <a:r>
              <a:rPr lang="en-US" altLang="en-US">
                <a:latin typeface="Calibri (Body)"/>
              </a:rPr>
              <a:t>Suppose you think a stock, currently selling for $100, will appreciate. </a:t>
            </a:r>
          </a:p>
          <a:p>
            <a:pPr eaLnBrk="1" hangingPunct="1"/>
            <a:r>
              <a:rPr lang="en-US" altLang="en-US">
                <a:latin typeface="Calibri (Body)"/>
              </a:rPr>
              <a:t>A 6-month call costs $10 (contract size is 100 shares).</a:t>
            </a:r>
          </a:p>
          <a:p>
            <a:pPr eaLnBrk="1" hangingPunct="1"/>
            <a:r>
              <a:rPr lang="en-US" altLang="en-US">
                <a:latin typeface="Calibri (Body)"/>
              </a:rPr>
              <a:t>You have $10,000 to invest.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Option versus Stock Investments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u="sng">
                <a:latin typeface="Calibri (Body)"/>
              </a:rPr>
              <a:t>Strategy A</a:t>
            </a:r>
            <a:r>
              <a:rPr lang="en-US" altLang="en-US" sz="2800">
                <a:latin typeface="Calibri (Body)"/>
              </a:rPr>
              <a:t>: Invest entirely in stock. Buy 100 shares, each selling for $100.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u="sng">
                <a:latin typeface="Calibri (Body)"/>
              </a:rPr>
              <a:t>Strategy B</a:t>
            </a:r>
            <a:r>
              <a:rPr lang="en-US" altLang="en-US" sz="2800">
                <a:latin typeface="Calibri (Body)"/>
              </a:rPr>
              <a:t>: Invest entirely in at-the-money call options. Buy 1,000 calls, each selling for $10. (This would require 10 contracts, each for 100 shares.)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u="sng">
                <a:latin typeface="Calibri (Body)"/>
              </a:rPr>
              <a:t>Strategy C</a:t>
            </a:r>
            <a:r>
              <a:rPr lang="en-US" altLang="en-US" sz="2800">
                <a:latin typeface="Calibri (Body)"/>
              </a:rPr>
              <a:t>: Purchase 100 call options for $1,000. Invest your remaining $9,000 in 6-month T-bills, to earn 3% interest. The bills will be worth $9,270 at expiration</a:t>
            </a:r>
            <a:r>
              <a:rPr lang="en-US" altLang="en-US">
                <a:latin typeface="Calibri (Body)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800"/>
              <a:t>Option versus Stock Investment</a:t>
            </a: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609600" y="2057400"/>
            <a:ext cx="8226425" cy="3413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171700" algn="l"/>
                <a:tab pos="4572000" algn="l"/>
                <a:tab pos="645795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171700" algn="l"/>
                <a:tab pos="4572000" algn="l"/>
                <a:tab pos="645795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171700" algn="l"/>
                <a:tab pos="4572000" algn="l"/>
                <a:tab pos="645795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171700" algn="l"/>
                <a:tab pos="4572000" algn="l"/>
                <a:tab pos="64579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171700" algn="l"/>
                <a:tab pos="4572000" algn="l"/>
                <a:tab pos="64579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171700" algn="l"/>
                <a:tab pos="4572000" algn="l"/>
                <a:tab pos="64579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171700" algn="l"/>
                <a:tab pos="4572000" algn="l"/>
                <a:tab pos="64579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171700" algn="l"/>
                <a:tab pos="4572000" algn="l"/>
                <a:tab pos="64579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171700" algn="l"/>
                <a:tab pos="4572000" algn="l"/>
                <a:tab pos="64579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Investment	Strategy		Investment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Equity only	Buy stock @ 100	100 shares	$10,000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Options only	Buy calls @ 10	1000 options	$10,000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Calls plus	Buy calls @ 10	100 options	 $1,000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Bills	Buy T-bills @ 3%		 $9,000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	Yield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55600" y="2057400"/>
            <a:ext cx="8483600" cy="3302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355600" y="2667000"/>
            <a:ext cx="8483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Strategy Payoffs</a:t>
            </a:r>
          </a:p>
        </p:txBody>
      </p:sp>
      <p:pic>
        <p:nvPicPr>
          <p:cNvPr id="3789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828800"/>
            <a:ext cx="8229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3581400"/>
            <a:ext cx="82772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Figure 20.5 Rate of Return to Three Strategies </a:t>
            </a:r>
          </a:p>
        </p:txBody>
      </p:sp>
      <p:pic>
        <p:nvPicPr>
          <p:cNvPr id="38914" name="Content Placeholder 4" descr="20.5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600200"/>
            <a:ext cx="4711700" cy="4359275"/>
          </a:xfrm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Strategy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000">
                <a:latin typeface="Calibri (Body)"/>
              </a:rPr>
              <a:t>Figure 20.5 shows that the all-option portfolio, B, responds more than proportionately to changes in stock value; it is </a:t>
            </a:r>
            <a:r>
              <a:rPr lang="en-US" altLang="en-US" sz="3000" u="sng">
                <a:latin typeface="Calibri (Body)"/>
              </a:rPr>
              <a:t>levered</a:t>
            </a:r>
            <a:r>
              <a:rPr lang="en-US" altLang="en-US" sz="3000">
                <a:latin typeface="Calibri (Body)"/>
              </a:rPr>
              <a:t>.</a:t>
            </a:r>
          </a:p>
          <a:p>
            <a:pPr eaLnBrk="1" hangingPunct="1"/>
            <a:r>
              <a:rPr lang="en-US" altLang="en-US" sz="3000">
                <a:latin typeface="Calibri (Body)"/>
              </a:rPr>
              <a:t>Portfolio C, T-bills plus calls, shows the </a:t>
            </a:r>
            <a:r>
              <a:rPr lang="en-US" altLang="en-US" sz="3000" u="sng">
                <a:latin typeface="Calibri (Body)"/>
              </a:rPr>
              <a:t>insurance</a:t>
            </a:r>
            <a:r>
              <a:rPr lang="en-US" altLang="en-US" sz="3000">
                <a:latin typeface="Calibri (Body)"/>
              </a:rPr>
              <a:t> value of options.</a:t>
            </a:r>
          </a:p>
          <a:p>
            <a:pPr marL="628650" lvl="1" indent="-266700" eaLnBrk="1" hangingPunct="1"/>
            <a:r>
              <a:rPr lang="en-US" altLang="en-US">
                <a:latin typeface="Calibri (Body)"/>
              </a:rPr>
              <a:t>C ‘s T-bill position cannot be worth less than $9270.</a:t>
            </a:r>
          </a:p>
          <a:p>
            <a:pPr marL="628650" lvl="1" indent="-266700" eaLnBrk="1" hangingPunct="1"/>
            <a:r>
              <a:rPr lang="en-US" altLang="en-US">
                <a:latin typeface="Calibri (Body)"/>
              </a:rPr>
              <a:t>Some return potential is sacrificed to limit downside risk.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Protective 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alibri (Body)"/>
              </a:rPr>
              <a:t>Purchase stock and put simultaneously</a:t>
            </a:r>
          </a:p>
        </p:txBody>
      </p:sp>
    </p:spTree>
    <p:extLst>
      <p:ext uri="{BB962C8B-B14F-4D97-AF65-F5344CB8AC3E}">
        <p14:creationId xmlns:p14="http://schemas.microsoft.com/office/powerpoint/2010/main" val="305135794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1143000"/>
          </a:xfrm>
        </p:spPr>
        <p:txBody>
          <a:bodyPr lIns="90488" tIns="44450" rIns="90488" bIns="44450" rtlCol="0" anchorCtr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/>
              <a:t>Table 20.1 Value of Protective Put Portfolio at Option Expiration</a:t>
            </a:r>
          </a:p>
        </p:txBody>
      </p:sp>
      <p:pic>
        <p:nvPicPr>
          <p:cNvPr id="19459" name="Picture 4" descr="bod8237x_tb2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1981200"/>
            <a:ext cx="5781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46000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1143000"/>
          </a:xfrm>
        </p:spPr>
        <p:txBody>
          <a:bodyPr lIns="90488" tIns="44450" rIns="90488" bIns="44450" rtlCol="0" anchorCtr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/>
              <a:t>Figure 20.6 Value of a Protective Put Position at Option Expiration </a:t>
            </a:r>
          </a:p>
        </p:txBody>
      </p:sp>
      <p:pic>
        <p:nvPicPr>
          <p:cNvPr id="20483" name="Picture 4" descr="bod8237x_20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3" y="1295400"/>
            <a:ext cx="2833687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7104752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914400"/>
          </a:xfrm>
        </p:spPr>
        <p:txBody>
          <a:bodyPr lIns="90488" tIns="44450" rIns="90488" bIns="44450" rtlCol="0" anchorCtr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/>
              <a:t>Figure 20.7 Protective Put versus Stock Investment (at-the-money option) </a:t>
            </a:r>
          </a:p>
        </p:txBody>
      </p:sp>
      <p:pic>
        <p:nvPicPr>
          <p:cNvPr id="21507" name="Picture 4" descr="bod8237x_2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339850"/>
            <a:ext cx="4629150" cy="445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229859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Option Contract: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 (Body)"/>
              </a:rPr>
              <a:t>A call option gives its holder the right to buy an asset:</a:t>
            </a:r>
          </a:p>
          <a:p>
            <a:pPr marL="723900" lvl="1" indent="-361950" eaLnBrk="1" hangingPunct="1"/>
            <a:r>
              <a:rPr lang="en-US" altLang="en-US">
                <a:latin typeface="Calibri (Body)"/>
              </a:rPr>
              <a:t>At the exercise or strike price</a:t>
            </a:r>
          </a:p>
          <a:p>
            <a:pPr marL="723900" lvl="1" indent="-361950" eaLnBrk="1" hangingPunct="1"/>
            <a:r>
              <a:rPr lang="en-US" altLang="en-US">
                <a:latin typeface="Calibri (Body)"/>
              </a:rPr>
              <a:t>On or before the expiration date</a:t>
            </a:r>
          </a:p>
          <a:p>
            <a:pPr eaLnBrk="1" hangingPunct="1"/>
            <a:r>
              <a:rPr lang="en-US" altLang="en-US">
                <a:latin typeface="Calibri (Body)"/>
              </a:rPr>
              <a:t>Exercise the option to buy the underlying asset if market value &gt; strike price.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Protective Put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 (Body)"/>
              </a:rPr>
              <a:t>Puts can be used as insurance against stock price declines.</a:t>
            </a:r>
          </a:p>
          <a:p>
            <a:pPr eaLnBrk="1" hangingPunct="1"/>
            <a:r>
              <a:rPr lang="en-US" altLang="en-US">
                <a:latin typeface="Calibri (Body)"/>
              </a:rPr>
              <a:t>Protective puts lock in a minimum portfolio value.</a:t>
            </a:r>
          </a:p>
          <a:p>
            <a:pPr eaLnBrk="1" hangingPunct="1"/>
            <a:r>
              <a:rPr lang="en-US" altLang="en-US">
                <a:latin typeface="Calibri (Body)"/>
              </a:rPr>
              <a:t>The cost of the insurance is the put premium.</a:t>
            </a:r>
          </a:p>
          <a:p>
            <a:pPr eaLnBrk="1" hangingPunct="1"/>
            <a:r>
              <a:rPr lang="en-US" altLang="en-US">
                <a:latin typeface="Calibri (Body)"/>
              </a:rPr>
              <a:t>Options can be used for risk management, not just for speculation.</a:t>
            </a:r>
          </a:p>
        </p:txBody>
      </p:sp>
    </p:spTree>
    <p:extLst>
      <p:ext uri="{BB962C8B-B14F-4D97-AF65-F5344CB8AC3E}">
        <p14:creationId xmlns:p14="http://schemas.microsoft.com/office/powerpoint/2010/main" val="35430095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Covered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alibri (Body)"/>
              </a:rPr>
              <a:t>Purchase stock and write calls against it.</a:t>
            </a:r>
          </a:p>
          <a:p>
            <a:pPr eaLnBrk="1" hangingPunct="1"/>
            <a:r>
              <a:rPr lang="en-US" altLang="en-US" dirty="0">
                <a:latin typeface="Calibri (Body)"/>
              </a:rPr>
              <a:t>Call writer gives up any stock value above X in return for the initial premium. </a:t>
            </a:r>
          </a:p>
          <a:p>
            <a:pPr eaLnBrk="1" hangingPunct="1"/>
            <a:r>
              <a:rPr lang="en-US" altLang="en-US" dirty="0">
                <a:latin typeface="Calibri (Body)"/>
              </a:rPr>
              <a:t>If you planned to sell the stock when the price rises above X anyway, the call imposes “sell discipline.”</a:t>
            </a:r>
          </a:p>
          <a:p>
            <a:pPr eaLnBrk="1" hangingPunct="1"/>
            <a:endParaRPr lang="en-US" altLang="en-US" dirty="0">
              <a:latin typeface="Calibri (Body)"/>
            </a:endParaRPr>
          </a:p>
          <a:p>
            <a:pPr eaLnBrk="1" hangingPunct="1"/>
            <a:endParaRPr lang="en-US" altLang="en-US" dirty="0">
              <a:latin typeface="Calibri (Body)"/>
            </a:endParaRPr>
          </a:p>
          <a:p>
            <a:pPr eaLnBrk="1" hangingPunct="1"/>
            <a:endParaRPr lang="en-US" altLang="en-US" dirty="0">
              <a:latin typeface="Calibri (Body)"/>
            </a:endParaRPr>
          </a:p>
          <a:p>
            <a:pPr eaLnBrk="1" hangingPunct="1"/>
            <a:endParaRPr lang="en-US" altLang="en-US" dirty="0">
              <a:latin typeface="Calibri (Body)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E99A1-A84A-469E-99D2-8052427F7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Sell Discipline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82FE2-857F-499A-8FEB-A9891482D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your plan is to sell the stock once it hits a certain price (say, price X), then selling a call option with a strike price at or near X effectively forces you to sell if the price reaches that level, because the option may be exercised.</a:t>
            </a:r>
          </a:p>
          <a:p>
            <a:r>
              <a:rPr lang="en-US" sz="2800" dirty="0"/>
              <a:t>This acts as a “discipline” mechanism—you’re less likely to get greedy or second-guess your original plan, because the terms of the option contract will automatically result in a sale if the price goes above X.</a:t>
            </a:r>
          </a:p>
        </p:txBody>
      </p:sp>
    </p:spTree>
    <p:extLst>
      <p:ext uri="{BB962C8B-B14F-4D97-AF65-F5344CB8AC3E}">
        <p14:creationId xmlns:p14="http://schemas.microsoft.com/office/powerpoint/2010/main" val="33352969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Table 20.2 Value of a Covered Call Position at Expiration </a:t>
            </a:r>
          </a:p>
        </p:txBody>
      </p:sp>
      <p:pic>
        <p:nvPicPr>
          <p:cNvPr id="43010" name="Content Placeholder 5" descr="t20.2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2819400"/>
            <a:ext cx="8001000" cy="2098675"/>
          </a:xfrm>
        </p:spPr>
      </p:pic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Figure 20.8 Value of a Covered Call Position at Expiration </a:t>
            </a:r>
          </a:p>
        </p:txBody>
      </p:sp>
      <p:pic>
        <p:nvPicPr>
          <p:cNvPr id="4403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1339850"/>
            <a:ext cx="4610100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143000"/>
            <a:ext cx="7772400" cy="41148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Straddle (Same Exercise Price)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	Long Call and Long Put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Spreads - A combination of two or more call options or put options on the same asset with differing exercise prices or times to expiration.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	Vertical or money spread: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		Same maturity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		Different exercise price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	Horizontal or time spread: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altLang="ko-KR" sz="2600">
                <a:ea typeface="굴림" panose="020B0600000101010101" pitchFamily="34" charset="-127"/>
              </a:rPr>
              <a:t>		Different maturity dates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endParaRPr lang="en-US" altLang="ko-KR" sz="2600">
              <a:ea typeface="굴림" panose="020B0600000101010101" pitchFamily="34" charset="-127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>
                <a:ea typeface="굴림" panose="020B0600000101010101" pitchFamily="34" charset="-127"/>
              </a:rPr>
              <a:t>Option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4262304584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Straddle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 (Body)"/>
              </a:rPr>
              <a:t>Long straddle: Buy call and put with same exercise price and maturity.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 (Body)"/>
              </a:rPr>
              <a:t>The straddle is a bet on volatility.</a:t>
            </a:r>
          </a:p>
          <a:p>
            <a:pPr marL="628650" lvl="1" indent="-266700" eaLnBrk="1" hangingPunct="1">
              <a:lnSpc>
                <a:spcPct val="90000"/>
              </a:lnSpc>
            </a:pPr>
            <a:r>
              <a:rPr lang="en-US" altLang="en-US">
                <a:latin typeface="Calibri (Body)"/>
              </a:rPr>
              <a:t>To make a profit, the change in stock price must exceed the cost of both options.</a:t>
            </a:r>
          </a:p>
          <a:p>
            <a:pPr marL="628650" lvl="1" indent="-266700" eaLnBrk="1" hangingPunct="1">
              <a:lnSpc>
                <a:spcPct val="90000"/>
              </a:lnSpc>
            </a:pPr>
            <a:r>
              <a:rPr lang="en-US" altLang="en-US">
                <a:latin typeface="Calibri (Body)"/>
              </a:rPr>
              <a:t>You need a strong change in stock price in either direction.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 (Body)"/>
              </a:rPr>
              <a:t>The writer of a straddle is betting the stock price will not change much.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Table 20.3 Value of a Straddle Position at Option Expiration </a:t>
            </a:r>
          </a:p>
        </p:txBody>
      </p:sp>
      <p:pic>
        <p:nvPicPr>
          <p:cNvPr id="46082" name="Content Placeholder 5" descr="t20.3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9088" y="2590800"/>
            <a:ext cx="5965825" cy="1665288"/>
          </a:xfrm>
        </p:spPr>
      </p:pic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Figure 20.9 Value of a Straddle at Expiration</a:t>
            </a:r>
          </a:p>
        </p:txBody>
      </p:sp>
      <p:pic>
        <p:nvPicPr>
          <p:cNvPr id="47106" name="Content Placeholder 5" descr="20.9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62200" y="1352550"/>
            <a:ext cx="4267200" cy="4743450"/>
          </a:xfrm>
        </p:spPr>
      </p:pic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Spreads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 (Body)"/>
              </a:rPr>
              <a:t>A spread is a combination of two or more calls (or two or more puts) on the same stock with differing exercise prices or times to maturity. </a:t>
            </a:r>
          </a:p>
          <a:p>
            <a:pPr eaLnBrk="1" hangingPunct="1"/>
            <a:endParaRPr lang="en-US" altLang="en-US" sz="280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3733800"/>
            <a:ext cx="8229600" cy="2392363"/>
          </a:xfrm>
        </p:spPr>
        <p:txBody>
          <a:bodyPr/>
          <a:lstStyle/>
          <a:p>
            <a:pPr eaLnBrk="1" hangingPunct="1"/>
            <a:r>
              <a:rPr lang="en-US" altLang="en-US">
                <a:latin typeface="Calibri (Body)"/>
              </a:rPr>
              <a:t>Some options are bought, whereas others are sold, or written.</a:t>
            </a:r>
          </a:p>
          <a:p>
            <a:pPr eaLnBrk="1" hangingPunct="1"/>
            <a:r>
              <a:rPr lang="en-US" altLang="en-US">
                <a:latin typeface="Calibri (Body)"/>
              </a:rPr>
              <a:t>A bullish spread is a way to profit from stock price increases.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Option Contract: 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 (Body)"/>
              </a:rPr>
              <a:t>A put option gives its holder the right to sell an asset:</a:t>
            </a:r>
          </a:p>
          <a:p>
            <a:pPr marL="723900" lvl="1" indent="-361950" eaLnBrk="1" hangingPunct="1"/>
            <a:r>
              <a:rPr lang="en-US" altLang="en-US">
                <a:latin typeface="Calibri (Body)"/>
              </a:rPr>
              <a:t>At the exercise or strike price</a:t>
            </a:r>
          </a:p>
          <a:p>
            <a:pPr marL="723900" lvl="1" indent="-361950" eaLnBrk="1" hangingPunct="1"/>
            <a:r>
              <a:rPr lang="en-US" altLang="en-US">
                <a:latin typeface="Calibri (Body)"/>
              </a:rPr>
              <a:t>On or before the expiration date</a:t>
            </a:r>
          </a:p>
          <a:p>
            <a:pPr eaLnBrk="1" hangingPunct="1"/>
            <a:r>
              <a:rPr lang="en-US" altLang="en-US">
                <a:latin typeface="Calibri (Body)"/>
              </a:rPr>
              <a:t>Exercise the option to sell the underlying asset if market value &lt; strike price.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Table 20.4 Value of a Bullish Spread Position at Expiration</a:t>
            </a:r>
          </a:p>
        </p:txBody>
      </p:sp>
      <p:pic>
        <p:nvPicPr>
          <p:cNvPr id="49154" name="Content Placeholder 5" descr="t20.4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0900" y="2971800"/>
            <a:ext cx="7442200" cy="1512888"/>
          </a:xfrm>
        </p:spPr>
      </p:pic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en-US" sz="3400"/>
              <a:t>Figure 20.10 Value of a Bullish Spread Position at Expiration</a:t>
            </a:r>
          </a:p>
        </p:txBody>
      </p:sp>
      <p:pic>
        <p:nvPicPr>
          <p:cNvPr id="5017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1295400"/>
            <a:ext cx="40386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0600"/>
            <a:ext cx="8686800" cy="5562600"/>
          </a:xfrm>
        </p:spPr>
        <p:txBody>
          <a:bodyPr lIns="90488" tIns="44450" rIns="90488" bIns="44450"/>
          <a:lstStyle/>
          <a:p>
            <a:pPr algn="ctr" eaLnBrk="1" hangingPunct="1">
              <a:buFontTx/>
              <a:buNone/>
            </a:pPr>
            <a:r>
              <a:rPr lang="en-US" altLang="ko-KR" sz="3300" u="sng">
                <a:ea typeface="굴림" panose="020B0600000101010101" pitchFamily="34" charset="-127"/>
              </a:rPr>
              <a:t>Buy one call and write one put</a:t>
            </a:r>
          </a:p>
          <a:p>
            <a:pPr eaLnBrk="1" hangingPunct="1">
              <a:buFontTx/>
              <a:buNone/>
            </a:pPr>
            <a:r>
              <a:rPr lang="en-US" altLang="ko-KR" sz="3300" u="sng">
                <a:ea typeface="굴림" panose="020B0600000101010101" pitchFamily="34" charset="-127"/>
              </a:rPr>
              <a:t>Payoff  </a:t>
            </a:r>
            <a:r>
              <a:rPr lang="en-US" altLang="ko-KR" sz="3300">
                <a:ea typeface="굴림" panose="020B0600000101010101" pitchFamily="34" charset="-127"/>
              </a:rPr>
              <a:t>                            S</a:t>
            </a:r>
            <a:r>
              <a:rPr lang="en-US" altLang="ko-KR" sz="3300" baseline="-25000">
                <a:ea typeface="굴림" panose="020B0600000101010101" pitchFamily="34" charset="-127"/>
              </a:rPr>
              <a:t>T</a:t>
            </a:r>
            <a:r>
              <a:rPr lang="en-US" altLang="ko-KR" sz="3300">
                <a:ea typeface="굴림" panose="020B0600000101010101" pitchFamily="34" charset="-127"/>
              </a:rPr>
              <a:t> </a:t>
            </a:r>
            <a:r>
              <a:rPr lang="en-US" altLang="ko-KR" sz="3300" u="sng">
                <a:ea typeface="굴림" panose="020B0600000101010101" pitchFamily="34" charset="-127"/>
              </a:rPr>
              <a:t>&lt;</a:t>
            </a:r>
            <a:r>
              <a:rPr lang="en-US" altLang="ko-KR" sz="3300">
                <a:ea typeface="굴림" panose="020B0600000101010101" pitchFamily="34" charset="-127"/>
              </a:rPr>
              <a:t> X                S</a:t>
            </a:r>
            <a:r>
              <a:rPr lang="en-US" altLang="ko-KR" sz="3300" baseline="-25000">
                <a:ea typeface="굴림" panose="020B0600000101010101" pitchFamily="34" charset="-127"/>
              </a:rPr>
              <a:t>T</a:t>
            </a:r>
            <a:r>
              <a:rPr lang="en-US" altLang="ko-KR" sz="3300">
                <a:ea typeface="굴림" panose="020B0600000101010101" pitchFamily="34" charset="-127"/>
              </a:rPr>
              <a:t> &gt; 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ko-KR" sz="3300">
                <a:ea typeface="굴림" panose="020B0600000101010101" pitchFamily="34" charset="-127"/>
              </a:rPr>
              <a:t>Call owned			0		S</a:t>
            </a:r>
            <a:r>
              <a:rPr lang="en-US" altLang="ko-KR" sz="3300" baseline="-25000">
                <a:ea typeface="굴림" panose="020B0600000101010101" pitchFamily="34" charset="-127"/>
              </a:rPr>
              <a:t>T</a:t>
            </a:r>
            <a:r>
              <a:rPr lang="en-US" altLang="ko-KR" sz="3300">
                <a:ea typeface="굴림" panose="020B0600000101010101" pitchFamily="34" charset="-127"/>
              </a:rPr>
              <a:t> – 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ko-KR" sz="3300">
                <a:ea typeface="굴림" panose="020B0600000101010101" pitchFamily="34" charset="-127"/>
              </a:rPr>
              <a:t>Put written		-(X – S</a:t>
            </a:r>
            <a:r>
              <a:rPr lang="en-US" altLang="ko-KR" sz="3300" baseline="-25000">
                <a:ea typeface="굴림" panose="020B0600000101010101" pitchFamily="34" charset="-127"/>
              </a:rPr>
              <a:t>T</a:t>
            </a:r>
            <a:r>
              <a:rPr lang="en-US" altLang="ko-KR" sz="3300">
                <a:ea typeface="굴림" panose="020B0600000101010101" pitchFamily="34" charset="-127"/>
              </a:rPr>
              <a:t>)		     0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ko-KR" sz="3300" u="sng">
                <a:ea typeface="굴림" panose="020B0600000101010101" pitchFamily="34" charset="-127"/>
              </a:rPr>
              <a:t>Total payoff </a:t>
            </a:r>
            <a:r>
              <a:rPr lang="en-US" altLang="ko-KR" sz="3300">
                <a:ea typeface="굴림" panose="020B0600000101010101" pitchFamily="34" charset="-127"/>
              </a:rPr>
              <a:t>		  S</a:t>
            </a:r>
            <a:r>
              <a:rPr lang="en-US" altLang="ko-KR" sz="3300" baseline="-25000">
                <a:ea typeface="굴림" panose="020B0600000101010101" pitchFamily="34" charset="-127"/>
              </a:rPr>
              <a:t>T</a:t>
            </a:r>
            <a:r>
              <a:rPr lang="en-US" altLang="ko-KR" sz="3300">
                <a:ea typeface="굴림" panose="020B0600000101010101" pitchFamily="34" charset="-127"/>
              </a:rPr>
              <a:t> – X		 S</a:t>
            </a:r>
            <a:r>
              <a:rPr lang="en-US" altLang="ko-KR" sz="3300" baseline="-25000">
                <a:ea typeface="굴림" panose="020B0600000101010101" pitchFamily="34" charset="-127"/>
              </a:rPr>
              <a:t>T</a:t>
            </a:r>
            <a:r>
              <a:rPr lang="en-US" altLang="ko-KR" sz="3300">
                <a:ea typeface="굴림" panose="020B0600000101010101" pitchFamily="34" charset="-127"/>
              </a:rPr>
              <a:t> – X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ko-KR" sz="3300" i="1">
              <a:ea typeface="굴림" panose="020B0600000101010101" pitchFamily="34" charset="-127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ko-KR" sz="3300">
                <a:ea typeface="굴림" panose="020B0600000101010101" pitchFamily="34" charset="-127"/>
              </a:rPr>
              <a:t>Since the payoff on (call + put) options is equal to leveraged equity, their prices must be equal: 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ko-KR" sz="3300" i="1">
                <a:ea typeface="굴림" panose="020B0600000101010101" pitchFamily="34" charset="-127"/>
              </a:rPr>
              <a:t>C – P = S</a:t>
            </a:r>
            <a:r>
              <a:rPr lang="en-US" altLang="ko-KR" sz="3300" i="1" baseline="-25000">
                <a:ea typeface="굴림" panose="020B0600000101010101" pitchFamily="34" charset="-127"/>
              </a:rPr>
              <a:t>0</a:t>
            </a:r>
            <a:r>
              <a:rPr lang="en-US" altLang="ko-KR" sz="3300" i="1">
                <a:ea typeface="굴림" panose="020B0600000101010101" pitchFamily="34" charset="-127"/>
              </a:rPr>
              <a:t> – X/(1 + r</a:t>
            </a:r>
            <a:r>
              <a:rPr lang="en-US" altLang="ko-KR" sz="3300" i="1" baseline="-25000">
                <a:ea typeface="굴림" panose="020B0600000101010101" pitchFamily="34" charset="-127"/>
              </a:rPr>
              <a:t>f</a:t>
            </a:r>
            <a:r>
              <a:rPr lang="en-US" altLang="ko-KR" sz="3300" i="1">
                <a:ea typeface="굴림" panose="020B0600000101010101" pitchFamily="34" charset="-127"/>
              </a:rPr>
              <a:t>)</a:t>
            </a:r>
            <a:r>
              <a:rPr lang="en-US" altLang="ko-KR" sz="3300" i="1" baseline="30000">
                <a:ea typeface="굴림" panose="020B0600000101010101" pitchFamily="34" charset="-127"/>
              </a:rPr>
              <a:t>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ko-KR" sz="3300">
              <a:ea typeface="굴림" panose="020B0600000101010101" pitchFamily="34" charset="-127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>
                <a:ea typeface="굴림" panose="020B0600000101010101" pitchFamily="34" charset="-127"/>
              </a:rPr>
              <a:t>Put Call Parity Derivation</a:t>
            </a:r>
          </a:p>
        </p:txBody>
      </p:sp>
    </p:spTree>
    <p:extLst>
      <p:ext uri="{BB962C8B-B14F-4D97-AF65-F5344CB8AC3E}">
        <p14:creationId xmlns:p14="http://schemas.microsoft.com/office/powerpoint/2010/main" val="2749221710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93838"/>
            <a:ext cx="8229600" cy="4754562"/>
          </a:xfrm>
          <a:noFill/>
        </p:spPr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altLang="ko-KR" sz="3600">
                <a:ea typeface="굴림" panose="020B0600000101010101" pitchFamily="34" charset="-127"/>
              </a:rPr>
              <a:t>		</a:t>
            </a:r>
            <a:endParaRPr lang="en-US" altLang="ko-KR" sz="3600" baseline="300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r>
              <a:rPr lang="en-US" altLang="ko-KR" sz="3600">
                <a:ea typeface="굴림" panose="020B0600000101010101" pitchFamily="34" charset="-127"/>
              </a:rPr>
              <a:t>If the prices are not equal arbitrage will be possible</a:t>
            </a:r>
          </a:p>
          <a:p>
            <a:pPr eaLnBrk="1" hangingPunct="1">
              <a:buFontTx/>
              <a:buNone/>
            </a:pPr>
            <a:endParaRPr lang="en-US" altLang="ko-KR" sz="36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r>
              <a:rPr lang="en-US" altLang="ko-KR" sz="3600">
                <a:ea typeface="굴림" panose="020B0600000101010101" pitchFamily="34" charset="-127"/>
              </a:rPr>
              <a:t>or</a:t>
            </a:r>
          </a:p>
          <a:p>
            <a:pPr eaLnBrk="1" hangingPunct="1">
              <a:buFontTx/>
              <a:buNone/>
            </a:pPr>
            <a:r>
              <a:rPr lang="en-US" altLang="ko-KR" sz="3600" i="1">
                <a:ea typeface="굴림" panose="020B0600000101010101" pitchFamily="34" charset="-127"/>
              </a:rPr>
              <a:t>                   C – P = S</a:t>
            </a:r>
            <a:r>
              <a:rPr lang="en-US" altLang="ko-KR" sz="3600" i="1" baseline="-25000">
                <a:ea typeface="굴림" panose="020B0600000101010101" pitchFamily="34" charset="-127"/>
              </a:rPr>
              <a:t>0</a:t>
            </a:r>
            <a:r>
              <a:rPr lang="en-US" altLang="ko-KR" sz="3600" i="1">
                <a:ea typeface="굴림" panose="020B0600000101010101" pitchFamily="34" charset="-127"/>
              </a:rPr>
              <a:t> – X/(1 + r</a:t>
            </a:r>
            <a:r>
              <a:rPr lang="en-US" altLang="ko-KR" sz="3600" i="1" baseline="-25000">
                <a:ea typeface="굴림" panose="020B0600000101010101" pitchFamily="34" charset="-127"/>
              </a:rPr>
              <a:t>f</a:t>
            </a:r>
            <a:r>
              <a:rPr lang="en-US" altLang="ko-KR" sz="3600" i="1">
                <a:ea typeface="굴림" panose="020B0600000101010101" pitchFamily="34" charset="-127"/>
              </a:rPr>
              <a:t>)</a:t>
            </a:r>
            <a:r>
              <a:rPr lang="en-US" altLang="ko-KR" sz="3600" i="1" baseline="30000">
                <a:ea typeface="굴림" panose="020B0600000101010101" pitchFamily="34" charset="-127"/>
              </a:rPr>
              <a:t>T</a:t>
            </a:r>
            <a:endParaRPr lang="en-US" altLang="ko-KR" sz="36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endParaRPr lang="en-US" altLang="ko-KR" sz="36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endParaRPr lang="en-US" altLang="ko-KR" sz="36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endParaRPr lang="en-US" altLang="ko-KR" sz="36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endParaRPr lang="en-US" altLang="ko-KR" sz="36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endParaRPr lang="en-US" altLang="ko-KR" sz="36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endParaRPr lang="en-US" altLang="ko-KR" sz="3600">
              <a:ea typeface="굴림" panose="020B0600000101010101" pitchFamily="34" charset="-127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>
                <a:ea typeface="굴림" panose="020B0600000101010101" pitchFamily="34" charset="-127"/>
              </a:rPr>
              <a:t>Put Call Parity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667000" y="3276600"/>
          <a:ext cx="3886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323975" imgH="438150" progId="Equation.DSMT4">
                  <p:embed/>
                </p:oleObj>
              </mc:Choice>
              <mc:Fallback>
                <p:oleObj name="Equation" r:id="rId3" imgW="1323975" imgH="438150" progId="Equation.DSMT4">
                  <p:embed/>
                  <p:pic>
                    <p:nvPicPr>
                      <p:cNvPr id="307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76600"/>
                        <a:ext cx="38862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6798879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229600" cy="4754563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>
                <a:ea typeface="굴림" panose="020B0600000101010101" pitchFamily="34" charset="-127"/>
              </a:rPr>
              <a:t>Stock Price = 110   Call Price = 17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>
                <a:ea typeface="굴림" panose="020B0600000101010101" pitchFamily="34" charset="-127"/>
              </a:rPr>
              <a:t>Put Price = 5           Risk Free = 5%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>
                <a:ea typeface="굴림" panose="020B0600000101010101" pitchFamily="34" charset="-127"/>
              </a:rPr>
              <a:t>Maturity = 1 yr         X = 105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>
                <a:ea typeface="굴림" panose="020B0600000101010101" pitchFamily="34" charset="-127"/>
              </a:rPr>
              <a:t>		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 i="1">
                <a:ea typeface="굴림" panose="020B0600000101010101" pitchFamily="34" charset="-127"/>
              </a:rPr>
              <a:t>                               C – P = S</a:t>
            </a:r>
            <a:r>
              <a:rPr lang="en-US" altLang="ko-KR" sz="2800" i="1" baseline="-25000">
                <a:ea typeface="굴림" panose="020B0600000101010101" pitchFamily="34" charset="-127"/>
              </a:rPr>
              <a:t>0</a:t>
            </a:r>
            <a:r>
              <a:rPr lang="en-US" altLang="ko-KR" sz="2800" i="1">
                <a:ea typeface="굴림" panose="020B0600000101010101" pitchFamily="34" charset="-127"/>
              </a:rPr>
              <a:t> – X/(1 + r</a:t>
            </a:r>
            <a:r>
              <a:rPr lang="en-US" altLang="ko-KR" sz="2800" i="1" baseline="-25000">
                <a:ea typeface="굴림" panose="020B0600000101010101" pitchFamily="34" charset="-127"/>
              </a:rPr>
              <a:t>f</a:t>
            </a:r>
            <a:r>
              <a:rPr lang="en-US" altLang="ko-KR" sz="2800" i="1">
                <a:ea typeface="굴림" panose="020B0600000101010101" pitchFamily="34" charset="-127"/>
              </a:rPr>
              <a:t>)</a:t>
            </a:r>
            <a:r>
              <a:rPr lang="en-US" altLang="ko-KR" sz="2800" i="1" baseline="30000">
                <a:ea typeface="굴림" panose="020B0600000101010101" pitchFamily="34" charset="-127"/>
              </a:rPr>
              <a:t>T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 baseline="30000">
                <a:ea typeface="굴림" panose="020B0600000101010101" pitchFamily="34" charset="-127"/>
              </a:rPr>
              <a:t>						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 baseline="30000">
                <a:ea typeface="굴림" panose="020B0600000101010101" pitchFamily="34" charset="-127"/>
              </a:rPr>
              <a:t>			</a:t>
            </a:r>
            <a:r>
              <a:rPr lang="en-US" altLang="ko-KR" sz="2800">
                <a:ea typeface="굴림" panose="020B0600000101010101" pitchFamily="34" charset="-127"/>
              </a:rPr>
              <a:t>17 – 5 &gt; 110 – 105/(1 + 0.05)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endParaRPr lang="en-US" altLang="ko-KR" sz="2800">
              <a:ea typeface="굴림" panose="020B0600000101010101" pitchFamily="34" charset="-127"/>
            </a:endParaRP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ko-KR" sz="2800">
                <a:ea typeface="굴림" panose="020B0600000101010101" pitchFamily="34" charset="-127"/>
              </a:rPr>
              <a:t>Since the leveraged equity is less expensive, acquire the low cost alternative and sell the high cost alternative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endParaRPr lang="en-US" altLang="ko-KR" sz="2800">
              <a:ea typeface="굴림" panose="020B0600000101010101" pitchFamily="34" charset="-127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>
                <a:ea typeface="굴림" panose="020B0600000101010101" pitchFamily="34" charset="-127"/>
              </a:rPr>
              <a:t>Put Call Parity - Disequilibrium Example</a:t>
            </a:r>
          </a:p>
        </p:txBody>
      </p:sp>
    </p:spTree>
    <p:extLst>
      <p:ext uri="{BB962C8B-B14F-4D97-AF65-F5344CB8AC3E}">
        <p14:creationId xmlns:p14="http://schemas.microsoft.com/office/powerpoint/2010/main" val="853772655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>
                <a:ea typeface="굴림" panose="020B0600000101010101" pitchFamily="34" charset="-127"/>
              </a:rPr>
              <a:t>Table 20.5 Arbitrage Strategy</a:t>
            </a:r>
          </a:p>
        </p:txBody>
      </p:sp>
      <p:pic>
        <p:nvPicPr>
          <p:cNvPr id="32771" name="Picture 4" descr="bod8237x_tb2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1600200"/>
            <a:ext cx="714375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349094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381000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>
                <a:ea typeface="굴림" panose="020B0600000101010101" pitchFamily="34" charset="-127"/>
              </a:rPr>
              <a:t>Optionlike Securities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52600"/>
            <a:ext cx="7772400" cy="4114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ko-KR" sz="3000">
                <a:ea typeface="굴림" panose="020B0600000101010101" pitchFamily="34" charset="-127"/>
              </a:rPr>
              <a:t>Callable Bonds</a:t>
            </a:r>
          </a:p>
          <a:p>
            <a:pPr eaLnBrk="1" hangingPunct="1"/>
            <a:r>
              <a:rPr lang="en-US" altLang="ko-KR" sz="3000">
                <a:ea typeface="굴림" panose="020B0600000101010101" pitchFamily="34" charset="-127"/>
              </a:rPr>
              <a:t>Convertible Securities</a:t>
            </a:r>
          </a:p>
          <a:p>
            <a:pPr eaLnBrk="1" hangingPunct="1"/>
            <a:r>
              <a:rPr lang="en-US" altLang="ko-KR" sz="3000">
                <a:ea typeface="굴림" panose="020B0600000101010101" pitchFamily="34" charset="-127"/>
              </a:rPr>
              <a:t>Warrants</a:t>
            </a:r>
          </a:p>
          <a:p>
            <a:pPr eaLnBrk="1" hangingPunct="1"/>
            <a:r>
              <a:rPr lang="en-US" altLang="ko-KR" sz="3000">
                <a:ea typeface="굴림" panose="020B0600000101010101" pitchFamily="34" charset="-127"/>
              </a:rPr>
              <a:t>Collateralized Loans</a:t>
            </a:r>
          </a:p>
        </p:txBody>
      </p:sp>
    </p:spTree>
    <p:extLst>
      <p:ext uri="{BB962C8B-B14F-4D97-AF65-F5344CB8AC3E}">
        <p14:creationId xmlns:p14="http://schemas.microsoft.com/office/powerpoint/2010/main" val="2296651833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914400"/>
          </a:xfrm>
        </p:spPr>
        <p:txBody>
          <a:bodyPr lIns="90488" tIns="44450" rIns="90488" bIns="44450" rtlCol="0" anchorCtr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/>
              <a:t>Figure 20.11 Values of Callable Bonds Compared with Straight Bonds</a:t>
            </a:r>
          </a:p>
        </p:txBody>
      </p:sp>
      <p:pic>
        <p:nvPicPr>
          <p:cNvPr id="34819" name="Picture 4" descr="bod8237x_2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410200" cy="464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80151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975"/>
            <a:ext cx="8991600" cy="1143000"/>
          </a:xfrm>
        </p:spPr>
        <p:txBody>
          <a:bodyPr lIns="90488" tIns="44450" rIns="90488" bIns="44450" rtlCol="0" anchorCtr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/>
              <a:t>Figure 20.12 Value of a Convertible Bond as a Function of Stock Price </a:t>
            </a:r>
          </a:p>
        </p:txBody>
      </p:sp>
      <p:pic>
        <p:nvPicPr>
          <p:cNvPr id="35843" name="Picture 4" descr="bod8237x_20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1336675"/>
            <a:ext cx="3967162" cy="437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91283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81A91D-57E8-4CED-B757-BAAC2C4FC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20-</a:t>
            </a:r>
            <a:fld id="{AE48970F-FF41-4514-BCA5-082767ADD8BF}" type="slidenum">
              <a:rPr lang="en-US" altLang="en-US" smtClean="0"/>
              <a:pPr>
                <a:defRPr/>
              </a:pPr>
              <a:t>49</a:t>
            </a:fld>
            <a:endParaRPr lang="en-US" alt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87112EC-D9DF-46A3-9E20-1E8797070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959" y="461598"/>
            <a:ext cx="823815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convertible bonds, 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conversion value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represents the value of the bond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it were converted into common stock at the current market price of the stock.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/>
            <a:r>
              <a:rPr lang="en-US" altLang="en-US" dirty="0"/>
              <a:t>Conversion Value = Conversion Ratio x Current Stock Price </a:t>
            </a:r>
          </a:p>
          <a:p>
            <a:pPr lvl="0"/>
            <a:endParaRPr lang="en-US" altLang="en-US" dirty="0"/>
          </a:p>
          <a:p>
            <a:pPr lvl="0"/>
            <a:r>
              <a:rPr lang="en-US" altLang="en-US" dirty="0"/>
              <a:t>where Conversion Ratio is the number of shares the bondholder can receive </a:t>
            </a:r>
          </a:p>
          <a:p>
            <a:pPr lvl="0"/>
            <a:r>
              <a:rPr lang="en-US" altLang="en-US" dirty="0"/>
              <a:t>           upon conversion = Par Value of Bond / Conversion Price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211E52D-4B9B-4A1F-9D54-B23D601E9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959" y="2704504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AD69F0-322F-43A6-9179-613DF3A20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88" y="2796718"/>
            <a:ext cx="7965041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 value = $1,000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Conversion price = $50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Current stock price = $60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Conversion ratio = 1,000 / 50 = 20 shares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Conversion value = 20 × 60 = 1,200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So, the bond is worth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$1,200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 converted into stock,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above its par value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making conversion attractive.</a:t>
            </a:r>
          </a:p>
        </p:txBody>
      </p:sp>
    </p:spTree>
    <p:extLst>
      <p:ext uri="{BB962C8B-B14F-4D97-AF65-F5344CB8AC3E}">
        <p14:creationId xmlns:p14="http://schemas.microsoft.com/office/powerpoint/2010/main" val="1468922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Option Contract</a:t>
            </a:r>
          </a:p>
        </p:txBody>
      </p:sp>
      <p:sp>
        <p:nvSpPr>
          <p:cNvPr id="8195" name="Content Placeholder 4"/>
          <p:cNvSpPr>
            <a:spLocks noGrp="1"/>
          </p:cNvSpPr>
          <p:nvPr>
            <p:ph idx="1"/>
          </p:nvPr>
        </p:nvSpPr>
        <p:spPr>
          <a:xfrm>
            <a:off x="457200" y="1328057"/>
            <a:ext cx="8382000" cy="4767943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latin typeface="Calibri (Body)"/>
              </a:rPr>
              <a:t>The purchase price of the option is called the </a:t>
            </a:r>
            <a:r>
              <a:rPr lang="en-US" altLang="en-US" sz="2800" u="sng" dirty="0">
                <a:latin typeface="Calibri (Body)"/>
              </a:rPr>
              <a:t>premium</a:t>
            </a:r>
            <a:r>
              <a:rPr lang="en-US" altLang="en-US" sz="2800" b="1" dirty="0">
                <a:latin typeface="Calibri (Body)"/>
              </a:rPr>
              <a:t>.</a:t>
            </a:r>
          </a:p>
          <a:p>
            <a:pPr eaLnBrk="1" hangingPunct="1"/>
            <a:r>
              <a:rPr lang="en-US" altLang="en-US" sz="2800" dirty="0">
                <a:latin typeface="Calibri (Body)"/>
              </a:rPr>
              <a:t>Sellers (writers) of options receive premium income.</a:t>
            </a:r>
          </a:p>
          <a:p>
            <a:pPr eaLnBrk="1" hangingPunct="1"/>
            <a:r>
              <a:rPr lang="en-US" altLang="en-US" sz="2800" dirty="0">
                <a:latin typeface="Calibri (Body)"/>
              </a:rPr>
              <a:t>If holder exercises the option, the option writer must make (call) or take (put) delivery of the underlying asset.</a:t>
            </a:r>
          </a:p>
          <a:p>
            <a:pPr eaLnBrk="1" hangingPunct="1"/>
            <a:r>
              <a:rPr lang="en-US" altLang="en-US" sz="2800" dirty="0">
                <a:latin typeface="Calibri (Body)"/>
                <a:hlinkClick r:id="rId2"/>
              </a:rPr>
              <a:t>https://en.wikipedia.org/wiki/Option_symbol</a:t>
            </a:r>
            <a:endParaRPr lang="en-US" altLang="en-US" sz="2800" dirty="0">
              <a:latin typeface="Calibri (Body)"/>
            </a:endParaRPr>
          </a:p>
          <a:p>
            <a:pPr eaLnBrk="1" hangingPunct="1"/>
            <a:r>
              <a:rPr lang="en-US" altLang="en-US" sz="2800" dirty="0">
                <a:latin typeface="Calibri (Body)"/>
                <a:hlinkClick r:id="rId3"/>
              </a:rPr>
              <a:t>http://finance.yahoo.com/quote/AAPL/options?p=AAPL&amp;date=1492732800</a:t>
            </a:r>
            <a:endParaRPr lang="en-US" altLang="en-US" sz="2800" dirty="0">
              <a:latin typeface="Calibri (Body)"/>
            </a:endParaRPr>
          </a:p>
          <a:p>
            <a:pPr eaLnBrk="1" hangingPunct="1"/>
            <a:endParaRPr lang="en-US" altLang="en-US" sz="2800" dirty="0">
              <a:latin typeface="Calibri (Body)"/>
            </a:endParaRP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>
                <a:ea typeface="굴림" panose="020B0600000101010101" pitchFamily="34" charset="-127"/>
              </a:rPr>
              <a:t>Exotic Options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114800"/>
          </a:xfrm>
        </p:spPr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altLang="ko-KR" sz="3000" dirty="0">
                <a:ea typeface="굴림" charset="-127"/>
              </a:rPr>
              <a:t>Asian Options            C = Max[mean S – X, 0]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altLang="ko-KR" sz="3000" baseline="-25000" dirty="0">
              <a:ea typeface="굴림" charset="-127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altLang="ko-KR" sz="3000" dirty="0">
                <a:ea typeface="굴림" charset="-127"/>
              </a:rPr>
              <a:t>Look-back Options    C = Max [</a:t>
            </a:r>
            <a:r>
              <a:rPr lang="en-US" altLang="ko-KR" sz="3000" dirty="0" err="1">
                <a:ea typeface="굴림" charset="-127"/>
              </a:rPr>
              <a:t>S</a:t>
            </a:r>
            <a:r>
              <a:rPr lang="en-US" altLang="ko-KR" sz="3000" baseline="-25000" dirty="0" err="1">
                <a:ea typeface="굴림" charset="-127"/>
              </a:rPr>
              <a:t>max</a:t>
            </a:r>
            <a:r>
              <a:rPr lang="en-US" altLang="ko-KR" sz="3000" dirty="0">
                <a:ea typeface="굴림" charset="-127"/>
              </a:rPr>
              <a:t> – X, 0]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altLang="ko-KR" sz="3000" dirty="0">
              <a:ea typeface="굴림" charset="-127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altLang="ko-KR" sz="3000" dirty="0">
                <a:ea typeface="굴림" charset="-127"/>
              </a:rPr>
              <a:t>Digital Options           C =   $100   if   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</a:t>
            </a:r>
            <a:r>
              <a:rPr lang="en-US" altLang="ko-KR" sz="3000" u="sng" dirty="0">
                <a:ea typeface="굴림" charset="-127"/>
              </a:rPr>
              <a:t>&gt;</a:t>
            </a:r>
            <a:r>
              <a:rPr lang="en-US" altLang="ko-KR" sz="3000" dirty="0">
                <a:ea typeface="굴림" charset="-127"/>
              </a:rPr>
              <a:t> X   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3000" dirty="0">
                <a:ea typeface="굴림" charset="-127"/>
              </a:rPr>
              <a:t>                                                         0   if    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&lt; X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16676368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4000">
                <a:ea typeface="굴림" panose="020B0600000101010101" pitchFamily="34" charset="-127"/>
              </a:rPr>
              <a:t>Barrier Options </a:t>
            </a:r>
            <a:endParaRPr lang="en-US" altLang="ko-KR" sz="3800">
              <a:ea typeface="굴림" panose="020B0600000101010101" pitchFamily="34" charset="-127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371600"/>
            <a:ext cx="8001000" cy="4800600"/>
          </a:xfrm>
        </p:spPr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altLang="ko-KR" sz="3000" dirty="0">
                <a:ea typeface="굴림" charset="-127"/>
              </a:rPr>
              <a:t>Down-and-Out Barrier Options    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3000" dirty="0">
                <a:ea typeface="굴림" charset="-127"/>
              </a:rPr>
              <a:t>                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3000" dirty="0">
                <a:ea typeface="굴림" charset="-127"/>
              </a:rPr>
              <a:t>                     C = Max[S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– X, 0]   if 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</a:t>
            </a:r>
            <a:r>
              <a:rPr lang="en-US" altLang="ko-KR" sz="3000" u="sng" dirty="0">
                <a:ea typeface="굴림" charset="-127"/>
              </a:rPr>
              <a:t>&gt;</a:t>
            </a:r>
            <a:r>
              <a:rPr lang="en-US" altLang="ko-KR" sz="3000" dirty="0">
                <a:ea typeface="굴림" charset="-127"/>
              </a:rPr>
              <a:t> B</a:t>
            </a:r>
            <a:endParaRPr lang="en-US" altLang="ko-KR" sz="3000" baseline="-25000" dirty="0">
              <a:ea typeface="굴림" charset="-127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3000" baseline="-25000" dirty="0">
                <a:ea typeface="굴림" charset="-127"/>
              </a:rPr>
              <a:t>                                          </a:t>
            </a:r>
            <a:r>
              <a:rPr lang="en-US" altLang="ko-KR" sz="3000" dirty="0">
                <a:ea typeface="굴림" charset="-127"/>
              </a:rPr>
              <a:t> 0                         if 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&lt; B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3000" dirty="0">
                <a:ea typeface="굴림" charset="-127"/>
              </a:rPr>
              <a:t>            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altLang="ko-KR" sz="3000" dirty="0">
                <a:ea typeface="굴림" charset="-127"/>
              </a:rPr>
              <a:t>Down-and-In Barrier Options    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3000" dirty="0">
                <a:ea typeface="굴림" charset="-127"/>
              </a:rPr>
              <a:t>                      C = Max[S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– X, 0]   if 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&lt; B</a:t>
            </a:r>
            <a:endParaRPr lang="en-US" altLang="ko-KR" sz="3000" baseline="-25000" dirty="0">
              <a:ea typeface="굴림" charset="-127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3000" baseline="-25000" dirty="0">
                <a:ea typeface="굴림" charset="-127"/>
              </a:rPr>
              <a:t>                                           </a:t>
            </a:r>
            <a:r>
              <a:rPr lang="en-US" altLang="ko-KR" sz="3000" dirty="0">
                <a:ea typeface="굴림" charset="-127"/>
              </a:rPr>
              <a:t> 0                         if S</a:t>
            </a:r>
            <a:r>
              <a:rPr lang="en-US" altLang="ko-KR" sz="3000" baseline="-25000" dirty="0">
                <a:ea typeface="굴림" charset="-127"/>
              </a:rPr>
              <a:t>t</a:t>
            </a:r>
            <a:r>
              <a:rPr lang="en-US" altLang="ko-KR" sz="3000" dirty="0">
                <a:ea typeface="굴림" charset="-127"/>
              </a:rPr>
              <a:t> </a:t>
            </a:r>
            <a:r>
              <a:rPr lang="en-US" altLang="ko-KR" sz="3000" u="sng" dirty="0">
                <a:ea typeface="굴림" charset="-127"/>
              </a:rPr>
              <a:t>&gt;</a:t>
            </a:r>
            <a:r>
              <a:rPr lang="en-US" altLang="ko-KR" sz="3000" dirty="0">
                <a:ea typeface="굴림" charset="-127"/>
              </a:rPr>
              <a:t> B             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altLang="ko-KR" sz="3000" baseline="-25000" dirty="0"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7787411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/>
              <a:t>Example 20.1a Profit and Loss on a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alibri (Body)"/>
              </a:rPr>
              <a:t>A January 2010 call on IBM with an exercise price of $130 was selling on December 2, 2009, for $2.18.</a:t>
            </a:r>
          </a:p>
          <a:p>
            <a:pPr eaLnBrk="1" hangingPunct="1"/>
            <a:r>
              <a:rPr lang="en-US" altLang="en-US" dirty="0">
                <a:latin typeface="Calibri (Body)"/>
              </a:rPr>
              <a:t>The option expires on the third Friday of the month, or January 15, 2010.</a:t>
            </a:r>
          </a:p>
          <a:p>
            <a:pPr eaLnBrk="1" hangingPunct="1"/>
            <a:r>
              <a:rPr lang="en-US" altLang="en-US" dirty="0">
                <a:latin typeface="Calibri (Body)"/>
              </a:rPr>
              <a:t>If IBM remains below $130, the call will expire worthless.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/>
              <a:t>Example 20.1b Profit and Loss on a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>
                <a:latin typeface="Calibri (Body)"/>
              </a:rPr>
              <a:t>A January 2015 call on ABC with an exercise price of $195 was selling on December 2, 2014, for $3.65.</a:t>
            </a:r>
          </a:p>
          <a:p>
            <a:pPr eaLnBrk="1" hangingPunct="1">
              <a:defRPr/>
            </a:pPr>
            <a:r>
              <a:rPr lang="en-US" altLang="en-US" sz="2400" dirty="0">
                <a:latin typeface="Calibri (Body)"/>
              </a:rPr>
              <a:t>Suppose ABC sells for $197 on the expiration date.</a:t>
            </a:r>
          </a:p>
          <a:p>
            <a:pPr eaLnBrk="1" hangingPunct="1">
              <a:defRPr/>
            </a:pPr>
            <a:r>
              <a:rPr lang="en-US" altLang="en-US" sz="2400" dirty="0">
                <a:latin typeface="Calibri (Body)"/>
              </a:rPr>
              <a:t>Option value = stock price-exercise price</a:t>
            </a:r>
          </a:p>
          <a:p>
            <a:pPr marL="628650" lvl="1" indent="-266700" eaLnBrk="1" hangingPunct="1">
              <a:buFontTx/>
              <a:buNone/>
              <a:defRPr/>
            </a:pPr>
            <a:r>
              <a:rPr lang="en-US" altLang="en-US" sz="2400" dirty="0">
                <a:latin typeface="Calibri (Body)"/>
              </a:rPr>
              <a:t>$197- $195= $2</a:t>
            </a:r>
          </a:p>
          <a:p>
            <a:pPr eaLnBrk="1" hangingPunct="1">
              <a:defRPr/>
            </a:pPr>
            <a:r>
              <a:rPr lang="en-US" altLang="en-US" sz="2400" dirty="0">
                <a:latin typeface="Calibri (Body)"/>
              </a:rPr>
              <a:t>Profit = Final value – Original investment</a:t>
            </a:r>
          </a:p>
          <a:p>
            <a:pPr lvl="1" indent="-381000" eaLnBrk="1" hangingPunct="1">
              <a:buFontTx/>
              <a:buNone/>
              <a:defRPr/>
            </a:pPr>
            <a:r>
              <a:rPr lang="en-US" altLang="en-US" sz="2400" dirty="0">
                <a:latin typeface="Calibri (Body)"/>
              </a:rPr>
              <a:t>$2.00 - $3.65 = -$1.65</a:t>
            </a:r>
          </a:p>
          <a:p>
            <a:pPr eaLnBrk="1" hangingPunct="1">
              <a:defRPr/>
            </a:pPr>
            <a:r>
              <a:rPr lang="en-US" altLang="en-US" sz="2400" dirty="0">
                <a:latin typeface="Calibri (Body)"/>
              </a:rPr>
              <a:t>Option will be exercised to offset loss of premium.</a:t>
            </a:r>
          </a:p>
          <a:p>
            <a:pPr eaLnBrk="1" hangingPunct="1">
              <a:defRPr/>
            </a:pPr>
            <a:r>
              <a:rPr lang="en-US" altLang="en-US" sz="2400" dirty="0">
                <a:latin typeface="Calibri (Body)"/>
              </a:rPr>
              <a:t>Call will not be strictly profitable unless ABC’s price exceeds $198.65 (strike + premium) by expiration.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/>
              <a:t>Example 20.2 Profit and Loss on a Put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 (Body)"/>
              </a:rPr>
              <a:t>Consider a February 2013 put on IBM with an exercise price of $195, selling on January 18, for $5.00.</a:t>
            </a:r>
          </a:p>
          <a:p>
            <a:pPr eaLnBrk="1" hangingPunct="1"/>
            <a:r>
              <a:rPr lang="en-US" altLang="en-US">
                <a:latin typeface="Calibri (Body)"/>
              </a:rPr>
              <a:t>Option holder can sell a share of IBM for $195 at any time until February 15.</a:t>
            </a:r>
          </a:p>
          <a:p>
            <a:pPr eaLnBrk="1" hangingPunct="1"/>
            <a:r>
              <a:rPr lang="en-US" altLang="en-US">
                <a:latin typeface="Calibri (Body)"/>
              </a:rPr>
              <a:t>If IBM goes above $195, the put is worthless.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/>
              <a:t>Example 20.2 Profit and Loss on a 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Calibri (Body)"/>
              </a:rPr>
              <a:t>Suppose IBM’s price at expiration is $188.</a:t>
            </a:r>
          </a:p>
          <a:p>
            <a:pPr eaLnBrk="1" hangingPunct="1">
              <a:defRPr/>
            </a:pPr>
            <a:r>
              <a:rPr lang="en-US" altLang="en-US" dirty="0">
                <a:latin typeface="Calibri (Body)"/>
              </a:rPr>
              <a:t>Value at expiration = exercise price – stock price:</a:t>
            </a:r>
          </a:p>
          <a:p>
            <a:pPr lvl="1" indent="-381000" eaLnBrk="1" hangingPunct="1">
              <a:buFontTx/>
              <a:buNone/>
              <a:defRPr/>
            </a:pPr>
            <a:r>
              <a:rPr lang="en-US" altLang="en-US" dirty="0">
                <a:latin typeface="Calibri (Body)"/>
              </a:rPr>
              <a:t>$195 - $188 = $7</a:t>
            </a:r>
          </a:p>
          <a:p>
            <a:pPr eaLnBrk="1" hangingPunct="1">
              <a:defRPr/>
            </a:pPr>
            <a:r>
              <a:rPr lang="en-US" altLang="en-US" dirty="0">
                <a:latin typeface="Calibri (Body)"/>
              </a:rPr>
              <a:t>Investor’s profit:</a:t>
            </a:r>
          </a:p>
          <a:p>
            <a:pPr lvl="1" indent="-381000" eaLnBrk="1" hangingPunct="1">
              <a:buFontTx/>
              <a:buNone/>
              <a:defRPr/>
            </a:pPr>
            <a:r>
              <a:rPr lang="en-US" altLang="en-US" dirty="0">
                <a:latin typeface="Calibri (Body)"/>
              </a:rPr>
              <a:t>$7.00 - $5.00 = $2.00</a:t>
            </a:r>
          </a:p>
          <a:p>
            <a:pPr eaLnBrk="1" hangingPunct="1">
              <a:defRPr/>
            </a:pPr>
            <a:r>
              <a:rPr lang="en-US" altLang="en-US" dirty="0">
                <a:latin typeface="Calibri (Body)"/>
              </a:rPr>
              <a:t>Holding period return = 40% over 28 days</a:t>
            </a:r>
            <a:r>
              <a:rPr lang="en-US" altLang="en-US" dirty="0"/>
              <a:t>!</a:t>
            </a:r>
          </a:p>
          <a:p>
            <a:pPr lvl="1"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5"/>
  <p:tag name="MMPROD_UIDATA" val="&lt;database version=&quot;7.0&quot;&gt;&lt;object type=&quot;1&quot; unique_id=&quot;10001&quot;&gt;&lt;object type=&quot;8&quot; unique_id=&quot;12732&quot;&gt;&lt;/object&gt;&lt;object type=&quot;2&quot; unique_id=&quot;12733&quot;&gt;&lt;object type=&quot;3&quot; unique_id=&quot;12734&quot;&gt;&lt;property id=&quot;20148&quot; value=&quot;5&quot;/&gt;&lt;property id=&quot;20300&quot; value=&quot;Slide 1 - &amp;quot;CHAPTER 20&amp;quot;&quot;/&gt;&lt;property id=&quot;20307&quot; value=&quot;292&quot;/&gt;&lt;/object&gt;&lt;object type=&quot;3&quot; unique_id=&quot;12735&quot;&gt;&lt;property id=&quot;20148&quot; value=&quot;5&quot;/&gt;&lt;property id=&quot;20300&quot; value=&quot;Slide 2 - &amp;quot;Options&amp;quot;&quot;/&gt;&lt;property id=&quot;20307&quot; value=&quot;293&quot;/&gt;&lt;/object&gt;&lt;object type=&quot;3&quot; unique_id=&quot;12736&quot;&gt;&lt;property id=&quot;20148&quot; value=&quot;5&quot;/&gt;&lt;property id=&quot;20300&quot; value=&quot;Slide 3 - &amp;quot;The Option Contract: Calls&amp;quot;&quot;/&gt;&lt;property id=&quot;20307&quot; value=&quot;330&quot;/&gt;&lt;/object&gt;&lt;object type=&quot;3&quot; unique_id=&quot;12737&quot;&gt;&lt;property id=&quot;20148&quot; value=&quot;5&quot;/&gt;&lt;property id=&quot;20300&quot; value=&quot;Slide 4 - &amp;quot;The Option Contract: Puts&amp;quot;&quot;/&gt;&lt;property id=&quot;20307&quot; value=&quot;332&quot;/&gt;&lt;/object&gt;&lt;object type=&quot;3&quot; unique_id=&quot;12738&quot;&gt;&lt;property id=&quot;20148&quot; value=&quot;5&quot;/&gt;&lt;property id=&quot;20300&quot; value=&quot;Slide 5 - &amp;quot;The Option Contract&amp;quot;&quot;/&gt;&lt;property id=&quot;20307&quot; value=&quot;331&quot;/&gt;&lt;/object&gt;&lt;object type=&quot;3&quot; unique_id=&quot;12739&quot;&gt;&lt;property id=&quot;20148&quot; value=&quot;5&quot;/&gt;&lt;property id=&quot;20300&quot; value=&quot;Slide 6 - &amp;quot;Example 20.1 Profit and Loss on a Call&amp;quot;&quot;/&gt;&lt;property id=&quot;20307&quot; value=&quot;333&quot;/&gt;&lt;/object&gt;&lt;object type=&quot;3&quot; unique_id=&quot;12740&quot;&gt;&lt;property id=&quot;20148&quot; value=&quot;5&quot;/&gt;&lt;property id=&quot;20300&quot; value=&quot;Slide 7 - &amp;quot;Example 20.1 Profit and Loss on a Call&amp;quot;&quot;/&gt;&lt;property id=&quot;20307&quot; value=&quot;334&quot;/&gt;&lt;/object&gt;&lt;object type=&quot;3&quot; unique_id=&quot;12741&quot;&gt;&lt;property id=&quot;20148&quot; value=&quot;5&quot;/&gt;&lt;property id=&quot;20300&quot; value=&quot;Slide 8 - &amp;quot;Example 20.2 Profit and Loss on a Put&amp;quot;&quot;/&gt;&lt;property id=&quot;20307&quot; value=&quot;335&quot;/&gt;&lt;/object&gt;&lt;object type=&quot;3&quot; unique_id=&quot;12742&quot;&gt;&lt;property id=&quot;20148&quot; value=&quot;5&quot;/&gt;&lt;property id=&quot;20300&quot; value=&quot;Slide 9 - &amp;quot;Example 20.2 Profit and Loss on a Put&amp;quot;&quot;/&gt;&lt;property id=&quot;20307&quot; value=&quot;336&quot;/&gt;&lt;/object&gt;&lt;object type=&quot;3&quot; unique_id=&quot;12743&quot;&gt;&lt;property id=&quot;20148&quot; value=&quot;5&quot;/&gt;&lt;property id=&quot;20300&quot; value=&quot;Slide 10 - &amp;quot;Market and Exercise Price Relationships&amp;quot;&quot;/&gt;&lt;property id=&quot;20307&quot; value=&quot;294&quot;/&gt;&lt;/object&gt;&lt;object type=&quot;3&quot; unique_id=&quot;12744&quot;&gt;&lt;property id=&quot;20148&quot; value=&quot;5&quot;/&gt;&lt;property id=&quot;20300&quot; value=&quot;Slide 11 - &amp;quot;American vs. European Options&amp;quot;&quot;/&gt;&lt;property id=&quot;20307&quot; value=&quot;296&quot;/&gt;&lt;/object&gt;&lt;object type=&quot;3&quot; unique_id=&quot;12745&quot;&gt;&lt;property id=&quot;20148&quot; value=&quot;5&quot;/&gt;&lt;property id=&quot;20300&quot; value=&quot;Slide 12 - &amp;quot;Different Types of Options&amp;quot;&quot;/&gt;&lt;property id=&quot;20307&quot; value=&quot;297&quot;/&gt;&lt;/object&gt;&lt;object type=&quot;3&quot; unique_id=&quot;12746&quot;&gt;&lt;property id=&quot;20148&quot; value=&quot;5&quot;/&gt;&lt;property id=&quot;20300&quot; value=&quot;Slide 13 - &amp;quot;Payoffs and Profits at Expiration - Calls&amp;quot;&quot;/&gt;&lt;property id=&quot;20307&quot; value=&quot;298&quot;/&gt;&lt;/object&gt;&lt;object type=&quot;3&quot; unique_id=&quot;12747&quot;&gt;&lt;property id=&quot;20148&quot; value=&quot;5&quot;/&gt;&lt;property id=&quot;20300&quot; value=&quot;Slide 14 - &amp;quot;Payoffs and Profits at Expiration - Calls&amp;quot;&quot;/&gt;&lt;property id=&quot;20307&quot; value=&quot;299&quot;/&gt;&lt;/object&gt;&lt;object type=&quot;3&quot; unique_id=&quot;12748&quot;&gt;&lt;property id=&quot;20148&quot; value=&quot;5&quot;/&gt;&lt;property id=&quot;20300&quot; value=&quot;Slide 15 - &amp;quot;Figure 20.2 Payoff and Profit to Call Option at Expiration&amp;quot;&quot;/&gt;&lt;property id=&quot;20307&quot; value=&quot;300&quot;/&gt;&lt;/object&gt;&lt;object type=&quot;3&quot; unique_id=&quot;12749&quot;&gt;&lt;property id=&quot;20148&quot; value=&quot;5&quot;/&gt;&lt;property id=&quot;20300&quot; value=&quot;Slide 16 - &amp;quot;Figure 20.3 Payoff and Profit to Call Writers at Expiration &amp;quot;&quot;/&gt;&lt;property id=&quot;20307&quot; value=&quot;301&quot;/&gt;&lt;/object&gt;&lt;object type=&quot;3&quot; unique_id=&quot;12750&quot;&gt;&lt;property id=&quot;20148&quot; value=&quot;5&quot;/&gt;&lt;property id=&quot;20300&quot; value=&quot;Slide 17 - &amp;quot;Payoffs and Profits at Expiration - Puts&amp;quot;&quot;/&gt;&lt;property id=&quot;20307&quot; value=&quot;302&quot;/&gt;&lt;/object&gt;&lt;object type=&quot;3&quot; unique_id=&quot;12751&quot;&gt;&lt;property id=&quot;20148&quot; value=&quot;5&quot;/&gt;&lt;property id=&quot;20300&quot; value=&quot;Slide 18 - &amp;quot;Payoffs and Profits at Expiration – Puts&amp;quot;&quot;/&gt;&lt;property id=&quot;20307&quot; value=&quot;303&quot;/&gt;&lt;/object&gt;&lt;object type=&quot;3&quot; unique_id=&quot;12752&quot;&gt;&lt;property id=&quot;20148&quot; value=&quot;5&quot;/&gt;&lt;property id=&quot;20300&quot; value=&quot;Slide 19 - &amp;quot;Figure 20.4 Payoff and Profit to Put Option at Expiration &amp;quot;&quot;/&gt;&lt;property id=&quot;20307&quot; value=&quot;304&quot;/&gt;&lt;/object&gt;&lt;object type=&quot;3&quot; unique_id=&quot;12753&quot;&gt;&lt;property id=&quot;20148&quot; value=&quot;5&quot;/&gt;&lt;property id=&quot;20300&quot; value=&quot;Slide 20 - &amp;quot;Option versus Stock Investments&amp;quot;&quot;/&gt;&lt;property id=&quot;20307&quot; value=&quot;337&quot;/&gt;&lt;/object&gt;&lt;object type=&quot;3&quot; unique_id=&quot;12754&quot;&gt;&lt;property id=&quot;20148&quot; value=&quot;5&quot;/&gt;&lt;property id=&quot;20300&quot; value=&quot;Slide 21 - &amp;quot;Option versus Stock Investments&amp;quot;&quot;/&gt;&lt;property id=&quot;20307&quot; value=&quot;338&quot;/&gt;&lt;/object&gt;&lt;object type=&quot;3&quot; unique_id=&quot;12755&quot;&gt;&lt;property id=&quot;20148&quot; value=&quot;5&quot;/&gt;&lt;property id=&quot;20300&quot; value=&quot;Slide 22 - &amp;quot;Option versus Stock Investment&amp;quot;&quot;/&gt;&lt;property id=&quot;20307&quot; value=&quot;305&quot;/&gt;&lt;/object&gt;&lt;object type=&quot;3&quot; unique_id=&quot;12756&quot;&gt;&lt;property id=&quot;20148&quot; value=&quot;5&quot;/&gt;&lt;property id=&quot;20300&quot; value=&quot;Slide 23 - &amp;quot;Strategy Payoffs&amp;quot;&quot;/&gt;&lt;property id=&quot;20307&quot; value=&quot;339&quot;/&gt;&lt;/object&gt;&lt;object type=&quot;3&quot; unique_id=&quot;12757&quot;&gt;&lt;property id=&quot;20148&quot; value=&quot;5&quot;/&gt;&lt;property id=&quot;20300&quot; value=&quot;Slide 24 - &amp;quot;Figure 20.5 Rate of Return to Three Strategies &amp;quot;&quot;/&gt;&lt;property id=&quot;20307&quot; value=&quot;308&quot;/&gt;&lt;/object&gt;&lt;object type=&quot;3&quot; unique_id=&quot;12758&quot;&gt;&lt;property id=&quot;20148&quot; value=&quot;5&quot;/&gt;&lt;property id=&quot;20300&quot; value=&quot;Slide 25 - &amp;quot;Strategy Conclusions&amp;quot;&quot;/&gt;&lt;property id=&quot;20307&quot; value=&quot;340&quot;/&gt;&lt;/object&gt;&lt;object type=&quot;3&quot; unique_id=&quot;12759&quot;&gt;&lt;property id=&quot;20148&quot; value=&quot;5&quot;/&gt;&lt;property id=&quot;20300&quot; value=&quot;Slide 26 - &amp;quot;Protective Put Conclusions&amp;quot;&quot;/&gt;&lt;property id=&quot;20307&quot; value=&quot;341&quot;/&gt;&lt;/object&gt;&lt;object type=&quot;3&quot; unique_id=&quot;12760&quot;&gt;&lt;property id=&quot;20148&quot; value=&quot;5&quot;/&gt;&lt;property id=&quot;20300&quot; value=&quot;Slide 27 - &amp;quot;Covered Calls&amp;quot;&quot;/&gt;&lt;property id=&quot;20307&quot; value=&quot;342&quot;/&gt;&lt;/object&gt;&lt;object type=&quot;3&quot; unique_id=&quot;12761&quot;&gt;&lt;property id=&quot;20148&quot; value=&quot;5&quot;/&gt;&lt;property id=&quot;20300&quot; value=&quot;Slide 28 - &amp;quot;Table 20.2 Value of a Covered Call Position at Expiration &amp;quot;&quot;/&gt;&lt;property id=&quot;20307&quot; value=&quot;312&quot;/&gt;&lt;/object&gt;&lt;object type=&quot;3&quot; unique_id=&quot;12762&quot;&gt;&lt;property id=&quot;20148&quot; value=&quot;5&quot;/&gt;&lt;property id=&quot;20300&quot; value=&quot;Slide 29 - &amp;quot;Figure 20.8 Value of a Covered Call Position at Expiration &amp;quot;&quot;/&gt;&lt;property id=&quot;20307&quot; value=&quot;313&quot;/&gt;&lt;/object&gt;&lt;object type=&quot;3&quot; unique_id=&quot;12763&quot;&gt;&lt;property id=&quot;20148&quot; value=&quot;5&quot;/&gt;&lt;property id=&quot;20300&quot; value=&quot;Slide 30 - &amp;quot;Straddle&amp;quot;&quot;/&gt;&lt;property id=&quot;20307&quot; value=&quot;343&quot;/&gt;&lt;/object&gt;&lt;object type=&quot;3&quot; unique_id=&quot;12764&quot;&gt;&lt;property id=&quot;20148&quot; value=&quot;5&quot;/&gt;&lt;property id=&quot;20300&quot; value=&quot;Slide 31 - &amp;quot;Table 20.3 Value of a Straddle Position at Option Expiration &amp;quot;&quot;/&gt;&lt;property id=&quot;20307&quot; value=&quot;315&quot;/&gt;&lt;/object&gt;&lt;object type=&quot;3&quot; unique_id=&quot;12765&quot;&gt;&lt;property id=&quot;20148&quot; value=&quot;5&quot;/&gt;&lt;property id=&quot;20300&quot; value=&quot;Slide 32 - &amp;quot;Figure 20.9 Value of a Straddle at Expiration&amp;quot;&quot;/&gt;&lt;property id=&quot;20307&quot; value=&quot;316&quot;/&gt;&lt;/object&gt;&lt;object type=&quot;3&quot; unique_id=&quot;12766&quot;&gt;&lt;property id=&quot;20148&quot; value=&quot;5&quot;/&gt;&lt;property id=&quot;20300&quot; value=&quot;Slide 33 - &amp;quot;Spreads&amp;quot;&quot;/&gt;&lt;property id=&quot;20307&quot; value=&quot;344&quot;/&gt;&lt;/object&gt;&lt;object type=&quot;3&quot; unique_id=&quot;12767&quot;&gt;&lt;property id=&quot;20148&quot; value=&quot;5&quot;/&gt;&lt;property id=&quot;20300&quot; value=&quot;Slide 34 - &amp;quot;Table 20.4 Value of a Bullish Spread Position at Expiration&amp;quot;&quot;/&gt;&lt;property id=&quot;20307&quot; value=&quot;317&quot;/&gt;&lt;/object&gt;&lt;object type=&quot;3&quot; unique_id=&quot;12768&quot;&gt;&lt;property id=&quot;20148&quot; value=&quot;5&quot;/&gt;&lt;property id=&quot;20300&quot; value=&quot;Slide 35 - &amp;quot;Figure 20.10 Value of a Bullish Spread Position at Expiration&amp;quot;&quot;/&gt;&lt;property id=&quot;20307&quot; value=&quot;318&quot;/&gt;&lt;/object&gt;&lt;object type=&quot;3&quot; unique_id=&quot;12769&quot;&gt;&lt;property id=&quot;20148&quot; value=&quot;5&quot;/&gt;&lt;property id=&quot;20300&quot; value=&quot;Slide 36 - &amp;quot;Collars&amp;quot;&quot;/&gt;&lt;property id=&quot;20307&quot; value=&quot;345&quot;/&gt;&lt;/object&gt;&lt;object type=&quot;3&quot; unique_id=&quot;12770&quot;&gt;&lt;property id=&quot;20148&quot; value=&quot;5&quot;/&gt;&lt;property id=&quot;20300&quot; value=&quot;Slide 37 - &amp;quot;Put-Call Parity&amp;quot;&quot;/&gt;&lt;property id=&quot;20307&quot; value=&quot;319&quot;/&gt;&lt;/object&gt;&lt;object type=&quot;3&quot; unique_id=&quot;12771&quot;&gt;&lt;property id=&quot;20148&quot; value=&quot;5&quot;/&gt;&lt;property id=&quot;20300&quot; value=&quot;Slide 38 - &amp;quot;Put Call Parity - Disequilibrium Example&amp;quot;&quot;/&gt;&lt;property id=&quot;20307&quot; value=&quot;320&quot;/&gt;&lt;/object&gt;&lt;object type=&quot;3&quot; unique_id=&quot;12772&quot;&gt;&lt;property id=&quot;20148&quot; value=&quot;5&quot;/&gt;&lt;property id=&quot;20300&quot; value=&quot;Slide 39 - &amp;quot;Table 20.5 Arbitrage Strategy&amp;quot;&quot;/&gt;&lt;property id=&quot;20307&quot; value=&quot;321&quot;/&gt;&lt;/object&gt;&lt;object type=&quot;3&quot; unique_id=&quot;12773&quot;&gt;&lt;property id=&quot;20148&quot; value=&quot;5&quot;/&gt;&lt;property id=&quot;20300&quot; value=&quot;Slide 40 - &amp;quot;Option-like Securities&amp;quot;&quot;/&gt;&lt;property id=&quot;20307&quot; value=&quot;32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0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10e PPT template</Template>
  <TotalTime>13365</TotalTime>
  <Words>2069</Words>
  <Application>Microsoft Office PowerPoint</Application>
  <PresentationFormat>On-screen Show (4:3)</PresentationFormat>
  <Paragraphs>241</Paragraphs>
  <Slides>51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굴림</vt:lpstr>
      <vt:lpstr>Arial</vt:lpstr>
      <vt:lpstr>Calibri</vt:lpstr>
      <vt:lpstr>Calibri (Body)</vt:lpstr>
      <vt:lpstr>Constantia</vt:lpstr>
      <vt:lpstr>Tahoma</vt:lpstr>
      <vt:lpstr>Times New Roman</vt:lpstr>
      <vt:lpstr>10e PPT template</vt:lpstr>
      <vt:lpstr>Equation</vt:lpstr>
      <vt:lpstr>Chapter Twenty</vt:lpstr>
      <vt:lpstr>Options</vt:lpstr>
      <vt:lpstr>The Option Contract: Calls</vt:lpstr>
      <vt:lpstr>The Option Contract: Puts</vt:lpstr>
      <vt:lpstr>The Option Contract</vt:lpstr>
      <vt:lpstr>Example 20.1a Profit and Loss on a Call</vt:lpstr>
      <vt:lpstr>Example 20.1b Profit and Loss on a Call</vt:lpstr>
      <vt:lpstr>Example 20.2 Profit and Loss on a Put</vt:lpstr>
      <vt:lpstr>Example 20.2 Profit and Loss on a Put</vt:lpstr>
      <vt:lpstr>Market and Exercise Price Relationships</vt:lpstr>
      <vt:lpstr>American vs. European Options</vt:lpstr>
      <vt:lpstr>Different Types of Options</vt:lpstr>
      <vt:lpstr>Payoffs and Profits at Expiration - Calls</vt:lpstr>
      <vt:lpstr>Payoffs and Profits at Expiration - Calls</vt:lpstr>
      <vt:lpstr>Figure 20.2 Payoff and Profit to Call Option at Expiration</vt:lpstr>
      <vt:lpstr>Figure 20.3 Payoff and Profit to Call Writers at Expiration </vt:lpstr>
      <vt:lpstr>Payoffs and Profits at Expiration - Puts</vt:lpstr>
      <vt:lpstr>Payoffs and Profits at Expiration – Puts</vt:lpstr>
      <vt:lpstr>Figure 20.4 Payoff and Profit to Put Option at Expiration </vt:lpstr>
      <vt:lpstr>Option versus Stock Investments</vt:lpstr>
      <vt:lpstr>Option versus Stock Investments</vt:lpstr>
      <vt:lpstr>Option versus Stock Investment</vt:lpstr>
      <vt:lpstr>Strategy Payoffs</vt:lpstr>
      <vt:lpstr>Figure 20.5 Rate of Return to Three Strategies </vt:lpstr>
      <vt:lpstr>Strategy Conclusions</vt:lpstr>
      <vt:lpstr>Protective Put</vt:lpstr>
      <vt:lpstr>Table 20.1 Value of Protective Put Portfolio at Option Expiration</vt:lpstr>
      <vt:lpstr>Figure 20.6 Value of a Protective Put Position at Option Expiration </vt:lpstr>
      <vt:lpstr>Figure 20.7 Protective Put versus Stock Investment (at-the-money option) </vt:lpstr>
      <vt:lpstr>Protective Put Conclusions</vt:lpstr>
      <vt:lpstr>Covered Calls</vt:lpstr>
      <vt:lpstr>Sell Discipline</vt:lpstr>
      <vt:lpstr>Table 20.2 Value of a Covered Call Position at Expiration </vt:lpstr>
      <vt:lpstr>Figure 20.8 Value of a Covered Call Position at Expiration </vt:lpstr>
      <vt:lpstr>Option Strategies</vt:lpstr>
      <vt:lpstr>Straddle</vt:lpstr>
      <vt:lpstr>Table 20.3 Value of a Straddle Position at Option Expiration </vt:lpstr>
      <vt:lpstr>Figure 20.9 Value of a Straddle at Expiration</vt:lpstr>
      <vt:lpstr>Spreads</vt:lpstr>
      <vt:lpstr>Table 20.4 Value of a Bullish Spread Position at Expiration</vt:lpstr>
      <vt:lpstr>Figure 20.10 Value of a Bullish Spread Position at Expiration</vt:lpstr>
      <vt:lpstr>Put Call Parity Derivation</vt:lpstr>
      <vt:lpstr>Put Call Parity</vt:lpstr>
      <vt:lpstr>Put Call Parity - Disequilibrium Example</vt:lpstr>
      <vt:lpstr>Table 20.5 Arbitrage Strategy</vt:lpstr>
      <vt:lpstr>Optionlike Securities</vt:lpstr>
      <vt:lpstr>Figure 20.11 Values of Callable Bonds Compared with Straight Bonds</vt:lpstr>
      <vt:lpstr>Figure 20.12 Value of a Convertible Bond as a Function of Stock Price </vt:lpstr>
      <vt:lpstr>PowerPoint Presentation</vt:lpstr>
      <vt:lpstr>Exotic Options</vt:lpstr>
      <vt:lpstr>Barrier Options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Kee Chung</cp:lastModifiedBy>
  <cp:revision>190</cp:revision>
  <dcterms:created xsi:type="dcterms:W3CDTF">2004-10-03T21:09:17Z</dcterms:created>
  <dcterms:modified xsi:type="dcterms:W3CDTF">2025-04-14T13:35:20Z</dcterms:modified>
</cp:coreProperties>
</file>